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5" r:id="rId2"/>
    <p:sldId id="315" r:id="rId3"/>
    <p:sldId id="316" r:id="rId4"/>
    <p:sldId id="326" r:id="rId5"/>
    <p:sldId id="365" r:id="rId6"/>
    <p:sldId id="366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19" r:id="rId18"/>
    <p:sldId id="320" r:id="rId19"/>
  </p:sldIdLst>
  <p:sldSz cx="9144000" cy="6858000" type="overhead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990033"/>
    <a:srgbClr val="FFCCCC"/>
    <a:srgbClr val="000066"/>
    <a:srgbClr val="CC00CC"/>
    <a:srgbClr val="FF99FF"/>
    <a:srgbClr val="EAEAEA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0"/>
    </p:cViewPr>
  </p:sorterViewPr>
  <p:notesViewPr>
    <p:cSldViewPr>
      <p:cViewPr varScale="1">
        <p:scale>
          <a:sx n="58" d="100"/>
          <a:sy n="58" d="100"/>
        </p:scale>
        <p:origin x="-1674" y="-84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29940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9513"/>
            <a:ext cx="30702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799513"/>
            <a:ext cx="29940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A00B43A6-2962-49DD-BE53-39E9293E4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0975" y="0"/>
            <a:ext cx="29940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88975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37063"/>
            <a:ext cx="5140325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9513"/>
            <a:ext cx="30702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0975" y="8799513"/>
            <a:ext cx="29940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5" tIns="45968" rIns="91935" bIns="45968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2F132CD6-5E22-499A-9A06-CDE54670C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0869B-98CD-4CA5-9F3B-CF6C2DC2F76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2AE68-B224-4BB2-8723-0BFBE182B87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0881C-93DC-4E74-B751-6A6B6DD824D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61575-5C6F-4666-8CDD-1043C3876E2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D7565-B997-45FF-BC2D-0B49EF7CA58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CC24A-7C5D-4F99-BB9E-9FBB59CE88F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5F6F1-B2F1-48BD-82FE-AAE28A3FA05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73C49-FED9-4503-8C26-AEB7DF9D64A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5994D-9CE0-4FE1-858B-C05C0A41AB0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3725"/>
            <a:ext cx="5130800" cy="4171950"/>
          </a:xfrm>
          <a:noFill/>
          <a:ln/>
        </p:spPr>
        <p:txBody>
          <a:bodyPr lIns="91990" tIns="45188" rIns="91990" bIns="451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719DC-A0A5-41A5-825E-D1D2D02E267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3725"/>
            <a:ext cx="5130800" cy="4171950"/>
          </a:xfrm>
          <a:noFill/>
          <a:ln/>
        </p:spPr>
        <p:txBody>
          <a:bodyPr lIns="91990" tIns="45188" rIns="91990" bIns="451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A523A-A202-428D-84BA-4C6E9C5650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3725"/>
            <a:ext cx="5130800" cy="4171950"/>
          </a:xfrm>
          <a:noFill/>
          <a:ln/>
        </p:spPr>
        <p:txBody>
          <a:bodyPr lIns="91990" tIns="45188" rIns="91990" bIns="451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91913-5E72-4A4E-9A80-69E51D539A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1675"/>
            <a:ext cx="4618038" cy="346392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3725"/>
            <a:ext cx="5130800" cy="4171950"/>
          </a:xfrm>
          <a:noFill/>
          <a:ln/>
        </p:spPr>
        <p:txBody>
          <a:bodyPr lIns="91990" tIns="45188" rIns="91990" bIns="4518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15282-B68C-4421-9D16-2DB4986BF98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D0883-E59D-4242-8465-3C6CF6E96B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D5CAA-8953-403B-9DC9-D76A1868DF7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1B7DC-3BE5-4F17-B28D-BC2E1879B4F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79328-E28B-4C00-8A4A-FDADC0BC325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58868-5730-499C-A266-D00F5F91A1C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3"/>
          <p:cNvSpPr>
            <a:spLocks noChangeArrowheads="1"/>
          </p:cNvSpPr>
          <p:nvPr/>
        </p:nvSpPr>
        <p:spPr bwMode="auto">
          <a:xfrm>
            <a:off x="0" y="3582988"/>
            <a:ext cx="9144000" cy="74612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EF9E5EA-99E4-4ED8-9A46-54FCE717A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A3C7-2532-42C9-BA7B-E2EE8288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152400"/>
            <a:ext cx="22669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6484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E460-B156-4A0A-A386-4DD06965D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CE4DE-DD20-4FE9-A486-45A119093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6524-6BFF-49D3-BEEE-4F8D4CEF6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381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4849-AB3F-43B0-ADC1-EB3A4D773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AFF0-C5F5-4BB2-AF28-8533B22FE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9DEA-99CF-4A31-8C7E-16F9437E6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D45A-9C31-4298-8083-6EAF0D37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992E-1245-4659-A459-D2B6B0ACF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4D25-91D3-4A22-AE3B-FC2842B8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915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76200"/>
          </a:xfrm>
          <a:prstGeom prst="rect">
            <a:avLst/>
          </a:prstGeom>
          <a:gradFill rotWithShape="1">
            <a:gsLst>
              <a:gs pos="0">
                <a:srgbClr val="990000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228600" y="6583363"/>
            <a:ext cx="2743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W</a:t>
            </a:r>
            <a:r>
              <a:rPr lang="en-US" sz="1000" b="1">
                <a:solidFill>
                  <a:schemeClr val="bg1"/>
                </a:solidFill>
                <a:latin typeface="Arial" charset="0"/>
              </a:rPr>
              <a:t>ASHINGTON </a:t>
            </a:r>
            <a:r>
              <a:rPr lang="en-US" sz="1200" b="1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1000" b="1">
                <a:solidFill>
                  <a:schemeClr val="bg1"/>
                </a:solidFill>
                <a:latin typeface="Arial" charset="0"/>
              </a:rPr>
              <a:t>TATE </a:t>
            </a:r>
            <a:r>
              <a:rPr lang="en-US" sz="1200" b="1">
                <a:solidFill>
                  <a:schemeClr val="bg1"/>
                </a:solidFill>
                <a:latin typeface="Arial" charset="0"/>
              </a:rPr>
              <a:t>U</a:t>
            </a:r>
            <a:r>
              <a:rPr lang="en-US" sz="1000" b="1">
                <a:solidFill>
                  <a:schemeClr val="bg1"/>
                </a:solidFill>
                <a:latin typeface="Arial" charset="0"/>
              </a:rPr>
              <a:t>NIVERSITY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EE 524 / CptS 561</a:t>
            </a:r>
            <a:r>
              <a:rPr lang="en-US" sz="1400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72905BD-13A0-4C48-9411-382C694BB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5661025" algn="l"/>
        </a:tabLst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5661025" algn="l"/>
        </a:tabLst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56610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143000"/>
          </a:xfrm>
          <a:ln>
            <a:solidFill>
              <a:srgbClr val="000066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Set Principles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(Appendix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7223E-9B99-45D2-975D-287FDDD920F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CISC Features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4876800"/>
          </a:xfrm>
        </p:spPr>
        <p:txBody>
          <a:bodyPr/>
          <a:lstStyle/>
          <a:p>
            <a:r>
              <a:rPr lang="en-US" sz="2800" smtClean="0"/>
              <a:t>Memory accesses and address arithmetic are tightly bound to instructions</a:t>
            </a:r>
          </a:p>
          <a:p>
            <a:r>
              <a:rPr lang="en-US" sz="2800" smtClean="0"/>
              <a:t>Rely on few registers, more memory references</a:t>
            </a:r>
          </a:p>
          <a:p>
            <a:r>
              <a:rPr lang="en-US" sz="2800" smtClean="0"/>
              <a:t>Note that memory hasn’t kept pace with processor clock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6659F6-B210-46CA-98A8-B8B446D7079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en-US" smtClean="0"/>
              <a:t>Reduced Instruction Set Computers</a:t>
            </a:r>
            <a:br>
              <a:rPr lang="en-US" smtClean="0"/>
            </a:br>
            <a:r>
              <a:rPr lang="en-US" sz="1800" smtClean="0"/>
              <a:t>(Cocke, IBM; Patterson, UC Berkeley; Hennessy, Stanford)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smtClean="0"/>
              <a:t>Compilers have difficulty using complex instructions</a:t>
            </a:r>
          </a:p>
          <a:p>
            <a:pPr>
              <a:buFontTx/>
              <a:buNone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chemeClr val="accent2"/>
                </a:solidFill>
              </a:rPr>
              <a:t>VAX: 60% of microcode for 20% of instructions, only responsible for 0.2% execution time</a:t>
            </a:r>
          </a:p>
          <a:p>
            <a:pPr>
              <a:buFontTx/>
              <a:buNone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chemeClr val="accent2"/>
                </a:solidFill>
              </a:rPr>
              <a:t>IBM retargets 370 compiler to use ISA subset - generated code faster!</a:t>
            </a:r>
          </a:p>
          <a:p>
            <a:r>
              <a:rPr lang="en-US" sz="2000" b="1" smtClean="0"/>
              <a:t>Simple instruction sets do not need microcode</a:t>
            </a:r>
          </a:p>
          <a:p>
            <a:pPr>
              <a:buFontTx/>
              <a:buNone/>
            </a:pPr>
            <a:r>
              <a:rPr lang="en-US" sz="2000" b="1" smtClean="0"/>
              <a:t>	</a:t>
            </a:r>
            <a:r>
              <a:rPr lang="en-US" sz="2000" b="1" smtClean="0">
                <a:solidFill>
                  <a:schemeClr val="accent2"/>
                </a:solidFill>
              </a:rPr>
              <a:t>Use fast memory near processor as cache, not microcode storage</a:t>
            </a:r>
          </a:p>
          <a:p>
            <a:r>
              <a:rPr lang="en-US" sz="2000" b="1" smtClean="0"/>
              <a:t>Design ISA for simple pipelined implementation</a:t>
            </a:r>
          </a:p>
          <a:p>
            <a:pPr lvl="1"/>
            <a:r>
              <a:rPr lang="en-US" sz="2000" b="1" smtClean="0"/>
              <a:t>Fixed length, fixed format instructions</a:t>
            </a:r>
          </a:p>
          <a:p>
            <a:pPr lvl="1"/>
            <a:r>
              <a:rPr lang="en-US" sz="2000" b="1" smtClean="0"/>
              <a:t>Load/store architecture with up to one memory access/instruction</a:t>
            </a:r>
          </a:p>
          <a:p>
            <a:pPr lvl="1"/>
            <a:r>
              <a:rPr lang="en-US" sz="2000" b="1" smtClean="0"/>
              <a:t>Few addressing modes, synthesize others with code sequence</a:t>
            </a:r>
          </a:p>
          <a:p>
            <a:pPr lvl="1"/>
            <a:r>
              <a:rPr lang="en-US" sz="2000" b="1" smtClean="0"/>
              <a:t>Register-register ALU operations</a:t>
            </a:r>
          </a:p>
          <a:p>
            <a:pPr lvl="1"/>
            <a:r>
              <a:rPr lang="en-US" sz="2000" b="1" smtClean="0"/>
              <a:t>Delayed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C1A24A-A5B2-4A1A-96A7-5BDEC88E3D3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Benefits of RISC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876800"/>
          </a:xfrm>
        </p:spPr>
        <p:txBody>
          <a:bodyPr/>
          <a:lstStyle/>
          <a:p>
            <a:r>
              <a:rPr lang="en-US" sz="2800" smtClean="0"/>
              <a:t>Reduced CPI  (cycles per instruction)</a:t>
            </a:r>
          </a:p>
          <a:p>
            <a:r>
              <a:rPr lang="en-US" sz="2800" smtClean="0"/>
              <a:t>Reduced decoding delay</a:t>
            </a:r>
          </a:p>
          <a:p>
            <a:r>
              <a:rPr lang="en-US" sz="2800" smtClean="0"/>
              <a:t>Simpler core design enables more chip area to be used for performance</a:t>
            </a:r>
          </a:p>
          <a:p>
            <a:r>
              <a:rPr lang="en-US" sz="2800" smtClean="0"/>
              <a:t>But today, CISC architectures like Intel use a RISC core for a subset of instructions</a:t>
            </a:r>
          </a:p>
          <a:p>
            <a:r>
              <a:rPr lang="en-US" sz="2800" smtClean="0"/>
              <a:t>Why are RISC designs still faster?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9656BD-99BC-4360-82EA-C8DEBE1A81D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Code Expansion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RISC does less with each instruction</a:t>
            </a:r>
          </a:p>
          <a:p>
            <a:r>
              <a:rPr lang="en-US" sz="2800" smtClean="0"/>
              <a:t>Large code size (1.3 to 1.6 X)</a:t>
            </a:r>
          </a:p>
          <a:p>
            <a:r>
              <a:rPr lang="en-US" sz="2800" smtClean="0"/>
              <a:t>Larger number of memory fetches</a:t>
            </a:r>
          </a:p>
          <a:p>
            <a:r>
              <a:rPr lang="en-US" sz="2800" smtClean="0"/>
              <a:t>Partly alleviated by larger cache</a:t>
            </a:r>
          </a:p>
          <a:p>
            <a:r>
              <a:rPr lang="en-US" sz="2800" smtClean="0"/>
              <a:t>Still generates more memory traffic than CISC</a:t>
            </a:r>
          </a:p>
          <a:p>
            <a:r>
              <a:rPr lang="en-US" sz="2800" smtClean="0"/>
              <a:t>Compressed instruction blocks?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3B61C-365A-494C-86D9-AA8FE087DC0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Common RISC Features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Load/ Store designs</a:t>
            </a:r>
          </a:p>
          <a:p>
            <a:r>
              <a:rPr lang="en-US" sz="2800" smtClean="0"/>
              <a:t>Few addressing modes</a:t>
            </a:r>
          </a:p>
          <a:p>
            <a:r>
              <a:rPr lang="en-US" sz="2800" smtClean="0"/>
              <a:t>Fixed instruction size</a:t>
            </a:r>
          </a:p>
          <a:p>
            <a:r>
              <a:rPr lang="en-US" sz="2800" smtClean="0"/>
              <a:t>Few instruction formats</a:t>
            </a:r>
          </a:p>
          <a:p>
            <a:r>
              <a:rPr lang="en-US" sz="2800" smtClean="0"/>
              <a:t>Few operand sizes</a:t>
            </a:r>
          </a:p>
          <a:p>
            <a:r>
              <a:rPr lang="en-US" sz="2800" smtClean="0"/>
              <a:t>Use more registers, separate memory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5AD4FD-4099-4F46-A543-739433DB4C6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r>
              <a:rPr lang="en-US" smtClean="0"/>
              <a:t>MIPS R2000</a:t>
            </a:r>
            <a:br>
              <a:rPr lang="en-US" smtClean="0"/>
            </a:br>
            <a:r>
              <a:rPr lang="en-US" sz="2400" smtClean="0"/>
              <a:t>(One of first commercial RISCs, 1986)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smtClean="0"/>
              <a:t>Load/Store architecture</a:t>
            </a:r>
          </a:p>
          <a:p>
            <a:pPr lvl="1"/>
            <a:r>
              <a:rPr lang="en-US" sz="2000" b="1" smtClean="0"/>
              <a:t>32x32-bit GPR (R0 is wired), HI &amp; LO SPR (for multiply/divide)</a:t>
            </a:r>
          </a:p>
          <a:p>
            <a:pPr lvl="1"/>
            <a:r>
              <a:rPr lang="en-US" sz="2000" b="1" smtClean="0"/>
              <a:t>74 instructions</a:t>
            </a:r>
          </a:p>
          <a:p>
            <a:pPr lvl="1"/>
            <a:r>
              <a:rPr lang="en-US" sz="2000" b="1" smtClean="0"/>
              <a:t>Fixed instruction size (32 bits), only 3 formats</a:t>
            </a:r>
          </a:p>
          <a:p>
            <a:pPr lvl="1"/>
            <a:r>
              <a:rPr lang="en-US" sz="2000" b="1" smtClean="0"/>
              <a:t>PC-relative branches, register indirect jumps</a:t>
            </a:r>
          </a:p>
          <a:p>
            <a:pPr lvl="1"/>
            <a:r>
              <a:rPr lang="en-US" sz="2000" b="1" smtClean="0"/>
              <a:t>Only base+displacement addressing mode</a:t>
            </a:r>
          </a:p>
          <a:p>
            <a:pPr lvl="1"/>
            <a:r>
              <a:rPr lang="en-US" sz="2000" b="1" smtClean="0"/>
              <a:t>No condition bits, compares write GPRs, branches test GPRs</a:t>
            </a:r>
          </a:p>
          <a:p>
            <a:pPr lvl="1"/>
            <a:r>
              <a:rPr lang="en-US" sz="2000" b="1" smtClean="0"/>
              <a:t>Delayed loads and branches</a:t>
            </a:r>
          </a:p>
          <a:p>
            <a:r>
              <a:rPr lang="en-US" sz="2000" b="1" smtClean="0"/>
              <a:t>Five-stage instruction pipeline</a:t>
            </a:r>
          </a:p>
          <a:p>
            <a:pPr lvl="1"/>
            <a:r>
              <a:rPr lang="en-US" sz="2000" b="1" smtClean="0"/>
              <a:t>Fetch, Decode, Execute, Memory, Write Back</a:t>
            </a:r>
          </a:p>
          <a:p>
            <a:pPr lvl="1"/>
            <a:r>
              <a:rPr lang="en-US" sz="2000" b="1" smtClean="0"/>
              <a:t>CPI of 1 for register-to-register ALU instructions</a:t>
            </a:r>
          </a:p>
          <a:p>
            <a:pPr lvl="1"/>
            <a:r>
              <a:rPr lang="en-US" sz="2000" b="1" smtClean="0"/>
              <a:t>8 MHz clock</a:t>
            </a:r>
          </a:p>
          <a:p>
            <a:pPr lvl="1"/>
            <a:r>
              <a:rPr lang="en-US" sz="2000" b="1" smtClean="0"/>
              <a:t>Tightly-coupled off-chip FP accelerator (R2010)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8D0033-8DB6-477D-BA9C-22C050C7744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/>
          <a:lstStyle/>
          <a:p>
            <a:r>
              <a:rPr lang="en-US" smtClean="0"/>
              <a:t>RISC/CISC Comparisons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R2000 vs VAX 8700 [Bhandarkar and Clark, ‘91]</a:t>
            </a:r>
          </a:p>
          <a:p>
            <a:pPr>
              <a:buFontTx/>
              <a:buNone/>
            </a:pPr>
            <a:r>
              <a:rPr lang="en-US" b="1" smtClean="0"/>
              <a:t>	 R2000 has ~2.7x advantage with equivalent technology</a:t>
            </a:r>
          </a:p>
          <a:p>
            <a:endParaRPr lang="en-US" b="1" smtClean="0"/>
          </a:p>
          <a:p>
            <a:r>
              <a:rPr lang="en-US" b="1" smtClean="0"/>
              <a:t>Intel 80486 vs Intel i860 (both 1989)</a:t>
            </a:r>
          </a:p>
          <a:p>
            <a:pPr>
              <a:buFontTx/>
              <a:buNone/>
            </a:pPr>
            <a:r>
              <a:rPr lang="en-US" b="1" smtClean="0"/>
              <a:t>	Same company, same CAD tools, same process</a:t>
            </a:r>
          </a:p>
          <a:p>
            <a:pPr>
              <a:buFontTx/>
              <a:buNone/>
            </a:pPr>
            <a:r>
              <a:rPr lang="en-US" b="1" smtClean="0"/>
              <a:t>	i860 2-4x faster - even more on some floating-point tasks</a:t>
            </a:r>
          </a:p>
          <a:p>
            <a:endParaRPr lang="en-US" b="1" smtClean="0"/>
          </a:p>
          <a:p>
            <a:r>
              <a:rPr lang="en-US" b="1" smtClean="0"/>
              <a:t>DEC nVAX vs Alpha 21064 (both 1992)</a:t>
            </a:r>
          </a:p>
          <a:p>
            <a:pPr lvl="1">
              <a:buFontTx/>
              <a:buNone/>
            </a:pPr>
            <a:r>
              <a:rPr lang="en-US" b="1" smtClean="0"/>
              <a:t>Same company, same CAD tools, same process</a:t>
            </a:r>
          </a:p>
          <a:p>
            <a:pPr lvl="1">
              <a:buFontTx/>
              <a:buNone/>
            </a:pPr>
            <a:r>
              <a:rPr lang="en-US" b="1" smtClean="0"/>
              <a:t>Alpha 2-4x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1CDD6A-731B-4F95-B7AC-0A048B84486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A "Typical" RISC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466850"/>
            <a:ext cx="7981950" cy="4953000"/>
          </a:xfrm>
          <a:noFill/>
        </p:spPr>
        <p:txBody>
          <a:bodyPr lIns="90488" tIns="44450" rIns="90488" bIns="44450"/>
          <a:lstStyle/>
          <a:p>
            <a:r>
              <a:rPr lang="en-US" smtClean="0">
                <a:solidFill>
                  <a:srgbClr val="000066"/>
                </a:solidFill>
              </a:rPr>
              <a:t>32-bit fixed format instruction (3 formats)</a:t>
            </a:r>
          </a:p>
          <a:p>
            <a:r>
              <a:rPr lang="en-US" smtClean="0">
                <a:solidFill>
                  <a:srgbClr val="000066"/>
                </a:solidFill>
              </a:rPr>
              <a:t>32 32-bit GPR (R0 contains zero, DP take pair)</a:t>
            </a:r>
          </a:p>
          <a:p>
            <a:r>
              <a:rPr lang="en-US" smtClean="0">
                <a:solidFill>
                  <a:srgbClr val="000066"/>
                </a:solidFill>
              </a:rPr>
              <a:t>3-address, reg-reg arithmetic instruction</a:t>
            </a:r>
          </a:p>
          <a:p>
            <a:r>
              <a:rPr lang="en-US" smtClean="0">
                <a:solidFill>
                  <a:srgbClr val="000066"/>
                </a:solidFill>
              </a:rPr>
              <a:t>Single address mode for load/store: </a:t>
            </a:r>
            <a:br>
              <a:rPr lang="en-US" smtClean="0">
                <a:solidFill>
                  <a:srgbClr val="000066"/>
                </a:solidFill>
              </a:rPr>
            </a:br>
            <a:r>
              <a:rPr lang="en-US" smtClean="0">
                <a:solidFill>
                  <a:srgbClr val="000066"/>
                </a:solidFill>
              </a:rPr>
              <a:t>base + displacement</a:t>
            </a:r>
          </a:p>
          <a:p>
            <a:pPr lvl="1"/>
            <a:r>
              <a:rPr lang="en-US" smtClean="0">
                <a:solidFill>
                  <a:srgbClr val="000066"/>
                </a:solidFill>
              </a:rPr>
              <a:t>no indirection</a:t>
            </a:r>
          </a:p>
          <a:p>
            <a:r>
              <a:rPr lang="en-US" smtClean="0">
                <a:solidFill>
                  <a:srgbClr val="000066"/>
                </a:solidFill>
              </a:rPr>
              <a:t>Simple branch conditions</a:t>
            </a:r>
          </a:p>
          <a:p>
            <a:r>
              <a:rPr lang="en-US" smtClean="0">
                <a:solidFill>
                  <a:srgbClr val="000066"/>
                </a:solidFill>
              </a:rPr>
              <a:t>Delayed branch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993900" y="5207000"/>
            <a:ext cx="6527800" cy="51752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See: SPARC, MIPS, HP PA-Risc, DEC Alpha, IBM PowerPC,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accent2"/>
                </a:solidFill>
                <a:latin typeface="Arial" charset="0"/>
              </a:rPr>
              <a:t>        CDC 6600, CDC 7600, Cray-1, Cray-2, Cray-3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ACA5D4-7E2D-4271-956B-037A297AB0C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Example: MIPS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1301750" y="3054350"/>
            <a:ext cx="10541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1536700" y="3149600"/>
            <a:ext cx="4318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Op</a:t>
            </a:r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12319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31</a:t>
            </a:r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20701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26</a:t>
            </a:r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2368550" y="3054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3282950" y="3054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4197350" y="3054350"/>
            <a:ext cx="30353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7099300" y="28067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42037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38989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16</a:t>
            </a:r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32893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20</a:t>
            </a:r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30607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21</a:t>
            </a:r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2374900" y="2806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25</a:t>
            </a:r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2527300" y="3149600"/>
            <a:ext cx="5334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Rs1</a:t>
            </a:r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3517900" y="3149600"/>
            <a:ext cx="4191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Rd</a:t>
            </a:r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4800600" y="3124200"/>
            <a:ext cx="11811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immediate</a:t>
            </a:r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1295400" y="5410200"/>
            <a:ext cx="10541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1536700" y="5473700"/>
            <a:ext cx="4318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Op</a:t>
            </a:r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1231900" y="51308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31</a:t>
            </a:r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2070100" y="51308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26</a:t>
            </a:r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2362200" y="5410200"/>
            <a:ext cx="48641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7099300" y="51308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2374900" y="51308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25</a:t>
            </a:r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1301750" y="1911350"/>
            <a:ext cx="10541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1536700" y="2006600"/>
            <a:ext cx="4318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Op</a:t>
            </a:r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12319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31</a:t>
            </a:r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20701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26</a:t>
            </a:r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2368550" y="1911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3282950" y="1911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4197350" y="1911350"/>
            <a:ext cx="30353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7099300" y="16637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42037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38989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16</a:t>
            </a:r>
          </a:p>
        </p:txBody>
      </p:sp>
      <p:sp>
        <p:nvSpPr>
          <p:cNvPr id="48166" name="Rectangle 36"/>
          <p:cNvSpPr>
            <a:spLocks noChangeArrowheads="1"/>
          </p:cNvSpPr>
          <p:nvPr/>
        </p:nvSpPr>
        <p:spPr bwMode="auto">
          <a:xfrm>
            <a:off x="32893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20</a:t>
            </a:r>
          </a:p>
        </p:txBody>
      </p:sp>
      <p:sp>
        <p:nvSpPr>
          <p:cNvPr id="48167" name="Rectangle 37"/>
          <p:cNvSpPr>
            <a:spLocks noChangeArrowheads="1"/>
          </p:cNvSpPr>
          <p:nvPr/>
        </p:nvSpPr>
        <p:spPr bwMode="auto">
          <a:xfrm>
            <a:off x="30607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21</a:t>
            </a:r>
          </a:p>
        </p:txBody>
      </p:sp>
      <p:sp>
        <p:nvSpPr>
          <p:cNvPr id="48168" name="Rectangle 38"/>
          <p:cNvSpPr>
            <a:spLocks noChangeArrowheads="1"/>
          </p:cNvSpPr>
          <p:nvPr/>
        </p:nvSpPr>
        <p:spPr bwMode="auto">
          <a:xfrm>
            <a:off x="2374900" y="16637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25</a:t>
            </a:r>
          </a:p>
        </p:txBody>
      </p:sp>
      <p:sp>
        <p:nvSpPr>
          <p:cNvPr id="48169" name="Rectangle 39"/>
          <p:cNvSpPr>
            <a:spLocks noChangeArrowheads="1"/>
          </p:cNvSpPr>
          <p:nvPr/>
        </p:nvSpPr>
        <p:spPr bwMode="auto">
          <a:xfrm>
            <a:off x="2527300" y="2006600"/>
            <a:ext cx="5334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Rs1</a:t>
            </a:r>
          </a:p>
        </p:txBody>
      </p:sp>
      <p:sp>
        <p:nvSpPr>
          <p:cNvPr id="48170" name="Rectangle 40"/>
          <p:cNvSpPr>
            <a:spLocks noChangeArrowheads="1"/>
          </p:cNvSpPr>
          <p:nvPr/>
        </p:nvSpPr>
        <p:spPr bwMode="auto">
          <a:xfrm>
            <a:off x="3517900" y="2006600"/>
            <a:ext cx="5334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Rs2</a:t>
            </a:r>
          </a:p>
        </p:txBody>
      </p:sp>
      <p:sp>
        <p:nvSpPr>
          <p:cNvPr id="48171" name="Rectangle 41"/>
          <p:cNvSpPr>
            <a:spLocks noChangeArrowheads="1"/>
          </p:cNvSpPr>
          <p:nvPr/>
        </p:nvSpPr>
        <p:spPr bwMode="auto">
          <a:xfrm>
            <a:off x="3822700" y="5397500"/>
            <a:ext cx="7112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target</a:t>
            </a:r>
          </a:p>
        </p:txBody>
      </p:sp>
      <p:sp>
        <p:nvSpPr>
          <p:cNvPr id="48172" name="Rectangle 42"/>
          <p:cNvSpPr>
            <a:spLocks noChangeArrowheads="1"/>
          </p:cNvSpPr>
          <p:nvPr/>
        </p:nvSpPr>
        <p:spPr bwMode="auto">
          <a:xfrm>
            <a:off x="4197350" y="1911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3" name="Rectangle 43"/>
          <p:cNvSpPr>
            <a:spLocks noChangeArrowheads="1"/>
          </p:cNvSpPr>
          <p:nvPr/>
        </p:nvSpPr>
        <p:spPr bwMode="auto">
          <a:xfrm>
            <a:off x="5111750" y="19113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4"/>
          <p:cNvSpPr>
            <a:spLocks noChangeArrowheads="1"/>
          </p:cNvSpPr>
          <p:nvPr/>
        </p:nvSpPr>
        <p:spPr bwMode="auto">
          <a:xfrm>
            <a:off x="4356100" y="2006600"/>
            <a:ext cx="4191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Rd</a:t>
            </a:r>
          </a:p>
        </p:txBody>
      </p:sp>
      <p:sp>
        <p:nvSpPr>
          <p:cNvPr id="48175" name="Rectangle 45"/>
          <p:cNvSpPr>
            <a:spLocks noChangeArrowheads="1"/>
          </p:cNvSpPr>
          <p:nvPr/>
        </p:nvSpPr>
        <p:spPr bwMode="auto">
          <a:xfrm>
            <a:off x="6261100" y="2006600"/>
            <a:ext cx="5461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Opx</a:t>
            </a:r>
          </a:p>
        </p:txBody>
      </p:sp>
      <p:sp>
        <p:nvSpPr>
          <p:cNvPr id="48176" name="Rectangle 46"/>
          <p:cNvSpPr>
            <a:spLocks noChangeArrowheads="1"/>
          </p:cNvSpPr>
          <p:nvPr/>
        </p:nvSpPr>
        <p:spPr bwMode="auto">
          <a:xfrm>
            <a:off x="838200" y="1219200"/>
            <a:ext cx="20320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Register-Register</a:t>
            </a:r>
          </a:p>
        </p:txBody>
      </p:sp>
      <p:sp>
        <p:nvSpPr>
          <p:cNvPr id="48177" name="Rectangle 47"/>
          <p:cNvSpPr>
            <a:spLocks noChangeArrowheads="1"/>
          </p:cNvSpPr>
          <p:nvPr/>
        </p:nvSpPr>
        <p:spPr bwMode="auto">
          <a:xfrm>
            <a:off x="6032500" y="16383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5</a:t>
            </a:r>
          </a:p>
        </p:txBody>
      </p:sp>
      <p:sp>
        <p:nvSpPr>
          <p:cNvPr id="48178" name="Rectangle 48"/>
          <p:cNvSpPr>
            <a:spLocks noChangeArrowheads="1"/>
          </p:cNvSpPr>
          <p:nvPr/>
        </p:nvSpPr>
        <p:spPr bwMode="auto">
          <a:xfrm>
            <a:off x="5803900" y="16383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6</a:t>
            </a:r>
          </a:p>
        </p:txBody>
      </p:sp>
      <p:sp>
        <p:nvSpPr>
          <p:cNvPr id="48179" name="Rectangle 49"/>
          <p:cNvSpPr>
            <a:spLocks noChangeArrowheads="1"/>
          </p:cNvSpPr>
          <p:nvPr/>
        </p:nvSpPr>
        <p:spPr bwMode="auto">
          <a:xfrm>
            <a:off x="5118100" y="16510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10</a:t>
            </a:r>
          </a:p>
        </p:txBody>
      </p:sp>
      <p:sp>
        <p:nvSpPr>
          <p:cNvPr id="48180" name="Rectangle 50"/>
          <p:cNvSpPr>
            <a:spLocks noChangeArrowheads="1"/>
          </p:cNvSpPr>
          <p:nvPr/>
        </p:nvSpPr>
        <p:spPr bwMode="auto">
          <a:xfrm>
            <a:off x="4889500" y="16510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11</a:t>
            </a:r>
          </a:p>
        </p:txBody>
      </p:sp>
      <p:sp>
        <p:nvSpPr>
          <p:cNvPr id="48181" name="Rectangle 51"/>
          <p:cNvSpPr>
            <a:spLocks noChangeArrowheads="1"/>
          </p:cNvSpPr>
          <p:nvPr/>
        </p:nvSpPr>
        <p:spPr bwMode="auto">
          <a:xfrm>
            <a:off x="838200" y="2514600"/>
            <a:ext cx="22479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Register-Immediate</a:t>
            </a:r>
          </a:p>
        </p:txBody>
      </p:sp>
      <p:sp>
        <p:nvSpPr>
          <p:cNvPr id="48182" name="Rectangle 52"/>
          <p:cNvSpPr>
            <a:spLocks noChangeArrowheads="1"/>
          </p:cNvSpPr>
          <p:nvPr/>
        </p:nvSpPr>
        <p:spPr bwMode="auto">
          <a:xfrm>
            <a:off x="1301750" y="4159250"/>
            <a:ext cx="10541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3" name="Rectangle 53"/>
          <p:cNvSpPr>
            <a:spLocks noChangeArrowheads="1"/>
          </p:cNvSpPr>
          <p:nvPr/>
        </p:nvSpPr>
        <p:spPr bwMode="auto">
          <a:xfrm>
            <a:off x="1536700" y="4254500"/>
            <a:ext cx="4318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Op</a:t>
            </a:r>
          </a:p>
        </p:txBody>
      </p:sp>
      <p:sp>
        <p:nvSpPr>
          <p:cNvPr id="48184" name="Rectangle 54"/>
          <p:cNvSpPr>
            <a:spLocks noChangeArrowheads="1"/>
          </p:cNvSpPr>
          <p:nvPr/>
        </p:nvSpPr>
        <p:spPr bwMode="auto">
          <a:xfrm>
            <a:off x="12319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31</a:t>
            </a:r>
          </a:p>
        </p:txBody>
      </p:sp>
      <p:sp>
        <p:nvSpPr>
          <p:cNvPr id="48185" name="Rectangle 55"/>
          <p:cNvSpPr>
            <a:spLocks noChangeArrowheads="1"/>
          </p:cNvSpPr>
          <p:nvPr/>
        </p:nvSpPr>
        <p:spPr bwMode="auto">
          <a:xfrm>
            <a:off x="20701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26</a:t>
            </a:r>
          </a:p>
        </p:txBody>
      </p:sp>
      <p:sp>
        <p:nvSpPr>
          <p:cNvPr id="48186" name="Rectangle 56"/>
          <p:cNvSpPr>
            <a:spLocks noChangeArrowheads="1"/>
          </p:cNvSpPr>
          <p:nvPr/>
        </p:nvSpPr>
        <p:spPr bwMode="auto">
          <a:xfrm>
            <a:off x="2368550" y="41592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7" name="Rectangle 57"/>
          <p:cNvSpPr>
            <a:spLocks noChangeArrowheads="1"/>
          </p:cNvSpPr>
          <p:nvPr/>
        </p:nvSpPr>
        <p:spPr bwMode="auto">
          <a:xfrm>
            <a:off x="3282950" y="4159250"/>
            <a:ext cx="9017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8" name="Rectangle 58"/>
          <p:cNvSpPr>
            <a:spLocks noChangeArrowheads="1"/>
          </p:cNvSpPr>
          <p:nvPr/>
        </p:nvSpPr>
        <p:spPr bwMode="auto">
          <a:xfrm>
            <a:off x="4197350" y="4159250"/>
            <a:ext cx="3035300" cy="368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89" name="Rectangle 59"/>
          <p:cNvSpPr>
            <a:spLocks noChangeArrowheads="1"/>
          </p:cNvSpPr>
          <p:nvPr/>
        </p:nvSpPr>
        <p:spPr bwMode="auto">
          <a:xfrm>
            <a:off x="7099300" y="3911600"/>
            <a:ext cx="225425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48190" name="Rectangle 60"/>
          <p:cNvSpPr>
            <a:spLocks noChangeArrowheads="1"/>
          </p:cNvSpPr>
          <p:nvPr/>
        </p:nvSpPr>
        <p:spPr bwMode="auto">
          <a:xfrm>
            <a:off x="42037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48191" name="Rectangle 61"/>
          <p:cNvSpPr>
            <a:spLocks noChangeArrowheads="1"/>
          </p:cNvSpPr>
          <p:nvPr/>
        </p:nvSpPr>
        <p:spPr bwMode="auto">
          <a:xfrm>
            <a:off x="38989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16</a:t>
            </a:r>
          </a:p>
        </p:txBody>
      </p:sp>
      <p:sp>
        <p:nvSpPr>
          <p:cNvPr id="48192" name="Rectangle 62"/>
          <p:cNvSpPr>
            <a:spLocks noChangeArrowheads="1"/>
          </p:cNvSpPr>
          <p:nvPr/>
        </p:nvSpPr>
        <p:spPr bwMode="auto">
          <a:xfrm>
            <a:off x="32893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20</a:t>
            </a:r>
          </a:p>
        </p:txBody>
      </p:sp>
      <p:sp>
        <p:nvSpPr>
          <p:cNvPr id="48193" name="Rectangle 63"/>
          <p:cNvSpPr>
            <a:spLocks noChangeArrowheads="1"/>
          </p:cNvSpPr>
          <p:nvPr/>
        </p:nvSpPr>
        <p:spPr bwMode="auto">
          <a:xfrm>
            <a:off x="30607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21</a:t>
            </a:r>
          </a:p>
        </p:txBody>
      </p:sp>
      <p:sp>
        <p:nvSpPr>
          <p:cNvPr id="48194" name="Rectangle 64"/>
          <p:cNvSpPr>
            <a:spLocks noChangeArrowheads="1"/>
          </p:cNvSpPr>
          <p:nvPr/>
        </p:nvSpPr>
        <p:spPr bwMode="auto">
          <a:xfrm>
            <a:off x="2374900" y="3911600"/>
            <a:ext cx="323850" cy="24288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25</a:t>
            </a:r>
          </a:p>
        </p:txBody>
      </p:sp>
      <p:sp>
        <p:nvSpPr>
          <p:cNvPr id="48195" name="Rectangle 65"/>
          <p:cNvSpPr>
            <a:spLocks noChangeArrowheads="1"/>
          </p:cNvSpPr>
          <p:nvPr/>
        </p:nvSpPr>
        <p:spPr bwMode="auto">
          <a:xfrm>
            <a:off x="2527300" y="4254500"/>
            <a:ext cx="5334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Rs1</a:t>
            </a:r>
          </a:p>
        </p:txBody>
      </p:sp>
      <p:sp>
        <p:nvSpPr>
          <p:cNvPr id="48196" name="Rectangle 66"/>
          <p:cNvSpPr>
            <a:spLocks noChangeArrowheads="1"/>
          </p:cNvSpPr>
          <p:nvPr/>
        </p:nvSpPr>
        <p:spPr bwMode="auto">
          <a:xfrm>
            <a:off x="3213100" y="4254500"/>
            <a:ext cx="10160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Rs2/Opx</a:t>
            </a:r>
          </a:p>
        </p:txBody>
      </p:sp>
      <p:sp>
        <p:nvSpPr>
          <p:cNvPr id="48197" name="Rectangle 67"/>
          <p:cNvSpPr>
            <a:spLocks noChangeArrowheads="1"/>
          </p:cNvSpPr>
          <p:nvPr/>
        </p:nvSpPr>
        <p:spPr bwMode="auto">
          <a:xfrm>
            <a:off x="4876800" y="4267200"/>
            <a:ext cx="11811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>
                <a:latin typeface="Arial" charset="0"/>
              </a:rPr>
              <a:t>immediate</a:t>
            </a:r>
          </a:p>
        </p:txBody>
      </p:sp>
      <p:sp>
        <p:nvSpPr>
          <p:cNvPr id="48198" name="Rectangle 68"/>
          <p:cNvSpPr>
            <a:spLocks noChangeArrowheads="1"/>
          </p:cNvSpPr>
          <p:nvPr/>
        </p:nvSpPr>
        <p:spPr bwMode="auto">
          <a:xfrm>
            <a:off x="850900" y="3590925"/>
            <a:ext cx="914400" cy="298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Branch</a:t>
            </a:r>
          </a:p>
        </p:txBody>
      </p:sp>
      <p:sp>
        <p:nvSpPr>
          <p:cNvPr id="48199" name="Rectangle 69"/>
          <p:cNvSpPr>
            <a:spLocks noChangeArrowheads="1"/>
          </p:cNvSpPr>
          <p:nvPr/>
        </p:nvSpPr>
        <p:spPr bwMode="auto">
          <a:xfrm>
            <a:off x="850900" y="4752975"/>
            <a:ext cx="1346200" cy="2984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Jump / Call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381641-394D-4949-857D-0D291462EEE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Instruction Set Architecture (ISA)</a:t>
            </a:r>
          </a:p>
        </p:txBody>
      </p:sp>
      <p:sp>
        <p:nvSpPr>
          <p:cNvPr id="16389" name="Rectangle 3" descr="Horizontal brick"/>
          <p:cNvSpPr>
            <a:spLocks noChangeArrowheads="1"/>
          </p:cNvSpPr>
          <p:nvPr/>
        </p:nvSpPr>
        <p:spPr bwMode="auto">
          <a:xfrm>
            <a:off x="1397000" y="3416300"/>
            <a:ext cx="6692900" cy="444500"/>
          </a:xfrm>
          <a:prstGeom prst="rect">
            <a:avLst/>
          </a:prstGeom>
          <a:pattFill prst="horzBrick">
            <a:fgClr>
              <a:srgbClr val="A5002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876800" y="2057400"/>
            <a:ext cx="1219200" cy="1441450"/>
            <a:chOff x="4876800" y="2057400"/>
            <a:chExt cx="1219200" cy="1441450"/>
          </a:xfrm>
        </p:grpSpPr>
        <p:sp>
          <p:nvSpPr>
            <p:cNvPr id="16426" name="Oval 15"/>
            <p:cNvSpPr>
              <a:spLocks noChangeArrowheads="1"/>
            </p:cNvSpPr>
            <p:nvPr/>
          </p:nvSpPr>
          <p:spPr bwMode="auto">
            <a:xfrm>
              <a:off x="5187950" y="2057400"/>
              <a:ext cx="368300" cy="292100"/>
            </a:xfrm>
            <a:prstGeom prst="ellips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7" name="Line 16"/>
            <p:cNvSpPr>
              <a:spLocks noChangeShapeType="1"/>
            </p:cNvSpPr>
            <p:nvPr/>
          </p:nvSpPr>
          <p:spPr bwMode="auto">
            <a:xfrm>
              <a:off x="5410200" y="2355850"/>
              <a:ext cx="57150" cy="62865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7"/>
            <p:cNvSpPr>
              <a:spLocks noChangeShapeType="1"/>
            </p:cNvSpPr>
            <p:nvPr/>
          </p:nvSpPr>
          <p:spPr bwMode="auto">
            <a:xfrm flipH="1">
              <a:off x="5181600" y="2965450"/>
              <a:ext cx="304800" cy="2286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18"/>
            <p:cNvSpPr>
              <a:spLocks noChangeShapeType="1"/>
            </p:cNvSpPr>
            <p:nvPr/>
          </p:nvSpPr>
          <p:spPr bwMode="auto">
            <a:xfrm>
              <a:off x="5181600" y="3194050"/>
              <a:ext cx="152400" cy="3048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19"/>
            <p:cNvSpPr>
              <a:spLocks noChangeShapeType="1"/>
            </p:cNvSpPr>
            <p:nvPr/>
          </p:nvSpPr>
          <p:spPr bwMode="auto">
            <a:xfrm>
              <a:off x="5486400" y="2965450"/>
              <a:ext cx="304800" cy="2286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20"/>
            <p:cNvSpPr>
              <a:spLocks noChangeShapeType="1"/>
            </p:cNvSpPr>
            <p:nvPr/>
          </p:nvSpPr>
          <p:spPr bwMode="auto">
            <a:xfrm flipV="1">
              <a:off x="5791200" y="3041650"/>
              <a:ext cx="228600" cy="1524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21"/>
            <p:cNvSpPr>
              <a:spLocks noChangeShapeType="1"/>
            </p:cNvSpPr>
            <p:nvPr/>
          </p:nvSpPr>
          <p:spPr bwMode="auto">
            <a:xfrm>
              <a:off x="6019800" y="3041650"/>
              <a:ext cx="76200" cy="762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22"/>
            <p:cNvSpPr>
              <a:spLocks noChangeShapeType="1"/>
            </p:cNvSpPr>
            <p:nvPr/>
          </p:nvSpPr>
          <p:spPr bwMode="auto">
            <a:xfrm flipH="1">
              <a:off x="5257800" y="2584450"/>
              <a:ext cx="152400" cy="2286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23"/>
            <p:cNvSpPr>
              <a:spLocks noChangeShapeType="1"/>
            </p:cNvSpPr>
            <p:nvPr/>
          </p:nvSpPr>
          <p:spPr bwMode="auto">
            <a:xfrm flipH="1" flipV="1">
              <a:off x="5029200" y="2736850"/>
              <a:ext cx="228600" cy="762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24"/>
            <p:cNvSpPr>
              <a:spLocks noChangeShapeType="1"/>
            </p:cNvSpPr>
            <p:nvPr/>
          </p:nvSpPr>
          <p:spPr bwMode="auto">
            <a:xfrm flipH="1">
              <a:off x="5105400" y="2508250"/>
              <a:ext cx="304800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25"/>
            <p:cNvSpPr>
              <a:spLocks noChangeShapeType="1"/>
            </p:cNvSpPr>
            <p:nvPr/>
          </p:nvSpPr>
          <p:spPr bwMode="auto">
            <a:xfrm flipH="1" flipV="1">
              <a:off x="4876800" y="2355850"/>
              <a:ext cx="228600" cy="1524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26"/>
            <p:cNvSpPr>
              <a:spLocks noChangeShapeType="1"/>
            </p:cNvSpPr>
            <p:nvPr/>
          </p:nvSpPr>
          <p:spPr bwMode="auto">
            <a:xfrm flipV="1">
              <a:off x="5257800" y="2203450"/>
              <a:ext cx="76200" cy="762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448050" y="3867150"/>
            <a:ext cx="2362200" cy="1752600"/>
            <a:chOff x="2172" y="2436"/>
            <a:chExt cx="1488" cy="1104"/>
          </a:xfrm>
        </p:grpSpPr>
        <p:sp>
          <p:nvSpPr>
            <p:cNvPr id="16395" name="Oval 28"/>
            <p:cNvSpPr>
              <a:spLocks noChangeArrowheads="1"/>
            </p:cNvSpPr>
            <p:nvPr/>
          </p:nvSpPr>
          <p:spPr bwMode="auto">
            <a:xfrm>
              <a:off x="2716" y="2500"/>
              <a:ext cx="400" cy="304"/>
            </a:xfrm>
            <a:prstGeom prst="ellips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29"/>
            <p:cNvSpPr>
              <a:spLocks noChangeShapeType="1"/>
            </p:cNvSpPr>
            <p:nvPr/>
          </p:nvSpPr>
          <p:spPr bwMode="auto">
            <a:xfrm flipV="1">
              <a:off x="2844" y="2676"/>
              <a:ext cx="48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30"/>
            <p:cNvSpPr>
              <a:spLocks noChangeShapeType="1"/>
            </p:cNvSpPr>
            <p:nvPr/>
          </p:nvSpPr>
          <p:spPr bwMode="auto">
            <a:xfrm>
              <a:off x="2892" y="2676"/>
              <a:ext cx="4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31"/>
            <p:cNvSpPr>
              <a:spLocks noChangeShapeType="1"/>
            </p:cNvSpPr>
            <p:nvPr/>
          </p:nvSpPr>
          <p:spPr bwMode="auto">
            <a:xfrm>
              <a:off x="2940" y="2676"/>
              <a:ext cx="48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32"/>
            <p:cNvSpPr>
              <a:spLocks noChangeShapeType="1"/>
            </p:cNvSpPr>
            <p:nvPr/>
          </p:nvSpPr>
          <p:spPr bwMode="auto">
            <a:xfrm>
              <a:off x="2940" y="2580"/>
              <a:ext cx="9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33"/>
            <p:cNvSpPr>
              <a:spLocks noChangeShapeType="1"/>
            </p:cNvSpPr>
            <p:nvPr/>
          </p:nvSpPr>
          <p:spPr bwMode="auto">
            <a:xfrm flipH="1">
              <a:off x="2796" y="2580"/>
              <a:ext cx="48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34"/>
            <p:cNvSpPr>
              <a:spLocks noChangeShapeType="1"/>
            </p:cNvSpPr>
            <p:nvPr/>
          </p:nvSpPr>
          <p:spPr bwMode="auto">
            <a:xfrm flipV="1">
              <a:off x="2508" y="3492"/>
              <a:ext cx="0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35"/>
            <p:cNvSpPr>
              <a:spLocks noChangeShapeType="1"/>
            </p:cNvSpPr>
            <p:nvPr/>
          </p:nvSpPr>
          <p:spPr bwMode="auto">
            <a:xfrm>
              <a:off x="2940" y="2820"/>
              <a:ext cx="0" cy="38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36"/>
            <p:cNvSpPr>
              <a:spLocks noChangeShapeType="1"/>
            </p:cNvSpPr>
            <p:nvPr/>
          </p:nvSpPr>
          <p:spPr bwMode="auto">
            <a:xfrm>
              <a:off x="2940" y="3204"/>
              <a:ext cx="240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37"/>
            <p:cNvSpPr>
              <a:spLocks noChangeShapeType="1"/>
            </p:cNvSpPr>
            <p:nvPr/>
          </p:nvSpPr>
          <p:spPr bwMode="auto">
            <a:xfrm>
              <a:off x="3180" y="3204"/>
              <a:ext cx="96" cy="28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38"/>
            <p:cNvSpPr>
              <a:spLocks noChangeShapeType="1"/>
            </p:cNvSpPr>
            <p:nvPr/>
          </p:nvSpPr>
          <p:spPr bwMode="auto">
            <a:xfrm flipV="1">
              <a:off x="3276" y="3444"/>
              <a:ext cx="48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39"/>
            <p:cNvSpPr>
              <a:spLocks noChangeShapeType="1"/>
            </p:cNvSpPr>
            <p:nvPr/>
          </p:nvSpPr>
          <p:spPr bwMode="auto">
            <a:xfrm flipH="1">
              <a:off x="2700" y="3204"/>
              <a:ext cx="240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40"/>
            <p:cNvSpPr>
              <a:spLocks noChangeShapeType="1"/>
            </p:cNvSpPr>
            <p:nvPr/>
          </p:nvSpPr>
          <p:spPr bwMode="auto">
            <a:xfrm flipH="1">
              <a:off x="2604" y="3252"/>
              <a:ext cx="96" cy="28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41"/>
            <p:cNvSpPr>
              <a:spLocks noChangeShapeType="1"/>
            </p:cNvSpPr>
            <p:nvPr/>
          </p:nvSpPr>
          <p:spPr bwMode="auto">
            <a:xfrm flipH="1">
              <a:off x="2508" y="3540"/>
              <a:ext cx="9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42"/>
            <p:cNvSpPr>
              <a:spLocks noChangeShapeType="1"/>
            </p:cNvSpPr>
            <p:nvPr/>
          </p:nvSpPr>
          <p:spPr bwMode="auto">
            <a:xfrm flipV="1">
              <a:off x="2928" y="2868"/>
              <a:ext cx="348" cy="1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43"/>
            <p:cNvSpPr>
              <a:spLocks noChangeShapeType="1"/>
            </p:cNvSpPr>
            <p:nvPr/>
          </p:nvSpPr>
          <p:spPr bwMode="auto">
            <a:xfrm flipV="1">
              <a:off x="3276" y="2436"/>
              <a:ext cx="24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44"/>
            <p:cNvSpPr>
              <a:spLocks noChangeShapeType="1"/>
            </p:cNvSpPr>
            <p:nvPr/>
          </p:nvSpPr>
          <p:spPr bwMode="auto">
            <a:xfrm>
              <a:off x="3516" y="2436"/>
              <a:ext cx="144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45"/>
            <p:cNvSpPr>
              <a:spLocks noChangeShapeType="1"/>
            </p:cNvSpPr>
            <p:nvPr/>
          </p:nvSpPr>
          <p:spPr bwMode="auto">
            <a:xfrm flipH="1">
              <a:off x="2652" y="2868"/>
              <a:ext cx="288" cy="48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46"/>
            <p:cNvSpPr>
              <a:spLocks noChangeShapeType="1"/>
            </p:cNvSpPr>
            <p:nvPr/>
          </p:nvSpPr>
          <p:spPr bwMode="auto">
            <a:xfrm flipH="1" flipV="1">
              <a:off x="2316" y="2436"/>
              <a:ext cx="336" cy="48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47"/>
            <p:cNvSpPr>
              <a:spLocks noChangeShapeType="1"/>
            </p:cNvSpPr>
            <p:nvPr/>
          </p:nvSpPr>
          <p:spPr bwMode="auto">
            <a:xfrm flipH="1">
              <a:off x="2172" y="2436"/>
              <a:ext cx="144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56" name="WordArt 52"/>
          <p:cNvSpPr>
            <a:spLocks noChangeArrowheads="1" noChangeShapeType="1" noTextEdit="1"/>
          </p:cNvSpPr>
          <p:nvPr/>
        </p:nvSpPr>
        <p:spPr bwMode="auto">
          <a:xfrm>
            <a:off x="914400" y="1676400"/>
            <a:ext cx="22098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kern="10" spc="-2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 o f t w a r e</a:t>
            </a:r>
            <a:endParaRPr lang="en-US" kern="10" spc="-28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175157" name="WordArt 53"/>
          <p:cNvSpPr>
            <a:spLocks noChangeArrowheads="1" noChangeShapeType="1" noTextEdit="1"/>
          </p:cNvSpPr>
          <p:nvPr/>
        </p:nvSpPr>
        <p:spPr bwMode="auto">
          <a:xfrm>
            <a:off x="838200" y="4648200"/>
            <a:ext cx="2667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Hardware</a:t>
            </a:r>
          </a:p>
        </p:txBody>
      </p:sp>
      <p:sp>
        <p:nvSpPr>
          <p:cNvPr id="175152" name="Rectangle 48"/>
          <p:cNvSpPr>
            <a:spLocks noChangeArrowheads="1"/>
          </p:cNvSpPr>
          <p:nvPr/>
        </p:nvSpPr>
        <p:spPr bwMode="auto">
          <a:xfrm>
            <a:off x="1447800" y="3429000"/>
            <a:ext cx="6553200" cy="447687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92000"/>
              </a:lnSpc>
              <a:defRPr/>
            </a:pPr>
            <a:r>
              <a:rPr lang="en-US" b="1" cap="small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i</a:t>
            </a:r>
            <a:r>
              <a:rPr lang="en-US" b="1" cap="small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n s t r u c t </a:t>
            </a:r>
            <a:r>
              <a:rPr lang="en-US" b="1" cap="small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i</a:t>
            </a:r>
            <a:r>
              <a:rPr lang="en-US" b="1" cap="small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o n   s e 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581400" y="1981200"/>
            <a:ext cx="838200" cy="1441450"/>
            <a:chOff x="3581400" y="1981200"/>
            <a:chExt cx="838200" cy="1441450"/>
          </a:xfrm>
        </p:grpSpPr>
        <p:sp>
          <p:nvSpPr>
            <p:cNvPr id="16415" name="Oval 4"/>
            <p:cNvSpPr>
              <a:spLocks noChangeArrowheads="1"/>
            </p:cNvSpPr>
            <p:nvPr/>
          </p:nvSpPr>
          <p:spPr bwMode="auto">
            <a:xfrm>
              <a:off x="3816350" y="1981200"/>
              <a:ext cx="368300" cy="292100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Line 5"/>
            <p:cNvSpPr>
              <a:spLocks noChangeShapeType="1"/>
            </p:cNvSpPr>
            <p:nvPr/>
          </p:nvSpPr>
          <p:spPr bwMode="auto">
            <a:xfrm flipH="1">
              <a:off x="3962400" y="2279650"/>
              <a:ext cx="76200" cy="6096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6"/>
            <p:cNvSpPr>
              <a:spLocks noChangeShapeType="1"/>
            </p:cNvSpPr>
            <p:nvPr/>
          </p:nvSpPr>
          <p:spPr bwMode="auto">
            <a:xfrm>
              <a:off x="3962400" y="2889250"/>
              <a:ext cx="228600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7"/>
            <p:cNvSpPr>
              <a:spLocks noChangeShapeType="1"/>
            </p:cNvSpPr>
            <p:nvPr/>
          </p:nvSpPr>
          <p:spPr bwMode="auto">
            <a:xfrm>
              <a:off x="4191000" y="2889250"/>
              <a:ext cx="0" cy="3048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8"/>
            <p:cNvSpPr>
              <a:spLocks noChangeShapeType="1"/>
            </p:cNvSpPr>
            <p:nvPr/>
          </p:nvSpPr>
          <p:spPr bwMode="auto">
            <a:xfrm>
              <a:off x="4191000" y="3194050"/>
              <a:ext cx="76200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9"/>
            <p:cNvSpPr>
              <a:spLocks noChangeShapeType="1"/>
            </p:cNvSpPr>
            <p:nvPr/>
          </p:nvSpPr>
          <p:spPr bwMode="auto">
            <a:xfrm flipH="1">
              <a:off x="3810000" y="2889250"/>
              <a:ext cx="152400" cy="3810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0"/>
            <p:cNvSpPr>
              <a:spLocks noChangeShapeType="1"/>
            </p:cNvSpPr>
            <p:nvPr/>
          </p:nvSpPr>
          <p:spPr bwMode="auto">
            <a:xfrm flipH="1">
              <a:off x="3581400" y="3270250"/>
              <a:ext cx="22860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1"/>
            <p:cNvSpPr>
              <a:spLocks noChangeShapeType="1"/>
            </p:cNvSpPr>
            <p:nvPr/>
          </p:nvSpPr>
          <p:spPr bwMode="auto">
            <a:xfrm>
              <a:off x="4038600" y="2508250"/>
              <a:ext cx="22860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12"/>
            <p:cNvSpPr>
              <a:spLocks noChangeShapeType="1"/>
            </p:cNvSpPr>
            <p:nvPr/>
          </p:nvSpPr>
          <p:spPr bwMode="auto">
            <a:xfrm flipV="1">
              <a:off x="4267200" y="2508250"/>
              <a:ext cx="15240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13"/>
            <p:cNvSpPr>
              <a:spLocks noChangeShapeType="1"/>
            </p:cNvSpPr>
            <p:nvPr/>
          </p:nvSpPr>
          <p:spPr bwMode="auto">
            <a:xfrm>
              <a:off x="3962400" y="2432050"/>
              <a:ext cx="228600" cy="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14"/>
            <p:cNvSpPr>
              <a:spLocks noChangeShapeType="1"/>
            </p:cNvSpPr>
            <p:nvPr/>
          </p:nvSpPr>
          <p:spPr bwMode="auto">
            <a:xfrm flipV="1">
              <a:off x="4191000" y="2279650"/>
              <a:ext cx="15240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27"/>
            <p:cNvSpPr>
              <a:spLocks noChangeShapeType="1"/>
            </p:cNvSpPr>
            <p:nvPr/>
          </p:nvSpPr>
          <p:spPr bwMode="auto">
            <a:xfrm flipH="1" flipV="1">
              <a:off x="3962400" y="2127250"/>
              <a:ext cx="152400" cy="152400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56" grpId="0" animBg="1"/>
      <p:bldP spid="175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A348E6-D799-4A48-9B15-1397983994B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543800" cy="3810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Interface Design (ISA)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438150" y="1308100"/>
            <a:ext cx="8591550" cy="253365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2400" b="1">
                <a:latin typeface="Arial" charset="0"/>
              </a:rPr>
              <a:t>A good interface:</a:t>
            </a:r>
            <a:endParaRPr lang="en-US" sz="1800" b="1">
              <a:latin typeface="Arial" charset="0"/>
            </a:endParaRPr>
          </a:p>
          <a:p>
            <a:pPr marL="800100" lvl="1" indent="-342900">
              <a:lnSpc>
                <a:spcPct val="86000"/>
              </a:lnSpc>
              <a:spcBef>
                <a:spcPct val="41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Lasts through many implementations (</a:t>
            </a:r>
            <a:r>
              <a:rPr lang="en-US" sz="2400" b="1">
                <a:solidFill>
                  <a:srgbClr val="990033"/>
                </a:solidFill>
                <a:latin typeface="Arial" charset="0"/>
              </a:rPr>
              <a:t>portability, compatibility</a:t>
            </a:r>
            <a:r>
              <a:rPr lang="en-US" sz="2400" b="1">
                <a:latin typeface="Arial" charset="0"/>
              </a:rPr>
              <a:t>)</a:t>
            </a:r>
          </a:p>
          <a:p>
            <a:pPr marL="800100" lvl="1" indent="-342900">
              <a:lnSpc>
                <a:spcPct val="86000"/>
              </a:lnSpc>
              <a:spcBef>
                <a:spcPct val="41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Is used in many different ways (</a:t>
            </a:r>
            <a:r>
              <a:rPr lang="en-US" sz="2400" b="1">
                <a:solidFill>
                  <a:srgbClr val="990033"/>
                </a:solidFill>
                <a:latin typeface="Arial" charset="0"/>
              </a:rPr>
              <a:t>generality</a:t>
            </a:r>
            <a:r>
              <a:rPr lang="en-US" sz="2400" b="1">
                <a:latin typeface="Arial" charset="0"/>
              </a:rPr>
              <a:t>)</a:t>
            </a:r>
          </a:p>
          <a:p>
            <a:pPr marL="800100" lvl="1" indent="-342900">
              <a:lnSpc>
                <a:spcPct val="86000"/>
              </a:lnSpc>
              <a:spcBef>
                <a:spcPct val="41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Provides 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convenient</a:t>
            </a:r>
            <a:r>
              <a:rPr lang="en-US" sz="2400" b="1">
                <a:latin typeface="Arial" charset="0"/>
              </a:rPr>
              <a:t>  functionality to higher levels</a:t>
            </a:r>
          </a:p>
          <a:p>
            <a:pPr marL="800100" lvl="1" indent="-342900">
              <a:lnSpc>
                <a:spcPct val="86000"/>
              </a:lnSpc>
              <a:spcBef>
                <a:spcPct val="41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Permits an </a:t>
            </a:r>
            <a:r>
              <a:rPr lang="en-US" sz="2400" b="1">
                <a:solidFill>
                  <a:schemeClr val="accent2"/>
                </a:solidFill>
                <a:latin typeface="Arial" charset="0"/>
              </a:rPr>
              <a:t>efficient</a:t>
            </a:r>
            <a:r>
              <a:rPr lang="en-US" sz="2400" b="1">
                <a:latin typeface="Arial" charset="0"/>
              </a:rPr>
              <a:t> implementation at lower levels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3517900" y="4743450"/>
            <a:ext cx="1398588" cy="368300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b="1">
                <a:latin typeface="Arial" charset="0"/>
              </a:rPr>
              <a:t>Interface</a:t>
            </a:r>
          </a:p>
        </p:txBody>
      </p:sp>
      <p:sp>
        <p:nvSpPr>
          <p:cNvPr id="17415" name="AutoShape 5"/>
          <p:cNvSpPr>
            <a:spLocks noChangeArrowheads="1"/>
          </p:cNvSpPr>
          <p:nvPr/>
        </p:nvSpPr>
        <p:spPr bwMode="auto">
          <a:xfrm>
            <a:off x="3435350" y="4635500"/>
            <a:ext cx="1587500" cy="7493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5600700" y="4527550"/>
            <a:ext cx="7366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imp 1</a:t>
            </a: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5676900" y="5060950"/>
            <a:ext cx="7366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imp 2</a:t>
            </a: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5524500" y="5594350"/>
            <a:ext cx="7366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imp 3</a:t>
            </a:r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 flipV="1">
            <a:off x="5029200" y="470535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0"/>
          <p:cNvSpPr>
            <a:spLocks noChangeShapeType="1"/>
          </p:cNvSpPr>
          <p:nvPr/>
        </p:nvSpPr>
        <p:spPr bwMode="auto">
          <a:xfrm>
            <a:off x="5105400" y="508635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1"/>
          <p:cNvSpPr>
            <a:spLocks noChangeShapeType="1"/>
          </p:cNvSpPr>
          <p:nvPr/>
        </p:nvSpPr>
        <p:spPr bwMode="auto">
          <a:xfrm>
            <a:off x="5105400" y="516255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2019300" y="4451350"/>
            <a:ext cx="5334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use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1790700" y="4984750"/>
            <a:ext cx="5334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use</a:t>
            </a: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2019300" y="5518150"/>
            <a:ext cx="533400" cy="315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2000"/>
              </a:lnSpc>
            </a:pPr>
            <a:r>
              <a:rPr lang="en-US" sz="1800" b="1">
                <a:latin typeface="Arial" charset="0"/>
              </a:rPr>
              <a:t>use</a:t>
            </a:r>
          </a:p>
        </p:txBody>
      </p:sp>
      <p:sp>
        <p:nvSpPr>
          <p:cNvPr id="17425" name="Line 15"/>
          <p:cNvSpPr>
            <a:spLocks noChangeShapeType="1"/>
          </p:cNvSpPr>
          <p:nvPr/>
        </p:nvSpPr>
        <p:spPr bwMode="auto">
          <a:xfrm>
            <a:off x="2590800" y="462915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6"/>
          <p:cNvSpPr>
            <a:spLocks noChangeShapeType="1"/>
          </p:cNvSpPr>
          <p:nvPr/>
        </p:nvSpPr>
        <p:spPr bwMode="auto">
          <a:xfrm flipV="1">
            <a:off x="2362200" y="501015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7"/>
          <p:cNvSpPr>
            <a:spLocks noChangeShapeType="1"/>
          </p:cNvSpPr>
          <p:nvPr/>
        </p:nvSpPr>
        <p:spPr bwMode="auto">
          <a:xfrm flipV="1">
            <a:off x="2590800" y="5086350"/>
            <a:ext cx="838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18"/>
          <p:cNvSpPr>
            <a:spLocks noChangeShapeType="1"/>
          </p:cNvSpPr>
          <p:nvPr/>
        </p:nvSpPr>
        <p:spPr bwMode="auto">
          <a:xfrm>
            <a:off x="7162800" y="447675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Rectangle 19"/>
          <p:cNvSpPr>
            <a:spLocks noChangeArrowheads="1"/>
          </p:cNvSpPr>
          <p:nvPr/>
        </p:nvSpPr>
        <p:spPr bwMode="auto">
          <a:xfrm>
            <a:off x="7327900" y="4502150"/>
            <a:ext cx="596900" cy="284163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time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3581400" y="4953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33"/>
                </a:solidFill>
              </a:rPr>
              <a:t>I S 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7F7237-B4DA-4B58-9578-422F373CACC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48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Classification of ISAs</a:t>
            </a:r>
          </a:p>
        </p:txBody>
      </p:sp>
      <p:sp>
        <p:nvSpPr>
          <p:cNvPr id="2048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0033"/>
                </a:solidFill>
              </a:rPr>
              <a:t>Stack Architecture</a:t>
            </a:r>
          </a:p>
          <a:p>
            <a:pPr lvl="1"/>
            <a:r>
              <a:rPr lang="en-US" b="1" dirty="0" smtClean="0"/>
              <a:t>Only data structure: Stack</a:t>
            </a:r>
          </a:p>
          <a:p>
            <a:r>
              <a:rPr lang="en-US" b="1" dirty="0" smtClean="0">
                <a:solidFill>
                  <a:srgbClr val="990033"/>
                </a:solidFill>
              </a:rPr>
              <a:t>Accumulator Architecture</a:t>
            </a:r>
          </a:p>
          <a:p>
            <a:pPr lvl="1"/>
            <a:r>
              <a:rPr lang="en-US" b="1" dirty="0" smtClean="0"/>
              <a:t>Only one register: Accumulator</a:t>
            </a:r>
          </a:p>
          <a:p>
            <a:r>
              <a:rPr lang="en-US" b="1" dirty="0" smtClean="0">
                <a:solidFill>
                  <a:srgbClr val="990033"/>
                </a:solidFill>
              </a:rPr>
              <a:t>General Purpose Register (GPR) Architecture</a:t>
            </a:r>
          </a:p>
          <a:p>
            <a:pPr lvl="1"/>
            <a:r>
              <a:rPr lang="en-US" b="1" dirty="0" smtClean="0"/>
              <a:t>Set or Registers (Register File)</a:t>
            </a:r>
          </a:p>
          <a:p>
            <a:pPr lvl="1"/>
            <a:r>
              <a:rPr lang="en-US" b="1" dirty="0" smtClean="0"/>
              <a:t>3 sub-architectures:</a:t>
            </a:r>
          </a:p>
          <a:p>
            <a:pPr lvl="2"/>
            <a:r>
              <a:rPr lang="en-US" b="1" dirty="0" err="1" smtClean="0"/>
              <a:t>Reg-Reg</a:t>
            </a:r>
            <a:r>
              <a:rPr lang="en-US" b="1" dirty="0" smtClean="0"/>
              <a:t> (Load/Store)</a:t>
            </a:r>
          </a:p>
          <a:p>
            <a:pPr lvl="2"/>
            <a:r>
              <a:rPr lang="en-US" b="1" dirty="0" err="1" smtClean="0"/>
              <a:t>Reg-Mem</a:t>
            </a:r>
            <a:r>
              <a:rPr lang="en-US" b="1" dirty="0" smtClean="0"/>
              <a:t> or </a:t>
            </a:r>
            <a:r>
              <a:rPr lang="en-US" b="1" dirty="0" err="1" smtClean="0"/>
              <a:t>Mem-Reg</a:t>
            </a:r>
            <a:endParaRPr lang="en-US" b="1" dirty="0" smtClean="0"/>
          </a:p>
          <a:p>
            <a:pPr lvl="2"/>
            <a:r>
              <a:rPr lang="en-US" b="1" dirty="0" err="1" smtClean="0"/>
              <a:t>Mem-Mem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C302F-2C98-4B0F-88FF-5F6803FD532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50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Operand location for ISAs </a:t>
            </a:r>
          </a:p>
        </p:txBody>
      </p:sp>
      <p:pic>
        <p:nvPicPr>
          <p:cNvPr id="21509" name="Picture 1027" descr="Fig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799465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9860" name="Rectangle 1028"/>
          <p:cNvSpPr>
            <a:spLocks noChangeArrowheads="1"/>
          </p:cNvSpPr>
          <p:nvPr/>
        </p:nvSpPr>
        <p:spPr bwMode="auto">
          <a:xfrm>
            <a:off x="6400800" y="1524000"/>
            <a:ext cx="1828800" cy="46482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B3EA82-8B8D-40FE-988D-D0A6DDEAA24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MIPS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768350" y="1301750"/>
            <a:ext cx="1282700" cy="1358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762000" y="1447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762000" y="16002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762000" y="2514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231900" y="1257300"/>
            <a:ext cx="225425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>
                <a:latin typeface="Arial" charset="0"/>
              </a:rPr>
              <a:t>0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17500" y="1257300"/>
            <a:ext cx="4699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r0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r1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°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°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°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r31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768350" y="2749550"/>
            <a:ext cx="12827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768350" y="2978150"/>
            <a:ext cx="12827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768350" y="3130550"/>
            <a:ext cx="12827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317500" y="2705100"/>
            <a:ext cx="4445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PC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lo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hi</a:t>
            </a: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2374900" y="1146175"/>
            <a:ext cx="4330700" cy="168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 b="1">
                <a:latin typeface="Arial" charset="0"/>
              </a:rPr>
              <a:t>Programmable storage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>
                <a:latin typeface="Arial" charset="0"/>
              </a:rPr>
              <a:t>	2^32 x </a:t>
            </a:r>
            <a:r>
              <a:rPr lang="en-US" sz="1800" u="sng">
                <a:latin typeface="Arial" charset="0"/>
              </a:rPr>
              <a:t>bytes</a:t>
            </a:r>
            <a:endParaRPr lang="en-US" sz="1800">
              <a:latin typeface="Arial" charset="0"/>
            </a:endParaRP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>
                <a:latin typeface="Arial" charset="0"/>
              </a:rPr>
              <a:t>	31 x 32-bit GPRs (R0=0)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>
                <a:latin typeface="Arial" charset="0"/>
              </a:rPr>
              <a:t>	32 x 32-bit FP regs (paired DP)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sz="1800">
                <a:latin typeface="Arial" charset="0"/>
              </a:rPr>
              <a:t>	HI, LO, PC</a:t>
            </a:r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6311900" y="203200"/>
            <a:ext cx="25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306388" y="3352800"/>
            <a:ext cx="8378825" cy="310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Arithmetic logical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Add,  </a:t>
            </a:r>
            <a:r>
              <a:rPr lang="en-US" sz="1600" dirty="0" err="1">
                <a:latin typeface="Arial" charset="0"/>
              </a:rPr>
              <a:t>AddU</a:t>
            </a:r>
            <a:r>
              <a:rPr lang="en-US" sz="1600" dirty="0">
                <a:latin typeface="Arial" charset="0"/>
              </a:rPr>
              <a:t>,  Sub,   </a:t>
            </a:r>
            <a:r>
              <a:rPr lang="en-US" sz="1600" dirty="0" err="1">
                <a:latin typeface="Arial" charset="0"/>
              </a:rPr>
              <a:t>SubU</a:t>
            </a:r>
            <a:r>
              <a:rPr lang="en-US" sz="1600" dirty="0">
                <a:latin typeface="Arial" charset="0"/>
              </a:rPr>
              <a:t>, And,  Or,  </a:t>
            </a:r>
            <a:r>
              <a:rPr lang="en-US" sz="1600" dirty="0" err="1">
                <a:latin typeface="Arial" charset="0"/>
              </a:rPr>
              <a:t>Xor</a:t>
            </a:r>
            <a:r>
              <a:rPr lang="en-US" sz="1600" dirty="0">
                <a:latin typeface="Arial" charset="0"/>
              </a:rPr>
              <a:t>, Nor, SLT, SLTU,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AddI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AddIU</a:t>
            </a:r>
            <a:r>
              <a:rPr lang="en-US" sz="1600" dirty="0">
                <a:latin typeface="Arial" charset="0"/>
              </a:rPr>
              <a:t>, SLTI, SLTIU, </a:t>
            </a:r>
            <a:r>
              <a:rPr lang="en-US" sz="1600" dirty="0" err="1">
                <a:latin typeface="Arial" charset="0"/>
              </a:rPr>
              <a:t>AndI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OrI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 err="1">
                <a:latin typeface="Arial" charset="0"/>
              </a:rPr>
              <a:t>XorI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i="1" dirty="0">
                <a:latin typeface="Arial" charset="0"/>
              </a:rPr>
              <a:t>LUI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	SLL, SRL, SRA, SLLV, SRLV, SRAV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Memory Access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LB, LBU, LH, LHU, LW,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	SB, SH, SW,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Control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J, JAL, JR, JALR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	</a:t>
            </a:r>
            <a:r>
              <a:rPr lang="en-US" sz="1600" dirty="0" err="1">
                <a:latin typeface="Arial" charset="0"/>
              </a:rPr>
              <a:t>BEq</a:t>
            </a:r>
            <a:r>
              <a:rPr lang="en-US" sz="1600" dirty="0">
                <a:latin typeface="Arial" charset="0"/>
              </a:rPr>
              <a:t>, BNE, BLEZ,BGTZ,BLTZ,BGEZ,BLTZAL,BGEZAL</a:t>
            </a:r>
          </a:p>
        </p:txBody>
      </p:sp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4557713" y="5540375"/>
            <a:ext cx="4219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accent1"/>
                </a:solidFill>
                <a:latin typeface="Arial" charset="0"/>
              </a:rPr>
              <a:t>32-bit instructions on word boundary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62200" y="2819400"/>
            <a:ext cx="3886200" cy="914400"/>
            <a:chOff x="1488" y="1968"/>
            <a:chExt cx="1632" cy="384"/>
          </a:xfrm>
        </p:grpSpPr>
        <p:sp>
          <p:nvSpPr>
            <p:cNvPr id="22560" name="Line 21"/>
            <p:cNvSpPr>
              <a:spLocks noChangeShapeType="1"/>
            </p:cNvSpPr>
            <p:nvPr/>
          </p:nvSpPr>
          <p:spPr bwMode="auto">
            <a:xfrm flipH="1">
              <a:off x="1488" y="216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Text Box 22"/>
            <p:cNvSpPr txBox="1">
              <a:spLocks noChangeArrowheads="1"/>
            </p:cNvSpPr>
            <p:nvPr/>
          </p:nvSpPr>
          <p:spPr bwMode="auto">
            <a:xfrm>
              <a:off x="1968" y="1968"/>
              <a:ext cx="115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990033"/>
                  </a:solidFill>
                </a:rPr>
                <a:t>unsigned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3429000"/>
            <a:ext cx="2590800" cy="609600"/>
            <a:chOff x="1488" y="1968"/>
            <a:chExt cx="1632" cy="384"/>
          </a:xfrm>
        </p:grpSpPr>
        <p:sp>
          <p:nvSpPr>
            <p:cNvPr id="22558" name="Line 25"/>
            <p:cNvSpPr>
              <a:spLocks noChangeShapeType="1"/>
            </p:cNvSpPr>
            <p:nvPr/>
          </p:nvSpPr>
          <p:spPr bwMode="auto">
            <a:xfrm flipH="1">
              <a:off x="1488" y="216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Text Box 26"/>
            <p:cNvSpPr txBox="1">
              <a:spLocks noChangeArrowheads="1"/>
            </p:cNvSpPr>
            <p:nvPr/>
          </p:nvSpPr>
          <p:spPr bwMode="auto">
            <a:xfrm>
              <a:off x="1968" y="1968"/>
              <a:ext cx="1152" cy="3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990033"/>
                  </a:solidFill>
                </a:rPr>
                <a:t>immediate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638800" y="2743200"/>
            <a:ext cx="3505200" cy="914400"/>
            <a:chOff x="1488" y="1968"/>
            <a:chExt cx="1632" cy="384"/>
          </a:xfrm>
        </p:grpSpPr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 flipH="1">
              <a:off x="1488" y="216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1968" y="1968"/>
              <a:ext cx="1152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990033"/>
                  </a:solidFill>
                </a:rPr>
                <a:t>Set Less Than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676400" y="3733800"/>
            <a:ext cx="3505200" cy="609600"/>
            <a:chOff x="1488" y="1968"/>
            <a:chExt cx="1632" cy="384"/>
          </a:xfrm>
        </p:grpSpPr>
        <p:sp>
          <p:nvSpPr>
            <p:cNvPr id="22554" name="Line 31"/>
            <p:cNvSpPr>
              <a:spLocks noChangeShapeType="1"/>
            </p:cNvSpPr>
            <p:nvPr/>
          </p:nvSpPr>
          <p:spPr bwMode="auto">
            <a:xfrm flipH="1">
              <a:off x="1488" y="216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Text Box 32"/>
            <p:cNvSpPr txBox="1">
              <a:spLocks noChangeArrowheads="1"/>
            </p:cNvSpPr>
            <p:nvPr/>
          </p:nvSpPr>
          <p:spPr bwMode="auto">
            <a:xfrm>
              <a:off x="1968" y="1968"/>
              <a:ext cx="1152" cy="288"/>
            </a:xfrm>
            <a:prstGeom prst="rect">
              <a:avLst/>
            </a:prstGeom>
            <a:solidFill>
              <a:srgbClr val="FFFFFF">
                <a:alpha val="2588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990033"/>
                  </a:solidFill>
                </a:rPr>
                <a:t>Shift left logical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667000" y="3733800"/>
            <a:ext cx="3505200" cy="609600"/>
            <a:chOff x="1488" y="1968"/>
            <a:chExt cx="1632" cy="384"/>
          </a:xfrm>
        </p:grpSpPr>
        <p:sp>
          <p:nvSpPr>
            <p:cNvPr id="22552" name="Line 34"/>
            <p:cNvSpPr>
              <a:spLocks noChangeShapeType="1"/>
            </p:cNvSpPr>
            <p:nvPr/>
          </p:nvSpPr>
          <p:spPr bwMode="auto">
            <a:xfrm flipH="1">
              <a:off x="1488" y="2160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Text Box 35"/>
            <p:cNvSpPr txBox="1">
              <a:spLocks noChangeArrowheads="1"/>
            </p:cNvSpPr>
            <p:nvPr/>
          </p:nvSpPr>
          <p:spPr bwMode="auto">
            <a:xfrm>
              <a:off x="1968" y="1968"/>
              <a:ext cx="1152" cy="288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990033"/>
                  </a:solidFill>
                </a:rPr>
                <a:t>Shift </a:t>
              </a:r>
              <a:r>
                <a:rPr lang="en-US" sz="2400" dirty="0" smtClean="0">
                  <a:solidFill>
                    <a:srgbClr val="990033"/>
                  </a:solidFill>
                </a:rPr>
                <a:t>right </a:t>
              </a:r>
              <a:r>
                <a:rPr lang="en-US" sz="2400" dirty="0" err="1">
                  <a:solidFill>
                    <a:srgbClr val="990033"/>
                  </a:solidFill>
                </a:rPr>
                <a:t>arithm</a:t>
              </a:r>
              <a:r>
                <a:rPr lang="en-US" sz="2400" dirty="0">
                  <a:solidFill>
                    <a:srgbClr val="990033"/>
                  </a:solidFill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546825-D444-4A19-AC6F-AA1D18C8954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CISC vs. RISC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First computers were RISC</a:t>
            </a:r>
          </a:p>
          <a:p>
            <a:r>
              <a:rPr lang="en-US" sz="2800" smtClean="0"/>
              <a:t>Cray supercomputers were RISC</a:t>
            </a:r>
          </a:p>
          <a:p>
            <a:r>
              <a:rPr lang="en-US" sz="2800" smtClean="0"/>
              <a:t>Complexity was added in the 70s and 80s</a:t>
            </a:r>
          </a:p>
          <a:p>
            <a:r>
              <a:rPr lang="en-US" sz="2800" smtClean="0"/>
              <a:t>Return to simplicity in 80’s and 90’s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ED4CD0-61A0-4CE6-98B9-5DF68BAB526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Why Return to RISC?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CISC provides too many possibilities</a:t>
            </a:r>
          </a:p>
          <a:p>
            <a:r>
              <a:rPr lang="en-US" sz="2800" smtClean="0"/>
              <a:t>Compilers can’t choose optimal encoding</a:t>
            </a:r>
          </a:p>
          <a:p>
            <a:r>
              <a:rPr lang="en-US" sz="2800" smtClean="0"/>
              <a:t>70 instructions = 99% of code</a:t>
            </a:r>
          </a:p>
          <a:p>
            <a:r>
              <a:rPr lang="en-US" sz="2800" smtClean="0"/>
              <a:t>50 instructions = 95% of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524 / CptS 561</a:t>
            </a:r>
            <a:r>
              <a:rPr lang="en-US" sz="1400" b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ACD5A4-47FC-4CB8-8F5B-BC88E47D432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Why Did CISC Happen?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r>
              <a:rPr lang="en-US" sz="2800" smtClean="0"/>
              <a:t>Fetch- Execute cycle</a:t>
            </a:r>
          </a:p>
          <a:p>
            <a:r>
              <a:rPr lang="en-US" sz="2800" smtClean="0"/>
              <a:t>Limited memory</a:t>
            </a:r>
          </a:p>
          <a:p>
            <a:r>
              <a:rPr lang="en-US" sz="2800" smtClean="0"/>
              <a:t>Reduce fetches and memory by packing multiple ops into each instruction</a:t>
            </a:r>
          </a:p>
          <a:p>
            <a:r>
              <a:rPr lang="en-US" sz="2800" smtClean="0"/>
              <a:t>Observe common sequences of ops and turn them into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457">
  <a:themeElements>
    <a:clrScheme name="cs45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45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45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5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5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Z:\ms\office97\Templates\cs457.pot</Template>
  <TotalTime>4055</TotalTime>
  <Words>748</Words>
  <Application>Microsoft Office PowerPoint</Application>
  <PresentationFormat>Overhead</PresentationFormat>
  <Paragraphs>255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cs457</vt:lpstr>
      <vt:lpstr>Instruction Set Principles</vt:lpstr>
      <vt:lpstr>Instruction Set Architecture (ISA)</vt:lpstr>
      <vt:lpstr>Interface Design (ISA)</vt:lpstr>
      <vt:lpstr>Classification of ISAs</vt:lpstr>
      <vt:lpstr>Operand location for ISAs </vt:lpstr>
      <vt:lpstr>Example: MIPS</vt:lpstr>
      <vt:lpstr>CISC vs. RISC</vt:lpstr>
      <vt:lpstr>Why Return to RISC?</vt:lpstr>
      <vt:lpstr>Why Did CISC Happen?</vt:lpstr>
      <vt:lpstr>CISC Features</vt:lpstr>
      <vt:lpstr>Reduced Instruction Set Computers (Cocke, IBM; Patterson, UC Berkeley; Hennessy, Stanford)</vt:lpstr>
      <vt:lpstr>Benefits of RISC</vt:lpstr>
      <vt:lpstr>Code Expansion</vt:lpstr>
      <vt:lpstr>Common RISC Features</vt:lpstr>
      <vt:lpstr>MIPS R2000 (One of first commercial RISCs, 1986)</vt:lpstr>
      <vt:lpstr>RISC/CISC Comparisons</vt:lpstr>
      <vt:lpstr>A "Typical" RISC</vt:lpstr>
      <vt:lpstr>Example: MIPS</vt:lpstr>
    </vt:vector>
  </TitlesOfParts>
  <Company>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Computer Science Department</dc:creator>
  <cp:lastModifiedBy>V Tavera-Delgado</cp:lastModifiedBy>
  <cp:revision>45</cp:revision>
  <cp:lastPrinted>1999-08-30T23:48:49Z</cp:lastPrinted>
  <dcterms:created xsi:type="dcterms:W3CDTF">1999-07-28T15:51:10Z</dcterms:created>
  <dcterms:modified xsi:type="dcterms:W3CDTF">2011-09-15T03:33:31Z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jorg@cs.virginia.edu</vt:lpwstr>
  </property>
  <property fmtid="{D5CDD505-2E9C-101B-9397-08002B2CF9AE}" pid="8" name="HomePage">
    <vt:lpwstr>http://www.cs.virginia.edu/~cs457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G:\public_html\slides</vt:lpwstr>
  </property>
</Properties>
</file>