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4"/>
  </p:notesMasterIdLst>
  <p:handoutMasterIdLst>
    <p:handoutMasterId r:id="rId55"/>
  </p:handoutMasterIdLst>
  <p:sldIdLst>
    <p:sldId id="270" r:id="rId2"/>
    <p:sldId id="271" r:id="rId3"/>
    <p:sldId id="314" r:id="rId4"/>
    <p:sldId id="327" r:id="rId5"/>
    <p:sldId id="275" r:id="rId6"/>
    <p:sldId id="278" r:id="rId7"/>
    <p:sldId id="276" r:id="rId8"/>
    <p:sldId id="313" r:id="rId9"/>
    <p:sldId id="277" r:id="rId10"/>
    <p:sldId id="279" r:id="rId11"/>
    <p:sldId id="315" r:id="rId12"/>
    <p:sldId id="316" r:id="rId13"/>
    <p:sldId id="317" r:id="rId14"/>
    <p:sldId id="318" r:id="rId15"/>
    <p:sldId id="319" r:id="rId16"/>
    <p:sldId id="280" r:id="rId17"/>
    <p:sldId id="321" r:id="rId18"/>
    <p:sldId id="322" r:id="rId19"/>
    <p:sldId id="323" r:id="rId20"/>
    <p:sldId id="281" r:id="rId21"/>
    <p:sldId id="282" r:id="rId22"/>
    <p:sldId id="324" r:id="rId23"/>
    <p:sldId id="325" r:id="rId24"/>
    <p:sldId id="283" r:id="rId25"/>
    <p:sldId id="284" r:id="rId26"/>
    <p:sldId id="326" r:id="rId27"/>
    <p:sldId id="287" r:id="rId28"/>
    <p:sldId id="289" r:id="rId29"/>
    <p:sldId id="285" r:id="rId30"/>
    <p:sldId id="290" r:id="rId31"/>
    <p:sldId id="291" r:id="rId32"/>
    <p:sldId id="292" r:id="rId33"/>
    <p:sldId id="293" r:id="rId34"/>
    <p:sldId id="294" r:id="rId35"/>
    <p:sldId id="296" r:id="rId36"/>
    <p:sldId id="295" r:id="rId37"/>
    <p:sldId id="297" r:id="rId38"/>
    <p:sldId id="298" r:id="rId39"/>
    <p:sldId id="32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9" r:id="rId49"/>
    <p:sldId id="308" r:id="rId50"/>
    <p:sldId id="310" r:id="rId51"/>
    <p:sldId id="311" r:id="rId52"/>
    <p:sldId id="312" r:id="rId5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003300"/>
    <a:srgbClr val="0033CC"/>
    <a:srgbClr val="5F5F5F"/>
    <a:srgbClr val="0070C0"/>
    <a:srgbClr val="000066"/>
    <a:srgbClr val="000099"/>
    <a:srgbClr val="808080"/>
    <a:srgbClr val="3399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34" autoAdjust="0"/>
    <p:restoredTop sz="94686" autoAdjust="0"/>
  </p:normalViewPr>
  <p:slideViewPr>
    <p:cSldViewPr>
      <p:cViewPr>
        <p:scale>
          <a:sx n="91" d="100"/>
          <a:sy n="91" d="100"/>
        </p:scale>
        <p:origin x="-38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5252382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>
            <a:lvl1pPr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5800" y="1"/>
            <a:ext cx="1472200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>
            <a:lvl1pPr algn="r"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9B8F6142-F1D0-4637-96F7-E4664D4176A5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85"/>
            <a:ext cx="5252382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b" anchorCtr="0" compatLnSpc="1">
            <a:prstTxWarp prst="textNoShape">
              <a:avLst/>
            </a:prstTxWarp>
          </a:bodyPr>
          <a:lstStyle>
            <a:lvl1pPr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85800" y="8832085"/>
            <a:ext cx="1472200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b" anchorCtr="0" compatLnSpc="1">
            <a:prstTxWarp prst="textNoShape">
              <a:avLst/>
            </a:prstTxWarp>
          </a:bodyPr>
          <a:lstStyle>
            <a:lvl1pPr algn="r"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>
            <a:lvl1pPr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96" y="1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>
            <a:lvl1pPr algn="r"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FCF21089-5A8E-4805-BE21-6386A8343079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991" y="4416763"/>
            <a:ext cx="5030018" cy="41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085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b" anchorCtr="0" compatLnSpc="1">
            <a:prstTxWarp prst="textNoShape">
              <a:avLst/>
            </a:prstTxWarp>
          </a:bodyPr>
          <a:lstStyle>
            <a:lvl1pPr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96" y="8832085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b" anchorCtr="0" compatLnSpc="1">
            <a:prstTxWarp prst="textNoShape">
              <a:avLst/>
            </a:prstTxWarp>
          </a:bodyPr>
          <a:lstStyle>
            <a:lvl1pPr algn="r"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ACD53A-8E89-45F2-8D4A-35AFD266EB30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0FD10-FF9B-496C-B6EF-0612461F5F04}" type="slidenum">
              <a:rPr lang="en-US"/>
              <a:pPr/>
              <a:t>11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A6876-EA66-4E00-B91F-4376F78DB54C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30168-A20E-4FC4-9894-A15109B75747}" type="slidenum">
              <a:rPr lang="en-US"/>
              <a:pPr/>
              <a:t>13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C678F-0F66-4B4C-84A9-0E9413216A92}" type="slidenum">
              <a:rPr lang="en-US"/>
              <a:pPr/>
              <a:t>14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A6CB7-C14B-4689-8D7B-7CAEB76F1A85}" type="slidenum">
              <a:rPr lang="en-US"/>
              <a:pPr/>
              <a:t>15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399EE-F55A-4F03-8E63-F103D6A63B6D}" type="slidenum">
              <a:rPr lang="en-US"/>
              <a:pPr/>
              <a:t>17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3B211-0291-457E-8B75-E3F846C1BAA8}" type="slidenum">
              <a:rPr lang="en-US"/>
              <a:pPr/>
              <a:t>18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C1F92-73B9-49BF-994C-91E52A3A2688}" type="slidenum">
              <a:rPr lang="en-US"/>
              <a:pPr/>
              <a:t>19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346F5-F074-467B-9960-2B97168DB993}" type="slidenum">
              <a:rPr lang="en-US"/>
              <a:pPr/>
              <a:t>22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30 August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8C492-DA14-4DE6-837A-DA5711220F7D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2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714613" y="2060575"/>
            <a:ext cx="59610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3600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Memory Hierarchy Design</a:t>
            </a:r>
            <a:endParaRPr lang="en-GB" sz="36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a word is not found in the cache, a </a:t>
            </a:r>
            <a:r>
              <a:rPr lang="en-US" sz="2800" i="1" dirty="0" smtClean="0"/>
              <a:t>miss </a:t>
            </a:r>
            <a:r>
              <a:rPr lang="en-US" sz="2800" dirty="0" smtClean="0"/>
              <a:t>occurs: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Fetch word from lower level in hierarchy, requiring a higher latency reference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level may be another cache or the main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Also fetch the other words contained within the </a:t>
            </a:r>
            <a:r>
              <a:rPr lang="en-US" sz="2400" i="1" dirty="0" smtClean="0"/>
              <a:t>block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Takes advantage of spatial 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 block into cache in any location within its </a:t>
            </a:r>
            <a:r>
              <a:rPr lang="en-US" sz="2400" i="1" dirty="0" smtClean="0"/>
              <a:t>set</a:t>
            </a:r>
            <a:r>
              <a:rPr lang="en-US" sz="2400" dirty="0" smtClean="0"/>
              <a:t>, determined by address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 address MOD number of sets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4" name="Freeform 10" descr="Dark horizontal"/>
          <p:cNvSpPr>
            <a:spLocks/>
          </p:cNvSpPr>
          <p:nvPr/>
        </p:nvSpPr>
        <p:spPr bwMode="auto">
          <a:xfrm>
            <a:off x="3786182" y="1214422"/>
            <a:ext cx="1981200" cy="4191000"/>
          </a:xfrm>
          <a:custGeom>
            <a:avLst/>
            <a:gdLst>
              <a:gd name="T0" fmla="*/ 0 w 1248"/>
              <a:gd name="T1" fmla="*/ 0 h 2640"/>
              <a:gd name="T2" fmla="*/ 1248 w 1248"/>
              <a:gd name="T3" fmla="*/ 144 h 2640"/>
              <a:gd name="T4" fmla="*/ 1248 w 1248"/>
              <a:gd name="T5" fmla="*/ 1200 h 2640"/>
              <a:gd name="T6" fmla="*/ 0 w 1248"/>
              <a:gd name="T7" fmla="*/ 2640 h 2640"/>
              <a:gd name="T8" fmla="*/ 0 w 1248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2640"/>
              <a:gd name="T17" fmla="*/ 1248 w 1248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2640">
                <a:moveTo>
                  <a:pt x="0" y="0"/>
                </a:moveTo>
                <a:lnTo>
                  <a:pt x="1248" y="144"/>
                </a:lnTo>
                <a:lnTo>
                  <a:pt x="1248" y="1200"/>
                </a:lnTo>
                <a:lnTo>
                  <a:pt x="0" y="2640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hlink"/>
            </a:fgClr>
            <a:bgClr>
              <a:schemeClr val="accent2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Placement Problem</a:t>
            </a:r>
          </a:p>
        </p:txBody>
      </p:sp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1652582" y="1214422"/>
            <a:ext cx="2133600" cy="419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652582" y="1290622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</a:rPr>
              <a:t>Main Memory</a:t>
            </a:r>
          </a:p>
        </p:txBody>
      </p:sp>
      <p:sp>
        <p:nvSpPr>
          <p:cNvPr id="516101" name="AutoShape 5"/>
          <p:cNvSpPr>
            <a:spLocks noChangeArrowheads="1"/>
          </p:cNvSpPr>
          <p:nvPr/>
        </p:nvSpPr>
        <p:spPr bwMode="auto">
          <a:xfrm>
            <a:off x="1652582" y="3043222"/>
            <a:ext cx="2133600" cy="457200"/>
          </a:xfrm>
          <a:prstGeom prst="wave">
            <a:avLst>
              <a:gd name="adj1" fmla="val 20644"/>
              <a:gd name="adj2" fmla="val -1190"/>
            </a:avLst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2" name="Rectangle 6"/>
          <p:cNvSpPr>
            <a:spLocks noChangeArrowheads="1"/>
          </p:cNvSpPr>
          <p:nvPr/>
        </p:nvSpPr>
        <p:spPr bwMode="auto">
          <a:xfrm>
            <a:off x="5767382" y="1443022"/>
            <a:ext cx="2133600" cy="1676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3" name="Text Box 7"/>
          <p:cNvSpPr txBox="1">
            <a:spLocks noChangeArrowheads="1"/>
          </p:cNvSpPr>
          <p:nvPr/>
        </p:nvSpPr>
        <p:spPr bwMode="auto">
          <a:xfrm>
            <a:off x="5843582" y="1747822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</a:rPr>
              <a:t>Cache Memory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Placement Policies</a:t>
            </a:r>
          </a:p>
        </p:txBody>
      </p:sp>
      <p:sp>
        <p:nvSpPr>
          <p:cNvPr id="518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142984"/>
            <a:ext cx="79502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WHERE to put a </a:t>
            </a:r>
            <a:r>
              <a:rPr lang="en-US" b="1" u="sng" dirty="0" smtClean="0">
                <a:solidFill>
                  <a:srgbClr val="0033CC"/>
                </a:solidFill>
              </a:rPr>
              <a:t>block</a:t>
            </a:r>
            <a:r>
              <a:rPr lang="en-US" dirty="0" smtClean="0">
                <a:solidFill>
                  <a:srgbClr val="0033CC"/>
                </a:solidFill>
              </a:rPr>
              <a:t> in cache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Mapping</a:t>
            </a:r>
            <a:r>
              <a:rPr lang="en-US" dirty="0" smtClean="0">
                <a:solidFill>
                  <a:srgbClr val="0033CC"/>
                </a:solidFill>
              </a:rPr>
              <a:t> between main and cache memories.</a:t>
            </a:r>
          </a:p>
          <a:p>
            <a:r>
              <a:rPr lang="en-US" dirty="0" smtClean="0"/>
              <a:t>Main memory has a much larger capacity than cache memory.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Rectangle 55"/>
          <p:cNvSpPr>
            <a:spLocks noChangeArrowheads="1"/>
          </p:cNvSpPr>
          <p:nvPr/>
        </p:nvSpPr>
        <p:spPr bwMode="auto">
          <a:xfrm>
            <a:off x="6553200" y="2362200"/>
            <a:ext cx="1371600" cy="1219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0194" name="Rectangle 3"/>
          <p:cNvSpPr>
            <a:spLocks noChangeArrowheads="1"/>
          </p:cNvSpPr>
          <p:nvPr/>
        </p:nvSpPr>
        <p:spPr bwMode="auto">
          <a:xfrm>
            <a:off x="1981200" y="1143000"/>
            <a:ext cx="1371600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0195" name="Line 6"/>
          <p:cNvSpPr>
            <a:spLocks noChangeShapeType="1"/>
          </p:cNvSpPr>
          <p:nvPr/>
        </p:nvSpPr>
        <p:spPr bwMode="auto">
          <a:xfrm>
            <a:off x="1981200" y="1143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96" name="Line 7"/>
          <p:cNvSpPr>
            <a:spLocks noChangeShapeType="1"/>
          </p:cNvSpPr>
          <p:nvPr/>
        </p:nvSpPr>
        <p:spPr bwMode="auto">
          <a:xfrm>
            <a:off x="1981200" y="129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97" name="Line 8"/>
          <p:cNvSpPr>
            <a:spLocks noChangeShapeType="1"/>
          </p:cNvSpPr>
          <p:nvPr/>
        </p:nvSpPr>
        <p:spPr bwMode="auto">
          <a:xfrm>
            <a:off x="1981200" y="144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98" name="Line 9"/>
          <p:cNvSpPr>
            <a:spLocks noChangeShapeType="1"/>
          </p:cNvSpPr>
          <p:nvPr/>
        </p:nvSpPr>
        <p:spPr bwMode="auto">
          <a:xfrm>
            <a:off x="1981200" y="160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99" name="Line 10"/>
          <p:cNvSpPr>
            <a:spLocks noChangeShapeType="1"/>
          </p:cNvSpPr>
          <p:nvPr/>
        </p:nvSpPr>
        <p:spPr bwMode="auto">
          <a:xfrm>
            <a:off x="19812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0" name="Line 11"/>
          <p:cNvSpPr>
            <a:spLocks noChangeShapeType="1"/>
          </p:cNvSpPr>
          <p:nvPr/>
        </p:nvSpPr>
        <p:spPr bwMode="auto">
          <a:xfrm>
            <a:off x="1981200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1" name="Line 12"/>
          <p:cNvSpPr>
            <a:spLocks noChangeShapeType="1"/>
          </p:cNvSpPr>
          <p:nvPr/>
        </p:nvSpPr>
        <p:spPr bwMode="auto">
          <a:xfrm>
            <a:off x="1981200" y="205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2" name="Line 13"/>
          <p:cNvSpPr>
            <a:spLocks noChangeShapeType="1"/>
          </p:cNvSpPr>
          <p:nvPr/>
        </p:nvSpPr>
        <p:spPr bwMode="auto">
          <a:xfrm>
            <a:off x="1981200" y="220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3" name="Line 14"/>
          <p:cNvSpPr>
            <a:spLocks noChangeShapeType="1"/>
          </p:cNvSpPr>
          <p:nvPr/>
        </p:nvSpPr>
        <p:spPr bwMode="auto">
          <a:xfrm>
            <a:off x="1981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4" name="Line 15"/>
          <p:cNvSpPr>
            <a:spLocks noChangeShapeType="1"/>
          </p:cNvSpPr>
          <p:nvPr/>
        </p:nvSpPr>
        <p:spPr bwMode="auto">
          <a:xfrm>
            <a:off x="19812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5" name="Line 16"/>
          <p:cNvSpPr>
            <a:spLocks noChangeShapeType="1"/>
          </p:cNvSpPr>
          <p:nvPr/>
        </p:nvSpPr>
        <p:spPr bwMode="auto">
          <a:xfrm>
            <a:off x="19812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6" name="Line 17"/>
          <p:cNvSpPr>
            <a:spLocks noChangeShapeType="1"/>
          </p:cNvSpPr>
          <p:nvPr/>
        </p:nvSpPr>
        <p:spPr bwMode="auto">
          <a:xfrm>
            <a:off x="19812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7" name="Line 18"/>
          <p:cNvSpPr>
            <a:spLocks noChangeShapeType="1"/>
          </p:cNvSpPr>
          <p:nvPr/>
        </p:nvSpPr>
        <p:spPr bwMode="auto">
          <a:xfrm>
            <a:off x="1981200" y="2971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8" name="Line 19"/>
          <p:cNvSpPr>
            <a:spLocks noChangeShapeType="1"/>
          </p:cNvSpPr>
          <p:nvPr/>
        </p:nvSpPr>
        <p:spPr bwMode="auto">
          <a:xfrm>
            <a:off x="1981200" y="3124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09" name="Line 20"/>
          <p:cNvSpPr>
            <a:spLocks noChangeShapeType="1"/>
          </p:cNvSpPr>
          <p:nvPr/>
        </p:nvSpPr>
        <p:spPr bwMode="auto">
          <a:xfrm>
            <a:off x="19812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0" name="Line 21"/>
          <p:cNvSpPr>
            <a:spLocks noChangeShapeType="1"/>
          </p:cNvSpPr>
          <p:nvPr/>
        </p:nvSpPr>
        <p:spPr bwMode="auto">
          <a:xfrm>
            <a:off x="1981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1" name="Line 22"/>
          <p:cNvSpPr>
            <a:spLocks noChangeShapeType="1"/>
          </p:cNvSpPr>
          <p:nvPr/>
        </p:nvSpPr>
        <p:spPr bwMode="auto">
          <a:xfrm>
            <a:off x="19812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2" name="Line 23"/>
          <p:cNvSpPr>
            <a:spLocks noChangeShapeType="1"/>
          </p:cNvSpPr>
          <p:nvPr/>
        </p:nvSpPr>
        <p:spPr bwMode="auto">
          <a:xfrm>
            <a:off x="1981200" y="3733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3" name="Line 24"/>
          <p:cNvSpPr>
            <a:spLocks noChangeShapeType="1"/>
          </p:cNvSpPr>
          <p:nvPr/>
        </p:nvSpPr>
        <p:spPr bwMode="auto">
          <a:xfrm>
            <a:off x="1981200" y="3886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4" name="Line 25"/>
          <p:cNvSpPr>
            <a:spLocks noChangeShapeType="1"/>
          </p:cNvSpPr>
          <p:nvPr/>
        </p:nvSpPr>
        <p:spPr bwMode="auto">
          <a:xfrm>
            <a:off x="1981200" y="4038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5" name="Line 26"/>
          <p:cNvSpPr>
            <a:spLocks noChangeShapeType="1"/>
          </p:cNvSpPr>
          <p:nvPr/>
        </p:nvSpPr>
        <p:spPr bwMode="auto">
          <a:xfrm>
            <a:off x="19812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6" name="Line 27"/>
          <p:cNvSpPr>
            <a:spLocks noChangeShapeType="1"/>
          </p:cNvSpPr>
          <p:nvPr/>
        </p:nvSpPr>
        <p:spPr bwMode="auto">
          <a:xfrm>
            <a:off x="1981200" y="4343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7" name="Line 28"/>
          <p:cNvSpPr>
            <a:spLocks noChangeShapeType="1"/>
          </p:cNvSpPr>
          <p:nvPr/>
        </p:nvSpPr>
        <p:spPr bwMode="auto">
          <a:xfrm>
            <a:off x="19812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8" name="Line 29"/>
          <p:cNvSpPr>
            <a:spLocks noChangeShapeType="1"/>
          </p:cNvSpPr>
          <p:nvPr/>
        </p:nvSpPr>
        <p:spPr bwMode="auto">
          <a:xfrm>
            <a:off x="1981200" y="4648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19" name="Line 30"/>
          <p:cNvSpPr>
            <a:spLocks noChangeShapeType="1"/>
          </p:cNvSpPr>
          <p:nvPr/>
        </p:nvSpPr>
        <p:spPr bwMode="auto">
          <a:xfrm>
            <a:off x="1981200" y="480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0" name="Line 31"/>
          <p:cNvSpPr>
            <a:spLocks noChangeShapeType="1"/>
          </p:cNvSpPr>
          <p:nvPr/>
        </p:nvSpPr>
        <p:spPr bwMode="auto">
          <a:xfrm>
            <a:off x="1981200" y="4953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1" name="Line 32"/>
          <p:cNvSpPr>
            <a:spLocks noChangeShapeType="1"/>
          </p:cNvSpPr>
          <p:nvPr/>
        </p:nvSpPr>
        <p:spPr bwMode="auto">
          <a:xfrm>
            <a:off x="1981200" y="510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2" name="Line 33"/>
          <p:cNvSpPr>
            <a:spLocks noChangeShapeType="1"/>
          </p:cNvSpPr>
          <p:nvPr/>
        </p:nvSpPr>
        <p:spPr bwMode="auto">
          <a:xfrm>
            <a:off x="19812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3" name="Line 34"/>
          <p:cNvSpPr>
            <a:spLocks noChangeShapeType="1"/>
          </p:cNvSpPr>
          <p:nvPr/>
        </p:nvSpPr>
        <p:spPr bwMode="auto">
          <a:xfrm>
            <a:off x="19812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4" name="Line 35"/>
          <p:cNvSpPr>
            <a:spLocks noChangeShapeType="1"/>
          </p:cNvSpPr>
          <p:nvPr/>
        </p:nvSpPr>
        <p:spPr bwMode="auto">
          <a:xfrm>
            <a:off x="1981200" y="556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5" name="Line 36"/>
          <p:cNvSpPr>
            <a:spLocks noChangeShapeType="1"/>
          </p:cNvSpPr>
          <p:nvPr/>
        </p:nvSpPr>
        <p:spPr bwMode="auto">
          <a:xfrm>
            <a:off x="1981200" y="571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6" name="Line 37"/>
          <p:cNvSpPr>
            <a:spLocks noChangeShapeType="1"/>
          </p:cNvSpPr>
          <p:nvPr/>
        </p:nvSpPr>
        <p:spPr bwMode="auto">
          <a:xfrm>
            <a:off x="1981200" y="586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7" name="Line 38"/>
          <p:cNvSpPr>
            <a:spLocks noChangeShapeType="1"/>
          </p:cNvSpPr>
          <p:nvPr/>
        </p:nvSpPr>
        <p:spPr bwMode="auto">
          <a:xfrm>
            <a:off x="1981200" y="601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28" name="Text Box 2"/>
          <p:cNvSpPr txBox="1">
            <a:spLocks noChangeArrowheads="1"/>
          </p:cNvSpPr>
          <p:nvPr/>
        </p:nvSpPr>
        <p:spPr bwMode="auto">
          <a:xfrm>
            <a:off x="1676400" y="1143000"/>
            <a:ext cx="3810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30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31</a:t>
            </a:r>
          </a:p>
        </p:txBody>
      </p:sp>
      <p:sp>
        <p:nvSpPr>
          <p:cNvPr id="520229" name="Text Box 41"/>
          <p:cNvSpPr txBox="1">
            <a:spLocks noChangeArrowheads="1"/>
          </p:cNvSpPr>
          <p:nvPr/>
        </p:nvSpPr>
        <p:spPr bwMode="auto">
          <a:xfrm>
            <a:off x="1500166" y="714356"/>
            <a:ext cx="22431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/>
              <a:t>Memory</a:t>
            </a:r>
          </a:p>
        </p:txBody>
      </p:sp>
      <p:sp>
        <p:nvSpPr>
          <p:cNvPr id="520230" name="Text Box 42"/>
          <p:cNvSpPr txBox="1">
            <a:spLocks noChangeArrowheads="1"/>
          </p:cNvSpPr>
          <p:nvPr/>
        </p:nvSpPr>
        <p:spPr bwMode="auto">
          <a:xfrm rot="-5400000">
            <a:off x="-60325" y="3413125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Block number</a:t>
            </a:r>
          </a:p>
        </p:txBody>
      </p:sp>
      <p:sp>
        <p:nvSpPr>
          <p:cNvPr id="520231" name="Rectangle 43"/>
          <p:cNvSpPr>
            <a:spLocks noChangeArrowheads="1"/>
          </p:cNvSpPr>
          <p:nvPr/>
        </p:nvSpPr>
        <p:spPr bwMode="auto">
          <a:xfrm>
            <a:off x="1981200" y="2971800"/>
            <a:ext cx="1371600" cy="1524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0232" name="Text Box 44"/>
          <p:cNvSpPr txBox="1">
            <a:spLocks noChangeArrowheads="1"/>
          </p:cNvSpPr>
          <p:nvPr/>
        </p:nvSpPr>
        <p:spPr bwMode="auto">
          <a:xfrm>
            <a:off x="6172200" y="2362200"/>
            <a:ext cx="381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520233" name="Line 45"/>
          <p:cNvSpPr>
            <a:spLocks noChangeShapeType="1"/>
          </p:cNvSpPr>
          <p:nvPr/>
        </p:nvSpPr>
        <p:spPr bwMode="auto">
          <a:xfrm>
            <a:off x="6553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34" name="Line 46"/>
          <p:cNvSpPr>
            <a:spLocks noChangeShapeType="1"/>
          </p:cNvSpPr>
          <p:nvPr/>
        </p:nvSpPr>
        <p:spPr bwMode="auto">
          <a:xfrm>
            <a:off x="65532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35" name="Line 47"/>
          <p:cNvSpPr>
            <a:spLocks noChangeShapeType="1"/>
          </p:cNvSpPr>
          <p:nvPr/>
        </p:nvSpPr>
        <p:spPr bwMode="auto">
          <a:xfrm>
            <a:off x="65532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36" name="Line 48"/>
          <p:cNvSpPr>
            <a:spLocks noChangeShapeType="1"/>
          </p:cNvSpPr>
          <p:nvPr/>
        </p:nvSpPr>
        <p:spPr bwMode="auto">
          <a:xfrm>
            <a:off x="65532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37" name="Line 49"/>
          <p:cNvSpPr>
            <a:spLocks noChangeShapeType="1"/>
          </p:cNvSpPr>
          <p:nvPr/>
        </p:nvSpPr>
        <p:spPr bwMode="auto">
          <a:xfrm>
            <a:off x="6553200" y="2971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38" name="Line 50"/>
          <p:cNvSpPr>
            <a:spLocks noChangeShapeType="1"/>
          </p:cNvSpPr>
          <p:nvPr/>
        </p:nvSpPr>
        <p:spPr bwMode="auto">
          <a:xfrm>
            <a:off x="6553200" y="3124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39" name="Line 51"/>
          <p:cNvSpPr>
            <a:spLocks noChangeShapeType="1"/>
          </p:cNvSpPr>
          <p:nvPr/>
        </p:nvSpPr>
        <p:spPr bwMode="auto">
          <a:xfrm>
            <a:off x="65532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40" name="Line 52"/>
          <p:cNvSpPr>
            <a:spLocks noChangeShapeType="1"/>
          </p:cNvSpPr>
          <p:nvPr/>
        </p:nvSpPr>
        <p:spPr bwMode="auto">
          <a:xfrm>
            <a:off x="6553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41" name="Line 53"/>
          <p:cNvSpPr>
            <a:spLocks noChangeShapeType="1"/>
          </p:cNvSpPr>
          <p:nvPr/>
        </p:nvSpPr>
        <p:spPr bwMode="auto">
          <a:xfrm>
            <a:off x="65532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42" name="Line 56"/>
          <p:cNvSpPr>
            <a:spLocks noChangeShapeType="1"/>
          </p:cNvSpPr>
          <p:nvPr/>
        </p:nvSpPr>
        <p:spPr bwMode="auto">
          <a:xfrm flipV="1">
            <a:off x="3352800" y="2362200"/>
            <a:ext cx="3200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43" name="Line 57"/>
          <p:cNvSpPr>
            <a:spLocks noChangeShapeType="1"/>
          </p:cNvSpPr>
          <p:nvPr/>
        </p:nvSpPr>
        <p:spPr bwMode="auto">
          <a:xfrm>
            <a:off x="3352800" y="3124200"/>
            <a:ext cx="3200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44" name="Text Box 58"/>
          <p:cNvSpPr txBox="1">
            <a:spLocks noChangeArrowheads="1"/>
          </p:cNvSpPr>
          <p:nvPr/>
        </p:nvSpPr>
        <p:spPr bwMode="auto">
          <a:xfrm>
            <a:off x="3929058" y="142852"/>
            <a:ext cx="4376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Fully Associative Cache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368800" y="4114800"/>
            <a:ext cx="3238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Block can be placed in any location in cache.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ChangeArrowheads="1"/>
          </p:cNvSpPr>
          <p:nvPr/>
        </p:nvSpPr>
        <p:spPr bwMode="auto">
          <a:xfrm>
            <a:off x="6553200" y="2362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42" name="Rectangle 3"/>
          <p:cNvSpPr>
            <a:spLocks noChangeArrowheads="1"/>
          </p:cNvSpPr>
          <p:nvPr/>
        </p:nvSpPr>
        <p:spPr bwMode="auto">
          <a:xfrm>
            <a:off x="1981200" y="1143000"/>
            <a:ext cx="1371600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43" name="Line 4"/>
          <p:cNvSpPr>
            <a:spLocks noChangeShapeType="1"/>
          </p:cNvSpPr>
          <p:nvPr/>
        </p:nvSpPr>
        <p:spPr bwMode="auto">
          <a:xfrm>
            <a:off x="1981200" y="1143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44" name="Line 5"/>
          <p:cNvSpPr>
            <a:spLocks noChangeShapeType="1"/>
          </p:cNvSpPr>
          <p:nvPr/>
        </p:nvSpPr>
        <p:spPr bwMode="auto">
          <a:xfrm>
            <a:off x="1981200" y="129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45" name="Line 6"/>
          <p:cNvSpPr>
            <a:spLocks noChangeShapeType="1"/>
          </p:cNvSpPr>
          <p:nvPr/>
        </p:nvSpPr>
        <p:spPr bwMode="auto">
          <a:xfrm>
            <a:off x="1981200" y="144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46" name="Line 7"/>
          <p:cNvSpPr>
            <a:spLocks noChangeShapeType="1"/>
          </p:cNvSpPr>
          <p:nvPr/>
        </p:nvSpPr>
        <p:spPr bwMode="auto">
          <a:xfrm>
            <a:off x="1981200" y="160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47" name="Line 8"/>
          <p:cNvSpPr>
            <a:spLocks noChangeShapeType="1"/>
          </p:cNvSpPr>
          <p:nvPr/>
        </p:nvSpPr>
        <p:spPr bwMode="auto">
          <a:xfrm>
            <a:off x="19812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48" name="Line 9"/>
          <p:cNvSpPr>
            <a:spLocks noChangeShapeType="1"/>
          </p:cNvSpPr>
          <p:nvPr/>
        </p:nvSpPr>
        <p:spPr bwMode="auto">
          <a:xfrm>
            <a:off x="1981200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49" name="Line 10"/>
          <p:cNvSpPr>
            <a:spLocks noChangeShapeType="1"/>
          </p:cNvSpPr>
          <p:nvPr/>
        </p:nvSpPr>
        <p:spPr bwMode="auto">
          <a:xfrm>
            <a:off x="1981200" y="205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0" name="Line 11"/>
          <p:cNvSpPr>
            <a:spLocks noChangeShapeType="1"/>
          </p:cNvSpPr>
          <p:nvPr/>
        </p:nvSpPr>
        <p:spPr bwMode="auto">
          <a:xfrm>
            <a:off x="1981200" y="220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1" name="Line 12"/>
          <p:cNvSpPr>
            <a:spLocks noChangeShapeType="1"/>
          </p:cNvSpPr>
          <p:nvPr/>
        </p:nvSpPr>
        <p:spPr bwMode="auto">
          <a:xfrm>
            <a:off x="1981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2" name="Line 13"/>
          <p:cNvSpPr>
            <a:spLocks noChangeShapeType="1"/>
          </p:cNvSpPr>
          <p:nvPr/>
        </p:nvSpPr>
        <p:spPr bwMode="auto">
          <a:xfrm>
            <a:off x="19812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3" name="Line 14"/>
          <p:cNvSpPr>
            <a:spLocks noChangeShapeType="1"/>
          </p:cNvSpPr>
          <p:nvPr/>
        </p:nvSpPr>
        <p:spPr bwMode="auto">
          <a:xfrm>
            <a:off x="19812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4" name="Line 15"/>
          <p:cNvSpPr>
            <a:spLocks noChangeShapeType="1"/>
          </p:cNvSpPr>
          <p:nvPr/>
        </p:nvSpPr>
        <p:spPr bwMode="auto">
          <a:xfrm>
            <a:off x="19812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5" name="Line 16"/>
          <p:cNvSpPr>
            <a:spLocks noChangeShapeType="1"/>
          </p:cNvSpPr>
          <p:nvPr/>
        </p:nvSpPr>
        <p:spPr bwMode="auto">
          <a:xfrm>
            <a:off x="1981200" y="2971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6" name="Line 17"/>
          <p:cNvSpPr>
            <a:spLocks noChangeShapeType="1"/>
          </p:cNvSpPr>
          <p:nvPr/>
        </p:nvSpPr>
        <p:spPr bwMode="auto">
          <a:xfrm>
            <a:off x="1981200" y="3124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7" name="Line 18"/>
          <p:cNvSpPr>
            <a:spLocks noChangeShapeType="1"/>
          </p:cNvSpPr>
          <p:nvPr/>
        </p:nvSpPr>
        <p:spPr bwMode="auto">
          <a:xfrm>
            <a:off x="19812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8" name="Line 19"/>
          <p:cNvSpPr>
            <a:spLocks noChangeShapeType="1"/>
          </p:cNvSpPr>
          <p:nvPr/>
        </p:nvSpPr>
        <p:spPr bwMode="auto">
          <a:xfrm>
            <a:off x="1981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59" name="Line 20"/>
          <p:cNvSpPr>
            <a:spLocks noChangeShapeType="1"/>
          </p:cNvSpPr>
          <p:nvPr/>
        </p:nvSpPr>
        <p:spPr bwMode="auto">
          <a:xfrm>
            <a:off x="19812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0" name="Line 21"/>
          <p:cNvSpPr>
            <a:spLocks noChangeShapeType="1"/>
          </p:cNvSpPr>
          <p:nvPr/>
        </p:nvSpPr>
        <p:spPr bwMode="auto">
          <a:xfrm>
            <a:off x="1981200" y="3733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1" name="Line 22"/>
          <p:cNvSpPr>
            <a:spLocks noChangeShapeType="1"/>
          </p:cNvSpPr>
          <p:nvPr/>
        </p:nvSpPr>
        <p:spPr bwMode="auto">
          <a:xfrm>
            <a:off x="1981200" y="3886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2" name="Line 23"/>
          <p:cNvSpPr>
            <a:spLocks noChangeShapeType="1"/>
          </p:cNvSpPr>
          <p:nvPr/>
        </p:nvSpPr>
        <p:spPr bwMode="auto">
          <a:xfrm>
            <a:off x="1981200" y="4038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3" name="Line 24"/>
          <p:cNvSpPr>
            <a:spLocks noChangeShapeType="1"/>
          </p:cNvSpPr>
          <p:nvPr/>
        </p:nvSpPr>
        <p:spPr bwMode="auto">
          <a:xfrm>
            <a:off x="19812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4" name="Line 25"/>
          <p:cNvSpPr>
            <a:spLocks noChangeShapeType="1"/>
          </p:cNvSpPr>
          <p:nvPr/>
        </p:nvSpPr>
        <p:spPr bwMode="auto">
          <a:xfrm>
            <a:off x="1981200" y="4343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5" name="Line 26"/>
          <p:cNvSpPr>
            <a:spLocks noChangeShapeType="1"/>
          </p:cNvSpPr>
          <p:nvPr/>
        </p:nvSpPr>
        <p:spPr bwMode="auto">
          <a:xfrm>
            <a:off x="19812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6" name="Line 27"/>
          <p:cNvSpPr>
            <a:spLocks noChangeShapeType="1"/>
          </p:cNvSpPr>
          <p:nvPr/>
        </p:nvSpPr>
        <p:spPr bwMode="auto">
          <a:xfrm>
            <a:off x="1981200" y="4648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7" name="Line 28"/>
          <p:cNvSpPr>
            <a:spLocks noChangeShapeType="1"/>
          </p:cNvSpPr>
          <p:nvPr/>
        </p:nvSpPr>
        <p:spPr bwMode="auto">
          <a:xfrm>
            <a:off x="1981200" y="480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8" name="Line 29"/>
          <p:cNvSpPr>
            <a:spLocks noChangeShapeType="1"/>
          </p:cNvSpPr>
          <p:nvPr/>
        </p:nvSpPr>
        <p:spPr bwMode="auto">
          <a:xfrm>
            <a:off x="1981200" y="4953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69" name="Line 30"/>
          <p:cNvSpPr>
            <a:spLocks noChangeShapeType="1"/>
          </p:cNvSpPr>
          <p:nvPr/>
        </p:nvSpPr>
        <p:spPr bwMode="auto">
          <a:xfrm>
            <a:off x="1981200" y="510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0" name="Line 31"/>
          <p:cNvSpPr>
            <a:spLocks noChangeShapeType="1"/>
          </p:cNvSpPr>
          <p:nvPr/>
        </p:nvSpPr>
        <p:spPr bwMode="auto">
          <a:xfrm>
            <a:off x="19812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1" name="Line 32"/>
          <p:cNvSpPr>
            <a:spLocks noChangeShapeType="1"/>
          </p:cNvSpPr>
          <p:nvPr/>
        </p:nvSpPr>
        <p:spPr bwMode="auto">
          <a:xfrm>
            <a:off x="19812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2" name="Line 33"/>
          <p:cNvSpPr>
            <a:spLocks noChangeShapeType="1"/>
          </p:cNvSpPr>
          <p:nvPr/>
        </p:nvSpPr>
        <p:spPr bwMode="auto">
          <a:xfrm>
            <a:off x="1981200" y="556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3" name="Line 34"/>
          <p:cNvSpPr>
            <a:spLocks noChangeShapeType="1"/>
          </p:cNvSpPr>
          <p:nvPr/>
        </p:nvSpPr>
        <p:spPr bwMode="auto">
          <a:xfrm>
            <a:off x="1981200" y="571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4" name="Line 35"/>
          <p:cNvSpPr>
            <a:spLocks noChangeShapeType="1"/>
          </p:cNvSpPr>
          <p:nvPr/>
        </p:nvSpPr>
        <p:spPr bwMode="auto">
          <a:xfrm>
            <a:off x="1981200" y="586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5" name="Line 36"/>
          <p:cNvSpPr>
            <a:spLocks noChangeShapeType="1"/>
          </p:cNvSpPr>
          <p:nvPr/>
        </p:nvSpPr>
        <p:spPr bwMode="auto">
          <a:xfrm>
            <a:off x="1981200" y="601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6" name="Text Box 37"/>
          <p:cNvSpPr txBox="1">
            <a:spLocks noChangeArrowheads="1"/>
          </p:cNvSpPr>
          <p:nvPr/>
        </p:nvSpPr>
        <p:spPr bwMode="auto">
          <a:xfrm>
            <a:off x="1676400" y="1143000"/>
            <a:ext cx="3810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30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31</a:t>
            </a:r>
          </a:p>
        </p:txBody>
      </p:sp>
      <p:sp>
        <p:nvSpPr>
          <p:cNvPr id="522277" name="Text Box 38"/>
          <p:cNvSpPr txBox="1">
            <a:spLocks noChangeArrowheads="1"/>
          </p:cNvSpPr>
          <p:nvPr/>
        </p:nvSpPr>
        <p:spPr bwMode="auto">
          <a:xfrm>
            <a:off x="1643042" y="642918"/>
            <a:ext cx="2005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/>
              <a:t>Memory</a:t>
            </a:r>
          </a:p>
        </p:txBody>
      </p:sp>
      <p:sp>
        <p:nvSpPr>
          <p:cNvPr id="522278" name="Text Box 39"/>
          <p:cNvSpPr txBox="1">
            <a:spLocks noChangeArrowheads="1"/>
          </p:cNvSpPr>
          <p:nvPr/>
        </p:nvSpPr>
        <p:spPr bwMode="auto">
          <a:xfrm rot="-5400000">
            <a:off x="-60325" y="3413125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Block number</a:t>
            </a:r>
          </a:p>
        </p:txBody>
      </p:sp>
      <p:sp>
        <p:nvSpPr>
          <p:cNvPr id="522279" name="Rectangle 40"/>
          <p:cNvSpPr>
            <a:spLocks noChangeArrowheads="1"/>
          </p:cNvSpPr>
          <p:nvPr/>
        </p:nvSpPr>
        <p:spPr bwMode="auto">
          <a:xfrm>
            <a:off x="1981200" y="2971800"/>
            <a:ext cx="1371600" cy="1524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80" name="Text Box 41"/>
          <p:cNvSpPr txBox="1">
            <a:spLocks noChangeArrowheads="1"/>
          </p:cNvSpPr>
          <p:nvPr/>
        </p:nvSpPr>
        <p:spPr bwMode="auto">
          <a:xfrm>
            <a:off x="6172200" y="2362200"/>
            <a:ext cx="381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 dirty="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522281" name="Line 42"/>
          <p:cNvSpPr>
            <a:spLocks noChangeShapeType="1"/>
          </p:cNvSpPr>
          <p:nvPr/>
        </p:nvSpPr>
        <p:spPr bwMode="auto">
          <a:xfrm>
            <a:off x="6553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2" name="Line 43"/>
          <p:cNvSpPr>
            <a:spLocks noChangeShapeType="1"/>
          </p:cNvSpPr>
          <p:nvPr/>
        </p:nvSpPr>
        <p:spPr bwMode="auto">
          <a:xfrm>
            <a:off x="65532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3" name="Line 44"/>
          <p:cNvSpPr>
            <a:spLocks noChangeShapeType="1"/>
          </p:cNvSpPr>
          <p:nvPr/>
        </p:nvSpPr>
        <p:spPr bwMode="auto">
          <a:xfrm>
            <a:off x="65532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4" name="Line 45"/>
          <p:cNvSpPr>
            <a:spLocks noChangeShapeType="1"/>
          </p:cNvSpPr>
          <p:nvPr/>
        </p:nvSpPr>
        <p:spPr bwMode="auto">
          <a:xfrm>
            <a:off x="65532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5" name="Line 46"/>
          <p:cNvSpPr>
            <a:spLocks noChangeShapeType="1"/>
          </p:cNvSpPr>
          <p:nvPr/>
        </p:nvSpPr>
        <p:spPr bwMode="auto">
          <a:xfrm>
            <a:off x="6553200" y="2971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6" name="Line 47"/>
          <p:cNvSpPr>
            <a:spLocks noChangeShapeType="1"/>
          </p:cNvSpPr>
          <p:nvPr/>
        </p:nvSpPr>
        <p:spPr bwMode="auto">
          <a:xfrm>
            <a:off x="6553200" y="3124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7" name="Line 48"/>
          <p:cNvSpPr>
            <a:spLocks noChangeShapeType="1"/>
          </p:cNvSpPr>
          <p:nvPr/>
        </p:nvSpPr>
        <p:spPr bwMode="auto">
          <a:xfrm>
            <a:off x="65532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8" name="Line 49"/>
          <p:cNvSpPr>
            <a:spLocks noChangeShapeType="1"/>
          </p:cNvSpPr>
          <p:nvPr/>
        </p:nvSpPr>
        <p:spPr bwMode="auto">
          <a:xfrm>
            <a:off x="6553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9" name="Line 50"/>
          <p:cNvSpPr>
            <a:spLocks noChangeShapeType="1"/>
          </p:cNvSpPr>
          <p:nvPr/>
        </p:nvSpPr>
        <p:spPr bwMode="auto">
          <a:xfrm>
            <a:off x="65532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0" name="Line 51"/>
          <p:cNvSpPr>
            <a:spLocks noChangeShapeType="1"/>
          </p:cNvSpPr>
          <p:nvPr/>
        </p:nvSpPr>
        <p:spPr bwMode="auto">
          <a:xfrm flipV="1">
            <a:off x="3352800" y="2971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1" name="Line 52"/>
          <p:cNvSpPr>
            <a:spLocks noChangeShapeType="1"/>
          </p:cNvSpPr>
          <p:nvPr/>
        </p:nvSpPr>
        <p:spPr bwMode="auto">
          <a:xfrm>
            <a:off x="3352800" y="3124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2" name="Text Box 53"/>
          <p:cNvSpPr txBox="1">
            <a:spLocks noChangeArrowheads="1"/>
          </p:cNvSpPr>
          <p:nvPr/>
        </p:nvSpPr>
        <p:spPr bwMode="auto">
          <a:xfrm>
            <a:off x="4214810" y="214290"/>
            <a:ext cx="414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Direct Mapped Cache</a:t>
            </a:r>
          </a:p>
        </p:txBody>
      </p:sp>
      <p:sp>
        <p:nvSpPr>
          <p:cNvPr id="522293" name="Rectangle 54"/>
          <p:cNvSpPr>
            <a:spLocks noChangeArrowheads="1"/>
          </p:cNvSpPr>
          <p:nvPr/>
        </p:nvSpPr>
        <p:spPr bwMode="auto">
          <a:xfrm>
            <a:off x="6553200" y="2971800"/>
            <a:ext cx="1371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94" name="Text Box 55"/>
          <p:cNvSpPr txBox="1">
            <a:spLocks noChangeArrowheads="1"/>
          </p:cNvSpPr>
          <p:nvPr/>
        </p:nvSpPr>
        <p:spPr bwMode="auto">
          <a:xfrm>
            <a:off x="4071934" y="3929066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33CC"/>
                </a:solidFill>
                <a:latin typeface="Arial" charset="0"/>
              </a:rPr>
              <a:t>(Block address) MOD (Number of blocks in cache)</a:t>
            </a:r>
          </a:p>
        </p:txBody>
      </p:sp>
      <p:sp>
        <p:nvSpPr>
          <p:cNvPr id="522295" name="Text Box 56"/>
          <p:cNvSpPr txBox="1">
            <a:spLocks noChangeArrowheads="1"/>
          </p:cNvSpPr>
          <p:nvPr/>
        </p:nvSpPr>
        <p:spPr bwMode="auto">
          <a:xfrm>
            <a:off x="4071934" y="4310066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0033CC"/>
                </a:solidFill>
                <a:latin typeface="Arial" charset="0"/>
              </a:rPr>
              <a:t>12 MOD 8 = 4</a:t>
            </a:r>
          </a:p>
        </p:txBody>
      </p:sp>
      <p:sp>
        <p:nvSpPr>
          <p:cNvPr id="519225" name="Rectangle 57" descr="Dark downward diagonal"/>
          <p:cNvSpPr>
            <a:spLocks noChangeArrowheads="1"/>
          </p:cNvSpPr>
          <p:nvPr/>
        </p:nvSpPr>
        <p:spPr bwMode="auto">
          <a:xfrm>
            <a:off x="1981200" y="1752600"/>
            <a:ext cx="1371600" cy="152400"/>
          </a:xfrm>
          <a:prstGeom prst="rect">
            <a:avLst/>
          </a:prstGeom>
          <a:pattFill prst="dkDnDiag">
            <a:fgClr>
              <a:srgbClr val="CC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9228" name="Rectangle 60" descr="Dark downward diagonal"/>
          <p:cNvSpPr>
            <a:spLocks noChangeArrowheads="1"/>
          </p:cNvSpPr>
          <p:nvPr/>
        </p:nvSpPr>
        <p:spPr bwMode="auto">
          <a:xfrm>
            <a:off x="1981200" y="4191000"/>
            <a:ext cx="1371600" cy="152400"/>
          </a:xfrm>
          <a:prstGeom prst="rect">
            <a:avLst/>
          </a:prstGeom>
          <a:pattFill prst="dkDnDiag">
            <a:fgClr>
              <a:srgbClr val="CC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9229" name="Rectangle 61" descr="Dark downward diagonal"/>
          <p:cNvSpPr>
            <a:spLocks noChangeArrowheads="1"/>
          </p:cNvSpPr>
          <p:nvPr/>
        </p:nvSpPr>
        <p:spPr bwMode="auto">
          <a:xfrm>
            <a:off x="1981200" y="5410200"/>
            <a:ext cx="1371600" cy="152400"/>
          </a:xfrm>
          <a:prstGeom prst="rect">
            <a:avLst/>
          </a:prstGeom>
          <a:pattFill prst="dkDnDiag">
            <a:fgClr>
              <a:srgbClr val="CC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286248" y="4795897"/>
            <a:ext cx="4279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Block can be placed ONLY in a single location in cache.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25" grpId="0" animBg="1"/>
      <p:bldP spid="519228" grpId="0" animBg="1"/>
      <p:bldP spid="519229" grpId="0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2"/>
          <p:cNvSpPr>
            <a:spLocks noChangeArrowheads="1"/>
          </p:cNvSpPr>
          <p:nvPr/>
        </p:nvSpPr>
        <p:spPr bwMode="auto">
          <a:xfrm>
            <a:off x="6553200" y="2362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0" name="Rectangle 3"/>
          <p:cNvSpPr>
            <a:spLocks noChangeArrowheads="1"/>
          </p:cNvSpPr>
          <p:nvPr/>
        </p:nvSpPr>
        <p:spPr bwMode="auto">
          <a:xfrm>
            <a:off x="1981200" y="1143000"/>
            <a:ext cx="1371600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1" name="Line 4"/>
          <p:cNvSpPr>
            <a:spLocks noChangeShapeType="1"/>
          </p:cNvSpPr>
          <p:nvPr/>
        </p:nvSpPr>
        <p:spPr bwMode="auto">
          <a:xfrm>
            <a:off x="1981200" y="1143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2" name="Line 5"/>
          <p:cNvSpPr>
            <a:spLocks noChangeShapeType="1"/>
          </p:cNvSpPr>
          <p:nvPr/>
        </p:nvSpPr>
        <p:spPr bwMode="auto">
          <a:xfrm>
            <a:off x="1981200" y="129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3" name="Line 6"/>
          <p:cNvSpPr>
            <a:spLocks noChangeShapeType="1"/>
          </p:cNvSpPr>
          <p:nvPr/>
        </p:nvSpPr>
        <p:spPr bwMode="auto">
          <a:xfrm>
            <a:off x="1981200" y="144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4" name="Line 7"/>
          <p:cNvSpPr>
            <a:spLocks noChangeShapeType="1"/>
          </p:cNvSpPr>
          <p:nvPr/>
        </p:nvSpPr>
        <p:spPr bwMode="auto">
          <a:xfrm>
            <a:off x="1981200" y="160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5" name="Line 8"/>
          <p:cNvSpPr>
            <a:spLocks noChangeShapeType="1"/>
          </p:cNvSpPr>
          <p:nvPr/>
        </p:nvSpPr>
        <p:spPr bwMode="auto">
          <a:xfrm>
            <a:off x="19812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6" name="Line 9"/>
          <p:cNvSpPr>
            <a:spLocks noChangeShapeType="1"/>
          </p:cNvSpPr>
          <p:nvPr/>
        </p:nvSpPr>
        <p:spPr bwMode="auto">
          <a:xfrm>
            <a:off x="1981200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7" name="Line 10"/>
          <p:cNvSpPr>
            <a:spLocks noChangeShapeType="1"/>
          </p:cNvSpPr>
          <p:nvPr/>
        </p:nvSpPr>
        <p:spPr bwMode="auto">
          <a:xfrm>
            <a:off x="1981200" y="205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8" name="Line 11"/>
          <p:cNvSpPr>
            <a:spLocks noChangeShapeType="1"/>
          </p:cNvSpPr>
          <p:nvPr/>
        </p:nvSpPr>
        <p:spPr bwMode="auto">
          <a:xfrm>
            <a:off x="1981200" y="220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9" name="Line 12"/>
          <p:cNvSpPr>
            <a:spLocks noChangeShapeType="1"/>
          </p:cNvSpPr>
          <p:nvPr/>
        </p:nvSpPr>
        <p:spPr bwMode="auto">
          <a:xfrm>
            <a:off x="1981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0" name="Line 13"/>
          <p:cNvSpPr>
            <a:spLocks noChangeShapeType="1"/>
          </p:cNvSpPr>
          <p:nvPr/>
        </p:nvSpPr>
        <p:spPr bwMode="auto">
          <a:xfrm>
            <a:off x="19812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1" name="Line 14"/>
          <p:cNvSpPr>
            <a:spLocks noChangeShapeType="1"/>
          </p:cNvSpPr>
          <p:nvPr/>
        </p:nvSpPr>
        <p:spPr bwMode="auto">
          <a:xfrm>
            <a:off x="19812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2" name="Line 15"/>
          <p:cNvSpPr>
            <a:spLocks noChangeShapeType="1"/>
          </p:cNvSpPr>
          <p:nvPr/>
        </p:nvSpPr>
        <p:spPr bwMode="auto">
          <a:xfrm>
            <a:off x="19812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3" name="Line 16"/>
          <p:cNvSpPr>
            <a:spLocks noChangeShapeType="1"/>
          </p:cNvSpPr>
          <p:nvPr/>
        </p:nvSpPr>
        <p:spPr bwMode="auto">
          <a:xfrm>
            <a:off x="1981200" y="2971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4" name="Line 17"/>
          <p:cNvSpPr>
            <a:spLocks noChangeShapeType="1"/>
          </p:cNvSpPr>
          <p:nvPr/>
        </p:nvSpPr>
        <p:spPr bwMode="auto">
          <a:xfrm>
            <a:off x="1981200" y="3124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5" name="Line 18"/>
          <p:cNvSpPr>
            <a:spLocks noChangeShapeType="1"/>
          </p:cNvSpPr>
          <p:nvPr/>
        </p:nvSpPr>
        <p:spPr bwMode="auto">
          <a:xfrm>
            <a:off x="19812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6" name="Line 19"/>
          <p:cNvSpPr>
            <a:spLocks noChangeShapeType="1"/>
          </p:cNvSpPr>
          <p:nvPr/>
        </p:nvSpPr>
        <p:spPr bwMode="auto">
          <a:xfrm>
            <a:off x="1981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7" name="Line 20"/>
          <p:cNvSpPr>
            <a:spLocks noChangeShapeType="1"/>
          </p:cNvSpPr>
          <p:nvPr/>
        </p:nvSpPr>
        <p:spPr bwMode="auto">
          <a:xfrm>
            <a:off x="19812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8" name="Line 21"/>
          <p:cNvSpPr>
            <a:spLocks noChangeShapeType="1"/>
          </p:cNvSpPr>
          <p:nvPr/>
        </p:nvSpPr>
        <p:spPr bwMode="auto">
          <a:xfrm>
            <a:off x="1981200" y="3733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9" name="Line 22"/>
          <p:cNvSpPr>
            <a:spLocks noChangeShapeType="1"/>
          </p:cNvSpPr>
          <p:nvPr/>
        </p:nvSpPr>
        <p:spPr bwMode="auto">
          <a:xfrm>
            <a:off x="1981200" y="3886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0" name="Line 23"/>
          <p:cNvSpPr>
            <a:spLocks noChangeShapeType="1"/>
          </p:cNvSpPr>
          <p:nvPr/>
        </p:nvSpPr>
        <p:spPr bwMode="auto">
          <a:xfrm>
            <a:off x="1981200" y="4038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1" name="Line 24"/>
          <p:cNvSpPr>
            <a:spLocks noChangeShapeType="1"/>
          </p:cNvSpPr>
          <p:nvPr/>
        </p:nvSpPr>
        <p:spPr bwMode="auto">
          <a:xfrm>
            <a:off x="19812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2" name="Line 25"/>
          <p:cNvSpPr>
            <a:spLocks noChangeShapeType="1"/>
          </p:cNvSpPr>
          <p:nvPr/>
        </p:nvSpPr>
        <p:spPr bwMode="auto">
          <a:xfrm>
            <a:off x="1981200" y="4343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3" name="Line 26"/>
          <p:cNvSpPr>
            <a:spLocks noChangeShapeType="1"/>
          </p:cNvSpPr>
          <p:nvPr/>
        </p:nvSpPr>
        <p:spPr bwMode="auto">
          <a:xfrm>
            <a:off x="19812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4" name="Line 27"/>
          <p:cNvSpPr>
            <a:spLocks noChangeShapeType="1"/>
          </p:cNvSpPr>
          <p:nvPr/>
        </p:nvSpPr>
        <p:spPr bwMode="auto">
          <a:xfrm>
            <a:off x="1981200" y="4648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5" name="Line 28"/>
          <p:cNvSpPr>
            <a:spLocks noChangeShapeType="1"/>
          </p:cNvSpPr>
          <p:nvPr/>
        </p:nvSpPr>
        <p:spPr bwMode="auto">
          <a:xfrm>
            <a:off x="1981200" y="480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6" name="Line 29"/>
          <p:cNvSpPr>
            <a:spLocks noChangeShapeType="1"/>
          </p:cNvSpPr>
          <p:nvPr/>
        </p:nvSpPr>
        <p:spPr bwMode="auto">
          <a:xfrm>
            <a:off x="1981200" y="4953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7" name="Line 30"/>
          <p:cNvSpPr>
            <a:spLocks noChangeShapeType="1"/>
          </p:cNvSpPr>
          <p:nvPr/>
        </p:nvSpPr>
        <p:spPr bwMode="auto">
          <a:xfrm>
            <a:off x="1981200" y="510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8" name="Line 31"/>
          <p:cNvSpPr>
            <a:spLocks noChangeShapeType="1"/>
          </p:cNvSpPr>
          <p:nvPr/>
        </p:nvSpPr>
        <p:spPr bwMode="auto">
          <a:xfrm>
            <a:off x="19812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9" name="Line 32"/>
          <p:cNvSpPr>
            <a:spLocks noChangeShapeType="1"/>
          </p:cNvSpPr>
          <p:nvPr/>
        </p:nvSpPr>
        <p:spPr bwMode="auto">
          <a:xfrm>
            <a:off x="19812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20" name="Line 33"/>
          <p:cNvSpPr>
            <a:spLocks noChangeShapeType="1"/>
          </p:cNvSpPr>
          <p:nvPr/>
        </p:nvSpPr>
        <p:spPr bwMode="auto">
          <a:xfrm>
            <a:off x="1981200" y="556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21" name="Line 34"/>
          <p:cNvSpPr>
            <a:spLocks noChangeShapeType="1"/>
          </p:cNvSpPr>
          <p:nvPr/>
        </p:nvSpPr>
        <p:spPr bwMode="auto">
          <a:xfrm>
            <a:off x="1981200" y="571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22" name="Line 35"/>
          <p:cNvSpPr>
            <a:spLocks noChangeShapeType="1"/>
          </p:cNvSpPr>
          <p:nvPr/>
        </p:nvSpPr>
        <p:spPr bwMode="auto">
          <a:xfrm>
            <a:off x="1981200" y="586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23" name="Line 36"/>
          <p:cNvSpPr>
            <a:spLocks noChangeShapeType="1"/>
          </p:cNvSpPr>
          <p:nvPr/>
        </p:nvSpPr>
        <p:spPr bwMode="auto">
          <a:xfrm>
            <a:off x="1981200" y="601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24" name="Text Box 37"/>
          <p:cNvSpPr txBox="1">
            <a:spLocks noChangeArrowheads="1"/>
          </p:cNvSpPr>
          <p:nvPr/>
        </p:nvSpPr>
        <p:spPr bwMode="auto">
          <a:xfrm>
            <a:off x="1676400" y="1143000"/>
            <a:ext cx="3810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27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28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29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30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31</a:t>
            </a:r>
          </a:p>
        </p:txBody>
      </p:sp>
      <p:sp>
        <p:nvSpPr>
          <p:cNvPr id="524325" name="Text Box 38"/>
          <p:cNvSpPr txBox="1">
            <a:spLocks noChangeArrowheads="1"/>
          </p:cNvSpPr>
          <p:nvPr/>
        </p:nvSpPr>
        <p:spPr bwMode="auto">
          <a:xfrm>
            <a:off x="1714480" y="642918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/>
              <a:t>Memory</a:t>
            </a:r>
          </a:p>
        </p:txBody>
      </p:sp>
      <p:sp>
        <p:nvSpPr>
          <p:cNvPr id="524326" name="Text Box 39"/>
          <p:cNvSpPr txBox="1">
            <a:spLocks noChangeArrowheads="1"/>
          </p:cNvSpPr>
          <p:nvPr/>
        </p:nvSpPr>
        <p:spPr bwMode="auto">
          <a:xfrm rot="-5400000">
            <a:off x="-60325" y="3413125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Block number</a:t>
            </a:r>
          </a:p>
        </p:txBody>
      </p:sp>
      <p:sp>
        <p:nvSpPr>
          <p:cNvPr id="524327" name="Rectangle 40"/>
          <p:cNvSpPr>
            <a:spLocks noChangeArrowheads="1"/>
          </p:cNvSpPr>
          <p:nvPr/>
        </p:nvSpPr>
        <p:spPr bwMode="auto">
          <a:xfrm>
            <a:off x="1981200" y="2971800"/>
            <a:ext cx="1371600" cy="1524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8" name="Text Box 41"/>
          <p:cNvSpPr txBox="1">
            <a:spLocks noChangeArrowheads="1"/>
          </p:cNvSpPr>
          <p:nvPr/>
        </p:nvSpPr>
        <p:spPr bwMode="auto">
          <a:xfrm>
            <a:off x="6172200" y="2362200"/>
            <a:ext cx="381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0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1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2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3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4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5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6</a:t>
            </a:r>
          </a:p>
          <a:p>
            <a:pPr algn="r" eaLnBrk="0" hangingPunct="0">
              <a:spcBef>
                <a:spcPct val="25000"/>
              </a:spcBef>
            </a:pPr>
            <a:r>
              <a:rPr lang="en-US" sz="80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524329" name="Line 42"/>
          <p:cNvSpPr>
            <a:spLocks noChangeShapeType="1"/>
          </p:cNvSpPr>
          <p:nvPr/>
        </p:nvSpPr>
        <p:spPr bwMode="auto">
          <a:xfrm>
            <a:off x="6553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0" name="Line 43"/>
          <p:cNvSpPr>
            <a:spLocks noChangeShapeType="1"/>
          </p:cNvSpPr>
          <p:nvPr/>
        </p:nvSpPr>
        <p:spPr bwMode="auto">
          <a:xfrm>
            <a:off x="65532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1" name="Line 44"/>
          <p:cNvSpPr>
            <a:spLocks noChangeShapeType="1"/>
          </p:cNvSpPr>
          <p:nvPr/>
        </p:nvSpPr>
        <p:spPr bwMode="auto">
          <a:xfrm>
            <a:off x="65532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2" name="Line 45"/>
          <p:cNvSpPr>
            <a:spLocks noChangeShapeType="1"/>
          </p:cNvSpPr>
          <p:nvPr/>
        </p:nvSpPr>
        <p:spPr bwMode="auto">
          <a:xfrm>
            <a:off x="65532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3" name="Line 46"/>
          <p:cNvSpPr>
            <a:spLocks noChangeShapeType="1"/>
          </p:cNvSpPr>
          <p:nvPr/>
        </p:nvSpPr>
        <p:spPr bwMode="auto">
          <a:xfrm>
            <a:off x="6553200" y="2971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4" name="Line 47"/>
          <p:cNvSpPr>
            <a:spLocks noChangeShapeType="1"/>
          </p:cNvSpPr>
          <p:nvPr/>
        </p:nvSpPr>
        <p:spPr bwMode="auto">
          <a:xfrm>
            <a:off x="6553200" y="3124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5" name="Line 48"/>
          <p:cNvSpPr>
            <a:spLocks noChangeShapeType="1"/>
          </p:cNvSpPr>
          <p:nvPr/>
        </p:nvSpPr>
        <p:spPr bwMode="auto">
          <a:xfrm>
            <a:off x="65532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6" name="Line 49"/>
          <p:cNvSpPr>
            <a:spLocks noChangeShapeType="1"/>
          </p:cNvSpPr>
          <p:nvPr/>
        </p:nvSpPr>
        <p:spPr bwMode="auto">
          <a:xfrm>
            <a:off x="6553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7" name="Line 50"/>
          <p:cNvSpPr>
            <a:spLocks noChangeShapeType="1"/>
          </p:cNvSpPr>
          <p:nvPr/>
        </p:nvSpPr>
        <p:spPr bwMode="auto">
          <a:xfrm>
            <a:off x="65532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8" name="Line 51"/>
          <p:cNvSpPr>
            <a:spLocks noChangeShapeType="1"/>
          </p:cNvSpPr>
          <p:nvPr/>
        </p:nvSpPr>
        <p:spPr bwMode="auto">
          <a:xfrm flipV="1">
            <a:off x="3352800" y="2362200"/>
            <a:ext cx="3200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9" name="Line 52"/>
          <p:cNvSpPr>
            <a:spLocks noChangeShapeType="1"/>
          </p:cNvSpPr>
          <p:nvPr/>
        </p:nvSpPr>
        <p:spPr bwMode="auto">
          <a:xfrm flipV="1">
            <a:off x="3352800" y="2667000"/>
            <a:ext cx="3200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40" name="Text Box 53"/>
          <p:cNvSpPr txBox="1">
            <a:spLocks noChangeArrowheads="1"/>
          </p:cNvSpPr>
          <p:nvPr/>
        </p:nvSpPr>
        <p:spPr bwMode="auto">
          <a:xfrm>
            <a:off x="4143372" y="142852"/>
            <a:ext cx="451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Set Associative Cache</a:t>
            </a:r>
          </a:p>
        </p:txBody>
      </p:sp>
      <p:sp>
        <p:nvSpPr>
          <p:cNvPr id="524341" name="Text Box 55"/>
          <p:cNvSpPr txBox="1">
            <a:spLocks noChangeArrowheads="1"/>
          </p:cNvSpPr>
          <p:nvPr/>
        </p:nvSpPr>
        <p:spPr bwMode="auto">
          <a:xfrm>
            <a:off x="4143372" y="3714752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0033CC"/>
                </a:solidFill>
                <a:latin typeface="Arial" charset="0"/>
              </a:rPr>
              <a:t>(Block address) MOD (Number of sets in cache)</a:t>
            </a:r>
          </a:p>
        </p:txBody>
      </p:sp>
      <p:sp>
        <p:nvSpPr>
          <p:cNvPr id="524342" name="Text Box 56"/>
          <p:cNvSpPr txBox="1">
            <a:spLocks noChangeArrowheads="1"/>
          </p:cNvSpPr>
          <p:nvPr/>
        </p:nvSpPr>
        <p:spPr bwMode="auto">
          <a:xfrm>
            <a:off x="4143372" y="4095752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0033CC"/>
                </a:solidFill>
                <a:latin typeface="Arial" charset="0"/>
              </a:rPr>
              <a:t>12 MOD 4 = 0</a:t>
            </a:r>
          </a:p>
        </p:txBody>
      </p:sp>
      <p:sp>
        <p:nvSpPr>
          <p:cNvPr id="524343" name="Text Box 61"/>
          <p:cNvSpPr txBox="1">
            <a:spLocks noChangeArrowheads="1"/>
          </p:cNvSpPr>
          <p:nvPr/>
        </p:nvSpPr>
        <p:spPr bwMode="auto">
          <a:xfrm>
            <a:off x="8001000" y="2362200"/>
            <a:ext cx="457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0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1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2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524344" name="Line 62"/>
          <p:cNvSpPr>
            <a:spLocks noChangeShapeType="1"/>
          </p:cNvSpPr>
          <p:nvPr/>
        </p:nvSpPr>
        <p:spPr bwMode="auto">
          <a:xfrm>
            <a:off x="7924800" y="2667000"/>
            <a:ext cx="457200" cy="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45" name="Line 63"/>
          <p:cNvSpPr>
            <a:spLocks noChangeShapeType="1"/>
          </p:cNvSpPr>
          <p:nvPr/>
        </p:nvSpPr>
        <p:spPr bwMode="auto">
          <a:xfrm>
            <a:off x="7924800" y="2362200"/>
            <a:ext cx="457200" cy="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46" name="Line 64"/>
          <p:cNvSpPr>
            <a:spLocks noChangeShapeType="1"/>
          </p:cNvSpPr>
          <p:nvPr/>
        </p:nvSpPr>
        <p:spPr bwMode="auto">
          <a:xfrm>
            <a:off x="7924800" y="2971800"/>
            <a:ext cx="457200" cy="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47" name="Line 65"/>
          <p:cNvSpPr>
            <a:spLocks noChangeShapeType="1"/>
          </p:cNvSpPr>
          <p:nvPr/>
        </p:nvSpPr>
        <p:spPr bwMode="auto">
          <a:xfrm>
            <a:off x="7924800" y="3276600"/>
            <a:ext cx="457200" cy="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48" name="Line 66"/>
          <p:cNvSpPr>
            <a:spLocks noChangeShapeType="1"/>
          </p:cNvSpPr>
          <p:nvPr/>
        </p:nvSpPr>
        <p:spPr bwMode="auto">
          <a:xfrm>
            <a:off x="7924800" y="3581400"/>
            <a:ext cx="457200" cy="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49" name="Text Box 67"/>
          <p:cNvSpPr txBox="1">
            <a:spLocks noChangeArrowheads="1"/>
          </p:cNvSpPr>
          <p:nvPr/>
        </p:nvSpPr>
        <p:spPr bwMode="auto">
          <a:xfrm>
            <a:off x="7848600" y="19050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/>
              <a:t>Set no.</a:t>
            </a:r>
          </a:p>
        </p:txBody>
      </p:sp>
      <p:sp>
        <p:nvSpPr>
          <p:cNvPr id="524350" name="Rectangle 68"/>
          <p:cNvSpPr>
            <a:spLocks noChangeArrowheads="1"/>
          </p:cNvSpPr>
          <p:nvPr/>
        </p:nvSpPr>
        <p:spPr bwMode="auto">
          <a:xfrm>
            <a:off x="6553200" y="2362200"/>
            <a:ext cx="1371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51" name="Rectangle 69"/>
          <p:cNvSpPr>
            <a:spLocks noChangeArrowheads="1"/>
          </p:cNvSpPr>
          <p:nvPr/>
        </p:nvSpPr>
        <p:spPr bwMode="auto">
          <a:xfrm>
            <a:off x="6553200" y="2514600"/>
            <a:ext cx="1371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52" name="Text Box 60"/>
          <p:cNvSpPr txBox="1">
            <a:spLocks noChangeArrowheads="1"/>
          </p:cNvSpPr>
          <p:nvPr/>
        </p:nvSpPr>
        <p:spPr bwMode="auto">
          <a:xfrm rot="-5400000">
            <a:off x="5623719" y="2834481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33CC"/>
                </a:solidFill>
                <a:latin typeface="Arial" charset="0"/>
              </a:rPr>
              <a:t>Block number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214810" y="4500570"/>
            <a:ext cx="3695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Block can be placed in one of </a:t>
            </a:r>
            <a:r>
              <a:rPr lang="en-US" sz="2400" b="1" dirty="0">
                <a:solidFill>
                  <a:srgbClr val="0033CC"/>
                </a:solidFill>
              </a:rPr>
              <a:t>n</a:t>
            </a:r>
            <a:r>
              <a:rPr lang="en-US" sz="2400" dirty="0"/>
              <a:t> locations in </a:t>
            </a:r>
            <a:r>
              <a:rPr lang="en-US" sz="2400" b="1" dirty="0">
                <a:solidFill>
                  <a:srgbClr val="0033CC"/>
                </a:solidFill>
              </a:rPr>
              <a:t>n-way</a:t>
            </a:r>
            <a:r>
              <a:rPr lang="en-US" sz="2400" dirty="0"/>
              <a:t> set associative cache.  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smtClean="0"/>
              <a:t>n</a:t>
            </a:r>
            <a:r>
              <a:rPr lang="en-US" sz="2800" dirty="0" smtClean="0"/>
              <a:t> sets =&gt; </a:t>
            </a:r>
            <a:r>
              <a:rPr lang="en-US" sz="2800" i="1" dirty="0" smtClean="0"/>
              <a:t>n-way set associative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Direct-mapped cache =&gt; </a:t>
            </a:r>
            <a:r>
              <a:rPr lang="en-US" sz="2400" dirty="0" smtClean="0"/>
              <a:t>one block per set</a:t>
            </a:r>
            <a:endParaRPr lang="en-US" sz="2400" i="1" dirty="0" smtClean="0"/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Fully associative </a:t>
            </a:r>
            <a:r>
              <a:rPr lang="en-US" sz="2400" dirty="0" smtClean="0"/>
              <a:t>=&gt; one set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Writing to cache:  two strategies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Write-through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Immediately update lower levels of hierarchy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Write-back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Only update lower levels of hierarchy when an updated block is replaced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Both strategies use </a:t>
            </a:r>
            <a:r>
              <a:rPr lang="en-US" sz="2400" i="1" dirty="0" smtClean="0"/>
              <a:t>write buffer </a:t>
            </a:r>
            <a:r>
              <a:rPr lang="en-US" sz="2400" dirty="0" smtClean="0"/>
              <a:t>to make writes asynchronous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Dirty bit(s)</a:t>
            </a:r>
          </a:p>
        </p:txBody>
      </p:sp>
      <p:sp>
        <p:nvSpPr>
          <p:cNvPr id="534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Indicates if the block has been written to.</a:t>
            </a:r>
          </a:p>
          <a:p>
            <a:pPr lvl="1"/>
            <a:r>
              <a:rPr lang="en-US" u="sng" dirty="0" smtClean="0"/>
              <a:t>No need in I-caches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 need in write through D-cache.</a:t>
            </a:r>
          </a:p>
          <a:p>
            <a:pPr lvl="1"/>
            <a:r>
              <a:rPr lang="en-US" dirty="0" smtClean="0"/>
              <a:t>Write back D-cache needs it.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Write back</a:t>
            </a:r>
          </a:p>
        </p:txBody>
      </p:sp>
      <p:sp>
        <p:nvSpPr>
          <p:cNvPr id="536578" name="Oval 3"/>
          <p:cNvSpPr>
            <a:spLocks noChangeArrowheads="1"/>
          </p:cNvSpPr>
          <p:nvPr/>
        </p:nvSpPr>
        <p:spPr bwMode="auto">
          <a:xfrm>
            <a:off x="3143240" y="1142984"/>
            <a:ext cx="2514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3399"/>
                </a:solidFill>
              </a:rPr>
              <a:t>C P U</a:t>
            </a:r>
            <a:endParaRPr lang="en-US" sz="2800">
              <a:solidFill>
                <a:srgbClr val="003399"/>
              </a:solidFill>
            </a:endParaRPr>
          </a:p>
        </p:txBody>
      </p:sp>
      <p:sp>
        <p:nvSpPr>
          <p:cNvPr id="536579" name="Rectangle 4"/>
          <p:cNvSpPr>
            <a:spLocks noChangeArrowheads="1"/>
          </p:cNvSpPr>
          <p:nvPr/>
        </p:nvSpPr>
        <p:spPr bwMode="auto">
          <a:xfrm>
            <a:off x="3219440" y="2514584"/>
            <a:ext cx="24384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536580" name="Rectangle 5"/>
          <p:cNvSpPr>
            <a:spLocks noChangeArrowheads="1"/>
          </p:cNvSpPr>
          <p:nvPr/>
        </p:nvSpPr>
        <p:spPr bwMode="auto">
          <a:xfrm>
            <a:off x="3829040" y="2514584"/>
            <a:ext cx="533400" cy="1143000"/>
          </a:xfrm>
          <a:prstGeom prst="rect">
            <a:avLst/>
          </a:prstGeom>
          <a:solidFill>
            <a:srgbClr val="FF99FF"/>
          </a:solidFill>
          <a:ln w="2857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536581" name="Line 6"/>
          <p:cNvSpPr>
            <a:spLocks noChangeShapeType="1"/>
          </p:cNvSpPr>
          <p:nvPr/>
        </p:nvSpPr>
        <p:spPr bwMode="auto">
          <a:xfrm>
            <a:off x="4500562" y="200024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6582" name="Rectangle 7"/>
          <p:cNvSpPr>
            <a:spLocks noChangeArrowheads="1"/>
          </p:cNvSpPr>
          <p:nvPr/>
        </p:nvSpPr>
        <p:spPr bwMode="auto">
          <a:xfrm>
            <a:off x="1238240" y="4495784"/>
            <a:ext cx="70104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3399"/>
                </a:solidFill>
              </a:rPr>
              <a:t>Main memory</a:t>
            </a:r>
          </a:p>
        </p:txBody>
      </p:sp>
      <p:sp>
        <p:nvSpPr>
          <p:cNvPr id="536583" name="Text Box 8"/>
          <p:cNvSpPr txBox="1">
            <a:spLocks noChangeArrowheads="1"/>
          </p:cNvSpPr>
          <p:nvPr/>
        </p:nvSpPr>
        <p:spPr bwMode="auto">
          <a:xfrm>
            <a:off x="5810240" y="2743184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cache</a:t>
            </a:r>
          </a:p>
        </p:txBody>
      </p:sp>
      <p:sp>
        <p:nvSpPr>
          <p:cNvPr id="536584" name="Line 9"/>
          <p:cNvSpPr>
            <a:spLocks noChangeShapeType="1"/>
          </p:cNvSpPr>
          <p:nvPr/>
        </p:nvSpPr>
        <p:spPr bwMode="auto">
          <a:xfrm>
            <a:off x="1238240" y="4495784"/>
            <a:ext cx="7010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6585" name="Line 10"/>
          <p:cNvSpPr>
            <a:spLocks noChangeShapeType="1"/>
          </p:cNvSpPr>
          <p:nvPr/>
        </p:nvSpPr>
        <p:spPr bwMode="auto">
          <a:xfrm>
            <a:off x="1238240" y="4495784"/>
            <a:ext cx="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6586" name="Line 11"/>
          <p:cNvSpPr>
            <a:spLocks noChangeShapeType="1"/>
          </p:cNvSpPr>
          <p:nvPr/>
        </p:nvSpPr>
        <p:spPr bwMode="auto">
          <a:xfrm flipH="1">
            <a:off x="8248640" y="4495784"/>
            <a:ext cx="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6587" name="Line 12"/>
          <p:cNvSpPr>
            <a:spLocks noChangeShapeType="1"/>
          </p:cNvSpPr>
          <p:nvPr/>
        </p:nvSpPr>
        <p:spPr bwMode="auto">
          <a:xfrm>
            <a:off x="4514840" y="3657584"/>
            <a:ext cx="0" cy="838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4541" name="Line 13"/>
          <p:cNvSpPr>
            <a:spLocks noChangeShapeType="1"/>
          </p:cNvSpPr>
          <p:nvPr/>
        </p:nvSpPr>
        <p:spPr bwMode="auto">
          <a:xfrm>
            <a:off x="4133840" y="1981184"/>
            <a:ext cx="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4542" name="Rectangle 14"/>
          <p:cNvSpPr>
            <a:spLocks noChangeArrowheads="1"/>
          </p:cNvSpPr>
          <p:nvPr/>
        </p:nvSpPr>
        <p:spPr bwMode="auto">
          <a:xfrm>
            <a:off x="3829040" y="2514584"/>
            <a:ext cx="533400" cy="1143000"/>
          </a:xfrm>
          <a:prstGeom prst="rect">
            <a:avLst/>
          </a:prstGeom>
          <a:solidFill>
            <a:srgbClr val="FF99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FF3300"/>
                </a:solidFill>
              </a:rPr>
              <a:t>D</a:t>
            </a:r>
            <a:endParaRPr lang="en-US" sz="2800"/>
          </a:p>
        </p:txBody>
      </p:sp>
      <p:sp>
        <p:nvSpPr>
          <p:cNvPr id="534543" name="Line 15"/>
          <p:cNvSpPr>
            <a:spLocks noChangeShapeType="1"/>
          </p:cNvSpPr>
          <p:nvPr/>
        </p:nvSpPr>
        <p:spPr bwMode="auto">
          <a:xfrm>
            <a:off x="4133840" y="1981184"/>
            <a:ext cx="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4544" name="Line 16"/>
          <p:cNvSpPr>
            <a:spLocks noChangeShapeType="1"/>
          </p:cNvSpPr>
          <p:nvPr/>
        </p:nvSpPr>
        <p:spPr bwMode="auto">
          <a:xfrm>
            <a:off x="4133840" y="1981184"/>
            <a:ext cx="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4545" name="Line 17"/>
          <p:cNvSpPr>
            <a:spLocks noChangeShapeType="1"/>
          </p:cNvSpPr>
          <p:nvPr/>
        </p:nvSpPr>
        <p:spPr bwMode="auto">
          <a:xfrm>
            <a:off x="4057640" y="3657584"/>
            <a:ext cx="0" cy="11430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Rectangle 17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4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4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4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41" grpId="0" animBg="1"/>
      <p:bldP spid="534542" grpId="0" animBg="1" autoUpdateAnimBg="0"/>
      <p:bldP spid="534543" grpId="0" animBg="1"/>
      <p:bldP spid="534544" grpId="0" animBg="1"/>
      <p:bldP spid="5345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Write through</a:t>
            </a:r>
          </a:p>
        </p:txBody>
      </p:sp>
      <p:sp>
        <p:nvSpPr>
          <p:cNvPr id="538626" name="Oval 3"/>
          <p:cNvSpPr>
            <a:spLocks noChangeArrowheads="1"/>
          </p:cNvSpPr>
          <p:nvPr/>
        </p:nvSpPr>
        <p:spPr bwMode="auto">
          <a:xfrm>
            <a:off x="3143240" y="1500174"/>
            <a:ext cx="2514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3399"/>
                </a:solidFill>
              </a:rPr>
              <a:t>C P U</a:t>
            </a:r>
            <a:endParaRPr lang="en-US" sz="2800">
              <a:solidFill>
                <a:srgbClr val="003399"/>
              </a:solidFill>
            </a:endParaRPr>
          </a:p>
        </p:txBody>
      </p:sp>
      <p:sp>
        <p:nvSpPr>
          <p:cNvPr id="538627" name="Rectangle 4"/>
          <p:cNvSpPr>
            <a:spLocks noChangeArrowheads="1"/>
          </p:cNvSpPr>
          <p:nvPr/>
        </p:nvSpPr>
        <p:spPr bwMode="auto">
          <a:xfrm>
            <a:off x="3219440" y="2871774"/>
            <a:ext cx="24384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538628" name="Rectangle 5"/>
          <p:cNvSpPr>
            <a:spLocks noChangeArrowheads="1"/>
          </p:cNvSpPr>
          <p:nvPr/>
        </p:nvSpPr>
        <p:spPr bwMode="auto">
          <a:xfrm>
            <a:off x="3829040" y="2871774"/>
            <a:ext cx="533400" cy="1143000"/>
          </a:xfrm>
          <a:prstGeom prst="rect">
            <a:avLst/>
          </a:prstGeom>
          <a:solidFill>
            <a:srgbClr val="FF99FF"/>
          </a:solidFill>
          <a:ln w="2857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538629" name="Line 6"/>
          <p:cNvSpPr>
            <a:spLocks noChangeShapeType="1"/>
          </p:cNvSpPr>
          <p:nvPr/>
        </p:nvSpPr>
        <p:spPr bwMode="auto">
          <a:xfrm>
            <a:off x="4362440" y="2338374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8630" name="Rectangle 7"/>
          <p:cNvSpPr>
            <a:spLocks noChangeArrowheads="1"/>
          </p:cNvSpPr>
          <p:nvPr/>
        </p:nvSpPr>
        <p:spPr bwMode="auto">
          <a:xfrm>
            <a:off x="1238240" y="4852974"/>
            <a:ext cx="70104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3399"/>
                </a:solidFill>
              </a:rPr>
              <a:t>Main memory</a:t>
            </a:r>
          </a:p>
        </p:txBody>
      </p:sp>
      <p:sp>
        <p:nvSpPr>
          <p:cNvPr id="538631" name="Text Box 8"/>
          <p:cNvSpPr txBox="1">
            <a:spLocks noChangeArrowheads="1"/>
          </p:cNvSpPr>
          <p:nvPr/>
        </p:nvSpPr>
        <p:spPr bwMode="auto">
          <a:xfrm>
            <a:off x="5810240" y="3100374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cache</a:t>
            </a:r>
          </a:p>
        </p:txBody>
      </p:sp>
      <p:sp>
        <p:nvSpPr>
          <p:cNvPr id="538632" name="Line 9"/>
          <p:cNvSpPr>
            <a:spLocks noChangeShapeType="1"/>
          </p:cNvSpPr>
          <p:nvPr/>
        </p:nvSpPr>
        <p:spPr bwMode="auto">
          <a:xfrm>
            <a:off x="1238240" y="4852974"/>
            <a:ext cx="7010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8633" name="Line 10"/>
          <p:cNvSpPr>
            <a:spLocks noChangeShapeType="1"/>
          </p:cNvSpPr>
          <p:nvPr/>
        </p:nvSpPr>
        <p:spPr bwMode="auto">
          <a:xfrm>
            <a:off x="1238240" y="4852974"/>
            <a:ext cx="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8634" name="Line 11"/>
          <p:cNvSpPr>
            <a:spLocks noChangeShapeType="1"/>
          </p:cNvSpPr>
          <p:nvPr/>
        </p:nvSpPr>
        <p:spPr bwMode="auto">
          <a:xfrm flipH="1">
            <a:off x="8248640" y="4852974"/>
            <a:ext cx="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8635" name="Line 12"/>
          <p:cNvSpPr>
            <a:spLocks noChangeShapeType="1"/>
          </p:cNvSpPr>
          <p:nvPr/>
        </p:nvSpPr>
        <p:spPr bwMode="auto">
          <a:xfrm>
            <a:off x="4514840" y="4014774"/>
            <a:ext cx="0" cy="838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5565" name="Line 13"/>
          <p:cNvSpPr>
            <a:spLocks noChangeShapeType="1"/>
          </p:cNvSpPr>
          <p:nvPr/>
        </p:nvSpPr>
        <p:spPr bwMode="auto">
          <a:xfrm>
            <a:off x="4133840" y="2338374"/>
            <a:ext cx="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5566" name="Line 14"/>
          <p:cNvSpPr>
            <a:spLocks noChangeShapeType="1"/>
          </p:cNvSpPr>
          <p:nvPr/>
        </p:nvSpPr>
        <p:spPr bwMode="auto">
          <a:xfrm>
            <a:off x="4133840" y="2871774"/>
            <a:ext cx="0" cy="1981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5567" name="Line 15"/>
          <p:cNvSpPr>
            <a:spLocks noChangeShapeType="1"/>
          </p:cNvSpPr>
          <p:nvPr/>
        </p:nvSpPr>
        <p:spPr bwMode="auto">
          <a:xfrm>
            <a:off x="4133840" y="2338374"/>
            <a:ext cx="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5568" name="Line 16"/>
          <p:cNvSpPr>
            <a:spLocks noChangeShapeType="1"/>
          </p:cNvSpPr>
          <p:nvPr/>
        </p:nvSpPr>
        <p:spPr bwMode="auto">
          <a:xfrm>
            <a:off x="4133840" y="2871774"/>
            <a:ext cx="0" cy="1981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5569" name="Line 17"/>
          <p:cNvSpPr>
            <a:spLocks noChangeShapeType="1"/>
          </p:cNvSpPr>
          <p:nvPr/>
        </p:nvSpPr>
        <p:spPr bwMode="auto">
          <a:xfrm>
            <a:off x="4133840" y="2338374"/>
            <a:ext cx="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5570" name="Line 18"/>
          <p:cNvSpPr>
            <a:spLocks noChangeShapeType="1"/>
          </p:cNvSpPr>
          <p:nvPr/>
        </p:nvSpPr>
        <p:spPr bwMode="auto">
          <a:xfrm>
            <a:off x="4133840" y="2871774"/>
            <a:ext cx="0" cy="1981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9" name="Rectangle 18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5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5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5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5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5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5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5" grpId="0" animBg="1"/>
      <p:bldP spid="535566" grpId="0" animBg="1"/>
      <p:bldP spid="535567" grpId="0" animBg="1"/>
      <p:bldP spid="535568" grpId="0" animBg="1"/>
      <p:bldP spid="535569" grpId="0" animBg="1"/>
      <p:bldP spid="5355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Programmers want </a:t>
            </a:r>
            <a:r>
              <a:rPr lang="en-US" sz="2400" dirty="0" smtClean="0">
                <a:solidFill>
                  <a:srgbClr val="FF0000"/>
                </a:solidFill>
              </a:rPr>
              <a:t>very large memory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low latency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Fast memory</a:t>
            </a:r>
            <a:r>
              <a:rPr lang="en-US" sz="2400" dirty="0" smtClean="0"/>
              <a:t> technology is more </a:t>
            </a:r>
            <a:r>
              <a:rPr lang="en-US" sz="2400" dirty="0" smtClean="0">
                <a:solidFill>
                  <a:srgbClr val="FF0000"/>
                </a:solidFill>
              </a:rPr>
              <a:t>expensive</a:t>
            </a:r>
            <a:r>
              <a:rPr lang="en-US" sz="2400" dirty="0" smtClean="0"/>
              <a:t> per bit than slower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 organize memory system into a hierarchy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Entire addressable memory space available in largest, slowest memory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Incrementally smaller and faster memories, </a:t>
            </a:r>
            <a:r>
              <a:rPr lang="en-US" sz="2000" b="1" dirty="0" smtClean="0"/>
              <a:t>each containing a subset of the memory below it</a:t>
            </a:r>
            <a:r>
              <a:rPr lang="en-US" sz="2000" dirty="0" smtClean="0"/>
              <a:t>, proceed in steps up toward the processor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Temporal and spatial locality insures that nearly all references can be found in smaller memories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Gives the allusion of a large, fast memory being presented to the processor</a:t>
            </a:r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Miss rate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Fraction of cache access that result in a miss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Causes of </a:t>
            </a:r>
            <a:r>
              <a:rPr lang="en-US" sz="2800" dirty="0" smtClean="0"/>
              <a:t>misses (Three Cs)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600000"/>
                </a:solidFill>
              </a:rPr>
              <a:t>Compulsory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First reference to a block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600000"/>
                </a:solidFill>
              </a:rPr>
              <a:t>Capacity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 discarded and later retrieved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600000"/>
                </a:solidFill>
              </a:rPr>
              <a:t>Conflict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Program makes repeated references to multiple addresses from different blocks that map to the same location in the cache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Note that speculative and multithreaded processors may execute other instructions during a miss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Reduces performance impact of misses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373" y="2492896"/>
            <a:ext cx="7258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8467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Rectangle 70"/>
          <p:cNvSpPr>
            <a:spLocks noChangeArrowheads="1"/>
          </p:cNvSpPr>
          <p:nvPr/>
        </p:nvSpPr>
        <p:spPr bwMode="auto">
          <a:xfrm>
            <a:off x="428596" y="1142984"/>
            <a:ext cx="7239000" cy="4876800"/>
          </a:xfrm>
          <a:prstGeom prst="rect">
            <a:avLst/>
          </a:prstGeom>
          <a:noFill/>
          <a:ln w="19050">
            <a:solidFill>
              <a:srgbClr val="CC00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organization</a:t>
            </a:r>
          </a:p>
        </p:txBody>
      </p:sp>
      <p:sp>
        <p:nvSpPr>
          <p:cNvPr id="528391" name="Rectangle 9"/>
          <p:cNvSpPr>
            <a:spLocks noChangeArrowheads="1"/>
          </p:cNvSpPr>
          <p:nvPr/>
        </p:nvSpPr>
        <p:spPr bwMode="auto">
          <a:xfrm>
            <a:off x="3095596" y="2971784"/>
            <a:ext cx="3200400" cy="1981200"/>
          </a:xfrm>
          <a:prstGeom prst="rect">
            <a:avLst/>
          </a:prstGeom>
          <a:solidFill>
            <a:srgbClr val="CDE6FF"/>
          </a:solidFill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528392" name="Line 14"/>
          <p:cNvSpPr>
            <a:spLocks noChangeShapeType="1"/>
          </p:cNvSpPr>
          <p:nvPr/>
        </p:nvSpPr>
        <p:spPr bwMode="auto">
          <a:xfrm>
            <a:off x="3095596" y="3276584"/>
            <a:ext cx="3200400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28393" name="Line 15"/>
          <p:cNvSpPr>
            <a:spLocks noChangeShapeType="1"/>
          </p:cNvSpPr>
          <p:nvPr/>
        </p:nvSpPr>
        <p:spPr bwMode="auto">
          <a:xfrm>
            <a:off x="3095596" y="3581384"/>
            <a:ext cx="3200400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28394" name="Line 16"/>
          <p:cNvSpPr>
            <a:spLocks noChangeShapeType="1"/>
          </p:cNvSpPr>
          <p:nvPr/>
        </p:nvSpPr>
        <p:spPr bwMode="auto">
          <a:xfrm>
            <a:off x="3095596" y="4190984"/>
            <a:ext cx="3200400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28395" name="Rectangle 24"/>
          <p:cNvSpPr>
            <a:spLocks noChangeArrowheads="1"/>
          </p:cNvSpPr>
          <p:nvPr/>
        </p:nvSpPr>
        <p:spPr bwMode="auto">
          <a:xfrm>
            <a:off x="3095596" y="3581384"/>
            <a:ext cx="3200400" cy="304800"/>
          </a:xfrm>
          <a:prstGeom prst="rect">
            <a:avLst/>
          </a:prstGeom>
          <a:solidFill>
            <a:srgbClr val="2D96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528396" name="Line 18"/>
          <p:cNvSpPr>
            <a:spLocks noChangeShapeType="1"/>
          </p:cNvSpPr>
          <p:nvPr/>
        </p:nvSpPr>
        <p:spPr bwMode="auto">
          <a:xfrm>
            <a:off x="3476596" y="2971784"/>
            <a:ext cx="0" cy="19812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28397" name="Line 19"/>
          <p:cNvSpPr>
            <a:spLocks noChangeShapeType="1"/>
          </p:cNvSpPr>
          <p:nvPr/>
        </p:nvSpPr>
        <p:spPr bwMode="auto">
          <a:xfrm>
            <a:off x="4467196" y="2971784"/>
            <a:ext cx="0" cy="19812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28398" name="Line 27"/>
          <p:cNvSpPr>
            <a:spLocks noChangeShapeType="1"/>
          </p:cNvSpPr>
          <p:nvPr/>
        </p:nvSpPr>
        <p:spPr bwMode="auto">
          <a:xfrm>
            <a:off x="3095596" y="4648184"/>
            <a:ext cx="3200400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086196" y="4017948"/>
            <a:ext cx="381000" cy="736474"/>
            <a:chOff x="2448" y="2880"/>
            <a:chExt cx="240" cy="332"/>
          </a:xfrm>
        </p:grpSpPr>
        <p:sp>
          <p:nvSpPr>
            <p:cNvPr id="528437" name="Text Box 28"/>
            <p:cNvSpPr txBox="1">
              <a:spLocks noChangeArrowheads="1"/>
            </p:cNvSpPr>
            <p:nvPr/>
          </p:nvSpPr>
          <p:spPr bwMode="auto">
            <a:xfrm>
              <a:off x="2448" y="2880"/>
              <a:ext cx="11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3399"/>
                  </a:solidFill>
                </a:rPr>
                <a:t>:</a:t>
              </a:r>
            </a:p>
          </p:txBody>
        </p:sp>
        <p:sp>
          <p:nvSpPr>
            <p:cNvPr id="528438" name="Text Box 29"/>
            <p:cNvSpPr txBox="1">
              <a:spLocks noChangeArrowheads="1"/>
            </p:cNvSpPr>
            <p:nvPr/>
          </p:nvSpPr>
          <p:spPr bwMode="auto">
            <a:xfrm>
              <a:off x="2448" y="2976"/>
              <a:ext cx="24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3399"/>
                  </a:solidFill>
                </a:rPr>
                <a:t>:</a:t>
              </a:r>
            </a:p>
          </p:txBody>
        </p:sp>
      </p:grpSp>
      <p:sp>
        <p:nvSpPr>
          <p:cNvPr id="528400" name="AutoShape 30"/>
          <p:cNvSpPr>
            <a:spLocks/>
          </p:cNvSpPr>
          <p:nvPr/>
        </p:nvSpPr>
        <p:spPr bwMode="auto">
          <a:xfrm>
            <a:off x="2790796" y="2971784"/>
            <a:ext cx="228600" cy="1981200"/>
          </a:xfrm>
          <a:prstGeom prst="leftBrace">
            <a:avLst>
              <a:gd name="adj1" fmla="val 222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>
              <a:solidFill>
                <a:srgbClr val="CDE6FF"/>
              </a:solidFill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81196" y="2362184"/>
            <a:ext cx="533400" cy="1600200"/>
            <a:chOff x="1392" y="1824"/>
            <a:chExt cx="336" cy="1008"/>
          </a:xfrm>
        </p:grpSpPr>
        <p:sp>
          <p:nvSpPr>
            <p:cNvPr id="528435" name="Line 31"/>
            <p:cNvSpPr>
              <a:spLocks noChangeShapeType="1"/>
            </p:cNvSpPr>
            <p:nvPr/>
          </p:nvSpPr>
          <p:spPr bwMode="auto">
            <a:xfrm>
              <a:off x="1392" y="1824"/>
              <a:ext cx="0" cy="1008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28436" name="Line 32"/>
            <p:cNvSpPr>
              <a:spLocks noChangeShapeType="1"/>
            </p:cNvSpPr>
            <p:nvPr/>
          </p:nvSpPr>
          <p:spPr bwMode="auto">
            <a:xfrm>
              <a:off x="1392" y="2832"/>
              <a:ext cx="336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528402" name="Text Box 33"/>
          <p:cNvSpPr txBox="1">
            <a:spLocks noChangeArrowheads="1"/>
          </p:cNvSpPr>
          <p:nvPr/>
        </p:nvSpPr>
        <p:spPr bwMode="auto">
          <a:xfrm>
            <a:off x="3095596" y="2666984"/>
            <a:ext cx="2514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&lt;1&gt;     &lt;21&gt;             &lt;256&gt;</a:t>
            </a:r>
          </a:p>
        </p:txBody>
      </p:sp>
      <p:sp>
        <p:nvSpPr>
          <p:cNvPr id="528403" name="Text Box 34"/>
          <p:cNvSpPr txBox="1">
            <a:spLocks noChangeArrowheads="1"/>
          </p:cNvSpPr>
          <p:nvPr/>
        </p:nvSpPr>
        <p:spPr bwMode="auto">
          <a:xfrm>
            <a:off x="3095596" y="2514584"/>
            <a:ext cx="2514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Arial" charset="0"/>
              </a:rPr>
              <a:t>Valid   Tag	               Data</a:t>
            </a:r>
          </a:p>
        </p:txBody>
      </p:sp>
      <p:sp>
        <p:nvSpPr>
          <p:cNvPr id="528404" name="Rectangle 35"/>
          <p:cNvSpPr>
            <a:spLocks noChangeArrowheads="1"/>
          </p:cNvSpPr>
          <p:nvPr/>
        </p:nvSpPr>
        <p:spPr bwMode="auto">
          <a:xfrm>
            <a:off x="7972396" y="1371584"/>
            <a:ext cx="914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33CC"/>
                </a:solidFill>
              </a:rPr>
              <a:t>CPU</a:t>
            </a:r>
            <a:endParaRPr lang="en-US" sz="2800" dirty="0">
              <a:solidFill>
                <a:srgbClr val="0033CC"/>
              </a:solidFill>
            </a:endParaRPr>
          </a:p>
          <a:p>
            <a:pPr eaLnBrk="0" hangingPunct="0"/>
            <a:r>
              <a:rPr lang="en-US" sz="1200" dirty="0">
                <a:solidFill>
                  <a:srgbClr val="0033CC"/>
                </a:solidFill>
              </a:rPr>
              <a:t>address</a:t>
            </a:r>
          </a:p>
          <a:p>
            <a:pPr eaLnBrk="0" hangingPunct="0"/>
            <a:endParaRPr lang="en-US" sz="1200" dirty="0">
              <a:solidFill>
                <a:srgbClr val="0033CC"/>
              </a:solidFill>
            </a:endParaRPr>
          </a:p>
          <a:p>
            <a:pPr eaLnBrk="0" hangingPunct="0"/>
            <a:r>
              <a:rPr lang="en-US" sz="1200" dirty="0">
                <a:solidFill>
                  <a:srgbClr val="0033CC"/>
                </a:solidFill>
              </a:rPr>
              <a:t>Data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16132" name="Line 36"/>
          <p:cNvSpPr>
            <a:spLocks noChangeShapeType="1"/>
          </p:cNvSpPr>
          <p:nvPr/>
        </p:nvSpPr>
        <p:spPr bwMode="auto">
          <a:xfrm flipH="1">
            <a:off x="3552796" y="1981184"/>
            <a:ext cx="441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28406" name="AutoShape 46"/>
          <p:cNvSpPr>
            <a:spLocks noChangeArrowheads="1"/>
          </p:cNvSpPr>
          <p:nvPr/>
        </p:nvSpPr>
        <p:spPr bwMode="auto">
          <a:xfrm>
            <a:off x="4467196" y="5181584"/>
            <a:ext cx="1828800" cy="304800"/>
          </a:xfrm>
          <a:custGeom>
            <a:avLst/>
            <a:gdLst>
              <a:gd name="T0" fmla="*/ 1733550 w 21600"/>
              <a:gd name="T1" fmla="*/ 152400 h 21600"/>
              <a:gd name="T2" fmla="*/ 914400 w 21600"/>
              <a:gd name="T3" fmla="*/ 304800 h 21600"/>
              <a:gd name="T4" fmla="*/ 95250 w 21600"/>
              <a:gd name="T5" fmla="*/ 152400 h 21600"/>
              <a:gd name="T6" fmla="*/ 9144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25 w 21600"/>
              <a:gd name="T13" fmla="*/ 2925 h 21600"/>
              <a:gd name="T14" fmla="*/ 18675 w 21600"/>
              <a:gd name="T15" fmla="*/ 18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50" y="21600"/>
                </a:lnTo>
                <a:lnTo>
                  <a:pt x="1935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/>
          </a:p>
        </p:txBody>
      </p:sp>
      <p:sp>
        <p:nvSpPr>
          <p:cNvPr id="528407" name="Oval 52"/>
          <p:cNvSpPr>
            <a:spLocks noChangeArrowheads="1"/>
          </p:cNvSpPr>
          <p:nvPr/>
        </p:nvSpPr>
        <p:spPr bwMode="auto">
          <a:xfrm>
            <a:off x="3628996" y="5181584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003300"/>
                </a:solidFill>
              </a:rPr>
              <a:t>=</a:t>
            </a: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247996" y="3809984"/>
            <a:ext cx="2667000" cy="1524000"/>
            <a:chOff x="2064" y="2736"/>
            <a:chExt cx="1680" cy="960"/>
          </a:xfrm>
        </p:grpSpPr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3024" y="2736"/>
              <a:ext cx="720" cy="864"/>
              <a:chOff x="3024" y="2736"/>
              <a:chExt cx="720" cy="864"/>
            </a:xfrm>
          </p:grpSpPr>
          <p:sp>
            <p:nvSpPr>
              <p:cNvPr id="528427" name="Line 39"/>
              <p:cNvSpPr>
                <a:spLocks noChangeShapeType="1"/>
              </p:cNvSpPr>
              <p:nvPr/>
            </p:nvSpPr>
            <p:spPr bwMode="auto">
              <a:xfrm>
                <a:off x="3024" y="2736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28" name="Line 40"/>
              <p:cNvSpPr>
                <a:spLocks noChangeShapeType="1"/>
              </p:cNvSpPr>
              <p:nvPr/>
            </p:nvSpPr>
            <p:spPr bwMode="auto">
              <a:xfrm>
                <a:off x="3264" y="2736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29" name="Line 41"/>
              <p:cNvSpPr>
                <a:spLocks noChangeShapeType="1"/>
              </p:cNvSpPr>
              <p:nvPr/>
            </p:nvSpPr>
            <p:spPr bwMode="auto">
              <a:xfrm>
                <a:off x="3504" y="2736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30" name="Line 42"/>
              <p:cNvSpPr>
                <a:spLocks noChangeShapeType="1"/>
              </p:cNvSpPr>
              <p:nvPr/>
            </p:nvSpPr>
            <p:spPr bwMode="auto">
              <a:xfrm>
                <a:off x="3744" y="2736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31" name="Line 47"/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32" name="Line 48"/>
              <p:cNvSpPr>
                <a:spLocks noChangeShapeType="1"/>
              </p:cNvSpPr>
              <p:nvPr/>
            </p:nvSpPr>
            <p:spPr bwMode="auto">
              <a:xfrm>
                <a:off x="3264" y="345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33" name="Line 49"/>
              <p:cNvSpPr>
                <a:spLocks noChangeShapeType="1"/>
              </p:cNvSpPr>
              <p:nvPr/>
            </p:nvSpPr>
            <p:spPr bwMode="auto">
              <a:xfrm>
                <a:off x="3504" y="345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34" name="Line 50"/>
              <p:cNvSpPr>
                <a:spLocks noChangeShapeType="1"/>
              </p:cNvSpPr>
              <p:nvPr/>
            </p:nvSpPr>
            <p:spPr bwMode="auto">
              <a:xfrm>
                <a:off x="3744" y="345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2064" y="2736"/>
              <a:ext cx="384" cy="960"/>
              <a:chOff x="2064" y="2736"/>
              <a:chExt cx="384" cy="960"/>
            </a:xfrm>
          </p:grpSpPr>
          <p:sp>
            <p:nvSpPr>
              <p:cNvPr id="528423" name="Line 37"/>
              <p:cNvSpPr>
                <a:spLocks noChangeShapeType="1"/>
              </p:cNvSpPr>
              <p:nvPr/>
            </p:nvSpPr>
            <p:spPr bwMode="auto">
              <a:xfrm>
                <a:off x="2064" y="2736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24" name="Line 38"/>
              <p:cNvSpPr>
                <a:spLocks noChangeShapeType="1"/>
              </p:cNvSpPr>
              <p:nvPr/>
            </p:nvSpPr>
            <p:spPr bwMode="auto">
              <a:xfrm>
                <a:off x="2448" y="2736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25" name="Line 53"/>
              <p:cNvSpPr>
                <a:spLocks noChangeShapeType="1"/>
              </p:cNvSpPr>
              <p:nvPr/>
            </p:nvSpPr>
            <p:spPr bwMode="auto">
              <a:xfrm>
                <a:off x="2448" y="345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28426" name="Line 54"/>
              <p:cNvSpPr>
                <a:spLocks noChangeShapeType="1"/>
              </p:cNvSpPr>
              <p:nvPr/>
            </p:nvSpPr>
            <p:spPr bwMode="auto">
              <a:xfrm>
                <a:off x="2064" y="3456"/>
                <a:ext cx="240" cy="24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</p:grpSp>
      <p:sp>
        <p:nvSpPr>
          <p:cNvPr id="516151" name="Line 55"/>
          <p:cNvSpPr>
            <a:spLocks noChangeShapeType="1"/>
          </p:cNvSpPr>
          <p:nvPr/>
        </p:nvSpPr>
        <p:spPr bwMode="auto">
          <a:xfrm>
            <a:off x="1114396" y="2362184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16152" name="Line 56"/>
          <p:cNvSpPr>
            <a:spLocks noChangeShapeType="1"/>
          </p:cNvSpPr>
          <p:nvPr/>
        </p:nvSpPr>
        <p:spPr bwMode="auto">
          <a:xfrm>
            <a:off x="1114396" y="5410184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16157" name="Line 61"/>
          <p:cNvSpPr>
            <a:spLocks noChangeShapeType="1"/>
          </p:cNvSpPr>
          <p:nvPr/>
        </p:nvSpPr>
        <p:spPr bwMode="auto">
          <a:xfrm>
            <a:off x="3247996" y="2209784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16158" name="Line 62"/>
          <p:cNvSpPr>
            <a:spLocks noChangeShapeType="1"/>
          </p:cNvSpPr>
          <p:nvPr/>
        </p:nvSpPr>
        <p:spPr bwMode="auto">
          <a:xfrm>
            <a:off x="6753196" y="2209784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16159" name="Line 63"/>
          <p:cNvSpPr>
            <a:spLocks noChangeShapeType="1"/>
          </p:cNvSpPr>
          <p:nvPr/>
        </p:nvSpPr>
        <p:spPr bwMode="auto">
          <a:xfrm flipH="1">
            <a:off x="6219796" y="5333984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5305396" y="5486384"/>
            <a:ext cx="2057400" cy="228600"/>
            <a:chOff x="3360" y="3792"/>
            <a:chExt cx="1296" cy="144"/>
          </a:xfrm>
        </p:grpSpPr>
        <p:sp>
          <p:nvSpPr>
            <p:cNvPr id="528419" name="Line 64"/>
            <p:cNvSpPr>
              <a:spLocks noChangeShapeType="1"/>
            </p:cNvSpPr>
            <p:nvPr/>
          </p:nvSpPr>
          <p:spPr bwMode="auto">
            <a:xfrm>
              <a:off x="3360" y="37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28420" name="Line 65"/>
            <p:cNvSpPr>
              <a:spLocks noChangeShapeType="1"/>
            </p:cNvSpPr>
            <p:nvPr/>
          </p:nvSpPr>
          <p:spPr bwMode="auto">
            <a:xfrm>
              <a:off x="3360" y="3936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7362796" y="2362184"/>
            <a:ext cx="609600" cy="3352800"/>
            <a:chOff x="4656" y="1824"/>
            <a:chExt cx="384" cy="2112"/>
          </a:xfrm>
        </p:grpSpPr>
        <p:sp>
          <p:nvSpPr>
            <p:cNvPr id="528417" name="Line 66"/>
            <p:cNvSpPr>
              <a:spLocks noChangeShapeType="1"/>
            </p:cNvSpPr>
            <p:nvPr/>
          </p:nvSpPr>
          <p:spPr bwMode="auto">
            <a:xfrm flipV="1">
              <a:off x="4656" y="1824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28418" name="Line 67"/>
            <p:cNvSpPr>
              <a:spLocks noChangeShapeType="1"/>
            </p:cNvSpPr>
            <p:nvPr/>
          </p:nvSpPr>
          <p:spPr bwMode="auto">
            <a:xfrm>
              <a:off x="4656" y="18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929190" y="5143512"/>
            <a:ext cx="1193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003300"/>
                </a:solidFill>
              </a:rPr>
              <a:t>MUX</a:t>
            </a: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509559" y="1725597"/>
            <a:ext cx="3033712" cy="774700"/>
            <a:chOff x="339" y="1423"/>
            <a:chExt cx="1911" cy="488"/>
          </a:xfrm>
        </p:grpSpPr>
        <p:sp>
          <p:nvSpPr>
            <p:cNvPr id="528387" name="Rectangle 5"/>
            <p:cNvSpPr>
              <a:spLocks noChangeArrowheads="1"/>
            </p:cNvSpPr>
            <p:nvPr/>
          </p:nvSpPr>
          <p:spPr bwMode="auto">
            <a:xfrm>
              <a:off x="384" y="1584"/>
              <a:ext cx="72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3399"/>
                  </a:solidFill>
                  <a:latin typeface="Arial" charset="0"/>
                </a:rPr>
                <a:t>Tag</a:t>
              </a:r>
            </a:p>
          </p:txBody>
        </p:sp>
        <p:sp>
          <p:nvSpPr>
            <p:cNvPr id="528388" name="Rectangle 6"/>
            <p:cNvSpPr>
              <a:spLocks noChangeArrowheads="1"/>
            </p:cNvSpPr>
            <p:nvPr/>
          </p:nvSpPr>
          <p:spPr bwMode="auto">
            <a:xfrm>
              <a:off x="1104" y="1584"/>
              <a:ext cx="624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3399"/>
                  </a:solidFill>
                  <a:latin typeface="Arial" charset="0"/>
                </a:rPr>
                <a:t>Index</a:t>
              </a:r>
            </a:p>
          </p:txBody>
        </p:sp>
        <p:sp>
          <p:nvSpPr>
            <p:cNvPr id="528389" name="Rectangle 7"/>
            <p:cNvSpPr>
              <a:spLocks noChangeArrowheads="1"/>
            </p:cNvSpPr>
            <p:nvPr/>
          </p:nvSpPr>
          <p:spPr bwMode="auto">
            <a:xfrm>
              <a:off x="1728" y="158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rgbClr val="003399"/>
                  </a:solidFill>
                  <a:latin typeface="Arial" charset="0"/>
                </a:rPr>
                <a:t>blk</a:t>
              </a:r>
            </a:p>
          </p:txBody>
        </p:sp>
        <p:sp>
          <p:nvSpPr>
            <p:cNvPr id="528390" name="Text Box 8"/>
            <p:cNvSpPr txBox="1">
              <a:spLocks noChangeArrowheads="1"/>
            </p:cNvSpPr>
            <p:nvPr/>
          </p:nvSpPr>
          <p:spPr bwMode="auto">
            <a:xfrm>
              <a:off x="528" y="1440"/>
              <a:ext cx="15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&lt;21&gt;	     &lt;8&gt;         &lt;5&gt;</a:t>
              </a:r>
            </a:p>
          </p:txBody>
        </p:sp>
        <p:sp>
          <p:nvSpPr>
            <p:cNvPr id="528440" name="Rectangle 56"/>
            <p:cNvSpPr>
              <a:spLocks noChangeArrowheads="1"/>
            </p:cNvSpPr>
            <p:nvPr/>
          </p:nvSpPr>
          <p:spPr bwMode="auto">
            <a:xfrm>
              <a:off x="339" y="1423"/>
              <a:ext cx="1911" cy="4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1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1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1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51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32" grpId="0" animBg="1"/>
      <p:bldP spid="516151" grpId="0" animBg="1"/>
      <p:bldP spid="516152" grpId="0" animBg="1"/>
      <p:bldP spid="516157" grpId="0" animBg="1"/>
      <p:bldP spid="516158" grpId="0" animBg="1"/>
      <p:bldP spid="5161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Two-way cache (Alpha)</a:t>
            </a:r>
          </a:p>
        </p:txBody>
      </p:sp>
      <p:pic>
        <p:nvPicPr>
          <p:cNvPr id="586754" name="Picture 5" descr="two-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752600"/>
            <a:ext cx="509587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755" name="Rectangle 6"/>
          <p:cNvSpPr>
            <a:spLocks noChangeArrowheads="1"/>
          </p:cNvSpPr>
          <p:nvPr/>
        </p:nvSpPr>
        <p:spPr bwMode="auto">
          <a:xfrm>
            <a:off x="2160588" y="2000250"/>
            <a:ext cx="3319462" cy="3225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2775" name="Line 7"/>
          <p:cNvSpPr>
            <a:spLocks noChangeShapeType="1"/>
          </p:cNvSpPr>
          <p:nvPr/>
        </p:nvSpPr>
        <p:spPr bwMode="auto">
          <a:xfrm flipH="1" flipV="1">
            <a:off x="3613150" y="2352675"/>
            <a:ext cx="2127250" cy="317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47975" y="2644775"/>
            <a:ext cx="784225" cy="2276475"/>
            <a:chOff x="2847975" y="2644775"/>
            <a:chExt cx="784225" cy="2276475"/>
          </a:xfrm>
        </p:grpSpPr>
        <p:sp>
          <p:nvSpPr>
            <p:cNvPr id="586781" name="Line 11"/>
            <p:cNvSpPr>
              <a:spLocks noChangeShapeType="1"/>
            </p:cNvSpPr>
            <p:nvPr/>
          </p:nvSpPr>
          <p:spPr bwMode="auto">
            <a:xfrm flipH="1">
              <a:off x="2847975" y="2644775"/>
              <a:ext cx="12700" cy="227012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82" name="Line 12"/>
            <p:cNvSpPr>
              <a:spLocks noChangeShapeType="1"/>
            </p:cNvSpPr>
            <p:nvPr/>
          </p:nvSpPr>
          <p:spPr bwMode="auto">
            <a:xfrm>
              <a:off x="2863850" y="3943350"/>
              <a:ext cx="768350" cy="635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83" name="Line 13"/>
            <p:cNvSpPr>
              <a:spLocks noChangeShapeType="1"/>
            </p:cNvSpPr>
            <p:nvPr/>
          </p:nvSpPr>
          <p:spPr bwMode="auto">
            <a:xfrm>
              <a:off x="2847975" y="4914900"/>
              <a:ext cx="768350" cy="635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44825" y="2654300"/>
            <a:ext cx="1377950" cy="1695450"/>
            <a:chOff x="3044825" y="2654300"/>
            <a:chExt cx="1377950" cy="1695450"/>
          </a:xfrm>
        </p:grpSpPr>
        <p:sp>
          <p:nvSpPr>
            <p:cNvPr id="586769" name="Line 8"/>
            <p:cNvSpPr>
              <a:spLocks noChangeShapeType="1"/>
            </p:cNvSpPr>
            <p:nvPr/>
          </p:nvSpPr>
          <p:spPr bwMode="auto">
            <a:xfrm flipH="1">
              <a:off x="3044825" y="2657475"/>
              <a:ext cx="6350" cy="16859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0" name="Line 9"/>
            <p:cNvSpPr>
              <a:spLocks noChangeShapeType="1"/>
            </p:cNvSpPr>
            <p:nvPr/>
          </p:nvSpPr>
          <p:spPr bwMode="auto">
            <a:xfrm>
              <a:off x="3054350" y="3435350"/>
              <a:ext cx="352425" cy="3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1" name="Line 10"/>
            <p:cNvSpPr>
              <a:spLocks noChangeShapeType="1"/>
            </p:cNvSpPr>
            <p:nvPr/>
          </p:nvSpPr>
          <p:spPr bwMode="auto">
            <a:xfrm>
              <a:off x="3044825" y="4346575"/>
              <a:ext cx="352425" cy="3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2" name="Line 14"/>
            <p:cNvSpPr>
              <a:spLocks noChangeShapeType="1"/>
            </p:cNvSpPr>
            <p:nvPr/>
          </p:nvSpPr>
          <p:spPr bwMode="auto">
            <a:xfrm>
              <a:off x="3343275" y="2654300"/>
              <a:ext cx="3175" cy="2222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3" name="Line 15"/>
            <p:cNvSpPr>
              <a:spLocks noChangeShapeType="1"/>
            </p:cNvSpPr>
            <p:nvPr/>
          </p:nvSpPr>
          <p:spPr bwMode="auto">
            <a:xfrm flipV="1">
              <a:off x="3343275" y="2870200"/>
              <a:ext cx="958850" cy="3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4" name="Line 16"/>
            <p:cNvSpPr>
              <a:spLocks noChangeShapeType="1"/>
            </p:cNvSpPr>
            <p:nvPr/>
          </p:nvSpPr>
          <p:spPr bwMode="auto">
            <a:xfrm flipV="1">
              <a:off x="3060700" y="2914650"/>
              <a:ext cx="11906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5" name="Line 17"/>
            <p:cNvSpPr>
              <a:spLocks noChangeShapeType="1"/>
            </p:cNvSpPr>
            <p:nvPr/>
          </p:nvSpPr>
          <p:spPr bwMode="auto">
            <a:xfrm flipH="1">
              <a:off x="4235450" y="2914650"/>
              <a:ext cx="6350" cy="13620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6" name="Line 18"/>
            <p:cNvSpPr>
              <a:spLocks noChangeShapeType="1"/>
            </p:cNvSpPr>
            <p:nvPr/>
          </p:nvSpPr>
          <p:spPr bwMode="auto">
            <a:xfrm flipH="1">
              <a:off x="4298950" y="2867025"/>
              <a:ext cx="6350" cy="13620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7" name="Line 19"/>
            <p:cNvSpPr>
              <a:spLocks noChangeShapeType="1"/>
            </p:cNvSpPr>
            <p:nvPr/>
          </p:nvSpPr>
          <p:spPr bwMode="auto">
            <a:xfrm>
              <a:off x="4298950" y="3349625"/>
              <a:ext cx="114300" cy="3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8" name="Line 20"/>
            <p:cNvSpPr>
              <a:spLocks noChangeShapeType="1"/>
            </p:cNvSpPr>
            <p:nvPr/>
          </p:nvSpPr>
          <p:spPr bwMode="auto">
            <a:xfrm>
              <a:off x="4244975" y="3413125"/>
              <a:ext cx="1651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79" name="Line 21"/>
            <p:cNvSpPr>
              <a:spLocks noChangeShapeType="1"/>
            </p:cNvSpPr>
            <p:nvPr/>
          </p:nvSpPr>
          <p:spPr bwMode="auto">
            <a:xfrm>
              <a:off x="4289425" y="4229100"/>
              <a:ext cx="114300" cy="3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80" name="Line 22"/>
            <p:cNvSpPr>
              <a:spLocks noChangeShapeType="1"/>
            </p:cNvSpPr>
            <p:nvPr/>
          </p:nvSpPr>
          <p:spPr bwMode="auto">
            <a:xfrm>
              <a:off x="4241800" y="4276725"/>
              <a:ext cx="180975" cy="31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702175" y="3463925"/>
            <a:ext cx="403225" cy="1092200"/>
            <a:chOff x="4702175" y="3463925"/>
            <a:chExt cx="403225" cy="1092200"/>
          </a:xfrm>
        </p:grpSpPr>
        <p:sp>
          <p:nvSpPr>
            <p:cNvPr id="586765" name="Line 23"/>
            <p:cNvSpPr>
              <a:spLocks noChangeShapeType="1"/>
            </p:cNvSpPr>
            <p:nvPr/>
          </p:nvSpPr>
          <p:spPr bwMode="auto">
            <a:xfrm flipH="1">
              <a:off x="4702175" y="3463925"/>
              <a:ext cx="6350" cy="358775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66" name="Line 24"/>
            <p:cNvSpPr>
              <a:spLocks noChangeShapeType="1"/>
            </p:cNvSpPr>
            <p:nvPr/>
          </p:nvSpPr>
          <p:spPr bwMode="auto">
            <a:xfrm flipH="1">
              <a:off x="5095875" y="3819525"/>
              <a:ext cx="9525" cy="733425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67" name="Line 25"/>
            <p:cNvSpPr>
              <a:spLocks noChangeShapeType="1"/>
            </p:cNvSpPr>
            <p:nvPr/>
          </p:nvSpPr>
          <p:spPr bwMode="auto">
            <a:xfrm flipH="1">
              <a:off x="4702175" y="4337050"/>
              <a:ext cx="0" cy="219075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68" name="Line 26"/>
            <p:cNvSpPr>
              <a:spLocks noChangeShapeType="1"/>
            </p:cNvSpPr>
            <p:nvPr/>
          </p:nvSpPr>
          <p:spPr bwMode="auto">
            <a:xfrm>
              <a:off x="4705350" y="3816350"/>
              <a:ext cx="396875" cy="3175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889500" y="2574925"/>
            <a:ext cx="1174750" cy="2308225"/>
            <a:chOff x="4889500" y="2574925"/>
            <a:chExt cx="1174750" cy="2308225"/>
          </a:xfrm>
        </p:grpSpPr>
        <p:sp>
          <p:nvSpPr>
            <p:cNvPr id="672795" name="Line 27"/>
            <p:cNvSpPr>
              <a:spLocks noChangeShapeType="1"/>
            </p:cNvSpPr>
            <p:nvPr/>
          </p:nvSpPr>
          <p:spPr bwMode="auto">
            <a:xfrm>
              <a:off x="4889500" y="4806950"/>
              <a:ext cx="0" cy="76200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2796" name="Line 28"/>
            <p:cNvSpPr>
              <a:spLocks noChangeShapeType="1"/>
            </p:cNvSpPr>
            <p:nvPr/>
          </p:nvSpPr>
          <p:spPr bwMode="auto">
            <a:xfrm>
              <a:off x="4895850" y="4879975"/>
              <a:ext cx="1168400" cy="3175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2797" name="Line 29"/>
            <p:cNvSpPr>
              <a:spLocks noChangeShapeType="1"/>
            </p:cNvSpPr>
            <p:nvPr/>
          </p:nvSpPr>
          <p:spPr bwMode="auto">
            <a:xfrm flipH="1">
              <a:off x="5581650" y="2581275"/>
              <a:ext cx="9525" cy="2298700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2798" name="Line 30"/>
            <p:cNvSpPr>
              <a:spLocks noChangeShapeType="1"/>
            </p:cNvSpPr>
            <p:nvPr/>
          </p:nvSpPr>
          <p:spPr bwMode="auto">
            <a:xfrm>
              <a:off x="5584825" y="2574925"/>
              <a:ext cx="161925" cy="6350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Six basic cache optimizations: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Larger block size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compulsory misses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capacity and conflict misses, increases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Larger total cache capacity to reduce miss rate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hit time, increases power consumption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Higher associativity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conflict misses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hit time, increases power consumption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Higher number of cache levels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overall memory access time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Giving priority to read misses over writes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Avoiding address translation in cache indexing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hit time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2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2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Advanced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70875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Metrics: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Reducing the hit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Increase cache bandwidth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Reducing miss penalty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Reducing miss rate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Reducing miss penalty or miss rate via parallelism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258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9677"/>
            <a:ext cx="8712968" cy="707886"/>
          </a:xfrm>
        </p:spPr>
        <p:txBody>
          <a:bodyPr/>
          <a:lstStyle/>
          <a:p>
            <a:r>
              <a:rPr lang="en-US" dirty="0" smtClean="0"/>
              <a:t>1) Small and simple L1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Critical timing path: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addressing tag memory, then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comparing tags, then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selecting correct set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Direct-mapped caches can overlap tag compare and transmission of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Lower </a:t>
            </a:r>
            <a:r>
              <a:rPr lang="en-US" dirty="0" err="1" smtClean="0"/>
              <a:t>associativity</a:t>
            </a:r>
            <a:r>
              <a:rPr lang="en-US" dirty="0" smtClean="0"/>
              <a:t> reduces power because fewer cache lines are accessed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7589" y="5517232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time vs. size and associativity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838200"/>
            <a:ext cx="6648028" cy="46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7589" y="5517232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per read vs. size and associativity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21" y="833439"/>
            <a:ext cx="6848623" cy="46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Way Prediction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 improve hit time, predict the way to pre-set </a:t>
            </a:r>
            <a:r>
              <a:rPr lang="en-US" sz="2800" dirty="0" err="1" smtClean="0"/>
              <a:t>mux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Mis</a:t>
            </a:r>
            <a:r>
              <a:rPr lang="en-US" sz="2400" dirty="0" smtClean="0"/>
              <a:t>-prediction gives longer hit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Prediction accuracy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&gt; 90% for two-way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&gt; 80% for four-way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I-cache has better accuracy than D-cache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First used on MIPS R10000 in mid-90s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on ARM Cortex-A8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Extend to predict block as well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“Way selection”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Increases </a:t>
            </a:r>
            <a:r>
              <a:rPr lang="en-US" sz="2400" dirty="0" err="1" smtClean="0"/>
              <a:t>mis</a:t>
            </a:r>
            <a:r>
              <a:rPr lang="en-US" sz="2400" dirty="0" smtClean="0"/>
              <a:t>-prediction penalty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Memory Hierarchy </a:t>
            </a:r>
          </a:p>
        </p:txBody>
      </p:sp>
      <p:sp>
        <p:nvSpPr>
          <p:cNvPr id="658437" name="AutoShape 5"/>
          <p:cNvSpPr>
            <a:spLocks noChangeArrowheads="1"/>
          </p:cNvSpPr>
          <p:nvPr/>
        </p:nvSpPr>
        <p:spPr bwMode="auto">
          <a:xfrm>
            <a:off x="1800216" y="1731945"/>
            <a:ext cx="4926013" cy="327025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8438" name="Rectangle 6"/>
          <p:cNvSpPr>
            <a:spLocks noChangeArrowheads="1"/>
          </p:cNvSpPr>
          <p:nvPr/>
        </p:nvSpPr>
        <p:spPr bwMode="auto">
          <a:xfrm>
            <a:off x="3286116" y="1000108"/>
            <a:ext cx="1957388" cy="720725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8439" name="Text Box 7"/>
          <p:cNvSpPr txBox="1">
            <a:spLocks noChangeArrowheads="1"/>
          </p:cNvSpPr>
          <p:nvPr/>
        </p:nvSpPr>
        <p:spPr bwMode="auto">
          <a:xfrm>
            <a:off x="3286116" y="1150920"/>
            <a:ext cx="1903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Arial" charset="0"/>
              </a:rPr>
              <a:t>Processor</a:t>
            </a:r>
          </a:p>
        </p:txBody>
      </p:sp>
      <p:sp>
        <p:nvSpPr>
          <p:cNvPr id="658440" name="Line 8"/>
          <p:cNvSpPr>
            <a:spLocks noChangeShapeType="1"/>
          </p:cNvSpPr>
          <p:nvPr/>
        </p:nvSpPr>
        <p:spPr bwMode="auto">
          <a:xfrm flipH="1">
            <a:off x="1187441" y="1666858"/>
            <a:ext cx="11113" cy="332422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 rot="-10800000">
            <a:off x="592942" y="2700320"/>
            <a:ext cx="55399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Arial" charset="0"/>
              </a:rPr>
              <a:t>Latency</a:t>
            </a:r>
          </a:p>
        </p:txBody>
      </p:sp>
      <p:sp>
        <p:nvSpPr>
          <p:cNvPr id="658442" name="Text Box 10"/>
          <p:cNvSpPr txBox="1">
            <a:spLocks noChangeArrowheads="1"/>
          </p:cNvSpPr>
          <p:nvPr/>
        </p:nvSpPr>
        <p:spPr bwMode="auto">
          <a:xfrm>
            <a:off x="2705091" y="1925620"/>
            <a:ext cx="3109913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L1 Cache</a:t>
            </a:r>
          </a:p>
          <a:p>
            <a:pPr algn="ctr">
              <a:spcBef>
                <a:spcPct val="70000"/>
              </a:spcBef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L2 Cache</a:t>
            </a:r>
          </a:p>
          <a:p>
            <a:pPr algn="ctr">
              <a:spcBef>
                <a:spcPct val="70000"/>
              </a:spcBef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L3 Cache</a:t>
            </a:r>
          </a:p>
          <a:p>
            <a:pPr algn="ctr">
              <a:spcBef>
                <a:spcPct val="70000"/>
              </a:spcBef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Main Memory</a:t>
            </a:r>
          </a:p>
          <a:p>
            <a:pPr algn="ctr">
              <a:spcBef>
                <a:spcPct val="70000"/>
              </a:spcBef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Hard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Drive or Flash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58443" name="Line 11"/>
          <p:cNvSpPr>
            <a:spLocks noChangeShapeType="1"/>
          </p:cNvSpPr>
          <p:nvPr/>
        </p:nvSpPr>
        <p:spPr bwMode="auto">
          <a:xfrm>
            <a:off x="1758941" y="5302233"/>
            <a:ext cx="502285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658444" name="Text Box 12"/>
          <p:cNvSpPr txBox="1">
            <a:spLocks noChangeArrowheads="1"/>
          </p:cNvSpPr>
          <p:nvPr/>
        </p:nvSpPr>
        <p:spPr bwMode="auto">
          <a:xfrm>
            <a:off x="1692266" y="5389545"/>
            <a:ext cx="524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Arial" charset="0"/>
              </a:rPr>
              <a:t>Capacity (KB, MB, GB, TB)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Pipelining Cache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Pipeline cache access to improve bandwidth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Pentium:  1 cycle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Pro – Pentium III:  2 cycles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4 – Core i7:  4 cycles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Increases branch </a:t>
            </a:r>
            <a:r>
              <a:rPr lang="en-US" sz="2800" dirty="0" err="1" smtClean="0"/>
              <a:t>mis</a:t>
            </a:r>
            <a:r>
              <a:rPr lang="en-US" sz="2800" dirty="0" smtClean="0"/>
              <a:t>-prediction penalty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Makes it easier to increase associativity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</a:t>
            </a:r>
            <a:r>
              <a:rPr lang="en-US" dirty="0" err="1" smtClean="0"/>
              <a:t>Nonblocking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38373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Allow hits before previous misses complete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“Hit under miss”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“Hit under multiple miss”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L2 must support this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general, processors can hide L1 miss penalty but not L2 miss penalty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744" y="1221134"/>
            <a:ext cx="4680520" cy="40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</a:t>
            </a:r>
            <a:r>
              <a:rPr lang="en-US" dirty="0" err="1" smtClean="0"/>
              <a:t>Multibanked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Organize cache as independent banks to support simultaneous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ARM Cortex-A8 supports 1-4 banks for L2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Intel i7 supports 4 banks for L1 and 8 banks for L2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Interleave banks according to block address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25788"/>
            <a:ext cx="6286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0455"/>
            <a:ext cx="8641655" cy="677108"/>
          </a:xfrm>
        </p:spPr>
        <p:txBody>
          <a:bodyPr/>
          <a:lstStyle/>
          <a:p>
            <a:r>
              <a:rPr lang="en-US" sz="3800" dirty="0" smtClean="0"/>
              <a:t>6) Critical Word First, Early Restart</a:t>
            </a:r>
            <a:endParaRPr lang="en-AU" sz="38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word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missed word from memory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it to the processor as soon as it arrives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Early restart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words in normal order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missed work to the processor as soon as it arrives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Effectiveness of these strategies depends on block size and likelihood of another access to the portion of the block that has not yet been fetched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7) Merging Write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When storing to a block that is already pending in the write buffer, update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Reduces stalls due to full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Do not apply to I/O addresses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2849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No write buffering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0555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Write buffering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841" y="2708920"/>
            <a:ext cx="4623295" cy="329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8) Compiler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Loop Interchange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Swap nested loops to access memory in sequential order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Blocking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Instead of accessing entire rows or columns, subdivide matrices into blocks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more memory accesses but improves locality of accesses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9) Hardware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Fetch two blocks on miss (include next sequential block)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6612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Pentium 4 Pre-fetching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6624736" cy="352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10) Compiler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Insert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instructions before data is needed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Non-faulting: 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doesn’t cause exceptions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register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cache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Combine with loop unrolling and software pipelining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296" y="908720"/>
            <a:ext cx="6347048" cy="52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3rd Generation Intel Core i7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85852" y="1428736"/>
            <a:ext cx="1071570" cy="5715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85852" y="2357430"/>
            <a:ext cx="428628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5716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Core 0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85852" y="3214686"/>
            <a:ext cx="1071570" cy="571504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8794" y="2357430"/>
            <a:ext cx="428628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285992"/>
            <a:ext cx="9286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dirty="0" smtClean="0">
                <a:solidFill>
                  <a:srgbClr val="003300"/>
                </a:solidFill>
              </a:rPr>
              <a:t>L1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dirty="0" smtClean="0">
                <a:solidFill>
                  <a:srgbClr val="003300"/>
                </a:solidFill>
              </a:rPr>
              <a:t>L2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dirty="0" smtClean="0">
                <a:solidFill>
                  <a:srgbClr val="003300"/>
                </a:solidFill>
              </a:rPr>
              <a:t>L3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235743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86050" y="1428736"/>
            <a:ext cx="1071570" cy="5715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86050" y="2357430"/>
            <a:ext cx="428628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15716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Core 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86050" y="3214686"/>
            <a:ext cx="1071570" cy="571504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8992" y="2357430"/>
            <a:ext cx="428628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488" y="235743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286248" y="1428736"/>
            <a:ext cx="1071570" cy="5715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86248" y="2357430"/>
            <a:ext cx="428628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248" y="15716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Core 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86248" y="3214686"/>
            <a:ext cx="1071570" cy="571504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929190" y="2357430"/>
            <a:ext cx="428628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235743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786446" y="1428736"/>
            <a:ext cx="1071570" cy="57150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86446" y="2357430"/>
            <a:ext cx="428628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15716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Core 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786446" y="3214686"/>
            <a:ext cx="1071570" cy="571504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429388" y="2357430"/>
            <a:ext cx="428628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235743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D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285852" y="4071942"/>
            <a:ext cx="5572164" cy="584775"/>
          </a:xfrm>
          <a:prstGeom prst="rect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72330" y="2285992"/>
            <a:ext cx="192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I: 32KB 4-way</a:t>
            </a:r>
          </a:p>
          <a:p>
            <a:r>
              <a:rPr lang="en-US" sz="2000" dirty="0" smtClean="0">
                <a:latin typeface="+mn-lt"/>
              </a:rPr>
              <a:t>D: 32KB 4-way</a:t>
            </a:r>
            <a:endParaRPr lang="en-US" sz="2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72330" y="3286124"/>
            <a:ext cx="192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256KB</a:t>
            </a:r>
            <a:endParaRPr lang="en-US" sz="20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72330" y="4143380"/>
            <a:ext cx="192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8MB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3302000" y="839788"/>
            <a:ext cx="2797175" cy="461665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PROCESSOR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09700" y="1312861"/>
            <a:ext cx="4970463" cy="989011"/>
            <a:chOff x="888" y="827"/>
            <a:chExt cx="3131" cy="623"/>
          </a:xfrm>
        </p:grpSpPr>
        <p:sp>
          <p:nvSpPr>
            <p:cNvPr id="661510" name="Text Box 6"/>
            <p:cNvSpPr txBox="1">
              <a:spLocks noChangeArrowheads="1"/>
            </p:cNvSpPr>
            <p:nvPr/>
          </p:nvSpPr>
          <p:spPr bwMode="auto">
            <a:xfrm>
              <a:off x="1803" y="1159"/>
              <a:ext cx="928" cy="29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I-Cache</a:t>
              </a:r>
            </a:p>
          </p:txBody>
        </p:sp>
        <p:sp>
          <p:nvSpPr>
            <p:cNvPr id="661511" name="Text Box 7"/>
            <p:cNvSpPr txBox="1">
              <a:spLocks noChangeArrowheads="1"/>
            </p:cNvSpPr>
            <p:nvPr/>
          </p:nvSpPr>
          <p:spPr bwMode="auto">
            <a:xfrm>
              <a:off x="3091" y="1153"/>
              <a:ext cx="928" cy="29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D-Cache</a:t>
              </a:r>
            </a:p>
          </p:txBody>
        </p:sp>
        <p:sp>
          <p:nvSpPr>
            <p:cNvPr id="661512" name="Line 8"/>
            <p:cNvSpPr>
              <a:spLocks noChangeShapeType="1"/>
            </p:cNvSpPr>
            <p:nvPr/>
          </p:nvSpPr>
          <p:spPr bwMode="auto">
            <a:xfrm flipV="1">
              <a:off x="2304" y="840"/>
              <a:ext cx="0" cy="312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513" name="Line 9"/>
            <p:cNvSpPr>
              <a:spLocks noChangeShapeType="1"/>
            </p:cNvSpPr>
            <p:nvPr/>
          </p:nvSpPr>
          <p:spPr bwMode="auto">
            <a:xfrm flipV="1">
              <a:off x="3504" y="827"/>
              <a:ext cx="0" cy="312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514" name="Text Box 10"/>
            <p:cNvSpPr txBox="1">
              <a:spLocks noChangeArrowheads="1"/>
            </p:cNvSpPr>
            <p:nvPr/>
          </p:nvSpPr>
          <p:spPr bwMode="auto">
            <a:xfrm>
              <a:off x="888" y="1159"/>
              <a:ext cx="9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Rounded MT Bold" pitchFamily="34" charset="0"/>
                </a:rPr>
                <a:t>L1: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00175" y="2336802"/>
            <a:ext cx="4970463" cy="989014"/>
            <a:chOff x="888" y="827"/>
            <a:chExt cx="3131" cy="623"/>
          </a:xfrm>
        </p:grpSpPr>
        <p:sp>
          <p:nvSpPr>
            <p:cNvPr id="661517" name="Text Box 13"/>
            <p:cNvSpPr txBox="1">
              <a:spLocks noChangeArrowheads="1"/>
            </p:cNvSpPr>
            <p:nvPr/>
          </p:nvSpPr>
          <p:spPr bwMode="auto">
            <a:xfrm>
              <a:off x="1803" y="1159"/>
              <a:ext cx="928" cy="29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I-Cache</a:t>
              </a:r>
            </a:p>
          </p:txBody>
        </p:sp>
        <p:sp>
          <p:nvSpPr>
            <p:cNvPr id="661518" name="Text Box 14"/>
            <p:cNvSpPr txBox="1">
              <a:spLocks noChangeArrowheads="1"/>
            </p:cNvSpPr>
            <p:nvPr/>
          </p:nvSpPr>
          <p:spPr bwMode="auto">
            <a:xfrm>
              <a:off x="3091" y="1153"/>
              <a:ext cx="928" cy="29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D-Cache</a:t>
              </a:r>
            </a:p>
          </p:txBody>
        </p:sp>
        <p:sp>
          <p:nvSpPr>
            <p:cNvPr id="661519" name="Line 15"/>
            <p:cNvSpPr>
              <a:spLocks noChangeShapeType="1"/>
            </p:cNvSpPr>
            <p:nvPr/>
          </p:nvSpPr>
          <p:spPr bwMode="auto">
            <a:xfrm flipV="1">
              <a:off x="2304" y="840"/>
              <a:ext cx="0" cy="312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520" name="Line 16"/>
            <p:cNvSpPr>
              <a:spLocks noChangeShapeType="1"/>
            </p:cNvSpPr>
            <p:nvPr/>
          </p:nvSpPr>
          <p:spPr bwMode="auto">
            <a:xfrm flipV="1">
              <a:off x="3504" y="827"/>
              <a:ext cx="0" cy="312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521" name="Text Box 17"/>
            <p:cNvSpPr txBox="1">
              <a:spLocks noChangeArrowheads="1"/>
            </p:cNvSpPr>
            <p:nvPr/>
          </p:nvSpPr>
          <p:spPr bwMode="auto">
            <a:xfrm>
              <a:off x="888" y="1159"/>
              <a:ext cx="9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Rounded MT Bold" pitchFamily="34" charset="0"/>
                </a:rPr>
                <a:t>L2: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03350" y="2338388"/>
            <a:ext cx="4937125" cy="989012"/>
            <a:chOff x="971" y="2388"/>
            <a:chExt cx="3110" cy="623"/>
          </a:xfrm>
        </p:grpSpPr>
        <p:sp>
          <p:nvSpPr>
            <p:cNvPr id="661523" name="Text Box 19"/>
            <p:cNvSpPr txBox="1">
              <a:spLocks noChangeArrowheads="1"/>
            </p:cNvSpPr>
            <p:nvPr/>
          </p:nvSpPr>
          <p:spPr bwMode="auto">
            <a:xfrm>
              <a:off x="1886" y="2720"/>
              <a:ext cx="2195" cy="29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U-Cache</a:t>
              </a:r>
            </a:p>
          </p:txBody>
        </p:sp>
        <p:sp>
          <p:nvSpPr>
            <p:cNvPr id="661525" name="Line 21"/>
            <p:cNvSpPr>
              <a:spLocks noChangeShapeType="1"/>
            </p:cNvSpPr>
            <p:nvPr/>
          </p:nvSpPr>
          <p:spPr bwMode="auto">
            <a:xfrm flipV="1">
              <a:off x="2386" y="2401"/>
              <a:ext cx="1" cy="19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526" name="Line 22"/>
            <p:cNvSpPr>
              <a:spLocks noChangeShapeType="1"/>
            </p:cNvSpPr>
            <p:nvPr/>
          </p:nvSpPr>
          <p:spPr bwMode="auto">
            <a:xfrm flipV="1">
              <a:off x="3574" y="2388"/>
              <a:ext cx="13" cy="183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527" name="Text Box 23"/>
            <p:cNvSpPr txBox="1">
              <a:spLocks noChangeArrowheads="1"/>
            </p:cNvSpPr>
            <p:nvPr/>
          </p:nvSpPr>
          <p:spPr bwMode="auto">
            <a:xfrm>
              <a:off x="971" y="2720"/>
              <a:ext cx="9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Rounded MT Bold" pitchFamily="34" charset="0"/>
                </a:rPr>
                <a:t>L2:</a:t>
              </a:r>
            </a:p>
          </p:txBody>
        </p:sp>
        <p:sp>
          <p:nvSpPr>
            <p:cNvPr id="661528" name="Line 24"/>
            <p:cNvSpPr>
              <a:spLocks noChangeShapeType="1"/>
            </p:cNvSpPr>
            <p:nvPr/>
          </p:nvSpPr>
          <p:spPr bwMode="auto">
            <a:xfrm>
              <a:off x="2385" y="2568"/>
              <a:ext cx="1213" cy="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1529" name="Line 25"/>
            <p:cNvSpPr>
              <a:spLocks noChangeShapeType="1"/>
            </p:cNvSpPr>
            <p:nvPr/>
          </p:nvSpPr>
          <p:spPr bwMode="auto">
            <a:xfrm flipH="1" flipV="1">
              <a:off x="2978" y="2565"/>
              <a:ext cx="13" cy="156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414463" y="3360738"/>
            <a:ext cx="4937125" cy="957262"/>
            <a:chOff x="891" y="2117"/>
            <a:chExt cx="3110" cy="603"/>
          </a:xfrm>
        </p:grpSpPr>
        <p:sp>
          <p:nvSpPr>
            <p:cNvPr id="661532" name="Text Box 28"/>
            <p:cNvSpPr txBox="1">
              <a:spLocks noChangeArrowheads="1"/>
            </p:cNvSpPr>
            <p:nvPr/>
          </p:nvSpPr>
          <p:spPr bwMode="auto">
            <a:xfrm>
              <a:off x="1806" y="2429"/>
              <a:ext cx="2195" cy="29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U-Cache</a:t>
              </a:r>
            </a:p>
          </p:txBody>
        </p:sp>
        <p:sp>
          <p:nvSpPr>
            <p:cNvPr id="661535" name="Text Box 31"/>
            <p:cNvSpPr txBox="1">
              <a:spLocks noChangeArrowheads="1"/>
            </p:cNvSpPr>
            <p:nvPr/>
          </p:nvSpPr>
          <p:spPr bwMode="auto">
            <a:xfrm>
              <a:off x="891" y="2429"/>
              <a:ext cx="9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Rounded MT Bold" pitchFamily="34" charset="0"/>
                </a:rPr>
                <a:t>L3:</a:t>
              </a:r>
            </a:p>
          </p:txBody>
        </p:sp>
        <p:sp>
          <p:nvSpPr>
            <p:cNvPr id="661537" name="Line 33"/>
            <p:cNvSpPr>
              <a:spLocks noChangeShapeType="1"/>
            </p:cNvSpPr>
            <p:nvPr/>
          </p:nvSpPr>
          <p:spPr bwMode="auto">
            <a:xfrm flipH="1" flipV="1">
              <a:off x="2905" y="2117"/>
              <a:ext cx="6" cy="313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416050" y="4351338"/>
            <a:ext cx="4937125" cy="957262"/>
            <a:chOff x="891" y="2117"/>
            <a:chExt cx="3110" cy="603"/>
          </a:xfrm>
        </p:grpSpPr>
        <p:sp>
          <p:nvSpPr>
            <p:cNvPr id="661540" name="Text Box 36"/>
            <p:cNvSpPr txBox="1">
              <a:spLocks noChangeArrowheads="1"/>
            </p:cNvSpPr>
            <p:nvPr/>
          </p:nvSpPr>
          <p:spPr bwMode="auto">
            <a:xfrm>
              <a:off x="1806" y="2429"/>
              <a:ext cx="2195" cy="29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Main Memory</a:t>
              </a:r>
            </a:p>
          </p:txBody>
        </p:sp>
        <p:sp>
          <p:nvSpPr>
            <p:cNvPr id="661541" name="Text Box 37"/>
            <p:cNvSpPr txBox="1">
              <a:spLocks noChangeArrowheads="1"/>
            </p:cNvSpPr>
            <p:nvPr/>
          </p:nvSpPr>
          <p:spPr bwMode="auto">
            <a:xfrm>
              <a:off x="891" y="2429"/>
              <a:ext cx="9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 Rounded MT Bold" pitchFamily="34" charset="0"/>
                </a:rPr>
                <a:t>Main:</a:t>
              </a:r>
            </a:p>
          </p:txBody>
        </p:sp>
        <p:sp>
          <p:nvSpPr>
            <p:cNvPr id="661542" name="Line 38"/>
            <p:cNvSpPr>
              <a:spLocks noChangeShapeType="1"/>
            </p:cNvSpPr>
            <p:nvPr/>
          </p:nvSpPr>
          <p:spPr bwMode="auto">
            <a:xfrm flipH="1" flipV="1">
              <a:off x="2905" y="2117"/>
              <a:ext cx="6" cy="313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Performance metrics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Latency is concern of 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Bandwidth is concern of multiprocessors and I/O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Access time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Time between read request and when desired word arrives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Cycle time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Minimum time between unrelated requests to memory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DRAM used for main memory, SRAM used for cache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low power to retain bit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6 transistors/bit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be re-written after being read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also be periodically refreshed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Every ~ 8 ms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Each row can be refreshed simultaneously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 transistor/bit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Address lines are multiplexed: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Upper half of address:  row access strobe (RAS)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Lower half of address:  column access strobe (CAS)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Amdahl: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Memory capacity should grow linearly with processor speed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Unfortunately, memory capacity and speed has not kept pace with processors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Some optimizations: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accesses to same row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Synchronous DRAM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Added clock to DRAM interface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Burst mode with critical word first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Wider interfaces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Double data rate (DDR)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banks on each DRAM device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08721"/>
            <a:ext cx="7632848" cy="53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82503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DDR: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DDR2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Lower power (2.5 V -&gt; 1.8 V)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Higher clock rates (266 MHz, 333 MHz, 400 MHz)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DDR3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1.5 V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800 MHz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DDR4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1-1.2 V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1600 MHz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GDDR5 is graphics memory based on DDR3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Graphics memory: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Achieve 2-5 X bandwidth per DRAM vs. DDR3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Wider interfaces (32 vs. 16 bit)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Higher clock rate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Possible because they are attached via soldering instead of </a:t>
            </a:r>
            <a:r>
              <a:rPr lang="en-US" sz="1600" dirty="0" err="1" smtClean="0"/>
              <a:t>socketted</a:t>
            </a:r>
            <a:r>
              <a:rPr lang="en-US" sz="1600" dirty="0" smtClean="0"/>
              <a:t> DIMM modules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Reducing power in SDRAMs: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voltage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 power mode (ignores clock, continues to refresh)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Power Consumption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276325"/>
            <a:ext cx="76581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Type of EEPROM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Must be erased (in blocks) before being overwritten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 volatile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Limited number of write cycles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Cheaper than SDRAM, more expensive than disk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Slower than SRAM, faster than disk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Dependability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Memory is susceptible to cosmic rays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Soft errors</a:t>
            </a:r>
            <a:r>
              <a:rPr lang="en-US" sz="2800" dirty="0" smtClean="0"/>
              <a:t>:  dynamic errors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Detected and fixed by error correcting codes (ECC)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Hard errors</a:t>
            </a:r>
            <a:r>
              <a:rPr lang="en-US" sz="2800" dirty="0" smtClean="0"/>
              <a:t>:  permanent errors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sparse rows to replace defective rows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Chipkill</a:t>
            </a:r>
            <a:r>
              <a:rPr lang="en-US" sz="2800" dirty="0" smtClean="0"/>
              <a:t>:  a RAID-like error recovery technique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(Hamming codes)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A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57232"/>
            <a:ext cx="7694378" cy="51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Protection via virtual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Keeps processes in their own memory space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Role of architecture: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user mode and supervisor mode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Protect certain aspects of CPU state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mechanisms for switching between user mode and supervisor mode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mechanisms to limit memory accesses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TLB to translate addresses</a:t>
            </a: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986037" y="1788630"/>
            <a:ext cx="39465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Virtual Memory and Virtual Machines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Supports isolation and security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Sharing a computer among many unrelated users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Enabled by raw speed of processors, making the overhead more acceptable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Allows different ISAs and operating systems to be presented to user programs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“System Virtual Machines”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SVM software is called “virtual machine monitor” or “hypervisor”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Individual virtual machines run under the monitor are called “guest VMs”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986037" y="1788630"/>
            <a:ext cx="39465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Virtual Memory and Virtual Machines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Impact of VMs on Virtual 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Each guest OS maintains its own set of page tables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VMM adds a level of memory between physical and virtual memory called “real memory”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VMM maintains shadow page table that maps guest virtual addresses to physical addresses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Requires VMM to detect guest’s changes to its own page table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Occurs naturally if accessing the page table pointer is a privileged operation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986037" y="1788630"/>
            <a:ext cx="39465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Virtual Memory and Virtual Machines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Performance Gap</a:t>
            </a:r>
            <a:endParaRPr lang="en-A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36" y="1412776"/>
            <a:ext cx="8434312" cy="44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 bwMode="auto">
          <a:xfrm>
            <a:off x="1656608" y="2470068"/>
            <a:ext cx="5878286" cy="2743200"/>
          </a:xfrm>
          <a:custGeom>
            <a:avLst/>
            <a:gdLst>
              <a:gd name="connsiteX0" fmla="*/ 0 w 5878286"/>
              <a:gd name="connsiteY0" fmla="*/ 2743200 h 2743200"/>
              <a:gd name="connsiteX1" fmla="*/ 231569 w 5878286"/>
              <a:gd name="connsiteY1" fmla="*/ 2683823 h 2743200"/>
              <a:gd name="connsiteX2" fmla="*/ 433449 w 5878286"/>
              <a:gd name="connsiteY2" fmla="*/ 2624446 h 2743200"/>
              <a:gd name="connsiteX3" fmla="*/ 659080 w 5878286"/>
              <a:gd name="connsiteY3" fmla="*/ 2553194 h 2743200"/>
              <a:gd name="connsiteX4" fmla="*/ 872836 w 5878286"/>
              <a:gd name="connsiteY4" fmla="*/ 2499755 h 2743200"/>
              <a:gd name="connsiteX5" fmla="*/ 1086592 w 5878286"/>
              <a:gd name="connsiteY5" fmla="*/ 2422566 h 2743200"/>
              <a:gd name="connsiteX6" fmla="*/ 1318161 w 5878286"/>
              <a:gd name="connsiteY6" fmla="*/ 2363189 h 2743200"/>
              <a:gd name="connsiteX7" fmla="*/ 1531917 w 5878286"/>
              <a:gd name="connsiteY7" fmla="*/ 2214748 h 2743200"/>
              <a:gd name="connsiteX8" fmla="*/ 1745673 w 5878286"/>
              <a:gd name="connsiteY8" fmla="*/ 2095994 h 2743200"/>
              <a:gd name="connsiteX9" fmla="*/ 1965366 w 5878286"/>
              <a:gd name="connsiteY9" fmla="*/ 1965366 h 2743200"/>
              <a:gd name="connsiteX10" fmla="*/ 2196935 w 5878286"/>
              <a:gd name="connsiteY10" fmla="*/ 1864426 h 2743200"/>
              <a:gd name="connsiteX11" fmla="*/ 2398815 w 5878286"/>
              <a:gd name="connsiteY11" fmla="*/ 1727859 h 2743200"/>
              <a:gd name="connsiteX12" fmla="*/ 2606634 w 5878286"/>
              <a:gd name="connsiteY12" fmla="*/ 1609106 h 2743200"/>
              <a:gd name="connsiteX13" fmla="*/ 2826327 w 5878286"/>
              <a:gd name="connsiteY13" fmla="*/ 1478477 h 2743200"/>
              <a:gd name="connsiteX14" fmla="*/ 3057896 w 5878286"/>
              <a:gd name="connsiteY14" fmla="*/ 1347849 h 2743200"/>
              <a:gd name="connsiteX15" fmla="*/ 3265714 w 5878286"/>
              <a:gd name="connsiteY15" fmla="*/ 1217220 h 2743200"/>
              <a:gd name="connsiteX16" fmla="*/ 3497283 w 5878286"/>
              <a:gd name="connsiteY16" fmla="*/ 1104405 h 2743200"/>
              <a:gd name="connsiteX17" fmla="*/ 3711039 w 5878286"/>
              <a:gd name="connsiteY17" fmla="*/ 932213 h 2743200"/>
              <a:gd name="connsiteX18" fmla="*/ 3936670 w 5878286"/>
              <a:gd name="connsiteY18" fmla="*/ 843148 h 2743200"/>
              <a:gd name="connsiteX19" fmla="*/ 4144488 w 5878286"/>
              <a:gd name="connsiteY19" fmla="*/ 682831 h 2743200"/>
              <a:gd name="connsiteX20" fmla="*/ 4346369 w 5878286"/>
              <a:gd name="connsiteY20" fmla="*/ 564077 h 2743200"/>
              <a:gd name="connsiteX21" fmla="*/ 4560124 w 5878286"/>
              <a:gd name="connsiteY21" fmla="*/ 457200 h 2743200"/>
              <a:gd name="connsiteX22" fmla="*/ 4797631 w 5878286"/>
              <a:gd name="connsiteY22" fmla="*/ 314696 h 2743200"/>
              <a:gd name="connsiteX23" fmla="*/ 5023262 w 5878286"/>
              <a:gd name="connsiteY23" fmla="*/ 201880 h 2743200"/>
              <a:gd name="connsiteX24" fmla="*/ 5213267 w 5878286"/>
              <a:gd name="connsiteY24" fmla="*/ 77189 h 2743200"/>
              <a:gd name="connsiteX25" fmla="*/ 5450774 w 5878286"/>
              <a:gd name="connsiteY25" fmla="*/ 0 h 2743200"/>
              <a:gd name="connsiteX26" fmla="*/ 5676405 w 5878286"/>
              <a:gd name="connsiteY26" fmla="*/ 17813 h 2743200"/>
              <a:gd name="connsiteX27" fmla="*/ 5878286 w 5878286"/>
              <a:gd name="connsiteY27" fmla="*/ 11875 h 2743200"/>
              <a:gd name="connsiteX28" fmla="*/ 5878286 w 5878286"/>
              <a:gd name="connsiteY28" fmla="*/ 0 h 2743200"/>
              <a:gd name="connsiteX29" fmla="*/ 5878286 w 5878286"/>
              <a:gd name="connsiteY29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78286" h="2743200">
                <a:moveTo>
                  <a:pt x="0" y="2743200"/>
                </a:moveTo>
                <a:lnTo>
                  <a:pt x="231569" y="2683823"/>
                </a:lnTo>
                <a:cubicBezTo>
                  <a:pt x="442098" y="2629687"/>
                  <a:pt x="489964" y="2680961"/>
                  <a:pt x="433449" y="2624446"/>
                </a:cubicBezTo>
                <a:lnTo>
                  <a:pt x="659080" y="2553194"/>
                </a:lnTo>
                <a:lnTo>
                  <a:pt x="872836" y="2499755"/>
                </a:lnTo>
                <a:lnTo>
                  <a:pt x="1086592" y="2422566"/>
                </a:lnTo>
                <a:lnTo>
                  <a:pt x="1318161" y="2363189"/>
                </a:lnTo>
                <a:lnTo>
                  <a:pt x="1531917" y="2214748"/>
                </a:lnTo>
                <a:lnTo>
                  <a:pt x="1745673" y="2095994"/>
                </a:lnTo>
                <a:lnTo>
                  <a:pt x="1965366" y="1965366"/>
                </a:lnTo>
                <a:lnTo>
                  <a:pt x="2196935" y="1864426"/>
                </a:lnTo>
                <a:lnTo>
                  <a:pt x="2398815" y="1727859"/>
                </a:lnTo>
                <a:lnTo>
                  <a:pt x="2606634" y="1609106"/>
                </a:lnTo>
                <a:lnTo>
                  <a:pt x="2826327" y="1478477"/>
                </a:lnTo>
                <a:lnTo>
                  <a:pt x="3057896" y="1347849"/>
                </a:lnTo>
                <a:lnTo>
                  <a:pt x="3265714" y="1217220"/>
                </a:lnTo>
                <a:lnTo>
                  <a:pt x="3497283" y="1104405"/>
                </a:lnTo>
                <a:lnTo>
                  <a:pt x="3711039" y="932213"/>
                </a:lnTo>
                <a:lnTo>
                  <a:pt x="3936670" y="843148"/>
                </a:lnTo>
                <a:lnTo>
                  <a:pt x="4144488" y="682831"/>
                </a:lnTo>
                <a:lnTo>
                  <a:pt x="4346369" y="564077"/>
                </a:lnTo>
                <a:lnTo>
                  <a:pt x="4560124" y="457200"/>
                </a:lnTo>
                <a:lnTo>
                  <a:pt x="4797631" y="314696"/>
                </a:lnTo>
                <a:lnTo>
                  <a:pt x="5023262" y="201880"/>
                </a:lnTo>
                <a:lnTo>
                  <a:pt x="5213267" y="77189"/>
                </a:lnTo>
                <a:lnTo>
                  <a:pt x="5450774" y="0"/>
                </a:lnTo>
                <a:lnTo>
                  <a:pt x="5676405" y="17813"/>
                </a:lnTo>
                <a:lnTo>
                  <a:pt x="5878286" y="11875"/>
                </a:lnTo>
                <a:lnTo>
                  <a:pt x="5878286" y="0"/>
                </a:lnTo>
                <a:lnTo>
                  <a:pt x="5878286" y="0"/>
                </a:lnTo>
              </a:path>
            </a:pathLst>
          </a:custGeom>
          <a:noFill/>
          <a:ln w="28575" cap="flat" cmpd="sng" algn="ctr">
            <a:solidFill>
              <a:srgbClr val="0070C0">
                <a:alpha val="4509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8" name="Straight Connector 7"/>
          <p:cNvCxnSpPr>
            <a:stCxn id="6" idx="27"/>
          </p:cNvCxnSpPr>
          <p:nvPr/>
        </p:nvCxnSpPr>
        <p:spPr bwMode="auto">
          <a:xfrm>
            <a:off x="7534894" y="2481943"/>
            <a:ext cx="609006" cy="18363"/>
          </a:xfrm>
          <a:prstGeom prst="line">
            <a:avLst/>
          </a:prstGeom>
          <a:noFill/>
          <a:ln w="28575" cap="flat" cmpd="sng" algn="ctr">
            <a:solidFill>
              <a:srgbClr val="0070C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/>
        </p:nvSpPr>
        <p:spPr bwMode="auto">
          <a:xfrm>
            <a:off x="1651379" y="4585648"/>
            <a:ext cx="6530454" cy="614149"/>
          </a:xfrm>
          <a:custGeom>
            <a:avLst/>
            <a:gdLst>
              <a:gd name="connsiteX0" fmla="*/ 0 w 6530454"/>
              <a:gd name="connsiteY0" fmla="*/ 614149 h 614149"/>
              <a:gd name="connsiteX1" fmla="*/ 655093 w 6530454"/>
              <a:gd name="connsiteY1" fmla="*/ 580030 h 614149"/>
              <a:gd name="connsiteX2" fmla="*/ 1105469 w 6530454"/>
              <a:gd name="connsiteY2" fmla="*/ 545910 h 614149"/>
              <a:gd name="connsiteX3" fmla="*/ 1542197 w 6530454"/>
              <a:gd name="connsiteY3" fmla="*/ 498143 h 614149"/>
              <a:gd name="connsiteX4" fmla="*/ 1740090 w 6530454"/>
              <a:gd name="connsiteY4" fmla="*/ 484495 h 614149"/>
              <a:gd name="connsiteX5" fmla="*/ 1972102 w 6530454"/>
              <a:gd name="connsiteY5" fmla="*/ 443552 h 614149"/>
              <a:gd name="connsiteX6" fmla="*/ 2183642 w 6530454"/>
              <a:gd name="connsiteY6" fmla="*/ 443552 h 614149"/>
              <a:gd name="connsiteX7" fmla="*/ 2634018 w 6530454"/>
              <a:gd name="connsiteY7" fmla="*/ 395785 h 614149"/>
              <a:gd name="connsiteX8" fmla="*/ 3070746 w 6530454"/>
              <a:gd name="connsiteY8" fmla="*/ 341194 h 614149"/>
              <a:gd name="connsiteX9" fmla="*/ 3500651 w 6530454"/>
              <a:gd name="connsiteY9" fmla="*/ 313898 h 614149"/>
              <a:gd name="connsiteX10" fmla="*/ 3923731 w 6530454"/>
              <a:gd name="connsiteY10" fmla="*/ 259307 h 614149"/>
              <a:gd name="connsiteX11" fmla="*/ 4155743 w 6530454"/>
              <a:gd name="connsiteY11" fmla="*/ 259307 h 614149"/>
              <a:gd name="connsiteX12" fmla="*/ 4599296 w 6530454"/>
              <a:gd name="connsiteY12" fmla="*/ 218364 h 614149"/>
              <a:gd name="connsiteX13" fmla="*/ 4783540 w 6530454"/>
              <a:gd name="connsiteY13" fmla="*/ 177421 h 614149"/>
              <a:gd name="connsiteX14" fmla="*/ 5206621 w 6530454"/>
              <a:gd name="connsiteY14" fmla="*/ 156949 h 614149"/>
              <a:gd name="connsiteX15" fmla="*/ 5445457 w 6530454"/>
              <a:gd name="connsiteY15" fmla="*/ 116006 h 614149"/>
              <a:gd name="connsiteX16" fmla="*/ 5895833 w 6530454"/>
              <a:gd name="connsiteY16" fmla="*/ 109182 h 614149"/>
              <a:gd name="connsiteX17" fmla="*/ 6107373 w 6530454"/>
              <a:gd name="connsiteY17" fmla="*/ 68239 h 614149"/>
              <a:gd name="connsiteX18" fmla="*/ 6353033 w 6530454"/>
              <a:gd name="connsiteY18" fmla="*/ 40943 h 614149"/>
              <a:gd name="connsiteX19" fmla="*/ 6530454 w 6530454"/>
              <a:gd name="connsiteY19" fmla="*/ 0 h 6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30454" h="614149">
                <a:moveTo>
                  <a:pt x="0" y="614149"/>
                </a:moveTo>
                <a:lnTo>
                  <a:pt x="655093" y="580030"/>
                </a:lnTo>
                <a:lnTo>
                  <a:pt x="1105469" y="545910"/>
                </a:lnTo>
                <a:lnTo>
                  <a:pt x="1542197" y="498143"/>
                </a:lnTo>
                <a:lnTo>
                  <a:pt x="1740090" y="484495"/>
                </a:lnTo>
                <a:lnTo>
                  <a:pt x="1972102" y="443552"/>
                </a:lnTo>
                <a:lnTo>
                  <a:pt x="2183642" y="443552"/>
                </a:lnTo>
                <a:lnTo>
                  <a:pt x="2634018" y="395785"/>
                </a:lnTo>
                <a:lnTo>
                  <a:pt x="3070746" y="341194"/>
                </a:lnTo>
                <a:lnTo>
                  <a:pt x="3500651" y="313898"/>
                </a:lnTo>
                <a:lnTo>
                  <a:pt x="3923731" y="259307"/>
                </a:lnTo>
                <a:lnTo>
                  <a:pt x="4155743" y="259307"/>
                </a:lnTo>
                <a:lnTo>
                  <a:pt x="4599296" y="218364"/>
                </a:lnTo>
                <a:lnTo>
                  <a:pt x="4783540" y="177421"/>
                </a:lnTo>
                <a:lnTo>
                  <a:pt x="5206621" y="156949"/>
                </a:lnTo>
                <a:lnTo>
                  <a:pt x="5445457" y="116006"/>
                </a:lnTo>
                <a:lnTo>
                  <a:pt x="5895833" y="109182"/>
                </a:lnTo>
                <a:lnTo>
                  <a:pt x="6107373" y="68239"/>
                </a:lnTo>
                <a:lnTo>
                  <a:pt x="6353033" y="40943"/>
                </a:lnTo>
                <a:lnTo>
                  <a:pt x="6530454" y="0"/>
                </a:lnTo>
              </a:path>
            </a:pathLst>
          </a:custGeom>
          <a:noFill/>
          <a:ln w="38100" cap="flat" cmpd="sng" algn="ctr">
            <a:solidFill>
              <a:srgbClr val="003300">
                <a:alpha val="4705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Design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Memory hierarchy design becomes more crucial with recent multi-core processors: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Aggregate peak bandwidth grows with # cores: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Intel Core i7 can generate two references per core per clock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Four cores and 3.2 GHz clock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25.6 billion 64-bit data references/second +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12.8 billion 128-bit instruction references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= 409.6 GB/s!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DRAM bandwidth is only 6% of this (25 GB/s)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Multi-port, pipelined caches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Two levels of cache per core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Shared third-level cache on chip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7886"/>
          </a:xfrm>
        </p:spPr>
        <p:txBody>
          <a:bodyPr/>
          <a:lstStyle/>
          <a:p>
            <a:r>
              <a:rPr lang="en-US" dirty="0" smtClean="0"/>
              <a:t>Intel Processors </a:t>
            </a:r>
            <a:r>
              <a:rPr lang="en-US" sz="2400" dirty="0" smtClean="0"/>
              <a:t>(3rd Generation Intel Core)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Core i7</a:t>
            </a:r>
          </a:p>
          <a:p>
            <a:pPr lvl="1"/>
            <a:r>
              <a:rPr lang="en-US" dirty="0" smtClean="0"/>
              <a:t>4 cores 8 threads</a:t>
            </a:r>
          </a:p>
          <a:p>
            <a:pPr lvl="1"/>
            <a:r>
              <a:rPr lang="en-US" dirty="0" smtClean="0"/>
              <a:t>2.5-3.5 GHz (Normal); 3.7 or 3.9GHz (Turbo)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Core i5</a:t>
            </a:r>
          </a:p>
          <a:p>
            <a:pPr lvl="1"/>
            <a:r>
              <a:rPr lang="en-US" dirty="0" smtClean="0"/>
              <a:t>4 cores 4 threads (or 2 cores  4 threads)</a:t>
            </a:r>
          </a:p>
          <a:p>
            <a:pPr lvl="1"/>
            <a:r>
              <a:rPr lang="en-US" dirty="0" smtClean="0"/>
              <a:t>2.3-3.4GHz (Normal); 3.2-3.8Ghz (Turbo)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Core i3</a:t>
            </a:r>
          </a:p>
          <a:p>
            <a:pPr lvl="1"/>
            <a:r>
              <a:rPr lang="en-US" dirty="0" smtClean="0"/>
              <a:t>2 cores 4 threads</a:t>
            </a:r>
          </a:p>
          <a:p>
            <a:pPr lvl="1"/>
            <a:r>
              <a:rPr lang="en-US" dirty="0" smtClean="0"/>
              <a:t>3.3 or 3.4 GHz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42844" y="6357958"/>
            <a:ext cx="857256" cy="5000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High-end microprocessors have &gt;10 MB on-chip 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Consumes large amount of area and power budget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26380</TotalTime>
  <Words>3217</Words>
  <Application>Microsoft Office PowerPoint</Application>
  <PresentationFormat>On-screen Show (4:3)</PresentationFormat>
  <Paragraphs>734</Paragraphs>
  <Slides>52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1_cod4e</vt:lpstr>
      <vt:lpstr>Slide 1</vt:lpstr>
      <vt:lpstr>Introduction</vt:lpstr>
      <vt:lpstr>Memory Hierarchy </vt:lpstr>
      <vt:lpstr>Slide 4</vt:lpstr>
      <vt:lpstr>Memory Hierarchy</vt:lpstr>
      <vt:lpstr>Memory Performance Gap</vt:lpstr>
      <vt:lpstr>Memory Hierarchy Design</vt:lpstr>
      <vt:lpstr>Intel Processors (3rd Generation Intel Core)</vt:lpstr>
      <vt:lpstr>Performance and Power</vt:lpstr>
      <vt:lpstr>Memory Hierarchy Basics</vt:lpstr>
      <vt:lpstr>Placement Problem</vt:lpstr>
      <vt:lpstr>Placement Policies</vt:lpstr>
      <vt:lpstr>Slide 13</vt:lpstr>
      <vt:lpstr>Slide 14</vt:lpstr>
      <vt:lpstr>Slide 15</vt:lpstr>
      <vt:lpstr>Memory Hierarchy Basics</vt:lpstr>
      <vt:lpstr>Dirty bit(s)</vt:lpstr>
      <vt:lpstr>Write back</vt:lpstr>
      <vt:lpstr>Write through</vt:lpstr>
      <vt:lpstr>Memory Hierarchy Basics</vt:lpstr>
      <vt:lpstr>Memory Hierarchy Basics</vt:lpstr>
      <vt:lpstr>Cache organization</vt:lpstr>
      <vt:lpstr>Two-way cache (Alpha)</vt:lpstr>
      <vt:lpstr>Memory Hierarchy Basics</vt:lpstr>
      <vt:lpstr>Ten Advanced Optimizations</vt:lpstr>
      <vt:lpstr>1) Small and simple L1 caches</vt:lpstr>
      <vt:lpstr>L1 Size and Associativity</vt:lpstr>
      <vt:lpstr>L1 Size and Associativity</vt:lpstr>
      <vt:lpstr>2) Way Prediction</vt:lpstr>
      <vt:lpstr>3) Pipelining Cache</vt:lpstr>
      <vt:lpstr>4) Nonblocking Caches</vt:lpstr>
      <vt:lpstr>5) Multibanked Caches</vt:lpstr>
      <vt:lpstr>6) Critical Word First, Early Restart</vt:lpstr>
      <vt:lpstr>7) Merging Write Buffer</vt:lpstr>
      <vt:lpstr>8) Compiler Optimizations</vt:lpstr>
      <vt:lpstr>9) Hardware Prefetching</vt:lpstr>
      <vt:lpstr>10) Compiler Prefetching</vt:lpstr>
      <vt:lpstr>Summary</vt:lpstr>
      <vt:lpstr>3rd Generation Intel Core i7</vt:lpstr>
      <vt:lpstr>Memory Technology</vt:lpstr>
      <vt:lpstr>Memory Technology</vt:lpstr>
      <vt:lpstr>Memory Technology</vt:lpstr>
      <vt:lpstr>Memory Optimizations</vt:lpstr>
      <vt:lpstr>Memory Optimizations</vt:lpstr>
      <vt:lpstr>Memory Optimizations</vt:lpstr>
      <vt:lpstr>Memory Optimizations</vt:lpstr>
      <vt:lpstr>Memory Power Consumption</vt:lpstr>
      <vt:lpstr>Flash Memory</vt:lpstr>
      <vt:lpstr>Memory Dependability</vt:lpstr>
      <vt:lpstr>Virtual Memory</vt:lpstr>
      <vt:lpstr>Virtual Machines</vt:lpstr>
      <vt:lpstr>Impact of VMs on Virtual Memory</vt:lpstr>
    </vt:vector>
  </TitlesOfParts>
  <Company>Ashenden Designs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Memory Hierarchy Design</dc:title>
  <dc:subject>Memory Hierarchy Design</dc:subject>
  <dc:creator>John L. Hennessy, David A. Patterson, Jason D. Bakos</dc:creator>
  <cp:keywords>memory system design, hardware-software co-design, high-performance memory systems, high-performance pipelines, virtual machines, memory hierarchy, locality, temporal locality, spatial locality, inclusion property, static power, dynamic power, block, set associative, tag, write-through, write-back, full associative, miss rate, misses per instruction, average memory access time, hit time</cp:keywords>
  <dc:description> Copyright © 2012, Elsevier Inc. All rights reserved.</dc:description>
  <cp:lastModifiedBy>Jose Delgado-Frias</cp:lastModifiedBy>
  <cp:revision>701</cp:revision>
  <dcterms:created xsi:type="dcterms:W3CDTF">2008-07-27T22:34:41Z</dcterms:created>
  <dcterms:modified xsi:type="dcterms:W3CDTF">2012-08-30T16:52:36Z</dcterms:modified>
</cp:coreProperties>
</file>