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1"/>
  </p:notesMasterIdLst>
  <p:handoutMasterIdLst>
    <p:handoutMasterId r:id="rId52"/>
  </p:handout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318" r:id="rId11"/>
    <p:sldId id="319" r:id="rId12"/>
    <p:sldId id="320" r:id="rId13"/>
    <p:sldId id="321" r:id="rId14"/>
    <p:sldId id="280" r:id="rId15"/>
    <p:sldId id="281" r:id="rId16"/>
    <p:sldId id="283" r:id="rId17"/>
    <p:sldId id="285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0066"/>
    <a:srgbClr val="003399"/>
    <a:srgbClr val="808080"/>
    <a:srgbClr val="5F5F5F"/>
    <a:srgbClr val="3399FF"/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34" autoAdjust="0"/>
    <p:restoredTop sz="94686" autoAdjust="0"/>
  </p:normalViewPr>
  <p:slideViewPr>
    <p:cSldViewPr>
      <p:cViewPr>
        <p:scale>
          <a:sx n="100" d="100"/>
          <a:sy n="100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5252382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85800" y="1"/>
            <a:ext cx="1472200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algn="r"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085"/>
            <a:ext cx="5252382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5800" y="8832085"/>
            <a:ext cx="1472200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algn="r"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004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96" y="1"/>
            <a:ext cx="2972004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algn="r"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991" y="4416763"/>
            <a:ext cx="5030018" cy="418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085"/>
            <a:ext cx="2972004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96" y="8832085"/>
            <a:ext cx="2972004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algn="r" defTabSz="900950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15 October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8323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3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643174" y="2060575"/>
            <a:ext cx="650082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Instruction-Level Parallelism and Its Exploitation</a:t>
            </a:r>
            <a:endParaRPr lang="en-GB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ALU Op </a:t>
            </a:r>
            <a:r>
              <a:rPr lang="en-US" dirty="0" smtClean="0">
                <a:sym typeface="Wingdings" pitchFamily="2" charset="2"/>
              </a:rPr>
              <a:t>  FP ALU Op</a:t>
            </a:r>
            <a:endParaRPr lang="en-US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ADD.D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ADD.D</a:t>
            </a:r>
            <a:endParaRPr lang="en-US" sz="2400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381000" y="3048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IF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86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IF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5052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a2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S</a:t>
            </a:r>
            <a:endParaRPr lang="en-US" sz="2400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191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a3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800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a</a:t>
            </a:r>
            <a:r>
              <a:rPr lang="en-US" sz="2400" dirty="0" smtClean="0">
                <a:solidFill>
                  <a:srgbClr val="000099"/>
                </a:solidFill>
              </a:rPr>
              <a:t>4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S</a:t>
            </a:r>
            <a:endParaRPr lang="en-US" sz="2400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4102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19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a2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629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a3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2390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a4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924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11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81000" y="3657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81000" y="4191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81000" y="2514600"/>
            <a:ext cx="8153400" cy="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H="1">
            <a:off x="5098257" y="3040857"/>
            <a:ext cx="644532" cy="1317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14632" y="4764102"/>
            <a:ext cx="386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Latency = 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03302" y="850872"/>
            <a:ext cx="382115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F0 </a:t>
            </a:r>
            <a:r>
              <a:rPr lang="en-US" dirty="0" smtClean="0">
                <a:sym typeface="Wingdings" pitchFamily="2" charset="2"/>
              </a:rPr>
              <a:t> F6+F4</a:t>
            </a:r>
          </a:p>
          <a:p>
            <a:r>
              <a:rPr lang="en-US" dirty="0" smtClean="0"/>
              <a:t>F4 </a:t>
            </a:r>
            <a:r>
              <a:rPr lang="en-US" dirty="0" smtClean="0">
                <a:sym typeface="Wingdings" pitchFamily="2" charset="2"/>
              </a:rPr>
              <a:t> F0+F8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93872" y="1265214"/>
            <a:ext cx="598494" cy="3222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152352" y="6421470"/>
            <a:ext cx="874722" cy="436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ALU Op </a:t>
            </a:r>
            <a:r>
              <a:rPr lang="en-US" dirty="0" smtClean="0">
                <a:sym typeface="Wingdings" pitchFamily="2" charset="2"/>
              </a:rPr>
              <a:t>  Store Double (SD) </a:t>
            </a:r>
            <a:endParaRPr lang="en-US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ADD.D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SD</a:t>
            </a:r>
            <a:endParaRPr lang="en-US" sz="2400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381000" y="3048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IF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86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IF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5052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a2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X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191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a3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800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a</a:t>
            </a:r>
            <a:r>
              <a:rPr lang="en-US" sz="2400" dirty="0" smtClean="0">
                <a:solidFill>
                  <a:srgbClr val="000099"/>
                </a:solidFill>
              </a:rPr>
              <a:t>4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S</a:t>
            </a:r>
            <a:endParaRPr lang="en-US" sz="2400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4102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19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629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2390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924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11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81000" y="3657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81000" y="4191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81000" y="2514600"/>
            <a:ext cx="8153400" cy="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H="1">
            <a:off x="5105400" y="3048000"/>
            <a:ext cx="6096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14632" y="4764102"/>
            <a:ext cx="386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Latency = 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03302" y="850872"/>
            <a:ext cx="382115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F0 </a:t>
            </a:r>
            <a:r>
              <a:rPr lang="en-US" dirty="0" smtClean="0">
                <a:sym typeface="Wingdings" pitchFamily="2" charset="2"/>
              </a:rPr>
              <a:t> F6+F4</a:t>
            </a:r>
          </a:p>
          <a:p>
            <a:r>
              <a:rPr lang="en-US" dirty="0" smtClean="0"/>
              <a:t>M</a:t>
            </a:r>
            <a:r>
              <a:rPr lang="en-US" dirty="0" smtClean="0">
                <a:latin typeface="+mn-lt"/>
              </a:rPr>
              <a:t>[R1+0]</a:t>
            </a:r>
            <a:r>
              <a:rPr lang="en-US" dirty="0" smtClean="0">
                <a:sym typeface="Wingdings" pitchFamily="2" charset="2"/>
              </a:rPr>
              <a:t> F0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93872" y="1265214"/>
            <a:ext cx="1519254" cy="2762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2352" y="6421470"/>
            <a:ext cx="874722" cy="436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7886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Load Double (LD)  </a:t>
            </a:r>
            <a:r>
              <a:rPr lang="en-US" dirty="0" smtClean="0"/>
              <a:t>FP ALU Op</a:t>
            </a:r>
            <a:endParaRPr lang="en-US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LD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ADD.D</a:t>
            </a:r>
            <a:endParaRPr lang="en-US" sz="2400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381000" y="3048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IF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86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IF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5052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191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800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a2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4102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a3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19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a4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629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2390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924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11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81000" y="3657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81000" y="4191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81000" y="2514600"/>
            <a:ext cx="8153400" cy="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H="1">
            <a:off x="3883020" y="3013068"/>
            <a:ext cx="6096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14632" y="4764102"/>
            <a:ext cx="386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Latency =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03302" y="850872"/>
            <a:ext cx="382115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F0  </a:t>
            </a:r>
            <a:r>
              <a:rPr lang="en-US" dirty="0" smtClean="0"/>
              <a:t>M</a:t>
            </a:r>
            <a:r>
              <a:rPr lang="en-US" dirty="0" smtClean="0">
                <a:latin typeface="+mn-lt"/>
              </a:rPr>
              <a:t>[R1+0]</a:t>
            </a:r>
          </a:p>
          <a:p>
            <a:r>
              <a:rPr lang="en-US" dirty="0" smtClean="0"/>
              <a:t>F2 </a:t>
            </a:r>
            <a:r>
              <a:rPr lang="en-US" dirty="0" smtClean="0">
                <a:sym typeface="Wingdings" pitchFamily="2" charset="2"/>
              </a:rPr>
              <a:t> F0+F4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93872" y="1265214"/>
            <a:ext cx="598494" cy="3222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152352" y="6421470"/>
            <a:ext cx="874722" cy="436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428" y="115888"/>
            <a:ext cx="8648747" cy="646331"/>
          </a:xfrm>
        </p:spPr>
        <p:txBody>
          <a:bodyPr/>
          <a:lstStyle/>
          <a:p>
            <a:r>
              <a:rPr lang="en-US" sz="3600" dirty="0" smtClean="0">
                <a:sym typeface="Wingdings" pitchFamily="2" charset="2"/>
              </a:rPr>
              <a:t>Load Double (LD)  Store Double (SD)</a:t>
            </a:r>
            <a:endParaRPr lang="en-US" sz="36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LD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SD</a:t>
            </a:r>
            <a:endParaRPr lang="en-US" sz="2400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381000" y="3048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IF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86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IF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X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ID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5052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X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1910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M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8006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W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4102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19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6294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239000" y="2057400"/>
            <a:ext cx="6858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99"/>
                </a:solidFill>
              </a:rPr>
              <a:t>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924800" y="2057400"/>
            <a:ext cx="609600" cy="2123658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11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81000" y="36576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81000" y="4191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81000" y="2514600"/>
            <a:ext cx="8153400" cy="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H="1">
            <a:off x="3883020" y="3013068"/>
            <a:ext cx="6096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14632" y="4764102"/>
            <a:ext cx="386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Latency = 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03302" y="850872"/>
            <a:ext cx="382115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F0  </a:t>
            </a:r>
            <a:r>
              <a:rPr lang="en-US" dirty="0" smtClean="0"/>
              <a:t>M</a:t>
            </a:r>
            <a:r>
              <a:rPr lang="en-US" dirty="0" smtClean="0">
                <a:latin typeface="+mn-lt"/>
              </a:rPr>
              <a:t>[R1+0]</a:t>
            </a:r>
          </a:p>
          <a:p>
            <a:r>
              <a:rPr lang="en-US" b="1" dirty="0" smtClean="0"/>
              <a:t>M</a:t>
            </a:r>
            <a:r>
              <a:rPr lang="en-US" dirty="0" smtClean="0">
                <a:latin typeface="+mn-lt"/>
              </a:rPr>
              <a:t>[R2+0]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F0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993872" y="1265214"/>
            <a:ext cx="1519254" cy="2762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152352" y="6421470"/>
            <a:ext cx="874722" cy="4365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Pipeline Stalls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Loop:	L.D	F0,0(R1)		; get x[</a:t>
            </a:r>
            <a:r>
              <a:rPr lang="en-US" sz="1800" dirty="0" err="1" smtClean="0"/>
              <a:t>i</a:t>
            </a:r>
            <a:r>
              <a:rPr lang="en-US" sz="1800" dirty="0" smtClean="0"/>
              <a:t>]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ADD.D F4,F0,F2		; F2 </a:t>
            </a:r>
            <a:r>
              <a:rPr lang="en-US" sz="1800" dirty="0" smtClean="0">
                <a:sym typeface="Wingdings" pitchFamily="2" charset="2"/>
              </a:rPr>
              <a:t>S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S.D F4,0(R1)		; new x[</a:t>
            </a:r>
            <a:r>
              <a:rPr lang="en-US" sz="1800" dirty="0" err="1" smtClean="0"/>
              <a:t>i</a:t>
            </a:r>
            <a:r>
              <a:rPr lang="en-US" sz="1800" dirty="0" smtClean="0"/>
              <a:t>] is stored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DADDUI R1,R1,#-8	; decrease counter </a:t>
            </a:r>
            <a:r>
              <a:rPr lang="en-US" sz="1800" dirty="0" err="1" smtClean="0"/>
              <a:t>i</a:t>
            </a:r>
            <a:r>
              <a:rPr lang="en-US" sz="1800" dirty="0" smtClean="0"/>
              <a:t> by one entry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  <a:r>
              <a:rPr lang="en-US" sz="1800" dirty="0" smtClean="0"/>
              <a:t> (assume integer load latency is 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BNE R1,R2,Loop		; check condition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rot="16200000" flipH="1">
            <a:off x="2615385" y="1472385"/>
            <a:ext cx="414342" cy="184152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2062929" y="2208993"/>
            <a:ext cx="736608" cy="23019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2362176" y="3198810"/>
            <a:ext cx="414342" cy="32226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Pipeline Scheduling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u="sng" dirty="0" smtClean="0"/>
              <a:t>Scheduled code: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Loop:	L.D	F0,0(R1)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b="1" dirty="0" smtClean="0"/>
              <a:t>DADDUI R1,R1,#-8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ADD.D F4,F0,F2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0000"/>
                </a:solidFill>
              </a:rPr>
              <a:t>stall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S.D F4,</a:t>
            </a:r>
            <a:r>
              <a:rPr lang="en-US" sz="1800" b="1" dirty="0" smtClean="0"/>
              <a:t>8</a:t>
            </a:r>
            <a:r>
              <a:rPr lang="en-US" sz="1800" dirty="0" smtClean="0"/>
              <a:t>(R1)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		BNE R1,R2,Loop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rot="5400000">
            <a:off x="2062929" y="2577297"/>
            <a:ext cx="644532" cy="23019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Loop Unrolling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Loop unrolling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Unroll by a factor of 4 (assume # elements is divisible by 4)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Eliminate unnecessary instructions</a:t>
            </a:r>
          </a:p>
          <a:p>
            <a:pPr>
              <a:buNone/>
            </a:pPr>
            <a:r>
              <a:rPr lang="en-US" sz="1600" dirty="0" smtClean="0"/>
              <a:t>Loop:	L.D F0,0(R1)</a:t>
            </a:r>
          </a:p>
          <a:p>
            <a:pPr>
              <a:buNone/>
            </a:pPr>
            <a:r>
              <a:rPr lang="en-US" sz="1600" dirty="0" smtClean="0"/>
              <a:t>		ADD.D F4,F0,F2</a:t>
            </a:r>
          </a:p>
          <a:p>
            <a:pPr>
              <a:buNone/>
            </a:pPr>
            <a:r>
              <a:rPr lang="en-US" sz="1600" dirty="0" smtClean="0"/>
              <a:t>		S.D F4,0(R1) ;drop DADDUI &amp; BNE</a:t>
            </a:r>
          </a:p>
          <a:p>
            <a:pPr>
              <a:buNone/>
            </a:pPr>
            <a:r>
              <a:rPr lang="en-US" sz="1600" dirty="0" smtClean="0"/>
              <a:t>		L.D F6,-8(R1)</a:t>
            </a:r>
          </a:p>
          <a:p>
            <a:pPr>
              <a:buNone/>
            </a:pPr>
            <a:r>
              <a:rPr lang="en-US" sz="1600" dirty="0" smtClean="0"/>
              <a:t>		ADD.D F8,F6,F2</a:t>
            </a:r>
          </a:p>
          <a:p>
            <a:pPr>
              <a:buNone/>
            </a:pPr>
            <a:r>
              <a:rPr lang="en-US" sz="1600" dirty="0" smtClean="0"/>
              <a:t>		S.D F8,-8(R1) ;drop DADDUI &amp; BNE</a:t>
            </a:r>
          </a:p>
          <a:p>
            <a:pPr>
              <a:buNone/>
            </a:pPr>
            <a:r>
              <a:rPr lang="en-US" sz="1600" dirty="0" smtClean="0"/>
              <a:t>		L.D F10,-16(R1)</a:t>
            </a:r>
          </a:p>
          <a:p>
            <a:pPr>
              <a:buNone/>
            </a:pPr>
            <a:r>
              <a:rPr lang="en-US" sz="1600" dirty="0" smtClean="0"/>
              <a:t>		ADD.D F12,F10,F2</a:t>
            </a:r>
          </a:p>
          <a:p>
            <a:pPr>
              <a:buNone/>
            </a:pPr>
            <a:r>
              <a:rPr lang="en-US" sz="1600" dirty="0" smtClean="0"/>
              <a:t>		S.D F12,-16(R1) ;drop DADDUI &amp; BNE</a:t>
            </a:r>
          </a:p>
          <a:p>
            <a:pPr>
              <a:buNone/>
            </a:pPr>
            <a:r>
              <a:rPr lang="en-US" sz="1600" dirty="0" smtClean="0"/>
              <a:t>		L.D F14,-24(R1)</a:t>
            </a:r>
          </a:p>
          <a:p>
            <a:pPr>
              <a:buNone/>
            </a:pPr>
            <a:r>
              <a:rPr lang="en-US" sz="1600" dirty="0" smtClean="0"/>
              <a:t>		ADD.D F16,F14,F2</a:t>
            </a:r>
          </a:p>
          <a:p>
            <a:pPr>
              <a:buNone/>
            </a:pPr>
            <a:r>
              <a:rPr lang="en-US" sz="1600" dirty="0" smtClean="0"/>
              <a:t>		S.D F16,-24(R1)</a:t>
            </a:r>
          </a:p>
          <a:p>
            <a:pPr>
              <a:buNone/>
            </a:pPr>
            <a:r>
              <a:rPr lang="en-US" sz="1600" dirty="0" smtClean="0"/>
              <a:t>		DADDUI R1,R1,#-32</a:t>
            </a:r>
          </a:p>
          <a:p>
            <a:pPr>
              <a:buNone/>
            </a:pPr>
            <a:r>
              <a:rPr lang="en-US" sz="1600" dirty="0" smtClean="0"/>
              <a:t>		BNE R1,R2,Loop</a:t>
            </a:r>
            <a:endParaRPr lang="en-US" dirty="0" smtClean="0"/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5157192"/>
            <a:ext cx="266429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33CC"/>
              </a:buClr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3399"/>
                </a:solidFill>
                <a:latin typeface="+mn-lt"/>
              </a:rPr>
              <a:t>note:  number of live registers vs. original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AU" sz="3200" dirty="0" smtClean="0"/>
              <a:t>Loop Unrolling/Pipeline Scheduling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Pipeline schedule the unrolled loop: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Loop:	L.D F0,0(R1)</a:t>
            </a:r>
          </a:p>
          <a:p>
            <a:pPr>
              <a:buNone/>
            </a:pPr>
            <a:r>
              <a:rPr lang="en-US" sz="1600" dirty="0" smtClean="0"/>
              <a:t>		L.D F6,-8(R1)</a:t>
            </a:r>
          </a:p>
          <a:p>
            <a:pPr>
              <a:buNone/>
            </a:pPr>
            <a:r>
              <a:rPr lang="en-US" sz="1600" dirty="0" smtClean="0"/>
              <a:t>		L.D F10,-16(R1)</a:t>
            </a:r>
          </a:p>
          <a:p>
            <a:pPr>
              <a:buNone/>
            </a:pPr>
            <a:r>
              <a:rPr lang="en-US" sz="1600" dirty="0" smtClean="0"/>
              <a:t>		L.D F14,-24(R1)</a:t>
            </a:r>
          </a:p>
          <a:p>
            <a:pPr>
              <a:buNone/>
            </a:pPr>
            <a:r>
              <a:rPr lang="en-US" sz="1600" dirty="0" smtClean="0"/>
              <a:t>		ADD.D F4,F0,F2</a:t>
            </a:r>
          </a:p>
          <a:p>
            <a:pPr>
              <a:buNone/>
            </a:pPr>
            <a:r>
              <a:rPr lang="en-US" sz="1600" dirty="0" smtClean="0"/>
              <a:t>		ADD.D F8,F6,F2</a:t>
            </a:r>
          </a:p>
          <a:p>
            <a:pPr>
              <a:buNone/>
            </a:pPr>
            <a:r>
              <a:rPr lang="en-US" sz="1600" dirty="0" smtClean="0"/>
              <a:t>		ADD.D F12,F10,F2</a:t>
            </a:r>
          </a:p>
          <a:p>
            <a:pPr>
              <a:buNone/>
            </a:pPr>
            <a:r>
              <a:rPr lang="en-US" sz="1600" dirty="0" smtClean="0"/>
              <a:t>		ADD.D F16,F14,F2</a:t>
            </a:r>
          </a:p>
          <a:p>
            <a:pPr>
              <a:buNone/>
            </a:pPr>
            <a:r>
              <a:rPr lang="en-US" sz="1600" dirty="0" smtClean="0"/>
              <a:t>		S.D F4,0(R1)</a:t>
            </a:r>
          </a:p>
          <a:p>
            <a:pPr>
              <a:buNone/>
            </a:pPr>
            <a:r>
              <a:rPr lang="en-US" sz="1600" dirty="0" smtClean="0"/>
              <a:t>		S.D F8,-8(R1)</a:t>
            </a:r>
          </a:p>
          <a:p>
            <a:pPr>
              <a:buNone/>
            </a:pPr>
            <a:r>
              <a:rPr lang="en-US" sz="1600" dirty="0" smtClean="0"/>
              <a:t>		DADDUI R1,R1,#-32</a:t>
            </a:r>
          </a:p>
          <a:p>
            <a:pPr>
              <a:buNone/>
            </a:pPr>
            <a:r>
              <a:rPr lang="en-US" sz="1600" dirty="0" smtClean="0"/>
              <a:t>		S.D F12,16(R1)</a:t>
            </a:r>
          </a:p>
          <a:p>
            <a:pPr>
              <a:buNone/>
            </a:pPr>
            <a:r>
              <a:rPr lang="en-US" sz="1600" dirty="0" smtClean="0"/>
              <a:t>		S.D F16,8(R1)</a:t>
            </a:r>
          </a:p>
          <a:p>
            <a:pPr>
              <a:buNone/>
            </a:pPr>
            <a:r>
              <a:rPr lang="en-US" sz="1600" dirty="0" smtClean="0"/>
              <a:t>		BNE R1,R2,Loop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Strip Mining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Unknown number of loop iterations?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Number of iterations = </a:t>
            </a:r>
            <a:r>
              <a:rPr lang="en-US" i="1" dirty="0" smtClean="0"/>
              <a:t>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Goal:  make </a:t>
            </a:r>
            <a:r>
              <a:rPr lang="en-US" i="1" dirty="0" smtClean="0"/>
              <a:t>k</a:t>
            </a:r>
            <a:r>
              <a:rPr lang="en-US" dirty="0" smtClean="0"/>
              <a:t> copies of the loop body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Generate pair of loops: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First executes </a:t>
            </a:r>
            <a:r>
              <a:rPr lang="en-US" i="1" dirty="0" smtClean="0"/>
              <a:t>n</a:t>
            </a:r>
            <a:r>
              <a:rPr lang="en-US" dirty="0" smtClean="0"/>
              <a:t> mod </a:t>
            </a:r>
            <a:r>
              <a:rPr lang="en-US" i="1" dirty="0" smtClean="0"/>
              <a:t>k</a:t>
            </a:r>
            <a:r>
              <a:rPr lang="en-US" dirty="0" smtClean="0"/>
              <a:t> times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Second executes 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i="1" dirty="0" smtClean="0"/>
              <a:t>k</a:t>
            </a:r>
            <a:r>
              <a:rPr lang="en-US" dirty="0" smtClean="0"/>
              <a:t> times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“Strip mining”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Branch Prediction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Basic 2-bit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 each branch: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Predict taken or not taken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If the prediction is wrong two consecutive times, change prediction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Correlating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Multiple 2-bit predictors for each branch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One for each possible combination of outcomes of preceding </a:t>
            </a:r>
            <a:r>
              <a:rPr lang="en-US" sz="2000" i="1" dirty="0" smtClean="0"/>
              <a:t>n</a:t>
            </a:r>
            <a:r>
              <a:rPr lang="en-US" sz="2000" dirty="0" smtClean="0"/>
              <a:t> branches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Local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Multiple 2-bit predictors for each branch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One for each possible combination of outcomes for the last </a:t>
            </a:r>
            <a:r>
              <a:rPr lang="en-US" sz="2000" i="1" dirty="0" smtClean="0"/>
              <a:t>n</a:t>
            </a:r>
            <a:r>
              <a:rPr lang="en-US" sz="2000" dirty="0" smtClean="0"/>
              <a:t> occurrences of this branch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Tournament predictor: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Combine correlating predictor with local predictor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Pipelining become universal technique in 1985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Overlaps execution of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Exploits “Instruction Level Parallelism”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Beyond this, there are two main approaches: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Hardware-based dynamic approaches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Used in server and desktop processors suc</a:t>
            </a:r>
            <a:r>
              <a:rPr lang="en-US" dirty="0" smtClean="0"/>
              <a:t>h Intel Core and IBM PowerPC.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Not used as extensively in PMD(personal mobile device)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Compiler-based static approaches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Not as successful outside of scientific applications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Branch Prediction Performance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4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 predictor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performance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87499"/>
            <a:ext cx="83629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Dynamic Scheduling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Rearrange order of instructions to reduce stalls while maintaining data flow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Compiler doesn’t need to have knowledge of microarchitecture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Handles cases where dependencies are unknown at compile time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Disadvantage: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Substantial increase in hardware complexity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Complicates exceptions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Dynamic Scheduling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Dynamic scheduling implies: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Out-of-order execution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Out-of-order completion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Creates the possibility for WAR and WAW hazards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Tomasulo’s Approach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Tracks when operands are available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Introduces register renaming in hardware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Minimizes WAW and WAR hazards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Register Renaming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	DIV.D </a:t>
            </a:r>
            <a:r>
              <a:rPr lang="en-US" sz="2400" dirty="0" smtClean="0"/>
              <a:t>F0,F2,F4				F0 </a:t>
            </a:r>
            <a:r>
              <a:rPr lang="en-US" sz="2400" dirty="0" smtClean="0">
                <a:sym typeface="Wingdings" pitchFamily="2" charset="2"/>
              </a:rPr>
              <a:t> F2/F4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ADD.D </a:t>
            </a:r>
            <a:r>
              <a:rPr lang="en-US" sz="2400" dirty="0" smtClean="0">
                <a:solidFill>
                  <a:srgbClr val="FF0000"/>
                </a:solidFill>
              </a:rPr>
              <a:t>F6</a:t>
            </a:r>
            <a:r>
              <a:rPr lang="en-US" sz="2400" dirty="0" smtClean="0"/>
              <a:t>,F0,</a:t>
            </a:r>
            <a:r>
              <a:rPr lang="en-US" sz="2400" dirty="0" smtClean="0">
                <a:solidFill>
                  <a:srgbClr val="7030A0"/>
                </a:solidFill>
              </a:rPr>
              <a:t>F8</a:t>
            </a:r>
            <a:r>
              <a:rPr lang="en-US" sz="2400" dirty="0" smtClean="0"/>
              <a:t>				F6 </a:t>
            </a:r>
            <a:r>
              <a:rPr lang="en-US" sz="2400" dirty="0" smtClean="0">
                <a:sym typeface="Wingdings" pitchFamily="2" charset="2"/>
              </a:rPr>
              <a:t> F6+F8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S.D F6,0(R1</a:t>
            </a:r>
            <a:r>
              <a:rPr lang="en-US" sz="2400" dirty="0" smtClean="0"/>
              <a:t>)				M[R1+0]</a:t>
            </a:r>
            <a:r>
              <a:rPr lang="en-US" sz="2400" dirty="0" smtClean="0">
                <a:sym typeface="Wingdings" pitchFamily="2" charset="2"/>
              </a:rPr>
              <a:t>F6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SUB.D </a:t>
            </a:r>
            <a:r>
              <a:rPr lang="en-US" sz="2400" dirty="0" smtClean="0">
                <a:solidFill>
                  <a:srgbClr val="7030A0"/>
                </a:solidFill>
              </a:rPr>
              <a:t>F8</a:t>
            </a:r>
            <a:r>
              <a:rPr lang="en-US" sz="2400" dirty="0" smtClean="0"/>
              <a:t>,F10,F14			F8 </a:t>
            </a:r>
            <a:r>
              <a:rPr lang="en-US" sz="2400" dirty="0" smtClean="0">
                <a:sym typeface="Wingdings" pitchFamily="2" charset="2"/>
              </a:rPr>
              <a:t> F10-F14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MUL.D </a:t>
            </a:r>
            <a:r>
              <a:rPr lang="en-US" sz="2400" dirty="0" smtClean="0">
                <a:solidFill>
                  <a:srgbClr val="FF0000"/>
                </a:solidFill>
              </a:rPr>
              <a:t>F6</a:t>
            </a:r>
            <a:r>
              <a:rPr lang="en-US" sz="2400" dirty="0" smtClean="0"/>
              <a:t>,F10,F8			F6 </a:t>
            </a:r>
            <a:r>
              <a:rPr lang="en-US" sz="2400" dirty="0" smtClean="0">
                <a:sym typeface="Wingdings" pitchFamily="2" charset="2"/>
              </a:rPr>
              <a:t> F10*F8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+ name dependence with </a:t>
            </a:r>
            <a:r>
              <a:rPr lang="en-US" sz="2400" dirty="0" smtClean="0">
                <a:solidFill>
                  <a:srgbClr val="FF0000"/>
                </a:solidFill>
              </a:rPr>
              <a:t>F6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3445024" y="2667000"/>
            <a:ext cx="890588" cy="857250"/>
          </a:xfrm>
          <a:custGeom>
            <a:avLst/>
            <a:gdLst>
              <a:gd name="connsiteX0" fmla="*/ 0 w 890588"/>
              <a:gd name="connsiteY0" fmla="*/ 0 h 857250"/>
              <a:gd name="connsiteX1" fmla="*/ 828675 w 890588"/>
              <a:gd name="connsiteY1" fmla="*/ 333375 h 857250"/>
              <a:gd name="connsiteX2" fmla="*/ 371475 w 890588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8" h="857250">
                <a:moveTo>
                  <a:pt x="0" y="0"/>
                </a:moveTo>
                <a:cubicBezTo>
                  <a:pt x="383381" y="95250"/>
                  <a:pt x="766763" y="190500"/>
                  <a:pt x="828675" y="333375"/>
                </a:cubicBezTo>
                <a:cubicBezTo>
                  <a:pt x="890588" y="476250"/>
                  <a:pt x="631031" y="666750"/>
                  <a:pt x="371475" y="857250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8459" y="2780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3399"/>
                </a:solidFill>
                <a:latin typeface="+mn-lt"/>
              </a:rPr>
              <a:t>antidependence</a:t>
            </a:r>
            <a:endParaRPr lang="en-US" sz="20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3006708" y="3198810"/>
            <a:ext cx="1965325" cy="847725"/>
          </a:xfrm>
          <a:custGeom>
            <a:avLst/>
            <a:gdLst>
              <a:gd name="connsiteX0" fmla="*/ 0 w 1965325"/>
              <a:gd name="connsiteY0" fmla="*/ 0 h 847725"/>
              <a:gd name="connsiteX1" fmla="*/ 1847850 w 1965325"/>
              <a:gd name="connsiteY1" fmla="*/ 342900 h 847725"/>
              <a:gd name="connsiteX2" fmla="*/ 704850 w 1965325"/>
              <a:gd name="connsiteY2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325" h="847725">
                <a:moveTo>
                  <a:pt x="0" y="0"/>
                </a:moveTo>
                <a:cubicBezTo>
                  <a:pt x="865187" y="100806"/>
                  <a:pt x="1730375" y="201613"/>
                  <a:pt x="1847850" y="342900"/>
                </a:cubicBezTo>
                <a:cubicBezTo>
                  <a:pt x="1965325" y="484187"/>
                  <a:pt x="1335087" y="665956"/>
                  <a:pt x="704850" y="847725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7658" y="333692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3399"/>
                </a:solidFill>
                <a:latin typeface="+mn-lt"/>
              </a:rPr>
              <a:t>antidependence</a:t>
            </a:r>
            <a:endParaRPr lang="en-US" sz="2000" dirty="0" smtClean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Register Renaming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	DIV.D F0,F2,F4</a:t>
            </a:r>
          </a:p>
          <a:p>
            <a:pPr>
              <a:buNone/>
            </a:pPr>
            <a:r>
              <a:rPr lang="en-US" sz="2400" dirty="0" smtClean="0"/>
              <a:t>	ADD.D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,F0,F8</a:t>
            </a:r>
          </a:p>
          <a:p>
            <a:pPr>
              <a:buNone/>
            </a:pPr>
            <a:r>
              <a:rPr lang="en-US" sz="2400" dirty="0" smtClean="0"/>
              <a:t>	S.D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,0(R1)</a:t>
            </a:r>
          </a:p>
          <a:p>
            <a:pPr>
              <a:buNone/>
            </a:pPr>
            <a:r>
              <a:rPr lang="en-US" sz="2400" dirty="0" smtClean="0"/>
              <a:t>	SUB.D </a:t>
            </a:r>
            <a:r>
              <a:rPr lang="en-US" sz="2400" dirty="0" smtClean="0">
                <a:solidFill>
                  <a:srgbClr val="00B050"/>
                </a:solidFill>
              </a:rPr>
              <a:t>T</a:t>
            </a:r>
            <a:r>
              <a:rPr lang="en-US" sz="2400" dirty="0" smtClean="0"/>
              <a:t>,F10,F14</a:t>
            </a:r>
          </a:p>
          <a:p>
            <a:pPr>
              <a:buNone/>
            </a:pPr>
            <a:r>
              <a:rPr lang="en-US" sz="2400" dirty="0" smtClean="0"/>
              <a:t>	MUL.D </a:t>
            </a:r>
            <a:r>
              <a:rPr lang="en-US" sz="2400" dirty="0" smtClean="0">
                <a:solidFill>
                  <a:srgbClr val="000099"/>
                </a:solidFill>
              </a:rPr>
              <a:t>F6,</a:t>
            </a:r>
            <a:r>
              <a:rPr lang="en-US" sz="2400" dirty="0" smtClean="0"/>
              <a:t>F10,</a:t>
            </a:r>
            <a:r>
              <a:rPr lang="en-US" sz="2400" dirty="0" smtClean="0">
                <a:solidFill>
                  <a:srgbClr val="00B050"/>
                </a:solidFill>
              </a:rPr>
              <a:t>T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Now only RAW hazards remain, which can be strictly ordered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Register Renaming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Register renaming is provided by reservation stations (RS)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Contains: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instruction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Buffered operand values (when available)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Reservation station number of instruction providing the operand values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RS fetches and buffers an operand as soon as it becomes available (not necessarily involving register file)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Pending instructions designate the RS to which they will send their output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Result values broadcast on a result bus, called the common data bus (CDB)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Only the last output updates the register file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 instructions are issued, the register </a:t>
            </a:r>
            <a:r>
              <a:rPr lang="en-US" sz="2000" dirty="0" err="1" smtClean="0"/>
              <a:t>specifiers</a:t>
            </a:r>
            <a:r>
              <a:rPr lang="en-US" sz="2000" dirty="0" smtClean="0"/>
              <a:t> are renamed with the reservation station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May be more reservation stations than registers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860004"/>
            <a:ext cx="55435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err="1" smtClean="0"/>
              <a:t>Tomasulo’s</a:t>
            </a:r>
            <a:r>
              <a:rPr lang="en-AU" dirty="0" smtClean="0"/>
              <a:t> Algorithm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Load and store buffers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Contain data and addresses, act like reservation stations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Top-level design: 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err="1" smtClean="0"/>
              <a:t>Tomasulo’s</a:t>
            </a:r>
            <a:r>
              <a:rPr lang="en-AU" dirty="0" smtClean="0"/>
              <a:t> Algorithm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Three Steps: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Issue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Get next instruction from FIFO queue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If available RS, issue the instruction to the RS with operand values if available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If operand values not available, stall the instruction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Execute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When operand becomes available, store it in any reservation stations waiting for it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When all operands are ready, issue the instruction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Loads and store maintained in program order through effective address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No instruction allowed to initiate execution until all branches that proceed it in program order have completed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Write result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Write result on CDB into reservation stations and store buffers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(Stores must wait until address and value are received)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143" y="990961"/>
            <a:ext cx="6304185" cy="510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Hardware-Based Speculation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Execute instructions along predicted execution paths but only commit the results if prediction was correct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Instruction commit:  allowing an instruction to update the register file when instruction is no longer speculative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Need an additional piece of hardware to prevent any irrevocable action until an instruction commits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</a:t>
            </a:r>
            <a:r>
              <a:rPr lang="en-US" dirty="0" smtClean="0"/>
              <a:t>. updating state or taking an execution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When exploiting instruction-level parallelism, goal is to maximize CPI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Pipeline CPI =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Ideal pipeline CPI 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Structural stalls 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Data hazard stalls +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Control stalls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b="1" i="1" dirty="0" err="1" smtClean="0"/>
              <a:t>CPI</a:t>
            </a:r>
            <a:r>
              <a:rPr lang="en-US" sz="2000" b="1" i="1" baseline="-25000" dirty="0" err="1" smtClean="0"/>
              <a:t>Pipe</a:t>
            </a:r>
            <a:r>
              <a:rPr lang="en-US" sz="2000" b="1" i="1" dirty="0" smtClean="0"/>
              <a:t> = </a:t>
            </a:r>
            <a:r>
              <a:rPr lang="en-US" sz="2000" b="1" i="1" dirty="0" err="1" smtClean="0"/>
              <a:t>CPI</a:t>
            </a:r>
            <a:r>
              <a:rPr lang="en-US" sz="2000" b="1" i="1" baseline="-25000" dirty="0" err="1" smtClean="0"/>
              <a:t>ideal</a:t>
            </a:r>
            <a:r>
              <a:rPr lang="en-US" sz="2000" b="1" i="1" dirty="0" smtClean="0"/>
              <a:t> + </a:t>
            </a:r>
            <a:r>
              <a:rPr lang="en-US" sz="2000" b="1" i="1" dirty="0" err="1" smtClean="0"/>
              <a:t>Stalls</a:t>
            </a:r>
            <a:r>
              <a:rPr lang="en-US" sz="2000" b="1" i="1" baseline="-25000" dirty="0" err="1" smtClean="0"/>
              <a:t>Processor</a:t>
            </a:r>
            <a:r>
              <a:rPr lang="en-US" sz="2000" b="1" i="1" dirty="0" smtClean="0"/>
              <a:t> </a:t>
            </a:r>
            <a:r>
              <a:rPr lang="en-US" b="1" i="1" dirty="0" smtClean="0"/>
              <a:t>+ </a:t>
            </a:r>
            <a:r>
              <a:rPr lang="en-US" b="1" i="1" dirty="0" err="1" smtClean="0"/>
              <a:t>Stalls</a:t>
            </a:r>
            <a:r>
              <a:rPr lang="en-US" b="1" i="1" baseline="-25000" dirty="0" err="1" smtClean="0"/>
              <a:t>Memory</a:t>
            </a:r>
            <a:endParaRPr lang="en-US" sz="2000" b="1" i="1" baseline="-25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Parallelism with basic block is limited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Typical size of basic block = 3-6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optimize across branches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428992" y="2928934"/>
            <a:ext cx="1430348" cy="786612"/>
            <a:chOff x="3428992" y="2928934"/>
            <a:chExt cx="1430348" cy="786612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3428992" y="3571876"/>
              <a:ext cx="428628" cy="1588"/>
            </a:xfrm>
            <a:prstGeom prst="line">
              <a:avLst/>
            </a:prstGeom>
            <a:noFill/>
            <a:ln w="1905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3929058" y="3286124"/>
              <a:ext cx="428628" cy="1588"/>
            </a:xfrm>
            <a:prstGeom prst="line">
              <a:avLst/>
            </a:prstGeom>
            <a:noFill/>
            <a:ln w="1905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3643306" y="2928934"/>
              <a:ext cx="1214446" cy="1588"/>
            </a:xfrm>
            <a:prstGeom prst="line">
              <a:avLst/>
            </a:prstGeom>
            <a:noFill/>
            <a:ln w="1905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5400000">
              <a:off x="4143372" y="3500438"/>
              <a:ext cx="4286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rot="5400000">
              <a:off x="4322761" y="3178173"/>
              <a:ext cx="785818" cy="28734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3859208" y="3571876"/>
              <a:ext cx="284164" cy="142876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Reorder Buffer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Reorder buffer – holds the result of instruction between completion and commit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Four fields: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Instruction type:  branch/store/register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Destination field:  register number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Value field:  output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Ready field:  completed execution?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Modify reservation stations: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Operand source is now reorder buffer instead of functional unit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Reorder Buffer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Register values and memory values are not written until an instruction commits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misprediction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Speculated entries in ROB are cleared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Exceptions: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recognized until it is ready to commit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957810" y="819364"/>
            <a:ext cx="2005677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Branch Prediction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Multiple Issue and Static Scheduling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 achieve CPI &lt; 1, need to complete multiple instructions per clock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Statically scheduled superscalar processors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VLIW (very long instruction word) processors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dynamically scheduled superscalar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Multiple Issue</a:t>
            </a:r>
            <a:endParaRPr lang="en-AU" sz="36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0772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VLIW Processors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Package multiple operations into one instruction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 VLIW processor: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integer instruction (or branch)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independent floating-point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independent memory references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Must be enough parallelism in code to fill the available slots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1232"/>
            <a:ext cx="8281987" cy="646331"/>
          </a:xfrm>
        </p:spPr>
        <p:txBody>
          <a:bodyPr/>
          <a:lstStyle/>
          <a:p>
            <a:r>
              <a:rPr lang="en-AU" sz="3600" dirty="0" smtClean="0"/>
              <a:t>VLIW Processors</a:t>
            </a:r>
            <a:endParaRPr lang="en-AU" sz="36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Statically finding parallelism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Code 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hazard detection hardware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Binary code compatibility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015247" y="1761930"/>
            <a:ext cx="3890809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Multiple Issue and Static Scheduling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640"/>
            <a:ext cx="8281987" cy="461665"/>
          </a:xfrm>
        </p:spPr>
        <p:txBody>
          <a:bodyPr/>
          <a:lstStyle/>
          <a:p>
            <a:r>
              <a:rPr lang="en-AU" sz="2400" dirty="0" smtClean="0"/>
              <a:t>Dynamic Scheduling, Multiple Issue, and Speculation</a:t>
            </a:r>
            <a:endParaRPr lang="en-AU" sz="24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Modern microarchitectures: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scheduling + multiple issue + speculation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Two approaches: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Assign reservation stations and update pipeline control table in half clock cycles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Only supports 2 instructions/clock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Design logic to handle any possible dependencies between the instructions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Hybrid approaches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Issue logic can become bottleneck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Design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913" y="823913"/>
            <a:ext cx="67341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Limit the number of instructions of a given class that can be issued in a “bundle”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 on FP, one integer, one load, one store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Examine all the dependencies </a:t>
            </a:r>
            <a:r>
              <a:rPr lang="en-US" dirty="0" err="1" smtClean="0"/>
              <a:t>amoung</a:t>
            </a:r>
            <a:r>
              <a:rPr lang="en-US" dirty="0" smtClean="0"/>
              <a:t> the instructions in the bundle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dependencies exist in bundle, encode them in reservation stations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Also need multiple completion/commit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 smtClean="0"/>
              <a:t>Loop:	LD R2,0(R1)		;R2=array element</a:t>
            </a:r>
          </a:p>
          <a:p>
            <a:pPr>
              <a:buNone/>
            </a:pPr>
            <a:r>
              <a:rPr lang="pt-BR" sz="2400" dirty="0" smtClean="0"/>
              <a:t>		DADDIU R2,R2,#1	;increment R2</a:t>
            </a:r>
          </a:p>
          <a:p>
            <a:pPr>
              <a:buNone/>
            </a:pPr>
            <a:r>
              <a:rPr lang="en-US" sz="2400" dirty="0" smtClean="0"/>
              <a:t>		SD R2,0(R1)		;store result</a:t>
            </a:r>
          </a:p>
          <a:p>
            <a:pPr>
              <a:buNone/>
            </a:pPr>
            <a:r>
              <a:rPr lang="pt-BR" sz="2400" dirty="0" smtClean="0"/>
              <a:t>		DADDIU R1,R1,#8	;increment pointer</a:t>
            </a:r>
          </a:p>
          <a:p>
            <a:pPr>
              <a:buNone/>
            </a:pPr>
            <a:r>
              <a:rPr lang="en-US" sz="2400" dirty="0" smtClean="0"/>
              <a:t>		BNE R2,R3,LOOP	;branch if not last element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Loop-Level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Unroll loop statically or dynamically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SIMD (vector processors and GPUs)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Challenges: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dependency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Instruction </a:t>
            </a:r>
            <a:r>
              <a:rPr lang="en-US" sz="2000" i="1" dirty="0" smtClean="0">
                <a:solidFill>
                  <a:srgbClr val="FF0000"/>
                </a:solidFill>
              </a:rPr>
              <a:t>j</a:t>
            </a:r>
            <a:r>
              <a:rPr lang="en-US" sz="2000" dirty="0" smtClean="0"/>
              <a:t>  is data dependent on instruction </a:t>
            </a:r>
            <a:r>
              <a:rPr lang="en-US" sz="2000" i="1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/>
              <a:t>  if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Instruction </a:t>
            </a:r>
            <a:r>
              <a:rPr lang="en-US" sz="1800" i="1" dirty="0" err="1" smtClean="0">
                <a:solidFill>
                  <a:srgbClr val="FF0000"/>
                </a:solidFill>
              </a:rPr>
              <a:t>i</a:t>
            </a:r>
            <a:r>
              <a:rPr lang="en-US" sz="1800" dirty="0" smtClean="0"/>
              <a:t> produces a result that may be used by instruction </a:t>
            </a:r>
            <a:r>
              <a:rPr lang="en-US" sz="1800" i="1" dirty="0" smtClean="0">
                <a:solidFill>
                  <a:srgbClr val="FF0000"/>
                </a:solidFill>
              </a:rPr>
              <a:t>j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Instruction </a:t>
            </a:r>
            <a:r>
              <a:rPr lang="en-US" sz="1800" i="1" dirty="0" smtClean="0">
                <a:solidFill>
                  <a:srgbClr val="FF0000"/>
                </a:solidFill>
              </a:rPr>
              <a:t>j</a:t>
            </a:r>
            <a:r>
              <a:rPr lang="en-US" sz="1800" dirty="0" smtClean="0"/>
              <a:t> is data dependent on instruction </a:t>
            </a:r>
            <a:r>
              <a:rPr lang="en-US" sz="1800" i="1" dirty="0" smtClean="0">
                <a:solidFill>
                  <a:srgbClr val="FF0000"/>
                </a:solidFill>
              </a:rPr>
              <a:t>k</a:t>
            </a:r>
            <a:r>
              <a:rPr lang="en-US" sz="1800" dirty="0" smtClean="0"/>
              <a:t> and instruction </a:t>
            </a:r>
            <a:r>
              <a:rPr lang="en-US" sz="1800" i="1" dirty="0" smtClean="0">
                <a:solidFill>
                  <a:srgbClr val="FF0000"/>
                </a:solidFill>
              </a:rPr>
              <a:t>k</a:t>
            </a:r>
            <a:r>
              <a:rPr lang="en-US" sz="1800" dirty="0" smtClean="0"/>
              <a:t> is data dependent on instruction </a:t>
            </a:r>
            <a:r>
              <a:rPr lang="en-US" sz="1800" i="1" dirty="0" err="1" smtClean="0">
                <a:solidFill>
                  <a:srgbClr val="FF0000"/>
                </a:solidFill>
              </a:rPr>
              <a:t>i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lvl="3">
              <a:lnSpc>
                <a:spcPct val="90000"/>
              </a:lnSpc>
            </a:pPr>
            <a:endParaRPr lang="en-US" sz="1800" i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Dependent instructions cannot be executed simultaneously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844824"/>
            <a:ext cx="421196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tabLst>
                <a:tab pos="914400" algn="l"/>
                <a:tab pos="2057400" algn="l"/>
              </a:tabLst>
            </a:pPr>
            <a:endParaRPr lang="en-US" sz="2000" b="1" dirty="0" smtClean="0">
              <a:latin typeface="+mn-lt"/>
            </a:endParaRPr>
          </a:p>
          <a:p>
            <a:pPr>
              <a:spcBef>
                <a:spcPts val="0"/>
              </a:spcBef>
              <a:tabLst>
                <a:tab pos="914400" algn="l"/>
                <a:tab pos="2057400" algn="l"/>
              </a:tabLst>
            </a:pPr>
            <a:r>
              <a:rPr lang="en-US" sz="2000" b="1" dirty="0" smtClean="0">
                <a:latin typeface="+mn-lt"/>
              </a:rPr>
              <a:t>Loop:	L.D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F0</a:t>
            </a:r>
            <a:r>
              <a:rPr lang="en-US" sz="2000" b="1" dirty="0" smtClean="0">
                <a:latin typeface="+mn-lt"/>
              </a:rPr>
              <a:t>, 0(R1)</a:t>
            </a:r>
          </a:p>
          <a:p>
            <a:pPr>
              <a:spcBef>
                <a:spcPts val="0"/>
              </a:spcBef>
              <a:tabLst>
                <a:tab pos="914400" algn="l"/>
                <a:tab pos="2057400" algn="l"/>
              </a:tabLst>
            </a:pPr>
            <a:r>
              <a:rPr lang="en-US" sz="2000" b="1" dirty="0" smtClean="0">
                <a:latin typeface="+mn-lt"/>
              </a:rPr>
              <a:t>	ADD.D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F4</a:t>
            </a:r>
            <a:r>
              <a:rPr lang="en-US" sz="2000" b="1" dirty="0" smtClean="0">
                <a:latin typeface="+mn-lt"/>
              </a:rPr>
              <a:t>,F0,F2</a:t>
            </a:r>
          </a:p>
          <a:p>
            <a:pPr>
              <a:spcBef>
                <a:spcPts val="0"/>
              </a:spcBef>
              <a:tabLst>
                <a:tab pos="914400" algn="l"/>
                <a:tab pos="2057400" algn="l"/>
              </a:tabLst>
            </a:pPr>
            <a:r>
              <a:rPr lang="en-US" sz="2000" b="1" dirty="0" smtClean="0">
                <a:latin typeface="+mn-lt"/>
              </a:rPr>
              <a:t>	S.D	F4, 0(R1)  ; </a:t>
            </a:r>
            <a:r>
              <a:rPr lang="en-US" sz="2000" b="1" dirty="0" err="1" smtClean="0">
                <a:solidFill>
                  <a:srgbClr val="003399"/>
                </a:solidFill>
                <a:latin typeface="+mn-lt"/>
              </a:rPr>
              <a:t>Mem</a:t>
            </a:r>
            <a:endParaRPr lang="en-US" sz="2000" b="1" dirty="0" smtClean="0">
              <a:solidFill>
                <a:srgbClr val="003399"/>
              </a:solidFill>
              <a:latin typeface="+mn-lt"/>
            </a:endParaRPr>
          </a:p>
          <a:p>
            <a:pPr>
              <a:spcBef>
                <a:spcPts val="0"/>
              </a:spcBef>
              <a:tabLst>
                <a:tab pos="914400" algn="l"/>
                <a:tab pos="2057400" algn="l"/>
              </a:tabLst>
            </a:pPr>
            <a:r>
              <a:rPr lang="en-US" sz="2000" b="1" dirty="0" smtClean="0">
                <a:latin typeface="+mn-lt"/>
              </a:rPr>
              <a:t>	DADDI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R1</a:t>
            </a:r>
            <a:r>
              <a:rPr lang="en-US" sz="2000" b="1" dirty="0" smtClean="0">
                <a:latin typeface="+mn-lt"/>
              </a:rPr>
              <a:t>,R1,-8</a:t>
            </a:r>
          </a:p>
          <a:p>
            <a:pPr>
              <a:spcBef>
                <a:spcPts val="0"/>
              </a:spcBef>
              <a:tabLst>
                <a:tab pos="914400" algn="l"/>
                <a:tab pos="2057400" algn="l"/>
              </a:tabLst>
            </a:pPr>
            <a:r>
              <a:rPr lang="en-US" sz="2000" b="1" dirty="0" smtClean="0">
                <a:latin typeface="+mn-lt"/>
              </a:rPr>
              <a:t>	BNE	R1,R2,LOOP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(No Speculation)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19163"/>
            <a:ext cx="81248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6156047" y="2621139"/>
            <a:ext cx="560922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Dynamic Scheduling, Multiple Issue,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38213"/>
            <a:ext cx="82296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high instruction bandwidth!</a:t>
            </a:r>
          </a:p>
          <a:p>
            <a:pPr lvl="1"/>
            <a:r>
              <a:rPr lang="en-US" sz="2000" dirty="0" smtClean="0"/>
              <a:t>Branch-Target buffers</a:t>
            </a:r>
          </a:p>
          <a:p>
            <a:pPr lvl="2"/>
            <a:r>
              <a:rPr lang="en-US" sz="1600" dirty="0" smtClean="0"/>
              <a:t>Next PC prediction buffer, indexed by current PC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Branch-Target Buffer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4252807" cy="290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276872"/>
            <a:ext cx="3656062" cy="385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Larger branch-target buffer</a:t>
            </a:r>
          </a:p>
          <a:p>
            <a:pPr lvl="1"/>
            <a:r>
              <a:rPr lang="en-US" dirty="0" smtClean="0"/>
              <a:t>Add target instruction into buffer to deal with longer decoding time required by larger buffer</a:t>
            </a:r>
          </a:p>
          <a:p>
            <a:pPr lvl="1"/>
            <a:r>
              <a:rPr lang="en-US" dirty="0" smtClean="0"/>
              <a:t>“Branch folding”</a:t>
            </a:r>
          </a:p>
          <a:p>
            <a:pPr lvl="1"/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Folding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Most unconditional branches come from function returns</a:t>
            </a:r>
          </a:p>
          <a:p>
            <a:r>
              <a:rPr lang="en-US" dirty="0" smtClean="0"/>
              <a:t>The same procedure can be called from multiple sites</a:t>
            </a:r>
          </a:p>
          <a:p>
            <a:pPr lvl="1"/>
            <a:r>
              <a:rPr lang="en-US" dirty="0" smtClean="0"/>
              <a:t>Causes the buffer to potentially forget about the return address from previous calls</a:t>
            </a:r>
          </a:p>
          <a:p>
            <a:r>
              <a:rPr lang="en-US" dirty="0" smtClean="0"/>
              <a:t>Create return address buffer organized as a stack</a:t>
            </a:r>
          </a:p>
          <a:p>
            <a:pPr lvl="1"/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Address Predictor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Design monolithic unit that performs:</a:t>
            </a:r>
          </a:p>
          <a:p>
            <a:pPr lvl="1"/>
            <a:r>
              <a:rPr lang="en-US" dirty="0" smtClean="0"/>
              <a:t>Branch prediction</a:t>
            </a:r>
          </a:p>
          <a:p>
            <a:pPr lvl="1"/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endParaRPr lang="en-US" dirty="0" smtClean="0"/>
          </a:p>
          <a:p>
            <a:pPr lvl="2"/>
            <a:r>
              <a:rPr lang="en-US" dirty="0" smtClean="0"/>
              <a:t>Fetch ahead</a:t>
            </a:r>
          </a:p>
          <a:p>
            <a:pPr lvl="1"/>
            <a:r>
              <a:rPr lang="en-US" dirty="0" smtClean="0"/>
              <a:t>Instruction memory access and buffering</a:t>
            </a:r>
          </a:p>
          <a:p>
            <a:pPr lvl="2"/>
            <a:r>
              <a:rPr lang="en-US" dirty="0" smtClean="0"/>
              <a:t>Deal with crossing cache lines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Instruction Fetch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sz="2400" dirty="0" smtClean="0"/>
              <a:t>Register renaming vs. reorder buffers</a:t>
            </a:r>
          </a:p>
          <a:p>
            <a:pPr lvl="1"/>
            <a:r>
              <a:rPr lang="en-US" sz="2000" dirty="0" smtClean="0"/>
              <a:t>Instead of virtual registers from reservation stations and reorder buffer, create a single register pool</a:t>
            </a:r>
          </a:p>
          <a:p>
            <a:pPr lvl="2"/>
            <a:r>
              <a:rPr lang="en-US" sz="1800" dirty="0" smtClean="0"/>
              <a:t>Contains visible registers and virtual registers</a:t>
            </a:r>
          </a:p>
          <a:p>
            <a:pPr lvl="1"/>
            <a:r>
              <a:rPr lang="en-US" sz="2000" dirty="0" smtClean="0"/>
              <a:t>Use hardware-based map to rename registers during issue</a:t>
            </a:r>
          </a:p>
          <a:p>
            <a:pPr lvl="1"/>
            <a:r>
              <a:rPr lang="en-US" sz="2000" dirty="0" smtClean="0"/>
              <a:t>WAW and WAR hazards are avoided</a:t>
            </a:r>
          </a:p>
          <a:p>
            <a:pPr lvl="1"/>
            <a:r>
              <a:rPr lang="en-US" sz="2000" dirty="0" smtClean="0"/>
              <a:t>Speculation recovery occurs by copying during commit</a:t>
            </a:r>
          </a:p>
          <a:p>
            <a:pPr lvl="1"/>
            <a:r>
              <a:rPr lang="en-US" sz="2000" dirty="0" smtClean="0"/>
              <a:t>Still need a ROB-like queue to update table in order</a:t>
            </a:r>
          </a:p>
          <a:p>
            <a:pPr lvl="1"/>
            <a:r>
              <a:rPr lang="en-US" sz="2000" dirty="0" smtClean="0"/>
              <a:t>Simplifies commit:</a:t>
            </a:r>
          </a:p>
          <a:p>
            <a:pPr lvl="2"/>
            <a:r>
              <a:rPr lang="en-US" sz="1600" dirty="0" smtClean="0"/>
              <a:t>Record that mapping between architectural register and physical register is no longer speculative</a:t>
            </a:r>
          </a:p>
          <a:p>
            <a:pPr lvl="2"/>
            <a:r>
              <a:rPr lang="en-US" sz="1600" dirty="0" smtClean="0"/>
              <a:t>Free up physical register used to hold older value</a:t>
            </a:r>
          </a:p>
          <a:p>
            <a:pPr lvl="2"/>
            <a:r>
              <a:rPr lang="en-US" sz="1600" dirty="0" smtClean="0"/>
              <a:t>In other words:  SWAP physical registers on commit</a:t>
            </a:r>
          </a:p>
          <a:p>
            <a:pPr lvl="1"/>
            <a:r>
              <a:rPr lang="en-US" sz="2000" dirty="0" smtClean="0"/>
              <a:t>Physical register de-allocation is more difficult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Renaming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Combining instruction issue with register renaming:</a:t>
            </a:r>
          </a:p>
          <a:p>
            <a:pPr lvl="1"/>
            <a:r>
              <a:rPr lang="en-US" dirty="0" smtClean="0"/>
              <a:t>Issue logic pre-reserves enough physical registers for the bundle (fixed number?)</a:t>
            </a:r>
          </a:p>
          <a:p>
            <a:pPr lvl="1"/>
            <a:r>
              <a:rPr lang="en-US" dirty="0" smtClean="0"/>
              <a:t>Issue logic finds dependencies within bundle, maps registers as necessary</a:t>
            </a:r>
          </a:p>
          <a:p>
            <a:pPr lvl="1"/>
            <a:r>
              <a:rPr lang="en-US" dirty="0" smtClean="0"/>
              <a:t>Issue logic finds dependencies between current bundle and already in-flight bundles, maps registers as necessary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Issue and Renaming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How much to speculate</a:t>
            </a:r>
          </a:p>
          <a:p>
            <a:pPr lvl="1"/>
            <a:r>
              <a:rPr lang="en-US" dirty="0" err="1" smtClean="0"/>
              <a:t>Mis</a:t>
            </a:r>
            <a:r>
              <a:rPr lang="en-US" dirty="0" smtClean="0"/>
              <a:t>-speculation degrades performance and power relative to no speculation</a:t>
            </a:r>
          </a:p>
          <a:p>
            <a:pPr lvl="2"/>
            <a:r>
              <a:rPr lang="en-US" dirty="0" smtClean="0"/>
              <a:t>May cause additional misses (cache, TLB)</a:t>
            </a:r>
          </a:p>
          <a:p>
            <a:pPr lvl="1"/>
            <a:r>
              <a:rPr lang="en-US" dirty="0" smtClean="0"/>
              <a:t>Prevent speculative code from causing higher costing misses (e.g. L2)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Speculating through multiple branches</a:t>
            </a:r>
          </a:p>
          <a:p>
            <a:pPr lvl="1"/>
            <a:r>
              <a:rPr lang="en-US" dirty="0" smtClean="0"/>
              <a:t>Complicates speculation recovery</a:t>
            </a:r>
          </a:p>
          <a:p>
            <a:pPr lvl="1"/>
            <a:r>
              <a:rPr lang="en-US" dirty="0" smtClean="0"/>
              <a:t>No processor can resolve multiple branches per cycle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r>
              <a:rPr lang="en-US" dirty="0" smtClean="0"/>
              <a:t>Speculation and energy efficiency</a:t>
            </a:r>
          </a:p>
          <a:p>
            <a:pPr lvl="1"/>
            <a:r>
              <a:rPr lang="en-US" dirty="0" smtClean="0"/>
              <a:t>Note:  speculation is only energy efficient when it significantly improves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Value prediction</a:t>
            </a:r>
          </a:p>
          <a:p>
            <a:pPr lvl="1"/>
            <a:r>
              <a:rPr lang="en-US" dirty="0" smtClean="0"/>
              <a:t>Uses:</a:t>
            </a:r>
          </a:p>
          <a:p>
            <a:pPr lvl="2"/>
            <a:r>
              <a:rPr lang="en-US" dirty="0" smtClean="0"/>
              <a:t>Loads that load from a constant pool</a:t>
            </a:r>
          </a:p>
          <a:p>
            <a:pPr lvl="2"/>
            <a:r>
              <a:rPr lang="en-US" dirty="0" smtClean="0"/>
              <a:t>Instruction that produces a value from a small set of values</a:t>
            </a:r>
          </a:p>
          <a:p>
            <a:pPr lvl="1"/>
            <a:r>
              <a:rPr lang="en-US" dirty="0" smtClean="0"/>
              <a:t>Not been incorporated into modern processors</a:t>
            </a:r>
          </a:p>
          <a:p>
            <a:pPr lvl="1"/>
            <a:r>
              <a:rPr lang="en-US" dirty="0" smtClean="0"/>
              <a:t>Similar idea--</a:t>
            </a:r>
            <a:r>
              <a:rPr lang="en-US" i="1" dirty="0" smtClean="0"/>
              <a:t>address aliasing prediction</a:t>
            </a:r>
            <a:r>
              <a:rPr lang="en-US" dirty="0" smtClean="0"/>
              <a:t>--is used on some processors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5952920" y="2824272"/>
            <a:ext cx="6015493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Adv. Techniques for Instruction Delivery and Speculation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Dependencies are a property of programs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Pipeline organization determines if dependence is detected and if it causes a stall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Data dependence conveys: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Possibility of a hazard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Order in which results must be calculated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Upper bound on exploitable instruction level parallelism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Dependencies that flow through memory locations are difficult to detect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Dependence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Two instructions use the </a:t>
            </a:r>
            <a:r>
              <a:rPr lang="en-US" sz="2800" dirty="0" smtClean="0">
                <a:solidFill>
                  <a:srgbClr val="FF0000"/>
                </a:solidFill>
              </a:rPr>
              <a:t>same name </a:t>
            </a:r>
            <a:r>
              <a:rPr lang="en-US" sz="2800" dirty="0" smtClean="0"/>
              <a:t>but </a:t>
            </a:r>
            <a:r>
              <a:rPr lang="en-US" sz="2800" dirty="0" smtClean="0">
                <a:solidFill>
                  <a:srgbClr val="FF0000"/>
                </a:solidFill>
              </a:rPr>
              <a:t>no</a:t>
            </a:r>
            <a:r>
              <a:rPr lang="en-US" sz="2800" dirty="0" smtClean="0"/>
              <a:t> flow of </a:t>
            </a:r>
            <a:r>
              <a:rPr lang="en-US" sz="2800" dirty="0" smtClean="0">
                <a:solidFill>
                  <a:srgbClr val="FF0000"/>
                </a:solidFill>
              </a:rPr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 a true data dependence, </a:t>
            </a:r>
            <a:r>
              <a:rPr lang="en-US" sz="2400" i="1" dirty="0" smtClean="0"/>
              <a:t>but is a problem when reordering instructions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err="1" smtClean="0"/>
              <a:t>Antidependence</a:t>
            </a:r>
            <a:r>
              <a:rPr lang="en-US" sz="2400" b="1" dirty="0" smtClean="0"/>
              <a:t>:</a:t>
            </a:r>
            <a:r>
              <a:rPr lang="en-US" sz="2400" dirty="0" smtClean="0"/>
              <a:t>  instruction j writes a register or memory location that instruction </a:t>
            </a:r>
            <a:r>
              <a:rPr lang="en-US" sz="2400" dirty="0" err="1" smtClean="0"/>
              <a:t>i</a:t>
            </a:r>
            <a:r>
              <a:rPr lang="en-US" sz="2400" dirty="0" smtClean="0"/>
              <a:t> reads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Initial ordering (</a:t>
            </a:r>
            <a:r>
              <a:rPr lang="en-US" sz="2000" dirty="0" err="1" smtClean="0"/>
              <a:t>i</a:t>
            </a:r>
            <a:r>
              <a:rPr lang="en-US" sz="2000" dirty="0" smtClean="0"/>
              <a:t> before j) must be preserved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smtClean="0"/>
              <a:t>Output dependence</a:t>
            </a:r>
            <a:r>
              <a:rPr lang="en-US" sz="2400" b="1" dirty="0" smtClean="0"/>
              <a:t>:  </a:t>
            </a:r>
            <a:r>
              <a:rPr lang="en-US" sz="2400" dirty="0" smtClean="0"/>
              <a:t>instruction </a:t>
            </a:r>
            <a:r>
              <a:rPr lang="en-US" sz="2400" dirty="0" err="1" smtClean="0"/>
              <a:t>i</a:t>
            </a:r>
            <a:r>
              <a:rPr lang="en-US" sz="2400" dirty="0" smtClean="0"/>
              <a:t> and instruction j write the same register or memory location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Ordering must be preserved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To resolve, use renaming techniques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Factors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Data Hazards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Read after write (RAW)</a:t>
            </a:r>
            <a:r>
              <a:rPr lang="en-US" sz="2400" dirty="0" smtClean="0"/>
              <a:t>	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Write after write (WAW)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6600"/>
                </a:solidFill>
              </a:rPr>
              <a:t>Write after read (WAR)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Control Dependence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Ordering of instruction </a:t>
            </a:r>
            <a:r>
              <a:rPr lang="en-US" sz="2400" dirty="0" err="1" smtClean="0"/>
              <a:t>i</a:t>
            </a:r>
            <a:r>
              <a:rPr lang="en-US" sz="2400" dirty="0" smtClean="0"/>
              <a:t> with respect to a branch instruction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Instruction control dependent on a branch cannot be moved before the branch so that its execution is no longer controller by the branch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An instruction not control dependent on a branch cannot be moved after the branch so that its execution is controlled by the branch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1340768"/>
            <a:ext cx="20162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tabLst>
                <a:tab pos="457200" algn="l"/>
                <a:tab pos="857250" algn="l"/>
                <a:tab pos="1200150" algn="l"/>
              </a:tabLst>
            </a:pPr>
            <a:r>
              <a:rPr lang="en-US" sz="1600" b="1" dirty="0" smtClean="0">
                <a:latin typeface="+mn-lt"/>
              </a:rPr>
              <a:t>	</a:t>
            </a:r>
            <a:r>
              <a:rPr lang="en-US" sz="1600" b="1" dirty="0" smtClean="0">
                <a:solidFill>
                  <a:srgbClr val="C00000"/>
                </a:solidFill>
                <a:latin typeface="+mn-lt"/>
              </a:rPr>
              <a:t>RX	</a:t>
            </a:r>
            <a:r>
              <a:rPr lang="en-US" sz="1600" b="1" dirty="0" smtClean="0">
                <a:solidFill>
                  <a:srgbClr val="C00000"/>
                </a:solidFill>
                <a:latin typeface="+mn-lt"/>
                <a:sym typeface="Wingdings" pitchFamily="2" charset="2"/>
              </a:rPr>
              <a:t>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457200" algn="l"/>
                <a:tab pos="857250" algn="l"/>
                <a:tab pos="1200150" algn="l"/>
              </a:tabLst>
            </a:pPr>
            <a:r>
              <a:rPr lang="en-US" sz="1600" b="1" dirty="0" smtClean="0">
                <a:solidFill>
                  <a:srgbClr val="C00000"/>
                </a:solidFill>
                <a:latin typeface="+mn-lt"/>
                <a:sym typeface="Wingdings" pitchFamily="2" charset="2"/>
              </a:rPr>
              <a:t>		 	RX</a:t>
            </a:r>
          </a:p>
          <a:p>
            <a:pPr>
              <a:spcBef>
                <a:spcPts val="0"/>
              </a:spcBef>
              <a:tabLst>
                <a:tab pos="457200" algn="l"/>
                <a:tab pos="857250" algn="l"/>
                <a:tab pos="1200150" algn="l"/>
              </a:tabLst>
            </a:pPr>
            <a:r>
              <a:rPr lang="en-US" sz="1600" b="1" dirty="0" smtClean="0">
                <a:latin typeface="+mn-lt"/>
              </a:rPr>
              <a:t>	</a:t>
            </a:r>
            <a:r>
              <a:rPr lang="en-US" sz="1600" b="1" dirty="0" smtClean="0">
                <a:solidFill>
                  <a:srgbClr val="000066"/>
                </a:solidFill>
                <a:latin typeface="+mn-lt"/>
              </a:rPr>
              <a:t>RX	</a:t>
            </a:r>
            <a:r>
              <a:rPr lang="en-US" sz="1600" b="1" dirty="0" smtClean="0">
                <a:solidFill>
                  <a:srgbClr val="000066"/>
                </a:solidFill>
                <a:latin typeface="+mn-lt"/>
                <a:sym typeface="Wingdings" pitchFamily="2" charset="2"/>
              </a:rPr>
              <a:t>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457200" algn="l"/>
                <a:tab pos="857250" algn="l"/>
                <a:tab pos="1200150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+mn-lt"/>
                <a:sym typeface="Wingdings" pitchFamily="2" charset="2"/>
              </a:rPr>
              <a:t>	RX	 	</a:t>
            </a:r>
          </a:p>
          <a:p>
            <a:pPr>
              <a:spcBef>
                <a:spcPts val="0"/>
              </a:spcBef>
              <a:tabLst>
                <a:tab pos="457200" algn="l"/>
                <a:tab pos="857250" algn="l"/>
                <a:tab pos="1200150" algn="l"/>
              </a:tabLst>
            </a:pPr>
            <a:r>
              <a:rPr lang="en-US" sz="1600" b="1" dirty="0" smtClean="0">
                <a:latin typeface="+mn-lt"/>
              </a:rPr>
              <a:t>	</a:t>
            </a:r>
            <a:r>
              <a:rPr lang="en-US" sz="1600" b="1" dirty="0" smtClean="0">
                <a:solidFill>
                  <a:srgbClr val="006600"/>
                </a:solidFill>
                <a:latin typeface="+mn-lt"/>
              </a:rPr>
              <a:t>	</a:t>
            </a:r>
            <a:r>
              <a:rPr lang="en-US" sz="1600" b="1" dirty="0" smtClean="0">
                <a:solidFill>
                  <a:srgbClr val="006600"/>
                </a:solidFill>
                <a:latin typeface="+mn-lt"/>
                <a:sym typeface="Wingdings" pitchFamily="2" charset="2"/>
              </a:rPr>
              <a:t>	RX </a:t>
            </a:r>
          </a:p>
          <a:p>
            <a:pPr>
              <a:spcBef>
                <a:spcPts val="0"/>
              </a:spcBef>
              <a:tabLst>
                <a:tab pos="457200" algn="l"/>
                <a:tab pos="857250" algn="l"/>
                <a:tab pos="1200150" algn="l"/>
              </a:tabLst>
            </a:pPr>
            <a:r>
              <a:rPr lang="en-US" sz="1600" b="1" dirty="0" smtClean="0">
                <a:solidFill>
                  <a:srgbClr val="006600"/>
                </a:solidFill>
                <a:latin typeface="+mn-lt"/>
                <a:sym typeface="Wingdings" pitchFamily="2" charset="2"/>
              </a:rPr>
              <a:t>	</a:t>
            </a:r>
            <a:r>
              <a:rPr lang="en-US" sz="1600" b="1" dirty="0" smtClean="0">
                <a:solidFill>
                  <a:srgbClr val="006600"/>
                </a:solidFill>
                <a:latin typeface="+mn-lt"/>
              </a:rPr>
              <a:t>RX</a:t>
            </a:r>
            <a:r>
              <a:rPr lang="en-US" sz="1600" b="1" dirty="0" smtClean="0">
                <a:solidFill>
                  <a:srgbClr val="006600"/>
                </a:solidFill>
                <a:latin typeface="+mn-lt"/>
                <a:sym typeface="Wingdings" pitchFamily="2" charset="2"/>
              </a:rPr>
              <a:t>	</a:t>
            </a:r>
            <a:endParaRPr lang="en-US" sz="16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64088" y="1340769"/>
            <a:ext cx="1368152" cy="584775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64088" y="1916832"/>
            <a:ext cx="1368152" cy="584775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64088" y="2492895"/>
            <a:ext cx="1368152" cy="584775"/>
          </a:xfrm>
          <a:prstGeom prst="rect">
            <a:avLst/>
          </a:prstGeom>
          <a:noFill/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4643438" y="1643050"/>
            <a:ext cx="857256" cy="142876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14876" y="2214554"/>
            <a:ext cx="785818" cy="1588"/>
          </a:xfrm>
          <a:prstGeom prst="line">
            <a:avLst/>
          </a:prstGeom>
          <a:noFill/>
          <a:ln w="127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572000" y="2643182"/>
            <a:ext cx="928694" cy="142876"/>
          </a:xfrm>
          <a:prstGeom prst="line">
            <a:avLst/>
          </a:prstGeom>
          <a:noFill/>
          <a:ln w="127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57158" y="4714884"/>
            <a:ext cx="642942" cy="1588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57158" y="4929198"/>
            <a:ext cx="642942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000100" y="4929198"/>
            <a:ext cx="285752" cy="15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1070744" y="4714884"/>
            <a:ext cx="429422" cy="794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000100" y="4500570"/>
            <a:ext cx="285752" cy="15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57158" y="5715016"/>
            <a:ext cx="642942" cy="1588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57158" y="5500702"/>
            <a:ext cx="642942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000100" y="5929330"/>
            <a:ext cx="285752" cy="15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 flipH="1" flipV="1">
            <a:off x="1070744" y="5715016"/>
            <a:ext cx="429422" cy="794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000100" y="5500702"/>
            <a:ext cx="285752" cy="15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549" y="909514"/>
            <a:ext cx="4967907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OR instruction dependent on DADDU and </a:t>
            </a:r>
            <a:r>
              <a:rPr lang="en-US" sz="2800" dirty="0" smtClean="0">
                <a:solidFill>
                  <a:srgbClr val="FF0000"/>
                </a:solidFill>
              </a:rPr>
              <a:t>DSUBU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Assume R4 isn’t used after skip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Possible to move DSUBU before the branch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11587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908720"/>
            <a:ext cx="309634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2400" b="0" i="0" u="sng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</a:t>
            </a:r>
            <a:endParaRPr kumimoji="0" lang="en-US" sz="2400" b="0" i="0" u="sng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DADDU R1,R2,R3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+mn-lt"/>
              </a:rPr>
              <a:t>	BEQZ R4,L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DSUBU R1,R1,R6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dirty="0" smtClean="0">
                <a:solidFill>
                  <a:srgbClr val="003399"/>
                </a:solidFill>
                <a:latin typeface="+mn-lt"/>
              </a:rPr>
              <a:t>L:	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 R7,R1,R8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400" u="sng" kern="0" dirty="0" smtClean="0">
                <a:solidFill>
                  <a:srgbClr val="003399"/>
                </a:solidFill>
                <a:latin typeface="+mn-lt"/>
              </a:rPr>
              <a:t>Example 2: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 smtClean="0">
                <a:solidFill>
                  <a:srgbClr val="003399"/>
                </a:solidFill>
                <a:latin typeface="+mn-lt"/>
              </a:rPr>
              <a:t>	DADDU R1,R2,R3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BEQZ R12,skip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 smtClean="0">
                <a:solidFill>
                  <a:srgbClr val="003399"/>
                </a:solidFill>
                <a:latin typeface="+mn-lt"/>
              </a:rPr>
              <a:t>	DSUBU R4,R5,R6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DADDU R5,R4,R9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lang="en-US" sz="2000" kern="0" noProof="0" dirty="0" smtClean="0">
                <a:solidFill>
                  <a:srgbClr val="003399"/>
                </a:solidFill>
                <a:latin typeface="+mn-lt"/>
              </a:rPr>
              <a:t>skip: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R7,R8,R9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6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AU" sz="3200" dirty="0" smtClean="0">
                <a:solidFill>
                  <a:srgbClr val="FF0000"/>
                </a:solidFill>
              </a:rPr>
              <a:t>Compiler Techniques </a:t>
            </a:r>
            <a:r>
              <a:rPr lang="en-AU" sz="3200" dirty="0" smtClean="0"/>
              <a:t>for Exposing ILP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Pipeline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Separate dependent instruction from the source instruction by the pipeline latency of the source instruction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=999; </a:t>
            </a:r>
            <a:r>
              <a:rPr lang="en-US" dirty="0" err="1" smtClean="0"/>
              <a:t>i</a:t>
            </a:r>
            <a:r>
              <a:rPr lang="en-US" dirty="0" smtClean="0"/>
              <a:t>&gt;=0; </a:t>
            </a:r>
            <a:r>
              <a:rPr lang="en-US" dirty="0" err="1" smtClean="0"/>
              <a:t>i</a:t>
            </a:r>
            <a:r>
              <a:rPr lang="en-US" dirty="0" smtClean="0"/>
              <a:t>=i-1)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 x[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+ s;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93148" y="984024"/>
            <a:ext cx="233499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Compiler Techniques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54946"/>
            <a:ext cx="72675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24917</TotalTime>
  <Words>3436</Words>
  <Application>Microsoft Office PowerPoint</Application>
  <PresentationFormat>On-screen Show (4:3)</PresentationFormat>
  <Paragraphs>846</Paragraphs>
  <Slides>49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1_cod4e</vt:lpstr>
      <vt:lpstr>Slide 1</vt:lpstr>
      <vt:lpstr>Introduction</vt:lpstr>
      <vt:lpstr>Instruction-Level Parallelism</vt:lpstr>
      <vt:lpstr>Data Dependence</vt:lpstr>
      <vt:lpstr>Data Dependence</vt:lpstr>
      <vt:lpstr>Name Dependence</vt:lpstr>
      <vt:lpstr>Other Factors</vt:lpstr>
      <vt:lpstr>Examples</vt:lpstr>
      <vt:lpstr>Compiler Techniques for Exposing ILP</vt:lpstr>
      <vt:lpstr>FP ALU Op   FP ALU Op</vt:lpstr>
      <vt:lpstr>FP ALU Op   Store Double (SD) </vt:lpstr>
      <vt:lpstr>Load Double (LD)  FP ALU Op</vt:lpstr>
      <vt:lpstr>Load Double (LD)  Store Double (SD)</vt:lpstr>
      <vt:lpstr>Pipeline Stalls</vt:lpstr>
      <vt:lpstr>Pipeline Scheduling</vt:lpstr>
      <vt:lpstr>Loop Unrolling</vt:lpstr>
      <vt:lpstr>Loop Unrolling/Pipeline Scheduling</vt:lpstr>
      <vt:lpstr>Strip Mining</vt:lpstr>
      <vt:lpstr>Branch Prediction</vt:lpstr>
      <vt:lpstr>Branch Prediction Performance</vt:lpstr>
      <vt:lpstr>Dynamic Scheduling</vt:lpstr>
      <vt:lpstr>Dynamic Scheduling</vt:lpstr>
      <vt:lpstr>Register Renaming</vt:lpstr>
      <vt:lpstr>Register Renaming</vt:lpstr>
      <vt:lpstr>Register Renaming</vt:lpstr>
      <vt:lpstr>Tomasulo’s Algorithm</vt:lpstr>
      <vt:lpstr>Tomasulo’s Algorithm</vt:lpstr>
      <vt:lpstr>Example</vt:lpstr>
      <vt:lpstr>Hardware-Based Speculation</vt:lpstr>
      <vt:lpstr>Reorder Buffer</vt:lpstr>
      <vt:lpstr>Reorder Buffer</vt:lpstr>
      <vt:lpstr>Multiple Issue and Static Scheduling</vt:lpstr>
      <vt:lpstr>Multiple Issue</vt:lpstr>
      <vt:lpstr>VLIW Processors</vt:lpstr>
      <vt:lpstr>VLIW Processors</vt:lpstr>
      <vt:lpstr>Dynamic Scheduling, Multiple Issue, and Speculation</vt:lpstr>
      <vt:lpstr>Overview of Design</vt:lpstr>
      <vt:lpstr>Multiple Issue</vt:lpstr>
      <vt:lpstr>Example</vt:lpstr>
      <vt:lpstr>Example (No Speculation)</vt:lpstr>
      <vt:lpstr>Example</vt:lpstr>
      <vt:lpstr>Branch-Target Buffer</vt:lpstr>
      <vt:lpstr>Branch Folding</vt:lpstr>
      <vt:lpstr>Return Address Predictor</vt:lpstr>
      <vt:lpstr>Integrated Instruction Fetch Unit</vt:lpstr>
      <vt:lpstr>Register Renaming</vt:lpstr>
      <vt:lpstr>Integrated Issue and Renaming</vt:lpstr>
      <vt:lpstr>How Much?</vt:lpstr>
      <vt:lpstr>Energy Efficiency</vt:lpstr>
    </vt:vector>
  </TitlesOfParts>
  <Company>Ashenden Designs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Jose Delgado-Frias</cp:lastModifiedBy>
  <cp:revision>496</cp:revision>
  <dcterms:created xsi:type="dcterms:W3CDTF">2008-07-27T22:34:41Z</dcterms:created>
  <dcterms:modified xsi:type="dcterms:W3CDTF">2012-10-15T23:31:33Z</dcterms:modified>
</cp:coreProperties>
</file>