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74" r:id="rId2"/>
    <p:sldId id="275" r:id="rId3"/>
    <p:sldId id="276" r:id="rId4"/>
    <p:sldId id="277" r:id="rId5"/>
    <p:sldId id="320" r:id="rId6"/>
    <p:sldId id="278" r:id="rId7"/>
    <p:sldId id="279" r:id="rId8"/>
    <p:sldId id="280" r:id="rId9"/>
    <p:sldId id="321" r:id="rId10"/>
    <p:sldId id="322" r:id="rId11"/>
    <p:sldId id="282" r:id="rId12"/>
    <p:sldId id="283" r:id="rId13"/>
    <p:sldId id="284" r:id="rId14"/>
    <p:sldId id="345" r:id="rId15"/>
    <p:sldId id="351" r:id="rId16"/>
    <p:sldId id="352" r:id="rId17"/>
    <p:sldId id="353" r:id="rId18"/>
    <p:sldId id="354" r:id="rId19"/>
    <p:sldId id="355" r:id="rId20"/>
    <p:sldId id="349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2" r:id="rId46"/>
    <p:sldId id="383" r:id="rId47"/>
    <p:sldId id="384" r:id="rId48"/>
    <p:sldId id="385" r:id="rId4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FFC3CD"/>
    <a:srgbClr val="003300"/>
    <a:srgbClr val="9AE69A"/>
    <a:srgbClr val="33CC33"/>
    <a:srgbClr val="006600"/>
    <a:srgbClr val="E4F8E4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94" autoAdjust="0"/>
  </p:normalViewPr>
  <p:slideViewPr>
    <p:cSldViewPr snapToGrid="0">
      <p:cViewPr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0252" y="8854472"/>
            <a:ext cx="767314" cy="257333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88640" tIns="45126" rIns="88640" bIns="45126">
            <a:spAutoFit/>
          </a:bodyPr>
          <a:lstStyle/>
          <a:p>
            <a:pPr algn="ctr" defTabSz="881063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17F20C8A-F502-46B9-A64F-EA62F1F72802}" type="slidenum">
              <a:rPr lang="en-US" sz="1200">
                <a:latin typeface="Arial" charset="0"/>
              </a:rPr>
              <a:pPr algn="ctr" defTabSz="8810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0252" y="8854472"/>
            <a:ext cx="767314" cy="257333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88640" tIns="45126" rIns="88640" bIns="45126">
            <a:spAutoFit/>
          </a:bodyPr>
          <a:lstStyle/>
          <a:p>
            <a:pPr algn="ctr" defTabSz="881063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83A5E6F4-08A4-420A-8F7B-D5C5129A934C}" type="slidenum">
              <a:rPr lang="en-US" sz="1200">
                <a:latin typeface="Arial" charset="0"/>
              </a:rPr>
              <a:pPr algn="ctr" defTabSz="8810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4850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6108"/>
            <a:ext cx="5028161" cy="4182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63" tIns="45126" rIns="91863" bIns="45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3EB521AE-1720-4528-98AE-3655F9DC1C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771AE3DB-A36B-41B3-875A-C3770A4E59A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1C18B606-DAF8-4EB7-8653-06A8B6FBE7F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2BD015E1-6009-41AC-8D6D-751967ECB97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5B126A34-D73D-4014-92B7-763B7772E46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52A647B5-06A9-43E4-A822-4C6AD74C39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E994A1DC-C2B0-4681-B185-26BCF08916D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6059BFAC-3BFB-49D1-8716-55F9BA617CE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C4460172-A1F5-4CCE-B44D-E0E579B9242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13EC3C40-580A-4804-B0CF-015B6DD6551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671D4020-2B2E-44AA-B314-BF706D610E6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5BBA00AC-6735-4B73-AED1-738CCE90FC3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660FB34B-8EB3-4504-924C-45ABAAECBEE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781E01FF-C393-43A0-87DF-B7203E18F6E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F6CBBDA3-02D9-424C-A843-E0375986F8F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6BDFD453-984F-4057-8292-28633BF90A6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3EB521AE-1720-4528-98AE-3655F9DC1CA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FDAF58C1-04C2-4B09-9C8E-223E308E0ED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324E67C7-04A7-43DC-BF0B-1E303D93170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E26C8BB3-8ADA-4797-8E97-D7ABA0DEFEF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328B904A-9322-4FBA-A0AC-6B6F2AC3604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1633D881-3BC3-4B57-9882-DC73B832479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E43371B6-475C-4D45-9C55-9F64F9A5E81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DBF7527B-5541-43DB-910B-7A98F98D316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2877BA23-91B1-44E5-ABA4-BECE3035B76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DC6A8A25-3549-4FE5-BE36-89B974C86E7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  <a:noFill/>
        </p:spPr>
        <p:txBody>
          <a:bodyPr/>
          <a:lstStyle/>
          <a:p>
            <a:fld id="{2FEC14FD-706D-4FDB-B8A5-BAD3EC77AFB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30200"/>
            <a:ext cx="76962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0"/>
            <a:ext cx="19050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BB6C-EF61-445D-877E-3D82763789E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34400" y="6586538"/>
            <a:ext cx="366713" cy="271462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defRPr/>
            </a:pPr>
            <a:fld id="{EA673D6F-2D65-4393-BF5F-8AC6A98F35B8}" type="slidenum">
              <a:rPr lang="en-US" sz="1200">
                <a:solidFill>
                  <a:srgbClr val="000099"/>
                </a:solidFill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6545263"/>
            <a:ext cx="4191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000099"/>
                </a:solidFill>
                <a:latin typeface="Arial" charset="0"/>
              </a:rPr>
              <a:t>EE524 / CptS561 Computer Architecture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Dynamic Scheduling in PowerPC 604 and Pentium Pro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658100" cy="4114800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	Parameter	PPC	</a:t>
            </a:r>
            <a:r>
              <a:rPr lang="en-US" sz="2000" b="0" dirty="0" err="1" smtClean="0"/>
              <a:t>PPro</a:t>
            </a:r>
            <a:endParaRPr lang="en-US" sz="2000" b="0" dirty="0" smtClean="0"/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Max. instructions issued/clock	4	3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Max. instr. complete exec./clock	6	5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Max. instr. </a:t>
            </a:r>
            <a:r>
              <a:rPr lang="en-US" sz="2000" b="0" dirty="0" err="1" smtClean="0"/>
              <a:t>commited</a:t>
            </a:r>
            <a:r>
              <a:rPr lang="en-US" sz="2000" b="0" dirty="0" smtClean="0"/>
              <a:t>/clock	6	3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Window (</a:t>
            </a:r>
            <a:r>
              <a:rPr lang="en-US" sz="2000" b="0" dirty="0" err="1" smtClean="0"/>
              <a:t>Instrs</a:t>
            </a:r>
            <a:r>
              <a:rPr lang="en-US" sz="2000" b="0" dirty="0" smtClean="0"/>
              <a:t> in reorder buffer)	16	40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Number of reservations stations	12	20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Number of rename registers	8int/12FP	40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dirty="0" smtClean="0"/>
              <a:t>No. integer functional units (FUs)	2 	2</a:t>
            </a:r>
            <a:br>
              <a:rPr lang="en-US" sz="2000" b="0" dirty="0" smtClean="0"/>
            </a:br>
            <a:r>
              <a:rPr lang="en-US" sz="2000" b="0" dirty="0" smtClean="0"/>
              <a:t>No. floating point FUs	1	1 </a:t>
            </a:r>
            <a:br>
              <a:rPr lang="en-US" sz="2000" b="0" dirty="0" smtClean="0"/>
            </a:br>
            <a:r>
              <a:rPr lang="en-US" sz="2000" b="0" dirty="0" smtClean="0"/>
              <a:t>No. branch FUs		1	1 </a:t>
            </a:r>
            <a:br>
              <a:rPr lang="en-US" sz="2000" b="0" dirty="0" smtClean="0"/>
            </a:br>
            <a:r>
              <a:rPr lang="en-US" sz="2000" b="0" dirty="0" smtClean="0"/>
              <a:t>No. complex integer FUs	1	0</a:t>
            </a:r>
            <a:br>
              <a:rPr lang="en-US" sz="2000" b="0" dirty="0" smtClean="0"/>
            </a:br>
            <a:r>
              <a:rPr lang="en-US" sz="2000" b="0" dirty="0" smtClean="0"/>
              <a:t>No. memory FUs		1	1 load +1 store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endParaRPr lang="en-US" sz="2000" b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0" y="3429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Loop Unrolling in VLIW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2600" y="1606550"/>
            <a:ext cx="8343900" cy="4902200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800" i="1" smtClean="0">
                <a:solidFill>
                  <a:schemeClr val="hlink"/>
                </a:solidFill>
              </a:rPr>
              <a:t>Memory</a:t>
            </a:r>
            <a:r>
              <a:rPr lang="en-US" sz="1800" i="1" smtClean="0"/>
              <a:t> 	</a:t>
            </a:r>
            <a:r>
              <a:rPr lang="en-US" sz="1800" i="1" smtClean="0">
                <a:solidFill>
                  <a:srgbClr val="33CC33"/>
                </a:solidFill>
              </a:rPr>
              <a:t>Memory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000099"/>
                </a:solidFill>
              </a:rPr>
              <a:t>FP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660066"/>
                </a:solidFill>
              </a:rPr>
              <a:t>FP</a:t>
            </a:r>
            <a:r>
              <a:rPr lang="en-US" sz="1800" i="1" smtClean="0"/>
              <a:t>	Int. op/	Clock</a:t>
            </a:r>
            <a:br>
              <a:rPr lang="en-US" sz="1800" i="1" smtClean="0"/>
            </a:br>
            <a:r>
              <a:rPr lang="en-US" sz="1800" i="1" smtClean="0">
                <a:solidFill>
                  <a:schemeClr val="hlink"/>
                </a:solidFill>
              </a:rPr>
              <a:t>reference 1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33CC33"/>
                </a:solidFill>
              </a:rPr>
              <a:t>reference 2	</a:t>
            </a:r>
            <a:r>
              <a:rPr lang="en-US" sz="1800" i="1" smtClean="0">
                <a:solidFill>
                  <a:srgbClr val="000099"/>
                </a:solidFill>
              </a:rPr>
              <a:t>operation 1</a:t>
            </a:r>
            <a:r>
              <a:rPr lang="en-US" sz="1800" i="1" smtClean="0"/>
              <a:t>	 </a:t>
            </a:r>
            <a:r>
              <a:rPr lang="en-US" sz="1800" i="1" smtClean="0">
                <a:solidFill>
                  <a:srgbClr val="660066"/>
                </a:solidFill>
              </a:rPr>
              <a:t>op. 2</a:t>
            </a:r>
            <a:r>
              <a:rPr lang="en-US" sz="1800" i="1" smtClean="0"/>
              <a:t> 	branch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F0,0(R1)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F6,-8(R1)</a:t>
            </a:r>
            <a:r>
              <a:rPr lang="en-US" sz="1600" smtClean="0"/>
              <a:t>				1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F10,-16(R1)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F14,-24(R1)</a:t>
            </a:r>
            <a:r>
              <a:rPr lang="en-US" sz="1600" smtClean="0"/>
              <a:t>				2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F18,-32(R1)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F22,-40(R1)	</a:t>
            </a:r>
            <a:r>
              <a:rPr lang="en-US" sz="1600" smtClean="0">
                <a:solidFill>
                  <a:srgbClr val="000099"/>
                </a:solidFill>
              </a:rPr>
              <a:t>ADDD F4,F0,F2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F8,F6,F2</a:t>
            </a:r>
            <a:r>
              <a:rPr lang="en-US" sz="1600" smtClean="0"/>
              <a:t>	3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F26,-48(R1)</a:t>
            </a:r>
            <a:r>
              <a:rPr lang="en-US" sz="1600" smtClean="0"/>
              <a:t>		</a:t>
            </a:r>
            <a:r>
              <a:rPr lang="en-US" sz="1600" smtClean="0">
                <a:solidFill>
                  <a:srgbClr val="000099"/>
                </a:solidFill>
              </a:rPr>
              <a:t>ADDD F12,F10,F2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F16,F14,F2</a:t>
            </a:r>
            <a:r>
              <a:rPr lang="en-US" sz="1600" smtClean="0"/>
              <a:t>	4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/>
              <a:t>		</a:t>
            </a:r>
            <a:r>
              <a:rPr lang="en-US" sz="1600" smtClean="0">
                <a:solidFill>
                  <a:srgbClr val="000099"/>
                </a:solidFill>
              </a:rPr>
              <a:t>ADDD F20,F18,F2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F24,F22,F2</a:t>
            </a:r>
            <a:r>
              <a:rPr lang="en-US" sz="1600" smtClean="0"/>
              <a:t>	5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0(R1),F4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-8(R1),F8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000099"/>
                </a:solidFill>
              </a:rPr>
              <a:t>ADDD F28,F26,F2</a:t>
            </a:r>
            <a:r>
              <a:rPr lang="en-US" sz="1600" smtClean="0"/>
              <a:t>			6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-16(R1),F12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-24(R1),F16	</a:t>
            </a:r>
            <a:r>
              <a:rPr lang="en-US" sz="1600" smtClean="0"/>
              <a:t>			7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-32(R1),F20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-40(R1),F24</a:t>
            </a:r>
            <a:r>
              <a:rPr lang="en-US" sz="1600" smtClean="0"/>
              <a:t>			SUBI  R1,R1,#48	8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-0(R1),F28</a:t>
            </a:r>
            <a:r>
              <a:rPr lang="en-US" sz="1600" smtClean="0"/>
              <a:t>				BNEZ R1,LOOP	9</a:t>
            </a:r>
            <a:endParaRPr lang="en-US" smtClean="0"/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mtClean="0">
                <a:solidFill>
                  <a:schemeClr val="hlink"/>
                </a:solidFill>
              </a:rPr>
              <a:t>  </a:t>
            </a:r>
            <a:r>
              <a:rPr lang="en-US" sz="2000" smtClean="0">
                <a:solidFill>
                  <a:schemeClr val="hlink"/>
                </a:solidFill>
              </a:rPr>
              <a:t>Unrolled 7 times to avoid delays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>
                <a:solidFill>
                  <a:schemeClr val="hlink"/>
                </a:solidFill>
              </a:rPr>
              <a:t>  7 results in 9 clocks, or 1.3 clocks per iteration (1.8X)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>
                <a:solidFill>
                  <a:schemeClr val="hlink"/>
                </a:solidFill>
              </a:rPr>
              <a:t>  Average: 2.5 ops per clock, 50% efficiency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/>
              <a:t>  Note: Need more registers in VLIW (15 vs. 6 in SS)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028700" y="2374900"/>
            <a:ext cx="353060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689100" y="2971800"/>
            <a:ext cx="2501900" cy="762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57600" y="2286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657600" y="25908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657600" y="40386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657600" y="43434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657600" y="46482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09600" y="3429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133600" y="32004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133600" y="46482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410200" y="22860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410200" y="2590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410200" y="3733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410200" y="40386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410200" y="43434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410200" y="46482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781800" y="22860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781800" y="2590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934200" y="28956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086600" y="32004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162800" y="34290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7086600" y="37338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7086600" y="40386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Trace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724400"/>
          </a:xfrm>
          <a:noFill/>
        </p:spPr>
        <p:txBody>
          <a:bodyPr/>
          <a:lstStyle/>
          <a:p>
            <a:r>
              <a:rPr lang="en-US" b="0" smtClean="0"/>
              <a:t>Parallelism across IF branches vs. LOOP branches</a:t>
            </a:r>
          </a:p>
          <a:p>
            <a:r>
              <a:rPr lang="en-US" b="0" smtClean="0"/>
              <a:t>Two steps:</a:t>
            </a:r>
          </a:p>
          <a:p>
            <a:pPr lvl="1"/>
            <a:r>
              <a:rPr lang="en-US" b="0" i="1" smtClean="0">
                <a:solidFill>
                  <a:schemeClr val="hlink"/>
                </a:solidFill>
              </a:rPr>
              <a:t>Trace Selection</a:t>
            </a:r>
            <a:endParaRPr lang="en-US" b="0" smtClean="0"/>
          </a:p>
          <a:p>
            <a:pPr lvl="2"/>
            <a:r>
              <a:rPr lang="en-US" b="0" smtClean="0"/>
              <a:t>Find likely sequence of basic blocks (</a:t>
            </a:r>
            <a:r>
              <a:rPr lang="en-US" b="0" i="1" u="sng" smtClean="0">
                <a:solidFill>
                  <a:schemeClr val="hlink"/>
                </a:solidFill>
              </a:rPr>
              <a:t>trace</a:t>
            </a:r>
            <a:r>
              <a:rPr lang="en-US" b="0" smtClean="0"/>
              <a:t>) </a:t>
            </a:r>
            <a:br>
              <a:rPr lang="en-US" b="0" smtClean="0"/>
            </a:br>
            <a:r>
              <a:rPr lang="en-US" b="0" smtClean="0"/>
              <a:t>of (statically predicted or profile predicted) </a:t>
            </a:r>
            <a:br>
              <a:rPr lang="en-US" b="0" smtClean="0"/>
            </a:br>
            <a:r>
              <a:rPr lang="en-US" b="0" smtClean="0"/>
              <a:t>long sequence of straight-line code</a:t>
            </a:r>
          </a:p>
          <a:p>
            <a:pPr lvl="1"/>
            <a:r>
              <a:rPr lang="en-US" b="0" i="1" smtClean="0">
                <a:solidFill>
                  <a:schemeClr val="hlink"/>
                </a:solidFill>
              </a:rPr>
              <a:t>Trace Compaction</a:t>
            </a:r>
            <a:endParaRPr lang="en-US" b="0" smtClean="0"/>
          </a:p>
          <a:p>
            <a:pPr lvl="2"/>
            <a:r>
              <a:rPr lang="en-US" b="0" smtClean="0"/>
              <a:t>Squeeze trace into few VLIW instructions</a:t>
            </a:r>
          </a:p>
          <a:p>
            <a:pPr lvl="2"/>
            <a:r>
              <a:rPr lang="en-US" b="0" smtClean="0"/>
              <a:t>Need bookkeeping code in case prediction is wrong </a:t>
            </a:r>
          </a:p>
          <a:p>
            <a:r>
              <a:rPr lang="en-US" b="0" smtClean="0"/>
              <a:t>Compiler undoes bad guess </a:t>
            </a:r>
            <a:br>
              <a:rPr lang="en-US" b="0" smtClean="0"/>
            </a:br>
            <a:r>
              <a:rPr lang="en-US" b="0" smtClean="0"/>
              <a:t>(discards values in registers)</a:t>
            </a:r>
          </a:p>
          <a:p>
            <a:r>
              <a:rPr lang="en-US" b="0" smtClean="0"/>
              <a:t>Subtle compiler bugs mean wrong answer </a:t>
            </a:r>
            <a:br>
              <a:rPr lang="en-US" b="0" smtClean="0"/>
            </a:br>
            <a:r>
              <a:rPr lang="en-US" b="0" smtClean="0"/>
              <a:t>vs. poor performance; no hardware interlocks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7362825" y="2447925"/>
            <a:ext cx="7048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7162800" y="2743200"/>
            <a:ext cx="57150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419975" y="3133725"/>
            <a:ext cx="7048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7162800" y="3371850"/>
            <a:ext cx="57150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91400" y="2362200"/>
            <a:ext cx="457200" cy="1600200"/>
            <a:chOff x="4656" y="1488"/>
            <a:chExt cx="288" cy="1008"/>
          </a:xfrm>
        </p:grpSpPr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4704" y="1488"/>
              <a:ext cx="24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4752" y="1680"/>
              <a:ext cx="192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4752" y="1968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H="1">
              <a:off x="4656" y="2112"/>
              <a:ext cx="288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Advantages of HW (Tomasulo) vs. SW (VLIW) Speculation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05700" cy="4114800"/>
          </a:xfrm>
          <a:noFill/>
        </p:spPr>
        <p:txBody>
          <a:bodyPr/>
          <a:lstStyle/>
          <a:p>
            <a:r>
              <a:rPr lang="en-US" b="0" smtClean="0"/>
              <a:t>HW determines address conflicts</a:t>
            </a:r>
          </a:p>
          <a:p>
            <a:r>
              <a:rPr lang="en-US" b="0" smtClean="0"/>
              <a:t>HW better branch prediction</a:t>
            </a:r>
          </a:p>
          <a:p>
            <a:r>
              <a:rPr lang="en-US" b="0" smtClean="0"/>
              <a:t>HW maintains precise exception model</a:t>
            </a:r>
          </a:p>
          <a:p>
            <a:r>
              <a:rPr lang="en-US" b="0" smtClean="0"/>
              <a:t>HW does not execute bookkeeping instructions</a:t>
            </a:r>
          </a:p>
          <a:p>
            <a:r>
              <a:rPr lang="en-US" b="0" smtClean="0"/>
              <a:t>Works across multiple implementations</a:t>
            </a:r>
          </a:p>
          <a:p>
            <a:r>
              <a:rPr lang="en-US" b="0" smtClean="0"/>
              <a:t>SW speculation is much easier for HW design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Superscalar vs. VLIW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2400" b="0" smtClean="0"/>
              <a:t>Smaller code size</a:t>
            </a:r>
          </a:p>
          <a:p>
            <a:r>
              <a:rPr lang="en-US" sz="2400" b="0" smtClean="0"/>
              <a:t>Binary compatability across generations of hardware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noFill/>
        </p:spPr>
        <p:txBody>
          <a:bodyPr/>
          <a:lstStyle/>
          <a:p>
            <a:r>
              <a:rPr lang="en-US" sz="2400" b="0" smtClean="0"/>
              <a:t>Simplified Hardware for decoding, issuing instructions</a:t>
            </a:r>
          </a:p>
          <a:p>
            <a:r>
              <a:rPr lang="en-US" sz="2400" b="0" smtClean="0"/>
              <a:t>No Interlock Hardware (compiler checks?)</a:t>
            </a:r>
          </a:p>
          <a:p>
            <a:r>
              <a:rPr lang="en-US" sz="2400" b="0" smtClean="0"/>
              <a:t>More registers, but simplified Hardware for Register Ports (multiple independent register files?)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1143000"/>
          </a:xfrm>
          <a:noFill/>
        </p:spPr>
        <p:txBody>
          <a:bodyPr/>
          <a:lstStyle/>
          <a:p>
            <a:r>
              <a:rPr lang="en-US" smtClean="0"/>
              <a:t>Intel/HP IA-64 “Explicitly Parallel Instruction Computer (EPIC)”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143000"/>
            <a:ext cx="8705850" cy="5410200"/>
          </a:xfrm>
          <a:noFill/>
        </p:spPr>
        <p:txBody>
          <a:bodyPr/>
          <a:lstStyle/>
          <a:p>
            <a:r>
              <a:rPr lang="en-US" u="sng" dirty="0" smtClean="0">
                <a:solidFill>
                  <a:schemeClr val="hlink"/>
                </a:solidFill>
              </a:rPr>
              <a:t>IA-64</a:t>
            </a:r>
            <a:r>
              <a:rPr lang="en-US" dirty="0" smtClean="0"/>
              <a:t>: instruction set architecture</a:t>
            </a:r>
          </a:p>
          <a:p>
            <a:r>
              <a:rPr lang="en-US" dirty="0" smtClean="0"/>
              <a:t>128 64-bit integer </a:t>
            </a:r>
            <a:r>
              <a:rPr lang="en-US" dirty="0" err="1" smtClean="0"/>
              <a:t>regs</a:t>
            </a:r>
            <a:r>
              <a:rPr lang="en-US" dirty="0" smtClean="0"/>
              <a:t> + 128 82-bit floating point </a:t>
            </a:r>
            <a:r>
              <a:rPr lang="en-US" dirty="0" err="1" smtClean="0"/>
              <a:t>regs</a:t>
            </a:r>
            <a:endParaRPr lang="en-US" dirty="0" smtClean="0"/>
          </a:p>
          <a:p>
            <a:pPr lvl="1"/>
            <a:r>
              <a:rPr lang="en-US" dirty="0" smtClean="0"/>
              <a:t>Not separate register files per functional unit as in old VLIW</a:t>
            </a:r>
            <a:endParaRPr lang="en-US" sz="2800" dirty="0" smtClean="0"/>
          </a:p>
          <a:p>
            <a:r>
              <a:rPr lang="en-US" dirty="0" smtClean="0"/>
              <a:t>Hardware checks dependencies </a:t>
            </a:r>
            <a:br>
              <a:rPr lang="en-US" dirty="0" smtClean="0"/>
            </a:br>
            <a:r>
              <a:rPr lang="en-US" dirty="0" smtClean="0"/>
              <a:t>(interlocks =&gt; binary compatibility over time)</a:t>
            </a:r>
          </a:p>
          <a:p>
            <a:r>
              <a:rPr lang="en-US" dirty="0" smtClean="0"/>
              <a:t>Predicated execution (select 1 out of 64 1-bit flags) </a:t>
            </a:r>
            <a:br>
              <a:rPr lang="en-US" dirty="0" smtClean="0"/>
            </a:br>
            <a:r>
              <a:rPr lang="en-US" dirty="0" smtClean="0"/>
              <a:t>=&gt; 40% fewer </a:t>
            </a:r>
            <a:r>
              <a:rPr lang="en-US" dirty="0" err="1" smtClean="0"/>
              <a:t>mispredictions</a:t>
            </a:r>
            <a:r>
              <a:rPr lang="en-US" dirty="0" smtClean="0"/>
              <a:t>?</a:t>
            </a:r>
          </a:p>
          <a:p>
            <a:r>
              <a:rPr lang="en-US" u="sng" dirty="0" smtClean="0">
                <a:solidFill>
                  <a:schemeClr val="hlink"/>
                </a:solidFill>
              </a:rPr>
              <a:t>Itanium</a:t>
            </a:r>
            <a:r>
              <a:rPr lang="en-US" b="0" dirty="0" smtClean="0">
                <a:solidFill>
                  <a:schemeClr val="hlink"/>
                </a:solidFill>
              </a:rPr>
              <a:t>™</a:t>
            </a:r>
            <a:r>
              <a:rPr lang="en-US" dirty="0" smtClean="0"/>
              <a:t> was first implementation (2001)</a:t>
            </a:r>
          </a:p>
          <a:p>
            <a:pPr lvl="1"/>
            <a:r>
              <a:rPr lang="en-US" dirty="0" smtClean="0"/>
              <a:t>Highly parallel and deeply pipelined hardware at 800MHz</a:t>
            </a:r>
            <a:endParaRPr lang="en-US" sz="2800" dirty="0" smtClean="0"/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6-wide, 10-stage pipeline at 800Mhz on 0.18 µ process</a:t>
            </a:r>
          </a:p>
          <a:p>
            <a:r>
              <a:rPr lang="en-US" u="sng" dirty="0" smtClean="0">
                <a:solidFill>
                  <a:schemeClr val="hlink"/>
                </a:solidFill>
              </a:rPr>
              <a:t>Itanium 2</a:t>
            </a:r>
            <a:r>
              <a:rPr lang="en-US" b="0" dirty="0" smtClean="0">
                <a:solidFill>
                  <a:schemeClr val="hlink"/>
                </a:solidFill>
              </a:rPr>
              <a:t>™</a:t>
            </a:r>
            <a:r>
              <a:rPr lang="en-US" dirty="0" smtClean="0"/>
              <a:t> is name of 2nd implementation (2005)</a:t>
            </a:r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6-wide, </a:t>
            </a:r>
            <a:r>
              <a:rPr lang="en-US" dirty="0" smtClean="0">
                <a:solidFill>
                  <a:schemeClr val="hlink"/>
                </a:solidFill>
              </a:rPr>
              <a:t>8</a:t>
            </a:r>
            <a:r>
              <a:rPr lang="en-US" dirty="0" smtClean="0"/>
              <a:t>-stage pipeline at 1666MHz on 0.13 µm process</a:t>
            </a:r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Caches: 32 KB I, 32 KB D, 128 KB L2I, 128 KB L2D, 9216 KB L3</a:t>
            </a:r>
            <a:endParaRPr lang="en-US" sz="2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units</a:t>
            </a:r>
          </a:p>
        </p:txBody>
      </p:sp>
      <p:pic>
        <p:nvPicPr>
          <p:cNvPr id="34819" name="Picture 3" descr="Exec unit"/>
          <p:cNvPicPr>
            <a:picLocks noChangeAspect="1" noChangeArrowheads="1"/>
          </p:cNvPicPr>
          <p:nvPr/>
        </p:nvPicPr>
        <p:blipFill>
          <a:blip r:embed="rId3" cstate="print"/>
          <a:srcRect l="8333" r="2500"/>
          <a:stretch>
            <a:fillRect/>
          </a:stretch>
        </p:blipFill>
        <p:spPr bwMode="auto">
          <a:xfrm>
            <a:off x="533400" y="1600200"/>
            <a:ext cx="8153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3" descr="templ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583362" y="54737"/>
            <a:ext cx="6332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templat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239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u="sng" dirty="0" smtClean="0">
                <a:latin typeface="Calibri" pitchFamily="34" charset="0"/>
              </a:rPr>
              <a:t>Bundle	Slot 0	Slot 1	Slot 2	</a:t>
            </a:r>
            <a:r>
              <a:rPr lang="en-US" b="0" u="sng" dirty="0" smtClean="0">
                <a:solidFill>
                  <a:srgbClr val="FF0000"/>
                </a:solidFill>
                <a:latin typeface="Calibri" pitchFamily="34" charset="0"/>
              </a:rPr>
              <a:t>EX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LD F0, 0(R1)	LD F6,-8(R1)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F10,-16(R1)	LD F14,-24(R1)	ADD F4,F0,F2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LD F18,-32(R1)	LD F22,-40(R1)	ADD F8,F6,F2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LD F26,-48(R1)	SD F4,0(R1)	ADD F12,F10,F2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F8,-8(R1)	SD F12,-16(R1)	ADD F16,F14,F2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F16,-24(R1)		ADD F20,F18,F2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15: MMF	SD F20,-32(R1)		ADD F24,F22,F2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15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F24,-40(R1)		ADD F28,F26,F2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18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17: MIB	SD F28,-48(R1)	ADD R1,R1,#-56	BNE R1,R2,Loop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21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endParaRPr lang="en-US" b="0" dirty="0" smtClean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2362200"/>
            <a:ext cx="4724400" cy="228600"/>
          </a:xfrm>
          <a:prstGeom prst="straightConnector1">
            <a:avLst/>
          </a:prstGeom>
          <a:ln w="38100">
            <a:solidFill>
              <a:srgbClr val="C000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800600" y="2819400"/>
            <a:ext cx="2133600" cy="609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876800" y="3581400"/>
            <a:ext cx="21336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819400" y="41148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895600" y="45720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819400" y="50292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819400" y="54102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u="sng" dirty="0" smtClean="0">
                <a:latin typeface="Calibri" pitchFamily="34" charset="0"/>
              </a:rPr>
              <a:t>Bundle	Slot 0	Slot 1	Slot 2	</a:t>
            </a:r>
            <a:r>
              <a:rPr lang="en-US" b="0" u="sng" dirty="0" smtClean="0">
                <a:solidFill>
                  <a:srgbClr val="FF0000"/>
                </a:solidFill>
                <a:latin typeface="Calibri" pitchFamily="34" charset="0"/>
              </a:rPr>
              <a:t>EX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8:   MMI	LD F0, 0(R1)	LD F6,-8(R1)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LD F10,-16(R1)	LD F14,-24(R1)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F18,-32(R1)	LD F22,-40(R1)	ADD F4,F0,F2 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F26,-48(R1) 		ADD F8,F6,F2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		ADD F12,F10,F2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F4,0(R1) 	ADD F16,F14,F2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F8,-8(R1) 	ADD F20,F18,F2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15: MMF		SD F12,-16(R1)	ADD F24,F22,F2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F16,-24(R1)	ADD F28,F26,F2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SD F20,-32(R1)	SD F24,-40(R1)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17: MIB	SD F28,-48(R1)	ADD R1,R1,#-56	BNE R1,R2,Loop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	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800600" y="4724400"/>
            <a:ext cx="2286000" cy="5334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798513"/>
            <a:ext cx="8353425" cy="409575"/>
          </a:xfrm>
          <a:noFill/>
        </p:spPr>
        <p:txBody>
          <a:bodyPr/>
          <a:lstStyle/>
          <a:p>
            <a:r>
              <a:rPr lang="en-US" smtClean="0"/>
              <a:t>Dynamic Scheduling in Pentium Pro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01050" cy="4303713"/>
          </a:xfrm>
          <a:noFill/>
        </p:spPr>
        <p:txBody>
          <a:bodyPr/>
          <a:lstStyle/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err="1" smtClean="0"/>
              <a:t>PPro</a:t>
            </a:r>
            <a:r>
              <a:rPr lang="en-US" b="0" dirty="0" smtClean="0"/>
              <a:t> doesn’t pipeline 80x86 instructions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err="1" smtClean="0"/>
              <a:t>PPro</a:t>
            </a:r>
            <a:r>
              <a:rPr lang="en-US" b="0" dirty="0" smtClean="0"/>
              <a:t> decode unit translates the Intel instructions into 72-bit micro-operations (­ DLX -MIPS)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Sends micro-operations to reorder buffer &amp; reservation stations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Takes 1 clock cycle to determine length of 80x86 instructions + 2 more to create the micro-operations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12-14 clocks in total pipeline (­ 3 state machines)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Many instructions translate to 1 to 4 micro-operations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Complex 80x86 instructions are executed by a conventional </a:t>
            </a:r>
            <a:r>
              <a:rPr lang="en-US" b="0" dirty="0" err="1" smtClean="0"/>
              <a:t>microprogram</a:t>
            </a:r>
            <a:r>
              <a:rPr lang="en-US" b="0" dirty="0" smtClean="0"/>
              <a:t> (8K x 72 bits) that issues long sequences of micro-operations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1143000"/>
          </a:xfrm>
        </p:spPr>
        <p:txBody>
          <a:bodyPr/>
          <a:lstStyle/>
          <a:p>
            <a:r>
              <a:rPr lang="en-US" smtClean="0"/>
              <a:t>(Mis) Speculation on Pentium 4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066800"/>
          <a:ext cx="7086600" cy="6462713"/>
        </p:xfrm>
        <a:graphic>
          <a:graphicData uri="http://schemas.openxmlformats.org/presentationml/2006/ole">
            <p:oleObj spid="_x0000_s2050" name="Chart" r:id="rId4" imgW="1514409" imgH="1381110" progId="Excel.Sheet.8">
              <p:embed/>
            </p:oleObj>
          </a:graphicData>
        </a:graphic>
      </p:graphicFrame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762000" y="990600"/>
            <a:ext cx="7912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b="1">
                <a:latin typeface="Arial" pitchFamily="34" charset="0"/>
              </a:rPr>
              <a:t>% of micro-ops not used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 rot="-5400000">
            <a:off x="152400" y="3352800"/>
            <a:ext cx="4114800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Misspeculation Fraction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 rot="-5400000">
            <a:off x="4805362" y="3654426"/>
            <a:ext cx="1293813" cy="45005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3000"/>
              </a:spcBef>
            </a:pPr>
            <a:r>
              <a:rPr lang="en-US"/>
              <a:t>vzip</a:t>
            </a:r>
          </a:p>
          <a:p>
            <a:pPr algn="r">
              <a:spcBef>
                <a:spcPct val="23000"/>
              </a:spcBef>
            </a:pPr>
            <a:r>
              <a:rPr lang="en-US"/>
              <a:t>vpr</a:t>
            </a:r>
          </a:p>
          <a:p>
            <a:pPr algn="r">
              <a:spcBef>
                <a:spcPct val="23000"/>
              </a:spcBef>
            </a:pPr>
            <a:r>
              <a:rPr lang="en-US"/>
              <a:t>gcc</a:t>
            </a:r>
          </a:p>
          <a:p>
            <a:pPr algn="r">
              <a:spcBef>
                <a:spcPct val="23000"/>
              </a:spcBef>
            </a:pPr>
            <a:r>
              <a:rPr lang="en-US"/>
              <a:t>mcf</a:t>
            </a:r>
          </a:p>
          <a:p>
            <a:pPr algn="r">
              <a:spcBef>
                <a:spcPct val="23000"/>
              </a:spcBef>
            </a:pPr>
            <a:r>
              <a:rPr lang="en-US"/>
              <a:t>crafty</a:t>
            </a:r>
          </a:p>
          <a:p>
            <a:pPr algn="r">
              <a:spcBef>
                <a:spcPct val="23000"/>
              </a:spcBef>
            </a:pPr>
            <a:r>
              <a:rPr lang="en-US"/>
              <a:t>wupsise</a:t>
            </a:r>
          </a:p>
          <a:p>
            <a:pPr algn="r">
              <a:spcBef>
                <a:spcPct val="23000"/>
              </a:spcBef>
            </a:pPr>
            <a:r>
              <a:rPr lang="en-US"/>
              <a:t>swim</a:t>
            </a:r>
          </a:p>
          <a:p>
            <a:pPr algn="r">
              <a:spcBef>
                <a:spcPct val="23000"/>
              </a:spcBef>
            </a:pPr>
            <a:r>
              <a:rPr lang="en-US"/>
              <a:t>mgrid</a:t>
            </a:r>
          </a:p>
          <a:p>
            <a:pPr algn="r">
              <a:spcBef>
                <a:spcPct val="23000"/>
              </a:spcBef>
            </a:pPr>
            <a:r>
              <a:rPr lang="en-US"/>
              <a:t>applu</a:t>
            </a:r>
          </a:p>
          <a:p>
            <a:pPr algn="r">
              <a:spcBef>
                <a:spcPct val="23000"/>
              </a:spcBef>
            </a:pPr>
            <a:r>
              <a:rPr lang="en-US"/>
              <a:t>mesa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200400" y="60960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5410200" y="60960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5867400" y="6096000"/>
            <a:ext cx="2211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Floating Point</a:t>
            </a: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3429000" y="60960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Integer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r>
              <a:rPr lang="en-US" smtClean="0"/>
              <a:t>More Instruction Fetch Bandwidth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637181" cy="5283200"/>
          </a:xfrm>
        </p:spPr>
        <p:txBody>
          <a:bodyPr/>
          <a:lstStyle/>
          <a:p>
            <a:r>
              <a:rPr lang="en-US" dirty="0" smtClean="0">
                <a:solidFill>
                  <a:srgbClr val="0332B7"/>
                </a:solidFill>
              </a:rPr>
              <a:t>Integrated branch prediction</a:t>
            </a:r>
            <a:r>
              <a:rPr lang="en-US" dirty="0" smtClean="0"/>
              <a:t> </a:t>
            </a:r>
            <a:r>
              <a:rPr lang="en-US" u="sng" dirty="0" smtClean="0"/>
              <a:t>branch predictor is part of instruction fetch unit</a:t>
            </a:r>
            <a:r>
              <a:rPr lang="en-US" dirty="0" smtClean="0"/>
              <a:t> and is constantly predicting branches</a:t>
            </a:r>
          </a:p>
          <a:p>
            <a:r>
              <a:rPr lang="en-US" dirty="0" smtClean="0">
                <a:solidFill>
                  <a:srgbClr val="0332B7"/>
                </a:solidFill>
              </a:rPr>
              <a:t>Instruction </a:t>
            </a:r>
            <a:r>
              <a:rPr lang="en-US" dirty="0" err="1" smtClean="0">
                <a:solidFill>
                  <a:srgbClr val="0332B7"/>
                </a:solidFill>
              </a:rPr>
              <a:t>prefetch</a:t>
            </a:r>
            <a:r>
              <a:rPr lang="en-US" dirty="0" smtClean="0"/>
              <a:t> Instruction fetch units </a:t>
            </a:r>
            <a:r>
              <a:rPr lang="en-US" dirty="0" err="1" smtClean="0"/>
              <a:t>prefetch</a:t>
            </a:r>
            <a:r>
              <a:rPr lang="en-US" dirty="0" smtClean="0"/>
              <a:t> to deliver multiple </a:t>
            </a:r>
            <a:r>
              <a:rPr lang="en-US" dirty="0" smtClean="0"/>
              <a:t>instructions </a:t>
            </a:r>
            <a:r>
              <a:rPr lang="en-US" dirty="0" smtClean="0"/>
              <a:t>per clock, integrating it with branch prediction</a:t>
            </a:r>
          </a:p>
          <a:p>
            <a:r>
              <a:rPr lang="en-US" dirty="0" smtClean="0">
                <a:solidFill>
                  <a:srgbClr val="0332B7"/>
                </a:solidFill>
              </a:rPr>
              <a:t>Instruction memory access and buffering</a:t>
            </a:r>
            <a:r>
              <a:rPr lang="en-US" dirty="0" smtClean="0"/>
              <a:t> Fetching multiple instructions per cycle:</a:t>
            </a:r>
          </a:p>
          <a:p>
            <a:pPr lvl="1"/>
            <a:r>
              <a:rPr lang="en-US" sz="2400" dirty="0" smtClean="0"/>
              <a:t>May require accessing multiple cache blocks (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hide cost of crossing cache blocks) </a:t>
            </a:r>
          </a:p>
          <a:p>
            <a:pPr lvl="1"/>
            <a:r>
              <a:rPr lang="en-US" sz="2400" dirty="0" smtClean="0"/>
              <a:t>Provides buffering, acting as on-demand unit to provide instructions to issue stage as needed and in quantity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75" y="11113"/>
            <a:ext cx="9555163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Power 4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63674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Single-threaded predecessor to Power 5.  8 execution units in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out-of-order engine, each may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issue an instruction each cycle.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514850" y="2465388"/>
            <a:ext cx="1201738" cy="8683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5638800"/>
            <a:ext cx="91440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IF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instruction fetch,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IC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instruction cache,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BP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branch predict,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D0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decode stage 0,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Xfer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=transfer,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GD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group dispatch,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MP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mapping,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ISS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=instruction issue, 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RF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=register file read,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EX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execute, 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EA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compute address, 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DC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data caches,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F6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six-cycle floating-point execution pipe, 	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Fmt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data format,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WB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write back, and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CP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group commit</a:t>
            </a:r>
            <a:endParaRPr lang="en-US" sz="180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15200" y="381000"/>
            <a:ext cx="1600200" cy="5257800"/>
            <a:chOff x="7315200" y="381000"/>
            <a:chExt cx="1600200" cy="5257800"/>
          </a:xfrm>
        </p:grpSpPr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7772400" y="381000"/>
              <a:ext cx="1143000" cy="838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7315200" y="53340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4FFB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7772400" y="45720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RX </a:t>
              </a:r>
              <a:r>
                <a:rPr lang="en-US" sz="1800" dirty="0">
                  <a:sym typeface="Wingdings" pitchFamily="2" charset="2"/>
                </a:rPr>
                <a:t>  </a:t>
              </a:r>
            </a:p>
            <a:p>
              <a:r>
                <a:rPr lang="en-US" sz="1800" dirty="0">
                  <a:sym typeface="Wingdings" pitchFamily="2" charset="2"/>
                </a:rPr>
                <a:t>       RX</a:t>
              </a:r>
              <a:endParaRPr lang="en-US" sz="1800" dirty="0"/>
            </a:p>
          </p:txBody>
        </p:sp>
        <p:cxnSp>
          <p:nvCxnSpPr>
            <p:cNvPr id="13321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5867400" y="3276600"/>
              <a:ext cx="4114800" cy="1588"/>
            </a:xfrm>
            <a:prstGeom prst="straightConnector1">
              <a:avLst/>
            </a:prstGeom>
            <a:noFill/>
            <a:ln w="38100" algn="ctr">
              <a:solidFill>
                <a:srgbClr val="114FFB"/>
              </a:solidFill>
              <a:prstDash val="sysDot"/>
              <a:round/>
              <a:headEnd/>
              <a:tailEnd type="arrow" w="med" len="med"/>
            </a:ln>
          </p:spPr>
        </p:cxn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dirty="0" smtClean="0"/>
              <a:t>Limits to ILP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67700" cy="5491716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dirty="0" smtClean="0"/>
              <a:t>Initial HW Model here; MIPS compilers. </a:t>
            </a:r>
          </a:p>
          <a:p>
            <a:pPr>
              <a:buFontTx/>
              <a:buNone/>
            </a:pPr>
            <a:r>
              <a:rPr lang="en-US" altLang="en-US" dirty="0" smtClean="0"/>
              <a:t>Assumptions for ideal/perfect machine to start:</a:t>
            </a:r>
            <a:endParaRPr lang="en-US" altLang="en-US" sz="2000" dirty="0" smtClean="0"/>
          </a:p>
          <a:p>
            <a:pPr>
              <a:buFontTx/>
              <a:buNone/>
            </a:pPr>
            <a:r>
              <a:rPr lang="en-US" altLang="en-US" dirty="0" smtClean="0"/>
              <a:t>	1. </a:t>
            </a:r>
            <a:r>
              <a:rPr lang="en-US" altLang="en-US" i="1" dirty="0" smtClean="0">
                <a:solidFill>
                  <a:schemeClr val="hlink"/>
                </a:solidFill>
              </a:rPr>
              <a:t>Register renaming </a:t>
            </a:r>
            <a:r>
              <a:rPr lang="en-US" altLang="en-US" dirty="0" smtClean="0"/>
              <a:t>– infinite virtual registers </a:t>
            </a:r>
            <a:br>
              <a:rPr lang="en-US" altLang="en-US" dirty="0" smtClean="0"/>
            </a:br>
            <a:r>
              <a:rPr lang="en-US" altLang="en-US" dirty="0" smtClean="0"/>
              <a:t>=&gt; all register WAW &amp; WAR hazards are avoided</a:t>
            </a:r>
          </a:p>
          <a:p>
            <a:pPr>
              <a:buFontTx/>
              <a:buNone/>
            </a:pPr>
            <a:r>
              <a:rPr lang="en-US" altLang="en-US" dirty="0" smtClean="0"/>
              <a:t>	2. </a:t>
            </a:r>
            <a:r>
              <a:rPr lang="en-US" altLang="en-US" i="1" dirty="0" smtClean="0">
                <a:solidFill>
                  <a:schemeClr val="hlink"/>
                </a:solidFill>
              </a:rPr>
              <a:t>Branch prediction </a:t>
            </a:r>
            <a:r>
              <a:rPr lang="en-US" altLang="en-US" dirty="0" smtClean="0"/>
              <a:t>– perfect; no </a:t>
            </a:r>
            <a:r>
              <a:rPr lang="en-US" altLang="en-US" dirty="0" err="1" smtClean="0"/>
              <a:t>mispredictions</a:t>
            </a:r>
            <a:r>
              <a:rPr lang="en-US" altLang="en-US" dirty="0" smtClean="0"/>
              <a:t> </a:t>
            </a:r>
          </a:p>
          <a:p>
            <a:pPr>
              <a:buFontTx/>
              <a:buNone/>
            </a:pPr>
            <a:r>
              <a:rPr lang="en-US" altLang="en-US" dirty="0" smtClean="0"/>
              <a:t>	3. </a:t>
            </a:r>
            <a:r>
              <a:rPr lang="en-US" altLang="en-US" i="1" dirty="0" smtClean="0">
                <a:solidFill>
                  <a:schemeClr val="hlink"/>
                </a:solidFill>
              </a:rPr>
              <a:t>Jump prediction </a:t>
            </a:r>
            <a:r>
              <a:rPr lang="en-US" altLang="en-US" dirty="0" smtClean="0"/>
              <a:t>– all jumps perfectly predicted (</a:t>
            </a:r>
            <a:r>
              <a:rPr lang="en-US" altLang="en-US" dirty="0" smtClean="0">
                <a:solidFill>
                  <a:srgbClr val="114FFB"/>
                </a:solidFill>
              </a:rPr>
              <a:t>returns, case statements</a:t>
            </a:r>
            <a:r>
              <a:rPr lang="en-US" altLang="en-US" dirty="0" smtClean="0"/>
              <a:t>)</a:t>
            </a:r>
            <a:br>
              <a:rPr lang="en-US" altLang="en-US" dirty="0" smtClean="0"/>
            </a:br>
            <a:r>
              <a:rPr lang="en-US" altLang="en-US" dirty="0" smtClean="0"/>
              <a:t>2 &amp; 3 </a:t>
            </a:r>
            <a:r>
              <a:rPr lang="en-US" altLang="en-US" dirty="0" smtClean="0">
                <a:sym typeface="Symbol" pitchFamily="18" charset="2"/>
              </a:rPr>
              <a:t></a:t>
            </a:r>
            <a:r>
              <a:rPr lang="en-US" altLang="en-US" dirty="0" smtClean="0"/>
              <a:t> no control dependencies; perfect speculation &amp; an unbounded buffer of instructions available</a:t>
            </a:r>
          </a:p>
          <a:p>
            <a:pPr>
              <a:buFontTx/>
              <a:buNone/>
            </a:pPr>
            <a:r>
              <a:rPr lang="en-US" altLang="en-US" dirty="0" smtClean="0"/>
              <a:t>	4. </a:t>
            </a:r>
            <a:r>
              <a:rPr lang="en-US" altLang="en-US" i="1" dirty="0" smtClean="0">
                <a:solidFill>
                  <a:schemeClr val="hlink"/>
                </a:solidFill>
              </a:rPr>
              <a:t>Memory-address alias analysis </a:t>
            </a:r>
            <a:r>
              <a:rPr lang="en-US" altLang="en-US" dirty="0" smtClean="0"/>
              <a:t>– addresses known &amp; a load can be moved before a store provided addresses not equal; 1&amp;4 eliminates all but RAW</a:t>
            </a:r>
          </a:p>
          <a:p>
            <a:pPr>
              <a:buFontTx/>
              <a:buNone/>
            </a:pPr>
            <a:r>
              <a:rPr lang="en-US" altLang="en-US" dirty="0" smtClean="0"/>
              <a:t>Also: perfect caches; 1 cycle latency for all instructions (FP *,/); unlimited instructions issued/clock cycle;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BB41FB-BF4B-49D5-B7D1-7FD527EF9BE9}" type="slidenum">
              <a:rPr lang="en-US" smtClean="0"/>
              <a:pPr/>
              <a:t>24</a:t>
            </a:fld>
            <a:endParaRPr lang="en-US" b="0" smtClean="0"/>
          </a:p>
        </p:txBody>
      </p:sp>
      <p:graphicFrame>
        <p:nvGraphicFramePr>
          <p:cNvPr id="1002541" name="Group 45"/>
          <p:cNvGraphicFramePr>
            <a:graphicFrameLocks noGrp="1"/>
          </p:cNvGraphicFramePr>
          <p:nvPr>
            <p:ph/>
          </p:nvPr>
        </p:nvGraphicFramePr>
        <p:xfrm>
          <a:off x="304800" y="1143000"/>
          <a:ext cx="8229600" cy="5074285"/>
        </p:xfrm>
        <a:graphic>
          <a:graphicData uri="http://schemas.openxmlformats.org/drawingml/2006/table">
            <a:tbl>
              <a:tblPr/>
              <a:tblGrid>
                <a:gridCol w="1779588"/>
                <a:gridCol w="2224087"/>
                <a:gridCol w="1482725"/>
                <a:gridCol w="2743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Instructions Issued per clock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</a:rPr>
                        <a:t>64 (no restrictions)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Infinite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Instruction Window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</a:rPr>
                        <a:t>Infinite vs. 256, 128, 64,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Infinite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Renaming 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</a:rPr>
                        <a:t>64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</a:rPr>
                        <a:t>Int + 64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Infinite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integer +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Fl. Pt.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Branch Prediction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32B7"/>
                          </a:solidFill>
                          <a:effectLst/>
                          <a:latin typeface="Arial" charset="0"/>
                        </a:rPr>
                        <a:t>1K 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Tournament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64KI, 32KD, 1.92MB L2, 36 MB 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Alias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HW disambiguation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49" name="Rectangle 44"/>
          <p:cNvSpPr>
            <a:spLocks noChangeArrowheads="1"/>
          </p:cNvSpPr>
          <p:nvPr/>
        </p:nvSpPr>
        <p:spPr bwMode="auto">
          <a:xfrm>
            <a:off x="914400" y="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>
                <a:solidFill>
                  <a:srgbClr val="000066"/>
                </a:solidFill>
              </a:rPr>
              <a:t>Limits to ILP HW Model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fld id="{2E7C6932-F9EA-489A-B836-04076AE4A030}" type="slidenum">
              <a:rPr lang="en-US" smtClean="0"/>
              <a:pPr/>
              <a:t>25</a:t>
            </a:fld>
            <a:endParaRPr lang="en-US" b="0" smtClean="0"/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152400" y="6477000"/>
            <a:ext cx="8458200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253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993775"/>
            <a:ext cx="8623300" cy="552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28650"/>
            <a:ext cx="8896350" cy="381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Realistic HW: Window Impact</a:t>
            </a:r>
            <a:br>
              <a:rPr lang="en-US" altLang="en-US" smtClean="0"/>
            </a:br>
            <a:r>
              <a:rPr lang="en-US" altLang="en-US" sz="1600" b="0" smtClean="0">
                <a:solidFill>
                  <a:schemeClr val="tx1"/>
                </a:solidFill>
              </a:rPr>
              <a:t>(Figure 3.7)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4057650" cy="127635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smtClean="0"/>
              <a:t>	Perfect disambiguation (HW), 1K Selective Prediction, 16 entry return, 64 registers, issue as many as window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4024313" y="6351588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5624513" y="6351588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2360613" y="6351588"/>
            <a:ext cx="690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256</a:t>
            </a: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1179513" y="6351588"/>
            <a:ext cx="1177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/>
              <a:t>Infinite</a:t>
            </a:r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4799013" y="6351588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DC0081"/>
                </a:solidFill>
              </a:rPr>
              <a:t>32</a:t>
            </a:r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3160713" y="6351588"/>
            <a:ext cx="690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114FFB"/>
                </a:solidFill>
              </a:rPr>
              <a:t>128</a:t>
            </a:r>
          </a:p>
        </p:txBody>
      </p:sp>
      <p:sp>
        <p:nvSpPr>
          <p:cNvPr id="22541" name="Rectangle 11"/>
          <p:cNvSpPr>
            <a:spLocks noChangeArrowheads="1"/>
          </p:cNvSpPr>
          <p:nvPr/>
        </p:nvSpPr>
        <p:spPr bwMode="auto">
          <a:xfrm>
            <a:off x="6424613" y="635158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712000"/>
                </a:solidFill>
              </a:rPr>
              <a:t>8</a:t>
            </a:r>
          </a:p>
        </p:txBody>
      </p:sp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7275513" y="635158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5400"/>
                </a:solidFill>
              </a:rPr>
              <a:t>4</a:t>
            </a:r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2519363" y="3738563"/>
            <a:ext cx="216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>Integer: 6 - 12</a:t>
            </a:r>
          </a:p>
        </p:txBody>
      </p:sp>
      <p:sp>
        <p:nvSpPr>
          <p:cNvPr id="22544" name="Rectangle 14"/>
          <p:cNvSpPr>
            <a:spLocks noChangeArrowheads="1"/>
          </p:cNvSpPr>
          <p:nvPr/>
        </p:nvSpPr>
        <p:spPr bwMode="auto">
          <a:xfrm>
            <a:off x="5662613" y="2005013"/>
            <a:ext cx="1535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</a:rPr>
              <a:t>FP: 8 - 45</a:t>
            </a:r>
          </a:p>
        </p:txBody>
      </p:sp>
      <p:sp>
        <p:nvSpPr>
          <p:cNvPr id="22545" name="Rectangle 15"/>
          <p:cNvSpPr>
            <a:spLocks noChangeArrowheads="1"/>
          </p:cNvSpPr>
          <p:nvPr/>
        </p:nvSpPr>
        <p:spPr bwMode="auto">
          <a:xfrm rot="-5400000">
            <a:off x="-28575" y="3608388"/>
            <a:ext cx="8588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</a:rPr>
              <a:t>IPC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HW v. SW to increase ILP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226" y="1541253"/>
            <a:ext cx="7162800" cy="4114800"/>
          </a:xfrm>
        </p:spPr>
        <p:txBody>
          <a:bodyPr/>
          <a:lstStyle/>
          <a:p>
            <a:r>
              <a:rPr lang="en-US" dirty="0" smtClean="0"/>
              <a:t>Memory disambiguation: HW best</a:t>
            </a:r>
          </a:p>
          <a:p>
            <a:r>
              <a:rPr lang="en-US" dirty="0" smtClean="0"/>
              <a:t>Speculation: </a:t>
            </a:r>
          </a:p>
          <a:p>
            <a:pPr lvl="1"/>
            <a:r>
              <a:rPr lang="en-US" sz="2400" dirty="0" smtClean="0"/>
              <a:t>HW best when </a:t>
            </a:r>
            <a:r>
              <a:rPr lang="en-US" sz="2400" dirty="0" smtClean="0">
                <a:solidFill>
                  <a:srgbClr val="0332B7"/>
                </a:solidFill>
              </a:rPr>
              <a:t>dynamic branch</a:t>
            </a:r>
            <a:r>
              <a:rPr lang="en-US" sz="2400" dirty="0" smtClean="0"/>
              <a:t> prediction better than </a:t>
            </a:r>
            <a:r>
              <a:rPr lang="en-US" sz="2400" dirty="0" smtClean="0">
                <a:solidFill>
                  <a:srgbClr val="0332B7"/>
                </a:solidFill>
              </a:rPr>
              <a:t>compile time (static)</a:t>
            </a:r>
            <a:r>
              <a:rPr lang="en-US" sz="2400" dirty="0" smtClean="0"/>
              <a:t> prediction</a:t>
            </a:r>
          </a:p>
          <a:p>
            <a:pPr lvl="1"/>
            <a:r>
              <a:rPr lang="en-US" sz="2400" dirty="0" smtClean="0">
                <a:solidFill>
                  <a:srgbClr val="0332B7"/>
                </a:solidFill>
              </a:rPr>
              <a:t>Exceptions</a:t>
            </a:r>
            <a:r>
              <a:rPr lang="en-US" sz="2400" dirty="0" smtClean="0"/>
              <a:t> easier for HW</a:t>
            </a:r>
          </a:p>
          <a:p>
            <a:pPr lvl="1"/>
            <a:r>
              <a:rPr lang="en-US" sz="2400" dirty="0" smtClean="0"/>
              <a:t>HW doesn’t need bookkeeping code or compensation code</a:t>
            </a:r>
          </a:p>
          <a:p>
            <a:pPr lvl="1"/>
            <a:r>
              <a:rPr lang="en-US" sz="2400" dirty="0" smtClean="0"/>
              <a:t>Very complicated to get right</a:t>
            </a:r>
          </a:p>
          <a:p>
            <a:r>
              <a:rPr lang="en-US" dirty="0" smtClean="0">
                <a:solidFill>
                  <a:srgbClr val="0332B7"/>
                </a:solidFill>
              </a:rPr>
              <a:t>Scheduling:</a:t>
            </a:r>
            <a:r>
              <a:rPr lang="en-US" dirty="0" smtClean="0"/>
              <a:t> SW can look ahead to schedule better</a:t>
            </a:r>
          </a:p>
          <a:p>
            <a:r>
              <a:rPr lang="en-US" dirty="0" smtClean="0">
                <a:solidFill>
                  <a:srgbClr val="0332B7"/>
                </a:solidFill>
              </a:rPr>
              <a:t>Compiler independence:</a:t>
            </a:r>
            <a:r>
              <a:rPr lang="en-US" dirty="0" smtClean="0"/>
              <a:t> does not require new compiler, recompilation to run better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0200"/>
            <a:ext cx="8229600" cy="736600"/>
          </a:xfrm>
        </p:spPr>
        <p:txBody>
          <a:bodyPr/>
          <a:lstStyle/>
          <a:p>
            <a:r>
              <a:rPr lang="en-US" sz="3200" dirty="0" smtClean="0"/>
              <a:t>Performance beyond single thread ILP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5283200"/>
          </a:xfrm>
        </p:spPr>
        <p:txBody>
          <a:bodyPr/>
          <a:lstStyle/>
          <a:p>
            <a:r>
              <a:rPr lang="en-US" dirty="0" smtClean="0"/>
              <a:t>There can be much higher natural parallelism in some applications </a:t>
            </a:r>
            <a:r>
              <a:rPr lang="en-US" dirty="0" smtClean="0"/>
              <a:t>(</a:t>
            </a:r>
            <a:r>
              <a:rPr lang="en-US" dirty="0" smtClean="0"/>
              <a:t>e.g., Database or Scientific codes)</a:t>
            </a:r>
          </a:p>
          <a:p>
            <a:r>
              <a:rPr lang="en-US" dirty="0" smtClean="0"/>
              <a:t>Explicit </a:t>
            </a:r>
            <a:r>
              <a:rPr lang="en-US" dirty="0" smtClean="0">
                <a:solidFill>
                  <a:srgbClr val="0332B7"/>
                </a:solidFill>
              </a:rPr>
              <a:t>Thread Level Parallelism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332B7"/>
                </a:solidFill>
              </a:rPr>
              <a:t>Data Level Parallelism</a:t>
            </a:r>
          </a:p>
          <a:p>
            <a:r>
              <a:rPr lang="en-US" altLang="en-US" dirty="0" smtClean="0">
                <a:solidFill>
                  <a:srgbClr val="0332B7"/>
                </a:solidFill>
              </a:rPr>
              <a:t>Thread</a:t>
            </a:r>
            <a:r>
              <a:rPr lang="en-US" altLang="en-US" dirty="0" smtClean="0"/>
              <a:t>: process with own instructions and data</a:t>
            </a:r>
          </a:p>
          <a:p>
            <a:pPr lvl="1"/>
            <a:r>
              <a:rPr lang="en-US" altLang="en-US" sz="2400" dirty="0" smtClean="0"/>
              <a:t>thread may be a process part of a parallel program of multiple processes, or it may be an independent program</a:t>
            </a:r>
          </a:p>
          <a:p>
            <a:pPr lvl="1"/>
            <a:r>
              <a:rPr lang="en-US" altLang="en-US" sz="2400" dirty="0" smtClean="0"/>
              <a:t>Each thread has all the state (</a:t>
            </a:r>
            <a:r>
              <a:rPr lang="en-US" altLang="en-US" sz="2400" dirty="0" smtClean="0">
                <a:solidFill>
                  <a:srgbClr val="0332B7"/>
                </a:solidFill>
              </a:rPr>
              <a:t>instructions, data, PC, register state, and so on</a:t>
            </a:r>
            <a:r>
              <a:rPr lang="en-US" altLang="en-US" sz="2400" dirty="0" smtClean="0"/>
              <a:t>) necessary to allow it to execute</a:t>
            </a:r>
          </a:p>
          <a:p>
            <a:r>
              <a:rPr lang="en-US" altLang="en-US" dirty="0" smtClean="0">
                <a:solidFill>
                  <a:srgbClr val="114FFB"/>
                </a:solidFill>
              </a:rPr>
              <a:t>Data Level Parallelism</a:t>
            </a:r>
            <a:r>
              <a:rPr lang="en-US" altLang="en-US" dirty="0" smtClean="0"/>
              <a:t>: Perform identical operations on data, and lots of data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33375"/>
            <a:ext cx="7162800" cy="1143000"/>
          </a:xfrm>
          <a:ln>
            <a:solidFill>
              <a:schemeClr val="hlink"/>
            </a:solidFill>
          </a:ln>
        </p:spPr>
        <p:txBody>
          <a:bodyPr/>
          <a:lstStyle/>
          <a:p>
            <a:r>
              <a:rPr lang="en-US" smtClean="0"/>
              <a:t>Thread Level Parallelism (TLP)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889125"/>
            <a:ext cx="7683500" cy="4264025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dirty="0" smtClean="0"/>
              <a:t>ILP exploits implicit parallel operations within a loop or straight-line code segment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TLP </a:t>
            </a:r>
            <a:r>
              <a:rPr lang="en-US" dirty="0" smtClean="0">
                <a:solidFill>
                  <a:srgbClr val="0332B7"/>
                </a:solidFill>
              </a:rPr>
              <a:t>explicitly</a:t>
            </a:r>
            <a:r>
              <a:rPr lang="en-US" dirty="0" smtClean="0"/>
              <a:t> represented by the use of </a:t>
            </a:r>
            <a:r>
              <a:rPr lang="en-US" dirty="0" smtClean="0">
                <a:solidFill>
                  <a:srgbClr val="0332B7"/>
                </a:solidFill>
              </a:rPr>
              <a:t>multiple threads</a:t>
            </a:r>
            <a:r>
              <a:rPr lang="en-US" dirty="0" smtClean="0"/>
              <a:t> of execution that are </a:t>
            </a:r>
            <a:r>
              <a:rPr lang="en-US" dirty="0" smtClean="0">
                <a:solidFill>
                  <a:srgbClr val="0332B7"/>
                </a:solidFill>
              </a:rPr>
              <a:t>inherently parallel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Goal: Use multiple instruction streams to improve 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Throughput of computers that run many programs 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Execution time of multi-threaded programs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 smtClean="0"/>
              <a:t>TLP could be more cost-effective to exploit than ILP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95625" y="1533525"/>
            <a:ext cx="3657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Instruction Level Parallelism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 flipH="1">
            <a:off x="1733549" y="1714500"/>
            <a:ext cx="1362075" cy="1905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mtClean="0"/>
              <a:t>New Approach: Mulithreaded Execution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257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Multithreading: multiple threads to share the functional units of 1 processor via overlapping</a:t>
            </a:r>
          </a:p>
          <a:p>
            <a:pPr lvl="1">
              <a:defRPr/>
            </a:pPr>
            <a:r>
              <a:rPr lang="en-US" altLang="en-US" sz="2000" dirty="0" smtClean="0"/>
              <a:t>processor must duplicate independent state of each thread e.g., a separate copy of register file, a separate PC, and for running independent programs, a separate page table</a:t>
            </a:r>
          </a:p>
          <a:p>
            <a:pPr lvl="1">
              <a:defRPr/>
            </a:pPr>
            <a:r>
              <a:rPr lang="en-US" altLang="en-US" sz="2000" dirty="0" smtClean="0"/>
              <a:t>memory shared through the virtual memory mechanisms, which already support multiple processes</a:t>
            </a:r>
          </a:p>
          <a:p>
            <a:pPr lvl="1">
              <a:defRPr/>
            </a:pPr>
            <a:r>
              <a:rPr lang="en-US" altLang="en-US" sz="2000" dirty="0" smtClean="0"/>
              <a:t>HW for fast thread switch; much faster than full process switch </a:t>
            </a:r>
            <a:r>
              <a:rPr lang="en-US" altLang="en-US" sz="2000" dirty="0" smtClean="0">
                <a:sym typeface="Symbol" pitchFamily="18" charset="2"/>
              </a:rPr>
              <a:t> </a:t>
            </a:r>
            <a:r>
              <a:rPr lang="en-US" altLang="en-US" sz="2000" dirty="0" smtClean="0"/>
              <a:t>100s to 1000s of clocks</a:t>
            </a:r>
          </a:p>
          <a:p>
            <a:pPr>
              <a:defRPr/>
            </a:pPr>
            <a:r>
              <a:rPr lang="en-US" altLang="en-US" sz="2800" dirty="0" smtClean="0"/>
              <a:t>When switch?</a:t>
            </a:r>
          </a:p>
          <a:p>
            <a:pPr lvl="1">
              <a:defRPr/>
            </a:pPr>
            <a:r>
              <a:rPr lang="en-US" altLang="en-US" sz="2000" dirty="0" smtClean="0"/>
              <a:t>Alternate instruction per thread (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fine grain</a:t>
            </a:r>
            <a:r>
              <a:rPr lang="en-US" altLang="en-US" sz="2000" dirty="0" smtClean="0"/>
              <a:t>)</a:t>
            </a:r>
          </a:p>
          <a:p>
            <a:pPr lvl="1">
              <a:defRPr/>
            </a:pPr>
            <a:r>
              <a:rPr lang="en-US" altLang="en-US" sz="2000" dirty="0" smtClean="0"/>
              <a:t>When a thread is stalled, perhaps for a cache miss, another thread can be executed (</a:t>
            </a:r>
            <a:r>
              <a:rPr lang="en-US" altLang="en-US" sz="2000" dirty="0" smtClean="0">
                <a:solidFill>
                  <a:srgbClr val="0332B7"/>
                </a:solidFill>
              </a:rPr>
              <a:t>coarse grain</a:t>
            </a:r>
            <a:r>
              <a:rPr lang="en-US" altLang="en-US" sz="2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Getting CPI &lt; 1: Issuing</a:t>
            </a:r>
            <a:br>
              <a:rPr lang="en-US" smtClean="0"/>
            </a:br>
            <a:r>
              <a:rPr lang="en-US" smtClean="0"/>
              <a:t>Multiple Instructions/Cycle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114800"/>
          </a:xfrm>
          <a:noFill/>
        </p:spPr>
        <p:txBody>
          <a:bodyPr/>
          <a:lstStyle/>
          <a:p>
            <a:r>
              <a:rPr lang="en-US" b="0" dirty="0" smtClean="0"/>
              <a:t>Two variations</a:t>
            </a:r>
          </a:p>
          <a:p>
            <a:pPr lvl="1"/>
            <a:r>
              <a:rPr lang="en-US" sz="2400" b="0" u="sng" dirty="0" smtClean="0">
                <a:solidFill>
                  <a:schemeClr val="hlink"/>
                </a:solidFill>
              </a:rPr>
              <a:t>Superscalar</a:t>
            </a:r>
            <a:r>
              <a:rPr lang="en-US" sz="2400" b="0" dirty="0" smtClean="0"/>
              <a:t>: varying no. instructions/cycle (1 to 8), scheduled by compiler or by HW (</a:t>
            </a:r>
            <a:r>
              <a:rPr lang="en-US" sz="2400" b="0" dirty="0" err="1" smtClean="0"/>
              <a:t>Tomasulo</a:t>
            </a:r>
            <a:r>
              <a:rPr lang="en-US" sz="2400" b="0" dirty="0" smtClean="0"/>
              <a:t>)</a:t>
            </a:r>
          </a:p>
          <a:p>
            <a:pPr lvl="2"/>
            <a:r>
              <a:rPr lang="en-US" sz="2000" b="0" dirty="0" smtClean="0"/>
              <a:t>IBM PowerPC, Sun </a:t>
            </a:r>
            <a:r>
              <a:rPr lang="en-US" sz="2000" b="0" dirty="0" err="1" smtClean="0"/>
              <a:t>UltraSparc</a:t>
            </a:r>
            <a:r>
              <a:rPr lang="en-US" sz="2000" b="0" dirty="0" smtClean="0"/>
              <a:t>, DEC Alpha, HP 8000</a:t>
            </a:r>
          </a:p>
          <a:p>
            <a:pPr lvl="1"/>
            <a:r>
              <a:rPr lang="en-US" sz="2400" b="0" dirty="0" smtClean="0">
                <a:solidFill>
                  <a:schemeClr val="hlink"/>
                </a:solidFill>
              </a:rPr>
              <a:t>(</a:t>
            </a:r>
            <a:r>
              <a:rPr lang="en-US" sz="2400" b="0" u="sng" dirty="0" smtClean="0">
                <a:solidFill>
                  <a:schemeClr val="hlink"/>
                </a:solidFill>
              </a:rPr>
              <a:t>Very) Long Instruction Words (V)LIW</a:t>
            </a:r>
            <a:r>
              <a:rPr lang="en-US" sz="2400" b="0" dirty="0" smtClean="0"/>
              <a:t>: </a:t>
            </a:r>
            <a:br>
              <a:rPr lang="en-US" sz="2400" b="0" dirty="0" smtClean="0"/>
            </a:br>
            <a:r>
              <a:rPr lang="en-US" sz="2400" b="0" dirty="0" smtClean="0"/>
              <a:t>fixed number of instructions (4-16) scheduled by the compiler; put ops into wide templates</a:t>
            </a:r>
          </a:p>
          <a:p>
            <a:pPr lvl="2"/>
            <a:r>
              <a:rPr lang="en-US" sz="2000" b="0" dirty="0" smtClean="0"/>
              <a:t>Joint HP/Intel agreement in 1999/2000</a:t>
            </a:r>
          </a:p>
          <a:p>
            <a:pPr lvl="2"/>
            <a:r>
              <a:rPr lang="en-US" sz="2000" b="0" dirty="0" smtClean="0"/>
              <a:t>Intel Architecture-64 (IA-64) 64-bit address</a:t>
            </a:r>
          </a:p>
          <a:p>
            <a:pPr lvl="2"/>
            <a:r>
              <a:rPr lang="en-US" sz="2000" b="0" dirty="0" smtClean="0"/>
              <a:t>Style: “Explicitly Parallel Instruction Computer (EPIC)”</a:t>
            </a:r>
          </a:p>
          <a:p>
            <a:r>
              <a:rPr lang="en-US" b="0" dirty="0" smtClean="0"/>
              <a:t>Anticipated success lead to use of </a:t>
            </a:r>
            <a:br>
              <a:rPr lang="en-US" b="0" dirty="0" smtClean="0"/>
            </a:br>
            <a:r>
              <a:rPr lang="en-US" b="0" u="sng" dirty="0" smtClean="0">
                <a:solidFill>
                  <a:schemeClr val="hlink"/>
                </a:solidFill>
              </a:rPr>
              <a:t>Instructions Per Clock </a:t>
            </a:r>
            <a:r>
              <a:rPr lang="en-US" b="0" dirty="0" smtClean="0"/>
              <a:t>cycle (</a:t>
            </a:r>
            <a:r>
              <a:rPr lang="en-US" b="0" u="sng" dirty="0" smtClean="0">
                <a:solidFill>
                  <a:schemeClr val="hlink"/>
                </a:solidFill>
              </a:rPr>
              <a:t>IPC</a:t>
            </a:r>
            <a:r>
              <a:rPr lang="en-US" b="0" dirty="0" smtClean="0"/>
              <a:t>) vs. CPI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42875"/>
            <a:ext cx="7162800" cy="1143000"/>
          </a:xfrm>
        </p:spPr>
        <p:txBody>
          <a:bodyPr/>
          <a:lstStyle/>
          <a:p>
            <a:r>
              <a:rPr lang="en-US" dirty="0" smtClean="0"/>
              <a:t>Fine-Grained Multithreading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275" y="1259637"/>
            <a:ext cx="7544699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332B7"/>
                </a:solidFill>
              </a:rPr>
              <a:t>Switches between threads 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32B7"/>
                </a:solidFill>
              </a:rPr>
              <a:t>each instruction</a:t>
            </a:r>
            <a:r>
              <a:rPr lang="en-US" dirty="0" smtClean="0"/>
              <a:t>, causing the execution of multiples threads to be interleaved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Usually done in a </a:t>
            </a:r>
            <a:r>
              <a:rPr lang="en-US" dirty="0" smtClean="0">
                <a:solidFill>
                  <a:srgbClr val="0332B7"/>
                </a:solidFill>
              </a:rPr>
              <a:t>round-robin fashion</a:t>
            </a:r>
            <a:r>
              <a:rPr lang="en-US" dirty="0" smtClean="0"/>
              <a:t>, skipping any stalled threads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CPU must be able to switch threads every clock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332B7"/>
                </a:solidFill>
              </a:rPr>
              <a:t>Advantage</a:t>
            </a:r>
            <a:r>
              <a:rPr lang="en-US" dirty="0" smtClean="0"/>
              <a:t> is it can </a:t>
            </a:r>
            <a:r>
              <a:rPr lang="en-US" dirty="0" smtClean="0">
                <a:solidFill>
                  <a:srgbClr val="0332B7"/>
                </a:solidFill>
              </a:rPr>
              <a:t>hide both short and long stalls</a:t>
            </a:r>
            <a:r>
              <a:rPr lang="en-US" dirty="0" smtClean="0"/>
              <a:t>, since instructions from other threads executed when one thread stalls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Disadvantage is it </a:t>
            </a:r>
            <a:r>
              <a:rPr lang="en-US" dirty="0" smtClean="0">
                <a:solidFill>
                  <a:srgbClr val="0332B7"/>
                </a:solidFill>
              </a:rPr>
              <a:t>slows down execution of individual threads</a:t>
            </a:r>
            <a:r>
              <a:rPr lang="en-US" dirty="0" smtClean="0"/>
              <a:t>, since a thread ready to execute without stalls will be delayed by instructions from other threads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Used on Sun’s </a:t>
            </a:r>
            <a:r>
              <a:rPr lang="en-US" dirty="0" smtClean="0"/>
              <a:t>Niagara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8279"/>
            <a:ext cx="7162800" cy="1143000"/>
          </a:xfrm>
        </p:spPr>
        <p:txBody>
          <a:bodyPr/>
          <a:lstStyle/>
          <a:p>
            <a:r>
              <a:rPr lang="en-US" dirty="0" smtClean="0"/>
              <a:t>Course-Grained Multithreading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12100" cy="52832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dirty="0" smtClean="0">
                <a:solidFill>
                  <a:srgbClr val="0332B7"/>
                </a:solidFill>
              </a:rPr>
              <a:t>Switches</a:t>
            </a:r>
            <a:r>
              <a:rPr lang="en-US" dirty="0" smtClean="0"/>
              <a:t> threads only </a:t>
            </a:r>
            <a:r>
              <a:rPr lang="en-US" dirty="0" smtClean="0">
                <a:solidFill>
                  <a:srgbClr val="0332B7"/>
                </a:solidFill>
              </a:rPr>
              <a:t>on costly stalls</a:t>
            </a:r>
            <a:r>
              <a:rPr lang="en-US" dirty="0" smtClean="0"/>
              <a:t>, such as L2 cache misses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/>
              <a:t>Advantages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000" dirty="0" smtClean="0"/>
              <a:t>Relieves need to have very fast thread-switching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000" dirty="0" smtClean="0"/>
              <a:t>Doesn’t slow down thread, since instructions from other threads issued only when the thread encounters a costly stall</a:t>
            </a:r>
            <a:r>
              <a:rPr lang="en-US" dirty="0" smtClean="0"/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/>
              <a:t>Disadvantage is hard to overcome throughput losses from shorter stalls, due to pipeline start-up costs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000" dirty="0" smtClean="0"/>
              <a:t>Since CPU issues instructions from 1 thread, when a stall occurs, the pipeline must be emptied or frozen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000" dirty="0" smtClean="0"/>
              <a:t>New thread must fill pipeline before instructions can complete 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/>
              <a:t>Because of this start-up overhead, coarse-grained multithreading is better for reducing penalty of high cost stalls, where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pipeline refill &lt;&lt; stall time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/>
              <a:t>Used in IBM AS/400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marL="25400" algn="ctr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3200" dirty="0" smtClean="0"/>
              <a:t>For most apps, most execution units lie idle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6069013" cy="6129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562600" y="5181600"/>
            <a:ext cx="3352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0">
                <a:solidFill>
                  <a:srgbClr val="053DE8"/>
                </a:solidFill>
                <a:latin typeface="Helvetica" pitchFamily="34" charset="0"/>
              </a:rPr>
              <a:t>From: Tullsen, Eggers, and Levy,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0">
                <a:solidFill>
                  <a:srgbClr val="053DE8"/>
                </a:solidFill>
                <a:latin typeface="Helvetica" pitchFamily="34" charset="0"/>
              </a:rPr>
              <a:t>“Simultaneous Multithreading: Maximizing On-chip Parallelism, ISCA 1995.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562600" y="685800"/>
            <a:ext cx="18859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900">
                <a:solidFill>
                  <a:srgbClr val="053DE8"/>
                </a:solidFill>
                <a:latin typeface="Helvetica" pitchFamily="34" charset="0"/>
              </a:rPr>
              <a:t>For an 8-way superscalar.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endParaRPr lang="en-US" b="0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95275"/>
            <a:ext cx="7162800" cy="1143000"/>
          </a:xfrm>
        </p:spPr>
        <p:txBody>
          <a:bodyPr/>
          <a:lstStyle/>
          <a:p>
            <a:r>
              <a:rPr lang="en-US" dirty="0" smtClean="0"/>
              <a:t>Do both ILP and TLP?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423359"/>
            <a:ext cx="7162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TLP and ILP exploit two different kinds of parallel structure in a program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Could a processor oriented at ILP to exploit TLP?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functional units are often idle in data path designed for ILP because of either stalls or dependences in the code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Could the </a:t>
            </a:r>
            <a:r>
              <a:rPr lang="en-US" sz="2800" dirty="0" smtClean="0">
                <a:solidFill>
                  <a:srgbClr val="0332B7"/>
                </a:solidFill>
              </a:rPr>
              <a:t>TLP be used as a source of independent instructions</a:t>
            </a:r>
            <a:r>
              <a:rPr lang="en-US" sz="2800" dirty="0" smtClean="0"/>
              <a:t> that might keep the processor busy during stalls?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Could TLP be used to employ the functional units that would otherwise lie idle when insufficient ILP exists?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6"/>
          <p:cNvSpPr>
            <a:spLocks noChangeArrowheads="1"/>
          </p:cNvSpPr>
          <p:nvPr/>
        </p:nvSpPr>
        <p:spPr bwMode="auto">
          <a:xfrm>
            <a:off x="0" y="6629400"/>
            <a:ext cx="403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2785"/>
            <a:ext cx="7162800" cy="11430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 smtClean="0"/>
              <a:t>Simultaneous Multi-threading ...</a:t>
            </a:r>
          </a:p>
        </p:txBody>
      </p:sp>
      <p:graphicFrame>
        <p:nvGraphicFramePr>
          <p:cNvPr id="1027075" name="Group 3"/>
          <p:cNvGraphicFramePr>
            <a:graphicFrameLocks noGrp="1"/>
          </p:cNvGraphicFramePr>
          <p:nvPr/>
        </p:nvGraphicFramePr>
        <p:xfrm>
          <a:off x="663575" y="1679575"/>
          <a:ext cx="3462338" cy="4914900"/>
        </p:xfrm>
        <a:graphic>
          <a:graphicData uri="http://schemas.openxmlformats.org/drawingml/2006/table">
            <a:tbl>
              <a:tblPr/>
              <a:tblGrid>
                <a:gridCol w="377825"/>
                <a:gridCol w="387350"/>
                <a:gridCol w="388938"/>
                <a:gridCol w="377825"/>
                <a:gridCol w="387350"/>
                <a:gridCol w="388937"/>
                <a:gridCol w="377825"/>
                <a:gridCol w="387350"/>
                <a:gridCol w="38893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74" name="Text Box 105"/>
          <p:cNvSpPr txBox="1">
            <a:spLocks noChangeArrowheads="1"/>
          </p:cNvSpPr>
          <p:nvPr/>
        </p:nvSpPr>
        <p:spPr bwMode="auto">
          <a:xfrm>
            <a:off x="1085850" y="13716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M</a:t>
            </a:r>
          </a:p>
        </p:txBody>
      </p:sp>
      <p:sp>
        <p:nvSpPr>
          <p:cNvPr id="32875" name="Text Box 106"/>
          <p:cNvSpPr txBox="1">
            <a:spLocks noChangeArrowheads="1"/>
          </p:cNvSpPr>
          <p:nvPr/>
        </p:nvSpPr>
        <p:spPr bwMode="auto">
          <a:xfrm>
            <a:off x="1474788" y="13716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M</a:t>
            </a:r>
          </a:p>
        </p:txBody>
      </p:sp>
      <p:sp>
        <p:nvSpPr>
          <p:cNvPr id="32876" name="Text Box 107"/>
          <p:cNvSpPr txBox="1">
            <a:spLocks noChangeArrowheads="1"/>
          </p:cNvSpPr>
          <p:nvPr/>
        </p:nvSpPr>
        <p:spPr bwMode="auto">
          <a:xfrm>
            <a:off x="1793875" y="13716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FX</a:t>
            </a:r>
          </a:p>
        </p:txBody>
      </p:sp>
      <p:sp>
        <p:nvSpPr>
          <p:cNvPr id="32877" name="Text Box 108"/>
          <p:cNvSpPr txBox="1">
            <a:spLocks noChangeArrowheads="1"/>
          </p:cNvSpPr>
          <p:nvPr/>
        </p:nvSpPr>
        <p:spPr bwMode="auto">
          <a:xfrm>
            <a:off x="2193925" y="13716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FX</a:t>
            </a:r>
          </a:p>
        </p:txBody>
      </p:sp>
      <p:sp>
        <p:nvSpPr>
          <p:cNvPr id="32878" name="Text Box 109"/>
          <p:cNvSpPr txBox="1">
            <a:spLocks noChangeArrowheads="1"/>
          </p:cNvSpPr>
          <p:nvPr/>
        </p:nvSpPr>
        <p:spPr bwMode="auto">
          <a:xfrm>
            <a:off x="2582863" y="13716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FP</a:t>
            </a:r>
          </a:p>
        </p:txBody>
      </p:sp>
      <p:sp>
        <p:nvSpPr>
          <p:cNvPr id="32879" name="Text Box 110"/>
          <p:cNvSpPr txBox="1">
            <a:spLocks noChangeArrowheads="1"/>
          </p:cNvSpPr>
          <p:nvPr/>
        </p:nvSpPr>
        <p:spPr bwMode="auto">
          <a:xfrm>
            <a:off x="2982913" y="13716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FP</a:t>
            </a:r>
          </a:p>
        </p:txBody>
      </p:sp>
      <p:sp>
        <p:nvSpPr>
          <p:cNvPr id="32880" name="Text Box 111"/>
          <p:cNvSpPr txBox="1">
            <a:spLocks noChangeArrowheads="1"/>
          </p:cNvSpPr>
          <p:nvPr/>
        </p:nvSpPr>
        <p:spPr bwMode="auto">
          <a:xfrm>
            <a:off x="3336925" y="1371600"/>
            <a:ext cx="49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BR</a:t>
            </a:r>
          </a:p>
        </p:txBody>
      </p:sp>
      <p:sp>
        <p:nvSpPr>
          <p:cNvPr id="32881" name="Text Box 112"/>
          <p:cNvSpPr txBox="1">
            <a:spLocks noChangeArrowheads="1"/>
          </p:cNvSpPr>
          <p:nvPr/>
        </p:nvSpPr>
        <p:spPr bwMode="auto">
          <a:xfrm>
            <a:off x="3714750" y="13716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CC</a:t>
            </a:r>
          </a:p>
        </p:txBody>
      </p:sp>
      <p:sp>
        <p:nvSpPr>
          <p:cNvPr id="32882" name="Text Box 113"/>
          <p:cNvSpPr txBox="1">
            <a:spLocks noChangeArrowheads="1"/>
          </p:cNvSpPr>
          <p:nvPr/>
        </p:nvSpPr>
        <p:spPr bwMode="auto">
          <a:xfrm>
            <a:off x="320675" y="1360488"/>
            <a:ext cx="84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32883" name="Text Box 114"/>
          <p:cNvSpPr txBox="1">
            <a:spLocks noChangeArrowheads="1"/>
          </p:cNvSpPr>
          <p:nvPr/>
        </p:nvSpPr>
        <p:spPr bwMode="auto">
          <a:xfrm>
            <a:off x="228600" y="990600"/>
            <a:ext cx="40227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 eaLnBrk="1" hangingPunct="1">
              <a:lnSpc>
                <a:spcPts val="3063"/>
              </a:lnSpc>
              <a:spcBef>
                <a:spcPct val="0"/>
              </a:spcBef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>
                <a:solidFill>
                  <a:schemeClr val="tx1"/>
                </a:solidFill>
                <a:latin typeface="Helvetica" pitchFamily="34" charset="0"/>
              </a:rPr>
              <a:t>One thread, 8 units</a:t>
            </a:r>
          </a:p>
        </p:txBody>
      </p:sp>
      <p:graphicFrame>
        <p:nvGraphicFramePr>
          <p:cNvPr id="1027189" name="Group 117"/>
          <p:cNvGraphicFramePr>
            <a:graphicFrameLocks noGrp="1"/>
          </p:cNvGraphicFramePr>
          <p:nvPr/>
        </p:nvGraphicFramePr>
        <p:xfrm>
          <a:off x="5292725" y="1741488"/>
          <a:ext cx="3462338" cy="4914900"/>
        </p:xfrm>
        <a:graphic>
          <a:graphicData uri="http://schemas.openxmlformats.org/drawingml/2006/table">
            <a:tbl>
              <a:tblPr/>
              <a:tblGrid>
                <a:gridCol w="377825"/>
                <a:gridCol w="387350"/>
                <a:gridCol w="388938"/>
                <a:gridCol w="377825"/>
                <a:gridCol w="387350"/>
                <a:gridCol w="388937"/>
                <a:gridCol w="377825"/>
                <a:gridCol w="387350"/>
                <a:gridCol w="38893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3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86" name="Text Box 219"/>
          <p:cNvSpPr txBox="1">
            <a:spLocks noChangeArrowheads="1"/>
          </p:cNvSpPr>
          <p:nvPr/>
        </p:nvSpPr>
        <p:spPr bwMode="auto">
          <a:xfrm>
            <a:off x="5703888" y="1433513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M</a:t>
            </a:r>
          </a:p>
        </p:txBody>
      </p:sp>
      <p:sp>
        <p:nvSpPr>
          <p:cNvPr id="32987" name="Text Box 220"/>
          <p:cNvSpPr txBox="1">
            <a:spLocks noChangeArrowheads="1"/>
          </p:cNvSpPr>
          <p:nvPr/>
        </p:nvSpPr>
        <p:spPr bwMode="auto">
          <a:xfrm>
            <a:off x="6092825" y="1433513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M</a:t>
            </a:r>
          </a:p>
        </p:txBody>
      </p:sp>
      <p:sp>
        <p:nvSpPr>
          <p:cNvPr id="32988" name="Text Box 221"/>
          <p:cNvSpPr txBox="1">
            <a:spLocks noChangeArrowheads="1"/>
          </p:cNvSpPr>
          <p:nvPr/>
        </p:nvSpPr>
        <p:spPr bwMode="auto">
          <a:xfrm>
            <a:off x="6411913" y="1433513"/>
            <a:ext cx="411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FX</a:t>
            </a:r>
          </a:p>
        </p:txBody>
      </p:sp>
      <p:sp>
        <p:nvSpPr>
          <p:cNvPr id="32989" name="Text Box 222"/>
          <p:cNvSpPr txBox="1">
            <a:spLocks noChangeArrowheads="1"/>
          </p:cNvSpPr>
          <p:nvPr/>
        </p:nvSpPr>
        <p:spPr bwMode="auto">
          <a:xfrm>
            <a:off x="6811963" y="1433513"/>
            <a:ext cx="434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FX</a:t>
            </a:r>
          </a:p>
        </p:txBody>
      </p:sp>
      <p:sp>
        <p:nvSpPr>
          <p:cNvPr id="32990" name="Text Box 223"/>
          <p:cNvSpPr txBox="1">
            <a:spLocks noChangeArrowheads="1"/>
          </p:cNvSpPr>
          <p:nvPr/>
        </p:nvSpPr>
        <p:spPr bwMode="auto">
          <a:xfrm>
            <a:off x="7200900" y="1433513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FP</a:t>
            </a:r>
          </a:p>
        </p:txBody>
      </p:sp>
      <p:sp>
        <p:nvSpPr>
          <p:cNvPr id="32991" name="Text Box 224"/>
          <p:cNvSpPr txBox="1">
            <a:spLocks noChangeArrowheads="1"/>
          </p:cNvSpPr>
          <p:nvPr/>
        </p:nvSpPr>
        <p:spPr bwMode="auto">
          <a:xfrm>
            <a:off x="7600950" y="1433513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FP</a:t>
            </a:r>
          </a:p>
        </p:txBody>
      </p:sp>
      <p:sp>
        <p:nvSpPr>
          <p:cNvPr id="32992" name="Text Box 225"/>
          <p:cNvSpPr txBox="1">
            <a:spLocks noChangeArrowheads="1"/>
          </p:cNvSpPr>
          <p:nvPr/>
        </p:nvSpPr>
        <p:spPr bwMode="auto">
          <a:xfrm>
            <a:off x="7954963" y="1433513"/>
            <a:ext cx="49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BR</a:t>
            </a:r>
          </a:p>
        </p:txBody>
      </p:sp>
      <p:sp>
        <p:nvSpPr>
          <p:cNvPr id="32993" name="Text Box 226"/>
          <p:cNvSpPr txBox="1">
            <a:spLocks noChangeArrowheads="1"/>
          </p:cNvSpPr>
          <p:nvPr/>
        </p:nvSpPr>
        <p:spPr bwMode="auto">
          <a:xfrm>
            <a:off x="8331200" y="143351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chemeClr val="tx1"/>
                </a:solidFill>
                <a:latin typeface="Helvetica" pitchFamily="34" charset="0"/>
              </a:rPr>
              <a:t>CC</a:t>
            </a:r>
          </a:p>
        </p:txBody>
      </p:sp>
      <p:sp>
        <p:nvSpPr>
          <p:cNvPr id="32994" name="Text Box 227"/>
          <p:cNvSpPr txBox="1">
            <a:spLocks noChangeArrowheads="1"/>
          </p:cNvSpPr>
          <p:nvPr/>
        </p:nvSpPr>
        <p:spPr bwMode="auto">
          <a:xfrm>
            <a:off x="4938713" y="142240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32995" name="Text Box 228"/>
          <p:cNvSpPr txBox="1">
            <a:spLocks noChangeArrowheads="1"/>
          </p:cNvSpPr>
          <p:nvPr/>
        </p:nvSpPr>
        <p:spPr bwMode="auto">
          <a:xfrm>
            <a:off x="4800600" y="1066800"/>
            <a:ext cx="41941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 eaLnBrk="1" hangingPunct="1">
              <a:lnSpc>
                <a:spcPts val="3063"/>
              </a:lnSpc>
              <a:spcBef>
                <a:spcPct val="0"/>
              </a:spcBef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>
                <a:solidFill>
                  <a:schemeClr val="tx1"/>
                </a:solidFill>
                <a:latin typeface="Helvetica" pitchFamily="34" charset="0"/>
              </a:rPr>
              <a:t>Two threads, 8 units</a:t>
            </a:r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rot="10800000" flipH="1">
            <a:off x="4618038" y="701675"/>
            <a:ext cx="0" cy="56007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97" name="Text Box 115"/>
          <p:cNvSpPr txBox="1">
            <a:spLocks noChangeArrowheads="1"/>
          </p:cNvSpPr>
          <p:nvPr/>
        </p:nvSpPr>
        <p:spPr bwMode="auto">
          <a:xfrm>
            <a:off x="304800" y="6477000"/>
            <a:ext cx="8539163" cy="250825"/>
          </a:xfrm>
          <a:prstGeom prst="rect">
            <a:avLst/>
          </a:prstGeom>
          <a:solidFill>
            <a:srgbClr val="F8F8F8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600" b="0" dirty="0">
                <a:solidFill>
                  <a:schemeClr val="tx1"/>
                </a:solidFill>
                <a:latin typeface="Helvetica" pitchFamily="34" charset="0"/>
              </a:rPr>
              <a:t>M = Load/Store, FX = Fixed Point, FP = Floating Point, BR = Branch, CC = Condition Codes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6" grpId="0"/>
      <p:bldP spid="32987" grpId="0"/>
      <p:bldP spid="32988" grpId="0"/>
      <p:bldP spid="32989" grpId="0"/>
      <p:bldP spid="32990" grpId="0"/>
      <p:bldP spid="32991" grpId="0"/>
      <p:bldP spid="32992" grpId="0"/>
      <p:bldP spid="32993" grpId="0"/>
      <p:bldP spid="32994" grpId="0"/>
      <p:bldP spid="32996" grpId="0" animBg="1"/>
      <p:bldP spid="3299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z="3200" dirty="0" smtClean="0"/>
              <a:t>Simultaneous Multithreading (SMT)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96200" cy="5181600"/>
          </a:xfrm>
        </p:spPr>
        <p:txBody>
          <a:bodyPr/>
          <a:lstStyle/>
          <a:p>
            <a:r>
              <a:rPr lang="en-US" altLang="en-US" dirty="0" smtClean="0"/>
              <a:t>Simultaneous multithreading (SMT): insight that dynamically scheduled processor already has </a:t>
            </a:r>
            <a:r>
              <a:rPr lang="en-US" altLang="en-US" dirty="0" smtClean="0">
                <a:solidFill>
                  <a:srgbClr val="0332B7"/>
                </a:solidFill>
              </a:rPr>
              <a:t>many HW mechanisms to support multithreading</a:t>
            </a:r>
          </a:p>
          <a:p>
            <a:pPr lvl="1"/>
            <a:r>
              <a:rPr lang="en-US" altLang="en-US" sz="2000" b="0" dirty="0" smtClean="0">
                <a:solidFill>
                  <a:srgbClr val="0332B7"/>
                </a:solidFill>
              </a:rPr>
              <a:t>Large set of virtual registers</a:t>
            </a:r>
            <a:r>
              <a:rPr lang="en-US" altLang="en-US" sz="2000" b="0" dirty="0" smtClean="0"/>
              <a:t> that can be used to hold the register sets of independent threads </a:t>
            </a:r>
          </a:p>
          <a:p>
            <a:pPr lvl="1"/>
            <a:r>
              <a:rPr lang="en-US" altLang="en-US" sz="2000" b="0" dirty="0" smtClean="0">
                <a:solidFill>
                  <a:srgbClr val="0332B7"/>
                </a:solidFill>
              </a:rPr>
              <a:t>Register renaming provides unique register identifiers</a:t>
            </a:r>
            <a:r>
              <a:rPr lang="en-US" altLang="en-US" sz="2000" b="0" dirty="0" smtClean="0"/>
              <a:t>, so instructions from multiple threads can be mixed in </a:t>
            </a:r>
            <a:r>
              <a:rPr lang="en-US" altLang="en-US" sz="2000" b="0" dirty="0" err="1" smtClean="0"/>
              <a:t>datapath</a:t>
            </a:r>
            <a:r>
              <a:rPr lang="en-US" altLang="en-US" sz="2000" b="0" dirty="0" smtClean="0"/>
              <a:t> without confusing sources and destinations across threads</a:t>
            </a:r>
          </a:p>
          <a:p>
            <a:pPr lvl="1"/>
            <a:r>
              <a:rPr lang="en-US" altLang="en-US" sz="2000" b="0" dirty="0" smtClean="0"/>
              <a:t>Out-of-order completion allows the threads to </a:t>
            </a:r>
            <a:r>
              <a:rPr lang="en-US" altLang="en-US" sz="2000" b="0" dirty="0" smtClean="0">
                <a:solidFill>
                  <a:srgbClr val="0332B7"/>
                </a:solidFill>
              </a:rPr>
              <a:t>execute out of order</a:t>
            </a:r>
            <a:r>
              <a:rPr lang="en-US" altLang="en-US" sz="2000" b="0" dirty="0" smtClean="0"/>
              <a:t>, and get better utilization of the HW </a:t>
            </a:r>
          </a:p>
          <a:p>
            <a:r>
              <a:rPr lang="en-US" altLang="en-US" dirty="0" smtClean="0"/>
              <a:t>Just adding </a:t>
            </a:r>
            <a:r>
              <a:rPr lang="en-US" altLang="en-US" dirty="0" smtClean="0">
                <a:solidFill>
                  <a:srgbClr val="0332B7"/>
                </a:solidFill>
              </a:rPr>
              <a:t>a per thread renaming table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0332B7"/>
                </a:solidFill>
              </a:rPr>
              <a:t>keeping separate PCs</a:t>
            </a:r>
          </a:p>
          <a:p>
            <a:pPr lvl="1"/>
            <a:r>
              <a:rPr lang="en-US" altLang="en-US" sz="2000" b="0" dirty="0" smtClean="0"/>
              <a:t>Independent commitment can be supported by logically keeping a </a:t>
            </a:r>
            <a:r>
              <a:rPr lang="en-US" altLang="en-US" sz="2000" b="0" dirty="0" smtClean="0">
                <a:solidFill>
                  <a:srgbClr val="0332B7"/>
                </a:solidFill>
              </a:rPr>
              <a:t>separate reorder buffer for each thread</a:t>
            </a:r>
            <a:endParaRPr lang="en-US" altLang="en-US" sz="2000" b="0" dirty="0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53000" y="5988050"/>
            <a:ext cx="3962400" cy="460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Source: </a:t>
            </a:r>
            <a:r>
              <a:rPr lang="en-US" altLang="en-US" sz="1200" dirty="0" err="1">
                <a:solidFill>
                  <a:schemeClr val="tx1"/>
                </a:solidFill>
                <a:latin typeface="+mn-lt"/>
              </a:rPr>
              <a:t>Micrprocessor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 Report, December 6, 1999</a:t>
            </a:r>
            <a:br>
              <a:rPr lang="en-US" altLang="en-US" sz="12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 “Compaq Chooses SMT for Alpha”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30200"/>
            <a:ext cx="6516688" cy="736600"/>
          </a:xfrm>
        </p:spPr>
        <p:txBody>
          <a:bodyPr/>
          <a:lstStyle/>
          <a:p>
            <a:r>
              <a:rPr lang="en-US" altLang="en-US" smtClean="0"/>
              <a:t>Multithreaded Categories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447800"/>
            <a:ext cx="1143000" cy="3581400"/>
            <a:chOff x="528" y="912"/>
            <a:chExt cx="720" cy="2256"/>
          </a:xfrm>
        </p:grpSpPr>
        <p:sp>
          <p:nvSpPr>
            <p:cNvPr id="3503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514600" y="1447800"/>
            <a:ext cx="1143000" cy="3581400"/>
            <a:chOff x="1584" y="912"/>
            <a:chExt cx="720" cy="2256"/>
          </a:xfrm>
        </p:grpSpPr>
        <p:sp>
          <p:nvSpPr>
            <p:cNvPr id="34988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9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0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1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2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3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4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5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6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7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8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9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0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1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2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3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4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5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6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7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8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9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0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1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2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3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4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5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6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7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8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9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0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8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9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1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2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3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4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5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4038600" y="1447800"/>
            <a:ext cx="1143000" cy="3581400"/>
            <a:chOff x="2640" y="912"/>
            <a:chExt cx="720" cy="2256"/>
          </a:xfrm>
        </p:grpSpPr>
        <p:sp>
          <p:nvSpPr>
            <p:cNvPr id="34940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1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2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3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4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5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6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7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8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9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0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1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2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3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4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5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6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7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8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9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0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1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2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3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4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5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6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7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8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9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0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1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2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3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4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5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6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7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8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9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0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1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2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3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4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5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6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7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638800" y="1295400"/>
            <a:ext cx="1143000" cy="3962400"/>
            <a:chOff x="3696" y="816"/>
            <a:chExt cx="720" cy="2496"/>
          </a:xfrm>
        </p:grpSpPr>
        <p:sp>
          <p:nvSpPr>
            <p:cNvPr id="34891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4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5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6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7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8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4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5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7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1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2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3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4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5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6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7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8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9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Rectangle 200" descr="Wide downward diagonal"/>
          <p:cNvSpPr>
            <a:spLocks noChangeArrowheads="1"/>
          </p:cNvSpPr>
          <p:nvPr/>
        </p:nvSpPr>
        <p:spPr bwMode="auto">
          <a:xfrm>
            <a:off x="7239000" y="2667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201" descr="Small checker board"/>
          <p:cNvSpPr>
            <a:spLocks noChangeArrowheads="1"/>
          </p:cNvSpPr>
          <p:nvPr/>
        </p:nvSpPr>
        <p:spPr bwMode="auto">
          <a:xfrm>
            <a:off x="75438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202" descr="Small checker board"/>
          <p:cNvSpPr>
            <a:spLocks noChangeArrowheads="1"/>
          </p:cNvSpPr>
          <p:nvPr/>
        </p:nvSpPr>
        <p:spPr bwMode="auto">
          <a:xfrm>
            <a:off x="78486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203" descr="Small grid"/>
          <p:cNvSpPr>
            <a:spLocks noChangeArrowheads="1"/>
          </p:cNvSpPr>
          <p:nvPr/>
        </p:nvSpPr>
        <p:spPr bwMode="auto">
          <a:xfrm>
            <a:off x="8153400" y="26670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04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205"/>
          <p:cNvSpPr>
            <a:spLocks noChangeArrowheads="1"/>
          </p:cNvSpPr>
          <p:nvPr/>
        </p:nvSpPr>
        <p:spPr bwMode="auto">
          <a:xfrm>
            <a:off x="75438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06"/>
          <p:cNvSpPr>
            <a:spLocks noChangeArrowheads="1"/>
          </p:cNvSpPr>
          <p:nvPr/>
        </p:nvSpPr>
        <p:spPr bwMode="auto">
          <a:xfrm>
            <a:off x="78486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207"/>
          <p:cNvSpPr>
            <a:spLocks noChangeArrowheads="1"/>
          </p:cNvSpPr>
          <p:nvPr/>
        </p:nvSpPr>
        <p:spPr bwMode="auto">
          <a:xfrm>
            <a:off x="81534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208"/>
          <p:cNvSpPr>
            <a:spLocks noChangeArrowheads="1"/>
          </p:cNvSpPr>
          <p:nvPr/>
        </p:nvSpPr>
        <p:spPr bwMode="auto">
          <a:xfrm>
            <a:off x="72390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209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Rectangle 210" descr="Small checker board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Rectangle 211"/>
          <p:cNvSpPr>
            <a:spLocks noChangeArrowheads="1"/>
          </p:cNvSpPr>
          <p:nvPr/>
        </p:nvSpPr>
        <p:spPr bwMode="auto">
          <a:xfrm>
            <a:off x="8153400" y="3276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12"/>
          <p:cNvSpPr>
            <a:spLocks noChangeArrowheads="1"/>
          </p:cNvSpPr>
          <p:nvPr/>
        </p:nvSpPr>
        <p:spPr bwMode="auto">
          <a:xfrm>
            <a:off x="7239000" y="3581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3" descr="Wide downward diagonal"/>
          <p:cNvSpPr>
            <a:spLocks noChangeArrowheads="1"/>
          </p:cNvSpPr>
          <p:nvPr/>
        </p:nvSpPr>
        <p:spPr bwMode="auto">
          <a:xfrm>
            <a:off x="7543800" y="3581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14"/>
          <p:cNvSpPr>
            <a:spLocks noChangeArrowheads="1"/>
          </p:cNvSpPr>
          <p:nvPr/>
        </p:nvSpPr>
        <p:spPr bwMode="auto">
          <a:xfrm>
            <a:off x="7848600" y="3581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Rectangle 215" descr="Small checker board"/>
          <p:cNvSpPr>
            <a:spLocks noChangeArrowheads="1"/>
          </p:cNvSpPr>
          <p:nvPr/>
        </p:nvSpPr>
        <p:spPr bwMode="auto">
          <a:xfrm>
            <a:off x="8153400" y="3581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16"/>
          <p:cNvSpPr>
            <a:spLocks noChangeArrowheads="1"/>
          </p:cNvSpPr>
          <p:nvPr/>
        </p:nvSpPr>
        <p:spPr bwMode="auto">
          <a:xfrm>
            <a:off x="72390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Rectangle 217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18" descr="Wide downward diagonal"/>
          <p:cNvSpPr>
            <a:spLocks noChangeArrowheads="1"/>
          </p:cNvSpPr>
          <p:nvPr/>
        </p:nvSpPr>
        <p:spPr bwMode="auto">
          <a:xfrm>
            <a:off x="7848600" y="3886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19"/>
          <p:cNvSpPr>
            <a:spLocks noChangeArrowheads="1"/>
          </p:cNvSpPr>
          <p:nvPr/>
        </p:nvSpPr>
        <p:spPr bwMode="auto">
          <a:xfrm>
            <a:off x="8153400" y="3886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20"/>
          <p:cNvSpPr>
            <a:spLocks noChangeArrowheads="1"/>
          </p:cNvSpPr>
          <p:nvPr/>
        </p:nvSpPr>
        <p:spPr bwMode="auto">
          <a:xfrm>
            <a:off x="72390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Rectangle 221" descr="Wide downward diagonal"/>
          <p:cNvSpPr>
            <a:spLocks noChangeArrowheads="1"/>
          </p:cNvSpPr>
          <p:nvPr/>
        </p:nvSpPr>
        <p:spPr bwMode="auto">
          <a:xfrm>
            <a:off x="75438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222" descr="Wide downward diagonal"/>
          <p:cNvSpPr>
            <a:spLocks noChangeArrowheads="1"/>
          </p:cNvSpPr>
          <p:nvPr/>
        </p:nvSpPr>
        <p:spPr bwMode="auto">
          <a:xfrm>
            <a:off x="78486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Rectangle 223"/>
          <p:cNvSpPr>
            <a:spLocks noChangeArrowheads="1"/>
          </p:cNvSpPr>
          <p:nvPr/>
        </p:nvSpPr>
        <p:spPr bwMode="auto">
          <a:xfrm>
            <a:off x="8153400" y="41910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Rectangle 22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Rectangle 225" descr="Small grid"/>
          <p:cNvSpPr>
            <a:spLocks noChangeArrowheads="1"/>
          </p:cNvSpPr>
          <p:nvPr/>
        </p:nvSpPr>
        <p:spPr bwMode="auto">
          <a:xfrm>
            <a:off x="75438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Rectangle 226" descr="Small grid"/>
          <p:cNvSpPr>
            <a:spLocks noChangeArrowheads="1"/>
          </p:cNvSpPr>
          <p:nvPr/>
        </p:nvSpPr>
        <p:spPr bwMode="auto">
          <a:xfrm>
            <a:off x="78486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Rectangle 227"/>
          <p:cNvSpPr>
            <a:spLocks noChangeArrowheads="1"/>
          </p:cNvSpPr>
          <p:nvPr/>
        </p:nvSpPr>
        <p:spPr bwMode="auto">
          <a:xfrm>
            <a:off x="8153400" y="449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Rectangle 228" descr="Wide downward diagonal"/>
          <p:cNvSpPr>
            <a:spLocks noChangeArrowheads="1"/>
          </p:cNvSpPr>
          <p:nvPr/>
        </p:nvSpPr>
        <p:spPr bwMode="auto">
          <a:xfrm>
            <a:off x="7239000" y="48006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Rectangle 229" descr="Small checker board"/>
          <p:cNvSpPr>
            <a:spLocks noChangeArrowheads="1"/>
          </p:cNvSpPr>
          <p:nvPr/>
        </p:nvSpPr>
        <p:spPr bwMode="auto">
          <a:xfrm>
            <a:off x="7543800" y="4800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230" descr="Small grid"/>
          <p:cNvSpPr>
            <a:spLocks noChangeArrowheads="1"/>
          </p:cNvSpPr>
          <p:nvPr/>
        </p:nvSpPr>
        <p:spPr bwMode="auto">
          <a:xfrm>
            <a:off x="7848600" y="48006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Rectangle 231"/>
          <p:cNvSpPr>
            <a:spLocks noChangeArrowheads="1"/>
          </p:cNvSpPr>
          <p:nvPr/>
        </p:nvSpPr>
        <p:spPr bwMode="auto">
          <a:xfrm>
            <a:off x="8153400" y="4800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Rectangle 232"/>
          <p:cNvSpPr>
            <a:spLocks noChangeArrowheads="1"/>
          </p:cNvSpPr>
          <p:nvPr/>
        </p:nvSpPr>
        <p:spPr bwMode="auto">
          <a:xfrm>
            <a:off x="72390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Rectangle 233"/>
          <p:cNvSpPr>
            <a:spLocks noChangeArrowheads="1"/>
          </p:cNvSpPr>
          <p:nvPr/>
        </p:nvSpPr>
        <p:spPr bwMode="auto">
          <a:xfrm>
            <a:off x="75438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Rectangle 234" descr="Wide downward diagonal"/>
          <p:cNvSpPr>
            <a:spLocks noChangeArrowheads="1"/>
          </p:cNvSpPr>
          <p:nvPr/>
        </p:nvSpPr>
        <p:spPr bwMode="auto">
          <a:xfrm>
            <a:off x="7848600" y="14478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Rectangle 235"/>
          <p:cNvSpPr>
            <a:spLocks noChangeArrowheads="1"/>
          </p:cNvSpPr>
          <p:nvPr/>
        </p:nvSpPr>
        <p:spPr bwMode="auto">
          <a:xfrm>
            <a:off x="8153400" y="1447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Rectangle 236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Rectangle 237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Rectangle 238" descr="Small checker board"/>
          <p:cNvSpPr>
            <a:spLocks noChangeArrowheads="1"/>
          </p:cNvSpPr>
          <p:nvPr/>
        </p:nvSpPr>
        <p:spPr bwMode="auto">
          <a:xfrm>
            <a:off x="78486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Rectangle 239" descr="Small checker board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Rectangle 240" descr="Wide downward diagonal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Rectangle 241"/>
          <p:cNvSpPr>
            <a:spLocks noChangeArrowheads="1"/>
          </p:cNvSpPr>
          <p:nvPr/>
        </p:nvSpPr>
        <p:spPr bwMode="auto">
          <a:xfrm>
            <a:off x="75438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242"/>
          <p:cNvSpPr>
            <a:spLocks noChangeArrowheads="1"/>
          </p:cNvSpPr>
          <p:nvPr/>
        </p:nvSpPr>
        <p:spPr bwMode="auto">
          <a:xfrm>
            <a:off x="78486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Rectangle 243" descr="Small grid"/>
          <p:cNvSpPr>
            <a:spLocks noChangeArrowheads="1"/>
          </p:cNvSpPr>
          <p:nvPr/>
        </p:nvSpPr>
        <p:spPr bwMode="auto">
          <a:xfrm>
            <a:off x="8153400" y="2057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Rectangle 244"/>
          <p:cNvSpPr>
            <a:spLocks noChangeArrowheads="1"/>
          </p:cNvSpPr>
          <p:nvPr/>
        </p:nvSpPr>
        <p:spPr bwMode="auto">
          <a:xfrm>
            <a:off x="72390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Rectangle 245"/>
          <p:cNvSpPr>
            <a:spLocks noChangeArrowheads="1"/>
          </p:cNvSpPr>
          <p:nvPr/>
        </p:nvSpPr>
        <p:spPr bwMode="auto">
          <a:xfrm>
            <a:off x="7543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Rectangle 246" descr="Wide downward diagonal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Rectangle 247"/>
          <p:cNvSpPr>
            <a:spLocks noChangeArrowheads="1"/>
          </p:cNvSpPr>
          <p:nvPr/>
        </p:nvSpPr>
        <p:spPr bwMode="auto">
          <a:xfrm>
            <a:off x="8153400" y="2362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Text Box 248"/>
          <p:cNvSpPr txBox="1">
            <a:spLocks noChangeArrowheads="1"/>
          </p:cNvSpPr>
          <p:nvPr/>
        </p:nvSpPr>
        <p:spPr bwMode="auto">
          <a:xfrm rot="10800000">
            <a:off x="227013" y="1141413"/>
            <a:ext cx="67151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 Narrow" pitchFamily="34" charset="0"/>
              </a:rPr>
              <a:t>Time (processor cycle)</a:t>
            </a:r>
          </a:p>
        </p:txBody>
      </p:sp>
      <p:sp>
        <p:nvSpPr>
          <p:cNvPr id="34873" name="Line 249"/>
          <p:cNvSpPr>
            <a:spLocks noChangeShapeType="1"/>
          </p:cNvSpPr>
          <p:nvPr/>
        </p:nvSpPr>
        <p:spPr bwMode="auto">
          <a:xfrm>
            <a:off x="533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Text Box 250"/>
          <p:cNvSpPr txBox="1">
            <a:spLocks noChangeArrowheads="1"/>
          </p:cNvSpPr>
          <p:nvPr/>
        </p:nvSpPr>
        <p:spPr bwMode="auto">
          <a:xfrm>
            <a:off x="838200" y="1076325"/>
            <a:ext cx="1249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Superscalar</a:t>
            </a:r>
          </a:p>
        </p:txBody>
      </p:sp>
      <p:sp>
        <p:nvSpPr>
          <p:cNvPr id="34875" name="Text Box 251"/>
          <p:cNvSpPr txBox="1">
            <a:spLocks noChangeArrowheads="1"/>
          </p:cNvSpPr>
          <p:nvPr/>
        </p:nvSpPr>
        <p:spPr bwMode="auto">
          <a:xfrm>
            <a:off x="2438400" y="1076325"/>
            <a:ext cx="1366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Fine-Grained</a:t>
            </a:r>
          </a:p>
        </p:txBody>
      </p:sp>
      <p:sp>
        <p:nvSpPr>
          <p:cNvPr id="34876" name="Text Box 252"/>
          <p:cNvSpPr txBox="1">
            <a:spLocks noChangeArrowheads="1"/>
          </p:cNvSpPr>
          <p:nvPr/>
        </p:nvSpPr>
        <p:spPr bwMode="auto">
          <a:xfrm>
            <a:off x="3733800" y="1076325"/>
            <a:ext cx="160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Coarse-Grained</a:t>
            </a:r>
          </a:p>
        </p:txBody>
      </p:sp>
      <p:sp>
        <p:nvSpPr>
          <p:cNvPr id="34877" name="Text Box 253"/>
          <p:cNvSpPr txBox="1">
            <a:spLocks noChangeArrowheads="1"/>
          </p:cNvSpPr>
          <p:nvPr/>
        </p:nvSpPr>
        <p:spPr bwMode="auto">
          <a:xfrm>
            <a:off x="5376863" y="1055688"/>
            <a:ext cx="161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Multiprocessing</a:t>
            </a:r>
          </a:p>
        </p:txBody>
      </p:sp>
      <p:sp>
        <p:nvSpPr>
          <p:cNvPr id="34878" name="Text Box 254"/>
          <p:cNvSpPr txBox="1">
            <a:spLocks noChangeArrowheads="1"/>
          </p:cNvSpPr>
          <p:nvPr/>
        </p:nvSpPr>
        <p:spPr bwMode="auto">
          <a:xfrm>
            <a:off x="7086600" y="847725"/>
            <a:ext cx="1530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Simultaneous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Multithreading</a:t>
            </a:r>
          </a:p>
        </p:txBody>
      </p:sp>
      <p:sp>
        <p:nvSpPr>
          <p:cNvPr id="34879" name="Rectangle 255"/>
          <p:cNvSpPr>
            <a:spLocks noChangeArrowheads="1"/>
          </p:cNvSpPr>
          <p:nvPr/>
        </p:nvSpPr>
        <p:spPr bwMode="auto">
          <a:xfrm>
            <a:off x="2209800" y="5486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32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880" name="Rectangle 256" descr="Wide downward diagonal"/>
          <p:cNvSpPr>
            <a:spLocks noChangeArrowheads="1"/>
          </p:cNvSpPr>
          <p:nvPr/>
        </p:nvSpPr>
        <p:spPr bwMode="auto">
          <a:xfrm>
            <a:off x="2209800" y="586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1" name="Rectangle 257"/>
          <p:cNvSpPr>
            <a:spLocks noChangeArrowheads="1"/>
          </p:cNvSpPr>
          <p:nvPr/>
        </p:nvSpPr>
        <p:spPr bwMode="auto">
          <a:xfrm>
            <a:off x="4419600" y="5486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2" name="Rectangle 258" descr="Small checker board"/>
          <p:cNvSpPr>
            <a:spLocks noChangeArrowheads="1"/>
          </p:cNvSpPr>
          <p:nvPr/>
        </p:nvSpPr>
        <p:spPr bwMode="auto">
          <a:xfrm>
            <a:off x="4419600" y="5867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3" name="Rectangle 259" descr="Small grid"/>
          <p:cNvSpPr>
            <a:spLocks noChangeArrowheads="1"/>
          </p:cNvSpPr>
          <p:nvPr/>
        </p:nvSpPr>
        <p:spPr bwMode="auto">
          <a:xfrm>
            <a:off x="6477000" y="5486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4" name="Rectangle 260"/>
          <p:cNvSpPr>
            <a:spLocks noChangeArrowheads="1"/>
          </p:cNvSpPr>
          <p:nvPr/>
        </p:nvSpPr>
        <p:spPr bwMode="auto">
          <a:xfrm>
            <a:off x="6477000" y="586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5" name="Text Box 261"/>
          <p:cNvSpPr txBox="1">
            <a:spLocks noChangeArrowheads="1"/>
          </p:cNvSpPr>
          <p:nvPr/>
        </p:nvSpPr>
        <p:spPr bwMode="auto">
          <a:xfrm>
            <a:off x="2498725" y="53943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1</a:t>
            </a:r>
          </a:p>
        </p:txBody>
      </p:sp>
      <p:sp>
        <p:nvSpPr>
          <p:cNvPr id="34886" name="Text Box 262"/>
          <p:cNvSpPr txBox="1">
            <a:spLocks noChangeArrowheads="1"/>
          </p:cNvSpPr>
          <p:nvPr/>
        </p:nvSpPr>
        <p:spPr bwMode="auto">
          <a:xfrm>
            <a:off x="2505075" y="5791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2</a:t>
            </a:r>
          </a:p>
        </p:txBody>
      </p:sp>
      <p:sp>
        <p:nvSpPr>
          <p:cNvPr id="34887" name="Text Box 263"/>
          <p:cNvSpPr txBox="1">
            <a:spLocks noChangeArrowheads="1"/>
          </p:cNvSpPr>
          <p:nvPr/>
        </p:nvSpPr>
        <p:spPr bwMode="auto">
          <a:xfrm>
            <a:off x="4800600" y="5410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3</a:t>
            </a:r>
          </a:p>
        </p:txBody>
      </p:sp>
      <p:sp>
        <p:nvSpPr>
          <p:cNvPr id="34888" name="Text Box 264"/>
          <p:cNvSpPr txBox="1">
            <a:spLocks noChangeArrowheads="1"/>
          </p:cNvSpPr>
          <p:nvPr/>
        </p:nvSpPr>
        <p:spPr bwMode="auto">
          <a:xfrm>
            <a:off x="4800600" y="5791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4</a:t>
            </a:r>
          </a:p>
        </p:txBody>
      </p:sp>
      <p:sp>
        <p:nvSpPr>
          <p:cNvPr id="34889" name="Text Box 265"/>
          <p:cNvSpPr txBox="1">
            <a:spLocks noChangeArrowheads="1"/>
          </p:cNvSpPr>
          <p:nvPr/>
        </p:nvSpPr>
        <p:spPr bwMode="auto">
          <a:xfrm>
            <a:off x="6781800" y="541020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5</a:t>
            </a:r>
          </a:p>
        </p:txBody>
      </p:sp>
      <p:sp>
        <p:nvSpPr>
          <p:cNvPr id="34890" name="Text Box 266"/>
          <p:cNvSpPr txBox="1">
            <a:spLocks noChangeArrowheads="1"/>
          </p:cNvSpPr>
          <p:nvPr/>
        </p:nvSpPr>
        <p:spPr bwMode="auto">
          <a:xfrm>
            <a:off x="6781800" y="57912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Idle 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5"/>
          <p:cNvSpPr>
            <a:spLocks noChangeShapeType="1"/>
          </p:cNvSpPr>
          <p:nvPr/>
        </p:nvSpPr>
        <p:spPr bwMode="auto">
          <a:xfrm flipH="1" flipV="1">
            <a:off x="5334000" y="58674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9226" y="195532"/>
            <a:ext cx="7162800" cy="1143000"/>
          </a:xfrm>
        </p:spPr>
        <p:txBody>
          <a:bodyPr/>
          <a:lstStyle/>
          <a:p>
            <a:r>
              <a:rPr lang="en-US" dirty="0" smtClean="0"/>
              <a:t>Design Challenges in SMT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535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Since SMT makes sense only with </a:t>
            </a:r>
            <a:r>
              <a:rPr lang="en-US" dirty="0" smtClean="0">
                <a:solidFill>
                  <a:srgbClr val="0332B7"/>
                </a:solidFill>
              </a:rPr>
              <a:t>fine-grained implementation</a:t>
            </a:r>
            <a:r>
              <a:rPr lang="en-US" dirty="0" smtClean="0"/>
              <a:t>, impact of fine-grained scheduling on </a:t>
            </a:r>
            <a:r>
              <a:rPr lang="en-US" dirty="0" smtClean="0">
                <a:solidFill>
                  <a:srgbClr val="0332B7"/>
                </a:solidFill>
              </a:rPr>
              <a:t>single thread performance</a:t>
            </a:r>
            <a:r>
              <a:rPr lang="en-US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000" b="0" dirty="0" smtClean="0">
                <a:solidFill>
                  <a:srgbClr val="0332B7"/>
                </a:solidFill>
              </a:rPr>
              <a:t>A preferred thread approach</a:t>
            </a:r>
            <a:r>
              <a:rPr lang="en-US" sz="2000" b="0" dirty="0" smtClean="0"/>
              <a:t> sacrifices neither throughput nor single-thread performance? </a:t>
            </a:r>
          </a:p>
          <a:p>
            <a:pPr lvl="1">
              <a:lnSpc>
                <a:spcPct val="80000"/>
              </a:lnSpc>
            </a:pPr>
            <a:r>
              <a:rPr lang="en-US" sz="2000" b="0" dirty="0" smtClean="0"/>
              <a:t>Unfortunately, </a:t>
            </a:r>
            <a:r>
              <a:rPr lang="en-US" sz="2000" b="0" dirty="0" smtClean="0">
                <a:solidFill>
                  <a:srgbClr val="0332B7"/>
                </a:solidFill>
              </a:rPr>
              <a:t>with a preferred thread, the processor is likely to sacrifice some throughput,</a:t>
            </a:r>
            <a:r>
              <a:rPr lang="en-US" sz="2000" b="0" dirty="0" smtClean="0"/>
              <a:t> when preferred thread stalls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Larger register file needed to hold </a:t>
            </a:r>
            <a:r>
              <a:rPr lang="en-US" i="1" dirty="0" smtClean="0"/>
              <a:t>multiple contexts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Not affecting clock cycle time is a challenge, especially in </a:t>
            </a:r>
          </a:p>
          <a:p>
            <a:pPr lvl="1">
              <a:lnSpc>
                <a:spcPct val="80000"/>
              </a:lnSpc>
            </a:pPr>
            <a:r>
              <a:rPr lang="en-US" sz="2000" b="0" dirty="0" smtClean="0"/>
              <a:t>Instruction issue - more candidate instructions need to be considered</a:t>
            </a:r>
          </a:p>
          <a:p>
            <a:pPr lvl="1">
              <a:lnSpc>
                <a:spcPct val="80000"/>
              </a:lnSpc>
            </a:pPr>
            <a:r>
              <a:rPr lang="en-US" sz="2000" b="0" dirty="0" smtClean="0"/>
              <a:t>Instruction completion - choosing which instructions to commit may be challenging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Ensuring that cache and TLB conflicts generated by SMT do not degrade performance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6400800" y="6096000"/>
            <a:ext cx="27432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Lookaside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75" y="11113"/>
            <a:ext cx="9555163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Power 4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63674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Single-threaded predecessor to Power 5.  8 execution units in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out-of-order engine, each may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200" dirty="0">
                <a:solidFill>
                  <a:schemeClr val="tx1"/>
                </a:solidFill>
                <a:latin typeface="Helvetica" pitchFamily="34" charset="0"/>
              </a:rPr>
              <a:t>issue an instruction each cycle.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514850" y="2465388"/>
            <a:ext cx="1201738" cy="8683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5638800"/>
            <a:ext cx="91440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IF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instruction fetch,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IC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instruction cache,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BP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branch predict,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D0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decode stage 0,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Xfer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=transfer,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GD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group dispatch,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MP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mapping,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ISS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=instruction issue, 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RF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=register file read,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EX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execute, 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EA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compute address, 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DC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data caches,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F6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six-cycle floating-point execution pipe, 	</a:t>
            </a:r>
          </a:p>
          <a:p>
            <a:pPr>
              <a:spcBef>
                <a:spcPct val="0"/>
              </a:spcBef>
              <a:tabLst>
                <a:tab pos="1882775" algn="l"/>
                <a:tab pos="3832225" algn="l"/>
                <a:tab pos="5715000" algn="l"/>
                <a:tab pos="7664450" algn="l"/>
              </a:tabLst>
            </a:pP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Fmt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data format,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WB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write back, and 	</a:t>
            </a:r>
            <a:r>
              <a:rPr lang="en-US" sz="1800">
                <a:solidFill>
                  <a:srgbClr val="000066"/>
                </a:solidFill>
                <a:latin typeface="Arial Narrow" pitchFamily="34" charset="0"/>
              </a:rPr>
              <a:t>CP</a:t>
            </a:r>
            <a:r>
              <a:rPr lang="en-US" sz="1800" b="0">
                <a:solidFill>
                  <a:srgbClr val="000066"/>
                </a:solidFill>
                <a:latin typeface="Arial Narrow" pitchFamily="34" charset="0"/>
              </a:rPr>
              <a:t> = group commit</a:t>
            </a:r>
            <a:endParaRPr lang="en-US" sz="180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/>
            </a:pPr>
            <a:r>
              <a:rPr lang="en-US" sz="3000">
                <a:solidFill>
                  <a:srgbClr val="0000FF"/>
                </a:solidFill>
                <a:latin typeface="Marker Felt" pitchFamily="34" charset="0"/>
              </a:rPr>
              <a:t>Power 4</a:t>
            </a:r>
          </a:p>
        </p:txBody>
      </p:sp>
      <p:sp>
        <p:nvSpPr>
          <p:cNvPr id="1031173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/>
            </a:pPr>
            <a:r>
              <a:rPr lang="en-US" sz="3000">
                <a:solidFill>
                  <a:srgbClr val="0000FF"/>
                </a:solidFill>
                <a:latin typeface="Marker Felt" pitchFamily="34" charset="0"/>
              </a:rPr>
              <a:t>Power 5</a:t>
            </a:r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>
              <a:gd name="T0" fmla="*/ 49526567 w 9111"/>
              <a:gd name="T1" fmla="*/ 8458292 h 9111"/>
              <a:gd name="T2" fmla="*/ 49526567 w 9111"/>
              <a:gd name="T3" fmla="*/ 49310648 h 9111"/>
              <a:gd name="T4" fmla="*/ 8495389 w 9111"/>
              <a:gd name="T5" fmla="*/ 49310648 h 9111"/>
              <a:gd name="T6" fmla="*/ 8495389 w 9111"/>
              <a:gd name="T7" fmla="*/ 8458292 h 9111"/>
              <a:gd name="T8" fmla="*/ 49526567 w 9111"/>
              <a:gd name="T9" fmla="*/ 8458292 h 9111"/>
              <a:gd name="T10" fmla="*/ 49526567 w 9111"/>
              <a:gd name="T11" fmla="*/ 8458292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>
              <a:gd name="T0" fmla="*/ 49526567 w 9111"/>
              <a:gd name="T1" fmla="*/ 8458281 h 9111"/>
              <a:gd name="T2" fmla="*/ 49526567 w 9111"/>
              <a:gd name="T3" fmla="*/ 49310501 h 9111"/>
              <a:gd name="T4" fmla="*/ 8495389 w 9111"/>
              <a:gd name="T5" fmla="*/ 49310501 h 9111"/>
              <a:gd name="T6" fmla="*/ 8495389 w 9111"/>
              <a:gd name="T7" fmla="*/ 8458281 h 9111"/>
              <a:gd name="T8" fmla="*/ 49526567 w 9111"/>
              <a:gd name="T9" fmla="*/ 8458281 h 9111"/>
              <a:gd name="T10" fmla="*/ 49526567 w 9111"/>
              <a:gd name="T11" fmla="*/ 8458281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78" name="Line 10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179" name="Line 11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9" name="Freeform 13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>
              <a:gd name="T0" fmla="*/ 49310648 w 9111"/>
              <a:gd name="T1" fmla="*/ 8458281 h 9111"/>
              <a:gd name="T2" fmla="*/ 49310648 w 9111"/>
              <a:gd name="T3" fmla="*/ 49310501 h 9111"/>
              <a:gd name="T4" fmla="*/ 8458292 w 9111"/>
              <a:gd name="T5" fmla="*/ 49310501 h 9111"/>
              <a:gd name="T6" fmla="*/ 8458292 w 9111"/>
              <a:gd name="T7" fmla="*/ 8458281 h 9111"/>
              <a:gd name="T8" fmla="*/ 49310648 w 9111"/>
              <a:gd name="T9" fmla="*/ 8458281 h 9111"/>
              <a:gd name="T10" fmla="*/ 49310648 w 9111"/>
              <a:gd name="T11" fmla="*/ 8458281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83" name="Line 15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01" name="Text Box 16"/>
          <p:cNvSpPr txBox="1">
            <a:spLocks noChangeArrowheads="1"/>
          </p:cNvSpPr>
          <p:nvPr/>
        </p:nvSpPr>
        <p:spPr bwMode="auto">
          <a:xfrm>
            <a:off x="381000" y="5638800"/>
            <a:ext cx="295433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 fetch (PC),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2 initial decodes</a:t>
            </a:r>
          </a:p>
        </p:txBody>
      </p:sp>
      <p:sp>
        <p:nvSpPr>
          <p:cNvPr id="1031188" name="Text Box 20"/>
          <p:cNvSpPr txBox="1">
            <a:spLocks noChangeArrowheads="1"/>
          </p:cNvSpPr>
          <p:nvPr/>
        </p:nvSpPr>
        <p:spPr bwMode="auto">
          <a:xfrm>
            <a:off x="0" y="2510287"/>
            <a:ext cx="914400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000066"/>
                </a:solidFill>
                <a:latin typeface="Arial Narrow" pitchFamily="34" charset="0"/>
              </a:rPr>
              <a:t>IF = instruction fetch, IC = instruction cache, BP = branch predict, D0 = decode stage 0, </a:t>
            </a:r>
            <a:r>
              <a:rPr lang="en-US" sz="1200" b="0" dirty="0" err="1">
                <a:solidFill>
                  <a:srgbClr val="000066"/>
                </a:solidFill>
                <a:latin typeface="Arial Narrow" pitchFamily="34" charset="0"/>
              </a:rPr>
              <a:t>Xfer</a:t>
            </a:r>
            <a:r>
              <a:rPr lang="en-US" sz="1200" b="0" dirty="0">
                <a:solidFill>
                  <a:srgbClr val="000066"/>
                </a:solidFill>
                <a:latin typeface="Arial Narrow" pitchFamily="34" charset="0"/>
              </a:rPr>
              <a:t> = transfer, GD = group dispatch, MP = mapping, ISS = instruction issue, RF = register file read, EX = execute, EA = compute address, DC = data caches, F6 = six-cycle floating-point execution pipe, </a:t>
            </a:r>
            <a:r>
              <a:rPr lang="en-US" sz="1200" b="0" dirty="0" err="1">
                <a:solidFill>
                  <a:srgbClr val="000066"/>
                </a:solidFill>
                <a:latin typeface="Arial Narrow" pitchFamily="34" charset="0"/>
              </a:rPr>
              <a:t>Fmt</a:t>
            </a:r>
            <a:r>
              <a:rPr lang="en-US" sz="1200" b="0" dirty="0">
                <a:solidFill>
                  <a:srgbClr val="000066"/>
                </a:solidFill>
                <a:latin typeface="Arial Narrow" pitchFamily="34" charset="0"/>
              </a:rPr>
              <a:t> = data format, WB = write back, and CP = group commit</a:t>
            </a:r>
            <a:endParaRPr lang="en-US" sz="12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7902" name="Text Box 17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 commits (architected register sets)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3429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Getting CPI &lt; 1: Issuing</a:t>
            </a:r>
            <a:br>
              <a:rPr lang="en-US" smtClean="0"/>
            </a:br>
            <a:r>
              <a:rPr lang="en-US" smtClean="0"/>
              <a:t>Multiple Instructions/Cycle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635500"/>
          </a:xfrm>
          <a:noFill/>
        </p:spPr>
        <p:txBody>
          <a:bodyPr/>
          <a:lstStyle/>
          <a:p>
            <a:pPr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Superscalar DLX: 2 instructions, 1 FP &amp; 1 anything else</a:t>
            </a:r>
            <a:endParaRPr lang="en-US" sz="2000" b="0" smtClean="0"/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Fetch 64-bits/clock cycle; Int on left, FP on right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Can only issue 2nd instruction if 1st instruction issues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More ports for FP registers to do FP load &amp; FP op in a pair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i="1" smtClean="0"/>
              <a:t>	</a:t>
            </a:r>
            <a:r>
              <a:rPr lang="en-US" sz="2000" b="0" i="1" smtClean="0">
                <a:solidFill>
                  <a:schemeClr val="bg2"/>
                </a:solidFill>
              </a:rPr>
              <a:t>Type		Pipe	Stages		</a:t>
            </a:r>
            <a:r>
              <a:rPr lang="en-US" sz="2000" b="0" smtClean="0">
                <a:solidFill>
                  <a:schemeClr val="bg2"/>
                </a:solidFill>
              </a:rPr>
              <a:t>	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IF	ID	EX	MEM	WB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IF	ID	EX	MEM	WB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	IF	ID	EX	MEM	WB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	IF	ID	EX	MEM	WB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		IF	ID	EX	MEM	WB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		IF	ID	EX	MEM	WB</a:t>
            </a:r>
          </a:p>
          <a:p>
            <a:pPr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 1 cycle load delay expands to </a:t>
            </a:r>
            <a:r>
              <a:rPr lang="en-US" b="0" smtClean="0">
                <a:solidFill>
                  <a:schemeClr val="hlink"/>
                </a:solidFill>
              </a:rPr>
              <a:t>3 instructions</a:t>
            </a:r>
            <a:r>
              <a:rPr lang="en-US" b="0" smtClean="0"/>
              <a:t> in SS</a:t>
            </a:r>
            <a:endParaRPr lang="en-US" sz="2000" b="0" smtClean="0"/>
          </a:p>
          <a:p>
            <a:pPr lvl="1"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instruction in right half can’t use it, nor instructions in next slot</a:t>
            </a:r>
          </a:p>
          <a:p>
            <a:pPr>
              <a:lnSpc>
                <a:spcPct val="80000"/>
              </a:lnSpc>
              <a:buFontTx/>
              <a:buChar char="–"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endParaRPr lang="en-US" sz="2000" b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1113"/>
            <a:ext cx="7510462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Power 5 data flow ...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1185863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69925" y="4860925"/>
            <a:ext cx="7712075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Why only 2 threads? With 4, one of the shared resources (physical registers, cache, memory bandwidth) would be prone to bottleneck 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533400" y="3429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TLB</a:t>
            </a:r>
            <a:r>
              <a:rPr lang="en-US" baseline="-25000">
                <a:solidFill>
                  <a:srgbClr val="000066"/>
                </a:solidFill>
              </a:rPr>
              <a:t>I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7467600" y="4343400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TLB</a:t>
            </a:r>
            <a:r>
              <a:rPr lang="en-US" baseline="-25000">
                <a:solidFill>
                  <a:srgbClr val="000066"/>
                </a:solidFill>
              </a:rPr>
              <a:t>D</a:t>
            </a:r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 flipV="1">
            <a:off x="7772400" y="3886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1113"/>
            <a:ext cx="8389937" cy="754062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Power 5 thread performance ...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081088"/>
            <a:ext cx="4508500" cy="57769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33222" name="Line 6"/>
          <p:cNvSpPr>
            <a:spLocks noChangeShapeType="1"/>
          </p:cNvSpPr>
          <p:nvPr/>
        </p:nvSpPr>
        <p:spPr bwMode="auto">
          <a:xfrm>
            <a:off x="4114800" y="2160588"/>
            <a:ext cx="1463675" cy="663575"/>
          </a:xfrm>
          <a:prstGeom prst="line">
            <a:avLst/>
          </a:prstGeom>
          <a:noFill/>
          <a:ln w="38100">
            <a:solidFill>
              <a:srgbClr val="0000FF">
                <a:alpha val="57835"/>
              </a:srgbClr>
            </a:solidFill>
            <a:round/>
            <a:headEnd type="stealth" w="med" len="med"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224" name="Line 8"/>
          <p:cNvSpPr>
            <a:spLocks noChangeShapeType="1"/>
          </p:cNvSpPr>
          <p:nvPr/>
        </p:nvSpPr>
        <p:spPr bwMode="auto">
          <a:xfrm rot="10800000" flipH="1">
            <a:off x="2617788" y="2595563"/>
            <a:ext cx="2171700" cy="1050925"/>
          </a:xfrm>
          <a:prstGeom prst="line">
            <a:avLst/>
          </a:prstGeom>
          <a:noFill/>
          <a:ln w="38100">
            <a:solidFill>
              <a:srgbClr val="0000FF">
                <a:alpha val="57835"/>
              </a:srgbClr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2895600" cy="244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</a:rPr>
              <a:t>Relative priority of each thread controllable in hardware.</a:t>
            </a:r>
          </a:p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228600" y="3683000"/>
            <a:ext cx="291147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For balanced operation, both threads run slower than if they “owned” the machine.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77" y="248093"/>
            <a:ext cx="7887586" cy="1143000"/>
          </a:xfrm>
        </p:spPr>
        <p:txBody>
          <a:bodyPr/>
          <a:lstStyle/>
          <a:p>
            <a:r>
              <a:rPr lang="en-US" sz="3200" dirty="0" smtClean="0"/>
              <a:t>Changes in  Power 5 to support SMT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64512"/>
            <a:ext cx="7162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Increased </a:t>
            </a:r>
            <a:r>
              <a:rPr lang="en-US" dirty="0" err="1" smtClean="0">
                <a:solidFill>
                  <a:srgbClr val="000066"/>
                </a:solidFill>
              </a:rPr>
              <a:t>associativity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66"/>
                </a:solidFill>
              </a:rPr>
              <a:t>L1 instruction cache</a:t>
            </a:r>
            <a:r>
              <a:rPr lang="en-US" dirty="0" smtClean="0"/>
              <a:t> and the instruction address translation buffers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Added per thread load and store queues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Increased size of the L2 (1.92 vs. 1.44 MB) and L3 caches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Added separate instruction </a:t>
            </a:r>
            <a:r>
              <a:rPr lang="en-US" dirty="0" err="1" smtClean="0"/>
              <a:t>prefetch</a:t>
            </a:r>
            <a:r>
              <a:rPr lang="en-US" dirty="0" smtClean="0"/>
              <a:t> and buffering per thread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Increased the number of virtual registers from 152 to 240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Increased the size of several issue queues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Power5 core is about 24% larger than the Power4 core because of the addition of SMT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865" y="279991"/>
            <a:ext cx="7162800" cy="1143000"/>
          </a:xfrm>
        </p:spPr>
        <p:txBody>
          <a:bodyPr/>
          <a:lstStyle/>
          <a:p>
            <a:r>
              <a:rPr lang="en-US" dirty="0" smtClean="0"/>
              <a:t>Initial Performance of SMT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8064500" cy="5664200"/>
          </a:xfrm>
        </p:spPr>
        <p:txBody>
          <a:bodyPr/>
          <a:lstStyle/>
          <a:p>
            <a:r>
              <a:rPr lang="en-US" dirty="0" smtClean="0"/>
              <a:t>Pentium 4 Extreme SMT yields 1.01 speedup for </a:t>
            </a:r>
            <a:r>
              <a:rPr lang="en-US" dirty="0" err="1" smtClean="0"/>
              <a:t>SPECint_rate</a:t>
            </a:r>
            <a:r>
              <a:rPr lang="en-US" dirty="0" smtClean="0"/>
              <a:t> benchmark and 1.07 for </a:t>
            </a:r>
            <a:r>
              <a:rPr lang="en-US" dirty="0" err="1" smtClean="0"/>
              <a:t>SPECfp_rate</a:t>
            </a:r>
            <a:endParaRPr lang="en-US" dirty="0" smtClean="0"/>
          </a:p>
          <a:p>
            <a:pPr lvl="1"/>
            <a:r>
              <a:rPr lang="en-US" dirty="0" smtClean="0"/>
              <a:t>Pentium 4 is dual threaded SMT</a:t>
            </a:r>
          </a:p>
          <a:p>
            <a:pPr lvl="1"/>
            <a:r>
              <a:rPr lang="en-US" dirty="0" err="1" smtClean="0"/>
              <a:t>SPECRate</a:t>
            </a:r>
            <a:r>
              <a:rPr lang="en-US" dirty="0" smtClean="0"/>
              <a:t> requires that each SPEC benchmark be run against a vendor-selected number of copies of the same benchmark</a:t>
            </a:r>
          </a:p>
          <a:p>
            <a:r>
              <a:rPr lang="en-US" dirty="0" smtClean="0"/>
              <a:t>Running on Pentium 4 each of 26 SPEC benchmarks paired with every other (26</a:t>
            </a:r>
            <a:r>
              <a:rPr lang="en-US" baseline="30000" dirty="0" smtClean="0"/>
              <a:t>2</a:t>
            </a:r>
            <a:r>
              <a:rPr lang="en-US" dirty="0" smtClean="0"/>
              <a:t> runs) speed-ups from 0.90 to 1.58; average was 1.20</a:t>
            </a:r>
          </a:p>
          <a:p>
            <a:r>
              <a:rPr lang="en-US" dirty="0" smtClean="0"/>
              <a:t>Power 5, 8 processor server 1.23 faster for </a:t>
            </a:r>
            <a:r>
              <a:rPr lang="en-US" dirty="0" err="1" smtClean="0"/>
              <a:t>SPECint_rate</a:t>
            </a:r>
            <a:r>
              <a:rPr lang="en-US" dirty="0" smtClean="0"/>
              <a:t> with SMT, 1.16 faster for </a:t>
            </a:r>
            <a:r>
              <a:rPr lang="en-US" dirty="0" err="1" smtClean="0"/>
              <a:t>SPECfp_rate</a:t>
            </a:r>
            <a:endParaRPr lang="en-US" dirty="0" smtClean="0"/>
          </a:p>
          <a:p>
            <a:r>
              <a:rPr lang="en-US" dirty="0" smtClean="0"/>
              <a:t>Power 5 running 2 copies of each app speedup between 0.89 and 1.41</a:t>
            </a:r>
          </a:p>
          <a:p>
            <a:pPr lvl="1"/>
            <a:r>
              <a:rPr lang="en-US" dirty="0" smtClean="0"/>
              <a:t>Most gained some</a:t>
            </a:r>
          </a:p>
          <a:p>
            <a:pPr lvl="1"/>
            <a:r>
              <a:rPr lang="en-US" dirty="0" err="1" smtClean="0"/>
              <a:t>Fl.Pt</a:t>
            </a:r>
            <a:r>
              <a:rPr lang="en-US" dirty="0" smtClean="0"/>
              <a:t>. apps had most cache conflicts and least gains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b="0" dirty="0" smtClean="0"/>
          </a:p>
        </p:txBody>
      </p:sp>
      <p:graphicFrame>
        <p:nvGraphicFramePr>
          <p:cNvPr id="1044636" name="Group 156"/>
          <p:cNvGraphicFramePr>
            <a:graphicFrameLocks noGrp="1"/>
          </p:cNvGraphicFramePr>
          <p:nvPr>
            <p:ph/>
          </p:nvPr>
        </p:nvGraphicFramePr>
        <p:xfrm>
          <a:off x="228600" y="1066800"/>
          <a:ext cx="8686800" cy="4956048"/>
        </p:xfrm>
        <a:graphic>
          <a:graphicData uri="http://schemas.openxmlformats.org/drawingml/2006/table">
            <a:tbl>
              <a:tblPr/>
              <a:tblGrid>
                <a:gridCol w="1381125"/>
                <a:gridCol w="2620963"/>
                <a:gridCol w="1193800"/>
                <a:gridCol w="893762"/>
                <a:gridCol w="811213"/>
                <a:gridCol w="947737"/>
                <a:gridCol w="838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 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 / Issue / Execute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 (GHz)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Transis-tors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Pentium 4 Extreme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deeply pipelined; SMT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int. 1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 M    122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AMD Athlon 64 FX-57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3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 M 115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IBM Power5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CPU only)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Speculative dynamically scheduled; SMT;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CPU cores/chip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8/4/8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 300 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80W (est.)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 Itanium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Statically scheduled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VLIW-style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6/5/11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int. 2 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592 M 423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1" name="Rectangle 131"/>
          <p:cNvSpPr>
            <a:spLocks noChangeArrowheads="1"/>
          </p:cNvSpPr>
          <p:nvPr/>
        </p:nvSpPr>
        <p:spPr bwMode="auto">
          <a:xfrm>
            <a:off x="457200" y="3048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>
                <a:solidFill>
                  <a:srgbClr val="000066"/>
                </a:solidFill>
              </a:rPr>
              <a:t>Head to Head ILP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35325" y="163902"/>
            <a:ext cx="7782464" cy="1295400"/>
          </a:xfrm>
        </p:spPr>
        <p:txBody>
          <a:bodyPr/>
          <a:lstStyle/>
          <a:p>
            <a:r>
              <a:rPr lang="en-US" sz="3200" dirty="0" smtClean="0"/>
              <a:t>Normalized Performance: Efficiency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81000" y="685800"/>
          <a:ext cx="7467600" cy="5792788"/>
        </p:xfrm>
        <a:graphic>
          <a:graphicData uri="http://schemas.openxmlformats.org/presentationml/2006/ole">
            <p:oleObj spid="_x0000_s102402" name="Chart" r:id="rId4" imgW="8229600" imgH="6381750" progId="Excel.Sheet.8">
              <p:embed/>
            </p:oleObj>
          </a:graphicData>
        </a:graphic>
      </p:graphicFrame>
      <p:graphicFrame>
        <p:nvGraphicFramePr>
          <p:cNvPr id="1053020" name="Group 348"/>
          <p:cNvGraphicFramePr>
            <a:graphicFrameLocks noGrp="1"/>
          </p:cNvGraphicFramePr>
          <p:nvPr>
            <p:ph sz="half" idx="2"/>
          </p:nvPr>
        </p:nvGraphicFramePr>
        <p:xfrm>
          <a:off x="6477000" y="1219200"/>
          <a:ext cx="2438400" cy="4541520"/>
        </p:xfrm>
        <a:graphic>
          <a:graphicData uri="http://schemas.openxmlformats.org/drawingml/2006/table">
            <a:tbl>
              <a:tblPr/>
              <a:tblGrid>
                <a:gridCol w="1066800"/>
                <a:gridCol w="293688"/>
                <a:gridCol w="358775"/>
                <a:gridCol w="360362"/>
                <a:gridCol w="3587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tanium2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Int/Trans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FP/Trans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Int/area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FP/area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Int/Watt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FP/Watt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Silver Bullet for ILP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No obvious over all leader in performance</a:t>
            </a:r>
          </a:p>
          <a:p>
            <a:r>
              <a:rPr lang="en-US" sz="2000" dirty="0" smtClean="0"/>
              <a:t>The AMD </a:t>
            </a:r>
            <a:r>
              <a:rPr lang="en-US" sz="2000" dirty="0" err="1" smtClean="0"/>
              <a:t>Athlon</a:t>
            </a:r>
            <a:r>
              <a:rPr lang="en-US" sz="2000" dirty="0" smtClean="0"/>
              <a:t> leads on </a:t>
            </a:r>
            <a:r>
              <a:rPr lang="en-US" sz="2000" dirty="0" err="1" smtClean="0"/>
              <a:t>SPECInt</a:t>
            </a:r>
            <a:r>
              <a:rPr lang="en-US" sz="2000" dirty="0" smtClean="0"/>
              <a:t> performance followed by the Pentium 4, Itanium 2, and Power5</a:t>
            </a:r>
          </a:p>
          <a:p>
            <a:r>
              <a:rPr lang="en-US" sz="2000" dirty="0" smtClean="0"/>
              <a:t>Itanium 2 and Power5, which perform similarly on SPECFP, clearly dominate the </a:t>
            </a:r>
            <a:r>
              <a:rPr lang="en-US" sz="2000" dirty="0" err="1" smtClean="0"/>
              <a:t>Athlon</a:t>
            </a:r>
            <a:r>
              <a:rPr lang="en-US" sz="2000" dirty="0" smtClean="0"/>
              <a:t> and Pentium 4 on SPECFP</a:t>
            </a:r>
          </a:p>
          <a:p>
            <a:r>
              <a:rPr lang="en-US" sz="2000" dirty="0" smtClean="0"/>
              <a:t>Itanium 2 is the most </a:t>
            </a:r>
            <a:r>
              <a:rPr lang="en-US" sz="2000" dirty="0" smtClean="0">
                <a:solidFill>
                  <a:srgbClr val="114FFB"/>
                </a:solidFill>
              </a:rPr>
              <a:t>inefficient</a:t>
            </a:r>
            <a:r>
              <a:rPr lang="en-US" sz="2000" dirty="0" smtClean="0"/>
              <a:t> processor both for Fl. Pt. and integer code for all but one efficiency measure (SPECFP/Watt)</a:t>
            </a:r>
          </a:p>
          <a:p>
            <a:r>
              <a:rPr lang="en-US" sz="2000" dirty="0" err="1" smtClean="0"/>
              <a:t>Athlon</a:t>
            </a:r>
            <a:r>
              <a:rPr lang="en-US" sz="2000" dirty="0" smtClean="0"/>
              <a:t> and Pentium 4 both make good use of transistors and area in terms of efficiency, </a:t>
            </a:r>
          </a:p>
          <a:p>
            <a:r>
              <a:rPr lang="en-US" sz="2000" dirty="0" smtClean="0"/>
              <a:t>IBM Power5 is the most effective user of energy on SPECFP and essentially tied on SPECINT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498" y="184297"/>
            <a:ext cx="7162800" cy="1143000"/>
          </a:xfrm>
        </p:spPr>
        <p:txBody>
          <a:bodyPr/>
          <a:lstStyle/>
          <a:p>
            <a:r>
              <a:rPr lang="en-US" dirty="0" smtClean="0"/>
              <a:t>Limits to ILP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9" y="1258185"/>
            <a:ext cx="8165804" cy="4114800"/>
          </a:xfrm>
        </p:spPr>
        <p:txBody>
          <a:bodyPr/>
          <a:lstStyle/>
          <a:p>
            <a:r>
              <a:rPr lang="en-US" dirty="0" smtClean="0"/>
              <a:t>Doubling issue rates above today’s 3-6 instructions per clock, say to 6 to 12 instructions, probably requires a processor to </a:t>
            </a:r>
          </a:p>
          <a:p>
            <a:pPr lvl="1"/>
            <a:r>
              <a:rPr lang="en-US" dirty="0" smtClean="0"/>
              <a:t>issue 3 or 4 data memory accesses per cycle, </a:t>
            </a:r>
          </a:p>
          <a:p>
            <a:pPr lvl="1"/>
            <a:r>
              <a:rPr lang="en-US" dirty="0" smtClean="0"/>
              <a:t>resolve 2 or 3 branches per cycle, </a:t>
            </a:r>
          </a:p>
          <a:p>
            <a:pPr lvl="1"/>
            <a:r>
              <a:rPr lang="en-US" dirty="0" smtClean="0"/>
              <a:t>rename and access more than 20 registers per cycle, and </a:t>
            </a:r>
          </a:p>
          <a:p>
            <a:pPr lvl="1"/>
            <a:r>
              <a:rPr lang="en-US" dirty="0" smtClean="0"/>
              <a:t>fetch 12 to 24 instructions per cycle. </a:t>
            </a:r>
          </a:p>
          <a:p>
            <a:r>
              <a:rPr lang="en-US" dirty="0" smtClean="0"/>
              <a:t>The complexities of implementing these capabilities is likely to mean sacrifices in the maximum clock rate 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 widest issue processor is the Itanium 2, but it also has the slowest clock rate, despite the fact that it consumes the most power!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865" y="258726"/>
            <a:ext cx="7162800" cy="1143000"/>
          </a:xfrm>
        </p:spPr>
        <p:txBody>
          <a:bodyPr/>
          <a:lstStyle/>
          <a:p>
            <a:r>
              <a:rPr lang="en-US" dirty="0" smtClean="0"/>
              <a:t>Limits to ILP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88300" cy="4927600"/>
          </a:xfrm>
        </p:spPr>
        <p:txBody>
          <a:bodyPr/>
          <a:lstStyle/>
          <a:p>
            <a:pPr marL="457200" indent="-457200"/>
            <a:r>
              <a:rPr lang="en-US" sz="2000" smtClean="0"/>
              <a:t>Most techniques for increasing performance increase power consumption </a:t>
            </a:r>
          </a:p>
          <a:p>
            <a:pPr marL="457200" indent="-457200"/>
            <a:r>
              <a:rPr lang="en-US" sz="2000" smtClean="0"/>
              <a:t>The key question is whether a technique is </a:t>
            </a:r>
            <a:r>
              <a:rPr lang="en-US" sz="2000" i="1" smtClean="0">
                <a:solidFill>
                  <a:srgbClr val="114FFB"/>
                </a:solidFill>
              </a:rPr>
              <a:t>energy efficient</a:t>
            </a:r>
            <a:r>
              <a:rPr lang="en-US" sz="2000" smtClean="0"/>
              <a:t>: does it increase power consumption faster than it increases performance? </a:t>
            </a:r>
          </a:p>
          <a:p>
            <a:pPr marL="457200" indent="-457200"/>
            <a:r>
              <a:rPr lang="en-US" sz="2000" smtClean="0"/>
              <a:t>Multiple issue processors techniques all are energy inefficient:</a:t>
            </a:r>
          </a:p>
          <a:p>
            <a:pPr marL="800100" lvl="1" indent="-342900">
              <a:buFontTx/>
              <a:buAutoNum type="arabicPeriod"/>
            </a:pPr>
            <a:r>
              <a:rPr lang="en-US" smtClean="0"/>
              <a:t>Issuing multiple instructions incurs some overhead in logic that grows faster than the issue rate grows</a:t>
            </a:r>
          </a:p>
          <a:p>
            <a:pPr marL="800100" lvl="1" indent="-342900">
              <a:buFontTx/>
              <a:buAutoNum type="arabicPeriod"/>
            </a:pPr>
            <a:r>
              <a:rPr lang="en-US" smtClean="0"/>
              <a:t>Growing gap between peak issue rates and sustained performance</a:t>
            </a:r>
          </a:p>
          <a:p>
            <a:pPr marL="457200" indent="-457200"/>
            <a:r>
              <a:rPr lang="en-US" sz="2000" smtClean="0"/>
              <a:t>Number of transistors switching = f(peak issue rate), and performance = f( sustained rate), </a:t>
            </a:r>
            <a:br>
              <a:rPr lang="en-US" sz="2000" smtClean="0"/>
            </a:br>
            <a:r>
              <a:rPr lang="en-US" sz="2000" smtClean="0"/>
              <a:t>growing gap between peak and sustained performance </a:t>
            </a:r>
            <a:br>
              <a:rPr lang="en-US" sz="2000" smtClean="0"/>
            </a:b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000" smtClean="0"/>
              <a:t> increasing energy per unit of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Superscalar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524000" y="1828800"/>
            <a:ext cx="457200" cy="854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057400" y="1828800"/>
            <a:ext cx="4572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609600" cy="2682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124200" y="1828800"/>
            <a:ext cx="533400" cy="3597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685800" cy="451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267200" y="2743200"/>
            <a:ext cx="685800" cy="3597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876800" y="3657600"/>
            <a:ext cx="685800" cy="2682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486400" y="4572000"/>
            <a:ext cx="6858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6019800" y="5486400"/>
            <a:ext cx="685800" cy="854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1" grpId="0" autoUpdateAnimBg="0"/>
      <p:bldP spid="126982" grpId="0" autoUpdateAnimBg="0"/>
      <p:bldP spid="126983" grpId="0" autoUpdateAnimBg="0"/>
      <p:bldP spid="126984" grpId="0" autoUpdateAnimBg="0"/>
      <p:bldP spid="126985" grpId="0" autoUpdateAnimBg="0"/>
      <p:bldP spid="126986" grpId="0" autoUpdateAnimBg="0"/>
      <p:bldP spid="1269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Review: Unrolled Loop that Minimizes Stalls for Scalar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73100" y="1143000"/>
            <a:ext cx="8458200" cy="2235200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09713" y="1825625"/>
            <a:ext cx="6665912" cy="4573588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 </a:t>
            </a:r>
            <a:r>
              <a:rPr lang="en-US" sz="1800">
                <a:latin typeface="Courier New" pitchFamily="49" charset="0"/>
              </a:rPr>
              <a:t>Loop:	LD	F0,0(R1)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2</a:t>
            </a:r>
            <a:r>
              <a:rPr lang="en-US" sz="1800">
                <a:latin typeface="Courier New" pitchFamily="49" charset="0"/>
              </a:rPr>
              <a:t>	LD	F6,-8(R1)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3</a:t>
            </a:r>
            <a:r>
              <a:rPr lang="en-US" sz="1800">
                <a:latin typeface="Courier New" pitchFamily="49" charset="0"/>
              </a:rPr>
              <a:t>	LD	F10,-16(R1)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4</a:t>
            </a:r>
            <a:r>
              <a:rPr lang="en-US" sz="1800">
                <a:latin typeface="Courier New" pitchFamily="49" charset="0"/>
              </a:rPr>
              <a:t>	LD	F14,-24(R1)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5</a:t>
            </a:r>
            <a:r>
              <a:rPr lang="en-US" sz="1800">
                <a:latin typeface="Courier New" pitchFamily="49" charset="0"/>
              </a:rPr>
              <a:t>	ADDD	F4,F0,F2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6</a:t>
            </a:r>
            <a:r>
              <a:rPr lang="en-US" sz="1800">
                <a:latin typeface="Courier New" pitchFamily="49" charset="0"/>
              </a:rPr>
              <a:t>	ADDD	F8,F6,F2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7</a:t>
            </a:r>
            <a:r>
              <a:rPr lang="en-US" sz="1800">
                <a:latin typeface="Courier New" pitchFamily="49" charset="0"/>
              </a:rPr>
              <a:t>	ADDD	F12,F10,F2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8</a:t>
            </a:r>
            <a:r>
              <a:rPr lang="en-US" sz="1800">
                <a:latin typeface="Courier New" pitchFamily="49" charset="0"/>
              </a:rPr>
              <a:t>	ADDD	F16,F14,F2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9</a:t>
            </a:r>
            <a:r>
              <a:rPr lang="en-US" sz="1800">
                <a:latin typeface="Courier New" pitchFamily="49" charset="0"/>
              </a:rPr>
              <a:t>	SD	0(R1),F4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10</a:t>
            </a:r>
            <a:r>
              <a:rPr lang="en-US" sz="1800">
                <a:latin typeface="Courier New" pitchFamily="49" charset="0"/>
              </a:rPr>
              <a:t>	SD	-8(R1),F8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11</a:t>
            </a:r>
            <a:r>
              <a:rPr lang="en-US" sz="1800">
                <a:latin typeface="Courier New" pitchFamily="49" charset="0"/>
              </a:rPr>
              <a:t>	SD	-16(R1),F12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12</a:t>
            </a:r>
            <a:r>
              <a:rPr lang="en-US" sz="1800">
                <a:latin typeface="Courier New" pitchFamily="49" charset="0"/>
              </a:rPr>
              <a:t>	SUBI	R1,R1,#32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13</a:t>
            </a:r>
            <a:r>
              <a:rPr lang="en-US" sz="1800">
                <a:latin typeface="Courier New" pitchFamily="49" charset="0"/>
              </a:rPr>
              <a:t>	BNEZ	R1,LOOP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14</a:t>
            </a:r>
            <a:r>
              <a:rPr lang="en-US" sz="1800">
                <a:latin typeface="Courier New" pitchFamily="49" charset="0"/>
              </a:rPr>
              <a:t>	SD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8</a:t>
            </a:r>
            <a:r>
              <a:rPr lang="en-US" sz="1800">
                <a:latin typeface="Courier New" pitchFamily="49" charset="0"/>
              </a:rPr>
              <a:t>(R1),F16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; 8-32 = -24</a:t>
            </a:r>
            <a:br>
              <a:rPr lang="en-US" sz="1800">
                <a:solidFill>
                  <a:schemeClr val="accent2"/>
                </a:solidFill>
                <a:latin typeface="Courier New" pitchFamily="49" charset="0"/>
              </a:rPr>
            </a:br>
            <a:endParaRPr lang="en-US" sz="1800">
              <a:latin typeface="Courier New" pitchFamily="49" charset="0"/>
            </a:endParaRP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>
                <a:latin typeface="Arial" pitchFamily="34" charset="0"/>
              </a:rPr>
              <a:t>14 clock cycles, or 3.5 per iteration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24563" y="1882775"/>
            <a:ext cx="2466975" cy="638175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LD to ADDD: 1 Cycle</a:t>
            </a:r>
          </a:p>
          <a:p>
            <a:pPr eaLnBrk="0" hangingPunct="0"/>
            <a:r>
              <a:rPr lang="en-US" sz="1800">
                <a:latin typeface="Arial" pitchFamily="34" charset="0"/>
              </a:rPr>
              <a:t>ADDD to SD: 2 Cycles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438150"/>
            <a:ext cx="7162800" cy="1143000"/>
          </a:xfrm>
          <a:noFill/>
        </p:spPr>
        <p:txBody>
          <a:bodyPr/>
          <a:lstStyle/>
          <a:p>
            <a:r>
              <a:rPr lang="en-US" smtClean="0"/>
              <a:t>Loop Unrolling in Superscalar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377950"/>
            <a:ext cx="7543800" cy="4953000"/>
          </a:xfrm>
          <a:noFill/>
        </p:spPr>
        <p:txBody>
          <a:bodyPr/>
          <a:lstStyle/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/>
              <a:t>		</a:t>
            </a:r>
            <a:r>
              <a:rPr lang="en-US" sz="1800" b="0" i="1" smtClean="0"/>
              <a:t>Integer instruction	FP instruction	Clock cycle</a:t>
            </a:r>
            <a:endParaRPr lang="en-US" sz="1800" b="0" smtClean="0"/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Loop:	LD    F0,0(R1)		1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LD    F6,-8(R1)		2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F10,-16(R1)	ADDD F4,F0,F2	3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F14,-24(R1)	ADDD F8,F6,F2	4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F18,-32(R1)	ADDD F12,F10,F2	5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SD    0(R1),F4	ADDD F16,F14,F2	6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SD    -8(R1),F8	ADDD F20,F18,F2	7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-16(R1),F12		8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-24(R1),F16		9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SUBI   R1,R1,#40		10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BNEZ  R1,LOOP		11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-32(R1),F20		12</a:t>
            </a:r>
          </a:p>
          <a:p>
            <a:pPr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>
                <a:solidFill>
                  <a:schemeClr val="hlink"/>
                </a:solidFill>
              </a:rPr>
              <a:t>Unrolled 5 times to avoid delays (+1 due to SS)</a:t>
            </a:r>
          </a:p>
          <a:p>
            <a:pPr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>
                <a:solidFill>
                  <a:schemeClr val="hlink"/>
                </a:solidFill>
              </a:rPr>
              <a:t>12 clocks, or 2.4 clocks per iteration (1.5X)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90800" y="1981200"/>
            <a:ext cx="2781300" cy="527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3276600" y="2667000"/>
            <a:ext cx="1752600" cy="908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92350" y="1797050"/>
            <a:ext cx="330200" cy="27305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302250" y="2463800"/>
            <a:ext cx="330200" cy="27305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978400" y="2463800"/>
            <a:ext cx="330200" cy="27305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940050" y="3454400"/>
            <a:ext cx="330200" cy="27305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71450"/>
            <a:ext cx="7162800" cy="1143000"/>
          </a:xfrm>
          <a:noFill/>
        </p:spPr>
        <p:txBody>
          <a:bodyPr/>
          <a:lstStyle/>
          <a:p>
            <a:r>
              <a:rPr lang="en-US" smtClean="0"/>
              <a:t>Multiple Issue Challenges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  <a:noFill/>
        </p:spPr>
        <p:txBody>
          <a:bodyPr/>
          <a:lstStyle/>
          <a:p>
            <a:r>
              <a:rPr lang="en-US" sz="2000" b="0" dirty="0" smtClean="0"/>
              <a:t>Integer/FP split is simple for HW, get CPI of 0.5 only for programs /w:</a:t>
            </a:r>
          </a:p>
          <a:p>
            <a:pPr lvl="1"/>
            <a:r>
              <a:rPr lang="en-US" sz="1800" b="0" dirty="0" smtClean="0"/>
              <a:t>Exactly 50% FP operations</a:t>
            </a:r>
          </a:p>
          <a:p>
            <a:pPr lvl="1"/>
            <a:r>
              <a:rPr lang="en-US" sz="1800" b="0" dirty="0" smtClean="0"/>
              <a:t>No hazards</a:t>
            </a:r>
          </a:p>
          <a:p>
            <a:r>
              <a:rPr lang="en-US" sz="2000" b="0" dirty="0" smtClean="0"/>
              <a:t>If more instructions issue at same time, greater difficulty of decode and issue</a:t>
            </a:r>
          </a:p>
          <a:p>
            <a:pPr lvl="1"/>
            <a:r>
              <a:rPr lang="en-US" sz="1800" b="0" dirty="0" smtClean="0"/>
              <a:t>Even 2-scalar =&gt; examine 2 </a:t>
            </a:r>
            <a:r>
              <a:rPr lang="en-US" sz="1800" b="0" dirty="0" err="1" smtClean="0"/>
              <a:t>opcodes</a:t>
            </a:r>
            <a:r>
              <a:rPr lang="en-US" sz="1800" b="0" dirty="0" smtClean="0"/>
              <a:t>, 6 register </a:t>
            </a:r>
            <a:r>
              <a:rPr lang="en-US" sz="1800" b="0" dirty="0" err="1" smtClean="0"/>
              <a:t>specifiers</a:t>
            </a:r>
            <a:r>
              <a:rPr lang="en-US" sz="1800" b="0" dirty="0" smtClean="0"/>
              <a:t>, &amp; decide if 1 or 2 instructions can issue</a:t>
            </a:r>
          </a:p>
          <a:p>
            <a:r>
              <a:rPr lang="en-US" sz="2000" b="0" dirty="0" smtClean="0"/>
              <a:t>VLIW: tradeoff instruction space for simple decoding</a:t>
            </a:r>
          </a:p>
          <a:p>
            <a:pPr lvl="1"/>
            <a:r>
              <a:rPr lang="en-US" sz="1800" b="0" dirty="0" smtClean="0"/>
              <a:t>The very long instruction word (VLIW) has room for many operations</a:t>
            </a:r>
          </a:p>
          <a:p>
            <a:pPr lvl="1"/>
            <a:r>
              <a:rPr lang="en-US" sz="1800" b="0" dirty="0" smtClean="0"/>
              <a:t>By definition, all the operations the compiler puts in the long instruction word are independent </a:t>
            </a:r>
            <a:r>
              <a:rPr lang="en-US" sz="1800" b="0" dirty="0" smtClean="0">
                <a:sym typeface="Symbol" pitchFamily="18" charset="2"/>
              </a:rPr>
              <a:t> they can be </a:t>
            </a:r>
            <a:r>
              <a:rPr lang="en-US" sz="1800" b="0" dirty="0" smtClean="0"/>
              <a:t>executed in parallel</a:t>
            </a:r>
          </a:p>
          <a:p>
            <a:pPr lvl="1"/>
            <a:r>
              <a:rPr lang="en-US" sz="1800" b="0" dirty="0" smtClean="0"/>
              <a:t>E.g., 2 integer operations, 2 FP ops, 2 Memory refs, 1 branch</a:t>
            </a:r>
          </a:p>
          <a:p>
            <a:pPr lvl="2"/>
            <a:r>
              <a:rPr lang="en-US" sz="1600" b="0" dirty="0" smtClean="0"/>
              <a:t>16 to 24 bits per field =&gt; 7*16 or 112 bits to 7*24 or 168 bits wide</a:t>
            </a:r>
          </a:p>
          <a:p>
            <a:pPr lvl="1"/>
            <a:r>
              <a:rPr lang="en-US" sz="1800" b="0" dirty="0" smtClean="0">
                <a:solidFill>
                  <a:srgbClr val="DC0081"/>
                </a:solidFill>
              </a:rPr>
              <a:t>Need compiling technique that schedules across several branches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2590800"/>
            <a:ext cx="1676400" cy="11430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33600" y="2590800"/>
            <a:ext cx="1676400" cy="11430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0" y="2590800"/>
            <a:ext cx="1676400" cy="1143000"/>
          </a:xfrm>
          <a:prstGeom prst="rect">
            <a:avLst/>
          </a:prstGeom>
          <a:solidFill>
            <a:srgbClr val="000099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486400" y="2590800"/>
            <a:ext cx="1676400" cy="1143000"/>
          </a:xfrm>
          <a:prstGeom prst="rect">
            <a:avLst/>
          </a:prstGeom>
          <a:solidFill>
            <a:srgbClr val="660066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162800" y="2590800"/>
            <a:ext cx="1676400" cy="1143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8458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517775" algn="ctr"/>
                <a:tab pos="4227513" algn="ctr"/>
                <a:tab pos="5884863" algn="ctr"/>
                <a:tab pos="7489825" algn="ctr"/>
              </a:tabLst>
            </a:pPr>
            <a:r>
              <a:rPr lang="en-US" b="1">
                <a:solidFill>
                  <a:schemeClr val="bg1"/>
                </a:solidFill>
              </a:rPr>
              <a:t> Mem. ref. 1	Mem. ref. 2	FP op. 1	FP op. 2	inst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Pages>53</Pages>
  <Words>2715</Words>
  <Application>Microsoft Office PowerPoint</Application>
  <PresentationFormat>On-screen Show (4:3)</PresentationFormat>
  <Paragraphs>593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Chart</vt:lpstr>
      <vt:lpstr>Dynamic Scheduling in PowerPC 604 and Pentium Pro</vt:lpstr>
      <vt:lpstr>Dynamic Scheduling in Pentium Pro</vt:lpstr>
      <vt:lpstr>Getting CPI &lt; 1: Issuing Multiple Instructions/Cycle</vt:lpstr>
      <vt:lpstr>Getting CPI &lt; 1: Issuing Multiple Instructions/Cycle</vt:lpstr>
      <vt:lpstr>Superscalar</vt:lpstr>
      <vt:lpstr>Review: Unrolled Loop that Minimizes Stalls for Scalar</vt:lpstr>
      <vt:lpstr>Loop Unrolling in Superscalar</vt:lpstr>
      <vt:lpstr>Multiple Issue Challenges</vt:lpstr>
      <vt:lpstr>VLIW</vt:lpstr>
      <vt:lpstr>Loop Unrolling in VLIW</vt:lpstr>
      <vt:lpstr>Trace Scheduling</vt:lpstr>
      <vt:lpstr>Advantages of HW (Tomasulo) vs. SW (VLIW) Speculation</vt:lpstr>
      <vt:lpstr>Superscalar vs. VLIW</vt:lpstr>
      <vt:lpstr>Intel/HP IA-64 “Explicitly Parallel Instruction Computer (EPIC)”</vt:lpstr>
      <vt:lpstr>Execution units</vt:lpstr>
      <vt:lpstr>Slide 16</vt:lpstr>
      <vt:lpstr>Slide 17</vt:lpstr>
      <vt:lpstr>Slide 18</vt:lpstr>
      <vt:lpstr>Slide 19</vt:lpstr>
      <vt:lpstr>(Mis) Speculation on Pentium 4</vt:lpstr>
      <vt:lpstr>More Instruction Fetch Bandwidth</vt:lpstr>
      <vt:lpstr>Power 4</vt:lpstr>
      <vt:lpstr>Limits to ILP</vt:lpstr>
      <vt:lpstr>Slide 24</vt:lpstr>
      <vt:lpstr>Realistic HW: Window Impact (Figure 3.7)</vt:lpstr>
      <vt:lpstr>HW v. SW to increase ILP</vt:lpstr>
      <vt:lpstr>Performance beyond single thread ILP</vt:lpstr>
      <vt:lpstr>Thread Level Parallelism (TLP)</vt:lpstr>
      <vt:lpstr>New Approach: Mulithreaded Execution</vt:lpstr>
      <vt:lpstr>Fine-Grained Multithreading</vt:lpstr>
      <vt:lpstr>Course-Grained Multithreading</vt:lpstr>
      <vt:lpstr>For most apps, most execution units lie idle</vt:lpstr>
      <vt:lpstr>Do both ILP and TLP?</vt:lpstr>
      <vt:lpstr>Simultaneous Multi-threading ...</vt:lpstr>
      <vt:lpstr>Simultaneous Multithreading (SMT)</vt:lpstr>
      <vt:lpstr>Multithreaded Categories</vt:lpstr>
      <vt:lpstr>Design Challenges in SMT</vt:lpstr>
      <vt:lpstr>Power 4</vt:lpstr>
      <vt:lpstr>Slide 39</vt:lpstr>
      <vt:lpstr>Power 5 data flow ...</vt:lpstr>
      <vt:lpstr>Power 5 thread performance ...</vt:lpstr>
      <vt:lpstr>Changes in  Power 5 to support SMT</vt:lpstr>
      <vt:lpstr>Initial Performance of SMT</vt:lpstr>
      <vt:lpstr>Slide 44</vt:lpstr>
      <vt:lpstr>Normalized Performance: Efficiency</vt:lpstr>
      <vt:lpstr>No Silver Bullet for ILP </vt:lpstr>
      <vt:lpstr>Limits to ILP</vt:lpstr>
      <vt:lpstr>Limits to ILP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prediction</dc:title>
  <dc:creator>JDelgado</dc:creator>
  <cp:lastModifiedBy>Jose Delgado-Frias</cp:lastModifiedBy>
  <cp:revision>77</cp:revision>
  <cp:lastPrinted>1998-02-05T06:24:41Z</cp:lastPrinted>
  <dcterms:created xsi:type="dcterms:W3CDTF">1996-09-04T07:14:34Z</dcterms:created>
  <dcterms:modified xsi:type="dcterms:W3CDTF">2012-10-30T16:39:45Z</dcterms:modified>
</cp:coreProperties>
</file>