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xls" ContentType="application/vnd.ms-exce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68" r:id="rId2"/>
    <p:sldId id="269" r:id="rId3"/>
    <p:sldId id="318" r:id="rId4"/>
    <p:sldId id="270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271" r:id="rId14"/>
    <p:sldId id="317" r:id="rId15"/>
    <p:sldId id="273" r:id="rId16"/>
    <p:sldId id="344" r:id="rId17"/>
    <p:sldId id="274" r:id="rId18"/>
    <p:sldId id="275" r:id="rId19"/>
    <p:sldId id="276" r:id="rId20"/>
    <p:sldId id="277" r:id="rId21"/>
    <p:sldId id="320" r:id="rId22"/>
    <p:sldId id="278" r:id="rId23"/>
    <p:sldId id="279" r:id="rId24"/>
    <p:sldId id="280" r:id="rId25"/>
    <p:sldId id="321" r:id="rId26"/>
    <p:sldId id="322" r:id="rId27"/>
    <p:sldId id="282" r:id="rId28"/>
    <p:sldId id="283" r:id="rId29"/>
    <p:sldId id="284" r:id="rId30"/>
    <p:sldId id="345" r:id="rId31"/>
    <p:sldId id="351" r:id="rId32"/>
    <p:sldId id="352" r:id="rId33"/>
    <p:sldId id="353" r:id="rId34"/>
    <p:sldId id="354" r:id="rId35"/>
    <p:sldId id="355" r:id="rId36"/>
    <p:sldId id="346" r:id="rId37"/>
    <p:sldId id="347" r:id="rId38"/>
    <p:sldId id="348" r:id="rId39"/>
    <p:sldId id="349" r:id="rId40"/>
    <p:sldId id="286" r:id="rId41"/>
    <p:sldId id="287" r:id="rId42"/>
    <p:sldId id="288" r:id="rId4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99"/>
    <a:srgbClr val="FFC3CD"/>
    <a:srgbClr val="003300"/>
    <a:srgbClr val="9AE69A"/>
    <a:srgbClr val="33CC33"/>
    <a:srgbClr val="006600"/>
    <a:srgbClr val="E4F8E4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67" autoAdjust="0"/>
  </p:normalViewPr>
  <p:slideViewPr>
    <p:cSldViewPr>
      <p:cViewPr>
        <p:scale>
          <a:sx n="80" d="100"/>
          <a:sy n="80" d="100"/>
        </p:scale>
        <p:origin x="-786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50252" y="8854472"/>
            <a:ext cx="767314" cy="257333"/>
          </a:xfrm>
          <a:prstGeom prst="rect">
            <a:avLst/>
          </a:prstGeom>
          <a:noFill/>
          <a:ln w="12700" cmpd="tri">
            <a:noFill/>
            <a:prstDash val="dash"/>
            <a:miter lim="800000"/>
            <a:headEnd/>
            <a:tailEnd/>
          </a:ln>
          <a:effectLst/>
        </p:spPr>
        <p:txBody>
          <a:bodyPr wrap="none" lIns="88640" tIns="45126" rIns="88640" bIns="45126">
            <a:spAutoFit/>
          </a:bodyPr>
          <a:lstStyle/>
          <a:p>
            <a:pPr algn="ctr" defTabSz="881063" eaLnBrk="0" hangingPunct="0">
              <a:lnSpc>
                <a:spcPct val="90000"/>
              </a:lnSpc>
              <a:defRPr/>
            </a:pPr>
            <a:r>
              <a:rPr lang="en-US" sz="1200">
                <a:latin typeface="Arial" charset="0"/>
              </a:rPr>
              <a:t>Page </a:t>
            </a:r>
            <a:fld id="{17F20C8A-F502-46B9-A64F-EA62F1F72802}" type="slidenum">
              <a:rPr lang="en-US" sz="1200">
                <a:latin typeface="Arial" charset="0"/>
              </a:rPr>
              <a:pPr algn="ctr" defTabSz="881063" eaLnBrk="0" hangingPunct="0">
                <a:lnSpc>
                  <a:spcPct val="90000"/>
                </a:lnSpc>
                <a:defRPr/>
              </a:pPr>
              <a:t>‹#›</a:t>
            </a:fld>
            <a:endParaRPr lang="en-US" sz="12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50252" y="8854472"/>
            <a:ext cx="767314" cy="257333"/>
          </a:xfrm>
          <a:prstGeom prst="rect">
            <a:avLst/>
          </a:prstGeom>
          <a:noFill/>
          <a:ln w="12700" cmpd="tri">
            <a:noFill/>
            <a:prstDash val="dash"/>
            <a:miter lim="800000"/>
            <a:headEnd/>
            <a:tailEnd/>
          </a:ln>
          <a:effectLst/>
        </p:spPr>
        <p:txBody>
          <a:bodyPr wrap="none" lIns="88640" tIns="45126" rIns="88640" bIns="45126">
            <a:spAutoFit/>
          </a:bodyPr>
          <a:lstStyle/>
          <a:p>
            <a:pPr algn="ctr" defTabSz="881063" eaLnBrk="0" hangingPunct="0">
              <a:lnSpc>
                <a:spcPct val="90000"/>
              </a:lnSpc>
              <a:defRPr/>
            </a:pPr>
            <a:r>
              <a:rPr lang="en-US" sz="1200">
                <a:latin typeface="Arial" charset="0"/>
              </a:rPr>
              <a:t>Page </a:t>
            </a:r>
            <a:fld id="{83A5E6F4-08A4-420A-8F7B-D5C5129A934C}" type="slidenum">
              <a:rPr lang="en-US" sz="1200">
                <a:latin typeface="Arial" charset="0"/>
              </a:rPr>
              <a:pPr algn="ctr" defTabSz="881063" eaLnBrk="0" hangingPunct="0">
                <a:lnSpc>
                  <a:spcPct val="90000"/>
                </a:lnSpc>
                <a:defRPr/>
              </a:pPr>
              <a:t>‹#›</a:t>
            </a:fld>
            <a:endParaRPr lang="en-US" sz="1200">
              <a:latin typeface="Arial" charset="0"/>
            </a:endParaRPr>
          </a:p>
        </p:txBody>
      </p:sp>
      <p:sp>
        <p:nvSpPr>
          <p:cNvPr id="4301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4425" y="704850"/>
            <a:ext cx="4630738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920" y="4416108"/>
            <a:ext cx="5028161" cy="41824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863" tIns="45126" rIns="91863" bIns="451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4850"/>
            <a:ext cx="4629150" cy="3473450"/>
          </a:xfrm>
          <a:ln cap="flat"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920" y="4414519"/>
            <a:ext cx="5028161" cy="4184016"/>
          </a:xfrm>
          <a:noFill/>
          <a:ln w="9525"/>
        </p:spPr>
        <p:txBody>
          <a:bodyPr lIns="91851" tIns="45120" rIns="91851" bIns="45120"/>
          <a:lstStyle/>
          <a:p>
            <a:r>
              <a:rPr lang="en-US" smtClean="0">
                <a:latin typeface="Arial" pitchFamily="34" charset="0"/>
              </a:rPr>
              <a:t>Resolve RAW memory conflict? (address in memory buffers)</a:t>
            </a:r>
          </a:p>
          <a:p>
            <a:r>
              <a:rPr lang="en-US" smtClean="0">
                <a:latin typeface="Arial" pitchFamily="34" charset="0"/>
              </a:rPr>
              <a:t>Integer unit executes in parallel</a:t>
            </a:r>
          </a:p>
        </p:txBody>
      </p:sp>
      <p:sp>
        <p:nvSpPr>
          <p:cNvPr id="532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920" y="4414519"/>
            <a:ext cx="5028161" cy="4184016"/>
          </a:xfrm>
          <a:noFill/>
          <a:ln w="9525"/>
        </p:spPr>
        <p:txBody>
          <a:bodyPr lIns="91851" tIns="45120" rIns="91851" bIns="45120"/>
          <a:lstStyle/>
          <a:p>
            <a:r>
              <a:rPr lang="en-US" smtClean="0">
                <a:latin typeface="Arial" pitchFamily="34" charset="0"/>
              </a:rPr>
              <a:t>Resolve RAW memory conflict? (address in memory buffers)</a:t>
            </a:r>
          </a:p>
          <a:p>
            <a:r>
              <a:rPr lang="en-US" smtClean="0">
                <a:latin typeface="Arial" pitchFamily="34" charset="0"/>
              </a:rPr>
              <a:t>Integer unit executes in parallel</a:t>
            </a:r>
          </a:p>
        </p:txBody>
      </p:sp>
      <p:sp>
        <p:nvSpPr>
          <p:cNvPr id="542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920" y="4414519"/>
            <a:ext cx="5028161" cy="4184016"/>
          </a:xfrm>
          <a:noFill/>
          <a:ln w="9525"/>
        </p:spPr>
        <p:txBody>
          <a:bodyPr lIns="91851" tIns="45120" rIns="91851" bIns="45120"/>
          <a:lstStyle/>
          <a:p>
            <a:r>
              <a:rPr lang="en-US" smtClean="0">
                <a:latin typeface="Arial" pitchFamily="34" charset="0"/>
              </a:rPr>
              <a:t>Resolve RAW memory conflict? (address in memory buffers)</a:t>
            </a:r>
          </a:p>
          <a:p>
            <a:r>
              <a:rPr lang="en-US" smtClean="0">
                <a:latin typeface="Arial" pitchFamily="34" charset="0"/>
              </a:rPr>
              <a:t>Integer unit executes in parallel</a:t>
            </a:r>
          </a:p>
        </p:txBody>
      </p:sp>
      <p:sp>
        <p:nvSpPr>
          <p:cNvPr id="552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4850"/>
            <a:ext cx="4629150" cy="3473450"/>
          </a:xfrm>
          <a:ln cap="flat"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4850"/>
            <a:ext cx="4629150" cy="347345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4850"/>
            <a:ext cx="4629150" cy="3473450"/>
          </a:xfrm>
          <a:ln cap="flat"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895350"/>
            <a:ext cx="4119562" cy="3090863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414519"/>
            <a:ext cx="5028161" cy="4184016"/>
          </a:xfrm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4850"/>
            <a:ext cx="4629150" cy="3473450"/>
          </a:xfrm>
          <a:ln cap="flat"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4850"/>
            <a:ext cx="4629150" cy="3473450"/>
          </a:xfrm>
          <a:ln cap="flat"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4850"/>
            <a:ext cx="4629150" cy="3473450"/>
          </a:xfrm>
          <a:ln cap="flat"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4850"/>
            <a:ext cx="4629150" cy="3473450"/>
          </a:xfrm>
          <a:ln cap="flat"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4850"/>
            <a:ext cx="4629150" cy="3473450"/>
          </a:xfrm>
          <a:ln cap="flat"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4850"/>
            <a:ext cx="4629150" cy="347345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4850"/>
            <a:ext cx="4629150" cy="3473450"/>
          </a:xfrm>
          <a:ln cap="flat"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4850"/>
            <a:ext cx="4629150" cy="3473450"/>
          </a:xfrm>
          <a:ln cap="flat"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4850"/>
            <a:ext cx="4629150" cy="3473450"/>
          </a:xfrm>
          <a:ln cap="flat"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4850"/>
            <a:ext cx="4629150" cy="347345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4850"/>
            <a:ext cx="4629150" cy="3473450"/>
          </a:xfrm>
          <a:ln cap="flat"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4850"/>
            <a:ext cx="4629150" cy="3473450"/>
          </a:xfrm>
          <a:ln cap="flat"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4850"/>
            <a:ext cx="4629150" cy="3473450"/>
          </a:xfrm>
          <a:ln cap="flat"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4850"/>
            <a:ext cx="4629150" cy="3473450"/>
          </a:xfrm>
          <a:ln cap="flat"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4850"/>
            <a:ext cx="4629150" cy="347345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895350"/>
            <a:ext cx="4119562" cy="3090863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414519"/>
            <a:ext cx="5028161" cy="4184016"/>
          </a:xfrm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30738" cy="347345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416108"/>
            <a:ext cx="5028161" cy="4184016"/>
          </a:xfrm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30738" cy="347345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416108"/>
            <a:ext cx="5028161" cy="4184016"/>
          </a:xfrm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30738" cy="347345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416108"/>
            <a:ext cx="5028161" cy="4184016"/>
          </a:xfrm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895350"/>
            <a:ext cx="4119562" cy="3090863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414519"/>
            <a:ext cx="5028161" cy="4184016"/>
          </a:xfrm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895350"/>
            <a:ext cx="4119562" cy="3090863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414519"/>
            <a:ext cx="5028161" cy="4184016"/>
          </a:xfrm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895350"/>
            <a:ext cx="4119562" cy="3090863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414519"/>
            <a:ext cx="5028161" cy="4184016"/>
          </a:xfrm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895350"/>
            <a:ext cx="4119562" cy="3090863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414519"/>
            <a:ext cx="5028161" cy="4184016"/>
          </a:xfrm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4850"/>
            <a:ext cx="4629150" cy="3473450"/>
          </a:xfrm>
          <a:ln cap="flat"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4850"/>
            <a:ext cx="4629150" cy="3473450"/>
          </a:xfrm>
          <a:ln cap="flat"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4850"/>
            <a:ext cx="4629150" cy="3473450"/>
          </a:xfrm>
          <a:ln cap="flat"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4850"/>
            <a:ext cx="4629150" cy="3473450"/>
          </a:xfrm>
          <a:ln cap="flat"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920" y="4414519"/>
            <a:ext cx="5028161" cy="4184016"/>
          </a:xfrm>
          <a:noFill/>
          <a:ln w="9525"/>
        </p:spPr>
        <p:txBody>
          <a:bodyPr lIns="91851" tIns="45120" rIns="91851" bIns="45120"/>
          <a:lstStyle/>
          <a:p>
            <a:r>
              <a:rPr lang="en-US" smtClean="0">
                <a:latin typeface="Arial" pitchFamily="34" charset="0"/>
              </a:rPr>
              <a:t>Resolve RAW memory conflict? (address in memory buffers)</a:t>
            </a:r>
          </a:p>
          <a:p>
            <a:r>
              <a:rPr lang="en-US" smtClean="0">
                <a:latin typeface="Arial" pitchFamily="34" charset="0"/>
              </a:rPr>
              <a:t>Integer unit executes in parallel</a:t>
            </a:r>
          </a:p>
        </p:txBody>
      </p:sp>
      <p:sp>
        <p:nvSpPr>
          <p:cNvPr id="481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920" y="4414519"/>
            <a:ext cx="5028161" cy="4184016"/>
          </a:xfrm>
          <a:noFill/>
          <a:ln w="9525"/>
        </p:spPr>
        <p:txBody>
          <a:bodyPr lIns="91851" tIns="45120" rIns="91851" bIns="45120"/>
          <a:lstStyle/>
          <a:p>
            <a:r>
              <a:rPr lang="en-US" smtClean="0">
                <a:latin typeface="Arial" pitchFamily="34" charset="0"/>
              </a:rPr>
              <a:t>Resolve RAW memory conflict? (address in memory buffers)</a:t>
            </a:r>
          </a:p>
          <a:p>
            <a:r>
              <a:rPr lang="en-US" smtClean="0">
                <a:latin typeface="Arial" pitchFamily="34" charset="0"/>
              </a:rPr>
              <a:t>Integer unit executes in parallel</a:t>
            </a:r>
          </a:p>
        </p:txBody>
      </p:sp>
      <p:sp>
        <p:nvSpPr>
          <p:cNvPr id="491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920" y="4414519"/>
            <a:ext cx="5028161" cy="4184016"/>
          </a:xfrm>
          <a:noFill/>
          <a:ln w="9525"/>
        </p:spPr>
        <p:txBody>
          <a:bodyPr lIns="91851" tIns="45120" rIns="91851" bIns="45120"/>
          <a:lstStyle/>
          <a:p>
            <a:r>
              <a:rPr lang="en-US" smtClean="0">
                <a:latin typeface="Arial" pitchFamily="34" charset="0"/>
              </a:rPr>
              <a:t>Resolve RAW memory conflict? (address in memory buffers)</a:t>
            </a:r>
          </a:p>
          <a:p>
            <a:r>
              <a:rPr lang="en-US" smtClean="0">
                <a:latin typeface="Arial" pitchFamily="34" charset="0"/>
              </a:rPr>
              <a:t>Integer unit executes in parallel</a:t>
            </a:r>
          </a:p>
        </p:txBody>
      </p:sp>
      <p:sp>
        <p:nvSpPr>
          <p:cNvPr id="501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920" y="4414519"/>
            <a:ext cx="5028161" cy="4184016"/>
          </a:xfrm>
          <a:noFill/>
          <a:ln w="9525"/>
        </p:spPr>
        <p:txBody>
          <a:bodyPr lIns="91851" tIns="45120" rIns="91851" bIns="45120"/>
          <a:lstStyle/>
          <a:p>
            <a:r>
              <a:rPr lang="en-US" smtClean="0">
                <a:latin typeface="Arial" pitchFamily="34" charset="0"/>
              </a:rPr>
              <a:t>Resolve RAW memory conflict? (address in memory buffers)</a:t>
            </a:r>
          </a:p>
          <a:p>
            <a:r>
              <a:rPr lang="en-US" smtClean="0">
                <a:latin typeface="Arial" pitchFamily="34" charset="0"/>
              </a:rPr>
              <a:t>Integer unit executes in parallel</a:t>
            </a:r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920" y="4414519"/>
            <a:ext cx="5028161" cy="4184016"/>
          </a:xfrm>
          <a:noFill/>
          <a:ln w="9525"/>
        </p:spPr>
        <p:txBody>
          <a:bodyPr lIns="91851" tIns="45120" rIns="91851" bIns="45120"/>
          <a:lstStyle/>
          <a:p>
            <a:r>
              <a:rPr lang="en-US" smtClean="0">
                <a:latin typeface="Arial" pitchFamily="34" charset="0"/>
              </a:rPr>
              <a:t>Resolve RAW memory conflict? (address in memory buffers)</a:t>
            </a:r>
          </a:p>
          <a:p>
            <a:r>
              <a:rPr lang="en-US" smtClean="0">
                <a:latin typeface="Arial" pitchFamily="34" charset="0"/>
              </a:rPr>
              <a:t>Integer unit executes in parallel</a:t>
            </a:r>
          </a:p>
        </p:txBody>
      </p:sp>
      <p:sp>
        <p:nvSpPr>
          <p:cNvPr id="522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7907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609600"/>
            <a:ext cx="52197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6096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1628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534400" y="6586538"/>
            <a:ext cx="366713" cy="271462"/>
          </a:xfrm>
          <a:prstGeom prst="rect">
            <a:avLst/>
          </a:prstGeom>
          <a:noFill/>
          <a:ln w="12700" cmpd="tri">
            <a:noFill/>
            <a:prstDash val="dash"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 eaLnBrk="0" hangingPunct="0">
              <a:defRPr/>
            </a:pPr>
            <a:fld id="{EA673D6F-2D65-4393-BF5F-8AC6A98F35B8}" type="slidenum">
              <a:rPr lang="en-US" sz="1200">
                <a:solidFill>
                  <a:srgbClr val="000099"/>
                </a:solidFill>
                <a:latin typeface="Arial" charset="0"/>
              </a:rPr>
              <a:pPr algn="r" eaLnBrk="0" hangingPunct="0">
                <a:defRPr/>
              </a:pPr>
              <a:t>‹#›</a:t>
            </a:fld>
            <a:endParaRPr lang="en-US" sz="120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52400" y="6545263"/>
            <a:ext cx="4191000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>
                <a:solidFill>
                  <a:srgbClr val="000099"/>
                </a:solidFill>
                <a:latin typeface="Arial" charset="0"/>
              </a:rPr>
              <a:t>EE524 / CptS561 Computer Architecture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296275" cy="4572000"/>
          </a:xfrm>
          <a:noFill/>
        </p:spPr>
        <p:txBody>
          <a:bodyPr/>
          <a:lstStyle/>
          <a:p>
            <a:r>
              <a:rPr lang="en-US" b="0" i="1" dirty="0" smtClean="0">
                <a:solidFill>
                  <a:schemeClr val="hlink"/>
                </a:solidFill>
              </a:rPr>
              <a:t>Speculation</a:t>
            </a:r>
            <a:r>
              <a:rPr lang="en-US" b="0" dirty="0" smtClean="0"/>
              <a:t>: allow an instruction  to issue  that is dependent on branch predicted to be taken </a:t>
            </a:r>
            <a:r>
              <a:rPr lang="en-US" b="0" i="1" dirty="0" smtClean="0"/>
              <a:t>without</a:t>
            </a:r>
            <a:r>
              <a:rPr lang="en-US" b="0" dirty="0" smtClean="0"/>
              <a:t> any consequences (including exceptions) if branch is not actually taken (“HW undo”); called “</a:t>
            </a:r>
            <a:r>
              <a:rPr lang="en-US" b="0" u="sng" dirty="0" smtClean="0">
                <a:solidFill>
                  <a:schemeClr val="hlink"/>
                </a:solidFill>
              </a:rPr>
              <a:t>boosting”</a:t>
            </a:r>
            <a:endParaRPr lang="en-US" sz="2000" b="0" dirty="0" smtClean="0"/>
          </a:p>
          <a:p>
            <a:r>
              <a:rPr lang="en-US" b="0" dirty="0" smtClean="0"/>
              <a:t>Combine branch prediction with dynamic scheduling to execute before branches resolved</a:t>
            </a:r>
            <a:endParaRPr lang="en-US" sz="2000" b="0" dirty="0" smtClean="0"/>
          </a:p>
          <a:p>
            <a:r>
              <a:rPr lang="en-US" b="0" dirty="0" smtClean="0"/>
              <a:t>Separate </a:t>
            </a:r>
            <a:r>
              <a:rPr lang="en-US" b="0" i="1" dirty="0" smtClean="0">
                <a:solidFill>
                  <a:schemeClr val="hlink"/>
                </a:solidFill>
              </a:rPr>
              <a:t>speculative</a:t>
            </a:r>
            <a:r>
              <a:rPr lang="en-US" b="0" dirty="0" smtClean="0"/>
              <a:t> bypassing of results from real bypassing of results</a:t>
            </a:r>
            <a:endParaRPr lang="en-US" sz="2000" b="0" dirty="0" smtClean="0"/>
          </a:p>
          <a:p>
            <a:pPr lvl="1"/>
            <a:r>
              <a:rPr lang="en-US" b="0" dirty="0" smtClean="0"/>
              <a:t>When instruction no longer speculative, write boosted results (</a:t>
            </a:r>
            <a:r>
              <a:rPr lang="en-US" b="0" i="1" u="sng" dirty="0" smtClean="0">
                <a:solidFill>
                  <a:schemeClr val="hlink"/>
                </a:solidFill>
              </a:rPr>
              <a:t>instruction commit</a:t>
            </a:r>
            <a:r>
              <a:rPr lang="en-US" b="0" dirty="0" smtClean="0"/>
              <a:t>) or discard boosted results</a:t>
            </a:r>
          </a:p>
          <a:p>
            <a:pPr lvl="1"/>
            <a:r>
              <a:rPr lang="en-US" b="0" dirty="0" smtClean="0"/>
              <a:t>execute out-of-order but </a:t>
            </a:r>
            <a:r>
              <a:rPr lang="en-US" b="0" u="sng" dirty="0" smtClean="0">
                <a:solidFill>
                  <a:schemeClr val="hlink"/>
                </a:solidFill>
              </a:rPr>
              <a:t>commit in-order </a:t>
            </a:r>
            <a:r>
              <a:rPr lang="en-US" b="0" dirty="0" smtClean="0"/>
              <a:t>to prevent irrevocable action (update state or exception) until instruction commits 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995363" y="538163"/>
            <a:ext cx="5565775" cy="582612"/>
          </a:xfrm>
          <a:prstGeom prst="rect">
            <a:avLst/>
          </a:prstGeom>
          <a:noFill/>
          <a:ln w="12700" cmpd="tri">
            <a:noFill/>
            <a:prstDash val="dash"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3600" b="1">
                <a:solidFill>
                  <a:schemeClr val="hlink"/>
                </a:solidFill>
                <a:latin typeface="Arial" pitchFamily="34" charset="0"/>
              </a:rPr>
              <a:t>HW support for More ILP</a:t>
            </a:r>
          </a:p>
        </p:txBody>
      </p:sp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3505200" y="4800600"/>
            <a:ext cx="2514600" cy="406400"/>
            <a:chOff x="2064" y="2928"/>
            <a:chExt cx="1584" cy="256"/>
          </a:xfrm>
        </p:grpSpPr>
        <p:sp>
          <p:nvSpPr>
            <p:cNvPr id="181251" name="Rectangle 3"/>
            <p:cNvSpPr>
              <a:spLocks noChangeArrowheads="1"/>
            </p:cNvSpPr>
            <p:nvPr/>
          </p:nvSpPr>
          <p:spPr bwMode="auto">
            <a:xfrm>
              <a:off x="2064" y="2928"/>
              <a:ext cx="1584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b="1">
                  <a:solidFill>
                    <a:schemeClr val="hlink"/>
                  </a:solidFill>
                  <a:latin typeface="Courier New" pitchFamily="49" charset="0"/>
                </a:rPr>
                <a:t>3</a:t>
              </a:r>
              <a:r>
                <a:rPr lang="en-US" sz="1800" b="1">
                  <a:latin typeface="Courier New" pitchFamily="49" charset="0"/>
                </a:rPr>
                <a:t> DIVD </a:t>
              </a:r>
              <a:r>
                <a:rPr lang="en-US" sz="1800" b="1">
                  <a:solidFill>
                    <a:schemeClr val="hlink"/>
                  </a:solidFill>
                  <a:latin typeface="Courier New" pitchFamily="49" charset="0"/>
                </a:rPr>
                <a:t>ROB2</a:t>
              </a:r>
              <a:r>
                <a:rPr lang="en-US" sz="1800" b="1">
                  <a:latin typeface="Courier New" pitchFamily="49" charset="0"/>
                </a:rPr>
                <a:t>,R(F6)</a:t>
              </a:r>
            </a:p>
          </p:txBody>
        </p:sp>
        <p:sp>
          <p:nvSpPr>
            <p:cNvPr id="181252" name="Rectangle 4"/>
            <p:cNvSpPr>
              <a:spLocks noChangeArrowheads="1"/>
            </p:cNvSpPr>
            <p:nvPr/>
          </p:nvSpPr>
          <p:spPr bwMode="auto">
            <a:xfrm>
              <a:off x="2064" y="3056"/>
              <a:ext cx="1584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00" name="Rectangle 5"/>
            <p:cNvSpPr>
              <a:spLocks noChangeArrowheads="1"/>
            </p:cNvSpPr>
            <p:nvPr/>
          </p:nvSpPr>
          <p:spPr bwMode="auto">
            <a:xfrm>
              <a:off x="2283" y="2928"/>
              <a:ext cx="425" cy="25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15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562850" cy="762000"/>
          </a:xfrm>
          <a:noFill/>
        </p:spPr>
        <p:txBody>
          <a:bodyPr lIns="90487" rIns="90487"/>
          <a:lstStyle/>
          <a:p>
            <a:r>
              <a:rPr lang="en-US" smtClean="0"/>
              <a:t>Tomasulo With Reorder buffer:</a:t>
            </a:r>
          </a:p>
        </p:txBody>
      </p:sp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304800" y="6477000"/>
            <a:ext cx="85344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6526213" y="3743325"/>
            <a:ext cx="1049337" cy="558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To</a:t>
            </a:r>
          </a:p>
          <a:p>
            <a:pPr algn="ctr" eaLnBrk="0" hangingPunct="0">
              <a:lnSpc>
                <a:spcPct val="70000"/>
              </a:lnSpc>
            </a:pPr>
            <a:r>
              <a:rPr lang="en-US" sz="1800" b="1">
                <a:latin typeface="Comic Sans MS" pitchFamily="66" charset="0"/>
              </a:rPr>
              <a:t>Memory</a:t>
            </a: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1181100" y="5791200"/>
            <a:ext cx="10668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b="1">
                <a:latin typeface="Comic Sans MS" pitchFamily="66" charset="0"/>
              </a:rPr>
              <a:t>FP adders</a:t>
            </a:r>
          </a:p>
        </p:txBody>
      </p:sp>
      <p:sp>
        <p:nvSpPr>
          <p:cNvPr id="181258" name="Rectangle 10"/>
          <p:cNvSpPr>
            <a:spLocks noChangeArrowheads="1"/>
          </p:cNvSpPr>
          <p:nvPr/>
        </p:nvSpPr>
        <p:spPr bwMode="auto">
          <a:xfrm>
            <a:off x="4252913" y="5791200"/>
            <a:ext cx="14478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b="1">
                <a:latin typeface="Comic Sans MS" pitchFamily="66" charset="0"/>
              </a:rPr>
              <a:t>FP multipliers</a:t>
            </a:r>
          </a:p>
        </p:txBody>
      </p:sp>
      <p:sp>
        <p:nvSpPr>
          <p:cNvPr id="13320" name="Line 11"/>
          <p:cNvSpPr>
            <a:spLocks noChangeShapeType="1"/>
          </p:cNvSpPr>
          <p:nvPr/>
        </p:nvSpPr>
        <p:spPr bwMode="auto">
          <a:xfrm>
            <a:off x="1357313" y="5257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Line 12"/>
          <p:cNvSpPr>
            <a:spLocks noChangeShapeType="1"/>
          </p:cNvSpPr>
          <p:nvPr/>
        </p:nvSpPr>
        <p:spPr bwMode="auto">
          <a:xfrm>
            <a:off x="2043113" y="5257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3"/>
          <p:cNvSpPr>
            <a:spLocks noChangeShapeType="1"/>
          </p:cNvSpPr>
          <p:nvPr/>
        </p:nvSpPr>
        <p:spPr bwMode="auto">
          <a:xfrm>
            <a:off x="4481513" y="5181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Line 14"/>
          <p:cNvSpPr>
            <a:spLocks noChangeShapeType="1"/>
          </p:cNvSpPr>
          <p:nvPr/>
        </p:nvSpPr>
        <p:spPr bwMode="auto">
          <a:xfrm>
            <a:off x="5395913" y="5181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Text Box 15"/>
          <p:cNvSpPr txBox="1">
            <a:spLocks noChangeArrowheads="1"/>
          </p:cNvSpPr>
          <p:nvPr/>
        </p:nvSpPr>
        <p:spPr bwMode="auto">
          <a:xfrm>
            <a:off x="2655888" y="5284788"/>
            <a:ext cx="155575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Reservation </a:t>
            </a:r>
          </a:p>
          <a:p>
            <a:pPr algn="ctr" eaLnBrk="0" hangingPunct="0"/>
            <a:r>
              <a:rPr lang="en-US" sz="1800" b="1">
                <a:latin typeface="Comic Sans MS" pitchFamily="66" charset="0"/>
              </a:rPr>
              <a:t>Stations</a:t>
            </a:r>
          </a:p>
        </p:txBody>
      </p:sp>
      <p:sp>
        <p:nvSpPr>
          <p:cNvPr id="13325" name="Line 16"/>
          <p:cNvSpPr>
            <a:spLocks noChangeShapeType="1"/>
          </p:cNvSpPr>
          <p:nvPr/>
        </p:nvSpPr>
        <p:spPr bwMode="auto">
          <a:xfrm flipV="1">
            <a:off x="2514600" y="5257800"/>
            <a:ext cx="0" cy="1219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Line 17"/>
          <p:cNvSpPr>
            <a:spLocks noChangeShapeType="1"/>
          </p:cNvSpPr>
          <p:nvPr/>
        </p:nvSpPr>
        <p:spPr bwMode="auto">
          <a:xfrm flipV="1">
            <a:off x="5867400" y="5181600"/>
            <a:ext cx="0" cy="12954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Text Box 18"/>
          <p:cNvSpPr txBox="1">
            <a:spLocks noChangeArrowheads="1"/>
          </p:cNvSpPr>
          <p:nvPr/>
        </p:nvSpPr>
        <p:spPr bwMode="auto">
          <a:xfrm>
            <a:off x="228600" y="914400"/>
            <a:ext cx="879475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FP Op</a:t>
            </a:r>
          </a:p>
          <a:p>
            <a:pPr algn="ctr" eaLnBrk="0" hangingPunct="0"/>
            <a:r>
              <a:rPr lang="en-US" sz="1800" b="1">
                <a:latin typeface="Comic Sans MS" pitchFamily="66" charset="0"/>
              </a:rPr>
              <a:t>Queue</a:t>
            </a:r>
          </a:p>
        </p:txBody>
      </p:sp>
      <p:grpSp>
        <p:nvGrpSpPr>
          <p:cNvPr id="13328" name="Group 19"/>
          <p:cNvGrpSpPr>
            <a:grpSpLocks/>
          </p:cNvGrpSpPr>
          <p:nvPr/>
        </p:nvGrpSpPr>
        <p:grpSpPr bwMode="auto">
          <a:xfrm>
            <a:off x="3505200" y="3505200"/>
            <a:ext cx="2209800" cy="812800"/>
            <a:chOff x="3456" y="1200"/>
            <a:chExt cx="1392" cy="512"/>
          </a:xfrm>
        </p:grpSpPr>
        <p:sp>
          <p:nvSpPr>
            <p:cNvPr id="181268" name="Rectangle 20"/>
            <p:cNvSpPr>
              <a:spLocks noChangeArrowheads="1"/>
            </p:cNvSpPr>
            <p:nvPr/>
          </p:nvSpPr>
          <p:spPr bwMode="auto">
            <a:xfrm>
              <a:off x="3456" y="1200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269" name="Rectangle 21"/>
            <p:cNvSpPr>
              <a:spLocks noChangeArrowheads="1"/>
            </p:cNvSpPr>
            <p:nvPr/>
          </p:nvSpPr>
          <p:spPr bwMode="auto">
            <a:xfrm>
              <a:off x="3456" y="1328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270" name="Rectangle 22"/>
            <p:cNvSpPr>
              <a:spLocks noChangeArrowheads="1"/>
            </p:cNvSpPr>
            <p:nvPr/>
          </p:nvSpPr>
          <p:spPr bwMode="auto">
            <a:xfrm>
              <a:off x="3456" y="1456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271" name="Rectangle 23"/>
            <p:cNvSpPr>
              <a:spLocks noChangeArrowheads="1"/>
            </p:cNvSpPr>
            <p:nvPr/>
          </p:nvSpPr>
          <p:spPr bwMode="auto">
            <a:xfrm>
              <a:off x="3456" y="1584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3329" name="Freeform 24"/>
          <p:cNvSpPr>
            <a:spLocks/>
          </p:cNvSpPr>
          <p:nvPr/>
        </p:nvSpPr>
        <p:spPr bwMode="auto">
          <a:xfrm>
            <a:off x="4953000" y="3276600"/>
            <a:ext cx="2057400" cy="533400"/>
          </a:xfrm>
          <a:custGeom>
            <a:avLst/>
            <a:gdLst>
              <a:gd name="T0" fmla="*/ 0 w 1296"/>
              <a:gd name="T1" fmla="*/ 0 h 480"/>
              <a:gd name="T2" fmla="*/ 1296 w 1296"/>
              <a:gd name="T3" fmla="*/ 0 h 480"/>
              <a:gd name="T4" fmla="*/ 1296 w 1296"/>
              <a:gd name="T5" fmla="*/ 480 h 480"/>
              <a:gd name="T6" fmla="*/ 0 60000 65536"/>
              <a:gd name="T7" fmla="*/ 0 60000 65536"/>
              <a:gd name="T8" fmla="*/ 0 60000 65536"/>
              <a:gd name="T9" fmla="*/ 0 w 1296"/>
              <a:gd name="T10" fmla="*/ 0 h 480"/>
              <a:gd name="T11" fmla="*/ 1296 w 1296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480">
                <a:moveTo>
                  <a:pt x="0" y="0"/>
                </a:moveTo>
                <a:lnTo>
                  <a:pt x="1296" y="0"/>
                </a:lnTo>
                <a:lnTo>
                  <a:pt x="1296" y="48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Text Box 25"/>
          <p:cNvSpPr txBox="1">
            <a:spLocks noChangeArrowheads="1"/>
          </p:cNvSpPr>
          <p:nvPr/>
        </p:nvSpPr>
        <p:spPr bwMode="auto">
          <a:xfrm>
            <a:off x="7391400" y="990600"/>
            <a:ext cx="660400" cy="21986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ROB7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ROB6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ROB5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ROB4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ROB3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ROB2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ROB1</a:t>
            </a:r>
          </a:p>
        </p:txBody>
      </p:sp>
      <p:grpSp>
        <p:nvGrpSpPr>
          <p:cNvPr id="13331" name="Group 26"/>
          <p:cNvGrpSpPr>
            <a:grpSpLocks/>
          </p:cNvGrpSpPr>
          <p:nvPr/>
        </p:nvGrpSpPr>
        <p:grpSpPr bwMode="auto">
          <a:xfrm>
            <a:off x="3505200" y="990600"/>
            <a:ext cx="3886200" cy="2133600"/>
            <a:chOff x="2208" y="624"/>
            <a:chExt cx="2448" cy="1344"/>
          </a:xfrm>
        </p:grpSpPr>
        <p:grpSp>
          <p:nvGrpSpPr>
            <p:cNvPr id="13365" name="Group 27"/>
            <p:cNvGrpSpPr>
              <a:grpSpLocks/>
            </p:cNvGrpSpPr>
            <p:nvPr/>
          </p:nvGrpSpPr>
          <p:grpSpPr bwMode="auto">
            <a:xfrm>
              <a:off x="2208" y="624"/>
              <a:ext cx="2448" cy="768"/>
              <a:chOff x="2208" y="576"/>
              <a:chExt cx="2448" cy="768"/>
            </a:xfrm>
          </p:grpSpPr>
          <p:sp>
            <p:nvSpPr>
              <p:cNvPr id="181276" name="Rectangle 28"/>
              <p:cNvSpPr>
                <a:spLocks noChangeArrowheads="1"/>
              </p:cNvSpPr>
              <p:nvPr/>
            </p:nvSpPr>
            <p:spPr bwMode="auto">
              <a:xfrm>
                <a:off x="2208" y="576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--</a:t>
                </a:r>
              </a:p>
            </p:txBody>
          </p:sp>
          <p:sp>
            <p:nvSpPr>
              <p:cNvPr id="181277" name="Rectangle 29"/>
              <p:cNvSpPr>
                <a:spLocks noChangeArrowheads="1"/>
              </p:cNvSpPr>
              <p:nvPr/>
            </p:nvSpPr>
            <p:spPr bwMode="auto">
              <a:xfrm>
                <a:off x="2208" y="768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F0</a:t>
                </a:r>
              </a:p>
            </p:txBody>
          </p:sp>
          <p:sp>
            <p:nvSpPr>
              <p:cNvPr id="181278" name="Rectangle 30"/>
              <p:cNvSpPr>
                <a:spLocks noChangeArrowheads="1"/>
              </p:cNvSpPr>
              <p:nvPr/>
            </p:nvSpPr>
            <p:spPr bwMode="auto">
              <a:xfrm>
                <a:off x="2448" y="576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M[10]</a:t>
                </a:r>
              </a:p>
            </p:txBody>
          </p:sp>
          <p:sp>
            <p:nvSpPr>
              <p:cNvPr id="181279" name="Rectangle 31"/>
              <p:cNvSpPr>
                <a:spLocks noChangeArrowheads="1"/>
              </p:cNvSpPr>
              <p:nvPr/>
            </p:nvSpPr>
            <p:spPr bwMode="auto">
              <a:xfrm>
                <a:off x="2448" y="768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 </a:t>
                </a:r>
              </a:p>
            </p:txBody>
          </p:sp>
          <p:sp>
            <p:nvSpPr>
              <p:cNvPr id="181280" name="Rectangle 32"/>
              <p:cNvSpPr>
                <a:spLocks noChangeArrowheads="1"/>
              </p:cNvSpPr>
              <p:nvPr/>
            </p:nvSpPr>
            <p:spPr bwMode="auto">
              <a:xfrm>
                <a:off x="3072" y="576"/>
                <a:ext cx="134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ST 0(R3),F4</a:t>
                </a:r>
              </a:p>
            </p:txBody>
          </p:sp>
          <p:sp>
            <p:nvSpPr>
              <p:cNvPr id="181281" name="Rectangle 33"/>
              <p:cNvSpPr>
                <a:spLocks noChangeArrowheads="1"/>
              </p:cNvSpPr>
              <p:nvPr/>
            </p:nvSpPr>
            <p:spPr bwMode="auto">
              <a:xfrm>
                <a:off x="3072" y="768"/>
                <a:ext cx="134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ADDD F0,F4,F6</a:t>
                </a:r>
              </a:p>
            </p:txBody>
          </p:sp>
          <p:sp>
            <p:nvSpPr>
              <p:cNvPr id="181282" name="Rectangle 34"/>
              <p:cNvSpPr>
                <a:spLocks noChangeArrowheads="1"/>
              </p:cNvSpPr>
              <p:nvPr/>
            </p:nvSpPr>
            <p:spPr bwMode="auto">
              <a:xfrm>
                <a:off x="4416" y="576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Y</a:t>
                </a:r>
              </a:p>
            </p:txBody>
          </p:sp>
          <p:sp>
            <p:nvSpPr>
              <p:cNvPr id="181283" name="Rectangle 35"/>
              <p:cNvSpPr>
                <a:spLocks noChangeArrowheads="1"/>
              </p:cNvSpPr>
              <p:nvPr/>
            </p:nvSpPr>
            <p:spPr bwMode="auto">
              <a:xfrm>
                <a:off x="4416" y="768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N</a:t>
                </a:r>
              </a:p>
            </p:txBody>
          </p:sp>
          <p:sp>
            <p:nvSpPr>
              <p:cNvPr id="181284" name="Rectangle 36"/>
              <p:cNvSpPr>
                <a:spLocks noChangeArrowheads="1"/>
              </p:cNvSpPr>
              <p:nvPr/>
            </p:nvSpPr>
            <p:spPr bwMode="auto">
              <a:xfrm>
                <a:off x="2208" y="960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F4</a:t>
                </a:r>
              </a:p>
            </p:txBody>
          </p:sp>
          <p:sp>
            <p:nvSpPr>
              <p:cNvPr id="181285" name="Rectangle 37"/>
              <p:cNvSpPr>
                <a:spLocks noChangeArrowheads="1"/>
              </p:cNvSpPr>
              <p:nvPr/>
            </p:nvSpPr>
            <p:spPr bwMode="auto">
              <a:xfrm>
                <a:off x="2448" y="960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M[10]</a:t>
                </a:r>
              </a:p>
            </p:txBody>
          </p:sp>
          <p:sp>
            <p:nvSpPr>
              <p:cNvPr id="181286" name="Rectangle 38"/>
              <p:cNvSpPr>
                <a:spLocks noChangeArrowheads="1"/>
              </p:cNvSpPr>
              <p:nvPr/>
            </p:nvSpPr>
            <p:spPr bwMode="auto">
              <a:xfrm>
                <a:off x="3072" y="960"/>
                <a:ext cx="134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LD F4,0(R3)</a:t>
                </a:r>
              </a:p>
            </p:txBody>
          </p:sp>
          <p:sp>
            <p:nvSpPr>
              <p:cNvPr id="181287" name="Rectangle 39"/>
              <p:cNvSpPr>
                <a:spLocks noChangeArrowheads="1"/>
              </p:cNvSpPr>
              <p:nvPr/>
            </p:nvSpPr>
            <p:spPr bwMode="auto">
              <a:xfrm>
                <a:off x="4416" y="960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Y</a:t>
                </a:r>
              </a:p>
            </p:txBody>
          </p:sp>
          <p:sp>
            <p:nvSpPr>
              <p:cNvPr id="181288" name="Rectangle 40"/>
              <p:cNvSpPr>
                <a:spLocks noChangeArrowheads="1"/>
              </p:cNvSpPr>
              <p:nvPr/>
            </p:nvSpPr>
            <p:spPr bwMode="auto">
              <a:xfrm>
                <a:off x="2208" y="1152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--</a:t>
                </a:r>
              </a:p>
            </p:txBody>
          </p:sp>
          <p:sp>
            <p:nvSpPr>
              <p:cNvPr id="181289" name="Rectangle 41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800" b="1">
                  <a:latin typeface="Courier New" pitchFamily="49" charset="0"/>
                </a:endParaRPr>
              </a:p>
            </p:txBody>
          </p:sp>
          <p:sp>
            <p:nvSpPr>
              <p:cNvPr id="181290" name="Rectangle 42"/>
              <p:cNvSpPr>
                <a:spLocks noChangeArrowheads="1"/>
              </p:cNvSpPr>
              <p:nvPr/>
            </p:nvSpPr>
            <p:spPr bwMode="auto">
              <a:xfrm>
                <a:off x="3072" y="1152"/>
                <a:ext cx="134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BNE F2,&lt;…&gt;</a:t>
                </a:r>
              </a:p>
            </p:txBody>
          </p:sp>
          <p:sp>
            <p:nvSpPr>
              <p:cNvPr id="181291" name="Rectangle 43"/>
              <p:cNvSpPr>
                <a:spLocks noChangeArrowheads="1"/>
              </p:cNvSpPr>
              <p:nvPr/>
            </p:nvSpPr>
            <p:spPr bwMode="auto">
              <a:xfrm>
                <a:off x="4416" y="1152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N</a:t>
                </a:r>
              </a:p>
            </p:txBody>
          </p:sp>
        </p:grpSp>
        <p:sp>
          <p:nvSpPr>
            <p:cNvPr id="181292" name="Rectangle 44"/>
            <p:cNvSpPr>
              <a:spLocks noChangeArrowheads="1"/>
            </p:cNvSpPr>
            <p:nvPr/>
          </p:nvSpPr>
          <p:spPr bwMode="auto">
            <a:xfrm>
              <a:off x="2208" y="1392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F2</a:t>
              </a:r>
            </a:p>
          </p:txBody>
        </p:sp>
        <p:sp>
          <p:nvSpPr>
            <p:cNvPr id="181293" name="Rectangle 45"/>
            <p:cNvSpPr>
              <a:spLocks noChangeArrowheads="1"/>
            </p:cNvSpPr>
            <p:nvPr/>
          </p:nvSpPr>
          <p:spPr bwMode="auto">
            <a:xfrm>
              <a:off x="2208" y="1584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F10</a:t>
              </a:r>
            </a:p>
          </p:txBody>
        </p:sp>
        <p:sp>
          <p:nvSpPr>
            <p:cNvPr id="181294" name="Rectangle 46"/>
            <p:cNvSpPr>
              <a:spLocks noChangeArrowheads="1"/>
            </p:cNvSpPr>
            <p:nvPr/>
          </p:nvSpPr>
          <p:spPr bwMode="auto">
            <a:xfrm>
              <a:off x="2208" y="1776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F0</a:t>
              </a:r>
            </a:p>
          </p:txBody>
        </p:sp>
        <p:sp>
          <p:nvSpPr>
            <p:cNvPr id="181295" name="Rectangle 47"/>
            <p:cNvSpPr>
              <a:spLocks noChangeArrowheads="1"/>
            </p:cNvSpPr>
            <p:nvPr/>
          </p:nvSpPr>
          <p:spPr bwMode="auto">
            <a:xfrm>
              <a:off x="2448" y="1392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b="1">
                <a:latin typeface="Courier New" pitchFamily="49" charset="0"/>
              </a:endParaRPr>
            </a:p>
          </p:txBody>
        </p:sp>
        <p:sp>
          <p:nvSpPr>
            <p:cNvPr id="181296" name="Rectangle 48"/>
            <p:cNvSpPr>
              <a:spLocks noChangeArrowheads="1"/>
            </p:cNvSpPr>
            <p:nvPr/>
          </p:nvSpPr>
          <p:spPr bwMode="auto">
            <a:xfrm>
              <a:off x="2448" y="1584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b="1">
                <a:latin typeface="Courier New" pitchFamily="49" charset="0"/>
              </a:endParaRPr>
            </a:p>
          </p:txBody>
        </p:sp>
        <p:sp>
          <p:nvSpPr>
            <p:cNvPr id="181297" name="Rectangle 49"/>
            <p:cNvSpPr>
              <a:spLocks noChangeArrowheads="1"/>
            </p:cNvSpPr>
            <p:nvPr/>
          </p:nvSpPr>
          <p:spPr bwMode="auto">
            <a:xfrm>
              <a:off x="2448" y="1776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b="1">
                <a:latin typeface="Courier New" pitchFamily="49" charset="0"/>
              </a:endParaRPr>
            </a:p>
          </p:txBody>
        </p:sp>
        <p:sp>
          <p:nvSpPr>
            <p:cNvPr id="181298" name="Rectangle 50"/>
            <p:cNvSpPr>
              <a:spLocks noChangeArrowheads="1"/>
            </p:cNvSpPr>
            <p:nvPr/>
          </p:nvSpPr>
          <p:spPr bwMode="auto">
            <a:xfrm>
              <a:off x="3072" y="1392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DIVD F2,F10,F6</a:t>
              </a:r>
            </a:p>
          </p:txBody>
        </p:sp>
        <p:sp>
          <p:nvSpPr>
            <p:cNvPr id="181299" name="Rectangle 51"/>
            <p:cNvSpPr>
              <a:spLocks noChangeArrowheads="1"/>
            </p:cNvSpPr>
            <p:nvPr/>
          </p:nvSpPr>
          <p:spPr bwMode="auto">
            <a:xfrm>
              <a:off x="3072" y="1584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ADDD F10,F4,F0</a:t>
              </a:r>
            </a:p>
          </p:txBody>
        </p:sp>
        <p:sp>
          <p:nvSpPr>
            <p:cNvPr id="181300" name="Rectangle 52"/>
            <p:cNvSpPr>
              <a:spLocks noChangeArrowheads="1"/>
            </p:cNvSpPr>
            <p:nvPr/>
          </p:nvSpPr>
          <p:spPr bwMode="auto">
            <a:xfrm>
              <a:off x="3072" y="1776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LD F0,10(R2)</a:t>
              </a:r>
            </a:p>
          </p:txBody>
        </p:sp>
        <p:sp>
          <p:nvSpPr>
            <p:cNvPr id="181301" name="Rectangle 53"/>
            <p:cNvSpPr>
              <a:spLocks noChangeArrowheads="1"/>
            </p:cNvSpPr>
            <p:nvPr/>
          </p:nvSpPr>
          <p:spPr bwMode="auto">
            <a:xfrm>
              <a:off x="4416" y="1392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N</a:t>
              </a:r>
            </a:p>
          </p:txBody>
        </p:sp>
        <p:sp>
          <p:nvSpPr>
            <p:cNvPr id="181302" name="Rectangle 54"/>
            <p:cNvSpPr>
              <a:spLocks noChangeArrowheads="1"/>
            </p:cNvSpPr>
            <p:nvPr/>
          </p:nvSpPr>
          <p:spPr bwMode="auto">
            <a:xfrm>
              <a:off x="4416" y="1584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N</a:t>
              </a:r>
            </a:p>
          </p:txBody>
        </p:sp>
        <p:sp>
          <p:nvSpPr>
            <p:cNvPr id="181303" name="Rectangle 55"/>
            <p:cNvSpPr>
              <a:spLocks noChangeArrowheads="1"/>
            </p:cNvSpPr>
            <p:nvPr/>
          </p:nvSpPr>
          <p:spPr bwMode="auto">
            <a:xfrm>
              <a:off x="4416" y="1776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N</a:t>
              </a:r>
            </a:p>
          </p:txBody>
        </p:sp>
      </p:grpSp>
      <p:sp>
        <p:nvSpPr>
          <p:cNvPr id="13332" name="Line 56"/>
          <p:cNvSpPr>
            <a:spLocks noChangeShapeType="1"/>
          </p:cNvSpPr>
          <p:nvPr/>
        </p:nvSpPr>
        <p:spPr bwMode="auto">
          <a:xfrm>
            <a:off x="4953000" y="31242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Text Box 57"/>
          <p:cNvSpPr txBox="1">
            <a:spLocks noChangeArrowheads="1"/>
          </p:cNvSpPr>
          <p:nvPr/>
        </p:nvSpPr>
        <p:spPr bwMode="auto">
          <a:xfrm>
            <a:off x="6858000" y="609600"/>
            <a:ext cx="846138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Done?</a:t>
            </a:r>
          </a:p>
        </p:txBody>
      </p:sp>
      <p:sp>
        <p:nvSpPr>
          <p:cNvPr id="13334" name="Freeform 58"/>
          <p:cNvSpPr>
            <a:spLocks/>
          </p:cNvSpPr>
          <p:nvPr/>
        </p:nvSpPr>
        <p:spPr bwMode="auto">
          <a:xfrm>
            <a:off x="7467600" y="2209800"/>
            <a:ext cx="609600" cy="4267200"/>
          </a:xfrm>
          <a:custGeom>
            <a:avLst/>
            <a:gdLst>
              <a:gd name="T0" fmla="*/ 576 w 576"/>
              <a:gd name="T1" fmla="*/ 2832 h 2832"/>
              <a:gd name="T2" fmla="*/ 576 w 576"/>
              <a:gd name="T3" fmla="*/ 0 h 2832"/>
              <a:gd name="T4" fmla="*/ 0 w 576"/>
              <a:gd name="T5" fmla="*/ 0 h 2832"/>
              <a:gd name="T6" fmla="*/ 0 60000 65536"/>
              <a:gd name="T7" fmla="*/ 0 60000 65536"/>
              <a:gd name="T8" fmla="*/ 0 60000 65536"/>
              <a:gd name="T9" fmla="*/ 0 w 576"/>
              <a:gd name="T10" fmla="*/ 0 h 2832"/>
              <a:gd name="T11" fmla="*/ 576 w 576"/>
              <a:gd name="T12" fmla="*/ 2832 h 28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2832">
                <a:moveTo>
                  <a:pt x="576" y="2832"/>
                </a:moveTo>
                <a:lnTo>
                  <a:pt x="576" y="0"/>
                </a:lnTo>
                <a:lnTo>
                  <a:pt x="0" y="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5" name="Line 59"/>
          <p:cNvSpPr>
            <a:spLocks noChangeShapeType="1"/>
          </p:cNvSpPr>
          <p:nvPr/>
        </p:nvSpPr>
        <p:spPr bwMode="auto">
          <a:xfrm flipH="1">
            <a:off x="4953000" y="6096000"/>
            <a:ext cx="0" cy="457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6" name="Line 60"/>
          <p:cNvSpPr>
            <a:spLocks noChangeShapeType="1"/>
          </p:cNvSpPr>
          <p:nvPr/>
        </p:nvSpPr>
        <p:spPr bwMode="auto">
          <a:xfrm flipH="1">
            <a:off x="1716088" y="6091238"/>
            <a:ext cx="7937" cy="401637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7" name="Text Box 61"/>
          <p:cNvSpPr txBox="1">
            <a:spLocks noChangeArrowheads="1"/>
          </p:cNvSpPr>
          <p:nvPr/>
        </p:nvSpPr>
        <p:spPr bwMode="auto">
          <a:xfrm>
            <a:off x="130175" y="4283075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Dest</a:t>
            </a:r>
          </a:p>
        </p:txBody>
      </p:sp>
      <p:sp>
        <p:nvSpPr>
          <p:cNvPr id="13338" name="Text Box 62"/>
          <p:cNvSpPr txBox="1">
            <a:spLocks noChangeArrowheads="1"/>
          </p:cNvSpPr>
          <p:nvPr/>
        </p:nvSpPr>
        <p:spPr bwMode="auto">
          <a:xfrm>
            <a:off x="3352800" y="4419600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Dest</a:t>
            </a:r>
          </a:p>
        </p:txBody>
      </p:sp>
      <p:sp>
        <p:nvSpPr>
          <p:cNvPr id="13339" name="AutoShape 63"/>
          <p:cNvSpPr>
            <a:spLocks noChangeArrowheads="1"/>
          </p:cNvSpPr>
          <p:nvPr/>
        </p:nvSpPr>
        <p:spPr bwMode="auto">
          <a:xfrm flipV="1">
            <a:off x="8426450" y="1371600"/>
            <a:ext cx="457200" cy="1143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0" name="Text Box 64"/>
          <p:cNvSpPr txBox="1">
            <a:spLocks noChangeArrowheads="1"/>
          </p:cNvSpPr>
          <p:nvPr/>
        </p:nvSpPr>
        <p:spPr bwMode="auto">
          <a:xfrm>
            <a:off x="8199438" y="2590800"/>
            <a:ext cx="911225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Oldest</a:t>
            </a:r>
          </a:p>
        </p:txBody>
      </p:sp>
      <p:sp>
        <p:nvSpPr>
          <p:cNvPr id="13341" name="Text Box 65"/>
          <p:cNvSpPr txBox="1">
            <a:spLocks noChangeArrowheads="1"/>
          </p:cNvSpPr>
          <p:nvPr/>
        </p:nvSpPr>
        <p:spPr bwMode="auto">
          <a:xfrm>
            <a:off x="8153400" y="990600"/>
            <a:ext cx="10033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Newest</a:t>
            </a:r>
          </a:p>
        </p:txBody>
      </p:sp>
      <p:grpSp>
        <p:nvGrpSpPr>
          <p:cNvPr id="13342" name="Group 66"/>
          <p:cNvGrpSpPr>
            <a:grpSpLocks/>
          </p:cNvGrpSpPr>
          <p:nvPr/>
        </p:nvGrpSpPr>
        <p:grpSpPr bwMode="auto">
          <a:xfrm rot="-5400000">
            <a:off x="1295400" y="560388"/>
            <a:ext cx="914400" cy="1219200"/>
            <a:chOff x="1872" y="1584"/>
            <a:chExt cx="576" cy="864"/>
          </a:xfrm>
        </p:grpSpPr>
        <p:sp>
          <p:nvSpPr>
            <p:cNvPr id="181315" name="Rectangle 67"/>
            <p:cNvSpPr>
              <a:spLocks noChangeArrowheads="1"/>
            </p:cNvSpPr>
            <p:nvPr/>
          </p:nvSpPr>
          <p:spPr bwMode="auto">
            <a:xfrm>
              <a:off x="1872" y="1584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16" name="Rectangle 68"/>
            <p:cNvSpPr>
              <a:spLocks noChangeArrowheads="1"/>
            </p:cNvSpPr>
            <p:nvPr/>
          </p:nvSpPr>
          <p:spPr bwMode="auto">
            <a:xfrm>
              <a:off x="1872" y="1728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17" name="Rectangle 69"/>
            <p:cNvSpPr>
              <a:spLocks noChangeArrowheads="1"/>
            </p:cNvSpPr>
            <p:nvPr/>
          </p:nvSpPr>
          <p:spPr bwMode="auto">
            <a:xfrm>
              <a:off x="1872" y="1872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18" name="Rectangle 70"/>
            <p:cNvSpPr>
              <a:spLocks noChangeArrowheads="1"/>
            </p:cNvSpPr>
            <p:nvPr/>
          </p:nvSpPr>
          <p:spPr bwMode="auto">
            <a:xfrm>
              <a:off x="1872" y="2016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19" name="Rectangle 71"/>
            <p:cNvSpPr>
              <a:spLocks noChangeArrowheads="1"/>
            </p:cNvSpPr>
            <p:nvPr/>
          </p:nvSpPr>
          <p:spPr bwMode="auto">
            <a:xfrm>
              <a:off x="1872" y="2160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20" name="Rectangle 72"/>
            <p:cNvSpPr>
              <a:spLocks noChangeArrowheads="1"/>
            </p:cNvSpPr>
            <p:nvPr/>
          </p:nvSpPr>
          <p:spPr bwMode="auto">
            <a:xfrm>
              <a:off x="1872" y="2304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3343" name="Text Box 73"/>
          <p:cNvSpPr txBox="1">
            <a:spLocks noChangeArrowheads="1"/>
          </p:cNvSpPr>
          <p:nvPr/>
        </p:nvSpPr>
        <p:spPr bwMode="auto">
          <a:xfrm>
            <a:off x="6559550" y="4384675"/>
            <a:ext cx="1049338" cy="558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from </a:t>
            </a:r>
          </a:p>
          <a:p>
            <a:pPr algn="ctr" eaLnBrk="0" hangingPunct="0">
              <a:lnSpc>
                <a:spcPct val="70000"/>
              </a:lnSpc>
            </a:pPr>
            <a:r>
              <a:rPr lang="en-US" sz="1800" b="1">
                <a:latin typeface="Comic Sans MS" pitchFamily="66" charset="0"/>
              </a:rPr>
              <a:t>Memory</a:t>
            </a:r>
          </a:p>
        </p:txBody>
      </p:sp>
      <p:sp>
        <p:nvSpPr>
          <p:cNvPr id="13344" name="Line 74"/>
          <p:cNvSpPr>
            <a:spLocks noChangeShapeType="1"/>
          </p:cNvSpPr>
          <p:nvPr/>
        </p:nvSpPr>
        <p:spPr bwMode="auto">
          <a:xfrm>
            <a:off x="7010400" y="49530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45" name="Group 75"/>
          <p:cNvGrpSpPr>
            <a:grpSpLocks/>
          </p:cNvGrpSpPr>
          <p:nvPr/>
        </p:nvGrpSpPr>
        <p:grpSpPr bwMode="auto">
          <a:xfrm>
            <a:off x="6400800" y="5334000"/>
            <a:ext cx="1066800" cy="762000"/>
            <a:chOff x="4320" y="3360"/>
            <a:chExt cx="576" cy="480"/>
          </a:xfrm>
        </p:grpSpPr>
        <p:sp>
          <p:nvSpPr>
            <p:cNvPr id="181324" name="Rectangle 76"/>
            <p:cNvSpPr>
              <a:spLocks noChangeArrowheads="1"/>
            </p:cNvSpPr>
            <p:nvPr/>
          </p:nvSpPr>
          <p:spPr bwMode="auto">
            <a:xfrm>
              <a:off x="4320" y="3360"/>
              <a:ext cx="576" cy="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b="1">
                  <a:solidFill>
                    <a:schemeClr val="hlink"/>
                  </a:solidFill>
                  <a:latin typeface="Courier New" pitchFamily="49" charset="0"/>
                </a:rPr>
                <a:t>1</a:t>
              </a:r>
              <a:r>
                <a:rPr lang="en-US" sz="1800" b="1">
                  <a:latin typeface="Courier New" pitchFamily="49" charset="0"/>
                </a:rPr>
                <a:t> 10+R2</a:t>
              </a:r>
            </a:p>
          </p:txBody>
        </p:sp>
        <p:sp>
          <p:nvSpPr>
            <p:cNvPr id="181325" name="Rectangle 77"/>
            <p:cNvSpPr>
              <a:spLocks noChangeArrowheads="1"/>
            </p:cNvSpPr>
            <p:nvPr/>
          </p:nvSpPr>
          <p:spPr bwMode="auto">
            <a:xfrm>
              <a:off x="4320" y="3520"/>
              <a:ext cx="576" cy="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326" name="Rectangle 78"/>
            <p:cNvSpPr>
              <a:spLocks noChangeArrowheads="1"/>
            </p:cNvSpPr>
            <p:nvPr/>
          </p:nvSpPr>
          <p:spPr bwMode="auto">
            <a:xfrm>
              <a:off x="4320" y="3680"/>
              <a:ext cx="576" cy="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58" name="Line 79"/>
            <p:cNvSpPr>
              <a:spLocks noChangeShapeType="1"/>
            </p:cNvSpPr>
            <p:nvPr/>
          </p:nvSpPr>
          <p:spPr bwMode="auto">
            <a:xfrm>
              <a:off x="4512" y="3360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46" name="Text Box 80"/>
          <p:cNvSpPr txBox="1">
            <a:spLocks noChangeArrowheads="1"/>
          </p:cNvSpPr>
          <p:nvPr/>
        </p:nvSpPr>
        <p:spPr bwMode="auto">
          <a:xfrm>
            <a:off x="6248400" y="5029200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Dest</a:t>
            </a:r>
          </a:p>
        </p:txBody>
      </p:sp>
      <p:sp>
        <p:nvSpPr>
          <p:cNvPr id="13347" name="Text Box 81"/>
          <p:cNvSpPr txBox="1">
            <a:spLocks noChangeArrowheads="1"/>
          </p:cNvSpPr>
          <p:nvPr/>
        </p:nvSpPr>
        <p:spPr bwMode="auto">
          <a:xfrm>
            <a:off x="533400" y="1905000"/>
            <a:ext cx="2841625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800" b="1">
                <a:latin typeface="Comic Sans MS" pitchFamily="66" charset="0"/>
              </a:rPr>
              <a:t>Reorder Buffer</a:t>
            </a:r>
            <a:endParaRPr lang="en-US" sz="1800" b="1">
              <a:latin typeface="Comic Sans MS" pitchFamily="66" charset="0"/>
            </a:endParaRPr>
          </a:p>
        </p:txBody>
      </p:sp>
      <p:sp>
        <p:nvSpPr>
          <p:cNvPr id="13348" name="Text Box 82"/>
          <p:cNvSpPr txBox="1">
            <a:spLocks noChangeArrowheads="1"/>
          </p:cNvSpPr>
          <p:nvPr/>
        </p:nvSpPr>
        <p:spPr bwMode="auto">
          <a:xfrm>
            <a:off x="1600200" y="3581400"/>
            <a:ext cx="1782763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800" b="1">
                <a:latin typeface="Comic Sans MS" pitchFamily="66" charset="0"/>
              </a:rPr>
              <a:t>Registers</a:t>
            </a:r>
          </a:p>
        </p:txBody>
      </p:sp>
      <p:sp>
        <p:nvSpPr>
          <p:cNvPr id="13349" name="Line 83"/>
          <p:cNvSpPr>
            <a:spLocks noChangeShapeType="1"/>
          </p:cNvSpPr>
          <p:nvPr/>
        </p:nvSpPr>
        <p:spPr bwMode="auto">
          <a:xfrm flipH="1">
            <a:off x="7010400" y="60960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0" name="Line 84"/>
          <p:cNvSpPr>
            <a:spLocks noChangeShapeType="1"/>
          </p:cNvSpPr>
          <p:nvPr/>
        </p:nvSpPr>
        <p:spPr bwMode="auto">
          <a:xfrm>
            <a:off x="2362200" y="1143000"/>
            <a:ext cx="1143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1333" name="Rectangle 85"/>
          <p:cNvSpPr>
            <a:spLocks noChangeArrowheads="1"/>
          </p:cNvSpPr>
          <p:nvPr/>
        </p:nvSpPr>
        <p:spPr bwMode="auto">
          <a:xfrm>
            <a:off x="304800" y="46482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2</a:t>
            </a:r>
            <a:r>
              <a:rPr lang="en-US" sz="1800" b="1">
                <a:latin typeface="Courier New" pitchFamily="49" charset="0"/>
              </a:rPr>
              <a:t> ADDD R(F4),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ROB1</a:t>
            </a:r>
            <a:endParaRPr lang="en-US" sz="1800" b="1">
              <a:latin typeface="Courier New" pitchFamily="49" charset="0"/>
            </a:endParaRPr>
          </a:p>
        </p:txBody>
      </p:sp>
      <p:sp>
        <p:nvSpPr>
          <p:cNvPr id="181334" name="Rectangle 86"/>
          <p:cNvSpPr>
            <a:spLocks noChangeArrowheads="1"/>
          </p:cNvSpPr>
          <p:nvPr/>
        </p:nvSpPr>
        <p:spPr bwMode="auto">
          <a:xfrm>
            <a:off x="304800" y="48514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6</a:t>
            </a:r>
            <a:r>
              <a:rPr lang="en-US" sz="1800" b="1">
                <a:latin typeface="Courier New" pitchFamily="49" charset="0"/>
              </a:rPr>
              <a:t> ADDD M[10],R(F6)</a:t>
            </a:r>
          </a:p>
        </p:txBody>
      </p:sp>
      <p:sp>
        <p:nvSpPr>
          <p:cNvPr id="181335" name="Rectangle 87"/>
          <p:cNvSpPr>
            <a:spLocks noChangeArrowheads="1"/>
          </p:cNvSpPr>
          <p:nvPr/>
        </p:nvSpPr>
        <p:spPr bwMode="auto">
          <a:xfrm>
            <a:off x="304800" y="50546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354" name="Rectangle 88"/>
          <p:cNvSpPr>
            <a:spLocks noChangeArrowheads="1"/>
          </p:cNvSpPr>
          <p:nvPr/>
        </p:nvSpPr>
        <p:spPr bwMode="auto">
          <a:xfrm>
            <a:off x="661988" y="4648200"/>
            <a:ext cx="633412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3505200" y="4800600"/>
            <a:ext cx="2514600" cy="406400"/>
            <a:chOff x="2064" y="2928"/>
            <a:chExt cx="1584" cy="256"/>
          </a:xfrm>
        </p:grpSpPr>
        <p:sp>
          <p:nvSpPr>
            <p:cNvPr id="183299" name="Rectangle 3"/>
            <p:cNvSpPr>
              <a:spLocks noChangeArrowheads="1"/>
            </p:cNvSpPr>
            <p:nvPr/>
          </p:nvSpPr>
          <p:spPr bwMode="auto">
            <a:xfrm>
              <a:off x="2064" y="2928"/>
              <a:ext cx="1584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b="1">
                  <a:solidFill>
                    <a:schemeClr val="hlink"/>
                  </a:solidFill>
                  <a:latin typeface="Courier New" pitchFamily="49" charset="0"/>
                </a:rPr>
                <a:t>3</a:t>
              </a:r>
              <a:r>
                <a:rPr lang="en-US" sz="1800" b="1">
                  <a:latin typeface="Courier New" pitchFamily="49" charset="0"/>
                </a:rPr>
                <a:t> DIVD </a:t>
              </a:r>
              <a:r>
                <a:rPr lang="en-US" sz="1800" b="1">
                  <a:solidFill>
                    <a:schemeClr val="hlink"/>
                  </a:solidFill>
                  <a:latin typeface="Courier New" pitchFamily="49" charset="0"/>
                </a:rPr>
                <a:t>ROB2</a:t>
              </a:r>
              <a:r>
                <a:rPr lang="en-US" sz="1800" b="1">
                  <a:latin typeface="Courier New" pitchFamily="49" charset="0"/>
                </a:rPr>
                <a:t>,R(F6)</a:t>
              </a:r>
            </a:p>
          </p:txBody>
        </p:sp>
        <p:sp>
          <p:nvSpPr>
            <p:cNvPr id="183300" name="Rectangle 4"/>
            <p:cNvSpPr>
              <a:spLocks noChangeArrowheads="1"/>
            </p:cNvSpPr>
            <p:nvPr/>
          </p:nvSpPr>
          <p:spPr bwMode="auto">
            <a:xfrm>
              <a:off x="2064" y="3056"/>
              <a:ext cx="1584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24" name="Rectangle 5"/>
            <p:cNvSpPr>
              <a:spLocks noChangeArrowheads="1"/>
            </p:cNvSpPr>
            <p:nvPr/>
          </p:nvSpPr>
          <p:spPr bwMode="auto">
            <a:xfrm>
              <a:off x="2283" y="2928"/>
              <a:ext cx="425" cy="25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3302" name="Rectangle 6"/>
          <p:cNvSpPr>
            <a:spLocks noChangeArrowheads="1"/>
          </p:cNvSpPr>
          <p:nvPr/>
        </p:nvSpPr>
        <p:spPr bwMode="auto">
          <a:xfrm>
            <a:off x="304800" y="46482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2</a:t>
            </a:r>
            <a:r>
              <a:rPr lang="en-US" sz="1800" b="1">
                <a:latin typeface="Courier New" pitchFamily="49" charset="0"/>
              </a:rPr>
              <a:t> ADDD R(F4),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ROB1</a:t>
            </a:r>
            <a:endParaRPr lang="en-US" sz="1800" b="1">
              <a:latin typeface="Courier New" pitchFamily="49" charset="0"/>
            </a:endParaRPr>
          </a:p>
        </p:txBody>
      </p:sp>
      <p:sp>
        <p:nvSpPr>
          <p:cNvPr id="183303" name="Rectangle 7"/>
          <p:cNvSpPr>
            <a:spLocks noChangeArrowheads="1"/>
          </p:cNvSpPr>
          <p:nvPr/>
        </p:nvSpPr>
        <p:spPr bwMode="auto">
          <a:xfrm>
            <a:off x="304800" y="48514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3304" name="Rectangle 8"/>
          <p:cNvSpPr>
            <a:spLocks noChangeArrowheads="1"/>
          </p:cNvSpPr>
          <p:nvPr/>
        </p:nvSpPr>
        <p:spPr bwMode="auto">
          <a:xfrm>
            <a:off x="304800" y="50546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661988" y="4648200"/>
            <a:ext cx="633412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Rectangle 10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562850" cy="762000"/>
          </a:xfrm>
          <a:noFill/>
        </p:spPr>
        <p:txBody>
          <a:bodyPr lIns="90487" rIns="90487"/>
          <a:lstStyle/>
          <a:p>
            <a:r>
              <a:rPr lang="en-US" smtClean="0"/>
              <a:t>Tomasulo With Reorder buffer:</a:t>
            </a:r>
          </a:p>
        </p:txBody>
      </p:sp>
      <p:sp>
        <p:nvSpPr>
          <p:cNvPr id="14344" name="Line 11"/>
          <p:cNvSpPr>
            <a:spLocks noChangeShapeType="1"/>
          </p:cNvSpPr>
          <p:nvPr/>
        </p:nvSpPr>
        <p:spPr bwMode="auto">
          <a:xfrm>
            <a:off x="304800" y="6477000"/>
            <a:ext cx="85344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Text Box 12"/>
          <p:cNvSpPr txBox="1">
            <a:spLocks noChangeArrowheads="1"/>
          </p:cNvSpPr>
          <p:nvPr/>
        </p:nvSpPr>
        <p:spPr bwMode="auto">
          <a:xfrm>
            <a:off x="6526213" y="3743325"/>
            <a:ext cx="1049337" cy="558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To</a:t>
            </a:r>
          </a:p>
          <a:p>
            <a:pPr algn="ctr" eaLnBrk="0" hangingPunct="0">
              <a:lnSpc>
                <a:spcPct val="70000"/>
              </a:lnSpc>
            </a:pPr>
            <a:r>
              <a:rPr lang="en-US" sz="1800" b="1">
                <a:latin typeface="Comic Sans MS" pitchFamily="66" charset="0"/>
              </a:rPr>
              <a:t>Memory</a:t>
            </a:r>
          </a:p>
        </p:txBody>
      </p:sp>
      <p:sp>
        <p:nvSpPr>
          <p:cNvPr id="183309" name="Rectangle 13"/>
          <p:cNvSpPr>
            <a:spLocks noChangeArrowheads="1"/>
          </p:cNvSpPr>
          <p:nvPr/>
        </p:nvSpPr>
        <p:spPr bwMode="auto">
          <a:xfrm>
            <a:off x="1181100" y="5791200"/>
            <a:ext cx="10668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b="1">
                <a:latin typeface="Comic Sans MS" pitchFamily="66" charset="0"/>
              </a:rPr>
              <a:t>FP adders</a:t>
            </a:r>
          </a:p>
        </p:txBody>
      </p:sp>
      <p:sp>
        <p:nvSpPr>
          <p:cNvPr id="183310" name="Rectangle 14"/>
          <p:cNvSpPr>
            <a:spLocks noChangeArrowheads="1"/>
          </p:cNvSpPr>
          <p:nvPr/>
        </p:nvSpPr>
        <p:spPr bwMode="auto">
          <a:xfrm>
            <a:off x="4252913" y="5791200"/>
            <a:ext cx="14478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b="1">
                <a:latin typeface="Comic Sans MS" pitchFamily="66" charset="0"/>
              </a:rPr>
              <a:t>FP multipliers</a:t>
            </a:r>
          </a:p>
        </p:txBody>
      </p:sp>
      <p:sp>
        <p:nvSpPr>
          <p:cNvPr id="14348" name="Line 15"/>
          <p:cNvSpPr>
            <a:spLocks noChangeShapeType="1"/>
          </p:cNvSpPr>
          <p:nvPr/>
        </p:nvSpPr>
        <p:spPr bwMode="auto">
          <a:xfrm>
            <a:off x="1357313" y="5257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Line 16"/>
          <p:cNvSpPr>
            <a:spLocks noChangeShapeType="1"/>
          </p:cNvSpPr>
          <p:nvPr/>
        </p:nvSpPr>
        <p:spPr bwMode="auto">
          <a:xfrm>
            <a:off x="2043113" y="5257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Line 17"/>
          <p:cNvSpPr>
            <a:spLocks noChangeShapeType="1"/>
          </p:cNvSpPr>
          <p:nvPr/>
        </p:nvSpPr>
        <p:spPr bwMode="auto">
          <a:xfrm>
            <a:off x="4481513" y="5181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Line 18"/>
          <p:cNvSpPr>
            <a:spLocks noChangeShapeType="1"/>
          </p:cNvSpPr>
          <p:nvPr/>
        </p:nvSpPr>
        <p:spPr bwMode="auto">
          <a:xfrm>
            <a:off x="5395913" y="5181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Text Box 19"/>
          <p:cNvSpPr txBox="1">
            <a:spLocks noChangeArrowheads="1"/>
          </p:cNvSpPr>
          <p:nvPr/>
        </p:nvSpPr>
        <p:spPr bwMode="auto">
          <a:xfrm>
            <a:off x="2655888" y="5284788"/>
            <a:ext cx="155575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Reservation </a:t>
            </a:r>
          </a:p>
          <a:p>
            <a:pPr algn="ctr" eaLnBrk="0" hangingPunct="0"/>
            <a:r>
              <a:rPr lang="en-US" sz="1800" b="1">
                <a:latin typeface="Comic Sans MS" pitchFamily="66" charset="0"/>
              </a:rPr>
              <a:t>Stations</a:t>
            </a:r>
          </a:p>
        </p:txBody>
      </p:sp>
      <p:sp>
        <p:nvSpPr>
          <p:cNvPr id="14353" name="Line 20"/>
          <p:cNvSpPr>
            <a:spLocks noChangeShapeType="1"/>
          </p:cNvSpPr>
          <p:nvPr/>
        </p:nvSpPr>
        <p:spPr bwMode="auto">
          <a:xfrm flipV="1">
            <a:off x="2514600" y="5257800"/>
            <a:ext cx="0" cy="1219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Line 21"/>
          <p:cNvSpPr>
            <a:spLocks noChangeShapeType="1"/>
          </p:cNvSpPr>
          <p:nvPr/>
        </p:nvSpPr>
        <p:spPr bwMode="auto">
          <a:xfrm flipV="1">
            <a:off x="5867400" y="5181600"/>
            <a:ext cx="0" cy="12954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Text Box 22"/>
          <p:cNvSpPr txBox="1">
            <a:spLocks noChangeArrowheads="1"/>
          </p:cNvSpPr>
          <p:nvPr/>
        </p:nvSpPr>
        <p:spPr bwMode="auto">
          <a:xfrm>
            <a:off x="228600" y="914400"/>
            <a:ext cx="879475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FP Op</a:t>
            </a:r>
          </a:p>
          <a:p>
            <a:pPr algn="ctr" eaLnBrk="0" hangingPunct="0"/>
            <a:r>
              <a:rPr lang="en-US" sz="1800" b="1">
                <a:latin typeface="Comic Sans MS" pitchFamily="66" charset="0"/>
              </a:rPr>
              <a:t>Queue</a:t>
            </a:r>
          </a:p>
        </p:txBody>
      </p:sp>
      <p:grpSp>
        <p:nvGrpSpPr>
          <p:cNvPr id="14356" name="Group 23"/>
          <p:cNvGrpSpPr>
            <a:grpSpLocks/>
          </p:cNvGrpSpPr>
          <p:nvPr/>
        </p:nvGrpSpPr>
        <p:grpSpPr bwMode="auto">
          <a:xfrm>
            <a:off x="3505200" y="3505200"/>
            <a:ext cx="2209800" cy="812800"/>
            <a:chOff x="3456" y="1200"/>
            <a:chExt cx="1392" cy="512"/>
          </a:xfrm>
        </p:grpSpPr>
        <p:sp>
          <p:nvSpPr>
            <p:cNvPr id="183320" name="Rectangle 24"/>
            <p:cNvSpPr>
              <a:spLocks noChangeArrowheads="1"/>
            </p:cNvSpPr>
            <p:nvPr/>
          </p:nvSpPr>
          <p:spPr bwMode="auto">
            <a:xfrm>
              <a:off x="3456" y="1200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3321" name="Rectangle 25"/>
            <p:cNvSpPr>
              <a:spLocks noChangeArrowheads="1"/>
            </p:cNvSpPr>
            <p:nvPr/>
          </p:nvSpPr>
          <p:spPr bwMode="auto">
            <a:xfrm>
              <a:off x="3456" y="1328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3322" name="Rectangle 26"/>
            <p:cNvSpPr>
              <a:spLocks noChangeArrowheads="1"/>
            </p:cNvSpPr>
            <p:nvPr/>
          </p:nvSpPr>
          <p:spPr bwMode="auto">
            <a:xfrm>
              <a:off x="3456" y="1456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3323" name="Rectangle 27"/>
            <p:cNvSpPr>
              <a:spLocks noChangeArrowheads="1"/>
            </p:cNvSpPr>
            <p:nvPr/>
          </p:nvSpPr>
          <p:spPr bwMode="auto">
            <a:xfrm>
              <a:off x="3456" y="1584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357" name="Freeform 28"/>
          <p:cNvSpPr>
            <a:spLocks/>
          </p:cNvSpPr>
          <p:nvPr/>
        </p:nvSpPr>
        <p:spPr bwMode="auto">
          <a:xfrm>
            <a:off x="4953000" y="3276600"/>
            <a:ext cx="2057400" cy="533400"/>
          </a:xfrm>
          <a:custGeom>
            <a:avLst/>
            <a:gdLst>
              <a:gd name="T0" fmla="*/ 0 w 1296"/>
              <a:gd name="T1" fmla="*/ 0 h 480"/>
              <a:gd name="T2" fmla="*/ 1296 w 1296"/>
              <a:gd name="T3" fmla="*/ 0 h 480"/>
              <a:gd name="T4" fmla="*/ 1296 w 1296"/>
              <a:gd name="T5" fmla="*/ 480 h 480"/>
              <a:gd name="T6" fmla="*/ 0 60000 65536"/>
              <a:gd name="T7" fmla="*/ 0 60000 65536"/>
              <a:gd name="T8" fmla="*/ 0 60000 65536"/>
              <a:gd name="T9" fmla="*/ 0 w 1296"/>
              <a:gd name="T10" fmla="*/ 0 h 480"/>
              <a:gd name="T11" fmla="*/ 1296 w 1296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480">
                <a:moveTo>
                  <a:pt x="0" y="0"/>
                </a:moveTo>
                <a:lnTo>
                  <a:pt x="1296" y="0"/>
                </a:lnTo>
                <a:lnTo>
                  <a:pt x="1296" y="48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Text Box 29"/>
          <p:cNvSpPr txBox="1">
            <a:spLocks noChangeArrowheads="1"/>
          </p:cNvSpPr>
          <p:nvPr/>
        </p:nvSpPr>
        <p:spPr bwMode="auto">
          <a:xfrm>
            <a:off x="7391400" y="990600"/>
            <a:ext cx="660400" cy="21986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ROB7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ROB6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ROB5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ROB4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ROB3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ROB2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ROB1</a:t>
            </a:r>
          </a:p>
        </p:txBody>
      </p:sp>
      <p:grpSp>
        <p:nvGrpSpPr>
          <p:cNvPr id="14359" name="Group 30"/>
          <p:cNvGrpSpPr>
            <a:grpSpLocks/>
          </p:cNvGrpSpPr>
          <p:nvPr/>
        </p:nvGrpSpPr>
        <p:grpSpPr bwMode="auto">
          <a:xfrm>
            <a:off x="3505200" y="990600"/>
            <a:ext cx="3886200" cy="2133600"/>
            <a:chOff x="2208" y="624"/>
            <a:chExt cx="2448" cy="1344"/>
          </a:xfrm>
        </p:grpSpPr>
        <p:grpSp>
          <p:nvGrpSpPr>
            <p:cNvPr id="14389" name="Group 31"/>
            <p:cNvGrpSpPr>
              <a:grpSpLocks/>
            </p:cNvGrpSpPr>
            <p:nvPr/>
          </p:nvGrpSpPr>
          <p:grpSpPr bwMode="auto">
            <a:xfrm>
              <a:off x="2208" y="624"/>
              <a:ext cx="2448" cy="768"/>
              <a:chOff x="2208" y="576"/>
              <a:chExt cx="2448" cy="768"/>
            </a:xfrm>
          </p:grpSpPr>
          <p:sp>
            <p:nvSpPr>
              <p:cNvPr id="183328" name="Rectangle 32"/>
              <p:cNvSpPr>
                <a:spLocks noChangeArrowheads="1"/>
              </p:cNvSpPr>
              <p:nvPr/>
            </p:nvSpPr>
            <p:spPr bwMode="auto">
              <a:xfrm>
                <a:off x="2208" y="576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--</a:t>
                </a:r>
              </a:p>
            </p:txBody>
          </p:sp>
          <p:sp>
            <p:nvSpPr>
              <p:cNvPr id="183329" name="Rectangle 33"/>
              <p:cNvSpPr>
                <a:spLocks noChangeArrowheads="1"/>
              </p:cNvSpPr>
              <p:nvPr/>
            </p:nvSpPr>
            <p:spPr bwMode="auto">
              <a:xfrm>
                <a:off x="2208" y="768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F0</a:t>
                </a:r>
              </a:p>
            </p:txBody>
          </p:sp>
          <p:sp>
            <p:nvSpPr>
              <p:cNvPr id="183330" name="Rectangle 34"/>
              <p:cNvSpPr>
                <a:spLocks noChangeArrowheads="1"/>
              </p:cNvSpPr>
              <p:nvPr/>
            </p:nvSpPr>
            <p:spPr bwMode="auto">
              <a:xfrm>
                <a:off x="2448" y="576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M[10]</a:t>
                </a:r>
              </a:p>
            </p:txBody>
          </p:sp>
          <p:sp>
            <p:nvSpPr>
              <p:cNvPr id="183331" name="Rectangle 35"/>
              <p:cNvSpPr>
                <a:spLocks noChangeArrowheads="1"/>
              </p:cNvSpPr>
              <p:nvPr/>
            </p:nvSpPr>
            <p:spPr bwMode="auto">
              <a:xfrm>
                <a:off x="2448" y="768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&lt;val2&gt;</a:t>
                </a:r>
              </a:p>
            </p:txBody>
          </p:sp>
          <p:sp>
            <p:nvSpPr>
              <p:cNvPr id="183332" name="Rectangle 36"/>
              <p:cNvSpPr>
                <a:spLocks noChangeArrowheads="1"/>
              </p:cNvSpPr>
              <p:nvPr/>
            </p:nvSpPr>
            <p:spPr bwMode="auto">
              <a:xfrm>
                <a:off x="3072" y="576"/>
                <a:ext cx="134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ST 0(R3),F4</a:t>
                </a:r>
              </a:p>
            </p:txBody>
          </p:sp>
          <p:sp>
            <p:nvSpPr>
              <p:cNvPr id="183333" name="Rectangle 37"/>
              <p:cNvSpPr>
                <a:spLocks noChangeArrowheads="1"/>
              </p:cNvSpPr>
              <p:nvPr/>
            </p:nvSpPr>
            <p:spPr bwMode="auto">
              <a:xfrm>
                <a:off x="3072" y="768"/>
                <a:ext cx="134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ADDD F0,F4,F6</a:t>
                </a:r>
              </a:p>
            </p:txBody>
          </p:sp>
          <p:sp>
            <p:nvSpPr>
              <p:cNvPr id="183334" name="Rectangle 38"/>
              <p:cNvSpPr>
                <a:spLocks noChangeArrowheads="1"/>
              </p:cNvSpPr>
              <p:nvPr/>
            </p:nvSpPr>
            <p:spPr bwMode="auto">
              <a:xfrm>
                <a:off x="4416" y="576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Y</a:t>
                </a:r>
              </a:p>
            </p:txBody>
          </p:sp>
          <p:sp>
            <p:nvSpPr>
              <p:cNvPr id="183335" name="Rectangle 39"/>
              <p:cNvSpPr>
                <a:spLocks noChangeArrowheads="1"/>
              </p:cNvSpPr>
              <p:nvPr/>
            </p:nvSpPr>
            <p:spPr bwMode="auto">
              <a:xfrm>
                <a:off x="4416" y="768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Ex</a:t>
                </a:r>
              </a:p>
            </p:txBody>
          </p:sp>
          <p:sp>
            <p:nvSpPr>
              <p:cNvPr id="183336" name="Rectangle 40"/>
              <p:cNvSpPr>
                <a:spLocks noChangeArrowheads="1"/>
              </p:cNvSpPr>
              <p:nvPr/>
            </p:nvSpPr>
            <p:spPr bwMode="auto">
              <a:xfrm>
                <a:off x="2208" y="960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F4</a:t>
                </a:r>
              </a:p>
            </p:txBody>
          </p:sp>
          <p:sp>
            <p:nvSpPr>
              <p:cNvPr id="183337" name="Rectangle 41"/>
              <p:cNvSpPr>
                <a:spLocks noChangeArrowheads="1"/>
              </p:cNvSpPr>
              <p:nvPr/>
            </p:nvSpPr>
            <p:spPr bwMode="auto">
              <a:xfrm>
                <a:off x="2448" y="960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M[10]</a:t>
                </a:r>
              </a:p>
            </p:txBody>
          </p:sp>
          <p:sp>
            <p:nvSpPr>
              <p:cNvPr id="183338" name="Rectangle 42"/>
              <p:cNvSpPr>
                <a:spLocks noChangeArrowheads="1"/>
              </p:cNvSpPr>
              <p:nvPr/>
            </p:nvSpPr>
            <p:spPr bwMode="auto">
              <a:xfrm>
                <a:off x="3072" y="960"/>
                <a:ext cx="134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LD F4,0(R3)</a:t>
                </a:r>
              </a:p>
            </p:txBody>
          </p:sp>
          <p:sp>
            <p:nvSpPr>
              <p:cNvPr id="183339" name="Rectangle 43"/>
              <p:cNvSpPr>
                <a:spLocks noChangeArrowheads="1"/>
              </p:cNvSpPr>
              <p:nvPr/>
            </p:nvSpPr>
            <p:spPr bwMode="auto">
              <a:xfrm>
                <a:off x="4416" y="960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Y</a:t>
                </a:r>
              </a:p>
            </p:txBody>
          </p:sp>
          <p:sp>
            <p:nvSpPr>
              <p:cNvPr id="183340" name="Rectangle 44"/>
              <p:cNvSpPr>
                <a:spLocks noChangeArrowheads="1"/>
              </p:cNvSpPr>
              <p:nvPr/>
            </p:nvSpPr>
            <p:spPr bwMode="auto">
              <a:xfrm>
                <a:off x="2208" y="1152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--</a:t>
                </a:r>
              </a:p>
            </p:txBody>
          </p:sp>
          <p:sp>
            <p:nvSpPr>
              <p:cNvPr id="183341" name="Rectangle 45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800" b="1">
                  <a:latin typeface="Courier New" pitchFamily="49" charset="0"/>
                </a:endParaRPr>
              </a:p>
            </p:txBody>
          </p:sp>
          <p:sp>
            <p:nvSpPr>
              <p:cNvPr id="183342" name="Rectangle 46"/>
              <p:cNvSpPr>
                <a:spLocks noChangeArrowheads="1"/>
              </p:cNvSpPr>
              <p:nvPr/>
            </p:nvSpPr>
            <p:spPr bwMode="auto">
              <a:xfrm>
                <a:off x="3072" y="1152"/>
                <a:ext cx="134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BNE F2,&lt;…&gt;</a:t>
                </a:r>
              </a:p>
            </p:txBody>
          </p:sp>
          <p:sp>
            <p:nvSpPr>
              <p:cNvPr id="183343" name="Rectangle 47"/>
              <p:cNvSpPr>
                <a:spLocks noChangeArrowheads="1"/>
              </p:cNvSpPr>
              <p:nvPr/>
            </p:nvSpPr>
            <p:spPr bwMode="auto">
              <a:xfrm>
                <a:off x="4416" y="1152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N</a:t>
                </a:r>
              </a:p>
            </p:txBody>
          </p:sp>
        </p:grpSp>
        <p:sp>
          <p:nvSpPr>
            <p:cNvPr id="183344" name="Rectangle 48"/>
            <p:cNvSpPr>
              <a:spLocks noChangeArrowheads="1"/>
            </p:cNvSpPr>
            <p:nvPr/>
          </p:nvSpPr>
          <p:spPr bwMode="auto">
            <a:xfrm>
              <a:off x="2208" y="1392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F2</a:t>
              </a:r>
            </a:p>
          </p:txBody>
        </p:sp>
        <p:sp>
          <p:nvSpPr>
            <p:cNvPr id="183345" name="Rectangle 49"/>
            <p:cNvSpPr>
              <a:spLocks noChangeArrowheads="1"/>
            </p:cNvSpPr>
            <p:nvPr/>
          </p:nvSpPr>
          <p:spPr bwMode="auto">
            <a:xfrm>
              <a:off x="2208" y="1584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F10</a:t>
              </a:r>
            </a:p>
          </p:txBody>
        </p:sp>
        <p:sp>
          <p:nvSpPr>
            <p:cNvPr id="183346" name="Rectangle 50"/>
            <p:cNvSpPr>
              <a:spLocks noChangeArrowheads="1"/>
            </p:cNvSpPr>
            <p:nvPr/>
          </p:nvSpPr>
          <p:spPr bwMode="auto">
            <a:xfrm>
              <a:off x="2208" y="1776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F0</a:t>
              </a:r>
            </a:p>
          </p:txBody>
        </p:sp>
        <p:sp>
          <p:nvSpPr>
            <p:cNvPr id="183347" name="Rectangle 51"/>
            <p:cNvSpPr>
              <a:spLocks noChangeArrowheads="1"/>
            </p:cNvSpPr>
            <p:nvPr/>
          </p:nvSpPr>
          <p:spPr bwMode="auto">
            <a:xfrm>
              <a:off x="2448" y="1392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b="1">
                <a:latin typeface="Courier New" pitchFamily="49" charset="0"/>
              </a:endParaRPr>
            </a:p>
          </p:txBody>
        </p:sp>
        <p:sp>
          <p:nvSpPr>
            <p:cNvPr id="183348" name="Rectangle 52"/>
            <p:cNvSpPr>
              <a:spLocks noChangeArrowheads="1"/>
            </p:cNvSpPr>
            <p:nvPr/>
          </p:nvSpPr>
          <p:spPr bwMode="auto">
            <a:xfrm>
              <a:off x="2448" y="1584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b="1">
                <a:latin typeface="Courier New" pitchFamily="49" charset="0"/>
              </a:endParaRPr>
            </a:p>
          </p:txBody>
        </p:sp>
        <p:sp>
          <p:nvSpPr>
            <p:cNvPr id="183349" name="Rectangle 53"/>
            <p:cNvSpPr>
              <a:spLocks noChangeArrowheads="1"/>
            </p:cNvSpPr>
            <p:nvPr/>
          </p:nvSpPr>
          <p:spPr bwMode="auto">
            <a:xfrm>
              <a:off x="2448" y="1776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b="1">
                <a:latin typeface="Courier New" pitchFamily="49" charset="0"/>
              </a:endParaRPr>
            </a:p>
          </p:txBody>
        </p:sp>
        <p:sp>
          <p:nvSpPr>
            <p:cNvPr id="183350" name="Rectangle 54"/>
            <p:cNvSpPr>
              <a:spLocks noChangeArrowheads="1"/>
            </p:cNvSpPr>
            <p:nvPr/>
          </p:nvSpPr>
          <p:spPr bwMode="auto">
            <a:xfrm>
              <a:off x="3072" y="1392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DIVD F2,F10,F6</a:t>
              </a:r>
            </a:p>
          </p:txBody>
        </p:sp>
        <p:sp>
          <p:nvSpPr>
            <p:cNvPr id="183351" name="Rectangle 55"/>
            <p:cNvSpPr>
              <a:spLocks noChangeArrowheads="1"/>
            </p:cNvSpPr>
            <p:nvPr/>
          </p:nvSpPr>
          <p:spPr bwMode="auto">
            <a:xfrm>
              <a:off x="3072" y="1584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ADDD F10,F4,F0</a:t>
              </a:r>
            </a:p>
          </p:txBody>
        </p:sp>
        <p:sp>
          <p:nvSpPr>
            <p:cNvPr id="183352" name="Rectangle 56"/>
            <p:cNvSpPr>
              <a:spLocks noChangeArrowheads="1"/>
            </p:cNvSpPr>
            <p:nvPr/>
          </p:nvSpPr>
          <p:spPr bwMode="auto">
            <a:xfrm>
              <a:off x="3072" y="1776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LD F0,10(R2)</a:t>
              </a:r>
            </a:p>
          </p:txBody>
        </p:sp>
        <p:sp>
          <p:nvSpPr>
            <p:cNvPr id="183353" name="Rectangle 57"/>
            <p:cNvSpPr>
              <a:spLocks noChangeArrowheads="1"/>
            </p:cNvSpPr>
            <p:nvPr/>
          </p:nvSpPr>
          <p:spPr bwMode="auto">
            <a:xfrm>
              <a:off x="4416" y="1392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N</a:t>
              </a:r>
            </a:p>
          </p:txBody>
        </p:sp>
        <p:sp>
          <p:nvSpPr>
            <p:cNvPr id="183354" name="Rectangle 58"/>
            <p:cNvSpPr>
              <a:spLocks noChangeArrowheads="1"/>
            </p:cNvSpPr>
            <p:nvPr/>
          </p:nvSpPr>
          <p:spPr bwMode="auto">
            <a:xfrm>
              <a:off x="4416" y="1584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N</a:t>
              </a:r>
            </a:p>
          </p:txBody>
        </p:sp>
        <p:sp>
          <p:nvSpPr>
            <p:cNvPr id="183355" name="Rectangle 59"/>
            <p:cNvSpPr>
              <a:spLocks noChangeArrowheads="1"/>
            </p:cNvSpPr>
            <p:nvPr/>
          </p:nvSpPr>
          <p:spPr bwMode="auto">
            <a:xfrm>
              <a:off x="4416" y="1776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N</a:t>
              </a:r>
            </a:p>
          </p:txBody>
        </p:sp>
      </p:grpSp>
      <p:sp>
        <p:nvSpPr>
          <p:cNvPr id="14360" name="Line 60"/>
          <p:cNvSpPr>
            <a:spLocks noChangeShapeType="1"/>
          </p:cNvSpPr>
          <p:nvPr/>
        </p:nvSpPr>
        <p:spPr bwMode="auto">
          <a:xfrm>
            <a:off x="4953000" y="31242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Text Box 61"/>
          <p:cNvSpPr txBox="1">
            <a:spLocks noChangeArrowheads="1"/>
          </p:cNvSpPr>
          <p:nvPr/>
        </p:nvSpPr>
        <p:spPr bwMode="auto">
          <a:xfrm>
            <a:off x="6858000" y="609600"/>
            <a:ext cx="846138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Done?</a:t>
            </a:r>
          </a:p>
        </p:txBody>
      </p:sp>
      <p:sp>
        <p:nvSpPr>
          <p:cNvPr id="14362" name="Freeform 62"/>
          <p:cNvSpPr>
            <a:spLocks/>
          </p:cNvSpPr>
          <p:nvPr/>
        </p:nvSpPr>
        <p:spPr bwMode="auto">
          <a:xfrm>
            <a:off x="7467600" y="2209800"/>
            <a:ext cx="609600" cy="4267200"/>
          </a:xfrm>
          <a:custGeom>
            <a:avLst/>
            <a:gdLst>
              <a:gd name="T0" fmla="*/ 576 w 576"/>
              <a:gd name="T1" fmla="*/ 2832 h 2832"/>
              <a:gd name="T2" fmla="*/ 576 w 576"/>
              <a:gd name="T3" fmla="*/ 0 h 2832"/>
              <a:gd name="T4" fmla="*/ 0 w 576"/>
              <a:gd name="T5" fmla="*/ 0 h 2832"/>
              <a:gd name="T6" fmla="*/ 0 60000 65536"/>
              <a:gd name="T7" fmla="*/ 0 60000 65536"/>
              <a:gd name="T8" fmla="*/ 0 60000 65536"/>
              <a:gd name="T9" fmla="*/ 0 w 576"/>
              <a:gd name="T10" fmla="*/ 0 h 2832"/>
              <a:gd name="T11" fmla="*/ 576 w 576"/>
              <a:gd name="T12" fmla="*/ 2832 h 28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2832">
                <a:moveTo>
                  <a:pt x="576" y="2832"/>
                </a:moveTo>
                <a:lnTo>
                  <a:pt x="576" y="0"/>
                </a:lnTo>
                <a:lnTo>
                  <a:pt x="0" y="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Line 63"/>
          <p:cNvSpPr>
            <a:spLocks noChangeShapeType="1"/>
          </p:cNvSpPr>
          <p:nvPr/>
        </p:nvSpPr>
        <p:spPr bwMode="auto">
          <a:xfrm flipH="1">
            <a:off x="4953000" y="6096000"/>
            <a:ext cx="0" cy="457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Line 64"/>
          <p:cNvSpPr>
            <a:spLocks noChangeShapeType="1"/>
          </p:cNvSpPr>
          <p:nvPr/>
        </p:nvSpPr>
        <p:spPr bwMode="auto">
          <a:xfrm flipH="1">
            <a:off x="1716088" y="6091238"/>
            <a:ext cx="7937" cy="401637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5" name="Text Box 65"/>
          <p:cNvSpPr txBox="1">
            <a:spLocks noChangeArrowheads="1"/>
          </p:cNvSpPr>
          <p:nvPr/>
        </p:nvSpPr>
        <p:spPr bwMode="auto">
          <a:xfrm>
            <a:off x="130175" y="4283075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Dest</a:t>
            </a:r>
          </a:p>
        </p:txBody>
      </p:sp>
      <p:sp>
        <p:nvSpPr>
          <p:cNvPr id="14366" name="Text Box 66"/>
          <p:cNvSpPr txBox="1">
            <a:spLocks noChangeArrowheads="1"/>
          </p:cNvSpPr>
          <p:nvPr/>
        </p:nvSpPr>
        <p:spPr bwMode="auto">
          <a:xfrm>
            <a:off x="3352800" y="4419600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Dest</a:t>
            </a:r>
          </a:p>
        </p:txBody>
      </p:sp>
      <p:sp>
        <p:nvSpPr>
          <p:cNvPr id="14367" name="AutoShape 67"/>
          <p:cNvSpPr>
            <a:spLocks noChangeArrowheads="1"/>
          </p:cNvSpPr>
          <p:nvPr/>
        </p:nvSpPr>
        <p:spPr bwMode="auto">
          <a:xfrm flipV="1">
            <a:off x="8426450" y="1371600"/>
            <a:ext cx="457200" cy="1143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8" name="Text Box 68"/>
          <p:cNvSpPr txBox="1">
            <a:spLocks noChangeArrowheads="1"/>
          </p:cNvSpPr>
          <p:nvPr/>
        </p:nvSpPr>
        <p:spPr bwMode="auto">
          <a:xfrm>
            <a:off x="8199438" y="2590800"/>
            <a:ext cx="911225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Oldest</a:t>
            </a:r>
          </a:p>
        </p:txBody>
      </p:sp>
      <p:sp>
        <p:nvSpPr>
          <p:cNvPr id="14369" name="Text Box 69"/>
          <p:cNvSpPr txBox="1">
            <a:spLocks noChangeArrowheads="1"/>
          </p:cNvSpPr>
          <p:nvPr/>
        </p:nvSpPr>
        <p:spPr bwMode="auto">
          <a:xfrm>
            <a:off x="8153400" y="990600"/>
            <a:ext cx="10033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Newest</a:t>
            </a:r>
          </a:p>
        </p:txBody>
      </p:sp>
      <p:grpSp>
        <p:nvGrpSpPr>
          <p:cNvPr id="14370" name="Group 70"/>
          <p:cNvGrpSpPr>
            <a:grpSpLocks/>
          </p:cNvGrpSpPr>
          <p:nvPr/>
        </p:nvGrpSpPr>
        <p:grpSpPr bwMode="auto">
          <a:xfrm rot="-5400000">
            <a:off x="1295400" y="560388"/>
            <a:ext cx="914400" cy="1219200"/>
            <a:chOff x="1872" y="1584"/>
            <a:chExt cx="576" cy="864"/>
          </a:xfrm>
        </p:grpSpPr>
        <p:sp>
          <p:nvSpPr>
            <p:cNvPr id="183367" name="Rectangle 71"/>
            <p:cNvSpPr>
              <a:spLocks noChangeArrowheads="1"/>
            </p:cNvSpPr>
            <p:nvPr/>
          </p:nvSpPr>
          <p:spPr bwMode="auto">
            <a:xfrm>
              <a:off x="1872" y="1584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3368" name="Rectangle 72"/>
            <p:cNvSpPr>
              <a:spLocks noChangeArrowheads="1"/>
            </p:cNvSpPr>
            <p:nvPr/>
          </p:nvSpPr>
          <p:spPr bwMode="auto">
            <a:xfrm>
              <a:off x="1872" y="1728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3369" name="Rectangle 73"/>
            <p:cNvSpPr>
              <a:spLocks noChangeArrowheads="1"/>
            </p:cNvSpPr>
            <p:nvPr/>
          </p:nvSpPr>
          <p:spPr bwMode="auto">
            <a:xfrm>
              <a:off x="1872" y="1872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3370" name="Rectangle 74"/>
            <p:cNvSpPr>
              <a:spLocks noChangeArrowheads="1"/>
            </p:cNvSpPr>
            <p:nvPr/>
          </p:nvSpPr>
          <p:spPr bwMode="auto">
            <a:xfrm>
              <a:off x="1872" y="2016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3371" name="Rectangle 75"/>
            <p:cNvSpPr>
              <a:spLocks noChangeArrowheads="1"/>
            </p:cNvSpPr>
            <p:nvPr/>
          </p:nvSpPr>
          <p:spPr bwMode="auto">
            <a:xfrm>
              <a:off x="1872" y="2160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3372" name="Rectangle 76"/>
            <p:cNvSpPr>
              <a:spLocks noChangeArrowheads="1"/>
            </p:cNvSpPr>
            <p:nvPr/>
          </p:nvSpPr>
          <p:spPr bwMode="auto">
            <a:xfrm>
              <a:off x="1872" y="2304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371" name="Text Box 77"/>
          <p:cNvSpPr txBox="1">
            <a:spLocks noChangeArrowheads="1"/>
          </p:cNvSpPr>
          <p:nvPr/>
        </p:nvSpPr>
        <p:spPr bwMode="auto">
          <a:xfrm>
            <a:off x="6559550" y="4384675"/>
            <a:ext cx="1049338" cy="558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from </a:t>
            </a:r>
          </a:p>
          <a:p>
            <a:pPr algn="ctr" eaLnBrk="0" hangingPunct="0">
              <a:lnSpc>
                <a:spcPct val="70000"/>
              </a:lnSpc>
            </a:pPr>
            <a:r>
              <a:rPr lang="en-US" sz="1800" b="1">
                <a:latin typeface="Comic Sans MS" pitchFamily="66" charset="0"/>
              </a:rPr>
              <a:t>Memory</a:t>
            </a:r>
          </a:p>
        </p:txBody>
      </p:sp>
      <p:sp>
        <p:nvSpPr>
          <p:cNvPr id="14372" name="Line 78"/>
          <p:cNvSpPr>
            <a:spLocks noChangeShapeType="1"/>
          </p:cNvSpPr>
          <p:nvPr/>
        </p:nvSpPr>
        <p:spPr bwMode="auto">
          <a:xfrm>
            <a:off x="7010400" y="49530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73" name="Group 79"/>
          <p:cNvGrpSpPr>
            <a:grpSpLocks/>
          </p:cNvGrpSpPr>
          <p:nvPr/>
        </p:nvGrpSpPr>
        <p:grpSpPr bwMode="auto">
          <a:xfrm>
            <a:off x="6400800" y="5334000"/>
            <a:ext cx="1066800" cy="762000"/>
            <a:chOff x="4320" y="3360"/>
            <a:chExt cx="576" cy="480"/>
          </a:xfrm>
        </p:grpSpPr>
        <p:sp>
          <p:nvSpPr>
            <p:cNvPr id="183376" name="Rectangle 80"/>
            <p:cNvSpPr>
              <a:spLocks noChangeArrowheads="1"/>
            </p:cNvSpPr>
            <p:nvPr/>
          </p:nvSpPr>
          <p:spPr bwMode="auto">
            <a:xfrm>
              <a:off x="4320" y="3360"/>
              <a:ext cx="576" cy="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b="1">
                  <a:solidFill>
                    <a:schemeClr val="hlink"/>
                  </a:solidFill>
                  <a:latin typeface="Courier New" pitchFamily="49" charset="0"/>
                </a:rPr>
                <a:t>1</a:t>
              </a:r>
              <a:r>
                <a:rPr lang="en-US" sz="1800" b="1">
                  <a:latin typeface="Courier New" pitchFamily="49" charset="0"/>
                </a:rPr>
                <a:t> 10+R2</a:t>
              </a:r>
            </a:p>
          </p:txBody>
        </p:sp>
        <p:sp>
          <p:nvSpPr>
            <p:cNvPr id="183377" name="Rectangle 81"/>
            <p:cNvSpPr>
              <a:spLocks noChangeArrowheads="1"/>
            </p:cNvSpPr>
            <p:nvPr/>
          </p:nvSpPr>
          <p:spPr bwMode="auto">
            <a:xfrm>
              <a:off x="4320" y="3520"/>
              <a:ext cx="576" cy="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3378" name="Rectangle 82"/>
            <p:cNvSpPr>
              <a:spLocks noChangeArrowheads="1"/>
            </p:cNvSpPr>
            <p:nvPr/>
          </p:nvSpPr>
          <p:spPr bwMode="auto">
            <a:xfrm>
              <a:off x="4320" y="3680"/>
              <a:ext cx="576" cy="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82" name="Line 83"/>
            <p:cNvSpPr>
              <a:spLocks noChangeShapeType="1"/>
            </p:cNvSpPr>
            <p:nvPr/>
          </p:nvSpPr>
          <p:spPr bwMode="auto">
            <a:xfrm>
              <a:off x="4512" y="3360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74" name="Text Box 84"/>
          <p:cNvSpPr txBox="1">
            <a:spLocks noChangeArrowheads="1"/>
          </p:cNvSpPr>
          <p:nvPr/>
        </p:nvSpPr>
        <p:spPr bwMode="auto">
          <a:xfrm>
            <a:off x="6248400" y="5029200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Dest</a:t>
            </a:r>
          </a:p>
        </p:txBody>
      </p:sp>
      <p:sp>
        <p:nvSpPr>
          <p:cNvPr id="14375" name="Text Box 85"/>
          <p:cNvSpPr txBox="1">
            <a:spLocks noChangeArrowheads="1"/>
          </p:cNvSpPr>
          <p:nvPr/>
        </p:nvSpPr>
        <p:spPr bwMode="auto">
          <a:xfrm>
            <a:off x="533400" y="1905000"/>
            <a:ext cx="2841625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800" b="1">
                <a:latin typeface="Comic Sans MS" pitchFamily="66" charset="0"/>
              </a:rPr>
              <a:t>Reorder Buffer</a:t>
            </a:r>
            <a:endParaRPr lang="en-US" sz="1800" b="1">
              <a:latin typeface="Comic Sans MS" pitchFamily="66" charset="0"/>
            </a:endParaRPr>
          </a:p>
        </p:txBody>
      </p:sp>
      <p:sp>
        <p:nvSpPr>
          <p:cNvPr id="14376" name="Text Box 86"/>
          <p:cNvSpPr txBox="1">
            <a:spLocks noChangeArrowheads="1"/>
          </p:cNvSpPr>
          <p:nvPr/>
        </p:nvSpPr>
        <p:spPr bwMode="auto">
          <a:xfrm>
            <a:off x="1600200" y="3581400"/>
            <a:ext cx="1782763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800" b="1">
                <a:latin typeface="Comic Sans MS" pitchFamily="66" charset="0"/>
              </a:rPr>
              <a:t>Registers</a:t>
            </a:r>
          </a:p>
        </p:txBody>
      </p:sp>
      <p:sp>
        <p:nvSpPr>
          <p:cNvPr id="14377" name="Line 87"/>
          <p:cNvSpPr>
            <a:spLocks noChangeShapeType="1"/>
          </p:cNvSpPr>
          <p:nvPr/>
        </p:nvSpPr>
        <p:spPr bwMode="auto">
          <a:xfrm flipH="1">
            <a:off x="7010400" y="60960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8" name="Line 88"/>
          <p:cNvSpPr>
            <a:spLocks noChangeShapeType="1"/>
          </p:cNvSpPr>
          <p:nvPr/>
        </p:nvSpPr>
        <p:spPr bwMode="auto">
          <a:xfrm>
            <a:off x="2362200" y="1143000"/>
            <a:ext cx="1143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3505200" y="990600"/>
            <a:ext cx="3886200" cy="1219200"/>
            <a:chOff x="2208" y="576"/>
            <a:chExt cx="2448" cy="768"/>
          </a:xfrm>
        </p:grpSpPr>
        <p:sp>
          <p:nvSpPr>
            <p:cNvPr id="185347" name="Rectangle 3"/>
            <p:cNvSpPr>
              <a:spLocks noChangeArrowheads="1"/>
            </p:cNvSpPr>
            <p:nvPr/>
          </p:nvSpPr>
          <p:spPr bwMode="auto">
            <a:xfrm>
              <a:off x="2208" y="576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--</a:t>
              </a:r>
            </a:p>
          </p:txBody>
        </p:sp>
        <p:sp>
          <p:nvSpPr>
            <p:cNvPr id="185348" name="Rectangle 4"/>
            <p:cNvSpPr>
              <a:spLocks noChangeArrowheads="1"/>
            </p:cNvSpPr>
            <p:nvPr/>
          </p:nvSpPr>
          <p:spPr bwMode="auto">
            <a:xfrm>
              <a:off x="2208" y="768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F0</a:t>
              </a:r>
            </a:p>
          </p:txBody>
        </p:sp>
        <p:sp>
          <p:nvSpPr>
            <p:cNvPr id="185349" name="Rectangle 5"/>
            <p:cNvSpPr>
              <a:spLocks noChangeArrowheads="1"/>
            </p:cNvSpPr>
            <p:nvPr/>
          </p:nvSpPr>
          <p:spPr bwMode="auto">
            <a:xfrm>
              <a:off x="2448" y="576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M[10]</a:t>
              </a:r>
            </a:p>
          </p:txBody>
        </p:sp>
        <p:sp>
          <p:nvSpPr>
            <p:cNvPr id="185350" name="Rectangle 6"/>
            <p:cNvSpPr>
              <a:spLocks noChangeArrowheads="1"/>
            </p:cNvSpPr>
            <p:nvPr/>
          </p:nvSpPr>
          <p:spPr bwMode="auto">
            <a:xfrm>
              <a:off x="2448" y="768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&lt;val2&gt;</a:t>
              </a:r>
            </a:p>
          </p:txBody>
        </p:sp>
        <p:sp>
          <p:nvSpPr>
            <p:cNvPr id="185351" name="Rectangle 7"/>
            <p:cNvSpPr>
              <a:spLocks noChangeArrowheads="1"/>
            </p:cNvSpPr>
            <p:nvPr/>
          </p:nvSpPr>
          <p:spPr bwMode="auto">
            <a:xfrm>
              <a:off x="3072" y="576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ST 0(R3),F4</a:t>
              </a:r>
            </a:p>
          </p:txBody>
        </p:sp>
        <p:sp>
          <p:nvSpPr>
            <p:cNvPr id="185352" name="Rectangle 8"/>
            <p:cNvSpPr>
              <a:spLocks noChangeArrowheads="1"/>
            </p:cNvSpPr>
            <p:nvPr/>
          </p:nvSpPr>
          <p:spPr bwMode="auto">
            <a:xfrm>
              <a:off x="3072" y="768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ADDD F0,F4,F6</a:t>
              </a:r>
            </a:p>
          </p:txBody>
        </p:sp>
        <p:sp>
          <p:nvSpPr>
            <p:cNvPr id="185353" name="Rectangle 9"/>
            <p:cNvSpPr>
              <a:spLocks noChangeArrowheads="1"/>
            </p:cNvSpPr>
            <p:nvPr/>
          </p:nvSpPr>
          <p:spPr bwMode="auto">
            <a:xfrm>
              <a:off x="4416" y="576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Y</a:t>
              </a:r>
            </a:p>
          </p:txBody>
        </p:sp>
        <p:sp>
          <p:nvSpPr>
            <p:cNvPr id="185354" name="Rectangle 10"/>
            <p:cNvSpPr>
              <a:spLocks noChangeArrowheads="1"/>
            </p:cNvSpPr>
            <p:nvPr/>
          </p:nvSpPr>
          <p:spPr bwMode="auto">
            <a:xfrm>
              <a:off x="4416" y="768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Ex</a:t>
              </a:r>
            </a:p>
          </p:txBody>
        </p:sp>
        <p:sp>
          <p:nvSpPr>
            <p:cNvPr id="185355" name="Rectangle 11"/>
            <p:cNvSpPr>
              <a:spLocks noChangeArrowheads="1"/>
            </p:cNvSpPr>
            <p:nvPr/>
          </p:nvSpPr>
          <p:spPr bwMode="auto">
            <a:xfrm>
              <a:off x="2208" y="960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F4</a:t>
              </a:r>
            </a:p>
          </p:txBody>
        </p:sp>
        <p:sp>
          <p:nvSpPr>
            <p:cNvPr id="185356" name="Rectangle 12"/>
            <p:cNvSpPr>
              <a:spLocks noChangeArrowheads="1"/>
            </p:cNvSpPr>
            <p:nvPr/>
          </p:nvSpPr>
          <p:spPr bwMode="auto">
            <a:xfrm>
              <a:off x="2448" y="960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M[10]</a:t>
              </a:r>
            </a:p>
          </p:txBody>
        </p:sp>
        <p:sp>
          <p:nvSpPr>
            <p:cNvPr id="185357" name="Rectangle 13"/>
            <p:cNvSpPr>
              <a:spLocks noChangeArrowheads="1"/>
            </p:cNvSpPr>
            <p:nvPr/>
          </p:nvSpPr>
          <p:spPr bwMode="auto">
            <a:xfrm>
              <a:off x="3072" y="960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LD F4,0(R3)</a:t>
              </a:r>
            </a:p>
          </p:txBody>
        </p:sp>
        <p:sp>
          <p:nvSpPr>
            <p:cNvPr id="185358" name="Rectangle 14"/>
            <p:cNvSpPr>
              <a:spLocks noChangeArrowheads="1"/>
            </p:cNvSpPr>
            <p:nvPr/>
          </p:nvSpPr>
          <p:spPr bwMode="auto">
            <a:xfrm>
              <a:off x="4416" y="960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Y</a:t>
              </a:r>
            </a:p>
          </p:txBody>
        </p:sp>
        <p:sp>
          <p:nvSpPr>
            <p:cNvPr id="185359" name="Rectangle 15"/>
            <p:cNvSpPr>
              <a:spLocks noChangeArrowheads="1"/>
            </p:cNvSpPr>
            <p:nvPr/>
          </p:nvSpPr>
          <p:spPr bwMode="auto">
            <a:xfrm>
              <a:off x="2208" y="1152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--</a:t>
              </a:r>
            </a:p>
          </p:txBody>
        </p:sp>
        <p:sp>
          <p:nvSpPr>
            <p:cNvPr id="185360" name="Rectangle 16"/>
            <p:cNvSpPr>
              <a:spLocks noChangeArrowheads="1"/>
            </p:cNvSpPr>
            <p:nvPr/>
          </p:nvSpPr>
          <p:spPr bwMode="auto">
            <a:xfrm>
              <a:off x="2448" y="1152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b="1">
                <a:latin typeface="Courier New" pitchFamily="49" charset="0"/>
              </a:endParaRPr>
            </a:p>
          </p:txBody>
        </p:sp>
        <p:sp>
          <p:nvSpPr>
            <p:cNvPr id="185361" name="Rectangle 17"/>
            <p:cNvSpPr>
              <a:spLocks noChangeArrowheads="1"/>
            </p:cNvSpPr>
            <p:nvPr/>
          </p:nvSpPr>
          <p:spPr bwMode="auto">
            <a:xfrm>
              <a:off x="3072" y="1152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BNE F2,&lt;…&gt;</a:t>
              </a:r>
            </a:p>
          </p:txBody>
        </p:sp>
        <p:sp>
          <p:nvSpPr>
            <p:cNvPr id="185362" name="Rectangle 18"/>
            <p:cNvSpPr>
              <a:spLocks noChangeArrowheads="1"/>
            </p:cNvSpPr>
            <p:nvPr/>
          </p:nvSpPr>
          <p:spPr bwMode="auto">
            <a:xfrm>
              <a:off x="4416" y="1152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N</a:t>
              </a:r>
            </a:p>
          </p:txBody>
        </p:sp>
      </p:grpSp>
      <p:grpSp>
        <p:nvGrpSpPr>
          <p:cNvPr id="15363" name="Group 19"/>
          <p:cNvGrpSpPr>
            <a:grpSpLocks/>
          </p:cNvGrpSpPr>
          <p:nvPr/>
        </p:nvGrpSpPr>
        <p:grpSpPr bwMode="auto">
          <a:xfrm>
            <a:off x="3505200" y="4800600"/>
            <a:ext cx="2514600" cy="406400"/>
            <a:chOff x="2064" y="2928"/>
            <a:chExt cx="1584" cy="256"/>
          </a:xfrm>
        </p:grpSpPr>
        <p:sp>
          <p:nvSpPr>
            <p:cNvPr id="185364" name="Rectangle 20"/>
            <p:cNvSpPr>
              <a:spLocks noChangeArrowheads="1"/>
            </p:cNvSpPr>
            <p:nvPr/>
          </p:nvSpPr>
          <p:spPr bwMode="auto">
            <a:xfrm>
              <a:off x="2064" y="2928"/>
              <a:ext cx="1584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b="1">
                  <a:solidFill>
                    <a:schemeClr val="hlink"/>
                  </a:solidFill>
                  <a:latin typeface="Courier New" pitchFamily="49" charset="0"/>
                </a:rPr>
                <a:t>3</a:t>
              </a:r>
              <a:r>
                <a:rPr lang="en-US" sz="1800" b="1">
                  <a:latin typeface="Courier New" pitchFamily="49" charset="0"/>
                </a:rPr>
                <a:t> DIVD </a:t>
              </a:r>
              <a:r>
                <a:rPr lang="en-US" sz="1800" b="1">
                  <a:solidFill>
                    <a:schemeClr val="hlink"/>
                  </a:solidFill>
                  <a:latin typeface="Courier New" pitchFamily="49" charset="0"/>
                </a:rPr>
                <a:t>ROB2</a:t>
              </a:r>
              <a:r>
                <a:rPr lang="en-US" sz="1800" b="1">
                  <a:latin typeface="Courier New" pitchFamily="49" charset="0"/>
                </a:rPr>
                <a:t>,R(F6)</a:t>
              </a:r>
            </a:p>
          </p:txBody>
        </p:sp>
        <p:sp>
          <p:nvSpPr>
            <p:cNvPr id="185365" name="Rectangle 21"/>
            <p:cNvSpPr>
              <a:spLocks noChangeArrowheads="1"/>
            </p:cNvSpPr>
            <p:nvPr/>
          </p:nvSpPr>
          <p:spPr bwMode="auto">
            <a:xfrm>
              <a:off x="2064" y="3056"/>
              <a:ext cx="1584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35" name="Rectangle 22"/>
            <p:cNvSpPr>
              <a:spLocks noChangeArrowheads="1"/>
            </p:cNvSpPr>
            <p:nvPr/>
          </p:nvSpPr>
          <p:spPr bwMode="auto">
            <a:xfrm>
              <a:off x="2283" y="2928"/>
              <a:ext cx="425" cy="25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5367" name="Rectangle 23"/>
          <p:cNvSpPr>
            <a:spLocks noChangeArrowheads="1"/>
          </p:cNvSpPr>
          <p:nvPr/>
        </p:nvSpPr>
        <p:spPr bwMode="auto">
          <a:xfrm>
            <a:off x="304800" y="46482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2</a:t>
            </a:r>
            <a:r>
              <a:rPr lang="en-US" sz="1800" b="1">
                <a:latin typeface="Courier New" pitchFamily="49" charset="0"/>
              </a:rPr>
              <a:t> ADDD R(F4),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ROB1</a:t>
            </a:r>
            <a:endParaRPr lang="en-US" sz="1800" b="1">
              <a:latin typeface="Courier New" pitchFamily="49" charset="0"/>
            </a:endParaRPr>
          </a:p>
        </p:txBody>
      </p:sp>
      <p:sp>
        <p:nvSpPr>
          <p:cNvPr id="185368" name="Rectangle 24"/>
          <p:cNvSpPr>
            <a:spLocks noChangeArrowheads="1"/>
          </p:cNvSpPr>
          <p:nvPr/>
        </p:nvSpPr>
        <p:spPr bwMode="auto">
          <a:xfrm>
            <a:off x="304800" y="48514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5369" name="Rectangle 25"/>
          <p:cNvSpPr>
            <a:spLocks noChangeArrowheads="1"/>
          </p:cNvSpPr>
          <p:nvPr/>
        </p:nvSpPr>
        <p:spPr bwMode="auto">
          <a:xfrm>
            <a:off x="304800" y="50546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367" name="Rectangle 26"/>
          <p:cNvSpPr>
            <a:spLocks noChangeArrowheads="1"/>
          </p:cNvSpPr>
          <p:nvPr/>
        </p:nvSpPr>
        <p:spPr bwMode="auto">
          <a:xfrm>
            <a:off x="661988" y="4648200"/>
            <a:ext cx="633412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Rectangle 27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562850" cy="762000"/>
          </a:xfrm>
          <a:noFill/>
        </p:spPr>
        <p:txBody>
          <a:bodyPr lIns="90487" rIns="90487"/>
          <a:lstStyle/>
          <a:p>
            <a:r>
              <a:rPr lang="en-US" smtClean="0"/>
              <a:t>Tomasulo With Reorder buffer:</a:t>
            </a:r>
          </a:p>
        </p:txBody>
      </p:sp>
      <p:sp>
        <p:nvSpPr>
          <p:cNvPr id="15369" name="Line 28"/>
          <p:cNvSpPr>
            <a:spLocks noChangeShapeType="1"/>
          </p:cNvSpPr>
          <p:nvPr/>
        </p:nvSpPr>
        <p:spPr bwMode="auto">
          <a:xfrm>
            <a:off x="304800" y="6477000"/>
            <a:ext cx="85344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Text Box 29"/>
          <p:cNvSpPr txBox="1">
            <a:spLocks noChangeArrowheads="1"/>
          </p:cNvSpPr>
          <p:nvPr/>
        </p:nvSpPr>
        <p:spPr bwMode="auto">
          <a:xfrm>
            <a:off x="6526213" y="3743325"/>
            <a:ext cx="1049337" cy="558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To</a:t>
            </a:r>
          </a:p>
          <a:p>
            <a:pPr algn="ctr" eaLnBrk="0" hangingPunct="0">
              <a:lnSpc>
                <a:spcPct val="70000"/>
              </a:lnSpc>
            </a:pPr>
            <a:r>
              <a:rPr lang="en-US" sz="1800" b="1">
                <a:latin typeface="Comic Sans MS" pitchFamily="66" charset="0"/>
              </a:rPr>
              <a:t>Memory</a:t>
            </a:r>
          </a:p>
        </p:txBody>
      </p:sp>
      <p:sp>
        <p:nvSpPr>
          <p:cNvPr id="185374" name="Rectangle 30"/>
          <p:cNvSpPr>
            <a:spLocks noChangeArrowheads="1"/>
          </p:cNvSpPr>
          <p:nvPr/>
        </p:nvSpPr>
        <p:spPr bwMode="auto">
          <a:xfrm>
            <a:off x="1181100" y="5791200"/>
            <a:ext cx="10668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b="1">
                <a:latin typeface="Comic Sans MS" pitchFamily="66" charset="0"/>
              </a:rPr>
              <a:t>FP adders</a:t>
            </a:r>
          </a:p>
        </p:txBody>
      </p:sp>
      <p:sp>
        <p:nvSpPr>
          <p:cNvPr id="185375" name="Rectangle 31"/>
          <p:cNvSpPr>
            <a:spLocks noChangeArrowheads="1"/>
          </p:cNvSpPr>
          <p:nvPr/>
        </p:nvSpPr>
        <p:spPr bwMode="auto">
          <a:xfrm>
            <a:off x="4252913" y="5791200"/>
            <a:ext cx="14478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b="1">
                <a:latin typeface="Comic Sans MS" pitchFamily="66" charset="0"/>
              </a:rPr>
              <a:t>FP multipliers</a:t>
            </a:r>
          </a:p>
        </p:txBody>
      </p:sp>
      <p:sp>
        <p:nvSpPr>
          <p:cNvPr id="15373" name="Line 32"/>
          <p:cNvSpPr>
            <a:spLocks noChangeShapeType="1"/>
          </p:cNvSpPr>
          <p:nvPr/>
        </p:nvSpPr>
        <p:spPr bwMode="auto">
          <a:xfrm>
            <a:off x="1357313" y="5257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Line 33"/>
          <p:cNvSpPr>
            <a:spLocks noChangeShapeType="1"/>
          </p:cNvSpPr>
          <p:nvPr/>
        </p:nvSpPr>
        <p:spPr bwMode="auto">
          <a:xfrm>
            <a:off x="2043113" y="5257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34"/>
          <p:cNvSpPr>
            <a:spLocks noChangeShapeType="1"/>
          </p:cNvSpPr>
          <p:nvPr/>
        </p:nvSpPr>
        <p:spPr bwMode="auto">
          <a:xfrm>
            <a:off x="4481513" y="5181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Line 35"/>
          <p:cNvSpPr>
            <a:spLocks noChangeShapeType="1"/>
          </p:cNvSpPr>
          <p:nvPr/>
        </p:nvSpPr>
        <p:spPr bwMode="auto">
          <a:xfrm>
            <a:off x="5395913" y="5181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Text Box 36"/>
          <p:cNvSpPr txBox="1">
            <a:spLocks noChangeArrowheads="1"/>
          </p:cNvSpPr>
          <p:nvPr/>
        </p:nvSpPr>
        <p:spPr bwMode="auto">
          <a:xfrm>
            <a:off x="2655888" y="5284788"/>
            <a:ext cx="155575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Reservation </a:t>
            </a:r>
          </a:p>
          <a:p>
            <a:pPr algn="ctr" eaLnBrk="0" hangingPunct="0"/>
            <a:r>
              <a:rPr lang="en-US" sz="1800" b="1">
                <a:latin typeface="Comic Sans MS" pitchFamily="66" charset="0"/>
              </a:rPr>
              <a:t>Stations</a:t>
            </a:r>
          </a:p>
        </p:txBody>
      </p:sp>
      <p:sp>
        <p:nvSpPr>
          <p:cNvPr id="15378" name="Line 37"/>
          <p:cNvSpPr>
            <a:spLocks noChangeShapeType="1"/>
          </p:cNvSpPr>
          <p:nvPr/>
        </p:nvSpPr>
        <p:spPr bwMode="auto">
          <a:xfrm flipV="1">
            <a:off x="2514600" y="5257800"/>
            <a:ext cx="0" cy="1219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Line 38"/>
          <p:cNvSpPr>
            <a:spLocks noChangeShapeType="1"/>
          </p:cNvSpPr>
          <p:nvPr/>
        </p:nvSpPr>
        <p:spPr bwMode="auto">
          <a:xfrm flipV="1">
            <a:off x="5867400" y="5181600"/>
            <a:ext cx="0" cy="12954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Text Box 39"/>
          <p:cNvSpPr txBox="1">
            <a:spLocks noChangeArrowheads="1"/>
          </p:cNvSpPr>
          <p:nvPr/>
        </p:nvSpPr>
        <p:spPr bwMode="auto">
          <a:xfrm>
            <a:off x="228600" y="914400"/>
            <a:ext cx="879475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FP Op</a:t>
            </a:r>
          </a:p>
          <a:p>
            <a:pPr algn="ctr" eaLnBrk="0" hangingPunct="0"/>
            <a:r>
              <a:rPr lang="en-US" sz="1800" b="1">
                <a:latin typeface="Comic Sans MS" pitchFamily="66" charset="0"/>
              </a:rPr>
              <a:t>Queue</a:t>
            </a:r>
          </a:p>
        </p:txBody>
      </p:sp>
      <p:grpSp>
        <p:nvGrpSpPr>
          <p:cNvPr id="15381" name="Group 40"/>
          <p:cNvGrpSpPr>
            <a:grpSpLocks/>
          </p:cNvGrpSpPr>
          <p:nvPr/>
        </p:nvGrpSpPr>
        <p:grpSpPr bwMode="auto">
          <a:xfrm>
            <a:off x="3505200" y="3505200"/>
            <a:ext cx="2209800" cy="812800"/>
            <a:chOff x="3456" y="1200"/>
            <a:chExt cx="1392" cy="512"/>
          </a:xfrm>
        </p:grpSpPr>
        <p:sp>
          <p:nvSpPr>
            <p:cNvPr id="185385" name="Rectangle 41"/>
            <p:cNvSpPr>
              <a:spLocks noChangeArrowheads="1"/>
            </p:cNvSpPr>
            <p:nvPr/>
          </p:nvSpPr>
          <p:spPr bwMode="auto">
            <a:xfrm>
              <a:off x="3456" y="1200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386" name="Rectangle 42"/>
            <p:cNvSpPr>
              <a:spLocks noChangeArrowheads="1"/>
            </p:cNvSpPr>
            <p:nvPr/>
          </p:nvSpPr>
          <p:spPr bwMode="auto">
            <a:xfrm>
              <a:off x="3456" y="1328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387" name="Rectangle 43"/>
            <p:cNvSpPr>
              <a:spLocks noChangeArrowheads="1"/>
            </p:cNvSpPr>
            <p:nvPr/>
          </p:nvSpPr>
          <p:spPr bwMode="auto">
            <a:xfrm>
              <a:off x="3456" y="1456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388" name="Rectangle 44"/>
            <p:cNvSpPr>
              <a:spLocks noChangeArrowheads="1"/>
            </p:cNvSpPr>
            <p:nvPr/>
          </p:nvSpPr>
          <p:spPr bwMode="auto">
            <a:xfrm>
              <a:off x="3456" y="1584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382" name="Freeform 45"/>
          <p:cNvSpPr>
            <a:spLocks/>
          </p:cNvSpPr>
          <p:nvPr/>
        </p:nvSpPr>
        <p:spPr bwMode="auto">
          <a:xfrm>
            <a:off x="4953000" y="3276600"/>
            <a:ext cx="2057400" cy="533400"/>
          </a:xfrm>
          <a:custGeom>
            <a:avLst/>
            <a:gdLst>
              <a:gd name="T0" fmla="*/ 0 w 1296"/>
              <a:gd name="T1" fmla="*/ 0 h 480"/>
              <a:gd name="T2" fmla="*/ 1296 w 1296"/>
              <a:gd name="T3" fmla="*/ 0 h 480"/>
              <a:gd name="T4" fmla="*/ 1296 w 1296"/>
              <a:gd name="T5" fmla="*/ 480 h 480"/>
              <a:gd name="T6" fmla="*/ 0 60000 65536"/>
              <a:gd name="T7" fmla="*/ 0 60000 65536"/>
              <a:gd name="T8" fmla="*/ 0 60000 65536"/>
              <a:gd name="T9" fmla="*/ 0 w 1296"/>
              <a:gd name="T10" fmla="*/ 0 h 480"/>
              <a:gd name="T11" fmla="*/ 1296 w 1296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480">
                <a:moveTo>
                  <a:pt x="0" y="0"/>
                </a:moveTo>
                <a:lnTo>
                  <a:pt x="1296" y="0"/>
                </a:lnTo>
                <a:lnTo>
                  <a:pt x="1296" y="48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Text Box 46"/>
          <p:cNvSpPr txBox="1">
            <a:spLocks noChangeArrowheads="1"/>
          </p:cNvSpPr>
          <p:nvPr/>
        </p:nvSpPr>
        <p:spPr bwMode="auto">
          <a:xfrm>
            <a:off x="7391400" y="990600"/>
            <a:ext cx="660400" cy="21986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ROB7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ROB6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ROB5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ROB4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ROB3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ROB2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ROB1</a:t>
            </a:r>
          </a:p>
        </p:txBody>
      </p:sp>
      <p:sp>
        <p:nvSpPr>
          <p:cNvPr id="185391" name="Rectangle 47"/>
          <p:cNvSpPr>
            <a:spLocks noChangeArrowheads="1"/>
          </p:cNvSpPr>
          <p:nvPr/>
        </p:nvSpPr>
        <p:spPr bwMode="auto">
          <a:xfrm>
            <a:off x="3505200" y="2209800"/>
            <a:ext cx="3810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b="1">
                <a:latin typeface="Courier New" pitchFamily="49" charset="0"/>
              </a:rPr>
              <a:t>F2</a:t>
            </a:r>
          </a:p>
        </p:txBody>
      </p:sp>
      <p:sp>
        <p:nvSpPr>
          <p:cNvPr id="185392" name="Rectangle 48"/>
          <p:cNvSpPr>
            <a:spLocks noChangeArrowheads="1"/>
          </p:cNvSpPr>
          <p:nvPr/>
        </p:nvSpPr>
        <p:spPr bwMode="auto">
          <a:xfrm>
            <a:off x="3505200" y="2514600"/>
            <a:ext cx="3810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b="1">
                <a:latin typeface="Courier New" pitchFamily="49" charset="0"/>
              </a:rPr>
              <a:t>F10</a:t>
            </a:r>
          </a:p>
        </p:txBody>
      </p:sp>
      <p:sp>
        <p:nvSpPr>
          <p:cNvPr id="185393" name="Rectangle 49"/>
          <p:cNvSpPr>
            <a:spLocks noChangeArrowheads="1"/>
          </p:cNvSpPr>
          <p:nvPr/>
        </p:nvSpPr>
        <p:spPr bwMode="auto">
          <a:xfrm>
            <a:off x="3505200" y="2819400"/>
            <a:ext cx="3810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b="1">
                <a:latin typeface="Courier New" pitchFamily="49" charset="0"/>
              </a:rPr>
              <a:t>F0</a:t>
            </a:r>
          </a:p>
        </p:txBody>
      </p:sp>
      <p:sp>
        <p:nvSpPr>
          <p:cNvPr id="185394" name="Rectangle 50"/>
          <p:cNvSpPr>
            <a:spLocks noChangeArrowheads="1"/>
          </p:cNvSpPr>
          <p:nvPr/>
        </p:nvSpPr>
        <p:spPr bwMode="auto">
          <a:xfrm>
            <a:off x="3886200" y="2209800"/>
            <a:ext cx="990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185395" name="Rectangle 51"/>
          <p:cNvSpPr>
            <a:spLocks noChangeArrowheads="1"/>
          </p:cNvSpPr>
          <p:nvPr/>
        </p:nvSpPr>
        <p:spPr bwMode="auto">
          <a:xfrm>
            <a:off x="3886200" y="2514600"/>
            <a:ext cx="990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185396" name="Rectangle 52"/>
          <p:cNvSpPr>
            <a:spLocks noChangeArrowheads="1"/>
          </p:cNvSpPr>
          <p:nvPr/>
        </p:nvSpPr>
        <p:spPr bwMode="auto">
          <a:xfrm>
            <a:off x="3886200" y="2819400"/>
            <a:ext cx="990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185397" name="Rectangle 53"/>
          <p:cNvSpPr>
            <a:spLocks noChangeArrowheads="1"/>
          </p:cNvSpPr>
          <p:nvPr/>
        </p:nvSpPr>
        <p:spPr bwMode="auto">
          <a:xfrm>
            <a:off x="4876800" y="2209800"/>
            <a:ext cx="2133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b="1">
                <a:latin typeface="Courier New" pitchFamily="49" charset="0"/>
              </a:rPr>
              <a:t>DIVD F2,F10,F6</a:t>
            </a:r>
          </a:p>
        </p:txBody>
      </p:sp>
      <p:sp>
        <p:nvSpPr>
          <p:cNvPr id="185398" name="Rectangle 54"/>
          <p:cNvSpPr>
            <a:spLocks noChangeArrowheads="1"/>
          </p:cNvSpPr>
          <p:nvPr/>
        </p:nvSpPr>
        <p:spPr bwMode="auto">
          <a:xfrm>
            <a:off x="4876800" y="2514600"/>
            <a:ext cx="2133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b="1">
                <a:latin typeface="Courier New" pitchFamily="49" charset="0"/>
              </a:rPr>
              <a:t>ADDD F10,F4,F0</a:t>
            </a:r>
          </a:p>
        </p:txBody>
      </p:sp>
      <p:sp>
        <p:nvSpPr>
          <p:cNvPr id="185399" name="Rectangle 55"/>
          <p:cNvSpPr>
            <a:spLocks noChangeArrowheads="1"/>
          </p:cNvSpPr>
          <p:nvPr/>
        </p:nvSpPr>
        <p:spPr bwMode="auto">
          <a:xfrm>
            <a:off x="4876800" y="2819400"/>
            <a:ext cx="2133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b="1">
                <a:latin typeface="Courier New" pitchFamily="49" charset="0"/>
              </a:rPr>
              <a:t>LD F0,10(R2)</a:t>
            </a:r>
          </a:p>
        </p:txBody>
      </p:sp>
      <p:sp>
        <p:nvSpPr>
          <p:cNvPr id="185400" name="Rectangle 56"/>
          <p:cNvSpPr>
            <a:spLocks noChangeArrowheads="1"/>
          </p:cNvSpPr>
          <p:nvPr/>
        </p:nvSpPr>
        <p:spPr bwMode="auto">
          <a:xfrm>
            <a:off x="7010400" y="2209800"/>
            <a:ext cx="3810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b="1">
                <a:latin typeface="Courier New" pitchFamily="49" charset="0"/>
              </a:rPr>
              <a:t>N</a:t>
            </a:r>
          </a:p>
        </p:txBody>
      </p:sp>
      <p:sp>
        <p:nvSpPr>
          <p:cNvPr id="185401" name="Rectangle 57"/>
          <p:cNvSpPr>
            <a:spLocks noChangeArrowheads="1"/>
          </p:cNvSpPr>
          <p:nvPr/>
        </p:nvSpPr>
        <p:spPr bwMode="auto">
          <a:xfrm>
            <a:off x="7010400" y="2514600"/>
            <a:ext cx="3810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b="1">
                <a:latin typeface="Courier New" pitchFamily="49" charset="0"/>
              </a:rPr>
              <a:t>N</a:t>
            </a:r>
          </a:p>
        </p:txBody>
      </p:sp>
      <p:sp>
        <p:nvSpPr>
          <p:cNvPr id="185402" name="Rectangle 58"/>
          <p:cNvSpPr>
            <a:spLocks noChangeArrowheads="1"/>
          </p:cNvSpPr>
          <p:nvPr/>
        </p:nvSpPr>
        <p:spPr bwMode="auto">
          <a:xfrm>
            <a:off x="7010400" y="2819400"/>
            <a:ext cx="3810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b="1">
                <a:latin typeface="Courier New" pitchFamily="49" charset="0"/>
              </a:rPr>
              <a:t>N</a:t>
            </a:r>
          </a:p>
        </p:txBody>
      </p:sp>
      <p:sp>
        <p:nvSpPr>
          <p:cNvPr id="15396" name="Line 59"/>
          <p:cNvSpPr>
            <a:spLocks noChangeShapeType="1"/>
          </p:cNvSpPr>
          <p:nvPr/>
        </p:nvSpPr>
        <p:spPr bwMode="auto">
          <a:xfrm>
            <a:off x="4953000" y="31242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7" name="Text Box 60"/>
          <p:cNvSpPr txBox="1">
            <a:spLocks noChangeArrowheads="1"/>
          </p:cNvSpPr>
          <p:nvPr/>
        </p:nvSpPr>
        <p:spPr bwMode="auto">
          <a:xfrm>
            <a:off x="6858000" y="609600"/>
            <a:ext cx="846138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Done?</a:t>
            </a:r>
          </a:p>
        </p:txBody>
      </p:sp>
      <p:sp>
        <p:nvSpPr>
          <p:cNvPr id="15398" name="Freeform 61"/>
          <p:cNvSpPr>
            <a:spLocks/>
          </p:cNvSpPr>
          <p:nvPr/>
        </p:nvSpPr>
        <p:spPr bwMode="auto">
          <a:xfrm>
            <a:off x="7467600" y="2209800"/>
            <a:ext cx="609600" cy="4267200"/>
          </a:xfrm>
          <a:custGeom>
            <a:avLst/>
            <a:gdLst>
              <a:gd name="T0" fmla="*/ 576 w 576"/>
              <a:gd name="T1" fmla="*/ 2832 h 2832"/>
              <a:gd name="T2" fmla="*/ 576 w 576"/>
              <a:gd name="T3" fmla="*/ 0 h 2832"/>
              <a:gd name="T4" fmla="*/ 0 w 576"/>
              <a:gd name="T5" fmla="*/ 0 h 2832"/>
              <a:gd name="T6" fmla="*/ 0 60000 65536"/>
              <a:gd name="T7" fmla="*/ 0 60000 65536"/>
              <a:gd name="T8" fmla="*/ 0 60000 65536"/>
              <a:gd name="T9" fmla="*/ 0 w 576"/>
              <a:gd name="T10" fmla="*/ 0 h 2832"/>
              <a:gd name="T11" fmla="*/ 576 w 576"/>
              <a:gd name="T12" fmla="*/ 2832 h 28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2832">
                <a:moveTo>
                  <a:pt x="576" y="2832"/>
                </a:moveTo>
                <a:lnTo>
                  <a:pt x="576" y="0"/>
                </a:lnTo>
                <a:lnTo>
                  <a:pt x="0" y="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9" name="Line 62"/>
          <p:cNvSpPr>
            <a:spLocks noChangeShapeType="1"/>
          </p:cNvSpPr>
          <p:nvPr/>
        </p:nvSpPr>
        <p:spPr bwMode="auto">
          <a:xfrm flipH="1">
            <a:off x="4953000" y="6096000"/>
            <a:ext cx="0" cy="457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0" name="Line 63"/>
          <p:cNvSpPr>
            <a:spLocks noChangeShapeType="1"/>
          </p:cNvSpPr>
          <p:nvPr/>
        </p:nvSpPr>
        <p:spPr bwMode="auto">
          <a:xfrm flipH="1">
            <a:off x="1716088" y="6091238"/>
            <a:ext cx="7937" cy="401637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1" name="Text Box 64"/>
          <p:cNvSpPr txBox="1">
            <a:spLocks noChangeArrowheads="1"/>
          </p:cNvSpPr>
          <p:nvPr/>
        </p:nvSpPr>
        <p:spPr bwMode="auto">
          <a:xfrm>
            <a:off x="130175" y="4283075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Dest</a:t>
            </a:r>
          </a:p>
        </p:txBody>
      </p:sp>
      <p:sp>
        <p:nvSpPr>
          <p:cNvPr id="15402" name="Text Box 65"/>
          <p:cNvSpPr txBox="1">
            <a:spLocks noChangeArrowheads="1"/>
          </p:cNvSpPr>
          <p:nvPr/>
        </p:nvSpPr>
        <p:spPr bwMode="auto">
          <a:xfrm>
            <a:off x="3352800" y="4419600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Dest</a:t>
            </a:r>
          </a:p>
        </p:txBody>
      </p:sp>
      <p:sp>
        <p:nvSpPr>
          <p:cNvPr id="15403" name="AutoShape 66"/>
          <p:cNvSpPr>
            <a:spLocks noChangeArrowheads="1"/>
          </p:cNvSpPr>
          <p:nvPr/>
        </p:nvSpPr>
        <p:spPr bwMode="auto">
          <a:xfrm flipV="1">
            <a:off x="8426450" y="1371600"/>
            <a:ext cx="457200" cy="1143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4" name="Text Box 67"/>
          <p:cNvSpPr txBox="1">
            <a:spLocks noChangeArrowheads="1"/>
          </p:cNvSpPr>
          <p:nvPr/>
        </p:nvSpPr>
        <p:spPr bwMode="auto">
          <a:xfrm>
            <a:off x="8199438" y="2590800"/>
            <a:ext cx="911225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Oldest</a:t>
            </a:r>
          </a:p>
        </p:txBody>
      </p:sp>
      <p:sp>
        <p:nvSpPr>
          <p:cNvPr id="15405" name="Text Box 68"/>
          <p:cNvSpPr txBox="1">
            <a:spLocks noChangeArrowheads="1"/>
          </p:cNvSpPr>
          <p:nvPr/>
        </p:nvSpPr>
        <p:spPr bwMode="auto">
          <a:xfrm>
            <a:off x="8153400" y="990600"/>
            <a:ext cx="10033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Newest</a:t>
            </a:r>
          </a:p>
        </p:txBody>
      </p:sp>
      <p:grpSp>
        <p:nvGrpSpPr>
          <p:cNvPr id="15406" name="Group 69"/>
          <p:cNvGrpSpPr>
            <a:grpSpLocks/>
          </p:cNvGrpSpPr>
          <p:nvPr/>
        </p:nvGrpSpPr>
        <p:grpSpPr bwMode="auto">
          <a:xfrm rot="-5400000">
            <a:off x="1295400" y="560388"/>
            <a:ext cx="914400" cy="1219200"/>
            <a:chOff x="1872" y="1584"/>
            <a:chExt cx="576" cy="864"/>
          </a:xfrm>
        </p:grpSpPr>
        <p:sp>
          <p:nvSpPr>
            <p:cNvPr id="185414" name="Rectangle 70"/>
            <p:cNvSpPr>
              <a:spLocks noChangeArrowheads="1"/>
            </p:cNvSpPr>
            <p:nvPr/>
          </p:nvSpPr>
          <p:spPr bwMode="auto">
            <a:xfrm>
              <a:off x="1872" y="1584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415" name="Rectangle 71"/>
            <p:cNvSpPr>
              <a:spLocks noChangeArrowheads="1"/>
            </p:cNvSpPr>
            <p:nvPr/>
          </p:nvSpPr>
          <p:spPr bwMode="auto">
            <a:xfrm>
              <a:off x="1872" y="1728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416" name="Rectangle 72"/>
            <p:cNvSpPr>
              <a:spLocks noChangeArrowheads="1"/>
            </p:cNvSpPr>
            <p:nvPr/>
          </p:nvSpPr>
          <p:spPr bwMode="auto">
            <a:xfrm>
              <a:off x="1872" y="1872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417" name="Rectangle 73"/>
            <p:cNvSpPr>
              <a:spLocks noChangeArrowheads="1"/>
            </p:cNvSpPr>
            <p:nvPr/>
          </p:nvSpPr>
          <p:spPr bwMode="auto">
            <a:xfrm>
              <a:off x="1872" y="2016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418" name="Rectangle 74"/>
            <p:cNvSpPr>
              <a:spLocks noChangeArrowheads="1"/>
            </p:cNvSpPr>
            <p:nvPr/>
          </p:nvSpPr>
          <p:spPr bwMode="auto">
            <a:xfrm>
              <a:off x="1872" y="2160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419" name="Rectangle 75"/>
            <p:cNvSpPr>
              <a:spLocks noChangeArrowheads="1"/>
            </p:cNvSpPr>
            <p:nvPr/>
          </p:nvSpPr>
          <p:spPr bwMode="auto">
            <a:xfrm>
              <a:off x="1872" y="2304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407" name="Text Box 76"/>
          <p:cNvSpPr txBox="1">
            <a:spLocks noChangeArrowheads="1"/>
          </p:cNvSpPr>
          <p:nvPr/>
        </p:nvSpPr>
        <p:spPr bwMode="auto">
          <a:xfrm>
            <a:off x="6559550" y="4384675"/>
            <a:ext cx="1049338" cy="558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from </a:t>
            </a:r>
          </a:p>
          <a:p>
            <a:pPr algn="ctr" eaLnBrk="0" hangingPunct="0">
              <a:lnSpc>
                <a:spcPct val="70000"/>
              </a:lnSpc>
            </a:pPr>
            <a:r>
              <a:rPr lang="en-US" sz="1800" b="1">
                <a:latin typeface="Comic Sans MS" pitchFamily="66" charset="0"/>
              </a:rPr>
              <a:t>Memory</a:t>
            </a:r>
          </a:p>
        </p:txBody>
      </p:sp>
      <p:sp>
        <p:nvSpPr>
          <p:cNvPr id="15408" name="Line 77"/>
          <p:cNvSpPr>
            <a:spLocks noChangeShapeType="1"/>
          </p:cNvSpPr>
          <p:nvPr/>
        </p:nvSpPr>
        <p:spPr bwMode="auto">
          <a:xfrm>
            <a:off x="7010400" y="49530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409" name="Group 78"/>
          <p:cNvGrpSpPr>
            <a:grpSpLocks/>
          </p:cNvGrpSpPr>
          <p:nvPr/>
        </p:nvGrpSpPr>
        <p:grpSpPr bwMode="auto">
          <a:xfrm>
            <a:off x="6400800" y="5334000"/>
            <a:ext cx="1066800" cy="762000"/>
            <a:chOff x="4320" y="3360"/>
            <a:chExt cx="576" cy="480"/>
          </a:xfrm>
        </p:grpSpPr>
        <p:sp>
          <p:nvSpPr>
            <p:cNvPr id="185423" name="Rectangle 79"/>
            <p:cNvSpPr>
              <a:spLocks noChangeArrowheads="1"/>
            </p:cNvSpPr>
            <p:nvPr/>
          </p:nvSpPr>
          <p:spPr bwMode="auto">
            <a:xfrm>
              <a:off x="4320" y="3360"/>
              <a:ext cx="576" cy="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b="1">
                  <a:solidFill>
                    <a:schemeClr val="hlink"/>
                  </a:solidFill>
                  <a:latin typeface="Courier New" pitchFamily="49" charset="0"/>
                </a:rPr>
                <a:t>1</a:t>
              </a:r>
              <a:r>
                <a:rPr lang="en-US" sz="1800" b="1">
                  <a:latin typeface="Courier New" pitchFamily="49" charset="0"/>
                </a:rPr>
                <a:t> 10+R2</a:t>
              </a:r>
            </a:p>
          </p:txBody>
        </p:sp>
        <p:sp>
          <p:nvSpPr>
            <p:cNvPr id="185424" name="Rectangle 80"/>
            <p:cNvSpPr>
              <a:spLocks noChangeArrowheads="1"/>
            </p:cNvSpPr>
            <p:nvPr/>
          </p:nvSpPr>
          <p:spPr bwMode="auto">
            <a:xfrm>
              <a:off x="4320" y="3520"/>
              <a:ext cx="576" cy="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425" name="Rectangle 81"/>
            <p:cNvSpPr>
              <a:spLocks noChangeArrowheads="1"/>
            </p:cNvSpPr>
            <p:nvPr/>
          </p:nvSpPr>
          <p:spPr bwMode="auto">
            <a:xfrm>
              <a:off x="4320" y="3680"/>
              <a:ext cx="576" cy="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22" name="Line 82"/>
            <p:cNvSpPr>
              <a:spLocks noChangeShapeType="1"/>
            </p:cNvSpPr>
            <p:nvPr/>
          </p:nvSpPr>
          <p:spPr bwMode="auto">
            <a:xfrm>
              <a:off x="4512" y="3360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10" name="Text Box 83"/>
          <p:cNvSpPr txBox="1">
            <a:spLocks noChangeArrowheads="1"/>
          </p:cNvSpPr>
          <p:nvPr/>
        </p:nvSpPr>
        <p:spPr bwMode="auto">
          <a:xfrm>
            <a:off x="6248400" y="5029200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Dest</a:t>
            </a:r>
          </a:p>
        </p:txBody>
      </p:sp>
      <p:sp>
        <p:nvSpPr>
          <p:cNvPr id="15411" name="Text Box 84"/>
          <p:cNvSpPr txBox="1">
            <a:spLocks noChangeArrowheads="1"/>
          </p:cNvSpPr>
          <p:nvPr/>
        </p:nvSpPr>
        <p:spPr bwMode="auto">
          <a:xfrm>
            <a:off x="533400" y="1905000"/>
            <a:ext cx="2841625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800" b="1">
                <a:latin typeface="Comic Sans MS" pitchFamily="66" charset="0"/>
              </a:rPr>
              <a:t>Reorder Buffer</a:t>
            </a:r>
            <a:endParaRPr lang="en-US" sz="1800" b="1">
              <a:latin typeface="Comic Sans MS" pitchFamily="66" charset="0"/>
            </a:endParaRPr>
          </a:p>
        </p:txBody>
      </p:sp>
      <p:sp>
        <p:nvSpPr>
          <p:cNvPr id="15412" name="Text Box 85"/>
          <p:cNvSpPr txBox="1">
            <a:spLocks noChangeArrowheads="1"/>
          </p:cNvSpPr>
          <p:nvPr/>
        </p:nvSpPr>
        <p:spPr bwMode="auto">
          <a:xfrm>
            <a:off x="1600200" y="3581400"/>
            <a:ext cx="1782763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800" b="1">
                <a:latin typeface="Comic Sans MS" pitchFamily="66" charset="0"/>
              </a:rPr>
              <a:t>Registers</a:t>
            </a:r>
          </a:p>
        </p:txBody>
      </p:sp>
      <p:sp>
        <p:nvSpPr>
          <p:cNvPr id="15413" name="Line 86"/>
          <p:cNvSpPr>
            <a:spLocks noChangeShapeType="1"/>
          </p:cNvSpPr>
          <p:nvPr/>
        </p:nvSpPr>
        <p:spPr bwMode="auto">
          <a:xfrm flipH="1">
            <a:off x="7010400" y="60960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14" name="Line 87"/>
          <p:cNvSpPr>
            <a:spLocks noChangeShapeType="1"/>
          </p:cNvSpPr>
          <p:nvPr/>
        </p:nvSpPr>
        <p:spPr bwMode="auto">
          <a:xfrm>
            <a:off x="2362200" y="1143000"/>
            <a:ext cx="1143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415" name="Group 88"/>
          <p:cNvGrpSpPr>
            <a:grpSpLocks/>
          </p:cNvGrpSpPr>
          <p:nvPr/>
        </p:nvGrpSpPr>
        <p:grpSpPr bwMode="auto">
          <a:xfrm>
            <a:off x="76200" y="1536700"/>
            <a:ext cx="7696200" cy="4025900"/>
            <a:chOff x="48" y="968"/>
            <a:chExt cx="4848" cy="2536"/>
          </a:xfrm>
        </p:grpSpPr>
        <p:sp>
          <p:nvSpPr>
            <p:cNvPr id="15416" name="Oval 89"/>
            <p:cNvSpPr>
              <a:spLocks noChangeArrowheads="1"/>
            </p:cNvSpPr>
            <p:nvPr/>
          </p:nvSpPr>
          <p:spPr bwMode="auto">
            <a:xfrm>
              <a:off x="3984" y="2016"/>
              <a:ext cx="912" cy="1488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800" b="1">
                <a:latin typeface="Comic Sans MS" pitchFamily="66" charset="0"/>
              </a:endParaRPr>
            </a:p>
          </p:txBody>
        </p:sp>
        <p:sp>
          <p:nvSpPr>
            <p:cNvPr id="15417" name="Text Box 90"/>
            <p:cNvSpPr txBox="1">
              <a:spLocks noChangeArrowheads="1"/>
            </p:cNvSpPr>
            <p:nvPr/>
          </p:nvSpPr>
          <p:spPr bwMode="auto">
            <a:xfrm>
              <a:off x="48" y="1728"/>
              <a:ext cx="2006" cy="51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chemeClr val="accent1"/>
                  </a:solidFill>
                  <a:latin typeface="Comic Sans MS" pitchFamily="66" charset="0"/>
                </a:rPr>
                <a:t>What about memory</a:t>
              </a:r>
            </a:p>
            <a:p>
              <a:pPr algn="ctr" eaLnBrk="0" hangingPunct="0"/>
              <a:r>
                <a:rPr lang="en-US" b="1">
                  <a:solidFill>
                    <a:schemeClr val="accent1"/>
                  </a:solidFill>
                  <a:latin typeface="Comic Sans MS" pitchFamily="66" charset="0"/>
                </a:rPr>
                <a:t>hazards???</a:t>
              </a:r>
            </a:p>
          </p:txBody>
        </p:sp>
        <p:sp>
          <p:nvSpPr>
            <p:cNvPr id="15418" name="Freeform 91"/>
            <p:cNvSpPr>
              <a:spLocks/>
            </p:cNvSpPr>
            <p:nvPr/>
          </p:nvSpPr>
          <p:spPr bwMode="auto">
            <a:xfrm>
              <a:off x="1488" y="968"/>
              <a:ext cx="2544" cy="1336"/>
            </a:xfrm>
            <a:custGeom>
              <a:avLst/>
              <a:gdLst>
                <a:gd name="T0" fmla="*/ 0 w 2544"/>
                <a:gd name="T1" fmla="*/ 808 h 1336"/>
                <a:gd name="T2" fmla="*/ 960 w 2544"/>
                <a:gd name="T3" fmla="*/ 40 h 1336"/>
                <a:gd name="T4" fmla="*/ 1968 w 2544"/>
                <a:gd name="T5" fmla="*/ 568 h 1336"/>
                <a:gd name="T6" fmla="*/ 2544 w 2544"/>
                <a:gd name="T7" fmla="*/ 1336 h 1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44"/>
                <a:gd name="T13" fmla="*/ 0 h 1336"/>
                <a:gd name="T14" fmla="*/ 2544 w 2544"/>
                <a:gd name="T15" fmla="*/ 1336 h 1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4" h="1336">
                  <a:moveTo>
                    <a:pt x="0" y="808"/>
                  </a:moveTo>
                  <a:cubicBezTo>
                    <a:pt x="316" y="444"/>
                    <a:pt x="632" y="80"/>
                    <a:pt x="960" y="40"/>
                  </a:cubicBezTo>
                  <a:cubicBezTo>
                    <a:pt x="1288" y="0"/>
                    <a:pt x="1704" y="352"/>
                    <a:pt x="1968" y="568"/>
                  </a:cubicBezTo>
                  <a:cubicBezTo>
                    <a:pt x="2232" y="784"/>
                    <a:pt x="2388" y="1060"/>
                    <a:pt x="2544" y="1336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Renaming Registers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77200" cy="443865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0" smtClean="0">
                <a:solidFill>
                  <a:srgbClr val="000099"/>
                </a:solidFill>
              </a:rPr>
              <a:t>Common variation of speculative design</a:t>
            </a:r>
          </a:p>
          <a:p>
            <a:pPr>
              <a:lnSpc>
                <a:spcPct val="80000"/>
              </a:lnSpc>
            </a:pPr>
            <a:r>
              <a:rPr lang="en-US" b="0" smtClean="0">
                <a:solidFill>
                  <a:srgbClr val="000099"/>
                </a:solidFill>
              </a:rPr>
              <a:t>Reorder buffer keeps instruction information </a:t>
            </a:r>
            <a:br>
              <a:rPr lang="en-US" b="0" smtClean="0">
                <a:solidFill>
                  <a:srgbClr val="000099"/>
                </a:solidFill>
              </a:rPr>
            </a:br>
            <a:r>
              <a:rPr lang="en-US" b="0" smtClean="0">
                <a:solidFill>
                  <a:srgbClr val="000099"/>
                </a:solidFill>
              </a:rPr>
              <a:t>but </a:t>
            </a:r>
            <a:r>
              <a:rPr lang="en-US" b="0" u="sng" smtClean="0">
                <a:solidFill>
                  <a:schemeClr val="hlink"/>
                </a:solidFill>
              </a:rPr>
              <a:t>not</a:t>
            </a:r>
            <a:r>
              <a:rPr lang="en-US" b="0" smtClean="0">
                <a:solidFill>
                  <a:schemeClr val="hlink"/>
                </a:solidFill>
              </a:rPr>
              <a:t> </a:t>
            </a:r>
            <a:r>
              <a:rPr lang="en-US" b="0" smtClean="0">
                <a:solidFill>
                  <a:srgbClr val="000099"/>
                </a:solidFill>
              </a:rPr>
              <a:t>the result</a:t>
            </a:r>
          </a:p>
          <a:p>
            <a:pPr>
              <a:lnSpc>
                <a:spcPct val="80000"/>
              </a:lnSpc>
            </a:pPr>
            <a:r>
              <a:rPr lang="en-US" b="0" smtClean="0">
                <a:solidFill>
                  <a:srgbClr val="000099"/>
                </a:solidFill>
              </a:rPr>
              <a:t>Extend register file with extra </a:t>
            </a:r>
            <a:br>
              <a:rPr lang="en-US" b="0" smtClean="0">
                <a:solidFill>
                  <a:srgbClr val="000099"/>
                </a:solidFill>
              </a:rPr>
            </a:br>
            <a:r>
              <a:rPr lang="en-US" b="0" u="sng" smtClean="0">
                <a:solidFill>
                  <a:schemeClr val="hlink"/>
                </a:solidFill>
              </a:rPr>
              <a:t>renaming registers</a:t>
            </a:r>
            <a:r>
              <a:rPr lang="en-US" b="0" u="sng" smtClean="0">
                <a:solidFill>
                  <a:srgbClr val="000099"/>
                </a:solidFill>
              </a:rPr>
              <a:t> </a:t>
            </a:r>
            <a:r>
              <a:rPr lang="en-US" b="0" smtClean="0">
                <a:solidFill>
                  <a:srgbClr val="000099"/>
                </a:solidFill>
              </a:rPr>
              <a:t>to hold speculative results</a:t>
            </a:r>
          </a:p>
          <a:p>
            <a:pPr>
              <a:lnSpc>
                <a:spcPct val="80000"/>
              </a:lnSpc>
            </a:pPr>
            <a:r>
              <a:rPr lang="en-US" b="0" smtClean="0">
                <a:solidFill>
                  <a:srgbClr val="000099"/>
                </a:solidFill>
              </a:rPr>
              <a:t>Rename register allocated at issue; </a:t>
            </a:r>
            <a:br>
              <a:rPr lang="en-US" b="0" smtClean="0">
                <a:solidFill>
                  <a:srgbClr val="000099"/>
                </a:solidFill>
              </a:rPr>
            </a:br>
            <a:r>
              <a:rPr lang="en-US" b="0" smtClean="0">
                <a:solidFill>
                  <a:srgbClr val="000099"/>
                </a:solidFill>
              </a:rPr>
              <a:t>result into rename register on execution complete; </a:t>
            </a:r>
            <a:br>
              <a:rPr lang="en-US" b="0" smtClean="0">
                <a:solidFill>
                  <a:srgbClr val="000099"/>
                </a:solidFill>
              </a:rPr>
            </a:br>
            <a:r>
              <a:rPr lang="en-US" b="0" smtClean="0">
                <a:solidFill>
                  <a:srgbClr val="000099"/>
                </a:solidFill>
              </a:rPr>
              <a:t>rename register into real register on commit</a:t>
            </a:r>
          </a:p>
          <a:p>
            <a:pPr>
              <a:lnSpc>
                <a:spcPct val="80000"/>
              </a:lnSpc>
            </a:pPr>
            <a:r>
              <a:rPr lang="en-US" b="0" smtClean="0">
                <a:solidFill>
                  <a:srgbClr val="000099"/>
                </a:solidFill>
              </a:rPr>
              <a:t>Operands read either from register file </a:t>
            </a:r>
            <a:br>
              <a:rPr lang="en-US" b="0" smtClean="0">
                <a:solidFill>
                  <a:srgbClr val="000099"/>
                </a:solidFill>
              </a:rPr>
            </a:br>
            <a:r>
              <a:rPr lang="en-US" b="0" smtClean="0">
                <a:solidFill>
                  <a:srgbClr val="000099"/>
                </a:solidFill>
              </a:rPr>
              <a:t>(real or speculative) or via Common Data Bus</a:t>
            </a:r>
          </a:p>
          <a:p>
            <a:pPr>
              <a:lnSpc>
                <a:spcPct val="80000"/>
              </a:lnSpc>
            </a:pPr>
            <a:r>
              <a:rPr lang="en-US" b="0" smtClean="0">
                <a:solidFill>
                  <a:srgbClr val="000099"/>
                </a:solidFill>
              </a:rPr>
              <a:t>Advantage: operands are always from single source (extended register file)</a:t>
            </a:r>
          </a:p>
        </p:txBody>
      </p:sp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4495800" y="2514600"/>
            <a:ext cx="3810000" cy="2819400"/>
            <a:chOff x="2832" y="1584"/>
            <a:chExt cx="2400" cy="1776"/>
          </a:xfrm>
        </p:grpSpPr>
        <p:grpSp>
          <p:nvGrpSpPr>
            <p:cNvPr id="17433" name="Group 29"/>
            <p:cNvGrpSpPr>
              <a:grpSpLocks/>
            </p:cNvGrpSpPr>
            <p:nvPr/>
          </p:nvGrpSpPr>
          <p:grpSpPr bwMode="auto">
            <a:xfrm>
              <a:off x="3744" y="1584"/>
              <a:ext cx="1488" cy="1776"/>
              <a:chOff x="528" y="1536"/>
              <a:chExt cx="1488" cy="1776"/>
            </a:xfrm>
          </p:grpSpPr>
          <p:sp>
            <p:nvSpPr>
              <p:cNvPr id="17436" name="Rectangle 3"/>
              <p:cNvSpPr>
                <a:spLocks noChangeArrowheads="1"/>
              </p:cNvSpPr>
              <p:nvPr/>
            </p:nvSpPr>
            <p:spPr bwMode="auto">
              <a:xfrm>
                <a:off x="528" y="1536"/>
                <a:ext cx="1488" cy="177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7" name="Text Box 4"/>
              <p:cNvSpPr txBox="1">
                <a:spLocks noChangeArrowheads="1"/>
              </p:cNvSpPr>
              <p:nvPr/>
            </p:nvSpPr>
            <p:spPr bwMode="auto">
              <a:xfrm>
                <a:off x="528" y="2496"/>
                <a:ext cx="1488" cy="28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Registers</a:t>
                </a:r>
              </a:p>
            </p:txBody>
          </p:sp>
          <p:sp>
            <p:nvSpPr>
              <p:cNvPr id="17438" name="Text Box 5"/>
              <p:cNvSpPr txBox="1">
                <a:spLocks noChangeArrowheads="1"/>
              </p:cNvSpPr>
              <p:nvPr/>
            </p:nvSpPr>
            <p:spPr bwMode="auto">
              <a:xfrm>
                <a:off x="528" y="1584"/>
                <a:ext cx="1488" cy="442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1">
                    <a:solidFill>
                      <a:schemeClr val="hlink"/>
                    </a:solidFill>
                    <a:latin typeface="Arial" pitchFamily="34" charset="0"/>
                  </a:rPr>
                  <a:t>Renaming Registers</a:t>
                </a:r>
              </a:p>
            </p:txBody>
          </p:sp>
          <p:sp>
            <p:nvSpPr>
              <p:cNvPr id="17439" name="Line 6"/>
              <p:cNvSpPr>
                <a:spLocks noChangeShapeType="1"/>
              </p:cNvSpPr>
              <p:nvPr/>
            </p:nvSpPr>
            <p:spPr bwMode="auto">
              <a:xfrm>
                <a:off x="528" y="2160"/>
                <a:ext cx="14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34" name="Line 30"/>
            <p:cNvSpPr>
              <a:spLocks noChangeShapeType="1"/>
            </p:cNvSpPr>
            <p:nvPr/>
          </p:nvSpPr>
          <p:spPr bwMode="auto">
            <a:xfrm flipV="1">
              <a:off x="2832" y="1584"/>
              <a:ext cx="912" cy="72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Line 31"/>
            <p:cNvSpPr>
              <a:spLocks noChangeShapeType="1"/>
            </p:cNvSpPr>
            <p:nvPr/>
          </p:nvSpPr>
          <p:spPr bwMode="auto">
            <a:xfrm>
              <a:off x="2832" y="2544"/>
              <a:ext cx="912" cy="81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Renaming Registers</a:t>
            </a: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762000" y="2057400"/>
            <a:ext cx="4114800" cy="3733800"/>
            <a:chOff x="2544" y="1152"/>
            <a:chExt cx="2592" cy="2352"/>
          </a:xfrm>
        </p:grpSpPr>
        <p:sp>
          <p:nvSpPr>
            <p:cNvPr id="17413" name="Rectangle 7"/>
            <p:cNvSpPr>
              <a:spLocks noChangeArrowheads="1"/>
            </p:cNvSpPr>
            <p:nvPr/>
          </p:nvSpPr>
          <p:spPr bwMode="auto">
            <a:xfrm>
              <a:off x="3752" y="1304"/>
              <a:ext cx="1040" cy="656"/>
            </a:xfrm>
            <a:prstGeom prst="rect">
              <a:avLst/>
            </a:prstGeom>
            <a:solidFill>
              <a:srgbClr val="FAFD00"/>
            </a:solidFill>
            <a:ln w="2540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lang="en-US" sz="1800">
                  <a:latin typeface="Arial" pitchFamily="34" charset="0"/>
                </a:rPr>
                <a:t>Reorder</a:t>
              </a:r>
            </a:p>
            <a:p>
              <a:pPr algn="ctr" eaLnBrk="0" hangingPunct="0"/>
              <a:r>
                <a:rPr lang="en-US" sz="1800">
                  <a:latin typeface="Arial" pitchFamily="34" charset="0"/>
                </a:rPr>
                <a:t>Buffer</a:t>
              </a:r>
            </a:p>
          </p:txBody>
        </p:sp>
        <p:sp>
          <p:nvSpPr>
            <p:cNvPr id="17414" name="Rectangle 8"/>
            <p:cNvSpPr>
              <a:spLocks noChangeArrowheads="1"/>
            </p:cNvSpPr>
            <p:nvPr/>
          </p:nvSpPr>
          <p:spPr bwMode="auto">
            <a:xfrm>
              <a:off x="4208" y="2120"/>
              <a:ext cx="704" cy="30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lang="en-US" sz="1800">
                  <a:latin typeface="Arial" pitchFamily="34" charset="0"/>
                </a:rPr>
                <a:t>FP Regs</a:t>
              </a:r>
            </a:p>
          </p:txBody>
        </p:sp>
        <p:sp>
          <p:nvSpPr>
            <p:cNvPr id="17415" name="Rectangle 9"/>
            <p:cNvSpPr>
              <a:spLocks noChangeArrowheads="1"/>
            </p:cNvSpPr>
            <p:nvPr/>
          </p:nvSpPr>
          <p:spPr bwMode="auto">
            <a:xfrm>
              <a:off x="2876" y="1616"/>
              <a:ext cx="476" cy="740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rgbClr val="4D4D4D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lang="en-US" sz="1800">
                  <a:latin typeface="Arial" pitchFamily="34" charset="0"/>
                </a:rPr>
                <a:t>FP</a:t>
              </a:r>
            </a:p>
            <a:p>
              <a:pPr algn="ctr" eaLnBrk="0" hangingPunct="0"/>
              <a:r>
                <a:rPr lang="en-US" sz="1800">
                  <a:latin typeface="Arial" pitchFamily="34" charset="0"/>
                </a:rPr>
                <a:t>Op</a:t>
              </a:r>
            </a:p>
            <a:p>
              <a:pPr algn="ctr" eaLnBrk="0" hangingPunct="0"/>
              <a:r>
                <a:rPr lang="en-US" sz="1800">
                  <a:latin typeface="Arial" pitchFamily="34" charset="0"/>
                </a:rPr>
                <a:t>Queue</a:t>
              </a:r>
            </a:p>
          </p:txBody>
        </p:sp>
        <p:sp>
          <p:nvSpPr>
            <p:cNvPr id="17416" name="Rectangle 10"/>
            <p:cNvSpPr>
              <a:spLocks noChangeArrowheads="1"/>
            </p:cNvSpPr>
            <p:nvPr/>
          </p:nvSpPr>
          <p:spPr bwMode="auto">
            <a:xfrm>
              <a:off x="2780" y="3080"/>
              <a:ext cx="656" cy="15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lang="en-US" sz="1800">
                  <a:latin typeface="Arial" pitchFamily="34" charset="0"/>
                </a:rPr>
                <a:t>FP Adder</a:t>
              </a:r>
            </a:p>
          </p:txBody>
        </p:sp>
        <p:sp>
          <p:nvSpPr>
            <p:cNvPr id="17417" name="Rectangle 11"/>
            <p:cNvSpPr>
              <a:spLocks noChangeArrowheads="1"/>
            </p:cNvSpPr>
            <p:nvPr/>
          </p:nvSpPr>
          <p:spPr bwMode="auto">
            <a:xfrm>
              <a:off x="4004" y="3080"/>
              <a:ext cx="656" cy="15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lang="en-US" sz="1800">
                  <a:latin typeface="Arial" pitchFamily="34" charset="0"/>
                </a:rPr>
                <a:t>FP Mult</a:t>
              </a:r>
            </a:p>
          </p:txBody>
        </p:sp>
        <p:sp>
          <p:nvSpPr>
            <p:cNvPr id="17418" name="Rectangle 12"/>
            <p:cNvSpPr>
              <a:spLocks noChangeArrowheads="1"/>
            </p:cNvSpPr>
            <p:nvPr/>
          </p:nvSpPr>
          <p:spPr bwMode="auto">
            <a:xfrm>
              <a:off x="2600" y="2804"/>
              <a:ext cx="908" cy="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lang="en-US" sz="1800">
                  <a:latin typeface="Arial" pitchFamily="34" charset="0"/>
                </a:rPr>
                <a:t>Res Stations</a:t>
              </a:r>
            </a:p>
          </p:txBody>
        </p:sp>
        <p:sp>
          <p:nvSpPr>
            <p:cNvPr id="17419" name="Rectangle 13"/>
            <p:cNvSpPr>
              <a:spLocks noChangeArrowheads="1"/>
            </p:cNvSpPr>
            <p:nvPr/>
          </p:nvSpPr>
          <p:spPr bwMode="auto">
            <a:xfrm>
              <a:off x="3860" y="2804"/>
              <a:ext cx="908" cy="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 eaLnBrk="0" hangingPunct="0"/>
              <a:r>
                <a:rPr lang="en-US" sz="1800">
                  <a:latin typeface="Arial" pitchFamily="34" charset="0"/>
                </a:rPr>
                <a:t>Res Stations</a:t>
              </a:r>
            </a:p>
          </p:txBody>
        </p:sp>
        <p:sp>
          <p:nvSpPr>
            <p:cNvPr id="17420" name="Line 14"/>
            <p:cNvSpPr>
              <a:spLocks noChangeShapeType="1"/>
            </p:cNvSpPr>
            <p:nvPr/>
          </p:nvSpPr>
          <p:spPr bwMode="auto">
            <a:xfrm>
              <a:off x="2544" y="3504"/>
              <a:ext cx="2580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" name="Line 15"/>
            <p:cNvSpPr>
              <a:spLocks noChangeShapeType="1"/>
            </p:cNvSpPr>
            <p:nvPr/>
          </p:nvSpPr>
          <p:spPr bwMode="auto">
            <a:xfrm>
              <a:off x="5136" y="1152"/>
              <a:ext cx="0" cy="2352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Line 16"/>
            <p:cNvSpPr>
              <a:spLocks noChangeShapeType="1"/>
            </p:cNvSpPr>
            <p:nvPr/>
          </p:nvSpPr>
          <p:spPr bwMode="auto">
            <a:xfrm flipH="1">
              <a:off x="4260" y="1152"/>
              <a:ext cx="876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Line 17"/>
            <p:cNvSpPr>
              <a:spLocks noChangeShapeType="1"/>
            </p:cNvSpPr>
            <p:nvPr/>
          </p:nvSpPr>
          <p:spPr bwMode="auto">
            <a:xfrm>
              <a:off x="4272" y="1152"/>
              <a:ext cx="0" cy="15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Line 18"/>
            <p:cNvSpPr>
              <a:spLocks noChangeShapeType="1"/>
            </p:cNvSpPr>
            <p:nvPr/>
          </p:nvSpPr>
          <p:spPr bwMode="auto">
            <a:xfrm>
              <a:off x="3120" y="3216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Line 19"/>
            <p:cNvSpPr>
              <a:spLocks noChangeShapeType="1"/>
            </p:cNvSpPr>
            <p:nvPr/>
          </p:nvSpPr>
          <p:spPr bwMode="auto">
            <a:xfrm>
              <a:off x="4320" y="3252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Line 20"/>
            <p:cNvSpPr>
              <a:spLocks noChangeShapeType="1"/>
            </p:cNvSpPr>
            <p:nvPr/>
          </p:nvSpPr>
          <p:spPr bwMode="auto">
            <a:xfrm>
              <a:off x="3084" y="2364"/>
              <a:ext cx="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Line 21"/>
            <p:cNvSpPr>
              <a:spLocks noChangeShapeType="1"/>
            </p:cNvSpPr>
            <p:nvPr/>
          </p:nvSpPr>
          <p:spPr bwMode="auto">
            <a:xfrm>
              <a:off x="3084" y="2532"/>
              <a:ext cx="12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Line 22"/>
            <p:cNvSpPr>
              <a:spLocks noChangeShapeType="1"/>
            </p:cNvSpPr>
            <p:nvPr/>
          </p:nvSpPr>
          <p:spPr bwMode="auto">
            <a:xfrm>
              <a:off x="4320" y="2532"/>
              <a:ext cx="0" cy="2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Line 23"/>
            <p:cNvSpPr>
              <a:spLocks noChangeShapeType="1"/>
            </p:cNvSpPr>
            <p:nvPr/>
          </p:nvSpPr>
          <p:spPr bwMode="auto">
            <a:xfrm>
              <a:off x="3996" y="1968"/>
              <a:ext cx="0" cy="5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Line 24"/>
            <p:cNvSpPr>
              <a:spLocks noChangeShapeType="1"/>
            </p:cNvSpPr>
            <p:nvPr/>
          </p:nvSpPr>
          <p:spPr bwMode="auto">
            <a:xfrm flipH="1">
              <a:off x="4008" y="2256"/>
              <a:ext cx="2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Line 25"/>
            <p:cNvSpPr>
              <a:spLocks noChangeShapeType="1"/>
            </p:cNvSpPr>
            <p:nvPr/>
          </p:nvSpPr>
          <p:spPr bwMode="auto">
            <a:xfrm flipH="1">
              <a:off x="4296" y="2532"/>
              <a:ext cx="828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Line 26"/>
            <p:cNvSpPr>
              <a:spLocks noChangeShapeType="1"/>
            </p:cNvSpPr>
            <p:nvPr/>
          </p:nvSpPr>
          <p:spPr bwMode="auto">
            <a:xfrm flipH="1">
              <a:off x="4932" y="2256"/>
              <a:ext cx="204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8058150" cy="409575"/>
          </a:xfrm>
          <a:noFill/>
        </p:spPr>
        <p:txBody>
          <a:bodyPr/>
          <a:lstStyle/>
          <a:p>
            <a:r>
              <a:rPr lang="en-US" dirty="0" smtClean="0"/>
              <a:t>Dynamic Scheduling in PowerPC 604 and Pentium Pro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219950" cy="2133600"/>
          </a:xfrm>
          <a:noFill/>
        </p:spPr>
        <p:txBody>
          <a:bodyPr/>
          <a:lstStyle/>
          <a:p>
            <a:r>
              <a:rPr lang="en-US" b="0" dirty="0" smtClean="0"/>
              <a:t>Both processors have: </a:t>
            </a:r>
          </a:p>
          <a:p>
            <a:pPr lvl="1"/>
            <a:r>
              <a:rPr lang="en-US" sz="2400" b="0" dirty="0" smtClean="0"/>
              <a:t>In-order Issue, </a:t>
            </a:r>
          </a:p>
          <a:p>
            <a:pPr lvl="1"/>
            <a:r>
              <a:rPr lang="en-US" sz="2400" b="0" dirty="0" smtClean="0"/>
              <a:t>Out-of-order execution, </a:t>
            </a:r>
          </a:p>
          <a:p>
            <a:pPr lvl="1"/>
            <a:r>
              <a:rPr lang="en-US" sz="2400" b="0" dirty="0" smtClean="0"/>
              <a:t>In-order Commit</a:t>
            </a:r>
          </a:p>
          <a:p>
            <a:pPr>
              <a:buFontTx/>
              <a:buNone/>
            </a:pPr>
            <a:r>
              <a:rPr lang="en-US" sz="2800" b="0" dirty="0" smtClean="0"/>
              <a:t>	</a:t>
            </a:r>
          </a:p>
          <a:p>
            <a:pPr>
              <a:buFontTx/>
              <a:buNone/>
            </a:pPr>
            <a:endParaRPr lang="en-US" b="0" dirty="0" smtClean="0"/>
          </a:p>
          <a:p>
            <a:pPr>
              <a:buFontTx/>
              <a:buNone/>
            </a:pPr>
            <a:endParaRPr lang="en-US" b="0" dirty="0" smtClean="0"/>
          </a:p>
          <a:p>
            <a:pPr>
              <a:buFontTx/>
              <a:buNone/>
            </a:pPr>
            <a:endParaRPr lang="en-US" b="0" dirty="0" smtClean="0"/>
          </a:p>
          <a:p>
            <a:pPr>
              <a:buFontTx/>
              <a:buNone/>
            </a:pPr>
            <a:endParaRPr lang="en-US" b="0" dirty="0" smtClean="0"/>
          </a:p>
          <a:p>
            <a:pPr>
              <a:buFontTx/>
              <a:buNone/>
            </a:pPr>
            <a:endParaRPr lang="en-US" b="0" dirty="0" smtClean="0"/>
          </a:p>
          <a:p>
            <a:pPr>
              <a:buFontTx/>
              <a:buNone/>
            </a:pPr>
            <a:endParaRPr lang="en-US" b="0" dirty="0" smtClean="0"/>
          </a:p>
          <a:p>
            <a:pPr>
              <a:buFontTx/>
              <a:buNone/>
            </a:pPr>
            <a:endParaRPr lang="en-US" b="0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162800" cy="1143000"/>
          </a:xfrm>
        </p:spPr>
        <p:txBody>
          <a:bodyPr/>
          <a:lstStyle/>
          <a:p>
            <a:r>
              <a:rPr lang="en-US" smtClean="0"/>
              <a:t>Exceptions and Interrupts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01000" cy="4953000"/>
          </a:xfrm>
        </p:spPr>
        <p:txBody>
          <a:bodyPr/>
          <a:lstStyle/>
          <a:p>
            <a:r>
              <a:rPr lang="en-US" smtClean="0"/>
              <a:t>Technique for both precise interrupts/exceptions and speculation: in-order completion and in-order commit</a:t>
            </a:r>
          </a:p>
          <a:p>
            <a:pPr lvl="1"/>
            <a:r>
              <a:rPr lang="en-US" smtClean="0"/>
              <a:t>If we speculate and are wrong, need to back up and restart execution to point at which we predicted incorrectly</a:t>
            </a:r>
          </a:p>
          <a:p>
            <a:pPr lvl="1"/>
            <a:r>
              <a:rPr lang="en-US" smtClean="0"/>
              <a:t>This is exactly same as need to do with precise exceptions</a:t>
            </a:r>
          </a:p>
          <a:p>
            <a:r>
              <a:rPr lang="en-US" smtClean="0"/>
              <a:t>Exceptions are handled by not recognizing the </a:t>
            </a:r>
            <a:r>
              <a:rPr lang="en-US" smtClean="0">
                <a:solidFill>
                  <a:srgbClr val="006600"/>
                </a:solidFill>
              </a:rPr>
              <a:t>exception</a:t>
            </a:r>
            <a:r>
              <a:rPr lang="en-US" smtClean="0"/>
              <a:t> until instruction that caused it is </a:t>
            </a:r>
            <a:r>
              <a:rPr lang="en-US" smtClean="0">
                <a:solidFill>
                  <a:srgbClr val="006600"/>
                </a:solidFill>
              </a:rPr>
              <a:t>ready to commit in ROB</a:t>
            </a:r>
          </a:p>
          <a:p>
            <a:pPr lvl="1"/>
            <a:r>
              <a:rPr lang="en-US" smtClean="0"/>
              <a:t>If a speculated instruction raises an exception, the exception is recorded in the ROB</a:t>
            </a:r>
          </a:p>
          <a:p>
            <a:pPr lvl="1"/>
            <a:r>
              <a:rPr lang="en-US" smtClean="0"/>
              <a:t>This is why reorder buffers in all new processors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Dynamic Scheduling in PowerPC 604 and Pentium Pro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7658100" cy="4114800"/>
          </a:xfrm>
          <a:noFill/>
        </p:spPr>
        <p:txBody>
          <a:bodyPr/>
          <a:lstStyle/>
          <a:p>
            <a:pPr marL="0" indent="0">
              <a:buFontTx/>
              <a:buNone/>
              <a:tabLst>
                <a:tab pos="2286000" algn="ctr"/>
                <a:tab pos="5143500" algn="ctr"/>
                <a:tab pos="6400800" algn="ctr"/>
              </a:tabLst>
            </a:pPr>
            <a:r>
              <a:rPr lang="en-US" sz="2000" b="0" smtClean="0"/>
              <a:t>	Parameter	PPC	PPro</a:t>
            </a:r>
          </a:p>
          <a:p>
            <a:pPr marL="0" indent="0">
              <a:buFontTx/>
              <a:buNone/>
              <a:tabLst>
                <a:tab pos="2286000" algn="ctr"/>
                <a:tab pos="5143500" algn="ctr"/>
                <a:tab pos="6400800" algn="ctr"/>
              </a:tabLst>
            </a:pPr>
            <a:r>
              <a:rPr lang="en-US" sz="2000" b="0" smtClean="0"/>
              <a:t>Max. instructions issued/clock	4	3</a:t>
            </a:r>
          </a:p>
          <a:p>
            <a:pPr marL="0" indent="0">
              <a:buFontTx/>
              <a:buNone/>
              <a:tabLst>
                <a:tab pos="2286000" algn="ctr"/>
                <a:tab pos="5143500" algn="ctr"/>
                <a:tab pos="6400800" algn="ctr"/>
              </a:tabLst>
            </a:pPr>
            <a:r>
              <a:rPr lang="en-US" sz="2000" b="0" smtClean="0"/>
              <a:t>Max. instr. complete exec./clock	6	5</a:t>
            </a:r>
          </a:p>
          <a:p>
            <a:pPr marL="0" indent="0">
              <a:buFontTx/>
              <a:buNone/>
              <a:tabLst>
                <a:tab pos="2286000" algn="ctr"/>
                <a:tab pos="5143500" algn="ctr"/>
                <a:tab pos="6400800" algn="ctr"/>
              </a:tabLst>
            </a:pPr>
            <a:r>
              <a:rPr lang="en-US" sz="2000" b="0" smtClean="0"/>
              <a:t>Max. instr. commited/clock	6	3</a:t>
            </a:r>
          </a:p>
          <a:p>
            <a:pPr marL="0" indent="0">
              <a:buFontTx/>
              <a:buNone/>
              <a:tabLst>
                <a:tab pos="2286000" algn="ctr"/>
                <a:tab pos="5143500" algn="ctr"/>
                <a:tab pos="6400800" algn="ctr"/>
              </a:tabLst>
            </a:pPr>
            <a:r>
              <a:rPr lang="en-US" sz="2000" b="0" smtClean="0"/>
              <a:t>Window (Instrs in reorder buffer)	16	40</a:t>
            </a:r>
          </a:p>
          <a:p>
            <a:pPr marL="0" indent="0">
              <a:buFontTx/>
              <a:buNone/>
              <a:tabLst>
                <a:tab pos="2286000" algn="ctr"/>
                <a:tab pos="5143500" algn="ctr"/>
                <a:tab pos="6400800" algn="ctr"/>
              </a:tabLst>
            </a:pPr>
            <a:r>
              <a:rPr lang="en-US" sz="2000" b="0" smtClean="0"/>
              <a:t>Number of reservations stations	12	20</a:t>
            </a:r>
          </a:p>
          <a:p>
            <a:pPr marL="0" indent="0">
              <a:buFontTx/>
              <a:buNone/>
              <a:tabLst>
                <a:tab pos="2286000" algn="ctr"/>
                <a:tab pos="5143500" algn="ctr"/>
                <a:tab pos="6400800" algn="ctr"/>
              </a:tabLst>
            </a:pPr>
            <a:r>
              <a:rPr lang="en-US" sz="2000" b="0" smtClean="0"/>
              <a:t>Number of rename registers	8int/12FP	40</a:t>
            </a:r>
          </a:p>
          <a:p>
            <a:pPr marL="0" indent="0">
              <a:buFontTx/>
              <a:buNone/>
              <a:tabLst>
                <a:tab pos="2286000" algn="ctr"/>
                <a:tab pos="5143500" algn="ctr"/>
                <a:tab pos="6400800" algn="ctr"/>
              </a:tabLst>
            </a:pPr>
            <a:r>
              <a:rPr lang="en-US" sz="2000" b="0" smtClean="0"/>
              <a:t>No. integer functional units (FUs)	2 	2</a:t>
            </a:r>
            <a:br>
              <a:rPr lang="en-US" sz="2000" b="0" smtClean="0"/>
            </a:br>
            <a:r>
              <a:rPr lang="en-US" sz="2000" b="0" smtClean="0"/>
              <a:t>No. floating point FUs	1	1 </a:t>
            </a:r>
            <a:br>
              <a:rPr lang="en-US" sz="2000" b="0" smtClean="0"/>
            </a:br>
            <a:r>
              <a:rPr lang="en-US" sz="2000" b="0" smtClean="0"/>
              <a:t>No. branch FUs		1	1 </a:t>
            </a:r>
            <a:br>
              <a:rPr lang="en-US" sz="2000" b="0" smtClean="0"/>
            </a:br>
            <a:r>
              <a:rPr lang="en-US" sz="2000" b="0" smtClean="0"/>
              <a:t>No. complex integer FUs	1	0</a:t>
            </a:r>
            <a:br>
              <a:rPr lang="en-US" sz="2000" b="0" smtClean="0"/>
            </a:br>
            <a:r>
              <a:rPr lang="en-US" sz="2000" b="0" smtClean="0"/>
              <a:t>No. memory FUs		1	1 load +1 store</a:t>
            </a:r>
          </a:p>
          <a:p>
            <a:pPr marL="0" indent="0">
              <a:buFontTx/>
              <a:buNone/>
              <a:tabLst>
                <a:tab pos="2286000" algn="ctr"/>
                <a:tab pos="5143500" algn="ctr"/>
                <a:tab pos="6400800" algn="ctr"/>
              </a:tabLst>
            </a:pPr>
            <a:endParaRPr lang="en-US" sz="2000" b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798513"/>
            <a:ext cx="8353425" cy="409575"/>
          </a:xfrm>
          <a:noFill/>
        </p:spPr>
        <p:txBody>
          <a:bodyPr/>
          <a:lstStyle/>
          <a:p>
            <a:r>
              <a:rPr lang="en-US" smtClean="0"/>
              <a:t>Dynamic Scheduling in Pentium Pro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401050" cy="4303713"/>
          </a:xfrm>
          <a:noFill/>
        </p:spPr>
        <p:txBody>
          <a:bodyPr/>
          <a:lstStyle/>
          <a:p>
            <a:pPr marL="287338" indent="-287338">
              <a:tabLst>
                <a:tab pos="2286000" algn="ctr"/>
                <a:tab pos="5143500" algn="ctr"/>
                <a:tab pos="6400800" algn="ctr"/>
              </a:tabLst>
            </a:pPr>
            <a:r>
              <a:rPr lang="en-US" b="0" dirty="0" err="1" smtClean="0"/>
              <a:t>PPro</a:t>
            </a:r>
            <a:r>
              <a:rPr lang="en-US" b="0" dirty="0" smtClean="0"/>
              <a:t> doesn’t pipeline 80x86 instructions</a:t>
            </a:r>
          </a:p>
          <a:p>
            <a:pPr marL="287338" indent="-287338">
              <a:tabLst>
                <a:tab pos="2286000" algn="ctr"/>
                <a:tab pos="5143500" algn="ctr"/>
                <a:tab pos="6400800" algn="ctr"/>
              </a:tabLst>
            </a:pPr>
            <a:r>
              <a:rPr lang="en-US" b="0" dirty="0" err="1" smtClean="0"/>
              <a:t>PPro</a:t>
            </a:r>
            <a:r>
              <a:rPr lang="en-US" b="0" dirty="0" smtClean="0"/>
              <a:t> decode unit translates the Intel instructions into 72-bit micro-operations (­ DLX)</a:t>
            </a:r>
          </a:p>
          <a:p>
            <a:pPr marL="287338" indent="-287338">
              <a:tabLst>
                <a:tab pos="2286000" algn="ctr"/>
                <a:tab pos="5143500" algn="ctr"/>
                <a:tab pos="6400800" algn="ctr"/>
              </a:tabLst>
            </a:pPr>
            <a:r>
              <a:rPr lang="en-US" b="0" dirty="0" smtClean="0"/>
              <a:t>Sends micro-operations to reorder buffer &amp; reservation stations</a:t>
            </a:r>
          </a:p>
          <a:p>
            <a:pPr marL="287338" indent="-287338">
              <a:tabLst>
                <a:tab pos="2286000" algn="ctr"/>
                <a:tab pos="5143500" algn="ctr"/>
                <a:tab pos="6400800" algn="ctr"/>
              </a:tabLst>
            </a:pPr>
            <a:r>
              <a:rPr lang="en-US" b="0" dirty="0" smtClean="0"/>
              <a:t>Takes 1 clock cycle to determine length of 80x86 instructions + 2 more to create the micro-operations</a:t>
            </a:r>
          </a:p>
          <a:p>
            <a:pPr marL="287338" indent="-287338">
              <a:tabLst>
                <a:tab pos="2286000" algn="ctr"/>
                <a:tab pos="5143500" algn="ctr"/>
                <a:tab pos="6400800" algn="ctr"/>
              </a:tabLst>
            </a:pPr>
            <a:r>
              <a:rPr lang="en-US" b="0" dirty="0" smtClean="0"/>
              <a:t>12-14 clocks in total pipeline (­ 3 state machines)</a:t>
            </a:r>
          </a:p>
          <a:p>
            <a:pPr marL="287338" indent="-287338">
              <a:tabLst>
                <a:tab pos="2286000" algn="ctr"/>
                <a:tab pos="5143500" algn="ctr"/>
                <a:tab pos="6400800" algn="ctr"/>
              </a:tabLst>
            </a:pPr>
            <a:r>
              <a:rPr lang="en-US" b="0" dirty="0" smtClean="0"/>
              <a:t>Many instructions translate to 1 to 4 micro-operations</a:t>
            </a:r>
          </a:p>
          <a:p>
            <a:pPr marL="287338" indent="-287338">
              <a:tabLst>
                <a:tab pos="2286000" algn="ctr"/>
                <a:tab pos="5143500" algn="ctr"/>
                <a:tab pos="6400800" algn="ctr"/>
              </a:tabLst>
            </a:pPr>
            <a:r>
              <a:rPr lang="en-US" b="0" dirty="0" smtClean="0"/>
              <a:t>Complex 80x86 instructions are executed by a conventional </a:t>
            </a:r>
            <a:r>
              <a:rPr lang="en-US" b="0" dirty="0" err="1" smtClean="0"/>
              <a:t>microprogram</a:t>
            </a:r>
            <a:r>
              <a:rPr lang="en-US" b="0" dirty="0" smtClean="0"/>
              <a:t> (8K x 72 bits) that issues long sequences of micro-operations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1143000"/>
          </a:xfrm>
          <a:noFill/>
        </p:spPr>
        <p:txBody>
          <a:bodyPr/>
          <a:lstStyle/>
          <a:p>
            <a:r>
              <a:rPr lang="en-US" smtClean="0"/>
              <a:t>Getting CPI &lt; 1: Issuing</a:t>
            </a:r>
            <a:br>
              <a:rPr lang="en-US" smtClean="0"/>
            </a:br>
            <a:r>
              <a:rPr lang="en-US" smtClean="0"/>
              <a:t>Multiple Instructions/Cycle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696200" cy="4114800"/>
          </a:xfrm>
          <a:noFill/>
        </p:spPr>
        <p:txBody>
          <a:bodyPr/>
          <a:lstStyle/>
          <a:p>
            <a:r>
              <a:rPr lang="en-US" b="0" dirty="0" smtClean="0"/>
              <a:t>Two variations</a:t>
            </a:r>
          </a:p>
          <a:p>
            <a:pPr lvl="1"/>
            <a:r>
              <a:rPr lang="en-US" sz="2400" b="0" u="sng" dirty="0" smtClean="0">
                <a:solidFill>
                  <a:schemeClr val="hlink"/>
                </a:solidFill>
              </a:rPr>
              <a:t>Superscalar</a:t>
            </a:r>
            <a:r>
              <a:rPr lang="en-US" sz="2400" b="0" dirty="0" smtClean="0"/>
              <a:t>: varying no. instructions/cycle (1 to 8), scheduled by compiler or by HW (</a:t>
            </a:r>
            <a:r>
              <a:rPr lang="en-US" sz="2400" b="0" dirty="0" err="1" smtClean="0"/>
              <a:t>Tomasulo</a:t>
            </a:r>
            <a:r>
              <a:rPr lang="en-US" sz="2400" b="0" dirty="0" smtClean="0"/>
              <a:t>)</a:t>
            </a:r>
          </a:p>
          <a:p>
            <a:pPr lvl="2"/>
            <a:r>
              <a:rPr lang="en-US" sz="2000" b="0" dirty="0" smtClean="0"/>
              <a:t>IBM PowerPC, Sun </a:t>
            </a:r>
            <a:r>
              <a:rPr lang="en-US" sz="2000" b="0" dirty="0" err="1" smtClean="0"/>
              <a:t>UltraSparc</a:t>
            </a:r>
            <a:r>
              <a:rPr lang="en-US" sz="2000" b="0" dirty="0" smtClean="0"/>
              <a:t>, DEC Alpha, HP 8000</a:t>
            </a:r>
          </a:p>
          <a:p>
            <a:pPr lvl="1"/>
            <a:r>
              <a:rPr lang="en-US" sz="2400" b="0" dirty="0" smtClean="0">
                <a:solidFill>
                  <a:schemeClr val="hlink"/>
                </a:solidFill>
              </a:rPr>
              <a:t>(</a:t>
            </a:r>
            <a:r>
              <a:rPr lang="en-US" sz="2400" b="0" u="sng" dirty="0" smtClean="0">
                <a:solidFill>
                  <a:schemeClr val="hlink"/>
                </a:solidFill>
              </a:rPr>
              <a:t>Very) Long Instruction Words (V)LIW</a:t>
            </a:r>
            <a:r>
              <a:rPr lang="en-US" sz="2400" b="0" dirty="0" smtClean="0"/>
              <a:t>: </a:t>
            </a:r>
            <a:br>
              <a:rPr lang="en-US" sz="2400" b="0" dirty="0" smtClean="0"/>
            </a:br>
            <a:r>
              <a:rPr lang="en-US" sz="2400" b="0" dirty="0" smtClean="0"/>
              <a:t>fixed number of instructions (4-16) scheduled by the compiler; put ops into wide templates</a:t>
            </a:r>
          </a:p>
          <a:p>
            <a:pPr lvl="2"/>
            <a:r>
              <a:rPr lang="en-US" sz="2000" b="0" dirty="0" smtClean="0"/>
              <a:t>Joint HP/Intel agreement in 1999/2000</a:t>
            </a:r>
          </a:p>
          <a:p>
            <a:pPr lvl="2"/>
            <a:r>
              <a:rPr lang="en-US" sz="2000" b="0" dirty="0" smtClean="0"/>
              <a:t>Intel Architecture-64 (IA-64) 64-bit address</a:t>
            </a:r>
          </a:p>
          <a:p>
            <a:pPr lvl="2"/>
            <a:r>
              <a:rPr lang="en-US" sz="2000" b="0" dirty="0" smtClean="0"/>
              <a:t>Style: “Explicitly Parallel Instruction Computer (EPIC)”</a:t>
            </a:r>
          </a:p>
          <a:p>
            <a:r>
              <a:rPr lang="en-US" b="0" dirty="0" smtClean="0"/>
              <a:t>Anticipated success lead to use of </a:t>
            </a:r>
            <a:br>
              <a:rPr lang="en-US" b="0" dirty="0" smtClean="0"/>
            </a:br>
            <a:r>
              <a:rPr lang="en-US" b="0" u="sng" dirty="0" smtClean="0">
                <a:solidFill>
                  <a:schemeClr val="hlink"/>
                </a:solidFill>
              </a:rPr>
              <a:t>Instructions Per Clock </a:t>
            </a:r>
            <a:r>
              <a:rPr lang="en-US" b="0" dirty="0" smtClean="0"/>
              <a:t>cycle (</a:t>
            </a:r>
            <a:r>
              <a:rPr lang="en-US" b="0" u="sng" dirty="0" smtClean="0">
                <a:solidFill>
                  <a:schemeClr val="hlink"/>
                </a:solidFill>
              </a:rPr>
              <a:t>IPC</a:t>
            </a:r>
            <a:r>
              <a:rPr lang="en-US" b="0" dirty="0" smtClean="0"/>
              <a:t>) vs. CPI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62025" y="360363"/>
            <a:ext cx="5762625" cy="409575"/>
          </a:xfrm>
          <a:noFill/>
        </p:spPr>
        <p:txBody>
          <a:bodyPr/>
          <a:lstStyle/>
          <a:p>
            <a:r>
              <a:rPr lang="en-US" smtClean="0"/>
              <a:t>HW support for More ILP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912813"/>
            <a:ext cx="4638675" cy="5411787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0" smtClean="0">
                <a:solidFill>
                  <a:srgbClr val="000099"/>
                </a:solidFill>
              </a:rPr>
              <a:t>Need HW buffer for results of uncommitted instructions: </a:t>
            </a:r>
            <a:r>
              <a:rPr lang="en-US" b="0" i="1" smtClean="0">
                <a:solidFill>
                  <a:schemeClr val="hlink"/>
                </a:solidFill>
              </a:rPr>
              <a:t>reorder buffer</a:t>
            </a:r>
            <a:endParaRPr lang="en-US" sz="2000" b="0" smtClean="0">
              <a:solidFill>
                <a:schemeClr val="hlink"/>
              </a:solidFill>
            </a:endParaRPr>
          </a:p>
          <a:p>
            <a:pPr marL="628650" lvl="1">
              <a:lnSpc>
                <a:spcPct val="80000"/>
              </a:lnSpc>
            </a:pPr>
            <a:r>
              <a:rPr lang="en-US" b="0" smtClean="0">
                <a:solidFill>
                  <a:srgbClr val="000099"/>
                </a:solidFill>
              </a:rPr>
              <a:t>3 fields: instr, destination, value.</a:t>
            </a:r>
          </a:p>
          <a:p>
            <a:pPr marL="628650" lvl="1">
              <a:lnSpc>
                <a:spcPct val="80000"/>
              </a:lnSpc>
            </a:pPr>
            <a:r>
              <a:rPr lang="en-US" b="0" smtClean="0">
                <a:solidFill>
                  <a:srgbClr val="000099"/>
                </a:solidFill>
              </a:rPr>
              <a:t>Reorder buffer can be operand source </a:t>
            </a:r>
            <a:r>
              <a:rPr lang="en-US" b="0" smtClean="0">
                <a:solidFill>
                  <a:srgbClr val="000099"/>
                </a:solidFill>
                <a:sym typeface="Symbol" pitchFamily="18" charset="2"/>
              </a:rPr>
              <a:t></a:t>
            </a:r>
            <a:r>
              <a:rPr lang="en-US" b="0" smtClean="0">
                <a:solidFill>
                  <a:srgbClr val="000099"/>
                </a:solidFill>
              </a:rPr>
              <a:t> more registers like RS.</a:t>
            </a:r>
          </a:p>
          <a:p>
            <a:pPr marL="628650" lvl="1">
              <a:lnSpc>
                <a:spcPct val="80000"/>
              </a:lnSpc>
            </a:pPr>
            <a:r>
              <a:rPr lang="en-US" b="0" smtClean="0">
                <a:solidFill>
                  <a:srgbClr val="000099"/>
                </a:solidFill>
              </a:rPr>
              <a:t>Use reorder buffer number instead of reservation station when execution completes.</a:t>
            </a:r>
          </a:p>
          <a:p>
            <a:pPr marL="628650" lvl="1">
              <a:lnSpc>
                <a:spcPct val="80000"/>
              </a:lnSpc>
            </a:pPr>
            <a:r>
              <a:rPr lang="en-US" b="0" smtClean="0">
                <a:solidFill>
                  <a:srgbClr val="000099"/>
                </a:solidFill>
              </a:rPr>
              <a:t>Supplies operands between execution complete &amp; commit.</a:t>
            </a:r>
          </a:p>
          <a:p>
            <a:pPr marL="628650" lvl="1">
              <a:lnSpc>
                <a:spcPct val="80000"/>
              </a:lnSpc>
            </a:pPr>
            <a:r>
              <a:rPr lang="en-US" b="0" smtClean="0">
                <a:solidFill>
                  <a:srgbClr val="000099"/>
                </a:solidFill>
              </a:rPr>
              <a:t>Once operand commits, </a:t>
            </a:r>
            <a:br>
              <a:rPr lang="en-US" b="0" smtClean="0">
                <a:solidFill>
                  <a:srgbClr val="000099"/>
                </a:solidFill>
              </a:rPr>
            </a:br>
            <a:r>
              <a:rPr lang="en-US" b="0" smtClean="0">
                <a:solidFill>
                  <a:srgbClr val="000099"/>
                </a:solidFill>
              </a:rPr>
              <a:t>result is put into register.</a:t>
            </a:r>
          </a:p>
          <a:p>
            <a:pPr marL="628650" lvl="1">
              <a:lnSpc>
                <a:spcPct val="80000"/>
              </a:lnSpc>
            </a:pPr>
            <a:r>
              <a:rPr lang="en-US" b="0" smtClean="0">
                <a:solidFill>
                  <a:srgbClr val="000099"/>
                </a:solidFill>
              </a:rPr>
              <a:t>Instructions </a:t>
            </a:r>
            <a:r>
              <a:rPr lang="en-US" b="0" u="sng" smtClean="0">
                <a:solidFill>
                  <a:schemeClr val="hlink"/>
                </a:solidFill>
              </a:rPr>
              <a:t>commit  in order.</a:t>
            </a:r>
            <a:endParaRPr lang="en-US" b="0" smtClean="0">
              <a:solidFill>
                <a:srgbClr val="000099"/>
              </a:solidFill>
            </a:endParaRPr>
          </a:p>
          <a:p>
            <a:pPr marL="628650" lvl="1">
              <a:lnSpc>
                <a:spcPct val="80000"/>
              </a:lnSpc>
            </a:pPr>
            <a:r>
              <a:rPr lang="en-US" b="0" smtClean="0">
                <a:solidFill>
                  <a:srgbClr val="000099"/>
                </a:solidFill>
              </a:rPr>
              <a:t>As a result, its easy to undo speculated instructions </a:t>
            </a:r>
            <a:br>
              <a:rPr lang="en-US" b="0" smtClean="0">
                <a:solidFill>
                  <a:srgbClr val="000099"/>
                </a:solidFill>
              </a:rPr>
            </a:br>
            <a:r>
              <a:rPr lang="en-US" b="0" smtClean="0">
                <a:solidFill>
                  <a:srgbClr val="000099"/>
                </a:solidFill>
              </a:rPr>
              <a:t>on mispredicted branches </a:t>
            </a:r>
            <a:br>
              <a:rPr lang="en-US" b="0" smtClean="0">
                <a:solidFill>
                  <a:srgbClr val="000099"/>
                </a:solidFill>
              </a:rPr>
            </a:br>
            <a:r>
              <a:rPr lang="en-US" b="0" u="sng" smtClean="0">
                <a:solidFill>
                  <a:schemeClr val="hlink"/>
                </a:solidFill>
              </a:rPr>
              <a:t>or on exceptions.</a:t>
            </a:r>
            <a:endParaRPr lang="en-US" b="0" u="sng" smtClean="0">
              <a:solidFill>
                <a:srgbClr val="000099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661150" y="1993900"/>
            <a:ext cx="1651000" cy="1041400"/>
          </a:xfrm>
          <a:prstGeom prst="rect">
            <a:avLst/>
          </a:prstGeom>
          <a:solidFill>
            <a:srgbClr val="FAFD00"/>
          </a:solidFill>
          <a:ln w="25400">
            <a:solidFill>
              <a:srgbClr val="00660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en-US" sz="1800">
                <a:latin typeface="Arial" pitchFamily="34" charset="0"/>
              </a:rPr>
              <a:t>Reorder</a:t>
            </a:r>
          </a:p>
          <a:p>
            <a:pPr algn="ctr" eaLnBrk="0" hangingPunct="0"/>
            <a:r>
              <a:rPr lang="en-US" sz="1800">
                <a:latin typeface="Arial" pitchFamily="34" charset="0"/>
              </a:rPr>
              <a:t>Buffer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385050" y="3289300"/>
            <a:ext cx="1117600" cy="4889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en-US" sz="1800">
                <a:latin typeface="Arial" pitchFamily="34" charset="0"/>
              </a:rPr>
              <a:t>FP Regs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5270500" y="2489200"/>
            <a:ext cx="755650" cy="1174750"/>
          </a:xfrm>
          <a:prstGeom prst="rect">
            <a:avLst/>
          </a:prstGeom>
          <a:solidFill>
            <a:schemeClr val="folHlink"/>
          </a:solidFill>
          <a:ln w="25400">
            <a:solidFill>
              <a:srgbClr val="4D4D4D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en-US" sz="1800">
                <a:latin typeface="Arial" pitchFamily="34" charset="0"/>
              </a:rPr>
              <a:t>FP</a:t>
            </a:r>
          </a:p>
          <a:p>
            <a:pPr algn="ctr" eaLnBrk="0" hangingPunct="0"/>
            <a:r>
              <a:rPr lang="en-US" sz="1800">
                <a:latin typeface="Arial" pitchFamily="34" charset="0"/>
              </a:rPr>
              <a:t>Op</a:t>
            </a:r>
          </a:p>
          <a:p>
            <a:pPr algn="ctr" eaLnBrk="0" hangingPunct="0"/>
            <a:r>
              <a:rPr lang="en-US" sz="1800">
                <a:latin typeface="Arial" pitchFamily="34" charset="0"/>
              </a:rPr>
              <a:t>Queue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5118100" y="4813300"/>
            <a:ext cx="1041400" cy="2413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en-US" sz="1800">
                <a:latin typeface="Arial" pitchFamily="34" charset="0"/>
              </a:rPr>
              <a:t>FP Adder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7061200" y="4813300"/>
            <a:ext cx="1041400" cy="2413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en-US" sz="1800">
                <a:latin typeface="Arial" pitchFamily="34" charset="0"/>
              </a:rPr>
              <a:t>FP Mult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4832350" y="4375150"/>
            <a:ext cx="1441450" cy="3175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en-US" sz="1800">
                <a:latin typeface="Arial" pitchFamily="34" charset="0"/>
              </a:rPr>
              <a:t>Res Stations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6832600" y="4375150"/>
            <a:ext cx="1441450" cy="3175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en-US" sz="1800">
                <a:latin typeface="Arial" pitchFamily="34" charset="0"/>
              </a:rPr>
              <a:t>Res Stations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4743450" y="5410200"/>
            <a:ext cx="409575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8839200" y="1752600"/>
            <a:ext cx="0" cy="363855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7467600" y="1752600"/>
            <a:ext cx="139065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7486650" y="1752600"/>
            <a:ext cx="0" cy="24765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5638800" y="504825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7562850" y="508635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5600700" y="367665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5600700" y="3943350"/>
            <a:ext cx="1962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7562850" y="3943350"/>
            <a:ext cx="0" cy="400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>
            <a:off x="7048500" y="3048000"/>
            <a:ext cx="0" cy="895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 flipH="1">
            <a:off x="7067550" y="3505200"/>
            <a:ext cx="323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 flipH="1">
            <a:off x="7524750" y="3943350"/>
            <a:ext cx="131445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 flipH="1">
            <a:off x="8534400" y="3505200"/>
            <a:ext cx="32385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33450" y="342900"/>
            <a:ext cx="7162800" cy="1143000"/>
          </a:xfrm>
          <a:noFill/>
        </p:spPr>
        <p:txBody>
          <a:bodyPr/>
          <a:lstStyle/>
          <a:p>
            <a:r>
              <a:rPr lang="en-US" smtClean="0"/>
              <a:t>Getting CPI &lt; 1: Issuing</a:t>
            </a:r>
            <a:br>
              <a:rPr lang="en-US" smtClean="0"/>
            </a:br>
            <a:r>
              <a:rPr lang="en-US" smtClean="0"/>
              <a:t>Multiple Instructions/Cycle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4635500"/>
          </a:xfrm>
          <a:noFill/>
        </p:spPr>
        <p:txBody>
          <a:bodyPr/>
          <a:lstStyle/>
          <a:p>
            <a:pPr>
              <a:lnSpc>
                <a:spcPct val="80000"/>
              </a:lnSpc>
              <a:tabLst>
                <a:tab pos="2057400" algn="ctr"/>
                <a:tab pos="2743200" algn="ctr"/>
                <a:tab pos="3429000" algn="ctr"/>
                <a:tab pos="4114800" algn="ctr"/>
                <a:tab pos="4800600" algn="ctr"/>
                <a:tab pos="5486400" algn="ctr"/>
                <a:tab pos="6172200" algn="ctr"/>
                <a:tab pos="6858000" algn="ctr"/>
              </a:tabLst>
            </a:pPr>
            <a:r>
              <a:rPr lang="en-US" b="0" smtClean="0"/>
              <a:t>Superscalar DLX: 2 instructions, 1 FP &amp; 1 anything else</a:t>
            </a:r>
            <a:endParaRPr lang="en-US" sz="2000" b="0" smtClean="0"/>
          </a:p>
          <a:p>
            <a:pPr lvl="1">
              <a:lnSpc>
                <a:spcPct val="80000"/>
              </a:lnSpc>
              <a:buFontTx/>
              <a:buNone/>
              <a:tabLst>
                <a:tab pos="2057400" algn="ctr"/>
                <a:tab pos="2743200" algn="ctr"/>
                <a:tab pos="3429000" algn="ctr"/>
                <a:tab pos="4114800" algn="ctr"/>
                <a:tab pos="4800600" algn="ctr"/>
                <a:tab pos="5486400" algn="ctr"/>
                <a:tab pos="6172200" algn="ctr"/>
                <a:tab pos="6858000" algn="ctr"/>
              </a:tabLst>
            </a:pPr>
            <a:r>
              <a:rPr lang="en-US" b="0" smtClean="0"/>
              <a:t>– Fetch 64-bits/clock cycle; Int on left, FP on right</a:t>
            </a:r>
          </a:p>
          <a:p>
            <a:pPr lvl="1">
              <a:lnSpc>
                <a:spcPct val="80000"/>
              </a:lnSpc>
              <a:buFontTx/>
              <a:buNone/>
              <a:tabLst>
                <a:tab pos="2057400" algn="ctr"/>
                <a:tab pos="2743200" algn="ctr"/>
                <a:tab pos="3429000" algn="ctr"/>
                <a:tab pos="4114800" algn="ctr"/>
                <a:tab pos="4800600" algn="ctr"/>
                <a:tab pos="5486400" algn="ctr"/>
                <a:tab pos="6172200" algn="ctr"/>
                <a:tab pos="6858000" algn="ctr"/>
              </a:tabLst>
            </a:pPr>
            <a:r>
              <a:rPr lang="en-US" b="0" smtClean="0"/>
              <a:t>– Can only issue 2nd instruction if 1st instruction issues</a:t>
            </a:r>
          </a:p>
          <a:p>
            <a:pPr lvl="1">
              <a:lnSpc>
                <a:spcPct val="80000"/>
              </a:lnSpc>
              <a:buFontTx/>
              <a:buNone/>
              <a:tabLst>
                <a:tab pos="2057400" algn="ctr"/>
                <a:tab pos="2743200" algn="ctr"/>
                <a:tab pos="3429000" algn="ctr"/>
                <a:tab pos="4114800" algn="ctr"/>
                <a:tab pos="4800600" algn="ctr"/>
                <a:tab pos="5486400" algn="ctr"/>
                <a:tab pos="6172200" algn="ctr"/>
                <a:tab pos="6858000" algn="ctr"/>
              </a:tabLst>
            </a:pPr>
            <a:r>
              <a:rPr lang="en-US" b="0" smtClean="0"/>
              <a:t>– More ports for FP registers to do FP load &amp; FP op in a pair</a:t>
            </a:r>
          </a:p>
          <a:p>
            <a:pPr>
              <a:lnSpc>
                <a:spcPct val="80000"/>
              </a:lnSpc>
              <a:buFontTx/>
              <a:buNone/>
              <a:tabLst>
                <a:tab pos="2057400" algn="ctr"/>
                <a:tab pos="2743200" algn="ctr"/>
                <a:tab pos="3429000" algn="ctr"/>
                <a:tab pos="4114800" algn="ctr"/>
                <a:tab pos="4800600" algn="ctr"/>
                <a:tab pos="5486400" algn="ctr"/>
                <a:tab pos="6172200" algn="ctr"/>
                <a:tab pos="6858000" algn="ctr"/>
              </a:tabLst>
            </a:pPr>
            <a:r>
              <a:rPr lang="en-US" sz="2000" b="0" i="1" smtClean="0"/>
              <a:t>	</a:t>
            </a:r>
            <a:r>
              <a:rPr lang="en-US" sz="2000" b="0" i="1" smtClean="0">
                <a:solidFill>
                  <a:schemeClr val="bg2"/>
                </a:solidFill>
              </a:rPr>
              <a:t>Type		Pipe	Stages		</a:t>
            </a:r>
            <a:r>
              <a:rPr lang="en-US" sz="2000" b="0" smtClean="0">
                <a:solidFill>
                  <a:schemeClr val="bg2"/>
                </a:solidFill>
              </a:rPr>
              <a:t>				</a:t>
            </a:r>
          </a:p>
          <a:p>
            <a:pPr>
              <a:lnSpc>
                <a:spcPct val="80000"/>
              </a:lnSpc>
              <a:buFontTx/>
              <a:buNone/>
              <a:tabLst>
                <a:tab pos="2057400" algn="ctr"/>
                <a:tab pos="2743200" algn="ctr"/>
                <a:tab pos="3429000" algn="ctr"/>
                <a:tab pos="4114800" algn="ctr"/>
                <a:tab pos="4800600" algn="ctr"/>
                <a:tab pos="5486400" algn="ctr"/>
                <a:tab pos="6172200" algn="ctr"/>
                <a:tab pos="6858000" algn="ctr"/>
              </a:tabLst>
            </a:pPr>
            <a:r>
              <a:rPr lang="en-US" sz="2000" b="0" smtClean="0">
                <a:solidFill>
                  <a:schemeClr val="bg2"/>
                </a:solidFill>
              </a:rPr>
              <a:t>	Int. instruction		IF	ID	EX	MEM	WB			</a:t>
            </a:r>
          </a:p>
          <a:p>
            <a:pPr>
              <a:lnSpc>
                <a:spcPct val="80000"/>
              </a:lnSpc>
              <a:buFontTx/>
              <a:buNone/>
              <a:tabLst>
                <a:tab pos="2057400" algn="ctr"/>
                <a:tab pos="2743200" algn="ctr"/>
                <a:tab pos="3429000" algn="ctr"/>
                <a:tab pos="4114800" algn="ctr"/>
                <a:tab pos="4800600" algn="ctr"/>
                <a:tab pos="5486400" algn="ctr"/>
                <a:tab pos="6172200" algn="ctr"/>
                <a:tab pos="6858000" algn="ctr"/>
              </a:tabLst>
            </a:pPr>
            <a:r>
              <a:rPr lang="en-US" sz="2000" b="0" smtClean="0">
                <a:solidFill>
                  <a:schemeClr val="bg2"/>
                </a:solidFill>
              </a:rPr>
              <a:t>	FP instruction		IF	ID	EX	MEM	WB			</a:t>
            </a:r>
          </a:p>
          <a:p>
            <a:pPr>
              <a:lnSpc>
                <a:spcPct val="80000"/>
              </a:lnSpc>
              <a:buFontTx/>
              <a:buNone/>
              <a:tabLst>
                <a:tab pos="2057400" algn="ctr"/>
                <a:tab pos="2743200" algn="ctr"/>
                <a:tab pos="3429000" algn="ctr"/>
                <a:tab pos="4114800" algn="ctr"/>
                <a:tab pos="4800600" algn="ctr"/>
                <a:tab pos="5486400" algn="ctr"/>
                <a:tab pos="6172200" algn="ctr"/>
                <a:tab pos="6858000" algn="ctr"/>
              </a:tabLst>
            </a:pPr>
            <a:r>
              <a:rPr lang="en-US" sz="2000" b="0" smtClean="0">
                <a:solidFill>
                  <a:schemeClr val="bg2"/>
                </a:solidFill>
              </a:rPr>
              <a:t>	Int. instruction			IF	ID	EX	MEM	WB		</a:t>
            </a:r>
          </a:p>
          <a:p>
            <a:pPr>
              <a:lnSpc>
                <a:spcPct val="80000"/>
              </a:lnSpc>
              <a:buFontTx/>
              <a:buNone/>
              <a:tabLst>
                <a:tab pos="2057400" algn="ctr"/>
                <a:tab pos="2743200" algn="ctr"/>
                <a:tab pos="3429000" algn="ctr"/>
                <a:tab pos="4114800" algn="ctr"/>
                <a:tab pos="4800600" algn="ctr"/>
                <a:tab pos="5486400" algn="ctr"/>
                <a:tab pos="6172200" algn="ctr"/>
                <a:tab pos="6858000" algn="ctr"/>
              </a:tabLst>
            </a:pPr>
            <a:r>
              <a:rPr lang="en-US" sz="2000" b="0" smtClean="0">
                <a:solidFill>
                  <a:schemeClr val="bg2"/>
                </a:solidFill>
              </a:rPr>
              <a:t>	FP instruction			IF	ID	EX	MEM	WB		</a:t>
            </a:r>
          </a:p>
          <a:p>
            <a:pPr>
              <a:lnSpc>
                <a:spcPct val="80000"/>
              </a:lnSpc>
              <a:buFontTx/>
              <a:buNone/>
              <a:tabLst>
                <a:tab pos="2057400" algn="ctr"/>
                <a:tab pos="2743200" algn="ctr"/>
                <a:tab pos="3429000" algn="ctr"/>
                <a:tab pos="4114800" algn="ctr"/>
                <a:tab pos="4800600" algn="ctr"/>
                <a:tab pos="5486400" algn="ctr"/>
                <a:tab pos="6172200" algn="ctr"/>
                <a:tab pos="6858000" algn="ctr"/>
              </a:tabLst>
            </a:pPr>
            <a:r>
              <a:rPr lang="en-US" sz="2000" b="0" smtClean="0">
                <a:solidFill>
                  <a:schemeClr val="bg2"/>
                </a:solidFill>
              </a:rPr>
              <a:t>	Int. instruction				IF	ID	EX	MEM	WB	</a:t>
            </a:r>
          </a:p>
          <a:p>
            <a:pPr>
              <a:lnSpc>
                <a:spcPct val="80000"/>
              </a:lnSpc>
              <a:buFontTx/>
              <a:buNone/>
              <a:tabLst>
                <a:tab pos="2057400" algn="ctr"/>
                <a:tab pos="2743200" algn="ctr"/>
                <a:tab pos="3429000" algn="ctr"/>
                <a:tab pos="4114800" algn="ctr"/>
                <a:tab pos="4800600" algn="ctr"/>
                <a:tab pos="5486400" algn="ctr"/>
                <a:tab pos="6172200" algn="ctr"/>
                <a:tab pos="6858000" algn="ctr"/>
              </a:tabLst>
            </a:pPr>
            <a:r>
              <a:rPr lang="en-US" sz="2000" b="0" smtClean="0">
                <a:solidFill>
                  <a:schemeClr val="bg2"/>
                </a:solidFill>
              </a:rPr>
              <a:t>	FP instruction				IF	ID	EX	MEM	WB</a:t>
            </a:r>
          </a:p>
          <a:p>
            <a:pPr>
              <a:lnSpc>
                <a:spcPct val="80000"/>
              </a:lnSpc>
              <a:tabLst>
                <a:tab pos="2057400" algn="ctr"/>
                <a:tab pos="2743200" algn="ctr"/>
                <a:tab pos="3429000" algn="ctr"/>
                <a:tab pos="4114800" algn="ctr"/>
                <a:tab pos="4800600" algn="ctr"/>
                <a:tab pos="5486400" algn="ctr"/>
                <a:tab pos="6172200" algn="ctr"/>
                <a:tab pos="6858000" algn="ctr"/>
              </a:tabLst>
            </a:pPr>
            <a:r>
              <a:rPr lang="en-US" b="0" smtClean="0"/>
              <a:t> 1 cycle load delay expands to </a:t>
            </a:r>
            <a:r>
              <a:rPr lang="en-US" b="0" smtClean="0">
                <a:solidFill>
                  <a:schemeClr val="hlink"/>
                </a:solidFill>
              </a:rPr>
              <a:t>3 instructions</a:t>
            </a:r>
            <a:r>
              <a:rPr lang="en-US" b="0" smtClean="0"/>
              <a:t> in SS</a:t>
            </a:r>
            <a:endParaRPr lang="en-US" sz="2000" b="0" smtClean="0"/>
          </a:p>
          <a:p>
            <a:pPr lvl="1">
              <a:lnSpc>
                <a:spcPct val="80000"/>
              </a:lnSpc>
              <a:tabLst>
                <a:tab pos="2057400" algn="ctr"/>
                <a:tab pos="2743200" algn="ctr"/>
                <a:tab pos="3429000" algn="ctr"/>
                <a:tab pos="4114800" algn="ctr"/>
                <a:tab pos="4800600" algn="ctr"/>
                <a:tab pos="5486400" algn="ctr"/>
                <a:tab pos="6172200" algn="ctr"/>
                <a:tab pos="6858000" algn="ctr"/>
              </a:tabLst>
            </a:pPr>
            <a:r>
              <a:rPr lang="en-US" b="0" smtClean="0"/>
              <a:t>instruction in right half can’t use it, nor instructions in next slot</a:t>
            </a:r>
          </a:p>
          <a:p>
            <a:pPr>
              <a:lnSpc>
                <a:spcPct val="80000"/>
              </a:lnSpc>
              <a:buFontTx/>
              <a:buChar char="–"/>
              <a:tabLst>
                <a:tab pos="2057400" algn="ctr"/>
                <a:tab pos="2743200" algn="ctr"/>
                <a:tab pos="3429000" algn="ctr"/>
                <a:tab pos="4114800" algn="ctr"/>
                <a:tab pos="4800600" algn="ctr"/>
                <a:tab pos="5486400" algn="ctr"/>
                <a:tab pos="6172200" algn="ctr"/>
                <a:tab pos="6858000" algn="ctr"/>
              </a:tabLst>
            </a:pPr>
            <a:endParaRPr lang="en-US" sz="2000" b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Superscalar</a:t>
            </a: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1524000" y="1828800"/>
            <a:ext cx="457200" cy="8540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C0081"/>
                </a:solidFill>
                <a:latin typeface="Arial" pitchFamily="34" charset="0"/>
              </a:rPr>
              <a:t>IF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pitchFamily="34" charset="0"/>
              </a:rPr>
              <a:t>IF</a:t>
            </a: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2057400" y="1828800"/>
            <a:ext cx="457200" cy="1768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C0081"/>
                </a:solidFill>
                <a:latin typeface="Arial" pitchFamily="34" charset="0"/>
              </a:rPr>
              <a:t>ID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pitchFamily="34" charset="0"/>
              </a:rPr>
              <a:t>ID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C0081"/>
                </a:solidFill>
                <a:latin typeface="Arial" pitchFamily="34" charset="0"/>
              </a:rPr>
              <a:t>IF</a:t>
            </a:r>
            <a:endParaRPr lang="en-US" sz="2000">
              <a:solidFill>
                <a:srgbClr val="33CC33"/>
              </a:solidFill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pitchFamily="34" charset="0"/>
              </a:rPr>
              <a:t>IF</a:t>
            </a: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2590800" y="1828800"/>
            <a:ext cx="609600" cy="2682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C0081"/>
                </a:solidFill>
                <a:latin typeface="Arial" pitchFamily="34" charset="0"/>
              </a:rPr>
              <a:t>EX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pitchFamily="34" charset="0"/>
              </a:rPr>
              <a:t>EX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C0081"/>
                </a:solidFill>
                <a:latin typeface="Arial" pitchFamily="34" charset="0"/>
              </a:rPr>
              <a:t>ID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pitchFamily="34" charset="0"/>
              </a:rPr>
              <a:t>ID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C0081"/>
                </a:solidFill>
                <a:latin typeface="Arial" pitchFamily="34" charset="0"/>
              </a:rPr>
              <a:t>IF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pitchFamily="34" charset="0"/>
              </a:rPr>
              <a:t>IF</a:t>
            </a: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3124200" y="1828800"/>
            <a:ext cx="533400" cy="3597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C0081"/>
                </a:solidFill>
                <a:latin typeface="Arial" pitchFamily="34" charset="0"/>
              </a:rPr>
              <a:t>M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pitchFamily="34" charset="0"/>
              </a:rPr>
              <a:t>M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C0081"/>
                </a:solidFill>
                <a:latin typeface="Arial" pitchFamily="34" charset="0"/>
              </a:rPr>
              <a:t>EX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pitchFamily="34" charset="0"/>
              </a:rPr>
              <a:t>EX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C0081"/>
                </a:solidFill>
                <a:latin typeface="Arial" pitchFamily="34" charset="0"/>
              </a:rPr>
              <a:t>ID</a:t>
            </a:r>
            <a:endParaRPr lang="en-US" sz="2000">
              <a:solidFill>
                <a:srgbClr val="33CC33"/>
              </a:solidFill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pitchFamily="34" charset="0"/>
              </a:rPr>
              <a:t>ID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C0081"/>
                </a:solidFill>
                <a:latin typeface="Arial" pitchFamily="34" charset="0"/>
              </a:rPr>
              <a:t>IF</a:t>
            </a:r>
            <a:endParaRPr lang="en-US" sz="2000">
              <a:solidFill>
                <a:srgbClr val="33CC33"/>
              </a:solidFill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pitchFamily="34" charset="0"/>
              </a:rPr>
              <a:t>IF</a:t>
            </a:r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685800" cy="4511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C0081"/>
                </a:solidFill>
                <a:latin typeface="Arial" pitchFamily="34" charset="0"/>
              </a:rPr>
              <a:t>WB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pitchFamily="34" charset="0"/>
              </a:rPr>
              <a:t>WB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C0081"/>
                </a:solidFill>
                <a:latin typeface="Arial" pitchFamily="34" charset="0"/>
              </a:rPr>
              <a:t>M</a:t>
            </a:r>
            <a:endParaRPr lang="en-US" sz="2000">
              <a:solidFill>
                <a:srgbClr val="33CC33"/>
              </a:solidFill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pitchFamily="34" charset="0"/>
              </a:rPr>
              <a:t>M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C0081"/>
                </a:solidFill>
                <a:latin typeface="Arial" pitchFamily="34" charset="0"/>
              </a:rPr>
              <a:t>EX</a:t>
            </a:r>
            <a:endParaRPr lang="en-US" sz="2000">
              <a:solidFill>
                <a:srgbClr val="33CC33"/>
              </a:solidFill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pitchFamily="34" charset="0"/>
              </a:rPr>
              <a:t>EX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C0081"/>
                </a:solidFill>
                <a:latin typeface="Arial" pitchFamily="34" charset="0"/>
              </a:rPr>
              <a:t>ID</a:t>
            </a:r>
            <a:endParaRPr lang="en-US" sz="2000">
              <a:solidFill>
                <a:srgbClr val="33CC33"/>
              </a:solidFill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pitchFamily="34" charset="0"/>
              </a:rPr>
              <a:t>ID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C0081"/>
                </a:solidFill>
                <a:latin typeface="Arial" pitchFamily="34" charset="0"/>
              </a:rPr>
              <a:t>IF</a:t>
            </a:r>
            <a:endParaRPr lang="en-US" sz="2000">
              <a:solidFill>
                <a:srgbClr val="33CC33"/>
              </a:solidFill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pitchFamily="34" charset="0"/>
              </a:rPr>
              <a:t>IF</a:t>
            </a:r>
          </a:p>
        </p:txBody>
      </p:sp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4267200" y="2743200"/>
            <a:ext cx="685800" cy="3597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C0081"/>
                </a:solidFill>
                <a:latin typeface="Arial" pitchFamily="34" charset="0"/>
              </a:rPr>
              <a:t>WB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pitchFamily="34" charset="0"/>
              </a:rPr>
              <a:t>WB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C0081"/>
                </a:solidFill>
                <a:latin typeface="Arial" pitchFamily="34" charset="0"/>
              </a:rPr>
              <a:t>M</a:t>
            </a:r>
            <a:endParaRPr lang="en-US" sz="2000">
              <a:solidFill>
                <a:srgbClr val="33CC33"/>
              </a:solidFill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pitchFamily="34" charset="0"/>
              </a:rPr>
              <a:t>M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C0081"/>
                </a:solidFill>
                <a:latin typeface="Arial" pitchFamily="34" charset="0"/>
              </a:rPr>
              <a:t>EX</a:t>
            </a:r>
            <a:endParaRPr lang="en-US" sz="2000">
              <a:solidFill>
                <a:srgbClr val="33CC33"/>
              </a:solidFill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pitchFamily="34" charset="0"/>
              </a:rPr>
              <a:t>EX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C0081"/>
                </a:solidFill>
                <a:latin typeface="Arial" pitchFamily="34" charset="0"/>
              </a:rPr>
              <a:t>ID</a:t>
            </a:r>
            <a:endParaRPr lang="en-US" sz="2000">
              <a:solidFill>
                <a:srgbClr val="33CC33"/>
              </a:solidFill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pitchFamily="34" charset="0"/>
              </a:rPr>
              <a:t>ID</a:t>
            </a:r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4876800" y="3657600"/>
            <a:ext cx="685800" cy="2682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C0081"/>
                </a:solidFill>
                <a:latin typeface="Arial" pitchFamily="34" charset="0"/>
              </a:rPr>
              <a:t>WB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pitchFamily="34" charset="0"/>
              </a:rPr>
              <a:t>WB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C0081"/>
                </a:solidFill>
                <a:latin typeface="Arial" pitchFamily="34" charset="0"/>
              </a:rPr>
              <a:t>M</a:t>
            </a:r>
            <a:endParaRPr lang="en-US" sz="2000">
              <a:solidFill>
                <a:srgbClr val="33CC33"/>
              </a:solidFill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pitchFamily="34" charset="0"/>
              </a:rPr>
              <a:t>M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C0081"/>
                </a:solidFill>
                <a:latin typeface="Arial" pitchFamily="34" charset="0"/>
              </a:rPr>
              <a:t>EX</a:t>
            </a:r>
            <a:endParaRPr lang="en-US" sz="2000">
              <a:solidFill>
                <a:srgbClr val="33CC33"/>
              </a:solidFill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pitchFamily="34" charset="0"/>
              </a:rPr>
              <a:t>EX</a:t>
            </a:r>
          </a:p>
        </p:txBody>
      </p:sp>
      <p:sp>
        <p:nvSpPr>
          <p:cNvPr id="126986" name="Text Box 10"/>
          <p:cNvSpPr txBox="1">
            <a:spLocks noChangeArrowheads="1"/>
          </p:cNvSpPr>
          <p:nvPr/>
        </p:nvSpPr>
        <p:spPr bwMode="auto">
          <a:xfrm>
            <a:off x="5486400" y="4572000"/>
            <a:ext cx="685800" cy="1768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C0081"/>
                </a:solidFill>
                <a:latin typeface="Arial" pitchFamily="34" charset="0"/>
              </a:rPr>
              <a:t>WB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pitchFamily="34" charset="0"/>
              </a:rPr>
              <a:t>WB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C0081"/>
                </a:solidFill>
                <a:latin typeface="Arial" pitchFamily="34" charset="0"/>
              </a:rPr>
              <a:t>M</a:t>
            </a:r>
            <a:endParaRPr lang="en-US" sz="2000">
              <a:solidFill>
                <a:srgbClr val="33CC33"/>
              </a:solidFill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pitchFamily="34" charset="0"/>
              </a:rPr>
              <a:t>M</a:t>
            </a:r>
          </a:p>
        </p:txBody>
      </p:sp>
      <p:sp>
        <p:nvSpPr>
          <p:cNvPr id="126987" name="Text Box 11"/>
          <p:cNvSpPr txBox="1">
            <a:spLocks noChangeArrowheads="1"/>
          </p:cNvSpPr>
          <p:nvPr/>
        </p:nvSpPr>
        <p:spPr bwMode="auto">
          <a:xfrm>
            <a:off x="6019800" y="5486400"/>
            <a:ext cx="685800" cy="8540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DC0081"/>
                </a:solidFill>
                <a:latin typeface="Arial" pitchFamily="34" charset="0"/>
              </a:rPr>
              <a:t>WB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CC33"/>
                </a:solidFill>
                <a:latin typeface="Arial" pitchFamily="34" charset="0"/>
              </a:rPr>
              <a:t>WB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autoUpdateAnimBg="0"/>
      <p:bldP spid="126980" grpId="0" autoUpdateAnimBg="0"/>
      <p:bldP spid="126981" grpId="0" autoUpdateAnimBg="0"/>
      <p:bldP spid="126982" grpId="0" autoUpdateAnimBg="0"/>
      <p:bldP spid="126983" grpId="0" autoUpdateAnimBg="0"/>
      <p:bldP spid="126984" grpId="0" autoUpdateAnimBg="0"/>
      <p:bldP spid="126985" grpId="0" autoUpdateAnimBg="0"/>
      <p:bldP spid="126986" grpId="0" autoUpdateAnimBg="0"/>
      <p:bldP spid="12698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Review: Unrolled Loop that Minimizes Stalls for Scalar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73100" y="1143000"/>
            <a:ext cx="8458200" cy="2235200"/>
          </a:xfrm>
          <a:prstGeom prst="rect">
            <a:avLst/>
          </a:prstGeom>
          <a:noFill/>
          <a:ln w="12700" cmpd="tri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509713" y="1825625"/>
            <a:ext cx="6665912" cy="4573588"/>
          </a:xfrm>
          <a:prstGeom prst="rect">
            <a:avLst/>
          </a:prstGeom>
          <a:noFill/>
          <a:ln w="12700" cmpd="tri">
            <a:noFill/>
            <a:prstDash val="dash"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latin typeface="Arial" pitchFamily="34" charset="0"/>
              </a:rPr>
              <a:t>1 </a:t>
            </a:r>
            <a:r>
              <a:rPr lang="en-US" sz="1800">
                <a:latin typeface="Courier New" pitchFamily="49" charset="0"/>
              </a:rPr>
              <a:t>Loop:	LD	F0,0(R1)</a:t>
            </a:r>
          </a:p>
          <a:p>
            <a:pPr eaLnBrk="0" hangingPunct="0"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latin typeface="Arial" pitchFamily="34" charset="0"/>
              </a:rPr>
              <a:t>2</a:t>
            </a:r>
            <a:r>
              <a:rPr lang="en-US" sz="1800">
                <a:latin typeface="Courier New" pitchFamily="49" charset="0"/>
              </a:rPr>
              <a:t>	LD	F6,-8(R1)</a:t>
            </a:r>
          </a:p>
          <a:p>
            <a:pPr eaLnBrk="0" hangingPunct="0"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latin typeface="Arial" pitchFamily="34" charset="0"/>
              </a:rPr>
              <a:t>3</a:t>
            </a:r>
            <a:r>
              <a:rPr lang="en-US" sz="1800">
                <a:latin typeface="Courier New" pitchFamily="49" charset="0"/>
              </a:rPr>
              <a:t>	LD	F10,-16(R1)</a:t>
            </a:r>
          </a:p>
          <a:p>
            <a:pPr eaLnBrk="0" hangingPunct="0"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latin typeface="Arial" pitchFamily="34" charset="0"/>
              </a:rPr>
              <a:t>4</a:t>
            </a:r>
            <a:r>
              <a:rPr lang="en-US" sz="1800">
                <a:latin typeface="Courier New" pitchFamily="49" charset="0"/>
              </a:rPr>
              <a:t>	LD	F14,-24(R1)</a:t>
            </a:r>
          </a:p>
          <a:p>
            <a:pPr eaLnBrk="0" hangingPunct="0"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latin typeface="Arial" pitchFamily="34" charset="0"/>
              </a:rPr>
              <a:t>5</a:t>
            </a:r>
            <a:r>
              <a:rPr lang="en-US" sz="1800">
                <a:latin typeface="Courier New" pitchFamily="49" charset="0"/>
              </a:rPr>
              <a:t>	ADDD	F4,F0,F2</a:t>
            </a:r>
          </a:p>
          <a:p>
            <a:pPr eaLnBrk="0" hangingPunct="0"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latin typeface="Arial" pitchFamily="34" charset="0"/>
              </a:rPr>
              <a:t>6</a:t>
            </a:r>
            <a:r>
              <a:rPr lang="en-US" sz="1800">
                <a:latin typeface="Courier New" pitchFamily="49" charset="0"/>
              </a:rPr>
              <a:t>	ADDD	F8,F6,F2</a:t>
            </a:r>
          </a:p>
          <a:p>
            <a:pPr eaLnBrk="0" hangingPunct="0"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latin typeface="Arial" pitchFamily="34" charset="0"/>
              </a:rPr>
              <a:t>7</a:t>
            </a:r>
            <a:r>
              <a:rPr lang="en-US" sz="1800">
                <a:latin typeface="Courier New" pitchFamily="49" charset="0"/>
              </a:rPr>
              <a:t>	ADDD	F12,F10,F2</a:t>
            </a:r>
          </a:p>
          <a:p>
            <a:pPr eaLnBrk="0" hangingPunct="0"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latin typeface="Arial" pitchFamily="34" charset="0"/>
              </a:rPr>
              <a:t>8</a:t>
            </a:r>
            <a:r>
              <a:rPr lang="en-US" sz="1800">
                <a:latin typeface="Courier New" pitchFamily="49" charset="0"/>
              </a:rPr>
              <a:t>	ADDD	F16,F14,F2</a:t>
            </a:r>
          </a:p>
          <a:p>
            <a:pPr eaLnBrk="0" hangingPunct="0"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latin typeface="Arial" pitchFamily="34" charset="0"/>
              </a:rPr>
              <a:t>9</a:t>
            </a:r>
            <a:r>
              <a:rPr lang="en-US" sz="1800">
                <a:latin typeface="Courier New" pitchFamily="49" charset="0"/>
              </a:rPr>
              <a:t>	SD	0(R1),F4</a:t>
            </a:r>
          </a:p>
          <a:p>
            <a:pPr eaLnBrk="0" hangingPunct="0"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latin typeface="Arial" pitchFamily="34" charset="0"/>
              </a:rPr>
              <a:t>10</a:t>
            </a:r>
            <a:r>
              <a:rPr lang="en-US" sz="1800">
                <a:latin typeface="Courier New" pitchFamily="49" charset="0"/>
              </a:rPr>
              <a:t>	SD	-8(R1),F8</a:t>
            </a:r>
          </a:p>
          <a:p>
            <a:pPr eaLnBrk="0" hangingPunct="0"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latin typeface="Arial" pitchFamily="34" charset="0"/>
              </a:rPr>
              <a:t>11</a:t>
            </a:r>
            <a:r>
              <a:rPr lang="en-US" sz="1800">
                <a:latin typeface="Courier New" pitchFamily="49" charset="0"/>
              </a:rPr>
              <a:t>	SD	-16(R1),F12</a:t>
            </a:r>
          </a:p>
          <a:p>
            <a:pPr eaLnBrk="0" hangingPunct="0"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latin typeface="Arial" pitchFamily="34" charset="0"/>
              </a:rPr>
              <a:t>12</a:t>
            </a:r>
            <a:r>
              <a:rPr lang="en-US" sz="1800">
                <a:latin typeface="Courier New" pitchFamily="49" charset="0"/>
              </a:rPr>
              <a:t>	SUBI	R1,R1,#32</a:t>
            </a:r>
          </a:p>
          <a:p>
            <a:pPr eaLnBrk="0" hangingPunct="0"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latin typeface="Arial" pitchFamily="34" charset="0"/>
              </a:rPr>
              <a:t>13</a:t>
            </a:r>
            <a:r>
              <a:rPr lang="en-US" sz="1800">
                <a:latin typeface="Courier New" pitchFamily="49" charset="0"/>
              </a:rPr>
              <a:t>	BNEZ	R1,LOOP</a:t>
            </a:r>
          </a:p>
          <a:p>
            <a:pPr eaLnBrk="0" hangingPunct="0"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latin typeface="Arial" pitchFamily="34" charset="0"/>
              </a:rPr>
              <a:t>14</a:t>
            </a:r>
            <a:r>
              <a:rPr lang="en-US" sz="1800">
                <a:latin typeface="Courier New" pitchFamily="49" charset="0"/>
              </a:rPr>
              <a:t>	SD	</a:t>
            </a:r>
            <a:r>
              <a:rPr lang="en-US" sz="1800">
                <a:solidFill>
                  <a:schemeClr val="accent2"/>
                </a:solidFill>
                <a:latin typeface="Courier New" pitchFamily="49" charset="0"/>
              </a:rPr>
              <a:t>8</a:t>
            </a:r>
            <a:r>
              <a:rPr lang="en-US" sz="1800">
                <a:latin typeface="Courier New" pitchFamily="49" charset="0"/>
              </a:rPr>
              <a:t>(R1),F16	</a:t>
            </a:r>
            <a:r>
              <a:rPr lang="en-US" sz="1800">
                <a:solidFill>
                  <a:schemeClr val="accent2"/>
                </a:solidFill>
                <a:latin typeface="Courier New" pitchFamily="49" charset="0"/>
              </a:rPr>
              <a:t>; 8-32 = -24</a:t>
            </a:r>
            <a:br>
              <a:rPr lang="en-US" sz="1800">
                <a:solidFill>
                  <a:schemeClr val="accent2"/>
                </a:solidFill>
                <a:latin typeface="Courier New" pitchFamily="49" charset="0"/>
              </a:rPr>
            </a:br>
            <a:endParaRPr lang="en-US" sz="1800">
              <a:latin typeface="Courier New" pitchFamily="49" charset="0"/>
            </a:endParaRPr>
          </a:p>
          <a:p>
            <a:pPr eaLnBrk="0" hangingPunct="0">
              <a:tabLst>
                <a:tab pos="971550" algn="l"/>
                <a:tab pos="1885950" algn="l"/>
                <a:tab pos="3657600" algn="l"/>
              </a:tabLst>
            </a:pPr>
            <a:r>
              <a:rPr lang="en-US">
                <a:latin typeface="Arial" pitchFamily="34" charset="0"/>
              </a:rPr>
              <a:t>14 clock cycles, or 3.5 per iteration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024563" y="1882775"/>
            <a:ext cx="2466975" cy="638175"/>
          </a:xfrm>
          <a:prstGeom prst="rect">
            <a:avLst/>
          </a:prstGeom>
          <a:noFill/>
          <a:ln w="12700" cmpd="tri">
            <a:noFill/>
            <a:prstDash val="dash"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>
                <a:latin typeface="Arial" pitchFamily="34" charset="0"/>
              </a:rPr>
              <a:t>LD to ADDD: 1 Cycle</a:t>
            </a:r>
          </a:p>
          <a:p>
            <a:pPr eaLnBrk="0" hangingPunct="0"/>
            <a:r>
              <a:rPr lang="en-US" sz="1800">
                <a:latin typeface="Arial" pitchFamily="34" charset="0"/>
              </a:rPr>
              <a:t>ADDD to SD: 2 Cycles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33450" y="438150"/>
            <a:ext cx="7162800" cy="1143000"/>
          </a:xfrm>
          <a:noFill/>
        </p:spPr>
        <p:txBody>
          <a:bodyPr/>
          <a:lstStyle/>
          <a:p>
            <a:r>
              <a:rPr lang="en-US" smtClean="0"/>
              <a:t>Loop Unrolling in Superscalar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1377950"/>
            <a:ext cx="7543800" cy="4953000"/>
          </a:xfrm>
          <a:noFill/>
        </p:spPr>
        <p:txBody>
          <a:bodyPr/>
          <a:lstStyle/>
          <a:p>
            <a:pPr>
              <a:buFontTx/>
              <a:buNone/>
              <a:tabLst>
                <a:tab pos="971550" algn="l"/>
                <a:tab pos="3486150" algn="l"/>
                <a:tab pos="7086600" algn="r"/>
              </a:tabLst>
            </a:pPr>
            <a:r>
              <a:rPr lang="en-US" b="0" smtClean="0"/>
              <a:t>		</a:t>
            </a:r>
            <a:r>
              <a:rPr lang="en-US" sz="1800" b="0" i="1" smtClean="0"/>
              <a:t>Integer instruction	FP instruction	Clock cycle</a:t>
            </a:r>
            <a:endParaRPr lang="en-US" sz="1800" b="0" smtClean="0"/>
          </a:p>
          <a:p>
            <a:pPr>
              <a:buFontTx/>
              <a:buNone/>
              <a:tabLst>
                <a:tab pos="971550" algn="l"/>
                <a:tab pos="3486150" algn="l"/>
                <a:tab pos="7086600" algn="r"/>
              </a:tabLst>
            </a:pPr>
            <a:r>
              <a:rPr lang="en-US" sz="1800" b="0" smtClean="0"/>
              <a:t>Loop:	LD    F0,0(R1)		1</a:t>
            </a:r>
          </a:p>
          <a:p>
            <a:pPr>
              <a:buFontTx/>
              <a:buNone/>
              <a:tabLst>
                <a:tab pos="971550" algn="l"/>
                <a:tab pos="3486150" algn="l"/>
                <a:tab pos="7086600" algn="r"/>
              </a:tabLst>
            </a:pPr>
            <a:r>
              <a:rPr lang="en-US" sz="1800" b="0" smtClean="0"/>
              <a:t>		LD    F6,-8(R1)		2</a:t>
            </a:r>
          </a:p>
          <a:p>
            <a:pPr>
              <a:buFontTx/>
              <a:buNone/>
              <a:tabLst>
                <a:tab pos="971550" algn="l"/>
                <a:tab pos="3486150" algn="l"/>
                <a:tab pos="7086600" algn="r"/>
              </a:tabLst>
            </a:pPr>
            <a:r>
              <a:rPr lang="en-US" sz="1800" b="0" smtClean="0">
                <a:solidFill>
                  <a:srgbClr val="006600"/>
                </a:solidFill>
              </a:rPr>
              <a:t>		LD    F10,-16(R1)	ADDD F4,F0,F2	3</a:t>
            </a:r>
          </a:p>
          <a:p>
            <a:pPr>
              <a:buFontTx/>
              <a:buNone/>
              <a:tabLst>
                <a:tab pos="971550" algn="l"/>
                <a:tab pos="3486150" algn="l"/>
                <a:tab pos="7086600" algn="r"/>
              </a:tabLst>
            </a:pPr>
            <a:r>
              <a:rPr lang="en-US" sz="1800" b="0" smtClean="0">
                <a:solidFill>
                  <a:srgbClr val="006600"/>
                </a:solidFill>
              </a:rPr>
              <a:t>		LD    F14,-24(R1)	ADDD F8,F6,F2	4</a:t>
            </a:r>
          </a:p>
          <a:p>
            <a:pPr>
              <a:buFontTx/>
              <a:buNone/>
              <a:tabLst>
                <a:tab pos="971550" algn="l"/>
                <a:tab pos="3486150" algn="l"/>
                <a:tab pos="7086600" algn="r"/>
              </a:tabLst>
            </a:pPr>
            <a:r>
              <a:rPr lang="en-US" sz="1800" b="0" smtClean="0">
                <a:solidFill>
                  <a:srgbClr val="006600"/>
                </a:solidFill>
              </a:rPr>
              <a:t>		LD    F18,-32(R1)	ADDD F12,F10,F2	5</a:t>
            </a:r>
          </a:p>
          <a:p>
            <a:pPr>
              <a:buFontTx/>
              <a:buNone/>
              <a:tabLst>
                <a:tab pos="971550" algn="l"/>
                <a:tab pos="3486150" algn="l"/>
                <a:tab pos="7086600" algn="r"/>
              </a:tabLst>
            </a:pPr>
            <a:r>
              <a:rPr lang="en-US" sz="1800" b="0" smtClean="0">
                <a:solidFill>
                  <a:srgbClr val="006600"/>
                </a:solidFill>
              </a:rPr>
              <a:t>		SD    0(R1),F4	ADDD F16,F14,F2	6</a:t>
            </a:r>
          </a:p>
          <a:p>
            <a:pPr>
              <a:buFontTx/>
              <a:buNone/>
              <a:tabLst>
                <a:tab pos="971550" algn="l"/>
                <a:tab pos="3486150" algn="l"/>
                <a:tab pos="7086600" algn="r"/>
              </a:tabLst>
            </a:pPr>
            <a:r>
              <a:rPr lang="en-US" sz="1800" b="0" smtClean="0">
                <a:solidFill>
                  <a:srgbClr val="006600"/>
                </a:solidFill>
              </a:rPr>
              <a:t>		SD    -8(R1),F8	ADDD F20,F18,F2	7</a:t>
            </a:r>
          </a:p>
          <a:p>
            <a:pPr>
              <a:buFontTx/>
              <a:buNone/>
              <a:tabLst>
                <a:tab pos="971550" algn="l"/>
                <a:tab pos="3486150" algn="l"/>
                <a:tab pos="7086600" algn="r"/>
              </a:tabLst>
            </a:pPr>
            <a:r>
              <a:rPr lang="en-US" sz="1800" b="0" smtClean="0"/>
              <a:t>		SD    -16(R1),F12		8</a:t>
            </a:r>
          </a:p>
          <a:p>
            <a:pPr>
              <a:buFontTx/>
              <a:buNone/>
              <a:tabLst>
                <a:tab pos="971550" algn="l"/>
                <a:tab pos="3486150" algn="l"/>
                <a:tab pos="7086600" algn="r"/>
              </a:tabLst>
            </a:pPr>
            <a:r>
              <a:rPr lang="en-US" sz="1800" b="0" smtClean="0"/>
              <a:t>		SD    -24(R1),F16		9</a:t>
            </a:r>
          </a:p>
          <a:p>
            <a:pPr>
              <a:buFontTx/>
              <a:buNone/>
              <a:tabLst>
                <a:tab pos="971550" algn="l"/>
                <a:tab pos="3486150" algn="l"/>
                <a:tab pos="7086600" algn="r"/>
              </a:tabLst>
            </a:pPr>
            <a:r>
              <a:rPr lang="en-US" sz="1800" b="0" smtClean="0"/>
              <a:t>		SUBI   R1,R1,#40		10</a:t>
            </a:r>
          </a:p>
          <a:p>
            <a:pPr>
              <a:buFontTx/>
              <a:buNone/>
              <a:tabLst>
                <a:tab pos="971550" algn="l"/>
                <a:tab pos="3486150" algn="l"/>
                <a:tab pos="7086600" algn="r"/>
              </a:tabLst>
            </a:pPr>
            <a:r>
              <a:rPr lang="en-US" sz="1800" b="0" smtClean="0"/>
              <a:t>		BNEZ  R1,LOOP		11</a:t>
            </a:r>
          </a:p>
          <a:p>
            <a:pPr>
              <a:buFontTx/>
              <a:buNone/>
              <a:tabLst>
                <a:tab pos="971550" algn="l"/>
                <a:tab pos="3486150" algn="l"/>
                <a:tab pos="7086600" algn="r"/>
              </a:tabLst>
            </a:pPr>
            <a:r>
              <a:rPr lang="en-US" sz="1800" b="0" smtClean="0"/>
              <a:t>		SD    -32(R1),F20		12</a:t>
            </a:r>
          </a:p>
          <a:p>
            <a:pPr>
              <a:tabLst>
                <a:tab pos="971550" algn="l"/>
                <a:tab pos="3486150" algn="l"/>
                <a:tab pos="7086600" algn="r"/>
              </a:tabLst>
            </a:pPr>
            <a:r>
              <a:rPr lang="en-US" b="0" smtClean="0">
                <a:solidFill>
                  <a:schemeClr val="hlink"/>
                </a:solidFill>
              </a:rPr>
              <a:t>Unrolled 5 times to avoid delays (+1 due to SS)</a:t>
            </a:r>
          </a:p>
          <a:p>
            <a:pPr>
              <a:tabLst>
                <a:tab pos="971550" algn="l"/>
                <a:tab pos="3486150" algn="l"/>
                <a:tab pos="7086600" algn="r"/>
              </a:tabLst>
            </a:pPr>
            <a:r>
              <a:rPr lang="en-US" b="0" smtClean="0">
                <a:solidFill>
                  <a:schemeClr val="hlink"/>
                </a:solidFill>
              </a:rPr>
              <a:t>12 clocks, or 2.4 clocks per iteration (1.5X)</a:t>
            </a: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2590800" y="1981200"/>
            <a:ext cx="2781300" cy="52705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H="1">
            <a:off x="3276600" y="2667000"/>
            <a:ext cx="1752600" cy="9080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2292350" y="1797050"/>
            <a:ext cx="330200" cy="27305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5302250" y="2463800"/>
            <a:ext cx="330200" cy="27305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4978400" y="2463800"/>
            <a:ext cx="330200" cy="273050"/>
          </a:xfrm>
          <a:prstGeom prst="ellips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2940050" y="3454400"/>
            <a:ext cx="330200" cy="273050"/>
          </a:xfrm>
          <a:prstGeom prst="ellips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171450"/>
            <a:ext cx="7162800" cy="1143000"/>
          </a:xfrm>
          <a:noFill/>
        </p:spPr>
        <p:txBody>
          <a:bodyPr/>
          <a:lstStyle/>
          <a:p>
            <a:r>
              <a:rPr lang="en-US" smtClean="0"/>
              <a:t>Multiple Issue Challenges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4876800"/>
          </a:xfrm>
          <a:noFill/>
        </p:spPr>
        <p:txBody>
          <a:bodyPr/>
          <a:lstStyle/>
          <a:p>
            <a:r>
              <a:rPr lang="en-US" sz="2000" b="0" dirty="0" smtClean="0"/>
              <a:t>Integer/FP split is simple for HW, get CPI of 0.5 only for programs /w:</a:t>
            </a:r>
          </a:p>
          <a:p>
            <a:pPr lvl="1"/>
            <a:r>
              <a:rPr lang="en-US" sz="1800" b="0" dirty="0" smtClean="0"/>
              <a:t>Exactly 50% FP operations</a:t>
            </a:r>
          </a:p>
          <a:p>
            <a:pPr lvl="1"/>
            <a:r>
              <a:rPr lang="en-US" sz="1800" b="0" dirty="0" smtClean="0"/>
              <a:t>No hazards</a:t>
            </a:r>
          </a:p>
          <a:p>
            <a:r>
              <a:rPr lang="en-US" sz="2000" b="0" dirty="0" smtClean="0"/>
              <a:t>If more instructions issue at same time, greater difficulty of decode and issue</a:t>
            </a:r>
          </a:p>
          <a:p>
            <a:pPr lvl="1"/>
            <a:r>
              <a:rPr lang="en-US" sz="1800" b="0" dirty="0" smtClean="0"/>
              <a:t>Even 2-scalar =&gt; examine 2 </a:t>
            </a:r>
            <a:r>
              <a:rPr lang="en-US" sz="1800" b="0" dirty="0" err="1" smtClean="0"/>
              <a:t>opcodes</a:t>
            </a:r>
            <a:r>
              <a:rPr lang="en-US" sz="1800" b="0" dirty="0" smtClean="0"/>
              <a:t>, 6 register </a:t>
            </a:r>
            <a:r>
              <a:rPr lang="en-US" sz="1800" b="0" dirty="0" err="1" smtClean="0"/>
              <a:t>specifiers</a:t>
            </a:r>
            <a:r>
              <a:rPr lang="en-US" sz="1800" b="0" dirty="0" smtClean="0"/>
              <a:t>, &amp; decide if 1 or 2 instructions can issue</a:t>
            </a:r>
          </a:p>
          <a:p>
            <a:r>
              <a:rPr lang="en-US" sz="2000" b="0" dirty="0" smtClean="0"/>
              <a:t>VLIW: tradeoff instruction space for simple decoding</a:t>
            </a:r>
          </a:p>
          <a:p>
            <a:pPr lvl="1"/>
            <a:r>
              <a:rPr lang="en-US" sz="1800" b="0" dirty="0" smtClean="0"/>
              <a:t>The very long instruction word (VLIW) has room for many operations</a:t>
            </a:r>
          </a:p>
          <a:p>
            <a:pPr lvl="1"/>
            <a:r>
              <a:rPr lang="en-US" sz="1800" b="0" dirty="0" smtClean="0"/>
              <a:t>By definition, all the operations the compiler puts in the long instruction word are independent </a:t>
            </a:r>
            <a:r>
              <a:rPr lang="en-US" sz="1800" b="0" dirty="0" smtClean="0">
                <a:sym typeface="Symbol" pitchFamily="18" charset="2"/>
              </a:rPr>
              <a:t> they can be </a:t>
            </a:r>
            <a:r>
              <a:rPr lang="en-US" sz="1800" b="0" dirty="0" smtClean="0"/>
              <a:t>executed in parallel</a:t>
            </a:r>
          </a:p>
          <a:p>
            <a:pPr lvl="1"/>
            <a:r>
              <a:rPr lang="en-US" sz="1800" b="0" dirty="0" smtClean="0"/>
              <a:t>E.g., 2 integer operations, 2 FP ops, 2 Memory refs, 1 branch</a:t>
            </a:r>
          </a:p>
          <a:p>
            <a:pPr lvl="2"/>
            <a:r>
              <a:rPr lang="en-US" sz="1600" b="0" dirty="0" smtClean="0"/>
              <a:t>16 to 24 bits per field =&gt; 7*16 or 112 bits to 7*24 or 168 bits wide</a:t>
            </a:r>
          </a:p>
          <a:p>
            <a:pPr lvl="1"/>
            <a:r>
              <a:rPr lang="en-US" sz="1800" b="0" dirty="0" smtClean="0">
                <a:solidFill>
                  <a:srgbClr val="DC0081"/>
                </a:solidFill>
              </a:rPr>
              <a:t>Need compiling technique that schedules across several branches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VLIW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57200" y="2590800"/>
            <a:ext cx="1676400" cy="1143000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133600" y="2590800"/>
            <a:ext cx="1676400" cy="1143000"/>
          </a:xfrm>
          <a:prstGeom prst="rect">
            <a:avLst/>
          </a:prstGeom>
          <a:solidFill>
            <a:srgbClr val="0066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810000" y="2590800"/>
            <a:ext cx="1676400" cy="1143000"/>
          </a:xfrm>
          <a:prstGeom prst="rect">
            <a:avLst/>
          </a:prstGeom>
          <a:solidFill>
            <a:srgbClr val="000099"/>
          </a:solidFill>
          <a:ln w="1905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5486400" y="2590800"/>
            <a:ext cx="1676400" cy="1143000"/>
          </a:xfrm>
          <a:prstGeom prst="rect">
            <a:avLst/>
          </a:prstGeom>
          <a:solidFill>
            <a:srgbClr val="660066"/>
          </a:solidFill>
          <a:ln w="19050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7162800" y="2590800"/>
            <a:ext cx="1676400" cy="1143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81000" y="2895600"/>
            <a:ext cx="84582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2517775" algn="ctr"/>
                <a:tab pos="4227513" algn="ctr"/>
                <a:tab pos="5884863" algn="ctr"/>
                <a:tab pos="7489825" algn="ctr"/>
              </a:tabLst>
            </a:pPr>
            <a:r>
              <a:rPr lang="en-US" b="1">
                <a:solidFill>
                  <a:schemeClr val="bg1"/>
                </a:solidFill>
              </a:rPr>
              <a:t> Mem. ref. 1	Mem. ref. 2	FP op. 1	FP op. 2	inst branch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133600" y="3429000"/>
            <a:ext cx="12954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162800" cy="1143000"/>
          </a:xfrm>
          <a:noFill/>
        </p:spPr>
        <p:txBody>
          <a:bodyPr/>
          <a:lstStyle/>
          <a:p>
            <a:r>
              <a:rPr lang="en-US" smtClean="0"/>
              <a:t>Loop Unrolling in VLIW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2600" y="1606550"/>
            <a:ext cx="8343900" cy="4902200"/>
          </a:xfrm>
          <a:noFill/>
        </p:spPr>
        <p:txBody>
          <a:bodyPr/>
          <a:lstStyle/>
          <a:p>
            <a:pPr marL="0" indent="0">
              <a:buFontTx/>
              <a:buNone/>
              <a:tabLst>
                <a:tab pos="1543050" algn="l"/>
                <a:tab pos="3028950" algn="l"/>
                <a:tab pos="4800600" algn="l"/>
                <a:tab pos="6172200" algn="l"/>
                <a:tab pos="8115300" algn="r"/>
              </a:tabLst>
            </a:pPr>
            <a:r>
              <a:rPr lang="en-US" sz="1800" i="1" smtClean="0">
                <a:solidFill>
                  <a:schemeClr val="hlink"/>
                </a:solidFill>
              </a:rPr>
              <a:t>Memory</a:t>
            </a:r>
            <a:r>
              <a:rPr lang="en-US" sz="1800" i="1" smtClean="0"/>
              <a:t> 	</a:t>
            </a:r>
            <a:r>
              <a:rPr lang="en-US" sz="1800" i="1" smtClean="0">
                <a:solidFill>
                  <a:srgbClr val="33CC33"/>
                </a:solidFill>
              </a:rPr>
              <a:t>Memory</a:t>
            </a:r>
            <a:r>
              <a:rPr lang="en-US" sz="1800" i="1" smtClean="0"/>
              <a:t>	</a:t>
            </a:r>
            <a:r>
              <a:rPr lang="en-US" sz="1800" i="1" smtClean="0">
                <a:solidFill>
                  <a:srgbClr val="000099"/>
                </a:solidFill>
              </a:rPr>
              <a:t>FP</a:t>
            </a:r>
            <a:r>
              <a:rPr lang="en-US" sz="1800" i="1" smtClean="0"/>
              <a:t>	</a:t>
            </a:r>
            <a:r>
              <a:rPr lang="en-US" sz="1800" i="1" smtClean="0">
                <a:solidFill>
                  <a:srgbClr val="660066"/>
                </a:solidFill>
              </a:rPr>
              <a:t>FP</a:t>
            </a:r>
            <a:r>
              <a:rPr lang="en-US" sz="1800" i="1" smtClean="0"/>
              <a:t>	Int. op/	Clock</a:t>
            </a:r>
            <a:br>
              <a:rPr lang="en-US" sz="1800" i="1" smtClean="0"/>
            </a:br>
            <a:r>
              <a:rPr lang="en-US" sz="1800" i="1" smtClean="0">
                <a:solidFill>
                  <a:schemeClr val="hlink"/>
                </a:solidFill>
              </a:rPr>
              <a:t>reference 1</a:t>
            </a:r>
            <a:r>
              <a:rPr lang="en-US" sz="1800" i="1" smtClean="0"/>
              <a:t>	</a:t>
            </a:r>
            <a:r>
              <a:rPr lang="en-US" sz="1800" i="1" smtClean="0">
                <a:solidFill>
                  <a:srgbClr val="33CC33"/>
                </a:solidFill>
              </a:rPr>
              <a:t>reference 2	</a:t>
            </a:r>
            <a:r>
              <a:rPr lang="en-US" sz="1800" i="1" smtClean="0">
                <a:solidFill>
                  <a:srgbClr val="000099"/>
                </a:solidFill>
              </a:rPr>
              <a:t>operation 1</a:t>
            </a:r>
            <a:r>
              <a:rPr lang="en-US" sz="1800" i="1" smtClean="0"/>
              <a:t>	 </a:t>
            </a:r>
            <a:r>
              <a:rPr lang="en-US" sz="1800" i="1" smtClean="0">
                <a:solidFill>
                  <a:srgbClr val="660066"/>
                </a:solidFill>
              </a:rPr>
              <a:t>op. 2</a:t>
            </a:r>
            <a:r>
              <a:rPr lang="en-US" sz="1800" i="1" smtClean="0"/>
              <a:t> 	branch</a:t>
            </a:r>
          </a:p>
          <a:p>
            <a:pPr marL="0" indent="0">
              <a:buFontTx/>
              <a:buNone/>
              <a:tabLst>
                <a:tab pos="1543050" algn="l"/>
                <a:tab pos="3028950" algn="l"/>
                <a:tab pos="4800600" algn="l"/>
                <a:tab pos="6172200" algn="l"/>
                <a:tab pos="8115300" algn="r"/>
              </a:tabLst>
            </a:pPr>
            <a:r>
              <a:rPr lang="en-US" sz="1600" smtClean="0">
                <a:solidFill>
                  <a:schemeClr val="hlink"/>
                </a:solidFill>
              </a:rPr>
              <a:t>LD F0,0(R1)</a:t>
            </a:r>
            <a:r>
              <a:rPr lang="en-US" sz="1600" smtClean="0"/>
              <a:t>	</a:t>
            </a:r>
            <a:r>
              <a:rPr lang="en-US" sz="1600" smtClean="0">
                <a:solidFill>
                  <a:srgbClr val="33CC33"/>
                </a:solidFill>
              </a:rPr>
              <a:t>LD F6,-8(R1)</a:t>
            </a:r>
            <a:r>
              <a:rPr lang="en-US" sz="1600" smtClean="0"/>
              <a:t>				1</a:t>
            </a:r>
          </a:p>
          <a:p>
            <a:pPr marL="0" indent="0">
              <a:buFontTx/>
              <a:buNone/>
              <a:tabLst>
                <a:tab pos="1543050" algn="l"/>
                <a:tab pos="3028950" algn="l"/>
                <a:tab pos="4800600" algn="l"/>
                <a:tab pos="6172200" algn="l"/>
                <a:tab pos="8115300" algn="r"/>
              </a:tabLst>
            </a:pPr>
            <a:r>
              <a:rPr lang="en-US" sz="1600" smtClean="0">
                <a:solidFill>
                  <a:schemeClr val="hlink"/>
                </a:solidFill>
              </a:rPr>
              <a:t>LD F10,-16(R1)</a:t>
            </a:r>
            <a:r>
              <a:rPr lang="en-US" sz="1600" smtClean="0"/>
              <a:t>	</a:t>
            </a:r>
            <a:r>
              <a:rPr lang="en-US" sz="1600" smtClean="0">
                <a:solidFill>
                  <a:srgbClr val="33CC33"/>
                </a:solidFill>
              </a:rPr>
              <a:t>LD F14,-24(R1)</a:t>
            </a:r>
            <a:r>
              <a:rPr lang="en-US" sz="1600" smtClean="0"/>
              <a:t>				2</a:t>
            </a:r>
          </a:p>
          <a:p>
            <a:pPr marL="0" indent="0">
              <a:buFontTx/>
              <a:buNone/>
              <a:tabLst>
                <a:tab pos="1543050" algn="l"/>
                <a:tab pos="3028950" algn="l"/>
                <a:tab pos="4800600" algn="l"/>
                <a:tab pos="6172200" algn="l"/>
                <a:tab pos="8115300" algn="r"/>
              </a:tabLst>
            </a:pPr>
            <a:r>
              <a:rPr lang="en-US" sz="1600" smtClean="0">
                <a:solidFill>
                  <a:schemeClr val="hlink"/>
                </a:solidFill>
              </a:rPr>
              <a:t>LD F18,-32(R1)</a:t>
            </a:r>
            <a:r>
              <a:rPr lang="en-US" sz="1600" smtClean="0"/>
              <a:t>	</a:t>
            </a:r>
            <a:r>
              <a:rPr lang="en-US" sz="1600" smtClean="0">
                <a:solidFill>
                  <a:srgbClr val="33CC33"/>
                </a:solidFill>
              </a:rPr>
              <a:t>LD F22,-40(R1)	</a:t>
            </a:r>
            <a:r>
              <a:rPr lang="en-US" sz="1600" smtClean="0">
                <a:solidFill>
                  <a:srgbClr val="000099"/>
                </a:solidFill>
              </a:rPr>
              <a:t>ADDD F4,F0,F2</a:t>
            </a:r>
            <a:r>
              <a:rPr lang="en-US" sz="1600" smtClean="0"/>
              <a:t>	</a:t>
            </a:r>
            <a:r>
              <a:rPr lang="en-US" sz="1600" smtClean="0">
                <a:solidFill>
                  <a:srgbClr val="660066"/>
                </a:solidFill>
              </a:rPr>
              <a:t>ADDD F8,F6,F2</a:t>
            </a:r>
            <a:r>
              <a:rPr lang="en-US" sz="1600" smtClean="0"/>
              <a:t>	3</a:t>
            </a:r>
          </a:p>
          <a:p>
            <a:pPr marL="0" indent="0">
              <a:buFontTx/>
              <a:buNone/>
              <a:tabLst>
                <a:tab pos="1543050" algn="l"/>
                <a:tab pos="3028950" algn="l"/>
                <a:tab pos="4800600" algn="l"/>
                <a:tab pos="6172200" algn="l"/>
                <a:tab pos="8115300" algn="r"/>
              </a:tabLst>
            </a:pPr>
            <a:r>
              <a:rPr lang="en-US" sz="1600" smtClean="0">
                <a:solidFill>
                  <a:schemeClr val="hlink"/>
                </a:solidFill>
              </a:rPr>
              <a:t>LD F26,-48(R1)</a:t>
            </a:r>
            <a:r>
              <a:rPr lang="en-US" sz="1600" smtClean="0"/>
              <a:t>		</a:t>
            </a:r>
            <a:r>
              <a:rPr lang="en-US" sz="1600" smtClean="0">
                <a:solidFill>
                  <a:srgbClr val="000099"/>
                </a:solidFill>
              </a:rPr>
              <a:t>ADDD F12,F10,F2</a:t>
            </a:r>
            <a:r>
              <a:rPr lang="en-US" sz="1600" smtClean="0"/>
              <a:t>	</a:t>
            </a:r>
            <a:r>
              <a:rPr lang="en-US" sz="1600" smtClean="0">
                <a:solidFill>
                  <a:srgbClr val="660066"/>
                </a:solidFill>
              </a:rPr>
              <a:t>ADDD F16,F14,F2</a:t>
            </a:r>
            <a:r>
              <a:rPr lang="en-US" sz="1600" smtClean="0"/>
              <a:t>	4</a:t>
            </a:r>
          </a:p>
          <a:p>
            <a:pPr marL="0" indent="0">
              <a:buFontTx/>
              <a:buNone/>
              <a:tabLst>
                <a:tab pos="1543050" algn="l"/>
                <a:tab pos="3028950" algn="l"/>
                <a:tab pos="4800600" algn="l"/>
                <a:tab pos="6172200" algn="l"/>
                <a:tab pos="8115300" algn="r"/>
              </a:tabLst>
            </a:pPr>
            <a:r>
              <a:rPr lang="en-US" sz="1600" smtClean="0"/>
              <a:t>		</a:t>
            </a:r>
            <a:r>
              <a:rPr lang="en-US" sz="1600" smtClean="0">
                <a:solidFill>
                  <a:srgbClr val="000099"/>
                </a:solidFill>
              </a:rPr>
              <a:t>ADDD F20,F18,F2</a:t>
            </a:r>
            <a:r>
              <a:rPr lang="en-US" sz="1600" smtClean="0"/>
              <a:t>	</a:t>
            </a:r>
            <a:r>
              <a:rPr lang="en-US" sz="1600" smtClean="0">
                <a:solidFill>
                  <a:srgbClr val="660066"/>
                </a:solidFill>
              </a:rPr>
              <a:t>ADDD F24,F22,F2</a:t>
            </a:r>
            <a:r>
              <a:rPr lang="en-US" sz="1600" smtClean="0"/>
              <a:t>	5</a:t>
            </a:r>
          </a:p>
          <a:p>
            <a:pPr marL="0" indent="0">
              <a:buFontTx/>
              <a:buNone/>
              <a:tabLst>
                <a:tab pos="1543050" algn="l"/>
                <a:tab pos="3028950" algn="l"/>
                <a:tab pos="4800600" algn="l"/>
                <a:tab pos="6172200" algn="l"/>
                <a:tab pos="8115300" algn="r"/>
              </a:tabLst>
            </a:pPr>
            <a:r>
              <a:rPr lang="en-US" sz="1600" smtClean="0">
                <a:solidFill>
                  <a:schemeClr val="hlink"/>
                </a:solidFill>
              </a:rPr>
              <a:t>SD 0(R1),F4</a:t>
            </a:r>
            <a:r>
              <a:rPr lang="en-US" sz="1600" smtClean="0"/>
              <a:t>	</a:t>
            </a:r>
            <a:r>
              <a:rPr lang="en-US" sz="1600" smtClean="0">
                <a:solidFill>
                  <a:srgbClr val="33CC33"/>
                </a:solidFill>
              </a:rPr>
              <a:t>SD -8(R1),F8</a:t>
            </a:r>
            <a:r>
              <a:rPr lang="en-US" sz="1600" smtClean="0"/>
              <a:t>	</a:t>
            </a:r>
            <a:r>
              <a:rPr lang="en-US" sz="1600" smtClean="0">
                <a:solidFill>
                  <a:srgbClr val="000099"/>
                </a:solidFill>
              </a:rPr>
              <a:t>ADDD F28,F26,F2</a:t>
            </a:r>
            <a:r>
              <a:rPr lang="en-US" sz="1600" smtClean="0"/>
              <a:t>			6</a:t>
            </a:r>
          </a:p>
          <a:p>
            <a:pPr marL="0" indent="0">
              <a:buFontTx/>
              <a:buNone/>
              <a:tabLst>
                <a:tab pos="1543050" algn="l"/>
                <a:tab pos="3028950" algn="l"/>
                <a:tab pos="4800600" algn="l"/>
                <a:tab pos="6172200" algn="l"/>
                <a:tab pos="8115300" algn="r"/>
              </a:tabLst>
            </a:pPr>
            <a:r>
              <a:rPr lang="en-US" sz="1600" smtClean="0">
                <a:solidFill>
                  <a:schemeClr val="hlink"/>
                </a:solidFill>
              </a:rPr>
              <a:t>SD -16(R1),F12</a:t>
            </a:r>
            <a:r>
              <a:rPr lang="en-US" sz="1600" smtClean="0"/>
              <a:t>	</a:t>
            </a:r>
            <a:r>
              <a:rPr lang="en-US" sz="1600" smtClean="0">
                <a:solidFill>
                  <a:srgbClr val="33CC33"/>
                </a:solidFill>
              </a:rPr>
              <a:t>SD -24(R1),F16	</a:t>
            </a:r>
            <a:r>
              <a:rPr lang="en-US" sz="1600" smtClean="0"/>
              <a:t>			7</a:t>
            </a:r>
          </a:p>
          <a:p>
            <a:pPr marL="0" indent="0">
              <a:buFontTx/>
              <a:buNone/>
              <a:tabLst>
                <a:tab pos="1543050" algn="l"/>
                <a:tab pos="3028950" algn="l"/>
                <a:tab pos="4800600" algn="l"/>
                <a:tab pos="6172200" algn="l"/>
                <a:tab pos="8115300" algn="r"/>
              </a:tabLst>
            </a:pPr>
            <a:r>
              <a:rPr lang="en-US" sz="1600" smtClean="0">
                <a:solidFill>
                  <a:schemeClr val="hlink"/>
                </a:solidFill>
              </a:rPr>
              <a:t>SD -32(R1),F20</a:t>
            </a:r>
            <a:r>
              <a:rPr lang="en-US" sz="1600" smtClean="0"/>
              <a:t>	</a:t>
            </a:r>
            <a:r>
              <a:rPr lang="en-US" sz="1600" smtClean="0">
                <a:solidFill>
                  <a:srgbClr val="33CC33"/>
                </a:solidFill>
              </a:rPr>
              <a:t>SD -40(R1),F24</a:t>
            </a:r>
            <a:r>
              <a:rPr lang="en-US" sz="1600" smtClean="0"/>
              <a:t>			SUBI  R1,R1,#48	8</a:t>
            </a:r>
          </a:p>
          <a:p>
            <a:pPr marL="0" indent="0">
              <a:buFontTx/>
              <a:buNone/>
              <a:tabLst>
                <a:tab pos="1543050" algn="l"/>
                <a:tab pos="3028950" algn="l"/>
                <a:tab pos="4800600" algn="l"/>
                <a:tab pos="6172200" algn="l"/>
                <a:tab pos="8115300" algn="r"/>
              </a:tabLst>
            </a:pPr>
            <a:r>
              <a:rPr lang="en-US" sz="1600" smtClean="0">
                <a:solidFill>
                  <a:schemeClr val="hlink"/>
                </a:solidFill>
              </a:rPr>
              <a:t>SD -0(R1),F28</a:t>
            </a:r>
            <a:r>
              <a:rPr lang="en-US" sz="1600" smtClean="0"/>
              <a:t>				BNEZ R1,LOOP	9</a:t>
            </a:r>
            <a:endParaRPr lang="en-US" smtClean="0"/>
          </a:p>
          <a:p>
            <a:pPr marL="0" indent="0">
              <a:buFontTx/>
              <a:buNone/>
              <a:tabLst>
                <a:tab pos="1543050" algn="l"/>
                <a:tab pos="3028950" algn="l"/>
                <a:tab pos="4800600" algn="l"/>
                <a:tab pos="6172200" algn="l"/>
                <a:tab pos="8115300" algn="r"/>
              </a:tabLst>
            </a:pPr>
            <a:r>
              <a:rPr lang="en-US" smtClean="0">
                <a:solidFill>
                  <a:schemeClr val="hlink"/>
                </a:solidFill>
              </a:rPr>
              <a:t>  </a:t>
            </a:r>
            <a:r>
              <a:rPr lang="en-US" sz="2000" smtClean="0">
                <a:solidFill>
                  <a:schemeClr val="hlink"/>
                </a:solidFill>
              </a:rPr>
              <a:t>Unrolled 7 times to avoid delays</a:t>
            </a:r>
          </a:p>
          <a:p>
            <a:pPr marL="0" indent="0">
              <a:buFontTx/>
              <a:buNone/>
              <a:tabLst>
                <a:tab pos="1543050" algn="l"/>
                <a:tab pos="3028950" algn="l"/>
                <a:tab pos="4800600" algn="l"/>
                <a:tab pos="6172200" algn="l"/>
                <a:tab pos="8115300" algn="r"/>
              </a:tabLst>
            </a:pPr>
            <a:r>
              <a:rPr lang="en-US" sz="2000" smtClean="0">
                <a:solidFill>
                  <a:schemeClr val="hlink"/>
                </a:solidFill>
              </a:rPr>
              <a:t>  7 results in 9 clocks, or 1.3 clocks per iteration (1.8X)</a:t>
            </a:r>
          </a:p>
          <a:p>
            <a:pPr marL="0" indent="0">
              <a:buFontTx/>
              <a:buNone/>
              <a:tabLst>
                <a:tab pos="1543050" algn="l"/>
                <a:tab pos="3028950" algn="l"/>
                <a:tab pos="4800600" algn="l"/>
                <a:tab pos="6172200" algn="l"/>
                <a:tab pos="8115300" algn="r"/>
              </a:tabLst>
            </a:pPr>
            <a:r>
              <a:rPr lang="en-US" sz="2000" smtClean="0">
                <a:solidFill>
                  <a:schemeClr val="hlink"/>
                </a:solidFill>
              </a:rPr>
              <a:t>  Average: 2.5 ops per clock, 50% efficiency</a:t>
            </a:r>
          </a:p>
          <a:p>
            <a:pPr marL="0" indent="0">
              <a:buFontTx/>
              <a:buNone/>
              <a:tabLst>
                <a:tab pos="1543050" algn="l"/>
                <a:tab pos="3028950" algn="l"/>
                <a:tab pos="4800600" algn="l"/>
                <a:tab pos="6172200" algn="l"/>
                <a:tab pos="8115300" algn="r"/>
              </a:tabLst>
            </a:pPr>
            <a:r>
              <a:rPr lang="en-US" sz="2000" smtClean="0"/>
              <a:t>  Note: Need more registers in VLIW (15 vs. 6 in SS)</a:t>
            </a:r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1028700" y="2374900"/>
            <a:ext cx="3530600" cy="4064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>
            <a:off x="1689100" y="2971800"/>
            <a:ext cx="2501900" cy="7620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657600" y="2286000"/>
            <a:ext cx="1295400" cy="76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3657600" y="2590800"/>
            <a:ext cx="1295400" cy="76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3657600" y="4038600"/>
            <a:ext cx="1295400" cy="76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3657600" y="4343400"/>
            <a:ext cx="1295400" cy="76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3657600" y="4648200"/>
            <a:ext cx="1295400" cy="76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609600" y="3429000"/>
            <a:ext cx="12954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2133600" y="3200400"/>
            <a:ext cx="12954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2133600" y="4648200"/>
            <a:ext cx="12954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5410200" y="2286000"/>
            <a:ext cx="1143000" cy="76200"/>
          </a:xfrm>
          <a:prstGeom prst="rect">
            <a:avLst/>
          </a:prstGeom>
          <a:solidFill>
            <a:schemeClr val="bg1"/>
          </a:solidFill>
          <a:ln w="2857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5410200" y="2590800"/>
            <a:ext cx="1143000" cy="76200"/>
          </a:xfrm>
          <a:prstGeom prst="rect">
            <a:avLst/>
          </a:prstGeom>
          <a:solidFill>
            <a:schemeClr val="bg1"/>
          </a:solidFill>
          <a:ln w="2857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5410200" y="3733800"/>
            <a:ext cx="1143000" cy="76200"/>
          </a:xfrm>
          <a:prstGeom prst="rect">
            <a:avLst/>
          </a:prstGeom>
          <a:solidFill>
            <a:schemeClr val="bg1"/>
          </a:solidFill>
          <a:ln w="2857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5410200" y="4038600"/>
            <a:ext cx="1143000" cy="76200"/>
          </a:xfrm>
          <a:prstGeom prst="rect">
            <a:avLst/>
          </a:prstGeom>
          <a:solidFill>
            <a:schemeClr val="bg1"/>
          </a:solidFill>
          <a:ln w="2857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5410200" y="4343400"/>
            <a:ext cx="1143000" cy="76200"/>
          </a:xfrm>
          <a:prstGeom prst="rect">
            <a:avLst/>
          </a:prstGeom>
          <a:solidFill>
            <a:schemeClr val="bg1"/>
          </a:solidFill>
          <a:ln w="2857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5410200" y="4648200"/>
            <a:ext cx="1143000" cy="76200"/>
          </a:xfrm>
          <a:prstGeom prst="rect">
            <a:avLst/>
          </a:prstGeom>
          <a:solidFill>
            <a:schemeClr val="bg1"/>
          </a:solidFill>
          <a:ln w="2857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6781800" y="2286000"/>
            <a:ext cx="11430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6781800" y="2590800"/>
            <a:ext cx="11430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6934200" y="2895600"/>
            <a:ext cx="11430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7086600" y="3200400"/>
            <a:ext cx="10668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7162800" y="3429000"/>
            <a:ext cx="10668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7086600" y="3733800"/>
            <a:ext cx="10668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7086600" y="4038600"/>
            <a:ext cx="1066800" cy="76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Trace Scheduling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724400"/>
          </a:xfrm>
          <a:noFill/>
        </p:spPr>
        <p:txBody>
          <a:bodyPr/>
          <a:lstStyle/>
          <a:p>
            <a:r>
              <a:rPr lang="en-US" b="0" smtClean="0"/>
              <a:t>Parallelism across IF branches vs. LOOP branches</a:t>
            </a:r>
          </a:p>
          <a:p>
            <a:r>
              <a:rPr lang="en-US" b="0" smtClean="0"/>
              <a:t>Two steps:</a:t>
            </a:r>
          </a:p>
          <a:p>
            <a:pPr lvl="1"/>
            <a:r>
              <a:rPr lang="en-US" b="0" i="1" smtClean="0">
                <a:solidFill>
                  <a:schemeClr val="hlink"/>
                </a:solidFill>
              </a:rPr>
              <a:t>Trace Selection</a:t>
            </a:r>
            <a:endParaRPr lang="en-US" b="0" smtClean="0"/>
          </a:p>
          <a:p>
            <a:pPr lvl="2"/>
            <a:r>
              <a:rPr lang="en-US" b="0" smtClean="0"/>
              <a:t>Find likely sequence of basic blocks (</a:t>
            </a:r>
            <a:r>
              <a:rPr lang="en-US" b="0" i="1" u="sng" smtClean="0">
                <a:solidFill>
                  <a:schemeClr val="hlink"/>
                </a:solidFill>
              </a:rPr>
              <a:t>trace</a:t>
            </a:r>
            <a:r>
              <a:rPr lang="en-US" b="0" smtClean="0"/>
              <a:t>) </a:t>
            </a:r>
            <a:br>
              <a:rPr lang="en-US" b="0" smtClean="0"/>
            </a:br>
            <a:r>
              <a:rPr lang="en-US" b="0" smtClean="0"/>
              <a:t>of (statically predicted or profile predicted) </a:t>
            </a:r>
            <a:br>
              <a:rPr lang="en-US" b="0" smtClean="0"/>
            </a:br>
            <a:r>
              <a:rPr lang="en-US" b="0" smtClean="0"/>
              <a:t>long sequence of straight-line code</a:t>
            </a:r>
          </a:p>
          <a:p>
            <a:pPr lvl="1"/>
            <a:r>
              <a:rPr lang="en-US" b="0" i="1" smtClean="0">
                <a:solidFill>
                  <a:schemeClr val="hlink"/>
                </a:solidFill>
              </a:rPr>
              <a:t>Trace Compaction</a:t>
            </a:r>
            <a:endParaRPr lang="en-US" b="0" smtClean="0"/>
          </a:p>
          <a:p>
            <a:pPr lvl="2"/>
            <a:r>
              <a:rPr lang="en-US" b="0" smtClean="0"/>
              <a:t>Squeeze trace into few VLIW instructions</a:t>
            </a:r>
          </a:p>
          <a:p>
            <a:pPr lvl="2"/>
            <a:r>
              <a:rPr lang="en-US" b="0" smtClean="0"/>
              <a:t>Need bookkeeping code in case prediction is wrong </a:t>
            </a:r>
          </a:p>
          <a:p>
            <a:r>
              <a:rPr lang="en-US" b="0" smtClean="0"/>
              <a:t>Compiler undoes bad guess </a:t>
            </a:r>
            <a:br>
              <a:rPr lang="en-US" b="0" smtClean="0"/>
            </a:br>
            <a:r>
              <a:rPr lang="en-US" b="0" smtClean="0"/>
              <a:t>(discards values in registers)</a:t>
            </a:r>
          </a:p>
          <a:p>
            <a:r>
              <a:rPr lang="en-US" b="0" smtClean="0"/>
              <a:t>Subtle compiler bugs mean wrong answer </a:t>
            </a:r>
            <a:br>
              <a:rPr lang="en-US" b="0" smtClean="0"/>
            </a:br>
            <a:r>
              <a:rPr lang="en-US" b="0" smtClean="0"/>
              <a:t>vs. poor performance; no hardware interlocks</a:t>
            </a: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7362825" y="2447925"/>
            <a:ext cx="704850" cy="57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H="1">
            <a:off x="7162800" y="2743200"/>
            <a:ext cx="571500" cy="704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7419975" y="3133725"/>
            <a:ext cx="704850" cy="57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 flipH="1">
            <a:off x="7162800" y="3371850"/>
            <a:ext cx="571500" cy="704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391400" y="2362200"/>
            <a:ext cx="457200" cy="1600200"/>
            <a:chOff x="4656" y="1488"/>
            <a:chExt cx="288" cy="1008"/>
          </a:xfrm>
        </p:grpSpPr>
        <p:sp>
          <p:nvSpPr>
            <p:cNvPr id="30729" name="Line 9"/>
            <p:cNvSpPr>
              <a:spLocks noChangeShapeType="1"/>
            </p:cNvSpPr>
            <p:nvPr/>
          </p:nvSpPr>
          <p:spPr bwMode="auto">
            <a:xfrm>
              <a:off x="4704" y="1488"/>
              <a:ext cx="24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0" name="Line 10"/>
            <p:cNvSpPr>
              <a:spLocks noChangeShapeType="1"/>
            </p:cNvSpPr>
            <p:nvPr/>
          </p:nvSpPr>
          <p:spPr bwMode="auto">
            <a:xfrm flipH="1">
              <a:off x="4752" y="1680"/>
              <a:ext cx="192" cy="28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1" name="Line 11"/>
            <p:cNvSpPr>
              <a:spLocks noChangeShapeType="1"/>
            </p:cNvSpPr>
            <p:nvPr/>
          </p:nvSpPr>
          <p:spPr bwMode="auto">
            <a:xfrm>
              <a:off x="4752" y="1968"/>
              <a:ext cx="192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2" name="Line 12"/>
            <p:cNvSpPr>
              <a:spLocks noChangeShapeType="1"/>
            </p:cNvSpPr>
            <p:nvPr/>
          </p:nvSpPr>
          <p:spPr bwMode="auto">
            <a:xfrm flipH="1">
              <a:off x="4656" y="2112"/>
              <a:ext cx="288" cy="38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Advantages of HW (Tomasulo) vs. SW (VLIW) Speculation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505700" cy="4114800"/>
          </a:xfrm>
          <a:noFill/>
        </p:spPr>
        <p:txBody>
          <a:bodyPr/>
          <a:lstStyle/>
          <a:p>
            <a:r>
              <a:rPr lang="en-US" b="0" smtClean="0"/>
              <a:t>HW determines address conflicts</a:t>
            </a:r>
          </a:p>
          <a:p>
            <a:r>
              <a:rPr lang="en-US" b="0" smtClean="0"/>
              <a:t>HW better branch prediction</a:t>
            </a:r>
          </a:p>
          <a:p>
            <a:r>
              <a:rPr lang="en-US" b="0" smtClean="0"/>
              <a:t>HW maintains precise exception model</a:t>
            </a:r>
          </a:p>
          <a:p>
            <a:r>
              <a:rPr lang="en-US" b="0" smtClean="0"/>
              <a:t>HW does not execute bookkeeping instructions</a:t>
            </a:r>
          </a:p>
          <a:p>
            <a:r>
              <a:rPr lang="en-US" b="0" smtClean="0"/>
              <a:t>Works across multiple implementations</a:t>
            </a:r>
          </a:p>
          <a:p>
            <a:r>
              <a:rPr lang="en-US" b="0" smtClean="0"/>
              <a:t>SW speculation is much easier for HW design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Superscalar vs. VLIW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r>
              <a:rPr lang="en-US" sz="2400" b="0" smtClean="0"/>
              <a:t>Smaller code size</a:t>
            </a:r>
          </a:p>
          <a:p>
            <a:r>
              <a:rPr lang="en-US" sz="2400" b="0" smtClean="0"/>
              <a:t>Binary compatability across generations of hardware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  <a:noFill/>
        </p:spPr>
        <p:txBody>
          <a:bodyPr/>
          <a:lstStyle/>
          <a:p>
            <a:r>
              <a:rPr lang="en-US" sz="2400" b="0" smtClean="0"/>
              <a:t>Simplified Hardware for decoding, issuing instructions</a:t>
            </a:r>
          </a:p>
          <a:p>
            <a:r>
              <a:rPr lang="en-US" sz="2400" b="0" smtClean="0"/>
              <a:t>No Interlock Hardware (compiler checks?)</a:t>
            </a:r>
          </a:p>
          <a:p>
            <a:r>
              <a:rPr lang="en-US" sz="2400" b="0" smtClean="0"/>
              <a:t>More registers, but simplified Hardware for Register Ports (multiple independent register files?)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pec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04800"/>
            <a:ext cx="67818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752600" y="381000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1752600" y="3962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1752600" y="4114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1752600" y="4267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1752600" y="4419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2057400" y="4419600"/>
            <a:ext cx="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4937" name="Oval 9"/>
          <p:cNvSpPr>
            <a:spLocks noChangeArrowheads="1"/>
          </p:cNvSpPr>
          <p:nvPr/>
        </p:nvSpPr>
        <p:spPr bwMode="auto">
          <a:xfrm>
            <a:off x="6096000" y="2133600"/>
            <a:ext cx="533400" cy="457200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85800" y="4038600"/>
            <a:ext cx="106680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rgbClr val="006600"/>
                </a:solidFill>
              </a:rPr>
              <a:t>Load unit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839200" cy="1143000"/>
          </a:xfrm>
          <a:noFill/>
        </p:spPr>
        <p:txBody>
          <a:bodyPr/>
          <a:lstStyle/>
          <a:p>
            <a:r>
              <a:rPr lang="en-US" smtClean="0"/>
              <a:t>Intel/HP IA-64 “Explicitly Parallel Instruction Computer (EPIC)”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0" y="1143000"/>
            <a:ext cx="8705850" cy="5410200"/>
          </a:xfrm>
          <a:noFill/>
        </p:spPr>
        <p:txBody>
          <a:bodyPr/>
          <a:lstStyle/>
          <a:p>
            <a:r>
              <a:rPr lang="en-US" u="sng" dirty="0" smtClean="0">
                <a:solidFill>
                  <a:schemeClr val="hlink"/>
                </a:solidFill>
              </a:rPr>
              <a:t>IA-64</a:t>
            </a:r>
            <a:r>
              <a:rPr lang="en-US" dirty="0" smtClean="0"/>
              <a:t>: instruction set architecture</a:t>
            </a:r>
          </a:p>
          <a:p>
            <a:r>
              <a:rPr lang="en-US" dirty="0" smtClean="0"/>
              <a:t>128 64-bit integer </a:t>
            </a:r>
            <a:r>
              <a:rPr lang="en-US" dirty="0" err="1" smtClean="0"/>
              <a:t>regs</a:t>
            </a:r>
            <a:r>
              <a:rPr lang="en-US" dirty="0" smtClean="0"/>
              <a:t> + 128 82-bit floating point </a:t>
            </a:r>
            <a:r>
              <a:rPr lang="en-US" dirty="0" err="1" smtClean="0"/>
              <a:t>regs</a:t>
            </a:r>
            <a:endParaRPr lang="en-US" dirty="0" smtClean="0"/>
          </a:p>
          <a:p>
            <a:pPr lvl="1"/>
            <a:r>
              <a:rPr lang="en-US" dirty="0" smtClean="0"/>
              <a:t>Not separate register files per functional unit as in old VLIW</a:t>
            </a:r>
            <a:endParaRPr lang="en-US" sz="2800" dirty="0" smtClean="0"/>
          </a:p>
          <a:p>
            <a:r>
              <a:rPr lang="en-US" dirty="0" smtClean="0"/>
              <a:t>Hardware checks dependencies </a:t>
            </a:r>
            <a:br>
              <a:rPr lang="en-US" dirty="0" smtClean="0"/>
            </a:br>
            <a:r>
              <a:rPr lang="en-US" dirty="0" smtClean="0"/>
              <a:t>(interlocks =&gt; binary compatibility over time)</a:t>
            </a:r>
          </a:p>
          <a:p>
            <a:r>
              <a:rPr lang="en-US" dirty="0" smtClean="0"/>
              <a:t>Predicated execution (select 1 out of 64 1-bit flags) </a:t>
            </a:r>
            <a:br>
              <a:rPr lang="en-US" dirty="0" smtClean="0"/>
            </a:br>
            <a:r>
              <a:rPr lang="en-US" dirty="0" smtClean="0"/>
              <a:t>=&gt; 40% fewer </a:t>
            </a:r>
            <a:r>
              <a:rPr lang="en-US" dirty="0" err="1" smtClean="0"/>
              <a:t>mispredictions</a:t>
            </a:r>
            <a:r>
              <a:rPr lang="en-US" dirty="0" smtClean="0"/>
              <a:t>?</a:t>
            </a:r>
          </a:p>
          <a:p>
            <a:r>
              <a:rPr lang="en-US" u="sng" dirty="0" smtClean="0">
                <a:solidFill>
                  <a:schemeClr val="hlink"/>
                </a:solidFill>
              </a:rPr>
              <a:t>Itanium</a:t>
            </a:r>
            <a:r>
              <a:rPr lang="en-US" b="0" dirty="0" smtClean="0">
                <a:solidFill>
                  <a:schemeClr val="hlink"/>
                </a:solidFill>
              </a:rPr>
              <a:t>™</a:t>
            </a:r>
            <a:r>
              <a:rPr lang="en-US" dirty="0" smtClean="0"/>
              <a:t> was first implementation (2001)</a:t>
            </a:r>
          </a:p>
          <a:p>
            <a:pPr lvl="1"/>
            <a:r>
              <a:rPr lang="en-US" dirty="0" smtClean="0"/>
              <a:t>Highly parallel and deeply pipelined hardware at 800MHz</a:t>
            </a:r>
            <a:endParaRPr lang="en-US" sz="2800" dirty="0" smtClean="0"/>
          </a:p>
          <a:p>
            <a:pPr lvl="1">
              <a:lnSpc>
                <a:spcPct val="103000"/>
              </a:lnSpc>
              <a:buSzTx/>
            </a:pPr>
            <a:r>
              <a:rPr lang="en-US" dirty="0" smtClean="0"/>
              <a:t>6-wide, 10-stage pipeline at 800Mhz on 0.18 µ process</a:t>
            </a:r>
          </a:p>
          <a:p>
            <a:r>
              <a:rPr lang="en-US" u="sng" dirty="0" smtClean="0">
                <a:solidFill>
                  <a:schemeClr val="hlink"/>
                </a:solidFill>
              </a:rPr>
              <a:t>Itanium 2</a:t>
            </a:r>
            <a:r>
              <a:rPr lang="en-US" b="0" dirty="0" smtClean="0">
                <a:solidFill>
                  <a:schemeClr val="hlink"/>
                </a:solidFill>
              </a:rPr>
              <a:t>™</a:t>
            </a:r>
            <a:r>
              <a:rPr lang="en-US" dirty="0" smtClean="0"/>
              <a:t> is name of 2nd implementation (2005)</a:t>
            </a:r>
          </a:p>
          <a:p>
            <a:pPr lvl="1">
              <a:lnSpc>
                <a:spcPct val="103000"/>
              </a:lnSpc>
              <a:buSzTx/>
            </a:pPr>
            <a:r>
              <a:rPr lang="en-US" dirty="0" smtClean="0"/>
              <a:t>6-wide, </a:t>
            </a:r>
            <a:r>
              <a:rPr lang="en-US" dirty="0" smtClean="0">
                <a:solidFill>
                  <a:schemeClr val="hlink"/>
                </a:solidFill>
              </a:rPr>
              <a:t>8</a:t>
            </a:r>
            <a:r>
              <a:rPr lang="en-US" dirty="0" smtClean="0"/>
              <a:t>-stage pipeline at 1666MHz on 0.13 µm process</a:t>
            </a:r>
          </a:p>
          <a:p>
            <a:pPr lvl="1">
              <a:lnSpc>
                <a:spcPct val="103000"/>
              </a:lnSpc>
              <a:buSzTx/>
            </a:pPr>
            <a:r>
              <a:rPr lang="en-US" dirty="0" smtClean="0"/>
              <a:t>Caches: 32 KB I, 32 KB D, 128 KB L2I, 128 KB L2D, 9216 KB L3</a:t>
            </a:r>
            <a:endParaRPr lang="en-US" sz="2800" dirty="0" smtClean="0"/>
          </a:p>
          <a:p>
            <a:endParaRPr lang="en-US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Execution units</a:t>
            </a:r>
          </a:p>
        </p:txBody>
      </p:sp>
      <p:pic>
        <p:nvPicPr>
          <p:cNvPr id="34819" name="Picture 3" descr="Exec unit"/>
          <p:cNvPicPr>
            <a:picLocks noChangeAspect="1" noChangeArrowheads="1"/>
          </p:cNvPicPr>
          <p:nvPr/>
        </p:nvPicPr>
        <p:blipFill>
          <a:blip r:embed="rId3" cstate="print"/>
          <a:srcRect l="8333" r="2500"/>
          <a:stretch>
            <a:fillRect/>
          </a:stretch>
        </p:blipFill>
        <p:spPr bwMode="auto">
          <a:xfrm>
            <a:off x="533400" y="1600200"/>
            <a:ext cx="81534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5843" name="Picture 3" descr="templa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000">
            <a:off x="1583362" y="54737"/>
            <a:ext cx="6332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template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"/>
            <a:ext cx="72390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1588" indent="-1588">
              <a:buNone/>
              <a:tabLst>
                <a:tab pos="1487488" algn="l"/>
                <a:tab pos="3603625" algn="l"/>
                <a:tab pos="5664200" algn="l"/>
                <a:tab pos="7997825" algn="r"/>
              </a:tabLst>
            </a:pPr>
            <a:r>
              <a:rPr lang="en-US" b="0" u="sng" dirty="0" smtClean="0">
                <a:latin typeface="Calibri" pitchFamily="34" charset="0"/>
              </a:rPr>
              <a:t>Bundle	Slot 0	Slot 1	Slot 2	</a:t>
            </a:r>
            <a:r>
              <a:rPr lang="en-US" b="0" u="sng" dirty="0" smtClean="0">
                <a:solidFill>
                  <a:srgbClr val="FF0000"/>
                </a:solidFill>
                <a:latin typeface="Calibri" pitchFamily="34" charset="0"/>
              </a:rPr>
              <a:t>EX</a:t>
            </a:r>
          </a:p>
          <a:p>
            <a:pPr marL="1588" indent="-1588">
              <a:buNone/>
              <a:tabLst>
                <a:tab pos="1487488" algn="l"/>
                <a:tab pos="3603625" algn="l"/>
                <a:tab pos="5664200" algn="l"/>
                <a:tab pos="7997825" algn="r"/>
              </a:tabLst>
            </a:pPr>
            <a:r>
              <a:rPr lang="en-US" b="0" dirty="0" smtClean="0">
                <a:latin typeface="Calibri" pitchFamily="34" charset="0"/>
              </a:rPr>
              <a:t>9:   MMI	LD F0, 0(R1)	LD F6,-8(R1)		</a:t>
            </a:r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1</a:t>
            </a:r>
          </a:p>
          <a:p>
            <a:pPr marL="1588" indent="-1588">
              <a:buNone/>
              <a:tabLst>
                <a:tab pos="1487488" algn="l"/>
                <a:tab pos="3603625" algn="l"/>
                <a:tab pos="5664200" algn="l"/>
                <a:tab pos="7997825" algn="r"/>
              </a:tabLst>
            </a:pPr>
            <a:r>
              <a:rPr lang="en-US" b="0" dirty="0" smtClean="0">
                <a:latin typeface="Calibri" pitchFamily="34" charset="0"/>
              </a:rPr>
              <a:t>14: MMF	LD F10,-16(R1)	LD F14,-24(R1)	ADD F4,F0,F2	</a:t>
            </a:r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3</a:t>
            </a:r>
          </a:p>
          <a:p>
            <a:pPr marL="1588" indent="-1588">
              <a:buNone/>
              <a:tabLst>
                <a:tab pos="1487488" algn="l"/>
                <a:tab pos="3603625" algn="l"/>
                <a:tab pos="5664200" algn="l"/>
                <a:tab pos="7997825" algn="r"/>
              </a:tabLst>
            </a:pPr>
            <a:r>
              <a:rPr lang="en-US" b="0" dirty="0" smtClean="0">
                <a:latin typeface="Calibri" pitchFamily="34" charset="0"/>
              </a:rPr>
              <a:t>15: MMF	LD F18,-32(R1)	LD F22,-40(R1)	ADD F8,F6,F2	</a:t>
            </a:r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4</a:t>
            </a:r>
          </a:p>
          <a:p>
            <a:pPr marL="1588" indent="-1588">
              <a:buNone/>
              <a:tabLst>
                <a:tab pos="1487488" algn="l"/>
                <a:tab pos="3603625" algn="l"/>
                <a:tab pos="5664200" algn="l"/>
                <a:tab pos="7997825" algn="r"/>
              </a:tabLst>
            </a:pPr>
            <a:r>
              <a:rPr lang="en-US" b="0" dirty="0" smtClean="0">
                <a:latin typeface="Calibri" pitchFamily="34" charset="0"/>
              </a:rPr>
              <a:t>15: MMF	LD F26,-48(R1)	SD F4,0(R1)	ADD F12,F10,F2	</a:t>
            </a:r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6</a:t>
            </a:r>
          </a:p>
          <a:p>
            <a:pPr marL="1588" indent="-1588">
              <a:buNone/>
              <a:tabLst>
                <a:tab pos="1487488" algn="l"/>
                <a:tab pos="3603625" algn="l"/>
                <a:tab pos="5664200" algn="l"/>
                <a:tab pos="7997825" algn="r"/>
              </a:tabLst>
            </a:pPr>
            <a:r>
              <a:rPr lang="en-US" b="0" dirty="0" smtClean="0">
                <a:latin typeface="Calibri" pitchFamily="34" charset="0"/>
              </a:rPr>
              <a:t>15: MMF	SD F8,-8(R1)	SD F12,-16(R1)	ADD F16,F14,F2	</a:t>
            </a:r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9</a:t>
            </a:r>
          </a:p>
          <a:p>
            <a:pPr marL="1588" indent="-1588">
              <a:buNone/>
              <a:tabLst>
                <a:tab pos="1487488" algn="l"/>
                <a:tab pos="3603625" algn="l"/>
                <a:tab pos="5664200" algn="l"/>
                <a:tab pos="7997825" algn="r"/>
              </a:tabLst>
            </a:pPr>
            <a:r>
              <a:rPr lang="en-US" b="0" dirty="0" smtClean="0">
                <a:latin typeface="Calibri" pitchFamily="34" charset="0"/>
              </a:rPr>
              <a:t>15: MMF	SD F16,-24(R1)		ADD F20,F18,F2	</a:t>
            </a:r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12</a:t>
            </a:r>
          </a:p>
          <a:p>
            <a:pPr marL="1588" indent="-1588">
              <a:buNone/>
              <a:tabLst>
                <a:tab pos="1487488" algn="l"/>
                <a:tab pos="3603625" algn="l"/>
                <a:tab pos="5664200" algn="l"/>
                <a:tab pos="7997825" algn="r"/>
              </a:tabLst>
            </a:pPr>
            <a:r>
              <a:rPr lang="en-US" b="0" dirty="0" smtClean="0">
                <a:latin typeface="Calibri" pitchFamily="34" charset="0"/>
              </a:rPr>
              <a:t>	15: MMF	SD F20,-32(R1)		ADD F24,F22,F2	</a:t>
            </a:r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15</a:t>
            </a:r>
          </a:p>
          <a:p>
            <a:pPr marL="1588" indent="-1588">
              <a:buNone/>
              <a:tabLst>
                <a:tab pos="1487488" algn="l"/>
                <a:tab pos="3603625" algn="l"/>
                <a:tab pos="5664200" algn="l"/>
                <a:tab pos="7997825" algn="r"/>
              </a:tabLst>
            </a:pPr>
            <a:r>
              <a:rPr lang="en-US" b="0" dirty="0" smtClean="0">
                <a:latin typeface="Calibri" pitchFamily="34" charset="0"/>
              </a:rPr>
              <a:t>15: MMF	SD F24,-40(R1)		ADD F28,F26,F2	</a:t>
            </a:r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18</a:t>
            </a:r>
          </a:p>
          <a:p>
            <a:pPr marL="1588" indent="-1588">
              <a:buNone/>
              <a:tabLst>
                <a:tab pos="1487488" algn="l"/>
                <a:tab pos="3603625" algn="l"/>
                <a:tab pos="5664200" algn="l"/>
                <a:tab pos="7997825" algn="r"/>
              </a:tabLst>
            </a:pPr>
            <a:r>
              <a:rPr lang="en-US" b="0" dirty="0" smtClean="0">
                <a:latin typeface="Calibri" pitchFamily="34" charset="0"/>
              </a:rPr>
              <a:t>17: MIB	SD F28,-48(R1)	ADD R1,R1,#-56	BNE R1,R2,Loop	</a:t>
            </a:r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21</a:t>
            </a:r>
          </a:p>
          <a:p>
            <a:pPr marL="1588" indent="-1588">
              <a:buNone/>
              <a:tabLst>
                <a:tab pos="1487488" algn="l"/>
                <a:tab pos="3603625" algn="l"/>
                <a:tab pos="5664200" algn="l"/>
                <a:tab pos="7997825" algn="r"/>
              </a:tabLst>
            </a:pPr>
            <a:endParaRPr lang="en-US" b="0" dirty="0" smtClean="0">
              <a:latin typeface="Calibri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14600" y="2362200"/>
            <a:ext cx="4724400" cy="228600"/>
          </a:xfrm>
          <a:prstGeom prst="straightConnector1">
            <a:avLst/>
          </a:prstGeom>
          <a:ln w="38100">
            <a:solidFill>
              <a:srgbClr val="C00000">
                <a:alpha val="50196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4800600" y="2819400"/>
            <a:ext cx="2133600" cy="609600"/>
          </a:xfrm>
          <a:prstGeom prst="straightConnector1">
            <a:avLst/>
          </a:prstGeom>
          <a:ln w="38100">
            <a:solidFill>
              <a:srgbClr val="C0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4876800" y="3581400"/>
            <a:ext cx="2133600" cy="228600"/>
          </a:xfrm>
          <a:prstGeom prst="straightConnector1">
            <a:avLst/>
          </a:prstGeom>
          <a:ln w="38100">
            <a:solidFill>
              <a:srgbClr val="C0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2819400" y="4114800"/>
            <a:ext cx="4267200" cy="228600"/>
          </a:xfrm>
          <a:prstGeom prst="straightConnector1">
            <a:avLst/>
          </a:prstGeom>
          <a:ln w="38100">
            <a:solidFill>
              <a:srgbClr val="C0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2895600" y="4572000"/>
            <a:ext cx="4267200" cy="228600"/>
          </a:xfrm>
          <a:prstGeom prst="straightConnector1">
            <a:avLst/>
          </a:prstGeom>
          <a:ln w="38100">
            <a:solidFill>
              <a:srgbClr val="C0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2819400" y="5029200"/>
            <a:ext cx="4267200" cy="228600"/>
          </a:xfrm>
          <a:prstGeom prst="straightConnector1">
            <a:avLst/>
          </a:prstGeom>
          <a:ln w="38100">
            <a:solidFill>
              <a:srgbClr val="C0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2819400" y="5410200"/>
            <a:ext cx="4267200" cy="228600"/>
          </a:xfrm>
          <a:prstGeom prst="straightConnector1">
            <a:avLst/>
          </a:prstGeom>
          <a:ln w="38100">
            <a:solidFill>
              <a:srgbClr val="C0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lnSpcReduction="10000"/>
          </a:bodyPr>
          <a:lstStyle/>
          <a:p>
            <a:pPr marL="1588" indent="-1588">
              <a:buNone/>
              <a:tabLst>
                <a:tab pos="1487488" algn="l"/>
                <a:tab pos="3603625" algn="l"/>
                <a:tab pos="5664200" algn="l"/>
                <a:tab pos="7997825" algn="r"/>
              </a:tabLst>
            </a:pPr>
            <a:r>
              <a:rPr lang="en-US" b="0" u="sng" dirty="0" smtClean="0">
                <a:latin typeface="Calibri" pitchFamily="34" charset="0"/>
              </a:rPr>
              <a:t>Bundle	Slot 0	Slot 1	Slot 2	</a:t>
            </a:r>
            <a:r>
              <a:rPr lang="en-US" b="0" u="sng" dirty="0" smtClean="0">
                <a:solidFill>
                  <a:srgbClr val="FF0000"/>
                </a:solidFill>
                <a:latin typeface="Calibri" pitchFamily="34" charset="0"/>
              </a:rPr>
              <a:t>EX</a:t>
            </a:r>
          </a:p>
          <a:p>
            <a:pPr marL="1588" indent="-1588">
              <a:buNone/>
              <a:tabLst>
                <a:tab pos="1487488" algn="l"/>
                <a:tab pos="3603625" algn="l"/>
                <a:tab pos="5664200" algn="l"/>
                <a:tab pos="7997825" algn="r"/>
              </a:tabLst>
            </a:pPr>
            <a:r>
              <a:rPr lang="en-US" b="0" dirty="0" smtClean="0">
                <a:latin typeface="Calibri" pitchFamily="34" charset="0"/>
              </a:rPr>
              <a:t>8:   MMI	LD F0, 0(R1)	LD F6,-8(R1)		</a:t>
            </a:r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1</a:t>
            </a:r>
          </a:p>
          <a:p>
            <a:pPr marL="1588" indent="-1588">
              <a:buNone/>
              <a:tabLst>
                <a:tab pos="1487488" algn="l"/>
                <a:tab pos="3603625" algn="l"/>
                <a:tab pos="5664200" algn="l"/>
                <a:tab pos="7997825" algn="r"/>
              </a:tabLst>
            </a:pPr>
            <a:r>
              <a:rPr lang="en-US" b="0" dirty="0" smtClean="0">
                <a:latin typeface="Calibri" pitchFamily="34" charset="0"/>
              </a:rPr>
              <a:t>9:   MMI	LD F10,-16(R1)	LD F14,-24(R1)		</a:t>
            </a:r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2</a:t>
            </a:r>
          </a:p>
          <a:p>
            <a:pPr marL="1588" indent="-1588">
              <a:buNone/>
              <a:tabLst>
                <a:tab pos="1487488" algn="l"/>
                <a:tab pos="3603625" algn="l"/>
                <a:tab pos="5664200" algn="l"/>
                <a:tab pos="7997825" algn="r"/>
              </a:tabLst>
            </a:pPr>
            <a:r>
              <a:rPr lang="en-US" b="0" dirty="0" smtClean="0">
                <a:latin typeface="Calibri" pitchFamily="34" charset="0"/>
              </a:rPr>
              <a:t>14: MMF	LD F18,-32(R1)	LD F22,-40(R1)	ADD F4,F0,F2 	</a:t>
            </a:r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3</a:t>
            </a:r>
          </a:p>
          <a:p>
            <a:pPr marL="1588" indent="-1588">
              <a:buNone/>
              <a:tabLst>
                <a:tab pos="1487488" algn="l"/>
                <a:tab pos="3603625" algn="l"/>
                <a:tab pos="5664200" algn="l"/>
                <a:tab pos="7997825" algn="r"/>
              </a:tabLst>
            </a:pPr>
            <a:r>
              <a:rPr lang="en-US" b="0" dirty="0" smtClean="0">
                <a:latin typeface="Calibri" pitchFamily="34" charset="0"/>
              </a:rPr>
              <a:t>14: MMF	LD F26,-48(R1) 		ADD F8,F6,F2	</a:t>
            </a:r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4</a:t>
            </a:r>
          </a:p>
          <a:p>
            <a:pPr marL="1588" indent="-1588">
              <a:buNone/>
              <a:tabLst>
                <a:tab pos="1487488" algn="l"/>
                <a:tab pos="3603625" algn="l"/>
                <a:tab pos="5664200" algn="l"/>
                <a:tab pos="7997825" algn="r"/>
              </a:tabLst>
            </a:pPr>
            <a:r>
              <a:rPr lang="en-US" b="0" dirty="0" smtClean="0">
                <a:latin typeface="Calibri" pitchFamily="34" charset="0"/>
              </a:rPr>
              <a:t>15: MMF			ADD F12,F10,F2	</a:t>
            </a:r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5</a:t>
            </a:r>
          </a:p>
          <a:p>
            <a:pPr marL="1588" indent="-1588">
              <a:buNone/>
              <a:tabLst>
                <a:tab pos="1487488" algn="l"/>
                <a:tab pos="3603625" algn="l"/>
                <a:tab pos="5664200" algn="l"/>
                <a:tab pos="7997825" algn="r"/>
              </a:tabLst>
            </a:pPr>
            <a:r>
              <a:rPr lang="en-US" b="0" dirty="0" smtClean="0">
                <a:latin typeface="Calibri" pitchFamily="34" charset="0"/>
              </a:rPr>
              <a:t>14: MMF		SD F4,0(R1) 	ADD F16,F14,F2	</a:t>
            </a:r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6</a:t>
            </a:r>
          </a:p>
          <a:p>
            <a:pPr marL="1588" indent="-1588">
              <a:buNone/>
              <a:tabLst>
                <a:tab pos="1487488" algn="l"/>
                <a:tab pos="3603625" algn="l"/>
                <a:tab pos="5664200" algn="l"/>
                <a:tab pos="7997825" algn="r"/>
              </a:tabLst>
            </a:pPr>
            <a:r>
              <a:rPr lang="en-US" b="0" dirty="0" smtClean="0">
                <a:latin typeface="Calibri" pitchFamily="34" charset="0"/>
              </a:rPr>
              <a:t>14: MMF		SD F8,-8(R1) 	ADD F20,F18,F2	</a:t>
            </a:r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7</a:t>
            </a:r>
          </a:p>
          <a:p>
            <a:pPr marL="1588" indent="-1588">
              <a:buNone/>
              <a:tabLst>
                <a:tab pos="1487488" algn="l"/>
                <a:tab pos="3603625" algn="l"/>
                <a:tab pos="5664200" algn="l"/>
                <a:tab pos="7997825" algn="r"/>
              </a:tabLst>
            </a:pPr>
            <a:r>
              <a:rPr lang="en-US" b="0" dirty="0" smtClean="0">
                <a:latin typeface="Calibri" pitchFamily="34" charset="0"/>
              </a:rPr>
              <a:t>	15: MMF		SD F12,-16(R1)	ADD F24,F22,F2	</a:t>
            </a:r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8</a:t>
            </a:r>
          </a:p>
          <a:p>
            <a:pPr marL="1588" indent="-1588">
              <a:buNone/>
              <a:tabLst>
                <a:tab pos="1487488" algn="l"/>
                <a:tab pos="3603625" algn="l"/>
                <a:tab pos="5664200" algn="l"/>
                <a:tab pos="7997825" algn="r"/>
              </a:tabLst>
            </a:pPr>
            <a:r>
              <a:rPr lang="en-US" b="0" dirty="0" smtClean="0">
                <a:latin typeface="Calibri" pitchFamily="34" charset="0"/>
              </a:rPr>
              <a:t>14: MMF		SD F16,-24(R1)	ADD F28,F26,F2	</a:t>
            </a:r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9</a:t>
            </a:r>
          </a:p>
          <a:p>
            <a:pPr marL="1588" indent="-1588">
              <a:buNone/>
              <a:tabLst>
                <a:tab pos="1487488" algn="l"/>
                <a:tab pos="3603625" algn="l"/>
                <a:tab pos="5664200" algn="l"/>
                <a:tab pos="7997825" algn="r"/>
              </a:tabLst>
            </a:pPr>
            <a:r>
              <a:rPr lang="en-US" b="0" dirty="0" smtClean="0">
                <a:latin typeface="Calibri" pitchFamily="34" charset="0"/>
              </a:rPr>
              <a:t>9:   MMI	SD F20,-32(R1)	SD F24,-40(R1)		</a:t>
            </a:r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11</a:t>
            </a:r>
          </a:p>
          <a:p>
            <a:pPr marL="1588" indent="-1588">
              <a:buNone/>
              <a:tabLst>
                <a:tab pos="1487488" algn="l"/>
                <a:tab pos="3603625" algn="l"/>
                <a:tab pos="5664200" algn="l"/>
                <a:tab pos="7997825" algn="r"/>
              </a:tabLst>
            </a:pPr>
            <a:r>
              <a:rPr lang="en-US" b="0" dirty="0" smtClean="0">
                <a:latin typeface="Calibri" pitchFamily="34" charset="0"/>
              </a:rPr>
              <a:t>17: MIB	SD F28,-48(R1)	ADD R1,R1,#-56	BNE R1,R2,Loop	</a:t>
            </a:r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12</a:t>
            </a:r>
          </a:p>
          <a:p>
            <a:pPr marL="1588" indent="-1588">
              <a:buNone/>
              <a:tabLst>
                <a:tab pos="1487488" algn="l"/>
                <a:tab pos="3603625" algn="l"/>
                <a:tab pos="5664200" algn="l"/>
                <a:tab pos="7997825" algn="r"/>
              </a:tabLst>
            </a:pPr>
            <a:r>
              <a:rPr lang="en-US" b="0" dirty="0" smtClean="0">
                <a:latin typeface="Calibri" pitchFamily="34" charset="0"/>
              </a:rPr>
              <a:t>		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4800600" y="4724400"/>
            <a:ext cx="2286000" cy="533400"/>
          </a:xfrm>
          <a:prstGeom prst="straightConnector1">
            <a:avLst/>
          </a:prstGeom>
          <a:ln w="38100">
            <a:solidFill>
              <a:srgbClr val="C0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162800" cy="1143000"/>
          </a:xfrm>
        </p:spPr>
        <p:txBody>
          <a:bodyPr/>
          <a:lstStyle/>
          <a:p>
            <a:r>
              <a:rPr lang="en-US" sz="3200" smtClean="0"/>
              <a:t>Increasing Instruction Fetch Bandwidth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3800"/>
            <a:ext cx="3048000" cy="5130800"/>
          </a:xfrm>
        </p:spPr>
        <p:txBody>
          <a:bodyPr/>
          <a:lstStyle/>
          <a:p>
            <a:r>
              <a:rPr lang="en-US" smtClean="0"/>
              <a:t>Predicts next instruct address, sends it out </a:t>
            </a:r>
            <a:r>
              <a:rPr lang="en-US" i="1" smtClean="0">
                <a:solidFill>
                  <a:srgbClr val="0332B7"/>
                </a:solidFill>
              </a:rPr>
              <a:t>before</a:t>
            </a:r>
            <a:r>
              <a:rPr lang="en-US" smtClean="0"/>
              <a:t> decoding instructuction</a:t>
            </a:r>
          </a:p>
          <a:p>
            <a:r>
              <a:rPr lang="en-US" smtClean="0"/>
              <a:t>PC of branch sent to BTB</a:t>
            </a:r>
          </a:p>
          <a:p>
            <a:r>
              <a:rPr lang="en-US" smtClean="0"/>
              <a:t>When match is found, Predicted PC is returned</a:t>
            </a:r>
          </a:p>
          <a:p>
            <a:r>
              <a:rPr lang="en-US" smtClean="0"/>
              <a:t>If branch predicted taken, instruction fetch continues at Predicted PC</a:t>
            </a:r>
          </a:p>
        </p:txBody>
      </p:sp>
      <p:pic>
        <p:nvPicPr>
          <p:cNvPr id="37892" name="Picture 4" descr="Ch3-fig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209800"/>
            <a:ext cx="5835650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962400" y="1295400"/>
            <a:ext cx="4495800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Branch Target Buffer (BTB)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162800" cy="1143000"/>
          </a:xfrm>
        </p:spPr>
        <p:txBody>
          <a:bodyPr/>
          <a:lstStyle/>
          <a:p>
            <a:r>
              <a:rPr lang="en-US" smtClean="0"/>
              <a:t>Inst. Fetch Bandwidth: </a:t>
            </a:r>
            <a:br>
              <a:rPr lang="en-US" smtClean="0"/>
            </a:br>
            <a:r>
              <a:rPr lang="en-US" smtClean="0"/>
              <a:t>Return Address Predictor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0"/>
            <a:ext cx="4348163" cy="4953000"/>
          </a:xfrm>
        </p:spPr>
        <p:txBody>
          <a:bodyPr/>
          <a:lstStyle/>
          <a:p>
            <a:r>
              <a:rPr lang="en-US" sz="2800" smtClean="0"/>
              <a:t>Small buffer of return addresses acts as a stack</a:t>
            </a:r>
          </a:p>
          <a:p>
            <a:r>
              <a:rPr lang="en-US" sz="2800" smtClean="0"/>
              <a:t>Caches most recent return addresses</a:t>
            </a:r>
          </a:p>
          <a:p>
            <a:r>
              <a:rPr lang="en-US" sz="2800" smtClean="0"/>
              <a:t>Call </a:t>
            </a:r>
            <a:r>
              <a:rPr lang="en-US" sz="2800" smtClean="0">
                <a:sym typeface="Symbol" pitchFamily="18" charset="2"/>
              </a:rPr>
              <a:t> </a:t>
            </a:r>
            <a:r>
              <a:rPr lang="en-US" sz="2800" smtClean="0"/>
              <a:t>Push a return address </a:t>
            </a:r>
            <a:br>
              <a:rPr lang="en-US" sz="2800" smtClean="0"/>
            </a:br>
            <a:r>
              <a:rPr lang="en-US" sz="2800" smtClean="0"/>
              <a:t>on stack</a:t>
            </a:r>
          </a:p>
          <a:p>
            <a:r>
              <a:rPr lang="en-US" sz="2800" smtClean="0"/>
              <a:t>Return </a:t>
            </a:r>
            <a:r>
              <a:rPr lang="en-US" sz="2800" smtClean="0">
                <a:sym typeface="Symbol" pitchFamily="18" charset="2"/>
              </a:rPr>
              <a:t> </a:t>
            </a:r>
            <a:r>
              <a:rPr lang="en-US" sz="2800" smtClean="0"/>
              <a:t>Pop an address off stack &amp; predict as new PC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114800" y="2057400"/>
          <a:ext cx="5710238" cy="3911600"/>
        </p:xfrm>
        <a:graphic>
          <a:graphicData uri="http://schemas.openxmlformats.org/presentationml/2006/ole">
            <p:oleObj spid="_x0000_s1026" name="Chart" r:id="rId4" imgW="4172102" imgH="28575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696200" cy="1143000"/>
          </a:xfrm>
        </p:spPr>
        <p:txBody>
          <a:bodyPr/>
          <a:lstStyle/>
          <a:p>
            <a:r>
              <a:rPr lang="en-US" smtClean="0"/>
              <a:t>More Instruction Fetch Bandwidth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3800"/>
            <a:ext cx="8839200" cy="5283200"/>
          </a:xfrm>
        </p:spPr>
        <p:txBody>
          <a:bodyPr/>
          <a:lstStyle/>
          <a:p>
            <a:r>
              <a:rPr lang="en-US" smtClean="0">
                <a:solidFill>
                  <a:srgbClr val="0332B7"/>
                </a:solidFill>
              </a:rPr>
              <a:t>Integrated branch prediction</a:t>
            </a:r>
            <a:r>
              <a:rPr lang="en-US" smtClean="0"/>
              <a:t> </a:t>
            </a:r>
            <a:r>
              <a:rPr lang="en-US" u="sng" smtClean="0"/>
              <a:t>branch predictor is part of instruction fetch unit</a:t>
            </a:r>
            <a:r>
              <a:rPr lang="en-US" smtClean="0"/>
              <a:t> and is constantly predicting branches</a:t>
            </a:r>
          </a:p>
          <a:p>
            <a:r>
              <a:rPr lang="en-US" smtClean="0">
                <a:solidFill>
                  <a:srgbClr val="0332B7"/>
                </a:solidFill>
              </a:rPr>
              <a:t>Instruction prefetch</a:t>
            </a:r>
            <a:r>
              <a:rPr lang="en-US" smtClean="0"/>
              <a:t> Instruction fetch units prefetch to deliver multiple instruct. per clock, integrating it with branch prediction</a:t>
            </a:r>
          </a:p>
          <a:p>
            <a:r>
              <a:rPr lang="en-US" smtClean="0">
                <a:solidFill>
                  <a:srgbClr val="0332B7"/>
                </a:solidFill>
              </a:rPr>
              <a:t>Instruction memory access and buffering</a:t>
            </a:r>
            <a:r>
              <a:rPr lang="en-US" smtClean="0"/>
              <a:t> Fetching multiple instructions per cycle:</a:t>
            </a:r>
          </a:p>
          <a:p>
            <a:pPr lvl="1"/>
            <a:r>
              <a:rPr lang="en-US" sz="2400" smtClean="0"/>
              <a:t>May require accessing multiple cache blocks (prefetch to hide cost of crossing cache blocks) </a:t>
            </a:r>
          </a:p>
          <a:p>
            <a:pPr lvl="1"/>
            <a:r>
              <a:rPr lang="en-US" sz="2400" smtClean="0"/>
              <a:t>Provides buffering, acting as on-demand unit to provide instructions to issue stage as needed and in quantity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162800" cy="1143000"/>
          </a:xfrm>
        </p:spPr>
        <p:txBody>
          <a:bodyPr/>
          <a:lstStyle/>
          <a:p>
            <a:r>
              <a:rPr lang="en-US" smtClean="0"/>
              <a:t>(Mis) Speculation on Pentium 4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1"/>
          </p:nvPr>
        </p:nvGraphicFramePr>
        <p:xfrm>
          <a:off x="1295400" y="1066800"/>
          <a:ext cx="7086600" cy="6462713"/>
        </p:xfrm>
        <a:graphic>
          <a:graphicData uri="http://schemas.openxmlformats.org/presentationml/2006/ole">
            <p:oleObj spid="_x0000_s2050" name="Chart" r:id="rId4" imgW="1514409" imgH="1381110" progId="Excel.Sheet.8">
              <p:embed/>
            </p:oleObj>
          </a:graphicData>
        </a:graphic>
      </p:graphicFrame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762000" y="990600"/>
            <a:ext cx="79121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857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b="1">
                <a:latin typeface="Arial" pitchFamily="34" charset="0"/>
              </a:rPr>
              <a:t>% of micro-ops not used</a:t>
            </a:r>
          </a:p>
        </p:txBody>
      </p:sp>
      <p:sp>
        <p:nvSpPr>
          <p:cNvPr id="2053" name="Text Box 9"/>
          <p:cNvSpPr txBox="1">
            <a:spLocks noChangeArrowheads="1"/>
          </p:cNvSpPr>
          <p:nvPr/>
        </p:nvSpPr>
        <p:spPr bwMode="auto">
          <a:xfrm rot="-5400000">
            <a:off x="152400" y="3352800"/>
            <a:ext cx="4114800" cy="4572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Misspeculation Fraction</a:t>
            </a:r>
          </a:p>
        </p:txBody>
      </p:sp>
      <p:sp>
        <p:nvSpPr>
          <p:cNvPr id="2054" name="Text Box 10"/>
          <p:cNvSpPr txBox="1">
            <a:spLocks noChangeArrowheads="1"/>
          </p:cNvSpPr>
          <p:nvPr/>
        </p:nvSpPr>
        <p:spPr bwMode="auto">
          <a:xfrm rot="-5400000">
            <a:off x="4805362" y="3654426"/>
            <a:ext cx="1293813" cy="450056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3000"/>
              </a:spcBef>
            </a:pPr>
            <a:r>
              <a:rPr lang="en-US"/>
              <a:t>vzip</a:t>
            </a:r>
          </a:p>
          <a:p>
            <a:pPr algn="r">
              <a:spcBef>
                <a:spcPct val="23000"/>
              </a:spcBef>
            </a:pPr>
            <a:r>
              <a:rPr lang="en-US"/>
              <a:t>vpr</a:t>
            </a:r>
          </a:p>
          <a:p>
            <a:pPr algn="r">
              <a:spcBef>
                <a:spcPct val="23000"/>
              </a:spcBef>
            </a:pPr>
            <a:r>
              <a:rPr lang="en-US"/>
              <a:t>gcc</a:t>
            </a:r>
          </a:p>
          <a:p>
            <a:pPr algn="r">
              <a:spcBef>
                <a:spcPct val="23000"/>
              </a:spcBef>
            </a:pPr>
            <a:r>
              <a:rPr lang="en-US"/>
              <a:t>mcf</a:t>
            </a:r>
          </a:p>
          <a:p>
            <a:pPr algn="r">
              <a:spcBef>
                <a:spcPct val="23000"/>
              </a:spcBef>
            </a:pPr>
            <a:r>
              <a:rPr lang="en-US"/>
              <a:t>crafty</a:t>
            </a:r>
          </a:p>
          <a:p>
            <a:pPr algn="r">
              <a:spcBef>
                <a:spcPct val="23000"/>
              </a:spcBef>
            </a:pPr>
            <a:r>
              <a:rPr lang="en-US"/>
              <a:t>wupsise</a:t>
            </a:r>
          </a:p>
          <a:p>
            <a:pPr algn="r">
              <a:spcBef>
                <a:spcPct val="23000"/>
              </a:spcBef>
            </a:pPr>
            <a:r>
              <a:rPr lang="en-US"/>
              <a:t>swim</a:t>
            </a:r>
          </a:p>
          <a:p>
            <a:pPr algn="r">
              <a:spcBef>
                <a:spcPct val="23000"/>
              </a:spcBef>
            </a:pPr>
            <a:r>
              <a:rPr lang="en-US"/>
              <a:t>mgrid</a:t>
            </a:r>
          </a:p>
          <a:p>
            <a:pPr algn="r">
              <a:spcBef>
                <a:spcPct val="23000"/>
              </a:spcBef>
            </a:pPr>
            <a:r>
              <a:rPr lang="en-US"/>
              <a:t>applu</a:t>
            </a:r>
          </a:p>
          <a:p>
            <a:pPr algn="r">
              <a:spcBef>
                <a:spcPct val="23000"/>
              </a:spcBef>
            </a:pPr>
            <a:r>
              <a:rPr lang="en-US"/>
              <a:t>mesa</a:t>
            </a: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3200400" y="6096000"/>
            <a:ext cx="2209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056" name="Line 6"/>
          <p:cNvSpPr>
            <a:spLocks noChangeShapeType="1"/>
          </p:cNvSpPr>
          <p:nvPr/>
        </p:nvSpPr>
        <p:spPr bwMode="auto">
          <a:xfrm>
            <a:off x="5410200" y="6096000"/>
            <a:ext cx="3200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7" name="Text Box 5"/>
          <p:cNvSpPr txBox="1">
            <a:spLocks noChangeArrowheads="1"/>
          </p:cNvSpPr>
          <p:nvPr/>
        </p:nvSpPr>
        <p:spPr bwMode="auto">
          <a:xfrm>
            <a:off x="5867400" y="6096000"/>
            <a:ext cx="2211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Floating Point</a:t>
            </a:r>
          </a:p>
        </p:txBody>
      </p:sp>
      <p:sp>
        <p:nvSpPr>
          <p:cNvPr id="2058" name="Text Box 4"/>
          <p:cNvSpPr txBox="1">
            <a:spLocks noChangeArrowheads="1"/>
          </p:cNvSpPr>
          <p:nvPr/>
        </p:nvSpPr>
        <p:spPr bwMode="auto">
          <a:xfrm>
            <a:off x="3429000" y="6096000"/>
            <a:ext cx="1752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>
                <a:latin typeface="Arial" pitchFamily="34" charset="0"/>
              </a:rPr>
              <a:t>Integer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Four Steps of </a:t>
            </a:r>
            <a:r>
              <a:rPr lang="en-US" u="sng" smtClean="0">
                <a:solidFill>
                  <a:srgbClr val="006600"/>
                </a:solidFill>
              </a:rPr>
              <a:t>Speculative</a:t>
            </a:r>
            <a:r>
              <a:rPr lang="en-US" smtClean="0"/>
              <a:t> Tomasulo Algorithm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7823200" cy="4349750"/>
          </a:xfrm>
          <a:noFill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b="0" smtClean="0">
                <a:solidFill>
                  <a:schemeClr val="hlink"/>
                </a:solidFill>
              </a:rPr>
              <a:t>1.	Issue</a:t>
            </a:r>
            <a:r>
              <a:rPr lang="en-US" sz="2000" b="0" smtClean="0"/>
              <a:t>—get instruction from FP Op Queue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b="0" smtClean="0"/>
              <a:t> 	If reservation station </a:t>
            </a:r>
            <a:r>
              <a:rPr lang="en-US" sz="1800" b="0" u="sng" smtClean="0">
                <a:solidFill>
                  <a:srgbClr val="DC0081"/>
                </a:solidFill>
              </a:rPr>
              <a:t>and reorder buffer slot</a:t>
            </a:r>
            <a:r>
              <a:rPr lang="en-US" sz="1800" b="0" u="sng" smtClean="0"/>
              <a:t> </a:t>
            </a:r>
            <a:r>
              <a:rPr lang="en-US" sz="1800" b="0" smtClean="0"/>
              <a:t>free, issue instr &amp; send operands </a:t>
            </a:r>
            <a:r>
              <a:rPr lang="en-US" sz="1800" b="0" u="sng" smtClean="0">
                <a:solidFill>
                  <a:srgbClr val="DC0081"/>
                </a:solidFill>
              </a:rPr>
              <a:t>&amp; reorder buffer no. for destination</a:t>
            </a:r>
            <a:r>
              <a:rPr lang="en-US" sz="1800" b="0" smtClean="0"/>
              <a:t> (this stage sometimes called “</a:t>
            </a:r>
            <a:r>
              <a:rPr lang="en-US" sz="1800" b="0" smtClean="0">
                <a:solidFill>
                  <a:srgbClr val="660066"/>
                </a:solidFill>
              </a:rPr>
              <a:t>dispatch</a:t>
            </a:r>
            <a:r>
              <a:rPr lang="en-US" sz="1800" b="0" smtClean="0"/>
              <a:t>”)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0" smtClean="0">
                <a:solidFill>
                  <a:schemeClr val="hlink"/>
                </a:solidFill>
              </a:rPr>
              <a:t>2.	Execution</a:t>
            </a:r>
            <a:r>
              <a:rPr lang="en-US" sz="2000" b="0" smtClean="0"/>
              <a:t>—operate on operands (EX)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b="0" smtClean="0"/>
              <a:t> 	When both operands ready then execute; if not ready, watch CDB for result; when both in reservation station, execute; checks RAW (sometimes called “issue”)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0" smtClean="0">
                <a:solidFill>
                  <a:schemeClr val="hlink"/>
                </a:solidFill>
              </a:rPr>
              <a:t>3.	Write result</a:t>
            </a:r>
            <a:r>
              <a:rPr lang="en-US" sz="2000" b="0" smtClean="0"/>
              <a:t>—finish execution (WB)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b="0" smtClean="0"/>
              <a:t> 	Write on Common Data Bus to all awaiting FUs </a:t>
            </a:r>
            <a:br>
              <a:rPr lang="en-US" sz="1800" b="0" smtClean="0"/>
            </a:br>
            <a:r>
              <a:rPr lang="en-US" sz="1800" b="0" u="sng" smtClean="0">
                <a:solidFill>
                  <a:schemeClr val="accent1"/>
                </a:solidFill>
              </a:rPr>
              <a:t>&amp; reorder buffer</a:t>
            </a:r>
            <a:r>
              <a:rPr lang="en-US" sz="1800" b="0" smtClean="0"/>
              <a:t>; mark reservation station available.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0" smtClean="0">
                <a:solidFill>
                  <a:schemeClr val="hlink"/>
                </a:solidFill>
              </a:rPr>
              <a:t>4.	</a:t>
            </a:r>
            <a:r>
              <a:rPr lang="en-US" sz="2000" u="sng" smtClean="0">
                <a:solidFill>
                  <a:schemeClr val="hlink"/>
                </a:solidFill>
              </a:rPr>
              <a:t>Commit</a:t>
            </a:r>
            <a:r>
              <a:rPr lang="en-US" sz="2000" b="0" smtClean="0">
                <a:solidFill>
                  <a:schemeClr val="accent1"/>
                </a:solidFill>
              </a:rPr>
              <a:t>—update register with reorder result</a:t>
            </a:r>
            <a:endParaRPr lang="en-US" sz="2000" b="0" smtClean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b="0" smtClean="0">
                <a:solidFill>
                  <a:srgbClr val="000099"/>
                </a:solidFill>
              </a:rPr>
              <a:t>   </a:t>
            </a:r>
            <a:r>
              <a:rPr lang="en-US" sz="1800" b="0" u="sng" smtClean="0">
                <a:solidFill>
                  <a:srgbClr val="000099"/>
                </a:solidFill>
              </a:rPr>
              <a:t>When instr. at head of reorder buffer &amp; result present, update register with result (or store to memory) and remove instr from reorder buffer. Mispredicted branch flushes reorder buffer </a:t>
            </a:r>
            <a:r>
              <a:rPr lang="en-US" sz="1800" b="0" smtClean="0">
                <a:solidFill>
                  <a:srgbClr val="000099"/>
                </a:solidFill>
              </a:rPr>
              <a:t>(sometimes called “</a:t>
            </a:r>
            <a:r>
              <a:rPr lang="en-US" sz="1800" b="0" smtClean="0">
                <a:solidFill>
                  <a:srgbClr val="FF0000"/>
                </a:solidFill>
              </a:rPr>
              <a:t>graduation</a:t>
            </a:r>
            <a:r>
              <a:rPr lang="en-US" sz="1800" b="0" smtClean="0">
                <a:solidFill>
                  <a:srgbClr val="000099"/>
                </a:solidFill>
              </a:rPr>
              <a:t>”)</a:t>
            </a:r>
          </a:p>
        </p:txBody>
      </p:sp>
    </p:spTree>
  </p:cSld>
  <p:clrMapOvr>
    <a:masterClrMapping/>
  </p:clrMapOvr>
  <p:transition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38150"/>
            <a:ext cx="8915400" cy="1143000"/>
          </a:xfrm>
          <a:noFill/>
        </p:spPr>
        <p:txBody>
          <a:bodyPr/>
          <a:lstStyle/>
          <a:p>
            <a:r>
              <a:rPr lang="en-US" smtClean="0"/>
              <a:t>Dynamic Scheduling in Superscalar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150" y="1752600"/>
            <a:ext cx="8058150" cy="4114800"/>
          </a:xfrm>
          <a:noFill/>
        </p:spPr>
        <p:txBody>
          <a:bodyPr/>
          <a:lstStyle/>
          <a:p>
            <a:r>
              <a:rPr lang="en-US" b="0" dirty="0" smtClean="0"/>
              <a:t>Dependencies stop instruction issue (w/o </a:t>
            </a:r>
            <a:r>
              <a:rPr lang="en-US" b="0" dirty="0" err="1" smtClean="0"/>
              <a:t>Tomasulo</a:t>
            </a:r>
            <a:r>
              <a:rPr lang="en-US" b="0" dirty="0" smtClean="0"/>
              <a:t> scheme)</a:t>
            </a:r>
          </a:p>
          <a:p>
            <a:r>
              <a:rPr lang="en-US" b="0" dirty="0" smtClean="0"/>
              <a:t>Code compiler for old version will run poorly on newest version</a:t>
            </a:r>
          </a:p>
          <a:p>
            <a:pPr lvl="1"/>
            <a:r>
              <a:rPr lang="en-US" b="0" dirty="0" smtClean="0"/>
              <a:t>May want code to vary depending on how superscalar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38150"/>
            <a:ext cx="8915400" cy="1143000"/>
          </a:xfrm>
          <a:noFill/>
        </p:spPr>
        <p:txBody>
          <a:bodyPr/>
          <a:lstStyle/>
          <a:p>
            <a:r>
              <a:rPr lang="en-US" smtClean="0"/>
              <a:t>Dynamic Scheduling in Superscalar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86750" cy="4114800"/>
          </a:xfrm>
          <a:noFill/>
        </p:spPr>
        <p:txBody>
          <a:bodyPr/>
          <a:lstStyle/>
          <a:p>
            <a:r>
              <a:rPr lang="en-US" b="0" smtClean="0"/>
              <a:t>How to issue two instructions and keep in-order instruction issue for Tomasulo?</a:t>
            </a:r>
          </a:p>
          <a:p>
            <a:pPr lvl="1"/>
            <a:r>
              <a:rPr lang="en-US" b="0" smtClean="0"/>
              <a:t>Assume 1 integer + 1 floating point</a:t>
            </a:r>
          </a:p>
          <a:p>
            <a:pPr lvl="1"/>
            <a:r>
              <a:rPr lang="en-US" b="0" smtClean="0"/>
              <a:t>1 Tomasulo control for integer, 1 for floating point</a:t>
            </a:r>
          </a:p>
          <a:p>
            <a:r>
              <a:rPr lang="en-US" b="0" smtClean="0"/>
              <a:t>Issue 2X Clock Rate, so that issue remains in order</a:t>
            </a:r>
          </a:p>
          <a:p>
            <a:r>
              <a:rPr lang="en-US" b="0" smtClean="0"/>
              <a:t>Only FP loads might cause dependency between integer and FP issue:</a:t>
            </a:r>
          </a:p>
          <a:p>
            <a:pPr lvl="1"/>
            <a:r>
              <a:rPr lang="en-US" b="0" smtClean="0"/>
              <a:t>Replace load reservation station with a load queue; </a:t>
            </a:r>
            <a:br>
              <a:rPr lang="en-US" b="0" smtClean="0"/>
            </a:br>
            <a:r>
              <a:rPr lang="en-US" b="0" smtClean="0"/>
              <a:t>operands must be read in the order they are fetched</a:t>
            </a:r>
          </a:p>
          <a:p>
            <a:pPr lvl="1"/>
            <a:r>
              <a:rPr lang="en-US" b="0" smtClean="0"/>
              <a:t>Load checks addresses in Store Queue to avoid RAW violation</a:t>
            </a:r>
          </a:p>
          <a:p>
            <a:pPr lvl="1"/>
            <a:r>
              <a:rPr lang="en-US" b="0" smtClean="0"/>
              <a:t>Store checks addresses in Load Queue to avoid WAR,WAW</a:t>
            </a:r>
          </a:p>
          <a:p>
            <a:pPr lvl="1"/>
            <a:r>
              <a:rPr lang="en-US" b="0" smtClean="0"/>
              <a:t>Called “</a:t>
            </a:r>
            <a:r>
              <a:rPr lang="en-US" b="0" u="sng" smtClean="0">
                <a:solidFill>
                  <a:schemeClr val="hlink"/>
                </a:solidFill>
              </a:rPr>
              <a:t>decoupled architecture</a:t>
            </a:r>
            <a:r>
              <a:rPr lang="en-US" b="0" smtClean="0"/>
              <a:t>”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133350"/>
            <a:ext cx="7162800" cy="1143000"/>
          </a:xfrm>
          <a:noFill/>
        </p:spPr>
        <p:txBody>
          <a:bodyPr/>
          <a:lstStyle/>
          <a:p>
            <a:r>
              <a:rPr lang="en-US" smtClean="0"/>
              <a:t>Performance of Dynamic SS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143000"/>
            <a:ext cx="7981950" cy="4114800"/>
          </a:xfrm>
          <a:noFill/>
        </p:spPr>
        <p:txBody>
          <a:bodyPr/>
          <a:lstStyle/>
          <a:p>
            <a:pPr marL="1143000" indent="-1143000">
              <a:buFontTx/>
              <a:buNone/>
              <a:tabLst>
                <a:tab pos="1371600" algn="l"/>
                <a:tab pos="3657600" algn="ctr"/>
                <a:tab pos="4743450" algn="ctr"/>
                <a:tab pos="6229350" algn="ctr"/>
              </a:tabLst>
            </a:pPr>
            <a:r>
              <a:rPr lang="en-US" sz="1800" b="0" i="1" smtClean="0"/>
              <a:t>Iteration Instructions	Issues 	Executes	Writes result</a:t>
            </a:r>
          </a:p>
          <a:p>
            <a:pPr marL="1143000" indent="-1143000">
              <a:buFontTx/>
              <a:buNone/>
              <a:tabLst>
                <a:tab pos="1371600" algn="l"/>
                <a:tab pos="3657600" algn="ctr"/>
                <a:tab pos="4743450" algn="ctr"/>
                <a:tab pos="6229350" algn="ctr"/>
              </a:tabLst>
            </a:pPr>
            <a:r>
              <a:rPr lang="en-US" sz="1800" b="0" i="1" smtClean="0"/>
              <a:t>no.			                                   clock-cycle number</a:t>
            </a:r>
            <a:endParaRPr lang="en-US" sz="1800" b="0" smtClean="0"/>
          </a:p>
          <a:p>
            <a:pPr marL="1143000" indent="-1143000">
              <a:buFontTx/>
              <a:buNone/>
              <a:tabLst>
                <a:tab pos="1371600" algn="l"/>
                <a:tab pos="3657600" algn="ctr"/>
                <a:tab pos="4743450" algn="ctr"/>
                <a:tab pos="6229350" algn="ctr"/>
              </a:tabLst>
            </a:pPr>
            <a:r>
              <a:rPr lang="en-US" sz="1800" b="0" smtClean="0"/>
              <a:t>1	LD   F0,0(R1)	1	2	4</a:t>
            </a:r>
          </a:p>
          <a:p>
            <a:pPr marL="1143000" indent="-1143000">
              <a:buFontTx/>
              <a:buNone/>
              <a:tabLst>
                <a:tab pos="1371600" algn="l"/>
                <a:tab pos="3657600" algn="ctr"/>
                <a:tab pos="4743450" algn="ctr"/>
                <a:tab pos="6229350" algn="ctr"/>
              </a:tabLst>
            </a:pPr>
            <a:r>
              <a:rPr lang="en-US" sz="1800" b="0" smtClean="0"/>
              <a:t>1	ADDD F4,F0,F2	1	5	8</a:t>
            </a:r>
          </a:p>
          <a:p>
            <a:pPr marL="1143000" indent="-1143000">
              <a:buFontTx/>
              <a:buNone/>
              <a:tabLst>
                <a:tab pos="1371600" algn="l"/>
                <a:tab pos="3657600" algn="ctr"/>
                <a:tab pos="4743450" algn="ctr"/>
                <a:tab pos="6229350" algn="ctr"/>
              </a:tabLst>
            </a:pPr>
            <a:r>
              <a:rPr lang="en-US" sz="1800" b="0" smtClean="0"/>
              <a:t>1	SD   0(R1),F4	2	9	</a:t>
            </a:r>
          </a:p>
          <a:p>
            <a:pPr marL="1143000" indent="-1143000">
              <a:buFontTx/>
              <a:buNone/>
              <a:tabLst>
                <a:tab pos="1371600" algn="l"/>
                <a:tab pos="3657600" algn="ctr"/>
                <a:tab pos="4743450" algn="ctr"/>
                <a:tab pos="6229350" algn="ctr"/>
              </a:tabLst>
            </a:pPr>
            <a:r>
              <a:rPr lang="en-US" sz="1800" b="0" smtClean="0"/>
              <a:t>1	SUBI  R1,R1,#8	3	4	5</a:t>
            </a:r>
          </a:p>
          <a:p>
            <a:pPr marL="1143000" indent="-1143000">
              <a:buFontTx/>
              <a:buNone/>
              <a:tabLst>
                <a:tab pos="1371600" algn="l"/>
                <a:tab pos="3657600" algn="ctr"/>
                <a:tab pos="4743450" algn="ctr"/>
                <a:tab pos="6229350" algn="ctr"/>
              </a:tabLst>
            </a:pPr>
            <a:r>
              <a:rPr lang="en-US" sz="1800" b="0" smtClean="0"/>
              <a:t>1	BNEZ R1,LOOP	4	5	</a:t>
            </a:r>
          </a:p>
          <a:p>
            <a:pPr marL="1143000" indent="-1143000">
              <a:buFontTx/>
              <a:buNone/>
              <a:tabLst>
                <a:tab pos="1371600" algn="l"/>
                <a:tab pos="3657600" algn="ctr"/>
                <a:tab pos="4743450" algn="ctr"/>
                <a:tab pos="6229350" algn="ctr"/>
              </a:tabLst>
            </a:pPr>
            <a:r>
              <a:rPr lang="en-US" sz="1800" b="0" smtClean="0"/>
              <a:t>2	LD   F0,0(R1)	5	6	8</a:t>
            </a:r>
          </a:p>
          <a:p>
            <a:pPr marL="1143000" indent="-1143000">
              <a:buFontTx/>
              <a:buNone/>
              <a:tabLst>
                <a:tab pos="1371600" algn="l"/>
                <a:tab pos="3657600" algn="ctr"/>
                <a:tab pos="4743450" algn="ctr"/>
                <a:tab pos="6229350" algn="ctr"/>
              </a:tabLst>
            </a:pPr>
            <a:r>
              <a:rPr lang="en-US" sz="1800" b="0" smtClean="0"/>
              <a:t>2	ADDD F4,F0,F2	5	9	12</a:t>
            </a:r>
          </a:p>
          <a:p>
            <a:pPr marL="1143000" indent="-1143000">
              <a:buFontTx/>
              <a:buNone/>
              <a:tabLst>
                <a:tab pos="1371600" algn="l"/>
                <a:tab pos="3657600" algn="ctr"/>
                <a:tab pos="4743450" algn="ctr"/>
                <a:tab pos="6229350" algn="ctr"/>
              </a:tabLst>
            </a:pPr>
            <a:r>
              <a:rPr lang="en-US" sz="1800" b="0" smtClean="0"/>
              <a:t>2	SD   0(R1),F4	6	13	</a:t>
            </a:r>
          </a:p>
          <a:p>
            <a:pPr marL="1143000" indent="-1143000">
              <a:buFontTx/>
              <a:buNone/>
              <a:tabLst>
                <a:tab pos="1371600" algn="l"/>
                <a:tab pos="3657600" algn="ctr"/>
                <a:tab pos="4743450" algn="ctr"/>
                <a:tab pos="6229350" algn="ctr"/>
              </a:tabLst>
            </a:pPr>
            <a:r>
              <a:rPr lang="en-US" sz="1800" b="0" smtClean="0"/>
              <a:t>2	SUBI  R1,R1,#8	7	8	9</a:t>
            </a:r>
          </a:p>
          <a:p>
            <a:pPr marL="1143000" indent="-1143000">
              <a:buFontTx/>
              <a:buNone/>
              <a:tabLst>
                <a:tab pos="1371600" algn="l"/>
                <a:tab pos="3657600" algn="ctr"/>
                <a:tab pos="4743450" algn="ctr"/>
                <a:tab pos="6229350" algn="ctr"/>
              </a:tabLst>
            </a:pPr>
            <a:r>
              <a:rPr lang="en-US" sz="1800" b="0" smtClean="0"/>
              <a:t>2	BNEZ R1,LOOP	8	9	</a:t>
            </a:r>
          </a:p>
          <a:p>
            <a:pPr marL="1143000" indent="-1143000">
              <a:buFontTx/>
              <a:buNone/>
              <a:tabLst>
                <a:tab pos="1371600" algn="l"/>
                <a:tab pos="3657600" algn="ctr"/>
                <a:tab pos="4743450" algn="ctr"/>
                <a:tab pos="6229350" algn="ctr"/>
              </a:tabLst>
            </a:pPr>
            <a:r>
              <a:rPr lang="en-US" b="0" smtClean="0">
                <a:solidFill>
                  <a:schemeClr val="hlink"/>
                </a:solidFill>
              </a:rPr>
              <a:t>­ 4 clocks per iteration; only 1 FP instr/iteration</a:t>
            </a:r>
          </a:p>
          <a:p>
            <a:pPr marL="1143000" indent="-1143000">
              <a:buFontTx/>
              <a:buNone/>
              <a:tabLst>
                <a:tab pos="1371600" algn="l"/>
                <a:tab pos="3657600" algn="ctr"/>
                <a:tab pos="4743450" algn="ctr"/>
                <a:tab pos="6229350" algn="ctr"/>
              </a:tabLst>
            </a:pPr>
            <a:r>
              <a:rPr lang="en-US" b="0" smtClean="0">
                <a:solidFill>
                  <a:schemeClr val="hlink"/>
                </a:solidFill>
              </a:rPr>
              <a:t>Branches, Decrements issues still take 1 clock cycle</a:t>
            </a:r>
          </a:p>
          <a:p>
            <a:pPr marL="1143000" indent="-1143000">
              <a:buFontTx/>
              <a:buNone/>
              <a:tabLst>
                <a:tab pos="1371600" algn="l"/>
                <a:tab pos="3657600" algn="ctr"/>
                <a:tab pos="4743450" algn="ctr"/>
                <a:tab pos="6229350" algn="ctr"/>
              </a:tabLst>
            </a:pPr>
            <a:r>
              <a:rPr lang="en-US" b="0" smtClean="0">
                <a:solidFill>
                  <a:schemeClr val="hlink"/>
                </a:solidFill>
              </a:rPr>
              <a:t>How get more performance?</a:t>
            </a:r>
          </a:p>
        </p:txBody>
      </p:sp>
      <p:sp>
        <p:nvSpPr>
          <p:cNvPr id="41988" name="Oval 4"/>
          <p:cNvSpPr>
            <a:spLocks noChangeArrowheads="1"/>
          </p:cNvSpPr>
          <p:nvPr/>
        </p:nvSpPr>
        <p:spPr bwMode="auto">
          <a:xfrm>
            <a:off x="2571750" y="1803400"/>
            <a:ext cx="325438" cy="29845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Oval 5"/>
          <p:cNvSpPr>
            <a:spLocks noChangeArrowheads="1"/>
          </p:cNvSpPr>
          <p:nvPr/>
        </p:nvSpPr>
        <p:spPr bwMode="auto">
          <a:xfrm>
            <a:off x="3133725" y="2127250"/>
            <a:ext cx="323850" cy="29845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Oval 6"/>
          <p:cNvSpPr>
            <a:spLocks noChangeArrowheads="1"/>
          </p:cNvSpPr>
          <p:nvPr/>
        </p:nvSpPr>
        <p:spPr bwMode="auto">
          <a:xfrm>
            <a:off x="2784475" y="2146300"/>
            <a:ext cx="325438" cy="298450"/>
          </a:xfrm>
          <a:prstGeom prst="ellips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Oval 7"/>
          <p:cNvSpPr>
            <a:spLocks noChangeArrowheads="1"/>
          </p:cNvSpPr>
          <p:nvPr/>
        </p:nvSpPr>
        <p:spPr bwMode="auto">
          <a:xfrm>
            <a:off x="3230563" y="2451100"/>
            <a:ext cx="323850" cy="298450"/>
          </a:xfrm>
          <a:prstGeom prst="ellips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3505200" y="4800600"/>
            <a:ext cx="2514600" cy="406400"/>
            <a:chOff x="2064" y="2928"/>
            <a:chExt cx="1584" cy="256"/>
          </a:xfrm>
        </p:grpSpPr>
        <p:sp>
          <p:nvSpPr>
            <p:cNvPr id="171011" name="Rectangle 3"/>
            <p:cNvSpPr>
              <a:spLocks noChangeArrowheads="1"/>
            </p:cNvSpPr>
            <p:nvPr/>
          </p:nvSpPr>
          <p:spPr bwMode="auto">
            <a:xfrm>
              <a:off x="2064" y="2928"/>
              <a:ext cx="1584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b="1">
                <a:latin typeface="Courier New" pitchFamily="49" charset="0"/>
              </a:endParaRPr>
            </a:p>
          </p:txBody>
        </p:sp>
        <p:sp>
          <p:nvSpPr>
            <p:cNvPr id="171012" name="Rectangle 4"/>
            <p:cNvSpPr>
              <a:spLocks noChangeArrowheads="1"/>
            </p:cNvSpPr>
            <p:nvPr/>
          </p:nvSpPr>
          <p:spPr bwMode="auto">
            <a:xfrm>
              <a:off x="2064" y="3056"/>
              <a:ext cx="1584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79" name="Rectangle 5"/>
            <p:cNvSpPr>
              <a:spLocks noChangeArrowheads="1"/>
            </p:cNvSpPr>
            <p:nvPr/>
          </p:nvSpPr>
          <p:spPr bwMode="auto">
            <a:xfrm>
              <a:off x="2283" y="2928"/>
              <a:ext cx="425" cy="25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304800" y="46482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171015" name="Rectangle 7"/>
          <p:cNvSpPr>
            <a:spLocks noChangeArrowheads="1"/>
          </p:cNvSpPr>
          <p:nvPr/>
        </p:nvSpPr>
        <p:spPr bwMode="auto">
          <a:xfrm>
            <a:off x="304800" y="48514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1016" name="Rectangle 8"/>
          <p:cNvSpPr>
            <a:spLocks noChangeArrowheads="1"/>
          </p:cNvSpPr>
          <p:nvPr/>
        </p:nvSpPr>
        <p:spPr bwMode="auto">
          <a:xfrm>
            <a:off x="304800" y="50546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661988" y="4648200"/>
            <a:ext cx="633412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Rectangle 10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562850" cy="762000"/>
          </a:xfrm>
          <a:noFill/>
        </p:spPr>
        <p:txBody>
          <a:bodyPr lIns="90487" rIns="90487"/>
          <a:lstStyle/>
          <a:p>
            <a:r>
              <a:rPr lang="en-US" smtClean="0"/>
              <a:t>Tomasulo With Reorder buffer:</a:t>
            </a:r>
          </a:p>
        </p:txBody>
      </p:sp>
      <p:sp>
        <p:nvSpPr>
          <p:cNvPr id="8200" name="Line 11"/>
          <p:cNvSpPr>
            <a:spLocks noChangeShapeType="1"/>
          </p:cNvSpPr>
          <p:nvPr/>
        </p:nvSpPr>
        <p:spPr bwMode="auto">
          <a:xfrm>
            <a:off x="304800" y="6477000"/>
            <a:ext cx="85344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Text Box 12"/>
          <p:cNvSpPr txBox="1">
            <a:spLocks noChangeArrowheads="1"/>
          </p:cNvSpPr>
          <p:nvPr/>
        </p:nvSpPr>
        <p:spPr bwMode="auto">
          <a:xfrm>
            <a:off x="6526213" y="3743325"/>
            <a:ext cx="1049337" cy="558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To</a:t>
            </a:r>
          </a:p>
          <a:p>
            <a:pPr algn="ctr" eaLnBrk="0" hangingPunct="0">
              <a:lnSpc>
                <a:spcPct val="70000"/>
              </a:lnSpc>
            </a:pPr>
            <a:r>
              <a:rPr lang="en-US" sz="1800" b="1">
                <a:latin typeface="Comic Sans MS" pitchFamily="66" charset="0"/>
              </a:rPr>
              <a:t>Memory</a:t>
            </a:r>
          </a:p>
        </p:txBody>
      </p:sp>
      <p:sp>
        <p:nvSpPr>
          <p:cNvPr id="171021" name="Rectangle 13"/>
          <p:cNvSpPr>
            <a:spLocks noChangeArrowheads="1"/>
          </p:cNvSpPr>
          <p:nvPr/>
        </p:nvSpPr>
        <p:spPr bwMode="auto">
          <a:xfrm>
            <a:off x="1181100" y="5791200"/>
            <a:ext cx="10668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b="1">
                <a:latin typeface="Comic Sans MS" pitchFamily="66" charset="0"/>
              </a:rPr>
              <a:t>FP adders</a:t>
            </a:r>
          </a:p>
        </p:txBody>
      </p:sp>
      <p:sp>
        <p:nvSpPr>
          <p:cNvPr id="171022" name="Rectangle 14"/>
          <p:cNvSpPr>
            <a:spLocks noChangeArrowheads="1"/>
          </p:cNvSpPr>
          <p:nvPr/>
        </p:nvSpPr>
        <p:spPr bwMode="auto">
          <a:xfrm>
            <a:off x="4252913" y="5791200"/>
            <a:ext cx="14478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b="1">
                <a:latin typeface="Comic Sans MS" pitchFamily="66" charset="0"/>
              </a:rPr>
              <a:t>FP multipliers</a:t>
            </a:r>
          </a:p>
        </p:txBody>
      </p:sp>
      <p:sp>
        <p:nvSpPr>
          <p:cNvPr id="8204" name="Line 15"/>
          <p:cNvSpPr>
            <a:spLocks noChangeShapeType="1"/>
          </p:cNvSpPr>
          <p:nvPr/>
        </p:nvSpPr>
        <p:spPr bwMode="auto">
          <a:xfrm>
            <a:off x="1357313" y="5257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Line 16"/>
          <p:cNvSpPr>
            <a:spLocks noChangeShapeType="1"/>
          </p:cNvSpPr>
          <p:nvPr/>
        </p:nvSpPr>
        <p:spPr bwMode="auto">
          <a:xfrm>
            <a:off x="2043113" y="5257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Line 17"/>
          <p:cNvSpPr>
            <a:spLocks noChangeShapeType="1"/>
          </p:cNvSpPr>
          <p:nvPr/>
        </p:nvSpPr>
        <p:spPr bwMode="auto">
          <a:xfrm>
            <a:off x="4481513" y="5181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Line 18"/>
          <p:cNvSpPr>
            <a:spLocks noChangeShapeType="1"/>
          </p:cNvSpPr>
          <p:nvPr/>
        </p:nvSpPr>
        <p:spPr bwMode="auto">
          <a:xfrm>
            <a:off x="5395913" y="5181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Text Box 19"/>
          <p:cNvSpPr txBox="1">
            <a:spLocks noChangeArrowheads="1"/>
          </p:cNvSpPr>
          <p:nvPr/>
        </p:nvSpPr>
        <p:spPr bwMode="auto">
          <a:xfrm>
            <a:off x="2655888" y="5284788"/>
            <a:ext cx="155575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Reservation </a:t>
            </a:r>
          </a:p>
          <a:p>
            <a:pPr algn="ctr" eaLnBrk="0" hangingPunct="0"/>
            <a:r>
              <a:rPr lang="en-US" sz="1800" b="1">
                <a:latin typeface="Comic Sans MS" pitchFamily="66" charset="0"/>
              </a:rPr>
              <a:t>Stations</a:t>
            </a:r>
          </a:p>
        </p:txBody>
      </p:sp>
      <p:sp>
        <p:nvSpPr>
          <p:cNvPr id="8209" name="Line 20"/>
          <p:cNvSpPr>
            <a:spLocks noChangeShapeType="1"/>
          </p:cNvSpPr>
          <p:nvPr/>
        </p:nvSpPr>
        <p:spPr bwMode="auto">
          <a:xfrm flipV="1">
            <a:off x="2514600" y="5257800"/>
            <a:ext cx="0" cy="1219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Line 21"/>
          <p:cNvSpPr>
            <a:spLocks noChangeShapeType="1"/>
          </p:cNvSpPr>
          <p:nvPr/>
        </p:nvSpPr>
        <p:spPr bwMode="auto">
          <a:xfrm flipV="1">
            <a:off x="5867400" y="5181600"/>
            <a:ext cx="0" cy="12954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Text Box 22"/>
          <p:cNvSpPr txBox="1">
            <a:spLocks noChangeArrowheads="1"/>
          </p:cNvSpPr>
          <p:nvPr/>
        </p:nvSpPr>
        <p:spPr bwMode="auto">
          <a:xfrm>
            <a:off x="228600" y="914400"/>
            <a:ext cx="879475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FP Op</a:t>
            </a:r>
          </a:p>
          <a:p>
            <a:pPr algn="ctr" eaLnBrk="0" hangingPunct="0"/>
            <a:r>
              <a:rPr lang="en-US" sz="1800" b="1">
                <a:latin typeface="Comic Sans MS" pitchFamily="66" charset="0"/>
              </a:rPr>
              <a:t>Queue</a:t>
            </a:r>
          </a:p>
        </p:txBody>
      </p:sp>
      <p:grpSp>
        <p:nvGrpSpPr>
          <p:cNvPr id="8212" name="Group 23"/>
          <p:cNvGrpSpPr>
            <a:grpSpLocks/>
          </p:cNvGrpSpPr>
          <p:nvPr/>
        </p:nvGrpSpPr>
        <p:grpSpPr bwMode="auto">
          <a:xfrm>
            <a:off x="3505200" y="3505200"/>
            <a:ext cx="2209800" cy="812800"/>
            <a:chOff x="3456" y="1200"/>
            <a:chExt cx="1392" cy="512"/>
          </a:xfrm>
        </p:grpSpPr>
        <p:sp>
          <p:nvSpPr>
            <p:cNvPr id="171032" name="Rectangle 24"/>
            <p:cNvSpPr>
              <a:spLocks noChangeArrowheads="1"/>
            </p:cNvSpPr>
            <p:nvPr/>
          </p:nvSpPr>
          <p:spPr bwMode="auto">
            <a:xfrm>
              <a:off x="3456" y="1200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033" name="Rectangle 25"/>
            <p:cNvSpPr>
              <a:spLocks noChangeArrowheads="1"/>
            </p:cNvSpPr>
            <p:nvPr/>
          </p:nvSpPr>
          <p:spPr bwMode="auto">
            <a:xfrm>
              <a:off x="3456" y="1328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034" name="Rectangle 26"/>
            <p:cNvSpPr>
              <a:spLocks noChangeArrowheads="1"/>
            </p:cNvSpPr>
            <p:nvPr/>
          </p:nvSpPr>
          <p:spPr bwMode="auto">
            <a:xfrm>
              <a:off x="3456" y="1456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035" name="Rectangle 27"/>
            <p:cNvSpPr>
              <a:spLocks noChangeArrowheads="1"/>
            </p:cNvSpPr>
            <p:nvPr/>
          </p:nvSpPr>
          <p:spPr bwMode="auto">
            <a:xfrm>
              <a:off x="3456" y="1584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213" name="Freeform 28"/>
          <p:cNvSpPr>
            <a:spLocks/>
          </p:cNvSpPr>
          <p:nvPr/>
        </p:nvSpPr>
        <p:spPr bwMode="auto">
          <a:xfrm>
            <a:off x="4953000" y="3276600"/>
            <a:ext cx="2057400" cy="533400"/>
          </a:xfrm>
          <a:custGeom>
            <a:avLst/>
            <a:gdLst>
              <a:gd name="T0" fmla="*/ 0 w 1296"/>
              <a:gd name="T1" fmla="*/ 0 h 480"/>
              <a:gd name="T2" fmla="*/ 1296 w 1296"/>
              <a:gd name="T3" fmla="*/ 0 h 480"/>
              <a:gd name="T4" fmla="*/ 1296 w 1296"/>
              <a:gd name="T5" fmla="*/ 480 h 480"/>
              <a:gd name="T6" fmla="*/ 0 60000 65536"/>
              <a:gd name="T7" fmla="*/ 0 60000 65536"/>
              <a:gd name="T8" fmla="*/ 0 60000 65536"/>
              <a:gd name="T9" fmla="*/ 0 w 1296"/>
              <a:gd name="T10" fmla="*/ 0 h 480"/>
              <a:gd name="T11" fmla="*/ 1296 w 1296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480">
                <a:moveTo>
                  <a:pt x="0" y="0"/>
                </a:moveTo>
                <a:lnTo>
                  <a:pt x="1296" y="0"/>
                </a:lnTo>
                <a:lnTo>
                  <a:pt x="1296" y="48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4" name="Text Box 29"/>
          <p:cNvSpPr txBox="1">
            <a:spLocks noChangeArrowheads="1"/>
          </p:cNvSpPr>
          <p:nvPr/>
        </p:nvSpPr>
        <p:spPr bwMode="auto">
          <a:xfrm>
            <a:off x="7391400" y="990600"/>
            <a:ext cx="660400" cy="21986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ROB7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ROB6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ROB5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ROB4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ROB3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ROB2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ROB1</a:t>
            </a:r>
          </a:p>
        </p:txBody>
      </p:sp>
      <p:grpSp>
        <p:nvGrpSpPr>
          <p:cNvPr id="8215" name="Group 30"/>
          <p:cNvGrpSpPr>
            <a:grpSpLocks/>
          </p:cNvGrpSpPr>
          <p:nvPr/>
        </p:nvGrpSpPr>
        <p:grpSpPr bwMode="auto">
          <a:xfrm>
            <a:off x="3505200" y="990600"/>
            <a:ext cx="3886200" cy="1219200"/>
            <a:chOff x="2208" y="576"/>
            <a:chExt cx="2448" cy="768"/>
          </a:xfrm>
        </p:grpSpPr>
        <p:sp>
          <p:nvSpPr>
            <p:cNvPr id="171039" name="Rectangle 31"/>
            <p:cNvSpPr>
              <a:spLocks noChangeArrowheads="1"/>
            </p:cNvSpPr>
            <p:nvPr/>
          </p:nvSpPr>
          <p:spPr bwMode="auto">
            <a:xfrm>
              <a:off x="2208" y="576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b="1">
                <a:latin typeface="Courier New" pitchFamily="49" charset="0"/>
              </a:endParaRPr>
            </a:p>
          </p:txBody>
        </p:sp>
        <p:sp>
          <p:nvSpPr>
            <p:cNvPr id="171040" name="Rectangle 32"/>
            <p:cNvSpPr>
              <a:spLocks noChangeArrowheads="1"/>
            </p:cNvSpPr>
            <p:nvPr/>
          </p:nvSpPr>
          <p:spPr bwMode="auto">
            <a:xfrm>
              <a:off x="2208" y="768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b="1">
                <a:latin typeface="Courier New" pitchFamily="49" charset="0"/>
              </a:endParaRPr>
            </a:p>
          </p:txBody>
        </p:sp>
        <p:sp>
          <p:nvSpPr>
            <p:cNvPr id="171041" name="Rectangle 33"/>
            <p:cNvSpPr>
              <a:spLocks noChangeArrowheads="1"/>
            </p:cNvSpPr>
            <p:nvPr/>
          </p:nvSpPr>
          <p:spPr bwMode="auto">
            <a:xfrm>
              <a:off x="2448" y="576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b="1">
                <a:latin typeface="Courier New" pitchFamily="49" charset="0"/>
              </a:endParaRPr>
            </a:p>
          </p:txBody>
        </p:sp>
        <p:sp>
          <p:nvSpPr>
            <p:cNvPr id="171042" name="Rectangle 34"/>
            <p:cNvSpPr>
              <a:spLocks noChangeArrowheads="1"/>
            </p:cNvSpPr>
            <p:nvPr/>
          </p:nvSpPr>
          <p:spPr bwMode="auto">
            <a:xfrm>
              <a:off x="2448" y="768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b="1">
                <a:latin typeface="Courier New" pitchFamily="49" charset="0"/>
              </a:endParaRPr>
            </a:p>
          </p:txBody>
        </p:sp>
        <p:sp>
          <p:nvSpPr>
            <p:cNvPr id="171043" name="Rectangle 35"/>
            <p:cNvSpPr>
              <a:spLocks noChangeArrowheads="1"/>
            </p:cNvSpPr>
            <p:nvPr/>
          </p:nvSpPr>
          <p:spPr bwMode="auto">
            <a:xfrm>
              <a:off x="3072" y="576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b="1">
                <a:latin typeface="Courier New" pitchFamily="49" charset="0"/>
              </a:endParaRPr>
            </a:p>
          </p:txBody>
        </p:sp>
        <p:sp>
          <p:nvSpPr>
            <p:cNvPr id="171044" name="Rectangle 36"/>
            <p:cNvSpPr>
              <a:spLocks noChangeArrowheads="1"/>
            </p:cNvSpPr>
            <p:nvPr/>
          </p:nvSpPr>
          <p:spPr bwMode="auto">
            <a:xfrm>
              <a:off x="3072" y="768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b="1">
                <a:latin typeface="Courier New" pitchFamily="49" charset="0"/>
              </a:endParaRPr>
            </a:p>
          </p:txBody>
        </p:sp>
        <p:sp>
          <p:nvSpPr>
            <p:cNvPr id="171045" name="Rectangle 37"/>
            <p:cNvSpPr>
              <a:spLocks noChangeArrowheads="1"/>
            </p:cNvSpPr>
            <p:nvPr/>
          </p:nvSpPr>
          <p:spPr bwMode="auto">
            <a:xfrm>
              <a:off x="4416" y="576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b="1">
                <a:latin typeface="Courier New" pitchFamily="49" charset="0"/>
              </a:endParaRPr>
            </a:p>
          </p:txBody>
        </p:sp>
        <p:sp>
          <p:nvSpPr>
            <p:cNvPr id="171046" name="Rectangle 38"/>
            <p:cNvSpPr>
              <a:spLocks noChangeArrowheads="1"/>
            </p:cNvSpPr>
            <p:nvPr/>
          </p:nvSpPr>
          <p:spPr bwMode="auto">
            <a:xfrm>
              <a:off x="4416" y="768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b="1">
                <a:latin typeface="Courier New" pitchFamily="49" charset="0"/>
              </a:endParaRPr>
            </a:p>
          </p:txBody>
        </p:sp>
        <p:sp>
          <p:nvSpPr>
            <p:cNvPr id="171047" name="Rectangle 39"/>
            <p:cNvSpPr>
              <a:spLocks noChangeArrowheads="1"/>
            </p:cNvSpPr>
            <p:nvPr/>
          </p:nvSpPr>
          <p:spPr bwMode="auto">
            <a:xfrm>
              <a:off x="2208" y="960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b="1">
                <a:latin typeface="Courier New" pitchFamily="49" charset="0"/>
              </a:endParaRPr>
            </a:p>
          </p:txBody>
        </p:sp>
        <p:sp>
          <p:nvSpPr>
            <p:cNvPr id="171048" name="Rectangle 40"/>
            <p:cNvSpPr>
              <a:spLocks noChangeArrowheads="1"/>
            </p:cNvSpPr>
            <p:nvPr/>
          </p:nvSpPr>
          <p:spPr bwMode="auto">
            <a:xfrm>
              <a:off x="2448" y="960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b="1">
                <a:latin typeface="Courier New" pitchFamily="49" charset="0"/>
              </a:endParaRPr>
            </a:p>
          </p:txBody>
        </p:sp>
        <p:sp>
          <p:nvSpPr>
            <p:cNvPr id="171049" name="Rectangle 41"/>
            <p:cNvSpPr>
              <a:spLocks noChangeArrowheads="1"/>
            </p:cNvSpPr>
            <p:nvPr/>
          </p:nvSpPr>
          <p:spPr bwMode="auto">
            <a:xfrm>
              <a:off x="3072" y="960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b="1">
                <a:latin typeface="Courier New" pitchFamily="49" charset="0"/>
              </a:endParaRPr>
            </a:p>
          </p:txBody>
        </p:sp>
        <p:sp>
          <p:nvSpPr>
            <p:cNvPr id="171050" name="Rectangle 42"/>
            <p:cNvSpPr>
              <a:spLocks noChangeArrowheads="1"/>
            </p:cNvSpPr>
            <p:nvPr/>
          </p:nvSpPr>
          <p:spPr bwMode="auto">
            <a:xfrm>
              <a:off x="4416" y="960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b="1">
                <a:latin typeface="Courier New" pitchFamily="49" charset="0"/>
              </a:endParaRPr>
            </a:p>
          </p:txBody>
        </p:sp>
        <p:sp>
          <p:nvSpPr>
            <p:cNvPr id="171051" name="Rectangle 43"/>
            <p:cNvSpPr>
              <a:spLocks noChangeArrowheads="1"/>
            </p:cNvSpPr>
            <p:nvPr/>
          </p:nvSpPr>
          <p:spPr bwMode="auto">
            <a:xfrm>
              <a:off x="2208" y="1152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b="1">
                <a:latin typeface="Courier New" pitchFamily="49" charset="0"/>
              </a:endParaRPr>
            </a:p>
          </p:txBody>
        </p:sp>
        <p:sp>
          <p:nvSpPr>
            <p:cNvPr id="171052" name="Rectangle 44"/>
            <p:cNvSpPr>
              <a:spLocks noChangeArrowheads="1"/>
            </p:cNvSpPr>
            <p:nvPr/>
          </p:nvSpPr>
          <p:spPr bwMode="auto">
            <a:xfrm>
              <a:off x="2448" y="1152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b="1">
                <a:latin typeface="Courier New" pitchFamily="49" charset="0"/>
              </a:endParaRPr>
            </a:p>
          </p:txBody>
        </p:sp>
        <p:sp>
          <p:nvSpPr>
            <p:cNvPr id="171053" name="Rectangle 45"/>
            <p:cNvSpPr>
              <a:spLocks noChangeArrowheads="1"/>
            </p:cNvSpPr>
            <p:nvPr/>
          </p:nvSpPr>
          <p:spPr bwMode="auto">
            <a:xfrm>
              <a:off x="3072" y="1152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b="1">
                <a:latin typeface="Courier New" pitchFamily="49" charset="0"/>
              </a:endParaRPr>
            </a:p>
          </p:txBody>
        </p:sp>
        <p:sp>
          <p:nvSpPr>
            <p:cNvPr id="171054" name="Rectangle 46"/>
            <p:cNvSpPr>
              <a:spLocks noChangeArrowheads="1"/>
            </p:cNvSpPr>
            <p:nvPr/>
          </p:nvSpPr>
          <p:spPr bwMode="auto">
            <a:xfrm>
              <a:off x="4416" y="1152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b="1">
                <a:latin typeface="Courier New" pitchFamily="49" charset="0"/>
              </a:endParaRPr>
            </a:p>
          </p:txBody>
        </p:sp>
      </p:grpSp>
      <p:sp>
        <p:nvSpPr>
          <p:cNvPr id="171055" name="Rectangle 47"/>
          <p:cNvSpPr>
            <a:spLocks noChangeArrowheads="1"/>
          </p:cNvSpPr>
          <p:nvPr/>
        </p:nvSpPr>
        <p:spPr bwMode="auto">
          <a:xfrm>
            <a:off x="3505200" y="2209800"/>
            <a:ext cx="3810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171056" name="Rectangle 48"/>
          <p:cNvSpPr>
            <a:spLocks noChangeArrowheads="1"/>
          </p:cNvSpPr>
          <p:nvPr/>
        </p:nvSpPr>
        <p:spPr bwMode="auto">
          <a:xfrm>
            <a:off x="3505200" y="2514600"/>
            <a:ext cx="3810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171057" name="Rectangle 49"/>
          <p:cNvSpPr>
            <a:spLocks noChangeArrowheads="1"/>
          </p:cNvSpPr>
          <p:nvPr/>
        </p:nvSpPr>
        <p:spPr bwMode="auto">
          <a:xfrm>
            <a:off x="3505200" y="2819400"/>
            <a:ext cx="3810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b="1">
                <a:latin typeface="Courier New" pitchFamily="49" charset="0"/>
              </a:rPr>
              <a:t>F0</a:t>
            </a:r>
          </a:p>
        </p:txBody>
      </p:sp>
      <p:sp>
        <p:nvSpPr>
          <p:cNvPr id="171058" name="Rectangle 50"/>
          <p:cNvSpPr>
            <a:spLocks noChangeArrowheads="1"/>
          </p:cNvSpPr>
          <p:nvPr/>
        </p:nvSpPr>
        <p:spPr bwMode="auto">
          <a:xfrm>
            <a:off x="3886200" y="2209800"/>
            <a:ext cx="990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171059" name="Rectangle 51"/>
          <p:cNvSpPr>
            <a:spLocks noChangeArrowheads="1"/>
          </p:cNvSpPr>
          <p:nvPr/>
        </p:nvSpPr>
        <p:spPr bwMode="auto">
          <a:xfrm>
            <a:off x="3886200" y="2514600"/>
            <a:ext cx="990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171060" name="Rectangle 52"/>
          <p:cNvSpPr>
            <a:spLocks noChangeArrowheads="1"/>
          </p:cNvSpPr>
          <p:nvPr/>
        </p:nvSpPr>
        <p:spPr bwMode="auto">
          <a:xfrm>
            <a:off x="3886200" y="2819400"/>
            <a:ext cx="990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171061" name="Rectangle 53"/>
          <p:cNvSpPr>
            <a:spLocks noChangeArrowheads="1"/>
          </p:cNvSpPr>
          <p:nvPr/>
        </p:nvSpPr>
        <p:spPr bwMode="auto">
          <a:xfrm>
            <a:off x="4876800" y="2209800"/>
            <a:ext cx="2133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171062" name="Rectangle 54"/>
          <p:cNvSpPr>
            <a:spLocks noChangeArrowheads="1"/>
          </p:cNvSpPr>
          <p:nvPr/>
        </p:nvSpPr>
        <p:spPr bwMode="auto">
          <a:xfrm>
            <a:off x="4876800" y="2514600"/>
            <a:ext cx="2133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171063" name="Rectangle 55"/>
          <p:cNvSpPr>
            <a:spLocks noChangeArrowheads="1"/>
          </p:cNvSpPr>
          <p:nvPr/>
        </p:nvSpPr>
        <p:spPr bwMode="auto">
          <a:xfrm>
            <a:off x="4876800" y="2819400"/>
            <a:ext cx="2133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b="1">
                <a:latin typeface="Courier New" pitchFamily="49" charset="0"/>
              </a:rPr>
              <a:t>LD F0,10(R2)</a:t>
            </a:r>
          </a:p>
        </p:txBody>
      </p:sp>
      <p:sp>
        <p:nvSpPr>
          <p:cNvPr id="171064" name="Rectangle 56"/>
          <p:cNvSpPr>
            <a:spLocks noChangeArrowheads="1"/>
          </p:cNvSpPr>
          <p:nvPr/>
        </p:nvSpPr>
        <p:spPr bwMode="auto">
          <a:xfrm>
            <a:off x="7010400" y="2209800"/>
            <a:ext cx="3810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171065" name="Rectangle 57"/>
          <p:cNvSpPr>
            <a:spLocks noChangeArrowheads="1"/>
          </p:cNvSpPr>
          <p:nvPr/>
        </p:nvSpPr>
        <p:spPr bwMode="auto">
          <a:xfrm>
            <a:off x="7010400" y="2514600"/>
            <a:ext cx="3810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 b="1">
              <a:latin typeface="Courier New" pitchFamily="49" charset="0"/>
            </a:endParaRPr>
          </a:p>
        </p:txBody>
      </p:sp>
      <p:sp>
        <p:nvSpPr>
          <p:cNvPr id="171066" name="Rectangle 58"/>
          <p:cNvSpPr>
            <a:spLocks noChangeArrowheads="1"/>
          </p:cNvSpPr>
          <p:nvPr/>
        </p:nvSpPr>
        <p:spPr bwMode="auto">
          <a:xfrm>
            <a:off x="7010400" y="2819400"/>
            <a:ext cx="3810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b="1">
                <a:latin typeface="Courier New" pitchFamily="49" charset="0"/>
              </a:rPr>
              <a:t>N</a:t>
            </a:r>
          </a:p>
        </p:txBody>
      </p:sp>
      <p:sp>
        <p:nvSpPr>
          <p:cNvPr id="8228" name="Line 59"/>
          <p:cNvSpPr>
            <a:spLocks noChangeShapeType="1"/>
          </p:cNvSpPr>
          <p:nvPr/>
        </p:nvSpPr>
        <p:spPr bwMode="auto">
          <a:xfrm>
            <a:off x="4953000" y="31242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9" name="Text Box 60"/>
          <p:cNvSpPr txBox="1">
            <a:spLocks noChangeArrowheads="1"/>
          </p:cNvSpPr>
          <p:nvPr/>
        </p:nvSpPr>
        <p:spPr bwMode="auto">
          <a:xfrm>
            <a:off x="6858000" y="609600"/>
            <a:ext cx="846138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Done?</a:t>
            </a:r>
          </a:p>
        </p:txBody>
      </p:sp>
      <p:sp>
        <p:nvSpPr>
          <p:cNvPr id="8230" name="Freeform 61"/>
          <p:cNvSpPr>
            <a:spLocks/>
          </p:cNvSpPr>
          <p:nvPr/>
        </p:nvSpPr>
        <p:spPr bwMode="auto">
          <a:xfrm>
            <a:off x="7467600" y="2209800"/>
            <a:ext cx="609600" cy="4267200"/>
          </a:xfrm>
          <a:custGeom>
            <a:avLst/>
            <a:gdLst>
              <a:gd name="T0" fmla="*/ 576 w 576"/>
              <a:gd name="T1" fmla="*/ 2832 h 2832"/>
              <a:gd name="T2" fmla="*/ 576 w 576"/>
              <a:gd name="T3" fmla="*/ 0 h 2832"/>
              <a:gd name="T4" fmla="*/ 0 w 576"/>
              <a:gd name="T5" fmla="*/ 0 h 2832"/>
              <a:gd name="T6" fmla="*/ 0 60000 65536"/>
              <a:gd name="T7" fmla="*/ 0 60000 65536"/>
              <a:gd name="T8" fmla="*/ 0 60000 65536"/>
              <a:gd name="T9" fmla="*/ 0 w 576"/>
              <a:gd name="T10" fmla="*/ 0 h 2832"/>
              <a:gd name="T11" fmla="*/ 576 w 576"/>
              <a:gd name="T12" fmla="*/ 2832 h 28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2832">
                <a:moveTo>
                  <a:pt x="576" y="2832"/>
                </a:moveTo>
                <a:lnTo>
                  <a:pt x="576" y="0"/>
                </a:lnTo>
                <a:lnTo>
                  <a:pt x="0" y="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1" name="Line 62"/>
          <p:cNvSpPr>
            <a:spLocks noChangeShapeType="1"/>
          </p:cNvSpPr>
          <p:nvPr/>
        </p:nvSpPr>
        <p:spPr bwMode="auto">
          <a:xfrm flipH="1">
            <a:off x="4953000" y="6096000"/>
            <a:ext cx="0" cy="457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2" name="Line 63"/>
          <p:cNvSpPr>
            <a:spLocks noChangeShapeType="1"/>
          </p:cNvSpPr>
          <p:nvPr/>
        </p:nvSpPr>
        <p:spPr bwMode="auto">
          <a:xfrm flipH="1">
            <a:off x="1716088" y="6091238"/>
            <a:ext cx="7937" cy="401637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3" name="Text Box 64"/>
          <p:cNvSpPr txBox="1">
            <a:spLocks noChangeArrowheads="1"/>
          </p:cNvSpPr>
          <p:nvPr/>
        </p:nvSpPr>
        <p:spPr bwMode="auto">
          <a:xfrm>
            <a:off x="130175" y="4283075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Dest</a:t>
            </a:r>
          </a:p>
        </p:txBody>
      </p:sp>
      <p:sp>
        <p:nvSpPr>
          <p:cNvPr id="8234" name="Text Box 65"/>
          <p:cNvSpPr txBox="1">
            <a:spLocks noChangeArrowheads="1"/>
          </p:cNvSpPr>
          <p:nvPr/>
        </p:nvSpPr>
        <p:spPr bwMode="auto">
          <a:xfrm>
            <a:off x="3352800" y="4419600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Dest</a:t>
            </a:r>
          </a:p>
        </p:txBody>
      </p:sp>
      <p:sp>
        <p:nvSpPr>
          <p:cNvPr id="8235" name="AutoShape 66"/>
          <p:cNvSpPr>
            <a:spLocks noChangeArrowheads="1"/>
          </p:cNvSpPr>
          <p:nvPr/>
        </p:nvSpPr>
        <p:spPr bwMode="auto">
          <a:xfrm flipV="1">
            <a:off x="8426450" y="1371600"/>
            <a:ext cx="457200" cy="1143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6" name="Text Box 67"/>
          <p:cNvSpPr txBox="1">
            <a:spLocks noChangeArrowheads="1"/>
          </p:cNvSpPr>
          <p:nvPr/>
        </p:nvSpPr>
        <p:spPr bwMode="auto">
          <a:xfrm>
            <a:off x="8199438" y="2590800"/>
            <a:ext cx="911225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Oldest</a:t>
            </a:r>
          </a:p>
        </p:txBody>
      </p:sp>
      <p:sp>
        <p:nvSpPr>
          <p:cNvPr id="8237" name="Text Box 68"/>
          <p:cNvSpPr txBox="1">
            <a:spLocks noChangeArrowheads="1"/>
          </p:cNvSpPr>
          <p:nvPr/>
        </p:nvSpPr>
        <p:spPr bwMode="auto">
          <a:xfrm>
            <a:off x="8153400" y="990600"/>
            <a:ext cx="10033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Newest</a:t>
            </a:r>
          </a:p>
        </p:txBody>
      </p:sp>
      <p:grpSp>
        <p:nvGrpSpPr>
          <p:cNvPr id="8238" name="Group 69"/>
          <p:cNvGrpSpPr>
            <a:grpSpLocks/>
          </p:cNvGrpSpPr>
          <p:nvPr/>
        </p:nvGrpSpPr>
        <p:grpSpPr bwMode="auto">
          <a:xfrm rot="-5400000">
            <a:off x="1295400" y="560388"/>
            <a:ext cx="914400" cy="1219200"/>
            <a:chOff x="1872" y="1584"/>
            <a:chExt cx="576" cy="864"/>
          </a:xfrm>
        </p:grpSpPr>
        <p:sp>
          <p:nvSpPr>
            <p:cNvPr id="171078" name="Rectangle 70"/>
            <p:cNvSpPr>
              <a:spLocks noChangeArrowheads="1"/>
            </p:cNvSpPr>
            <p:nvPr/>
          </p:nvSpPr>
          <p:spPr bwMode="auto">
            <a:xfrm>
              <a:off x="1872" y="1584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079" name="Rectangle 71"/>
            <p:cNvSpPr>
              <a:spLocks noChangeArrowheads="1"/>
            </p:cNvSpPr>
            <p:nvPr/>
          </p:nvSpPr>
          <p:spPr bwMode="auto">
            <a:xfrm>
              <a:off x="1872" y="1728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080" name="Rectangle 72"/>
            <p:cNvSpPr>
              <a:spLocks noChangeArrowheads="1"/>
            </p:cNvSpPr>
            <p:nvPr/>
          </p:nvSpPr>
          <p:spPr bwMode="auto">
            <a:xfrm>
              <a:off x="1872" y="1872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081" name="Rectangle 73"/>
            <p:cNvSpPr>
              <a:spLocks noChangeArrowheads="1"/>
            </p:cNvSpPr>
            <p:nvPr/>
          </p:nvSpPr>
          <p:spPr bwMode="auto">
            <a:xfrm>
              <a:off x="1872" y="2016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082" name="Rectangle 74"/>
            <p:cNvSpPr>
              <a:spLocks noChangeArrowheads="1"/>
            </p:cNvSpPr>
            <p:nvPr/>
          </p:nvSpPr>
          <p:spPr bwMode="auto">
            <a:xfrm>
              <a:off x="1872" y="2160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083" name="Rectangle 75"/>
            <p:cNvSpPr>
              <a:spLocks noChangeArrowheads="1"/>
            </p:cNvSpPr>
            <p:nvPr/>
          </p:nvSpPr>
          <p:spPr bwMode="auto">
            <a:xfrm>
              <a:off x="1872" y="2304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239" name="Text Box 76"/>
          <p:cNvSpPr txBox="1">
            <a:spLocks noChangeArrowheads="1"/>
          </p:cNvSpPr>
          <p:nvPr/>
        </p:nvSpPr>
        <p:spPr bwMode="auto">
          <a:xfrm>
            <a:off x="6559550" y="4384675"/>
            <a:ext cx="1049338" cy="558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from </a:t>
            </a:r>
          </a:p>
          <a:p>
            <a:pPr algn="ctr" eaLnBrk="0" hangingPunct="0">
              <a:lnSpc>
                <a:spcPct val="70000"/>
              </a:lnSpc>
            </a:pPr>
            <a:r>
              <a:rPr lang="en-US" sz="1800" b="1">
                <a:latin typeface="Comic Sans MS" pitchFamily="66" charset="0"/>
              </a:rPr>
              <a:t>Memory</a:t>
            </a:r>
          </a:p>
        </p:txBody>
      </p:sp>
      <p:sp>
        <p:nvSpPr>
          <p:cNvPr id="8240" name="Line 77"/>
          <p:cNvSpPr>
            <a:spLocks noChangeShapeType="1"/>
          </p:cNvSpPr>
          <p:nvPr/>
        </p:nvSpPr>
        <p:spPr bwMode="auto">
          <a:xfrm>
            <a:off x="7010400" y="49530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41" name="Group 78"/>
          <p:cNvGrpSpPr>
            <a:grpSpLocks/>
          </p:cNvGrpSpPr>
          <p:nvPr/>
        </p:nvGrpSpPr>
        <p:grpSpPr bwMode="auto">
          <a:xfrm>
            <a:off x="6400800" y="5334000"/>
            <a:ext cx="1066800" cy="762000"/>
            <a:chOff x="4320" y="3360"/>
            <a:chExt cx="576" cy="480"/>
          </a:xfrm>
        </p:grpSpPr>
        <p:sp>
          <p:nvSpPr>
            <p:cNvPr id="171087" name="Rectangle 79"/>
            <p:cNvSpPr>
              <a:spLocks noChangeArrowheads="1"/>
            </p:cNvSpPr>
            <p:nvPr/>
          </p:nvSpPr>
          <p:spPr bwMode="auto">
            <a:xfrm>
              <a:off x="4320" y="3360"/>
              <a:ext cx="576" cy="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b="1">
                  <a:solidFill>
                    <a:schemeClr val="hlink"/>
                  </a:solidFill>
                  <a:latin typeface="Courier New" pitchFamily="49" charset="0"/>
                </a:rPr>
                <a:t>1</a:t>
              </a:r>
              <a:r>
                <a:rPr lang="en-US" sz="1800" b="1">
                  <a:latin typeface="Courier New" pitchFamily="49" charset="0"/>
                </a:rPr>
                <a:t> 10+R2</a:t>
              </a:r>
            </a:p>
          </p:txBody>
        </p:sp>
        <p:sp>
          <p:nvSpPr>
            <p:cNvPr id="171088" name="Rectangle 80"/>
            <p:cNvSpPr>
              <a:spLocks noChangeArrowheads="1"/>
            </p:cNvSpPr>
            <p:nvPr/>
          </p:nvSpPr>
          <p:spPr bwMode="auto">
            <a:xfrm>
              <a:off x="4320" y="3520"/>
              <a:ext cx="576" cy="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089" name="Rectangle 81"/>
            <p:cNvSpPr>
              <a:spLocks noChangeArrowheads="1"/>
            </p:cNvSpPr>
            <p:nvPr/>
          </p:nvSpPr>
          <p:spPr bwMode="auto">
            <a:xfrm>
              <a:off x="4320" y="3680"/>
              <a:ext cx="576" cy="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50" name="Line 82"/>
            <p:cNvSpPr>
              <a:spLocks noChangeShapeType="1"/>
            </p:cNvSpPr>
            <p:nvPr/>
          </p:nvSpPr>
          <p:spPr bwMode="auto">
            <a:xfrm>
              <a:off x="4512" y="3360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42" name="Text Box 83"/>
          <p:cNvSpPr txBox="1">
            <a:spLocks noChangeArrowheads="1"/>
          </p:cNvSpPr>
          <p:nvPr/>
        </p:nvSpPr>
        <p:spPr bwMode="auto">
          <a:xfrm>
            <a:off x="6248400" y="5029200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Dest</a:t>
            </a:r>
          </a:p>
        </p:txBody>
      </p:sp>
      <p:sp>
        <p:nvSpPr>
          <p:cNvPr id="8243" name="Text Box 84"/>
          <p:cNvSpPr txBox="1">
            <a:spLocks noChangeArrowheads="1"/>
          </p:cNvSpPr>
          <p:nvPr/>
        </p:nvSpPr>
        <p:spPr bwMode="auto">
          <a:xfrm>
            <a:off x="533400" y="1905000"/>
            <a:ext cx="2841625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800" b="1">
                <a:latin typeface="Comic Sans MS" pitchFamily="66" charset="0"/>
              </a:rPr>
              <a:t>Reorder Buffer</a:t>
            </a:r>
            <a:endParaRPr lang="en-US" sz="1800" b="1">
              <a:latin typeface="Comic Sans MS" pitchFamily="66" charset="0"/>
            </a:endParaRPr>
          </a:p>
        </p:txBody>
      </p:sp>
      <p:sp>
        <p:nvSpPr>
          <p:cNvPr id="8244" name="Text Box 85"/>
          <p:cNvSpPr txBox="1">
            <a:spLocks noChangeArrowheads="1"/>
          </p:cNvSpPr>
          <p:nvPr/>
        </p:nvSpPr>
        <p:spPr bwMode="auto">
          <a:xfrm>
            <a:off x="1600200" y="3581400"/>
            <a:ext cx="1782763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800" b="1">
                <a:latin typeface="Comic Sans MS" pitchFamily="66" charset="0"/>
              </a:rPr>
              <a:t>Registers</a:t>
            </a:r>
          </a:p>
        </p:txBody>
      </p:sp>
      <p:sp>
        <p:nvSpPr>
          <p:cNvPr id="8245" name="Line 86"/>
          <p:cNvSpPr>
            <a:spLocks noChangeShapeType="1"/>
          </p:cNvSpPr>
          <p:nvPr/>
        </p:nvSpPr>
        <p:spPr bwMode="auto">
          <a:xfrm flipH="1">
            <a:off x="7010400" y="60960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46" name="Line 87"/>
          <p:cNvSpPr>
            <a:spLocks noChangeShapeType="1"/>
          </p:cNvSpPr>
          <p:nvPr/>
        </p:nvSpPr>
        <p:spPr bwMode="auto">
          <a:xfrm>
            <a:off x="2362200" y="1143000"/>
            <a:ext cx="1143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3505200" y="4800600"/>
            <a:ext cx="2514600" cy="406400"/>
            <a:chOff x="2064" y="2928"/>
            <a:chExt cx="1584" cy="256"/>
          </a:xfrm>
        </p:grpSpPr>
        <p:sp>
          <p:nvSpPr>
            <p:cNvPr id="173059" name="Rectangle 3"/>
            <p:cNvSpPr>
              <a:spLocks noChangeArrowheads="1"/>
            </p:cNvSpPr>
            <p:nvPr/>
          </p:nvSpPr>
          <p:spPr bwMode="auto">
            <a:xfrm>
              <a:off x="2064" y="2928"/>
              <a:ext cx="1584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b="1">
                <a:latin typeface="Courier New" pitchFamily="49" charset="0"/>
              </a:endParaRPr>
            </a:p>
          </p:txBody>
        </p:sp>
        <p:sp>
          <p:nvSpPr>
            <p:cNvPr id="173060" name="Rectangle 4"/>
            <p:cNvSpPr>
              <a:spLocks noChangeArrowheads="1"/>
            </p:cNvSpPr>
            <p:nvPr/>
          </p:nvSpPr>
          <p:spPr bwMode="auto">
            <a:xfrm>
              <a:off x="2064" y="3056"/>
              <a:ext cx="1584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04" name="Rectangle 5"/>
            <p:cNvSpPr>
              <a:spLocks noChangeArrowheads="1"/>
            </p:cNvSpPr>
            <p:nvPr/>
          </p:nvSpPr>
          <p:spPr bwMode="auto">
            <a:xfrm>
              <a:off x="2283" y="2928"/>
              <a:ext cx="425" cy="25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304800" y="46482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2</a:t>
            </a:r>
            <a:r>
              <a:rPr lang="en-US" sz="1800" b="1">
                <a:latin typeface="Courier New" pitchFamily="49" charset="0"/>
              </a:rPr>
              <a:t> ADDD R(F4),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ROB1</a:t>
            </a:r>
            <a:endParaRPr lang="en-US" sz="1800" b="1">
              <a:latin typeface="Courier New" pitchFamily="49" charset="0"/>
            </a:endParaRPr>
          </a:p>
        </p:txBody>
      </p:sp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304800" y="48514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3064" name="Rectangle 8"/>
          <p:cNvSpPr>
            <a:spLocks noChangeArrowheads="1"/>
          </p:cNvSpPr>
          <p:nvPr/>
        </p:nvSpPr>
        <p:spPr bwMode="auto">
          <a:xfrm>
            <a:off x="304800" y="50546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661988" y="4648200"/>
            <a:ext cx="633412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10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562850" cy="762000"/>
          </a:xfrm>
          <a:noFill/>
        </p:spPr>
        <p:txBody>
          <a:bodyPr lIns="90487" rIns="90487"/>
          <a:lstStyle/>
          <a:p>
            <a:r>
              <a:rPr lang="en-US" smtClean="0"/>
              <a:t>Tomasulo With Reorder buffer:</a:t>
            </a:r>
          </a:p>
        </p:txBody>
      </p:sp>
      <p:sp>
        <p:nvSpPr>
          <p:cNvPr id="9224" name="Line 11"/>
          <p:cNvSpPr>
            <a:spLocks noChangeShapeType="1"/>
          </p:cNvSpPr>
          <p:nvPr/>
        </p:nvSpPr>
        <p:spPr bwMode="auto">
          <a:xfrm>
            <a:off x="304800" y="6477000"/>
            <a:ext cx="85344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12"/>
          <p:cNvSpPr txBox="1">
            <a:spLocks noChangeArrowheads="1"/>
          </p:cNvSpPr>
          <p:nvPr/>
        </p:nvSpPr>
        <p:spPr bwMode="auto">
          <a:xfrm>
            <a:off x="6526213" y="3743325"/>
            <a:ext cx="1049337" cy="558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To</a:t>
            </a:r>
          </a:p>
          <a:p>
            <a:pPr algn="ctr" eaLnBrk="0" hangingPunct="0">
              <a:lnSpc>
                <a:spcPct val="70000"/>
              </a:lnSpc>
            </a:pPr>
            <a:r>
              <a:rPr lang="en-US" sz="1800" b="1">
                <a:latin typeface="Comic Sans MS" pitchFamily="66" charset="0"/>
              </a:rPr>
              <a:t>Memory</a:t>
            </a:r>
          </a:p>
        </p:txBody>
      </p:sp>
      <p:sp>
        <p:nvSpPr>
          <p:cNvPr id="173069" name="Rectangle 13"/>
          <p:cNvSpPr>
            <a:spLocks noChangeArrowheads="1"/>
          </p:cNvSpPr>
          <p:nvPr/>
        </p:nvSpPr>
        <p:spPr bwMode="auto">
          <a:xfrm>
            <a:off x="1181100" y="5791200"/>
            <a:ext cx="10668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b="1">
                <a:latin typeface="Comic Sans MS" pitchFamily="66" charset="0"/>
              </a:rPr>
              <a:t>FP adders</a:t>
            </a:r>
          </a:p>
        </p:txBody>
      </p:sp>
      <p:sp>
        <p:nvSpPr>
          <p:cNvPr id="173070" name="Rectangle 14"/>
          <p:cNvSpPr>
            <a:spLocks noChangeArrowheads="1"/>
          </p:cNvSpPr>
          <p:nvPr/>
        </p:nvSpPr>
        <p:spPr bwMode="auto">
          <a:xfrm>
            <a:off x="4252913" y="5791200"/>
            <a:ext cx="14478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b="1">
                <a:latin typeface="Comic Sans MS" pitchFamily="66" charset="0"/>
              </a:rPr>
              <a:t>FP multipliers</a:t>
            </a:r>
          </a:p>
        </p:txBody>
      </p:sp>
      <p:sp>
        <p:nvSpPr>
          <p:cNvPr id="9228" name="Line 15"/>
          <p:cNvSpPr>
            <a:spLocks noChangeShapeType="1"/>
          </p:cNvSpPr>
          <p:nvPr/>
        </p:nvSpPr>
        <p:spPr bwMode="auto">
          <a:xfrm>
            <a:off x="1357313" y="5257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Line 16"/>
          <p:cNvSpPr>
            <a:spLocks noChangeShapeType="1"/>
          </p:cNvSpPr>
          <p:nvPr/>
        </p:nvSpPr>
        <p:spPr bwMode="auto">
          <a:xfrm>
            <a:off x="2043113" y="5257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Line 17"/>
          <p:cNvSpPr>
            <a:spLocks noChangeShapeType="1"/>
          </p:cNvSpPr>
          <p:nvPr/>
        </p:nvSpPr>
        <p:spPr bwMode="auto">
          <a:xfrm>
            <a:off x="4481513" y="5181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Line 18"/>
          <p:cNvSpPr>
            <a:spLocks noChangeShapeType="1"/>
          </p:cNvSpPr>
          <p:nvPr/>
        </p:nvSpPr>
        <p:spPr bwMode="auto">
          <a:xfrm>
            <a:off x="5395913" y="5181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Text Box 19"/>
          <p:cNvSpPr txBox="1">
            <a:spLocks noChangeArrowheads="1"/>
          </p:cNvSpPr>
          <p:nvPr/>
        </p:nvSpPr>
        <p:spPr bwMode="auto">
          <a:xfrm>
            <a:off x="2655888" y="5284788"/>
            <a:ext cx="155575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Reservation </a:t>
            </a:r>
          </a:p>
          <a:p>
            <a:pPr algn="ctr" eaLnBrk="0" hangingPunct="0"/>
            <a:r>
              <a:rPr lang="en-US" sz="1800" b="1">
                <a:latin typeface="Comic Sans MS" pitchFamily="66" charset="0"/>
              </a:rPr>
              <a:t>Stations</a:t>
            </a:r>
          </a:p>
        </p:txBody>
      </p:sp>
      <p:sp>
        <p:nvSpPr>
          <p:cNvPr id="9233" name="Line 20"/>
          <p:cNvSpPr>
            <a:spLocks noChangeShapeType="1"/>
          </p:cNvSpPr>
          <p:nvPr/>
        </p:nvSpPr>
        <p:spPr bwMode="auto">
          <a:xfrm flipV="1">
            <a:off x="2514600" y="5257800"/>
            <a:ext cx="0" cy="1219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Line 21"/>
          <p:cNvSpPr>
            <a:spLocks noChangeShapeType="1"/>
          </p:cNvSpPr>
          <p:nvPr/>
        </p:nvSpPr>
        <p:spPr bwMode="auto">
          <a:xfrm flipV="1">
            <a:off x="5867400" y="5181600"/>
            <a:ext cx="0" cy="12954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Text Box 22"/>
          <p:cNvSpPr txBox="1">
            <a:spLocks noChangeArrowheads="1"/>
          </p:cNvSpPr>
          <p:nvPr/>
        </p:nvSpPr>
        <p:spPr bwMode="auto">
          <a:xfrm>
            <a:off x="228600" y="914400"/>
            <a:ext cx="879475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FP Op</a:t>
            </a:r>
          </a:p>
          <a:p>
            <a:pPr algn="ctr" eaLnBrk="0" hangingPunct="0"/>
            <a:r>
              <a:rPr lang="en-US" sz="1800" b="1">
                <a:latin typeface="Comic Sans MS" pitchFamily="66" charset="0"/>
              </a:rPr>
              <a:t>Queue</a:t>
            </a:r>
          </a:p>
        </p:txBody>
      </p:sp>
      <p:grpSp>
        <p:nvGrpSpPr>
          <p:cNvPr id="9236" name="Group 23"/>
          <p:cNvGrpSpPr>
            <a:grpSpLocks/>
          </p:cNvGrpSpPr>
          <p:nvPr/>
        </p:nvGrpSpPr>
        <p:grpSpPr bwMode="auto">
          <a:xfrm>
            <a:off x="3505200" y="3505200"/>
            <a:ext cx="2209800" cy="812800"/>
            <a:chOff x="3456" y="1200"/>
            <a:chExt cx="1392" cy="512"/>
          </a:xfrm>
        </p:grpSpPr>
        <p:sp>
          <p:nvSpPr>
            <p:cNvPr id="173080" name="Rectangle 24"/>
            <p:cNvSpPr>
              <a:spLocks noChangeArrowheads="1"/>
            </p:cNvSpPr>
            <p:nvPr/>
          </p:nvSpPr>
          <p:spPr bwMode="auto">
            <a:xfrm>
              <a:off x="3456" y="1200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3081" name="Rectangle 25"/>
            <p:cNvSpPr>
              <a:spLocks noChangeArrowheads="1"/>
            </p:cNvSpPr>
            <p:nvPr/>
          </p:nvSpPr>
          <p:spPr bwMode="auto">
            <a:xfrm>
              <a:off x="3456" y="1328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3082" name="Rectangle 26"/>
            <p:cNvSpPr>
              <a:spLocks noChangeArrowheads="1"/>
            </p:cNvSpPr>
            <p:nvPr/>
          </p:nvSpPr>
          <p:spPr bwMode="auto">
            <a:xfrm>
              <a:off x="3456" y="1456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3083" name="Rectangle 27"/>
            <p:cNvSpPr>
              <a:spLocks noChangeArrowheads="1"/>
            </p:cNvSpPr>
            <p:nvPr/>
          </p:nvSpPr>
          <p:spPr bwMode="auto">
            <a:xfrm>
              <a:off x="3456" y="1584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237" name="Freeform 28"/>
          <p:cNvSpPr>
            <a:spLocks/>
          </p:cNvSpPr>
          <p:nvPr/>
        </p:nvSpPr>
        <p:spPr bwMode="auto">
          <a:xfrm>
            <a:off x="4953000" y="3276600"/>
            <a:ext cx="2057400" cy="533400"/>
          </a:xfrm>
          <a:custGeom>
            <a:avLst/>
            <a:gdLst>
              <a:gd name="T0" fmla="*/ 0 w 1296"/>
              <a:gd name="T1" fmla="*/ 0 h 480"/>
              <a:gd name="T2" fmla="*/ 1296 w 1296"/>
              <a:gd name="T3" fmla="*/ 0 h 480"/>
              <a:gd name="T4" fmla="*/ 1296 w 1296"/>
              <a:gd name="T5" fmla="*/ 480 h 480"/>
              <a:gd name="T6" fmla="*/ 0 60000 65536"/>
              <a:gd name="T7" fmla="*/ 0 60000 65536"/>
              <a:gd name="T8" fmla="*/ 0 60000 65536"/>
              <a:gd name="T9" fmla="*/ 0 w 1296"/>
              <a:gd name="T10" fmla="*/ 0 h 480"/>
              <a:gd name="T11" fmla="*/ 1296 w 1296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480">
                <a:moveTo>
                  <a:pt x="0" y="0"/>
                </a:moveTo>
                <a:lnTo>
                  <a:pt x="1296" y="0"/>
                </a:lnTo>
                <a:lnTo>
                  <a:pt x="1296" y="48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Text Box 29"/>
          <p:cNvSpPr txBox="1">
            <a:spLocks noChangeArrowheads="1"/>
          </p:cNvSpPr>
          <p:nvPr/>
        </p:nvSpPr>
        <p:spPr bwMode="auto">
          <a:xfrm>
            <a:off x="7391400" y="990600"/>
            <a:ext cx="660400" cy="21986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ROB7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ROB6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ROB5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ROB4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ROB3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ROB2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ROB1</a:t>
            </a:r>
          </a:p>
        </p:txBody>
      </p:sp>
      <p:grpSp>
        <p:nvGrpSpPr>
          <p:cNvPr id="9239" name="Group 30"/>
          <p:cNvGrpSpPr>
            <a:grpSpLocks/>
          </p:cNvGrpSpPr>
          <p:nvPr/>
        </p:nvGrpSpPr>
        <p:grpSpPr bwMode="auto">
          <a:xfrm>
            <a:off x="3505200" y="990600"/>
            <a:ext cx="3886200" cy="2133600"/>
            <a:chOff x="2208" y="624"/>
            <a:chExt cx="2448" cy="1344"/>
          </a:xfrm>
        </p:grpSpPr>
        <p:grpSp>
          <p:nvGrpSpPr>
            <p:cNvPr id="9269" name="Group 31"/>
            <p:cNvGrpSpPr>
              <a:grpSpLocks/>
            </p:cNvGrpSpPr>
            <p:nvPr/>
          </p:nvGrpSpPr>
          <p:grpSpPr bwMode="auto">
            <a:xfrm>
              <a:off x="2208" y="624"/>
              <a:ext cx="2448" cy="768"/>
              <a:chOff x="2208" y="576"/>
              <a:chExt cx="2448" cy="768"/>
            </a:xfrm>
          </p:grpSpPr>
          <p:sp>
            <p:nvSpPr>
              <p:cNvPr id="173088" name="Rectangle 32"/>
              <p:cNvSpPr>
                <a:spLocks noChangeArrowheads="1"/>
              </p:cNvSpPr>
              <p:nvPr/>
            </p:nvSpPr>
            <p:spPr bwMode="auto">
              <a:xfrm>
                <a:off x="2208" y="576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800" b="1">
                  <a:latin typeface="Courier New" pitchFamily="49" charset="0"/>
                </a:endParaRPr>
              </a:p>
            </p:txBody>
          </p:sp>
          <p:sp>
            <p:nvSpPr>
              <p:cNvPr id="173089" name="Rectangle 33"/>
              <p:cNvSpPr>
                <a:spLocks noChangeArrowheads="1"/>
              </p:cNvSpPr>
              <p:nvPr/>
            </p:nvSpPr>
            <p:spPr bwMode="auto">
              <a:xfrm>
                <a:off x="2208" y="768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800" b="1">
                  <a:latin typeface="Courier New" pitchFamily="49" charset="0"/>
                </a:endParaRPr>
              </a:p>
            </p:txBody>
          </p:sp>
          <p:sp>
            <p:nvSpPr>
              <p:cNvPr id="173090" name="Rectangle 34"/>
              <p:cNvSpPr>
                <a:spLocks noChangeArrowheads="1"/>
              </p:cNvSpPr>
              <p:nvPr/>
            </p:nvSpPr>
            <p:spPr bwMode="auto">
              <a:xfrm>
                <a:off x="2448" y="576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800" b="1">
                  <a:latin typeface="Courier New" pitchFamily="49" charset="0"/>
                </a:endParaRPr>
              </a:p>
            </p:txBody>
          </p:sp>
          <p:sp>
            <p:nvSpPr>
              <p:cNvPr id="173091" name="Rectangle 35"/>
              <p:cNvSpPr>
                <a:spLocks noChangeArrowheads="1"/>
              </p:cNvSpPr>
              <p:nvPr/>
            </p:nvSpPr>
            <p:spPr bwMode="auto">
              <a:xfrm>
                <a:off x="2448" y="768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800" b="1">
                  <a:latin typeface="Courier New" pitchFamily="49" charset="0"/>
                </a:endParaRPr>
              </a:p>
            </p:txBody>
          </p:sp>
          <p:sp>
            <p:nvSpPr>
              <p:cNvPr id="173092" name="Rectangle 36"/>
              <p:cNvSpPr>
                <a:spLocks noChangeArrowheads="1"/>
              </p:cNvSpPr>
              <p:nvPr/>
            </p:nvSpPr>
            <p:spPr bwMode="auto">
              <a:xfrm>
                <a:off x="3072" y="576"/>
                <a:ext cx="134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b="1">
                  <a:latin typeface="Courier New" pitchFamily="49" charset="0"/>
                </a:endParaRPr>
              </a:p>
            </p:txBody>
          </p:sp>
          <p:sp>
            <p:nvSpPr>
              <p:cNvPr id="173093" name="Rectangle 37"/>
              <p:cNvSpPr>
                <a:spLocks noChangeArrowheads="1"/>
              </p:cNvSpPr>
              <p:nvPr/>
            </p:nvSpPr>
            <p:spPr bwMode="auto">
              <a:xfrm>
                <a:off x="3072" y="768"/>
                <a:ext cx="134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b="1">
                  <a:latin typeface="Courier New" pitchFamily="49" charset="0"/>
                </a:endParaRPr>
              </a:p>
            </p:txBody>
          </p:sp>
          <p:sp>
            <p:nvSpPr>
              <p:cNvPr id="173094" name="Rectangle 38"/>
              <p:cNvSpPr>
                <a:spLocks noChangeArrowheads="1"/>
              </p:cNvSpPr>
              <p:nvPr/>
            </p:nvSpPr>
            <p:spPr bwMode="auto">
              <a:xfrm>
                <a:off x="4416" y="576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800" b="1">
                  <a:latin typeface="Courier New" pitchFamily="49" charset="0"/>
                </a:endParaRPr>
              </a:p>
            </p:txBody>
          </p:sp>
          <p:sp>
            <p:nvSpPr>
              <p:cNvPr id="173095" name="Rectangle 39"/>
              <p:cNvSpPr>
                <a:spLocks noChangeArrowheads="1"/>
              </p:cNvSpPr>
              <p:nvPr/>
            </p:nvSpPr>
            <p:spPr bwMode="auto">
              <a:xfrm>
                <a:off x="4416" y="768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800" b="1">
                  <a:latin typeface="Courier New" pitchFamily="49" charset="0"/>
                </a:endParaRPr>
              </a:p>
            </p:txBody>
          </p:sp>
          <p:sp>
            <p:nvSpPr>
              <p:cNvPr id="173096" name="Rectangle 40"/>
              <p:cNvSpPr>
                <a:spLocks noChangeArrowheads="1"/>
              </p:cNvSpPr>
              <p:nvPr/>
            </p:nvSpPr>
            <p:spPr bwMode="auto">
              <a:xfrm>
                <a:off x="2208" y="960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800" b="1">
                  <a:latin typeface="Courier New" pitchFamily="49" charset="0"/>
                </a:endParaRPr>
              </a:p>
            </p:txBody>
          </p:sp>
          <p:sp>
            <p:nvSpPr>
              <p:cNvPr id="173097" name="Rectangle 41"/>
              <p:cNvSpPr>
                <a:spLocks noChangeArrowheads="1"/>
              </p:cNvSpPr>
              <p:nvPr/>
            </p:nvSpPr>
            <p:spPr bwMode="auto">
              <a:xfrm>
                <a:off x="2448" y="960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800" b="1">
                  <a:latin typeface="Courier New" pitchFamily="49" charset="0"/>
                </a:endParaRPr>
              </a:p>
            </p:txBody>
          </p:sp>
          <p:sp>
            <p:nvSpPr>
              <p:cNvPr id="173098" name="Rectangle 42"/>
              <p:cNvSpPr>
                <a:spLocks noChangeArrowheads="1"/>
              </p:cNvSpPr>
              <p:nvPr/>
            </p:nvSpPr>
            <p:spPr bwMode="auto">
              <a:xfrm>
                <a:off x="3072" y="960"/>
                <a:ext cx="134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b="1">
                  <a:latin typeface="Courier New" pitchFamily="49" charset="0"/>
                </a:endParaRPr>
              </a:p>
            </p:txBody>
          </p:sp>
          <p:sp>
            <p:nvSpPr>
              <p:cNvPr id="173099" name="Rectangle 43"/>
              <p:cNvSpPr>
                <a:spLocks noChangeArrowheads="1"/>
              </p:cNvSpPr>
              <p:nvPr/>
            </p:nvSpPr>
            <p:spPr bwMode="auto">
              <a:xfrm>
                <a:off x="4416" y="960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800" b="1">
                  <a:latin typeface="Courier New" pitchFamily="49" charset="0"/>
                </a:endParaRPr>
              </a:p>
            </p:txBody>
          </p:sp>
          <p:sp>
            <p:nvSpPr>
              <p:cNvPr id="173100" name="Rectangle 44"/>
              <p:cNvSpPr>
                <a:spLocks noChangeArrowheads="1"/>
              </p:cNvSpPr>
              <p:nvPr/>
            </p:nvSpPr>
            <p:spPr bwMode="auto">
              <a:xfrm>
                <a:off x="2208" y="1152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800" b="1">
                  <a:latin typeface="Courier New" pitchFamily="49" charset="0"/>
                </a:endParaRPr>
              </a:p>
            </p:txBody>
          </p:sp>
          <p:sp>
            <p:nvSpPr>
              <p:cNvPr id="173101" name="Rectangle 45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800" b="1">
                  <a:latin typeface="Courier New" pitchFamily="49" charset="0"/>
                </a:endParaRPr>
              </a:p>
            </p:txBody>
          </p:sp>
          <p:sp>
            <p:nvSpPr>
              <p:cNvPr id="173102" name="Rectangle 46"/>
              <p:cNvSpPr>
                <a:spLocks noChangeArrowheads="1"/>
              </p:cNvSpPr>
              <p:nvPr/>
            </p:nvSpPr>
            <p:spPr bwMode="auto">
              <a:xfrm>
                <a:off x="3072" y="1152"/>
                <a:ext cx="134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b="1">
                  <a:latin typeface="Courier New" pitchFamily="49" charset="0"/>
                </a:endParaRPr>
              </a:p>
            </p:txBody>
          </p:sp>
          <p:sp>
            <p:nvSpPr>
              <p:cNvPr id="173103" name="Rectangle 47"/>
              <p:cNvSpPr>
                <a:spLocks noChangeArrowheads="1"/>
              </p:cNvSpPr>
              <p:nvPr/>
            </p:nvSpPr>
            <p:spPr bwMode="auto">
              <a:xfrm>
                <a:off x="4416" y="1152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800" b="1">
                  <a:latin typeface="Courier New" pitchFamily="49" charset="0"/>
                </a:endParaRPr>
              </a:p>
            </p:txBody>
          </p:sp>
        </p:grpSp>
        <p:sp>
          <p:nvSpPr>
            <p:cNvPr id="173104" name="Rectangle 48"/>
            <p:cNvSpPr>
              <a:spLocks noChangeArrowheads="1"/>
            </p:cNvSpPr>
            <p:nvPr/>
          </p:nvSpPr>
          <p:spPr bwMode="auto">
            <a:xfrm>
              <a:off x="2208" y="1392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b="1">
                <a:latin typeface="Courier New" pitchFamily="49" charset="0"/>
              </a:endParaRPr>
            </a:p>
          </p:txBody>
        </p:sp>
        <p:sp>
          <p:nvSpPr>
            <p:cNvPr id="173105" name="Rectangle 49"/>
            <p:cNvSpPr>
              <a:spLocks noChangeArrowheads="1"/>
            </p:cNvSpPr>
            <p:nvPr/>
          </p:nvSpPr>
          <p:spPr bwMode="auto">
            <a:xfrm>
              <a:off x="2208" y="1584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F10</a:t>
              </a:r>
            </a:p>
          </p:txBody>
        </p:sp>
        <p:sp>
          <p:nvSpPr>
            <p:cNvPr id="173106" name="Rectangle 50"/>
            <p:cNvSpPr>
              <a:spLocks noChangeArrowheads="1"/>
            </p:cNvSpPr>
            <p:nvPr/>
          </p:nvSpPr>
          <p:spPr bwMode="auto">
            <a:xfrm>
              <a:off x="2208" y="1776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F0</a:t>
              </a:r>
            </a:p>
          </p:txBody>
        </p:sp>
        <p:sp>
          <p:nvSpPr>
            <p:cNvPr id="173107" name="Rectangle 51"/>
            <p:cNvSpPr>
              <a:spLocks noChangeArrowheads="1"/>
            </p:cNvSpPr>
            <p:nvPr/>
          </p:nvSpPr>
          <p:spPr bwMode="auto">
            <a:xfrm>
              <a:off x="2448" y="1392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b="1">
                <a:latin typeface="Courier New" pitchFamily="49" charset="0"/>
              </a:endParaRPr>
            </a:p>
          </p:txBody>
        </p:sp>
        <p:sp>
          <p:nvSpPr>
            <p:cNvPr id="173108" name="Rectangle 52"/>
            <p:cNvSpPr>
              <a:spLocks noChangeArrowheads="1"/>
            </p:cNvSpPr>
            <p:nvPr/>
          </p:nvSpPr>
          <p:spPr bwMode="auto">
            <a:xfrm>
              <a:off x="2448" y="1584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b="1">
                <a:latin typeface="Courier New" pitchFamily="49" charset="0"/>
              </a:endParaRPr>
            </a:p>
          </p:txBody>
        </p:sp>
        <p:sp>
          <p:nvSpPr>
            <p:cNvPr id="173109" name="Rectangle 53"/>
            <p:cNvSpPr>
              <a:spLocks noChangeArrowheads="1"/>
            </p:cNvSpPr>
            <p:nvPr/>
          </p:nvSpPr>
          <p:spPr bwMode="auto">
            <a:xfrm>
              <a:off x="2448" y="1776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b="1">
                <a:latin typeface="Courier New" pitchFamily="49" charset="0"/>
              </a:endParaRPr>
            </a:p>
          </p:txBody>
        </p:sp>
        <p:sp>
          <p:nvSpPr>
            <p:cNvPr id="173110" name="Rectangle 54"/>
            <p:cNvSpPr>
              <a:spLocks noChangeArrowheads="1"/>
            </p:cNvSpPr>
            <p:nvPr/>
          </p:nvSpPr>
          <p:spPr bwMode="auto">
            <a:xfrm>
              <a:off x="3072" y="1392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b="1">
                <a:latin typeface="Courier New" pitchFamily="49" charset="0"/>
              </a:endParaRPr>
            </a:p>
          </p:txBody>
        </p:sp>
        <p:sp>
          <p:nvSpPr>
            <p:cNvPr id="173111" name="Rectangle 55"/>
            <p:cNvSpPr>
              <a:spLocks noChangeArrowheads="1"/>
            </p:cNvSpPr>
            <p:nvPr/>
          </p:nvSpPr>
          <p:spPr bwMode="auto">
            <a:xfrm>
              <a:off x="3072" y="1584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ADDD F10,F4,F0</a:t>
              </a:r>
            </a:p>
          </p:txBody>
        </p:sp>
        <p:sp>
          <p:nvSpPr>
            <p:cNvPr id="173112" name="Rectangle 56"/>
            <p:cNvSpPr>
              <a:spLocks noChangeArrowheads="1"/>
            </p:cNvSpPr>
            <p:nvPr/>
          </p:nvSpPr>
          <p:spPr bwMode="auto">
            <a:xfrm>
              <a:off x="3072" y="1776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LD F0,10(R2)</a:t>
              </a:r>
            </a:p>
          </p:txBody>
        </p:sp>
        <p:sp>
          <p:nvSpPr>
            <p:cNvPr id="173113" name="Rectangle 57"/>
            <p:cNvSpPr>
              <a:spLocks noChangeArrowheads="1"/>
            </p:cNvSpPr>
            <p:nvPr/>
          </p:nvSpPr>
          <p:spPr bwMode="auto">
            <a:xfrm>
              <a:off x="4416" y="1392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b="1">
                <a:latin typeface="Courier New" pitchFamily="49" charset="0"/>
              </a:endParaRPr>
            </a:p>
          </p:txBody>
        </p:sp>
        <p:sp>
          <p:nvSpPr>
            <p:cNvPr id="173114" name="Rectangle 58"/>
            <p:cNvSpPr>
              <a:spLocks noChangeArrowheads="1"/>
            </p:cNvSpPr>
            <p:nvPr/>
          </p:nvSpPr>
          <p:spPr bwMode="auto">
            <a:xfrm>
              <a:off x="4416" y="1584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N</a:t>
              </a:r>
            </a:p>
          </p:txBody>
        </p:sp>
        <p:sp>
          <p:nvSpPr>
            <p:cNvPr id="173115" name="Rectangle 59"/>
            <p:cNvSpPr>
              <a:spLocks noChangeArrowheads="1"/>
            </p:cNvSpPr>
            <p:nvPr/>
          </p:nvSpPr>
          <p:spPr bwMode="auto">
            <a:xfrm>
              <a:off x="4416" y="1776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N</a:t>
              </a:r>
            </a:p>
          </p:txBody>
        </p:sp>
      </p:grpSp>
      <p:sp>
        <p:nvSpPr>
          <p:cNvPr id="9240" name="Line 60"/>
          <p:cNvSpPr>
            <a:spLocks noChangeShapeType="1"/>
          </p:cNvSpPr>
          <p:nvPr/>
        </p:nvSpPr>
        <p:spPr bwMode="auto">
          <a:xfrm>
            <a:off x="4953000" y="31242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1" name="Text Box 61"/>
          <p:cNvSpPr txBox="1">
            <a:spLocks noChangeArrowheads="1"/>
          </p:cNvSpPr>
          <p:nvPr/>
        </p:nvSpPr>
        <p:spPr bwMode="auto">
          <a:xfrm>
            <a:off x="6858000" y="609600"/>
            <a:ext cx="846138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Done?</a:t>
            </a:r>
          </a:p>
        </p:txBody>
      </p:sp>
      <p:sp>
        <p:nvSpPr>
          <p:cNvPr id="9242" name="Freeform 62"/>
          <p:cNvSpPr>
            <a:spLocks/>
          </p:cNvSpPr>
          <p:nvPr/>
        </p:nvSpPr>
        <p:spPr bwMode="auto">
          <a:xfrm>
            <a:off x="7467600" y="2209800"/>
            <a:ext cx="609600" cy="4267200"/>
          </a:xfrm>
          <a:custGeom>
            <a:avLst/>
            <a:gdLst>
              <a:gd name="T0" fmla="*/ 576 w 576"/>
              <a:gd name="T1" fmla="*/ 2832 h 2832"/>
              <a:gd name="T2" fmla="*/ 576 w 576"/>
              <a:gd name="T3" fmla="*/ 0 h 2832"/>
              <a:gd name="T4" fmla="*/ 0 w 576"/>
              <a:gd name="T5" fmla="*/ 0 h 2832"/>
              <a:gd name="T6" fmla="*/ 0 60000 65536"/>
              <a:gd name="T7" fmla="*/ 0 60000 65536"/>
              <a:gd name="T8" fmla="*/ 0 60000 65536"/>
              <a:gd name="T9" fmla="*/ 0 w 576"/>
              <a:gd name="T10" fmla="*/ 0 h 2832"/>
              <a:gd name="T11" fmla="*/ 576 w 576"/>
              <a:gd name="T12" fmla="*/ 2832 h 28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2832">
                <a:moveTo>
                  <a:pt x="576" y="2832"/>
                </a:moveTo>
                <a:lnTo>
                  <a:pt x="576" y="0"/>
                </a:lnTo>
                <a:lnTo>
                  <a:pt x="0" y="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Line 63"/>
          <p:cNvSpPr>
            <a:spLocks noChangeShapeType="1"/>
          </p:cNvSpPr>
          <p:nvPr/>
        </p:nvSpPr>
        <p:spPr bwMode="auto">
          <a:xfrm flipH="1">
            <a:off x="4953000" y="6096000"/>
            <a:ext cx="0" cy="457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Line 64"/>
          <p:cNvSpPr>
            <a:spLocks noChangeShapeType="1"/>
          </p:cNvSpPr>
          <p:nvPr/>
        </p:nvSpPr>
        <p:spPr bwMode="auto">
          <a:xfrm flipH="1">
            <a:off x="1716088" y="6091238"/>
            <a:ext cx="7937" cy="401637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5" name="Text Box 65"/>
          <p:cNvSpPr txBox="1">
            <a:spLocks noChangeArrowheads="1"/>
          </p:cNvSpPr>
          <p:nvPr/>
        </p:nvSpPr>
        <p:spPr bwMode="auto">
          <a:xfrm>
            <a:off x="130175" y="4283075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Dest</a:t>
            </a:r>
          </a:p>
        </p:txBody>
      </p:sp>
      <p:sp>
        <p:nvSpPr>
          <p:cNvPr id="9246" name="Text Box 66"/>
          <p:cNvSpPr txBox="1">
            <a:spLocks noChangeArrowheads="1"/>
          </p:cNvSpPr>
          <p:nvPr/>
        </p:nvSpPr>
        <p:spPr bwMode="auto">
          <a:xfrm>
            <a:off x="3352800" y="4419600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Dest</a:t>
            </a:r>
          </a:p>
        </p:txBody>
      </p:sp>
      <p:sp>
        <p:nvSpPr>
          <p:cNvPr id="9247" name="AutoShape 67"/>
          <p:cNvSpPr>
            <a:spLocks noChangeArrowheads="1"/>
          </p:cNvSpPr>
          <p:nvPr/>
        </p:nvSpPr>
        <p:spPr bwMode="auto">
          <a:xfrm flipV="1">
            <a:off x="8426450" y="1371600"/>
            <a:ext cx="457200" cy="1143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Text Box 68"/>
          <p:cNvSpPr txBox="1">
            <a:spLocks noChangeArrowheads="1"/>
          </p:cNvSpPr>
          <p:nvPr/>
        </p:nvSpPr>
        <p:spPr bwMode="auto">
          <a:xfrm>
            <a:off x="8199438" y="2590800"/>
            <a:ext cx="911225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Oldest</a:t>
            </a:r>
          </a:p>
        </p:txBody>
      </p:sp>
      <p:sp>
        <p:nvSpPr>
          <p:cNvPr id="9249" name="Text Box 69"/>
          <p:cNvSpPr txBox="1">
            <a:spLocks noChangeArrowheads="1"/>
          </p:cNvSpPr>
          <p:nvPr/>
        </p:nvSpPr>
        <p:spPr bwMode="auto">
          <a:xfrm>
            <a:off x="8153400" y="990600"/>
            <a:ext cx="10033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Newest</a:t>
            </a:r>
          </a:p>
        </p:txBody>
      </p:sp>
      <p:grpSp>
        <p:nvGrpSpPr>
          <p:cNvPr id="9250" name="Group 70"/>
          <p:cNvGrpSpPr>
            <a:grpSpLocks/>
          </p:cNvGrpSpPr>
          <p:nvPr/>
        </p:nvGrpSpPr>
        <p:grpSpPr bwMode="auto">
          <a:xfrm rot="-5400000">
            <a:off x="1295400" y="560388"/>
            <a:ext cx="914400" cy="1219200"/>
            <a:chOff x="1872" y="1584"/>
            <a:chExt cx="576" cy="864"/>
          </a:xfrm>
        </p:grpSpPr>
        <p:sp>
          <p:nvSpPr>
            <p:cNvPr id="173127" name="Rectangle 71"/>
            <p:cNvSpPr>
              <a:spLocks noChangeArrowheads="1"/>
            </p:cNvSpPr>
            <p:nvPr/>
          </p:nvSpPr>
          <p:spPr bwMode="auto">
            <a:xfrm>
              <a:off x="1872" y="1584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3128" name="Rectangle 72"/>
            <p:cNvSpPr>
              <a:spLocks noChangeArrowheads="1"/>
            </p:cNvSpPr>
            <p:nvPr/>
          </p:nvSpPr>
          <p:spPr bwMode="auto">
            <a:xfrm>
              <a:off x="1872" y="1728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3129" name="Rectangle 73"/>
            <p:cNvSpPr>
              <a:spLocks noChangeArrowheads="1"/>
            </p:cNvSpPr>
            <p:nvPr/>
          </p:nvSpPr>
          <p:spPr bwMode="auto">
            <a:xfrm>
              <a:off x="1872" y="1872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3130" name="Rectangle 74"/>
            <p:cNvSpPr>
              <a:spLocks noChangeArrowheads="1"/>
            </p:cNvSpPr>
            <p:nvPr/>
          </p:nvSpPr>
          <p:spPr bwMode="auto">
            <a:xfrm>
              <a:off x="1872" y="2016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3131" name="Rectangle 75"/>
            <p:cNvSpPr>
              <a:spLocks noChangeArrowheads="1"/>
            </p:cNvSpPr>
            <p:nvPr/>
          </p:nvSpPr>
          <p:spPr bwMode="auto">
            <a:xfrm>
              <a:off x="1872" y="2160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3132" name="Rectangle 76"/>
            <p:cNvSpPr>
              <a:spLocks noChangeArrowheads="1"/>
            </p:cNvSpPr>
            <p:nvPr/>
          </p:nvSpPr>
          <p:spPr bwMode="auto">
            <a:xfrm>
              <a:off x="1872" y="2304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251" name="Text Box 77"/>
          <p:cNvSpPr txBox="1">
            <a:spLocks noChangeArrowheads="1"/>
          </p:cNvSpPr>
          <p:nvPr/>
        </p:nvSpPr>
        <p:spPr bwMode="auto">
          <a:xfrm>
            <a:off x="6559550" y="4384675"/>
            <a:ext cx="1049338" cy="558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from </a:t>
            </a:r>
          </a:p>
          <a:p>
            <a:pPr algn="ctr" eaLnBrk="0" hangingPunct="0">
              <a:lnSpc>
                <a:spcPct val="70000"/>
              </a:lnSpc>
            </a:pPr>
            <a:r>
              <a:rPr lang="en-US" sz="1800" b="1">
                <a:latin typeface="Comic Sans MS" pitchFamily="66" charset="0"/>
              </a:rPr>
              <a:t>Memory</a:t>
            </a:r>
          </a:p>
        </p:txBody>
      </p:sp>
      <p:sp>
        <p:nvSpPr>
          <p:cNvPr id="9252" name="Line 78"/>
          <p:cNvSpPr>
            <a:spLocks noChangeShapeType="1"/>
          </p:cNvSpPr>
          <p:nvPr/>
        </p:nvSpPr>
        <p:spPr bwMode="auto">
          <a:xfrm>
            <a:off x="7010400" y="49530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53" name="Group 79"/>
          <p:cNvGrpSpPr>
            <a:grpSpLocks/>
          </p:cNvGrpSpPr>
          <p:nvPr/>
        </p:nvGrpSpPr>
        <p:grpSpPr bwMode="auto">
          <a:xfrm>
            <a:off x="6400800" y="5334000"/>
            <a:ext cx="1066800" cy="762000"/>
            <a:chOff x="4320" y="3360"/>
            <a:chExt cx="576" cy="480"/>
          </a:xfrm>
        </p:grpSpPr>
        <p:sp>
          <p:nvSpPr>
            <p:cNvPr id="173136" name="Rectangle 80"/>
            <p:cNvSpPr>
              <a:spLocks noChangeArrowheads="1"/>
            </p:cNvSpPr>
            <p:nvPr/>
          </p:nvSpPr>
          <p:spPr bwMode="auto">
            <a:xfrm>
              <a:off x="4320" y="3360"/>
              <a:ext cx="576" cy="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b="1">
                  <a:solidFill>
                    <a:schemeClr val="hlink"/>
                  </a:solidFill>
                  <a:latin typeface="Courier New" pitchFamily="49" charset="0"/>
                </a:rPr>
                <a:t>1</a:t>
              </a:r>
              <a:r>
                <a:rPr lang="en-US" sz="1800" b="1">
                  <a:latin typeface="Courier New" pitchFamily="49" charset="0"/>
                </a:rPr>
                <a:t> 10+R2</a:t>
              </a:r>
            </a:p>
          </p:txBody>
        </p:sp>
        <p:sp>
          <p:nvSpPr>
            <p:cNvPr id="173137" name="Rectangle 81"/>
            <p:cNvSpPr>
              <a:spLocks noChangeArrowheads="1"/>
            </p:cNvSpPr>
            <p:nvPr/>
          </p:nvSpPr>
          <p:spPr bwMode="auto">
            <a:xfrm>
              <a:off x="4320" y="3520"/>
              <a:ext cx="576" cy="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3138" name="Rectangle 82"/>
            <p:cNvSpPr>
              <a:spLocks noChangeArrowheads="1"/>
            </p:cNvSpPr>
            <p:nvPr/>
          </p:nvSpPr>
          <p:spPr bwMode="auto">
            <a:xfrm>
              <a:off x="4320" y="3680"/>
              <a:ext cx="576" cy="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62" name="Line 83"/>
            <p:cNvSpPr>
              <a:spLocks noChangeShapeType="1"/>
            </p:cNvSpPr>
            <p:nvPr/>
          </p:nvSpPr>
          <p:spPr bwMode="auto">
            <a:xfrm>
              <a:off x="4512" y="3360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54" name="Text Box 84"/>
          <p:cNvSpPr txBox="1">
            <a:spLocks noChangeArrowheads="1"/>
          </p:cNvSpPr>
          <p:nvPr/>
        </p:nvSpPr>
        <p:spPr bwMode="auto">
          <a:xfrm>
            <a:off x="6248400" y="5029200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Dest</a:t>
            </a:r>
          </a:p>
        </p:txBody>
      </p:sp>
      <p:sp>
        <p:nvSpPr>
          <p:cNvPr id="9255" name="Text Box 85"/>
          <p:cNvSpPr txBox="1">
            <a:spLocks noChangeArrowheads="1"/>
          </p:cNvSpPr>
          <p:nvPr/>
        </p:nvSpPr>
        <p:spPr bwMode="auto">
          <a:xfrm>
            <a:off x="533400" y="1905000"/>
            <a:ext cx="2841625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800" b="1">
                <a:latin typeface="Comic Sans MS" pitchFamily="66" charset="0"/>
              </a:rPr>
              <a:t>Reorder Buffer</a:t>
            </a:r>
            <a:endParaRPr lang="en-US" sz="1800" b="1">
              <a:latin typeface="Comic Sans MS" pitchFamily="66" charset="0"/>
            </a:endParaRPr>
          </a:p>
        </p:txBody>
      </p:sp>
      <p:sp>
        <p:nvSpPr>
          <p:cNvPr id="9256" name="Text Box 86"/>
          <p:cNvSpPr txBox="1">
            <a:spLocks noChangeArrowheads="1"/>
          </p:cNvSpPr>
          <p:nvPr/>
        </p:nvSpPr>
        <p:spPr bwMode="auto">
          <a:xfrm>
            <a:off x="1600200" y="3581400"/>
            <a:ext cx="1782763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800" b="1">
                <a:latin typeface="Comic Sans MS" pitchFamily="66" charset="0"/>
              </a:rPr>
              <a:t>Registers</a:t>
            </a:r>
          </a:p>
        </p:txBody>
      </p:sp>
      <p:sp>
        <p:nvSpPr>
          <p:cNvPr id="9257" name="Line 87"/>
          <p:cNvSpPr>
            <a:spLocks noChangeShapeType="1"/>
          </p:cNvSpPr>
          <p:nvPr/>
        </p:nvSpPr>
        <p:spPr bwMode="auto">
          <a:xfrm flipH="1">
            <a:off x="7010400" y="60960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8" name="Line 88"/>
          <p:cNvSpPr>
            <a:spLocks noChangeShapeType="1"/>
          </p:cNvSpPr>
          <p:nvPr/>
        </p:nvSpPr>
        <p:spPr bwMode="auto">
          <a:xfrm>
            <a:off x="2362200" y="1143000"/>
            <a:ext cx="1143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3505200" y="4800600"/>
            <a:ext cx="2514600" cy="406400"/>
            <a:chOff x="2064" y="2928"/>
            <a:chExt cx="1584" cy="256"/>
          </a:xfrm>
        </p:grpSpPr>
        <p:sp>
          <p:nvSpPr>
            <p:cNvPr id="175107" name="Rectangle 3"/>
            <p:cNvSpPr>
              <a:spLocks noChangeArrowheads="1"/>
            </p:cNvSpPr>
            <p:nvPr/>
          </p:nvSpPr>
          <p:spPr bwMode="auto">
            <a:xfrm>
              <a:off x="2064" y="2928"/>
              <a:ext cx="1584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b="1">
                  <a:solidFill>
                    <a:schemeClr val="hlink"/>
                  </a:solidFill>
                  <a:latin typeface="Courier New" pitchFamily="49" charset="0"/>
                </a:rPr>
                <a:t>3</a:t>
              </a:r>
              <a:r>
                <a:rPr lang="en-US" sz="1800" b="1">
                  <a:latin typeface="Courier New" pitchFamily="49" charset="0"/>
                </a:rPr>
                <a:t> DIVD </a:t>
              </a:r>
              <a:r>
                <a:rPr lang="en-US" sz="1800" b="1">
                  <a:solidFill>
                    <a:schemeClr val="hlink"/>
                  </a:solidFill>
                  <a:latin typeface="Courier New" pitchFamily="49" charset="0"/>
                </a:rPr>
                <a:t>ROB2</a:t>
              </a:r>
              <a:r>
                <a:rPr lang="en-US" sz="1800" b="1">
                  <a:latin typeface="Courier New" pitchFamily="49" charset="0"/>
                </a:rPr>
                <a:t>,R(F6)</a:t>
              </a:r>
            </a:p>
          </p:txBody>
        </p:sp>
        <p:sp>
          <p:nvSpPr>
            <p:cNvPr id="175108" name="Rectangle 4"/>
            <p:cNvSpPr>
              <a:spLocks noChangeArrowheads="1"/>
            </p:cNvSpPr>
            <p:nvPr/>
          </p:nvSpPr>
          <p:spPr bwMode="auto">
            <a:xfrm>
              <a:off x="2064" y="3056"/>
              <a:ext cx="1584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28" name="Rectangle 5"/>
            <p:cNvSpPr>
              <a:spLocks noChangeArrowheads="1"/>
            </p:cNvSpPr>
            <p:nvPr/>
          </p:nvSpPr>
          <p:spPr bwMode="auto">
            <a:xfrm>
              <a:off x="2283" y="2928"/>
              <a:ext cx="425" cy="25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304800" y="46482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2</a:t>
            </a:r>
            <a:r>
              <a:rPr lang="en-US" sz="1800" b="1">
                <a:latin typeface="Courier New" pitchFamily="49" charset="0"/>
              </a:rPr>
              <a:t> ADDD R(F4),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ROB1</a:t>
            </a:r>
            <a:endParaRPr lang="en-US" sz="1800" b="1">
              <a:latin typeface="Courier New" pitchFamily="49" charset="0"/>
            </a:endParaRPr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304800" y="48514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5112" name="Rectangle 8"/>
          <p:cNvSpPr>
            <a:spLocks noChangeArrowheads="1"/>
          </p:cNvSpPr>
          <p:nvPr/>
        </p:nvSpPr>
        <p:spPr bwMode="auto">
          <a:xfrm>
            <a:off x="304800" y="50546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661988" y="4648200"/>
            <a:ext cx="633412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10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562850" cy="762000"/>
          </a:xfrm>
          <a:noFill/>
        </p:spPr>
        <p:txBody>
          <a:bodyPr lIns="90487" rIns="90487"/>
          <a:lstStyle/>
          <a:p>
            <a:r>
              <a:rPr lang="en-US" smtClean="0"/>
              <a:t>Tomasulo With Reorder buffer:</a:t>
            </a:r>
          </a:p>
        </p:txBody>
      </p:sp>
      <p:sp>
        <p:nvSpPr>
          <p:cNvPr id="10248" name="Line 11"/>
          <p:cNvSpPr>
            <a:spLocks noChangeShapeType="1"/>
          </p:cNvSpPr>
          <p:nvPr/>
        </p:nvSpPr>
        <p:spPr bwMode="auto">
          <a:xfrm>
            <a:off x="304800" y="6477000"/>
            <a:ext cx="85344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6526213" y="3743325"/>
            <a:ext cx="1049337" cy="558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To</a:t>
            </a:r>
          </a:p>
          <a:p>
            <a:pPr algn="ctr" eaLnBrk="0" hangingPunct="0">
              <a:lnSpc>
                <a:spcPct val="70000"/>
              </a:lnSpc>
            </a:pPr>
            <a:r>
              <a:rPr lang="en-US" sz="1800" b="1">
                <a:latin typeface="Comic Sans MS" pitchFamily="66" charset="0"/>
              </a:rPr>
              <a:t>Memory</a:t>
            </a:r>
          </a:p>
        </p:txBody>
      </p:sp>
      <p:sp>
        <p:nvSpPr>
          <p:cNvPr id="175117" name="Rectangle 13"/>
          <p:cNvSpPr>
            <a:spLocks noChangeArrowheads="1"/>
          </p:cNvSpPr>
          <p:nvPr/>
        </p:nvSpPr>
        <p:spPr bwMode="auto">
          <a:xfrm>
            <a:off x="1181100" y="5791200"/>
            <a:ext cx="10668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b="1">
                <a:latin typeface="Comic Sans MS" pitchFamily="66" charset="0"/>
              </a:rPr>
              <a:t>FP adders</a:t>
            </a:r>
          </a:p>
        </p:txBody>
      </p:sp>
      <p:sp>
        <p:nvSpPr>
          <p:cNvPr id="175118" name="Rectangle 14"/>
          <p:cNvSpPr>
            <a:spLocks noChangeArrowheads="1"/>
          </p:cNvSpPr>
          <p:nvPr/>
        </p:nvSpPr>
        <p:spPr bwMode="auto">
          <a:xfrm>
            <a:off x="4252913" y="5791200"/>
            <a:ext cx="14478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b="1">
                <a:latin typeface="Comic Sans MS" pitchFamily="66" charset="0"/>
              </a:rPr>
              <a:t>FP multipliers</a:t>
            </a:r>
          </a:p>
        </p:txBody>
      </p:sp>
      <p:sp>
        <p:nvSpPr>
          <p:cNvPr id="10252" name="Line 15"/>
          <p:cNvSpPr>
            <a:spLocks noChangeShapeType="1"/>
          </p:cNvSpPr>
          <p:nvPr/>
        </p:nvSpPr>
        <p:spPr bwMode="auto">
          <a:xfrm>
            <a:off x="1357313" y="5257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Line 16"/>
          <p:cNvSpPr>
            <a:spLocks noChangeShapeType="1"/>
          </p:cNvSpPr>
          <p:nvPr/>
        </p:nvSpPr>
        <p:spPr bwMode="auto">
          <a:xfrm>
            <a:off x="2043113" y="5257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Line 17"/>
          <p:cNvSpPr>
            <a:spLocks noChangeShapeType="1"/>
          </p:cNvSpPr>
          <p:nvPr/>
        </p:nvSpPr>
        <p:spPr bwMode="auto">
          <a:xfrm>
            <a:off x="4481513" y="5181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Line 18"/>
          <p:cNvSpPr>
            <a:spLocks noChangeShapeType="1"/>
          </p:cNvSpPr>
          <p:nvPr/>
        </p:nvSpPr>
        <p:spPr bwMode="auto">
          <a:xfrm>
            <a:off x="5395913" y="5181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Text Box 19"/>
          <p:cNvSpPr txBox="1">
            <a:spLocks noChangeArrowheads="1"/>
          </p:cNvSpPr>
          <p:nvPr/>
        </p:nvSpPr>
        <p:spPr bwMode="auto">
          <a:xfrm>
            <a:off x="2655888" y="5284788"/>
            <a:ext cx="155575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Reservation </a:t>
            </a:r>
          </a:p>
          <a:p>
            <a:pPr algn="ctr" eaLnBrk="0" hangingPunct="0"/>
            <a:r>
              <a:rPr lang="en-US" sz="1800" b="1">
                <a:latin typeface="Comic Sans MS" pitchFamily="66" charset="0"/>
              </a:rPr>
              <a:t>Stations</a:t>
            </a:r>
          </a:p>
        </p:txBody>
      </p:sp>
      <p:sp>
        <p:nvSpPr>
          <p:cNvPr id="10257" name="Line 20"/>
          <p:cNvSpPr>
            <a:spLocks noChangeShapeType="1"/>
          </p:cNvSpPr>
          <p:nvPr/>
        </p:nvSpPr>
        <p:spPr bwMode="auto">
          <a:xfrm flipV="1">
            <a:off x="2514600" y="5257800"/>
            <a:ext cx="0" cy="1219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Line 21"/>
          <p:cNvSpPr>
            <a:spLocks noChangeShapeType="1"/>
          </p:cNvSpPr>
          <p:nvPr/>
        </p:nvSpPr>
        <p:spPr bwMode="auto">
          <a:xfrm flipV="1">
            <a:off x="5867400" y="5181600"/>
            <a:ext cx="0" cy="12954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Text Box 22"/>
          <p:cNvSpPr txBox="1">
            <a:spLocks noChangeArrowheads="1"/>
          </p:cNvSpPr>
          <p:nvPr/>
        </p:nvSpPr>
        <p:spPr bwMode="auto">
          <a:xfrm>
            <a:off x="228600" y="914400"/>
            <a:ext cx="879475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FP Op</a:t>
            </a:r>
          </a:p>
          <a:p>
            <a:pPr algn="ctr" eaLnBrk="0" hangingPunct="0"/>
            <a:r>
              <a:rPr lang="en-US" sz="1800" b="1">
                <a:latin typeface="Comic Sans MS" pitchFamily="66" charset="0"/>
              </a:rPr>
              <a:t>Queue</a:t>
            </a:r>
          </a:p>
        </p:txBody>
      </p:sp>
      <p:grpSp>
        <p:nvGrpSpPr>
          <p:cNvPr id="10260" name="Group 23"/>
          <p:cNvGrpSpPr>
            <a:grpSpLocks/>
          </p:cNvGrpSpPr>
          <p:nvPr/>
        </p:nvGrpSpPr>
        <p:grpSpPr bwMode="auto">
          <a:xfrm>
            <a:off x="3505200" y="3505200"/>
            <a:ext cx="2209800" cy="812800"/>
            <a:chOff x="3456" y="1200"/>
            <a:chExt cx="1392" cy="512"/>
          </a:xfrm>
        </p:grpSpPr>
        <p:sp>
          <p:nvSpPr>
            <p:cNvPr id="175128" name="Rectangle 24"/>
            <p:cNvSpPr>
              <a:spLocks noChangeArrowheads="1"/>
            </p:cNvSpPr>
            <p:nvPr/>
          </p:nvSpPr>
          <p:spPr bwMode="auto">
            <a:xfrm>
              <a:off x="3456" y="1200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129" name="Rectangle 25"/>
            <p:cNvSpPr>
              <a:spLocks noChangeArrowheads="1"/>
            </p:cNvSpPr>
            <p:nvPr/>
          </p:nvSpPr>
          <p:spPr bwMode="auto">
            <a:xfrm>
              <a:off x="3456" y="1328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130" name="Rectangle 26"/>
            <p:cNvSpPr>
              <a:spLocks noChangeArrowheads="1"/>
            </p:cNvSpPr>
            <p:nvPr/>
          </p:nvSpPr>
          <p:spPr bwMode="auto">
            <a:xfrm>
              <a:off x="3456" y="1456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131" name="Rectangle 27"/>
            <p:cNvSpPr>
              <a:spLocks noChangeArrowheads="1"/>
            </p:cNvSpPr>
            <p:nvPr/>
          </p:nvSpPr>
          <p:spPr bwMode="auto">
            <a:xfrm>
              <a:off x="3456" y="1584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61" name="Freeform 28"/>
          <p:cNvSpPr>
            <a:spLocks/>
          </p:cNvSpPr>
          <p:nvPr/>
        </p:nvSpPr>
        <p:spPr bwMode="auto">
          <a:xfrm>
            <a:off x="4953000" y="3276600"/>
            <a:ext cx="2057400" cy="533400"/>
          </a:xfrm>
          <a:custGeom>
            <a:avLst/>
            <a:gdLst>
              <a:gd name="T0" fmla="*/ 0 w 1296"/>
              <a:gd name="T1" fmla="*/ 0 h 480"/>
              <a:gd name="T2" fmla="*/ 1296 w 1296"/>
              <a:gd name="T3" fmla="*/ 0 h 480"/>
              <a:gd name="T4" fmla="*/ 1296 w 1296"/>
              <a:gd name="T5" fmla="*/ 480 h 480"/>
              <a:gd name="T6" fmla="*/ 0 60000 65536"/>
              <a:gd name="T7" fmla="*/ 0 60000 65536"/>
              <a:gd name="T8" fmla="*/ 0 60000 65536"/>
              <a:gd name="T9" fmla="*/ 0 w 1296"/>
              <a:gd name="T10" fmla="*/ 0 h 480"/>
              <a:gd name="T11" fmla="*/ 1296 w 1296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480">
                <a:moveTo>
                  <a:pt x="0" y="0"/>
                </a:moveTo>
                <a:lnTo>
                  <a:pt x="1296" y="0"/>
                </a:lnTo>
                <a:lnTo>
                  <a:pt x="1296" y="48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Text Box 29"/>
          <p:cNvSpPr txBox="1">
            <a:spLocks noChangeArrowheads="1"/>
          </p:cNvSpPr>
          <p:nvPr/>
        </p:nvSpPr>
        <p:spPr bwMode="auto">
          <a:xfrm>
            <a:off x="7391400" y="990600"/>
            <a:ext cx="660400" cy="21986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ROB7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ROB6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ROB5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ROB4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ROB3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ROB2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ROB1</a:t>
            </a:r>
          </a:p>
        </p:txBody>
      </p:sp>
      <p:grpSp>
        <p:nvGrpSpPr>
          <p:cNvPr id="10263" name="Group 30"/>
          <p:cNvGrpSpPr>
            <a:grpSpLocks/>
          </p:cNvGrpSpPr>
          <p:nvPr/>
        </p:nvGrpSpPr>
        <p:grpSpPr bwMode="auto">
          <a:xfrm>
            <a:off x="3505200" y="990600"/>
            <a:ext cx="3886200" cy="2133600"/>
            <a:chOff x="2208" y="624"/>
            <a:chExt cx="2448" cy="1344"/>
          </a:xfrm>
        </p:grpSpPr>
        <p:grpSp>
          <p:nvGrpSpPr>
            <p:cNvPr id="10293" name="Group 31"/>
            <p:cNvGrpSpPr>
              <a:grpSpLocks/>
            </p:cNvGrpSpPr>
            <p:nvPr/>
          </p:nvGrpSpPr>
          <p:grpSpPr bwMode="auto">
            <a:xfrm>
              <a:off x="2208" y="624"/>
              <a:ext cx="2448" cy="768"/>
              <a:chOff x="2208" y="576"/>
              <a:chExt cx="2448" cy="768"/>
            </a:xfrm>
          </p:grpSpPr>
          <p:sp>
            <p:nvSpPr>
              <p:cNvPr id="175136" name="Rectangle 32"/>
              <p:cNvSpPr>
                <a:spLocks noChangeArrowheads="1"/>
              </p:cNvSpPr>
              <p:nvPr/>
            </p:nvSpPr>
            <p:spPr bwMode="auto">
              <a:xfrm>
                <a:off x="2208" y="576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800" b="1">
                  <a:latin typeface="Courier New" pitchFamily="49" charset="0"/>
                </a:endParaRPr>
              </a:p>
            </p:txBody>
          </p:sp>
          <p:sp>
            <p:nvSpPr>
              <p:cNvPr id="175137" name="Rectangle 33"/>
              <p:cNvSpPr>
                <a:spLocks noChangeArrowheads="1"/>
              </p:cNvSpPr>
              <p:nvPr/>
            </p:nvSpPr>
            <p:spPr bwMode="auto">
              <a:xfrm>
                <a:off x="2208" y="768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800" b="1">
                  <a:latin typeface="Courier New" pitchFamily="49" charset="0"/>
                </a:endParaRPr>
              </a:p>
            </p:txBody>
          </p:sp>
          <p:sp>
            <p:nvSpPr>
              <p:cNvPr id="175138" name="Rectangle 34"/>
              <p:cNvSpPr>
                <a:spLocks noChangeArrowheads="1"/>
              </p:cNvSpPr>
              <p:nvPr/>
            </p:nvSpPr>
            <p:spPr bwMode="auto">
              <a:xfrm>
                <a:off x="2448" y="576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800" b="1">
                  <a:latin typeface="Courier New" pitchFamily="49" charset="0"/>
                </a:endParaRPr>
              </a:p>
            </p:txBody>
          </p:sp>
          <p:sp>
            <p:nvSpPr>
              <p:cNvPr id="175139" name="Rectangle 35"/>
              <p:cNvSpPr>
                <a:spLocks noChangeArrowheads="1"/>
              </p:cNvSpPr>
              <p:nvPr/>
            </p:nvSpPr>
            <p:spPr bwMode="auto">
              <a:xfrm>
                <a:off x="2448" y="768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800" b="1">
                  <a:latin typeface="Courier New" pitchFamily="49" charset="0"/>
                </a:endParaRPr>
              </a:p>
            </p:txBody>
          </p:sp>
          <p:sp>
            <p:nvSpPr>
              <p:cNvPr id="175140" name="Rectangle 36"/>
              <p:cNvSpPr>
                <a:spLocks noChangeArrowheads="1"/>
              </p:cNvSpPr>
              <p:nvPr/>
            </p:nvSpPr>
            <p:spPr bwMode="auto">
              <a:xfrm>
                <a:off x="3072" y="576"/>
                <a:ext cx="134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b="1">
                  <a:latin typeface="Courier New" pitchFamily="49" charset="0"/>
                </a:endParaRPr>
              </a:p>
            </p:txBody>
          </p:sp>
          <p:sp>
            <p:nvSpPr>
              <p:cNvPr id="175141" name="Rectangle 37"/>
              <p:cNvSpPr>
                <a:spLocks noChangeArrowheads="1"/>
              </p:cNvSpPr>
              <p:nvPr/>
            </p:nvSpPr>
            <p:spPr bwMode="auto">
              <a:xfrm>
                <a:off x="3072" y="768"/>
                <a:ext cx="134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b="1">
                  <a:latin typeface="Courier New" pitchFamily="49" charset="0"/>
                </a:endParaRPr>
              </a:p>
            </p:txBody>
          </p:sp>
          <p:sp>
            <p:nvSpPr>
              <p:cNvPr id="175142" name="Rectangle 38"/>
              <p:cNvSpPr>
                <a:spLocks noChangeArrowheads="1"/>
              </p:cNvSpPr>
              <p:nvPr/>
            </p:nvSpPr>
            <p:spPr bwMode="auto">
              <a:xfrm>
                <a:off x="4416" y="576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800" b="1">
                  <a:latin typeface="Courier New" pitchFamily="49" charset="0"/>
                </a:endParaRPr>
              </a:p>
            </p:txBody>
          </p:sp>
          <p:sp>
            <p:nvSpPr>
              <p:cNvPr id="175143" name="Rectangle 39"/>
              <p:cNvSpPr>
                <a:spLocks noChangeArrowheads="1"/>
              </p:cNvSpPr>
              <p:nvPr/>
            </p:nvSpPr>
            <p:spPr bwMode="auto">
              <a:xfrm>
                <a:off x="4416" y="768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800" b="1">
                  <a:latin typeface="Courier New" pitchFamily="49" charset="0"/>
                </a:endParaRPr>
              </a:p>
            </p:txBody>
          </p:sp>
          <p:sp>
            <p:nvSpPr>
              <p:cNvPr id="175144" name="Rectangle 40"/>
              <p:cNvSpPr>
                <a:spLocks noChangeArrowheads="1"/>
              </p:cNvSpPr>
              <p:nvPr/>
            </p:nvSpPr>
            <p:spPr bwMode="auto">
              <a:xfrm>
                <a:off x="2208" y="960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800" b="1">
                  <a:latin typeface="Courier New" pitchFamily="49" charset="0"/>
                </a:endParaRPr>
              </a:p>
            </p:txBody>
          </p:sp>
          <p:sp>
            <p:nvSpPr>
              <p:cNvPr id="175145" name="Rectangle 41"/>
              <p:cNvSpPr>
                <a:spLocks noChangeArrowheads="1"/>
              </p:cNvSpPr>
              <p:nvPr/>
            </p:nvSpPr>
            <p:spPr bwMode="auto">
              <a:xfrm>
                <a:off x="2448" y="960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800" b="1">
                  <a:latin typeface="Courier New" pitchFamily="49" charset="0"/>
                </a:endParaRPr>
              </a:p>
            </p:txBody>
          </p:sp>
          <p:sp>
            <p:nvSpPr>
              <p:cNvPr id="175146" name="Rectangle 42"/>
              <p:cNvSpPr>
                <a:spLocks noChangeArrowheads="1"/>
              </p:cNvSpPr>
              <p:nvPr/>
            </p:nvSpPr>
            <p:spPr bwMode="auto">
              <a:xfrm>
                <a:off x="3072" y="960"/>
                <a:ext cx="134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b="1">
                  <a:latin typeface="Courier New" pitchFamily="49" charset="0"/>
                </a:endParaRPr>
              </a:p>
            </p:txBody>
          </p:sp>
          <p:sp>
            <p:nvSpPr>
              <p:cNvPr id="175147" name="Rectangle 43"/>
              <p:cNvSpPr>
                <a:spLocks noChangeArrowheads="1"/>
              </p:cNvSpPr>
              <p:nvPr/>
            </p:nvSpPr>
            <p:spPr bwMode="auto">
              <a:xfrm>
                <a:off x="4416" y="960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800" b="1">
                  <a:latin typeface="Courier New" pitchFamily="49" charset="0"/>
                </a:endParaRPr>
              </a:p>
            </p:txBody>
          </p:sp>
          <p:sp>
            <p:nvSpPr>
              <p:cNvPr id="175148" name="Rectangle 44"/>
              <p:cNvSpPr>
                <a:spLocks noChangeArrowheads="1"/>
              </p:cNvSpPr>
              <p:nvPr/>
            </p:nvSpPr>
            <p:spPr bwMode="auto">
              <a:xfrm>
                <a:off x="2208" y="1152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800" b="1">
                  <a:latin typeface="Courier New" pitchFamily="49" charset="0"/>
                </a:endParaRPr>
              </a:p>
            </p:txBody>
          </p:sp>
          <p:sp>
            <p:nvSpPr>
              <p:cNvPr id="175149" name="Rectangle 45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800" b="1">
                  <a:latin typeface="Courier New" pitchFamily="49" charset="0"/>
                </a:endParaRPr>
              </a:p>
            </p:txBody>
          </p:sp>
          <p:sp>
            <p:nvSpPr>
              <p:cNvPr id="175150" name="Rectangle 46"/>
              <p:cNvSpPr>
                <a:spLocks noChangeArrowheads="1"/>
              </p:cNvSpPr>
              <p:nvPr/>
            </p:nvSpPr>
            <p:spPr bwMode="auto">
              <a:xfrm>
                <a:off x="3072" y="1152"/>
                <a:ext cx="134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b="1">
                  <a:latin typeface="Courier New" pitchFamily="49" charset="0"/>
                </a:endParaRPr>
              </a:p>
            </p:txBody>
          </p:sp>
          <p:sp>
            <p:nvSpPr>
              <p:cNvPr id="175151" name="Rectangle 47"/>
              <p:cNvSpPr>
                <a:spLocks noChangeArrowheads="1"/>
              </p:cNvSpPr>
              <p:nvPr/>
            </p:nvSpPr>
            <p:spPr bwMode="auto">
              <a:xfrm>
                <a:off x="4416" y="1152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800" b="1">
                  <a:latin typeface="Courier New" pitchFamily="49" charset="0"/>
                </a:endParaRPr>
              </a:p>
            </p:txBody>
          </p:sp>
        </p:grpSp>
        <p:sp>
          <p:nvSpPr>
            <p:cNvPr id="175152" name="Rectangle 48"/>
            <p:cNvSpPr>
              <a:spLocks noChangeArrowheads="1"/>
            </p:cNvSpPr>
            <p:nvPr/>
          </p:nvSpPr>
          <p:spPr bwMode="auto">
            <a:xfrm>
              <a:off x="2208" y="1392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F2</a:t>
              </a:r>
            </a:p>
          </p:txBody>
        </p:sp>
        <p:sp>
          <p:nvSpPr>
            <p:cNvPr id="175153" name="Rectangle 49"/>
            <p:cNvSpPr>
              <a:spLocks noChangeArrowheads="1"/>
            </p:cNvSpPr>
            <p:nvPr/>
          </p:nvSpPr>
          <p:spPr bwMode="auto">
            <a:xfrm>
              <a:off x="2208" y="1584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F10</a:t>
              </a:r>
            </a:p>
          </p:txBody>
        </p:sp>
        <p:sp>
          <p:nvSpPr>
            <p:cNvPr id="175154" name="Rectangle 50"/>
            <p:cNvSpPr>
              <a:spLocks noChangeArrowheads="1"/>
            </p:cNvSpPr>
            <p:nvPr/>
          </p:nvSpPr>
          <p:spPr bwMode="auto">
            <a:xfrm>
              <a:off x="2208" y="1776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F0</a:t>
              </a:r>
            </a:p>
          </p:txBody>
        </p:sp>
        <p:sp>
          <p:nvSpPr>
            <p:cNvPr id="175155" name="Rectangle 51"/>
            <p:cNvSpPr>
              <a:spLocks noChangeArrowheads="1"/>
            </p:cNvSpPr>
            <p:nvPr/>
          </p:nvSpPr>
          <p:spPr bwMode="auto">
            <a:xfrm>
              <a:off x="2448" y="1392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b="1">
                <a:latin typeface="Courier New" pitchFamily="49" charset="0"/>
              </a:endParaRPr>
            </a:p>
          </p:txBody>
        </p:sp>
        <p:sp>
          <p:nvSpPr>
            <p:cNvPr id="175156" name="Rectangle 52"/>
            <p:cNvSpPr>
              <a:spLocks noChangeArrowheads="1"/>
            </p:cNvSpPr>
            <p:nvPr/>
          </p:nvSpPr>
          <p:spPr bwMode="auto">
            <a:xfrm>
              <a:off x="2448" y="1584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b="1">
                <a:latin typeface="Courier New" pitchFamily="49" charset="0"/>
              </a:endParaRPr>
            </a:p>
          </p:txBody>
        </p:sp>
        <p:sp>
          <p:nvSpPr>
            <p:cNvPr id="175157" name="Rectangle 53"/>
            <p:cNvSpPr>
              <a:spLocks noChangeArrowheads="1"/>
            </p:cNvSpPr>
            <p:nvPr/>
          </p:nvSpPr>
          <p:spPr bwMode="auto">
            <a:xfrm>
              <a:off x="2448" y="1776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b="1">
                <a:latin typeface="Courier New" pitchFamily="49" charset="0"/>
              </a:endParaRPr>
            </a:p>
          </p:txBody>
        </p:sp>
        <p:sp>
          <p:nvSpPr>
            <p:cNvPr id="175158" name="Rectangle 54"/>
            <p:cNvSpPr>
              <a:spLocks noChangeArrowheads="1"/>
            </p:cNvSpPr>
            <p:nvPr/>
          </p:nvSpPr>
          <p:spPr bwMode="auto">
            <a:xfrm>
              <a:off x="3072" y="1392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DIVD F2,F10,F6</a:t>
              </a:r>
            </a:p>
          </p:txBody>
        </p:sp>
        <p:sp>
          <p:nvSpPr>
            <p:cNvPr id="175159" name="Rectangle 55"/>
            <p:cNvSpPr>
              <a:spLocks noChangeArrowheads="1"/>
            </p:cNvSpPr>
            <p:nvPr/>
          </p:nvSpPr>
          <p:spPr bwMode="auto">
            <a:xfrm>
              <a:off x="3072" y="1584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ADDD F10,F4,F0</a:t>
              </a:r>
            </a:p>
          </p:txBody>
        </p:sp>
        <p:sp>
          <p:nvSpPr>
            <p:cNvPr id="175160" name="Rectangle 56"/>
            <p:cNvSpPr>
              <a:spLocks noChangeArrowheads="1"/>
            </p:cNvSpPr>
            <p:nvPr/>
          </p:nvSpPr>
          <p:spPr bwMode="auto">
            <a:xfrm>
              <a:off x="3072" y="1776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LD F0,10(R2)</a:t>
              </a:r>
            </a:p>
          </p:txBody>
        </p:sp>
        <p:sp>
          <p:nvSpPr>
            <p:cNvPr id="175161" name="Rectangle 57"/>
            <p:cNvSpPr>
              <a:spLocks noChangeArrowheads="1"/>
            </p:cNvSpPr>
            <p:nvPr/>
          </p:nvSpPr>
          <p:spPr bwMode="auto">
            <a:xfrm>
              <a:off x="4416" y="1392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N</a:t>
              </a:r>
            </a:p>
          </p:txBody>
        </p:sp>
        <p:sp>
          <p:nvSpPr>
            <p:cNvPr id="175162" name="Rectangle 58"/>
            <p:cNvSpPr>
              <a:spLocks noChangeArrowheads="1"/>
            </p:cNvSpPr>
            <p:nvPr/>
          </p:nvSpPr>
          <p:spPr bwMode="auto">
            <a:xfrm>
              <a:off x="4416" y="1584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N</a:t>
              </a:r>
            </a:p>
          </p:txBody>
        </p:sp>
        <p:sp>
          <p:nvSpPr>
            <p:cNvPr id="175163" name="Rectangle 59"/>
            <p:cNvSpPr>
              <a:spLocks noChangeArrowheads="1"/>
            </p:cNvSpPr>
            <p:nvPr/>
          </p:nvSpPr>
          <p:spPr bwMode="auto">
            <a:xfrm>
              <a:off x="4416" y="1776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N</a:t>
              </a:r>
            </a:p>
          </p:txBody>
        </p:sp>
      </p:grpSp>
      <p:sp>
        <p:nvSpPr>
          <p:cNvPr id="10264" name="Line 60"/>
          <p:cNvSpPr>
            <a:spLocks noChangeShapeType="1"/>
          </p:cNvSpPr>
          <p:nvPr/>
        </p:nvSpPr>
        <p:spPr bwMode="auto">
          <a:xfrm>
            <a:off x="4953000" y="31242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Text Box 61"/>
          <p:cNvSpPr txBox="1">
            <a:spLocks noChangeArrowheads="1"/>
          </p:cNvSpPr>
          <p:nvPr/>
        </p:nvSpPr>
        <p:spPr bwMode="auto">
          <a:xfrm>
            <a:off x="6858000" y="609600"/>
            <a:ext cx="846138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Done?</a:t>
            </a:r>
          </a:p>
        </p:txBody>
      </p:sp>
      <p:sp>
        <p:nvSpPr>
          <p:cNvPr id="10266" name="Freeform 62"/>
          <p:cNvSpPr>
            <a:spLocks/>
          </p:cNvSpPr>
          <p:nvPr/>
        </p:nvSpPr>
        <p:spPr bwMode="auto">
          <a:xfrm>
            <a:off x="7467600" y="2209800"/>
            <a:ext cx="609600" cy="4267200"/>
          </a:xfrm>
          <a:custGeom>
            <a:avLst/>
            <a:gdLst>
              <a:gd name="T0" fmla="*/ 576 w 576"/>
              <a:gd name="T1" fmla="*/ 2832 h 2832"/>
              <a:gd name="T2" fmla="*/ 576 w 576"/>
              <a:gd name="T3" fmla="*/ 0 h 2832"/>
              <a:gd name="T4" fmla="*/ 0 w 576"/>
              <a:gd name="T5" fmla="*/ 0 h 2832"/>
              <a:gd name="T6" fmla="*/ 0 60000 65536"/>
              <a:gd name="T7" fmla="*/ 0 60000 65536"/>
              <a:gd name="T8" fmla="*/ 0 60000 65536"/>
              <a:gd name="T9" fmla="*/ 0 w 576"/>
              <a:gd name="T10" fmla="*/ 0 h 2832"/>
              <a:gd name="T11" fmla="*/ 576 w 576"/>
              <a:gd name="T12" fmla="*/ 2832 h 28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2832">
                <a:moveTo>
                  <a:pt x="576" y="2832"/>
                </a:moveTo>
                <a:lnTo>
                  <a:pt x="576" y="0"/>
                </a:lnTo>
                <a:lnTo>
                  <a:pt x="0" y="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7" name="Line 63"/>
          <p:cNvSpPr>
            <a:spLocks noChangeShapeType="1"/>
          </p:cNvSpPr>
          <p:nvPr/>
        </p:nvSpPr>
        <p:spPr bwMode="auto">
          <a:xfrm flipH="1">
            <a:off x="4953000" y="6096000"/>
            <a:ext cx="0" cy="457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Line 64"/>
          <p:cNvSpPr>
            <a:spLocks noChangeShapeType="1"/>
          </p:cNvSpPr>
          <p:nvPr/>
        </p:nvSpPr>
        <p:spPr bwMode="auto">
          <a:xfrm flipH="1">
            <a:off x="1716088" y="6091238"/>
            <a:ext cx="7937" cy="401637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Text Box 65"/>
          <p:cNvSpPr txBox="1">
            <a:spLocks noChangeArrowheads="1"/>
          </p:cNvSpPr>
          <p:nvPr/>
        </p:nvSpPr>
        <p:spPr bwMode="auto">
          <a:xfrm>
            <a:off x="130175" y="4283075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Dest</a:t>
            </a:r>
          </a:p>
        </p:txBody>
      </p:sp>
      <p:sp>
        <p:nvSpPr>
          <p:cNvPr id="10270" name="Text Box 66"/>
          <p:cNvSpPr txBox="1">
            <a:spLocks noChangeArrowheads="1"/>
          </p:cNvSpPr>
          <p:nvPr/>
        </p:nvSpPr>
        <p:spPr bwMode="auto">
          <a:xfrm>
            <a:off x="3352800" y="4419600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Dest</a:t>
            </a:r>
          </a:p>
        </p:txBody>
      </p:sp>
      <p:sp>
        <p:nvSpPr>
          <p:cNvPr id="10271" name="AutoShape 67"/>
          <p:cNvSpPr>
            <a:spLocks noChangeArrowheads="1"/>
          </p:cNvSpPr>
          <p:nvPr/>
        </p:nvSpPr>
        <p:spPr bwMode="auto">
          <a:xfrm flipV="1">
            <a:off x="8426450" y="1371600"/>
            <a:ext cx="457200" cy="1143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2" name="Text Box 68"/>
          <p:cNvSpPr txBox="1">
            <a:spLocks noChangeArrowheads="1"/>
          </p:cNvSpPr>
          <p:nvPr/>
        </p:nvSpPr>
        <p:spPr bwMode="auto">
          <a:xfrm>
            <a:off x="8199438" y="2590800"/>
            <a:ext cx="911225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Oldest</a:t>
            </a:r>
          </a:p>
        </p:txBody>
      </p:sp>
      <p:sp>
        <p:nvSpPr>
          <p:cNvPr id="10273" name="Text Box 69"/>
          <p:cNvSpPr txBox="1">
            <a:spLocks noChangeArrowheads="1"/>
          </p:cNvSpPr>
          <p:nvPr/>
        </p:nvSpPr>
        <p:spPr bwMode="auto">
          <a:xfrm>
            <a:off x="8153400" y="990600"/>
            <a:ext cx="10033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Newest</a:t>
            </a:r>
          </a:p>
        </p:txBody>
      </p:sp>
      <p:grpSp>
        <p:nvGrpSpPr>
          <p:cNvPr id="10274" name="Group 70"/>
          <p:cNvGrpSpPr>
            <a:grpSpLocks/>
          </p:cNvGrpSpPr>
          <p:nvPr/>
        </p:nvGrpSpPr>
        <p:grpSpPr bwMode="auto">
          <a:xfrm rot="-5400000">
            <a:off x="1295400" y="560388"/>
            <a:ext cx="914400" cy="1219200"/>
            <a:chOff x="1872" y="1584"/>
            <a:chExt cx="576" cy="864"/>
          </a:xfrm>
        </p:grpSpPr>
        <p:sp>
          <p:nvSpPr>
            <p:cNvPr id="175175" name="Rectangle 71"/>
            <p:cNvSpPr>
              <a:spLocks noChangeArrowheads="1"/>
            </p:cNvSpPr>
            <p:nvPr/>
          </p:nvSpPr>
          <p:spPr bwMode="auto">
            <a:xfrm>
              <a:off x="1872" y="1584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176" name="Rectangle 72"/>
            <p:cNvSpPr>
              <a:spLocks noChangeArrowheads="1"/>
            </p:cNvSpPr>
            <p:nvPr/>
          </p:nvSpPr>
          <p:spPr bwMode="auto">
            <a:xfrm>
              <a:off x="1872" y="1728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177" name="Rectangle 73"/>
            <p:cNvSpPr>
              <a:spLocks noChangeArrowheads="1"/>
            </p:cNvSpPr>
            <p:nvPr/>
          </p:nvSpPr>
          <p:spPr bwMode="auto">
            <a:xfrm>
              <a:off x="1872" y="1872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178" name="Rectangle 74"/>
            <p:cNvSpPr>
              <a:spLocks noChangeArrowheads="1"/>
            </p:cNvSpPr>
            <p:nvPr/>
          </p:nvSpPr>
          <p:spPr bwMode="auto">
            <a:xfrm>
              <a:off x="1872" y="2016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179" name="Rectangle 75"/>
            <p:cNvSpPr>
              <a:spLocks noChangeArrowheads="1"/>
            </p:cNvSpPr>
            <p:nvPr/>
          </p:nvSpPr>
          <p:spPr bwMode="auto">
            <a:xfrm>
              <a:off x="1872" y="2160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180" name="Rectangle 76"/>
            <p:cNvSpPr>
              <a:spLocks noChangeArrowheads="1"/>
            </p:cNvSpPr>
            <p:nvPr/>
          </p:nvSpPr>
          <p:spPr bwMode="auto">
            <a:xfrm>
              <a:off x="1872" y="2304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5" name="Text Box 77"/>
          <p:cNvSpPr txBox="1">
            <a:spLocks noChangeArrowheads="1"/>
          </p:cNvSpPr>
          <p:nvPr/>
        </p:nvSpPr>
        <p:spPr bwMode="auto">
          <a:xfrm>
            <a:off x="6559550" y="4384675"/>
            <a:ext cx="1049338" cy="558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from </a:t>
            </a:r>
          </a:p>
          <a:p>
            <a:pPr algn="ctr" eaLnBrk="0" hangingPunct="0">
              <a:lnSpc>
                <a:spcPct val="70000"/>
              </a:lnSpc>
            </a:pPr>
            <a:r>
              <a:rPr lang="en-US" sz="1800" b="1">
                <a:latin typeface="Comic Sans MS" pitchFamily="66" charset="0"/>
              </a:rPr>
              <a:t>Memory</a:t>
            </a:r>
          </a:p>
        </p:txBody>
      </p:sp>
      <p:sp>
        <p:nvSpPr>
          <p:cNvPr id="10276" name="Line 78"/>
          <p:cNvSpPr>
            <a:spLocks noChangeShapeType="1"/>
          </p:cNvSpPr>
          <p:nvPr/>
        </p:nvSpPr>
        <p:spPr bwMode="auto">
          <a:xfrm>
            <a:off x="7010400" y="49530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77" name="Group 79"/>
          <p:cNvGrpSpPr>
            <a:grpSpLocks/>
          </p:cNvGrpSpPr>
          <p:nvPr/>
        </p:nvGrpSpPr>
        <p:grpSpPr bwMode="auto">
          <a:xfrm>
            <a:off x="6400800" y="5334000"/>
            <a:ext cx="1066800" cy="762000"/>
            <a:chOff x="4320" y="3360"/>
            <a:chExt cx="576" cy="480"/>
          </a:xfrm>
        </p:grpSpPr>
        <p:sp>
          <p:nvSpPr>
            <p:cNvPr id="175184" name="Rectangle 80"/>
            <p:cNvSpPr>
              <a:spLocks noChangeArrowheads="1"/>
            </p:cNvSpPr>
            <p:nvPr/>
          </p:nvSpPr>
          <p:spPr bwMode="auto">
            <a:xfrm>
              <a:off x="4320" y="3360"/>
              <a:ext cx="576" cy="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b="1">
                  <a:solidFill>
                    <a:schemeClr val="hlink"/>
                  </a:solidFill>
                  <a:latin typeface="Courier New" pitchFamily="49" charset="0"/>
                </a:rPr>
                <a:t>1</a:t>
              </a:r>
              <a:r>
                <a:rPr lang="en-US" sz="1800" b="1">
                  <a:latin typeface="Courier New" pitchFamily="49" charset="0"/>
                </a:rPr>
                <a:t> 10+R2</a:t>
              </a:r>
            </a:p>
          </p:txBody>
        </p:sp>
        <p:sp>
          <p:nvSpPr>
            <p:cNvPr id="175185" name="Rectangle 81"/>
            <p:cNvSpPr>
              <a:spLocks noChangeArrowheads="1"/>
            </p:cNvSpPr>
            <p:nvPr/>
          </p:nvSpPr>
          <p:spPr bwMode="auto">
            <a:xfrm>
              <a:off x="4320" y="3520"/>
              <a:ext cx="576" cy="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186" name="Rectangle 82"/>
            <p:cNvSpPr>
              <a:spLocks noChangeArrowheads="1"/>
            </p:cNvSpPr>
            <p:nvPr/>
          </p:nvSpPr>
          <p:spPr bwMode="auto">
            <a:xfrm>
              <a:off x="4320" y="3680"/>
              <a:ext cx="576" cy="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86" name="Line 83"/>
            <p:cNvSpPr>
              <a:spLocks noChangeShapeType="1"/>
            </p:cNvSpPr>
            <p:nvPr/>
          </p:nvSpPr>
          <p:spPr bwMode="auto">
            <a:xfrm>
              <a:off x="4512" y="3360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8" name="Text Box 84"/>
          <p:cNvSpPr txBox="1">
            <a:spLocks noChangeArrowheads="1"/>
          </p:cNvSpPr>
          <p:nvPr/>
        </p:nvSpPr>
        <p:spPr bwMode="auto">
          <a:xfrm>
            <a:off x="6248400" y="5029200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Dest</a:t>
            </a:r>
          </a:p>
        </p:txBody>
      </p:sp>
      <p:sp>
        <p:nvSpPr>
          <p:cNvPr id="10279" name="Text Box 85"/>
          <p:cNvSpPr txBox="1">
            <a:spLocks noChangeArrowheads="1"/>
          </p:cNvSpPr>
          <p:nvPr/>
        </p:nvSpPr>
        <p:spPr bwMode="auto">
          <a:xfrm>
            <a:off x="533400" y="1905000"/>
            <a:ext cx="2841625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800" b="1">
                <a:latin typeface="Comic Sans MS" pitchFamily="66" charset="0"/>
              </a:rPr>
              <a:t>Reorder Buffer</a:t>
            </a:r>
            <a:endParaRPr lang="en-US" sz="1800" b="1">
              <a:latin typeface="Comic Sans MS" pitchFamily="66" charset="0"/>
            </a:endParaRPr>
          </a:p>
        </p:txBody>
      </p:sp>
      <p:sp>
        <p:nvSpPr>
          <p:cNvPr id="10280" name="Text Box 86"/>
          <p:cNvSpPr txBox="1">
            <a:spLocks noChangeArrowheads="1"/>
          </p:cNvSpPr>
          <p:nvPr/>
        </p:nvSpPr>
        <p:spPr bwMode="auto">
          <a:xfrm>
            <a:off x="1600200" y="3581400"/>
            <a:ext cx="1782763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800" b="1">
                <a:latin typeface="Comic Sans MS" pitchFamily="66" charset="0"/>
              </a:rPr>
              <a:t>Registers</a:t>
            </a:r>
          </a:p>
        </p:txBody>
      </p:sp>
      <p:sp>
        <p:nvSpPr>
          <p:cNvPr id="10281" name="Line 87"/>
          <p:cNvSpPr>
            <a:spLocks noChangeShapeType="1"/>
          </p:cNvSpPr>
          <p:nvPr/>
        </p:nvSpPr>
        <p:spPr bwMode="auto">
          <a:xfrm flipH="1">
            <a:off x="7010400" y="60960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2" name="Line 88"/>
          <p:cNvSpPr>
            <a:spLocks noChangeShapeType="1"/>
          </p:cNvSpPr>
          <p:nvPr/>
        </p:nvSpPr>
        <p:spPr bwMode="auto">
          <a:xfrm>
            <a:off x="2362200" y="1143000"/>
            <a:ext cx="1143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3505200" y="4800600"/>
            <a:ext cx="2514600" cy="406400"/>
            <a:chOff x="2064" y="2928"/>
            <a:chExt cx="1584" cy="256"/>
          </a:xfrm>
        </p:grpSpPr>
        <p:sp>
          <p:nvSpPr>
            <p:cNvPr id="177155" name="Rectangle 3"/>
            <p:cNvSpPr>
              <a:spLocks noChangeArrowheads="1"/>
            </p:cNvSpPr>
            <p:nvPr/>
          </p:nvSpPr>
          <p:spPr bwMode="auto">
            <a:xfrm>
              <a:off x="2064" y="2928"/>
              <a:ext cx="1584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b="1">
                  <a:solidFill>
                    <a:schemeClr val="hlink"/>
                  </a:solidFill>
                  <a:latin typeface="Courier New" pitchFamily="49" charset="0"/>
                </a:rPr>
                <a:t>3</a:t>
              </a:r>
              <a:r>
                <a:rPr lang="en-US" sz="1800" b="1">
                  <a:latin typeface="Courier New" pitchFamily="49" charset="0"/>
                </a:rPr>
                <a:t> DIVD </a:t>
              </a:r>
              <a:r>
                <a:rPr lang="en-US" sz="1800" b="1">
                  <a:solidFill>
                    <a:schemeClr val="hlink"/>
                  </a:solidFill>
                  <a:latin typeface="Courier New" pitchFamily="49" charset="0"/>
                </a:rPr>
                <a:t>ROB2</a:t>
              </a:r>
              <a:r>
                <a:rPr lang="en-US" sz="1800" b="1">
                  <a:latin typeface="Courier New" pitchFamily="49" charset="0"/>
                </a:rPr>
                <a:t>,R(F6)</a:t>
              </a:r>
            </a:p>
          </p:txBody>
        </p:sp>
        <p:sp>
          <p:nvSpPr>
            <p:cNvPr id="177156" name="Rectangle 4"/>
            <p:cNvSpPr>
              <a:spLocks noChangeArrowheads="1"/>
            </p:cNvSpPr>
            <p:nvPr/>
          </p:nvSpPr>
          <p:spPr bwMode="auto">
            <a:xfrm>
              <a:off x="2064" y="3056"/>
              <a:ext cx="1584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52" name="Rectangle 5"/>
            <p:cNvSpPr>
              <a:spLocks noChangeArrowheads="1"/>
            </p:cNvSpPr>
            <p:nvPr/>
          </p:nvSpPr>
          <p:spPr bwMode="auto">
            <a:xfrm>
              <a:off x="2283" y="2928"/>
              <a:ext cx="425" cy="25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298450" y="46482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2</a:t>
            </a:r>
            <a:r>
              <a:rPr lang="en-US" sz="1800" b="1">
                <a:latin typeface="Courier New" pitchFamily="49" charset="0"/>
              </a:rPr>
              <a:t> ADDD R(F4),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ROB1</a:t>
            </a:r>
            <a:endParaRPr lang="en-US" sz="1800" b="1">
              <a:latin typeface="Courier New" pitchFamily="49" charset="0"/>
            </a:endParaRPr>
          </a:p>
        </p:txBody>
      </p:sp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298450" y="48514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6</a:t>
            </a:r>
            <a:r>
              <a:rPr lang="en-US" sz="1800" b="1">
                <a:latin typeface="Courier New" pitchFamily="49" charset="0"/>
              </a:rPr>
              <a:t> ADDD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ROB5, </a:t>
            </a:r>
            <a:r>
              <a:rPr lang="en-US" sz="1800" b="1">
                <a:latin typeface="Courier New" pitchFamily="49" charset="0"/>
              </a:rPr>
              <a:t>R(F6)</a:t>
            </a:r>
            <a:endParaRPr lang="en-US" sz="1800" b="1">
              <a:solidFill>
                <a:schemeClr val="hlink"/>
              </a:solidFill>
              <a:latin typeface="Courier New" pitchFamily="49" charset="0"/>
            </a:endParaRPr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298450" y="50546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661988" y="4648200"/>
            <a:ext cx="633412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Rectangle 10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562850" cy="762000"/>
          </a:xfrm>
          <a:noFill/>
        </p:spPr>
        <p:txBody>
          <a:bodyPr lIns="90487" rIns="90487"/>
          <a:lstStyle/>
          <a:p>
            <a:r>
              <a:rPr lang="en-US" smtClean="0"/>
              <a:t>Tomasulo With Reorder buffer:</a:t>
            </a:r>
          </a:p>
        </p:txBody>
      </p:sp>
      <p:sp>
        <p:nvSpPr>
          <p:cNvPr id="11272" name="Line 11"/>
          <p:cNvSpPr>
            <a:spLocks noChangeShapeType="1"/>
          </p:cNvSpPr>
          <p:nvPr/>
        </p:nvSpPr>
        <p:spPr bwMode="auto">
          <a:xfrm>
            <a:off x="304800" y="6477000"/>
            <a:ext cx="85344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Text Box 12"/>
          <p:cNvSpPr txBox="1">
            <a:spLocks noChangeArrowheads="1"/>
          </p:cNvSpPr>
          <p:nvPr/>
        </p:nvSpPr>
        <p:spPr bwMode="auto">
          <a:xfrm>
            <a:off x="6526213" y="3743325"/>
            <a:ext cx="1049337" cy="558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To</a:t>
            </a:r>
          </a:p>
          <a:p>
            <a:pPr algn="ctr" eaLnBrk="0" hangingPunct="0">
              <a:lnSpc>
                <a:spcPct val="70000"/>
              </a:lnSpc>
            </a:pPr>
            <a:r>
              <a:rPr lang="en-US" sz="1800" b="1">
                <a:latin typeface="Comic Sans MS" pitchFamily="66" charset="0"/>
              </a:rPr>
              <a:t>Memory</a:t>
            </a:r>
          </a:p>
        </p:txBody>
      </p:sp>
      <p:sp>
        <p:nvSpPr>
          <p:cNvPr id="177165" name="Rectangle 13"/>
          <p:cNvSpPr>
            <a:spLocks noChangeArrowheads="1"/>
          </p:cNvSpPr>
          <p:nvPr/>
        </p:nvSpPr>
        <p:spPr bwMode="auto">
          <a:xfrm>
            <a:off x="1181100" y="5791200"/>
            <a:ext cx="10668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b="1">
                <a:latin typeface="Comic Sans MS" pitchFamily="66" charset="0"/>
              </a:rPr>
              <a:t>FP adders</a:t>
            </a:r>
          </a:p>
        </p:txBody>
      </p:sp>
      <p:sp>
        <p:nvSpPr>
          <p:cNvPr id="177166" name="Rectangle 14"/>
          <p:cNvSpPr>
            <a:spLocks noChangeArrowheads="1"/>
          </p:cNvSpPr>
          <p:nvPr/>
        </p:nvSpPr>
        <p:spPr bwMode="auto">
          <a:xfrm>
            <a:off x="4252913" y="5791200"/>
            <a:ext cx="14478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b="1">
                <a:latin typeface="Comic Sans MS" pitchFamily="66" charset="0"/>
              </a:rPr>
              <a:t>FP multipliers</a:t>
            </a:r>
          </a:p>
        </p:txBody>
      </p:sp>
      <p:sp>
        <p:nvSpPr>
          <p:cNvPr id="11276" name="Line 15"/>
          <p:cNvSpPr>
            <a:spLocks noChangeShapeType="1"/>
          </p:cNvSpPr>
          <p:nvPr/>
        </p:nvSpPr>
        <p:spPr bwMode="auto">
          <a:xfrm>
            <a:off x="1357313" y="5257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Line 16"/>
          <p:cNvSpPr>
            <a:spLocks noChangeShapeType="1"/>
          </p:cNvSpPr>
          <p:nvPr/>
        </p:nvSpPr>
        <p:spPr bwMode="auto">
          <a:xfrm>
            <a:off x="2043113" y="5257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Line 17"/>
          <p:cNvSpPr>
            <a:spLocks noChangeShapeType="1"/>
          </p:cNvSpPr>
          <p:nvPr/>
        </p:nvSpPr>
        <p:spPr bwMode="auto">
          <a:xfrm>
            <a:off x="4481513" y="5181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Line 18"/>
          <p:cNvSpPr>
            <a:spLocks noChangeShapeType="1"/>
          </p:cNvSpPr>
          <p:nvPr/>
        </p:nvSpPr>
        <p:spPr bwMode="auto">
          <a:xfrm>
            <a:off x="5395913" y="5181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Text Box 19"/>
          <p:cNvSpPr txBox="1">
            <a:spLocks noChangeArrowheads="1"/>
          </p:cNvSpPr>
          <p:nvPr/>
        </p:nvSpPr>
        <p:spPr bwMode="auto">
          <a:xfrm>
            <a:off x="2655888" y="5284788"/>
            <a:ext cx="155575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Reservation </a:t>
            </a:r>
          </a:p>
          <a:p>
            <a:pPr algn="ctr" eaLnBrk="0" hangingPunct="0"/>
            <a:r>
              <a:rPr lang="en-US" sz="1800" b="1">
                <a:latin typeface="Comic Sans MS" pitchFamily="66" charset="0"/>
              </a:rPr>
              <a:t>Stations</a:t>
            </a:r>
          </a:p>
        </p:txBody>
      </p:sp>
      <p:sp>
        <p:nvSpPr>
          <p:cNvPr id="11281" name="Line 20"/>
          <p:cNvSpPr>
            <a:spLocks noChangeShapeType="1"/>
          </p:cNvSpPr>
          <p:nvPr/>
        </p:nvSpPr>
        <p:spPr bwMode="auto">
          <a:xfrm flipV="1">
            <a:off x="2514600" y="5257800"/>
            <a:ext cx="0" cy="1219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Line 21"/>
          <p:cNvSpPr>
            <a:spLocks noChangeShapeType="1"/>
          </p:cNvSpPr>
          <p:nvPr/>
        </p:nvSpPr>
        <p:spPr bwMode="auto">
          <a:xfrm flipV="1">
            <a:off x="5867400" y="5181600"/>
            <a:ext cx="0" cy="12954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Text Box 22"/>
          <p:cNvSpPr txBox="1">
            <a:spLocks noChangeArrowheads="1"/>
          </p:cNvSpPr>
          <p:nvPr/>
        </p:nvSpPr>
        <p:spPr bwMode="auto">
          <a:xfrm>
            <a:off x="228600" y="914400"/>
            <a:ext cx="879475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FP Op</a:t>
            </a:r>
          </a:p>
          <a:p>
            <a:pPr algn="ctr" eaLnBrk="0" hangingPunct="0"/>
            <a:r>
              <a:rPr lang="en-US" sz="1800" b="1">
                <a:latin typeface="Comic Sans MS" pitchFamily="66" charset="0"/>
              </a:rPr>
              <a:t>Queue</a:t>
            </a:r>
          </a:p>
        </p:txBody>
      </p:sp>
      <p:grpSp>
        <p:nvGrpSpPr>
          <p:cNvPr id="11284" name="Group 23"/>
          <p:cNvGrpSpPr>
            <a:grpSpLocks/>
          </p:cNvGrpSpPr>
          <p:nvPr/>
        </p:nvGrpSpPr>
        <p:grpSpPr bwMode="auto">
          <a:xfrm>
            <a:off x="3505200" y="3505200"/>
            <a:ext cx="2209800" cy="812800"/>
            <a:chOff x="3456" y="1200"/>
            <a:chExt cx="1392" cy="512"/>
          </a:xfrm>
        </p:grpSpPr>
        <p:sp>
          <p:nvSpPr>
            <p:cNvPr id="177176" name="Rectangle 24"/>
            <p:cNvSpPr>
              <a:spLocks noChangeArrowheads="1"/>
            </p:cNvSpPr>
            <p:nvPr/>
          </p:nvSpPr>
          <p:spPr bwMode="auto">
            <a:xfrm>
              <a:off x="3456" y="1200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7177" name="Rectangle 25"/>
            <p:cNvSpPr>
              <a:spLocks noChangeArrowheads="1"/>
            </p:cNvSpPr>
            <p:nvPr/>
          </p:nvSpPr>
          <p:spPr bwMode="auto">
            <a:xfrm>
              <a:off x="3456" y="1328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7178" name="Rectangle 26"/>
            <p:cNvSpPr>
              <a:spLocks noChangeArrowheads="1"/>
            </p:cNvSpPr>
            <p:nvPr/>
          </p:nvSpPr>
          <p:spPr bwMode="auto">
            <a:xfrm>
              <a:off x="3456" y="1456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7179" name="Rectangle 27"/>
            <p:cNvSpPr>
              <a:spLocks noChangeArrowheads="1"/>
            </p:cNvSpPr>
            <p:nvPr/>
          </p:nvSpPr>
          <p:spPr bwMode="auto">
            <a:xfrm>
              <a:off x="3456" y="1584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285" name="Freeform 28"/>
          <p:cNvSpPr>
            <a:spLocks/>
          </p:cNvSpPr>
          <p:nvPr/>
        </p:nvSpPr>
        <p:spPr bwMode="auto">
          <a:xfrm>
            <a:off x="4953000" y="3276600"/>
            <a:ext cx="2057400" cy="533400"/>
          </a:xfrm>
          <a:custGeom>
            <a:avLst/>
            <a:gdLst>
              <a:gd name="T0" fmla="*/ 0 w 1296"/>
              <a:gd name="T1" fmla="*/ 0 h 480"/>
              <a:gd name="T2" fmla="*/ 1296 w 1296"/>
              <a:gd name="T3" fmla="*/ 0 h 480"/>
              <a:gd name="T4" fmla="*/ 1296 w 1296"/>
              <a:gd name="T5" fmla="*/ 480 h 480"/>
              <a:gd name="T6" fmla="*/ 0 60000 65536"/>
              <a:gd name="T7" fmla="*/ 0 60000 65536"/>
              <a:gd name="T8" fmla="*/ 0 60000 65536"/>
              <a:gd name="T9" fmla="*/ 0 w 1296"/>
              <a:gd name="T10" fmla="*/ 0 h 480"/>
              <a:gd name="T11" fmla="*/ 1296 w 1296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480">
                <a:moveTo>
                  <a:pt x="0" y="0"/>
                </a:moveTo>
                <a:lnTo>
                  <a:pt x="1296" y="0"/>
                </a:lnTo>
                <a:lnTo>
                  <a:pt x="1296" y="48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Text Box 29"/>
          <p:cNvSpPr txBox="1">
            <a:spLocks noChangeArrowheads="1"/>
          </p:cNvSpPr>
          <p:nvPr/>
        </p:nvSpPr>
        <p:spPr bwMode="auto">
          <a:xfrm>
            <a:off x="7391400" y="990600"/>
            <a:ext cx="660400" cy="21986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ROB7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ROB6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ROB5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ROB4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ROB3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ROB2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ROB1</a:t>
            </a:r>
          </a:p>
        </p:txBody>
      </p:sp>
      <p:grpSp>
        <p:nvGrpSpPr>
          <p:cNvPr id="11287" name="Group 30"/>
          <p:cNvGrpSpPr>
            <a:grpSpLocks/>
          </p:cNvGrpSpPr>
          <p:nvPr/>
        </p:nvGrpSpPr>
        <p:grpSpPr bwMode="auto">
          <a:xfrm>
            <a:off x="3505200" y="990600"/>
            <a:ext cx="3886200" cy="2133600"/>
            <a:chOff x="2208" y="624"/>
            <a:chExt cx="2448" cy="1344"/>
          </a:xfrm>
        </p:grpSpPr>
        <p:grpSp>
          <p:nvGrpSpPr>
            <p:cNvPr id="11317" name="Group 31"/>
            <p:cNvGrpSpPr>
              <a:grpSpLocks/>
            </p:cNvGrpSpPr>
            <p:nvPr/>
          </p:nvGrpSpPr>
          <p:grpSpPr bwMode="auto">
            <a:xfrm>
              <a:off x="2208" y="624"/>
              <a:ext cx="2448" cy="768"/>
              <a:chOff x="2208" y="576"/>
              <a:chExt cx="2448" cy="768"/>
            </a:xfrm>
          </p:grpSpPr>
          <p:sp>
            <p:nvSpPr>
              <p:cNvPr id="177184" name="Rectangle 32"/>
              <p:cNvSpPr>
                <a:spLocks noChangeArrowheads="1"/>
              </p:cNvSpPr>
              <p:nvPr/>
            </p:nvSpPr>
            <p:spPr bwMode="auto">
              <a:xfrm>
                <a:off x="2208" y="576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800" b="1">
                  <a:latin typeface="Courier New" pitchFamily="49" charset="0"/>
                </a:endParaRPr>
              </a:p>
            </p:txBody>
          </p:sp>
          <p:sp>
            <p:nvSpPr>
              <p:cNvPr id="177185" name="Rectangle 33"/>
              <p:cNvSpPr>
                <a:spLocks noChangeArrowheads="1"/>
              </p:cNvSpPr>
              <p:nvPr/>
            </p:nvSpPr>
            <p:spPr bwMode="auto">
              <a:xfrm>
                <a:off x="2208" y="768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F0</a:t>
                </a:r>
              </a:p>
            </p:txBody>
          </p:sp>
          <p:sp>
            <p:nvSpPr>
              <p:cNvPr id="177186" name="Rectangle 34"/>
              <p:cNvSpPr>
                <a:spLocks noChangeArrowheads="1"/>
              </p:cNvSpPr>
              <p:nvPr/>
            </p:nvSpPr>
            <p:spPr bwMode="auto">
              <a:xfrm>
                <a:off x="2448" y="576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800" b="1">
                  <a:latin typeface="Courier New" pitchFamily="49" charset="0"/>
                </a:endParaRPr>
              </a:p>
            </p:txBody>
          </p:sp>
          <p:sp>
            <p:nvSpPr>
              <p:cNvPr id="177187" name="Rectangle 35"/>
              <p:cNvSpPr>
                <a:spLocks noChangeArrowheads="1"/>
              </p:cNvSpPr>
              <p:nvPr/>
            </p:nvSpPr>
            <p:spPr bwMode="auto">
              <a:xfrm>
                <a:off x="2448" y="768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800" b="1">
                  <a:latin typeface="Courier New" pitchFamily="49" charset="0"/>
                </a:endParaRPr>
              </a:p>
            </p:txBody>
          </p:sp>
          <p:sp>
            <p:nvSpPr>
              <p:cNvPr id="177188" name="Rectangle 36"/>
              <p:cNvSpPr>
                <a:spLocks noChangeArrowheads="1"/>
              </p:cNvSpPr>
              <p:nvPr/>
            </p:nvSpPr>
            <p:spPr bwMode="auto">
              <a:xfrm>
                <a:off x="3072" y="576"/>
                <a:ext cx="134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b="1">
                  <a:latin typeface="Courier New" pitchFamily="49" charset="0"/>
                </a:endParaRPr>
              </a:p>
            </p:txBody>
          </p:sp>
          <p:sp>
            <p:nvSpPr>
              <p:cNvPr id="177189" name="Rectangle 37"/>
              <p:cNvSpPr>
                <a:spLocks noChangeArrowheads="1"/>
              </p:cNvSpPr>
              <p:nvPr/>
            </p:nvSpPr>
            <p:spPr bwMode="auto">
              <a:xfrm>
                <a:off x="3072" y="768"/>
                <a:ext cx="134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ADDD F0,F4,F6</a:t>
                </a:r>
              </a:p>
            </p:txBody>
          </p:sp>
          <p:sp>
            <p:nvSpPr>
              <p:cNvPr id="177190" name="Rectangle 38"/>
              <p:cNvSpPr>
                <a:spLocks noChangeArrowheads="1"/>
              </p:cNvSpPr>
              <p:nvPr/>
            </p:nvSpPr>
            <p:spPr bwMode="auto">
              <a:xfrm>
                <a:off x="4416" y="576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800" b="1">
                  <a:latin typeface="Courier New" pitchFamily="49" charset="0"/>
                </a:endParaRPr>
              </a:p>
            </p:txBody>
          </p:sp>
          <p:sp>
            <p:nvSpPr>
              <p:cNvPr id="177191" name="Rectangle 39"/>
              <p:cNvSpPr>
                <a:spLocks noChangeArrowheads="1"/>
              </p:cNvSpPr>
              <p:nvPr/>
            </p:nvSpPr>
            <p:spPr bwMode="auto">
              <a:xfrm>
                <a:off x="4416" y="768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N</a:t>
                </a:r>
              </a:p>
            </p:txBody>
          </p:sp>
          <p:sp>
            <p:nvSpPr>
              <p:cNvPr id="177192" name="Rectangle 40"/>
              <p:cNvSpPr>
                <a:spLocks noChangeArrowheads="1"/>
              </p:cNvSpPr>
              <p:nvPr/>
            </p:nvSpPr>
            <p:spPr bwMode="auto">
              <a:xfrm>
                <a:off x="2208" y="960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F4</a:t>
                </a:r>
              </a:p>
            </p:txBody>
          </p:sp>
          <p:sp>
            <p:nvSpPr>
              <p:cNvPr id="177193" name="Rectangle 41"/>
              <p:cNvSpPr>
                <a:spLocks noChangeArrowheads="1"/>
              </p:cNvSpPr>
              <p:nvPr/>
            </p:nvSpPr>
            <p:spPr bwMode="auto">
              <a:xfrm>
                <a:off x="2448" y="960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800" b="1">
                  <a:latin typeface="Courier New" pitchFamily="49" charset="0"/>
                </a:endParaRPr>
              </a:p>
            </p:txBody>
          </p:sp>
          <p:sp>
            <p:nvSpPr>
              <p:cNvPr id="177194" name="Rectangle 42"/>
              <p:cNvSpPr>
                <a:spLocks noChangeArrowheads="1"/>
              </p:cNvSpPr>
              <p:nvPr/>
            </p:nvSpPr>
            <p:spPr bwMode="auto">
              <a:xfrm>
                <a:off x="3072" y="960"/>
                <a:ext cx="134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LD F4,0(R3)</a:t>
                </a:r>
              </a:p>
            </p:txBody>
          </p:sp>
          <p:sp>
            <p:nvSpPr>
              <p:cNvPr id="177195" name="Rectangle 43"/>
              <p:cNvSpPr>
                <a:spLocks noChangeArrowheads="1"/>
              </p:cNvSpPr>
              <p:nvPr/>
            </p:nvSpPr>
            <p:spPr bwMode="auto">
              <a:xfrm>
                <a:off x="4416" y="960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N</a:t>
                </a:r>
              </a:p>
            </p:txBody>
          </p:sp>
          <p:sp>
            <p:nvSpPr>
              <p:cNvPr id="177196" name="Rectangle 44"/>
              <p:cNvSpPr>
                <a:spLocks noChangeArrowheads="1"/>
              </p:cNvSpPr>
              <p:nvPr/>
            </p:nvSpPr>
            <p:spPr bwMode="auto">
              <a:xfrm>
                <a:off x="2208" y="1152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--</a:t>
                </a:r>
              </a:p>
            </p:txBody>
          </p:sp>
          <p:sp>
            <p:nvSpPr>
              <p:cNvPr id="177197" name="Rectangle 45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800" b="1">
                  <a:latin typeface="Courier New" pitchFamily="49" charset="0"/>
                </a:endParaRPr>
              </a:p>
            </p:txBody>
          </p:sp>
          <p:sp>
            <p:nvSpPr>
              <p:cNvPr id="177198" name="Rectangle 46"/>
              <p:cNvSpPr>
                <a:spLocks noChangeArrowheads="1"/>
              </p:cNvSpPr>
              <p:nvPr/>
            </p:nvSpPr>
            <p:spPr bwMode="auto">
              <a:xfrm>
                <a:off x="3072" y="1152"/>
                <a:ext cx="134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BNE F2,&lt;…&gt;</a:t>
                </a:r>
              </a:p>
            </p:txBody>
          </p:sp>
          <p:sp>
            <p:nvSpPr>
              <p:cNvPr id="177199" name="Rectangle 47"/>
              <p:cNvSpPr>
                <a:spLocks noChangeArrowheads="1"/>
              </p:cNvSpPr>
              <p:nvPr/>
            </p:nvSpPr>
            <p:spPr bwMode="auto">
              <a:xfrm>
                <a:off x="4416" y="1152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N</a:t>
                </a:r>
              </a:p>
            </p:txBody>
          </p:sp>
        </p:grpSp>
        <p:sp>
          <p:nvSpPr>
            <p:cNvPr id="177200" name="Rectangle 48"/>
            <p:cNvSpPr>
              <a:spLocks noChangeArrowheads="1"/>
            </p:cNvSpPr>
            <p:nvPr/>
          </p:nvSpPr>
          <p:spPr bwMode="auto">
            <a:xfrm>
              <a:off x="2208" y="1392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F2</a:t>
              </a:r>
            </a:p>
          </p:txBody>
        </p:sp>
        <p:sp>
          <p:nvSpPr>
            <p:cNvPr id="177201" name="Rectangle 49"/>
            <p:cNvSpPr>
              <a:spLocks noChangeArrowheads="1"/>
            </p:cNvSpPr>
            <p:nvPr/>
          </p:nvSpPr>
          <p:spPr bwMode="auto">
            <a:xfrm>
              <a:off x="2208" y="1584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F10</a:t>
              </a:r>
            </a:p>
          </p:txBody>
        </p:sp>
        <p:sp>
          <p:nvSpPr>
            <p:cNvPr id="177202" name="Rectangle 50"/>
            <p:cNvSpPr>
              <a:spLocks noChangeArrowheads="1"/>
            </p:cNvSpPr>
            <p:nvPr/>
          </p:nvSpPr>
          <p:spPr bwMode="auto">
            <a:xfrm>
              <a:off x="2208" y="1776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F0</a:t>
              </a:r>
            </a:p>
          </p:txBody>
        </p:sp>
        <p:sp>
          <p:nvSpPr>
            <p:cNvPr id="177203" name="Rectangle 51"/>
            <p:cNvSpPr>
              <a:spLocks noChangeArrowheads="1"/>
            </p:cNvSpPr>
            <p:nvPr/>
          </p:nvSpPr>
          <p:spPr bwMode="auto">
            <a:xfrm>
              <a:off x="2448" y="1392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b="1">
                <a:latin typeface="Courier New" pitchFamily="49" charset="0"/>
              </a:endParaRPr>
            </a:p>
          </p:txBody>
        </p:sp>
        <p:sp>
          <p:nvSpPr>
            <p:cNvPr id="177204" name="Rectangle 52"/>
            <p:cNvSpPr>
              <a:spLocks noChangeArrowheads="1"/>
            </p:cNvSpPr>
            <p:nvPr/>
          </p:nvSpPr>
          <p:spPr bwMode="auto">
            <a:xfrm>
              <a:off x="2448" y="1584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b="1">
                <a:latin typeface="Courier New" pitchFamily="49" charset="0"/>
              </a:endParaRPr>
            </a:p>
          </p:txBody>
        </p:sp>
        <p:sp>
          <p:nvSpPr>
            <p:cNvPr id="177205" name="Rectangle 53"/>
            <p:cNvSpPr>
              <a:spLocks noChangeArrowheads="1"/>
            </p:cNvSpPr>
            <p:nvPr/>
          </p:nvSpPr>
          <p:spPr bwMode="auto">
            <a:xfrm>
              <a:off x="2448" y="1776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b="1">
                <a:latin typeface="Courier New" pitchFamily="49" charset="0"/>
              </a:endParaRPr>
            </a:p>
          </p:txBody>
        </p:sp>
        <p:sp>
          <p:nvSpPr>
            <p:cNvPr id="177206" name="Rectangle 54"/>
            <p:cNvSpPr>
              <a:spLocks noChangeArrowheads="1"/>
            </p:cNvSpPr>
            <p:nvPr/>
          </p:nvSpPr>
          <p:spPr bwMode="auto">
            <a:xfrm>
              <a:off x="3072" y="1392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DIVD F2,F10,F6</a:t>
              </a:r>
            </a:p>
          </p:txBody>
        </p:sp>
        <p:sp>
          <p:nvSpPr>
            <p:cNvPr id="177207" name="Rectangle 55"/>
            <p:cNvSpPr>
              <a:spLocks noChangeArrowheads="1"/>
            </p:cNvSpPr>
            <p:nvPr/>
          </p:nvSpPr>
          <p:spPr bwMode="auto">
            <a:xfrm>
              <a:off x="3072" y="1584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ADDD F10,F4,F0</a:t>
              </a:r>
            </a:p>
          </p:txBody>
        </p:sp>
        <p:sp>
          <p:nvSpPr>
            <p:cNvPr id="177208" name="Rectangle 56"/>
            <p:cNvSpPr>
              <a:spLocks noChangeArrowheads="1"/>
            </p:cNvSpPr>
            <p:nvPr/>
          </p:nvSpPr>
          <p:spPr bwMode="auto">
            <a:xfrm>
              <a:off x="3072" y="1776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LD F0,10(R2)</a:t>
              </a:r>
            </a:p>
          </p:txBody>
        </p:sp>
        <p:sp>
          <p:nvSpPr>
            <p:cNvPr id="177209" name="Rectangle 57"/>
            <p:cNvSpPr>
              <a:spLocks noChangeArrowheads="1"/>
            </p:cNvSpPr>
            <p:nvPr/>
          </p:nvSpPr>
          <p:spPr bwMode="auto">
            <a:xfrm>
              <a:off x="4416" y="1392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N</a:t>
              </a:r>
            </a:p>
          </p:txBody>
        </p:sp>
        <p:sp>
          <p:nvSpPr>
            <p:cNvPr id="177210" name="Rectangle 58"/>
            <p:cNvSpPr>
              <a:spLocks noChangeArrowheads="1"/>
            </p:cNvSpPr>
            <p:nvPr/>
          </p:nvSpPr>
          <p:spPr bwMode="auto">
            <a:xfrm>
              <a:off x="4416" y="1584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N</a:t>
              </a:r>
            </a:p>
          </p:txBody>
        </p:sp>
        <p:sp>
          <p:nvSpPr>
            <p:cNvPr id="177211" name="Rectangle 59"/>
            <p:cNvSpPr>
              <a:spLocks noChangeArrowheads="1"/>
            </p:cNvSpPr>
            <p:nvPr/>
          </p:nvSpPr>
          <p:spPr bwMode="auto">
            <a:xfrm>
              <a:off x="4416" y="1776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N</a:t>
              </a:r>
            </a:p>
          </p:txBody>
        </p:sp>
      </p:grpSp>
      <p:sp>
        <p:nvSpPr>
          <p:cNvPr id="11288" name="Line 60"/>
          <p:cNvSpPr>
            <a:spLocks noChangeShapeType="1"/>
          </p:cNvSpPr>
          <p:nvPr/>
        </p:nvSpPr>
        <p:spPr bwMode="auto">
          <a:xfrm>
            <a:off x="4953000" y="31242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9" name="Text Box 61"/>
          <p:cNvSpPr txBox="1">
            <a:spLocks noChangeArrowheads="1"/>
          </p:cNvSpPr>
          <p:nvPr/>
        </p:nvSpPr>
        <p:spPr bwMode="auto">
          <a:xfrm>
            <a:off x="6858000" y="609600"/>
            <a:ext cx="846138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Done?</a:t>
            </a:r>
          </a:p>
        </p:txBody>
      </p:sp>
      <p:sp>
        <p:nvSpPr>
          <p:cNvPr id="11290" name="Freeform 62"/>
          <p:cNvSpPr>
            <a:spLocks/>
          </p:cNvSpPr>
          <p:nvPr/>
        </p:nvSpPr>
        <p:spPr bwMode="auto">
          <a:xfrm>
            <a:off x="7467600" y="2209800"/>
            <a:ext cx="609600" cy="4267200"/>
          </a:xfrm>
          <a:custGeom>
            <a:avLst/>
            <a:gdLst>
              <a:gd name="T0" fmla="*/ 576 w 576"/>
              <a:gd name="T1" fmla="*/ 2832 h 2832"/>
              <a:gd name="T2" fmla="*/ 576 w 576"/>
              <a:gd name="T3" fmla="*/ 0 h 2832"/>
              <a:gd name="T4" fmla="*/ 0 w 576"/>
              <a:gd name="T5" fmla="*/ 0 h 2832"/>
              <a:gd name="T6" fmla="*/ 0 60000 65536"/>
              <a:gd name="T7" fmla="*/ 0 60000 65536"/>
              <a:gd name="T8" fmla="*/ 0 60000 65536"/>
              <a:gd name="T9" fmla="*/ 0 w 576"/>
              <a:gd name="T10" fmla="*/ 0 h 2832"/>
              <a:gd name="T11" fmla="*/ 576 w 576"/>
              <a:gd name="T12" fmla="*/ 2832 h 28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2832">
                <a:moveTo>
                  <a:pt x="576" y="2832"/>
                </a:moveTo>
                <a:lnTo>
                  <a:pt x="576" y="0"/>
                </a:lnTo>
                <a:lnTo>
                  <a:pt x="0" y="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1" name="Line 63"/>
          <p:cNvSpPr>
            <a:spLocks noChangeShapeType="1"/>
          </p:cNvSpPr>
          <p:nvPr/>
        </p:nvSpPr>
        <p:spPr bwMode="auto">
          <a:xfrm flipH="1">
            <a:off x="4953000" y="6096000"/>
            <a:ext cx="0" cy="457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2" name="Line 64"/>
          <p:cNvSpPr>
            <a:spLocks noChangeShapeType="1"/>
          </p:cNvSpPr>
          <p:nvPr/>
        </p:nvSpPr>
        <p:spPr bwMode="auto">
          <a:xfrm flipH="1">
            <a:off x="1716088" y="6091238"/>
            <a:ext cx="7937" cy="401637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3" name="Text Box 65"/>
          <p:cNvSpPr txBox="1">
            <a:spLocks noChangeArrowheads="1"/>
          </p:cNvSpPr>
          <p:nvPr/>
        </p:nvSpPr>
        <p:spPr bwMode="auto">
          <a:xfrm>
            <a:off x="130175" y="4283075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Dest</a:t>
            </a:r>
          </a:p>
        </p:txBody>
      </p:sp>
      <p:sp>
        <p:nvSpPr>
          <p:cNvPr id="11294" name="Text Box 66"/>
          <p:cNvSpPr txBox="1">
            <a:spLocks noChangeArrowheads="1"/>
          </p:cNvSpPr>
          <p:nvPr/>
        </p:nvSpPr>
        <p:spPr bwMode="auto">
          <a:xfrm>
            <a:off x="3352800" y="4419600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Dest</a:t>
            </a:r>
          </a:p>
        </p:txBody>
      </p:sp>
      <p:sp>
        <p:nvSpPr>
          <p:cNvPr id="11295" name="AutoShape 67"/>
          <p:cNvSpPr>
            <a:spLocks noChangeArrowheads="1"/>
          </p:cNvSpPr>
          <p:nvPr/>
        </p:nvSpPr>
        <p:spPr bwMode="auto">
          <a:xfrm flipV="1">
            <a:off x="8426450" y="1371600"/>
            <a:ext cx="457200" cy="1143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6" name="Text Box 68"/>
          <p:cNvSpPr txBox="1">
            <a:spLocks noChangeArrowheads="1"/>
          </p:cNvSpPr>
          <p:nvPr/>
        </p:nvSpPr>
        <p:spPr bwMode="auto">
          <a:xfrm>
            <a:off x="8199438" y="2590800"/>
            <a:ext cx="911225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Oldest</a:t>
            </a:r>
          </a:p>
        </p:txBody>
      </p:sp>
      <p:sp>
        <p:nvSpPr>
          <p:cNvPr id="11297" name="Text Box 69"/>
          <p:cNvSpPr txBox="1">
            <a:spLocks noChangeArrowheads="1"/>
          </p:cNvSpPr>
          <p:nvPr/>
        </p:nvSpPr>
        <p:spPr bwMode="auto">
          <a:xfrm>
            <a:off x="8153400" y="990600"/>
            <a:ext cx="10033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Newest</a:t>
            </a:r>
          </a:p>
        </p:txBody>
      </p:sp>
      <p:grpSp>
        <p:nvGrpSpPr>
          <p:cNvPr id="11298" name="Group 70"/>
          <p:cNvGrpSpPr>
            <a:grpSpLocks/>
          </p:cNvGrpSpPr>
          <p:nvPr/>
        </p:nvGrpSpPr>
        <p:grpSpPr bwMode="auto">
          <a:xfrm rot="-5400000">
            <a:off x="1295400" y="560388"/>
            <a:ext cx="914400" cy="1219200"/>
            <a:chOff x="1872" y="1584"/>
            <a:chExt cx="576" cy="864"/>
          </a:xfrm>
        </p:grpSpPr>
        <p:sp>
          <p:nvSpPr>
            <p:cNvPr id="177223" name="Rectangle 71"/>
            <p:cNvSpPr>
              <a:spLocks noChangeArrowheads="1"/>
            </p:cNvSpPr>
            <p:nvPr/>
          </p:nvSpPr>
          <p:spPr bwMode="auto">
            <a:xfrm>
              <a:off x="1872" y="1584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7224" name="Rectangle 72"/>
            <p:cNvSpPr>
              <a:spLocks noChangeArrowheads="1"/>
            </p:cNvSpPr>
            <p:nvPr/>
          </p:nvSpPr>
          <p:spPr bwMode="auto">
            <a:xfrm>
              <a:off x="1872" y="1728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7225" name="Rectangle 73"/>
            <p:cNvSpPr>
              <a:spLocks noChangeArrowheads="1"/>
            </p:cNvSpPr>
            <p:nvPr/>
          </p:nvSpPr>
          <p:spPr bwMode="auto">
            <a:xfrm>
              <a:off x="1872" y="1872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7226" name="Rectangle 74"/>
            <p:cNvSpPr>
              <a:spLocks noChangeArrowheads="1"/>
            </p:cNvSpPr>
            <p:nvPr/>
          </p:nvSpPr>
          <p:spPr bwMode="auto">
            <a:xfrm>
              <a:off x="1872" y="2016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7227" name="Rectangle 75"/>
            <p:cNvSpPr>
              <a:spLocks noChangeArrowheads="1"/>
            </p:cNvSpPr>
            <p:nvPr/>
          </p:nvSpPr>
          <p:spPr bwMode="auto">
            <a:xfrm>
              <a:off x="1872" y="2160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7228" name="Rectangle 76"/>
            <p:cNvSpPr>
              <a:spLocks noChangeArrowheads="1"/>
            </p:cNvSpPr>
            <p:nvPr/>
          </p:nvSpPr>
          <p:spPr bwMode="auto">
            <a:xfrm>
              <a:off x="1872" y="2304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299" name="Text Box 77"/>
          <p:cNvSpPr txBox="1">
            <a:spLocks noChangeArrowheads="1"/>
          </p:cNvSpPr>
          <p:nvPr/>
        </p:nvSpPr>
        <p:spPr bwMode="auto">
          <a:xfrm>
            <a:off x="6559550" y="4384675"/>
            <a:ext cx="1049338" cy="558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from </a:t>
            </a:r>
          </a:p>
          <a:p>
            <a:pPr algn="ctr" eaLnBrk="0" hangingPunct="0">
              <a:lnSpc>
                <a:spcPct val="70000"/>
              </a:lnSpc>
            </a:pPr>
            <a:r>
              <a:rPr lang="en-US" sz="1800" b="1">
                <a:latin typeface="Comic Sans MS" pitchFamily="66" charset="0"/>
              </a:rPr>
              <a:t>Memory</a:t>
            </a:r>
          </a:p>
        </p:txBody>
      </p:sp>
      <p:sp>
        <p:nvSpPr>
          <p:cNvPr id="11300" name="Line 78"/>
          <p:cNvSpPr>
            <a:spLocks noChangeShapeType="1"/>
          </p:cNvSpPr>
          <p:nvPr/>
        </p:nvSpPr>
        <p:spPr bwMode="auto">
          <a:xfrm>
            <a:off x="7010400" y="49530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7231" name="Rectangle 79"/>
          <p:cNvSpPr>
            <a:spLocks noChangeArrowheads="1"/>
          </p:cNvSpPr>
          <p:nvPr/>
        </p:nvSpPr>
        <p:spPr bwMode="auto">
          <a:xfrm>
            <a:off x="6400800" y="5334000"/>
            <a:ext cx="1066800" cy="25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1</a:t>
            </a:r>
            <a:r>
              <a:rPr lang="en-US" sz="1800" b="1">
                <a:latin typeface="Courier New" pitchFamily="49" charset="0"/>
              </a:rPr>
              <a:t> 10+R2</a:t>
            </a:r>
          </a:p>
        </p:txBody>
      </p:sp>
      <p:sp>
        <p:nvSpPr>
          <p:cNvPr id="177232" name="Rectangle 80"/>
          <p:cNvSpPr>
            <a:spLocks noChangeArrowheads="1"/>
          </p:cNvSpPr>
          <p:nvPr/>
        </p:nvSpPr>
        <p:spPr bwMode="auto">
          <a:xfrm>
            <a:off x="6400800" y="5588000"/>
            <a:ext cx="1066800" cy="25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303" name="Text Box 81"/>
          <p:cNvSpPr txBox="1">
            <a:spLocks noChangeArrowheads="1"/>
          </p:cNvSpPr>
          <p:nvPr/>
        </p:nvSpPr>
        <p:spPr bwMode="auto">
          <a:xfrm>
            <a:off x="6248400" y="5029200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Dest</a:t>
            </a:r>
          </a:p>
        </p:txBody>
      </p:sp>
      <p:sp>
        <p:nvSpPr>
          <p:cNvPr id="11304" name="Text Box 82"/>
          <p:cNvSpPr txBox="1">
            <a:spLocks noChangeArrowheads="1"/>
          </p:cNvSpPr>
          <p:nvPr/>
        </p:nvSpPr>
        <p:spPr bwMode="auto">
          <a:xfrm>
            <a:off x="533400" y="1905000"/>
            <a:ext cx="2841625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800" b="1">
                <a:latin typeface="Comic Sans MS" pitchFamily="66" charset="0"/>
              </a:rPr>
              <a:t>Reorder Buffer</a:t>
            </a:r>
            <a:endParaRPr lang="en-US" sz="1800" b="1">
              <a:latin typeface="Comic Sans MS" pitchFamily="66" charset="0"/>
            </a:endParaRPr>
          </a:p>
        </p:txBody>
      </p:sp>
      <p:sp>
        <p:nvSpPr>
          <p:cNvPr id="11305" name="Text Box 83"/>
          <p:cNvSpPr txBox="1">
            <a:spLocks noChangeArrowheads="1"/>
          </p:cNvSpPr>
          <p:nvPr/>
        </p:nvSpPr>
        <p:spPr bwMode="auto">
          <a:xfrm>
            <a:off x="1600200" y="3581400"/>
            <a:ext cx="1782763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800" b="1">
                <a:latin typeface="Comic Sans MS" pitchFamily="66" charset="0"/>
              </a:rPr>
              <a:t>Registers</a:t>
            </a:r>
          </a:p>
        </p:txBody>
      </p:sp>
      <p:sp>
        <p:nvSpPr>
          <p:cNvPr id="11306" name="Line 84"/>
          <p:cNvSpPr>
            <a:spLocks noChangeShapeType="1"/>
          </p:cNvSpPr>
          <p:nvPr/>
        </p:nvSpPr>
        <p:spPr bwMode="auto">
          <a:xfrm flipH="1">
            <a:off x="7010400" y="60960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7" name="Line 85"/>
          <p:cNvSpPr>
            <a:spLocks noChangeShapeType="1"/>
          </p:cNvSpPr>
          <p:nvPr/>
        </p:nvSpPr>
        <p:spPr bwMode="auto">
          <a:xfrm>
            <a:off x="2362200" y="1143000"/>
            <a:ext cx="1143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7238" name="Rectangle 86"/>
          <p:cNvSpPr>
            <a:spLocks noChangeArrowheads="1"/>
          </p:cNvSpPr>
          <p:nvPr/>
        </p:nvSpPr>
        <p:spPr bwMode="auto">
          <a:xfrm>
            <a:off x="6400800" y="5562600"/>
            <a:ext cx="1066800" cy="25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5</a:t>
            </a:r>
            <a:r>
              <a:rPr lang="en-US" sz="1800" b="1">
                <a:latin typeface="Courier New" pitchFamily="49" charset="0"/>
              </a:rPr>
              <a:t>  0+R3</a:t>
            </a:r>
          </a:p>
        </p:txBody>
      </p:sp>
      <p:sp>
        <p:nvSpPr>
          <p:cNvPr id="177239" name="Rectangle 87"/>
          <p:cNvSpPr>
            <a:spLocks noChangeArrowheads="1"/>
          </p:cNvSpPr>
          <p:nvPr/>
        </p:nvSpPr>
        <p:spPr bwMode="auto">
          <a:xfrm>
            <a:off x="6400800" y="5791200"/>
            <a:ext cx="1066800" cy="25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310" name="Line 88"/>
          <p:cNvSpPr>
            <a:spLocks noChangeShapeType="1"/>
          </p:cNvSpPr>
          <p:nvPr/>
        </p:nvSpPr>
        <p:spPr bwMode="auto">
          <a:xfrm>
            <a:off x="6756400" y="53340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3505200" y="4800600"/>
            <a:ext cx="2514600" cy="406400"/>
            <a:chOff x="2064" y="2928"/>
            <a:chExt cx="1584" cy="256"/>
          </a:xfrm>
        </p:grpSpPr>
        <p:sp>
          <p:nvSpPr>
            <p:cNvPr id="179203" name="Rectangle 3"/>
            <p:cNvSpPr>
              <a:spLocks noChangeArrowheads="1"/>
            </p:cNvSpPr>
            <p:nvPr/>
          </p:nvSpPr>
          <p:spPr bwMode="auto">
            <a:xfrm>
              <a:off x="2064" y="2928"/>
              <a:ext cx="1584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b="1">
                  <a:solidFill>
                    <a:schemeClr val="hlink"/>
                  </a:solidFill>
                  <a:latin typeface="Courier New" pitchFamily="49" charset="0"/>
                </a:rPr>
                <a:t>3</a:t>
              </a:r>
              <a:r>
                <a:rPr lang="en-US" sz="1800" b="1">
                  <a:latin typeface="Courier New" pitchFamily="49" charset="0"/>
                </a:rPr>
                <a:t> DIVD </a:t>
              </a:r>
              <a:r>
                <a:rPr lang="en-US" sz="1800" b="1">
                  <a:solidFill>
                    <a:schemeClr val="hlink"/>
                  </a:solidFill>
                  <a:latin typeface="Courier New" pitchFamily="49" charset="0"/>
                </a:rPr>
                <a:t>ROB2</a:t>
              </a:r>
              <a:r>
                <a:rPr lang="en-US" sz="1800" b="1">
                  <a:latin typeface="Courier New" pitchFamily="49" charset="0"/>
                </a:rPr>
                <a:t>,R(F6)</a:t>
              </a:r>
            </a:p>
          </p:txBody>
        </p:sp>
        <p:sp>
          <p:nvSpPr>
            <p:cNvPr id="179204" name="Rectangle 4"/>
            <p:cNvSpPr>
              <a:spLocks noChangeArrowheads="1"/>
            </p:cNvSpPr>
            <p:nvPr/>
          </p:nvSpPr>
          <p:spPr bwMode="auto">
            <a:xfrm>
              <a:off x="2064" y="3056"/>
              <a:ext cx="1584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76" name="Rectangle 5"/>
            <p:cNvSpPr>
              <a:spLocks noChangeArrowheads="1"/>
            </p:cNvSpPr>
            <p:nvPr/>
          </p:nvSpPr>
          <p:spPr bwMode="auto">
            <a:xfrm>
              <a:off x="2283" y="2928"/>
              <a:ext cx="425" cy="25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9206" name="Rectangle 6"/>
          <p:cNvSpPr>
            <a:spLocks noChangeArrowheads="1"/>
          </p:cNvSpPr>
          <p:nvPr/>
        </p:nvSpPr>
        <p:spPr bwMode="auto">
          <a:xfrm>
            <a:off x="304800" y="46482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2</a:t>
            </a:r>
            <a:r>
              <a:rPr lang="en-US" sz="1800" b="1">
                <a:latin typeface="Courier New" pitchFamily="49" charset="0"/>
              </a:rPr>
              <a:t> ADDD R(F4),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ROB1</a:t>
            </a:r>
            <a:endParaRPr lang="en-US" sz="1800" b="1">
              <a:latin typeface="Courier New" pitchFamily="49" charset="0"/>
            </a:endParaRPr>
          </a:p>
        </p:txBody>
      </p:sp>
      <p:sp>
        <p:nvSpPr>
          <p:cNvPr id="179207" name="Rectangle 7"/>
          <p:cNvSpPr>
            <a:spLocks noChangeArrowheads="1"/>
          </p:cNvSpPr>
          <p:nvPr/>
        </p:nvSpPr>
        <p:spPr bwMode="auto">
          <a:xfrm>
            <a:off x="304800" y="48514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6</a:t>
            </a:r>
            <a:r>
              <a:rPr lang="en-US" sz="1800" b="1">
                <a:latin typeface="Courier New" pitchFamily="49" charset="0"/>
              </a:rPr>
              <a:t> ADDD </a:t>
            </a: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ROB5, </a:t>
            </a:r>
            <a:r>
              <a:rPr lang="en-US" sz="1800" b="1">
                <a:latin typeface="Courier New" pitchFamily="49" charset="0"/>
              </a:rPr>
              <a:t>R(F6)</a:t>
            </a:r>
          </a:p>
        </p:txBody>
      </p:sp>
      <p:sp>
        <p:nvSpPr>
          <p:cNvPr id="179208" name="Rectangle 8"/>
          <p:cNvSpPr>
            <a:spLocks noChangeArrowheads="1"/>
          </p:cNvSpPr>
          <p:nvPr/>
        </p:nvSpPr>
        <p:spPr bwMode="auto">
          <a:xfrm>
            <a:off x="304800" y="50546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661988" y="4648200"/>
            <a:ext cx="633412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Rectangle 10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562850" cy="762000"/>
          </a:xfrm>
          <a:noFill/>
        </p:spPr>
        <p:txBody>
          <a:bodyPr lIns="90487" rIns="90487"/>
          <a:lstStyle/>
          <a:p>
            <a:r>
              <a:rPr lang="en-US" smtClean="0"/>
              <a:t>Tomasulo With Reorder buffer:</a:t>
            </a:r>
          </a:p>
        </p:txBody>
      </p:sp>
      <p:sp>
        <p:nvSpPr>
          <p:cNvPr id="12296" name="Line 11"/>
          <p:cNvSpPr>
            <a:spLocks noChangeShapeType="1"/>
          </p:cNvSpPr>
          <p:nvPr/>
        </p:nvSpPr>
        <p:spPr bwMode="auto">
          <a:xfrm>
            <a:off x="304800" y="6477000"/>
            <a:ext cx="85344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Text Box 12"/>
          <p:cNvSpPr txBox="1">
            <a:spLocks noChangeArrowheads="1"/>
          </p:cNvSpPr>
          <p:nvPr/>
        </p:nvSpPr>
        <p:spPr bwMode="auto">
          <a:xfrm>
            <a:off x="6526213" y="3743325"/>
            <a:ext cx="1049337" cy="558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To</a:t>
            </a:r>
          </a:p>
          <a:p>
            <a:pPr algn="ctr" eaLnBrk="0" hangingPunct="0">
              <a:lnSpc>
                <a:spcPct val="70000"/>
              </a:lnSpc>
            </a:pPr>
            <a:r>
              <a:rPr lang="en-US" sz="1800" b="1">
                <a:latin typeface="Comic Sans MS" pitchFamily="66" charset="0"/>
              </a:rPr>
              <a:t>Memory</a:t>
            </a:r>
          </a:p>
        </p:txBody>
      </p:sp>
      <p:sp>
        <p:nvSpPr>
          <p:cNvPr id="179213" name="Rectangle 13"/>
          <p:cNvSpPr>
            <a:spLocks noChangeArrowheads="1"/>
          </p:cNvSpPr>
          <p:nvPr/>
        </p:nvSpPr>
        <p:spPr bwMode="auto">
          <a:xfrm>
            <a:off x="1181100" y="5791200"/>
            <a:ext cx="10668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b="1">
                <a:latin typeface="Comic Sans MS" pitchFamily="66" charset="0"/>
              </a:rPr>
              <a:t>FP adders</a:t>
            </a:r>
          </a:p>
        </p:txBody>
      </p:sp>
      <p:sp>
        <p:nvSpPr>
          <p:cNvPr id="179214" name="Rectangle 14"/>
          <p:cNvSpPr>
            <a:spLocks noChangeArrowheads="1"/>
          </p:cNvSpPr>
          <p:nvPr/>
        </p:nvSpPr>
        <p:spPr bwMode="auto">
          <a:xfrm>
            <a:off x="4252913" y="5791200"/>
            <a:ext cx="14478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b="1">
                <a:latin typeface="Comic Sans MS" pitchFamily="66" charset="0"/>
              </a:rPr>
              <a:t>FP multipliers</a:t>
            </a:r>
          </a:p>
        </p:txBody>
      </p:sp>
      <p:sp>
        <p:nvSpPr>
          <p:cNvPr id="12300" name="Line 15"/>
          <p:cNvSpPr>
            <a:spLocks noChangeShapeType="1"/>
          </p:cNvSpPr>
          <p:nvPr/>
        </p:nvSpPr>
        <p:spPr bwMode="auto">
          <a:xfrm>
            <a:off x="1357313" y="5257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Line 16"/>
          <p:cNvSpPr>
            <a:spLocks noChangeShapeType="1"/>
          </p:cNvSpPr>
          <p:nvPr/>
        </p:nvSpPr>
        <p:spPr bwMode="auto">
          <a:xfrm>
            <a:off x="2043113" y="5257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Line 17"/>
          <p:cNvSpPr>
            <a:spLocks noChangeShapeType="1"/>
          </p:cNvSpPr>
          <p:nvPr/>
        </p:nvSpPr>
        <p:spPr bwMode="auto">
          <a:xfrm>
            <a:off x="4481513" y="5181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Line 18"/>
          <p:cNvSpPr>
            <a:spLocks noChangeShapeType="1"/>
          </p:cNvSpPr>
          <p:nvPr/>
        </p:nvSpPr>
        <p:spPr bwMode="auto">
          <a:xfrm>
            <a:off x="5395913" y="5181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Text Box 19"/>
          <p:cNvSpPr txBox="1">
            <a:spLocks noChangeArrowheads="1"/>
          </p:cNvSpPr>
          <p:nvPr/>
        </p:nvSpPr>
        <p:spPr bwMode="auto">
          <a:xfrm>
            <a:off x="2655888" y="5284788"/>
            <a:ext cx="155575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Reservation </a:t>
            </a:r>
          </a:p>
          <a:p>
            <a:pPr algn="ctr" eaLnBrk="0" hangingPunct="0"/>
            <a:r>
              <a:rPr lang="en-US" sz="1800" b="1">
                <a:latin typeface="Comic Sans MS" pitchFamily="66" charset="0"/>
              </a:rPr>
              <a:t>Stations</a:t>
            </a:r>
          </a:p>
        </p:txBody>
      </p:sp>
      <p:sp>
        <p:nvSpPr>
          <p:cNvPr id="12305" name="Line 20"/>
          <p:cNvSpPr>
            <a:spLocks noChangeShapeType="1"/>
          </p:cNvSpPr>
          <p:nvPr/>
        </p:nvSpPr>
        <p:spPr bwMode="auto">
          <a:xfrm flipV="1">
            <a:off x="2514600" y="5257800"/>
            <a:ext cx="0" cy="1219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Line 21"/>
          <p:cNvSpPr>
            <a:spLocks noChangeShapeType="1"/>
          </p:cNvSpPr>
          <p:nvPr/>
        </p:nvSpPr>
        <p:spPr bwMode="auto">
          <a:xfrm flipV="1">
            <a:off x="5867400" y="5181600"/>
            <a:ext cx="0" cy="12954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Text Box 22"/>
          <p:cNvSpPr txBox="1">
            <a:spLocks noChangeArrowheads="1"/>
          </p:cNvSpPr>
          <p:nvPr/>
        </p:nvSpPr>
        <p:spPr bwMode="auto">
          <a:xfrm>
            <a:off x="228600" y="914400"/>
            <a:ext cx="879475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FP Op</a:t>
            </a:r>
          </a:p>
          <a:p>
            <a:pPr algn="ctr" eaLnBrk="0" hangingPunct="0"/>
            <a:r>
              <a:rPr lang="en-US" sz="1800" b="1">
                <a:latin typeface="Comic Sans MS" pitchFamily="66" charset="0"/>
              </a:rPr>
              <a:t>Queue</a:t>
            </a:r>
          </a:p>
        </p:txBody>
      </p:sp>
      <p:grpSp>
        <p:nvGrpSpPr>
          <p:cNvPr id="12308" name="Group 23"/>
          <p:cNvGrpSpPr>
            <a:grpSpLocks/>
          </p:cNvGrpSpPr>
          <p:nvPr/>
        </p:nvGrpSpPr>
        <p:grpSpPr bwMode="auto">
          <a:xfrm>
            <a:off x="3505200" y="3505200"/>
            <a:ext cx="2209800" cy="812800"/>
            <a:chOff x="3456" y="1200"/>
            <a:chExt cx="1392" cy="512"/>
          </a:xfrm>
        </p:grpSpPr>
        <p:sp>
          <p:nvSpPr>
            <p:cNvPr id="179224" name="Rectangle 24"/>
            <p:cNvSpPr>
              <a:spLocks noChangeArrowheads="1"/>
            </p:cNvSpPr>
            <p:nvPr/>
          </p:nvSpPr>
          <p:spPr bwMode="auto">
            <a:xfrm>
              <a:off x="3456" y="1200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9225" name="Rectangle 25"/>
            <p:cNvSpPr>
              <a:spLocks noChangeArrowheads="1"/>
            </p:cNvSpPr>
            <p:nvPr/>
          </p:nvSpPr>
          <p:spPr bwMode="auto">
            <a:xfrm>
              <a:off x="3456" y="1328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9226" name="Rectangle 26"/>
            <p:cNvSpPr>
              <a:spLocks noChangeArrowheads="1"/>
            </p:cNvSpPr>
            <p:nvPr/>
          </p:nvSpPr>
          <p:spPr bwMode="auto">
            <a:xfrm>
              <a:off x="3456" y="1456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9227" name="Rectangle 27"/>
            <p:cNvSpPr>
              <a:spLocks noChangeArrowheads="1"/>
            </p:cNvSpPr>
            <p:nvPr/>
          </p:nvSpPr>
          <p:spPr bwMode="auto">
            <a:xfrm>
              <a:off x="3456" y="1584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2309" name="Freeform 28"/>
          <p:cNvSpPr>
            <a:spLocks/>
          </p:cNvSpPr>
          <p:nvPr/>
        </p:nvSpPr>
        <p:spPr bwMode="auto">
          <a:xfrm>
            <a:off x="4953000" y="3276600"/>
            <a:ext cx="2057400" cy="533400"/>
          </a:xfrm>
          <a:custGeom>
            <a:avLst/>
            <a:gdLst>
              <a:gd name="T0" fmla="*/ 0 w 1296"/>
              <a:gd name="T1" fmla="*/ 0 h 480"/>
              <a:gd name="T2" fmla="*/ 1296 w 1296"/>
              <a:gd name="T3" fmla="*/ 0 h 480"/>
              <a:gd name="T4" fmla="*/ 1296 w 1296"/>
              <a:gd name="T5" fmla="*/ 480 h 480"/>
              <a:gd name="T6" fmla="*/ 0 60000 65536"/>
              <a:gd name="T7" fmla="*/ 0 60000 65536"/>
              <a:gd name="T8" fmla="*/ 0 60000 65536"/>
              <a:gd name="T9" fmla="*/ 0 w 1296"/>
              <a:gd name="T10" fmla="*/ 0 h 480"/>
              <a:gd name="T11" fmla="*/ 1296 w 1296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480">
                <a:moveTo>
                  <a:pt x="0" y="0"/>
                </a:moveTo>
                <a:lnTo>
                  <a:pt x="1296" y="0"/>
                </a:lnTo>
                <a:lnTo>
                  <a:pt x="1296" y="48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0" name="Text Box 29"/>
          <p:cNvSpPr txBox="1">
            <a:spLocks noChangeArrowheads="1"/>
          </p:cNvSpPr>
          <p:nvPr/>
        </p:nvSpPr>
        <p:spPr bwMode="auto">
          <a:xfrm>
            <a:off x="7391400" y="990600"/>
            <a:ext cx="660400" cy="21986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ROB7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ROB6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ROB5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ROB4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ROB3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ROB2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1400" b="1">
                <a:solidFill>
                  <a:schemeClr val="hlink"/>
                </a:solidFill>
                <a:latin typeface="Comic Sans MS" pitchFamily="66" charset="0"/>
              </a:rPr>
              <a:t>ROB1</a:t>
            </a:r>
          </a:p>
        </p:txBody>
      </p:sp>
      <p:grpSp>
        <p:nvGrpSpPr>
          <p:cNvPr id="12311" name="Group 30"/>
          <p:cNvGrpSpPr>
            <a:grpSpLocks/>
          </p:cNvGrpSpPr>
          <p:nvPr/>
        </p:nvGrpSpPr>
        <p:grpSpPr bwMode="auto">
          <a:xfrm>
            <a:off x="3505200" y="990600"/>
            <a:ext cx="3886200" cy="2133600"/>
            <a:chOff x="2208" y="624"/>
            <a:chExt cx="2448" cy="1344"/>
          </a:xfrm>
        </p:grpSpPr>
        <p:grpSp>
          <p:nvGrpSpPr>
            <p:cNvPr id="12341" name="Group 31"/>
            <p:cNvGrpSpPr>
              <a:grpSpLocks/>
            </p:cNvGrpSpPr>
            <p:nvPr/>
          </p:nvGrpSpPr>
          <p:grpSpPr bwMode="auto">
            <a:xfrm>
              <a:off x="2208" y="624"/>
              <a:ext cx="2448" cy="768"/>
              <a:chOff x="2208" y="576"/>
              <a:chExt cx="2448" cy="768"/>
            </a:xfrm>
          </p:grpSpPr>
          <p:sp>
            <p:nvSpPr>
              <p:cNvPr id="179232" name="Rectangle 32"/>
              <p:cNvSpPr>
                <a:spLocks noChangeArrowheads="1"/>
              </p:cNvSpPr>
              <p:nvPr/>
            </p:nvSpPr>
            <p:spPr bwMode="auto">
              <a:xfrm>
                <a:off x="2208" y="576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--</a:t>
                </a:r>
              </a:p>
            </p:txBody>
          </p:sp>
          <p:sp>
            <p:nvSpPr>
              <p:cNvPr id="179233" name="Rectangle 33"/>
              <p:cNvSpPr>
                <a:spLocks noChangeArrowheads="1"/>
              </p:cNvSpPr>
              <p:nvPr/>
            </p:nvSpPr>
            <p:spPr bwMode="auto">
              <a:xfrm>
                <a:off x="2208" y="768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F0</a:t>
                </a:r>
              </a:p>
            </p:txBody>
          </p:sp>
          <p:sp>
            <p:nvSpPr>
              <p:cNvPr id="179234" name="Rectangle 34"/>
              <p:cNvSpPr>
                <a:spLocks noChangeArrowheads="1"/>
              </p:cNvSpPr>
              <p:nvPr/>
            </p:nvSpPr>
            <p:spPr bwMode="auto">
              <a:xfrm>
                <a:off x="2448" y="576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b="1">
                    <a:solidFill>
                      <a:schemeClr val="hlink"/>
                    </a:solidFill>
                    <a:latin typeface="Courier New" pitchFamily="49" charset="0"/>
                  </a:rPr>
                  <a:t>ROB5</a:t>
                </a:r>
                <a:endParaRPr lang="en-US" sz="1800" b="1">
                  <a:latin typeface="Courier New" pitchFamily="49" charset="0"/>
                </a:endParaRPr>
              </a:p>
            </p:txBody>
          </p:sp>
          <p:sp>
            <p:nvSpPr>
              <p:cNvPr id="179235" name="Rectangle 35"/>
              <p:cNvSpPr>
                <a:spLocks noChangeArrowheads="1"/>
              </p:cNvSpPr>
              <p:nvPr/>
            </p:nvSpPr>
            <p:spPr bwMode="auto">
              <a:xfrm>
                <a:off x="2448" y="768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 </a:t>
                </a:r>
              </a:p>
            </p:txBody>
          </p:sp>
          <p:sp>
            <p:nvSpPr>
              <p:cNvPr id="179236" name="Rectangle 36"/>
              <p:cNvSpPr>
                <a:spLocks noChangeArrowheads="1"/>
              </p:cNvSpPr>
              <p:nvPr/>
            </p:nvSpPr>
            <p:spPr bwMode="auto">
              <a:xfrm>
                <a:off x="3072" y="576"/>
                <a:ext cx="134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ST 0(R3),F4</a:t>
                </a:r>
              </a:p>
            </p:txBody>
          </p:sp>
          <p:sp>
            <p:nvSpPr>
              <p:cNvPr id="179237" name="Rectangle 37"/>
              <p:cNvSpPr>
                <a:spLocks noChangeArrowheads="1"/>
              </p:cNvSpPr>
              <p:nvPr/>
            </p:nvSpPr>
            <p:spPr bwMode="auto">
              <a:xfrm>
                <a:off x="3072" y="768"/>
                <a:ext cx="134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ADDD F0,F4,F6</a:t>
                </a:r>
              </a:p>
            </p:txBody>
          </p:sp>
          <p:sp>
            <p:nvSpPr>
              <p:cNvPr id="179238" name="Rectangle 38"/>
              <p:cNvSpPr>
                <a:spLocks noChangeArrowheads="1"/>
              </p:cNvSpPr>
              <p:nvPr/>
            </p:nvSpPr>
            <p:spPr bwMode="auto">
              <a:xfrm>
                <a:off x="4416" y="576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N</a:t>
                </a:r>
              </a:p>
            </p:txBody>
          </p:sp>
          <p:sp>
            <p:nvSpPr>
              <p:cNvPr id="179239" name="Rectangle 39"/>
              <p:cNvSpPr>
                <a:spLocks noChangeArrowheads="1"/>
              </p:cNvSpPr>
              <p:nvPr/>
            </p:nvSpPr>
            <p:spPr bwMode="auto">
              <a:xfrm>
                <a:off x="4416" y="768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N</a:t>
                </a:r>
              </a:p>
            </p:txBody>
          </p:sp>
          <p:sp>
            <p:nvSpPr>
              <p:cNvPr id="179240" name="Rectangle 40"/>
              <p:cNvSpPr>
                <a:spLocks noChangeArrowheads="1"/>
              </p:cNvSpPr>
              <p:nvPr/>
            </p:nvSpPr>
            <p:spPr bwMode="auto">
              <a:xfrm>
                <a:off x="2208" y="960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F4</a:t>
                </a:r>
              </a:p>
            </p:txBody>
          </p:sp>
          <p:sp>
            <p:nvSpPr>
              <p:cNvPr id="179241" name="Rectangle 41"/>
              <p:cNvSpPr>
                <a:spLocks noChangeArrowheads="1"/>
              </p:cNvSpPr>
              <p:nvPr/>
            </p:nvSpPr>
            <p:spPr bwMode="auto">
              <a:xfrm>
                <a:off x="2448" y="960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800" b="1">
                  <a:latin typeface="Courier New" pitchFamily="49" charset="0"/>
                </a:endParaRPr>
              </a:p>
            </p:txBody>
          </p:sp>
          <p:sp>
            <p:nvSpPr>
              <p:cNvPr id="179242" name="Rectangle 42"/>
              <p:cNvSpPr>
                <a:spLocks noChangeArrowheads="1"/>
              </p:cNvSpPr>
              <p:nvPr/>
            </p:nvSpPr>
            <p:spPr bwMode="auto">
              <a:xfrm>
                <a:off x="3072" y="960"/>
                <a:ext cx="134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LD F4,0(R3)</a:t>
                </a:r>
              </a:p>
            </p:txBody>
          </p:sp>
          <p:sp>
            <p:nvSpPr>
              <p:cNvPr id="179243" name="Rectangle 43"/>
              <p:cNvSpPr>
                <a:spLocks noChangeArrowheads="1"/>
              </p:cNvSpPr>
              <p:nvPr/>
            </p:nvSpPr>
            <p:spPr bwMode="auto">
              <a:xfrm>
                <a:off x="4416" y="960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N</a:t>
                </a:r>
              </a:p>
            </p:txBody>
          </p:sp>
          <p:sp>
            <p:nvSpPr>
              <p:cNvPr id="179244" name="Rectangle 44"/>
              <p:cNvSpPr>
                <a:spLocks noChangeArrowheads="1"/>
              </p:cNvSpPr>
              <p:nvPr/>
            </p:nvSpPr>
            <p:spPr bwMode="auto">
              <a:xfrm>
                <a:off x="2208" y="1152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--</a:t>
                </a:r>
              </a:p>
            </p:txBody>
          </p:sp>
          <p:sp>
            <p:nvSpPr>
              <p:cNvPr id="179245" name="Rectangle 45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800" b="1">
                  <a:latin typeface="Courier New" pitchFamily="49" charset="0"/>
                </a:endParaRPr>
              </a:p>
            </p:txBody>
          </p:sp>
          <p:sp>
            <p:nvSpPr>
              <p:cNvPr id="179246" name="Rectangle 46"/>
              <p:cNvSpPr>
                <a:spLocks noChangeArrowheads="1"/>
              </p:cNvSpPr>
              <p:nvPr/>
            </p:nvSpPr>
            <p:spPr bwMode="auto">
              <a:xfrm>
                <a:off x="3072" y="1152"/>
                <a:ext cx="134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BNE F2,&lt;…&gt;</a:t>
                </a:r>
              </a:p>
            </p:txBody>
          </p:sp>
          <p:sp>
            <p:nvSpPr>
              <p:cNvPr id="179247" name="Rectangle 47"/>
              <p:cNvSpPr>
                <a:spLocks noChangeArrowheads="1"/>
              </p:cNvSpPr>
              <p:nvPr/>
            </p:nvSpPr>
            <p:spPr bwMode="auto">
              <a:xfrm>
                <a:off x="4416" y="1152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b="1">
                    <a:latin typeface="Courier New" pitchFamily="49" charset="0"/>
                  </a:rPr>
                  <a:t>N</a:t>
                </a:r>
              </a:p>
            </p:txBody>
          </p:sp>
        </p:grpSp>
        <p:sp>
          <p:nvSpPr>
            <p:cNvPr id="179248" name="Rectangle 48"/>
            <p:cNvSpPr>
              <a:spLocks noChangeArrowheads="1"/>
            </p:cNvSpPr>
            <p:nvPr/>
          </p:nvSpPr>
          <p:spPr bwMode="auto">
            <a:xfrm>
              <a:off x="2208" y="1392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F2</a:t>
              </a:r>
            </a:p>
          </p:txBody>
        </p:sp>
        <p:sp>
          <p:nvSpPr>
            <p:cNvPr id="179249" name="Rectangle 49"/>
            <p:cNvSpPr>
              <a:spLocks noChangeArrowheads="1"/>
            </p:cNvSpPr>
            <p:nvPr/>
          </p:nvSpPr>
          <p:spPr bwMode="auto">
            <a:xfrm>
              <a:off x="2208" y="1584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F10</a:t>
              </a:r>
            </a:p>
          </p:txBody>
        </p:sp>
        <p:sp>
          <p:nvSpPr>
            <p:cNvPr id="179250" name="Rectangle 50"/>
            <p:cNvSpPr>
              <a:spLocks noChangeArrowheads="1"/>
            </p:cNvSpPr>
            <p:nvPr/>
          </p:nvSpPr>
          <p:spPr bwMode="auto">
            <a:xfrm>
              <a:off x="2208" y="1776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F0</a:t>
              </a:r>
            </a:p>
          </p:txBody>
        </p:sp>
        <p:sp>
          <p:nvSpPr>
            <p:cNvPr id="179251" name="Rectangle 51"/>
            <p:cNvSpPr>
              <a:spLocks noChangeArrowheads="1"/>
            </p:cNvSpPr>
            <p:nvPr/>
          </p:nvSpPr>
          <p:spPr bwMode="auto">
            <a:xfrm>
              <a:off x="2448" y="1392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b="1">
                <a:latin typeface="Courier New" pitchFamily="49" charset="0"/>
              </a:endParaRPr>
            </a:p>
          </p:txBody>
        </p:sp>
        <p:sp>
          <p:nvSpPr>
            <p:cNvPr id="179252" name="Rectangle 52"/>
            <p:cNvSpPr>
              <a:spLocks noChangeArrowheads="1"/>
            </p:cNvSpPr>
            <p:nvPr/>
          </p:nvSpPr>
          <p:spPr bwMode="auto">
            <a:xfrm>
              <a:off x="2448" y="1584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b="1">
                <a:latin typeface="Courier New" pitchFamily="49" charset="0"/>
              </a:endParaRPr>
            </a:p>
          </p:txBody>
        </p:sp>
        <p:sp>
          <p:nvSpPr>
            <p:cNvPr id="179253" name="Rectangle 53"/>
            <p:cNvSpPr>
              <a:spLocks noChangeArrowheads="1"/>
            </p:cNvSpPr>
            <p:nvPr/>
          </p:nvSpPr>
          <p:spPr bwMode="auto">
            <a:xfrm>
              <a:off x="2448" y="1776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b="1">
                <a:latin typeface="Courier New" pitchFamily="49" charset="0"/>
              </a:endParaRPr>
            </a:p>
          </p:txBody>
        </p:sp>
        <p:sp>
          <p:nvSpPr>
            <p:cNvPr id="179254" name="Rectangle 54"/>
            <p:cNvSpPr>
              <a:spLocks noChangeArrowheads="1"/>
            </p:cNvSpPr>
            <p:nvPr/>
          </p:nvSpPr>
          <p:spPr bwMode="auto">
            <a:xfrm>
              <a:off x="3072" y="1392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DIVD F2,F10,F6</a:t>
              </a:r>
            </a:p>
          </p:txBody>
        </p:sp>
        <p:sp>
          <p:nvSpPr>
            <p:cNvPr id="179255" name="Rectangle 55"/>
            <p:cNvSpPr>
              <a:spLocks noChangeArrowheads="1"/>
            </p:cNvSpPr>
            <p:nvPr/>
          </p:nvSpPr>
          <p:spPr bwMode="auto">
            <a:xfrm>
              <a:off x="3072" y="1584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ADDD F10,F4,F0</a:t>
              </a:r>
            </a:p>
          </p:txBody>
        </p:sp>
        <p:sp>
          <p:nvSpPr>
            <p:cNvPr id="179256" name="Rectangle 56"/>
            <p:cNvSpPr>
              <a:spLocks noChangeArrowheads="1"/>
            </p:cNvSpPr>
            <p:nvPr/>
          </p:nvSpPr>
          <p:spPr bwMode="auto">
            <a:xfrm>
              <a:off x="3072" y="1776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LD F0,10(R2)</a:t>
              </a:r>
            </a:p>
          </p:txBody>
        </p:sp>
        <p:sp>
          <p:nvSpPr>
            <p:cNvPr id="179257" name="Rectangle 57"/>
            <p:cNvSpPr>
              <a:spLocks noChangeArrowheads="1"/>
            </p:cNvSpPr>
            <p:nvPr/>
          </p:nvSpPr>
          <p:spPr bwMode="auto">
            <a:xfrm>
              <a:off x="4416" y="1392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N</a:t>
              </a:r>
            </a:p>
          </p:txBody>
        </p:sp>
        <p:sp>
          <p:nvSpPr>
            <p:cNvPr id="179258" name="Rectangle 58"/>
            <p:cNvSpPr>
              <a:spLocks noChangeArrowheads="1"/>
            </p:cNvSpPr>
            <p:nvPr/>
          </p:nvSpPr>
          <p:spPr bwMode="auto">
            <a:xfrm>
              <a:off x="4416" y="1584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N</a:t>
              </a:r>
            </a:p>
          </p:txBody>
        </p:sp>
        <p:sp>
          <p:nvSpPr>
            <p:cNvPr id="179259" name="Rectangle 59"/>
            <p:cNvSpPr>
              <a:spLocks noChangeArrowheads="1"/>
            </p:cNvSpPr>
            <p:nvPr/>
          </p:nvSpPr>
          <p:spPr bwMode="auto">
            <a:xfrm>
              <a:off x="4416" y="1776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b="1">
                  <a:latin typeface="Courier New" pitchFamily="49" charset="0"/>
                </a:rPr>
                <a:t>N</a:t>
              </a:r>
            </a:p>
          </p:txBody>
        </p:sp>
      </p:grpSp>
      <p:sp>
        <p:nvSpPr>
          <p:cNvPr id="12312" name="Line 60"/>
          <p:cNvSpPr>
            <a:spLocks noChangeShapeType="1"/>
          </p:cNvSpPr>
          <p:nvPr/>
        </p:nvSpPr>
        <p:spPr bwMode="auto">
          <a:xfrm>
            <a:off x="4953000" y="31242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Text Box 61"/>
          <p:cNvSpPr txBox="1">
            <a:spLocks noChangeArrowheads="1"/>
          </p:cNvSpPr>
          <p:nvPr/>
        </p:nvSpPr>
        <p:spPr bwMode="auto">
          <a:xfrm>
            <a:off x="6858000" y="609600"/>
            <a:ext cx="846138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Done?</a:t>
            </a:r>
          </a:p>
        </p:txBody>
      </p:sp>
      <p:sp>
        <p:nvSpPr>
          <p:cNvPr id="12314" name="Freeform 62"/>
          <p:cNvSpPr>
            <a:spLocks/>
          </p:cNvSpPr>
          <p:nvPr/>
        </p:nvSpPr>
        <p:spPr bwMode="auto">
          <a:xfrm>
            <a:off x="7467600" y="2209800"/>
            <a:ext cx="609600" cy="4267200"/>
          </a:xfrm>
          <a:custGeom>
            <a:avLst/>
            <a:gdLst>
              <a:gd name="T0" fmla="*/ 576 w 576"/>
              <a:gd name="T1" fmla="*/ 2832 h 2832"/>
              <a:gd name="T2" fmla="*/ 576 w 576"/>
              <a:gd name="T3" fmla="*/ 0 h 2832"/>
              <a:gd name="T4" fmla="*/ 0 w 576"/>
              <a:gd name="T5" fmla="*/ 0 h 2832"/>
              <a:gd name="T6" fmla="*/ 0 60000 65536"/>
              <a:gd name="T7" fmla="*/ 0 60000 65536"/>
              <a:gd name="T8" fmla="*/ 0 60000 65536"/>
              <a:gd name="T9" fmla="*/ 0 w 576"/>
              <a:gd name="T10" fmla="*/ 0 h 2832"/>
              <a:gd name="T11" fmla="*/ 576 w 576"/>
              <a:gd name="T12" fmla="*/ 2832 h 28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2832">
                <a:moveTo>
                  <a:pt x="576" y="2832"/>
                </a:moveTo>
                <a:lnTo>
                  <a:pt x="576" y="0"/>
                </a:lnTo>
                <a:lnTo>
                  <a:pt x="0" y="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Line 63"/>
          <p:cNvSpPr>
            <a:spLocks noChangeShapeType="1"/>
          </p:cNvSpPr>
          <p:nvPr/>
        </p:nvSpPr>
        <p:spPr bwMode="auto">
          <a:xfrm flipH="1">
            <a:off x="4953000" y="6096000"/>
            <a:ext cx="0" cy="457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Line 64"/>
          <p:cNvSpPr>
            <a:spLocks noChangeShapeType="1"/>
          </p:cNvSpPr>
          <p:nvPr/>
        </p:nvSpPr>
        <p:spPr bwMode="auto">
          <a:xfrm flipH="1">
            <a:off x="1716088" y="6091238"/>
            <a:ext cx="7937" cy="401637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Text Box 65"/>
          <p:cNvSpPr txBox="1">
            <a:spLocks noChangeArrowheads="1"/>
          </p:cNvSpPr>
          <p:nvPr/>
        </p:nvSpPr>
        <p:spPr bwMode="auto">
          <a:xfrm>
            <a:off x="130175" y="4283075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Dest</a:t>
            </a:r>
          </a:p>
        </p:txBody>
      </p:sp>
      <p:sp>
        <p:nvSpPr>
          <p:cNvPr id="12318" name="Text Box 66"/>
          <p:cNvSpPr txBox="1">
            <a:spLocks noChangeArrowheads="1"/>
          </p:cNvSpPr>
          <p:nvPr/>
        </p:nvSpPr>
        <p:spPr bwMode="auto">
          <a:xfrm>
            <a:off x="3352800" y="4419600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Dest</a:t>
            </a:r>
          </a:p>
        </p:txBody>
      </p:sp>
      <p:sp>
        <p:nvSpPr>
          <p:cNvPr id="12319" name="AutoShape 67"/>
          <p:cNvSpPr>
            <a:spLocks noChangeArrowheads="1"/>
          </p:cNvSpPr>
          <p:nvPr/>
        </p:nvSpPr>
        <p:spPr bwMode="auto">
          <a:xfrm flipV="1">
            <a:off x="8426450" y="1371600"/>
            <a:ext cx="457200" cy="1143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Text Box 68"/>
          <p:cNvSpPr txBox="1">
            <a:spLocks noChangeArrowheads="1"/>
          </p:cNvSpPr>
          <p:nvPr/>
        </p:nvSpPr>
        <p:spPr bwMode="auto">
          <a:xfrm>
            <a:off x="8199438" y="2590800"/>
            <a:ext cx="911225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Oldest</a:t>
            </a:r>
          </a:p>
        </p:txBody>
      </p:sp>
      <p:sp>
        <p:nvSpPr>
          <p:cNvPr id="12321" name="Text Box 69"/>
          <p:cNvSpPr txBox="1">
            <a:spLocks noChangeArrowheads="1"/>
          </p:cNvSpPr>
          <p:nvPr/>
        </p:nvSpPr>
        <p:spPr bwMode="auto">
          <a:xfrm>
            <a:off x="8153400" y="990600"/>
            <a:ext cx="10033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Newest</a:t>
            </a:r>
          </a:p>
        </p:txBody>
      </p:sp>
      <p:grpSp>
        <p:nvGrpSpPr>
          <p:cNvPr id="12322" name="Group 70"/>
          <p:cNvGrpSpPr>
            <a:grpSpLocks/>
          </p:cNvGrpSpPr>
          <p:nvPr/>
        </p:nvGrpSpPr>
        <p:grpSpPr bwMode="auto">
          <a:xfrm rot="-5400000">
            <a:off x="1295400" y="560388"/>
            <a:ext cx="914400" cy="1219200"/>
            <a:chOff x="1872" y="1584"/>
            <a:chExt cx="576" cy="864"/>
          </a:xfrm>
        </p:grpSpPr>
        <p:sp>
          <p:nvSpPr>
            <p:cNvPr id="179271" name="Rectangle 71"/>
            <p:cNvSpPr>
              <a:spLocks noChangeArrowheads="1"/>
            </p:cNvSpPr>
            <p:nvPr/>
          </p:nvSpPr>
          <p:spPr bwMode="auto">
            <a:xfrm>
              <a:off x="1872" y="1584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9272" name="Rectangle 72"/>
            <p:cNvSpPr>
              <a:spLocks noChangeArrowheads="1"/>
            </p:cNvSpPr>
            <p:nvPr/>
          </p:nvSpPr>
          <p:spPr bwMode="auto">
            <a:xfrm>
              <a:off x="1872" y="1728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9273" name="Rectangle 73"/>
            <p:cNvSpPr>
              <a:spLocks noChangeArrowheads="1"/>
            </p:cNvSpPr>
            <p:nvPr/>
          </p:nvSpPr>
          <p:spPr bwMode="auto">
            <a:xfrm>
              <a:off x="1872" y="1872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9274" name="Rectangle 74"/>
            <p:cNvSpPr>
              <a:spLocks noChangeArrowheads="1"/>
            </p:cNvSpPr>
            <p:nvPr/>
          </p:nvSpPr>
          <p:spPr bwMode="auto">
            <a:xfrm>
              <a:off x="1872" y="2016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9275" name="Rectangle 75"/>
            <p:cNvSpPr>
              <a:spLocks noChangeArrowheads="1"/>
            </p:cNvSpPr>
            <p:nvPr/>
          </p:nvSpPr>
          <p:spPr bwMode="auto">
            <a:xfrm>
              <a:off x="1872" y="2160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9276" name="Rectangle 76"/>
            <p:cNvSpPr>
              <a:spLocks noChangeArrowheads="1"/>
            </p:cNvSpPr>
            <p:nvPr/>
          </p:nvSpPr>
          <p:spPr bwMode="auto">
            <a:xfrm>
              <a:off x="1872" y="2304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2323" name="Text Box 77"/>
          <p:cNvSpPr txBox="1">
            <a:spLocks noChangeArrowheads="1"/>
          </p:cNvSpPr>
          <p:nvPr/>
        </p:nvSpPr>
        <p:spPr bwMode="auto">
          <a:xfrm>
            <a:off x="6559550" y="4384675"/>
            <a:ext cx="1049338" cy="558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from </a:t>
            </a:r>
          </a:p>
          <a:p>
            <a:pPr algn="ctr" eaLnBrk="0" hangingPunct="0">
              <a:lnSpc>
                <a:spcPct val="70000"/>
              </a:lnSpc>
            </a:pPr>
            <a:r>
              <a:rPr lang="en-US" sz="1800" b="1">
                <a:latin typeface="Comic Sans MS" pitchFamily="66" charset="0"/>
              </a:rPr>
              <a:t>Memory</a:t>
            </a:r>
          </a:p>
        </p:txBody>
      </p:sp>
      <p:sp>
        <p:nvSpPr>
          <p:cNvPr id="12324" name="Line 78"/>
          <p:cNvSpPr>
            <a:spLocks noChangeShapeType="1"/>
          </p:cNvSpPr>
          <p:nvPr/>
        </p:nvSpPr>
        <p:spPr bwMode="auto">
          <a:xfrm>
            <a:off x="7010400" y="49530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5" name="Text Box 79"/>
          <p:cNvSpPr txBox="1">
            <a:spLocks noChangeArrowheads="1"/>
          </p:cNvSpPr>
          <p:nvPr/>
        </p:nvSpPr>
        <p:spPr bwMode="auto">
          <a:xfrm>
            <a:off x="6248400" y="5029200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 b="1">
                <a:latin typeface="Comic Sans MS" pitchFamily="66" charset="0"/>
              </a:rPr>
              <a:t>Dest</a:t>
            </a:r>
          </a:p>
        </p:txBody>
      </p:sp>
      <p:sp>
        <p:nvSpPr>
          <p:cNvPr id="12326" name="Text Box 80"/>
          <p:cNvSpPr txBox="1">
            <a:spLocks noChangeArrowheads="1"/>
          </p:cNvSpPr>
          <p:nvPr/>
        </p:nvSpPr>
        <p:spPr bwMode="auto">
          <a:xfrm>
            <a:off x="533400" y="1905000"/>
            <a:ext cx="2841625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800" b="1">
                <a:latin typeface="Comic Sans MS" pitchFamily="66" charset="0"/>
              </a:rPr>
              <a:t>Reorder Buffer</a:t>
            </a:r>
            <a:endParaRPr lang="en-US" sz="1800" b="1">
              <a:latin typeface="Comic Sans MS" pitchFamily="66" charset="0"/>
            </a:endParaRPr>
          </a:p>
        </p:txBody>
      </p:sp>
      <p:sp>
        <p:nvSpPr>
          <p:cNvPr id="12327" name="Text Box 81"/>
          <p:cNvSpPr txBox="1">
            <a:spLocks noChangeArrowheads="1"/>
          </p:cNvSpPr>
          <p:nvPr/>
        </p:nvSpPr>
        <p:spPr bwMode="auto">
          <a:xfrm>
            <a:off x="1600200" y="3581400"/>
            <a:ext cx="1782763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800" b="1">
                <a:latin typeface="Comic Sans MS" pitchFamily="66" charset="0"/>
              </a:rPr>
              <a:t>Registers</a:t>
            </a:r>
          </a:p>
        </p:txBody>
      </p:sp>
      <p:sp>
        <p:nvSpPr>
          <p:cNvPr id="12328" name="Line 82"/>
          <p:cNvSpPr>
            <a:spLocks noChangeShapeType="1"/>
          </p:cNvSpPr>
          <p:nvPr/>
        </p:nvSpPr>
        <p:spPr bwMode="auto">
          <a:xfrm flipH="1">
            <a:off x="7010400" y="60960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9" name="Line 83"/>
          <p:cNvSpPr>
            <a:spLocks noChangeShapeType="1"/>
          </p:cNvSpPr>
          <p:nvPr/>
        </p:nvSpPr>
        <p:spPr bwMode="auto">
          <a:xfrm>
            <a:off x="2362200" y="1143000"/>
            <a:ext cx="1143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9284" name="Rectangle 84"/>
          <p:cNvSpPr>
            <a:spLocks noChangeArrowheads="1"/>
          </p:cNvSpPr>
          <p:nvPr/>
        </p:nvSpPr>
        <p:spPr bwMode="auto">
          <a:xfrm>
            <a:off x="6400800" y="5334000"/>
            <a:ext cx="1066800" cy="25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1</a:t>
            </a:r>
            <a:r>
              <a:rPr lang="en-US" sz="1800" b="1">
                <a:latin typeface="Courier New" pitchFamily="49" charset="0"/>
              </a:rPr>
              <a:t> 10+R2</a:t>
            </a:r>
          </a:p>
        </p:txBody>
      </p:sp>
      <p:sp>
        <p:nvSpPr>
          <p:cNvPr id="179285" name="Rectangle 85"/>
          <p:cNvSpPr>
            <a:spLocks noChangeArrowheads="1"/>
          </p:cNvSpPr>
          <p:nvPr/>
        </p:nvSpPr>
        <p:spPr bwMode="auto">
          <a:xfrm>
            <a:off x="6400800" y="5588000"/>
            <a:ext cx="1066800" cy="25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9286" name="Rectangle 86"/>
          <p:cNvSpPr>
            <a:spLocks noChangeArrowheads="1"/>
          </p:cNvSpPr>
          <p:nvPr/>
        </p:nvSpPr>
        <p:spPr bwMode="auto">
          <a:xfrm>
            <a:off x="6400800" y="5562600"/>
            <a:ext cx="1066800" cy="25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b="1">
                <a:solidFill>
                  <a:schemeClr val="hlink"/>
                </a:solidFill>
                <a:latin typeface="Courier New" pitchFamily="49" charset="0"/>
              </a:rPr>
              <a:t>5</a:t>
            </a:r>
            <a:r>
              <a:rPr lang="en-US" sz="1800" b="1">
                <a:latin typeface="Courier New" pitchFamily="49" charset="0"/>
              </a:rPr>
              <a:t>  0+R3</a:t>
            </a:r>
          </a:p>
        </p:txBody>
      </p:sp>
      <p:sp>
        <p:nvSpPr>
          <p:cNvPr id="179287" name="Rectangle 87"/>
          <p:cNvSpPr>
            <a:spLocks noChangeArrowheads="1"/>
          </p:cNvSpPr>
          <p:nvPr/>
        </p:nvSpPr>
        <p:spPr bwMode="auto">
          <a:xfrm>
            <a:off x="6400800" y="5791200"/>
            <a:ext cx="1066800" cy="25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334" name="Line 88"/>
          <p:cNvSpPr>
            <a:spLocks noChangeShapeType="1"/>
          </p:cNvSpPr>
          <p:nvPr/>
        </p:nvSpPr>
        <p:spPr bwMode="auto">
          <a:xfrm>
            <a:off x="6756400" y="53340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1865</TotalTime>
  <Pages>53</Pages>
  <Words>1922</Words>
  <Application>Microsoft Office PowerPoint</Application>
  <PresentationFormat>On-screen Show (4:3)</PresentationFormat>
  <Paragraphs>731</Paragraphs>
  <Slides>42</Slides>
  <Notes>42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Default Design</vt:lpstr>
      <vt:lpstr>Chart</vt:lpstr>
      <vt:lpstr>Slide 1</vt:lpstr>
      <vt:lpstr>HW support for More ILP</vt:lpstr>
      <vt:lpstr>Slide 3</vt:lpstr>
      <vt:lpstr>Four Steps of Speculative Tomasulo Algorithm</vt:lpstr>
      <vt:lpstr>Tomasulo With Reorder buffer:</vt:lpstr>
      <vt:lpstr>Tomasulo With Reorder buffer:</vt:lpstr>
      <vt:lpstr>Tomasulo With Reorder buffer:</vt:lpstr>
      <vt:lpstr>Tomasulo With Reorder buffer:</vt:lpstr>
      <vt:lpstr>Tomasulo With Reorder buffer:</vt:lpstr>
      <vt:lpstr>Tomasulo With Reorder buffer:</vt:lpstr>
      <vt:lpstr>Tomasulo With Reorder buffer:</vt:lpstr>
      <vt:lpstr>Tomasulo With Reorder buffer:</vt:lpstr>
      <vt:lpstr>Renaming Registers</vt:lpstr>
      <vt:lpstr>Renaming Registers</vt:lpstr>
      <vt:lpstr>Dynamic Scheduling in PowerPC 604 and Pentium Pro</vt:lpstr>
      <vt:lpstr>Exceptions and Interrupts</vt:lpstr>
      <vt:lpstr>Dynamic Scheduling in PowerPC 604 and Pentium Pro</vt:lpstr>
      <vt:lpstr>Dynamic Scheduling in Pentium Pro</vt:lpstr>
      <vt:lpstr>Getting CPI &lt; 1: Issuing Multiple Instructions/Cycle</vt:lpstr>
      <vt:lpstr>Getting CPI &lt; 1: Issuing Multiple Instructions/Cycle</vt:lpstr>
      <vt:lpstr>Superscalar</vt:lpstr>
      <vt:lpstr>Review: Unrolled Loop that Minimizes Stalls for Scalar</vt:lpstr>
      <vt:lpstr>Loop Unrolling in Superscalar</vt:lpstr>
      <vt:lpstr>Multiple Issue Challenges</vt:lpstr>
      <vt:lpstr>VLIW</vt:lpstr>
      <vt:lpstr>Loop Unrolling in VLIW</vt:lpstr>
      <vt:lpstr>Trace Scheduling</vt:lpstr>
      <vt:lpstr>Advantages of HW (Tomasulo) vs. SW (VLIW) Speculation</vt:lpstr>
      <vt:lpstr>Superscalar vs. VLIW</vt:lpstr>
      <vt:lpstr>Intel/HP IA-64 “Explicitly Parallel Instruction Computer (EPIC)”</vt:lpstr>
      <vt:lpstr>Execution units</vt:lpstr>
      <vt:lpstr>Slide 32</vt:lpstr>
      <vt:lpstr>Slide 33</vt:lpstr>
      <vt:lpstr>Slide 34</vt:lpstr>
      <vt:lpstr>Slide 35</vt:lpstr>
      <vt:lpstr>Increasing Instruction Fetch Bandwidth</vt:lpstr>
      <vt:lpstr>Inst. Fetch Bandwidth:  Return Address Predictor</vt:lpstr>
      <vt:lpstr>More Instruction Fetch Bandwidth</vt:lpstr>
      <vt:lpstr>(Mis) Speculation on Pentium 4</vt:lpstr>
      <vt:lpstr>Dynamic Scheduling in Superscalar</vt:lpstr>
      <vt:lpstr>Dynamic Scheduling in Superscalar</vt:lpstr>
      <vt:lpstr>Performance of Dynamic SS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Branch prediction</dc:title>
  <dc:creator>JDelgado</dc:creator>
  <cp:lastModifiedBy>Jose Delgado-Frias</cp:lastModifiedBy>
  <cp:revision>54</cp:revision>
  <cp:lastPrinted>1998-02-05T06:24:41Z</cp:lastPrinted>
  <dcterms:created xsi:type="dcterms:W3CDTF">1996-09-04T07:14:34Z</dcterms:created>
  <dcterms:modified xsi:type="dcterms:W3CDTF">2012-10-18T16:50:55Z</dcterms:modified>
</cp:coreProperties>
</file>