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9" r:id="rId3"/>
    <p:sldId id="266" r:id="rId4"/>
    <p:sldId id="320" r:id="rId5"/>
    <p:sldId id="314" r:id="rId6"/>
    <p:sldId id="321" r:id="rId7"/>
    <p:sldId id="322" r:id="rId8"/>
    <p:sldId id="323" r:id="rId9"/>
    <p:sldId id="324" r:id="rId10"/>
    <p:sldId id="325" r:id="rId11"/>
    <p:sldId id="326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63" r:id="rId22"/>
    <p:sldId id="364" r:id="rId23"/>
    <p:sldId id="329" r:id="rId24"/>
    <p:sldId id="356" r:id="rId25"/>
    <p:sldId id="357" r:id="rId26"/>
    <p:sldId id="358" r:id="rId27"/>
    <p:sldId id="359" r:id="rId28"/>
    <p:sldId id="360" r:id="rId29"/>
    <p:sldId id="330" r:id="rId30"/>
    <p:sldId id="331" r:id="rId31"/>
    <p:sldId id="332" r:id="rId32"/>
    <p:sldId id="333" r:id="rId33"/>
    <p:sldId id="334" r:id="rId34"/>
    <p:sldId id="336" r:id="rId35"/>
    <p:sldId id="339" r:id="rId36"/>
    <p:sldId id="340" r:id="rId37"/>
    <p:sldId id="352" r:id="rId38"/>
    <p:sldId id="354" r:id="rId39"/>
    <p:sldId id="341" r:id="rId40"/>
    <p:sldId id="342" r:id="rId41"/>
  </p:sldIdLst>
  <p:sldSz cx="9144000" cy="6858000" type="overhead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CCCC"/>
    <a:srgbClr val="FF0000"/>
    <a:srgbClr val="990033"/>
    <a:srgbClr val="FFFFFF"/>
    <a:srgbClr val="FF6600"/>
    <a:srgbClr val="EAEAEA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0920" autoAdjust="0"/>
  </p:normalViewPr>
  <p:slideViewPr>
    <p:cSldViewPr snapToGrid="0">
      <p:cViewPr>
        <p:scale>
          <a:sx n="95" d="100"/>
          <a:sy n="95" d="100"/>
        </p:scale>
        <p:origin x="-366" y="-12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0"/>
    </p:cViewPr>
  </p:sorterViewPr>
  <p:notesViewPr>
    <p:cSldViewPr snapToGrid="0">
      <p:cViewPr varScale="1">
        <p:scale>
          <a:sx n="58" d="100"/>
          <a:sy n="58" d="100"/>
        </p:scale>
        <p:origin x="-1674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8313" cy="45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33700" cy="45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3511"/>
            <a:ext cx="3008313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823511"/>
            <a:ext cx="29337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/>
            </a:lvl1pPr>
          </a:lstStyle>
          <a:p>
            <a:pPr>
              <a:defRPr/>
            </a:pPr>
            <a:fld id="{DA9A7217-D710-4080-98E3-9AD38036C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8313" cy="45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33700" cy="45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9975" y="690563"/>
            <a:ext cx="4705350" cy="353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9" y="4449683"/>
            <a:ext cx="5038725" cy="414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3511"/>
            <a:ext cx="3008313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823511"/>
            <a:ext cx="29337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/>
            </a:lvl1pPr>
          </a:lstStyle>
          <a:p>
            <a:pPr>
              <a:defRPr/>
            </a:pPr>
            <a:fld id="{1BB0220A-EA2C-4041-A9C3-4FBE6120B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16BCF-FC27-4578-AED3-7D75524BDC2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3E1B9-8BF8-4EAB-8403-80FE48CFCF8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22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39AB1-D92C-484A-B1E6-3D4B2659C70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BD2C2E-387A-4BD1-B01F-5396AE08000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6913"/>
            <a:ext cx="4643438" cy="3484562"/>
          </a:xfrm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5" y="4415790"/>
            <a:ext cx="5034593" cy="4183380"/>
          </a:xfrm>
          <a:noFill/>
          <a:ln/>
        </p:spPr>
        <p:txBody>
          <a:bodyPr/>
          <a:lstStyle/>
          <a:p>
            <a:r>
              <a:rPr lang="en-US" smtClean="0"/>
              <a:t>Disk: 33X BW, 6X latency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F43AEA-885B-42F9-AB76-2F6C2B60ECC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FCAA7-B360-4BEC-8A7D-6D03090F506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6913"/>
            <a:ext cx="4643438" cy="3484562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5" y="4415790"/>
            <a:ext cx="5034593" cy="4183380"/>
          </a:xfrm>
          <a:noFill/>
          <a:ln/>
        </p:spPr>
        <p:txBody>
          <a:bodyPr/>
          <a:lstStyle/>
          <a:p>
            <a:r>
              <a:rPr lang="en-US" smtClean="0"/>
              <a:t>DRAM: 120X BW, 4X latency</a:t>
            </a:r>
          </a:p>
          <a:p>
            <a:r>
              <a:rPr lang="en-US" smtClean="0"/>
              <a:t>Jog between 3</a:t>
            </a:r>
            <a:r>
              <a:rPr lang="en-US" baseline="30000" smtClean="0"/>
              <a:t>rd</a:t>
            </a:r>
            <a:r>
              <a:rPr lang="en-US" smtClean="0"/>
              <a:t> and 4</a:t>
            </a:r>
            <a:r>
              <a:rPr lang="en-US" baseline="30000" smtClean="0"/>
              <a:t>th</a:t>
            </a:r>
            <a:r>
              <a:rPr lang="en-US" smtClean="0"/>
              <a:t> point is because a lot of time between 32b Fast page mode and 64b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CD2EF0-C815-4855-B7ED-22E6EC3A52D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D8FF90-41EB-4F31-87C2-89E955C2981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6913"/>
            <a:ext cx="4643438" cy="3484562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5" y="4415790"/>
            <a:ext cx="5034593" cy="4183380"/>
          </a:xfrm>
          <a:noFill/>
          <a:ln/>
        </p:spPr>
        <p:txBody>
          <a:bodyPr/>
          <a:lstStyle/>
          <a:p>
            <a:r>
              <a:rPr lang="en-US" smtClean="0"/>
              <a:t>Network: 1000X BW, 13X Latency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7BB68-23DC-4604-814D-EED12423569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86A94-3724-403D-B112-D62822402B0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6913"/>
            <a:ext cx="4643438" cy="3484562"/>
          </a:xfrm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5" y="4415790"/>
            <a:ext cx="5034593" cy="4183380"/>
          </a:xfrm>
          <a:noFill/>
          <a:ln/>
        </p:spPr>
        <p:txBody>
          <a:bodyPr/>
          <a:lstStyle/>
          <a:p>
            <a:r>
              <a:rPr lang="en-US" smtClean="0"/>
              <a:t>Processor: 2250X, 22X Latency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429BE-0321-4281-91BE-DF8437772AC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2CE08-D24F-4992-A41A-F26D0606B94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0E468B-BD58-401A-BD2E-1EE451B0646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5684F-7A3C-4D74-9AD0-825766C6199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7C776-8656-4896-A267-40BD549C409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4360D-0659-40E5-A7E3-646D92F5816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6EA16-585F-416D-8F07-B758042500D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1C802-F243-4F7C-87DF-B2C8FF0FD4B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  <p:sp>
        <p:nvSpPr>
          <p:cNvPr id="901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967F1-4790-45A4-9C33-D129B9C0C60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39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E31D6-1A2C-4CC2-8A23-39477AB095C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5E4FEE-8400-4A88-8E9E-47B9B60E4D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21 August 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3582988"/>
            <a:ext cx="9144000" cy="74612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5866A7-9F5D-4A77-97B7-7E567E12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152400"/>
            <a:ext cx="22669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6484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915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371600"/>
            <a:ext cx="43815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886200"/>
            <a:ext cx="43815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899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  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064173"/>
            <a:ext cx="9144000" cy="74613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331596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95866A7-9F5D-4A77-97B7-7E567E1221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14400"/>
            <a:ext cx="8305800" cy="2209800"/>
          </a:xfrm>
        </p:spPr>
        <p:txBody>
          <a:bodyPr/>
          <a:lstStyle/>
          <a:p>
            <a:pPr algn="ctr">
              <a:defRPr/>
            </a:pPr>
            <a:r>
              <a:rPr lang="en-US" sz="4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CptS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5 6 1  /  E </a:t>
            </a:r>
            <a:r>
              <a:rPr lang="en-US" sz="4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5 2 4 </a:t>
            </a:r>
            <a:b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OMPUTER  </a:t>
            </a:r>
            <a:r>
              <a:rPr lang="en-US" sz="4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RCHITECTURE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90600" y="4267200"/>
            <a:ext cx="7239000" cy="10366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School of Electrical Engineering and Computer  Science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ASHINGTON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S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TATE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U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NIVERSITY</a:t>
            </a:r>
            <a:endParaRPr lang="en-US" sz="24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14400" y="5867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A L </a:t>
            </a:r>
            <a:r>
              <a:rPr lang="en-US" sz="24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2 0 1 </a:t>
            </a: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2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Flynn’s Taxonomy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Single instruction stream, single data stream (SISD)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Single instruction stream, multiple data streams (SIMD)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Vector architectures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Multimedia extensions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Graphics processor units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Multiple instruction streams, single data stream (MISD)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commercial implementation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Multiple instruction streams, multiple data streams (MIMD)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Tightly-coupled MIMD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Loosely-coupled MIMD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Computer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</a:rPr>
              <a:t>“Old” view of computer architecture: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 Set Architecture (ISA) design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i.e. decisions regarding: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registers, memory addressing, addressing modes, instruction operands, available operations, control flow instructions, instruction encoding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</a:rPr>
              <a:t>“Real” computer architecture: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Specific requirements of the target machine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Design to maximize performance within constraints: cost, power, and availability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Includes ISA, microarchitecture, </a:t>
            </a:r>
            <a:r>
              <a:rPr lang="en-US" sz="2400" dirty="0" smtClean="0"/>
              <a:t>hardware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330200"/>
            <a:ext cx="8445500" cy="736600"/>
          </a:xfrm>
        </p:spPr>
        <p:txBody>
          <a:bodyPr/>
          <a:lstStyle/>
          <a:p>
            <a:r>
              <a:rPr lang="en-US" smtClean="0"/>
              <a:t>Tracking Technology Performance Trends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884" y="1304544"/>
            <a:ext cx="8798115" cy="49324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Drill down into 4 technologies: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0332B7"/>
                </a:solidFill>
              </a:rPr>
              <a:t>Disks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0332B7"/>
                </a:solidFill>
              </a:rPr>
              <a:t>Memory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0332B7"/>
                </a:solidFill>
              </a:rPr>
              <a:t>Network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0332B7"/>
                </a:solidFill>
              </a:rPr>
              <a:t>Processors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 Compare ~1980 Archaic (Nostalgic) vs. </a:t>
            </a:r>
            <a:br>
              <a:rPr lang="en-US" sz="2200" dirty="0" smtClean="0"/>
            </a:br>
            <a:r>
              <a:rPr lang="en-US" sz="2200" dirty="0" smtClean="0"/>
              <a:t>~2000 Modern (Newfangled)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Performance Milestones in each technology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Compare for </a:t>
            </a:r>
            <a:r>
              <a:rPr lang="en-US" sz="2200" dirty="0" smtClean="0">
                <a:solidFill>
                  <a:srgbClr val="800000"/>
                </a:solidFill>
              </a:rPr>
              <a:t>Bandwidth</a:t>
            </a:r>
            <a:r>
              <a:rPr lang="en-US" sz="2200" dirty="0" smtClean="0"/>
              <a:t> vs. </a:t>
            </a:r>
            <a:r>
              <a:rPr lang="en-US" sz="2200" dirty="0" smtClean="0">
                <a:solidFill>
                  <a:srgbClr val="800000"/>
                </a:solidFill>
              </a:rPr>
              <a:t>Latency</a:t>
            </a:r>
            <a:r>
              <a:rPr lang="en-US" sz="2200" dirty="0" smtClean="0"/>
              <a:t> improvements in performance over time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800000"/>
                </a:solidFill>
              </a:rPr>
              <a:t>Bandwidth</a:t>
            </a:r>
            <a:r>
              <a:rPr lang="en-US" sz="2200" dirty="0" smtClean="0"/>
              <a:t>: number of events per unit time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E.g., M bits / second over network, M bytes / second from disk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800000"/>
                </a:solidFill>
              </a:rPr>
              <a:t>Latency</a:t>
            </a:r>
            <a:r>
              <a:rPr lang="en-US" sz="2200" dirty="0" smtClean="0"/>
              <a:t>: elapsed time for a single event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 E.g., one-way network delay in microseconds, </a:t>
            </a:r>
            <a:br>
              <a:rPr lang="en-US" sz="2200" dirty="0" smtClean="0"/>
            </a:br>
            <a:r>
              <a:rPr lang="en-US" sz="2200" dirty="0" smtClean="0"/>
              <a:t>average disk access time in milliseconds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27025"/>
            <a:ext cx="8801100" cy="538163"/>
          </a:xfrm>
        </p:spPr>
        <p:txBody>
          <a:bodyPr/>
          <a:lstStyle/>
          <a:p>
            <a:r>
              <a:rPr lang="en-US" smtClean="0"/>
              <a:t>Disks</a:t>
            </a:r>
            <a:r>
              <a:rPr lang="en-US" sz="2800" smtClean="0"/>
              <a:t>: Archaic(Nostalgic) v. Modern(Newfangled)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87368" y="1374649"/>
            <a:ext cx="4800600" cy="4757928"/>
          </a:xfrm>
        </p:spPr>
        <p:txBody>
          <a:bodyPr/>
          <a:lstStyle/>
          <a:p>
            <a:pPr marL="342900" indent="-342900">
              <a:tabLst>
                <a:tab pos="4402138" algn="r"/>
              </a:tabLst>
            </a:pPr>
            <a:r>
              <a:rPr lang="en-US" sz="2400" b="1" dirty="0" smtClean="0">
                <a:cs typeface="Times New Roman" pitchFamily="18" charset="0"/>
              </a:rPr>
              <a:t>Seagate 373453, 2003</a:t>
            </a:r>
          </a:p>
          <a:p>
            <a:pPr marL="342900" indent="-342900">
              <a:tabLst>
                <a:tab pos="4402138" algn="r"/>
              </a:tabLst>
            </a:pPr>
            <a:r>
              <a:rPr lang="en-US" sz="2400" b="1" dirty="0" smtClean="0"/>
              <a:t>15000 RPM 	</a:t>
            </a:r>
            <a:r>
              <a:rPr lang="en-US" sz="2400" b="1" dirty="0" smtClean="0">
                <a:solidFill>
                  <a:srgbClr val="114FFB"/>
                </a:solidFill>
              </a:rPr>
              <a:t>(4X)</a:t>
            </a:r>
          </a:p>
          <a:p>
            <a:pPr marL="342900" indent="-342900">
              <a:tabLst>
                <a:tab pos="4402138" algn="r"/>
              </a:tabLst>
            </a:pPr>
            <a:r>
              <a:rPr lang="en-US" sz="2400" b="1" dirty="0" smtClean="0"/>
              <a:t>73.4 </a:t>
            </a:r>
            <a:r>
              <a:rPr lang="en-US" sz="2400" b="1" dirty="0" err="1" smtClean="0"/>
              <a:t>GBytes</a:t>
            </a:r>
            <a:r>
              <a:rPr lang="en-US" sz="2400" b="1" dirty="0" smtClean="0"/>
              <a:t> 	</a:t>
            </a:r>
            <a:r>
              <a:rPr lang="en-US" sz="2400" b="1" dirty="0" smtClean="0">
                <a:solidFill>
                  <a:srgbClr val="114FFB"/>
                </a:solidFill>
              </a:rPr>
              <a:t>(2500X)</a:t>
            </a:r>
          </a:p>
          <a:p>
            <a:pPr marL="342900" indent="-342900">
              <a:tabLst>
                <a:tab pos="4402138" algn="r"/>
              </a:tabLst>
            </a:pPr>
            <a:r>
              <a:rPr lang="en-US" sz="2400" b="1" dirty="0" smtClean="0">
                <a:cs typeface="Times New Roman" pitchFamily="18" charset="0"/>
              </a:rPr>
              <a:t>Tracks/Inch: 64000</a:t>
            </a:r>
            <a:r>
              <a:rPr lang="en-US" sz="2400" b="1" dirty="0" smtClean="0"/>
              <a:t>	 </a:t>
            </a:r>
            <a:r>
              <a:rPr lang="en-US" sz="2400" b="1" dirty="0" smtClean="0">
                <a:solidFill>
                  <a:srgbClr val="114FFB"/>
                </a:solidFill>
              </a:rPr>
              <a:t>(80X)</a:t>
            </a:r>
          </a:p>
          <a:p>
            <a:pPr marL="342900" indent="-342900">
              <a:tabLst>
                <a:tab pos="4402138" algn="r"/>
              </a:tabLst>
            </a:pPr>
            <a:r>
              <a:rPr lang="en-US" sz="2400" b="1" dirty="0" smtClean="0">
                <a:cs typeface="Times New Roman" pitchFamily="18" charset="0"/>
              </a:rPr>
              <a:t>Bits/Inch: 533,000</a:t>
            </a:r>
            <a:r>
              <a:rPr lang="en-US" sz="2400" b="1" dirty="0" smtClean="0"/>
              <a:t>	 </a:t>
            </a:r>
            <a:r>
              <a:rPr lang="en-US" sz="2400" b="1" dirty="0" smtClean="0">
                <a:solidFill>
                  <a:srgbClr val="114FFB"/>
                </a:solidFill>
              </a:rPr>
              <a:t>(60X)</a:t>
            </a:r>
          </a:p>
          <a:p>
            <a:pPr marL="342900" indent="-342900">
              <a:tabLst>
                <a:tab pos="4402138" algn="r"/>
              </a:tabLst>
            </a:pPr>
            <a:r>
              <a:rPr lang="en-US" sz="2400" b="1" dirty="0" smtClean="0"/>
              <a:t>Four 2.5” platters </a:t>
            </a:r>
            <a:br>
              <a:rPr lang="en-US" sz="2400" b="1" dirty="0" smtClean="0"/>
            </a:br>
            <a:r>
              <a:rPr lang="en-US" sz="2400" b="1" dirty="0" smtClean="0"/>
              <a:t>(in 3.5” form factor)</a:t>
            </a:r>
          </a:p>
          <a:p>
            <a:pPr marL="342900" indent="-342900">
              <a:tabLst>
                <a:tab pos="4402138" algn="r"/>
              </a:tabLst>
            </a:pPr>
            <a:r>
              <a:rPr lang="en-US" sz="2400" b="1" dirty="0" smtClean="0">
                <a:solidFill>
                  <a:srgbClr val="000099"/>
                </a:solidFill>
              </a:rPr>
              <a:t>Bandwidth: </a:t>
            </a:r>
            <a:br>
              <a:rPr lang="en-US" sz="2400" b="1" dirty="0" smtClean="0">
                <a:solidFill>
                  <a:srgbClr val="000099"/>
                </a:solidFill>
              </a:rPr>
            </a:br>
            <a:r>
              <a:rPr lang="en-US" sz="2400" b="1" dirty="0" smtClean="0">
                <a:solidFill>
                  <a:srgbClr val="000099"/>
                </a:solidFill>
              </a:rPr>
              <a:t>86 </a:t>
            </a:r>
            <a:r>
              <a:rPr lang="en-US" sz="2400" b="1" dirty="0" err="1" smtClean="0">
                <a:solidFill>
                  <a:srgbClr val="000099"/>
                </a:solidFill>
              </a:rPr>
              <a:t>MBytes</a:t>
            </a:r>
            <a:r>
              <a:rPr lang="en-US" sz="2400" b="1" dirty="0" smtClean="0">
                <a:solidFill>
                  <a:srgbClr val="000099"/>
                </a:solidFill>
              </a:rPr>
              <a:t>/sec</a:t>
            </a:r>
            <a:r>
              <a:rPr lang="en-US" sz="2400" b="1" dirty="0" smtClean="0"/>
              <a:t> 	</a:t>
            </a:r>
            <a:r>
              <a:rPr lang="en-US" sz="2400" b="1" dirty="0" smtClean="0">
                <a:solidFill>
                  <a:srgbClr val="114FFB"/>
                </a:solidFill>
              </a:rPr>
              <a:t>(140X)</a:t>
            </a:r>
          </a:p>
          <a:p>
            <a:pPr marL="342900" indent="-342900">
              <a:tabLst>
                <a:tab pos="4402138" algn="r"/>
              </a:tabLst>
            </a:pPr>
            <a:r>
              <a:rPr lang="en-US" sz="2400" b="1" dirty="0" smtClean="0">
                <a:solidFill>
                  <a:srgbClr val="000099"/>
                </a:solidFill>
              </a:rPr>
              <a:t>Latency:  5.7 ms</a:t>
            </a:r>
            <a:r>
              <a:rPr lang="en-US" sz="2400" b="1" dirty="0" smtClean="0"/>
              <a:t> 	</a:t>
            </a:r>
            <a:r>
              <a:rPr lang="en-US" sz="2400" b="1" dirty="0" smtClean="0">
                <a:solidFill>
                  <a:srgbClr val="114FFB"/>
                </a:solidFill>
              </a:rPr>
              <a:t>(8X)</a:t>
            </a:r>
          </a:p>
          <a:p>
            <a:pPr marL="342900" indent="-342900">
              <a:tabLst>
                <a:tab pos="4402138" algn="r"/>
              </a:tabLst>
            </a:pPr>
            <a:r>
              <a:rPr lang="en-US" sz="2400" b="1" dirty="0" smtClean="0"/>
              <a:t>Cache: 8 </a:t>
            </a:r>
            <a:r>
              <a:rPr lang="en-US" sz="2400" b="1" dirty="0" err="1" smtClean="0"/>
              <a:t>MBytes</a:t>
            </a:r>
            <a:endParaRPr lang="en-US" sz="2400" b="1" dirty="0" smtClean="0"/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0248" y="1435609"/>
            <a:ext cx="3848100" cy="4709160"/>
          </a:xfrm>
        </p:spPr>
        <p:txBody>
          <a:bodyPr/>
          <a:lstStyle/>
          <a:p>
            <a:r>
              <a:rPr lang="en-US" sz="2400" b="1" dirty="0" smtClean="0">
                <a:cs typeface="Times New Roman" pitchFamily="18" charset="0"/>
              </a:rPr>
              <a:t>CDC Wren I, 1983</a:t>
            </a:r>
          </a:p>
          <a:p>
            <a:r>
              <a:rPr lang="en-US" sz="2400" b="1" dirty="0" smtClean="0"/>
              <a:t>3600 RPM</a:t>
            </a:r>
          </a:p>
          <a:p>
            <a:r>
              <a:rPr lang="en-US" sz="2400" b="1" dirty="0" smtClean="0"/>
              <a:t>0.03 </a:t>
            </a:r>
            <a:r>
              <a:rPr lang="en-US" sz="2400" b="1" dirty="0" err="1" smtClean="0"/>
              <a:t>GBytes</a:t>
            </a:r>
            <a:r>
              <a:rPr lang="en-US" sz="2400" b="1" dirty="0" smtClean="0"/>
              <a:t> capacity</a:t>
            </a:r>
          </a:p>
          <a:p>
            <a:r>
              <a:rPr lang="en-US" sz="2400" b="1" dirty="0" smtClean="0">
                <a:cs typeface="Times New Roman" pitchFamily="18" charset="0"/>
              </a:rPr>
              <a:t>Tracks/Inch: 800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>
                <a:cs typeface="Times New Roman" pitchFamily="18" charset="0"/>
              </a:rPr>
              <a:t>Bits/Inch: 9550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Three 5.25” platters</a:t>
            </a:r>
            <a:br>
              <a:rPr lang="en-US" sz="2400" b="1" dirty="0" smtClean="0"/>
            </a:br>
            <a:endParaRPr lang="en-US" sz="2400" b="1" dirty="0" smtClean="0"/>
          </a:p>
          <a:p>
            <a:r>
              <a:rPr lang="en-US" sz="2400" b="1" dirty="0" smtClean="0">
                <a:solidFill>
                  <a:srgbClr val="000099"/>
                </a:solidFill>
              </a:rPr>
              <a:t>Bandwidth: </a:t>
            </a:r>
            <a:br>
              <a:rPr lang="en-US" sz="2400" b="1" dirty="0" smtClean="0">
                <a:solidFill>
                  <a:srgbClr val="000099"/>
                </a:solidFill>
              </a:rPr>
            </a:br>
            <a:r>
              <a:rPr lang="en-US" sz="2400" b="1" dirty="0" smtClean="0">
                <a:solidFill>
                  <a:srgbClr val="000099"/>
                </a:solidFill>
              </a:rPr>
              <a:t>0.6 </a:t>
            </a:r>
            <a:r>
              <a:rPr lang="en-US" sz="2400" b="1" dirty="0" err="1" smtClean="0">
                <a:solidFill>
                  <a:srgbClr val="000099"/>
                </a:solidFill>
              </a:rPr>
              <a:t>MBytes</a:t>
            </a:r>
            <a:r>
              <a:rPr lang="en-US" sz="2400" b="1" dirty="0" smtClean="0">
                <a:solidFill>
                  <a:srgbClr val="000099"/>
                </a:solidFill>
              </a:rPr>
              <a:t>/sec</a:t>
            </a:r>
          </a:p>
          <a:p>
            <a:r>
              <a:rPr lang="en-US" sz="2400" b="1" dirty="0" smtClean="0">
                <a:solidFill>
                  <a:srgbClr val="000099"/>
                </a:solidFill>
              </a:rPr>
              <a:t>Latency: 48.3 ms</a:t>
            </a:r>
          </a:p>
          <a:p>
            <a:r>
              <a:rPr lang="en-US" sz="2400" b="1" dirty="0" smtClean="0"/>
              <a:t>Cache: 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93688"/>
            <a:ext cx="8613775" cy="538162"/>
          </a:xfrm>
        </p:spPr>
        <p:txBody>
          <a:bodyPr/>
          <a:lstStyle/>
          <a:p>
            <a:r>
              <a:rPr lang="en-US" sz="2800" smtClean="0"/>
              <a:t>Latency Lags Bandwidth (for last ~20 years)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356426"/>
            <a:ext cx="4953000" cy="60325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</a:rPr>
              <a:t>Performance Milestones</a:t>
            </a:r>
          </a:p>
          <a:p>
            <a:endParaRPr lang="en-US" sz="2000" dirty="0" smtClean="0">
              <a:solidFill>
                <a:srgbClr val="00FFFF"/>
              </a:solidFill>
              <a:cs typeface="Times New Roman" pitchFamily="18" charset="0"/>
            </a:endParaRPr>
          </a:p>
          <a:p>
            <a:endParaRPr lang="en-US" sz="2000" dirty="0" smtClean="0">
              <a:solidFill>
                <a:srgbClr val="00FFFF"/>
              </a:solidFill>
              <a:cs typeface="Times New Roman" pitchFamily="18" charset="0"/>
            </a:endParaRPr>
          </a:p>
          <a:p>
            <a:endParaRPr lang="en-US" sz="2000" dirty="0" smtClean="0">
              <a:solidFill>
                <a:srgbClr val="00FFFF"/>
              </a:solidFill>
              <a:cs typeface="Times New Roman" pitchFamily="18" charset="0"/>
            </a:endParaRPr>
          </a:p>
          <a:p>
            <a:endParaRPr lang="en-US" sz="2000" dirty="0" smtClean="0">
              <a:solidFill>
                <a:srgbClr val="00FFFF"/>
              </a:solidFill>
              <a:cs typeface="Times New Roman" pitchFamily="18" charset="0"/>
            </a:endParaRPr>
          </a:p>
          <a:p>
            <a:endParaRPr lang="en-US" sz="2000" dirty="0" smtClean="0">
              <a:solidFill>
                <a:srgbClr val="00FFFF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dirty="0" smtClean="0">
              <a:solidFill>
                <a:srgbClr val="00FFFF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dirty="0" smtClean="0">
              <a:solidFill>
                <a:srgbClr val="00FFFF"/>
              </a:solidFill>
              <a:cs typeface="Times New Roman" pitchFamily="18" charset="0"/>
            </a:endParaRPr>
          </a:p>
          <a:p>
            <a:endParaRPr lang="en-US" sz="2000" dirty="0" smtClean="0">
              <a:solidFill>
                <a:srgbClr val="00FFFF"/>
              </a:solidFill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accent1"/>
                </a:solidFill>
                <a:cs typeface="Times New Roman" pitchFamily="18" charset="0"/>
              </a:rPr>
              <a:t>Disk</a:t>
            </a:r>
            <a:r>
              <a:rPr lang="en-US" sz="2000" dirty="0" smtClean="0">
                <a:cs typeface="Times New Roman" pitchFamily="18" charset="0"/>
              </a:rPr>
              <a:t>: 3600, 5400, 7200, 10000, 15000 RPM </a:t>
            </a:r>
            <a:r>
              <a:rPr lang="en-US" sz="1100" dirty="0" smtClean="0">
                <a:cs typeface="Times New Roman" pitchFamily="18" charset="0"/>
              </a:rPr>
              <a:t>(8x, 143x)</a:t>
            </a:r>
            <a:endParaRPr lang="en-US" sz="2000" dirty="0" smtClean="0">
              <a:cs typeface="Times New Roman" pitchFamily="18" charset="0"/>
            </a:endParaRPr>
          </a:p>
          <a:p>
            <a:endParaRPr lang="en-US" sz="2000" dirty="0" smtClean="0">
              <a:cs typeface="Times New Roman" pitchFamily="18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4556125" y="5726113"/>
            <a:ext cx="349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0" dirty="0">
                <a:solidFill>
                  <a:schemeClr val="tx1"/>
                </a:solidFill>
                <a:cs typeface="Times New Roman" pitchFamily="18" charset="0"/>
              </a:rPr>
              <a:t>(latency = simple operation w/o contention</a:t>
            </a:r>
          </a:p>
          <a:p>
            <a:pPr eaLnBrk="1" hangingPunct="1">
              <a:spcBef>
                <a:spcPct val="0"/>
              </a:spcBef>
            </a:pPr>
            <a:r>
              <a:rPr lang="en-US" sz="1400" b="0" dirty="0">
                <a:solidFill>
                  <a:schemeClr val="tx1"/>
                </a:solidFill>
                <a:cs typeface="Times New Roman" pitchFamily="18" charset="0"/>
              </a:rPr>
              <a:t>BW = best-case)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0" y="1244156"/>
          <a:ext cx="4635500" cy="5178425"/>
        </p:xfrm>
        <a:graphic>
          <a:graphicData uri="http://schemas.openxmlformats.org/presentationml/2006/ole">
            <p:oleObj spid="_x0000_s122882" name="Worksheet" r:id="rId4" imgW="4972016" imgH="601034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8" y="446088"/>
            <a:ext cx="8739187" cy="538162"/>
          </a:xfrm>
        </p:spPr>
        <p:txBody>
          <a:bodyPr/>
          <a:lstStyle/>
          <a:p>
            <a:r>
              <a:rPr lang="en-US" smtClean="0"/>
              <a:t>Memory: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tx1"/>
                </a:solidFill>
              </a:rPr>
              <a:t>Archaic (Nostalgic) v. Modern (Newfangled)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8225" y="1429322"/>
            <a:ext cx="3828288" cy="4408487"/>
          </a:xfrm>
        </p:spPr>
        <p:txBody>
          <a:bodyPr/>
          <a:lstStyle/>
          <a:p>
            <a:r>
              <a:rPr lang="en-US" sz="2400" b="1" dirty="0" smtClean="0"/>
              <a:t>1980 </a:t>
            </a:r>
            <a:r>
              <a:rPr lang="en-US" sz="2400" b="1" dirty="0" smtClean="0">
                <a:cs typeface="Times New Roman" pitchFamily="18" charset="0"/>
              </a:rPr>
              <a:t>DRAM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 smtClean="0"/>
              <a:t>(asynchronous)</a:t>
            </a:r>
          </a:p>
          <a:p>
            <a:r>
              <a:rPr lang="en-US" sz="2400" b="1" dirty="0" smtClean="0"/>
              <a:t>0.06 </a:t>
            </a:r>
            <a:r>
              <a:rPr lang="en-US" sz="2400" b="1" dirty="0" err="1" smtClean="0"/>
              <a:t>Mbits</a:t>
            </a:r>
            <a:r>
              <a:rPr lang="en-US" sz="2400" b="1" dirty="0" smtClean="0"/>
              <a:t>/chip</a:t>
            </a:r>
          </a:p>
          <a:p>
            <a:r>
              <a:rPr lang="en-US" sz="2400" b="1" dirty="0" smtClean="0"/>
              <a:t>64,000 </a:t>
            </a:r>
            <a:r>
              <a:rPr lang="en-US" sz="2400" b="1" dirty="0" err="1" smtClean="0"/>
              <a:t>xtors</a:t>
            </a:r>
            <a:r>
              <a:rPr lang="en-US" sz="2400" b="1" dirty="0" smtClean="0"/>
              <a:t>, 35 mm</a:t>
            </a:r>
            <a:r>
              <a:rPr lang="en-US" sz="2400" b="1" baseline="30000" dirty="0" smtClean="0"/>
              <a:t>2</a:t>
            </a:r>
            <a:endParaRPr lang="en-US" sz="2400" b="1" dirty="0" smtClean="0"/>
          </a:p>
          <a:p>
            <a:r>
              <a:rPr lang="en-US" sz="2400" b="1" dirty="0" smtClean="0"/>
              <a:t>16-bit data bus per module, 16 pins/chip</a:t>
            </a:r>
          </a:p>
          <a:p>
            <a:r>
              <a:rPr lang="en-US" sz="2400" b="1" dirty="0" smtClean="0">
                <a:solidFill>
                  <a:srgbClr val="000099"/>
                </a:solidFill>
              </a:rPr>
              <a:t>13 Mbytes/sec</a:t>
            </a:r>
          </a:p>
          <a:p>
            <a:r>
              <a:rPr lang="en-US" sz="2400" b="1" dirty="0" smtClean="0">
                <a:solidFill>
                  <a:srgbClr val="000099"/>
                </a:solidFill>
              </a:rPr>
              <a:t>Latency: 225 ns</a:t>
            </a:r>
          </a:p>
          <a:p>
            <a:r>
              <a:rPr lang="en-US" sz="2400" b="1" dirty="0" smtClean="0"/>
              <a:t>(no block transfer)</a:t>
            </a:r>
          </a:p>
        </p:txBody>
      </p:sp>
      <p:sp>
        <p:nvSpPr>
          <p:cNvPr id="801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31146" y="1421448"/>
            <a:ext cx="5129974" cy="4408487"/>
          </a:xfrm>
        </p:spPr>
        <p:txBody>
          <a:bodyPr/>
          <a:lstStyle/>
          <a:p>
            <a:pPr marL="342900" indent="-342900">
              <a:tabLst>
                <a:tab pos="4864100" algn="r"/>
              </a:tabLst>
            </a:pPr>
            <a:r>
              <a:rPr lang="en-US" sz="2400" b="1" dirty="0" smtClean="0">
                <a:cs typeface="Times New Roman" pitchFamily="18" charset="0"/>
              </a:rPr>
              <a:t>2000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Double Data Rate </a:t>
            </a:r>
            <a:r>
              <a:rPr lang="en-US" sz="2400" b="1" dirty="0" err="1" smtClean="0">
                <a:cs typeface="Times New Roman" pitchFamily="18" charset="0"/>
              </a:rPr>
              <a:t>Synchr</a:t>
            </a:r>
            <a:r>
              <a:rPr lang="en-US" sz="2400" b="1" dirty="0" smtClean="0">
                <a:cs typeface="Times New Roman" pitchFamily="18" charset="0"/>
              </a:rPr>
              <a:t>. </a:t>
            </a:r>
            <a:br>
              <a:rPr lang="en-US" sz="2400" b="1" dirty="0" smtClean="0">
                <a:cs typeface="Times New Roman" pitchFamily="18" charset="0"/>
              </a:rPr>
            </a:br>
            <a:r>
              <a:rPr lang="en-US" sz="2400" b="1" dirty="0" smtClean="0">
                <a:cs typeface="Times New Roman" pitchFamily="18" charset="0"/>
              </a:rPr>
              <a:t>(clocked) DRAM</a:t>
            </a:r>
          </a:p>
          <a:p>
            <a:pPr marL="342900" indent="-342900">
              <a:tabLst>
                <a:tab pos="4864100" algn="r"/>
              </a:tabLst>
            </a:pPr>
            <a:r>
              <a:rPr lang="en-US" sz="2400" b="1" dirty="0" smtClean="0"/>
              <a:t>256 </a:t>
            </a:r>
            <a:r>
              <a:rPr lang="en-US" sz="2400" b="1" dirty="0" err="1" smtClean="0"/>
              <a:t>Mbits</a:t>
            </a:r>
            <a:r>
              <a:rPr lang="en-US" sz="2400" b="1" dirty="0" smtClean="0"/>
              <a:t>/chip	 </a:t>
            </a:r>
            <a:r>
              <a:rPr lang="en-US" sz="2400" b="1" dirty="0" smtClean="0">
                <a:solidFill>
                  <a:srgbClr val="0332B7"/>
                </a:solidFill>
              </a:rPr>
              <a:t>(4000X)</a:t>
            </a:r>
          </a:p>
          <a:p>
            <a:pPr marL="342900" indent="-342900">
              <a:tabLst>
                <a:tab pos="4864100" algn="r"/>
              </a:tabLst>
            </a:pPr>
            <a:r>
              <a:rPr lang="en-US" sz="2400" b="1" dirty="0" smtClean="0"/>
              <a:t>256,000,000 </a:t>
            </a:r>
            <a:r>
              <a:rPr lang="en-US" sz="2400" b="1" dirty="0" err="1" smtClean="0"/>
              <a:t>xtors</a:t>
            </a:r>
            <a:r>
              <a:rPr lang="en-US" sz="2400" b="1" dirty="0" smtClean="0"/>
              <a:t>, 204 mm</a:t>
            </a:r>
            <a:r>
              <a:rPr lang="en-US" sz="2400" b="1" baseline="30000" dirty="0" smtClean="0"/>
              <a:t>2</a:t>
            </a:r>
          </a:p>
          <a:p>
            <a:pPr marL="342900" indent="-342900">
              <a:tabLst>
                <a:tab pos="4864100" algn="r"/>
              </a:tabLst>
            </a:pPr>
            <a:r>
              <a:rPr lang="en-US" sz="2400" b="1" dirty="0" smtClean="0"/>
              <a:t>64-bit data bus per </a:t>
            </a:r>
            <a:br>
              <a:rPr lang="en-US" sz="2400" b="1" dirty="0" smtClean="0"/>
            </a:br>
            <a:r>
              <a:rPr lang="en-US" sz="2400" b="1" dirty="0" smtClean="0"/>
              <a:t>DIMM, 66 pins/chip	 </a:t>
            </a:r>
            <a:r>
              <a:rPr lang="en-US" sz="2400" b="1" dirty="0" smtClean="0">
                <a:solidFill>
                  <a:srgbClr val="0332B7"/>
                </a:solidFill>
              </a:rPr>
              <a:t>(4X)</a:t>
            </a:r>
          </a:p>
          <a:p>
            <a:pPr marL="342900" indent="-342900">
              <a:tabLst>
                <a:tab pos="4864100" algn="r"/>
              </a:tabLst>
            </a:pPr>
            <a:r>
              <a:rPr lang="en-US" sz="2400" b="1" dirty="0" smtClean="0">
                <a:solidFill>
                  <a:srgbClr val="000099"/>
                </a:solidFill>
              </a:rPr>
              <a:t>1600 Mbytes/sec</a:t>
            </a:r>
            <a:r>
              <a:rPr lang="en-US" sz="2400" b="1" dirty="0" smtClean="0"/>
              <a:t>	 </a:t>
            </a:r>
            <a:r>
              <a:rPr lang="en-US" sz="2400" b="1" dirty="0" smtClean="0">
                <a:solidFill>
                  <a:srgbClr val="0332B7"/>
                </a:solidFill>
              </a:rPr>
              <a:t>(120X)</a:t>
            </a:r>
          </a:p>
          <a:p>
            <a:pPr marL="342900" indent="-342900">
              <a:tabLst>
                <a:tab pos="4864100" algn="r"/>
              </a:tabLst>
            </a:pPr>
            <a:r>
              <a:rPr lang="en-US" sz="2400" b="1" dirty="0" smtClean="0">
                <a:solidFill>
                  <a:srgbClr val="000099"/>
                </a:solidFill>
              </a:rPr>
              <a:t>Latency: 52 ns</a:t>
            </a:r>
            <a:r>
              <a:rPr lang="en-US" sz="2400" b="1" dirty="0" smtClean="0"/>
              <a:t>	 </a:t>
            </a:r>
            <a:r>
              <a:rPr lang="en-US" sz="2400" b="1" dirty="0" smtClean="0">
                <a:solidFill>
                  <a:srgbClr val="0332B7"/>
                </a:solidFill>
              </a:rPr>
              <a:t>(4X)</a:t>
            </a:r>
          </a:p>
          <a:p>
            <a:pPr marL="342900" indent="-342900">
              <a:tabLst>
                <a:tab pos="4864100" algn="r"/>
              </a:tabLst>
            </a:pPr>
            <a:r>
              <a:rPr lang="en-US" sz="2400" b="1" dirty="0" smtClean="0"/>
              <a:t>Block transfers (page mode)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312738"/>
            <a:ext cx="7959725" cy="538162"/>
          </a:xfrm>
        </p:spPr>
        <p:txBody>
          <a:bodyPr/>
          <a:lstStyle/>
          <a:p>
            <a:r>
              <a:rPr lang="en-US" sz="2800" smtClean="0"/>
              <a:t>Latency Lags Bandwidth (last ~20 years)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239837"/>
            <a:ext cx="4953000" cy="5518150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</a:rPr>
              <a:t>Performance Milestones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66FF"/>
                </a:solidFill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66FF"/>
                </a:solidFill>
                <a:cs typeface="Times New Roman" pitchFamily="18" charset="0"/>
              </a:rPr>
            </a:br>
            <a:r>
              <a:rPr lang="en-US" sz="2400" dirty="0" smtClean="0">
                <a:solidFill>
                  <a:srgbClr val="FF66FF"/>
                </a:solidFill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66FF"/>
                </a:solidFill>
                <a:cs typeface="Times New Roman" pitchFamily="18" charset="0"/>
              </a:rPr>
            </a:br>
            <a:endParaRPr lang="en-US" sz="2400" dirty="0" smtClean="0">
              <a:solidFill>
                <a:srgbClr val="FF66FF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FF66FF"/>
                </a:solidFill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66FF"/>
                </a:solidFill>
                <a:cs typeface="Times New Roman" pitchFamily="18" charset="0"/>
              </a:rPr>
            </a:br>
            <a:endParaRPr lang="en-US" sz="2400" dirty="0" smtClean="0">
              <a:solidFill>
                <a:srgbClr val="FF66FF"/>
              </a:solidFill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FF"/>
                </a:solidFill>
                <a:cs typeface="Times New Roman" pitchFamily="18" charset="0"/>
              </a:rPr>
              <a:t>Memory Module</a:t>
            </a:r>
            <a:r>
              <a:rPr lang="en-US" sz="2400" dirty="0" smtClean="0">
                <a:cs typeface="Times New Roman" pitchFamily="18" charset="0"/>
              </a:rPr>
              <a:t>: 16bit plain DRAM, Page Mode DRAM, 32b, 64b, SDRAM, </a:t>
            </a:r>
            <a:br>
              <a:rPr lang="en-US" sz="2400" dirty="0" smtClean="0">
                <a:cs typeface="Times New Roman" pitchFamily="18" charset="0"/>
              </a:rPr>
            </a:br>
            <a:r>
              <a:rPr lang="en-US" sz="2400" dirty="0" smtClean="0">
                <a:cs typeface="Times New Roman" pitchFamily="18" charset="0"/>
              </a:rPr>
              <a:t>DDR SDRAM </a:t>
            </a:r>
            <a:r>
              <a:rPr lang="en-US" sz="1200" dirty="0" smtClean="0">
                <a:cs typeface="Times New Roman" pitchFamily="18" charset="0"/>
              </a:rPr>
              <a:t>(4x,120x)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808080"/>
                </a:solidFill>
                <a:cs typeface="Times New Roman" pitchFamily="18" charset="0"/>
              </a:rPr>
              <a:t>Disk: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808080"/>
                </a:solidFill>
                <a:cs typeface="Times New Roman" pitchFamily="18" charset="0"/>
              </a:rPr>
              <a:t>3600, 5400, 7200, 10000, 15000 RPM </a:t>
            </a:r>
            <a:r>
              <a:rPr lang="en-US" sz="1200" dirty="0" smtClean="0">
                <a:solidFill>
                  <a:srgbClr val="808080"/>
                </a:solidFill>
                <a:cs typeface="Times New Roman" pitchFamily="18" charset="0"/>
              </a:rPr>
              <a:t>(8x, 143x)</a:t>
            </a:r>
            <a:endParaRPr lang="en-US" sz="2400" dirty="0" smtClean="0">
              <a:solidFill>
                <a:srgbClr val="808080"/>
              </a:solidFill>
              <a:cs typeface="Times New Roman" pitchFamily="18" charset="0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4437063" y="5834062"/>
            <a:ext cx="349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0">
                <a:solidFill>
                  <a:srgbClr val="808080"/>
                </a:solidFill>
                <a:cs typeface="Times New Roman" pitchFamily="18" charset="0"/>
              </a:rPr>
              <a:t>(latency = simple operation w/o contention</a:t>
            </a:r>
          </a:p>
          <a:p>
            <a:pPr eaLnBrk="1" hangingPunct="1">
              <a:spcBef>
                <a:spcPct val="0"/>
              </a:spcBef>
            </a:pPr>
            <a:r>
              <a:rPr lang="en-US" sz="1400" b="0">
                <a:solidFill>
                  <a:srgbClr val="808080"/>
                </a:solidFill>
                <a:cs typeface="Times New Roman" pitchFamily="18" charset="0"/>
              </a:rPr>
              <a:t>BW = best-case)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-423863" y="1011237"/>
          <a:ext cx="4832351" cy="5846763"/>
        </p:xfrm>
        <a:graphic>
          <a:graphicData uri="http://schemas.openxmlformats.org/presentationml/2006/ole">
            <p:oleObj spid="_x0000_s123906" name="Chart" r:id="rId4" imgW="5951160" imgH="7200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8856663" cy="538163"/>
          </a:xfrm>
        </p:spPr>
        <p:txBody>
          <a:bodyPr/>
          <a:lstStyle/>
          <a:p>
            <a:r>
              <a:rPr lang="en-US" smtClean="0"/>
              <a:t>LANs: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tx1"/>
                </a:solidFill>
              </a:rPr>
              <a:t>Archaic (Nostalgic)v. Modern (Newfangled)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3733800" cy="3336925"/>
          </a:xfrm>
          <a:noFill/>
        </p:spPr>
        <p:txBody>
          <a:bodyPr lIns="63500" tIns="25400" rIns="63500" bIns="25400">
            <a:spAutoFit/>
          </a:bodyPr>
          <a:lstStyle/>
          <a:p>
            <a:r>
              <a:rPr lang="en-US" sz="2400" smtClean="0">
                <a:cs typeface="Times New Roman" pitchFamily="18" charset="0"/>
              </a:rPr>
              <a:t>Ethernet 802.3</a:t>
            </a:r>
            <a:r>
              <a:rPr lang="en-US" sz="2400" smtClean="0"/>
              <a:t> </a:t>
            </a:r>
          </a:p>
          <a:p>
            <a:r>
              <a:rPr lang="en-US" sz="2400" smtClean="0"/>
              <a:t>Year of Standard: 1978</a:t>
            </a:r>
          </a:p>
          <a:p>
            <a:r>
              <a:rPr lang="en-US" sz="2400" smtClean="0">
                <a:solidFill>
                  <a:srgbClr val="000099"/>
                </a:solidFill>
              </a:rPr>
              <a:t>10 Mbits/s </a:t>
            </a:r>
            <a:br>
              <a:rPr lang="en-US" sz="2400" smtClean="0">
                <a:solidFill>
                  <a:srgbClr val="000099"/>
                </a:solidFill>
              </a:rPr>
            </a:br>
            <a:r>
              <a:rPr lang="en-US" sz="2400" smtClean="0">
                <a:solidFill>
                  <a:srgbClr val="000099"/>
                </a:solidFill>
              </a:rPr>
              <a:t>link speed </a:t>
            </a:r>
          </a:p>
          <a:p>
            <a:r>
              <a:rPr lang="en-US" sz="2400" smtClean="0">
                <a:solidFill>
                  <a:srgbClr val="000099"/>
                </a:solidFill>
              </a:rPr>
              <a:t>Latency: 3000 </a:t>
            </a:r>
            <a:r>
              <a:rPr lang="en-US" sz="2400" smtClean="0">
                <a:solidFill>
                  <a:srgbClr val="000099"/>
                </a:solidFill>
                <a:latin typeface="Symbol" pitchFamily="18" charset="2"/>
              </a:rPr>
              <a:t>m</a:t>
            </a:r>
            <a:r>
              <a:rPr lang="en-US" sz="2400" smtClean="0">
                <a:solidFill>
                  <a:srgbClr val="000099"/>
                </a:solidFill>
              </a:rPr>
              <a:t>sec</a:t>
            </a:r>
          </a:p>
          <a:p>
            <a:r>
              <a:rPr lang="en-US" sz="2400" smtClean="0"/>
              <a:t>Shared media</a:t>
            </a:r>
          </a:p>
          <a:p>
            <a:r>
              <a:rPr lang="en-US" sz="2400" smtClean="0"/>
              <a:t>Coaxial cable</a:t>
            </a:r>
          </a:p>
          <a:p>
            <a:endParaRPr lang="en-US" sz="2400" smtClean="0"/>
          </a:p>
        </p:txBody>
      </p:sp>
      <p:sp>
        <p:nvSpPr>
          <p:cNvPr id="804868" name="Rectangle 4"/>
          <p:cNvSpPr>
            <a:spLocks noChangeArrowheads="1"/>
          </p:cNvSpPr>
          <p:nvPr/>
        </p:nvSpPr>
        <p:spPr bwMode="auto">
          <a:xfrm>
            <a:off x="4572000" y="1143000"/>
            <a:ext cx="4419600" cy="2898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tabLst>
                <a:tab pos="4229100" algn="r"/>
              </a:tabLst>
            </a:pPr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Ethernet 802.3ae</a:t>
            </a:r>
            <a:r>
              <a:rPr lang="en-US" sz="2400">
                <a:solidFill>
                  <a:schemeClr val="tx1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tabLst>
                <a:tab pos="4229100" algn="r"/>
              </a:tabLst>
            </a:pPr>
            <a:r>
              <a:rPr lang="en-US" sz="2400">
                <a:solidFill>
                  <a:schemeClr val="tx1"/>
                </a:solidFill>
              </a:rPr>
              <a:t>Year of Standard: 2003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tabLst>
                <a:tab pos="4229100" algn="r"/>
              </a:tabLst>
            </a:pPr>
            <a:r>
              <a:rPr lang="en-US" sz="2400">
                <a:solidFill>
                  <a:srgbClr val="000099"/>
                </a:solidFill>
              </a:rPr>
              <a:t>10,000 Mbits/s</a:t>
            </a:r>
            <a:r>
              <a:rPr lang="en-US" sz="2400">
                <a:solidFill>
                  <a:schemeClr val="tx1"/>
                </a:solidFill>
              </a:rPr>
              <a:t>	</a:t>
            </a:r>
            <a:r>
              <a:rPr lang="en-US" sz="2400">
                <a:solidFill>
                  <a:srgbClr val="114FFB"/>
                </a:solidFill>
              </a:rPr>
              <a:t>(1000X)</a:t>
            </a:r>
            <a:r>
              <a:rPr lang="en-US" sz="2400">
                <a:solidFill>
                  <a:schemeClr val="tx1"/>
                </a:solidFill>
              </a:rPr>
              <a:t/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rgbClr val="000099"/>
                </a:solidFill>
              </a:rPr>
              <a:t>link speed 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tabLst>
                <a:tab pos="4229100" algn="r"/>
              </a:tabLst>
            </a:pPr>
            <a:r>
              <a:rPr lang="en-US" sz="2400">
                <a:solidFill>
                  <a:srgbClr val="000099"/>
                </a:solidFill>
              </a:rPr>
              <a:t>Latency: 190 </a:t>
            </a:r>
            <a:r>
              <a:rPr lang="en-US" sz="2400">
                <a:solidFill>
                  <a:srgbClr val="000099"/>
                </a:solidFill>
                <a:latin typeface="Symbol" pitchFamily="18" charset="2"/>
              </a:rPr>
              <a:t>m</a:t>
            </a:r>
            <a:r>
              <a:rPr lang="en-US" sz="2400">
                <a:solidFill>
                  <a:srgbClr val="000099"/>
                </a:solidFill>
              </a:rPr>
              <a:t>sec</a:t>
            </a:r>
            <a:r>
              <a:rPr lang="en-US" sz="2400">
                <a:solidFill>
                  <a:schemeClr val="tx1"/>
                </a:solidFill>
              </a:rPr>
              <a:t> 	</a:t>
            </a:r>
            <a:r>
              <a:rPr lang="en-US" sz="2400">
                <a:solidFill>
                  <a:srgbClr val="114FFB"/>
                </a:solidFill>
              </a:rPr>
              <a:t>(15X)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tabLst>
                <a:tab pos="4229100" algn="r"/>
              </a:tabLst>
            </a:pPr>
            <a:r>
              <a:rPr lang="en-US" sz="2400">
                <a:solidFill>
                  <a:schemeClr val="tx1"/>
                </a:solidFill>
              </a:rPr>
              <a:t>Switched media</a:t>
            </a:r>
          </a:p>
          <a:p>
            <a:pPr marL="342900" indent="-3429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tabLst>
                <a:tab pos="4229100" algn="r"/>
              </a:tabLst>
            </a:pPr>
            <a:r>
              <a:rPr lang="en-US" sz="2400">
                <a:solidFill>
                  <a:schemeClr val="tx1"/>
                </a:solidFill>
              </a:rPr>
              <a:t>Category 5 copper wire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0" y="4298950"/>
            <a:ext cx="1835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0" i="1">
                <a:solidFill>
                  <a:srgbClr val="000000"/>
                </a:solidFill>
              </a:rPr>
              <a:t>Coaxial Cable:</a:t>
            </a:r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671513" y="5359400"/>
            <a:ext cx="2227262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2543175" y="5135563"/>
            <a:ext cx="163513" cy="387350"/>
          </a:xfrm>
          <a:prstGeom prst="ellips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 flipH="1">
            <a:off x="1187450" y="5135563"/>
            <a:ext cx="144303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 flipH="1">
            <a:off x="1187450" y="5561013"/>
            <a:ext cx="144303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684213" y="5045075"/>
            <a:ext cx="1508125" cy="52388"/>
          </a:xfrm>
          <a:prstGeom prst="rect">
            <a:avLst/>
          </a:prstGeom>
          <a:solidFill>
            <a:schemeClr val="hlink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684213" y="5561013"/>
            <a:ext cx="1508125" cy="50800"/>
          </a:xfrm>
          <a:prstGeom prst="rect">
            <a:avLst/>
          </a:prstGeom>
          <a:solidFill>
            <a:schemeClr val="hlink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684213" y="4865688"/>
            <a:ext cx="1082675" cy="163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684213" y="5627688"/>
            <a:ext cx="1082675" cy="163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 flipV="1">
            <a:off x="2889250" y="5291138"/>
            <a:ext cx="346075" cy="904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3217863" y="5149850"/>
            <a:ext cx="1577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0">
                <a:solidFill>
                  <a:srgbClr val="000000"/>
                </a:solidFill>
              </a:rPr>
              <a:t>Copper core</a:t>
            </a:r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2963863" y="4903788"/>
            <a:ext cx="9604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b="0">
                <a:solidFill>
                  <a:srgbClr val="000000"/>
                </a:solidFill>
              </a:rPr>
              <a:t>Insulator</a:t>
            </a:r>
          </a:p>
        </p:txBody>
      </p:sp>
      <p:sp>
        <p:nvSpPr>
          <p:cNvPr id="23570" name="Rectangle 17"/>
          <p:cNvSpPr>
            <a:spLocks noChangeArrowheads="1"/>
          </p:cNvSpPr>
          <p:nvPr/>
        </p:nvSpPr>
        <p:spPr bwMode="auto">
          <a:xfrm>
            <a:off x="2540000" y="4635500"/>
            <a:ext cx="23495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b="0">
                <a:solidFill>
                  <a:srgbClr val="000000"/>
                </a:solidFill>
              </a:rPr>
              <a:t>Braided outer conductor</a:t>
            </a:r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 flipV="1">
            <a:off x="2620963" y="5032375"/>
            <a:ext cx="357187" cy="2016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 flipV="1">
            <a:off x="2105025" y="4865688"/>
            <a:ext cx="434975" cy="1793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 flipV="1">
            <a:off x="1701800" y="4518025"/>
            <a:ext cx="425450" cy="3571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Rectangle 21"/>
          <p:cNvSpPr>
            <a:spLocks noChangeArrowheads="1"/>
          </p:cNvSpPr>
          <p:nvPr/>
        </p:nvSpPr>
        <p:spPr bwMode="auto">
          <a:xfrm>
            <a:off x="2201863" y="4389438"/>
            <a:ext cx="16462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b="0">
                <a:solidFill>
                  <a:srgbClr val="000000"/>
                </a:solidFill>
              </a:rPr>
              <a:t>Plastic Covering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876800" y="4137025"/>
            <a:ext cx="4267200" cy="1752600"/>
            <a:chOff x="3072" y="3168"/>
            <a:chExt cx="2688" cy="1104"/>
          </a:xfrm>
        </p:grpSpPr>
        <p:sp>
          <p:nvSpPr>
            <p:cNvPr id="23576" name="Rectangle 23"/>
            <p:cNvSpPr>
              <a:spLocks noChangeArrowheads="1"/>
            </p:cNvSpPr>
            <p:nvPr/>
          </p:nvSpPr>
          <p:spPr bwMode="auto">
            <a:xfrm>
              <a:off x="3312" y="3832"/>
              <a:ext cx="2272" cy="4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0">
                  <a:solidFill>
                    <a:schemeClr val="tx1"/>
                  </a:solidFill>
                </a:rPr>
                <a:t>Copper, 1mm thick, </a:t>
              </a:r>
              <a:br>
                <a:rPr lang="en-US" sz="2000" b="0">
                  <a:solidFill>
                    <a:schemeClr val="tx1"/>
                  </a:solidFill>
                </a:rPr>
              </a:br>
              <a:r>
                <a:rPr lang="en-US" sz="2000" b="0">
                  <a:solidFill>
                    <a:schemeClr val="tx1"/>
                  </a:solidFill>
                </a:rPr>
                <a:t>twisted to avoid antenna effect</a:t>
              </a:r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3264" y="3352"/>
              <a:ext cx="1806" cy="428"/>
              <a:chOff x="3264" y="3352"/>
              <a:chExt cx="1806" cy="428"/>
            </a:xfrm>
          </p:grpSpPr>
          <p:sp>
            <p:nvSpPr>
              <p:cNvPr id="23579" name="Rectangle 25"/>
              <p:cNvSpPr>
                <a:spLocks noChangeArrowheads="1"/>
              </p:cNvSpPr>
              <p:nvPr/>
            </p:nvSpPr>
            <p:spPr bwMode="auto">
              <a:xfrm>
                <a:off x="3264" y="3352"/>
                <a:ext cx="91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 i="1">
                    <a:solidFill>
                      <a:srgbClr val="000000"/>
                    </a:solidFill>
                  </a:rPr>
                  <a:t>Twisted Pair:</a:t>
                </a:r>
              </a:p>
            </p:txBody>
          </p:sp>
          <p:sp>
            <p:nvSpPr>
              <p:cNvPr id="23580" name="Line 26"/>
              <p:cNvSpPr>
                <a:spLocks noChangeShapeType="1"/>
              </p:cNvSpPr>
              <p:nvPr/>
            </p:nvSpPr>
            <p:spPr bwMode="auto">
              <a:xfrm>
                <a:off x="3811" y="3611"/>
                <a:ext cx="195" cy="153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1" name="Line 27"/>
              <p:cNvSpPr>
                <a:spLocks noChangeShapeType="1"/>
              </p:cNvSpPr>
              <p:nvPr/>
            </p:nvSpPr>
            <p:spPr bwMode="auto">
              <a:xfrm flipV="1">
                <a:off x="3811" y="3595"/>
                <a:ext cx="195" cy="185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" name="Line 28"/>
              <p:cNvSpPr>
                <a:spLocks noChangeShapeType="1"/>
              </p:cNvSpPr>
              <p:nvPr/>
            </p:nvSpPr>
            <p:spPr bwMode="auto">
              <a:xfrm>
                <a:off x="4022" y="3597"/>
                <a:ext cx="89" cy="0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Line 29"/>
              <p:cNvSpPr>
                <a:spLocks noChangeShapeType="1"/>
              </p:cNvSpPr>
              <p:nvPr/>
            </p:nvSpPr>
            <p:spPr bwMode="auto">
              <a:xfrm>
                <a:off x="4022" y="3766"/>
                <a:ext cx="89" cy="0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Line 30"/>
              <p:cNvSpPr>
                <a:spLocks noChangeShapeType="1"/>
              </p:cNvSpPr>
              <p:nvPr/>
            </p:nvSpPr>
            <p:spPr bwMode="auto">
              <a:xfrm>
                <a:off x="4121" y="3611"/>
                <a:ext cx="210" cy="153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Line 31"/>
              <p:cNvSpPr>
                <a:spLocks noChangeShapeType="1"/>
              </p:cNvSpPr>
              <p:nvPr/>
            </p:nvSpPr>
            <p:spPr bwMode="auto">
              <a:xfrm flipV="1">
                <a:off x="4121" y="3595"/>
                <a:ext cx="210" cy="185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6" name="Line 32"/>
              <p:cNvSpPr>
                <a:spLocks noChangeShapeType="1"/>
              </p:cNvSpPr>
              <p:nvPr/>
            </p:nvSpPr>
            <p:spPr bwMode="auto">
              <a:xfrm>
                <a:off x="4333" y="3597"/>
                <a:ext cx="102" cy="0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7" name="Line 33"/>
              <p:cNvSpPr>
                <a:spLocks noChangeShapeType="1"/>
              </p:cNvSpPr>
              <p:nvPr/>
            </p:nvSpPr>
            <p:spPr bwMode="auto">
              <a:xfrm>
                <a:off x="4333" y="3766"/>
                <a:ext cx="102" cy="0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8" name="Line 34"/>
              <p:cNvSpPr>
                <a:spLocks noChangeShapeType="1"/>
              </p:cNvSpPr>
              <p:nvPr/>
            </p:nvSpPr>
            <p:spPr bwMode="auto">
              <a:xfrm>
                <a:off x="4445" y="3611"/>
                <a:ext cx="196" cy="153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9" name="Line 35"/>
              <p:cNvSpPr>
                <a:spLocks noChangeShapeType="1"/>
              </p:cNvSpPr>
              <p:nvPr/>
            </p:nvSpPr>
            <p:spPr bwMode="auto">
              <a:xfrm flipV="1">
                <a:off x="4445" y="3595"/>
                <a:ext cx="196" cy="185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0" name="Line 36"/>
              <p:cNvSpPr>
                <a:spLocks noChangeShapeType="1"/>
              </p:cNvSpPr>
              <p:nvPr/>
            </p:nvSpPr>
            <p:spPr bwMode="auto">
              <a:xfrm>
                <a:off x="4657" y="3597"/>
                <a:ext cx="103" cy="0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1" name="Line 37"/>
              <p:cNvSpPr>
                <a:spLocks noChangeShapeType="1"/>
              </p:cNvSpPr>
              <p:nvPr/>
            </p:nvSpPr>
            <p:spPr bwMode="auto">
              <a:xfrm>
                <a:off x="4657" y="3766"/>
                <a:ext cx="103" cy="0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38"/>
              <p:cNvSpPr>
                <a:spLocks noChangeShapeType="1"/>
              </p:cNvSpPr>
              <p:nvPr/>
            </p:nvSpPr>
            <p:spPr bwMode="auto">
              <a:xfrm>
                <a:off x="4770" y="3611"/>
                <a:ext cx="196" cy="153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39"/>
              <p:cNvSpPr>
                <a:spLocks noChangeShapeType="1"/>
              </p:cNvSpPr>
              <p:nvPr/>
            </p:nvSpPr>
            <p:spPr bwMode="auto">
              <a:xfrm flipV="1">
                <a:off x="4770" y="3595"/>
                <a:ext cx="196" cy="185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4" name="Line 40"/>
              <p:cNvSpPr>
                <a:spLocks noChangeShapeType="1"/>
              </p:cNvSpPr>
              <p:nvPr/>
            </p:nvSpPr>
            <p:spPr bwMode="auto">
              <a:xfrm>
                <a:off x="4982" y="3597"/>
                <a:ext cx="88" cy="0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41"/>
              <p:cNvSpPr>
                <a:spLocks noChangeShapeType="1"/>
              </p:cNvSpPr>
              <p:nvPr/>
            </p:nvSpPr>
            <p:spPr bwMode="auto">
              <a:xfrm>
                <a:off x="4982" y="3766"/>
                <a:ext cx="88" cy="0"/>
              </a:xfrm>
              <a:prstGeom prst="line">
                <a:avLst/>
              </a:prstGeom>
              <a:noFill/>
              <a:ln w="254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8" name="Text Box 42"/>
            <p:cNvSpPr txBox="1">
              <a:spLocks noChangeArrowheads="1"/>
            </p:cNvSpPr>
            <p:nvPr/>
          </p:nvSpPr>
          <p:spPr bwMode="auto">
            <a:xfrm>
              <a:off x="3072" y="3168"/>
              <a:ext cx="26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0">
                  <a:solidFill>
                    <a:schemeClr val="tx1"/>
                  </a:solidFill>
                </a:rPr>
                <a:t>"Cat 5" is 4 twisted pairs in bundle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4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86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287338"/>
            <a:ext cx="7959725" cy="538162"/>
          </a:xfrm>
        </p:spPr>
        <p:txBody>
          <a:bodyPr/>
          <a:lstStyle/>
          <a:p>
            <a:r>
              <a:rPr lang="en-US" b="0" smtClean="0"/>
              <a:t>Latency Lags Bandwidth (last ~20 years)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268366"/>
            <a:ext cx="4953000" cy="5378094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</a:rPr>
              <a:t>Performance Milestones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009900"/>
                </a:solidFill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009900"/>
                </a:solidFill>
                <a:cs typeface="Times New Roman" pitchFamily="18" charset="0"/>
              </a:rPr>
            </a:br>
            <a:r>
              <a:rPr lang="en-US" sz="2400" dirty="0" smtClean="0">
                <a:solidFill>
                  <a:srgbClr val="009900"/>
                </a:solidFill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009900"/>
                </a:solidFill>
                <a:cs typeface="Times New Roman" pitchFamily="18" charset="0"/>
              </a:rPr>
            </a:br>
            <a:endParaRPr lang="en-US" sz="2400" dirty="0" smtClean="0">
              <a:solidFill>
                <a:srgbClr val="009900"/>
              </a:solidFill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9900"/>
                </a:solidFill>
                <a:cs typeface="Times New Roman" pitchFamily="18" charset="0"/>
              </a:rPr>
              <a:t>Ethernet</a:t>
            </a:r>
            <a:r>
              <a:rPr lang="en-US" sz="2400" dirty="0" smtClean="0">
                <a:cs typeface="Times New Roman" pitchFamily="18" charset="0"/>
              </a:rPr>
              <a:t>: 10Mb, 100Mb, 1000Mb, 10000 Mb/s </a:t>
            </a:r>
            <a:r>
              <a:rPr lang="en-US" sz="1200" dirty="0" smtClean="0">
                <a:cs typeface="Times New Roman" pitchFamily="18" charset="0"/>
              </a:rPr>
              <a:t>(16x,1000x)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808080"/>
                </a:solidFill>
                <a:cs typeface="Times New Roman" pitchFamily="18" charset="0"/>
              </a:rPr>
              <a:t>Memory Module: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808080"/>
                </a:solidFill>
                <a:cs typeface="Times New Roman" pitchFamily="18" charset="0"/>
              </a:rPr>
              <a:t>16bit plain DRAM, Page Mode DRAM, 32b, 64b, SDRAM, </a:t>
            </a:r>
            <a:br>
              <a:rPr lang="en-US" sz="2400" dirty="0" smtClean="0">
                <a:solidFill>
                  <a:srgbClr val="808080"/>
                </a:solidFill>
                <a:cs typeface="Times New Roman" pitchFamily="18" charset="0"/>
              </a:rPr>
            </a:br>
            <a:r>
              <a:rPr lang="en-US" sz="2400" dirty="0" smtClean="0">
                <a:solidFill>
                  <a:srgbClr val="808080"/>
                </a:solidFill>
                <a:cs typeface="Times New Roman" pitchFamily="18" charset="0"/>
              </a:rPr>
              <a:t>DDR SDRAM </a:t>
            </a:r>
            <a:r>
              <a:rPr lang="en-US" sz="1200" dirty="0" smtClean="0">
                <a:solidFill>
                  <a:srgbClr val="808080"/>
                </a:solidFill>
                <a:cs typeface="Times New Roman" pitchFamily="18" charset="0"/>
              </a:rPr>
              <a:t>(4x,120x)</a:t>
            </a:r>
            <a:endParaRPr lang="en-US" sz="2400" dirty="0" smtClean="0">
              <a:solidFill>
                <a:srgbClr val="808080"/>
              </a:solidFill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808080"/>
                </a:solidFill>
                <a:cs typeface="Times New Roman" pitchFamily="18" charset="0"/>
              </a:rPr>
              <a:t>Disk: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808080"/>
                </a:solidFill>
                <a:cs typeface="Times New Roman" pitchFamily="18" charset="0"/>
              </a:rPr>
              <a:t>3600, 5400, 7200, 10000, 15000 RPM </a:t>
            </a:r>
            <a:r>
              <a:rPr lang="en-US" sz="1200" dirty="0" smtClean="0">
                <a:solidFill>
                  <a:srgbClr val="808080"/>
                </a:solidFill>
                <a:cs typeface="Times New Roman" pitchFamily="18" charset="0"/>
              </a:rPr>
              <a:t>(8x, 143x)</a:t>
            </a:r>
            <a:endParaRPr lang="en-US" sz="2400" dirty="0" smtClean="0">
              <a:solidFill>
                <a:srgbClr val="808080"/>
              </a:solidFill>
              <a:cs typeface="Times New Roman" pitchFamily="18" charset="0"/>
            </a:endParaRPr>
          </a:p>
          <a:p>
            <a:endParaRPr lang="en-US" sz="2400" dirty="0" smtClean="0">
              <a:solidFill>
                <a:srgbClr val="808080"/>
              </a:solidFill>
              <a:cs typeface="Times New Roman" pitchFamily="18" charset="0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556125" y="5961016"/>
            <a:ext cx="3498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0" dirty="0">
                <a:solidFill>
                  <a:srgbClr val="808080"/>
                </a:solidFill>
                <a:cs typeface="Times New Roman" pitchFamily="18" charset="0"/>
              </a:rPr>
              <a:t>(latency = simple operation w/o contention</a:t>
            </a:r>
          </a:p>
          <a:p>
            <a:pPr eaLnBrk="1" hangingPunct="1">
              <a:spcBef>
                <a:spcPct val="0"/>
              </a:spcBef>
            </a:pPr>
            <a:r>
              <a:rPr lang="en-US" sz="1400" b="0" dirty="0">
                <a:solidFill>
                  <a:srgbClr val="808080"/>
                </a:solidFill>
                <a:cs typeface="Times New Roman" pitchFamily="18" charset="0"/>
              </a:rPr>
              <a:t>BW = best-case</a:t>
            </a:r>
            <a:r>
              <a:rPr lang="en-US" sz="1400" b="0" dirty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-369888" y="950866"/>
          <a:ext cx="4691063" cy="5676900"/>
        </p:xfrm>
        <a:graphic>
          <a:graphicData uri="http://schemas.openxmlformats.org/presentationml/2006/ole">
            <p:oleObj spid="_x0000_s124930" name="Chart" r:id="rId4" imgW="5940000" imgH="71888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392113"/>
            <a:ext cx="9037638" cy="538162"/>
          </a:xfrm>
        </p:spPr>
        <p:txBody>
          <a:bodyPr/>
          <a:lstStyle/>
          <a:p>
            <a:r>
              <a:rPr lang="en-US" smtClean="0"/>
              <a:t>CPUs: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tx1"/>
                </a:solidFill>
              </a:rPr>
              <a:t>Archaic (Nostalgic) v. Modern (Newfangled)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3104"/>
            <a:ext cx="4495800" cy="4494213"/>
          </a:xfrm>
        </p:spPr>
        <p:txBody>
          <a:bodyPr/>
          <a:lstStyle/>
          <a:p>
            <a:r>
              <a:rPr lang="en-US" sz="2400" b="1" dirty="0" smtClean="0"/>
              <a:t>1982</a:t>
            </a:r>
            <a:r>
              <a:rPr lang="en-US" sz="2400" b="1" dirty="0" smtClean="0">
                <a:cs typeface="Times New Roman" pitchFamily="18" charset="0"/>
              </a:rPr>
              <a:t> Intel 80286 </a:t>
            </a:r>
            <a:endParaRPr lang="en-US" sz="2400" b="1" dirty="0" smtClean="0"/>
          </a:p>
          <a:p>
            <a:r>
              <a:rPr lang="en-US" sz="2400" b="1" dirty="0" smtClean="0">
                <a:cs typeface="Times New Roman" pitchFamily="18" charset="0"/>
              </a:rPr>
              <a:t>12.5 MHz</a:t>
            </a:r>
            <a:endParaRPr lang="en-US" sz="2400" b="1" dirty="0" smtClean="0"/>
          </a:p>
          <a:p>
            <a:r>
              <a:rPr lang="en-US" sz="2400" b="1" dirty="0" smtClean="0">
                <a:solidFill>
                  <a:srgbClr val="000099"/>
                </a:solidFill>
              </a:rPr>
              <a:t>2 MIPS (peak)</a:t>
            </a:r>
          </a:p>
          <a:p>
            <a:r>
              <a:rPr lang="en-US" sz="2400" b="1" dirty="0" smtClean="0">
                <a:solidFill>
                  <a:srgbClr val="000099"/>
                </a:solidFill>
              </a:rPr>
              <a:t>Latency 320 ns</a:t>
            </a:r>
          </a:p>
          <a:p>
            <a:r>
              <a:rPr lang="en-US" sz="2400" b="1" dirty="0" smtClean="0"/>
              <a:t>134,000 </a:t>
            </a:r>
            <a:r>
              <a:rPr lang="en-US" sz="2400" b="1" dirty="0" err="1" smtClean="0"/>
              <a:t>xtors</a:t>
            </a:r>
            <a:r>
              <a:rPr lang="en-US" sz="2400" b="1" dirty="0" smtClean="0"/>
              <a:t>, 47 mm</a:t>
            </a:r>
            <a:r>
              <a:rPr lang="en-US" sz="2400" b="1" baseline="30000" dirty="0" smtClean="0"/>
              <a:t>2</a:t>
            </a:r>
            <a:endParaRPr lang="en-US" sz="2400" b="1" dirty="0" smtClean="0"/>
          </a:p>
          <a:p>
            <a:r>
              <a:rPr lang="en-US" sz="2400" b="1" dirty="0" smtClean="0"/>
              <a:t>16-bit data bus, 68 pins</a:t>
            </a:r>
          </a:p>
          <a:p>
            <a:r>
              <a:rPr lang="en-US" sz="2400" b="1" dirty="0" smtClean="0">
                <a:cs typeface="Times New Roman" pitchFamily="18" charset="0"/>
              </a:rPr>
              <a:t>Microcode interpreter, </a:t>
            </a:r>
            <a:br>
              <a:rPr lang="en-US" sz="2400" b="1" dirty="0" smtClean="0">
                <a:cs typeface="Times New Roman" pitchFamily="18" charset="0"/>
              </a:rPr>
            </a:br>
            <a:r>
              <a:rPr lang="en-US" sz="2400" b="1" dirty="0" smtClean="0">
                <a:cs typeface="Times New Roman" pitchFamily="18" charset="0"/>
              </a:rPr>
              <a:t>separate FPU chip</a:t>
            </a:r>
          </a:p>
          <a:p>
            <a:r>
              <a:rPr lang="en-US" sz="2400" b="1" dirty="0" smtClean="0">
                <a:cs typeface="Times New Roman" pitchFamily="18" charset="0"/>
              </a:rPr>
              <a:t>(no caches)</a:t>
            </a:r>
            <a:r>
              <a:rPr lang="en-US" sz="2400" b="1" dirty="0" smtClean="0"/>
              <a:t> 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192467"/>
            <a:ext cx="4800600" cy="5500941"/>
          </a:xfrm>
        </p:spPr>
        <p:txBody>
          <a:bodyPr/>
          <a:lstStyle/>
          <a:p>
            <a:pPr marL="342900" indent="-342900">
              <a:tabLst>
                <a:tab pos="4575175" algn="r"/>
              </a:tabLst>
            </a:pPr>
            <a:r>
              <a:rPr lang="en-US" sz="2400" b="1" dirty="0" smtClean="0">
                <a:cs typeface="Times New Roman" pitchFamily="18" charset="0"/>
              </a:rPr>
              <a:t>2001 Intel Pentium 4</a:t>
            </a:r>
            <a:r>
              <a:rPr lang="en-US" sz="2400" b="1" dirty="0" smtClean="0"/>
              <a:t> </a:t>
            </a:r>
            <a:endParaRPr lang="en-US" sz="2400" b="1" dirty="0" smtClean="0">
              <a:cs typeface="Times New Roman" pitchFamily="18" charset="0"/>
            </a:endParaRPr>
          </a:p>
          <a:p>
            <a:pPr marL="342900" indent="-342900">
              <a:tabLst>
                <a:tab pos="4575175" algn="r"/>
              </a:tabLst>
            </a:pPr>
            <a:r>
              <a:rPr lang="en-US" sz="2400" b="1" dirty="0" smtClean="0">
                <a:cs typeface="Times New Roman" pitchFamily="18" charset="0"/>
              </a:rPr>
              <a:t>1500</a:t>
            </a:r>
            <a:r>
              <a:rPr lang="en-US" sz="2400" b="1" dirty="0" smtClean="0"/>
              <a:t> </a:t>
            </a:r>
            <a:r>
              <a:rPr lang="en-US" sz="2400" b="1" dirty="0" smtClean="0">
                <a:cs typeface="Times New Roman" pitchFamily="18" charset="0"/>
              </a:rPr>
              <a:t>MHz	</a:t>
            </a:r>
            <a:r>
              <a:rPr lang="en-US" sz="2400" b="1" dirty="0" smtClean="0">
                <a:solidFill>
                  <a:srgbClr val="114FFB"/>
                </a:solidFill>
              </a:rPr>
              <a:t>(120X)</a:t>
            </a:r>
          </a:p>
          <a:p>
            <a:pPr marL="342900" indent="-342900">
              <a:tabLst>
                <a:tab pos="4575175" algn="r"/>
              </a:tabLst>
            </a:pPr>
            <a:r>
              <a:rPr lang="en-US" sz="2400" b="1" dirty="0" smtClean="0">
                <a:solidFill>
                  <a:srgbClr val="000099"/>
                </a:solidFill>
              </a:rPr>
              <a:t>4500 MIPS (peak)</a:t>
            </a:r>
            <a:r>
              <a:rPr lang="en-US" sz="2400" b="1" dirty="0" smtClean="0"/>
              <a:t> 	</a:t>
            </a:r>
            <a:r>
              <a:rPr lang="en-US" sz="2400" b="1" dirty="0" smtClean="0">
                <a:solidFill>
                  <a:srgbClr val="114FFB"/>
                </a:solidFill>
              </a:rPr>
              <a:t>(2250X)</a:t>
            </a:r>
          </a:p>
          <a:p>
            <a:pPr marL="342900" indent="-342900">
              <a:tabLst>
                <a:tab pos="4575175" algn="r"/>
              </a:tabLst>
            </a:pPr>
            <a:r>
              <a:rPr lang="en-US" sz="2400" b="1" dirty="0" smtClean="0">
                <a:solidFill>
                  <a:srgbClr val="000099"/>
                </a:solidFill>
              </a:rPr>
              <a:t>Latency 15 ns</a:t>
            </a:r>
            <a:r>
              <a:rPr lang="en-US" sz="2400" b="1" dirty="0" smtClean="0"/>
              <a:t>	 </a:t>
            </a:r>
            <a:r>
              <a:rPr lang="en-US" sz="2400" b="1" dirty="0" smtClean="0">
                <a:solidFill>
                  <a:srgbClr val="114FFB"/>
                </a:solidFill>
              </a:rPr>
              <a:t>(20X)</a:t>
            </a:r>
          </a:p>
          <a:p>
            <a:pPr marL="342900" indent="-342900">
              <a:tabLst>
                <a:tab pos="4575175" algn="r"/>
              </a:tabLst>
            </a:pPr>
            <a:r>
              <a:rPr lang="en-US" sz="2400" b="1" dirty="0" smtClean="0"/>
              <a:t>42,000,000 </a:t>
            </a:r>
            <a:r>
              <a:rPr lang="en-US" sz="2400" b="1" dirty="0" err="1" smtClean="0"/>
              <a:t>xtors</a:t>
            </a:r>
            <a:r>
              <a:rPr lang="en-US" sz="2400" b="1" dirty="0" smtClean="0"/>
              <a:t>, 217 mm</a:t>
            </a:r>
            <a:r>
              <a:rPr lang="en-US" sz="2400" b="1" baseline="30000" dirty="0" smtClean="0"/>
              <a:t>2</a:t>
            </a:r>
          </a:p>
          <a:p>
            <a:pPr marL="342900" indent="-342900">
              <a:tabLst>
                <a:tab pos="4575175" algn="r"/>
              </a:tabLst>
            </a:pPr>
            <a:r>
              <a:rPr lang="en-US" sz="2400" b="1" dirty="0" smtClean="0"/>
              <a:t>64-bit data bus, 423 pins</a:t>
            </a:r>
          </a:p>
          <a:p>
            <a:pPr marL="342900" indent="-342900">
              <a:tabLst>
                <a:tab pos="4575175" algn="r"/>
              </a:tabLst>
            </a:pPr>
            <a:r>
              <a:rPr lang="en-US" sz="2400" b="1" dirty="0" smtClean="0"/>
              <a:t>3-way superscalar,</a:t>
            </a:r>
            <a:br>
              <a:rPr lang="en-US" sz="2400" b="1" dirty="0" smtClean="0"/>
            </a:br>
            <a:r>
              <a:rPr lang="en-US" sz="2400" b="1" dirty="0" smtClean="0">
                <a:cs typeface="Times New Roman" pitchFamily="18" charset="0"/>
              </a:rPr>
              <a:t>Dynamic translate to RISC, </a:t>
            </a:r>
            <a:r>
              <a:rPr lang="en-US" sz="2400" b="1" dirty="0" err="1" smtClean="0">
                <a:cs typeface="Times New Roman" pitchFamily="18" charset="0"/>
              </a:rPr>
              <a:t>Superpipelined</a:t>
            </a:r>
            <a:r>
              <a:rPr lang="en-US" sz="2400" b="1" dirty="0" smtClean="0">
                <a:cs typeface="Times New Roman" pitchFamily="18" charset="0"/>
              </a:rPr>
              <a:t> (22 stage)</a:t>
            </a:r>
            <a:r>
              <a:rPr lang="en-US" sz="2400" b="1" dirty="0" smtClean="0"/>
              <a:t>,</a:t>
            </a:r>
            <a:br>
              <a:rPr lang="en-US" sz="2400" b="1" dirty="0" smtClean="0"/>
            </a:br>
            <a:r>
              <a:rPr lang="en-US" sz="2400" b="1" dirty="0" smtClean="0"/>
              <a:t>Out-of-Order execution</a:t>
            </a:r>
          </a:p>
          <a:p>
            <a:pPr marL="342900" indent="-342900">
              <a:tabLst>
                <a:tab pos="4575175" algn="r"/>
              </a:tabLst>
            </a:pPr>
            <a:r>
              <a:rPr lang="en-US" sz="2400" b="1" dirty="0" smtClean="0">
                <a:cs typeface="Times New Roman" pitchFamily="18" charset="0"/>
              </a:rPr>
              <a:t>On-chip 8KB Data caches, </a:t>
            </a:r>
            <a:br>
              <a:rPr lang="en-US" sz="2400" b="1" dirty="0" smtClean="0">
                <a:cs typeface="Times New Roman" pitchFamily="18" charset="0"/>
              </a:rPr>
            </a:br>
            <a:r>
              <a:rPr lang="en-US" sz="2400" b="1" dirty="0" smtClean="0">
                <a:cs typeface="Times New Roman" pitchFamily="18" charset="0"/>
              </a:rPr>
              <a:t>96KB Instr. Trace  cache, </a:t>
            </a:r>
            <a:br>
              <a:rPr lang="en-US" sz="2400" b="1" dirty="0" smtClean="0">
                <a:cs typeface="Times New Roman" pitchFamily="18" charset="0"/>
              </a:rPr>
            </a:br>
            <a:r>
              <a:rPr lang="en-US" sz="2400" b="1" dirty="0" smtClean="0">
                <a:cs typeface="Times New Roman" pitchFamily="18" charset="0"/>
              </a:rPr>
              <a:t>256KB L2 cache</a:t>
            </a:r>
          </a:p>
        </p:txBody>
      </p:sp>
      <p:pic>
        <p:nvPicPr>
          <p:cNvPr id="24582" name="Picture 5" descr="286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000879"/>
            <a:ext cx="8778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7942" name="Picture 6" descr="p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5713" y="4581779"/>
            <a:ext cx="18161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4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cs typeface="Arial" charset="0"/>
              </a:rPr>
              <a:t>Course Objectives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3572189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cs typeface="Arial" charset="0"/>
              </a:rPr>
              <a:t>Students in this course will be able to: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Arial" charset="0"/>
              </a:rPr>
              <a:t>Understand how modern computer systems work.</a:t>
            </a:r>
            <a:endParaRPr lang="en-US" dirty="0" smtClean="0"/>
          </a:p>
          <a:p>
            <a:r>
              <a:rPr lang="en-US" dirty="0" smtClean="0">
                <a:cs typeface="Arial" charset="0"/>
              </a:rPr>
              <a:t>Perform quantitative analysis of computer systems.</a:t>
            </a:r>
            <a:endParaRPr lang="en-US" dirty="0" smtClean="0"/>
          </a:p>
          <a:p>
            <a:r>
              <a:rPr lang="en-US" dirty="0" smtClean="0">
                <a:cs typeface="Arial" charset="0"/>
              </a:rPr>
              <a:t>Analyze at system level the impact of changes in the computer systems.</a:t>
            </a:r>
            <a:endParaRPr lang="en-US" dirty="0" smtClean="0"/>
          </a:p>
          <a:p>
            <a:r>
              <a:rPr lang="en-US" dirty="0" smtClean="0">
                <a:cs typeface="Arial" charset="0"/>
              </a:rPr>
              <a:t>Estimate the performance of a computer system.</a:t>
            </a:r>
            <a:endParaRPr lang="en-US" dirty="0" smtClean="0"/>
          </a:p>
          <a:p>
            <a:r>
              <a:rPr lang="en-US" dirty="0" smtClean="0">
                <a:cs typeface="Arial" charset="0"/>
              </a:rPr>
              <a:t>Recognize the need for further learning in this field (life-long learning).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1354" y="5004078"/>
            <a:ext cx="86114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+mn-lt"/>
              </a:rPr>
              <a:t>Project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  A study of a multi-core processor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 Students will work on teams of </a:t>
            </a:r>
            <a:r>
              <a:rPr lang="en-US" sz="2400" b="1" dirty="0" smtClean="0">
                <a:solidFill>
                  <a:srgbClr val="800000"/>
                </a:solidFill>
                <a:latin typeface="+mn-lt"/>
              </a:rPr>
              <a:t>2</a:t>
            </a:r>
            <a:r>
              <a:rPr lang="en-US" sz="2400" dirty="0" smtClean="0">
                <a:solidFill>
                  <a:srgbClr val="800000"/>
                </a:solidFill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members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9713"/>
            <a:ext cx="9574213" cy="588962"/>
          </a:xfrm>
        </p:spPr>
        <p:txBody>
          <a:bodyPr/>
          <a:lstStyle/>
          <a:p>
            <a:r>
              <a:rPr lang="en-US" b="0" smtClean="0"/>
              <a:t>Latency Lags Bandwidth (last ~20 years)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100138"/>
            <a:ext cx="4953000" cy="5273366"/>
          </a:xfrm>
        </p:spPr>
        <p:txBody>
          <a:bodyPr/>
          <a:lstStyle/>
          <a:p>
            <a:r>
              <a:rPr lang="en-US" sz="2400" smtClean="0">
                <a:solidFill>
                  <a:srgbClr val="0000FF"/>
                </a:solidFill>
              </a:rPr>
              <a:t>Performance Milestones</a:t>
            </a:r>
          </a:p>
          <a:p>
            <a:r>
              <a:rPr lang="en-US" sz="2400" smtClean="0">
                <a:solidFill>
                  <a:srgbClr val="000099"/>
                </a:solidFill>
                <a:cs typeface="Times New Roman" pitchFamily="18" charset="0"/>
              </a:rPr>
              <a:t>Processor</a:t>
            </a:r>
            <a:r>
              <a:rPr lang="en-US" sz="2400" smtClean="0">
                <a:cs typeface="Times New Roman" pitchFamily="18" charset="0"/>
              </a:rPr>
              <a:t>: ‘286, ‘386, ‘486, Pentium, Pentium Pro, Pentium 4 </a:t>
            </a:r>
            <a:r>
              <a:rPr lang="en-US" sz="1200" smtClean="0">
                <a:cs typeface="Times New Roman" pitchFamily="18" charset="0"/>
              </a:rPr>
              <a:t>(21x,2250x)</a:t>
            </a:r>
          </a:p>
          <a:p>
            <a:r>
              <a:rPr lang="en-US" sz="2400" smtClean="0">
                <a:solidFill>
                  <a:schemeClr val="bg2"/>
                </a:solidFill>
                <a:cs typeface="Times New Roman" pitchFamily="18" charset="0"/>
              </a:rPr>
              <a:t>Ethernet: 10Mb, 100Mb, 1000Mb, 10000 Mb/s </a:t>
            </a:r>
            <a:r>
              <a:rPr lang="en-US" sz="1200" smtClean="0">
                <a:solidFill>
                  <a:schemeClr val="bg2"/>
                </a:solidFill>
                <a:cs typeface="Times New Roman" pitchFamily="18" charset="0"/>
              </a:rPr>
              <a:t>(16x,1000x)</a:t>
            </a:r>
            <a:endParaRPr lang="en-US" sz="2400" smtClean="0">
              <a:solidFill>
                <a:schemeClr val="bg2"/>
              </a:solidFill>
              <a:cs typeface="Times New Roman" pitchFamily="18" charset="0"/>
            </a:endParaRPr>
          </a:p>
          <a:p>
            <a:r>
              <a:rPr lang="en-US" sz="2400" smtClean="0">
                <a:solidFill>
                  <a:schemeClr val="bg2"/>
                </a:solidFill>
                <a:cs typeface="Times New Roman" pitchFamily="18" charset="0"/>
              </a:rPr>
              <a:t>Memory Module: 16bit plain DRAM, Page Mode DRAM, 32b, 64b, SDRAM, </a:t>
            </a:r>
            <a:br>
              <a:rPr lang="en-US" sz="2400" smtClean="0">
                <a:solidFill>
                  <a:schemeClr val="bg2"/>
                </a:solidFill>
                <a:cs typeface="Times New Roman" pitchFamily="18" charset="0"/>
              </a:rPr>
            </a:br>
            <a:r>
              <a:rPr lang="en-US" sz="2400" smtClean="0">
                <a:solidFill>
                  <a:schemeClr val="bg2"/>
                </a:solidFill>
                <a:cs typeface="Times New Roman" pitchFamily="18" charset="0"/>
              </a:rPr>
              <a:t>DDR SDRAM </a:t>
            </a:r>
            <a:r>
              <a:rPr lang="en-US" sz="1200" smtClean="0">
                <a:solidFill>
                  <a:schemeClr val="bg2"/>
                </a:solidFill>
                <a:cs typeface="Times New Roman" pitchFamily="18" charset="0"/>
              </a:rPr>
              <a:t>(4x,120x)</a:t>
            </a:r>
            <a:endParaRPr lang="en-US" sz="2400" smtClean="0">
              <a:solidFill>
                <a:schemeClr val="bg2"/>
              </a:solidFill>
              <a:cs typeface="Times New Roman" pitchFamily="18" charset="0"/>
            </a:endParaRPr>
          </a:p>
          <a:p>
            <a:r>
              <a:rPr lang="en-US" sz="2400" smtClean="0">
                <a:solidFill>
                  <a:schemeClr val="bg2"/>
                </a:solidFill>
                <a:cs typeface="Times New Roman" pitchFamily="18" charset="0"/>
              </a:rPr>
              <a:t>Disk : 3600, 5400, 7200, 10000, 15000 RPM </a:t>
            </a:r>
            <a:r>
              <a:rPr lang="en-US" sz="1200" smtClean="0">
                <a:solidFill>
                  <a:schemeClr val="bg2"/>
                </a:solidFill>
                <a:cs typeface="Times New Roman" pitchFamily="18" charset="0"/>
              </a:rPr>
              <a:t>(8x, 143x)</a:t>
            </a:r>
            <a:endParaRPr lang="en-US" sz="2400" smtClean="0">
              <a:solidFill>
                <a:schemeClr val="bg2"/>
              </a:solidFill>
              <a:cs typeface="Times New Roman" pitchFamily="18" charset="0"/>
            </a:endParaRPr>
          </a:p>
          <a:p>
            <a:endParaRPr lang="en-US" sz="2400" smtClean="0">
              <a:solidFill>
                <a:schemeClr val="bg2"/>
              </a:solidFill>
              <a:cs typeface="Times New Roman" pitchFamily="18" charset="0"/>
            </a:endParaRP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-153988" y="1052513"/>
          <a:ext cx="4605338" cy="5575300"/>
        </p:xfrm>
        <a:graphic>
          <a:graphicData uri="http://schemas.openxmlformats.org/presentationml/2006/ole">
            <p:oleObj spid="_x0000_s125954" name="Chart" r:id="rId4" imgW="5928840" imgH="7177680" progId="Excel.Sheet.8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1470025"/>
            <a:ext cx="3198813" cy="1924050"/>
            <a:chOff x="0" y="926"/>
            <a:chExt cx="2015" cy="1212"/>
          </a:xfrm>
        </p:grpSpPr>
        <p:sp>
          <p:nvSpPr>
            <p:cNvPr id="5127" name="Text Box 6"/>
            <p:cNvSpPr txBox="1">
              <a:spLocks noChangeArrowheads="1"/>
            </p:cNvSpPr>
            <p:nvPr/>
          </p:nvSpPr>
          <p:spPr bwMode="auto">
            <a:xfrm>
              <a:off x="0" y="926"/>
              <a:ext cx="109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000FF"/>
                  </a:solidFill>
                </a:rPr>
                <a:t>CPU high, 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0000FF"/>
                  </a:solidFill>
                </a:rPr>
                <a:t>Memory low</a:t>
              </a:r>
              <a:br>
                <a:rPr lang="en-US" sz="1800">
                  <a:solidFill>
                    <a:srgbClr val="0000FF"/>
                  </a:solidFill>
                </a:rPr>
              </a:br>
              <a:r>
                <a:rPr lang="en-US" sz="1800">
                  <a:solidFill>
                    <a:srgbClr val="0000FF"/>
                  </a:solidFill>
                  <a:sym typeface="Symbol" pitchFamily="18" charset="2"/>
                </a:rPr>
                <a:t>(“</a:t>
              </a:r>
              <a:r>
                <a:rPr lang="en-US" sz="1800">
                  <a:solidFill>
                    <a:srgbClr val="0000FF"/>
                  </a:solidFill>
                </a:rPr>
                <a:t>Memory Wall”)</a:t>
              </a:r>
            </a:p>
          </p:txBody>
        </p:sp>
        <p:sp>
          <p:nvSpPr>
            <p:cNvPr id="5128" name="Line 7"/>
            <p:cNvSpPr>
              <a:spLocks noChangeShapeType="1"/>
            </p:cNvSpPr>
            <p:nvPr/>
          </p:nvSpPr>
          <p:spPr bwMode="auto">
            <a:xfrm>
              <a:off x="799" y="1099"/>
              <a:ext cx="1216" cy="19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9" name="Line 8"/>
            <p:cNvSpPr>
              <a:spLocks noChangeShapeType="1"/>
            </p:cNvSpPr>
            <p:nvPr/>
          </p:nvSpPr>
          <p:spPr bwMode="auto">
            <a:xfrm>
              <a:off x="876" y="1305"/>
              <a:ext cx="530" cy="83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Integrated circuit technology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Transistor density:  35%/year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Die size:  10-20%/year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Integration overall:  40-55%/year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DRAM capacity:  25-40%/year (slowing)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Flash capacity:  50-60%/year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15-20X cheaper/bit than DRAM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Magnetic disk technology:  40%/year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15-25X cheaper/bit then Flash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300-500X cheaper/bit than DRAM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Latency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Bandwidth or throughput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Total work done in a given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10,000-25,000X improvement for processors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300-1200X improvement for memory and disks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Latency or response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Time between start and completion of an event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30-80X improvement for processors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6-8X improvement for memory and disks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Latency</a:t>
            </a:r>
            <a:endParaRPr lang="en-GB" dirty="0"/>
          </a:p>
        </p:txBody>
      </p:sp>
      <p:sp>
        <p:nvSpPr>
          <p:cNvPr id="483336" name="Text Box 8"/>
          <p:cNvSpPr txBox="1">
            <a:spLocks noChangeArrowheads="1"/>
          </p:cNvSpPr>
          <p:nvPr/>
        </p:nvSpPr>
        <p:spPr bwMode="auto">
          <a:xfrm>
            <a:off x="1437914" y="5805264"/>
            <a:ext cx="579838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Log-log plot of bandwidth and latency milestones</a:t>
            </a:r>
            <a:endParaRPr lang="en-GB" sz="20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840" y="980728"/>
            <a:ext cx="54864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563563"/>
          </a:xfrm>
        </p:spPr>
        <p:txBody>
          <a:bodyPr/>
          <a:lstStyle/>
          <a:p>
            <a:r>
              <a:rPr lang="en-US" smtClean="0"/>
              <a:t>Rule of Thumb for Latency Lagging BW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4889"/>
            <a:ext cx="8382000" cy="4706007"/>
          </a:xfrm>
        </p:spPr>
        <p:txBody>
          <a:bodyPr/>
          <a:lstStyle/>
          <a:p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In the time that bandwidth doubles, latency improves by no more than a factor of 1.2 to 1.4</a:t>
            </a:r>
            <a:r>
              <a:rPr lang="en-US" sz="2800" b="0" dirty="0" smtClean="0">
                <a:solidFill>
                  <a:srgbClr val="002B86"/>
                </a:solidFill>
              </a:rPr>
              <a:t> </a:t>
            </a:r>
          </a:p>
          <a:p>
            <a:pPr lvl="1">
              <a:buFontTx/>
              <a:buNone/>
            </a:pPr>
            <a:r>
              <a:rPr lang="en-US" dirty="0" smtClean="0"/>
              <a:t>(and capacity improves faster than bandwidth)</a:t>
            </a:r>
          </a:p>
          <a:p>
            <a:r>
              <a:rPr lang="en-US" dirty="0" smtClean="0"/>
              <a:t>Stated alternatively: </a:t>
            </a:r>
            <a:br>
              <a:rPr lang="en-US" dirty="0" smtClean="0"/>
            </a:b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Bandwidth improves by more than the square of the improvement in Latency</a:t>
            </a:r>
          </a:p>
          <a:p>
            <a:pPr>
              <a:buFontTx/>
              <a:buNone/>
            </a:pPr>
            <a:r>
              <a:rPr lang="en-US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328613"/>
            <a:ext cx="7045325" cy="538162"/>
          </a:xfrm>
        </p:spPr>
        <p:txBody>
          <a:bodyPr/>
          <a:lstStyle/>
          <a:p>
            <a:r>
              <a:rPr lang="en-US" sz="2800" smtClean="0">
                <a:cs typeface="Times New Roman" pitchFamily="18" charset="0"/>
              </a:rPr>
              <a:t>Six Reasons Latency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Lags Bandwidth</a:t>
            </a:r>
            <a:endParaRPr lang="en-US" sz="280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77" y="1227643"/>
            <a:ext cx="8839200" cy="5484813"/>
          </a:xfrm>
        </p:spPr>
        <p:txBody>
          <a:bodyPr/>
          <a:lstStyle/>
          <a:p>
            <a:pPr marL="609600" indent="-609600">
              <a:buFontTx/>
              <a:buNone/>
              <a:tabLst>
                <a:tab pos="4056063" algn="l"/>
                <a:tab pos="8515350" algn="r"/>
              </a:tabLst>
            </a:pPr>
            <a:r>
              <a:rPr lang="en-US" sz="2800" dirty="0" smtClean="0">
                <a:solidFill>
                  <a:srgbClr val="C00000"/>
                </a:solidFill>
                <a:cs typeface="Times New Roman" pitchFamily="18" charset="0"/>
              </a:rPr>
              <a:t>1.	Moore’s Law helps BW more than latency </a:t>
            </a:r>
          </a:p>
          <a:p>
            <a:pPr marL="990600" lvl="1" indent="-533400">
              <a:buFontTx/>
              <a:buChar char="•"/>
              <a:tabLst>
                <a:tab pos="4056063" algn="l"/>
                <a:tab pos="8515350" algn="r"/>
              </a:tabLst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Faster transistors, more transistors, more pins help Bandwidth</a:t>
            </a:r>
          </a:p>
          <a:p>
            <a:pPr marL="1371600" lvl="2" indent="-457200">
              <a:tabLst>
                <a:tab pos="4056063" algn="l"/>
                <a:tab pos="8515350" algn="r"/>
              </a:tabLst>
            </a:pPr>
            <a:r>
              <a:rPr lang="en-US" sz="2000" dirty="0" smtClean="0">
                <a:cs typeface="Times New Roman" pitchFamily="18" charset="0"/>
              </a:rPr>
              <a:t>MPU Transistors:	0.130 vs.   42 M </a:t>
            </a:r>
            <a:r>
              <a:rPr lang="en-US" sz="2000" dirty="0" err="1" smtClean="0">
                <a:cs typeface="Times New Roman" pitchFamily="18" charset="0"/>
              </a:rPr>
              <a:t>xtors</a:t>
            </a:r>
            <a:r>
              <a:rPr lang="en-US" sz="2000" dirty="0" smtClean="0">
                <a:cs typeface="Times New Roman" pitchFamily="18" charset="0"/>
              </a:rPr>
              <a:t> 	</a:t>
            </a:r>
            <a:r>
              <a:rPr lang="en-US" sz="2000" dirty="0" smtClean="0"/>
              <a:t>(300X)</a:t>
            </a:r>
            <a:endParaRPr lang="en-US" sz="2000" dirty="0" smtClean="0">
              <a:cs typeface="Times New Roman" pitchFamily="18" charset="0"/>
            </a:endParaRPr>
          </a:p>
          <a:p>
            <a:pPr marL="1371600" lvl="2" indent="-457200">
              <a:tabLst>
                <a:tab pos="4056063" algn="l"/>
                <a:tab pos="8515350" algn="r"/>
              </a:tabLst>
            </a:pPr>
            <a:r>
              <a:rPr lang="en-US" sz="2000" dirty="0" smtClean="0">
                <a:cs typeface="Times New Roman" pitchFamily="18" charset="0"/>
              </a:rPr>
              <a:t>DRAM Transistors:	0.064 vs. 256 M </a:t>
            </a:r>
            <a:r>
              <a:rPr lang="en-US" sz="2000" dirty="0" err="1" smtClean="0">
                <a:cs typeface="Times New Roman" pitchFamily="18" charset="0"/>
              </a:rPr>
              <a:t>xtors</a:t>
            </a:r>
            <a:r>
              <a:rPr lang="en-US" sz="2000" dirty="0" smtClean="0">
                <a:cs typeface="Times New Roman" pitchFamily="18" charset="0"/>
              </a:rPr>
              <a:t> 	</a:t>
            </a:r>
            <a:r>
              <a:rPr lang="en-US" sz="2000" dirty="0" smtClean="0"/>
              <a:t>(4000X)</a:t>
            </a:r>
            <a:endParaRPr lang="en-US" sz="2000" dirty="0" smtClean="0">
              <a:cs typeface="Times New Roman" pitchFamily="18" charset="0"/>
            </a:endParaRPr>
          </a:p>
          <a:p>
            <a:pPr marL="1371600" lvl="2" indent="-457200">
              <a:tabLst>
                <a:tab pos="4056063" algn="l"/>
                <a:tab pos="8515350" algn="r"/>
              </a:tabLst>
            </a:pPr>
            <a:r>
              <a:rPr lang="en-US" sz="2000" dirty="0" smtClean="0">
                <a:cs typeface="Times New Roman" pitchFamily="18" charset="0"/>
              </a:rPr>
              <a:t>MPU Pins:	</a:t>
            </a:r>
            <a:r>
              <a:rPr lang="en-US" sz="2000" dirty="0" smtClean="0"/>
              <a:t>68  vs. 423 pins </a:t>
            </a:r>
            <a:r>
              <a:rPr lang="en-US" sz="2000" baseline="30000" dirty="0" smtClean="0"/>
              <a:t>	 </a:t>
            </a:r>
            <a:r>
              <a:rPr lang="en-US" sz="2000" dirty="0" smtClean="0"/>
              <a:t>(6X) </a:t>
            </a:r>
            <a:endParaRPr lang="en-US" sz="2000" dirty="0" smtClean="0">
              <a:cs typeface="Times New Roman" pitchFamily="18" charset="0"/>
            </a:endParaRPr>
          </a:p>
          <a:p>
            <a:pPr marL="1371600" lvl="2" indent="-457200">
              <a:tabLst>
                <a:tab pos="4056063" algn="l"/>
                <a:tab pos="8515350" algn="r"/>
              </a:tabLst>
            </a:pPr>
            <a:r>
              <a:rPr lang="en-US" sz="2000" dirty="0" smtClean="0">
                <a:cs typeface="Times New Roman" pitchFamily="18" charset="0"/>
              </a:rPr>
              <a:t>DRAM Pins: 	</a:t>
            </a:r>
            <a:r>
              <a:rPr lang="en-US" sz="2000" dirty="0" smtClean="0"/>
              <a:t>16  vs.   66 pins </a:t>
            </a:r>
            <a:r>
              <a:rPr lang="en-US" sz="2000" baseline="30000" dirty="0" smtClean="0"/>
              <a:t>	 </a:t>
            </a:r>
            <a:r>
              <a:rPr lang="en-US" sz="2000" dirty="0" smtClean="0"/>
              <a:t>(4X) </a:t>
            </a:r>
          </a:p>
          <a:p>
            <a:pPr marL="990600" lvl="1" indent="-533400">
              <a:buFontTx/>
              <a:buChar char="•"/>
              <a:tabLst>
                <a:tab pos="4056063" algn="l"/>
                <a:tab pos="8515350" algn="r"/>
              </a:tabLst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Smaller, faster transistors but communicate over (relatively) longer lines: limits latency</a:t>
            </a:r>
            <a:r>
              <a:rPr lang="en-US" sz="2000" dirty="0" smtClean="0">
                <a:cs typeface="Times New Roman" pitchFamily="18" charset="0"/>
              </a:rPr>
              <a:t> </a:t>
            </a:r>
          </a:p>
          <a:p>
            <a:pPr marL="1371600" lvl="2" indent="-457200">
              <a:tabLst>
                <a:tab pos="4056063" algn="l"/>
                <a:tab pos="8515350" algn="r"/>
              </a:tabLst>
            </a:pPr>
            <a:r>
              <a:rPr lang="en-US" sz="2000" dirty="0" smtClean="0"/>
              <a:t>Feature size:	1.5 to 3 vs. 0.18 micron	(8X,17X) </a:t>
            </a:r>
            <a:endParaRPr lang="en-US" sz="2000" dirty="0" smtClean="0">
              <a:cs typeface="Times New Roman" pitchFamily="18" charset="0"/>
            </a:endParaRPr>
          </a:p>
          <a:p>
            <a:pPr marL="1371600" lvl="2" indent="-457200">
              <a:tabLst>
                <a:tab pos="4056063" algn="l"/>
                <a:tab pos="8515350" algn="r"/>
              </a:tabLst>
            </a:pPr>
            <a:r>
              <a:rPr lang="en-US" sz="2000" dirty="0" smtClean="0">
                <a:cs typeface="Times New Roman" pitchFamily="18" charset="0"/>
              </a:rPr>
              <a:t>MPU Die Size:	</a:t>
            </a:r>
            <a:r>
              <a:rPr lang="en-US" sz="2000" dirty="0" smtClean="0"/>
              <a:t>35  vs. 204 mm</a:t>
            </a:r>
            <a:r>
              <a:rPr lang="en-US" sz="2000" baseline="30000" dirty="0" smtClean="0"/>
              <a:t>2	 </a:t>
            </a:r>
            <a:r>
              <a:rPr lang="en-US" sz="2000" dirty="0" smtClean="0"/>
              <a:t>(ratio </a:t>
            </a:r>
            <a:r>
              <a:rPr lang="en-US" sz="2000" dirty="0" err="1" smtClean="0"/>
              <a:t>sqrt</a:t>
            </a:r>
            <a:r>
              <a:rPr lang="en-US" sz="2000" dirty="0" smtClean="0"/>
              <a:t> </a:t>
            </a:r>
            <a:r>
              <a:rPr lang="en-US" altLang="en-US" sz="2000" b="0" dirty="0" smtClean="0">
                <a:latin typeface="Symbol" pitchFamily="18" charset="2"/>
              </a:rPr>
              <a:t></a:t>
            </a:r>
            <a:r>
              <a:rPr lang="en-US" sz="2000" dirty="0" smtClean="0"/>
              <a:t> 2X) </a:t>
            </a:r>
            <a:endParaRPr lang="en-US" sz="2000" dirty="0" smtClean="0">
              <a:cs typeface="Times New Roman" pitchFamily="18" charset="0"/>
            </a:endParaRPr>
          </a:p>
          <a:p>
            <a:pPr marL="1371600" lvl="2" indent="-457200">
              <a:tabLst>
                <a:tab pos="4056063" algn="l"/>
                <a:tab pos="8515350" algn="r"/>
              </a:tabLst>
            </a:pPr>
            <a:r>
              <a:rPr lang="en-US" sz="2000" dirty="0" smtClean="0">
                <a:cs typeface="Times New Roman" pitchFamily="18" charset="0"/>
              </a:rPr>
              <a:t>DRAM Die Size: 	</a:t>
            </a:r>
            <a:r>
              <a:rPr lang="en-US" sz="2000" dirty="0" smtClean="0"/>
              <a:t>47  vs. 217 mm</a:t>
            </a:r>
            <a:r>
              <a:rPr lang="en-US" sz="2000" baseline="30000" dirty="0" smtClean="0"/>
              <a:t>2	 </a:t>
            </a:r>
            <a:r>
              <a:rPr lang="en-US" sz="2000" dirty="0" smtClean="0"/>
              <a:t>(ratio </a:t>
            </a:r>
            <a:r>
              <a:rPr lang="en-US" sz="2000" dirty="0" err="1" smtClean="0"/>
              <a:t>sqrt</a:t>
            </a:r>
            <a:r>
              <a:rPr lang="en-US" sz="2000" dirty="0" smtClean="0"/>
              <a:t> </a:t>
            </a:r>
            <a:r>
              <a:rPr lang="en-US" altLang="en-US" sz="2000" b="0" dirty="0" smtClean="0">
                <a:latin typeface="Symbol" pitchFamily="18" charset="2"/>
              </a:rPr>
              <a:t></a:t>
            </a:r>
            <a:r>
              <a:rPr lang="en-US" sz="2000" dirty="0" smtClean="0"/>
              <a:t> 2X)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0473" y="348605"/>
            <a:ext cx="8756650" cy="538162"/>
          </a:xfrm>
        </p:spPr>
        <p:txBody>
          <a:bodyPr/>
          <a:lstStyle/>
          <a:p>
            <a:r>
              <a:rPr lang="en-US" b="0" dirty="0" smtClean="0">
                <a:cs typeface="Times New Roman" pitchFamily="18" charset="0"/>
              </a:rPr>
              <a:t>6 Reasons Latency</a:t>
            </a:r>
            <a:r>
              <a:rPr lang="en-US" b="0" dirty="0" smtClean="0"/>
              <a:t> </a:t>
            </a:r>
            <a:r>
              <a:rPr lang="en-US" b="0" dirty="0" smtClean="0">
                <a:cs typeface="Times New Roman" pitchFamily="18" charset="0"/>
              </a:rPr>
              <a:t>Lags Bandwidth (cont’d)</a:t>
            </a:r>
            <a:r>
              <a:rPr lang="en-US" b="0" dirty="0" smtClean="0"/>
              <a:t>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23584"/>
            <a:ext cx="8991600" cy="48831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 smtClean="0">
                <a:solidFill>
                  <a:srgbClr val="C00000"/>
                </a:solidFill>
                <a:cs typeface="Times New Roman" pitchFamily="18" charset="0"/>
              </a:rPr>
              <a:t>2. Distance limits latency 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Size of DRAM block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altLang="en-US" sz="2000" b="0" dirty="0" smtClean="0">
                <a:latin typeface="Symbol" pitchFamily="18" charset="2"/>
              </a:rPr>
              <a:t></a:t>
            </a:r>
            <a:r>
              <a:rPr lang="en-US" sz="2000" dirty="0" smtClean="0">
                <a:cs typeface="Times New Roman" pitchFamily="18" charset="0"/>
              </a:rPr>
              <a:t> long bit and word lines 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altLang="en-US" sz="2000" b="0" dirty="0" smtClean="0">
                <a:latin typeface="Symbol" pitchFamily="18" charset="2"/>
              </a:rPr>
              <a:t></a:t>
            </a:r>
            <a:r>
              <a:rPr lang="en-US" sz="2000" dirty="0" smtClean="0">
                <a:cs typeface="Times New Roman" pitchFamily="18" charset="0"/>
              </a:rPr>
              <a:t> most of DRAM access time</a:t>
            </a:r>
            <a:endParaRPr lang="en-US" sz="2000" dirty="0" smtClean="0">
              <a:solidFill>
                <a:srgbClr val="000066"/>
              </a:solidFill>
              <a:cs typeface="Times New Roman" pitchFamily="18" charset="0"/>
            </a:endParaRP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Speed of light and computers on network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/>
              <a:t>1. &amp; 2. explains linear latency vs. square BW?</a:t>
            </a:r>
            <a:endParaRPr lang="en-US" sz="2000" dirty="0" smtClean="0">
              <a:solidFill>
                <a:srgbClr val="000066"/>
              </a:solidFill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sz="2800" dirty="0" smtClean="0">
                <a:solidFill>
                  <a:srgbClr val="C00000"/>
                </a:solidFill>
                <a:cs typeface="Times New Roman" pitchFamily="18" charset="0"/>
              </a:rPr>
              <a:t>3.	Bandwidth easier to sell (“bigger=better”)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cs typeface="Times New Roman" pitchFamily="18" charset="0"/>
              </a:rPr>
              <a:t>E.g., 10 </a:t>
            </a:r>
            <a:r>
              <a:rPr lang="en-US" sz="2000" dirty="0" err="1" smtClean="0">
                <a:cs typeface="Times New Roman" pitchFamily="18" charset="0"/>
              </a:rPr>
              <a:t>Gbits</a:t>
            </a:r>
            <a:r>
              <a:rPr lang="en-US" sz="2000" dirty="0" smtClean="0">
                <a:cs typeface="Times New Roman" pitchFamily="18" charset="0"/>
              </a:rPr>
              <a:t>/s Ethernet (“10 Gig”) vs. 10 </a:t>
            </a:r>
            <a:r>
              <a:rPr lang="en-US" sz="2000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2000" dirty="0" err="1" smtClean="0">
                <a:cs typeface="Times New Roman" pitchFamily="18" charset="0"/>
              </a:rPr>
              <a:t>sec</a:t>
            </a:r>
            <a:r>
              <a:rPr lang="en-US" sz="2000" dirty="0" smtClean="0">
                <a:cs typeface="Times New Roman" pitchFamily="18" charset="0"/>
              </a:rPr>
              <a:t> latency Ethernet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cs typeface="Times New Roman" pitchFamily="18" charset="0"/>
              </a:rPr>
              <a:t>4400 MB/s DIMM (“PC4400”) vs. 50 ns latency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Even if just marketing, customers now trained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Since bandwidth sells, more resources thrown at bandwidth, which further tips the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74750"/>
            <a:ext cx="8153400" cy="51101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 smtClean="0">
                <a:solidFill>
                  <a:srgbClr val="C00000"/>
                </a:solidFill>
                <a:cs typeface="Times New Roman" pitchFamily="18" charset="0"/>
              </a:rPr>
              <a:t>4.	Latency helps BW, but not vice versa 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Spinning disk faster improves both bandwidth and rotational latency</a:t>
            </a:r>
            <a:r>
              <a:rPr lang="en-US" sz="2000" dirty="0" smtClean="0">
                <a:cs typeface="Times New Roman" pitchFamily="18" charset="0"/>
              </a:rPr>
              <a:t> </a:t>
            </a:r>
          </a:p>
          <a:p>
            <a:pPr marL="1371600" lvl="2" indent="-457200"/>
            <a:r>
              <a:rPr lang="en-US" sz="2000" dirty="0" smtClean="0">
                <a:cs typeface="Times New Roman" pitchFamily="18" charset="0"/>
              </a:rPr>
              <a:t>3600 RPM </a:t>
            </a:r>
            <a:r>
              <a:rPr lang="en-US" altLang="en-US" sz="2000" b="0" dirty="0" smtClean="0">
                <a:latin typeface="Symbol" pitchFamily="18" charset="2"/>
              </a:rPr>
              <a:t></a:t>
            </a:r>
            <a:r>
              <a:rPr lang="en-US" sz="2000" dirty="0" smtClean="0">
                <a:cs typeface="Times New Roman" pitchFamily="18" charset="0"/>
              </a:rPr>
              <a:t> 15000 RPM = 4.2X</a:t>
            </a:r>
          </a:p>
          <a:p>
            <a:pPr marL="1371600" lvl="2" indent="-457200"/>
            <a:r>
              <a:rPr lang="en-US" sz="2000" dirty="0" smtClean="0">
                <a:cs typeface="Times New Roman" pitchFamily="18" charset="0"/>
              </a:rPr>
              <a:t>Average rotational latency: 8.3 ms </a:t>
            </a:r>
            <a:r>
              <a:rPr lang="en-US" altLang="en-US" sz="2000" b="0" dirty="0" smtClean="0">
                <a:latin typeface="Symbol" pitchFamily="18" charset="2"/>
              </a:rPr>
              <a:t> </a:t>
            </a:r>
            <a:r>
              <a:rPr lang="en-US" sz="2000" dirty="0" smtClean="0">
                <a:cs typeface="Times New Roman" pitchFamily="18" charset="0"/>
              </a:rPr>
              <a:t>2.0 ms</a:t>
            </a:r>
          </a:p>
          <a:p>
            <a:pPr marL="1371600" lvl="2" indent="-457200"/>
            <a:r>
              <a:rPr lang="en-US" sz="2000" dirty="0" smtClean="0">
                <a:cs typeface="Times New Roman" pitchFamily="18" charset="0"/>
              </a:rPr>
              <a:t>Things being equal, also helps BW by 4.2X</a:t>
            </a:r>
          </a:p>
          <a:p>
            <a:pPr marL="990600" lvl="1" indent="-533400">
              <a:buFontTx/>
              <a:buChar char="•"/>
              <a:tabLst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Lower DRAM latency </a:t>
            </a:r>
            <a:r>
              <a:rPr lang="en-US" altLang="en-US" sz="2000" b="0" dirty="0" smtClean="0">
                <a:solidFill>
                  <a:srgbClr val="000066"/>
                </a:solidFill>
                <a:latin typeface="Symbol" pitchFamily="18" charset="2"/>
              </a:rPr>
              <a:t></a:t>
            </a: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 </a:t>
            </a:r>
            <a:b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</a:b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	More access/second (higher bandwidth)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Higher linear density helps disk BW </a:t>
            </a:r>
            <a:r>
              <a:rPr lang="en-US" sz="2000" dirty="0" smtClean="0">
                <a:solidFill>
                  <a:srgbClr val="000066"/>
                </a:solidFill>
              </a:rPr>
              <a:t>(and capacity)</a:t>
            </a: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, but not disk Latency</a:t>
            </a:r>
          </a:p>
          <a:p>
            <a:pPr marL="1371600" lvl="2" indent="-457200"/>
            <a:r>
              <a:rPr lang="en-US" sz="2000" dirty="0" smtClean="0">
                <a:cs typeface="Times New Roman" pitchFamily="18" charset="0"/>
              </a:rPr>
              <a:t>9,550 BPI </a:t>
            </a:r>
            <a:r>
              <a:rPr lang="en-US" altLang="en-US" sz="2000" b="0" dirty="0" smtClean="0">
                <a:latin typeface="Symbol" pitchFamily="18" charset="2"/>
              </a:rPr>
              <a:t></a:t>
            </a:r>
            <a:r>
              <a:rPr lang="en-US" sz="2000" dirty="0" smtClean="0">
                <a:cs typeface="Times New Roman" pitchFamily="18" charset="0"/>
              </a:rPr>
              <a:t> 533,000 BPI </a:t>
            </a:r>
            <a:r>
              <a:rPr lang="en-US" altLang="en-US" sz="2000" b="0" dirty="0" smtClean="0">
                <a:latin typeface="Symbol" pitchFamily="18" charset="2"/>
              </a:rPr>
              <a:t>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/>
              <a:t>60X in BW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3" y="209550"/>
            <a:ext cx="8178800" cy="488950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b="0" smtClean="0">
                <a:cs typeface="Times New Roman" pitchFamily="18" charset="0"/>
              </a:rPr>
              <a:t>6 Reasons Latency</a:t>
            </a:r>
            <a:r>
              <a:rPr lang="en-US" b="0" smtClean="0"/>
              <a:t> </a:t>
            </a:r>
            <a:r>
              <a:rPr lang="en-US" b="0" smtClean="0">
                <a:cs typeface="Times New Roman" pitchFamily="18" charset="0"/>
              </a:rPr>
              <a:t>Lags Bandwidth (cont’d)</a:t>
            </a:r>
            <a:r>
              <a:rPr lang="en-US" b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3575" y="1163638"/>
            <a:ext cx="8153400" cy="41624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 smtClean="0">
                <a:solidFill>
                  <a:srgbClr val="C00000"/>
                </a:solidFill>
                <a:cs typeface="Times New Roman" pitchFamily="18" charset="0"/>
              </a:rPr>
              <a:t>5. Bandwidth hurts latency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Queues help Bandwidth, hurt Latency (Queuing Theory)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Adding chips to widen a memory module increases Bandwidth but higher fan-out on address lines may increase Latency </a:t>
            </a:r>
          </a:p>
          <a:p>
            <a:pPr marL="609600" indent="-609600">
              <a:buFontTx/>
              <a:buNone/>
            </a:pPr>
            <a:r>
              <a:rPr lang="en-US" sz="2800" dirty="0" smtClean="0">
                <a:solidFill>
                  <a:srgbClr val="C00000"/>
                </a:solidFill>
                <a:cs typeface="Times New Roman" pitchFamily="18" charset="0"/>
              </a:rPr>
              <a:t>6. Operating System overhead hurts latency more than Bandwidth</a:t>
            </a:r>
          </a:p>
          <a:p>
            <a:pPr marL="990600" lvl="1" indent="-533400"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cs typeface="Times New Roman" pitchFamily="18" charset="0"/>
              </a:rPr>
              <a:t>Long messages amortize overhead; overhead bigger part of short messages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>
          <a:xfrm>
            <a:off x="311150" y="152400"/>
            <a:ext cx="8178800" cy="488950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b="0" smtClean="0">
                <a:cs typeface="Times New Roman" pitchFamily="18" charset="0"/>
              </a:rPr>
              <a:t>6 Reasons Latency</a:t>
            </a:r>
            <a:r>
              <a:rPr lang="en-US" b="0" smtClean="0"/>
              <a:t> </a:t>
            </a:r>
            <a:r>
              <a:rPr lang="en-US" b="0" smtClean="0">
                <a:cs typeface="Times New Roman" pitchFamily="18" charset="0"/>
              </a:rPr>
              <a:t>Lags Bandwidth (cont’d)</a:t>
            </a:r>
            <a:r>
              <a:rPr lang="en-US" b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Transistors and Wires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Feature size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Minimum size of transistor or wire in x or y dimension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10 microns in 1971 to .032 microns in 2011 (.022 micron </a:t>
            </a:r>
            <a:r>
              <a:rPr lang="en-US" dirty="0" err="1" smtClean="0"/>
              <a:t>FinFET</a:t>
            </a:r>
            <a:r>
              <a:rPr lang="en-US" dirty="0" smtClean="0"/>
              <a:t> 2012)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Transistor performance scales linearly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Wire delay does not improve with feature size!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Integration density scales </a:t>
            </a:r>
            <a:r>
              <a:rPr lang="en-US" dirty="0" err="1" smtClean="0"/>
              <a:t>quadratically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344238" y="1295400"/>
            <a:ext cx="2960914" cy="3200400"/>
          </a:xfrm>
          <a:prstGeom prst="rect">
            <a:avLst/>
          </a:prstGeom>
          <a:solidFill>
            <a:srgbClr val="FFCCCC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990600" y="1296236"/>
            <a:ext cx="2867967" cy="3199563"/>
          </a:xfrm>
          <a:prstGeom prst="rect">
            <a:avLst/>
          </a:prstGeom>
          <a:solidFill>
            <a:schemeClr val="hlink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Grade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712788" y="1446213"/>
          <a:ext cx="8410575" cy="4673600"/>
        </p:xfrm>
        <a:graphic>
          <a:graphicData uri="http://schemas.openxmlformats.org/presentationml/2006/ole">
            <p:oleObj spid="_x0000_s4098" name="Document" r:id="rId4" imgW="8651395" imgH="47137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/>
      <p:bldP spid="8499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Energy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Problem:  Get power in, get power out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Thermal Design Power (TDP)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Characterizes sustained power consumption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Used as target for power supply and cooling system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Lower than peak power, higher than average power consumption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Clock rate can be reduced dynamically to limit power consumption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Energy per task is often a better measurement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Energy and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Dynamic energy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Transistor switch from 0 -&gt; 1 or 1 -&gt; 0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½ x Capacitive load x Voltage</a:t>
            </a:r>
            <a:r>
              <a:rPr lang="en-US" sz="2400" baseline="30000" dirty="0" smtClean="0"/>
              <a:t>2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Dynamic power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½ x Capacitive load x Voltage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x Frequency switched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Reducing clock rate reduces power, not energy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12776"/>
            <a:ext cx="590943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515" y="1251968"/>
            <a:ext cx="3024335" cy="51117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Intel 80386 consumed ~ 2 W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3.3 GHz Intel Core i7 consumes 130 W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Heat must be dissipated from 1.5 x 1.5 cm chip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This is the limit of what can be cooled by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Techniques for reducing power: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 nothing well  (dark silicon)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Dynamic Voltage-Frequency Scaling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Low power state for DRAM, disks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Overclocking</a:t>
            </a:r>
            <a:r>
              <a:rPr lang="en-US" dirty="0" smtClean="0"/>
              <a:t>, turning off cores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Static Power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Static power consumption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Current</a:t>
            </a:r>
            <a:r>
              <a:rPr lang="en-US" baseline="-25000" dirty="0" err="1" smtClean="0"/>
              <a:t>static</a:t>
            </a:r>
            <a:r>
              <a:rPr lang="en-US" dirty="0" smtClean="0"/>
              <a:t> x Voltage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Scales with number of transistors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reduce:  power gating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Cost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Cost driven down by learning curve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Yield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DRAM:  price closely tracks cost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Microprocessors:  price depends on volume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10% less for each doubling of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Performance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Typical performance metrics: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Response time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Throughput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Speedup of X relative to 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Execution </a:t>
            </a:r>
            <a:r>
              <a:rPr lang="en-US" sz="1800" dirty="0" err="1" smtClean="0"/>
              <a:t>time</a:t>
            </a:r>
            <a:r>
              <a:rPr lang="en-US" sz="1800" baseline="-25000" dirty="0" err="1" smtClean="0"/>
              <a:t>Y</a:t>
            </a:r>
            <a:r>
              <a:rPr lang="en-US" sz="1800" dirty="0" smtClean="0"/>
              <a:t> / Execution </a:t>
            </a:r>
            <a:r>
              <a:rPr lang="en-US" sz="1800" dirty="0" err="1" smtClean="0"/>
              <a:t>time</a:t>
            </a:r>
            <a:r>
              <a:rPr lang="en-US" sz="1800" baseline="-25000" dirty="0" err="1" smtClean="0"/>
              <a:t>X</a:t>
            </a:r>
            <a:endParaRPr lang="en-US" sz="1800" baseline="-25000" dirty="0" smtClean="0"/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Execution time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Wall clock time:  includes all system overheads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CPU time:  only computation time</a:t>
            </a:r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Benchmarks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Kernels (e.g. matrix multiply)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Toy programs (e.g. sorting)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Synthetic benchmarks (e.g. Dhrystone)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Benchmark suites (e.g. SPEC06fp, TPC-C)</a:t>
            </a: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3280" y="5406621"/>
            <a:ext cx="5544616" cy="1019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1273" y="4830557"/>
            <a:ext cx="6120679" cy="70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Take Advantage of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e.g. multiple processors, disks, memory banks, pipelining, multiple functional units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Principle of Locality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Reuse of data and instructions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Focus on the Common Case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Amdahl’s Law</a:t>
            </a: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3810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Amdahl's Law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4800600"/>
          </a:xfrm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dirty="0" smtClean="0"/>
              <a:t>Speedup due to enhancement E:</a:t>
            </a:r>
          </a:p>
          <a:p>
            <a:pPr>
              <a:buFontTx/>
              <a:buNone/>
            </a:pPr>
            <a:r>
              <a:rPr lang="en-US" sz="2000" dirty="0" smtClean="0"/>
              <a:t>                              </a:t>
            </a:r>
            <a:r>
              <a:rPr lang="en-US" sz="2000" b="1" dirty="0" err="1" smtClean="0">
                <a:latin typeface="Courier New" pitchFamily="49" charset="0"/>
              </a:rPr>
              <a:t>ExTime</a:t>
            </a:r>
            <a:r>
              <a:rPr lang="en-US" sz="2000" b="1" dirty="0" smtClean="0">
                <a:latin typeface="Courier New" pitchFamily="49" charset="0"/>
              </a:rPr>
              <a:t> w/o E        Performance w/  E</a:t>
            </a:r>
          </a:p>
          <a:p>
            <a:pPr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Speedup(E) = -------------   =   -------------------</a:t>
            </a:r>
          </a:p>
          <a:p>
            <a:pPr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            </a:t>
            </a:r>
            <a:r>
              <a:rPr lang="en-US" sz="2000" b="1" dirty="0" err="1" smtClean="0">
                <a:latin typeface="Courier New" pitchFamily="49" charset="0"/>
              </a:rPr>
              <a:t>ExTime</a:t>
            </a:r>
            <a:r>
              <a:rPr lang="en-US" sz="2000" b="1" dirty="0" smtClean="0">
                <a:latin typeface="Courier New" pitchFamily="49" charset="0"/>
              </a:rPr>
              <a:t> w/  E        Performance w/o E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dirty="0" smtClean="0"/>
              <a:t>Suppose that enhancement E accelerates a fraction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of the task by a factor S, and the remainder of the task is unaffected.</a:t>
            </a:r>
          </a:p>
        </p:txBody>
      </p:sp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1149350" y="2978150"/>
            <a:ext cx="10541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9094" name="Rectangle 5"/>
          <p:cNvSpPr>
            <a:spLocks noChangeArrowheads="1"/>
          </p:cNvSpPr>
          <p:nvPr/>
        </p:nvSpPr>
        <p:spPr bwMode="auto">
          <a:xfrm>
            <a:off x="2216150" y="2978150"/>
            <a:ext cx="1054100" cy="3683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9095" name="Rectangle 6"/>
          <p:cNvSpPr>
            <a:spLocks noChangeArrowheads="1"/>
          </p:cNvSpPr>
          <p:nvPr/>
        </p:nvSpPr>
        <p:spPr bwMode="auto">
          <a:xfrm>
            <a:off x="3282950" y="2978150"/>
            <a:ext cx="1054100" cy="3683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9096" name="AutoShape 11"/>
          <p:cNvSpPr>
            <a:spLocks/>
          </p:cNvSpPr>
          <p:nvPr/>
        </p:nvSpPr>
        <p:spPr bwMode="auto">
          <a:xfrm rot="-5400000">
            <a:off x="2635250" y="3003550"/>
            <a:ext cx="228600" cy="1079500"/>
          </a:xfrm>
          <a:prstGeom prst="leftBrace">
            <a:avLst>
              <a:gd name="adj1" fmla="val 39352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9097" name="Text Box 12"/>
          <p:cNvSpPr txBox="1">
            <a:spLocks noChangeArrowheads="1"/>
          </p:cNvSpPr>
          <p:nvPr/>
        </p:nvSpPr>
        <p:spPr bwMode="auto">
          <a:xfrm>
            <a:off x="2362200" y="3581400"/>
            <a:ext cx="685800" cy="396875"/>
          </a:xfrm>
          <a:prstGeom prst="rect">
            <a:avLst/>
          </a:prstGeom>
          <a:noFill/>
          <a:ln w="76200" cmpd="tri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89098" name="Line 13"/>
          <p:cNvSpPr>
            <a:spLocks noChangeShapeType="1"/>
          </p:cNvSpPr>
          <p:nvPr/>
        </p:nvSpPr>
        <p:spPr bwMode="auto">
          <a:xfrm>
            <a:off x="2753772" y="219075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9" name="Line 14"/>
          <p:cNvSpPr>
            <a:spLocks noChangeShapeType="1"/>
          </p:cNvSpPr>
          <p:nvPr/>
        </p:nvSpPr>
        <p:spPr bwMode="auto">
          <a:xfrm>
            <a:off x="5781675" y="219075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smtClean="0"/>
              <a:t>Amdahl’s Law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20000" cy="838200"/>
          </a:xfrm>
        </p:spPr>
        <p:txBody>
          <a:bodyPr lIns="90488" tIns="44450" rIns="90488" bIns="44450"/>
          <a:lstStyle/>
          <a:p>
            <a:r>
              <a:rPr lang="en-US" smtClean="0"/>
              <a:t>Floating point instructions improved to run 2X; but only 10% of actual instructions are FP</a:t>
            </a:r>
          </a:p>
        </p:txBody>
      </p:sp>
      <p:sp>
        <p:nvSpPr>
          <p:cNvPr id="93189" name="Rectangle 4"/>
          <p:cNvSpPr>
            <a:spLocks noChangeArrowheads="1"/>
          </p:cNvSpPr>
          <p:nvPr/>
        </p:nvSpPr>
        <p:spPr bwMode="auto">
          <a:xfrm>
            <a:off x="976313" y="4252913"/>
            <a:ext cx="2122487" cy="4540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latin typeface="Arial" charset="0"/>
              </a:rPr>
              <a:t>Speedup</a:t>
            </a:r>
            <a:r>
              <a:rPr lang="en-US" sz="2400" b="1" baseline="-25000">
                <a:latin typeface="Arial" charset="0"/>
              </a:rPr>
              <a:t>overall</a:t>
            </a:r>
          </a:p>
        </p:txBody>
      </p:sp>
      <p:sp>
        <p:nvSpPr>
          <p:cNvPr id="93190" name="Rectangle 5"/>
          <p:cNvSpPr>
            <a:spLocks noChangeArrowheads="1"/>
          </p:cNvSpPr>
          <p:nvPr/>
        </p:nvSpPr>
        <p:spPr bwMode="auto">
          <a:xfrm>
            <a:off x="3109913" y="4252913"/>
            <a:ext cx="358775" cy="4540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93191" name="Rectangle 6"/>
          <p:cNvSpPr>
            <a:spLocks noChangeArrowheads="1"/>
          </p:cNvSpPr>
          <p:nvPr/>
        </p:nvSpPr>
        <p:spPr bwMode="auto">
          <a:xfrm>
            <a:off x="671513" y="3414713"/>
            <a:ext cx="1854200" cy="4540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latin typeface="Arial" charset="0"/>
              </a:rPr>
              <a:t>ExTime</a:t>
            </a:r>
            <a:r>
              <a:rPr lang="en-US" sz="2400" b="1" baseline="-25000">
                <a:latin typeface="Arial" charset="0"/>
              </a:rPr>
              <a:t>new</a:t>
            </a:r>
            <a:r>
              <a:rPr lang="en-US" sz="2000" b="1" baseline="-25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=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Processor Performance Equation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9158" y="1878532"/>
            <a:ext cx="5610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5102" y="2407543"/>
            <a:ext cx="40767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79427" y="3487663"/>
            <a:ext cx="3448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423767"/>
            <a:ext cx="6143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55490" y="5143847"/>
            <a:ext cx="5495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Conventional Wisdom in Comp. Architecture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Old Conventional Wisdom: </a:t>
            </a:r>
            <a:r>
              <a:rPr lang="en-US" b="1" dirty="0" smtClean="0">
                <a:solidFill>
                  <a:srgbClr val="0070C0"/>
                </a:solidFill>
              </a:rPr>
              <a:t>Power is free,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T</a:t>
            </a:r>
            <a:r>
              <a:rPr lang="en-US" dirty="0" smtClean="0">
                <a:solidFill>
                  <a:srgbClr val="000099"/>
                </a:solidFill>
              </a:rPr>
              <a:t>ransistors are expensive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New Conventional Wisdom: </a:t>
            </a:r>
            <a:r>
              <a:rPr lang="en-US" dirty="0" smtClean="0">
                <a:solidFill>
                  <a:srgbClr val="FF0000"/>
                </a:solidFill>
              </a:rPr>
              <a:t>“Power wall” Power expensive</a:t>
            </a:r>
            <a:r>
              <a:rPr lang="en-US" dirty="0" smtClean="0"/>
              <a:t>, Transistors free </a:t>
            </a:r>
            <a:br>
              <a:rPr lang="en-US" dirty="0" smtClean="0"/>
            </a:br>
            <a:r>
              <a:rPr lang="en-US" b="1" dirty="0" smtClean="0">
                <a:solidFill>
                  <a:srgbClr val="002060"/>
                </a:solidFill>
              </a:rPr>
              <a:t>(We can put more on chip than can afford to turn on)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Old CW: </a:t>
            </a:r>
            <a:r>
              <a:rPr lang="en-US" dirty="0" smtClean="0"/>
              <a:t>Sufficiently increasing Instruction Level Parallelism via compilers, innovation (Out-of-order, speculation, VLIW, …)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New CW: </a:t>
            </a:r>
            <a:r>
              <a:rPr lang="en-US" dirty="0" smtClean="0">
                <a:solidFill>
                  <a:srgbClr val="FF0000"/>
                </a:solidFill>
              </a:rPr>
              <a:t>“ILP wall”</a:t>
            </a:r>
            <a:r>
              <a:rPr lang="en-US" dirty="0" smtClean="0"/>
              <a:t> law of diminishing returns on more HW for ILP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861048"/>
            <a:ext cx="561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7292" y="2492896"/>
            <a:ext cx="46005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instruction types having different CPIs</a:t>
            </a:r>
            <a:endParaRPr lang="en-US" dirty="0"/>
          </a:p>
        </p:txBody>
      </p:sp>
      <p:sp>
        <p:nvSpPr>
          <p:cNvPr id="553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Conventional Wisdom in Comp. Architecture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Old CW: </a:t>
            </a:r>
            <a:r>
              <a:rPr lang="en-US" dirty="0" smtClean="0">
                <a:solidFill>
                  <a:srgbClr val="0070C0"/>
                </a:solidFill>
              </a:rPr>
              <a:t>Multipliers are slow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Memory access is fast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New CW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“Memory wall”</a:t>
            </a:r>
            <a:r>
              <a:rPr lang="en-US" dirty="0" smtClean="0">
                <a:cs typeface="Times New Roman" pitchFamily="18" charset="0"/>
              </a:rPr>
              <a:t> Memory slow, </a:t>
            </a:r>
            <a:r>
              <a:rPr lang="en-US" dirty="0" smtClean="0"/>
              <a:t>multiplies fast</a:t>
            </a:r>
            <a:r>
              <a:rPr lang="en-US" dirty="0" smtClean="0">
                <a:cs typeface="Times New Roman" pitchFamily="18" charset="0"/>
              </a:rPr>
              <a:t> 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(200 clock cycles to DRAM memory, 4 clocks for multiply)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Old CW: </a:t>
            </a:r>
            <a:r>
              <a:rPr lang="en-US" dirty="0" err="1" smtClean="0"/>
              <a:t>Uniprocessor</a:t>
            </a:r>
            <a:r>
              <a:rPr lang="en-US" dirty="0" smtClean="0"/>
              <a:t> performance 2X / 1.5 yrs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New CW: </a:t>
            </a:r>
            <a:r>
              <a:rPr lang="en-US" dirty="0" smtClean="0">
                <a:solidFill>
                  <a:srgbClr val="C00000"/>
                </a:solidFill>
              </a:rPr>
              <a:t>Power Wall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C00000"/>
                </a:solidFill>
              </a:rPr>
              <a:t>ILP Wall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C00000"/>
                </a:solidFill>
              </a:rPr>
              <a:t>Memory Wall </a:t>
            </a:r>
            <a:r>
              <a:rPr lang="en-US" dirty="0" smtClean="0"/>
              <a:t>= </a:t>
            </a:r>
            <a:r>
              <a:rPr lang="en-US" b="1" dirty="0" smtClean="0">
                <a:solidFill>
                  <a:srgbClr val="FF0000"/>
                </a:solidFill>
              </a:rPr>
              <a:t>Brick Wall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err="1" smtClean="0"/>
              <a:t>Uniprocessor</a:t>
            </a:r>
            <a:r>
              <a:rPr lang="en-US" dirty="0" smtClean="0"/>
              <a:t> performance now 2X / 5(?) yrs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sz="4400" dirty="0" smtClean="0">
                <a:sym typeface="Symbol" pitchFamily="18" charset="2"/>
              </a:rPr>
              <a:t>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Sea change in chip design: multiple “cores” </a:t>
            </a:r>
            <a:br>
              <a:rPr lang="en-US" dirty="0" smtClean="0"/>
            </a:br>
            <a:r>
              <a:rPr lang="en-US" dirty="0" smtClean="0"/>
              <a:t>    (2X processors per chip / ~ 2 years)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    More simpler processors that are more power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8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8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8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3600"/>
            <a:ext cx="8725421" cy="475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Single Processor Performance</a:t>
            </a:r>
            <a:endParaRPr lang="en-GB" dirty="0"/>
          </a:p>
        </p:txBody>
      </p:sp>
      <p:sp>
        <p:nvSpPr>
          <p:cNvPr id="483336" name="Text Box 8"/>
          <p:cNvSpPr txBox="1">
            <a:spLocks noChangeArrowheads="1"/>
          </p:cNvSpPr>
          <p:nvPr/>
        </p:nvSpPr>
        <p:spPr bwMode="auto">
          <a:xfrm>
            <a:off x="2002954" y="4080435"/>
            <a:ext cx="11521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RISC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2582254" y="4545123"/>
            <a:ext cx="504056" cy="288033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640101" y="1208265"/>
            <a:ext cx="32403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Move to multi-processor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580108" y="1278285"/>
            <a:ext cx="1152132" cy="86409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 in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422" y="1381649"/>
            <a:ext cx="8141677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Cannot continue to leverage Instruction-Level parallelism (ILP)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Single processor performance improvement ended in 2003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New models for performance: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Data-level parallelism (DLP)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Thread-level parallelism (TLP)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Request-level parallelism (RLP)  -Data </a:t>
            </a:r>
            <a:r>
              <a:rPr lang="en-US" dirty="0" err="1" smtClean="0"/>
              <a:t>C</a:t>
            </a:r>
            <a:r>
              <a:rPr lang="en-US" sz="2400" dirty="0" err="1" smtClean="0"/>
              <a:t>enteres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These require explicit restructuring of the application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Computers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Personal Mobile Device (PMD</a:t>
            </a:r>
            <a:r>
              <a:rPr lang="en-US" sz="24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e.g. start phones, tablet computers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energy efficiency and real-time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Desktop Computing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price-performance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Servers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availability, scalability, throughput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Clusters / Warehouse Scale Computers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Used for “Software as a Service (</a:t>
            </a:r>
            <a:r>
              <a:rPr lang="en-US" sz="2000" dirty="0" err="1" smtClean="0"/>
              <a:t>SaaS</a:t>
            </a:r>
            <a:r>
              <a:rPr lang="en-US" sz="2000" dirty="0" smtClean="0"/>
              <a:t>)”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availability and price-performance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Sub-class:  Supercomputers, emphasis:  floating-point performance and fast internal networks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Embedded Computers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Emphasis:  price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</a:rPr>
              <a:t>Classes of parallelism in applications: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Data-Level Parallelism (DLP)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Task-Level Parallelism (TLP)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</a:rPr>
              <a:t>Classes of architectural parallelism: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Instruction-Level Parallelism (ILP)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Vector architectures/Graphic Processor Units (GPUs)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Thread-Level Parallelism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457">
  <a:themeElements>
    <a:clrScheme name="cs45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s45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45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5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Z:\ms\office97\Templates\cs457.pot</Template>
  <TotalTime>5652</TotalTime>
  <Words>1913</Words>
  <Application>Microsoft Office PowerPoint</Application>
  <PresentationFormat>Overhead</PresentationFormat>
  <Paragraphs>471</Paragraphs>
  <Slides>40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cs457</vt:lpstr>
      <vt:lpstr>Document</vt:lpstr>
      <vt:lpstr>Worksheet</vt:lpstr>
      <vt:lpstr>Chart</vt:lpstr>
      <vt:lpstr>CptS 5 6 1  /  E E 5 2 4   COMPUTER  ARCHITECTURE</vt:lpstr>
      <vt:lpstr>Course Objectives</vt:lpstr>
      <vt:lpstr>Grade</vt:lpstr>
      <vt:lpstr>Conventional Wisdom in Comp. Architecture</vt:lpstr>
      <vt:lpstr>Conventional Wisdom in Comp. Architecture</vt:lpstr>
      <vt:lpstr>Single Processor Performance</vt:lpstr>
      <vt:lpstr>Current Trends in Architecture</vt:lpstr>
      <vt:lpstr>Classes of Computers</vt:lpstr>
      <vt:lpstr>Parallelism</vt:lpstr>
      <vt:lpstr>Flynn’s Taxonomy</vt:lpstr>
      <vt:lpstr>Defining Computer Architecture</vt:lpstr>
      <vt:lpstr>Tracking Technology Performance Trends</vt:lpstr>
      <vt:lpstr>Disks: Archaic(Nostalgic) v. Modern(Newfangled)</vt:lpstr>
      <vt:lpstr>Latency Lags Bandwidth (for last ~20 years)</vt:lpstr>
      <vt:lpstr>Memory: Archaic (Nostalgic) v. Modern (Newfangled)</vt:lpstr>
      <vt:lpstr>Latency Lags Bandwidth (last ~20 years)</vt:lpstr>
      <vt:lpstr>LANs: Archaic (Nostalgic)v. Modern (Newfangled)</vt:lpstr>
      <vt:lpstr>Latency Lags Bandwidth (last ~20 years)</vt:lpstr>
      <vt:lpstr>CPUs: Archaic (Nostalgic) v. Modern (Newfangled)</vt:lpstr>
      <vt:lpstr>Latency Lags Bandwidth (last ~20 years)</vt:lpstr>
      <vt:lpstr>Trends in Technology</vt:lpstr>
      <vt:lpstr>Bandwidth and Latency</vt:lpstr>
      <vt:lpstr>Bandwidth and Latency</vt:lpstr>
      <vt:lpstr>Rule of Thumb for Latency Lagging BW</vt:lpstr>
      <vt:lpstr>Six Reasons Latency Lags Bandwidth</vt:lpstr>
      <vt:lpstr>6 Reasons Latency Lags Bandwidth (cont’d) </vt:lpstr>
      <vt:lpstr>6 Reasons Latency Lags Bandwidth (cont’d) </vt:lpstr>
      <vt:lpstr>6 Reasons Latency Lags Bandwidth (cont’d) </vt:lpstr>
      <vt:lpstr>Transistors and Wires</vt:lpstr>
      <vt:lpstr>Power and Energy</vt:lpstr>
      <vt:lpstr>Dynamic Energy and Power</vt:lpstr>
      <vt:lpstr>Power</vt:lpstr>
      <vt:lpstr>Reducing Power</vt:lpstr>
      <vt:lpstr>Trends in Cost</vt:lpstr>
      <vt:lpstr>Measuring Performance</vt:lpstr>
      <vt:lpstr>Principles of Computer Design</vt:lpstr>
      <vt:lpstr>Amdahl's Law</vt:lpstr>
      <vt:lpstr>Amdahl’s Law</vt:lpstr>
      <vt:lpstr>Principles of Computer Design</vt:lpstr>
      <vt:lpstr>Principles of Computer Design</vt:lpstr>
    </vt:vector>
  </TitlesOfParts>
  <Company>University of Virginia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Computer Science Department</dc:creator>
  <cp:lastModifiedBy>Jose Delgado-Frias</cp:lastModifiedBy>
  <cp:revision>65</cp:revision>
  <cp:lastPrinted>1999-08-30T23:48:49Z</cp:lastPrinted>
  <dcterms:created xsi:type="dcterms:W3CDTF">1999-07-28T15:51:10Z</dcterms:created>
  <dcterms:modified xsi:type="dcterms:W3CDTF">2012-08-21T23:59:03Z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jorg@cs.virginia.edu</vt:lpwstr>
  </property>
  <property fmtid="{D5CDD505-2E9C-101B-9397-08002B2CF9AE}" pid="8" name="HomePage">
    <vt:lpwstr>http://www.cs.virginia.edu/~cs457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G:\public_html\slides</vt:lpwstr>
  </property>
</Properties>
</file>