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68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wmf" ContentType="image/x-wmf"/>
  <Default Extension="xls" ContentType="application/vnd.ms-exce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5"/>
  </p:notesMasterIdLst>
  <p:handoutMasterIdLst>
    <p:handoutMasterId r:id="rId76"/>
  </p:handoutMasterIdLst>
  <p:sldIdLst>
    <p:sldId id="340" r:id="rId2"/>
    <p:sldId id="389" r:id="rId3"/>
    <p:sldId id="390" r:id="rId4"/>
    <p:sldId id="391" r:id="rId5"/>
    <p:sldId id="342" r:id="rId6"/>
    <p:sldId id="319" r:id="rId7"/>
    <p:sldId id="343" r:id="rId8"/>
    <p:sldId id="268" r:id="rId9"/>
    <p:sldId id="269" r:id="rId10"/>
    <p:sldId id="321" r:id="rId11"/>
    <p:sldId id="320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30" r:id="rId21"/>
    <p:sldId id="331" r:id="rId22"/>
    <p:sldId id="332" r:id="rId23"/>
    <p:sldId id="333" r:id="rId24"/>
    <p:sldId id="334" r:id="rId25"/>
    <p:sldId id="335" r:id="rId26"/>
    <p:sldId id="336" r:id="rId27"/>
    <p:sldId id="337" r:id="rId28"/>
    <p:sldId id="338" r:id="rId29"/>
    <p:sldId id="345" r:id="rId30"/>
    <p:sldId id="346" r:id="rId31"/>
    <p:sldId id="347" r:id="rId32"/>
    <p:sldId id="348" r:id="rId33"/>
    <p:sldId id="349" r:id="rId34"/>
    <p:sldId id="350" r:id="rId35"/>
    <p:sldId id="351" r:id="rId36"/>
    <p:sldId id="352" r:id="rId37"/>
    <p:sldId id="353" r:id="rId38"/>
    <p:sldId id="354" r:id="rId39"/>
    <p:sldId id="355" r:id="rId40"/>
    <p:sldId id="356" r:id="rId41"/>
    <p:sldId id="357" r:id="rId42"/>
    <p:sldId id="358" r:id="rId43"/>
    <p:sldId id="359" r:id="rId44"/>
    <p:sldId id="360" r:id="rId45"/>
    <p:sldId id="361" r:id="rId46"/>
    <p:sldId id="362" r:id="rId47"/>
    <p:sldId id="363" r:id="rId48"/>
    <p:sldId id="364" r:id="rId49"/>
    <p:sldId id="365" r:id="rId50"/>
    <p:sldId id="366" r:id="rId51"/>
    <p:sldId id="367" r:id="rId52"/>
    <p:sldId id="368" r:id="rId53"/>
    <p:sldId id="369" r:id="rId54"/>
    <p:sldId id="370" r:id="rId55"/>
    <p:sldId id="371" r:id="rId56"/>
    <p:sldId id="372" r:id="rId57"/>
    <p:sldId id="373" r:id="rId58"/>
    <p:sldId id="374" r:id="rId59"/>
    <p:sldId id="375" r:id="rId60"/>
    <p:sldId id="376" r:id="rId61"/>
    <p:sldId id="377" r:id="rId62"/>
    <p:sldId id="378" r:id="rId63"/>
    <p:sldId id="379" r:id="rId64"/>
    <p:sldId id="380" r:id="rId65"/>
    <p:sldId id="381" r:id="rId66"/>
    <p:sldId id="382" r:id="rId67"/>
    <p:sldId id="383" r:id="rId68"/>
    <p:sldId id="384" r:id="rId69"/>
    <p:sldId id="385" r:id="rId70"/>
    <p:sldId id="386" r:id="rId71"/>
    <p:sldId id="387" r:id="rId72"/>
    <p:sldId id="388" r:id="rId73"/>
    <p:sldId id="339" r:id="rId74"/>
  </p:sldIdLst>
  <p:sldSz cx="9144000" cy="6858000" type="letter"/>
  <p:notesSz cx="6997700" cy="9271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FFCC"/>
    <a:srgbClr val="5D5D5D"/>
    <a:srgbClr val="800000"/>
    <a:srgbClr val="000099"/>
    <a:srgbClr val="FFFF00"/>
    <a:srgbClr val="996633"/>
    <a:srgbClr val="0033CC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3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86" y="-90"/>
      </p:cViewPr>
      <p:guideLst>
        <p:guide orient="horz" pos="2920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.png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.png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.png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.png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.png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.png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.png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.png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.png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1.png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1.png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1.png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1.png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1.png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1.png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1.png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1.png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1.png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1.png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1.png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1.png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1.png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1.png"/></Relationships>
</file>

<file path=ppt/drawings/_rels/vmlDrawing3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1.png"/></Relationships>
</file>

<file path=ppt/drawings/_rels/vmlDrawing3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1.png"/></Relationships>
</file>

<file path=ppt/drawings/_rels/vmlDrawing3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1.png"/></Relationships>
</file>

<file path=ppt/drawings/_rels/vmlDrawing3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1.png"/></Relationships>
</file>

<file path=ppt/drawings/_rels/vmlDrawing3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1.png"/></Relationships>
</file>

<file path=ppt/drawings/_rels/vmlDrawing3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1.png"/></Relationships>
</file>

<file path=ppt/drawings/_rels/vmlDrawing3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1.png"/></Relationships>
</file>

<file path=ppt/drawings/_rels/vmlDrawing4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1.png"/></Relationships>
</file>

<file path=ppt/drawings/_rels/vmlDrawing4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1.png"/></Relationships>
</file>

<file path=ppt/drawings/_rels/vmlDrawing4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117850" y="8824913"/>
            <a:ext cx="760413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8761" tIns="45188" rIns="88761" bIns="45188">
            <a:spAutoFit/>
          </a:bodyPr>
          <a:lstStyle/>
          <a:p>
            <a:pPr defTabSz="882650">
              <a:lnSpc>
                <a:spcPct val="90000"/>
              </a:lnSpc>
              <a:defRPr/>
            </a:pPr>
            <a:r>
              <a:rPr lang="en-US" sz="1200" b="0"/>
              <a:t>Page </a:t>
            </a:r>
            <a:fld id="{BE10C5A3-589D-4882-8B2E-CD9DD6515681}" type="slidenum">
              <a:rPr lang="en-US" sz="1200" b="0"/>
              <a:pPr defTabSz="882650">
                <a:lnSpc>
                  <a:spcPct val="90000"/>
                </a:lnSpc>
                <a:defRPr/>
              </a:pPr>
              <a:t>‹#›</a:t>
            </a:fld>
            <a:endParaRPr lang="en-US" sz="12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114675" y="8824913"/>
            <a:ext cx="768350" cy="269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8761" tIns="45188" rIns="88761" bIns="45188">
            <a:spAutoFit/>
          </a:bodyPr>
          <a:lstStyle/>
          <a:p>
            <a:pPr defTabSz="882650">
              <a:lnSpc>
                <a:spcPct val="90000"/>
              </a:lnSpc>
              <a:defRPr/>
            </a:pPr>
            <a:r>
              <a:rPr lang="en-US" sz="1200" b="0"/>
              <a:t>Page </a:t>
            </a:r>
            <a:fld id="{09B67E62-FEB4-45F7-AE82-8F5F95256869}" type="slidenum">
              <a:rPr lang="en-US" sz="1200" b="0"/>
              <a:pPr defTabSz="882650">
                <a:lnSpc>
                  <a:spcPct val="90000"/>
                </a:lnSpc>
                <a:defRPr/>
              </a:pPr>
              <a:t>‹#›</a:t>
            </a:fld>
            <a:endParaRPr lang="en-US" sz="1200" b="0"/>
          </a:p>
        </p:txBody>
      </p:sp>
      <p:sp>
        <p:nvSpPr>
          <p:cNvPr id="7782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701675"/>
            <a:ext cx="4618038" cy="3463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03725"/>
            <a:ext cx="5130800" cy="4171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989" tIns="45188" rIns="91989" bIns="451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43038" y="892175"/>
            <a:ext cx="4113212" cy="3084513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02138"/>
            <a:ext cx="5133975" cy="417195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43038" y="892175"/>
            <a:ext cx="4113212" cy="3084513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02138"/>
            <a:ext cx="5133975" cy="417195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43038" y="892175"/>
            <a:ext cx="4113212" cy="3084513"/>
          </a:xfrm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02138"/>
            <a:ext cx="5133975" cy="417195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lIns="91984" tIns="45186" rIns="91984" bIns="45186"/>
          <a:lstStyle/>
          <a:p>
            <a:endParaRPr lang="en-US" smtClean="0"/>
          </a:p>
        </p:txBody>
      </p:sp>
      <p:sp>
        <p:nvSpPr>
          <p:cNvPr id="1392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lIns="92322" tIns="45352" rIns="92322" bIns="45352"/>
          <a:lstStyle/>
          <a:p>
            <a:r>
              <a:rPr lang="en-US" smtClean="0"/>
              <a:t>What you might have thought</a:t>
            </a:r>
          </a:p>
          <a:p>
            <a:r>
              <a:rPr lang="en-US" smtClean="0"/>
              <a:t>1. 4 stages of instruction executino</a:t>
            </a:r>
          </a:p>
          <a:p>
            <a:r>
              <a:rPr lang="en-US" smtClean="0"/>
              <a:t>2.Status of FU:  Normal things to keep track of (RAW &amp; structura for busyl):</a:t>
            </a:r>
          </a:p>
          <a:p>
            <a:r>
              <a:rPr lang="en-US" smtClean="0"/>
              <a:t>Fi from instruction format of the mahine (Fi is dest)</a:t>
            </a:r>
          </a:p>
          <a:p>
            <a:r>
              <a:rPr lang="en-US" smtClean="0"/>
              <a:t>Add unit can Add or Sub</a:t>
            </a:r>
          </a:p>
          <a:p>
            <a:r>
              <a:rPr lang="en-US" smtClean="0"/>
              <a:t>Rj, Rk - status of registers (Yes means ready)</a:t>
            </a:r>
          </a:p>
          <a:p>
            <a:r>
              <a:rPr lang="en-US" smtClean="0"/>
              <a:t>Qj,Qk - If a no in Rj, Rk, means waiting for a FU to write result; Qj, Qk means wihch FU waiting for it</a:t>
            </a:r>
          </a:p>
          <a:p>
            <a:r>
              <a:rPr lang="en-US" smtClean="0"/>
              <a:t>3.Status of register result (WAW &amp;WAR)s:</a:t>
            </a:r>
          </a:p>
          <a:p>
            <a:r>
              <a:rPr lang="en-US" smtClean="0"/>
              <a:t>which FU is going to write into registers</a:t>
            </a:r>
          </a:p>
          <a:p>
            <a:r>
              <a:rPr lang="en-US" smtClean="0"/>
              <a:t>Scoreboard on 6600 = size of FU</a:t>
            </a:r>
          </a:p>
          <a:p>
            <a:r>
              <a:rPr lang="en-US" smtClean="0"/>
              <a:t>6.7, 6.8, 6.9, 6.12, 6.13, 6.16, 6.17</a:t>
            </a:r>
          </a:p>
          <a:p>
            <a:r>
              <a:rPr lang="en-US" smtClean="0"/>
              <a:t>FU latencies: Add 2, Mult 10, Div 40 clocks</a:t>
            </a:r>
          </a:p>
        </p:txBody>
      </p:sp>
      <p:sp>
        <p:nvSpPr>
          <p:cNvPr id="849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381000"/>
            <a:ext cx="17907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381000"/>
            <a:ext cx="5219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381000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1628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ChangeArrowheads="1"/>
          </p:cNvSpPr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800000"/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3657600" y="6553200"/>
            <a:ext cx="54864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400" b="0" dirty="0">
                <a:solidFill>
                  <a:schemeClr val="bg1"/>
                </a:solidFill>
              </a:rPr>
              <a:t>EE524/CptS561 Advanced Computer </a:t>
            </a:r>
            <a:r>
              <a:rPr lang="en-US" sz="1400" b="0" dirty="0" smtClean="0">
                <a:solidFill>
                  <a:schemeClr val="bg1"/>
                </a:solidFill>
              </a:rPr>
              <a:t>Architecture</a:t>
            </a:r>
            <a:endParaRPr lang="en-US" sz="1400" b="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2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3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4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5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6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7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8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9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0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12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13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14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15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16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17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18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19.bin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20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21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22.bin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oleObject23.bin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oleObject24.bin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oleObject25.bin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26.bin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oleObject27.bin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4" Type="http://schemas.openxmlformats.org/officeDocument/2006/relationships/oleObject" Target="../embeddings/oleObject28.bin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4" Type="http://schemas.openxmlformats.org/officeDocument/2006/relationships/oleObject" Target="../embeddings/oleObject29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4" Type="http://schemas.openxmlformats.org/officeDocument/2006/relationships/oleObject" Target="../embeddings/oleObject30.bin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4" Type="http://schemas.openxmlformats.org/officeDocument/2006/relationships/oleObject" Target="../embeddings/oleObject31.bin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4" Type="http://schemas.openxmlformats.org/officeDocument/2006/relationships/oleObject" Target="../embeddings/oleObject32.bin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4" Type="http://schemas.openxmlformats.org/officeDocument/2006/relationships/oleObject" Target="../embeddings/oleObject33.bin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4" Type="http://schemas.openxmlformats.org/officeDocument/2006/relationships/oleObject" Target="../embeddings/oleObject34.bin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4" Type="http://schemas.openxmlformats.org/officeDocument/2006/relationships/oleObject" Target="../embeddings/oleObject35.bin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4" Type="http://schemas.openxmlformats.org/officeDocument/2006/relationships/oleObject" Target="../embeddings/oleObject36.bin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4" Type="http://schemas.openxmlformats.org/officeDocument/2006/relationships/oleObject" Target="../embeddings/oleObject37.bin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4" Type="http://schemas.openxmlformats.org/officeDocument/2006/relationships/oleObject" Target="../embeddings/oleObject38.bin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4" Type="http://schemas.openxmlformats.org/officeDocument/2006/relationships/oleObject" Target="../embeddings/oleObject39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4" Type="http://schemas.openxmlformats.org/officeDocument/2006/relationships/oleObject" Target="../embeddings/oleObject40.bin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2.vml"/><Relationship Id="rId4" Type="http://schemas.openxmlformats.org/officeDocument/2006/relationships/oleObject" Target="../embeddings/oleObject41.bin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Dynamic Scheduling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A scheme to overcome data hazards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Line 2"/>
          <p:cNvSpPr>
            <a:spLocks noChangeShapeType="1"/>
          </p:cNvSpPr>
          <p:nvPr/>
        </p:nvSpPr>
        <p:spPr bwMode="auto">
          <a:xfrm flipV="1">
            <a:off x="1905000" y="28194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1219200" y="990600"/>
            <a:ext cx="1447800" cy="1905000"/>
          </a:xfrm>
          <a:prstGeom prst="rect">
            <a:avLst/>
          </a:prstGeom>
          <a:solidFill>
            <a:schemeClr val="bg1"/>
          </a:solidFill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1219200" y="16002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>
            <a:off x="1219200" y="19050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>
            <a:off x="1219200" y="22098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>
            <a:off x="1219200" y="25146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>
            <a:off x="1219200" y="12954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3429000" y="990600"/>
            <a:ext cx="1447800" cy="1828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3429000" y="1600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3429000" y="12954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87" name="Rectangle 15"/>
          <p:cNvSpPr>
            <a:spLocks noChangeArrowheads="1"/>
          </p:cNvSpPr>
          <p:nvPr/>
        </p:nvSpPr>
        <p:spPr bwMode="auto">
          <a:xfrm>
            <a:off x="5562600" y="762000"/>
            <a:ext cx="2514600" cy="1219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>
            <a:off x="5562600" y="10668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>
            <a:off x="5562600" y="13716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>
            <a:off x="5562600" y="16764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91" name="Text Box 19"/>
          <p:cNvSpPr txBox="1">
            <a:spLocks noChangeArrowheads="1"/>
          </p:cNvSpPr>
          <p:nvPr/>
        </p:nvSpPr>
        <p:spPr bwMode="auto">
          <a:xfrm>
            <a:off x="990600" y="990600"/>
            <a:ext cx="1676400" cy="1900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6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5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4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3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2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1	</a:t>
            </a:r>
          </a:p>
        </p:txBody>
      </p:sp>
      <p:sp>
        <p:nvSpPr>
          <p:cNvPr id="54292" name="Rectangle 20"/>
          <p:cNvSpPr>
            <a:spLocks noChangeArrowheads="1"/>
          </p:cNvSpPr>
          <p:nvPr/>
        </p:nvSpPr>
        <p:spPr bwMode="auto">
          <a:xfrm>
            <a:off x="6781800" y="2438400"/>
            <a:ext cx="1447800" cy="914400"/>
          </a:xfrm>
          <a:prstGeom prst="rect">
            <a:avLst/>
          </a:prstGeom>
          <a:solidFill>
            <a:schemeClr val="bg1"/>
          </a:solidFill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3" name="Line 21"/>
          <p:cNvSpPr>
            <a:spLocks noChangeShapeType="1"/>
          </p:cNvSpPr>
          <p:nvPr/>
        </p:nvSpPr>
        <p:spPr bwMode="auto">
          <a:xfrm>
            <a:off x="6781800" y="27432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94" name="Line 22"/>
          <p:cNvSpPr>
            <a:spLocks noChangeShapeType="1"/>
          </p:cNvSpPr>
          <p:nvPr/>
        </p:nvSpPr>
        <p:spPr bwMode="auto">
          <a:xfrm>
            <a:off x="6781800" y="30480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95" name="Text Box 23"/>
          <p:cNvSpPr txBox="1">
            <a:spLocks noChangeArrowheads="1"/>
          </p:cNvSpPr>
          <p:nvPr/>
        </p:nvSpPr>
        <p:spPr bwMode="auto">
          <a:xfrm>
            <a:off x="6781800" y="2438400"/>
            <a:ext cx="16764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3</a:t>
            </a:r>
          </a:p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2</a:t>
            </a:r>
          </a:p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1</a:t>
            </a:r>
          </a:p>
        </p:txBody>
      </p:sp>
      <p:sp>
        <p:nvSpPr>
          <p:cNvPr id="54296" name="Rectangle 24"/>
          <p:cNvSpPr>
            <a:spLocks noChangeArrowheads="1"/>
          </p:cNvSpPr>
          <p:nvPr/>
        </p:nvSpPr>
        <p:spPr bwMode="auto">
          <a:xfrm>
            <a:off x="1371600" y="4114800"/>
            <a:ext cx="2286000" cy="914400"/>
          </a:xfrm>
          <a:prstGeom prst="rect">
            <a:avLst/>
          </a:prstGeom>
          <a:solidFill>
            <a:schemeClr val="bg1"/>
          </a:solidFill>
          <a:ln w="19050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7" name="Line 25"/>
          <p:cNvSpPr>
            <a:spLocks noChangeShapeType="1"/>
          </p:cNvSpPr>
          <p:nvPr/>
        </p:nvSpPr>
        <p:spPr bwMode="auto">
          <a:xfrm>
            <a:off x="1371600" y="44196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98" name="Line 26"/>
          <p:cNvSpPr>
            <a:spLocks noChangeShapeType="1"/>
          </p:cNvSpPr>
          <p:nvPr/>
        </p:nvSpPr>
        <p:spPr bwMode="auto">
          <a:xfrm>
            <a:off x="1371600" y="47244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99" name="Text Box 27"/>
          <p:cNvSpPr txBox="1">
            <a:spLocks noChangeArrowheads="1"/>
          </p:cNvSpPr>
          <p:nvPr/>
        </p:nvSpPr>
        <p:spPr bwMode="auto">
          <a:xfrm>
            <a:off x="1143000" y="4114800"/>
            <a:ext cx="24384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0">
                <a:solidFill>
                  <a:srgbClr val="996633"/>
                </a:solidFill>
              </a:rPr>
              <a:t>3</a:t>
            </a:r>
          </a:p>
          <a:p>
            <a:pPr algn="l">
              <a:spcBef>
                <a:spcPct val="50000"/>
              </a:spcBef>
            </a:pPr>
            <a:r>
              <a:rPr lang="en-US" sz="1400" b="0">
                <a:solidFill>
                  <a:srgbClr val="996633"/>
                </a:solidFill>
              </a:rPr>
              <a:t>2</a:t>
            </a:r>
          </a:p>
          <a:p>
            <a:pPr algn="l">
              <a:spcBef>
                <a:spcPct val="50000"/>
              </a:spcBef>
            </a:pPr>
            <a:r>
              <a:rPr lang="en-US" sz="1400" b="0">
                <a:solidFill>
                  <a:srgbClr val="996633"/>
                </a:solidFill>
              </a:rPr>
              <a:t>1</a:t>
            </a:r>
          </a:p>
        </p:txBody>
      </p:sp>
      <p:sp>
        <p:nvSpPr>
          <p:cNvPr id="54300" name="Line 28"/>
          <p:cNvSpPr>
            <a:spLocks noChangeShapeType="1"/>
          </p:cNvSpPr>
          <p:nvPr/>
        </p:nvSpPr>
        <p:spPr bwMode="auto">
          <a:xfrm>
            <a:off x="1828800" y="4114800"/>
            <a:ext cx="0" cy="914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01" name="Line 29"/>
          <p:cNvSpPr>
            <a:spLocks noChangeShapeType="1"/>
          </p:cNvSpPr>
          <p:nvPr/>
        </p:nvSpPr>
        <p:spPr bwMode="auto">
          <a:xfrm>
            <a:off x="2743200" y="4114800"/>
            <a:ext cx="0" cy="914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02" name="Rectangle 30"/>
          <p:cNvSpPr>
            <a:spLocks noChangeArrowheads="1"/>
          </p:cNvSpPr>
          <p:nvPr/>
        </p:nvSpPr>
        <p:spPr bwMode="auto">
          <a:xfrm>
            <a:off x="5029200" y="4191000"/>
            <a:ext cx="2286000" cy="609600"/>
          </a:xfrm>
          <a:prstGeom prst="rect">
            <a:avLst/>
          </a:prstGeom>
          <a:solidFill>
            <a:schemeClr val="bg1"/>
          </a:solidFill>
          <a:ln w="19050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3" name="Line 31"/>
          <p:cNvSpPr>
            <a:spLocks noChangeShapeType="1"/>
          </p:cNvSpPr>
          <p:nvPr/>
        </p:nvSpPr>
        <p:spPr bwMode="auto">
          <a:xfrm>
            <a:off x="5029200" y="41910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04" name="Line 32"/>
          <p:cNvSpPr>
            <a:spLocks noChangeShapeType="1"/>
          </p:cNvSpPr>
          <p:nvPr/>
        </p:nvSpPr>
        <p:spPr bwMode="auto">
          <a:xfrm>
            <a:off x="5029200" y="44958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05" name="Text Box 33"/>
          <p:cNvSpPr txBox="1">
            <a:spLocks noChangeArrowheads="1"/>
          </p:cNvSpPr>
          <p:nvPr/>
        </p:nvSpPr>
        <p:spPr bwMode="auto">
          <a:xfrm>
            <a:off x="5105400" y="4191000"/>
            <a:ext cx="2438400" cy="623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996633"/>
                </a:solidFill>
              </a:rPr>
              <a:t>2</a:t>
            </a:r>
          </a:p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996633"/>
                </a:solidFill>
              </a:rPr>
              <a:t>1</a:t>
            </a:r>
          </a:p>
        </p:txBody>
      </p:sp>
      <p:sp>
        <p:nvSpPr>
          <p:cNvPr id="54306" name="Line 34"/>
          <p:cNvSpPr>
            <a:spLocks noChangeShapeType="1"/>
          </p:cNvSpPr>
          <p:nvPr/>
        </p:nvSpPr>
        <p:spPr bwMode="auto">
          <a:xfrm>
            <a:off x="5486400" y="4191000"/>
            <a:ext cx="0" cy="6096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07" name="Line 35"/>
          <p:cNvSpPr>
            <a:spLocks noChangeShapeType="1"/>
          </p:cNvSpPr>
          <p:nvPr/>
        </p:nvSpPr>
        <p:spPr bwMode="auto">
          <a:xfrm>
            <a:off x="6400800" y="4191000"/>
            <a:ext cx="0" cy="6096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08" name="Rectangle 36"/>
          <p:cNvSpPr>
            <a:spLocks noChangeArrowheads="1"/>
          </p:cNvSpPr>
          <p:nvPr/>
        </p:nvSpPr>
        <p:spPr bwMode="auto">
          <a:xfrm>
            <a:off x="1676400" y="5334000"/>
            <a:ext cx="1981200" cy="304800"/>
          </a:xfrm>
          <a:prstGeom prst="rect">
            <a:avLst/>
          </a:prstGeom>
          <a:solidFill>
            <a:srgbClr val="FFFFCC"/>
          </a:solidFill>
          <a:ln w="28575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FP adders</a:t>
            </a:r>
          </a:p>
        </p:txBody>
      </p:sp>
      <p:sp>
        <p:nvSpPr>
          <p:cNvPr id="54309" name="Line 37"/>
          <p:cNvSpPr>
            <a:spLocks noChangeShapeType="1"/>
          </p:cNvSpPr>
          <p:nvPr/>
        </p:nvSpPr>
        <p:spPr bwMode="auto">
          <a:xfrm>
            <a:off x="2286000" y="50292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310" name="Line 38"/>
          <p:cNvSpPr>
            <a:spLocks noChangeShapeType="1"/>
          </p:cNvSpPr>
          <p:nvPr/>
        </p:nvSpPr>
        <p:spPr bwMode="auto">
          <a:xfrm>
            <a:off x="3200400" y="50292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311" name="Line 39"/>
          <p:cNvSpPr>
            <a:spLocks noChangeShapeType="1"/>
          </p:cNvSpPr>
          <p:nvPr/>
        </p:nvSpPr>
        <p:spPr bwMode="auto">
          <a:xfrm>
            <a:off x="2743200" y="56388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312" name="Rectangle 40"/>
          <p:cNvSpPr>
            <a:spLocks noChangeArrowheads="1"/>
          </p:cNvSpPr>
          <p:nvPr/>
        </p:nvSpPr>
        <p:spPr bwMode="auto">
          <a:xfrm>
            <a:off x="5334000" y="5105400"/>
            <a:ext cx="1981200" cy="304800"/>
          </a:xfrm>
          <a:prstGeom prst="rect">
            <a:avLst/>
          </a:prstGeom>
          <a:solidFill>
            <a:srgbClr val="FFFFCC"/>
          </a:solidFill>
          <a:ln w="28575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FP Multipliers</a:t>
            </a:r>
          </a:p>
        </p:txBody>
      </p:sp>
      <p:sp>
        <p:nvSpPr>
          <p:cNvPr id="54313" name="Line 41"/>
          <p:cNvSpPr>
            <a:spLocks noChangeShapeType="1"/>
          </p:cNvSpPr>
          <p:nvPr/>
        </p:nvSpPr>
        <p:spPr bwMode="auto">
          <a:xfrm>
            <a:off x="5943600" y="48006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314" name="Line 42"/>
          <p:cNvSpPr>
            <a:spLocks noChangeShapeType="1"/>
          </p:cNvSpPr>
          <p:nvPr/>
        </p:nvSpPr>
        <p:spPr bwMode="auto">
          <a:xfrm>
            <a:off x="6858000" y="48006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315" name="Line 43"/>
          <p:cNvSpPr>
            <a:spLocks noChangeShapeType="1"/>
          </p:cNvSpPr>
          <p:nvPr/>
        </p:nvSpPr>
        <p:spPr bwMode="auto">
          <a:xfrm>
            <a:off x="6400800" y="5410200"/>
            <a:ext cx="0" cy="533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316" name="Line 44"/>
          <p:cNvSpPr>
            <a:spLocks noChangeShapeType="1"/>
          </p:cNvSpPr>
          <p:nvPr/>
        </p:nvSpPr>
        <p:spPr bwMode="auto">
          <a:xfrm>
            <a:off x="914400" y="5943600"/>
            <a:ext cx="7696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17" name="Text Box 45"/>
          <p:cNvSpPr txBox="1">
            <a:spLocks noChangeArrowheads="1"/>
          </p:cNvSpPr>
          <p:nvPr/>
        </p:nvSpPr>
        <p:spPr bwMode="auto">
          <a:xfrm>
            <a:off x="3352800" y="5638800"/>
            <a:ext cx="3048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hlink"/>
                </a:solidFill>
              </a:rPr>
              <a:t>Common data bus (CDB)</a:t>
            </a:r>
          </a:p>
        </p:txBody>
      </p:sp>
      <p:sp>
        <p:nvSpPr>
          <p:cNvPr id="54318" name="Text Box 46"/>
          <p:cNvSpPr txBox="1">
            <a:spLocks noChangeArrowheads="1"/>
          </p:cNvSpPr>
          <p:nvPr/>
        </p:nvSpPr>
        <p:spPr bwMode="auto">
          <a:xfrm>
            <a:off x="3657600" y="4191000"/>
            <a:ext cx="1371600" cy="703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996633"/>
                </a:solidFill>
              </a:rPr>
              <a:t>Reservation 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996633"/>
                </a:solidFill>
              </a:rPr>
              <a:t>Stations</a:t>
            </a:r>
          </a:p>
        </p:txBody>
      </p:sp>
      <p:sp>
        <p:nvSpPr>
          <p:cNvPr id="54319" name="Line 47"/>
          <p:cNvSpPr>
            <a:spLocks noChangeShapeType="1"/>
          </p:cNvSpPr>
          <p:nvPr/>
        </p:nvSpPr>
        <p:spPr bwMode="auto">
          <a:xfrm flipV="1">
            <a:off x="914400" y="3352800"/>
            <a:ext cx="0" cy="2590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20" name="Line 48"/>
          <p:cNvSpPr>
            <a:spLocks noChangeShapeType="1"/>
          </p:cNvSpPr>
          <p:nvPr/>
        </p:nvSpPr>
        <p:spPr bwMode="auto">
          <a:xfrm flipV="1">
            <a:off x="8610600" y="457200"/>
            <a:ext cx="0" cy="5486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21" name="Line 49"/>
          <p:cNvSpPr>
            <a:spLocks noChangeShapeType="1"/>
          </p:cNvSpPr>
          <p:nvPr/>
        </p:nvSpPr>
        <p:spPr bwMode="auto">
          <a:xfrm flipV="1">
            <a:off x="914400" y="3352800"/>
            <a:ext cx="990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22" name="Line 50"/>
          <p:cNvSpPr>
            <a:spLocks noChangeShapeType="1"/>
          </p:cNvSpPr>
          <p:nvPr/>
        </p:nvSpPr>
        <p:spPr bwMode="auto">
          <a:xfrm flipV="1">
            <a:off x="6705600" y="457200"/>
            <a:ext cx="1905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23" name="Line 51"/>
          <p:cNvSpPr>
            <a:spLocks noChangeShapeType="1"/>
          </p:cNvSpPr>
          <p:nvPr/>
        </p:nvSpPr>
        <p:spPr bwMode="auto">
          <a:xfrm>
            <a:off x="6705600" y="457200"/>
            <a:ext cx="0" cy="304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324" name="Line 52"/>
          <p:cNvSpPr>
            <a:spLocks noChangeShapeType="1"/>
          </p:cNvSpPr>
          <p:nvPr/>
        </p:nvSpPr>
        <p:spPr bwMode="auto">
          <a:xfrm>
            <a:off x="1600200" y="3505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325" name="Line 53"/>
          <p:cNvSpPr>
            <a:spLocks noChangeShapeType="1"/>
          </p:cNvSpPr>
          <p:nvPr/>
        </p:nvSpPr>
        <p:spPr bwMode="auto">
          <a:xfrm>
            <a:off x="5257800" y="35052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326" name="Line 54"/>
          <p:cNvSpPr>
            <a:spLocks noChangeShapeType="1"/>
          </p:cNvSpPr>
          <p:nvPr/>
        </p:nvSpPr>
        <p:spPr bwMode="auto">
          <a:xfrm>
            <a:off x="1600200" y="3505200"/>
            <a:ext cx="3657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27" name="Line 55"/>
          <p:cNvSpPr>
            <a:spLocks noChangeShapeType="1"/>
          </p:cNvSpPr>
          <p:nvPr/>
        </p:nvSpPr>
        <p:spPr bwMode="auto">
          <a:xfrm>
            <a:off x="4191000" y="28194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28" name="Line 56"/>
          <p:cNvSpPr>
            <a:spLocks noChangeShapeType="1"/>
          </p:cNvSpPr>
          <p:nvPr/>
        </p:nvSpPr>
        <p:spPr bwMode="auto">
          <a:xfrm>
            <a:off x="2286000" y="3276600"/>
            <a:ext cx="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329" name="Line 57"/>
          <p:cNvSpPr>
            <a:spLocks noChangeShapeType="1"/>
          </p:cNvSpPr>
          <p:nvPr/>
        </p:nvSpPr>
        <p:spPr bwMode="auto">
          <a:xfrm>
            <a:off x="5943600" y="1981200"/>
            <a:ext cx="0" cy="2209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330" name="Line 58"/>
          <p:cNvSpPr>
            <a:spLocks noChangeShapeType="1"/>
          </p:cNvSpPr>
          <p:nvPr/>
        </p:nvSpPr>
        <p:spPr bwMode="auto">
          <a:xfrm>
            <a:off x="2286000" y="3276600"/>
            <a:ext cx="3657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31" name="Line 59"/>
          <p:cNvSpPr>
            <a:spLocks noChangeShapeType="1"/>
          </p:cNvSpPr>
          <p:nvPr/>
        </p:nvSpPr>
        <p:spPr bwMode="auto">
          <a:xfrm>
            <a:off x="2971800" y="3124200"/>
            <a:ext cx="0" cy="99060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332" name="Line 60"/>
          <p:cNvSpPr>
            <a:spLocks noChangeShapeType="1"/>
          </p:cNvSpPr>
          <p:nvPr/>
        </p:nvSpPr>
        <p:spPr bwMode="auto">
          <a:xfrm>
            <a:off x="2971800" y="3124200"/>
            <a:ext cx="3657600" cy="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33" name="Line 61"/>
          <p:cNvSpPr>
            <a:spLocks noChangeShapeType="1"/>
          </p:cNvSpPr>
          <p:nvPr/>
        </p:nvSpPr>
        <p:spPr bwMode="auto">
          <a:xfrm>
            <a:off x="6629400" y="1981200"/>
            <a:ext cx="0" cy="220980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334" name="Line 62"/>
          <p:cNvSpPr>
            <a:spLocks noChangeShapeType="1"/>
          </p:cNvSpPr>
          <p:nvPr/>
        </p:nvSpPr>
        <p:spPr bwMode="auto">
          <a:xfrm>
            <a:off x="1981200" y="609600"/>
            <a:ext cx="0" cy="3810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335" name="Text Box 63"/>
          <p:cNvSpPr txBox="1">
            <a:spLocks noChangeArrowheads="1"/>
          </p:cNvSpPr>
          <p:nvPr/>
        </p:nvSpPr>
        <p:spPr bwMode="auto">
          <a:xfrm>
            <a:off x="1371600" y="381000"/>
            <a:ext cx="1676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From memory</a:t>
            </a:r>
          </a:p>
        </p:txBody>
      </p:sp>
      <p:sp>
        <p:nvSpPr>
          <p:cNvPr id="54336" name="Text Box 64"/>
          <p:cNvSpPr txBox="1">
            <a:spLocks noChangeArrowheads="1"/>
          </p:cNvSpPr>
          <p:nvPr/>
        </p:nvSpPr>
        <p:spPr bwMode="auto">
          <a:xfrm rot="-5400000">
            <a:off x="130175" y="1774825"/>
            <a:ext cx="1447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Load buffers</a:t>
            </a:r>
          </a:p>
        </p:txBody>
      </p:sp>
      <p:sp>
        <p:nvSpPr>
          <p:cNvPr id="54337" name="Text Box 65"/>
          <p:cNvSpPr txBox="1">
            <a:spLocks noChangeArrowheads="1"/>
          </p:cNvSpPr>
          <p:nvPr/>
        </p:nvSpPr>
        <p:spPr bwMode="auto">
          <a:xfrm rot="-5400000">
            <a:off x="1997075" y="1736725"/>
            <a:ext cx="2286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E0E0E"/>
                </a:solidFill>
              </a:rPr>
              <a:t>FP operation queue</a:t>
            </a:r>
          </a:p>
        </p:txBody>
      </p:sp>
      <p:sp>
        <p:nvSpPr>
          <p:cNvPr id="54338" name="Line 66"/>
          <p:cNvSpPr>
            <a:spLocks noChangeShapeType="1"/>
          </p:cNvSpPr>
          <p:nvPr/>
        </p:nvSpPr>
        <p:spPr bwMode="auto">
          <a:xfrm>
            <a:off x="4038600" y="609600"/>
            <a:ext cx="0" cy="381000"/>
          </a:xfrm>
          <a:prstGeom prst="line">
            <a:avLst/>
          </a:prstGeom>
          <a:noFill/>
          <a:ln w="28575">
            <a:solidFill>
              <a:srgbClr val="0E0E0E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339" name="Text Box 67"/>
          <p:cNvSpPr txBox="1">
            <a:spLocks noChangeArrowheads="1"/>
          </p:cNvSpPr>
          <p:nvPr/>
        </p:nvSpPr>
        <p:spPr bwMode="auto">
          <a:xfrm>
            <a:off x="3124200" y="381000"/>
            <a:ext cx="2362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0E0E0E"/>
                </a:solidFill>
              </a:rPr>
              <a:t>From instruction unit</a:t>
            </a:r>
          </a:p>
        </p:txBody>
      </p:sp>
      <p:sp>
        <p:nvSpPr>
          <p:cNvPr id="54340" name="Text Box 68"/>
          <p:cNvSpPr txBox="1">
            <a:spLocks noChangeArrowheads="1"/>
          </p:cNvSpPr>
          <p:nvPr/>
        </p:nvSpPr>
        <p:spPr bwMode="auto">
          <a:xfrm>
            <a:off x="5410200" y="457200"/>
            <a:ext cx="21336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FP Registers</a:t>
            </a:r>
          </a:p>
        </p:txBody>
      </p:sp>
      <p:sp>
        <p:nvSpPr>
          <p:cNvPr id="54341" name="Line 69"/>
          <p:cNvSpPr>
            <a:spLocks noChangeShapeType="1"/>
          </p:cNvSpPr>
          <p:nvPr/>
        </p:nvSpPr>
        <p:spPr bwMode="auto">
          <a:xfrm>
            <a:off x="6629400" y="2209800"/>
            <a:ext cx="838200" cy="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42" name="Line 70"/>
          <p:cNvSpPr>
            <a:spLocks noChangeShapeType="1"/>
          </p:cNvSpPr>
          <p:nvPr/>
        </p:nvSpPr>
        <p:spPr bwMode="auto">
          <a:xfrm>
            <a:off x="7467600" y="2209800"/>
            <a:ext cx="0" cy="2286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343" name="Line 71"/>
          <p:cNvSpPr>
            <a:spLocks noChangeShapeType="1"/>
          </p:cNvSpPr>
          <p:nvPr/>
        </p:nvSpPr>
        <p:spPr bwMode="auto">
          <a:xfrm>
            <a:off x="7543800" y="3352800"/>
            <a:ext cx="0" cy="2286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344" name="Text Box 72"/>
          <p:cNvSpPr txBox="1">
            <a:spLocks noChangeArrowheads="1"/>
          </p:cNvSpPr>
          <p:nvPr/>
        </p:nvSpPr>
        <p:spPr bwMode="auto">
          <a:xfrm>
            <a:off x="6781800" y="3505200"/>
            <a:ext cx="1447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To memory</a:t>
            </a:r>
          </a:p>
        </p:txBody>
      </p:sp>
      <p:sp>
        <p:nvSpPr>
          <p:cNvPr id="54345" name="Text Box 73"/>
          <p:cNvSpPr txBox="1">
            <a:spLocks noChangeArrowheads="1"/>
          </p:cNvSpPr>
          <p:nvPr/>
        </p:nvSpPr>
        <p:spPr bwMode="auto">
          <a:xfrm>
            <a:off x="7315200" y="2133600"/>
            <a:ext cx="15335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rgbClr val="0033CC"/>
                </a:solidFill>
              </a:rPr>
              <a:t>Store buffers</a:t>
            </a:r>
          </a:p>
        </p:txBody>
      </p:sp>
      <p:sp>
        <p:nvSpPr>
          <p:cNvPr id="54346" name="Line 74"/>
          <p:cNvSpPr>
            <a:spLocks noChangeShapeType="1"/>
          </p:cNvSpPr>
          <p:nvPr/>
        </p:nvSpPr>
        <p:spPr bwMode="auto">
          <a:xfrm flipV="1">
            <a:off x="7467600" y="2209800"/>
            <a:ext cx="1143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47" name="Line 75"/>
          <p:cNvSpPr>
            <a:spLocks noChangeShapeType="1"/>
          </p:cNvSpPr>
          <p:nvPr/>
        </p:nvSpPr>
        <p:spPr bwMode="auto">
          <a:xfrm>
            <a:off x="2286000" y="3886200"/>
            <a:ext cx="6324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48" name="Oval 76"/>
          <p:cNvSpPr>
            <a:spLocks noChangeArrowheads="1"/>
          </p:cNvSpPr>
          <p:nvPr/>
        </p:nvSpPr>
        <p:spPr bwMode="auto">
          <a:xfrm>
            <a:off x="2257425" y="384175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49" name="Oval 77"/>
          <p:cNvSpPr>
            <a:spLocks noChangeArrowheads="1"/>
          </p:cNvSpPr>
          <p:nvPr/>
        </p:nvSpPr>
        <p:spPr bwMode="auto">
          <a:xfrm>
            <a:off x="2933700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50" name="Oval 78"/>
          <p:cNvSpPr>
            <a:spLocks noChangeArrowheads="1"/>
          </p:cNvSpPr>
          <p:nvPr/>
        </p:nvSpPr>
        <p:spPr bwMode="auto">
          <a:xfrm>
            <a:off x="5902325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51" name="Oval 79"/>
          <p:cNvSpPr>
            <a:spLocks noChangeArrowheads="1"/>
          </p:cNvSpPr>
          <p:nvPr/>
        </p:nvSpPr>
        <p:spPr bwMode="auto">
          <a:xfrm>
            <a:off x="6591300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52" name="Text Box 80"/>
          <p:cNvSpPr txBox="1">
            <a:spLocks noChangeArrowheads="1"/>
          </p:cNvSpPr>
          <p:nvPr/>
        </p:nvSpPr>
        <p:spPr bwMode="auto">
          <a:xfrm>
            <a:off x="3276600" y="3429000"/>
            <a:ext cx="16668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/>
              <a:t>Operation bus</a:t>
            </a:r>
          </a:p>
        </p:txBody>
      </p:sp>
      <p:sp>
        <p:nvSpPr>
          <p:cNvPr id="54353" name="Text Box 81"/>
          <p:cNvSpPr txBox="1">
            <a:spLocks noChangeArrowheads="1"/>
          </p:cNvSpPr>
          <p:nvPr/>
        </p:nvSpPr>
        <p:spPr bwMode="auto">
          <a:xfrm>
            <a:off x="5029200" y="2209800"/>
            <a:ext cx="1524000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Operand buses</a:t>
            </a:r>
          </a:p>
        </p:txBody>
      </p:sp>
      <p:sp>
        <p:nvSpPr>
          <p:cNvPr id="54354" name="Text Box 82"/>
          <p:cNvSpPr txBox="1">
            <a:spLocks noChangeArrowheads="1"/>
          </p:cNvSpPr>
          <p:nvPr/>
        </p:nvSpPr>
        <p:spPr bwMode="auto">
          <a:xfrm>
            <a:off x="3429000" y="2514600"/>
            <a:ext cx="14478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b="0"/>
          </a:p>
        </p:txBody>
      </p:sp>
      <p:sp>
        <p:nvSpPr>
          <p:cNvPr id="54355" name="Text Box 83"/>
          <p:cNvSpPr txBox="1">
            <a:spLocks noChangeArrowheads="1"/>
          </p:cNvSpPr>
          <p:nvPr/>
        </p:nvSpPr>
        <p:spPr bwMode="auto">
          <a:xfrm>
            <a:off x="3429000" y="2514600"/>
            <a:ext cx="15240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0033CC"/>
                </a:solidFill>
              </a:rPr>
              <a:t>LD F6, 34(R2)</a:t>
            </a:r>
          </a:p>
        </p:txBody>
      </p:sp>
      <p:sp>
        <p:nvSpPr>
          <p:cNvPr id="54356" name="Text Box 84"/>
          <p:cNvSpPr txBox="1">
            <a:spLocks noChangeArrowheads="1"/>
          </p:cNvSpPr>
          <p:nvPr/>
        </p:nvSpPr>
        <p:spPr bwMode="auto">
          <a:xfrm>
            <a:off x="152400" y="228600"/>
            <a:ext cx="1143000" cy="349250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chemeClr val="hlink"/>
                </a:solidFill>
              </a:rPr>
              <a:t>Cycle: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Line 48"/>
          <p:cNvSpPr>
            <a:spLocks noChangeShapeType="1"/>
          </p:cNvSpPr>
          <p:nvPr/>
        </p:nvSpPr>
        <p:spPr bwMode="auto">
          <a:xfrm flipV="1">
            <a:off x="1905000" y="28194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299" name="Rectangle 2"/>
          <p:cNvSpPr>
            <a:spLocks noChangeArrowheads="1"/>
          </p:cNvSpPr>
          <p:nvPr/>
        </p:nvSpPr>
        <p:spPr bwMode="auto">
          <a:xfrm>
            <a:off x="1219200" y="990600"/>
            <a:ext cx="1447800" cy="1905000"/>
          </a:xfrm>
          <a:prstGeom prst="rect">
            <a:avLst/>
          </a:prstGeom>
          <a:solidFill>
            <a:schemeClr val="bg1"/>
          </a:solidFill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0" name="Line 3"/>
          <p:cNvSpPr>
            <a:spLocks noChangeShapeType="1"/>
          </p:cNvSpPr>
          <p:nvPr/>
        </p:nvSpPr>
        <p:spPr bwMode="auto">
          <a:xfrm>
            <a:off x="1219200" y="16002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1" name="Line 4"/>
          <p:cNvSpPr>
            <a:spLocks noChangeShapeType="1"/>
          </p:cNvSpPr>
          <p:nvPr/>
        </p:nvSpPr>
        <p:spPr bwMode="auto">
          <a:xfrm>
            <a:off x="1219200" y="19050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2" name="Line 5"/>
          <p:cNvSpPr>
            <a:spLocks noChangeShapeType="1"/>
          </p:cNvSpPr>
          <p:nvPr/>
        </p:nvSpPr>
        <p:spPr bwMode="auto">
          <a:xfrm>
            <a:off x="1219200" y="22098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3" name="Line 6"/>
          <p:cNvSpPr>
            <a:spLocks noChangeShapeType="1"/>
          </p:cNvSpPr>
          <p:nvPr/>
        </p:nvSpPr>
        <p:spPr bwMode="auto">
          <a:xfrm>
            <a:off x="1219200" y="25146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4" name="Line 7"/>
          <p:cNvSpPr>
            <a:spLocks noChangeShapeType="1"/>
          </p:cNvSpPr>
          <p:nvPr/>
        </p:nvSpPr>
        <p:spPr bwMode="auto">
          <a:xfrm>
            <a:off x="1219200" y="12954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5" name="Rectangle 8"/>
          <p:cNvSpPr>
            <a:spLocks noChangeArrowheads="1"/>
          </p:cNvSpPr>
          <p:nvPr/>
        </p:nvSpPr>
        <p:spPr bwMode="auto">
          <a:xfrm>
            <a:off x="3429000" y="990600"/>
            <a:ext cx="1447800" cy="1828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6" name="Line 9"/>
          <p:cNvSpPr>
            <a:spLocks noChangeShapeType="1"/>
          </p:cNvSpPr>
          <p:nvPr/>
        </p:nvSpPr>
        <p:spPr bwMode="auto">
          <a:xfrm>
            <a:off x="3429000" y="1600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7" name="Line 10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8" name="Line 11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9" name="Line 12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0" name="Line 13"/>
          <p:cNvSpPr>
            <a:spLocks noChangeShapeType="1"/>
          </p:cNvSpPr>
          <p:nvPr/>
        </p:nvSpPr>
        <p:spPr bwMode="auto">
          <a:xfrm>
            <a:off x="3429000" y="12954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1" name="Rectangle 14"/>
          <p:cNvSpPr>
            <a:spLocks noChangeArrowheads="1"/>
          </p:cNvSpPr>
          <p:nvPr/>
        </p:nvSpPr>
        <p:spPr bwMode="auto">
          <a:xfrm>
            <a:off x="5562600" y="762000"/>
            <a:ext cx="2514600" cy="1219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2" name="Line 15"/>
          <p:cNvSpPr>
            <a:spLocks noChangeShapeType="1"/>
          </p:cNvSpPr>
          <p:nvPr/>
        </p:nvSpPr>
        <p:spPr bwMode="auto">
          <a:xfrm>
            <a:off x="5562600" y="10668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3" name="Line 16"/>
          <p:cNvSpPr>
            <a:spLocks noChangeShapeType="1"/>
          </p:cNvSpPr>
          <p:nvPr/>
        </p:nvSpPr>
        <p:spPr bwMode="auto">
          <a:xfrm>
            <a:off x="5562600" y="13716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4" name="Line 17"/>
          <p:cNvSpPr>
            <a:spLocks noChangeShapeType="1"/>
          </p:cNvSpPr>
          <p:nvPr/>
        </p:nvSpPr>
        <p:spPr bwMode="auto">
          <a:xfrm>
            <a:off x="5562600" y="16764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5" name="Text Box 18"/>
          <p:cNvSpPr txBox="1">
            <a:spLocks noChangeArrowheads="1"/>
          </p:cNvSpPr>
          <p:nvPr/>
        </p:nvSpPr>
        <p:spPr bwMode="auto">
          <a:xfrm>
            <a:off x="990600" y="990600"/>
            <a:ext cx="1676400" cy="1900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6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5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4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3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2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1	34+R2</a:t>
            </a:r>
          </a:p>
        </p:txBody>
      </p:sp>
      <p:sp>
        <p:nvSpPr>
          <p:cNvPr id="55316" name="Rectangle 19"/>
          <p:cNvSpPr>
            <a:spLocks noChangeArrowheads="1"/>
          </p:cNvSpPr>
          <p:nvPr/>
        </p:nvSpPr>
        <p:spPr bwMode="auto">
          <a:xfrm>
            <a:off x="6781800" y="2438400"/>
            <a:ext cx="1447800" cy="914400"/>
          </a:xfrm>
          <a:prstGeom prst="rect">
            <a:avLst/>
          </a:prstGeom>
          <a:solidFill>
            <a:schemeClr val="bg1"/>
          </a:solidFill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7" name="Line 20"/>
          <p:cNvSpPr>
            <a:spLocks noChangeShapeType="1"/>
          </p:cNvSpPr>
          <p:nvPr/>
        </p:nvSpPr>
        <p:spPr bwMode="auto">
          <a:xfrm>
            <a:off x="6781800" y="27432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8" name="Line 21"/>
          <p:cNvSpPr>
            <a:spLocks noChangeShapeType="1"/>
          </p:cNvSpPr>
          <p:nvPr/>
        </p:nvSpPr>
        <p:spPr bwMode="auto">
          <a:xfrm>
            <a:off x="6781800" y="30480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9" name="Text Box 22"/>
          <p:cNvSpPr txBox="1">
            <a:spLocks noChangeArrowheads="1"/>
          </p:cNvSpPr>
          <p:nvPr/>
        </p:nvSpPr>
        <p:spPr bwMode="auto">
          <a:xfrm>
            <a:off x="6781800" y="2438400"/>
            <a:ext cx="16764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3</a:t>
            </a:r>
          </a:p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2</a:t>
            </a:r>
          </a:p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1</a:t>
            </a:r>
          </a:p>
        </p:txBody>
      </p:sp>
      <p:sp>
        <p:nvSpPr>
          <p:cNvPr id="55320" name="Rectangle 23"/>
          <p:cNvSpPr>
            <a:spLocks noChangeArrowheads="1"/>
          </p:cNvSpPr>
          <p:nvPr/>
        </p:nvSpPr>
        <p:spPr bwMode="auto">
          <a:xfrm>
            <a:off x="1371600" y="4114800"/>
            <a:ext cx="2286000" cy="914400"/>
          </a:xfrm>
          <a:prstGeom prst="rect">
            <a:avLst/>
          </a:prstGeom>
          <a:solidFill>
            <a:schemeClr val="bg1"/>
          </a:solidFill>
          <a:ln w="19050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1" name="Line 24"/>
          <p:cNvSpPr>
            <a:spLocks noChangeShapeType="1"/>
          </p:cNvSpPr>
          <p:nvPr/>
        </p:nvSpPr>
        <p:spPr bwMode="auto">
          <a:xfrm>
            <a:off x="1371600" y="44196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22" name="Line 25"/>
          <p:cNvSpPr>
            <a:spLocks noChangeShapeType="1"/>
          </p:cNvSpPr>
          <p:nvPr/>
        </p:nvSpPr>
        <p:spPr bwMode="auto">
          <a:xfrm>
            <a:off x="1371600" y="47244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23" name="Text Box 26"/>
          <p:cNvSpPr txBox="1">
            <a:spLocks noChangeArrowheads="1"/>
          </p:cNvSpPr>
          <p:nvPr/>
        </p:nvSpPr>
        <p:spPr bwMode="auto">
          <a:xfrm>
            <a:off x="1143000" y="4114800"/>
            <a:ext cx="24384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0">
                <a:solidFill>
                  <a:srgbClr val="996633"/>
                </a:solidFill>
              </a:rPr>
              <a:t>3</a:t>
            </a:r>
          </a:p>
          <a:p>
            <a:pPr algn="l">
              <a:spcBef>
                <a:spcPct val="50000"/>
              </a:spcBef>
            </a:pPr>
            <a:r>
              <a:rPr lang="en-US" sz="1400" b="0">
                <a:solidFill>
                  <a:srgbClr val="996633"/>
                </a:solidFill>
              </a:rPr>
              <a:t>2</a:t>
            </a:r>
          </a:p>
          <a:p>
            <a:pPr algn="l">
              <a:spcBef>
                <a:spcPct val="50000"/>
              </a:spcBef>
            </a:pPr>
            <a:r>
              <a:rPr lang="en-US" sz="1400" b="0">
                <a:solidFill>
                  <a:srgbClr val="996633"/>
                </a:solidFill>
              </a:rPr>
              <a:t>1</a:t>
            </a:r>
          </a:p>
        </p:txBody>
      </p:sp>
      <p:sp>
        <p:nvSpPr>
          <p:cNvPr id="55324" name="Line 27"/>
          <p:cNvSpPr>
            <a:spLocks noChangeShapeType="1"/>
          </p:cNvSpPr>
          <p:nvPr/>
        </p:nvSpPr>
        <p:spPr bwMode="auto">
          <a:xfrm>
            <a:off x="1828800" y="4114800"/>
            <a:ext cx="0" cy="914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25" name="Line 28"/>
          <p:cNvSpPr>
            <a:spLocks noChangeShapeType="1"/>
          </p:cNvSpPr>
          <p:nvPr/>
        </p:nvSpPr>
        <p:spPr bwMode="auto">
          <a:xfrm>
            <a:off x="2743200" y="4114800"/>
            <a:ext cx="0" cy="914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26" name="Rectangle 29"/>
          <p:cNvSpPr>
            <a:spLocks noChangeArrowheads="1"/>
          </p:cNvSpPr>
          <p:nvPr/>
        </p:nvSpPr>
        <p:spPr bwMode="auto">
          <a:xfrm>
            <a:off x="5029200" y="4191000"/>
            <a:ext cx="2286000" cy="609600"/>
          </a:xfrm>
          <a:prstGeom prst="rect">
            <a:avLst/>
          </a:prstGeom>
          <a:solidFill>
            <a:schemeClr val="bg1"/>
          </a:solidFill>
          <a:ln w="19050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7" name="Line 30"/>
          <p:cNvSpPr>
            <a:spLocks noChangeShapeType="1"/>
          </p:cNvSpPr>
          <p:nvPr/>
        </p:nvSpPr>
        <p:spPr bwMode="auto">
          <a:xfrm>
            <a:off x="5029200" y="41910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28" name="Line 31"/>
          <p:cNvSpPr>
            <a:spLocks noChangeShapeType="1"/>
          </p:cNvSpPr>
          <p:nvPr/>
        </p:nvSpPr>
        <p:spPr bwMode="auto">
          <a:xfrm>
            <a:off x="5029200" y="44958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29" name="Text Box 32"/>
          <p:cNvSpPr txBox="1">
            <a:spLocks noChangeArrowheads="1"/>
          </p:cNvSpPr>
          <p:nvPr/>
        </p:nvSpPr>
        <p:spPr bwMode="auto">
          <a:xfrm>
            <a:off x="5105400" y="4191000"/>
            <a:ext cx="2438400" cy="623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996633"/>
                </a:solidFill>
              </a:rPr>
              <a:t>2</a:t>
            </a:r>
          </a:p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996633"/>
                </a:solidFill>
              </a:rPr>
              <a:t>1</a:t>
            </a:r>
          </a:p>
        </p:txBody>
      </p:sp>
      <p:sp>
        <p:nvSpPr>
          <p:cNvPr id="55330" name="Line 33"/>
          <p:cNvSpPr>
            <a:spLocks noChangeShapeType="1"/>
          </p:cNvSpPr>
          <p:nvPr/>
        </p:nvSpPr>
        <p:spPr bwMode="auto">
          <a:xfrm>
            <a:off x="5486400" y="4191000"/>
            <a:ext cx="0" cy="6096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31" name="Line 34"/>
          <p:cNvSpPr>
            <a:spLocks noChangeShapeType="1"/>
          </p:cNvSpPr>
          <p:nvPr/>
        </p:nvSpPr>
        <p:spPr bwMode="auto">
          <a:xfrm>
            <a:off x="6400800" y="4191000"/>
            <a:ext cx="0" cy="6096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32" name="Rectangle 35"/>
          <p:cNvSpPr>
            <a:spLocks noChangeArrowheads="1"/>
          </p:cNvSpPr>
          <p:nvPr/>
        </p:nvSpPr>
        <p:spPr bwMode="auto">
          <a:xfrm>
            <a:off x="1676400" y="5334000"/>
            <a:ext cx="1981200" cy="304800"/>
          </a:xfrm>
          <a:prstGeom prst="rect">
            <a:avLst/>
          </a:prstGeom>
          <a:solidFill>
            <a:srgbClr val="FFFFCC"/>
          </a:solidFill>
          <a:ln w="28575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FP adders</a:t>
            </a:r>
          </a:p>
        </p:txBody>
      </p:sp>
      <p:sp>
        <p:nvSpPr>
          <p:cNvPr id="55333" name="Line 36"/>
          <p:cNvSpPr>
            <a:spLocks noChangeShapeType="1"/>
          </p:cNvSpPr>
          <p:nvPr/>
        </p:nvSpPr>
        <p:spPr bwMode="auto">
          <a:xfrm>
            <a:off x="2286000" y="50292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34" name="Line 37"/>
          <p:cNvSpPr>
            <a:spLocks noChangeShapeType="1"/>
          </p:cNvSpPr>
          <p:nvPr/>
        </p:nvSpPr>
        <p:spPr bwMode="auto">
          <a:xfrm>
            <a:off x="3200400" y="50292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35" name="Line 38"/>
          <p:cNvSpPr>
            <a:spLocks noChangeShapeType="1"/>
          </p:cNvSpPr>
          <p:nvPr/>
        </p:nvSpPr>
        <p:spPr bwMode="auto">
          <a:xfrm>
            <a:off x="2743200" y="56388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36" name="Rectangle 39"/>
          <p:cNvSpPr>
            <a:spLocks noChangeArrowheads="1"/>
          </p:cNvSpPr>
          <p:nvPr/>
        </p:nvSpPr>
        <p:spPr bwMode="auto">
          <a:xfrm>
            <a:off x="5334000" y="5105400"/>
            <a:ext cx="1981200" cy="304800"/>
          </a:xfrm>
          <a:prstGeom prst="rect">
            <a:avLst/>
          </a:prstGeom>
          <a:solidFill>
            <a:srgbClr val="FFFFCC"/>
          </a:solidFill>
          <a:ln w="28575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FP Multipliers</a:t>
            </a:r>
          </a:p>
        </p:txBody>
      </p:sp>
      <p:sp>
        <p:nvSpPr>
          <p:cNvPr id="55337" name="Line 40"/>
          <p:cNvSpPr>
            <a:spLocks noChangeShapeType="1"/>
          </p:cNvSpPr>
          <p:nvPr/>
        </p:nvSpPr>
        <p:spPr bwMode="auto">
          <a:xfrm>
            <a:off x="5943600" y="48006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38" name="Line 41"/>
          <p:cNvSpPr>
            <a:spLocks noChangeShapeType="1"/>
          </p:cNvSpPr>
          <p:nvPr/>
        </p:nvSpPr>
        <p:spPr bwMode="auto">
          <a:xfrm>
            <a:off x="6858000" y="48006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39" name="Line 42"/>
          <p:cNvSpPr>
            <a:spLocks noChangeShapeType="1"/>
          </p:cNvSpPr>
          <p:nvPr/>
        </p:nvSpPr>
        <p:spPr bwMode="auto">
          <a:xfrm>
            <a:off x="6400800" y="5410200"/>
            <a:ext cx="0" cy="533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40" name="Line 43"/>
          <p:cNvSpPr>
            <a:spLocks noChangeShapeType="1"/>
          </p:cNvSpPr>
          <p:nvPr/>
        </p:nvSpPr>
        <p:spPr bwMode="auto">
          <a:xfrm>
            <a:off x="914400" y="5943600"/>
            <a:ext cx="7696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41" name="Text Box 44"/>
          <p:cNvSpPr txBox="1">
            <a:spLocks noChangeArrowheads="1"/>
          </p:cNvSpPr>
          <p:nvPr/>
        </p:nvSpPr>
        <p:spPr bwMode="auto">
          <a:xfrm>
            <a:off x="3352800" y="5638800"/>
            <a:ext cx="3048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hlink"/>
                </a:solidFill>
              </a:rPr>
              <a:t>Common data bus (CDB)</a:t>
            </a:r>
          </a:p>
        </p:txBody>
      </p:sp>
      <p:sp>
        <p:nvSpPr>
          <p:cNvPr id="55342" name="Text Box 45"/>
          <p:cNvSpPr txBox="1">
            <a:spLocks noChangeArrowheads="1"/>
          </p:cNvSpPr>
          <p:nvPr/>
        </p:nvSpPr>
        <p:spPr bwMode="auto">
          <a:xfrm>
            <a:off x="3657600" y="4191000"/>
            <a:ext cx="1371600" cy="703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996633"/>
                </a:solidFill>
              </a:rPr>
              <a:t>Reservation 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996633"/>
                </a:solidFill>
              </a:rPr>
              <a:t>Stations</a:t>
            </a:r>
          </a:p>
        </p:txBody>
      </p:sp>
      <p:sp>
        <p:nvSpPr>
          <p:cNvPr id="55343" name="Line 46"/>
          <p:cNvSpPr>
            <a:spLocks noChangeShapeType="1"/>
          </p:cNvSpPr>
          <p:nvPr/>
        </p:nvSpPr>
        <p:spPr bwMode="auto">
          <a:xfrm flipV="1">
            <a:off x="914400" y="3352800"/>
            <a:ext cx="0" cy="2590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44" name="Line 47"/>
          <p:cNvSpPr>
            <a:spLocks noChangeShapeType="1"/>
          </p:cNvSpPr>
          <p:nvPr/>
        </p:nvSpPr>
        <p:spPr bwMode="auto">
          <a:xfrm flipV="1">
            <a:off x="8610600" y="457200"/>
            <a:ext cx="0" cy="5486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45" name="Line 49"/>
          <p:cNvSpPr>
            <a:spLocks noChangeShapeType="1"/>
          </p:cNvSpPr>
          <p:nvPr/>
        </p:nvSpPr>
        <p:spPr bwMode="auto">
          <a:xfrm flipV="1">
            <a:off x="914400" y="3352800"/>
            <a:ext cx="990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46" name="Line 50"/>
          <p:cNvSpPr>
            <a:spLocks noChangeShapeType="1"/>
          </p:cNvSpPr>
          <p:nvPr/>
        </p:nvSpPr>
        <p:spPr bwMode="auto">
          <a:xfrm flipV="1">
            <a:off x="6705600" y="457200"/>
            <a:ext cx="1905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47" name="Line 51"/>
          <p:cNvSpPr>
            <a:spLocks noChangeShapeType="1"/>
          </p:cNvSpPr>
          <p:nvPr/>
        </p:nvSpPr>
        <p:spPr bwMode="auto">
          <a:xfrm>
            <a:off x="6705600" y="457200"/>
            <a:ext cx="0" cy="304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48" name="Line 52"/>
          <p:cNvSpPr>
            <a:spLocks noChangeShapeType="1"/>
          </p:cNvSpPr>
          <p:nvPr/>
        </p:nvSpPr>
        <p:spPr bwMode="auto">
          <a:xfrm>
            <a:off x="1600200" y="3505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49" name="Line 53"/>
          <p:cNvSpPr>
            <a:spLocks noChangeShapeType="1"/>
          </p:cNvSpPr>
          <p:nvPr/>
        </p:nvSpPr>
        <p:spPr bwMode="auto">
          <a:xfrm>
            <a:off x="5257800" y="35052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50" name="Line 54"/>
          <p:cNvSpPr>
            <a:spLocks noChangeShapeType="1"/>
          </p:cNvSpPr>
          <p:nvPr/>
        </p:nvSpPr>
        <p:spPr bwMode="auto">
          <a:xfrm>
            <a:off x="1600200" y="3505200"/>
            <a:ext cx="3657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51" name="Line 55"/>
          <p:cNvSpPr>
            <a:spLocks noChangeShapeType="1"/>
          </p:cNvSpPr>
          <p:nvPr/>
        </p:nvSpPr>
        <p:spPr bwMode="auto">
          <a:xfrm>
            <a:off x="4191000" y="28194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52" name="Line 56"/>
          <p:cNvSpPr>
            <a:spLocks noChangeShapeType="1"/>
          </p:cNvSpPr>
          <p:nvPr/>
        </p:nvSpPr>
        <p:spPr bwMode="auto">
          <a:xfrm>
            <a:off x="2286000" y="3276600"/>
            <a:ext cx="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53" name="Line 57"/>
          <p:cNvSpPr>
            <a:spLocks noChangeShapeType="1"/>
          </p:cNvSpPr>
          <p:nvPr/>
        </p:nvSpPr>
        <p:spPr bwMode="auto">
          <a:xfrm>
            <a:off x="5943600" y="1981200"/>
            <a:ext cx="0" cy="2209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54" name="Line 58"/>
          <p:cNvSpPr>
            <a:spLocks noChangeShapeType="1"/>
          </p:cNvSpPr>
          <p:nvPr/>
        </p:nvSpPr>
        <p:spPr bwMode="auto">
          <a:xfrm>
            <a:off x="2286000" y="3276600"/>
            <a:ext cx="3657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55" name="Line 59"/>
          <p:cNvSpPr>
            <a:spLocks noChangeShapeType="1"/>
          </p:cNvSpPr>
          <p:nvPr/>
        </p:nvSpPr>
        <p:spPr bwMode="auto">
          <a:xfrm>
            <a:off x="2971800" y="3124200"/>
            <a:ext cx="0" cy="99060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56" name="Line 60"/>
          <p:cNvSpPr>
            <a:spLocks noChangeShapeType="1"/>
          </p:cNvSpPr>
          <p:nvPr/>
        </p:nvSpPr>
        <p:spPr bwMode="auto">
          <a:xfrm>
            <a:off x="2971800" y="3124200"/>
            <a:ext cx="3657600" cy="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57" name="Line 61"/>
          <p:cNvSpPr>
            <a:spLocks noChangeShapeType="1"/>
          </p:cNvSpPr>
          <p:nvPr/>
        </p:nvSpPr>
        <p:spPr bwMode="auto">
          <a:xfrm>
            <a:off x="6629400" y="1981200"/>
            <a:ext cx="0" cy="220980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58" name="Line 62"/>
          <p:cNvSpPr>
            <a:spLocks noChangeShapeType="1"/>
          </p:cNvSpPr>
          <p:nvPr/>
        </p:nvSpPr>
        <p:spPr bwMode="auto">
          <a:xfrm>
            <a:off x="1981200" y="609600"/>
            <a:ext cx="0" cy="3810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59" name="Text Box 63"/>
          <p:cNvSpPr txBox="1">
            <a:spLocks noChangeArrowheads="1"/>
          </p:cNvSpPr>
          <p:nvPr/>
        </p:nvSpPr>
        <p:spPr bwMode="auto">
          <a:xfrm>
            <a:off x="1371600" y="381000"/>
            <a:ext cx="1676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From memory</a:t>
            </a:r>
          </a:p>
        </p:txBody>
      </p:sp>
      <p:sp>
        <p:nvSpPr>
          <p:cNvPr id="55360" name="Text Box 64"/>
          <p:cNvSpPr txBox="1">
            <a:spLocks noChangeArrowheads="1"/>
          </p:cNvSpPr>
          <p:nvPr/>
        </p:nvSpPr>
        <p:spPr bwMode="auto">
          <a:xfrm rot="-5400000">
            <a:off x="130175" y="1774825"/>
            <a:ext cx="1447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Load buffers</a:t>
            </a:r>
          </a:p>
        </p:txBody>
      </p:sp>
      <p:sp>
        <p:nvSpPr>
          <p:cNvPr id="55361" name="Text Box 65"/>
          <p:cNvSpPr txBox="1">
            <a:spLocks noChangeArrowheads="1"/>
          </p:cNvSpPr>
          <p:nvPr/>
        </p:nvSpPr>
        <p:spPr bwMode="auto">
          <a:xfrm rot="-5400000">
            <a:off x="1997075" y="1736725"/>
            <a:ext cx="2286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E0E0E"/>
                </a:solidFill>
              </a:rPr>
              <a:t>FP operation queue</a:t>
            </a:r>
          </a:p>
        </p:txBody>
      </p:sp>
      <p:sp>
        <p:nvSpPr>
          <p:cNvPr id="55362" name="Line 66"/>
          <p:cNvSpPr>
            <a:spLocks noChangeShapeType="1"/>
          </p:cNvSpPr>
          <p:nvPr/>
        </p:nvSpPr>
        <p:spPr bwMode="auto">
          <a:xfrm>
            <a:off x="4038600" y="609600"/>
            <a:ext cx="0" cy="381000"/>
          </a:xfrm>
          <a:prstGeom prst="line">
            <a:avLst/>
          </a:prstGeom>
          <a:noFill/>
          <a:ln w="28575">
            <a:solidFill>
              <a:srgbClr val="0E0E0E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63" name="Text Box 67"/>
          <p:cNvSpPr txBox="1">
            <a:spLocks noChangeArrowheads="1"/>
          </p:cNvSpPr>
          <p:nvPr/>
        </p:nvSpPr>
        <p:spPr bwMode="auto">
          <a:xfrm>
            <a:off x="3124200" y="381000"/>
            <a:ext cx="2362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0E0E0E"/>
                </a:solidFill>
              </a:rPr>
              <a:t>From instruction unit</a:t>
            </a:r>
          </a:p>
        </p:txBody>
      </p:sp>
      <p:sp>
        <p:nvSpPr>
          <p:cNvPr id="55364" name="Text Box 68"/>
          <p:cNvSpPr txBox="1">
            <a:spLocks noChangeArrowheads="1"/>
          </p:cNvSpPr>
          <p:nvPr/>
        </p:nvSpPr>
        <p:spPr bwMode="auto">
          <a:xfrm>
            <a:off x="5410200" y="457200"/>
            <a:ext cx="21336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FP Registers</a:t>
            </a:r>
          </a:p>
        </p:txBody>
      </p:sp>
      <p:sp>
        <p:nvSpPr>
          <p:cNvPr id="55365" name="Line 69"/>
          <p:cNvSpPr>
            <a:spLocks noChangeShapeType="1"/>
          </p:cNvSpPr>
          <p:nvPr/>
        </p:nvSpPr>
        <p:spPr bwMode="auto">
          <a:xfrm>
            <a:off x="6629400" y="2209800"/>
            <a:ext cx="838200" cy="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66" name="Line 70"/>
          <p:cNvSpPr>
            <a:spLocks noChangeShapeType="1"/>
          </p:cNvSpPr>
          <p:nvPr/>
        </p:nvSpPr>
        <p:spPr bwMode="auto">
          <a:xfrm>
            <a:off x="7467600" y="2209800"/>
            <a:ext cx="0" cy="2286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67" name="Line 71"/>
          <p:cNvSpPr>
            <a:spLocks noChangeShapeType="1"/>
          </p:cNvSpPr>
          <p:nvPr/>
        </p:nvSpPr>
        <p:spPr bwMode="auto">
          <a:xfrm>
            <a:off x="7543800" y="3352800"/>
            <a:ext cx="0" cy="2286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68" name="Text Box 72"/>
          <p:cNvSpPr txBox="1">
            <a:spLocks noChangeArrowheads="1"/>
          </p:cNvSpPr>
          <p:nvPr/>
        </p:nvSpPr>
        <p:spPr bwMode="auto">
          <a:xfrm>
            <a:off x="6781800" y="3505200"/>
            <a:ext cx="1447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To memory</a:t>
            </a:r>
          </a:p>
        </p:txBody>
      </p:sp>
      <p:sp>
        <p:nvSpPr>
          <p:cNvPr id="55369" name="Text Box 73"/>
          <p:cNvSpPr txBox="1">
            <a:spLocks noChangeArrowheads="1"/>
          </p:cNvSpPr>
          <p:nvPr/>
        </p:nvSpPr>
        <p:spPr bwMode="auto">
          <a:xfrm>
            <a:off x="7315200" y="2133600"/>
            <a:ext cx="15335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rgbClr val="0033CC"/>
                </a:solidFill>
              </a:rPr>
              <a:t>Store buffers</a:t>
            </a:r>
          </a:p>
        </p:txBody>
      </p:sp>
      <p:sp>
        <p:nvSpPr>
          <p:cNvPr id="55370" name="Line 74"/>
          <p:cNvSpPr>
            <a:spLocks noChangeShapeType="1"/>
          </p:cNvSpPr>
          <p:nvPr/>
        </p:nvSpPr>
        <p:spPr bwMode="auto">
          <a:xfrm flipV="1">
            <a:off x="7467600" y="2209800"/>
            <a:ext cx="1143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71" name="Line 75"/>
          <p:cNvSpPr>
            <a:spLocks noChangeShapeType="1"/>
          </p:cNvSpPr>
          <p:nvPr/>
        </p:nvSpPr>
        <p:spPr bwMode="auto">
          <a:xfrm>
            <a:off x="2286000" y="3886200"/>
            <a:ext cx="6324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72" name="Oval 76"/>
          <p:cNvSpPr>
            <a:spLocks noChangeArrowheads="1"/>
          </p:cNvSpPr>
          <p:nvPr/>
        </p:nvSpPr>
        <p:spPr bwMode="auto">
          <a:xfrm>
            <a:off x="2257425" y="384175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73" name="Oval 77"/>
          <p:cNvSpPr>
            <a:spLocks noChangeArrowheads="1"/>
          </p:cNvSpPr>
          <p:nvPr/>
        </p:nvSpPr>
        <p:spPr bwMode="auto">
          <a:xfrm>
            <a:off x="2933700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74" name="Oval 78"/>
          <p:cNvSpPr>
            <a:spLocks noChangeArrowheads="1"/>
          </p:cNvSpPr>
          <p:nvPr/>
        </p:nvSpPr>
        <p:spPr bwMode="auto">
          <a:xfrm>
            <a:off x="5902325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75" name="Oval 79"/>
          <p:cNvSpPr>
            <a:spLocks noChangeArrowheads="1"/>
          </p:cNvSpPr>
          <p:nvPr/>
        </p:nvSpPr>
        <p:spPr bwMode="auto">
          <a:xfrm>
            <a:off x="6591300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76" name="Text Box 80"/>
          <p:cNvSpPr txBox="1">
            <a:spLocks noChangeArrowheads="1"/>
          </p:cNvSpPr>
          <p:nvPr/>
        </p:nvSpPr>
        <p:spPr bwMode="auto">
          <a:xfrm>
            <a:off x="3276600" y="3429000"/>
            <a:ext cx="16668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/>
              <a:t>Operation bus</a:t>
            </a:r>
          </a:p>
        </p:txBody>
      </p:sp>
      <p:sp>
        <p:nvSpPr>
          <p:cNvPr id="55377" name="Text Box 81"/>
          <p:cNvSpPr txBox="1">
            <a:spLocks noChangeArrowheads="1"/>
          </p:cNvSpPr>
          <p:nvPr/>
        </p:nvSpPr>
        <p:spPr bwMode="auto">
          <a:xfrm>
            <a:off x="5029200" y="2209800"/>
            <a:ext cx="1524000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Operand buses</a:t>
            </a:r>
          </a:p>
        </p:txBody>
      </p:sp>
      <p:sp>
        <p:nvSpPr>
          <p:cNvPr id="55378" name="Text Box 82"/>
          <p:cNvSpPr txBox="1">
            <a:spLocks noChangeArrowheads="1"/>
          </p:cNvSpPr>
          <p:nvPr/>
        </p:nvSpPr>
        <p:spPr bwMode="auto">
          <a:xfrm>
            <a:off x="3429000" y="2209800"/>
            <a:ext cx="15240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0033CC"/>
                </a:solidFill>
              </a:rPr>
              <a:t>LD F2, 45(R3)</a:t>
            </a:r>
          </a:p>
        </p:txBody>
      </p:sp>
      <p:sp>
        <p:nvSpPr>
          <p:cNvPr id="55379" name="Text Box 83"/>
          <p:cNvSpPr txBox="1">
            <a:spLocks noChangeArrowheads="1"/>
          </p:cNvSpPr>
          <p:nvPr/>
        </p:nvSpPr>
        <p:spPr bwMode="auto">
          <a:xfrm>
            <a:off x="152400" y="228600"/>
            <a:ext cx="1143000" cy="349250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chemeClr val="hlink"/>
                </a:solidFill>
              </a:rPr>
              <a:t>Cycle: 1</a:t>
            </a:r>
          </a:p>
        </p:txBody>
      </p:sp>
      <p:sp>
        <p:nvSpPr>
          <p:cNvPr id="55380" name="Text Box 84"/>
          <p:cNvSpPr txBox="1">
            <a:spLocks noChangeArrowheads="1"/>
          </p:cNvSpPr>
          <p:nvPr/>
        </p:nvSpPr>
        <p:spPr bwMode="auto">
          <a:xfrm>
            <a:off x="3429000" y="2514600"/>
            <a:ext cx="15240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5D5D5D"/>
                </a:solidFill>
              </a:rPr>
              <a:t>LD F6, 34(R2)</a:t>
            </a:r>
          </a:p>
        </p:txBody>
      </p:sp>
      <p:sp>
        <p:nvSpPr>
          <p:cNvPr id="55381" name="Text Box 85"/>
          <p:cNvSpPr txBox="1">
            <a:spLocks noChangeArrowheads="1"/>
          </p:cNvSpPr>
          <p:nvPr/>
        </p:nvSpPr>
        <p:spPr bwMode="auto">
          <a:xfrm>
            <a:off x="5638800" y="13716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F6 : load1</a:t>
            </a:r>
          </a:p>
        </p:txBody>
      </p:sp>
      <p:sp>
        <p:nvSpPr>
          <p:cNvPr id="76886" name="Line 86"/>
          <p:cNvSpPr>
            <a:spLocks noChangeShapeType="1"/>
          </p:cNvSpPr>
          <p:nvPr/>
        </p:nvSpPr>
        <p:spPr bwMode="auto">
          <a:xfrm flipH="1">
            <a:off x="2133600" y="2667000"/>
            <a:ext cx="1371600" cy="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87" name="Line 87"/>
          <p:cNvSpPr>
            <a:spLocks noChangeShapeType="1"/>
          </p:cNvSpPr>
          <p:nvPr/>
        </p:nvSpPr>
        <p:spPr bwMode="auto">
          <a:xfrm flipV="1">
            <a:off x="4038600" y="1524000"/>
            <a:ext cx="1676400" cy="106680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88" name="Oval 88"/>
          <p:cNvSpPr>
            <a:spLocks noChangeArrowheads="1"/>
          </p:cNvSpPr>
          <p:nvPr/>
        </p:nvSpPr>
        <p:spPr bwMode="auto">
          <a:xfrm>
            <a:off x="914400" y="2514600"/>
            <a:ext cx="381000" cy="457200"/>
          </a:xfrm>
          <a:prstGeom prst="ellipse">
            <a:avLst/>
          </a:prstGeom>
          <a:noFill/>
          <a:ln w="38100">
            <a:solidFill>
              <a:srgbClr val="9966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90" name="Line 90"/>
          <p:cNvSpPr>
            <a:spLocks noChangeShapeType="1"/>
          </p:cNvSpPr>
          <p:nvPr/>
        </p:nvSpPr>
        <p:spPr bwMode="auto">
          <a:xfrm flipV="1">
            <a:off x="1219200" y="1143000"/>
            <a:ext cx="1676400" cy="144780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91" name="Line 91"/>
          <p:cNvSpPr>
            <a:spLocks noChangeShapeType="1"/>
          </p:cNvSpPr>
          <p:nvPr/>
        </p:nvSpPr>
        <p:spPr bwMode="auto">
          <a:xfrm flipV="1">
            <a:off x="2895600" y="1143000"/>
            <a:ext cx="3429000" cy="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92" name="Line 92"/>
          <p:cNvSpPr>
            <a:spLocks noChangeShapeType="1"/>
          </p:cNvSpPr>
          <p:nvPr/>
        </p:nvSpPr>
        <p:spPr bwMode="auto">
          <a:xfrm>
            <a:off x="6324600" y="1143000"/>
            <a:ext cx="0" cy="22860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7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2000"/>
                                        <p:tgtEl>
                                          <p:spTgt spid="7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68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68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7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7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76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86" grpId="0" animBg="1"/>
      <p:bldP spid="76887" grpId="0" animBg="1"/>
      <p:bldP spid="76888" grpId="0" animBg="1"/>
      <p:bldP spid="76890" grpId="0" animBg="1"/>
      <p:bldP spid="76891" grpId="0" animBg="1"/>
      <p:bldP spid="7689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Line 2"/>
          <p:cNvSpPr>
            <a:spLocks noChangeShapeType="1"/>
          </p:cNvSpPr>
          <p:nvPr/>
        </p:nvSpPr>
        <p:spPr bwMode="auto">
          <a:xfrm flipV="1">
            <a:off x="1905000" y="28194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1219200" y="990600"/>
            <a:ext cx="1447800" cy="1905000"/>
          </a:xfrm>
          <a:prstGeom prst="rect">
            <a:avLst/>
          </a:prstGeom>
          <a:solidFill>
            <a:schemeClr val="bg1"/>
          </a:solidFill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>
            <a:off x="1219200" y="16002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>
            <a:off x="1219200" y="19050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1219200" y="22098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1219200" y="25146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1219200" y="12954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3429000" y="990600"/>
            <a:ext cx="1447800" cy="1828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3429000" y="1600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>
            <a:off x="3429000" y="12954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5" name="Rectangle 15"/>
          <p:cNvSpPr>
            <a:spLocks noChangeArrowheads="1"/>
          </p:cNvSpPr>
          <p:nvPr/>
        </p:nvSpPr>
        <p:spPr bwMode="auto">
          <a:xfrm>
            <a:off x="5562600" y="762000"/>
            <a:ext cx="2514600" cy="1219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>
            <a:off x="5562600" y="10668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7" name="Line 17"/>
          <p:cNvSpPr>
            <a:spLocks noChangeShapeType="1"/>
          </p:cNvSpPr>
          <p:nvPr/>
        </p:nvSpPr>
        <p:spPr bwMode="auto">
          <a:xfrm>
            <a:off x="5562600" y="13716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8" name="Line 18"/>
          <p:cNvSpPr>
            <a:spLocks noChangeShapeType="1"/>
          </p:cNvSpPr>
          <p:nvPr/>
        </p:nvSpPr>
        <p:spPr bwMode="auto">
          <a:xfrm>
            <a:off x="5562600" y="16764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990600" y="990600"/>
            <a:ext cx="1676400" cy="1900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6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5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4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3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2	45+R3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1	34+R2</a:t>
            </a:r>
          </a:p>
        </p:txBody>
      </p:sp>
      <p:sp>
        <p:nvSpPr>
          <p:cNvPr id="56340" name="Rectangle 20"/>
          <p:cNvSpPr>
            <a:spLocks noChangeArrowheads="1"/>
          </p:cNvSpPr>
          <p:nvPr/>
        </p:nvSpPr>
        <p:spPr bwMode="auto">
          <a:xfrm>
            <a:off x="6781800" y="2438400"/>
            <a:ext cx="1447800" cy="914400"/>
          </a:xfrm>
          <a:prstGeom prst="rect">
            <a:avLst/>
          </a:prstGeom>
          <a:solidFill>
            <a:schemeClr val="bg1"/>
          </a:solidFill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1" name="Line 21"/>
          <p:cNvSpPr>
            <a:spLocks noChangeShapeType="1"/>
          </p:cNvSpPr>
          <p:nvPr/>
        </p:nvSpPr>
        <p:spPr bwMode="auto">
          <a:xfrm>
            <a:off x="6781800" y="27432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42" name="Line 22"/>
          <p:cNvSpPr>
            <a:spLocks noChangeShapeType="1"/>
          </p:cNvSpPr>
          <p:nvPr/>
        </p:nvSpPr>
        <p:spPr bwMode="auto">
          <a:xfrm>
            <a:off x="6781800" y="30480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43" name="Text Box 23"/>
          <p:cNvSpPr txBox="1">
            <a:spLocks noChangeArrowheads="1"/>
          </p:cNvSpPr>
          <p:nvPr/>
        </p:nvSpPr>
        <p:spPr bwMode="auto">
          <a:xfrm>
            <a:off x="6781800" y="2438400"/>
            <a:ext cx="16764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3</a:t>
            </a:r>
          </a:p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2</a:t>
            </a:r>
          </a:p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1</a:t>
            </a:r>
          </a:p>
        </p:txBody>
      </p:sp>
      <p:sp>
        <p:nvSpPr>
          <p:cNvPr id="56344" name="Rectangle 24"/>
          <p:cNvSpPr>
            <a:spLocks noChangeArrowheads="1"/>
          </p:cNvSpPr>
          <p:nvPr/>
        </p:nvSpPr>
        <p:spPr bwMode="auto">
          <a:xfrm>
            <a:off x="1371600" y="4114800"/>
            <a:ext cx="2286000" cy="914400"/>
          </a:xfrm>
          <a:prstGeom prst="rect">
            <a:avLst/>
          </a:prstGeom>
          <a:solidFill>
            <a:schemeClr val="bg1"/>
          </a:solidFill>
          <a:ln w="19050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5" name="Line 25"/>
          <p:cNvSpPr>
            <a:spLocks noChangeShapeType="1"/>
          </p:cNvSpPr>
          <p:nvPr/>
        </p:nvSpPr>
        <p:spPr bwMode="auto">
          <a:xfrm>
            <a:off x="1371600" y="44196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46" name="Line 26"/>
          <p:cNvSpPr>
            <a:spLocks noChangeShapeType="1"/>
          </p:cNvSpPr>
          <p:nvPr/>
        </p:nvSpPr>
        <p:spPr bwMode="auto">
          <a:xfrm>
            <a:off x="1371600" y="47244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47" name="Text Box 27"/>
          <p:cNvSpPr txBox="1">
            <a:spLocks noChangeArrowheads="1"/>
          </p:cNvSpPr>
          <p:nvPr/>
        </p:nvSpPr>
        <p:spPr bwMode="auto">
          <a:xfrm>
            <a:off x="1143000" y="4114800"/>
            <a:ext cx="24384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0">
                <a:solidFill>
                  <a:srgbClr val="996633"/>
                </a:solidFill>
              </a:rPr>
              <a:t>3</a:t>
            </a:r>
          </a:p>
          <a:p>
            <a:pPr algn="l">
              <a:spcBef>
                <a:spcPct val="50000"/>
              </a:spcBef>
            </a:pPr>
            <a:r>
              <a:rPr lang="en-US" sz="1400" b="0">
                <a:solidFill>
                  <a:srgbClr val="996633"/>
                </a:solidFill>
              </a:rPr>
              <a:t>2</a:t>
            </a:r>
          </a:p>
          <a:p>
            <a:pPr algn="l">
              <a:spcBef>
                <a:spcPct val="50000"/>
              </a:spcBef>
            </a:pPr>
            <a:r>
              <a:rPr lang="en-US" sz="1400" b="0">
                <a:solidFill>
                  <a:srgbClr val="996633"/>
                </a:solidFill>
              </a:rPr>
              <a:t>1</a:t>
            </a:r>
          </a:p>
        </p:txBody>
      </p:sp>
      <p:sp>
        <p:nvSpPr>
          <p:cNvPr id="56348" name="Line 28"/>
          <p:cNvSpPr>
            <a:spLocks noChangeShapeType="1"/>
          </p:cNvSpPr>
          <p:nvPr/>
        </p:nvSpPr>
        <p:spPr bwMode="auto">
          <a:xfrm>
            <a:off x="1828800" y="4114800"/>
            <a:ext cx="0" cy="914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49" name="Line 29"/>
          <p:cNvSpPr>
            <a:spLocks noChangeShapeType="1"/>
          </p:cNvSpPr>
          <p:nvPr/>
        </p:nvSpPr>
        <p:spPr bwMode="auto">
          <a:xfrm>
            <a:off x="2743200" y="4114800"/>
            <a:ext cx="0" cy="914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50" name="Rectangle 30"/>
          <p:cNvSpPr>
            <a:spLocks noChangeArrowheads="1"/>
          </p:cNvSpPr>
          <p:nvPr/>
        </p:nvSpPr>
        <p:spPr bwMode="auto">
          <a:xfrm>
            <a:off x="5029200" y="4191000"/>
            <a:ext cx="2286000" cy="609600"/>
          </a:xfrm>
          <a:prstGeom prst="rect">
            <a:avLst/>
          </a:prstGeom>
          <a:solidFill>
            <a:schemeClr val="bg1"/>
          </a:solidFill>
          <a:ln w="19050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1" name="Line 31"/>
          <p:cNvSpPr>
            <a:spLocks noChangeShapeType="1"/>
          </p:cNvSpPr>
          <p:nvPr/>
        </p:nvSpPr>
        <p:spPr bwMode="auto">
          <a:xfrm>
            <a:off x="5029200" y="41910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52" name="Line 32"/>
          <p:cNvSpPr>
            <a:spLocks noChangeShapeType="1"/>
          </p:cNvSpPr>
          <p:nvPr/>
        </p:nvSpPr>
        <p:spPr bwMode="auto">
          <a:xfrm>
            <a:off x="5029200" y="44958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53" name="Text Box 33"/>
          <p:cNvSpPr txBox="1">
            <a:spLocks noChangeArrowheads="1"/>
          </p:cNvSpPr>
          <p:nvPr/>
        </p:nvSpPr>
        <p:spPr bwMode="auto">
          <a:xfrm>
            <a:off x="5105400" y="4191000"/>
            <a:ext cx="2438400" cy="623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996633"/>
                </a:solidFill>
              </a:rPr>
              <a:t>2</a:t>
            </a:r>
          </a:p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996633"/>
                </a:solidFill>
              </a:rPr>
              <a:t>1</a:t>
            </a:r>
          </a:p>
        </p:txBody>
      </p:sp>
      <p:sp>
        <p:nvSpPr>
          <p:cNvPr id="56354" name="Line 34"/>
          <p:cNvSpPr>
            <a:spLocks noChangeShapeType="1"/>
          </p:cNvSpPr>
          <p:nvPr/>
        </p:nvSpPr>
        <p:spPr bwMode="auto">
          <a:xfrm>
            <a:off x="5486400" y="4191000"/>
            <a:ext cx="0" cy="6096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55" name="Line 35"/>
          <p:cNvSpPr>
            <a:spLocks noChangeShapeType="1"/>
          </p:cNvSpPr>
          <p:nvPr/>
        </p:nvSpPr>
        <p:spPr bwMode="auto">
          <a:xfrm>
            <a:off x="6400800" y="4191000"/>
            <a:ext cx="0" cy="6096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56" name="Rectangle 36"/>
          <p:cNvSpPr>
            <a:spLocks noChangeArrowheads="1"/>
          </p:cNvSpPr>
          <p:nvPr/>
        </p:nvSpPr>
        <p:spPr bwMode="auto">
          <a:xfrm>
            <a:off x="1676400" y="5334000"/>
            <a:ext cx="1981200" cy="304800"/>
          </a:xfrm>
          <a:prstGeom prst="rect">
            <a:avLst/>
          </a:prstGeom>
          <a:solidFill>
            <a:srgbClr val="FFFFCC"/>
          </a:solidFill>
          <a:ln w="28575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FP adders</a:t>
            </a:r>
          </a:p>
        </p:txBody>
      </p:sp>
      <p:sp>
        <p:nvSpPr>
          <p:cNvPr id="56357" name="Line 37"/>
          <p:cNvSpPr>
            <a:spLocks noChangeShapeType="1"/>
          </p:cNvSpPr>
          <p:nvPr/>
        </p:nvSpPr>
        <p:spPr bwMode="auto">
          <a:xfrm>
            <a:off x="2286000" y="50292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58" name="Line 38"/>
          <p:cNvSpPr>
            <a:spLocks noChangeShapeType="1"/>
          </p:cNvSpPr>
          <p:nvPr/>
        </p:nvSpPr>
        <p:spPr bwMode="auto">
          <a:xfrm>
            <a:off x="3200400" y="50292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59" name="Line 39"/>
          <p:cNvSpPr>
            <a:spLocks noChangeShapeType="1"/>
          </p:cNvSpPr>
          <p:nvPr/>
        </p:nvSpPr>
        <p:spPr bwMode="auto">
          <a:xfrm>
            <a:off x="2743200" y="56388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60" name="Rectangle 40"/>
          <p:cNvSpPr>
            <a:spLocks noChangeArrowheads="1"/>
          </p:cNvSpPr>
          <p:nvPr/>
        </p:nvSpPr>
        <p:spPr bwMode="auto">
          <a:xfrm>
            <a:off x="5334000" y="5105400"/>
            <a:ext cx="1981200" cy="304800"/>
          </a:xfrm>
          <a:prstGeom prst="rect">
            <a:avLst/>
          </a:prstGeom>
          <a:solidFill>
            <a:srgbClr val="FFFFCC"/>
          </a:solidFill>
          <a:ln w="28575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FP Multipliers</a:t>
            </a:r>
          </a:p>
        </p:txBody>
      </p:sp>
      <p:sp>
        <p:nvSpPr>
          <p:cNvPr id="56361" name="Line 41"/>
          <p:cNvSpPr>
            <a:spLocks noChangeShapeType="1"/>
          </p:cNvSpPr>
          <p:nvPr/>
        </p:nvSpPr>
        <p:spPr bwMode="auto">
          <a:xfrm>
            <a:off x="5943600" y="48006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62" name="Line 42"/>
          <p:cNvSpPr>
            <a:spLocks noChangeShapeType="1"/>
          </p:cNvSpPr>
          <p:nvPr/>
        </p:nvSpPr>
        <p:spPr bwMode="auto">
          <a:xfrm>
            <a:off x="6858000" y="48006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63" name="Line 43"/>
          <p:cNvSpPr>
            <a:spLocks noChangeShapeType="1"/>
          </p:cNvSpPr>
          <p:nvPr/>
        </p:nvSpPr>
        <p:spPr bwMode="auto">
          <a:xfrm>
            <a:off x="6400800" y="5410200"/>
            <a:ext cx="0" cy="533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64" name="Line 44"/>
          <p:cNvSpPr>
            <a:spLocks noChangeShapeType="1"/>
          </p:cNvSpPr>
          <p:nvPr/>
        </p:nvSpPr>
        <p:spPr bwMode="auto">
          <a:xfrm>
            <a:off x="914400" y="5943600"/>
            <a:ext cx="7696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65" name="Text Box 45"/>
          <p:cNvSpPr txBox="1">
            <a:spLocks noChangeArrowheads="1"/>
          </p:cNvSpPr>
          <p:nvPr/>
        </p:nvSpPr>
        <p:spPr bwMode="auto">
          <a:xfrm>
            <a:off x="3352800" y="5638800"/>
            <a:ext cx="3048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hlink"/>
                </a:solidFill>
              </a:rPr>
              <a:t>Common data bus (CDB)</a:t>
            </a:r>
          </a:p>
        </p:txBody>
      </p:sp>
      <p:sp>
        <p:nvSpPr>
          <p:cNvPr id="56366" name="Text Box 46"/>
          <p:cNvSpPr txBox="1">
            <a:spLocks noChangeArrowheads="1"/>
          </p:cNvSpPr>
          <p:nvPr/>
        </p:nvSpPr>
        <p:spPr bwMode="auto">
          <a:xfrm>
            <a:off x="3657600" y="4191000"/>
            <a:ext cx="1371600" cy="703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996633"/>
                </a:solidFill>
              </a:rPr>
              <a:t>Reservation 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996633"/>
                </a:solidFill>
              </a:rPr>
              <a:t>Stations</a:t>
            </a:r>
          </a:p>
        </p:txBody>
      </p:sp>
      <p:sp>
        <p:nvSpPr>
          <p:cNvPr id="56367" name="Line 47"/>
          <p:cNvSpPr>
            <a:spLocks noChangeShapeType="1"/>
          </p:cNvSpPr>
          <p:nvPr/>
        </p:nvSpPr>
        <p:spPr bwMode="auto">
          <a:xfrm flipV="1">
            <a:off x="914400" y="3352800"/>
            <a:ext cx="0" cy="2590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68" name="Line 48"/>
          <p:cNvSpPr>
            <a:spLocks noChangeShapeType="1"/>
          </p:cNvSpPr>
          <p:nvPr/>
        </p:nvSpPr>
        <p:spPr bwMode="auto">
          <a:xfrm flipV="1">
            <a:off x="8610600" y="457200"/>
            <a:ext cx="0" cy="5486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69" name="Line 49"/>
          <p:cNvSpPr>
            <a:spLocks noChangeShapeType="1"/>
          </p:cNvSpPr>
          <p:nvPr/>
        </p:nvSpPr>
        <p:spPr bwMode="auto">
          <a:xfrm flipV="1">
            <a:off x="914400" y="3352800"/>
            <a:ext cx="990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70" name="Line 50"/>
          <p:cNvSpPr>
            <a:spLocks noChangeShapeType="1"/>
          </p:cNvSpPr>
          <p:nvPr/>
        </p:nvSpPr>
        <p:spPr bwMode="auto">
          <a:xfrm flipV="1">
            <a:off x="6705600" y="457200"/>
            <a:ext cx="1905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71" name="Line 51"/>
          <p:cNvSpPr>
            <a:spLocks noChangeShapeType="1"/>
          </p:cNvSpPr>
          <p:nvPr/>
        </p:nvSpPr>
        <p:spPr bwMode="auto">
          <a:xfrm>
            <a:off x="6705600" y="457200"/>
            <a:ext cx="0" cy="304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72" name="Line 52"/>
          <p:cNvSpPr>
            <a:spLocks noChangeShapeType="1"/>
          </p:cNvSpPr>
          <p:nvPr/>
        </p:nvSpPr>
        <p:spPr bwMode="auto">
          <a:xfrm>
            <a:off x="1600200" y="3505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73" name="Line 53"/>
          <p:cNvSpPr>
            <a:spLocks noChangeShapeType="1"/>
          </p:cNvSpPr>
          <p:nvPr/>
        </p:nvSpPr>
        <p:spPr bwMode="auto">
          <a:xfrm>
            <a:off x="5257800" y="35052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74" name="Line 54"/>
          <p:cNvSpPr>
            <a:spLocks noChangeShapeType="1"/>
          </p:cNvSpPr>
          <p:nvPr/>
        </p:nvSpPr>
        <p:spPr bwMode="auto">
          <a:xfrm>
            <a:off x="1600200" y="3505200"/>
            <a:ext cx="3657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75" name="Line 55"/>
          <p:cNvSpPr>
            <a:spLocks noChangeShapeType="1"/>
          </p:cNvSpPr>
          <p:nvPr/>
        </p:nvSpPr>
        <p:spPr bwMode="auto">
          <a:xfrm>
            <a:off x="4191000" y="28194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76" name="Line 56"/>
          <p:cNvSpPr>
            <a:spLocks noChangeShapeType="1"/>
          </p:cNvSpPr>
          <p:nvPr/>
        </p:nvSpPr>
        <p:spPr bwMode="auto">
          <a:xfrm>
            <a:off x="2286000" y="3276600"/>
            <a:ext cx="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77" name="Line 57"/>
          <p:cNvSpPr>
            <a:spLocks noChangeShapeType="1"/>
          </p:cNvSpPr>
          <p:nvPr/>
        </p:nvSpPr>
        <p:spPr bwMode="auto">
          <a:xfrm>
            <a:off x="5943600" y="1981200"/>
            <a:ext cx="0" cy="2209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78" name="Line 58"/>
          <p:cNvSpPr>
            <a:spLocks noChangeShapeType="1"/>
          </p:cNvSpPr>
          <p:nvPr/>
        </p:nvSpPr>
        <p:spPr bwMode="auto">
          <a:xfrm>
            <a:off x="2286000" y="3276600"/>
            <a:ext cx="3657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79" name="Line 59"/>
          <p:cNvSpPr>
            <a:spLocks noChangeShapeType="1"/>
          </p:cNvSpPr>
          <p:nvPr/>
        </p:nvSpPr>
        <p:spPr bwMode="auto">
          <a:xfrm>
            <a:off x="2971800" y="3124200"/>
            <a:ext cx="0" cy="99060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80" name="Line 60"/>
          <p:cNvSpPr>
            <a:spLocks noChangeShapeType="1"/>
          </p:cNvSpPr>
          <p:nvPr/>
        </p:nvSpPr>
        <p:spPr bwMode="auto">
          <a:xfrm>
            <a:off x="2971800" y="3124200"/>
            <a:ext cx="3657600" cy="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81" name="Line 61"/>
          <p:cNvSpPr>
            <a:spLocks noChangeShapeType="1"/>
          </p:cNvSpPr>
          <p:nvPr/>
        </p:nvSpPr>
        <p:spPr bwMode="auto">
          <a:xfrm>
            <a:off x="6629400" y="1981200"/>
            <a:ext cx="0" cy="220980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82" name="Line 62"/>
          <p:cNvSpPr>
            <a:spLocks noChangeShapeType="1"/>
          </p:cNvSpPr>
          <p:nvPr/>
        </p:nvSpPr>
        <p:spPr bwMode="auto">
          <a:xfrm>
            <a:off x="1981200" y="609600"/>
            <a:ext cx="0" cy="3810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83" name="Text Box 63"/>
          <p:cNvSpPr txBox="1">
            <a:spLocks noChangeArrowheads="1"/>
          </p:cNvSpPr>
          <p:nvPr/>
        </p:nvSpPr>
        <p:spPr bwMode="auto">
          <a:xfrm>
            <a:off x="1371600" y="381000"/>
            <a:ext cx="1676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From memory</a:t>
            </a:r>
          </a:p>
        </p:txBody>
      </p:sp>
      <p:sp>
        <p:nvSpPr>
          <p:cNvPr id="56384" name="Text Box 64"/>
          <p:cNvSpPr txBox="1">
            <a:spLocks noChangeArrowheads="1"/>
          </p:cNvSpPr>
          <p:nvPr/>
        </p:nvSpPr>
        <p:spPr bwMode="auto">
          <a:xfrm rot="-5400000">
            <a:off x="130175" y="1774825"/>
            <a:ext cx="1447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Load buffers</a:t>
            </a:r>
          </a:p>
        </p:txBody>
      </p:sp>
      <p:sp>
        <p:nvSpPr>
          <p:cNvPr id="56385" name="Text Box 65"/>
          <p:cNvSpPr txBox="1">
            <a:spLocks noChangeArrowheads="1"/>
          </p:cNvSpPr>
          <p:nvPr/>
        </p:nvSpPr>
        <p:spPr bwMode="auto">
          <a:xfrm rot="-5400000">
            <a:off x="1997075" y="1736725"/>
            <a:ext cx="2286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E0E0E"/>
                </a:solidFill>
              </a:rPr>
              <a:t>FP operation queue</a:t>
            </a:r>
          </a:p>
        </p:txBody>
      </p:sp>
      <p:sp>
        <p:nvSpPr>
          <p:cNvPr id="56386" name="Line 66"/>
          <p:cNvSpPr>
            <a:spLocks noChangeShapeType="1"/>
          </p:cNvSpPr>
          <p:nvPr/>
        </p:nvSpPr>
        <p:spPr bwMode="auto">
          <a:xfrm>
            <a:off x="4038600" y="609600"/>
            <a:ext cx="0" cy="381000"/>
          </a:xfrm>
          <a:prstGeom prst="line">
            <a:avLst/>
          </a:prstGeom>
          <a:noFill/>
          <a:ln w="28575">
            <a:solidFill>
              <a:srgbClr val="0E0E0E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87" name="Text Box 67"/>
          <p:cNvSpPr txBox="1">
            <a:spLocks noChangeArrowheads="1"/>
          </p:cNvSpPr>
          <p:nvPr/>
        </p:nvSpPr>
        <p:spPr bwMode="auto">
          <a:xfrm>
            <a:off x="3124200" y="381000"/>
            <a:ext cx="2362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0E0E0E"/>
                </a:solidFill>
              </a:rPr>
              <a:t>From instruction unit</a:t>
            </a:r>
          </a:p>
        </p:txBody>
      </p:sp>
      <p:sp>
        <p:nvSpPr>
          <p:cNvPr id="56388" name="Text Box 68"/>
          <p:cNvSpPr txBox="1">
            <a:spLocks noChangeArrowheads="1"/>
          </p:cNvSpPr>
          <p:nvPr/>
        </p:nvSpPr>
        <p:spPr bwMode="auto">
          <a:xfrm>
            <a:off x="5410200" y="457200"/>
            <a:ext cx="21336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FP Registers</a:t>
            </a:r>
          </a:p>
        </p:txBody>
      </p:sp>
      <p:sp>
        <p:nvSpPr>
          <p:cNvPr id="56389" name="Line 69"/>
          <p:cNvSpPr>
            <a:spLocks noChangeShapeType="1"/>
          </p:cNvSpPr>
          <p:nvPr/>
        </p:nvSpPr>
        <p:spPr bwMode="auto">
          <a:xfrm>
            <a:off x="6629400" y="2209800"/>
            <a:ext cx="838200" cy="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90" name="Line 70"/>
          <p:cNvSpPr>
            <a:spLocks noChangeShapeType="1"/>
          </p:cNvSpPr>
          <p:nvPr/>
        </p:nvSpPr>
        <p:spPr bwMode="auto">
          <a:xfrm>
            <a:off x="7467600" y="2209800"/>
            <a:ext cx="0" cy="2286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91" name="Line 71"/>
          <p:cNvSpPr>
            <a:spLocks noChangeShapeType="1"/>
          </p:cNvSpPr>
          <p:nvPr/>
        </p:nvSpPr>
        <p:spPr bwMode="auto">
          <a:xfrm>
            <a:off x="7543800" y="3352800"/>
            <a:ext cx="0" cy="2286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92" name="Text Box 72"/>
          <p:cNvSpPr txBox="1">
            <a:spLocks noChangeArrowheads="1"/>
          </p:cNvSpPr>
          <p:nvPr/>
        </p:nvSpPr>
        <p:spPr bwMode="auto">
          <a:xfrm>
            <a:off x="6781800" y="3505200"/>
            <a:ext cx="1447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To memory</a:t>
            </a:r>
          </a:p>
        </p:txBody>
      </p:sp>
      <p:sp>
        <p:nvSpPr>
          <p:cNvPr id="56393" name="Text Box 73"/>
          <p:cNvSpPr txBox="1">
            <a:spLocks noChangeArrowheads="1"/>
          </p:cNvSpPr>
          <p:nvPr/>
        </p:nvSpPr>
        <p:spPr bwMode="auto">
          <a:xfrm>
            <a:off x="7315200" y="2133600"/>
            <a:ext cx="15335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rgbClr val="0033CC"/>
                </a:solidFill>
              </a:rPr>
              <a:t>Store buffers</a:t>
            </a:r>
          </a:p>
        </p:txBody>
      </p:sp>
      <p:sp>
        <p:nvSpPr>
          <p:cNvPr id="56394" name="Line 74"/>
          <p:cNvSpPr>
            <a:spLocks noChangeShapeType="1"/>
          </p:cNvSpPr>
          <p:nvPr/>
        </p:nvSpPr>
        <p:spPr bwMode="auto">
          <a:xfrm flipV="1">
            <a:off x="7467600" y="2209800"/>
            <a:ext cx="1143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95" name="Line 75"/>
          <p:cNvSpPr>
            <a:spLocks noChangeShapeType="1"/>
          </p:cNvSpPr>
          <p:nvPr/>
        </p:nvSpPr>
        <p:spPr bwMode="auto">
          <a:xfrm>
            <a:off x="2286000" y="3886200"/>
            <a:ext cx="6324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96" name="Oval 76"/>
          <p:cNvSpPr>
            <a:spLocks noChangeArrowheads="1"/>
          </p:cNvSpPr>
          <p:nvPr/>
        </p:nvSpPr>
        <p:spPr bwMode="auto">
          <a:xfrm>
            <a:off x="2257425" y="384175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97" name="Oval 77"/>
          <p:cNvSpPr>
            <a:spLocks noChangeArrowheads="1"/>
          </p:cNvSpPr>
          <p:nvPr/>
        </p:nvSpPr>
        <p:spPr bwMode="auto">
          <a:xfrm>
            <a:off x="2933700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98" name="Oval 78"/>
          <p:cNvSpPr>
            <a:spLocks noChangeArrowheads="1"/>
          </p:cNvSpPr>
          <p:nvPr/>
        </p:nvSpPr>
        <p:spPr bwMode="auto">
          <a:xfrm>
            <a:off x="5902325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99" name="Oval 79"/>
          <p:cNvSpPr>
            <a:spLocks noChangeArrowheads="1"/>
          </p:cNvSpPr>
          <p:nvPr/>
        </p:nvSpPr>
        <p:spPr bwMode="auto">
          <a:xfrm>
            <a:off x="6591300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400" name="Text Box 80"/>
          <p:cNvSpPr txBox="1">
            <a:spLocks noChangeArrowheads="1"/>
          </p:cNvSpPr>
          <p:nvPr/>
        </p:nvSpPr>
        <p:spPr bwMode="auto">
          <a:xfrm>
            <a:off x="3276600" y="3429000"/>
            <a:ext cx="16668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/>
              <a:t>Operation bus</a:t>
            </a:r>
          </a:p>
        </p:txBody>
      </p:sp>
      <p:sp>
        <p:nvSpPr>
          <p:cNvPr id="56401" name="Text Box 81"/>
          <p:cNvSpPr txBox="1">
            <a:spLocks noChangeArrowheads="1"/>
          </p:cNvSpPr>
          <p:nvPr/>
        </p:nvSpPr>
        <p:spPr bwMode="auto">
          <a:xfrm>
            <a:off x="5029200" y="2209800"/>
            <a:ext cx="1524000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Operand buses</a:t>
            </a:r>
          </a:p>
        </p:txBody>
      </p:sp>
      <p:sp>
        <p:nvSpPr>
          <p:cNvPr id="56402" name="Text Box 82"/>
          <p:cNvSpPr txBox="1">
            <a:spLocks noChangeArrowheads="1"/>
          </p:cNvSpPr>
          <p:nvPr/>
        </p:nvSpPr>
        <p:spPr bwMode="auto">
          <a:xfrm>
            <a:off x="3352800" y="1905000"/>
            <a:ext cx="1600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0033CC"/>
                </a:solidFill>
              </a:rPr>
              <a:t>MULTD F0,F2,F4 </a:t>
            </a:r>
          </a:p>
        </p:txBody>
      </p:sp>
      <p:sp>
        <p:nvSpPr>
          <p:cNvPr id="56403" name="Text Box 83"/>
          <p:cNvSpPr txBox="1">
            <a:spLocks noChangeArrowheads="1"/>
          </p:cNvSpPr>
          <p:nvPr/>
        </p:nvSpPr>
        <p:spPr bwMode="auto">
          <a:xfrm>
            <a:off x="152400" y="228600"/>
            <a:ext cx="1143000" cy="349250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chemeClr val="hlink"/>
                </a:solidFill>
              </a:rPr>
              <a:t>Cycle: 2</a:t>
            </a:r>
          </a:p>
        </p:txBody>
      </p:sp>
      <p:sp>
        <p:nvSpPr>
          <p:cNvPr id="56404" name="Line 84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05" name="Line 85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06" name="Line 86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407" name="Text Box 87"/>
          <p:cNvSpPr txBox="1">
            <a:spLocks noChangeArrowheads="1"/>
          </p:cNvSpPr>
          <p:nvPr/>
        </p:nvSpPr>
        <p:spPr bwMode="auto">
          <a:xfrm>
            <a:off x="3429000" y="2209800"/>
            <a:ext cx="15240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5D5D5D"/>
                </a:solidFill>
              </a:rPr>
              <a:t>LD F2, 45(R3)</a:t>
            </a:r>
          </a:p>
        </p:txBody>
      </p:sp>
      <p:sp>
        <p:nvSpPr>
          <p:cNvPr id="56408" name="Text Box 88"/>
          <p:cNvSpPr txBox="1">
            <a:spLocks noChangeArrowheads="1"/>
          </p:cNvSpPr>
          <p:nvPr/>
        </p:nvSpPr>
        <p:spPr bwMode="auto">
          <a:xfrm>
            <a:off x="3429000" y="2514600"/>
            <a:ext cx="15240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5D5D5D"/>
                </a:solidFill>
              </a:rPr>
              <a:t>LD F6, 34(R2)</a:t>
            </a:r>
          </a:p>
        </p:txBody>
      </p:sp>
      <p:sp>
        <p:nvSpPr>
          <p:cNvPr id="56409" name="Text Box 89"/>
          <p:cNvSpPr txBox="1">
            <a:spLocks noChangeArrowheads="1"/>
          </p:cNvSpPr>
          <p:nvPr/>
        </p:nvSpPr>
        <p:spPr bwMode="auto">
          <a:xfrm>
            <a:off x="5638800" y="13716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F6 : load1</a:t>
            </a:r>
          </a:p>
        </p:txBody>
      </p:sp>
      <p:sp>
        <p:nvSpPr>
          <p:cNvPr id="56410" name="Text Box 90"/>
          <p:cNvSpPr txBox="1">
            <a:spLocks noChangeArrowheads="1"/>
          </p:cNvSpPr>
          <p:nvPr/>
        </p:nvSpPr>
        <p:spPr bwMode="auto">
          <a:xfrm>
            <a:off x="5638800" y="10668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F2 : load2</a:t>
            </a:r>
          </a:p>
        </p:txBody>
      </p:sp>
      <p:sp>
        <p:nvSpPr>
          <p:cNvPr id="82011" name="Line 91"/>
          <p:cNvSpPr>
            <a:spLocks noChangeShapeType="1"/>
          </p:cNvSpPr>
          <p:nvPr/>
        </p:nvSpPr>
        <p:spPr bwMode="auto">
          <a:xfrm flipH="1">
            <a:off x="2286000" y="2362200"/>
            <a:ext cx="1143000" cy="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12" name="Line 92"/>
          <p:cNvSpPr>
            <a:spLocks noChangeShapeType="1"/>
          </p:cNvSpPr>
          <p:nvPr/>
        </p:nvSpPr>
        <p:spPr bwMode="auto">
          <a:xfrm flipV="1">
            <a:off x="4724400" y="1219200"/>
            <a:ext cx="914400" cy="106680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82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2000"/>
                                        <p:tgtEl>
                                          <p:spTgt spid="82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1" grpId="0" animBg="1"/>
      <p:bldP spid="820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Line 2"/>
          <p:cNvSpPr>
            <a:spLocks noChangeShapeType="1"/>
          </p:cNvSpPr>
          <p:nvPr/>
        </p:nvSpPr>
        <p:spPr bwMode="auto">
          <a:xfrm flipV="1">
            <a:off x="1905000" y="28194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1219200" y="990600"/>
            <a:ext cx="1447800" cy="1905000"/>
          </a:xfrm>
          <a:prstGeom prst="rect">
            <a:avLst/>
          </a:prstGeom>
          <a:solidFill>
            <a:schemeClr val="bg1"/>
          </a:solidFill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>
            <a:off x="1219200" y="16002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49" name="Line 5"/>
          <p:cNvSpPr>
            <a:spLocks noChangeShapeType="1"/>
          </p:cNvSpPr>
          <p:nvPr/>
        </p:nvSpPr>
        <p:spPr bwMode="auto">
          <a:xfrm>
            <a:off x="1219200" y="19050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0" name="Line 6"/>
          <p:cNvSpPr>
            <a:spLocks noChangeShapeType="1"/>
          </p:cNvSpPr>
          <p:nvPr/>
        </p:nvSpPr>
        <p:spPr bwMode="auto">
          <a:xfrm>
            <a:off x="1219200" y="22098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>
            <a:off x="1219200" y="25146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>
            <a:off x="1219200" y="12954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3429000" y="990600"/>
            <a:ext cx="1447800" cy="1828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3429000" y="1600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3429000" y="12954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9" name="Rectangle 15"/>
          <p:cNvSpPr>
            <a:spLocks noChangeArrowheads="1"/>
          </p:cNvSpPr>
          <p:nvPr/>
        </p:nvSpPr>
        <p:spPr bwMode="auto">
          <a:xfrm>
            <a:off x="5562600" y="762000"/>
            <a:ext cx="2514600" cy="1219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>
            <a:off x="5562600" y="10668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>
            <a:off x="5562600" y="13716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>
            <a:off x="5562600" y="16764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63" name="Text Box 19"/>
          <p:cNvSpPr txBox="1">
            <a:spLocks noChangeArrowheads="1"/>
          </p:cNvSpPr>
          <p:nvPr/>
        </p:nvSpPr>
        <p:spPr bwMode="auto">
          <a:xfrm>
            <a:off x="990600" y="990600"/>
            <a:ext cx="1676400" cy="1900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6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5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4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3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2	45+R3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1	</a:t>
            </a:r>
            <a:r>
              <a:rPr lang="en-US" sz="1400">
                <a:solidFill>
                  <a:srgbClr val="0033CC"/>
                </a:solidFill>
              </a:rPr>
              <a:t>Mem[34+R2]</a:t>
            </a:r>
          </a:p>
        </p:txBody>
      </p:sp>
      <p:sp>
        <p:nvSpPr>
          <p:cNvPr id="57364" name="Rectangle 20"/>
          <p:cNvSpPr>
            <a:spLocks noChangeArrowheads="1"/>
          </p:cNvSpPr>
          <p:nvPr/>
        </p:nvSpPr>
        <p:spPr bwMode="auto">
          <a:xfrm>
            <a:off x="6781800" y="2438400"/>
            <a:ext cx="1447800" cy="914400"/>
          </a:xfrm>
          <a:prstGeom prst="rect">
            <a:avLst/>
          </a:prstGeom>
          <a:solidFill>
            <a:schemeClr val="bg1"/>
          </a:solidFill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5" name="Line 21"/>
          <p:cNvSpPr>
            <a:spLocks noChangeShapeType="1"/>
          </p:cNvSpPr>
          <p:nvPr/>
        </p:nvSpPr>
        <p:spPr bwMode="auto">
          <a:xfrm>
            <a:off x="6781800" y="27432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66" name="Line 22"/>
          <p:cNvSpPr>
            <a:spLocks noChangeShapeType="1"/>
          </p:cNvSpPr>
          <p:nvPr/>
        </p:nvSpPr>
        <p:spPr bwMode="auto">
          <a:xfrm>
            <a:off x="6781800" y="30480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67" name="Text Box 23"/>
          <p:cNvSpPr txBox="1">
            <a:spLocks noChangeArrowheads="1"/>
          </p:cNvSpPr>
          <p:nvPr/>
        </p:nvSpPr>
        <p:spPr bwMode="auto">
          <a:xfrm>
            <a:off x="6781800" y="2438400"/>
            <a:ext cx="16764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3</a:t>
            </a:r>
          </a:p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2</a:t>
            </a:r>
          </a:p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1</a:t>
            </a:r>
          </a:p>
        </p:txBody>
      </p:sp>
      <p:sp>
        <p:nvSpPr>
          <p:cNvPr id="57368" name="Rectangle 24"/>
          <p:cNvSpPr>
            <a:spLocks noChangeArrowheads="1"/>
          </p:cNvSpPr>
          <p:nvPr/>
        </p:nvSpPr>
        <p:spPr bwMode="auto">
          <a:xfrm>
            <a:off x="1371600" y="4114800"/>
            <a:ext cx="2286000" cy="914400"/>
          </a:xfrm>
          <a:prstGeom prst="rect">
            <a:avLst/>
          </a:prstGeom>
          <a:solidFill>
            <a:schemeClr val="bg1"/>
          </a:solidFill>
          <a:ln w="19050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9" name="Line 25"/>
          <p:cNvSpPr>
            <a:spLocks noChangeShapeType="1"/>
          </p:cNvSpPr>
          <p:nvPr/>
        </p:nvSpPr>
        <p:spPr bwMode="auto">
          <a:xfrm>
            <a:off x="1371600" y="44196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70" name="Line 26"/>
          <p:cNvSpPr>
            <a:spLocks noChangeShapeType="1"/>
          </p:cNvSpPr>
          <p:nvPr/>
        </p:nvSpPr>
        <p:spPr bwMode="auto">
          <a:xfrm>
            <a:off x="1371600" y="47244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71" name="Text Box 27"/>
          <p:cNvSpPr txBox="1">
            <a:spLocks noChangeArrowheads="1"/>
          </p:cNvSpPr>
          <p:nvPr/>
        </p:nvSpPr>
        <p:spPr bwMode="auto">
          <a:xfrm>
            <a:off x="1143000" y="4114800"/>
            <a:ext cx="24384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0">
                <a:solidFill>
                  <a:srgbClr val="996633"/>
                </a:solidFill>
              </a:rPr>
              <a:t>3</a:t>
            </a:r>
          </a:p>
          <a:p>
            <a:pPr algn="l">
              <a:spcBef>
                <a:spcPct val="50000"/>
              </a:spcBef>
            </a:pPr>
            <a:r>
              <a:rPr lang="en-US" sz="1400" b="0">
                <a:solidFill>
                  <a:srgbClr val="996633"/>
                </a:solidFill>
              </a:rPr>
              <a:t>2</a:t>
            </a:r>
          </a:p>
          <a:p>
            <a:pPr algn="l">
              <a:spcBef>
                <a:spcPct val="50000"/>
              </a:spcBef>
            </a:pPr>
            <a:r>
              <a:rPr lang="en-US" sz="1400" b="0">
                <a:solidFill>
                  <a:srgbClr val="996633"/>
                </a:solidFill>
              </a:rPr>
              <a:t>1</a:t>
            </a:r>
          </a:p>
        </p:txBody>
      </p:sp>
      <p:sp>
        <p:nvSpPr>
          <p:cNvPr id="57372" name="Line 28"/>
          <p:cNvSpPr>
            <a:spLocks noChangeShapeType="1"/>
          </p:cNvSpPr>
          <p:nvPr/>
        </p:nvSpPr>
        <p:spPr bwMode="auto">
          <a:xfrm>
            <a:off x="1828800" y="4114800"/>
            <a:ext cx="0" cy="914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73" name="Line 29"/>
          <p:cNvSpPr>
            <a:spLocks noChangeShapeType="1"/>
          </p:cNvSpPr>
          <p:nvPr/>
        </p:nvSpPr>
        <p:spPr bwMode="auto">
          <a:xfrm>
            <a:off x="2743200" y="4114800"/>
            <a:ext cx="0" cy="914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74" name="Rectangle 30"/>
          <p:cNvSpPr>
            <a:spLocks noChangeArrowheads="1"/>
          </p:cNvSpPr>
          <p:nvPr/>
        </p:nvSpPr>
        <p:spPr bwMode="auto">
          <a:xfrm>
            <a:off x="5029200" y="4191000"/>
            <a:ext cx="2286000" cy="609600"/>
          </a:xfrm>
          <a:prstGeom prst="rect">
            <a:avLst/>
          </a:prstGeom>
          <a:solidFill>
            <a:schemeClr val="bg1"/>
          </a:solidFill>
          <a:ln w="19050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5" name="Line 31"/>
          <p:cNvSpPr>
            <a:spLocks noChangeShapeType="1"/>
          </p:cNvSpPr>
          <p:nvPr/>
        </p:nvSpPr>
        <p:spPr bwMode="auto">
          <a:xfrm>
            <a:off x="5029200" y="41910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76" name="Line 32"/>
          <p:cNvSpPr>
            <a:spLocks noChangeShapeType="1"/>
          </p:cNvSpPr>
          <p:nvPr/>
        </p:nvSpPr>
        <p:spPr bwMode="auto">
          <a:xfrm>
            <a:off x="5029200" y="44958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77" name="Text Box 33"/>
          <p:cNvSpPr txBox="1">
            <a:spLocks noChangeArrowheads="1"/>
          </p:cNvSpPr>
          <p:nvPr/>
        </p:nvSpPr>
        <p:spPr bwMode="auto">
          <a:xfrm>
            <a:off x="5105400" y="4191000"/>
            <a:ext cx="2971800" cy="623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457200" algn="l"/>
                <a:tab pos="1549400" algn="l"/>
                <a:tab pos="2235200" algn="l"/>
              </a:tabLst>
            </a:pPr>
            <a:r>
              <a:rPr lang="en-US" sz="1400" b="0">
                <a:solidFill>
                  <a:srgbClr val="996633"/>
                </a:solidFill>
              </a:rPr>
              <a:t>			2</a:t>
            </a:r>
          </a:p>
          <a:p>
            <a:pPr algn="l">
              <a:spcBef>
                <a:spcPct val="50000"/>
              </a:spcBef>
              <a:tabLst>
                <a:tab pos="457200" algn="l"/>
                <a:tab pos="1549400" algn="l"/>
                <a:tab pos="2235200" algn="l"/>
              </a:tabLst>
            </a:pPr>
            <a:r>
              <a:rPr lang="en-US" sz="1400" b="0">
                <a:solidFill>
                  <a:srgbClr val="996633"/>
                </a:solidFill>
              </a:rPr>
              <a:t>M	load2	“F4”	1</a:t>
            </a:r>
          </a:p>
        </p:txBody>
      </p:sp>
      <p:sp>
        <p:nvSpPr>
          <p:cNvPr id="57378" name="Line 34"/>
          <p:cNvSpPr>
            <a:spLocks noChangeShapeType="1"/>
          </p:cNvSpPr>
          <p:nvPr/>
        </p:nvSpPr>
        <p:spPr bwMode="auto">
          <a:xfrm>
            <a:off x="5486400" y="4191000"/>
            <a:ext cx="0" cy="6096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79" name="Line 35"/>
          <p:cNvSpPr>
            <a:spLocks noChangeShapeType="1"/>
          </p:cNvSpPr>
          <p:nvPr/>
        </p:nvSpPr>
        <p:spPr bwMode="auto">
          <a:xfrm>
            <a:off x="6400800" y="4191000"/>
            <a:ext cx="0" cy="6096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80" name="Rectangle 36"/>
          <p:cNvSpPr>
            <a:spLocks noChangeArrowheads="1"/>
          </p:cNvSpPr>
          <p:nvPr/>
        </p:nvSpPr>
        <p:spPr bwMode="auto">
          <a:xfrm>
            <a:off x="1676400" y="5334000"/>
            <a:ext cx="1981200" cy="304800"/>
          </a:xfrm>
          <a:prstGeom prst="rect">
            <a:avLst/>
          </a:prstGeom>
          <a:solidFill>
            <a:srgbClr val="FFFFCC"/>
          </a:solidFill>
          <a:ln w="28575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FP adders</a:t>
            </a:r>
          </a:p>
        </p:txBody>
      </p:sp>
      <p:sp>
        <p:nvSpPr>
          <p:cNvPr id="57381" name="Line 37"/>
          <p:cNvSpPr>
            <a:spLocks noChangeShapeType="1"/>
          </p:cNvSpPr>
          <p:nvPr/>
        </p:nvSpPr>
        <p:spPr bwMode="auto">
          <a:xfrm>
            <a:off x="2286000" y="50292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82" name="Line 38"/>
          <p:cNvSpPr>
            <a:spLocks noChangeShapeType="1"/>
          </p:cNvSpPr>
          <p:nvPr/>
        </p:nvSpPr>
        <p:spPr bwMode="auto">
          <a:xfrm>
            <a:off x="3200400" y="50292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83" name="Line 39"/>
          <p:cNvSpPr>
            <a:spLocks noChangeShapeType="1"/>
          </p:cNvSpPr>
          <p:nvPr/>
        </p:nvSpPr>
        <p:spPr bwMode="auto">
          <a:xfrm>
            <a:off x="2743200" y="56388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84" name="Rectangle 40"/>
          <p:cNvSpPr>
            <a:spLocks noChangeArrowheads="1"/>
          </p:cNvSpPr>
          <p:nvPr/>
        </p:nvSpPr>
        <p:spPr bwMode="auto">
          <a:xfrm>
            <a:off x="5334000" y="5105400"/>
            <a:ext cx="1981200" cy="304800"/>
          </a:xfrm>
          <a:prstGeom prst="rect">
            <a:avLst/>
          </a:prstGeom>
          <a:solidFill>
            <a:srgbClr val="FFFFCC"/>
          </a:solidFill>
          <a:ln w="28575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FP Multipliers</a:t>
            </a:r>
          </a:p>
        </p:txBody>
      </p:sp>
      <p:sp>
        <p:nvSpPr>
          <p:cNvPr id="57385" name="Line 41"/>
          <p:cNvSpPr>
            <a:spLocks noChangeShapeType="1"/>
          </p:cNvSpPr>
          <p:nvPr/>
        </p:nvSpPr>
        <p:spPr bwMode="auto">
          <a:xfrm>
            <a:off x="5943600" y="48006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86" name="Line 42"/>
          <p:cNvSpPr>
            <a:spLocks noChangeShapeType="1"/>
          </p:cNvSpPr>
          <p:nvPr/>
        </p:nvSpPr>
        <p:spPr bwMode="auto">
          <a:xfrm>
            <a:off x="6858000" y="48006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87" name="Line 43"/>
          <p:cNvSpPr>
            <a:spLocks noChangeShapeType="1"/>
          </p:cNvSpPr>
          <p:nvPr/>
        </p:nvSpPr>
        <p:spPr bwMode="auto">
          <a:xfrm>
            <a:off x="6400800" y="5410200"/>
            <a:ext cx="0" cy="533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88" name="Line 44"/>
          <p:cNvSpPr>
            <a:spLocks noChangeShapeType="1"/>
          </p:cNvSpPr>
          <p:nvPr/>
        </p:nvSpPr>
        <p:spPr bwMode="auto">
          <a:xfrm>
            <a:off x="914400" y="5943600"/>
            <a:ext cx="7696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89" name="Text Box 45"/>
          <p:cNvSpPr txBox="1">
            <a:spLocks noChangeArrowheads="1"/>
          </p:cNvSpPr>
          <p:nvPr/>
        </p:nvSpPr>
        <p:spPr bwMode="auto">
          <a:xfrm>
            <a:off x="3352800" y="5638800"/>
            <a:ext cx="3048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hlink"/>
                </a:solidFill>
              </a:rPr>
              <a:t>Common data bus (CDB)</a:t>
            </a:r>
          </a:p>
        </p:txBody>
      </p:sp>
      <p:sp>
        <p:nvSpPr>
          <p:cNvPr id="57390" name="Text Box 46"/>
          <p:cNvSpPr txBox="1">
            <a:spLocks noChangeArrowheads="1"/>
          </p:cNvSpPr>
          <p:nvPr/>
        </p:nvSpPr>
        <p:spPr bwMode="auto">
          <a:xfrm>
            <a:off x="3657600" y="4191000"/>
            <a:ext cx="1371600" cy="703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996633"/>
                </a:solidFill>
              </a:rPr>
              <a:t>Reservation 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996633"/>
                </a:solidFill>
              </a:rPr>
              <a:t>Stations</a:t>
            </a:r>
          </a:p>
        </p:txBody>
      </p:sp>
      <p:sp>
        <p:nvSpPr>
          <p:cNvPr id="57391" name="Line 47"/>
          <p:cNvSpPr>
            <a:spLocks noChangeShapeType="1"/>
          </p:cNvSpPr>
          <p:nvPr/>
        </p:nvSpPr>
        <p:spPr bwMode="auto">
          <a:xfrm flipV="1">
            <a:off x="914400" y="3352800"/>
            <a:ext cx="0" cy="2590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92" name="Line 48"/>
          <p:cNvSpPr>
            <a:spLocks noChangeShapeType="1"/>
          </p:cNvSpPr>
          <p:nvPr/>
        </p:nvSpPr>
        <p:spPr bwMode="auto">
          <a:xfrm flipV="1">
            <a:off x="8610600" y="457200"/>
            <a:ext cx="0" cy="5486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93" name="Line 49"/>
          <p:cNvSpPr>
            <a:spLocks noChangeShapeType="1"/>
          </p:cNvSpPr>
          <p:nvPr/>
        </p:nvSpPr>
        <p:spPr bwMode="auto">
          <a:xfrm flipV="1">
            <a:off x="914400" y="3352800"/>
            <a:ext cx="990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94" name="Line 50"/>
          <p:cNvSpPr>
            <a:spLocks noChangeShapeType="1"/>
          </p:cNvSpPr>
          <p:nvPr/>
        </p:nvSpPr>
        <p:spPr bwMode="auto">
          <a:xfrm flipV="1">
            <a:off x="6705600" y="457200"/>
            <a:ext cx="1905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95" name="Line 51"/>
          <p:cNvSpPr>
            <a:spLocks noChangeShapeType="1"/>
          </p:cNvSpPr>
          <p:nvPr/>
        </p:nvSpPr>
        <p:spPr bwMode="auto">
          <a:xfrm>
            <a:off x="6705600" y="457200"/>
            <a:ext cx="0" cy="304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96" name="Line 52"/>
          <p:cNvSpPr>
            <a:spLocks noChangeShapeType="1"/>
          </p:cNvSpPr>
          <p:nvPr/>
        </p:nvSpPr>
        <p:spPr bwMode="auto">
          <a:xfrm>
            <a:off x="1600200" y="3505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97" name="Line 53"/>
          <p:cNvSpPr>
            <a:spLocks noChangeShapeType="1"/>
          </p:cNvSpPr>
          <p:nvPr/>
        </p:nvSpPr>
        <p:spPr bwMode="auto">
          <a:xfrm>
            <a:off x="5257800" y="35052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98" name="Line 54"/>
          <p:cNvSpPr>
            <a:spLocks noChangeShapeType="1"/>
          </p:cNvSpPr>
          <p:nvPr/>
        </p:nvSpPr>
        <p:spPr bwMode="auto">
          <a:xfrm>
            <a:off x="1600200" y="3505200"/>
            <a:ext cx="3657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99" name="Line 55"/>
          <p:cNvSpPr>
            <a:spLocks noChangeShapeType="1"/>
          </p:cNvSpPr>
          <p:nvPr/>
        </p:nvSpPr>
        <p:spPr bwMode="auto">
          <a:xfrm>
            <a:off x="4191000" y="28194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400" name="Line 56"/>
          <p:cNvSpPr>
            <a:spLocks noChangeShapeType="1"/>
          </p:cNvSpPr>
          <p:nvPr/>
        </p:nvSpPr>
        <p:spPr bwMode="auto">
          <a:xfrm>
            <a:off x="2286000" y="3276600"/>
            <a:ext cx="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401" name="Line 57"/>
          <p:cNvSpPr>
            <a:spLocks noChangeShapeType="1"/>
          </p:cNvSpPr>
          <p:nvPr/>
        </p:nvSpPr>
        <p:spPr bwMode="auto">
          <a:xfrm>
            <a:off x="5943600" y="1981200"/>
            <a:ext cx="0" cy="2209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402" name="Line 58"/>
          <p:cNvSpPr>
            <a:spLocks noChangeShapeType="1"/>
          </p:cNvSpPr>
          <p:nvPr/>
        </p:nvSpPr>
        <p:spPr bwMode="auto">
          <a:xfrm>
            <a:off x="2286000" y="3276600"/>
            <a:ext cx="3657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403" name="Line 59"/>
          <p:cNvSpPr>
            <a:spLocks noChangeShapeType="1"/>
          </p:cNvSpPr>
          <p:nvPr/>
        </p:nvSpPr>
        <p:spPr bwMode="auto">
          <a:xfrm>
            <a:off x="2971800" y="3124200"/>
            <a:ext cx="0" cy="99060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404" name="Line 60"/>
          <p:cNvSpPr>
            <a:spLocks noChangeShapeType="1"/>
          </p:cNvSpPr>
          <p:nvPr/>
        </p:nvSpPr>
        <p:spPr bwMode="auto">
          <a:xfrm>
            <a:off x="2971800" y="3124200"/>
            <a:ext cx="3657600" cy="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405" name="Line 61"/>
          <p:cNvSpPr>
            <a:spLocks noChangeShapeType="1"/>
          </p:cNvSpPr>
          <p:nvPr/>
        </p:nvSpPr>
        <p:spPr bwMode="auto">
          <a:xfrm>
            <a:off x="6629400" y="1981200"/>
            <a:ext cx="0" cy="220980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406" name="Line 62"/>
          <p:cNvSpPr>
            <a:spLocks noChangeShapeType="1"/>
          </p:cNvSpPr>
          <p:nvPr/>
        </p:nvSpPr>
        <p:spPr bwMode="auto">
          <a:xfrm>
            <a:off x="1981200" y="609600"/>
            <a:ext cx="0" cy="3810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407" name="Text Box 63"/>
          <p:cNvSpPr txBox="1">
            <a:spLocks noChangeArrowheads="1"/>
          </p:cNvSpPr>
          <p:nvPr/>
        </p:nvSpPr>
        <p:spPr bwMode="auto">
          <a:xfrm>
            <a:off x="1371600" y="381000"/>
            <a:ext cx="1676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From memory</a:t>
            </a:r>
          </a:p>
        </p:txBody>
      </p:sp>
      <p:sp>
        <p:nvSpPr>
          <p:cNvPr id="57408" name="Text Box 64"/>
          <p:cNvSpPr txBox="1">
            <a:spLocks noChangeArrowheads="1"/>
          </p:cNvSpPr>
          <p:nvPr/>
        </p:nvSpPr>
        <p:spPr bwMode="auto">
          <a:xfrm rot="-5400000">
            <a:off x="130175" y="1774825"/>
            <a:ext cx="1447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Load buffers</a:t>
            </a:r>
          </a:p>
        </p:txBody>
      </p:sp>
      <p:sp>
        <p:nvSpPr>
          <p:cNvPr id="57409" name="Text Box 65"/>
          <p:cNvSpPr txBox="1">
            <a:spLocks noChangeArrowheads="1"/>
          </p:cNvSpPr>
          <p:nvPr/>
        </p:nvSpPr>
        <p:spPr bwMode="auto">
          <a:xfrm rot="-5400000">
            <a:off x="1997075" y="1736725"/>
            <a:ext cx="2286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E0E0E"/>
                </a:solidFill>
              </a:rPr>
              <a:t>FP operation queue</a:t>
            </a:r>
          </a:p>
        </p:txBody>
      </p:sp>
      <p:sp>
        <p:nvSpPr>
          <p:cNvPr id="57410" name="Line 66"/>
          <p:cNvSpPr>
            <a:spLocks noChangeShapeType="1"/>
          </p:cNvSpPr>
          <p:nvPr/>
        </p:nvSpPr>
        <p:spPr bwMode="auto">
          <a:xfrm>
            <a:off x="4038600" y="609600"/>
            <a:ext cx="0" cy="381000"/>
          </a:xfrm>
          <a:prstGeom prst="line">
            <a:avLst/>
          </a:prstGeom>
          <a:noFill/>
          <a:ln w="28575">
            <a:solidFill>
              <a:srgbClr val="0E0E0E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411" name="Text Box 67"/>
          <p:cNvSpPr txBox="1">
            <a:spLocks noChangeArrowheads="1"/>
          </p:cNvSpPr>
          <p:nvPr/>
        </p:nvSpPr>
        <p:spPr bwMode="auto">
          <a:xfrm>
            <a:off x="3124200" y="381000"/>
            <a:ext cx="2362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0E0E0E"/>
                </a:solidFill>
              </a:rPr>
              <a:t>From instruction unit</a:t>
            </a:r>
          </a:p>
        </p:txBody>
      </p:sp>
      <p:sp>
        <p:nvSpPr>
          <p:cNvPr id="57412" name="Text Box 68"/>
          <p:cNvSpPr txBox="1">
            <a:spLocks noChangeArrowheads="1"/>
          </p:cNvSpPr>
          <p:nvPr/>
        </p:nvSpPr>
        <p:spPr bwMode="auto">
          <a:xfrm>
            <a:off x="5410200" y="457200"/>
            <a:ext cx="21336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FP Registers</a:t>
            </a:r>
          </a:p>
        </p:txBody>
      </p:sp>
      <p:sp>
        <p:nvSpPr>
          <p:cNvPr id="57413" name="Line 69"/>
          <p:cNvSpPr>
            <a:spLocks noChangeShapeType="1"/>
          </p:cNvSpPr>
          <p:nvPr/>
        </p:nvSpPr>
        <p:spPr bwMode="auto">
          <a:xfrm>
            <a:off x="6629400" y="2209800"/>
            <a:ext cx="838200" cy="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414" name="Line 70"/>
          <p:cNvSpPr>
            <a:spLocks noChangeShapeType="1"/>
          </p:cNvSpPr>
          <p:nvPr/>
        </p:nvSpPr>
        <p:spPr bwMode="auto">
          <a:xfrm>
            <a:off x="7467600" y="2209800"/>
            <a:ext cx="0" cy="2286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415" name="Line 71"/>
          <p:cNvSpPr>
            <a:spLocks noChangeShapeType="1"/>
          </p:cNvSpPr>
          <p:nvPr/>
        </p:nvSpPr>
        <p:spPr bwMode="auto">
          <a:xfrm>
            <a:off x="7543800" y="3352800"/>
            <a:ext cx="0" cy="2286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416" name="Text Box 72"/>
          <p:cNvSpPr txBox="1">
            <a:spLocks noChangeArrowheads="1"/>
          </p:cNvSpPr>
          <p:nvPr/>
        </p:nvSpPr>
        <p:spPr bwMode="auto">
          <a:xfrm>
            <a:off x="6781800" y="3505200"/>
            <a:ext cx="1447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To memory</a:t>
            </a:r>
          </a:p>
        </p:txBody>
      </p:sp>
      <p:sp>
        <p:nvSpPr>
          <p:cNvPr id="57417" name="Text Box 73"/>
          <p:cNvSpPr txBox="1">
            <a:spLocks noChangeArrowheads="1"/>
          </p:cNvSpPr>
          <p:nvPr/>
        </p:nvSpPr>
        <p:spPr bwMode="auto">
          <a:xfrm>
            <a:off x="7315200" y="2133600"/>
            <a:ext cx="15335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rgbClr val="0033CC"/>
                </a:solidFill>
              </a:rPr>
              <a:t>Store buffers</a:t>
            </a:r>
          </a:p>
        </p:txBody>
      </p:sp>
      <p:sp>
        <p:nvSpPr>
          <p:cNvPr id="57418" name="Line 74"/>
          <p:cNvSpPr>
            <a:spLocks noChangeShapeType="1"/>
          </p:cNvSpPr>
          <p:nvPr/>
        </p:nvSpPr>
        <p:spPr bwMode="auto">
          <a:xfrm flipV="1">
            <a:off x="7467600" y="2209800"/>
            <a:ext cx="1143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419" name="Line 75"/>
          <p:cNvSpPr>
            <a:spLocks noChangeShapeType="1"/>
          </p:cNvSpPr>
          <p:nvPr/>
        </p:nvSpPr>
        <p:spPr bwMode="auto">
          <a:xfrm>
            <a:off x="2286000" y="3886200"/>
            <a:ext cx="6324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420" name="Oval 76"/>
          <p:cNvSpPr>
            <a:spLocks noChangeArrowheads="1"/>
          </p:cNvSpPr>
          <p:nvPr/>
        </p:nvSpPr>
        <p:spPr bwMode="auto">
          <a:xfrm>
            <a:off x="2257425" y="384175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421" name="Oval 77"/>
          <p:cNvSpPr>
            <a:spLocks noChangeArrowheads="1"/>
          </p:cNvSpPr>
          <p:nvPr/>
        </p:nvSpPr>
        <p:spPr bwMode="auto">
          <a:xfrm>
            <a:off x="2933700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422" name="Oval 78"/>
          <p:cNvSpPr>
            <a:spLocks noChangeArrowheads="1"/>
          </p:cNvSpPr>
          <p:nvPr/>
        </p:nvSpPr>
        <p:spPr bwMode="auto">
          <a:xfrm>
            <a:off x="5902325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423" name="Oval 79"/>
          <p:cNvSpPr>
            <a:spLocks noChangeArrowheads="1"/>
          </p:cNvSpPr>
          <p:nvPr/>
        </p:nvSpPr>
        <p:spPr bwMode="auto">
          <a:xfrm>
            <a:off x="6591300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424" name="Text Box 80"/>
          <p:cNvSpPr txBox="1">
            <a:spLocks noChangeArrowheads="1"/>
          </p:cNvSpPr>
          <p:nvPr/>
        </p:nvSpPr>
        <p:spPr bwMode="auto">
          <a:xfrm>
            <a:off x="3276600" y="3429000"/>
            <a:ext cx="16668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/>
              <a:t>Operation bus</a:t>
            </a:r>
          </a:p>
        </p:txBody>
      </p:sp>
      <p:sp>
        <p:nvSpPr>
          <p:cNvPr id="57425" name="Text Box 81"/>
          <p:cNvSpPr txBox="1">
            <a:spLocks noChangeArrowheads="1"/>
          </p:cNvSpPr>
          <p:nvPr/>
        </p:nvSpPr>
        <p:spPr bwMode="auto">
          <a:xfrm>
            <a:off x="5029200" y="2209800"/>
            <a:ext cx="1524000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Operand buses</a:t>
            </a:r>
          </a:p>
        </p:txBody>
      </p:sp>
      <p:sp>
        <p:nvSpPr>
          <p:cNvPr id="57426" name="Text Box 82"/>
          <p:cNvSpPr txBox="1">
            <a:spLocks noChangeArrowheads="1"/>
          </p:cNvSpPr>
          <p:nvPr/>
        </p:nvSpPr>
        <p:spPr bwMode="auto">
          <a:xfrm>
            <a:off x="3429000" y="1600200"/>
            <a:ext cx="1600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0033CC"/>
                </a:solidFill>
              </a:rPr>
              <a:t>SUB F8,F6,F2 </a:t>
            </a:r>
          </a:p>
        </p:txBody>
      </p:sp>
      <p:sp>
        <p:nvSpPr>
          <p:cNvPr id="57427" name="Text Box 83"/>
          <p:cNvSpPr txBox="1">
            <a:spLocks noChangeArrowheads="1"/>
          </p:cNvSpPr>
          <p:nvPr/>
        </p:nvSpPr>
        <p:spPr bwMode="auto">
          <a:xfrm>
            <a:off x="152400" y="228600"/>
            <a:ext cx="1143000" cy="349250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chemeClr val="hlink"/>
                </a:solidFill>
              </a:rPr>
              <a:t>Cycle: 3</a:t>
            </a:r>
          </a:p>
        </p:txBody>
      </p:sp>
      <p:sp>
        <p:nvSpPr>
          <p:cNvPr id="57428" name="Line 84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429" name="Line 85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430" name="Line 86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431" name="Text Box 87"/>
          <p:cNvSpPr txBox="1">
            <a:spLocks noChangeArrowheads="1"/>
          </p:cNvSpPr>
          <p:nvPr/>
        </p:nvSpPr>
        <p:spPr bwMode="auto">
          <a:xfrm>
            <a:off x="3352800" y="1905000"/>
            <a:ext cx="1600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5D5D5D"/>
                </a:solidFill>
              </a:rPr>
              <a:t>MULTD F0,F2,F4 </a:t>
            </a:r>
          </a:p>
        </p:txBody>
      </p:sp>
      <p:sp>
        <p:nvSpPr>
          <p:cNvPr id="57432" name="Line 88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433" name="Line 89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434" name="Line 90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435" name="Text Box 91"/>
          <p:cNvSpPr txBox="1">
            <a:spLocks noChangeArrowheads="1"/>
          </p:cNvSpPr>
          <p:nvPr/>
        </p:nvSpPr>
        <p:spPr bwMode="auto">
          <a:xfrm>
            <a:off x="3429000" y="2209800"/>
            <a:ext cx="15240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5D5D5D"/>
                </a:solidFill>
              </a:rPr>
              <a:t>LD F2, 45(R3)</a:t>
            </a:r>
          </a:p>
        </p:txBody>
      </p:sp>
      <p:sp>
        <p:nvSpPr>
          <p:cNvPr id="57436" name="Text Box 92"/>
          <p:cNvSpPr txBox="1">
            <a:spLocks noChangeArrowheads="1"/>
          </p:cNvSpPr>
          <p:nvPr/>
        </p:nvSpPr>
        <p:spPr bwMode="auto">
          <a:xfrm>
            <a:off x="3429000" y="2514600"/>
            <a:ext cx="15240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5D5D5D"/>
                </a:solidFill>
              </a:rPr>
              <a:t>LD F6, 34(R2)</a:t>
            </a:r>
          </a:p>
        </p:txBody>
      </p:sp>
      <p:sp>
        <p:nvSpPr>
          <p:cNvPr id="57437" name="Text Box 93"/>
          <p:cNvSpPr txBox="1">
            <a:spLocks noChangeArrowheads="1"/>
          </p:cNvSpPr>
          <p:nvPr/>
        </p:nvSpPr>
        <p:spPr bwMode="auto">
          <a:xfrm>
            <a:off x="5638800" y="13716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F6 : load1</a:t>
            </a:r>
          </a:p>
        </p:txBody>
      </p:sp>
      <p:sp>
        <p:nvSpPr>
          <p:cNvPr id="57438" name="Text Box 94"/>
          <p:cNvSpPr txBox="1">
            <a:spLocks noChangeArrowheads="1"/>
          </p:cNvSpPr>
          <p:nvPr/>
        </p:nvSpPr>
        <p:spPr bwMode="auto">
          <a:xfrm>
            <a:off x="5638800" y="10668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F2 : load2</a:t>
            </a:r>
          </a:p>
        </p:txBody>
      </p:sp>
      <p:sp>
        <p:nvSpPr>
          <p:cNvPr id="57439" name="Text Box 95"/>
          <p:cNvSpPr txBox="1">
            <a:spLocks noChangeArrowheads="1"/>
          </p:cNvSpPr>
          <p:nvPr/>
        </p:nvSpPr>
        <p:spPr bwMode="auto">
          <a:xfrm>
            <a:off x="5638800" y="7620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F0 : mult1</a:t>
            </a:r>
          </a:p>
        </p:txBody>
      </p:sp>
      <p:sp>
        <p:nvSpPr>
          <p:cNvPr id="83040" name="Line 96"/>
          <p:cNvSpPr>
            <a:spLocks noChangeShapeType="1"/>
          </p:cNvSpPr>
          <p:nvPr/>
        </p:nvSpPr>
        <p:spPr bwMode="auto">
          <a:xfrm>
            <a:off x="4191000" y="2209800"/>
            <a:ext cx="0" cy="1295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41" name="Line 97"/>
          <p:cNvSpPr>
            <a:spLocks noChangeShapeType="1"/>
          </p:cNvSpPr>
          <p:nvPr/>
        </p:nvSpPr>
        <p:spPr bwMode="auto">
          <a:xfrm flipV="1">
            <a:off x="4191000" y="3505200"/>
            <a:ext cx="10668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42" name="Line 98"/>
          <p:cNvSpPr>
            <a:spLocks noChangeShapeType="1"/>
          </p:cNvSpPr>
          <p:nvPr/>
        </p:nvSpPr>
        <p:spPr bwMode="auto">
          <a:xfrm>
            <a:off x="5257800" y="3505200"/>
            <a:ext cx="0" cy="10668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043" name="Oval 99"/>
          <p:cNvSpPr>
            <a:spLocks noChangeArrowheads="1"/>
          </p:cNvSpPr>
          <p:nvPr/>
        </p:nvSpPr>
        <p:spPr bwMode="auto">
          <a:xfrm>
            <a:off x="5867400" y="1066800"/>
            <a:ext cx="914400" cy="304800"/>
          </a:xfrm>
          <a:prstGeom prst="ellipse">
            <a:avLst/>
          </a:prstGeom>
          <a:noFill/>
          <a:ln w="38100">
            <a:solidFill>
              <a:srgbClr val="9966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44" name="Freeform 100"/>
          <p:cNvSpPr>
            <a:spLocks/>
          </p:cNvSpPr>
          <p:nvPr/>
        </p:nvSpPr>
        <p:spPr bwMode="auto">
          <a:xfrm>
            <a:off x="5943600" y="1371600"/>
            <a:ext cx="381000" cy="3200400"/>
          </a:xfrm>
          <a:custGeom>
            <a:avLst/>
            <a:gdLst>
              <a:gd name="T0" fmla="*/ 381000 w 240"/>
              <a:gd name="T1" fmla="*/ 0 h 1920"/>
              <a:gd name="T2" fmla="*/ 0 w 240"/>
              <a:gd name="T3" fmla="*/ 640080 h 1920"/>
              <a:gd name="T4" fmla="*/ 0 w 240"/>
              <a:gd name="T5" fmla="*/ 3200400 h 1920"/>
              <a:gd name="T6" fmla="*/ 0 60000 65536"/>
              <a:gd name="T7" fmla="*/ 0 60000 65536"/>
              <a:gd name="T8" fmla="*/ 0 60000 65536"/>
              <a:gd name="T9" fmla="*/ 0 w 240"/>
              <a:gd name="T10" fmla="*/ 0 h 1920"/>
              <a:gd name="T11" fmla="*/ 240 w 240"/>
              <a:gd name="T12" fmla="*/ 1920 h 19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920">
                <a:moveTo>
                  <a:pt x="240" y="0"/>
                </a:moveTo>
                <a:lnTo>
                  <a:pt x="0" y="384"/>
                </a:lnTo>
                <a:lnTo>
                  <a:pt x="0" y="1920"/>
                </a:lnTo>
              </a:path>
            </a:pathLst>
          </a:custGeom>
          <a:noFill/>
          <a:ln w="571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045" name="Line 101"/>
          <p:cNvSpPr>
            <a:spLocks noChangeShapeType="1"/>
          </p:cNvSpPr>
          <p:nvPr/>
        </p:nvSpPr>
        <p:spPr bwMode="auto">
          <a:xfrm>
            <a:off x="6629400" y="1905000"/>
            <a:ext cx="0" cy="26670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047" name="Line 103"/>
          <p:cNvSpPr>
            <a:spLocks noChangeShapeType="1"/>
          </p:cNvSpPr>
          <p:nvPr/>
        </p:nvSpPr>
        <p:spPr bwMode="auto">
          <a:xfrm flipV="1">
            <a:off x="4267200" y="914400"/>
            <a:ext cx="1447800" cy="106680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048" name="Oval 104"/>
          <p:cNvSpPr>
            <a:spLocks noChangeArrowheads="1"/>
          </p:cNvSpPr>
          <p:nvPr/>
        </p:nvSpPr>
        <p:spPr bwMode="auto">
          <a:xfrm>
            <a:off x="7315200" y="4495800"/>
            <a:ext cx="457200" cy="381000"/>
          </a:xfrm>
          <a:prstGeom prst="ellipse">
            <a:avLst/>
          </a:prstGeom>
          <a:noFill/>
          <a:ln w="38100">
            <a:solidFill>
              <a:srgbClr val="9966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49" name="Line 105"/>
          <p:cNvSpPr>
            <a:spLocks noChangeShapeType="1"/>
          </p:cNvSpPr>
          <p:nvPr/>
        </p:nvSpPr>
        <p:spPr bwMode="auto">
          <a:xfrm flipV="1">
            <a:off x="7543800" y="914400"/>
            <a:ext cx="0" cy="358140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50" name="Line 106"/>
          <p:cNvSpPr>
            <a:spLocks noChangeShapeType="1"/>
          </p:cNvSpPr>
          <p:nvPr/>
        </p:nvSpPr>
        <p:spPr bwMode="auto">
          <a:xfrm flipH="1">
            <a:off x="6629400" y="914400"/>
            <a:ext cx="914400" cy="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3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83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83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83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83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83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83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2000"/>
                                        <p:tgtEl>
                                          <p:spTgt spid="83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040" grpId="0" animBg="1"/>
      <p:bldP spid="83041" grpId="0" animBg="1"/>
      <p:bldP spid="83042" grpId="0" animBg="1"/>
      <p:bldP spid="83043" grpId="0" animBg="1"/>
      <p:bldP spid="83044" grpId="0" animBg="1"/>
      <p:bldP spid="83045" grpId="0" animBg="1"/>
      <p:bldP spid="83047" grpId="0" animBg="1"/>
      <p:bldP spid="83048" grpId="0" animBg="1"/>
      <p:bldP spid="83049" grpId="0" animBg="1"/>
      <p:bldP spid="8305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5"/>
          <p:cNvSpPr>
            <a:spLocks noChangeArrowheads="1"/>
          </p:cNvSpPr>
          <p:nvPr/>
        </p:nvSpPr>
        <p:spPr bwMode="auto">
          <a:xfrm>
            <a:off x="5562600" y="762000"/>
            <a:ext cx="2514600" cy="1219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Line 16"/>
          <p:cNvSpPr>
            <a:spLocks noChangeShapeType="1"/>
          </p:cNvSpPr>
          <p:nvPr/>
        </p:nvSpPr>
        <p:spPr bwMode="auto">
          <a:xfrm>
            <a:off x="5562600" y="10668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72" name="Line 51"/>
          <p:cNvSpPr>
            <a:spLocks noChangeShapeType="1"/>
          </p:cNvSpPr>
          <p:nvPr/>
        </p:nvSpPr>
        <p:spPr bwMode="auto">
          <a:xfrm>
            <a:off x="6705600" y="457200"/>
            <a:ext cx="0" cy="304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373" name="Text Box 68"/>
          <p:cNvSpPr txBox="1">
            <a:spLocks noChangeArrowheads="1"/>
          </p:cNvSpPr>
          <p:nvPr/>
        </p:nvSpPr>
        <p:spPr bwMode="auto">
          <a:xfrm>
            <a:off x="5410200" y="457200"/>
            <a:ext cx="21336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FP Registers</a:t>
            </a:r>
          </a:p>
        </p:txBody>
      </p:sp>
      <p:sp>
        <p:nvSpPr>
          <p:cNvPr id="58374" name="Text Box 103"/>
          <p:cNvSpPr txBox="1">
            <a:spLocks noChangeArrowheads="1"/>
          </p:cNvSpPr>
          <p:nvPr/>
        </p:nvSpPr>
        <p:spPr bwMode="auto">
          <a:xfrm>
            <a:off x="5638800" y="10668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F2 : load2</a:t>
            </a:r>
          </a:p>
        </p:txBody>
      </p:sp>
      <p:sp>
        <p:nvSpPr>
          <p:cNvPr id="58375" name="Text Box 102"/>
          <p:cNvSpPr txBox="1">
            <a:spLocks noChangeArrowheads="1"/>
          </p:cNvSpPr>
          <p:nvPr/>
        </p:nvSpPr>
        <p:spPr bwMode="auto">
          <a:xfrm>
            <a:off x="5638800" y="13716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F6 : load1</a:t>
            </a:r>
          </a:p>
        </p:txBody>
      </p:sp>
      <p:sp>
        <p:nvSpPr>
          <p:cNvPr id="84053" name="Text Box 85"/>
          <p:cNvSpPr txBox="1">
            <a:spLocks noChangeArrowheads="1"/>
          </p:cNvSpPr>
          <p:nvPr/>
        </p:nvSpPr>
        <p:spPr bwMode="auto">
          <a:xfrm>
            <a:off x="5638800" y="1371600"/>
            <a:ext cx="1600200" cy="274638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solidFill>
                  <a:srgbClr val="0033CC"/>
                </a:solidFill>
              </a:rPr>
              <a:t>F6 </a:t>
            </a:r>
            <a:r>
              <a:rPr lang="en-US" sz="1200">
                <a:solidFill>
                  <a:srgbClr val="0033CC"/>
                </a:solidFill>
                <a:sym typeface="Symbol" pitchFamily="18" charset="2"/>
              </a:rPr>
              <a:t></a:t>
            </a:r>
            <a:r>
              <a:rPr lang="en-US" sz="1200">
                <a:solidFill>
                  <a:srgbClr val="0033CC"/>
                </a:solidFill>
              </a:rPr>
              <a:t>Mem[34+R2]</a:t>
            </a:r>
          </a:p>
        </p:txBody>
      </p:sp>
      <p:sp>
        <p:nvSpPr>
          <p:cNvPr id="58377" name="Line 18"/>
          <p:cNvSpPr>
            <a:spLocks noChangeShapeType="1"/>
          </p:cNvSpPr>
          <p:nvPr/>
        </p:nvSpPr>
        <p:spPr bwMode="auto">
          <a:xfrm>
            <a:off x="5562600" y="16764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78" name="Text Box 104"/>
          <p:cNvSpPr txBox="1">
            <a:spLocks noChangeArrowheads="1"/>
          </p:cNvSpPr>
          <p:nvPr/>
        </p:nvSpPr>
        <p:spPr bwMode="auto">
          <a:xfrm>
            <a:off x="5638800" y="7620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F0 : mult1</a:t>
            </a:r>
          </a:p>
        </p:txBody>
      </p:sp>
      <p:sp>
        <p:nvSpPr>
          <p:cNvPr id="58379" name="Line 17"/>
          <p:cNvSpPr>
            <a:spLocks noChangeShapeType="1"/>
          </p:cNvSpPr>
          <p:nvPr/>
        </p:nvSpPr>
        <p:spPr bwMode="auto">
          <a:xfrm>
            <a:off x="5562600" y="13716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076" name="Text Box 108"/>
          <p:cNvSpPr txBox="1">
            <a:spLocks noChangeArrowheads="1"/>
          </p:cNvSpPr>
          <p:nvPr/>
        </p:nvSpPr>
        <p:spPr bwMode="auto">
          <a:xfrm>
            <a:off x="7467600" y="3657600"/>
            <a:ext cx="16764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0033CC"/>
                </a:solidFill>
              </a:rPr>
              <a:t>L1: Mem[34+R2]</a:t>
            </a:r>
          </a:p>
        </p:txBody>
      </p:sp>
      <p:sp>
        <p:nvSpPr>
          <p:cNvPr id="58381" name="Line 2"/>
          <p:cNvSpPr>
            <a:spLocks noChangeShapeType="1"/>
          </p:cNvSpPr>
          <p:nvPr/>
        </p:nvSpPr>
        <p:spPr bwMode="auto">
          <a:xfrm flipV="1">
            <a:off x="1905000" y="28194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82" name="Rectangle 3"/>
          <p:cNvSpPr>
            <a:spLocks noChangeArrowheads="1"/>
          </p:cNvSpPr>
          <p:nvPr/>
        </p:nvSpPr>
        <p:spPr bwMode="auto">
          <a:xfrm>
            <a:off x="1219200" y="990600"/>
            <a:ext cx="1447800" cy="1905000"/>
          </a:xfrm>
          <a:prstGeom prst="rect">
            <a:avLst/>
          </a:prstGeom>
          <a:solidFill>
            <a:schemeClr val="bg1"/>
          </a:solidFill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3" name="Line 4"/>
          <p:cNvSpPr>
            <a:spLocks noChangeShapeType="1"/>
          </p:cNvSpPr>
          <p:nvPr/>
        </p:nvSpPr>
        <p:spPr bwMode="auto">
          <a:xfrm>
            <a:off x="1219200" y="16002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84" name="Line 5"/>
          <p:cNvSpPr>
            <a:spLocks noChangeShapeType="1"/>
          </p:cNvSpPr>
          <p:nvPr/>
        </p:nvSpPr>
        <p:spPr bwMode="auto">
          <a:xfrm>
            <a:off x="1219200" y="19050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85" name="Line 6"/>
          <p:cNvSpPr>
            <a:spLocks noChangeShapeType="1"/>
          </p:cNvSpPr>
          <p:nvPr/>
        </p:nvSpPr>
        <p:spPr bwMode="auto">
          <a:xfrm>
            <a:off x="1219200" y="22098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86" name="Line 7"/>
          <p:cNvSpPr>
            <a:spLocks noChangeShapeType="1"/>
          </p:cNvSpPr>
          <p:nvPr/>
        </p:nvSpPr>
        <p:spPr bwMode="auto">
          <a:xfrm>
            <a:off x="1219200" y="25146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87" name="Line 8"/>
          <p:cNvSpPr>
            <a:spLocks noChangeShapeType="1"/>
          </p:cNvSpPr>
          <p:nvPr/>
        </p:nvSpPr>
        <p:spPr bwMode="auto">
          <a:xfrm>
            <a:off x="1219200" y="12954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88" name="Rectangle 9"/>
          <p:cNvSpPr>
            <a:spLocks noChangeArrowheads="1"/>
          </p:cNvSpPr>
          <p:nvPr/>
        </p:nvSpPr>
        <p:spPr bwMode="auto">
          <a:xfrm>
            <a:off x="3429000" y="990600"/>
            <a:ext cx="1447800" cy="1828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9" name="Line 10"/>
          <p:cNvSpPr>
            <a:spLocks noChangeShapeType="1"/>
          </p:cNvSpPr>
          <p:nvPr/>
        </p:nvSpPr>
        <p:spPr bwMode="auto">
          <a:xfrm>
            <a:off x="3429000" y="1600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90" name="Line 11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91" name="Line 12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92" name="Line 13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93" name="Line 14"/>
          <p:cNvSpPr>
            <a:spLocks noChangeShapeType="1"/>
          </p:cNvSpPr>
          <p:nvPr/>
        </p:nvSpPr>
        <p:spPr bwMode="auto">
          <a:xfrm>
            <a:off x="3429000" y="12954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94" name="Text Box 19"/>
          <p:cNvSpPr txBox="1">
            <a:spLocks noChangeArrowheads="1"/>
          </p:cNvSpPr>
          <p:nvPr/>
        </p:nvSpPr>
        <p:spPr bwMode="auto">
          <a:xfrm>
            <a:off x="990600" y="990600"/>
            <a:ext cx="1676400" cy="1900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6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5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4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3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2	Mem[45+R3]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1	</a:t>
            </a:r>
            <a:endParaRPr lang="en-US" sz="1400">
              <a:solidFill>
                <a:srgbClr val="0033CC"/>
              </a:solidFill>
            </a:endParaRPr>
          </a:p>
        </p:txBody>
      </p:sp>
      <p:sp>
        <p:nvSpPr>
          <p:cNvPr id="58395" name="Rectangle 20"/>
          <p:cNvSpPr>
            <a:spLocks noChangeArrowheads="1"/>
          </p:cNvSpPr>
          <p:nvPr/>
        </p:nvSpPr>
        <p:spPr bwMode="auto">
          <a:xfrm>
            <a:off x="6781800" y="2438400"/>
            <a:ext cx="1447800" cy="914400"/>
          </a:xfrm>
          <a:prstGeom prst="rect">
            <a:avLst/>
          </a:prstGeom>
          <a:solidFill>
            <a:schemeClr val="bg1"/>
          </a:solidFill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6" name="Line 21"/>
          <p:cNvSpPr>
            <a:spLocks noChangeShapeType="1"/>
          </p:cNvSpPr>
          <p:nvPr/>
        </p:nvSpPr>
        <p:spPr bwMode="auto">
          <a:xfrm>
            <a:off x="6781800" y="27432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97" name="Line 22"/>
          <p:cNvSpPr>
            <a:spLocks noChangeShapeType="1"/>
          </p:cNvSpPr>
          <p:nvPr/>
        </p:nvSpPr>
        <p:spPr bwMode="auto">
          <a:xfrm>
            <a:off x="6781800" y="30480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98" name="Text Box 23"/>
          <p:cNvSpPr txBox="1">
            <a:spLocks noChangeArrowheads="1"/>
          </p:cNvSpPr>
          <p:nvPr/>
        </p:nvSpPr>
        <p:spPr bwMode="auto">
          <a:xfrm>
            <a:off x="6781800" y="2438400"/>
            <a:ext cx="16764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3</a:t>
            </a:r>
          </a:p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2</a:t>
            </a:r>
          </a:p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1</a:t>
            </a:r>
          </a:p>
        </p:txBody>
      </p:sp>
      <p:sp>
        <p:nvSpPr>
          <p:cNvPr id="58399" name="Rectangle 24"/>
          <p:cNvSpPr>
            <a:spLocks noChangeArrowheads="1"/>
          </p:cNvSpPr>
          <p:nvPr/>
        </p:nvSpPr>
        <p:spPr bwMode="auto">
          <a:xfrm>
            <a:off x="1371600" y="4114800"/>
            <a:ext cx="2286000" cy="914400"/>
          </a:xfrm>
          <a:prstGeom prst="rect">
            <a:avLst/>
          </a:prstGeom>
          <a:solidFill>
            <a:schemeClr val="bg1"/>
          </a:solidFill>
          <a:ln w="19050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0" name="Line 25"/>
          <p:cNvSpPr>
            <a:spLocks noChangeShapeType="1"/>
          </p:cNvSpPr>
          <p:nvPr/>
        </p:nvSpPr>
        <p:spPr bwMode="auto">
          <a:xfrm>
            <a:off x="1371600" y="44196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401" name="Line 26"/>
          <p:cNvSpPr>
            <a:spLocks noChangeShapeType="1"/>
          </p:cNvSpPr>
          <p:nvPr/>
        </p:nvSpPr>
        <p:spPr bwMode="auto">
          <a:xfrm>
            <a:off x="1371600" y="47244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402" name="Text Box 27"/>
          <p:cNvSpPr txBox="1">
            <a:spLocks noChangeArrowheads="1"/>
          </p:cNvSpPr>
          <p:nvPr/>
        </p:nvSpPr>
        <p:spPr bwMode="auto">
          <a:xfrm>
            <a:off x="1143000" y="4114800"/>
            <a:ext cx="25908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292100" algn="l"/>
                <a:tab pos="749300" algn="l"/>
                <a:tab pos="1600200" algn="l"/>
              </a:tabLst>
            </a:pPr>
            <a:r>
              <a:rPr lang="en-US" sz="1400" b="0">
                <a:solidFill>
                  <a:srgbClr val="996633"/>
                </a:solidFill>
              </a:rPr>
              <a:t>3</a:t>
            </a:r>
          </a:p>
          <a:p>
            <a:pPr algn="l">
              <a:spcBef>
                <a:spcPct val="50000"/>
              </a:spcBef>
              <a:tabLst>
                <a:tab pos="292100" algn="l"/>
                <a:tab pos="749300" algn="l"/>
                <a:tab pos="1600200" algn="l"/>
              </a:tabLst>
            </a:pPr>
            <a:r>
              <a:rPr lang="en-US" sz="1400" b="0">
                <a:solidFill>
                  <a:srgbClr val="996633"/>
                </a:solidFill>
              </a:rPr>
              <a:t>2</a:t>
            </a:r>
          </a:p>
          <a:p>
            <a:pPr algn="l">
              <a:spcBef>
                <a:spcPct val="50000"/>
              </a:spcBef>
              <a:tabLst>
                <a:tab pos="292100" algn="l"/>
                <a:tab pos="749300" algn="l"/>
                <a:tab pos="1600200" algn="l"/>
              </a:tabLst>
            </a:pPr>
            <a:r>
              <a:rPr lang="en-US" sz="1400" b="0">
                <a:solidFill>
                  <a:srgbClr val="996633"/>
                </a:solidFill>
              </a:rPr>
              <a:t>1	S	load1	load2</a:t>
            </a:r>
          </a:p>
        </p:txBody>
      </p:sp>
      <p:sp>
        <p:nvSpPr>
          <p:cNvPr id="58403" name="Line 28"/>
          <p:cNvSpPr>
            <a:spLocks noChangeShapeType="1"/>
          </p:cNvSpPr>
          <p:nvPr/>
        </p:nvSpPr>
        <p:spPr bwMode="auto">
          <a:xfrm>
            <a:off x="1828800" y="4114800"/>
            <a:ext cx="0" cy="914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404" name="Line 29"/>
          <p:cNvSpPr>
            <a:spLocks noChangeShapeType="1"/>
          </p:cNvSpPr>
          <p:nvPr/>
        </p:nvSpPr>
        <p:spPr bwMode="auto">
          <a:xfrm>
            <a:off x="2743200" y="4114800"/>
            <a:ext cx="0" cy="914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405" name="Rectangle 30"/>
          <p:cNvSpPr>
            <a:spLocks noChangeArrowheads="1"/>
          </p:cNvSpPr>
          <p:nvPr/>
        </p:nvSpPr>
        <p:spPr bwMode="auto">
          <a:xfrm>
            <a:off x="5029200" y="4191000"/>
            <a:ext cx="2286000" cy="609600"/>
          </a:xfrm>
          <a:prstGeom prst="rect">
            <a:avLst/>
          </a:prstGeom>
          <a:solidFill>
            <a:schemeClr val="bg1"/>
          </a:solidFill>
          <a:ln w="19050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6" name="Line 31"/>
          <p:cNvSpPr>
            <a:spLocks noChangeShapeType="1"/>
          </p:cNvSpPr>
          <p:nvPr/>
        </p:nvSpPr>
        <p:spPr bwMode="auto">
          <a:xfrm>
            <a:off x="5029200" y="41910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407" name="Line 32"/>
          <p:cNvSpPr>
            <a:spLocks noChangeShapeType="1"/>
          </p:cNvSpPr>
          <p:nvPr/>
        </p:nvSpPr>
        <p:spPr bwMode="auto">
          <a:xfrm>
            <a:off x="5029200" y="44958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408" name="Text Box 33"/>
          <p:cNvSpPr txBox="1">
            <a:spLocks noChangeArrowheads="1"/>
          </p:cNvSpPr>
          <p:nvPr/>
        </p:nvSpPr>
        <p:spPr bwMode="auto">
          <a:xfrm>
            <a:off x="5105400" y="4191000"/>
            <a:ext cx="2971800" cy="623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457200" algn="l"/>
                <a:tab pos="1549400" algn="l"/>
                <a:tab pos="2235200" algn="l"/>
              </a:tabLst>
            </a:pPr>
            <a:r>
              <a:rPr lang="en-US" sz="1400" b="0">
                <a:solidFill>
                  <a:srgbClr val="996633"/>
                </a:solidFill>
              </a:rPr>
              <a:t>			2</a:t>
            </a:r>
          </a:p>
          <a:p>
            <a:pPr algn="l">
              <a:spcBef>
                <a:spcPct val="50000"/>
              </a:spcBef>
              <a:tabLst>
                <a:tab pos="457200" algn="l"/>
                <a:tab pos="1549400" algn="l"/>
                <a:tab pos="2235200" algn="l"/>
              </a:tabLst>
            </a:pPr>
            <a:r>
              <a:rPr lang="en-US" sz="1400" b="0">
                <a:solidFill>
                  <a:srgbClr val="996633"/>
                </a:solidFill>
              </a:rPr>
              <a:t>M	load2	“F4”	1</a:t>
            </a:r>
          </a:p>
        </p:txBody>
      </p:sp>
      <p:sp>
        <p:nvSpPr>
          <p:cNvPr id="58409" name="Line 34"/>
          <p:cNvSpPr>
            <a:spLocks noChangeShapeType="1"/>
          </p:cNvSpPr>
          <p:nvPr/>
        </p:nvSpPr>
        <p:spPr bwMode="auto">
          <a:xfrm>
            <a:off x="5486400" y="4191000"/>
            <a:ext cx="0" cy="6096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410" name="Line 35"/>
          <p:cNvSpPr>
            <a:spLocks noChangeShapeType="1"/>
          </p:cNvSpPr>
          <p:nvPr/>
        </p:nvSpPr>
        <p:spPr bwMode="auto">
          <a:xfrm>
            <a:off x="6400800" y="4191000"/>
            <a:ext cx="0" cy="6096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411" name="Rectangle 36"/>
          <p:cNvSpPr>
            <a:spLocks noChangeArrowheads="1"/>
          </p:cNvSpPr>
          <p:nvPr/>
        </p:nvSpPr>
        <p:spPr bwMode="auto">
          <a:xfrm>
            <a:off x="1676400" y="5334000"/>
            <a:ext cx="1981200" cy="304800"/>
          </a:xfrm>
          <a:prstGeom prst="rect">
            <a:avLst/>
          </a:prstGeom>
          <a:solidFill>
            <a:srgbClr val="FFFFCC"/>
          </a:solidFill>
          <a:ln w="28575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FP adders</a:t>
            </a:r>
          </a:p>
        </p:txBody>
      </p:sp>
      <p:sp>
        <p:nvSpPr>
          <p:cNvPr id="58412" name="Line 37"/>
          <p:cNvSpPr>
            <a:spLocks noChangeShapeType="1"/>
          </p:cNvSpPr>
          <p:nvPr/>
        </p:nvSpPr>
        <p:spPr bwMode="auto">
          <a:xfrm>
            <a:off x="2286000" y="50292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413" name="Line 38"/>
          <p:cNvSpPr>
            <a:spLocks noChangeShapeType="1"/>
          </p:cNvSpPr>
          <p:nvPr/>
        </p:nvSpPr>
        <p:spPr bwMode="auto">
          <a:xfrm>
            <a:off x="3200400" y="50292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414" name="Line 39"/>
          <p:cNvSpPr>
            <a:spLocks noChangeShapeType="1"/>
          </p:cNvSpPr>
          <p:nvPr/>
        </p:nvSpPr>
        <p:spPr bwMode="auto">
          <a:xfrm>
            <a:off x="2743200" y="56388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415" name="Rectangle 40"/>
          <p:cNvSpPr>
            <a:spLocks noChangeArrowheads="1"/>
          </p:cNvSpPr>
          <p:nvPr/>
        </p:nvSpPr>
        <p:spPr bwMode="auto">
          <a:xfrm>
            <a:off x="5334000" y="5105400"/>
            <a:ext cx="1981200" cy="304800"/>
          </a:xfrm>
          <a:prstGeom prst="rect">
            <a:avLst/>
          </a:prstGeom>
          <a:solidFill>
            <a:srgbClr val="FFFFCC"/>
          </a:solidFill>
          <a:ln w="28575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FP Multipliers</a:t>
            </a:r>
          </a:p>
        </p:txBody>
      </p:sp>
      <p:sp>
        <p:nvSpPr>
          <p:cNvPr id="58416" name="Line 41"/>
          <p:cNvSpPr>
            <a:spLocks noChangeShapeType="1"/>
          </p:cNvSpPr>
          <p:nvPr/>
        </p:nvSpPr>
        <p:spPr bwMode="auto">
          <a:xfrm>
            <a:off x="5943600" y="48006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417" name="Line 42"/>
          <p:cNvSpPr>
            <a:spLocks noChangeShapeType="1"/>
          </p:cNvSpPr>
          <p:nvPr/>
        </p:nvSpPr>
        <p:spPr bwMode="auto">
          <a:xfrm>
            <a:off x="6858000" y="48006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418" name="Line 43"/>
          <p:cNvSpPr>
            <a:spLocks noChangeShapeType="1"/>
          </p:cNvSpPr>
          <p:nvPr/>
        </p:nvSpPr>
        <p:spPr bwMode="auto">
          <a:xfrm>
            <a:off x="6400800" y="5410200"/>
            <a:ext cx="0" cy="533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419" name="Line 44"/>
          <p:cNvSpPr>
            <a:spLocks noChangeShapeType="1"/>
          </p:cNvSpPr>
          <p:nvPr/>
        </p:nvSpPr>
        <p:spPr bwMode="auto">
          <a:xfrm>
            <a:off x="914400" y="5943600"/>
            <a:ext cx="7696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420" name="Text Box 45"/>
          <p:cNvSpPr txBox="1">
            <a:spLocks noChangeArrowheads="1"/>
          </p:cNvSpPr>
          <p:nvPr/>
        </p:nvSpPr>
        <p:spPr bwMode="auto">
          <a:xfrm>
            <a:off x="3352800" y="5638800"/>
            <a:ext cx="3048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hlink"/>
                </a:solidFill>
              </a:rPr>
              <a:t>Common data bus (CDB)</a:t>
            </a:r>
          </a:p>
        </p:txBody>
      </p:sp>
      <p:sp>
        <p:nvSpPr>
          <p:cNvPr id="58421" name="Text Box 46"/>
          <p:cNvSpPr txBox="1">
            <a:spLocks noChangeArrowheads="1"/>
          </p:cNvSpPr>
          <p:nvPr/>
        </p:nvSpPr>
        <p:spPr bwMode="auto">
          <a:xfrm>
            <a:off x="3657600" y="4191000"/>
            <a:ext cx="1371600" cy="703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996633"/>
                </a:solidFill>
              </a:rPr>
              <a:t>Reservation 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996633"/>
                </a:solidFill>
              </a:rPr>
              <a:t>Stations</a:t>
            </a:r>
          </a:p>
        </p:txBody>
      </p:sp>
      <p:sp>
        <p:nvSpPr>
          <p:cNvPr id="58422" name="Line 47"/>
          <p:cNvSpPr>
            <a:spLocks noChangeShapeType="1"/>
          </p:cNvSpPr>
          <p:nvPr/>
        </p:nvSpPr>
        <p:spPr bwMode="auto">
          <a:xfrm flipV="1">
            <a:off x="914400" y="3352800"/>
            <a:ext cx="0" cy="2590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423" name="Line 48"/>
          <p:cNvSpPr>
            <a:spLocks noChangeShapeType="1"/>
          </p:cNvSpPr>
          <p:nvPr/>
        </p:nvSpPr>
        <p:spPr bwMode="auto">
          <a:xfrm flipV="1">
            <a:off x="8610600" y="457200"/>
            <a:ext cx="0" cy="5486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424" name="Line 49"/>
          <p:cNvSpPr>
            <a:spLocks noChangeShapeType="1"/>
          </p:cNvSpPr>
          <p:nvPr/>
        </p:nvSpPr>
        <p:spPr bwMode="auto">
          <a:xfrm flipV="1">
            <a:off x="914400" y="3352800"/>
            <a:ext cx="990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425" name="Line 50"/>
          <p:cNvSpPr>
            <a:spLocks noChangeShapeType="1"/>
          </p:cNvSpPr>
          <p:nvPr/>
        </p:nvSpPr>
        <p:spPr bwMode="auto">
          <a:xfrm flipV="1">
            <a:off x="6705600" y="457200"/>
            <a:ext cx="1905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426" name="Line 52"/>
          <p:cNvSpPr>
            <a:spLocks noChangeShapeType="1"/>
          </p:cNvSpPr>
          <p:nvPr/>
        </p:nvSpPr>
        <p:spPr bwMode="auto">
          <a:xfrm>
            <a:off x="1600200" y="3505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427" name="Line 53"/>
          <p:cNvSpPr>
            <a:spLocks noChangeShapeType="1"/>
          </p:cNvSpPr>
          <p:nvPr/>
        </p:nvSpPr>
        <p:spPr bwMode="auto">
          <a:xfrm>
            <a:off x="5257800" y="35052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428" name="Line 54"/>
          <p:cNvSpPr>
            <a:spLocks noChangeShapeType="1"/>
          </p:cNvSpPr>
          <p:nvPr/>
        </p:nvSpPr>
        <p:spPr bwMode="auto">
          <a:xfrm>
            <a:off x="1600200" y="3505200"/>
            <a:ext cx="3657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429" name="Line 55"/>
          <p:cNvSpPr>
            <a:spLocks noChangeShapeType="1"/>
          </p:cNvSpPr>
          <p:nvPr/>
        </p:nvSpPr>
        <p:spPr bwMode="auto">
          <a:xfrm>
            <a:off x="4191000" y="28194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430" name="Line 56"/>
          <p:cNvSpPr>
            <a:spLocks noChangeShapeType="1"/>
          </p:cNvSpPr>
          <p:nvPr/>
        </p:nvSpPr>
        <p:spPr bwMode="auto">
          <a:xfrm>
            <a:off x="2286000" y="3276600"/>
            <a:ext cx="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431" name="Line 57"/>
          <p:cNvSpPr>
            <a:spLocks noChangeShapeType="1"/>
          </p:cNvSpPr>
          <p:nvPr/>
        </p:nvSpPr>
        <p:spPr bwMode="auto">
          <a:xfrm>
            <a:off x="5943600" y="1981200"/>
            <a:ext cx="0" cy="2209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432" name="Line 58"/>
          <p:cNvSpPr>
            <a:spLocks noChangeShapeType="1"/>
          </p:cNvSpPr>
          <p:nvPr/>
        </p:nvSpPr>
        <p:spPr bwMode="auto">
          <a:xfrm>
            <a:off x="2286000" y="3276600"/>
            <a:ext cx="3657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433" name="Line 59"/>
          <p:cNvSpPr>
            <a:spLocks noChangeShapeType="1"/>
          </p:cNvSpPr>
          <p:nvPr/>
        </p:nvSpPr>
        <p:spPr bwMode="auto">
          <a:xfrm>
            <a:off x="2971800" y="3124200"/>
            <a:ext cx="0" cy="99060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434" name="Line 60"/>
          <p:cNvSpPr>
            <a:spLocks noChangeShapeType="1"/>
          </p:cNvSpPr>
          <p:nvPr/>
        </p:nvSpPr>
        <p:spPr bwMode="auto">
          <a:xfrm>
            <a:off x="2971800" y="3124200"/>
            <a:ext cx="3657600" cy="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435" name="Line 61"/>
          <p:cNvSpPr>
            <a:spLocks noChangeShapeType="1"/>
          </p:cNvSpPr>
          <p:nvPr/>
        </p:nvSpPr>
        <p:spPr bwMode="auto">
          <a:xfrm>
            <a:off x="6629400" y="1981200"/>
            <a:ext cx="0" cy="220980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436" name="Line 62"/>
          <p:cNvSpPr>
            <a:spLocks noChangeShapeType="1"/>
          </p:cNvSpPr>
          <p:nvPr/>
        </p:nvSpPr>
        <p:spPr bwMode="auto">
          <a:xfrm>
            <a:off x="1981200" y="609600"/>
            <a:ext cx="0" cy="3810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437" name="Text Box 63"/>
          <p:cNvSpPr txBox="1">
            <a:spLocks noChangeArrowheads="1"/>
          </p:cNvSpPr>
          <p:nvPr/>
        </p:nvSpPr>
        <p:spPr bwMode="auto">
          <a:xfrm>
            <a:off x="1371600" y="381000"/>
            <a:ext cx="1676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From memory</a:t>
            </a:r>
          </a:p>
        </p:txBody>
      </p:sp>
      <p:sp>
        <p:nvSpPr>
          <p:cNvPr id="58438" name="Text Box 64"/>
          <p:cNvSpPr txBox="1">
            <a:spLocks noChangeArrowheads="1"/>
          </p:cNvSpPr>
          <p:nvPr/>
        </p:nvSpPr>
        <p:spPr bwMode="auto">
          <a:xfrm rot="-5400000">
            <a:off x="130175" y="1774825"/>
            <a:ext cx="1447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Load buffers</a:t>
            </a:r>
          </a:p>
        </p:txBody>
      </p:sp>
      <p:sp>
        <p:nvSpPr>
          <p:cNvPr id="58439" name="Text Box 65"/>
          <p:cNvSpPr txBox="1">
            <a:spLocks noChangeArrowheads="1"/>
          </p:cNvSpPr>
          <p:nvPr/>
        </p:nvSpPr>
        <p:spPr bwMode="auto">
          <a:xfrm rot="-5400000">
            <a:off x="1997075" y="1736725"/>
            <a:ext cx="2286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E0E0E"/>
                </a:solidFill>
              </a:rPr>
              <a:t>FP operation queue</a:t>
            </a:r>
          </a:p>
        </p:txBody>
      </p:sp>
      <p:sp>
        <p:nvSpPr>
          <p:cNvPr id="58440" name="Line 66"/>
          <p:cNvSpPr>
            <a:spLocks noChangeShapeType="1"/>
          </p:cNvSpPr>
          <p:nvPr/>
        </p:nvSpPr>
        <p:spPr bwMode="auto">
          <a:xfrm>
            <a:off x="4038600" y="609600"/>
            <a:ext cx="0" cy="381000"/>
          </a:xfrm>
          <a:prstGeom prst="line">
            <a:avLst/>
          </a:prstGeom>
          <a:noFill/>
          <a:ln w="28575">
            <a:solidFill>
              <a:srgbClr val="0E0E0E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441" name="Text Box 67"/>
          <p:cNvSpPr txBox="1">
            <a:spLocks noChangeArrowheads="1"/>
          </p:cNvSpPr>
          <p:nvPr/>
        </p:nvSpPr>
        <p:spPr bwMode="auto">
          <a:xfrm>
            <a:off x="3124200" y="381000"/>
            <a:ext cx="2362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0E0E0E"/>
                </a:solidFill>
              </a:rPr>
              <a:t>From instruction unit</a:t>
            </a:r>
          </a:p>
        </p:txBody>
      </p:sp>
      <p:sp>
        <p:nvSpPr>
          <p:cNvPr id="58442" name="Line 69"/>
          <p:cNvSpPr>
            <a:spLocks noChangeShapeType="1"/>
          </p:cNvSpPr>
          <p:nvPr/>
        </p:nvSpPr>
        <p:spPr bwMode="auto">
          <a:xfrm>
            <a:off x="6629400" y="2209800"/>
            <a:ext cx="838200" cy="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443" name="Line 70"/>
          <p:cNvSpPr>
            <a:spLocks noChangeShapeType="1"/>
          </p:cNvSpPr>
          <p:nvPr/>
        </p:nvSpPr>
        <p:spPr bwMode="auto">
          <a:xfrm>
            <a:off x="7467600" y="2209800"/>
            <a:ext cx="0" cy="2286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444" name="Line 71"/>
          <p:cNvSpPr>
            <a:spLocks noChangeShapeType="1"/>
          </p:cNvSpPr>
          <p:nvPr/>
        </p:nvSpPr>
        <p:spPr bwMode="auto">
          <a:xfrm>
            <a:off x="7543800" y="3352800"/>
            <a:ext cx="0" cy="2286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445" name="Text Box 72"/>
          <p:cNvSpPr txBox="1">
            <a:spLocks noChangeArrowheads="1"/>
          </p:cNvSpPr>
          <p:nvPr/>
        </p:nvSpPr>
        <p:spPr bwMode="auto">
          <a:xfrm>
            <a:off x="6781800" y="3505200"/>
            <a:ext cx="1447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To memory</a:t>
            </a:r>
          </a:p>
        </p:txBody>
      </p:sp>
      <p:sp>
        <p:nvSpPr>
          <p:cNvPr id="58446" name="Text Box 73"/>
          <p:cNvSpPr txBox="1">
            <a:spLocks noChangeArrowheads="1"/>
          </p:cNvSpPr>
          <p:nvPr/>
        </p:nvSpPr>
        <p:spPr bwMode="auto">
          <a:xfrm>
            <a:off x="7315200" y="2133600"/>
            <a:ext cx="15335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rgbClr val="0033CC"/>
                </a:solidFill>
              </a:rPr>
              <a:t>Store buffers</a:t>
            </a:r>
          </a:p>
        </p:txBody>
      </p:sp>
      <p:sp>
        <p:nvSpPr>
          <p:cNvPr id="58447" name="Line 74"/>
          <p:cNvSpPr>
            <a:spLocks noChangeShapeType="1"/>
          </p:cNvSpPr>
          <p:nvPr/>
        </p:nvSpPr>
        <p:spPr bwMode="auto">
          <a:xfrm flipV="1">
            <a:off x="7467600" y="2209800"/>
            <a:ext cx="1143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448" name="Line 75"/>
          <p:cNvSpPr>
            <a:spLocks noChangeShapeType="1"/>
          </p:cNvSpPr>
          <p:nvPr/>
        </p:nvSpPr>
        <p:spPr bwMode="auto">
          <a:xfrm>
            <a:off x="2286000" y="3886200"/>
            <a:ext cx="6324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449" name="Oval 76"/>
          <p:cNvSpPr>
            <a:spLocks noChangeArrowheads="1"/>
          </p:cNvSpPr>
          <p:nvPr/>
        </p:nvSpPr>
        <p:spPr bwMode="auto">
          <a:xfrm>
            <a:off x="2257425" y="384175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50" name="Oval 77"/>
          <p:cNvSpPr>
            <a:spLocks noChangeArrowheads="1"/>
          </p:cNvSpPr>
          <p:nvPr/>
        </p:nvSpPr>
        <p:spPr bwMode="auto">
          <a:xfrm>
            <a:off x="2933700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51" name="Oval 78"/>
          <p:cNvSpPr>
            <a:spLocks noChangeArrowheads="1"/>
          </p:cNvSpPr>
          <p:nvPr/>
        </p:nvSpPr>
        <p:spPr bwMode="auto">
          <a:xfrm>
            <a:off x="5902325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52" name="Oval 79"/>
          <p:cNvSpPr>
            <a:spLocks noChangeArrowheads="1"/>
          </p:cNvSpPr>
          <p:nvPr/>
        </p:nvSpPr>
        <p:spPr bwMode="auto">
          <a:xfrm>
            <a:off x="6591300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53" name="Text Box 80"/>
          <p:cNvSpPr txBox="1">
            <a:spLocks noChangeArrowheads="1"/>
          </p:cNvSpPr>
          <p:nvPr/>
        </p:nvSpPr>
        <p:spPr bwMode="auto">
          <a:xfrm>
            <a:off x="3276600" y="3429000"/>
            <a:ext cx="16668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/>
              <a:t>Operation bus</a:t>
            </a:r>
          </a:p>
        </p:txBody>
      </p:sp>
      <p:sp>
        <p:nvSpPr>
          <p:cNvPr id="58454" name="Text Box 81"/>
          <p:cNvSpPr txBox="1">
            <a:spLocks noChangeArrowheads="1"/>
          </p:cNvSpPr>
          <p:nvPr/>
        </p:nvSpPr>
        <p:spPr bwMode="auto">
          <a:xfrm>
            <a:off x="5029200" y="2209800"/>
            <a:ext cx="1524000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Operand buses</a:t>
            </a:r>
          </a:p>
        </p:txBody>
      </p:sp>
      <p:sp>
        <p:nvSpPr>
          <p:cNvPr id="58455" name="Text Box 82"/>
          <p:cNvSpPr txBox="1">
            <a:spLocks noChangeArrowheads="1"/>
          </p:cNvSpPr>
          <p:nvPr/>
        </p:nvSpPr>
        <p:spPr bwMode="auto">
          <a:xfrm>
            <a:off x="3429000" y="1295400"/>
            <a:ext cx="1600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0033CC"/>
                </a:solidFill>
              </a:rPr>
              <a:t>DIVD F10,F0,F6</a:t>
            </a:r>
          </a:p>
        </p:txBody>
      </p:sp>
      <p:sp>
        <p:nvSpPr>
          <p:cNvPr id="84051" name="Text Box 83"/>
          <p:cNvSpPr txBox="1">
            <a:spLocks noChangeArrowheads="1"/>
          </p:cNvSpPr>
          <p:nvPr/>
        </p:nvSpPr>
        <p:spPr bwMode="auto">
          <a:xfrm>
            <a:off x="1066800" y="2590800"/>
            <a:ext cx="16764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0033CC"/>
                </a:solidFill>
              </a:rPr>
              <a:t>L1: Mem[34+R2]</a:t>
            </a:r>
          </a:p>
        </p:txBody>
      </p:sp>
      <p:sp>
        <p:nvSpPr>
          <p:cNvPr id="84052" name="Text Box 84"/>
          <p:cNvSpPr txBox="1">
            <a:spLocks noChangeArrowheads="1"/>
          </p:cNvSpPr>
          <p:nvPr/>
        </p:nvSpPr>
        <p:spPr bwMode="auto">
          <a:xfrm>
            <a:off x="1752600" y="4724400"/>
            <a:ext cx="13716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solidFill>
                  <a:srgbClr val="0033CC"/>
                </a:solidFill>
              </a:rPr>
              <a:t>Mem[34+R2]</a:t>
            </a:r>
          </a:p>
        </p:txBody>
      </p:sp>
      <p:sp>
        <p:nvSpPr>
          <p:cNvPr id="58458" name="Text Box 86"/>
          <p:cNvSpPr txBox="1">
            <a:spLocks noChangeArrowheads="1"/>
          </p:cNvSpPr>
          <p:nvPr/>
        </p:nvSpPr>
        <p:spPr bwMode="auto">
          <a:xfrm>
            <a:off x="152400" y="228600"/>
            <a:ext cx="1143000" cy="349250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chemeClr val="hlink"/>
                </a:solidFill>
              </a:rPr>
              <a:t>Cycle: 4</a:t>
            </a:r>
          </a:p>
        </p:txBody>
      </p:sp>
      <p:sp>
        <p:nvSpPr>
          <p:cNvPr id="58459" name="Line 87"/>
          <p:cNvSpPr>
            <a:spLocks noChangeShapeType="1"/>
          </p:cNvSpPr>
          <p:nvPr/>
        </p:nvSpPr>
        <p:spPr bwMode="auto">
          <a:xfrm>
            <a:off x="3429000" y="1600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460" name="Line 88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461" name="Line 89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462" name="Line 90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463" name="Text Box 91"/>
          <p:cNvSpPr txBox="1">
            <a:spLocks noChangeArrowheads="1"/>
          </p:cNvSpPr>
          <p:nvPr/>
        </p:nvSpPr>
        <p:spPr bwMode="auto">
          <a:xfrm>
            <a:off x="3429000" y="1600200"/>
            <a:ext cx="1600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5D5D5D"/>
                </a:solidFill>
              </a:rPr>
              <a:t>SUB F8,F6,F2 </a:t>
            </a:r>
          </a:p>
        </p:txBody>
      </p:sp>
      <p:sp>
        <p:nvSpPr>
          <p:cNvPr id="58464" name="Line 92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465" name="Line 93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466" name="Line 94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467" name="Text Box 95"/>
          <p:cNvSpPr txBox="1">
            <a:spLocks noChangeArrowheads="1"/>
          </p:cNvSpPr>
          <p:nvPr/>
        </p:nvSpPr>
        <p:spPr bwMode="auto">
          <a:xfrm>
            <a:off x="3352800" y="1905000"/>
            <a:ext cx="1600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5D5D5D"/>
                </a:solidFill>
              </a:rPr>
              <a:t>MULTD F0,F2,F4 </a:t>
            </a:r>
          </a:p>
        </p:txBody>
      </p:sp>
      <p:sp>
        <p:nvSpPr>
          <p:cNvPr id="58468" name="Line 96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469" name="Line 97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470" name="Line 98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471" name="Text Box 99"/>
          <p:cNvSpPr txBox="1">
            <a:spLocks noChangeArrowheads="1"/>
          </p:cNvSpPr>
          <p:nvPr/>
        </p:nvSpPr>
        <p:spPr bwMode="auto">
          <a:xfrm>
            <a:off x="3429000" y="2209800"/>
            <a:ext cx="15240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5D5D5D"/>
                </a:solidFill>
              </a:rPr>
              <a:t>LD F2, 45(R3)</a:t>
            </a:r>
          </a:p>
        </p:txBody>
      </p:sp>
      <p:sp>
        <p:nvSpPr>
          <p:cNvPr id="58472" name="Text Box 100"/>
          <p:cNvSpPr txBox="1">
            <a:spLocks noChangeArrowheads="1"/>
          </p:cNvSpPr>
          <p:nvPr/>
        </p:nvSpPr>
        <p:spPr bwMode="auto">
          <a:xfrm>
            <a:off x="3429000" y="2514600"/>
            <a:ext cx="15240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chemeClr val="hlink"/>
                </a:solidFill>
              </a:rPr>
              <a:t>LD F6, 34(R2)</a:t>
            </a:r>
          </a:p>
        </p:txBody>
      </p:sp>
      <p:sp>
        <p:nvSpPr>
          <p:cNvPr id="58473" name="Text Box 105"/>
          <p:cNvSpPr txBox="1">
            <a:spLocks noChangeArrowheads="1"/>
          </p:cNvSpPr>
          <p:nvPr/>
        </p:nvSpPr>
        <p:spPr bwMode="auto">
          <a:xfrm>
            <a:off x="5638800" y="16764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F8: add1</a:t>
            </a:r>
          </a:p>
        </p:txBody>
      </p:sp>
      <p:sp>
        <p:nvSpPr>
          <p:cNvPr id="84075" name="Text Box 107"/>
          <p:cNvSpPr txBox="1">
            <a:spLocks noChangeArrowheads="1"/>
          </p:cNvSpPr>
          <p:nvPr/>
        </p:nvSpPr>
        <p:spPr bwMode="auto">
          <a:xfrm>
            <a:off x="7467600" y="3657600"/>
            <a:ext cx="16764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0033CC"/>
                </a:solidFill>
              </a:rPr>
              <a:t>L1: Mem[34+R2]</a:t>
            </a:r>
          </a:p>
        </p:txBody>
      </p:sp>
      <p:sp>
        <p:nvSpPr>
          <p:cNvPr id="84077" name="Line 109"/>
          <p:cNvSpPr>
            <a:spLocks noChangeShapeType="1"/>
          </p:cNvSpPr>
          <p:nvPr/>
        </p:nvSpPr>
        <p:spPr bwMode="auto">
          <a:xfrm>
            <a:off x="4191000" y="1905000"/>
            <a:ext cx="0" cy="16002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078" name="Line 110"/>
          <p:cNvSpPr>
            <a:spLocks noChangeShapeType="1"/>
          </p:cNvSpPr>
          <p:nvPr/>
        </p:nvSpPr>
        <p:spPr bwMode="auto">
          <a:xfrm>
            <a:off x="1600200" y="3505200"/>
            <a:ext cx="0" cy="1295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4079" name="Line 111"/>
          <p:cNvSpPr>
            <a:spLocks noChangeShapeType="1"/>
          </p:cNvSpPr>
          <p:nvPr/>
        </p:nvSpPr>
        <p:spPr bwMode="auto">
          <a:xfrm flipH="1">
            <a:off x="1600200" y="3505200"/>
            <a:ext cx="25908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080" name="Freeform 112"/>
          <p:cNvSpPr>
            <a:spLocks/>
          </p:cNvSpPr>
          <p:nvPr/>
        </p:nvSpPr>
        <p:spPr bwMode="auto">
          <a:xfrm>
            <a:off x="2286000" y="1600200"/>
            <a:ext cx="3657600" cy="3200400"/>
          </a:xfrm>
          <a:custGeom>
            <a:avLst/>
            <a:gdLst>
              <a:gd name="T0" fmla="*/ 3657600 w 2304"/>
              <a:gd name="T1" fmla="*/ 0 h 2016"/>
              <a:gd name="T2" fmla="*/ 3657600 w 2304"/>
              <a:gd name="T3" fmla="*/ 1676400 h 2016"/>
              <a:gd name="T4" fmla="*/ 0 w 2304"/>
              <a:gd name="T5" fmla="*/ 1676400 h 2016"/>
              <a:gd name="T6" fmla="*/ 0 w 2304"/>
              <a:gd name="T7" fmla="*/ 3200400 h 2016"/>
              <a:gd name="T8" fmla="*/ 0 60000 65536"/>
              <a:gd name="T9" fmla="*/ 0 60000 65536"/>
              <a:gd name="T10" fmla="*/ 0 60000 65536"/>
              <a:gd name="T11" fmla="*/ 0 60000 65536"/>
              <a:gd name="T12" fmla="*/ 0 w 2304"/>
              <a:gd name="T13" fmla="*/ 0 h 2016"/>
              <a:gd name="T14" fmla="*/ 2304 w 2304"/>
              <a:gd name="T15" fmla="*/ 2016 h 20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04" h="2016">
                <a:moveTo>
                  <a:pt x="2304" y="0"/>
                </a:moveTo>
                <a:lnTo>
                  <a:pt x="2304" y="1056"/>
                </a:lnTo>
                <a:lnTo>
                  <a:pt x="0" y="1056"/>
                </a:lnTo>
                <a:lnTo>
                  <a:pt x="0" y="2016"/>
                </a:lnTo>
              </a:path>
            </a:pathLst>
          </a:custGeom>
          <a:noFill/>
          <a:ln w="3810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4081" name="Freeform 113"/>
          <p:cNvSpPr>
            <a:spLocks/>
          </p:cNvSpPr>
          <p:nvPr/>
        </p:nvSpPr>
        <p:spPr bwMode="auto">
          <a:xfrm>
            <a:off x="2971800" y="1219200"/>
            <a:ext cx="3657600" cy="3505200"/>
          </a:xfrm>
          <a:custGeom>
            <a:avLst/>
            <a:gdLst>
              <a:gd name="T0" fmla="*/ 3657600 w 2304"/>
              <a:gd name="T1" fmla="*/ 0 h 2208"/>
              <a:gd name="T2" fmla="*/ 3657600 w 2304"/>
              <a:gd name="T3" fmla="*/ 1905000 h 2208"/>
              <a:gd name="T4" fmla="*/ 0 w 2304"/>
              <a:gd name="T5" fmla="*/ 1905000 h 2208"/>
              <a:gd name="T6" fmla="*/ 0 w 2304"/>
              <a:gd name="T7" fmla="*/ 3505200 h 2208"/>
              <a:gd name="T8" fmla="*/ 0 60000 65536"/>
              <a:gd name="T9" fmla="*/ 0 60000 65536"/>
              <a:gd name="T10" fmla="*/ 0 60000 65536"/>
              <a:gd name="T11" fmla="*/ 0 60000 65536"/>
              <a:gd name="T12" fmla="*/ 0 w 2304"/>
              <a:gd name="T13" fmla="*/ 0 h 2208"/>
              <a:gd name="T14" fmla="*/ 2304 w 2304"/>
              <a:gd name="T15" fmla="*/ 2208 h 2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04" h="2208">
                <a:moveTo>
                  <a:pt x="2304" y="0"/>
                </a:moveTo>
                <a:lnTo>
                  <a:pt x="2304" y="1200"/>
                </a:lnTo>
                <a:lnTo>
                  <a:pt x="0" y="1200"/>
                </a:lnTo>
                <a:lnTo>
                  <a:pt x="0" y="2208"/>
                </a:lnTo>
              </a:path>
            </a:pathLst>
          </a:cu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4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84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84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2000"/>
                                        <p:tgtEl>
                                          <p:spTgt spid="84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2000"/>
                                        <p:tgtEl>
                                          <p:spTgt spid="84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2778 C 0.00122 0.04792 0.00278 0.06667 0.00278 0.08704 L -0.10833 0.08889 L -0.10972 0.46481 L 0.73473 0.46667 L 0.73195 0.16481 " pathEditMode="relative" ptsTypes="fAAAAA">
                                      <p:cBhvr>
                                        <p:cTn id="27" dur="5000" fill="hold"/>
                                        <p:tgtEl>
                                          <p:spTgt spid="84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8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94 0.00926 L -0.65972 0.00926 L -0.65972 0.14814 " pathEditMode="relative" rAng="0" ptsTypes="AAA">
                                      <p:cBhvr>
                                        <p:cTn id="35" dur="2000" fill="hold"/>
                                        <p:tgtEl>
                                          <p:spTgt spid="84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6" y="69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49444 L -0.20278 -0.49444 L -0.20278 -0.33333 " pathEditMode="relative" ptsTypes="AAAA">
                                      <p:cBhvr>
                                        <p:cTn id="37" dur="2000" fill="hold"/>
                                        <p:tgtEl>
                                          <p:spTgt spid="84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53" grpId="0" animBg="1" autoUpdateAnimBg="0"/>
      <p:bldP spid="84076" grpId="0"/>
      <p:bldP spid="84076" grpId="1"/>
      <p:bldP spid="84051" grpId="0"/>
      <p:bldP spid="84052" grpId="0" autoUpdateAnimBg="0"/>
      <p:bldP spid="84075" grpId="0"/>
      <p:bldP spid="84075" grpId="1"/>
      <p:bldP spid="84077" grpId="0" animBg="1"/>
      <p:bldP spid="84078" grpId="0" animBg="1"/>
      <p:bldP spid="84079" grpId="0" animBg="1"/>
      <p:bldP spid="84080" grpId="0" animBg="1"/>
      <p:bldP spid="8408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Line 2"/>
          <p:cNvSpPr>
            <a:spLocks noChangeShapeType="1"/>
          </p:cNvSpPr>
          <p:nvPr/>
        </p:nvSpPr>
        <p:spPr bwMode="auto">
          <a:xfrm flipV="1">
            <a:off x="1905000" y="28194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1219200" y="990600"/>
            <a:ext cx="1447800" cy="1905000"/>
          </a:xfrm>
          <a:prstGeom prst="rect">
            <a:avLst/>
          </a:prstGeom>
          <a:solidFill>
            <a:schemeClr val="bg1"/>
          </a:solidFill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>
            <a:off x="1219200" y="16002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>
            <a:off x="1219200" y="19050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398" name="Line 6"/>
          <p:cNvSpPr>
            <a:spLocks noChangeShapeType="1"/>
          </p:cNvSpPr>
          <p:nvPr/>
        </p:nvSpPr>
        <p:spPr bwMode="auto">
          <a:xfrm>
            <a:off x="1219200" y="22098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399" name="Line 7"/>
          <p:cNvSpPr>
            <a:spLocks noChangeShapeType="1"/>
          </p:cNvSpPr>
          <p:nvPr/>
        </p:nvSpPr>
        <p:spPr bwMode="auto">
          <a:xfrm>
            <a:off x="1219200" y="25146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1219200" y="12954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3429000" y="990600"/>
            <a:ext cx="1447800" cy="1828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3429000" y="1600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5" name="Line 13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3429000" y="12954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7" name="Rectangle 15"/>
          <p:cNvSpPr>
            <a:spLocks noChangeArrowheads="1"/>
          </p:cNvSpPr>
          <p:nvPr/>
        </p:nvSpPr>
        <p:spPr bwMode="auto">
          <a:xfrm>
            <a:off x="5562600" y="762000"/>
            <a:ext cx="2514600" cy="1219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8" name="Line 18"/>
          <p:cNvSpPr>
            <a:spLocks noChangeShapeType="1"/>
          </p:cNvSpPr>
          <p:nvPr/>
        </p:nvSpPr>
        <p:spPr bwMode="auto">
          <a:xfrm>
            <a:off x="5562600" y="16764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9" name="Text Box 19"/>
          <p:cNvSpPr txBox="1">
            <a:spLocks noChangeArrowheads="1"/>
          </p:cNvSpPr>
          <p:nvPr/>
        </p:nvSpPr>
        <p:spPr bwMode="auto">
          <a:xfrm>
            <a:off x="990600" y="990600"/>
            <a:ext cx="1676400" cy="1900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6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5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4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3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2	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1	</a:t>
            </a:r>
            <a:endParaRPr lang="en-US" sz="1400">
              <a:solidFill>
                <a:srgbClr val="0033CC"/>
              </a:solidFill>
            </a:endParaRPr>
          </a:p>
        </p:txBody>
      </p:sp>
      <p:sp>
        <p:nvSpPr>
          <p:cNvPr id="59410" name="Rectangle 20"/>
          <p:cNvSpPr>
            <a:spLocks noChangeArrowheads="1"/>
          </p:cNvSpPr>
          <p:nvPr/>
        </p:nvSpPr>
        <p:spPr bwMode="auto">
          <a:xfrm>
            <a:off x="6781800" y="2438400"/>
            <a:ext cx="1447800" cy="914400"/>
          </a:xfrm>
          <a:prstGeom prst="rect">
            <a:avLst/>
          </a:prstGeom>
          <a:solidFill>
            <a:schemeClr val="bg1"/>
          </a:solidFill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1" name="Line 21"/>
          <p:cNvSpPr>
            <a:spLocks noChangeShapeType="1"/>
          </p:cNvSpPr>
          <p:nvPr/>
        </p:nvSpPr>
        <p:spPr bwMode="auto">
          <a:xfrm>
            <a:off x="6781800" y="27432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12" name="Line 22"/>
          <p:cNvSpPr>
            <a:spLocks noChangeShapeType="1"/>
          </p:cNvSpPr>
          <p:nvPr/>
        </p:nvSpPr>
        <p:spPr bwMode="auto">
          <a:xfrm>
            <a:off x="6781800" y="30480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13" name="Text Box 23"/>
          <p:cNvSpPr txBox="1">
            <a:spLocks noChangeArrowheads="1"/>
          </p:cNvSpPr>
          <p:nvPr/>
        </p:nvSpPr>
        <p:spPr bwMode="auto">
          <a:xfrm>
            <a:off x="6781800" y="2438400"/>
            <a:ext cx="16764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3</a:t>
            </a:r>
          </a:p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2</a:t>
            </a:r>
          </a:p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1</a:t>
            </a:r>
          </a:p>
        </p:txBody>
      </p:sp>
      <p:sp>
        <p:nvSpPr>
          <p:cNvPr id="59414" name="Rectangle 24"/>
          <p:cNvSpPr>
            <a:spLocks noChangeArrowheads="1"/>
          </p:cNvSpPr>
          <p:nvPr/>
        </p:nvSpPr>
        <p:spPr bwMode="auto">
          <a:xfrm>
            <a:off x="1371600" y="4114800"/>
            <a:ext cx="2286000" cy="914400"/>
          </a:xfrm>
          <a:prstGeom prst="rect">
            <a:avLst/>
          </a:prstGeom>
          <a:solidFill>
            <a:schemeClr val="bg1"/>
          </a:solidFill>
          <a:ln w="19050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5" name="Line 25"/>
          <p:cNvSpPr>
            <a:spLocks noChangeShapeType="1"/>
          </p:cNvSpPr>
          <p:nvPr/>
        </p:nvSpPr>
        <p:spPr bwMode="auto">
          <a:xfrm>
            <a:off x="1371600" y="44196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16" name="Line 26"/>
          <p:cNvSpPr>
            <a:spLocks noChangeShapeType="1"/>
          </p:cNvSpPr>
          <p:nvPr/>
        </p:nvSpPr>
        <p:spPr bwMode="auto">
          <a:xfrm>
            <a:off x="1371600" y="47244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17" name="Text Box 27"/>
          <p:cNvSpPr txBox="1">
            <a:spLocks noChangeArrowheads="1"/>
          </p:cNvSpPr>
          <p:nvPr/>
        </p:nvSpPr>
        <p:spPr bwMode="auto">
          <a:xfrm>
            <a:off x="1143000" y="4114800"/>
            <a:ext cx="25908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292100" algn="l"/>
                <a:tab pos="749300" algn="l"/>
                <a:tab pos="1600200" algn="l"/>
              </a:tabLst>
            </a:pPr>
            <a:r>
              <a:rPr lang="en-US" sz="1400" b="0">
                <a:solidFill>
                  <a:srgbClr val="996633"/>
                </a:solidFill>
              </a:rPr>
              <a:t>3</a:t>
            </a:r>
          </a:p>
          <a:p>
            <a:pPr algn="l">
              <a:spcBef>
                <a:spcPct val="50000"/>
              </a:spcBef>
              <a:tabLst>
                <a:tab pos="292100" algn="l"/>
                <a:tab pos="749300" algn="l"/>
                <a:tab pos="1600200" algn="l"/>
              </a:tabLst>
            </a:pPr>
            <a:r>
              <a:rPr lang="en-US" sz="1400" b="0">
                <a:solidFill>
                  <a:srgbClr val="996633"/>
                </a:solidFill>
              </a:rPr>
              <a:t>2</a:t>
            </a:r>
          </a:p>
          <a:p>
            <a:pPr algn="l">
              <a:spcBef>
                <a:spcPct val="50000"/>
              </a:spcBef>
              <a:tabLst>
                <a:tab pos="292100" algn="l"/>
                <a:tab pos="749300" algn="l"/>
                <a:tab pos="1600200" algn="l"/>
              </a:tabLst>
            </a:pPr>
            <a:r>
              <a:rPr lang="en-US" sz="1400" b="0">
                <a:solidFill>
                  <a:srgbClr val="996633"/>
                </a:solidFill>
              </a:rPr>
              <a:t>1	S	Mem[R2]	load2</a:t>
            </a:r>
          </a:p>
        </p:txBody>
      </p:sp>
      <p:sp>
        <p:nvSpPr>
          <p:cNvPr id="59418" name="Line 28"/>
          <p:cNvSpPr>
            <a:spLocks noChangeShapeType="1"/>
          </p:cNvSpPr>
          <p:nvPr/>
        </p:nvSpPr>
        <p:spPr bwMode="auto">
          <a:xfrm>
            <a:off x="1828800" y="4114800"/>
            <a:ext cx="0" cy="914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19" name="Line 29"/>
          <p:cNvSpPr>
            <a:spLocks noChangeShapeType="1"/>
          </p:cNvSpPr>
          <p:nvPr/>
        </p:nvSpPr>
        <p:spPr bwMode="auto">
          <a:xfrm>
            <a:off x="2743200" y="4114800"/>
            <a:ext cx="0" cy="914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20" name="Rectangle 30"/>
          <p:cNvSpPr>
            <a:spLocks noChangeArrowheads="1"/>
          </p:cNvSpPr>
          <p:nvPr/>
        </p:nvSpPr>
        <p:spPr bwMode="auto">
          <a:xfrm>
            <a:off x="5029200" y="4191000"/>
            <a:ext cx="2286000" cy="609600"/>
          </a:xfrm>
          <a:prstGeom prst="rect">
            <a:avLst/>
          </a:prstGeom>
          <a:solidFill>
            <a:schemeClr val="bg1"/>
          </a:solidFill>
          <a:ln w="19050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21" name="Line 31"/>
          <p:cNvSpPr>
            <a:spLocks noChangeShapeType="1"/>
          </p:cNvSpPr>
          <p:nvPr/>
        </p:nvSpPr>
        <p:spPr bwMode="auto">
          <a:xfrm>
            <a:off x="5029200" y="41910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22" name="Line 32"/>
          <p:cNvSpPr>
            <a:spLocks noChangeShapeType="1"/>
          </p:cNvSpPr>
          <p:nvPr/>
        </p:nvSpPr>
        <p:spPr bwMode="auto">
          <a:xfrm>
            <a:off x="5029200" y="44958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23" name="Text Box 33"/>
          <p:cNvSpPr txBox="1">
            <a:spLocks noChangeArrowheads="1"/>
          </p:cNvSpPr>
          <p:nvPr/>
        </p:nvSpPr>
        <p:spPr bwMode="auto">
          <a:xfrm>
            <a:off x="5105400" y="4191000"/>
            <a:ext cx="2971800" cy="623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457200" algn="l"/>
                <a:tab pos="1549400" algn="l"/>
                <a:tab pos="2235200" algn="l"/>
              </a:tabLst>
            </a:pPr>
            <a:r>
              <a:rPr lang="en-US" sz="1400" b="0">
                <a:solidFill>
                  <a:srgbClr val="996633"/>
                </a:solidFill>
              </a:rPr>
              <a:t>D	Mult1		2</a:t>
            </a:r>
          </a:p>
          <a:p>
            <a:pPr algn="l">
              <a:spcBef>
                <a:spcPct val="50000"/>
              </a:spcBef>
              <a:tabLst>
                <a:tab pos="457200" algn="l"/>
                <a:tab pos="1549400" algn="l"/>
                <a:tab pos="2235200" algn="l"/>
              </a:tabLst>
            </a:pPr>
            <a:r>
              <a:rPr lang="en-US" sz="1400" b="0">
                <a:solidFill>
                  <a:srgbClr val="996633"/>
                </a:solidFill>
              </a:rPr>
              <a:t>M	load2	“F4”	1</a:t>
            </a:r>
          </a:p>
        </p:txBody>
      </p:sp>
      <p:sp>
        <p:nvSpPr>
          <p:cNvPr id="59424" name="Line 34"/>
          <p:cNvSpPr>
            <a:spLocks noChangeShapeType="1"/>
          </p:cNvSpPr>
          <p:nvPr/>
        </p:nvSpPr>
        <p:spPr bwMode="auto">
          <a:xfrm>
            <a:off x="5486400" y="4191000"/>
            <a:ext cx="0" cy="6096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25" name="Line 35"/>
          <p:cNvSpPr>
            <a:spLocks noChangeShapeType="1"/>
          </p:cNvSpPr>
          <p:nvPr/>
        </p:nvSpPr>
        <p:spPr bwMode="auto">
          <a:xfrm>
            <a:off x="6400800" y="4191000"/>
            <a:ext cx="0" cy="6096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26" name="Rectangle 36"/>
          <p:cNvSpPr>
            <a:spLocks noChangeArrowheads="1"/>
          </p:cNvSpPr>
          <p:nvPr/>
        </p:nvSpPr>
        <p:spPr bwMode="auto">
          <a:xfrm>
            <a:off x="1676400" y="5334000"/>
            <a:ext cx="1981200" cy="304800"/>
          </a:xfrm>
          <a:prstGeom prst="rect">
            <a:avLst/>
          </a:prstGeom>
          <a:solidFill>
            <a:srgbClr val="FFFFCC"/>
          </a:solidFill>
          <a:ln w="28575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FP adders</a:t>
            </a:r>
          </a:p>
        </p:txBody>
      </p:sp>
      <p:sp>
        <p:nvSpPr>
          <p:cNvPr id="59427" name="Line 37"/>
          <p:cNvSpPr>
            <a:spLocks noChangeShapeType="1"/>
          </p:cNvSpPr>
          <p:nvPr/>
        </p:nvSpPr>
        <p:spPr bwMode="auto">
          <a:xfrm>
            <a:off x="2286000" y="50292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28" name="Line 38"/>
          <p:cNvSpPr>
            <a:spLocks noChangeShapeType="1"/>
          </p:cNvSpPr>
          <p:nvPr/>
        </p:nvSpPr>
        <p:spPr bwMode="auto">
          <a:xfrm>
            <a:off x="3200400" y="50292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29" name="Line 39"/>
          <p:cNvSpPr>
            <a:spLocks noChangeShapeType="1"/>
          </p:cNvSpPr>
          <p:nvPr/>
        </p:nvSpPr>
        <p:spPr bwMode="auto">
          <a:xfrm>
            <a:off x="2743200" y="56388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30" name="Rectangle 40"/>
          <p:cNvSpPr>
            <a:spLocks noChangeArrowheads="1"/>
          </p:cNvSpPr>
          <p:nvPr/>
        </p:nvSpPr>
        <p:spPr bwMode="auto">
          <a:xfrm>
            <a:off x="5334000" y="5105400"/>
            <a:ext cx="1981200" cy="304800"/>
          </a:xfrm>
          <a:prstGeom prst="rect">
            <a:avLst/>
          </a:prstGeom>
          <a:solidFill>
            <a:srgbClr val="FFFFCC"/>
          </a:solidFill>
          <a:ln w="28575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FP Multipliers</a:t>
            </a:r>
          </a:p>
        </p:txBody>
      </p:sp>
      <p:sp>
        <p:nvSpPr>
          <p:cNvPr id="59431" name="Line 41"/>
          <p:cNvSpPr>
            <a:spLocks noChangeShapeType="1"/>
          </p:cNvSpPr>
          <p:nvPr/>
        </p:nvSpPr>
        <p:spPr bwMode="auto">
          <a:xfrm>
            <a:off x="5943600" y="48006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32" name="Line 42"/>
          <p:cNvSpPr>
            <a:spLocks noChangeShapeType="1"/>
          </p:cNvSpPr>
          <p:nvPr/>
        </p:nvSpPr>
        <p:spPr bwMode="auto">
          <a:xfrm>
            <a:off x="6858000" y="48006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33" name="Line 43"/>
          <p:cNvSpPr>
            <a:spLocks noChangeShapeType="1"/>
          </p:cNvSpPr>
          <p:nvPr/>
        </p:nvSpPr>
        <p:spPr bwMode="auto">
          <a:xfrm>
            <a:off x="6400800" y="5410200"/>
            <a:ext cx="0" cy="533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34" name="Line 44"/>
          <p:cNvSpPr>
            <a:spLocks noChangeShapeType="1"/>
          </p:cNvSpPr>
          <p:nvPr/>
        </p:nvSpPr>
        <p:spPr bwMode="auto">
          <a:xfrm>
            <a:off x="914400" y="5943600"/>
            <a:ext cx="7696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35" name="Text Box 45"/>
          <p:cNvSpPr txBox="1">
            <a:spLocks noChangeArrowheads="1"/>
          </p:cNvSpPr>
          <p:nvPr/>
        </p:nvSpPr>
        <p:spPr bwMode="auto">
          <a:xfrm>
            <a:off x="3352800" y="5638800"/>
            <a:ext cx="3048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hlink"/>
                </a:solidFill>
              </a:rPr>
              <a:t>Common data bus (CDB)</a:t>
            </a:r>
          </a:p>
        </p:txBody>
      </p:sp>
      <p:sp>
        <p:nvSpPr>
          <p:cNvPr id="59436" name="Text Box 46"/>
          <p:cNvSpPr txBox="1">
            <a:spLocks noChangeArrowheads="1"/>
          </p:cNvSpPr>
          <p:nvPr/>
        </p:nvSpPr>
        <p:spPr bwMode="auto">
          <a:xfrm>
            <a:off x="3657600" y="4191000"/>
            <a:ext cx="1371600" cy="703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996633"/>
                </a:solidFill>
              </a:rPr>
              <a:t>Reservation 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996633"/>
                </a:solidFill>
              </a:rPr>
              <a:t>Stations</a:t>
            </a:r>
          </a:p>
        </p:txBody>
      </p:sp>
      <p:sp>
        <p:nvSpPr>
          <p:cNvPr id="59437" name="Line 47"/>
          <p:cNvSpPr>
            <a:spLocks noChangeShapeType="1"/>
          </p:cNvSpPr>
          <p:nvPr/>
        </p:nvSpPr>
        <p:spPr bwMode="auto">
          <a:xfrm flipV="1">
            <a:off x="914400" y="3352800"/>
            <a:ext cx="0" cy="2590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38" name="Line 48"/>
          <p:cNvSpPr>
            <a:spLocks noChangeShapeType="1"/>
          </p:cNvSpPr>
          <p:nvPr/>
        </p:nvSpPr>
        <p:spPr bwMode="auto">
          <a:xfrm flipV="1">
            <a:off x="8610600" y="457200"/>
            <a:ext cx="0" cy="5486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39" name="Line 49"/>
          <p:cNvSpPr>
            <a:spLocks noChangeShapeType="1"/>
          </p:cNvSpPr>
          <p:nvPr/>
        </p:nvSpPr>
        <p:spPr bwMode="auto">
          <a:xfrm flipV="1">
            <a:off x="914400" y="3352800"/>
            <a:ext cx="990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40" name="Line 50"/>
          <p:cNvSpPr>
            <a:spLocks noChangeShapeType="1"/>
          </p:cNvSpPr>
          <p:nvPr/>
        </p:nvSpPr>
        <p:spPr bwMode="auto">
          <a:xfrm flipV="1">
            <a:off x="6705600" y="457200"/>
            <a:ext cx="1905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41" name="Line 51"/>
          <p:cNvSpPr>
            <a:spLocks noChangeShapeType="1"/>
          </p:cNvSpPr>
          <p:nvPr/>
        </p:nvSpPr>
        <p:spPr bwMode="auto">
          <a:xfrm>
            <a:off x="6705600" y="457200"/>
            <a:ext cx="0" cy="304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42" name="Line 52"/>
          <p:cNvSpPr>
            <a:spLocks noChangeShapeType="1"/>
          </p:cNvSpPr>
          <p:nvPr/>
        </p:nvSpPr>
        <p:spPr bwMode="auto">
          <a:xfrm>
            <a:off x="1600200" y="3505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43" name="Line 53"/>
          <p:cNvSpPr>
            <a:spLocks noChangeShapeType="1"/>
          </p:cNvSpPr>
          <p:nvPr/>
        </p:nvSpPr>
        <p:spPr bwMode="auto">
          <a:xfrm>
            <a:off x="5257800" y="35052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44" name="Line 54"/>
          <p:cNvSpPr>
            <a:spLocks noChangeShapeType="1"/>
          </p:cNvSpPr>
          <p:nvPr/>
        </p:nvSpPr>
        <p:spPr bwMode="auto">
          <a:xfrm>
            <a:off x="1600200" y="3505200"/>
            <a:ext cx="3657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45" name="Line 55"/>
          <p:cNvSpPr>
            <a:spLocks noChangeShapeType="1"/>
          </p:cNvSpPr>
          <p:nvPr/>
        </p:nvSpPr>
        <p:spPr bwMode="auto">
          <a:xfrm>
            <a:off x="4191000" y="28194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46" name="Line 56"/>
          <p:cNvSpPr>
            <a:spLocks noChangeShapeType="1"/>
          </p:cNvSpPr>
          <p:nvPr/>
        </p:nvSpPr>
        <p:spPr bwMode="auto">
          <a:xfrm>
            <a:off x="2286000" y="3276600"/>
            <a:ext cx="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47" name="Line 57"/>
          <p:cNvSpPr>
            <a:spLocks noChangeShapeType="1"/>
          </p:cNvSpPr>
          <p:nvPr/>
        </p:nvSpPr>
        <p:spPr bwMode="auto">
          <a:xfrm>
            <a:off x="5943600" y="1981200"/>
            <a:ext cx="0" cy="2209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48" name="Line 58"/>
          <p:cNvSpPr>
            <a:spLocks noChangeShapeType="1"/>
          </p:cNvSpPr>
          <p:nvPr/>
        </p:nvSpPr>
        <p:spPr bwMode="auto">
          <a:xfrm>
            <a:off x="2286000" y="3276600"/>
            <a:ext cx="3657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49" name="Line 59"/>
          <p:cNvSpPr>
            <a:spLocks noChangeShapeType="1"/>
          </p:cNvSpPr>
          <p:nvPr/>
        </p:nvSpPr>
        <p:spPr bwMode="auto">
          <a:xfrm>
            <a:off x="2971800" y="3124200"/>
            <a:ext cx="0" cy="99060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50" name="Line 60"/>
          <p:cNvSpPr>
            <a:spLocks noChangeShapeType="1"/>
          </p:cNvSpPr>
          <p:nvPr/>
        </p:nvSpPr>
        <p:spPr bwMode="auto">
          <a:xfrm>
            <a:off x="2971800" y="3124200"/>
            <a:ext cx="3657600" cy="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51" name="Line 61"/>
          <p:cNvSpPr>
            <a:spLocks noChangeShapeType="1"/>
          </p:cNvSpPr>
          <p:nvPr/>
        </p:nvSpPr>
        <p:spPr bwMode="auto">
          <a:xfrm>
            <a:off x="6629400" y="1981200"/>
            <a:ext cx="0" cy="220980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52" name="Line 62"/>
          <p:cNvSpPr>
            <a:spLocks noChangeShapeType="1"/>
          </p:cNvSpPr>
          <p:nvPr/>
        </p:nvSpPr>
        <p:spPr bwMode="auto">
          <a:xfrm>
            <a:off x="1981200" y="609600"/>
            <a:ext cx="0" cy="3810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53" name="Text Box 63"/>
          <p:cNvSpPr txBox="1">
            <a:spLocks noChangeArrowheads="1"/>
          </p:cNvSpPr>
          <p:nvPr/>
        </p:nvSpPr>
        <p:spPr bwMode="auto">
          <a:xfrm>
            <a:off x="1371600" y="381000"/>
            <a:ext cx="1676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From memory</a:t>
            </a:r>
          </a:p>
        </p:txBody>
      </p:sp>
      <p:sp>
        <p:nvSpPr>
          <p:cNvPr id="59454" name="Text Box 64"/>
          <p:cNvSpPr txBox="1">
            <a:spLocks noChangeArrowheads="1"/>
          </p:cNvSpPr>
          <p:nvPr/>
        </p:nvSpPr>
        <p:spPr bwMode="auto">
          <a:xfrm rot="-5400000">
            <a:off x="130175" y="1774825"/>
            <a:ext cx="1447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Load buffers</a:t>
            </a:r>
          </a:p>
        </p:txBody>
      </p:sp>
      <p:sp>
        <p:nvSpPr>
          <p:cNvPr id="59455" name="Text Box 65"/>
          <p:cNvSpPr txBox="1">
            <a:spLocks noChangeArrowheads="1"/>
          </p:cNvSpPr>
          <p:nvPr/>
        </p:nvSpPr>
        <p:spPr bwMode="auto">
          <a:xfrm rot="-5400000">
            <a:off x="1997075" y="1736725"/>
            <a:ext cx="2286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E0E0E"/>
                </a:solidFill>
              </a:rPr>
              <a:t>FP operation queue</a:t>
            </a:r>
          </a:p>
        </p:txBody>
      </p:sp>
      <p:sp>
        <p:nvSpPr>
          <p:cNvPr id="59456" name="Line 66"/>
          <p:cNvSpPr>
            <a:spLocks noChangeShapeType="1"/>
          </p:cNvSpPr>
          <p:nvPr/>
        </p:nvSpPr>
        <p:spPr bwMode="auto">
          <a:xfrm>
            <a:off x="4038600" y="609600"/>
            <a:ext cx="0" cy="381000"/>
          </a:xfrm>
          <a:prstGeom prst="line">
            <a:avLst/>
          </a:prstGeom>
          <a:noFill/>
          <a:ln w="28575">
            <a:solidFill>
              <a:srgbClr val="0E0E0E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57" name="Text Box 67"/>
          <p:cNvSpPr txBox="1">
            <a:spLocks noChangeArrowheads="1"/>
          </p:cNvSpPr>
          <p:nvPr/>
        </p:nvSpPr>
        <p:spPr bwMode="auto">
          <a:xfrm>
            <a:off x="3124200" y="381000"/>
            <a:ext cx="2362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0E0E0E"/>
                </a:solidFill>
              </a:rPr>
              <a:t>From instruction unit</a:t>
            </a:r>
          </a:p>
        </p:txBody>
      </p:sp>
      <p:sp>
        <p:nvSpPr>
          <p:cNvPr id="59458" name="Text Box 68"/>
          <p:cNvSpPr txBox="1">
            <a:spLocks noChangeArrowheads="1"/>
          </p:cNvSpPr>
          <p:nvPr/>
        </p:nvSpPr>
        <p:spPr bwMode="auto">
          <a:xfrm>
            <a:off x="5410200" y="457200"/>
            <a:ext cx="21336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FP Registers</a:t>
            </a:r>
          </a:p>
        </p:txBody>
      </p:sp>
      <p:sp>
        <p:nvSpPr>
          <p:cNvPr id="59459" name="Line 69"/>
          <p:cNvSpPr>
            <a:spLocks noChangeShapeType="1"/>
          </p:cNvSpPr>
          <p:nvPr/>
        </p:nvSpPr>
        <p:spPr bwMode="auto">
          <a:xfrm>
            <a:off x="6629400" y="2209800"/>
            <a:ext cx="838200" cy="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60" name="Line 70"/>
          <p:cNvSpPr>
            <a:spLocks noChangeShapeType="1"/>
          </p:cNvSpPr>
          <p:nvPr/>
        </p:nvSpPr>
        <p:spPr bwMode="auto">
          <a:xfrm>
            <a:off x="7467600" y="2209800"/>
            <a:ext cx="0" cy="2286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61" name="Line 71"/>
          <p:cNvSpPr>
            <a:spLocks noChangeShapeType="1"/>
          </p:cNvSpPr>
          <p:nvPr/>
        </p:nvSpPr>
        <p:spPr bwMode="auto">
          <a:xfrm>
            <a:off x="7543800" y="3352800"/>
            <a:ext cx="0" cy="2286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62" name="Text Box 72"/>
          <p:cNvSpPr txBox="1">
            <a:spLocks noChangeArrowheads="1"/>
          </p:cNvSpPr>
          <p:nvPr/>
        </p:nvSpPr>
        <p:spPr bwMode="auto">
          <a:xfrm>
            <a:off x="6781800" y="3505200"/>
            <a:ext cx="1447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To memory</a:t>
            </a:r>
          </a:p>
        </p:txBody>
      </p:sp>
      <p:sp>
        <p:nvSpPr>
          <p:cNvPr id="59463" name="Text Box 73"/>
          <p:cNvSpPr txBox="1">
            <a:spLocks noChangeArrowheads="1"/>
          </p:cNvSpPr>
          <p:nvPr/>
        </p:nvSpPr>
        <p:spPr bwMode="auto">
          <a:xfrm>
            <a:off x="7315200" y="2133600"/>
            <a:ext cx="15335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rgbClr val="0033CC"/>
                </a:solidFill>
              </a:rPr>
              <a:t>Store buffers</a:t>
            </a:r>
          </a:p>
        </p:txBody>
      </p:sp>
      <p:sp>
        <p:nvSpPr>
          <p:cNvPr id="59464" name="Line 74"/>
          <p:cNvSpPr>
            <a:spLocks noChangeShapeType="1"/>
          </p:cNvSpPr>
          <p:nvPr/>
        </p:nvSpPr>
        <p:spPr bwMode="auto">
          <a:xfrm flipV="1">
            <a:off x="7467600" y="2209800"/>
            <a:ext cx="1143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65" name="Line 75"/>
          <p:cNvSpPr>
            <a:spLocks noChangeShapeType="1"/>
          </p:cNvSpPr>
          <p:nvPr/>
        </p:nvSpPr>
        <p:spPr bwMode="auto">
          <a:xfrm>
            <a:off x="2286000" y="3886200"/>
            <a:ext cx="6324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66" name="Oval 76"/>
          <p:cNvSpPr>
            <a:spLocks noChangeArrowheads="1"/>
          </p:cNvSpPr>
          <p:nvPr/>
        </p:nvSpPr>
        <p:spPr bwMode="auto">
          <a:xfrm>
            <a:off x="2257425" y="384175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67" name="Oval 77"/>
          <p:cNvSpPr>
            <a:spLocks noChangeArrowheads="1"/>
          </p:cNvSpPr>
          <p:nvPr/>
        </p:nvSpPr>
        <p:spPr bwMode="auto">
          <a:xfrm>
            <a:off x="2933700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68" name="Oval 78"/>
          <p:cNvSpPr>
            <a:spLocks noChangeArrowheads="1"/>
          </p:cNvSpPr>
          <p:nvPr/>
        </p:nvSpPr>
        <p:spPr bwMode="auto">
          <a:xfrm>
            <a:off x="5902325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69" name="Oval 79"/>
          <p:cNvSpPr>
            <a:spLocks noChangeArrowheads="1"/>
          </p:cNvSpPr>
          <p:nvPr/>
        </p:nvSpPr>
        <p:spPr bwMode="auto">
          <a:xfrm>
            <a:off x="6591300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70" name="Text Box 80"/>
          <p:cNvSpPr txBox="1">
            <a:spLocks noChangeArrowheads="1"/>
          </p:cNvSpPr>
          <p:nvPr/>
        </p:nvSpPr>
        <p:spPr bwMode="auto">
          <a:xfrm>
            <a:off x="3276600" y="3429000"/>
            <a:ext cx="16668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/>
              <a:t>Operation bus</a:t>
            </a:r>
          </a:p>
        </p:txBody>
      </p:sp>
      <p:sp>
        <p:nvSpPr>
          <p:cNvPr id="59471" name="Text Box 81"/>
          <p:cNvSpPr txBox="1">
            <a:spLocks noChangeArrowheads="1"/>
          </p:cNvSpPr>
          <p:nvPr/>
        </p:nvSpPr>
        <p:spPr bwMode="auto">
          <a:xfrm>
            <a:off x="5029200" y="2209800"/>
            <a:ext cx="1524000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Operand buses</a:t>
            </a:r>
          </a:p>
        </p:txBody>
      </p:sp>
      <p:sp>
        <p:nvSpPr>
          <p:cNvPr id="59472" name="Text Box 82"/>
          <p:cNvSpPr txBox="1">
            <a:spLocks noChangeArrowheads="1"/>
          </p:cNvSpPr>
          <p:nvPr/>
        </p:nvSpPr>
        <p:spPr bwMode="auto">
          <a:xfrm>
            <a:off x="3429000" y="990600"/>
            <a:ext cx="1600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0033CC"/>
                </a:solidFill>
              </a:rPr>
              <a:t>ADD F6,F8,F2</a:t>
            </a:r>
          </a:p>
        </p:txBody>
      </p:sp>
      <p:sp>
        <p:nvSpPr>
          <p:cNvPr id="85078" name="Text Box 86"/>
          <p:cNvSpPr txBox="1">
            <a:spLocks noChangeArrowheads="1"/>
          </p:cNvSpPr>
          <p:nvPr/>
        </p:nvSpPr>
        <p:spPr bwMode="auto">
          <a:xfrm>
            <a:off x="1066800" y="2209800"/>
            <a:ext cx="16764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0033CC"/>
                </a:solidFill>
              </a:rPr>
              <a:t>L2: Mem[45+R3]</a:t>
            </a:r>
          </a:p>
        </p:txBody>
      </p:sp>
      <p:sp>
        <p:nvSpPr>
          <p:cNvPr id="85079" name="Text Box 87"/>
          <p:cNvSpPr txBox="1">
            <a:spLocks noChangeArrowheads="1"/>
          </p:cNvSpPr>
          <p:nvPr/>
        </p:nvSpPr>
        <p:spPr bwMode="auto">
          <a:xfrm>
            <a:off x="2743200" y="48006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0033CC"/>
                </a:solidFill>
              </a:rPr>
              <a:t>Mem[45+R3]</a:t>
            </a:r>
          </a:p>
        </p:txBody>
      </p:sp>
      <p:sp>
        <p:nvSpPr>
          <p:cNvPr id="85080" name="Text Box 88"/>
          <p:cNvSpPr txBox="1">
            <a:spLocks noChangeArrowheads="1"/>
          </p:cNvSpPr>
          <p:nvPr/>
        </p:nvSpPr>
        <p:spPr bwMode="auto">
          <a:xfrm>
            <a:off x="6248400" y="41910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0033CC"/>
                </a:solidFill>
              </a:rPr>
              <a:t>Mem[45+R3]</a:t>
            </a:r>
          </a:p>
        </p:txBody>
      </p:sp>
      <p:sp>
        <p:nvSpPr>
          <p:cNvPr id="85081" name="Text Box 89"/>
          <p:cNvSpPr txBox="1">
            <a:spLocks noChangeArrowheads="1"/>
          </p:cNvSpPr>
          <p:nvPr/>
        </p:nvSpPr>
        <p:spPr bwMode="auto">
          <a:xfrm>
            <a:off x="5334000" y="44958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0033CC"/>
                </a:solidFill>
              </a:rPr>
              <a:t>Mem[45+R3]</a:t>
            </a:r>
          </a:p>
        </p:txBody>
      </p:sp>
      <p:sp>
        <p:nvSpPr>
          <p:cNvPr id="59477" name="Text Box 91"/>
          <p:cNvSpPr txBox="1">
            <a:spLocks noChangeArrowheads="1"/>
          </p:cNvSpPr>
          <p:nvPr/>
        </p:nvSpPr>
        <p:spPr bwMode="auto">
          <a:xfrm>
            <a:off x="152400" y="228600"/>
            <a:ext cx="1143000" cy="349250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chemeClr val="hlink"/>
                </a:solidFill>
              </a:rPr>
              <a:t>Cycle: 5</a:t>
            </a:r>
          </a:p>
        </p:txBody>
      </p:sp>
      <p:sp>
        <p:nvSpPr>
          <p:cNvPr id="59478" name="Line 92"/>
          <p:cNvSpPr>
            <a:spLocks noChangeShapeType="1"/>
          </p:cNvSpPr>
          <p:nvPr/>
        </p:nvSpPr>
        <p:spPr bwMode="auto">
          <a:xfrm>
            <a:off x="3429000" y="1600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79" name="Line 93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80" name="Line 94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81" name="Line 95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82" name="Line 96"/>
          <p:cNvSpPr>
            <a:spLocks noChangeShapeType="1"/>
          </p:cNvSpPr>
          <p:nvPr/>
        </p:nvSpPr>
        <p:spPr bwMode="auto">
          <a:xfrm>
            <a:off x="3429000" y="12954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83" name="Text Box 97"/>
          <p:cNvSpPr txBox="1">
            <a:spLocks noChangeArrowheads="1"/>
          </p:cNvSpPr>
          <p:nvPr/>
        </p:nvSpPr>
        <p:spPr bwMode="auto">
          <a:xfrm>
            <a:off x="3429000" y="1295400"/>
            <a:ext cx="1600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5D5D5D"/>
                </a:solidFill>
              </a:rPr>
              <a:t>DIVD F10,F0,F6</a:t>
            </a:r>
          </a:p>
        </p:txBody>
      </p:sp>
      <p:sp>
        <p:nvSpPr>
          <p:cNvPr id="59484" name="Line 98"/>
          <p:cNvSpPr>
            <a:spLocks noChangeShapeType="1"/>
          </p:cNvSpPr>
          <p:nvPr/>
        </p:nvSpPr>
        <p:spPr bwMode="auto">
          <a:xfrm>
            <a:off x="3429000" y="1600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85" name="Line 99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86" name="Line 100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87" name="Line 101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88" name="Text Box 102"/>
          <p:cNvSpPr txBox="1">
            <a:spLocks noChangeArrowheads="1"/>
          </p:cNvSpPr>
          <p:nvPr/>
        </p:nvSpPr>
        <p:spPr bwMode="auto">
          <a:xfrm>
            <a:off x="3429000" y="1600200"/>
            <a:ext cx="1600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5D5D5D"/>
                </a:solidFill>
              </a:rPr>
              <a:t>SUB F8,F6,F2 </a:t>
            </a:r>
          </a:p>
        </p:txBody>
      </p:sp>
      <p:sp>
        <p:nvSpPr>
          <p:cNvPr id="59489" name="Line 103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90" name="Line 104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91" name="Line 105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92" name="Text Box 106"/>
          <p:cNvSpPr txBox="1">
            <a:spLocks noChangeArrowheads="1"/>
          </p:cNvSpPr>
          <p:nvPr/>
        </p:nvSpPr>
        <p:spPr bwMode="auto">
          <a:xfrm>
            <a:off x="3352800" y="1905000"/>
            <a:ext cx="1600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5D5D5D"/>
                </a:solidFill>
              </a:rPr>
              <a:t>MULTD F0,F2,F4 </a:t>
            </a:r>
          </a:p>
        </p:txBody>
      </p:sp>
      <p:sp>
        <p:nvSpPr>
          <p:cNvPr id="59493" name="Line 107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94" name="Line 108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95" name="Line 109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96" name="Text Box 110"/>
          <p:cNvSpPr txBox="1">
            <a:spLocks noChangeArrowheads="1"/>
          </p:cNvSpPr>
          <p:nvPr/>
        </p:nvSpPr>
        <p:spPr bwMode="auto">
          <a:xfrm>
            <a:off x="3429000" y="2209800"/>
            <a:ext cx="15240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chemeClr val="hlink"/>
                </a:solidFill>
              </a:rPr>
              <a:t>LD F2, 45(R3)</a:t>
            </a:r>
          </a:p>
        </p:txBody>
      </p:sp>
      <p:sp>
        <p:nvSpPr>
          <p:cNvPr id="59497" name="Text Box 112"/>
          <p:cNvSpPr txBox="1">
            <a:spLocks noChangeArrowheads="1"/>
          </p:cNvSpPr>
          <p:nvPr/>
        </p:nvSpPr>
        <p:spPr bwMode="auto">
          <a:xfrm>
            <a:off x="5638800" y="11430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F2 : load2</a:t>
            </a:r>
          </a:p>
        </p:txBody>
      </p:sp>
      <p:sp>
        <p:nvSpPr>
          <p:cNvPr id="85082" name="Text Box 90"/>
          <p:cNvSpPr txBox="1">
            <a:spLocks noChangeArrowheads="1"/>
          </p:cNvSpPr>
          <p:nvPr/>
        </p:nvSpPr>
        <p:spPr bwMode="auto">
          <a:xfrm>
            <a:off x="5638800" y="1066800"/>
            <a:ext cx="20574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0033CC"/>
                </a:solidFill>
              </a:rPr>
              <a:t>F2 </a:t>
            </a:r>
            <a:r>
              <a:rPr lang="en-US" sz="1200">
                <a:solidFill>
                  <a:srgbClr val="0033CC"/>
                </a:solidFill>
                <a:sym typeface="Symbol" pitchFamily="18" charset="2"/>
              </a:rPr>
              <a:t></a:t>
            </a:r>
            <a:r>
              <a:rPr lang="en-US" sz="1400">
                <a:solidFill>
                  <a:srgbClr val="0033CC"/>
                </a:solidFill>
              </a:rPr>
              <a:t> Mem[45+R3]</a:t>
            </a:r>
          </a:p>
        </p:txBody>
      </p:sp>
      <p:sp>
        <p:nvSpPr>
          <p:cNvPr id="59499" name="Line 17"/>
          <p:cNvSpPr>
            <a:spLocks noChangeShapeType="1"/>
          </p:cNvSpPr>
          <p:nvPr/>
        </p:nvSpPr>
        <p:spPr bwMode="auto">
          <a:xfrm>
            <a:off x="5562600" y="13716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105" name="Rectangle 113"/>
          <p:cNvSpPr>
            <a:spLocks noChangeArrowheads="1"/>
          </p:cNvSpPr>
          <p:nvPr/>
        </p:nvSpPr>
        <p:spPr bwMode="auto">
          <a:xfrm>
            <a:off x="1676400" y="5334000"/>
            <a:ext cx="1981200" cy="304800"/>
          </a:xfrm>
          <a:prstGeom prst="rect">
            <a:avLst/>
          </a:prstGeom>
          <a:solidFill>
            <a:srgbClr val="FFFF00"/>
          </a:solidFill>
          <a:ln w="28575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FP adders</a:t>
            </a:r>
          </a:p>
        </p:txBody>
      </p:sp>
      <p:sp>
        <p:nvSpPr>
          <p:cNvPr id="85106" name="Rectangle 114"/>
          <p:cNvSpPr>
            <a:spLocks noChangeArrowheads="1"/>
          </p:cNvSpPr>
          <p:nvPr/>
        </p:nvSpPr>
        <p:spPr bwMode="auto">
          <a:xfrm>
            <a:off x="5334000" y="5105400"/>
            <a:ext cx="1981200" cy="304800"/>
          </a:xfrm>
          <a:prstGeom prst="rect">
            <a:avLst/>
          </a:prstGeom>
          <a:solidFill>
            <a:srgbClr val="FFFF00"/>
          </a:solidFill>
          <a:ln w="28575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FP Multipliers</a:t>
            </a:r>
          </a:p>
        </p:txBody>
      </p:sp>
      <p:sp>
        <p:nvSpPr>
          <p:cNvPr id="59502" name="Text Box 115"/>
          <p:cNvSpPr txBox="1">
            <a:spLocks noChangeArrowheads="1"/>
          </p:cNvSpPr>
          <p:nvPr/>
        </p:nvSpPr>
        <p:spPr bwMode="auto">
          <a:xfrm>
            <a:off x="5638800" y="14478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F8: add1</a:t>
            </a:r>
          </a:p>
        </p:txBody>
      </p:sp>
      <p:sp>
        <p:nvSpPr>
          <p:cNvPr id="59503" name="Line 16"/>
          <p:cNvSpPr>
            <a:spLocks noChangeShapeType="1"/>
          </p:cNvSpPr>
          <p:nvPr/>
        </p:nvSpPr>
        <p:spPr bwMode="auto">
          <a:xfrm>
            <a:off x="5562600" y="10668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504" name="Text Box 116"/>
          <p:cNvSpPr txBox="1">
            <a:spLocks noChangeArrowheads="1"/>
          </p:cNvSpPr>
          <p:nvPr/>
        </p:nvSpPr>
        <p:spPr bwMode="auto">
          <a:xfrm>
            <a:off x="5638800" y="7620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F0 : mult1</a:t>
            </a:r>
          </a:p>
        </p:txBody>
      </p:sp>
      <p:sp>
        <p:nvSpPr>
          <p:cNvPr id="59505" name="Text Box 117"/>
          <p:cNvSpPr txBox="1">
            <a:spLocks noChangeArrowheads="1"/>
          </p:cNvSpPr>
          <p:nvPr/>
        </p:nvSpPr>
        <p:spPr bwMode="auto">
          <a:xfrm>
            <a:off x="5638800" y="16764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F10: mult2</a:t>
            </a:r>
          </a:p>
        </p:txBody>
      </p:sp>
      <p:sp>
        <p:nvSpPr>
          <p:cNvPr id="85110" name="Text Box 118"/>
          <p:cNvSpPr txBox="1">
            <a:spLocks noChangeArrowheads="1"/>
          </p:cNvSpPr>
          <p:nvPr/>
        </p:nvSpPr>
        <p:spPr bwMode="auto">
          <a:xfrm>
            <a:off x="7467600" y="3733800"/>
            <a:ext cx="16764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0033CC"/>
                </a:solidFill>
              </a:rPr>
              <a:t>L2: Mem[45+R3]</a:t>
            </a:r>
          </a:p>
        </p:txBody>
      </p:sp>
      <p:sp>
        <p:nvSpPr>
          <p:cNvPr id="85111" name="Text Box 119"/>
          <p:cNvSpPr txBox="1">
            <a:spLocks noChangeArrowheads="1"/>
          </p:cNvSpPr>
          <p:nvPr/>
        </p:nvSpPr>
        <p:spPr bwMode="auto">
          <a:xfrm>
            <a:off x="7467600" y="3733800"/>
            <a:ext cx="16764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0033CC"/>
                </a:solidFill>
              </a:rPr>
              <a:t>L2: Mem[45+R3]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0139 0.13334 L -0.10694 0.13334 L -0.10833 0.51482 L 0.73473 0.51111 L 0.73334 0.20926 " pathEditMode="relative" ptsTypes="AAAAAA">
                                      <p:cBhvr>
                                        <p:cTn id="9" dur="5000" fill="hold"/>
                                        <p:tgtEl>
                                          <p:spTgt spid="85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"/>
                                            </p:cond>
                                          </p:stCondLst>
                                        </p:cTn>
                                        <p:tgtEl>
                                          <p:spTgt spid="8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500"/>
                            </p:stCondLst>
                            <p:childTnLst>
                              <p:par>
                                <p:cTn id="1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333 -0.01296 L -0.54584 -0.00926 L -0.54584 0.12963 " pathEditMode="relative" rAng="0" ptsTypes="AAA">
                                      <p:cBhvr>
                                        <p:cTn id="17" dur="2000" fill="hold"/>
                                        <p:tgtEl>
                                          <p:spTgt spid="85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" y="71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278 -0.49074 L -0.20834 -0.48703 L -0.20834 -0.38148 " pathEditMode="relative" ptsTypes="AAAA">
                                      <p:cBhvr>
                                        <p:cTn id="19" dur="2000" fill="hold"/>
                                        <p:tgtEl>
                                          <p:spTgt spid="85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78" grpId="0" autoUpdateAnimBg="0"/>
      <p:bldP spid="85078" grpId="1"/>
      <p:bldP spid="85079" grpId="0" autoUpdateAnimBg="0"/>
      <p:bldP spid="85080" grpId="0" autoUpdateAnimBg="0"/>
      <p:bldP spid="85081" grpId="0" autoUpdateAnimBg="0"/>
      <p:bldP spid="85082" grpId="0" animBg="1" autoUpdateAnimBg="0"/>
      <p:bldP spid="85105" grpId="0" animBg="1" autoUpdateAnimBg="0"/>
      <p:bldP spid="85106" grpId="0" animBg="1" autoUpdateAnimBg="0"/>
      <p:bldP spid="85110" grpId="0"/>
      <p:bldP spid="85110" grpId="1"/>
      <p:bldP spid="85111" grpId="0"/>
      <p:bldP spid="85111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Line 2"/>
          <p:cNvSpPr>
            <a:spLocks noChangeShapeType="1"/>
          </p:cNvSpPr>
          <p:nvPr/>
        </p:nvSpPr>
        <p:spPr bwMode="auto">
          <a:xfrm flipV="1">
            <a:off x="1905000" y="28194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1219200" y="990600"/>
            <a:ext cx="1447800" cy="1905000"/>
          </a:xfrm>
          <a:prstGeom prst="rect">
            <a:avLst/>
          </a:prstGeom>
          <a:solidFill>
            <a:schemeClr val="bg1"/>
          </a:solidFill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1219200" y="16002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>
            <a:off x="1219200" y="19050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22" name="Line 6"/>
          <p:cNvSpPr>
            <a:spLocks noChangeShapeType="1"/>
          </p:cNvSpPr>
          <p:nvPr/>
        </p:nvSpPr>
        <p:spPr bwMode="auto">
          <a:xfrm>
            <a:off x="1219200" y="22098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23" name="Line 7"/>
          <p:cNvSpPr>
            <a:spLocks noChangeShapeType="1"/>
          </p:cNvSpPr>
          <p:nvPr/>
        </p:nvSpPr>
        <p:spPr bwMode="auto">
          <a:xfrm>
            <a:off x="1219200" y="25146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>
            <a:off x="1219200" y="12954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25" name="Rectangle 15"/>
          <p:cNvSpPr>
            <a:spLocks noChangeArrowheads="1"/>
          </p:cNvSpPr>
          <p:nvPr/>
        </p:nvSpPr>
        <p:spPr bwMode="auto">
          <a:xfrm>
            <a:off x="5562600" y="762000"/>
            <a:ext cx="2514600" cy="1219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6" name="Line 16"/>
          <p:cNvSpPr>
            <a:spLocks noChangeShapeType="1"/>
          </p:cNvSpPr>
          <p:nvPr/>
        </p:nvSpPr>
        <p:spPr bwMode="auto">
          <a:xfrm>
            <a:off x="5562600" y="10668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27" name="Line 17"/>
          <p:cNvSpPr>
            <a:spLocks noChangeShapeType="1"/>
          </p:cNvSpPr>
          <p:nvPr/>
        </p:nvSpPr>
        <p:spPr bwMode="auto">
          <a:xfrm>
            <a:off x="5562600" y="13716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28" name="Line 18"/>
          <p:cNvSpPr>
            <a:spLocks noChangeShapeType="1"/>
          </p:cNvSpPr>
          <p:nvPr/>
        </p:nvSpPr>
        <p:spPr bwMode="auto">
          <a:xfrm>
            <a:off x="5562600" y="16764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29" name="Text Box 19"/>
          <p:cNvSpPr txBox="1">
            <a:spLocks noChangeArrowheads="1"/>
          </p:cNvSpPr>
          <p:nvPr/>
        </p:nvSpPr>
        <p:spPr bwMode="auto">
          <a:xfrm>
            <a:off x="990600" y="990600"/>
            <a:ext cx="1676400" cy="1900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6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5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4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3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2	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1	</a:t>
            </a:r>
            <a:endParaRPr lang="en-US" sz="1400">
              <a:solidFill>
                <a:srgbClr val="0033CC"/>
              </a:solidFill>
            </a:endParaRPr>
          </a:p>
        </p:txBody>
      </p:sp>
      <p:sp>
        <p:nvSpPr>
          <p:cNvPr id="60430" name="Rectangle 20"/>
          <p:cNvSpPr>
            <a:spLocks noChangeArrowheads="1"/>
          </p:cNvSpPr>
          <p:nvPr/>
        </p:nvSpPr>
        <p:spPr bwMode="auto">
          <a:xfrm>
            <a:off x="6781800" y="2438400"/>
            <a:ext cx="1447800" cy="914400"/>
          </a:xfrm>
          <a:prstGeom prst="rect">
            <a:avLst/>
          </a:prstGeom>
          <a:solidFill>
            <a:schemeClr val="bg1"/>
          </a:solidFill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31" name="Line 21"/>
          <p:cNvSpPr>
            <a:spLocks noChangeShapeType="1"/>
          </p:cNvSpPr>
          <p:nvPr/>
        </p:nvSpPr>
        <p:spPr bwMode="auto">
          <a:xfrm>
            <a:off x="6781800" y="27432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32" name="Line 22"/>
          <p:cNvSpPr>
            <a:spLocks noChangeShapeType="1"/>
          </p:cNvSpPr>
          <p:nvPr/>
        </p:nvSpPr>
        <p:spPr bwMode="auto">
          <a:xfrm>
            <a:off x="6781800" y="30480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33" name="Text Box 23"/>
          <p:cNvSpPr txBox="1">
            <a:spLocks noChangeArrowheads="1"/>
          </p:cNvSpPr>
          <p:nvPr/>
        </p:nvSpPr>
        <p:spPr bwMode="auto">
          <a:xfrm>
            <a:off x="6781800" y="2438400"/>
            <a:ext cx="16764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3</a:t>
            </a:r>
          </a:p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2</a:t>
            </a:r>
          </a:p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1</a:t>
            </a:r>
          </a:p>
        </p:txBody>
      </p:sp>
      <p:sp>
        <p:nvSpPr>
          <p:cNvPr id="60434" name="Rectangle 24"/>
          <p:cNvSpPr>
            <a:spLocks noChangeArrowheads="1"/>
          </p:cNvSpPr>
          <p:nvPr/>
        </p:nvSpPr>
        <p:spPr bwMode="auto">
          <a:xfrm>
            <a:off x="1371600" y="4114800"/>
            <a:ext cx="2286000" cy="914400"/>
          </a:xfrm>
          <a:prstGeom prst="rect">
            <a:avLst/>
          </a:prstGeom>
          <a:solidFill>
            <a:schemeClr val="bg1"/>
          </a:solidFill>
          <a:ln w="19050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35" name="Line 25"/>
          <p:cNvSpPr>
            <a:spLocks noChangeShapeType="1"/>
          </p:cNvSpPr>
          <p:nvPr/>
        </p:nvSpPr>
        <p:spPr bwMode="auto">
          <a:xfrm>
            <a:off x="1371600" y="44196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36" name="Line 26"/>
          <p:cNvSpPr>
            <a:spLocks noChangeShapeType="1"/>
          </p:cNvSpPr>
          <p:nvPr/>
        </p:nvSpPr>
        <p:spPr bwMode="auto">
          <a:xfrm>
            <a:off x="1371600" y="47244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37" name="Text Box 27"/>
          <p:cNvSpPr txBox="1">
            <a:spLocks noChangeArrowheads="1"/>
          </p:cNvSpPr>
          <p:nvPr/>
        </p:nvSpPr>
        <p:spPr bwMode="auto">
          <a:xfrm>
            <a:off x="1143000" y="4114800"/>
            <a:ext cx="25908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292100" algn="l"/>
                <a:tab pos="749300" algn="l"/>
                <a:tab pos="1600200" algn="l"/>
              </a:tabLst>
            </a:pPr>
            <a:r>
              <a:rPr lang="en-US" sz="1400" b="0">
                <a:solidFill>
                  <a:srgbClr val="996633"/>
                </a:solidFill>
              </a:rPr>
              <a:t>3</a:t>
            </a:r>
          </a:p>
          <a:p>
            <a:pPr algn="l">
              <a:spcBef>
                <a:spcPct val="50000"/>
              </a:spcBef>
              <a:tabLst>
                <a:tab pos="292100" algn="l"/>
                <a:tab pos="749300" algn="l"/>
                <a:tab pos="1600200" algn="l"/>
              </a:tabLst>
            </a:pPr>
            <a:r>
              <a:rPr lang="en-US" sz="1400" b="0">
                <a:solidFill>
                  <a:srgbClr val="996633"/>
                </a:solidFill>
              </a:rPr>
              <a:t>2	A	add1	M[R3]</a:t>
            </a:r>
          </a:p>
          <a:p>
            <a:pPr algn="l">
              <a:spcBef>
                <a:spcPct val="50000"/>
              </a:spcBef>
              <a:tabLst>
                <a:tab pos="292100" algn="l"/>
                <a:tab pos="749300" algn="l"/>
                <a:tab pos="1600200" algn="l"/>
              </a:tabLst>
            </a:pPr>
            <a:r>
              <a:rPr lang="en-US" sz="1400" b="0">
                <a:solidFill>
                  <a:srgbClr val="996633"/>
                </a:solidFill>
              </a:rPr>
              <a:t>1	</a:t>
            </a:r>
            <a:r>
              <a:rPr lang="en-US" sz="1400">
                <a:solidFill>
                  <a:srgbClr val="996633"/>
                </a:solidFill>
              </a:rPr>
              <a:t>S	Mem[R2]	M[R3]</a:t>
            </a:r>
          </a:p>
        </p:txBody>
      </p:sp>
      <p:sp>
        <p:nvSpPr>
          <p:cNvPr id="60438" name="Line 28"/>
          <p:cNvSpPr>
            <a:spLocks noChangeShapeType="1"/>
          </p:cNvSpPr>
          <p:nvPr/>
        </p:nvSpPr>
        <p:spPr bwMode="auto">
          <a:xfrm>
            <a:off x="1828800" y="4114800"/>
            <a:ext cx="0" cy="914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39" name="Line 29"/>
          <p:cNvSpPr>
            <a:spLocks noChangeShapeType="1"/>
          </p:cNvSpPr>
          <p:nvPr/>
        </p:nvSpPr>
        <p:spPr bwMode="auto">
          <a:xfrm>
            <a:off x="2743200" y="4114800"/>
            <a:ext cx="0" cy="914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40" name="Rectangle 30"/>
          <p:cNvSpPr>
            <a:spLocks noChangeArrowheads="1"/>
          </p:cNvSpPr>
          <p:nvPr/>
        </p:nvSpPr>
        <p:spPr bwMode="auto">
          <a:xfrm>
            <a:off x="5029200" y="4191000"/>
            <a:ext cx="2286000" cy="609600"/>
          </a:xfrm>
          <a:prstGeom prst="rect">
            <a:avLst/>
          </a:prstGeom>
          <a:solidFill>
            <a:schemeClr val="bg1"/>
          </a:solidFill>
          <a:ln w="19050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41" name="Line 31"/>
          <p:cNvSpPr>
            <a:spLocks noChangeShapeType="1"/>
          </p:cNvSpPr>
          <p:nvPr/>
        </p:nvSpPr>
        <p:spPr bwMode="auto">
          <a:xfrm>
            <a:off x="5029200" y="41910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42" name="Line 32"/>
          <p:cNvSpPr>
            <a:spLocks noChangeShapeType="1"/>
          </p:cNvSpPr>
          <p:nvPr/>
        </p:nvSpPr>
        <p:spPr bwMode="auto">
          <a:xfrm>
            <a:off x="5029200" y="44958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43" name="Text Box 33"/>
          <p:cNvSpPr txBox="1">
            <a:spLocks noChangeArrowheads="1"/>
          </p:cNvSpPr>
          <p:nvPr/>
        </p:nvSpPr>
        <p:spPr bwMode="auto">
          <a:xfrm>
            <a:off x="5105400" y="4191000"/>
            <a:ext cx="2971800" cy="623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457200" algn="l"/>
                <a:tab pos="1549400" algn="l"/>
                <a:tab pos="2235200" algn="l"/>
              </a:tabLst>
            </a:pPr>
            <a:r>
              <a:rPr lang="en-US" sz="1400" b="0">
                <a:solidFill>
                  <a:srgbClr val="996633"/>
                </a:solidFill>
              </a:rPr>
              <a:t>D	Mult1	M[R3]	2</a:t>
            </a:r>
          </a:p>
          <a:p>
            <a:pPr algn="l">
              <a:spcBef>
                <a:spcPct val="50000"/>
              </a:spcBef>
              <a:tabLst>
                <a:tab pos="457200" algn="l"/>
                <a:tab pos="1549400" algn="l"/>
                <a:tab pos="2235200" algn="l"/>
              </a:tabLst>
            </a:pPr>
            <a:r>
              <a:rPr lang="en-US" sz="1400">
                <a:solidFill>
                  <a:srgbClr val="996633"/>
                </a:solidFill>
              </a:rPr>
              <a:t>M	 M[R3] 	“F4”	</a:t>
            </a:r>
            <a:r>
              <a:rPr lang="en-US" sz="1400" b="0">
                <a:solidFill>
                  <a:srgbClr val="996633"/>
                </a:solidFill>
              </a:rPr>
              <a:t>1</a:t>
            </a:r>
          </a:p>
        </p:txBody>
      </p:sp>
      <p:sp>
        <p:nvSpPr>
          <p:cNvPr id="60444" name="Line 34"/>
          <p:cNvSpPr>
            <a:spLocks noChangeShapeType="1"/>
          </p:cNvSpPr>
          <p:nvPr/>
        </p:nvSpPr>
        <p:spPr bwMode="auto">
          <a:xfrm>
            <a:off x="5486400" y="4191000"/>
            <a:ext cx="0" cy="6096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45" name="Line 35"/>
          <p:cNvSpPr>
            <a:spLocks noChangeShapeType="1"/>
          </p:cNvSpPr>
          <p:nvPr/>
        </p:nvSpPr>
        <p:spPr bwMode="auto">
          <a:xfrm>
            <a:off x="6400800" y="4191000"/>
            <a:ext cx="0" cy="6096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46" name="Rectangle 36"/>
          <p:cNvSpPr>
            <a:spLocks noChangeArrowheads="1"/>
          </p:cNvSpPr>
          <p:nvPr/>
        </p:nvSpPr>
        <p:spPr bwMode="auto">
          <a:xfrm>
            <a:off x="1676400" y="5334000"/>
            <a:ext cx="1981200" cy="304800"/>
          </a:xfrm>
          <a:prstGeom prst="rect">
            <a:avLst/>
          </a:prstGeom>
          <a:solidFill>
            <a:srgbClr val="FFFF00"/>
          </a:solidFill>
          <a:ln w="28575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FP adders</a:t>
            </a:r>
          </a:p>
        </p:txBody>
      </p:sp>
      <p:sp>
        <p:nvSpPr>
          <p:cNvPr id="60447" name="Line 37"/>
          <p:cNvSpPr>
            <a:spLocks noChangeShapeType="1"/>
          </p:cNvSpPr>
          <p:nvPr/>
        </p:nvSpPr>
        <p:spPr bwMode="auto">
          <a:xfrm>
            <a:off x="2286000" y="50292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448" name="Line 38"/>
          <p:cNvSpPr>
            <a:spLocks noChangeShapeType="1"/>
          </p:cNvSpPr>
          <p:nvPr/>
        </p:nvSpPr>
        <p:spPr bwMode="auto">
          <a:xfrm>
            <a:off x="3200400" y="50292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449" name="Line 39"/>
          <p:cNvSpPr>
            <a:spLocks noChangeShapeType="1"/>
          </p:cNvSpPr>
          <p:nvPr/>
        </p:nvSpPr>
        <p:spPr bwMode="auto">
          <a:xfrm>
            <a:off x="2743200" y="56388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450" name="Rectangle 40"/>
          <p:cNvSpPr>
            <a:spLocks noChangeArrowheads="1"/>
          </p:cNvSpPr>
          <p:nvPr/>
        </p:nvSpPr>
        <p:spPr bwMode="auto">
          <a:xfrm>
            <a:off x="5334000" y="5105400"/>
            <a:ext cx="1981200" cy="304800"/>
          </a:xfrm>
          <a:prstGeom prst="rect">
            <a:avLst/>
          </a:prstGeom>
          <a:solidFill>
            <a:srgbClr val="FFFF00"/>
          </a:solidFill>
          <a:ln w="28575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FP Multipliers</a:t>
            </a:r>
          </a:p>
        </p:txBody>
      </p:sp>
      <p:sp>
        <p:nvSpPr>
          <p:cNvPr id="60451" name="Line 41"/>
          <p:cNvSpPr>
            <a:spLocks noChangeShapeType="1"/>
          </p:cNvSpPr>
          <p:nvPr/>
        </p:nvSpPr>
        <p:spPr bwMode="auto">
          <a:xfrm>
            <a:off x="5943600" y="48006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452" name="Line 42"/>
          <p:cNvSpPr>
            <a:spLocks noChangeShapeType="1"/>
          </p:cNvSpPr>
          <p:nvPr/>
        </p:nvSpPr>
        <p:spPr bwMode="auto">
          <a:xfrm>
            <a:off x="6858000" y="48006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453" name="Line 43"/>
          <p:cNvSpPr>
            <a:spLocks noChangeShapeType="1"/>
          </p:cNvSpPr>
          <p:nvPr/>
        </p:nvSpPr>
        <p:spPr bwMode="auto">
          <a:xfrm>
            <a:off x="6400800" y="5410200"/>
            <a:ext cx="0" cy="533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454" name="Line 44"/>
          <p:cNvSpPr>
            <a:spLocks noChangeShapeType="1"/>
          </p:cNvSpPr>
          <p:nvPr/>
        </p:nvSpPr>
        <p:spPr bwMode="auto">
          <a:xfrm>
            <a:off x="914400" y="5943600"/>
            <a:ext cx="7696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55" name="Text Box 45"/>
          <p:cNvSpPr txBox="1">
            <a:spLocks noChangeArrowheads="1"/>
          </p:cNvSpPr>
          <p:nvPr/>
        </p:nvSpPr>
        <p:spPr bwMode="auto">
          <a:xfrm>
            <a:off x="3352800" y="5638800"/>
            <a:ext cx="3048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hlink"/>
                </a:solidFill>
              </a:rPr>
              <a:t>Common data bus (CDB)</a:t>
            </a:r>
          </a:p>
        </p:txBody>
      </p:sp>
      <p:sp>
        <p:nvSpPr>
          <p:cNvPr id="60456" name="Text Box 46"/>
          <p:cNvSpPr txBox="1">
            <a:spLocks noChangeArrowheads="1"/>
          </p:cNvSpPr>
          <p:nvPr/>
        </p:nvSpPr>
        <p:spPr bwMode="auto">
          <a:xfrm>
            <a:off x="3657600" y="4191000"/>
            <a:ext cx="1371600" cy="703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996633"/>
                </a:solidFill>
              </a:rPr>
              <a:t>Reservation 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996633"/>
                </a:solidFill>
              </a:rPr>
              <a:t>Stations</a:t>
            </a:r>
          </a:p>
        </p:txBody>
      </p:sp>
      <p:sp>
        <p:nvSpPr>
          <p:cNvPr id="60457" name="Line 47"/>
          <p:cNvSpPr>
            <a:spLocks noChangeShapeType="1"/>
          </p:cNvSpPr>
          <p:nvPr/>
        </p:nvSpPr>
        <p:spPr bwMode="auto">
          <a:xfrm flipV="1">
            <a:off x="914400" y="3352800"/>
            <a:ext cx="0" cy="2590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58" name="Line 48"/>
          <p:cNvSpPr>
            <a:spLocks noChangeShapeType="1"/>
          </p:cNvSpPr>
          <p:nvPr/>
        </p:nvSpPr>
        <p:spPr bwMode="auto">
          <a:xfrm flipV="1">
            <a:off x="8610600" y="457200"/>
            <a:ext cx="0" cy="5486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59" name="Line 49"/>
          <p:cNvSpPr>
            <a:spLocks noChangeShapeType="1"/>
          </p:cNvSpPr>
          <p:nvPr/>
        </p:nvSpPr>
        <p:spPr bwMode="auto">
          <a:xfrm flipV="1">
            <a:off x="914400" y="3352800"/>
            <a:ext cx="990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60" name="Line 50"/>
          <p:cNvSpPr>
            <a:spLocks noChangeShapeType="1"/>
          </p:cNvSpPr>
          <p:nvPr/>
        </p:nvSpPr>
        <p:spPr bwMode="auto">
          <a:xfrm flipV="1">
            <a:off x="6705600" y="457200"/>
            <a:ext cx="1905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61" name="Line 51"/>
          <p:cNvSpPr>
            <a:spLocks noChangeShapeType="1"/>
          </p:cNvSpPr>
          <p:nvPr/>
        </p:nvSpPr>
        <p:spPr bwMode="auto">
          <a:xfrm>
            <a:off x="6705600" y="457200"/>
            <a:ext cx="0" cy="304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462" name="Line 52"/>
          <p:cNvSpPr>
            <a:spLocks noChangeShapeType="1"/>
          </p:cNvSpPr>
          <p:nvPr/>
        </p:nvSpPr>
        <p:spPr bwMode="auto">
          <a:xfrm>
            <a:off x="1600200" y="3505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463" name="Line 53"/>
          <p:cNvSpPr>
            <a:spLocks noChangeShapeType="1"/>
          </p:cNvSpPr>
          <p:nvPr/>
        </p:nvSpPr>
        <p:spPr bwMode="auto">
          <a:xfrm>
            <a:off x="5257800" y="35052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464" name="Line 54"/>
          <p:cNvSpPr>
            <a:spLocks noChangeShapeType="1"/>
          </p:cNvSpPr>
          <p:nvPr/>
        </p:nvSpPr>
        <p:spPr bwMode="auto">
          <a:xfrm>
            <a:off x="1600200" y="3505200"/>
            <a:ext cx="3657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65" name="Line 55"/>
          <p:cNvSpPr>
            <a:spLocks noChangeShapeType="1"/>
          </p:cNvSpPr>
          <p:nvPr/>
        </p:nvSpPr>
        <p:spPr bwMode="auto">
          <a:xfrm>
            <a:off x="4191000" y="28194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66" name="Line 56"/>
          <p:cNvSpPr>
            <a:spLocks noChangeShapeType="1"/>
          </p:cNvSpPr>
          <p:nvPr/>
        </p:nvSpPr>
        <p:spPr bwMode="auto">
          <a:xfrm>
            <a:off x="2286000" y="3276600"/>
            <a:ext cx="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467" name="Line 57"/>
          <p:cNvSpPr>
            <a:spLocks noChangeShapeType="1"/>
          </p:cNvSpPr>
          <p:nvPr/>
        </p:nvSpPr>
        <p:spPr bwMode="auto">
          <a:xfrm>
            <a:off x="5943600" y="1981200"/>
            <a:ext cx="0" cy="2209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468" name="Line 58"/>
          <p:cNvSpPr>
            <a:spLocks noChangeShapeType="1"/>
          </p:cNvSpPr>
          <p:nvPr/>
        </p:nvSpPr>
        <p:spPr bwMode="auto">
          <a:xfrm>
            <a:off x="2286000" y="3276600"/>
            <a:ext cx="3657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69" name="Line 59"/>
          <p:cNvSpPr>
            <a:spLocks noChangeShapeType="1"/>
          </p:cNvSpPr>
          <p:nvPr/>
        </p:nvSpPr>
        <p:spPr bwMode="auto">
          <a:xfrm>
            <a:off x="2971800" y="3124200"/>
            <a:ext cx="0" cy="99060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470" name="Line 60"/>
          <p:cNvSpPr>
            <a:spLocks noChangeShapeType="1"/>
          </p:cNvSpPr>
          <p:nvPr/>
        </p:nvSpPr>
        <p:spPr bwMode="auto">
          <a:xfrm>
            <a:off x="2971800" y="3124200"/>
            <a:ext cx="3657600" cy="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71" name="Line 61"/>
          <p:cNvSpPr>
            <a:spLocks noChangeShapeType="1"/>
          </p:cNvSpPr>
          <p:nvPr/>
        </p:nvSpPr>
        <p:spPr bwMode="auto">
          <a:xfrm>
            <a:off x="6629400" y="1981200"/>
            <a:ext cx="0" cy="220980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472" name="Line 62"/>
          <p:cNvSpPr>
            <a:spLocks noChangeShapeType="1"/>
          </p:cNvSpPr>
          <p:nvPr/>
        </p:nvSpPr>
        <p:spPr bwMode="auto">
          <a:xfrm>
            <a:off x="1981200" y="609600"/>
            <a:ext cx="0" cy="3810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473" name="Text Box 63"/>
          <p:cNvSpPr txBox="1">
            <a:spLocks noChangeArrowheads="1"/>
          </p:cNvSpPr>
          <p:nvPr/>
        </p:nvSpPr>
        <p:spPr bwMode="auto">
          <a:xfrm>
            <a:off x="1371600" y="381000"/>
            <a:ext cx="1676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From memory</a:t>
            </a:r>
          </a:p>
        </p:txBody>
      </p:sp>
      <p:sp>
        <p:nvSpPr>
          <p:cNvPr id="60474" name="Text Box 64"/>
          <p:cNvSpPr txBox="1">
            <a:spLocks noChangeArrowheads="1"/>
          </p:cNvSpPr>
          <p:nvPr/>
        </p:nvSpPr>
        <p:spPr bwMode="auto">
          <a:xfrm rot="-5400000">
            <a:off x="130175" y="1774825"/>
            <a:ext cx="1447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Load buffers</a:t>
            </a:r>
          </a:p>
        </p:txBody>
      </p:sp>
      <p:sp>
        <p:nvSpPr>
          <p:cNvPr id="60475" name="Text Box 65"/>
          <p:cNvSpPr txBox="1">
            <a:spLocks noChangeArrowheads="1"/>
          </p:cNvSpPr>
          <p:nvPr/>
        </p:nvSpPr>
        <p:spPr bwMode="auto">
          <a:xfrm rot="-5400000">
            <a:off x="1997075" y="1736725"/>
            <a:ext cx="2286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E0E0E"/>
                </a:solidFill>
              </a:rPr>
              <a:t>FP operation queue</a:t>
            </a:r>
          </a:p>
        </p:txBody>
      </p:sp>
      <p:sp>
        <p:nvSpPr>
          <p:cNvPr id="60476" name="Line 66"/>
          <p:cNvSpPr>
            <a:spLocks noChangeShapeType="1"/>
          </p:cNvSpPr>
          <p:nvPr/>
        </p:nvSpPr>
        <p:spPr bwMode="auto">
          <a:xfrm>
            <a:off x="4038600" y="609600"/>
            <a:ext cx="0" cy="381000"/>
          </a:xfrm>
          <a:prstGeom prst="line">
            <a:avLst/>
          </a:prstGeom>
          <a:noFill/>
          <a:ln w="28575">
            <a:solidFill>
              <a:srgbClr val="0E0E0E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477" name="Text Box 67"/>
          <p:cNvSpPr txBox="1">
            <a:spLocks noChangeArrowheads="1"/>
          </p:cNvSpPr>
          <p:nvPr/>
        </p:nvSpPr>
        <p:spPr bwMode="auto">
          <a:xfrm>
            <a:off x="3124200" y="381000"/>
            <a:ext cx="2362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0E0E0E"/>
                </a:solidFill>
              </a:rPr>
              <a:t>From instruction unit</a:t>
            </a:r>
          </a:p>
        </p:txBody>
      </p:sp>
      <p:sp>
        <p:nvSpPr>
          <p:cNvPr id="60478" name="Text Box 68"/>
          <p:cNvSpPr txBox="1">
            <a:spLocks noChangeArrowheads="1"/>
          </p:cNvSpPr>
          <p:nvPr/>
        </p:nvSpPr>
        <p:spPr bwMode="auto">
          <a:xfrm>
            <a:off x="5410200" y="457200"/>
            <a:ext cx="21336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FP Registers</a:t>
            </a:r>
          </a:p>
        </p:txBody>
      </p:sp>
      <p:sp>
        <p:nvSpPr>
          <p:cNvPr id="60479" name="Line 69"/>
          <p:cNvSpPr>
            <a:spLocks noChangeShapeType="1"/>
          </p:cNvSpPr>
          <p:nvPr/>
        </p:nvSpPr>
        <p:spPr bwMode="auto">
          <a:xfrm>
            <a:off x="6629400" y="2209800"/>
            <a:ext cx="838200" cy="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80" name="Line 70"/>
          <p:cNvSpPr>
            <a:spLocks noChangeShapeType="1"/>
          </p:cNvSpPr>
          <p:nvPr/>
        </p:nvSpPr>
        <p:spPr bwMode="auto">
          <a:xfrm>
            <a:off x="7467600" y="2209800"/>
            <a:ext cx="0" cy="2286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481" name="Line 71"/>
          <p:cNvSpPr>
            <a:spLocks noChangeShapeType="1"/>
          </p:cNvSpPr>
          <p:nvPr/>
        </p:nvSpPr>
        <p:spPr bwMode="auto">
          <a:xfrm>
            <a:off x="7543800" y="3352800"/>
            <a:ext cx="0" cy="2286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482" name="Text Box 72"/>
          <p:cNvSpPr txBox="1">
            <a:spLocks noChangeArrowheads="1"/>
          </p:cNvSpPr>
          <p:nvPr/>
        </p:nvSpPr>
        <p:spPr bwMode="auto">
          <a:xfrm>
            <a:off x="6781800" y="3505200"/>
            <a:ext cx="1447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To memory</a:t>
            </a:r>
          </a:p>
        </p:txBody>
      </p:sp>
      <p:sp>
        <p:nvSpPr>
          <p:cNvPr id="60483" name="Text Box 73"/>
          <p:cNvSpPr txBox="1">
            <a:spLocks noChangeArrowheads="1"/>
          </p:cNvSpPr>
          <p:nvPr/>
        </p:nvSpPr>
        <p:spPr bwMode="auto">
          <a:xfrm>
            <a:off x="7315200" y="2133600"/>
            <a:ext cx="15335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rgbClr val="0033CC"/>
                </a:solidFill>
              </a:rPr>
              <a:t>Store buffers</a:t>
            </a:r>
          </a:p>
        </p:txBody>
      </p:sp>
      <p:sp>
        <p:nvSpPr>
          <p:cNvPr id="60484" name="Line 74"/>
          <p:cNvSpPr>
            <a:spLocks noChangeShapeType="1"/>
          </p:cNvSpPr>
          <p:nvPr/>
        </p:nvSpPr>
        <p:spPr bwMode="auto">
          <a:xfrm flipV="1">
            <a:off x="7467600" y="2209800"/>
            <a:ext cx="1143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85" name="Line 75"/>
          <p:cNvSpPr>
            <a:spLocks noChangeShapeType="1"/>
          </p:cNvSpPr>
          <p:nvPr/>
        </p:nvSpPr>
        <p:spPr bwMode="auto">
          <a:xfrm>
            <a:off x="2286000" y="3886200"/>
            <a:ext cx="6324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86" name="Oval 76"/>
          <p:cNvSpPr>
            <a:spLocks noChangeArrowheads="1"/>
          </p:cNvSpPr>
          <p:nvPr/>
        </p:nvSpPr>
        <p:spPr bwMode="auto">
          <a:xfrm>
            <a:off x="2257425" y="384175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87" name="Oval 77"/>
          <p:cNvSpPr>
            <a:spLocks noChangeArrowheads="1"/>
          </p:cNvSpPr>
          <p:nvPr/>
        </p:nvSpPr>
        <p:spPr bwMode="auto">
          <a:xfrm>
            <a:off x="2933700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88" name="Oval 78"/>
          <p:cNvSpPr>
            <a:spLocks noChangeArrowheads="1"/>
          </p:cNvSpPr>
          <p:nvPr/>
        </p:nvSpPr>
        <p:spPr bwMode="auto">
          <a:xfrm>
            <a:off x="5902325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89" name="Oval 79"/>
          <p:cNvSpPr>
            <a:spLocks noChangeArrowheads="1"/>
          </p:cNvSpPr>
          <p:nvPr/>
        </p:nvSpPr>
        <p:spPr bwMode="auto">
          <a:xfrm>
            <a:off x="6591300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90" name="Text Box 80"/>
          <p:cNvSpPr txBox="1">
            <a:spLocks noChangeArrowheads="1"/>
          </p:cNvSpPr>
          <p:nvPr/>
        </p:nvSpPr>
        <p:spPr bwMode="auto">
          <a:xfrm>
            <a:off x="3276600" y="3429000"/>
            <a:ext cx="16668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/>
              <a:t>Operation bus</a:t>
            </a:r>
          </a:p>
        </p:txBody>
      </p:sp>
      <p:sp>
        <p:nvSpPr>
          <p:cNvPr id="60491" name="Text Box 81"/>
          <p:cNvSpPr txBox="1">
            <a:spLocks noChangeArrowheads="1"/>
          </p:cNvSpPr>
          <p:nvPr/>
        </p:nvSpPr>
        <p:spPr bwMode="auto">
          <a:xfrm>
            <a:off x="5029200" y="2209800"/>
            <a:ext cx="1524000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Operand buses</a:t>
            </a:r>
          </a:p>
        </p:txBody>
      </p:sp>
      <p:sp>
        <p:nvSpPr>
          <p:cNvPr id="60492" name="Text Box 88"/>
          <p:cNvSpPr txBox="1">
            <a:spLocks noChangeArrowheads="1"/>
          </p:cNvSpPr>
          <p:nvPr/>
        </p:nvSpPr>
        <p:spPr bwMode="auto">
          <a:xfrm>
            <a:off x="152400" y="228600"/>
            <a:ext cx="1143000" cy="349250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chemeClr val="hlink"/>
                </a:solidFill>
              </a:rPr>
              <a:t>Cycle: 6</a:t>
            </a:r>
          </a:p>
        </p:txBody>
      </p:sp>
      <p:sp>
        <p:nvSpPr>
          <p:cNvPr id="60493" name="Rectangle 89"/>
          <p:cNvSpPr>
            <a:spLocks noChangeArrowheads="1"/>
          </p:cNvSpPr>
          <p:nvPr/>
        </p:nvSpPr>
        <p:spPr bwMode="auto">
          <a:xfrm>
            <a:off x="3429000" y="990600"/>
            <a:ext cx="1447800" cy="1828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94" name="Line 90"/>
          <p:cNvSpPr>
            <a:spLocks noChangeShapeType="1"/>
          </p:cNvSpPr>
          <p:nvPr/>
        </p:nvSpPr>
        <p:spPr bwMode="auto">
          <a:xfrm>
            <a:off x="3429000" y="1600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95" name="Line 91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96" name="Line 92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97" name="Line 93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98" name="Line 94"/>
          <p:cNvSpPr>
            <a:spLocks noChangeShapeType="1"/>
          </p:cNvSpPr>
          <p:nvPr/>
        </p:nvSpPr>
        <p:spPr bwMode="auto">
          <a:xfrm>
            <a:off x="3429000" y="12954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99" name="Text Box 95"/>
          <p:cNvSpPr txBox="1">
            <a:spLocks noChangeArrowheads="1"/>
          </p:cNvSpPr>
          <p:nvPr/>
        </p:nvSpPr>
        <p:spPr bwMode="auto">
          <a:xfrm>
            <a:off x="3429000" y="990600"/>
            <a:ext cx="1600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5D5D5D"/>
                </a:solidFill>
              </a:rPr>
              <a:t>ADD F6,F8,F2</a:t>
            </a:r>
          </a:p>
        </p:txBody>
      </p:sp>
      <p:sp>
        <p:nvSpPr>
          <p:cNvPr id="60500" name="Line 96"/>
          <p:cNvSpPr>
            <a:spLocks noChangeShapeType="1"/>
          </p:cNvSpPr>
          <p:nvPr/>
        </p:nvSpPr>
        <p:spPr bwMode="auto">
          <a:xfrm>
            <a:off x="3429000" y="1600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501" name="Line 97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502" name="Line 98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503" name="Line 99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504" name="Line 100"/>
          <p:cNvSpPr>
            <a:spLocks noChangeShapeType="1"/>
          </p:cNvSpPr>
          <p:nvPr/>
        </p:nvSpPr>
        <p:spPr bwMode="auto">
          <a:xfrm>
            <a:off x="3429000" y="12954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505" name="Text Box 101"/>
          <p:cNvSpPr txBox="1">
            <a:spLocks noChangeArrowheads="1"/>
          </p:cNvSpPr>
          <p:nvPr/>
        </p:nvSpPr>
        <p:spPr bwMode="auto">
          <a:xfrm>
            <a:off x="3429000" y="1295400"/>
            <a:ext cx="1600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5D5D5D"/>
                </a:solidFill>
              </a:rPr>
              <a:t>DIVD F10,F0,F6</a:t>
            </a:r>
          </a:p>
        </p:txBody>
      </p:sp>
      <p:sp>
        <p:nvSpPr>
          <p:cNvPr id="60506" name="Line 102"/>
          <p:cNvSpPr>
            <a:spLocks noChangeShapeType="1"/>
          </p:cNvSpPr>
          <p:nvPr/>
        </p:nvSpPr>
        <p:spPr bwMode="auto">
          <a:xfrm>
            <a:off x="3429000" y="1600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507" name="Line 103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508" name="Line 104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509" name="Line 105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510" name="Text Box 106"/>
          <p:cNvSpPr txBox="1">
            <a:spLocks noChangeArrowheads="1"/>
          </p:cNvSpPr>
          <p:nvPr/>
        </p:nvSpPr>
        <p:spPr bwMode="auto">
          <a:xfrm>
            <a:off x="3429000" y="1600200"/>
            <a:ext cx="1600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5D5D5D"/>
                </a:solidFill>
              </a:rPr>
              <a:t>SUB F8,F6,F2 </a:t>
            </a:r>
          </a:p>
        </p:txBody>
      </p:sp>
      <p:sp>
        <p:nvSpPr>
          <p:cNvPr id="60511" name="Line 107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512" name="Line 108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513" name="Line 109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514" name="Text Box 110"/>
          <p:cNvSpPr txBox="1">
            <a:spLocks noChangeArrowheads="1"/>
          </p:cNvSpPr>
          <p:nvPr/>
        </p:nvSpPr>
        <p:spPr bwMode="auto">
          <a:xfrm>
            <a:off x="3352800" y="1905000"/>
            <a:ext cx="1600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5D5D5D"/>
                </a:solidFill>
              </a:rPr>
              <a:t>MULTD F0,F2,F4 </a:t>
            </a:r>
          </a:p>
        </p:txBody>
      </p:sp>
      <p:sp>
        <p:nvSpPr>
          <p:cNvPr id="60515" name="Line 111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516" name="Line 112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517" name="Line 113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518" name="Text Box 118"/>
          <p:cNvSpPr txBox="1">
            <a:spLocks noChangeArrowheads="1"/>
          </p:cNvSpPr>
          <p:nvPr/>
        </p:nvSpPr>
        <p:spPr bwMode="auto">
          <a:xfrm>
            <a:off x="5638800" y="10668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F6: add2</a:t>
            </a:r>
          </a:p>
        </p:txBody>
      </p:sp>
      <p:sp>
        <p:nvSpPr>
          <p:cNvPr id="60519" name="Text Box 119"/>
          <p:cNvSpPr txBox="1">
            <a:spLocks noChangeArrowheads="1"/>
          </p:cNvSpPr>
          <p:nvPr/>
        </p:nvSpPr>
        <p:spPr bwMode="auto">
          <a:xfrm>
            <a:off x="5638800" y="7620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F0 : mult1</a:t>
            </a:r>
          </a:p>
        </p:txBody>
      </p:sp>
      <p:sp>
        <p:nvSpPr>
          <p:cNvPr id="60520" name="Text Box 120"/>
          <p:cNvSpPr txBox="1">
            <a:spLocks noChangeArrowheads="1"/>
          </p:cNvSpPr>
          <p:nvPr/>
        </p:nvSpPr>
        <p:spPr bwMode="auto">
          <a:xfrm>
            <a:off x="5638800" y="16764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F10: mult2</a:t>
            </a:r>
          </a:p>
        </p:txBody>
      </p:sp>
      <p:sp>
        <p:nvSpPr>
          <p:cNvPr id="60521" name="Text Box 121"/>
          <p:cNvSpPr txBox="1">
            <a:spLocks noChangeArrowheads="1"/>
          </p:cNvSpPr>
          <p:nvPr/>
        </p:nvSpPr>
        <p:spPr bwMode="auto">
          <a:xfrm>
            <a:off x="5638800" y="13716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F8: add1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Line 2"/>
          <p:cNvSpPr>
            <a:spLocks noChangeShapeType="1"/>
          </p:cNvSpPr>
          <p:nvPr/>
        </p:nvSpPr>
        <p:spPr bwMode="auto">
          <a:xfrm flipV="1">
            <a:off x="1905000" y="28194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1219200" y="990600"/>
            <a:ext cx="1447800" cy="1905000"/>
          </a:xfrm>
          <a:prstGeom prst="rect">
            <a:avLst/>
          </a:prstGeom>
          <a:solidFill>
            <a:schemeClr val="bg1"/>
          </a:solidFill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Line 4"/>
          <p:cNvSpPr>
            <a:spLocks noChangeShapeType="1"/>
          </p:cNvSpPr>
          <p:nvPr/>
        </p:nvSpPr>
        <p:spPr bwMode="auto">
          <a:xfrm>
            <a:off x="1219200" y="16002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5" name="Line 5"/>
          <p:cNvSpPr>
            <a:spLocks noChangeShapeType="1"/>
          </p:cNvSpPr>
          <p:nvPr/>
        </p:nvSpPr>
        <p:spPr bwMode="auto">
          <a:xfrm>
            <a:off x="1219200" y="19050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6" name="Line 6"/>
          <p:cNvSpPr>
            <a:spLocks noChangeShapeType="1"/>
          </p:cNvSpPr>
          <p:nvPr/>
        </p:nvSpPr>
        <p:spPr bwMode="auto">
          <a:xfrm>
            <a:off x="1219200" y="22098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7" name="Line 7"/>
          <p:cNvSpPr>
            <a:spLocks noChangeShapeType="1"/>
          </p:cNvSpPr>
          <p:nvPr/>
        </p:nvSpPr>
        <p:spPr bwMode="auto">
          <a:xfrm>
            <a:off x="1219200" y="25146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8" name="Line 8"/>
          <p:cNvSpPr>
            <a:spLocks noChangeShapeType="1"/>
          </p:cNvSpPr>
          <p:nvPr/>
        </p:nvSpPr>
        <p:spPr bwMode="auto">
          <a:xfrm>
            <a:off x="1219200" y="12954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5562600" y="762000"/>
            <a:ext cx="2514600" cy="1219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5562600" y="10668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5562600" y="13716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5562600" y="16764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990600" y="990600"/>
            <a:ext cx="1676400" cy="1900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6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5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4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3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2	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1	</a:t>
            </a:r>
            <a:endParaRPr lang="en-US" sz="1400">
              <a:solidFill>
                <a:srgbClr val="0033CC"/>
              </a:solidFill>
            </a:endParaRPr>
          </a:p>
        </p:txBody>
      </p:sp>
      <p:sp>
        <p:nvSpPr>
          <p:cNvPr id="61454" name="Rectangle 14"/>
          <p:cNvSpPr>
            <a:spLocks noChangeArrowheads="1"/>
          </p:cNvSpPr>
          <p:nvPr/>
        </p:nvSpPr>
        <p:spPr bwMode="auto">
          <a:xfrm>
            <a:off x="6781800" y="2438400"/>
            <a:ext cx="1447800" cy="914400"/>
          </a:xfrm>
          <a:prstGeom prst="rect">
            <a:avLst/>
          </a:prstGeom>
          <a:solidFill>
            <a:schemeClr val="bg1"/>
          </a:solidFill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>
            <a:off x="6781800" y="27432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>
            <a:off x="6781800" y="30480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57" name="Text Box 17"/>
          <p:cNvSpPr txBox="1">
            <a:spLocks noChangeArrowheads="1"/>
          </p:cNvSpPr>
          <p:nvPr/>
        </p:nvSpPr>
        <p:spPr bwMode="auto">
          <a:xfrm>
            <a:off x="6781800" y="2438400"/>
            <a:ext cx="16764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3</a:t>
            </a:r>
          </a:p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2</a:t>
            </a:r>
          </a:p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1</a:t>
            </a:r>
          </a:p>
        </p:txBody>
      </p:sp>
      <p:sp>
        <p:nvSpPr>
          <p:cNvPr id="61458" name="Rectangle 18"/>
          <p:cNvSpPr>
            <a:spLocks noChangeArrowheads="1"/>
          </p:cNvSpPr>
          <p:nvPr/>
        </p:nvSpPr>
        <p:spPr bwMode="auto">
          <a:xfrm>
            <a:off x="1371600" y="4114800"/>
            <a:ext cx="2286000" cy="914400"/>
          </a:xfrm>
          <a:prstGeom prst="rect">
            <a:avLst/>
          </a:prstGeom>
          <a:solidFill>
            <a:schemeClr val="bg1"/>
          </a:solidFill>
          <a:ln w="19050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59" name="Line 19"/>
          <p:cNvSpPr>
            <a:spLocks noChangeShapeType="1"/>
          </p:cNvSpPr>
          <p:nvPr/>
        </p:nvSpPr>
        <p:spPr bwMode="auto">
          <a:xfrm>
            <a:off x="1371600" y="44196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60" name="Line 20"/>
          <p:cNvSpPr>
            <a:spLocks noChangeShapeType="1"/>
          </p:cNvSpPr>
          <p:nvPr/>
        </p:nvSpPr>
        <p:spPr bwMode="auto">
          <a:xfrm>
            <a:off x="1371600" y="47244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61" name="Text Box 21"/>
          <p:cNvSpPr txBox="1">
            <a:spLocks noChangeArrowheads="1"/>
          </p:cNvSpPr>
          <p:nvPr/>
        </p:nvSpPr>
        <p:spPr bwMode="auto">
          <a:xfrm>
            <a:off x="1143000" y="4114800"/>
            <a:ext cx="25908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292100" algn="l"/>
                <a:tab pos="749300" algn="l"/>
                <a:tab pos="1600200" algn="l"/>
              </a:tabLst>
            </a:pPr>
            <a:r>
              <a:rPr lang="en-US" sz="1400" b="0">
                <a:solidFill>
                  <a:srgbClr val="996633"/>
                </a:solidFill>
              </a:rPr>
              <a:t>3</a:t>
            </a:r>
          </a:p>
          <a:p>
            <a:pPr algn="l">
              <a:spcBef>
                <a:spcPct val="50000"/>
              </a:spcBef>
              <a:tabLst>
                <a:tab pos="292100" algn="l"/>
                <a:tab pos="749300" algn="l"/>
                <a:tab pos="1600200" algn="l"/>
              </a:tabLst>
            </a:pPr>
            <a:r>
              <a:rPr lang="en-US" sz="1400" b="0">
                <a:solidFill>
                  <a:srgbClr val="996633"/>
                </a:solidFill>
              </a:rPr>
              <a:t>2	A	add1	M[R3]</a:t>
            </a:r>
          </a:p>
          <a:p>
            <a:pPr algn="l">
              <a:spcBef>
                <a:spcPct val="50000"/>
              </a:spcBef>
              <a:tabLst>
                <a:tab pos="292100" algn="l"/>
                <a:tab pos="749300" algn="l"/>
                <a:tab pos="1600200" algn="l"/>
              </a:tabLst>
            </a:pPr>
            <a:r>
              <a:rPr lang="en-US" sz="1400" b="0">
                <a:solidFill>
                  <a:srgbClr val="996633"/>
                </a:solidFill>
              </a:rPr>
              <a:t>1	</a:t>
            </a:r>
            <a:r>
              <a:rPr lang="en-US" sz="1400">
                <a:solidFill>
                  <a:srgbClr val="996633"/>
                </a:solidFill>
              </a:rPr>
              <a:t>S	Mem[R2]	M[R3]</a:t>
            </a:r>
          </a:p>
        </p:txBody>
      </p:sp>
      <p:sp>
        <p:nvSpPr>
          <p:cNvPr id="61462" name="Line 22"/>
          <p:cNvSpPr>
            <a:spLocks noChangeShapeType="1"/>
          </p:cNvSpPr>
          <p:nvPr/>
        </p:nvSpPr>
        <p:spPr bwMode="auto">
          <a:xfrm>
            <a:off x="1828800" y="4114800"/>
            <a:ext cx="0" cy="914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63" name="Line 23"/>
          <p:cNvSpPr>
            <a:spLocks noChangeShapeType="1"/>
          </p:cNvSpPr>
          <p:nvPr/>
        </p:nvSpPr>
        <p:spPr bwMode="auto">
          <a:xfrm>
            <a:off x="2743200" y="4114800"/>
            <a:ext cx="0" cy="914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64" name="Rectangle 24"/>
          <p:cNvSpPr>
            <a:spLocks noChangeArrowheads="1"/>
          </p:cNvSpPr>
          <p:nvPr/>
        </p:nvSpPr>
        <p:spPr bwMode="auto">
          <a:xfrm>
            <a:off x="5029200" y="4191000"/>
            <a:ext cx="2286000" cy="609600"/>
          </a:xfrm>
          <a:prstGeom prst="rect">
            <a:avLst/>
          </a:prstGeom>
          <a:solidFill>
            <a:schemeClr val="bg1"/>
          </a:solidFill>
          <a:ln w="19050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65" name="Line 25"/>
          <p:cNvSpPr>
            <a:spLocks noChangeShapeType="1"/>
          </p:cNvSpPr>
          <p:nvPr/>
        </p:nvSpPr>
        <p:spPr bwMode="auto">
          <a:xfrm>
            <a:off x="5029200" y="41910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66" name="Line 26"/>
          <p:cNvSpPr>
            <a:spLocks noChangeShapeType="1"/>
          </p:cNvSpPr>
          <p:nvPr/>
        </p:nvSpPr>
        <p:spPr bwMode="auto">
          <a:xfrm>
            <a:off x="5029200" y="44958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67" name="Text Box 27"/>
          <p:cNvSpPr txBox="1">
            <a:spLocks noChangeArrowheads="1"/>
          </p:cNvSpPr>
          <p:nvPr/>
        </p:nvSpPr>
        <p:spPr bwMode="auto">
          <a:xfrm>
            <a:off x="5105400" y="4191000"/>
            <a:ext cx="2971800" cy="623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457200" algn="l"/>
                <a:tab pos="1549400" algn="l"/>
                <a:tab pos="2235200" algn="l"/>
              </a:tabLst>
            </a:pPr>
            <a:r>
              <a:rPr lang="en-US" sz="1400" b="0">
                <a:solidFill>
                  <a:srgbClr val="996633"/>
                </a:solidFill>
              </a:rPr>
              <a:t>D	Mult1	M[R3]	2</a:t>
            </a:r>
          </a:p>
          <a:p>
            <a:pPr algn="l">
              <a:spcBef>
                <a:spcPct val="50000"/>
              </a:spcBef>
              <a:tabLst>
                <a:tab pos="457200" algn="l"/>
                <a:tab pos="1549400" algn="l"/>
                <a:tab pos="2235200" algn="l"/>
              </a:tabLst>
            </a:pPr>
            <a:r>
              <a:rPr lang="en-US" sz="1400">
                <a:solidFill>
                  <a:srgbClr val="996633"/>
                </a:solidFill>
              </a:rPr>
              <a:t>M	 M[R3] 	“F4”	</a:t>
            </a:r>
            <a:r>
              <a:rPr lang="en-US" sz="1400" b="0">
                <a:solidFill>
                  <a:srgbClr val="996633"/>
                </a:solidFill>
              </a:rPr>
              <a:t>1</a:t>
            </a:r>
          </a:p>
        </p:txBody>
      </p:sp>
      <p:sp>
        <p:nvSpPr>
          <p:cNvPr id="61468" name="Line 28"/>
          <p:cNvSpPr>
            <a:spLocks noChangeShapeType="1"/>
          </p:cNvSpPr>
          <p:nvPr/>
        </p:nvSpPr>
        <p:spPr bwMode="auto">
          <a:xfrm>
            <a:off x="5486400" y="4191000"/>
            <a:ext cx="0" cy="6096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69" name="Line 29"/>
          <p:cNvSpPr>
            <a:spLocks noChangeShapeType="1"/>
          </p:cNvSpPr>
          <p:nvPr/>
        </p:nvSpPr>
        <p:spPr bwMode="auto">
          <a:xfrm>
            <a:off x="6400800" y="4191000"/>
            <a:ext cx="0" cy="6096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70" name="Rectangle 30"/>
          <p:cNvSpPr>
            <a:spLocks noChangeArrowheads="1"/>
          </p:cNvSpPr>
          <p:nvPr/>
        </p:nvSpPr>
        <p:spPr bwMode="auto">
          <a:xfrm>
            <a:off x="1676400" y="5334000"/>
            <a:ext cx="1981200" cy="304800"/>
          </a:xfrm>
          <a:prstGeom prst="rect">
            <a:avLst/>
          </a:prstGeom>
          <a:solidFill>
            <a:srgbClr val="FFFF00"/>
          </a:solidFill>
          <a:ln w="28575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FP adders</a:t>
            </a:r>
          </a:p>
        </p:txBody>
      </p:sp>
      <p:sp>
        <p:nvSpPr>
          <p:cNvPr id="61471" name="Line 31"/>
          <p:cNvSpPr>
            <a:spLocks noChangeShapeType="1"/>
          </p:cNvSpPr>
          <p:nvPr/>
        </p:nvSpPr>
        <p:spPr bwMode="auto">
          <a:xfrm>
            <a:off x="2286000" y="50292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72" name="Line 32"/>
          <p:cNvSpPr>
            <a:spLocks noChangeShapeType="1"/>
          </p:cNvSpPr>
          <p:nvPr/>
        </p:nvSpPr>
        <p:spPr bwMode="auto">
          <a:xfrm>
            <a:off x="3200400" y="50292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73" name="Line 33"/>
          <p:cNvSpPr>
            <a:spLocks noChangeShapeType="1"/>
          </p:cNvSpPr>
          <p:nvPr/>
        </p:nvSpPr>
        <p:spPr bwMode="auto">
          <a:xfrm>
            <a:off x="2743200" y="56388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74" name="Rectangle 34"/>
          <p:cNvSpPr>
            <a:spLocks noChangeArrowheads="1"/>
          </p:cNvSpPr>
          <p:nvPr/>
        </p:nvSpPr>
        <p:spPr bwMode="auto">
          <a:xfrm>
            <a:off x="5334000" y="5105400"/>
            <a:ext cx="1981200" cy="304800"/>
          </a:xfrm>
          <a:prstGeom prst="rect">
            <a:avLst/>
          </a:prstGeom>
          <a:solidFill>
            <a:srgbClr val="FFFF00"/>
          </a:solidFill>
          <a:ln w="28575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FP Multipliers</a:t>
            </a:r>
          </a:p>
        </p:txBody>
      </p:sp>
      <p:sp>
        <p:nvSpPr>
          <p:cNvPr id="61475" name="Line 35"/>
          <p:cNvSpPr>
            <a:spLocks noChangeShapeType="1"/>
          </p:cNvSpPr>
          <p:nvPr/>
        </p:nvSpPr>
        <p:spPr bwMode="auto">
          <a:xfrm>
            <a:off x="5943600" y="48006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76" name="Line 36"/>
          <p:cNvSpPr>
            <a:spLocks noChangeShapeType="1"/>
          </p:cNvSpPr>
          <p:nvPr/>
        </p:nvSpPr>
        <p:spPr bwMode="auto">
          <a:xfrm>
            <a:off x="6858000" y="48006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77" name="Line 37"/>
          <p:cNvSpPr>
            <a:spLocks noChangeShapeType="1"/>
          </p:cNvSpPr>
          <p:nvPr/>
        </p:nvSpPr>
        <p:spPr bwMode="auto">
          <a:xfrm>
            <a:off x="6400800" y="5410200"/>
            <a:ext cx="0" cy="533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78" name="Line 38"/>
          <p:cNvSpPr>
            <a:spLocks noChangeShapeType="1"/>
          </p:cNvSpPr>
          <p:nvPr/>
        </p:nvSpPr>
        <p:spPr bwMode="auto">
          <a:xfrm>
            <a:off x="914400" y="5943600"/>
            <a:ext cx="7696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79" name="Text Box 39"/>
          <p:cNvSpPr txBox="1">
            <a:spLocks noChangeArrowheads="1"/>
          </p:cNvSpPr>
          <p:nvPr/>
        </p:nvSpPr>
        <p:spPr bwMode="auto">
          <a:xfrm>
            <a:off x="3352800" y="5638800"/>
            <a:ext cx="3048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hlink"/>
                </a:solidFill>
              </a:rPr>
              <a:t>Common data bus (CDB)</a:t>
            </a:r>
          </a:p>
        </p:txBody>
      </p:sp>
      <p:sp>
        <p:nvSpPr>
          <p:cNvPr id="61480" name="Text Box 40"/>
          <p:cNvSpPr txBox="1">
            <a:spLocks noChangeArrowheads="1"/>
          </p:cNvSpPr>
          <p:nvPr/>
        </p:nvSpPr>
        <p:spPr bwMode="auto">
          <a:xfrm>
            <a:off x="3657600" y="4191000"/>
            <a:ext cx="1371600" cy="703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996633"/>
                </a:solidFill>
              </a:rPr>
              <a:t>Reservation 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996633"/>
                </a:solidFill>
              </a:rPr>
              <a:t>Stations</a:t>
            </a:r>
          </a:p>
        </p:txBody>
      </p:sp>
      <p:sp>
        <p:nvSpPr>
          <p:cNvPr id="61481" name="Line 41"/>
          <p:cNvSpPr>
            <a:spLocks noChangeShapeType="1"/>
          </p:cNvSpPr>
          <p:nvPr/>
        </p:nvSpPr>
        <p:spPr bwMode="auto">
          <a:xfrm flipV="1">
            <a:off x="914400" y="3352800"/>
            <a:ext cx="0" cy="2590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82" name="Line 42"/>
          <p:cNvSpPr>
            <a:spLocks noChangeShapeType="1"/>
          </p:cNvSpPr>
          <p:nvPr/>
        </p:nvSpPr>
        <p:spPr bwMode="auto">
          <a:xfrm flipV="1">
            <a:off x="8610600" y="457200"/>
            <a:ext cx="0" cy="5486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83" name="Line 43"/>
          <p:cNvSpPr>
            <a:spLocks noChangeShapeType="1"/>
          </p:cNvSpPr>
          <p:nvPr/>
        </p:nvSpPr>
        <p:spPr bwMode="auto">
          <a:xfrm flipV="1">
            <a:off x="914400" y="3352800"/>
            <a:ext cx="990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84" name="Line 44"/>
          <p:cNvSpPr>
            <a:spLocks noChangeShapeType="1"/>
          </p:cNvSpPr>
          <p:nvPr/>
        </p:nvSpPr>
        <p:spPr bwMode="auto">
          <a:xfrm flipV="1">
            <a:off x="6705600" y="457200"/>
            <a:ext cx="1905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85" name="Line 45"/>
          <p:cNvSpPr>
            <a:spLocks noChangeShapeType="1"/>
          </p:cNvSpPr>
          <p:nvPr/>
        </p:nvSpPr>
        <p:spPr bwMode="auto">
          <a:xfrm>
            <a:off x="6705600" y="457200"/>
            <a:ext cx="0" cy="304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86" name="Line 46"/>
          <p:cNvSpPr>
            <a:spLocks noChangeShapeType="1"/>
          </p:cNvSpPr>
          <p:nvPr/>
        </p:nvSpPr>
        <p:spPr bwMode="auto">
          <a:xfrm>
            <a:off x="1600200" y="3505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87" name="Line 47"/>
          <p:cNvSpPr>
            <a:spLocks noChangeShapeType="1"/>
          </p:cNvSpPr>
          <p:nvPr/>
        </p:nvSpPr>
        <p:spPr bwMode="auto">
          <a:xfrm>
            <a:off x="5257800" y="35052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88" name="Line 48"/>
          <p:cNvSpPr>
            <a:spLocks noChangeShapeType="1"/>
          </p:cNvSpPr>
          <p:nvPr/>
        </p:nvSpPr>
        <p:spPr bwMode="auto">
          <a:xfrm>
            <a:off x="1600200" y="3505200"/>
            <a:ext cx="3657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89" name="Line 49"/>
          <p:cNvSpPr>
            <a:spLocks noChangeShapeType="1"/>
          </p:cNvSpPr>
          <p:nvPr/>
        </p:nvSpPr>
        <p:spPr bwMode="auto">
          <a:xfrm>
            <a:off x="4191000" y="28194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0" name="Line 50"/>
          <p:cNvSpPr>
            <a:spLocks noChangeShapeType="1"/>
          </p:cNvSpPr>
          <p:nvPr/>
        </p:nvSpPr>
        <p:spPr bwMode="auto">
          <a:xfrm>
            <a:off x="2286000" y="3276600"/>
            <a:ext cx="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91" name="Line 51"/>
          <p:cNvSpPr>
            <a:spLocks noChangeShapeType="1"/>
          </p:cNvSpPr>
          <p:nvPr/>
        </p:nvSpPr>
        <p:spPr bwMode="auto">
          <a:xfrm>
            <a:off x="5943600" y="1981200"/>
            <a:ext cx="0" cy="2209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92" name="Line 52"/>
          <p:cNvSpPr>
            <a:spLocks noChangeShapeType="1"/>
          </p:cNvSpPr>
          <p:nvPr/>
        </p:nvSpPr>
        <p:spPr bwMode="auto">
          <a:xfrm>
            <a:off x="2286000" y="3276600"/>
            <a:ext cx="3657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3" name="Line 53"/>
          <p:cNvSpPr>
            <a:spLocks noChangeShapeType="1"/>
          </p:cNvSpPr>
          <p:nvPr/>
        </p:nvSpPr>
        <p:spPr bwMode="auto">
          <a:xfrm>
            <a:off x="2971800" y="3124200"/>
            <a:ext cx="0" cy="99060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94" name="Line 54"/>
          <p:cNvSpPr>
            <a:spLocks noChangeShapeType="1"/>
          </p:cNvSpPr>
          <p:nvPr/>
        </p:nvSpPr>
        <p:spPr bwMode="auto">
          <a:xfrm>
            <a:off x="2971800" y="3124200"/>
            <a:ext cx="3657600" cy="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5" name="Line 55"/>
          <p:cNvSpPr>
            <a:spLocks noChangeShapeType="1"/>
          </p:cNvSpPr>
          <p:nvPr/>
        </p:nvSpPr>
        <p:spPr bwMode="auto">
          <a:xfrm>
            <a:off x="6629400" y="1981200"/>
            <a:ext cx="0" cy="220980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96" name="Line 56"/>
          <p:cNvSpPr>
            <a:spLocks noChangeShapeType="1"/>
          </p:cNvSpPr>
          <p:nvPr/>
        </p:nvSpPr>
        <p:spPr bwMode="auto">
          <a:xfrm>
            <a:off x="1981200" y="609600"/>
            <a:ext cx="0" cy="3810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97" name="Text Box 57"/>
          <p:cNvSpPr txBox="1">
            <a:spLocks noChangeArrowheads="1"/>
          </p:cNvSpPr>
          <p:nvPr/>
        </p:nvSpPr>
        <p:spPr bwMode="auto">
          <a:xfrm>
            <a:off x="1371600" y="381000"/>
            <a:ext cx="1676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From memory</a:t>
            </a:r>
          </a:p>
        </p:txBody>
      </p:sp>
      <p:sp>
        <p:nvSpPr>
          <p:cNvPr id="61498" name="Text Box 58"/>
          <p:cNvSpPr txBox="1">
            <a:spLocks noChangeArrowheads="1"/>
          </p:cNvSpPr>
          <p:nvPr/>
        </p:nvSpPr>
        <p:spPr bwMode="auto">
          <a:xfrm rot="-5400000">
            <a:off x="130175" y="1774825"/>
            <a:ext cx="1447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Load buffers</a:t>
            </a:r>
          </a:p>
        </p:txBody>
      </p:sp>
      <p:sp>
        <p:nvSpPr>
          <p:cNvPr id="61499" name="Text Box 59"/>
          <p:cNvSpPr txBox="1">
            <a:spLocks noChangeArrowheads="1"/>
          </p:cNvSpPr>
          <p:nvPr/>
        </p:nvSpPr>
        <p:spPr bwMode="auto">
          <a:xfrm rot="-5400000">
            <a:off x="1997075" y="1736725"/>
            <a:ext cx="2286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E0E0E"/>
                </a:solidFill>
              </a:rPr>
              <a:t>FP operation queue</a:t>
            </a:r>
          </a:p>
        </p:txBody>
      </p:sp>
      <p:sp>
        <p:nvSpPr>
          <p:cNvPr id="61500" name="Line 60"/>
          <p:cNvSpPr>
            <a:spLocks noChangeShapeType="1"/>
          </p:cNvSpPr>
          <p:nvPr/>
        </p:nvSpPr>
        <p:spPr bwMode="auto">
          <a:xfrm>
            <a:off x="4038600" y="609600"/>
            <a:ext cx="0" cy="381000"/>
          </a:xfrm>
          <a:prstGeom prst="line">
            <a:avLst/>
          </a:prstGeom>
          <a:noFill/>
          <a:ln w="28575">
            <a:solidFill>
              <a:srgbClr val="0E0E0E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01" name="Text Box 61"/>
          <p:cNvSpPr txBox="1">
            <a:spLocks noChangeArrowheads="1"/>
          </p:cNvSpPr>
          <p:nvPr/>
        </p:nvSpPr>
        <p:spPr bwMode="auto">
          <a:xfrm>
            <a:off x="3124200" y="381000"/>
            <a:ext cx="2362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0E0E0E"/>
                </a:solidFill>
              </a:rPr>
              <a:t>From instruction unit</a:t>
            </a:r>
          </a:p>
        </p:txBody>
      </p:sp>
      <p:sp>
        <p:nvSpPr>
          <p:cNvPr id="61502" name="Text Box 62"/>
          <p:cNvSpPr txBox="1">
            <a:spLocks noChangeArrowheads="1"/>
          </p:cNvSpPr>
          <p:nvPr/>
        </p:nvSpPr>
        <p:spPr bwMode="auto">
          <a:xfrm>
            <a:off x="5410200" y="457200"/>
            <a:ext cx="21336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FP Registers</a:t>
            </a:r>
          </a:p>
        </p:txBody>
      </p:sp>
      <p:sp>
        <p:nvSpPr>
          <p:cNvPr id="61503" name="Line 63"/>
          <p:cNvSpPr>
            <a:spLocks noChangeShapeType="1"/>
          </p:cNvSpPr>
          <p:nvPr/>
        </p:nvSpPr>
        <p:spPr bwMode="auto">
          <a:xfrm>
            <a:off x="6629400" y="2209800"/>
            <a:ext cx="838200" cy="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4" name="Line 64"/>
          <p:cNvSpPr>
            <a:spLocks noChangeShapeType="1"/>
          </p:cNvSpPr>
          <p:nvPr/>
        </p:nvSpPr>
        <p:spPr bwMode="auto">
          <a:xfrm>
            <a:off x="7467600" y="2209800"/>
            <a:ext cx="0" cy="2286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05" name="Line 65"/>
          <p:cNvSpPr>
            <a:spLocks noChangeShapeType="1"/>
          </p:cNvSpPr>
          <p:nvPr/>
        </p:nvSpPr>
        <p:spPr bwMode="auto">
          <a:xfrm>
            <a:off x="7543800" y="3352800"/>
            <a:ext cx="0" cy="2286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06" name="Text Box 66"/>
          <p:cNvSpPr txBox="1">
            <a:spLocks noChangeArrowheads="1"/>
          </p:cNvSpPr>
          <p:nvPr/>
        </p:nvSpPr>
        <p:spPr bwMode="auto">
          <a:xfrm>
            <a:off x="6781800" y="3505200"/>
            <a:ext cx="1447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To memory</a:t>
            </a:r>
          </a:p>
        </p:txBody>
      </p:sp>
      <p:sp>
        <p:nvSpPr>
          <p:cNvPr id="61507" name="Text Box 67"/>
          <p:cNvSpPr txBox="1">
            <a:spLocks noChangeArrowheads="1"/>
          </p:cNvSpPr>
          <p:nvPr/>
        </p:nvSpPr>
        <p:spPr bwMode="auto">
          <a:xfrm>
            <a:off x="7315200" y="2133600"/>
            <a:ext cx="15335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rgbClr val="0033CC"/>
                </a:solidFill>
              </a:rPr>
              <a:t>Store buffers</a:t>
            </a:r>
          </a:p>
        </p:txBody>
      </p:sp>
      <p:sp>
        <p:nvSpPr>
          <p:cNvPr id="61508" name="Line 68"/>
          <p:cNvSpPr>
            <a:spLocks noChangeShapeType="1"/>
          </p:cNvSpPr>
          <p:nvPr/>
        </p:nvSpPr>
        <p:spPr bwMode="auto">
          <a:xfrm flipV="1">
            <a:off x="7467600" y="2209800"/>
            <a:ext cx="1143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9" name="Line 69"/>
          <p:cNvSpPr>
            <a:spLocks noChangeShapeType="1"/>
          </p:cNvSpPr>
          <p:nvPr/>
        </p:nvSpPr>
        <p:spPr bwMode="auto">
          <a:xfrm>
            <a:off x="2286000" y="3886200"/>
            <a:ext cx="6324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10" name="Oval 70"/>
          <p:cNvSpPr>
            <a:spLocks noChangeArrowheads="1"/>
          </p:cNvSpPr>
          <p:nvPr/>
        </p:nvSpPr>
        <p:spPr bwMode="auto">
          <a:xfrm>
            <a:off x="2257425" y="384175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11" name="Oval 71"/>
          <p:cNvSpPr>
            <a:spLocks noChangeArrowheads="1"/>
          </p:cNvSpPr>
          <p:nvPr/>
        </p:nvSpPr>
        <p:spPr bwMode="auto">
          <a:xfrm>
            <a:off x="2933700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12" name="Oval 72"/>
          <p:cNvSpPr>
            <a:spLocks noChangeArrowheads="1"/>
          </p:cNvSpPr>
          <p:nvPr/>
        </p:nvSpPr>
        <p:spPr bwMode="auto">
          <a:xfrm>
            <a:off x="5902325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13" name="Oval 73"/>
          <p:cNvSpPr>
            <a:spLocks noChangeArrowheads="1"/>
          </p:cNvSpPr>
          <p:nvPr/>
        </p:nvSpPr>
        <p:spPr bwMode="auto">
          <a:xfrm>
            <a:off x="6591300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14" name="Text Box 74"/>
          <p:cNvSpPr txBox="1">
            <a:spLocks noChangeArrowheads="1"/>
          </p:cNvSpPr>
          <p:nvPr/>
        </p:nvSpPr>
        <p:spPr bwMode="auto">
          <a:xfrm>
            <a:off x="3276600" y="3429000"/>
            <a:ext cx="16668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/>
              <a:t>Operation bus</a:t>
            </a:r>
          </a:p>
        </p:txBody>
      </p:sp>
      <p:sp>
        <p:nvSpPr>
          <p:cNvPr id="61515" name="Text Box 75"/>
          <p:cNvSpPr txBox="1">
            <a:spLocks noChangeArrowheads="1"/>
          </p:cNvSpPr>
          <p:nvPr/>
        </p:nvSpPr>
        <p:spPr bwMode="auto">
          <a:xfrm>
            <a:off x="5029200" y="2209800"/>
            <a:ext cx="1524000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Operand buses</a:t>
            </a:r>
          </a:p>
        </p:txBody>
      </p:sp>
      <p:sp>
        <p:nvSpPr>
          <p:cNvPr id="61516" name="Text Box 76"/>
          <p:cNvSpPr txBox="1">
            <a:spLocks noChangeArrowheads="1"/>
          </p:cNvSpPr>
          <p:nvPr/>
        </p:nvSpPr>
        <p:spPr bwMode="auto">
          <a:xfrm>
            <a:off x="152400" y="228600"/>
            <a:ext cx="1143000" cy="349250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chemeClr val="hlink"/>
                </a:solidFill>
              </a:rPr>
              <a:t>Cycle: 7</a:t>
            </a:r>
          </a:p>
        </p:txBody>
      </p:sp>
      <p:sp>
        <p:nvSpPr>
          <p:cNvPr id="61517" name="Rectangle 77"/>
          <p:cNvSpPr>
            <a:spLocks noChangeArrowheads="1"/>
          </p:cNvSpPr>
          <p:nvPr/>
        </p:nvSpPr>
        <p:spPr bwMode="auto">
          <a:xfrm>
            <a:off x="3429000" y="990600"/>
            <a:ext cx="1447800" cy="1828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18" name="Line 78"/>
          <p:cNvSpPr>
            <a:spLocks noChangeShapeType="1"/>
          </p:cNvSpPr>
          <p:nvPr/>
        </p:nvSpPr>
        <p:spPr bwMode="auto">
          <a:xfrm>
            <a:off x="3429000" y="1600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19" name="Line 79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20" name="Line 80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21" name="Line 81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22" name="Line 82"/>
          <p:cNvSpPr>
            <a:spLocks noChangeShapeType="1"/>
          </p:cNvSpPr>
          <p:nvPr/>
        </p:nvSpPr>
        <p:spPr bwMode="auto">
          <a:xfrm>
            <a:off x="3429000" y="12954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23" name="Text Box 83"/>
          <p:cNvSpPr txBox="1">
            <a:spLocks noChangeArrowheads="1"/>
          </p:cNvSpPr>
          <p:nvPr/>
        </p:nvSpPr>
        <p:spPr bwMode="auto">
          <a:xfrm>
            <a:off x="3429000" y="990600"/>
            <a:ext cx="1600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5D5D5D"/>
                </a:solidFill>
              </a:rPr>
              <a:t>ADD F6,F8,F2</a:t>
            </a:r>
          </a:p>
        </p:txBody>
      </p:sp>
      <p:sp>
        <p:nvSpPr>
          <p:cNvPr id="61524" name="Line 84"/>
          <p:cNvSpPr>
            <a:spLocks noChangeShapeType="1"/>
          </p:cNvSpPr>
          <p:nvPr/>
        </p:nvSpPr>
        <p:spPr bwMode="auto">
          <a:xfrm>
            <a:off x="3429000" y="1600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25" name="Line 85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26" name="Line 86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27" name="Line 87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28" name="Line 88"/>
          <p:cNvSpPr>
            <a:spLocks noChangeShapeType="1"/>
          </p:cNvSpPr>
          <p:nvPr/>
        </p:nvSpPr>
        <p:spPr bwMode="auto">
          <a:xfrm>
            <a:off x="3429000" y="12954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29" name="Text Box 89"/>
          <p:cNvSpPr txBox="1">
            <a:spLocks noChangeArrowheads="1"/>
          </p:cNvSpPr>
          <p:nvPr/>
        </p:nvSpPr>
        <p:spPr bwMode="auto">
          <a:xfrm>
            <a:off x="3429000" y="1295400"/>
            <a:ext cx="1600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5D5D5D"/>
                </a:solidFill>
              </a:rPr>
              <a:t>DIVD F10,F0,F6</a:t>
            </a:r>
          </a:p>
        </p:txBody>
      </p:sp>
      <p:sp>
        <p:nvSpPr>
          <p:cNvPr id="61530" name="Line 90"/>
          <p:cNvSpPr>
            <a:spLocks noChangeShapeType="1"/>
          </p:cNvSpPr>
          <p:nvPr/>
        </p:nvSpPr>
        <p:spPr bwMode="auto">
          <a:xfrm>
            <a:off x="3429000" y="1600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1" name="Line 91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2" name="Line 92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3" name="Line 93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4" name="Text Box 94"/>
          <p:cNvSpPr txBox="1">
            <a:spLocks noChangeArrowheads="1"/>
          </p:cNvSpPr>
          <p:nvPr/>
        </p:nvSpPr>
        <p:spPr bwMode="auto">
          <a:xfrm>
            <a:off x="3429000" y="1600200"/>
            <a:ext cx="1600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5D5D5D"/>
                </a:solidFill>
              </a:rPr>
              <a:t>SUB F8,F6,F2 </a:t>
            </a:r>
          </a:p>
        </p:txBody>
      </p:sp>
      <p:sp>
        <p:nvSpPr>
          <p:cNvPr id="61535" name="Line 95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6" name="Line 96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7" name="Line 97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8" name="Text Box 98"/>
          <p:cNvSpPr txBox="1">
            <a:spLocks noChangeArrowheads="1"/>
          </p:cNvSpPr>
          <p:nvPr/>
        </p:nvSpPr>
        <p:spPr bwMode="auto">
          <a:xfrm>
            <a:off x="3352800" y="1905000"/>
            <a:ext cx="1600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5D5D5D"/>
                </a:solidFill>
              </a:rPr>
              <a:t>MULTD F0,F2,F4 </a:t>
            </a:r>
          </a:p>
        </p:txBody>
      </p:sp>
      <p:sp>
        <p:nvSpPr>
          <p:cNvPr id="61539" name="Line 99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0" name="Line 100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1" name="Line 101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2" name="Text Box 102"/>
          <p:cNvSpPr txBox="1">
            <a:spLocks noChangeArrowheads="1"/>
          </p:cNvSpPr>
          <p:nvPr/>
        </p:nvSpPr>
        <p:spPr bwMode="auto">
          <a:xfrm>
            <a:off x="5638800" y="10668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F6: add2</a:t>
            </a:r>
          </a:p>
        </p:txBody>
      </p:sp>
      <p:sp>
        <p:nvSpPr>
          <p:cNvPr id="61543" name="Text Box 103"/>
          <p:cNvSpPr txBox="1">
            <a:spLocks noChangeArrowheads="1"/>
          </p:cNvSpPr>
          <p:nvPr/>
        </p:nvSpPr>
        <p:spPr bwMode="auto">
          <a:xfrm>
            <a:off x="5638800" y="7620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F0 : mult1</a:t>
            </a:r>
          </a:p>
        </p:txBody>
      </p:sp>
      <p:sp>
        <p:nvSpPr>
          <p:cNvPr id="61544" name="Text Box 104"/>
          <p:cNvSpPr txBox="1">
            <a:spLocks noChangeArrowheads="1"/>
          </p:cNvSpPr>
          <p:nvPr/>
        </p:nvSpPr>
        <p:spPr bwMode="auto">
          <a:xfrm>
            <a:off x="5638800" y="16764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F10: mult2</a:t>
            </a:r>
          </a:p>
        </p:txBody>
      </p:sp>
      <p:sp>
        <p:nvSpPr>
          <p:cNvPr id="61545" name="Text Box 105"/>
          <p:cNvSpPr txBox="1">
            <a:spLocks noChangeArrowheads="1"/>
          </p:cNvSpPr>
          <p:nvPr/>
        </p:nvSpPr>
        <p:spPr bwMode="auto">
          <a:xfrm>
            <a:off x="5638800" y="13716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F8: add1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Line 2"/>
          <p:cNvSpPr>
            <a:spLocks noChangeShapeType="1"/>
          </p:cNvSpPr>
          <p:nvPr/>
        </p:nvSpPr>
        <p:spPr bwMode="auto">
          <a:xfrm flipV="1">
            <a:off x="1905000" y="28194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1219200" y="990600"/>
            <a:ext cx="1447800" cy="1905000"/>
          </a:xfrm>
          <a:prstGeom prst="rect">
            <a:avLst/>
          </a:prstGeom>
          <a:solidFill>
            <a:schemeClr val="bg1"/>
          </a:solidFill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>
            <a:off x="1219200" y="16002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>
            <a:off x="1219200" y="19050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auto">
          <a:xfrm>
            <a:off x="1219200" y="22098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auto">
          <a:xfrm>
            <a:off x="1219200" y="25146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auto">
          <a:xfrm>
            <a:off x="1219200" y="12954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5562600" y="762000"/>
            <a:ext cx="2514600" cy="1219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>
            <a:off x="5562600" y="10668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5" name="Line 12"/>
          <p:cNvSpPr>
            <a:spLocks noChangeShapeType="1"/>
          </p:cNvSpPr>
          <p:nvPr/>
        </p:nvSpPr>
        <p:spPr bwMode="auto">
          <a:xfrm>
            <a:off x="5562600" y="16764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6" name="Text Box 13"/>
          <p:cNvSpPr txBox="1">
            <a:spLocks noChangeArrowheads="1"/>
          </p:cNvSpPr>
          <p:nvPr/>
        </p:nvSpPr>
        <p:spPr bwMode="auto">
          <a:xfrm>
            <a:off x="990600" y="990600"/>
            <a:ext cx="1676400" cy="1900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6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5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4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3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2	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1	</a:t>
            </a:r>
            <a:endParaRPr lang="en-US" sz="1400">
              <a:solidFill>
                <a:srgbClr val="0033CC"/>
              </a:solidFill>
            </a:endParaRPr>
          </a:p>
        </p:txBody>
      </p:sp>
      <p:sp>
        <p:nvSpPr>
          <p:cNvPr id="62477" name="Rectangle 14"/>
          <p:cNvSpPr>
            <a:spLocks noChangeArrowheads="1"/>
          </p:cNvSpPr>
          <p:nvPr/>
        </p:nvSpPr>
        <p:spPr bwMode="auto">
          <a:xfrm>
            <a:off x="6781800" y="2438400"/>
            <a:ext cx="1447800" cy="914400"/>
          </a:xfrm>
          <a:prstGeom prst="rect">
            <a:avLst/>
          </a:prstGeom>
          <a:solidFill>
            <a:schemeClr val="bg1"/>
          </a:solidFill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8" name="Line 15"/>
          <p:cNvSpPr>
            <a:spLocks noChangeShapeType="1"/>
          </p:cNvSpPr>
          <p:nvPr/>
        </p:nvSpPr>
        <p:spPr bwMode="auto">
          <a:xfrm>
            <a:off x="6781800" y="27432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9" name="Line 16"/>
          <p:cNvSpPr>
            <a:spLocks noChangeShapeType="1"/>
          </p:cNvSpPr>
          <p:nvPr/>
        </p:nvSpPr>
        <p:spPr bwMode="auto">
          <a:xfrm>
            <a:off x="6781800" y="30480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80" name="Text Box 17"/>
          <p:cNvSpPr txBox="1">
            <a:spLocks noChangeArrowheads="1"/>
          </p:cNvSpPr>
          <p:nvPr/>
        </p:nvSpPr>
        <p:spPr bwMode="auto">
          <a:xfrm>
            <a:off x="6781800" y="2438400"/>
            <a:ext cx="16764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3</a:t>
            </a:r>
          </a:p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2</a:t>
            </a:r>
          </a:p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1</a:t>
            </a:r>
          </a:p>
        </p:txBody>
      </p:sp>
      <p:sp>
        <p:nvSpPr>
          <p:cNvPr id="62481" name="Rectangle 18"/>
          <p:cNvSpPr>
            <a:spLocks noChangeArrowheads="1"/>
          </p:cNvSpPr>
          <p:nvPr/>
        </p:nvSpPr>
        <p:spPr bwMode="auto">
          <a:xfrm>
            <a:off x="1371600" y="4114800"/>
            <a:ext cx="2286000" cy="914400"/>
          </a:xfrm>
          <a:prstGeom prst="rect">
            <a:avLst/>
          </a:prstGeom>
          <a:solidFill>
            <a:schemeClr val="bg1"/>
          </a:solidFill>
          <a:ln w="19050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82" name="Line 20"/>
          <p:cNvSpPr>
            <a:spLocks noChangeShapeType="1"/>
          </p:cNvSpPr>
          <p:nvPr/>
        </p:nvSpPr>
        <p:spPr bwMode="auto">
          <a:xfrm>
            <a:off x="1371600" y="47244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83" name="Text Box 21"/>
          <p:cNvSpPr txBox="1">
            <a:spLocks noChangeArrowheads="1"/>
          </p:cNvSpPr>
          <p:nvPr/>
        </p:nvSpPr>
        <p:spPr bwMode="auto">
          <a:xfrm>
            <a:off x="1143000" y="4114800"/>
            <a:ext cx="25908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292100" algn="l"/>
                <a:tab pos="749300" algn="l"/>
                <a:tab pos="1600200" algn="l"/>
              </a:tabLst>
            </a:pPr>
            <a:r>
              <a:rPr lang="en-US" sz="1400" b="0">
                <a:solidFill>
                  <a:srgbClr val="996633"/>
                </a:solidFill>
              </a:rPr>
              <a:t>3</a:t>
            </a:r>
          </a:p>
          <a:p>
            <a:pPr algn="l">
              <a:spcBef>
                <a:spcPct val="50000"/>
              </a:spcBef>
              <a:tabLst>
                <a:tab pos="292100" algn="l"/>
                <a:tab pos="749300" algn="l"/>
                <a:tab pos="1600200" algn="l"/>
              </a:tabLst>
            </a:pPr>
            <a:r>
              <a:rPr lang="en-US" sz="1400" b="0">
                <a:solidFill>
                  <a:srgbClr val="996633"/>
                </a:solidFill>
              </a:rPr>
              <a:t>2	</a:t>
            </a:r>
            <a:r>
              <a:rPr lang="en-US" sz="1400">
                <a:solidFill>
                  <a:srgbClr val="996633"/>
                </a:solidFill>
              </a:rPr>
              <a:t>A	add1	M[R3]</a:t>
            </a:r>
          </a:p>
          <a:p>
            <a:pPr algn="l">
              <a:spcBef>
                <a:spcPct val="50000"/>
              </a:spcBef>
              <a:tabLst>
                <a:tab pos="292100" algn="l"/>
                <a:tab pos="749300" algn="l"/>
                <a:tab pos="1600200" algn="l"/>
              </a:tabLst>
            </a:pPr>
            <a:r>
              <a:rPr lang="en-US" sz="1400" b="0">
                <a:solidFill>
                  <a:srgbClr val="996633"/>
                </a:solidFill>
              </a:rPr>
              <a:t>1	</a:t>
            </a:r>
            <a:r>
              <a:rPr lang="en-US" sz="1400" b="0">
                <a:solidFill>
                  <a:schemeClr val="hlink"/>
                </a:solidFill>
              </a:rPr>
              <a:t>S	Mem[R2]	M[R3]</a:t>
            </a:r>
          </a:p>
        </p:txBody>
      </p:sp>
      <p:sp>
        <p:nvSpPr>
          <p:cNvPr id="62484" name="Line 23"/>
          <p:cNvSpPr>
            <a:spLocks noChangeShapeType="1"/>
          </p:cNvSpPr>
          <p:nvPr/>
        </p:nvSpPr>
        <p:spPr bwMode="auto">
          <a:xfrm>
            <a:off x="2743200" y="4114800"/>
            <a:ext cx="0" cy="914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85" name="Rectangle 24"/>
          <p:cNvSpPr>
            <a:spLocks noChangeArrowheads="1"/>
          </p:cNvSpPr>
          <p:nvPr/>
        </p:nvSpPr>
        <p:spPr bwMode="auto">
          <a:xfrm>
            <a:off x="5029200" y="4191000"/>
            <a:ext cx="2286000" cy="609600"/>
          </a:xfrm>
          <a:prstGeom prst="rect">
            <a:avLst/>
          </a:prstGeom>
          <a:solidFill>
            <a:schemeClr val="bg1"/>
          </a:solidFill>
          <a:ln w="19050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86" name="Line 25"/>
          <p:cNvSpPr>
            <a:spLocks noChangeShapeType="1"/>
          </p:cNvSpPr>
          <p:nvPr/>
        </p:nvSpPr>
        <p:spPr bwMode="auto">
          <a:xfrm>
            <a:off x="5029200" y="41910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87" name="Line 26"/>
          <p:cNvSpPr>
            <a:spLocks noChangeShapeType="1"/>
          </p:cNvSpPr>
          <p:nvPr/>
        </p:nvSpPr>
        <p:spPr bwMode="auto">
          <a:xfrm>
            <a:off x="5029200" y="44958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88" name="Text Box 27"/>
          <p:cNvSpPr txBox="1">
            <a:spLocks noChangeArrowheads="1"/>
          </p:cNvSpPr>
          <p:nvPr/>
        </p:nvSpPr>
        <p:spPr bwMode="auto">
          <a:xfrm>
            <a:off x="5105400" y="4191000"/>
            <a:ext cx="2971800" cy="623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457200" algn="l"/>
                <a:tab pos="1549400" algn="l"/>
                <a:tab pos="2235200" algn="l"/>
              </a:tabLst>
            </a:pPr>
            <a:r>
              <a:rPr lang="en-US" sz="1400" b="0">
                <a:solidFill>
                  <a:srgbClr val="996633"/>
                </a:solidFill>
              </a:rPr>
              <a:t>D	Mult1	M[R3]	2</a:t>
            </a:r>
          </a:p>
          <a:p>
            <a:pPr algn="l">
              <a:spcBef>
                <a:spcPct val="50000"/>
              </a:spcBef>
              <a:tabLst>
                <a:tab pos="457200" algn="l"/>
                <a:tab pos="1549400" algn="l"/>
                <a:tab pos="2235200" algn="l"/>
              </a:tabLst>
            </a:pPr>
            <a:r>
              <a:rPr lang="en-US" sz="1400">
                <a:solidFill>
                  <a:srgbClr val="996633"/>
                </a:solidFill>
              </a:rPr>
              <a:t>M	 M[R3] 	“F4”	</a:t>
            </a:r>
            <a:r>
              <a:rPr lang="en-US" sz="1400" b="0">
                <a:solidFill>
                  <a:srgbClr val="996633"/>
                </a:solidFill>
              </a:rPr>
              <a:t>1</a:t>
            </a:r>
          </a:p>
        </p:txBody>
      </p:sp>
      <p:sp>
        <p:nvSpPr>
          <p:cNvPr id="62489" name="Line 28"/>
          <p:cNvSpPr>
            <a:spLocks noChangeShapeType="1"/>
          </p:cNvSpPr>
          <p:nvPr/>
        </p:nvSpPr>
        <p:spPr bwMode="auto">
          <a:xfrm>
            <a:off x="5486400" y="4191000"/>
            <a:ext cx="0" cy="6096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90" name="Line 29"/>
          <p:cNvSpPr>
            <a:spLocks noChangeShapeType="1"/>
          </p:cNvSpPr>
          <p:nvPr/>
        </p:nvSpPr>
        <p:spPr bwMode="auto">
          <a:xfrm>
            <a:off x="6400800" y="4191000"/>
            <a:ext cx="0" cy="6096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91" name="Rectangle 30"/>
          <p:cNvSpPr>
            <a:spLocks noChangeArrowheads="1"/>
          </p:cNvSpPr>
          <p:nvPr/>
        </p:nvSpPr>
        <p:spPr bwMode="auto">
          <a:xfrm>
            <a:off x="1676400" y="5334000"/>
            <a:ext cx="1981200" cy="304800"/>
          </a:xfrm>
          <a:prstGeom prst="rect">
            <a:avLst/>
          </a:prstGeom>
          <a:solidFill>
            <a:srgbClr val="FFFF00"/>
          </a:solidFill>
          <a:ln w="28575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FP adders</a:t>
            </a:r>
          </a:p>
        </p:txBody>
      </p:sp>
      <p:sp>
        <p:nvSpPr>
          <p:cNvPr id="62492" name="Line 31"/>
          <p:cNvSpPr>
            <a:spLocks noChangeShapeType="1"/>
          </p:cNvSpPr>
          <p:nvPr/>
        </p:nvSpPr>
        <p:spPr bwMode="auto">
          <a:xfrm>
            <a:off x="2286000" y="50292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493" name="Line 32"/>
          <p:cNvSpPr>
            <a:spLocks noChangeShapeType="1"/>
          </p:cNvSpPr>
          <p:nvPr/>
        </p:nvSpPr>
        <p:spPr bwMode="auto">
          <a:xfrm>
            <a:off x="3200400" y="50292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494" name="Line 33"/>
          <p:cNvSpPr>
            <a:spLocks noChangeShapeType="1"/>
          </p:cNvSpPr>
          <p:nvPr/>
        </p:nvSpPr>
        <p:spPr bwMode="auto">
          <a:xfrm>
            <a:off x="2743200" y="56388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495" name="Rectangle 34"/>
          <p:cNvSpPr>
            <a:spLocks noChangeArrowheads="1"/>
          </p:cNvSpPr>
          <p:nvPr/>
        </p:nvSpPr>
        <p:spPr bwMode="auto">
          <a:xfrm>
            <a:off x="5334000" y="5105400"/>
            <a:ext cx="1981200" cy="304800"/>
          </a:xfrm>
          <a:prstGeom prst="rect">
            <a:avLst/>
          </a:prstGeom>
          <a:solidFill>
            <a:srgbClr val="FFFF00"/>
          </a:solidFill>
          <a:ln w="28575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FP Multipliers</a:t>
            </a:r>
          </a:p>
        </p:txBody>
      </p:sp>
      <p:sp>
        <p:nvSpPr>
          <p:cNvPr id="62496" name="Line 35"/>
          <p:cNvSpPr>
            <a:spLocks noChangeShapeType="1"/>
          </p:cNvSpPr>
          <p:nvPr/>
        </p:nvSpPr>
        <p:spPr bwMode="auto">
          <a:xfrm>
            <a:off x="5943600" y="48006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497" name="Line 36"/>
          <p:cNvSpPr>
            <a:spLocks noChangeShapeType="1"/>
          </p:cNvSpPr>
          <p:nvPr/>
        </p:nvSpPr>
        <p:spPr bwMode="auto">
          <a:xfrm>
            <a:off x="6858000" y="48006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498" name="Line 37"/>
          <p:cNvSpPr>
            <a:spLocks noChangeShapeType="1"/>
          </p:cNvSpPr>
          <p:nvPr/>
        </p:nvSpPr>
        <p:spPr bwMode="auto">
          <a:xfrm>
            <a:off x="6400800" y="5410200"/>
            <a:ext cx="0" cy="533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499" name="Line 38"/>
          <p:cNvSpPr>
            <a:spLocks noChangeShapeType="1"/>
          </p:cNvSpPr>
          <p:nvPr/>
        </p:nvSpPr>
        <p:spPr bwMode="auto">
          <a:xfrm>
            <a:off x="914400" y="5943600"/>
            <a:ext cx="7696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00" name="Text Box 39"/>
          <p:cNvSpPr txBox="1">
            <a:spLocks noChangeArrowheads="1"/>
          </p:cNvSpPr>
          <p:nvPr/>
        </p:nvSpPr>
        <p:spPr bwMode="auto">
          <a:xfrm>
            <a:off x="3352800" y="5638800"/>
            <a:ext cx="3048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hlink"/>
                </a:solidFill>
              </a:rPr>
              <a:t>Common data bus (CDB)</a:t>
            </a:r>
          </a:p>
        </p:txBody>
      </p:sp>
      <p:sp>
        <p:nvSpPr>
          <p:cNvPr id="62501" name="Text Box 40"/>
          <p:cNvSpPr txBox="1">
            <a:spLocks noChangeArrowheads="1"/>
          </p:cNvSpPr>
          <p:nvPr/>
        </p:nvSpPr>
        <p:spPr bwMode="auto">
          <a:xfrm>
            <a:off x="3657600" y="4191000"/>
            <a:ext cx="1371600" cy="703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996633"/>
                </a:solidFill>
              </a:rPr>
              <a:t>Reservation 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996633"/>
                </a:solidFill>
              </a:rPr>
              <a:t>Stations</a:t>
            </a:r>
          </a:p>
        </p:txBody>
      </p:sp>
      <p:sp>
        <p:nvSpPr>
          <p:cNvPr id="62502" name="Line 41"/>
          <p:cNvSpPr>
            <a:spLocks noChangeShapeType="1"/>
          </p:cNvSpPr>
          <p:nvPr/>
        </p:nvSpPr>
        <p:spPr bwMode="auto">
          <a:xfrm flipV="1">
            <a:off x="914400" y="3352800"/>
            <a:ext cx="0" cy="2590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03" name="Line 42"/>
          <p:cNvSpPr>
            <a:spLocks noChangeShapeType="1"/>
          </p:cNvSpPr>
          <p:nvPr/>
        </p:nvSpPr>
        <p:spPr bwMode="auto">
          <a:xfrm flipV="1">
            <a:off x="8610600" y="457200"/>
            <a:ext cx="0" cy="5486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04" name="Line 43"/>
          <p:cNvSpPr>
            <a:spLocks noChangeShapeType="1"/>
          </p:cNvSpPr>
          <p:nvPr/>
        </p:nvSpPr>
        <p:spPr bwMode="auto">
          <a:xfrm flipV="1">
            <a:off x="914400" y="3352800"/>
            <a:ext cx="990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05" name="Line 44"/>
          <p:cNvSpPr>
            <a:spLocks noChangeShapeType="1"/>
          </p:cNvSpPr>
          <p:nvPr/>
        </p:nvSpPr>
        <p:spPr bwMode="auto">
          <a:xfrm flipV="1">
            <a:off x="6705600" y="457200"/>
            <a:ext cx="1905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06" name="Line 45"/>
          <p:cNvSpPr>
            <a:spLocks noChangeShapeType="1"/>
          </p:cNvSpPr>
          <p:nvPr/>
        </p:nvSpPr>
        <p:spPr bwMode="auto">
          <a:xfrm>
            <a:off x="6705600" y="457200"/>
            <a:ext cx="0" cy="304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507" name="Line 46"/>
          <p:cNvSpPr>
            <a:spLocks noChangeShapeType="1"/>
          </p:cNvSpPr>
          <p:nvPr/>
        </p:nvSpPr>
        <p:spPr bwMode="auto">
          <a:xfrm>
            <a:off x="1600200" y="3505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508" name="Line 47"/>
          <p:cNvSpPr>
            <a:spLocks noChangeShapeType="1"/>
          </p:cNvSpPr>
          <p:nvPr/>
        </p:nvSpPr>
        <p:spPr bwMode="auto">
          <a:xfrm>
            <a:off x="5257800" y="35052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509" name="Line 48"/>
          <p:cNvSpPr>
            <a:spLocks noChangeShapeType="1"/>
          </p:cNvSpPr>
          <p:nvPr/>
        </p:nvSpPr>
        <p:spPr bwMode="auto">
          <a:xfrm>
            <a:off x="1600200" y="3505200"/>
            <a:ext cx="3657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10" name="Line 49"/>
          <p:cNvSpPr>
            <a:spLocks noChangeShapeType="1"/>
          </p:cNvSpPr>
          <p:nvPr/>
        </p:nvSpPr>
        <p:spPr bwMode="auto">
          <a:xfrm>
            <a:off x="4191000" y="28194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11" name="Line 50"/>
          <p:cNvSpPr>
            <a:spLocks noChangeShapeType="1"/>
          </p:cNvSpPr>
          <p:nvPr/>
        </p:nvSpPr>
        <p:spPr bwMode="auto">
          <a:xfrm>
            <a:off x="2286000" y="3276600"/>
            <a:ext cx="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512" name="Line 51"/>
          <p:cNvSpPr>
            <a:spLocks noChangeShapeType="1"/>
          </p:cNvSpPr>
          <p:nvPr/>
        </p:nvSpPr>
        <p:spPr bwMode="auto">
          <a:xfrm>
            <a:off x="5943600" y="1981200"/>
            <a:ext cx="0" cy="2209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513" name="Line 52"/>
          <p:cNvSpPr>
            <a:spLocks noChangeShapeType="1"/>
          </p:cNvSpPr>
          <p:nvPr/>
        </p:nvSpPr>
        <p:spPr bwMode="auto">
          <a:xfrm>
            <a:off x="2286000" y="3276600"/>
            <a:ext cx="3657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14" name="Line 53"/>
          <p:cNvSpPr>
            <a:spLocks noChangeShapeType="1"/>
          </p:cNvSpPr>
          <p:nvPr/>
        </p:nvSpPr>
        <p:spPr bwMode="auto">
          <a:xfrm>
            <a:off x="2971800" y="3124200"/>
            <a:ext cx="0" cy="99060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515" name="Line 54"/>
          <p:cNvSpPr>
            <a:spLocks noChangeShapeType="1"/>
          </p:cNvSpPr>
          <p:nvPr/>
        </p:nvSpPr>
        <p:spPr bwMode="auto">
          <a:xfrm>
            <a:off x="2971800" y="3124200"/>
            <a:ext cx="3657600" cy="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16" name="Line 55"/>
          <p:cNvSpPr>
            <a:spLocks noChangeShapeType="1"/>
          </p:cNvSpPr>
          <p:nvPr/>
        </p:nvSpPr>
        <p:spPr bwMode="auto">
          <a:xfrm>
            <a:off x="6629400" y="1981200"/>
            <a:ext cx="0" cy="220980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517" name="Line 56"/>
          <p:cNvSpPr>
            <a:spLocks noChangeShapeType="1"/>
          </p:cNvSpPr>
          <p:nvPr/>
        </p:nvSpPr>
        <p:spPr bwMode="auto">
          <a:xfrm>
            <a:off x="1981200" y="609600"/>
            <a:ext cx="0" cy="3810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518" name="Text Box 57"/>
          <p:cNvSpPr txBox="1">
            <a:spLocks noChangeArrowheads="1"/>
          </p:cNvSpPr>
          <p:nvPr/>
        </p:nvSpPr>
        <p:spPr bwMode="auto">
          <a:xfrm>
            <a:off x="1371600" y="381000"/>
            <a:ext cx="1676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From memory</a:t>
            </a:r>
          </a:p>
        </p:txBody>
      </p:sp>
      <p:sp>
        <p:nvSpPr>
          <p:cNvPr id="62519" name="Text Box 58"/>
          <p:cNvSpPr txBox="1">
            <a:spLocks noChangeArrowheads="1"/>
          </p:cNvSpPr>
          <p:nvPr/>
        </p:nvSpPr>
        <p:spPr bwMode="auto">
          <a:xfrm rot="-5400000">
            <a:off x="130175" y="1774825"/>
            <a:ext cx="1447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Load buffers</a:t>
            </a:r>
          </a:p>
        </p:txBody>
      </p:sp>
      <p:sp>
        <p:nvSpPr>
          <p:cNvPr id="62520" name="Text Box 59"/>
          <p:cNvSpPr txBox="1">
            <a:spLocks noChangeArrowheads="1"/>
          </p:cNvSpPr>
          <p:nvPr/>
        </p:nvSpPr>
        <p:spPr bwMode="auto">
          <a:xfrm rot="-5400000">
            <a:off x="1997075" y="1736725"/>
            <a:ext cx="2286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E0E0E"/>
                </a:solidFill>
              </a:rPr>
              <a:t>FP operation queue</a:t>
            </a:r>
          </a:p>
        </p:txBody>
      </p:sp>
      <p:sp>
        <p:nvSpPr>
          <p:cNvPr id="62521" name="Line 60"/>
          <p:cNvSpPr>
            <a:spLocks noChangeShapeType="1"/>
          </p:cNvSpPr>
          <p:nvPr/>
        </p:nvSpPr>
        <p:spPr bwMode="auto">
          <a:xfrm>
            <a:off x="4038600" y="609600"/>
            <a:ext cx="0" cy="381000"/>
          </a:xfrm>
          <a:prstGeom prst="line">
            <a:avLst/>
          </a:prstGeom>
          <a:noFill/>
          <a:ln w="28575">
            <a:solidFill>
              <a:srgbClr val="0E0E0E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522" name="Text Box 61"/>
          <p:cNvSpPr txBox="1">
            <a:spLocks noChangeArrowheads="1"/>
          </p:cNvSpPr>
          <p:nvPr/>
        </p:nvSpPr>
        <p:spPr bwMode="auto">
          <a:xfrm>
            <a:off x="3124200" y="381000"/>
            <a:ext cx="2362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0E0E0E"/>
                </a:solidFill>
              </a:rPr>
              <a:t>From instruction unit</a:t>
            </a:r>
          </a:p>
        </p:txBody>
      </p:sp>
      <p:sp>
        <p:nvSpPr>
          <p:cNvPr id="62523" name="Text Box 62"/>
          <p:cNvSpPr txBox="1">
            <a:spLocks noChangeArrowheads="1"/>
          </p:cNvSpPr>
          <p:nvPr/>
        </p:nvSpPr>
        <p:spPr bwMode="auto">
          <a:xfrm>
            <a:off x="5410200" y="457200"/>
            <a:ext cx="21336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FP Registers</a:t>
            </a:r>
          </a:p>
        </p:txBody>
      </p:sp>
      <p:sp>
        <p:nvSpPr>
          <p:cNvPr id="62524" name="Line 63"/>
          <p:cNvSpPr>
            <a:spLocks noChangeShapeType="1"/>
          </p:cNvSpPr>
          <p:nvPr/>
        </p:nvSpPr>
        <p:spPr bwMode="auto">
          <a:xfrm>
            <a:off x="6629400" y="2209800"/>
            <a:ext cx="838200" cy="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25" name="Line 64"/>
          <p:cNvSpPr>
            <a:spLocks noChangeShapeType="1"/>
          </p:cNvSpPr>
          <p:nvPr/>
        </p:nvSpPr>
        <p:spPr bwMode="auto">
          <a:xfrm>
            <a:off x="7467600" y="2209800"/>
            <a:ext cx="0" cy="2286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526" name="Line 65"/>
          <p:cNvSpPr>
            <a:spLocks noChangeShapeType="1"/>
          </p:cNvSpPr>
          <p:nvPr/>
        </p:nvSpPr>
        <p:spPr bwMode="auto">
          <a:xfrm>
            <a:off x="7543800" y="3352800"/>
            <a:ext cx="0" cy="2286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527" name="Text Box 66"/>
          <p:cNvSpPr txBox="1">
            <a:spLocks noChangeArrowheads="1"/>
          </p:cNvSpPr>
          <p:nvPr/>
        </p:nvSpPr>
        <p:spPr bwMode="auto">
          <a:xfrm>
            <a:off x="6781800" y="3505200"/>
            <a:ext cx="1447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To memory</a:t>
            </a:r>
          </a:p>
        </p:txBody>
      </p:sp>
      <p:sp>
        <p:nvSpPr>
          <p:cNvPr id="62528" name="Text Box 67"/>
          <p:cNvSpPr txBox="1">
            <a:spLocks noChangeArrowheads="1"/>
          </p:cNvSpPr>
          <p:nvPr/>
        </p:nvSpPr>
        <p:spPr bwMode="auto">
          <a:xfrm>
            <a:off x="7315200" y="2133600"/>
            <a:ext cx="15335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rgbClr val="0033CC"/>
                </a:solidFill>
              </a:rPr>
              <a:t>Store buffers</a:t>
            </a:r>
          </a:p>
        </p:txBody>
      </p:sp>
      <p:sp>
        <p:nvSpPr>
          <p:cNvPr id="62529" name="Line 68"/>
          <p:cNvSpPr>
            <a:spLocks noChangeShapeType="1"/>
          </p:cNvSpPr>
          <p:nvPr/>
        </p:nvSpPr>
        <p:spPr bwMode="auto">
          <a:xfrm flipV="1">
            <a:off x="7467600" y="2209800"/>
            <a:ext cx="1143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30" name="Line 69"/>
          <p:cNvSpPr>
            <a:spLocks noChangeShapeType="1"/>
          </p:cNvSpPr>
          <p:nvPr/>
        </p:nvSpPr>
        <p:spPr bwMode="auto">
          <a:xfrm>
            <a:off x="2286000" y="3886200"/>
            <a:ext cx="6324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31" name="Oval 70"/>
          <p:cNvSpPr>
            <a:spLocks noChangeArrowheads="1"/>
          </p:cNvSpPr>
          <p:nvPr/>
        </p:nvSpPr>
        <p:spPr bwMode="auto">
          <a:xfrm>
            <a:off x="2257425" y="384175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532" name="Oval 71"/>
          <p:cNvSpPr>
            <a:spLocks noChangeArrowheads="1"/>
          </p:cNvSpPr>
          <p:nvPr/>
        </p:nvSpPr>
        <p:spPr bwMode="auto">
          <a:xfrm>
            <a:off x="2933700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533" name="Oval 72"/>
          <p:cNvSpPr>
            <a:spLocks noChangeArrowheads="1"/>
          </p:cNvSpPr>
          <p:nvPr/>
        </p:nvSpPr>
        <p:spPr bwMode="auto">
          <a:xfrm>
            <a:off x="5902325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534" name="Oval 73"/>
          <p:cNvSpPr>
            <a:spLocks noChangeArrowheads="1"/>
          </p:cNvSpPr>
          <p:nvPr/>
        </p:nvSpPr>
        <p:spPr bwMode="auto">
          <a:xfrm>
            <a:off x="6591300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535" name="Text Box 74"/>
          <p:cNvSpPr txBox="1">
            <a:spLocks noChangeArrowheads="1"/>
          </p:cNvSpPr>
          <p:nvPr/>
        </p:nvSpPr>
        <p:spPr bwMode="auto">
          <a:xfrm>
            <a:off x="3276600" y="3429000"/>
            <a:ext cx="16668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/>
              <a:t>Operation bus</a:t>
            </a:r>
          </a:p>
        </p:txBody>
      </p:sp>
      <p:sp>
        <p:nvSpPr>
          <p:cNvPr id="62536" name="Text Box 75"/>
          <p:cNvSpPr txBox="1">
            <a:spLocks noChangeArrowheads="1"/>
          </p:cNvSpPr>
          <p:nvPr/>
        </p:nvSpPr>
        <p:spPr bwMode="auto">
          <a:xfrm>
            <a:off x="5029200" y="2209800"/>
            <a:ext cx="1524000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Operand buses</a:t>
            </a:r>
          </a:p>
        </p:txBody>
      </p:sp>
      <p:sp>
        <p:nvSpPr>
          <p:cNvPr id="62537" name="Text Box 76"/>
          <p:cNvSpPr txBox="1">
            <a:spLocks noChangeArrowheads="1"/>
          </p:cNvSpPr>
          <p:nvPr/>
        </p:nvSpPr>
        <p:spPr bwMode="auto">
          <a:xfrm>
            <a:off x="152400" y="228600"/>
            <a:ext cx="1143000" cy="349250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chemeClr val="hlink"/>
                </a:solidFill>
              </a:rPr>
              <a:t>Cycle: 8</a:t>
            </a:r>
          </a:p>
        </p:txBody>
      </p:sp>
      <p:sp>
        <p:nvSpPr>
          <p:cNvPr id="62538" name="Rectangle 77"/>
          <p:cNvSpPr>
            <a:spLocks noChangeArrowheads="1"/>
          </p:cNvSpPr>
          <p:nvPr/>
        </p:nvSpPr>
        <p:spPr bwMode="auto">
          <a:xfrm>
            <a:off x="3429000" y="990600"/>
            <a:ext cx="1447800" cy="1828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539" name="Line 78"/>
          <p:cNvSpPr>
            <a:spLocks noChangeShapeType="1"/>
          </p:cNvSpPr>
          <p:nvPr/>
        </p:nvSpPr>
        <p:spPr bwMode="auto">
          <a:xfrm>
            <a:off x="3429000" y="1600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40" name="Line 79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41" name="Line 80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42" name="Line 81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43" name="Line 82"/>
          <p:cNvSpPr>
            <a:spLocks noChangeShapeType="1"/>
          </p:cNvSpPr>
          <p:nvPr/>
        </p:nvSpPr>
        <p:spPr bwMode="auto">
          <a:xfrm>
            <a:off x="3429000" y="12954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44" name="Text Box 83"/>
          <p:cNvSpPr txBox="1">
            <a:spLocks noChangeArrowheads="1"/>
          </p:cNvSpPr>
          <p:nvPr/>
        </p:nvSpPr>
        <p:spPr bwMode="auto">
          <a:xfrm>
            <a:off x="3429000" y="990600"/>
            <a:ext cx="1600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5D5D5D"/>
                </a:solidFill>
              </a:rPr>
              <a:t>ADD F6,F8,F2</a:t>
            </a:r>
          </a:p>
        </p:txBody>
      </p:sp>
      <p:sp>
        <p:nvSpPr>
          <p:cNvPr id="62545" name="Line 84"/>
          <p:cNvSpPr>
            <a:spLocks noChangeShapeType="1"/>
          </p:cNvSpPr>
          <p:nvPr/>
        </p:nvSpPr>
        <p:spPr bwMode="auto">
          <a:xfrm>
            <a:off x="3429000" y="1600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46" name="Line 85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47" name="Line 86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48" name="Line 87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49" name="Line 88"/>
          <p:cNvSpPr>
            <a:spLocks noChangeShapeType="1"/>
          </p:cNvSpPr>
          <p:nvPr/>
        </p:nvSpPr>
        <p:spPr bwMode="auto">
          <a:xfrm>
            <a:off x="3429000" y="12954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50" name="Text Box 89"/>
          <p:cNvSpPr txBox="1">
            <a:spLocks noChangeArrowheads="1"/>
          </p:cNvSpPr>
          <p:nvPr/>
        </p:nvSpPr>
        <p:spPr bwMode="auto">
          <a:xfrm>
            <a:off x="3429000" y="1295400"/>
            <a:ext cx="1600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5D5D5D"/>
                </a:solidFill>
              </a:rPr>
              <a:t>DIVD F10,F0,F6</a:t>
            </a:r>
          </a:p>
        </p:txBody>
      </p:sp>
      <p:sp>
        <p:nvSpPr>
          <p:cNvPr id="62551" name="Line 90"/>
          <p:cNvSpPr>
            <a:spLocks noChangeShapeType="1"/>
          </p:cNvSpPr>
          <p:nvPr/>
        </p:nvSpPr>
        <p:spPr bwMode="auto">
          <a:xfrm>
            <a:off x="3429000" y="1600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52" name="Line 91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53" name="Line 92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54" name="Line 93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55" name="Text Box 94"/>
          <p:cNvSpPr txBox="1">
            <a:spLocks noChangeArrowheads="1"/>
          </p:cNvSpPr>
          <p:nvPr/>
        </p:nvSpPr>
        <p:spPr bwMode="auto">
          <a:xfrm>
            <a:off x="3429000" y="1600200"/>
            <a:ext cx="1600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chemeClr val="hlink"/>
                </a:solidFill>
              </a:rPr>
              <a:t>SUB F8,F6,F2 </a:t>
            </a:r>
          </a:p>
        </p:txBody>
      </p:sp>
      <p:sp>
        <p:nvSpPr>
          <p:cNvPr id="62556" name="Line 95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57" name="Line 96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58" name="Line 97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59" name="Text Box 98"/>
          <p:cNvSpPr txBox="1">
            <a:spLocks noChangeArrowheads="1"/>
          </p:cNvSpPr>
          <p:nvPr/>
        </p:nvSpPr>
        <p:spPr bwMode="auto">
          <a:xfrm>
            <a:off x="3352800" y="1905000"/>
            <a:ext cx="1600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5D5D5D"/>
                </a:solidFill>
              </a:rPr>
              <a:t>MULTD F0,F2,F4 </a:t>
            </a:r>
          </a:p>
        </p:txBody>
      </p:sp>
      <p:sp>
        <p:nvSpPr>
          <p:cNvPr id="62560" name="Line 99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61" name="Line 100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62" name="Line 101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166" name="Text Box 102"/>
          <p:cNvSpPr txBox="1">
            <a:spLocks noChangeArrowheads="1"/>
          </p:cNvSpPr>
          <p:nvPr/>
        </p:nvSpPr>
        <p:spPr bwMode="auto">
          <a:xfrm>
            <a:off x="1981200" y="6019800"/>
            <a:ext cx="1524000" cy="317500"/>
          </a:xfrm>
          <a:prstGeom prst="rect">
            <a:avLst/>
          </a:prstGeom>
          <a:noFill/>
          <a:ln w="12700">
            <a:solidFill>
              <a:srgbClr val="00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Add1: M()-M()</a:t>
            </a:r>
          </a:p>
        </p:txBody>
      </p:sp>
      <p:sp>
        <p:nvSpPr>
          <p:cNvPr id="62564" name="Text Box 103"/>
          <p:cNvSpPr txBox="1">
            <a:spLocks noChangeArrowheads="1"/>
          </p:cNvSpPr>
          <p:nvPr/>
        </p:nvSpPr>
        <p:spPr bwMode="auto">
          <a:xfrm>
            <a:off x="5638800" y="10668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F6: add2</a:t>
            </a:r>
          </a:p>
        </p:txBody>
      </p:sp>
      <p:sp>
        <p:nvSpPr>
          <p:cNvPr id="62565" name="Text Box 104"/>
          <p:cNvSpPr txBox="1">
            <a:spLocks noChangeArrowheads="1"/>
          </p:cNvSpPr>
          <p:nvPr/>
        </p:nvSpPr>
        <p:spPr bwMode="auto">
          <a:xfrm>
            <a:off x="5638800" y="7620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F0 : mult1</a:t>
            </a:r>
          </a:p>
        </p:txBody>
      </p:sp>
      <p:sp>
        <p:nvSpPr>
          <p:cNvPr id="62566" name="Text Box 105"/>
          <p:cNvSpPr txBox="1">
            <a:spLocks noChangeArrowheads="1"/>
          </p:cNvSpPr>
          <p:nvPr/>
        </p:nvSpPr>
        <p:spPr bwMode="auto">
          <a:xfrm>
            <a:off x="5638800" y="16764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F10: mult2</a:t>
            </a:r>
          </a:p>
        </p:txBody>
      </p:sp>
      <p:sp>
        <p:nvSpPr>
          <p:cNvPr id="62567" name="Text Box 106"/>
          <p:cNvSpPr txBox="1">
            <a:spLocks noChangeArrowheads="1"/>
          </p:cNvSpPr>
          <p:nvPr/>
        </p:nvSpPr>
        <p:spPr bwMode="auto">
          <a:xfrm>
            <a:off x="5638800" y="13716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F8: add1</a:t>
            </a:r>
          </a:p>
        </p:txBody>
      </p:sp>
      <p:sp>
        <p:nvSpPr>
          <p:cNvPr id="88171" name="Text Box 107"/>
          <p:cNvSpPr txBox="1">
            <a:spLocks noChangeArrowheads="1"/>
          </p:cNvSpPr>
          <p:nvPr/>
        </p:nvSpPr>
        <p:spPr bwMode="auto">
          <a:xfrm>
            <a:off x="1828800" y="4419600"/>
            <a:ext cx="9144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M()-M()</a:t>
            </a:r>
          </a:p>
        </p:txBody>
      </p:sp>
      <p:sp>
        <p:nvSpPr>
          <p:cNvPr id="62569" name="Line 22"/>
          <p:cNvSpPr>
            <a:spLocks noChangeShapeType="1"/>
          </p:cNvSpPr>
          <p:nvPr/>
        </p:nvSpPr>
        <p:spPr bwMode="auto">
          <a:xfrm>
            <a:off x="1828800" y="4114800"/>
            <a:ext cx="0" cy="914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70" name="Line 19"/>
          <p:cNvSpPr>
            <a:spLocks noChangeShapeType="1"/>
          </p:cNvSpPr>
          <p:nvPr/>
        </p:nvSpPr>
        <p:spPr bwMode="auto">
          <a:xfrm>
            <a:off x="1371600" y="44196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172" name="Text Box 108"/>
          <p:cNvSpPr txBox="1">
            <a:spLocks noChangeArrowheads="1"/>
          </p:cNvSpPr>
          <p:nvPr/>
        </p:nvSpPr>
        <p:spPr bwMode="auto">
          <a:xfrm>
            <a:off x="5638800" y="1371600"/>
            <a:ext cx="20574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0033CC"/>
                </a:solidFill>
              </a:rPr>
              <a:t>F8 </a:t>
            </a:r>
            <a:r>
              <a:rPr lang="en-US" sz="1200">
                <a:solidFill>
                  <a:srgbClr val="0033CC"/>
                </a:solidFill>
                <a:sym typeface="Symbol" pitchFamily="18" charset="2"/>
              </a:rPr>
              <a:t></a:t>
            </a:r>
            <a:r>
              <a:rPr lang="en-US" sz="1400">
                <a:solidFill>
                  <a:srgbClr val="0033CC"/>
                </a:solidFill>
              </a:rPr>
              <a:t> M()-M()</a:t>
            </a:r>
          </a:p>
        </p:txBody>
      </p:sp>
      <p:sp>
        <p:nvSpPr>
          <p:cNvPr id="62572" name="Line 11"/>
          <p:cNvSpPr>
            <a:spLocks noChangeShapeType="1"/>
          </p:cNvSpPr>
          <p:nvPr/>
        </p:nvSpPr>
        <p:spPr bwMode="auto">
          <a:xfrm>
            <a:off x="5562600" y="13716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166" grpId="0" animBg="1" autoUpdateAnimBg="0"/>
      <p:bldP spid="88171" grpId="0" animBg="1" autoUpdateAnimBg="0"/>
      <p:bldP spid="88172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Line 2"/>
          <p:cNvSpPr>
            <a:spLocks noChangeShapeType="1"/>
          </p:cNvSpPr>
          <p:nvPr/>
        </p:nvSpPr>
        <p:spPr bwMode="auto">
          <a:xfrm flipV="1">
            <a:off x="1905000" y="28194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1219200" y="990600"/>
            <a:ext cx="1447800" cy="1905000"/>
          </a:xfrm>
          <a:prstGeom prst="rect">
            <a:avLst/>
          </a:prstGeom>
          <a:solidFill>
            <a:schemeClr val="bg1"/>
          </a:solidFill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1219200" y="16002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>
            <a:off x="1219200" y="19050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494" name="Line 6"/>
          <p:cNvSpPr>
            <a:spLocks noChangeShapeType="1"/>
          </p:cNvSpPr>
          <p:nvPr/>
        </p:nvSpPr>
        <p:spPr bwMode="auto">
          <a:xfrm>
            <a:off x="1219200" y="22098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495" name="Line 7"/>
          <p:cNvSpPr>
            <a:spLocks noChangeShapeType="1"/>
          </p:cNvSpPr>
          <p:nvPr/>
        </p:nvSpPr>
        <p:spPr bwMode="auto">
          <a:xfrm>
            <a:off x="1219200" y="25146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496" name="Line 8"/>
          <p:cNvSpPr>
            <a:spLocks noChangeShapeType="1"/>
          </p:cNvSpPr>
          <p:nvPr/>
        </p:nvSpPr>
        <p:spPr bwMode="auto">
          <a:xfrm>
            <a:off x="1219200" y="12954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5562600" y="762000"/>
            <a:ext cx="2514600" cy="1219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>
            <a:off x="5562600" y="10668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499" name="Line 11"/>
          <p:cNvSpPr>
            <a:spLocks noChangeShapeType="1"/>
          </p:cNvSpPr>
          <p:nvPr/>
        </p:nvSpPr>
        <p:spPr bwMode="auto">
          <a:xfrm>
            <a:off x="5562600" y="13716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00" name="Line 12"/>
          <p:cNvSpPr>
            <a:spLocks noChangeShapeType="1"/>
          </p:cNvSpPr>
          <p:nvPr/>
        </p:nvSpPr>
        <p:spPr bwMode="auto">
          <a:xfrm>
            <a:off x="5562600" y="16764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990600" y="990600"/>
            <a:ext cx="1676400" cy="1900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6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5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4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3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2	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1	</a:t>
            </a:r>
            <a:endParaRPr lang="en-US" sz="1400">
              <a:solidFill>
                <a:srgbClr val="0033CC"/>
              </a:solidFill>
            </a:endParaRPr>
          </a:p>
        </p:txBody>
      </p:sp>
      <p:sp>
        <p:nvSpPr>
          <p:cNvPr id="63502" name="Rectangle 14"/>
          <p:cNvSpPr>
            <a:spLocks noChangeArrowheads="1"/>
          </p:cNvSpPr>
          <p:nvPr/>
        </p:nvSpPr>
        <p:spPr bwMode="auto">
          <a:xfrm>
            <a:off x="6781800" y="2438400"/>
            <a:ext cx="1447800" cy="914400"/>
          </a:xfrm>
          <a:prstGeom prst="rect">
            <a:avLst/>
          </a:prstGeom>
          <a:solidFill>
            <a:schemeClr val="bg1"/>
          </a:solidFill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03" name="Line 15"/>
          <p:cNvSpPr>
            <a:spLocks noChangeShapeType="1"/>
          </p:cNvSpPr>
          <p:nvPr/>
        </p:nvSpPr>
        <p:spPr bwMode="auto">
          <a:xfrm>
            <a:off x="6781800" y="27432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04" name="Line 16"/>
          <p:cNvSpPr>
            <a:spLocks noChangeShapeType="1"/>
          </p:cNvSpPr>
          <p:nvPr/>
        </p:nvSpPr>
        <p:spPr bwMode="auto">
          <a:xfrm>
            <a:off x="6781800" y="30480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6781800" y="2438400"/>
            <a:ext cx="16764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3</a:t>
            </a:r>
          </a:p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2</a:t>
            </a:r>
          </a:p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1</a:t>
            </a:r>
          </a:p>
        </p:txBody>
      </p:sp>
      <p:sp>
        <p:nvSpPr>
          <p:cNvPr id="63506" name="Rectangle 18"/>
          <p:cNvSpPr>
            <a:spLocks noChangeArrowheads="1"/>
          </p:cNvSpPr>
          <p:nvPr/>
        </p:nvSpPr>
        <p:spPr bwMode="auto">
          <a:xfrm>
            <a:off x="1371600" y="4114800"/>
            <a:ext cx="2286000" cy="914400"/>
          </a:xfrm>
          <a:prstGeom prst="rect">
            <a:avLst/>
          </a:prstGeom>
          <a:solidFill>
            <a:schemeClr val="bg1"/>
          </a:solidFill>
          <a:ln w="19050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07" name="Line 19"/>
          <p:cNvSpPr>
            <a:spLocks noChangeShapeType="1"/>
          </p:cNvSpPr>
          <p:nvPr/>
        </p:nvSpPr>
        <p:spPr bwMode="auto">
          <a:xfrm>
            <a:off x="1371600" y="44196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08" name="Line 20"/>
          <p:cNvSpPr>
            <a:spLocks noChangeShapeType="1"/>
          </p:cNvSpPr>
          <p:nvPr/>
        </p:nvSpPr>
        <p:spPr bwMode="auto">
          <a:xfrm>
            <a:off x="1371600" y="47244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09" name="Text Box 21"/>
          <p:cNvSpPr txBox="1">
            <a:spLocks noChangeArrowheads="1"/>
          </p:cNvSpPr>
          <p:nvPr/>
        </p:nvSpPr>
        <p:spPr bwMode="auto">
          <a:xfrm>
            <a:off x="1143000" y="4114800"/>
            <a:ext cx="25908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292100" algn="l"/>
                <a:tab pos="749300" algn="l"/>
                <a:tab pos="1600200" algn="l"/>
              </a:tabLst>
            </a:pPr>
            <a:r>
              <a:rPr lang="en-US" sz="1400" b="0">
                <a:solidFill>
                  <a:srgbClr val="996633"/>
                </a:solidFill>
              </a:rPr>
              <a:t>3</a:t>
            </a:r>
          </a:p>
          <a:p>
            <a:pPr algn="l">
              <a:spcBef>
                <a:spcPct val="50000"/>
              </a:spcBef>
              <a:tabLst>
                <a:tab pos="292100" algn="l"/>
                <a:tab pos="749300" algn="l"/>
                <a:tab pos="1600200" algn="l"/>
              </a:tabLst>
            </a:pPr>
            <a:r>
              <a:rPr lang="en-US" sz="1400" b="0">
                <a:solidFill>
                  <a:srgbClr val="996633"/>
                </a:solidFill>
              </a:rPr>
              <a:t>2	</a:t>
            </a:r>
            <a:r>
              <a:rPr lang="en-US" sz="1400">
                <a:solidFill>
                  <a:srgbClr val="996633"/>
                </a:solidFill>
              </a:rPr>
              <a:t>A	M()-M()	M[R3]</a:t>
            </a:r>
          </a:p>
          <a:p>
            <a:pPr algn="l">
              <a:spcBef>
                <a:spcPct val="50000"/>
              </a:spcBef>
              <a:tabLst>
                <a:tab pos="292100" algn="l"/>
                <a:tab pos="749300" algn="l"/>
                <a:tab pos="1600200" algn="l"/>
              </a:tabLst>
            </a:pPr>
            <a:r>
              <a:rPr lang="en-US" sz="1400" b="0">
                <a:solidFill>
                  <a:srgbClr val="996633"/>
                </a:solidFill>
              </a:rPr>
              <a:t>1	</a:t>
            </a:r>
            <a:endParaRPr lang="en-US" sz="1400">
              <a:solidFill>
                <a:srgbClr val="996633"/>
              </a:solidFill>
            </a:endParaRPr>
          </a:p>
        </p:txBody>
      </p:sp>
      <p:sp>
        <p:nvSpPr>
          <p:cNvPr id="63510" name="Line 22"/>
          <p:cNvSpPr>
            <a:spLocks noChangeShapeType="1"/>
          </p:cNvSpPr>
          <p:nvPr/>
        </p:nvSpPr>
        <p:spPr bwMode="auto">
          <a:xfrm>
            <a:off x="1828800" y="4114800"/>
            <a:ext cx="0" cy="914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11" name="Line 23"/>
          <p:cNvSpPr>
            <a:spLocks noChangeShapeType="1"/>
          </p:cNvSpPr>
          <p:nvPr/>
        </p:nvSpPr>
        <p:spPr bwMode="auto">
          <a:xfrm>
            <a:off x="2743200" y="4114800"/>
            <a:ext cx="0" cy="914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12" name="Rectangle 24"/>
          <p:cNvSpPr>
            <a:spLocks noChangeArrowheads="1"/>
          </p:cNvSpPr>
          <p:nvPr/>
        </p:nvSpPr>
        <p:spPr bwMode="auto">
          <a:xfrm>
            <a:off x="5029200" y="4191000"/>
            <a:ext cx="2286000" cy="609600"/>
          </a:xfrm>
          <a:prstGeom prst="rect">
            <a:avLst/>
          </a:prstGeom>
          <a:solidFill>
            <a:schemeClr val="bg1"/>
          </a:solidFill>
          <a:ln w="19050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13" name="Line 25"/>
          <p:cNvSpPr>
            <a:spLocks noChangeShapeType="1"/>
          </p:cNvSpPr>
          <p:nvPr/>
        </p:nvSpPr>
        <p:spPr bwMode="auto">
          <a:xfrm>
            <a:off x="5029200" y="41910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14" name="Line 26"/>
          <p:cNvSpPr>
            <a:spLocks noChangeShapeType="1"/>
          </p:cNvSpPr>
          <p:nvPr/>
        </p:nvSpPr>
        <p:spPr bwMode="auto">
          <a:xfrm>
            <a:off x="5029200" y="44958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15" name="Text Box 27"/>
          <p:cNvSpPr txBox="1">
            <a:spLocks noChangeArrowheads="1"/>
          </p:cNvSpPr>
          <p:nvPr/>
        </p:nvSpPr>
        <p:spPr bwMode="auto">
          <a:xfrm>
            <a:off x="5105400" y="4191000"/>
            <a:ext cx="2971800" cy="623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457200" algn="l"/>
                <a:tab pos="1549400" algn="l"/>
                <a:tab pos="2235200" algn="l"/>
              </a:tabLst>
            </a:pPr>
            <a:r>
              <a:rPr lang="en-US" sz="1400" b="0">
                <a:solidFill>
                  <a:srgbClr val="996633"/>
                </a:solidFill>
              </a:rPr>
              <a:t>D	Mult1	M[R3]	2</a:t>
            </a:r>
          </a:p>
          <a:p>
            <a:pPr algn="l">
              <a:spcBef>
                <a:spcPct val="50000"/>
              </a:spcBef>
              <a:tabLst>
                <a:tab pos="457200" algn="l"/>
                <a:tab pos="1549400" algn="l"/>
                <a:tab pos="2235200" algn="l"/>
              </a:tabLst>
            </a:pPr>
            <a:r>
              <a:rPr lang="en-US" sz="1400">
                <a:solidFill>
                  <a:srgbClr val="996633"/>
                </a:solidFill>
              </a:rPr>
              <a:t>M	 M[R3] 	“F4”	</a:t>
            </a:r>
            <a:r>
              <a:rPr lang="en-US" sz="1400" b="0">
                <a:solidFill>
                  <a:srgbClr val="996633"/>
                </a:solidFill>
              </a:rPr>
              <a:t>1</a:t>
            </a:r>
          </a:p>
        </p:txBody>
      </p:sp>
      <p:sp>
        <p:nvSpPr>
          <p:cNvPr id="63516" name="Line 28"/>
          <p:cNvSpPr>
            <a:spLocks noChangeShapeType="1"/>
          </p:cNvSpPr>
          <p:nvPr/>
        </p:nvSpPr>
        <p:spPr bwMode="auto">
          <a:xfrm>
            <a:off x="5486400" y="4191000"/>
            <a:ext cx="0" cy="6096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17" name="Line 29"/>
          <p:cNvSpPr>
            <a:spLocks noChangeShapeType="1"/>
          </p:cNvSpPr>
          <p:nvPr/>
        </p:nvSpPr>
        <p:spPr bwMode="auto">
          <a:xfrm>
            <a:off x="6400800" y="4191000"/>
            <a:ext cx="0" cy="6096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18" name="Rectangle 30"/>
          <p:cNvSpPr>
            <a:spLocks noChangeArrowheads="1"/>
          </p:cNvSpPr>
          <p:nvPr/>
        </p:nvSpPr>
        <p:spPr bwMode="auto">
          <a:xfrm>
            <a:off x="1676400" y="5334000"/>
            <a:ext cx="1981200" cy="304800"/>
          </a:xfrm>
          <a:prstGeom prst="rect">
            <a:avLst/>
          </a:prstGeom>
          <a:solidFill>
            <a:srgbClr val="FFFF00"/>
          </a:solidFill>
          <a:ln w="28575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FP adders</a:t>
            </a:r>
          </a:p>
        </p:txBody>
      </p:sp>
      <p:sp>
        <p:nvSpPr>
          <p:cNvPr id="63519" name="Line 31"/>
          <p:cNvSpPr>
            <a:spLocks noChangeShapeType="1"/>
          </p:cNvSpPr>
          <p:nvPr/>
        </p:nvSpPr>
        <p:spPr bwMode="auto">
          <a:xfrm>
            <a:off x="2286000" y="50292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20" name="Line 32"/>
          <p:cNvSpPr>
            <a:spLocks noChangeShapeType="1"/>
          </p:cNvSpPr>
          <p:nvPr/>
        </p:nvSpPr>
        <p:spPr bwMode="auto">
          <a:xfrm>
            <a:off x="3200400" y="50292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21" name="Line 33"/>
          <p:cNvSpPr>
            <a:spLocks noChangeShapeType="1"/>
          </p:cNvSpPr>
          <p:nvPr/>
        </p:nvSpPr>
        <p:spPr bwMode="auto">
          <a:xfrm>
            <a:off x="2743200" y="56388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22" name="Rectangle 34"/>
          <p:cNvSpPr>
            <a:spLocks noChangeArrowheads="1"/>
          </p:cNvSpPr>
          <p:nvPr/>
        </p:nvSpPr>
        <p:spPr bwMode="auto">
          <a:xfrm>
            <a:off x="5334000" y="5105400"/>
            <a:ext cx="1981200" cy="304800"/>
          </a:xfrm>
          <a:prstGeom prst="rect">
            <a:avLst/>
          </a:prstGeom>
          <a:solidFill>
            <a:srgbClr val="FFFF00"/>
          </a:solidFill>
          <a:ln w="28575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FP Multipliers</a:t>
            </a:r>
          </a:p>
        </p:txBody>
      </p:sp>
      <p:sp>
        <p:nvSpPr>
          <p:cNvPr id="63523" name="Line 35"/>
          <p:cNvSpPr>
            <a:spLocks noChangeShapeType="1"/>
          </p:cNvSpPr>
          <p:nvPr/>
        </p:nvSpPr>
        <p:spPr bwMode="auto">
          <a:xfrm>
            <a:off x="5943600" y="48006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24" name="Line 36"/>
          <p:cNvSpPr>
            <a:spLocks noChangeShapeType="1"/>
          </p:cNvSpPr>
          <p:nvPr/>
        </p:nvSpPr>
        <p:spPr bwMode="auto">
          <a:xfrm>
            <a:off x="6858000" y="48006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25" name="Line 37"/>
          <p:cNvSpPr>
            <a:spLocks noChangeShapeType="1"/>
          </p:cNvSpPr>
          <p:nvPr/>
        </p:nvSpPr>
        <p:spPr bwMode="auto">
          <a:xfrm>
            <a:off x="6400800" y="5410200"/>
            <a:ext cx="0" cy="533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26" name="Line 38"/>
          <p:cNvSpPr>
            <a:spLocks noChangeShapeType="1"/>
          </p:cNvSpPr>
          <p:nvPr/>
        </p:nvSpPr>
        <p:spPr bwMode="auto">
          <a:xfrm>
            <a:off x="914400" y="5943600"/>
            <a:ext cx="7696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27" name="Text Box 39"/>
          <p:cNvSpPr txBox="1">
            <a:spLocks noChangeArrowheads="1"/>
          </p:cNvSpPr>
          <p:nvPr/>
        </p:nvSpPr>
        <p:spPr bwMode="auto">
          <a:xfrm>
            <a:off x="3352800" y="5638800"/>
            <a:ext cx="3048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hlink"/>
                </a:solidFill>
              </a:rPr>
              <a:t>Common data bus (CDB)</a:t>
            </a:r>
          </a:p>
        </p:txBody>
      </p:sp>
      <p:sp>
        <p:nvSpPr>
          <p:cNvPr id="63528" name="Text Box 40"/>
          <p:cNvSpPr txBox="1">
            <a:spLocks noChangeArrowheads="1"/>
          </p:cNvSpPr>
          <p:nvPr/>
        </p:nvSpPr>
        <p:spPr bwMode="auto">
          <a:xfrm>
            <a:off x="3657600" y="4191000"/>
            <a:ext cx="1371600" cy="703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996633"/>
                </a:solidFill>
              </a:rPr>
              <a:t>Reservation 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996633"/>
                </a:solidFill>
              </a:rPr>
              <a:t>Stations</a:t>
            </a:r>
          </a:p>
        </p:txBody>
      </p:sp>
      <p:sp>
        <p:nvSpPr>
          <p:cNvPr id="63529" name="Line 41"/>
          <p:cNvSpPr>
            <a:spLocks noChangeShapeType="1"/>
          </p:cNvSpPr>
          <p:nvPr/>
        </p:nvSpPr>
        <p:spPr bwMode="auto">
          <a:xfrm flipV="1">
            <a:off x="914400" y="3352800"/>
            <a:ext cx="0" cy="2590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30" name="Line 42"/>
          <p:cNvSpPr>
            <a:spLocks noChangeShapeType="1"/>
          </p:cNvSpPr>
          <p:nvPr/>
        </p:nvSpPr>
        <p:spPr bwMode="auto">
          <a:xfrm flipV="1">
            <a:off x="8610600" y="457200"/>
            <a:ext cx="0" cy="5486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31" name="Line 43"/>
          <p:cNvSpPr>
            <a:spLocks noChangeShapeType="1"/>
          </p:cNvSpPr>
          <p:nvPr/>
        </p:nvSpPr>
        <p:spPr bwMode="auto">
          <a:xfrm flipV="1">
            <a:off x="914400" y="3352800"/>
            <a:ext cx="990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32" name="Line 44"/>
          <p:cNvSpPr>
            <a:spLocks noChangeShapeType="1"/>
          </p:cNvSpPr>
          <p:nvPr/>
        </p:nvSpPr>
        <p:spPr bwMode="auto">
          <a:xfrm flipV="1">
            <a:off x="6705600" y="457200"/>
            <a:ext cx="1905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33" name="Line 45"/>
          <p:cNvSpPr>
            <a:spLocks noChangeShapeType="1"/>
          </p:cNvSpPr>
          <p:nvPr/>
        </p:nvSpPr>
        <p:spPr bwMode="auto">
          <a:xfrm>
            <a:off x="6705600" y="457200"/>
            <a:ext cx="0" cy="304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34" name="Line 46"/>
          <p:cNvSpPr>
            <a:spLocks noChangeShapeType="1"/>
          </p:cNvSpPr>
          <p:nvPr/>
        </p:nvSpPr>
        <p:spPr bwMode="auto">
          <a:xfrm>
            <a:off x="1600200" y="3505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35" name="Line 47"/>
          <p:cNvSpPr>
            <a:spLocks noChangeShapeType="1"/>
          </p:cNvSpPr>
          <p:nvPr/>
        </p:nvSpPr>
        <p:spPr bwMode="auto">
          <a:xfrm>
            <a:off x="5257800" y="35052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36" name="Line 48"/>
          <p:cNvSpPr>
            <a:spLocks noChangeShapeType="1"/>
          </p:cNvSpPr>
          <p:nvPr/>
        </p:nvSpPr>
        <p:spPr bwMode="auto">
          <a:xfrm>
            <a:off x="1600200" y="3505200"/>
            <a:ext cx="3657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37" name="Line 49"/>
          <p:cNvSpPr>
            <a:spLocks noChangeShapeType="1"/>
          </p:cNvSpPr>
          <p:nvPr/>
        </p:nvSpPr>
        <p:spPr bwMode="auto">
          <a:xfrm>
            <a:off x="4191000" y="28194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38" name="Line 50"/>
          <p:cNvSpPr>
            <a:spLocks noChangeShapeType="1"/>
          </p:cNvSpPr>
          <p:nvPr/>
        </p:nvSpPr>
        <p:spPr bwMode="auto">
          <a:xfrm>
            <a:off x="2286000" y="3276600"/>
            <a:ext cx="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39" name="Line 51"/>
          <p:cNvSpPr>
            <a:spLocks noChangeShapeType="1"/>
          </p:cNvSpPr>
          <p:nvPr/>
        </p:nvSpPr>
        <p:spPr bwMode="auto">
          <a:xfrm>
            <a:off x="5943600" y="1981200"/>
            <a:ext cx="0" cy="2209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40" name="Line 52"/>
          <p:cNvSpPr>
            <a:spLocks noChangeShapeType="1"/>
          </p:cNvSpPr>
          <p:nvPr/>
        </p:nvSpPr>
        <p:spPr bwMode="auto">
          <a:xfrm>
            <a:off x="2286000" y="3276600"/>
            <a:ext cx="3657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41" name="Line 53"/>
          <p:cNvSpPr>
            <a:spLocks noChangeShapeType="1"/>
          </p:cNvSpPr>
          <p:nvPr/>
        </p:nvSpPr>
        <p:spPr bwMode="auto">
          <a:xfrm>
            <a:off x="2971800" y="3124200"/>
            <a:ext cx="0" cy="99060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42" name="Line 54"/>
          <p:cNvSpPr>
            <a:spLocks noChangeShapeType="1"/>
          </p:cNvSpPr>
          <p:nvPr/>
        </p:nvSpPr>
        <p:spPr bwMode="auto">
          <a:xfrm>
            <a:off x="2971800" y="3124200"/>
            <a:ext cx="3657600" cy="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43" name="Line 55"/>
          <p:cNvSpPr>
            <a:spLocks noChangeShapeType="1"/>
          </p:cNvSpPr>
          <p:nvPr/>
        </p:nvSpPr>
        <p:spPr bwMode="auto">
          <a:xfrm>
            <a:off x="6629400" y="1981200"/>
            <a:ext cx="0" cy="220980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44" name="Line 56"/>
          <p:cNvSpPr>
            <a:spLocks noChangeShapeType="1"/>
          </p:cNvSpPr>
          <p:nvPr/>
        </p:nvSpPr>
        <p:spPr bwMode="auto">
          <a:xfrm>
            <a:off x="1981200" y="609600"/>
            <a:ext cx="0" cy="3810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45" name="Text Box 57"/>
          <p:cNvSpPr txBox="1">
            <a:spLocks noChangeArrowheads="1"/>
          </p:cNvSpPr>
          <p:nvPr/>
        </p:nvSpPr>
        <p:spPr bwMode="auto">
          <a:xfrm>
            <a:off x="1371600" y="381000"/>
            <a:ext cx="1676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From memory</a:t>
            </a:r>
          </a:p>
        </p:txBody>
      </p:sp>
      <p:sp>
        <p:nvSpPr>
          <p:cNvPr id="63546" name="Text Box 58"/>
          <p:cNvSpPr txBox="1">
            <a:spLocks noChangeArrowheads="1"/>
          </p:cNvSpPr>
          <p:nvPr/>
        </p:nvSpPr>
        <p:spPr bwMode="auto">
          <a:xfrm rot="-5400000">
            <a:off x="130175" y="1774825"/>
            <a:ext cx="1447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Load buffers</a:t>
            </a:r>
          </a:p>
        </p:txBody>
      </p:sp>
      <p:sp>
        <p:nvSpPr>
          <p:cNvPr id="63547" name="Text Box 59"/>
          <p:cNvSpPr txBox="1">
            <a:spLocks noChangeArrowheads="1"/>
          </p:cNvSpPr>
          <p:nvPr/>
        </p:nvSpPr>
        <p:spPr bwMode="auto">
          <a:xfrm rot="-5400000">
            <a:off x="1997075" y="1736725"/>
            <a:ext cx="2286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E0E0E"/>
                </a:solidFill>
              </a:rPr>
              <a:t>FP operation queue</a:t>
            </a:r>
          </a:p>
        </p:txBody>
      </p:sp>
      <p:sp>
        <p:nvSpPr>
          <p:cNvPr id="63548" name="Line 60"/>
          <p:cNvSpPr>
            <a:spLocks noChangeShapeType="1"/>
          </p:cNvSpPr>
          <p:nvPr/>
        </p:nvSpPr>
        <p:spPr bwMode="auto">
          <a:xfrm>
            <a:off x="4038600" y="609600"/>
            <a:ext cx="0" cy="381000"/>
          </a:xfrm>
          <a:prstGeom prst="line">
            <a:avLst/>
          </a:prstGeom>
          <a:noFill/>
          <a:ln w="28575">
            <a:solidFill>
              <a:srgbClr val="0E0E0E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49" name="Text Box 61"/>
          <p:cNvSpPr txBox="1">
            <a:spLocks noChangeArrowheads="1"/>
          </p:cNvSpPr>
          <p:nvPr/>
        </p:nvSpPr>
        <p:spPr bwMode="auto">
          <a:xfrm>
            <a:off x="3124200" y="381000"/>
            <a:ext cx="2362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0E0E0E"/>
                </a:solidFill>
              </a:rPr>
              <a:t>From instruction unit</a:t>
            </a:r>
          </a:p>
        </p:txBody>
      </p:sp>
      <p:sp>
        <p:nvSpPr>
          <p:cNvPr id="63550" name="Text Box 62"/>
          <p:cNvSpPr txBox="1">
            <a:spLocks noChangeArrowheads="1"/>
          </p:cNvSpPr>
          <p:nvPr/>
        </p:nvSpPr>
        <p:spPr bwMode="auto">
          <a:xfrm>
            <a:off x="5410200" y="457200"/>
            <a:ext cx="21336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FP Registers</a:t>
            </a:r>
          </a:p>
        </p:txBody>
      </p:sp>
      <p:sp>
        <p:nvSpPr>
          <p:cNvPr id="63551" name="Line 63"/>
          <p:cNvSpPr>
            <a:spLocks noChangeShapeType="1"/>
          </p:cNvSpPr>
          <p:nvPr/>
        </p:nvSpPr>
        <p:spPr bwMode="auto">
          <a:xfrm>
            <a:off x="6629400" y="2209800"/>
            <a:ext cx="838200" cy="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52" name="Line 64"/>
          <p:cNvSpPr>
            <a:spLocks noChangeShapeType="1"/>
          </p:cNvSpPr>
          <p:nvPr/>
        </p:nvSpPr>
        <p:spPr bwMode="auto">
          <a:xfrm>
            <a:off x="7467600" y="2209800"/>
            <a:ext cx="0" cy="2286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53" name="Line 65"/>
          <p:cNvSpPr>
            <a:spLocks noChangeShapeType="1"/>
          </p:cNvSpPr>
          <p:nvPr/>
        </p:nvSpPr>
        <p:spPr bwMode="auto">
          <a:xfrm>
            <a:off x="7543800" y="3352800"/>
            <a:ext cx="0" cy="2286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54" name="Text Box 66"/>
          <p:cNvSpPr txBox="1">
            <a:spLocks noChangeArrowheads="1"/>
          </p:cNvSpPr>
          <p:nvPr/>
        </p:nvSpPr>
        <p:spPr bwMode="auto">
          <a:xfrm>
            <a:off x="6781800" y="3505200"/>
            <a:ext cx="1447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To memory</a:t>
            </a:r>
          </a:p>
        </p:txBody>
      </p:sp>
      <p:sp>
        <p:nvSpPr>
          <p:cNvPr id="63555" name="Text Box 67"/>
          <p:cNvSpPr txBox="1">
            <a:spLocks noChangeArrowheads="1"/>
          </p:cNvSpPr>
          <p:nvPr/>
        </p:nvSpPr>
        <p:spPr bwMode="auto">
          <a:xfrm>
            <a:off x="7315200" y="2133600"/>
            <a:ext cx="15335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rgbClr val="0033CC"/>
                </a:solidFill>
              </a:rPr>
              <a:t>Store buffers</a:t>
            </a:r>
          </a:p>
        </p:txBody>
      </p:sp>
      <p:sp>
        <p:nvSpPr>
          <p:cNvPr id="63556" name="Line 68"/>
          <p:cNvSpPr>
            <a:spLocks noChangeShapeType="1"/>
          </p:cNvSpPr>
          <p:nvPr/>
        </p:nvSpPr>
        <p:spPr bwMode="auto">
          <a:xfrm flipV="1">
            <a:off x="7467600" y="2209800"/>
            <a:ext cx="1143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57" name="Line 69"/>
          <p:cNvSpPr>
            <a:spLocks noChangeShapeType="1"/>
          </p:cNvSpPr>
          <p:nvPr/>
        </p:nvSpPr>
        <p:spPr bwMode="auto">
          <a:xfrm>
            <a:off x="2286000" y="3886200"/>
            <a:ext cx="6324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58" name="Oval 70"/>
          <p:cNvSpPr>
            <a:spLocks noChangeArrowheads="1"/>
          </p:cNvSpPr>
          <p:nvPr/>
        </p:nvSpPr>
        <p:spPr bwMode="auto">
          <a:xfrm>
            <a:off x="2257425" y="384175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59" name="Oval 71"/>
          <p:cNvSpPr>
            <a:spLocks noChangeArrowheads="1"/>
          </p:cNvSpPr>
          <p:nvPr/>
        </p:nvSpPr>
        <p:spPr bwMode="auto">
          <a:xfrm>
            <a:off x="2933700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60" name="Oval 72"/>
          <p:cNvSpPr>
            <a:spLocks noChangeArrowheads="1"/>
          </p:cNvSpPr>
          <p:nvPr/>
        </p:nvSpPr>
        <p:spPr bwMode="auto">
          <a:xfrm>
            <a:off x="5902325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61" name="Oval 73"/>
          <p:cNvSpPr>
            <a:spLocks noChangeArrowheads="1"/>
          </p:cNvSpPr>
          <p:nvPr/>
        </p:nvSpPr>
        <p:spPr bwMode="auto">
          <a:xfrm>
            <a:off x="6591300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62" name="Text Box 74"/>
          <p:cNvSpPr txBox="1">
            <a:spLocks noChangeArrowheads="1"/>
          </p:cNvSpPr>
          <p:nvPr/>
        </p:nvSpPr>
        <p:spPr bwMode="auto">
          <a:xfrm>
            <a:off x="3276600" y="3429000"/>
            <a:ext cx="16668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/>
              <a:t>Operation bus</a:t>
            </a:r>
          </a:p>
        </p:txBody>
      </p:sp>
      <p:sp>
        <p:nvSpPr>
          <p:cNvPr id="63563" name="Text Box 75"/>
          <p:cNvSpPr txBox="1">
            <a:spLocks noChangeArrowheads="1"/>
          </p:cNvSpPr>
          <p:nvPr/>
        </p:nvSpPr>
        <p:spPr bwMode="auto">
          <a:xfrm>
            <a:off x="5029200" y="2209800"/>
            <a:ext cx="1524000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Operand buses</a:t>
            </a:r>
          </a:p>
        </p:txBody>
      </p:sp>
      <p:sp>
        <p:nvSpPr>
          <p:cNvPr id="63564" name="Text Box 76"/>
          <p:cNvSpPr txBox="1">
            <a:spLocks noChangeArrowheads="1"/>
          </p:cNvSpPr>
          <p:nvPr/>
        </p:nvSpPr>
        <p:spPr bwMode="auto">
          <a:xfrm>
            <a:off x="152400" y="228600"/>
            <a:ext cx="1143000" cy="349250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chemeClr val="hlink"/>
                </a:solidFill>
              </a:rPr>
              <a:t>Cycle: 9</a:t>
            </a:r>
          </a:p>
        </p:txBody>
      </p:sp>
      <p:sp>
        <p:nvSpPr>
          <p:cNvPr id="63565" name="Rectangle 77"/>
          <p:cNvSpPr>
            <a:spLocks noChangeArrowheads="1"/>
          </p:cNvSpPr>
          <p:nvPr/>
        </p:nvSpPr>
        <p:spPr bwMode="auto">
          <a:xfrm>
            <a:off x="3429000" y="990600"/>
            <a:ext cx="1447800" cy="1828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66" name="Line 78"/>
          <p:cNvSpPr>
            <a:spLocks noChangeShapeType="1"/>
          </p:cNvSpPr>
          <p:nvPr/>
        </p:nvSpPr>
        <p:spPr bwMode="auto">
          <a:xfrm>
            <a:off x="3429000" y="1600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67" name="Line 79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68" name="Line 80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69" name="Line 81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70" name="Line 82"/>
          <p:cNvSpPr>
            <a:spLocks noChangeShapeType="1"/>
          </p:cNvSpPr>
          <p:nvPr/>
        </p:nvSpPr>
        <p:spPr bwMode="auto">
          <a:xfrm>
            <a:off x="3429000" y="12954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71" name="Text Box 83"/>
          <p:cNvSpPr txBox="1">
            <a:spLocks noChangeArrowheads="1"/>
          </p:cNvSpPr>
          <p:nvPr/>
        </p:nvSpPr>
        <p:spPr bwMode="auto">
          <a:xfrm>
            <a:off x="3429000" y="990600"/>
            <a:ext cx="1600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5D5D5D"/>
                </a:solidFill>
              </a:rPr>
              <a:t>ADD F6,F8,F2</a:t>
            </a:r>
          </a:p>
        </p:txBody>
      </p:sp>
      <p:sp>
        <p:nvSpPr>
          <p:cNvPr id="63572" name="Line 84"/>
          <p:cNvSpPr>
            <a:spLocks noChangeShapeType="1"/>
          </p:cNvSpPr>
          <p:nvPr/>
        </p:nvSpPr>
        <p:spPr bwMode="auto">
          <a:xfrm>
            <a:off x="3429000" y="1600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73" name="Line 85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74" name="Line 86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75" name="Line 87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76" name="Line 88"/>
          <p:cNvSpPr>
            <a:spLocks noChangeShapeType="1"/>
          </p:cNvSpPr>
          <p:nvPr/>
        </p:nvSpPr>
        <p:spPr bwMode="auto">
          <a:xfrm>
            <a:off x="3429000" y="12954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77" name="Text Box 89"/>
          <p:cNvSpPr txBox="1">
            <a:spLocks noChangeArrowheads="1"/>
          </p:cNvSpPr>
          <p:nvPr/>
        </p:nvSpPr>
        <p:spPr bwMode="auto">
          <a:xfrm>
            <a:off x="3429000" y="1295400"/>
            <a:ext cx="1600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5D5D5D"/>
                </a:solidFill>
              </a:rPr>
              <a:t>DIVD F10,F0,F6</a:t>
            </a:r>
          </a:p>
        </p:txBody>
      </p:sp>
      <p:sp>
        <p:nvSpPr>
          <p:cNvPr id="63578" name="Line 90"/>
          <p:cNvSpPr>
            <a:spLocks noChangeShapeType="1"/>
          </p:cNvSpPr>
          <p:nvPr/>
        </p:nvSpPr>
        <p:spPr bwMode="auto">
          <a:xfrm>
            <a:off x="3429000" y="1600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79" name="Line 91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80" name="Line 92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81" name="Line 93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82" name="Line 95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83" name="Line 96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84" name="Line 97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85" name="Text Box 98"/>
          <p:cNvSpPr txBox="1">
            <a:spLocks noChangeArrowheads="1"/>
          </p:cNvSpPr>
          <p:nvPr/>
        </p:nvSpPr>
        <p:spPr bwMode="auto">
          <a:xfrm>
            <a:off x="3352800" y="1905000"/>
            <a:ext cx="1600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5D5D5D"/>
                </a:solidFill>
              </a:rPr>
              <a:t>MULTD F0,F2,F4 </a:t>
            </a:r>
          </a:p>
        </p:txBody>
      </p:sp>
      <p:sp>
        <p:nvSpPr>
          <p:cNvPr id="63586" name="Line 99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87" name="Line 100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88" name="Line 101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89" name="Text Box 102"/>
          <p:cNvSpPr txBox="1">
            <a:spLocks noChangeArrowheads="1"/>
          </p:cNvSpPr>
          <p:nvPr/>
        </p:nvSpPr>
        <p:spPr bwMode="auto">
          <a:xfrm>
            <a:off x="5638800" y="10668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F6: add2</a:t>
            </a:r>
          </a:p>
        </p:txBody>
      </p:sp>
      <p:sp>
        <p:nvSpPr>
          <p:cNvPr id="63590" name="Text Box 103"/>
          <p:cNvSpPr txBox="1">
            <a:spLocks noChangeArrowheads="1"/>
          </p:cNvSpPr>
          <p:nvPr/>
        </p:nvSpPr>
        <p:spPr bwMode="auto">
          <a:xfrm>
            <a:off x="5638800" y="7620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F0 : mult1</a:t>
            </a:r>
          </a:p>
        </p:txBody>
      </p:sp>
      <p:sp>
        <p:nvSpPr>
          <p:cNvPr id="63591" name="Text Box 104"/>
          <p:cNvSpPr txBox="1">
            <a:spLocks noChangeArrowheads="1"/>
          </p:cNvSpPr>
          <p:nvPr/>
        </p:nvSpPr>
        <p:spPr bwMode="auto">
          <a:xfrm>
            <a:off x="5638800" y="16764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F10: mult2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30200"/>
            <a:ext cx="8763000" cy="736600"/>
          </a:xfrm>
        </p:spPr>
        <p:txBody>
          <a:bodyPr/>
          <a:lstStyle/>
          <a:p>
            <a:r>
              <a:rPr lang="en-US" smtClean="0"/>
              <a:t>Advantages of Dynamic Scheduling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001000" cy="5029200"/>
          </a:xfrm>
        </p:spPr>
        <p:txBody>
          <a:bodyPr/>
          <a:lstStyle/>
          <a:p>
            <a:r>
              <a:rPr lang="en-US" dirty="0" smtClean="0">
                <a:solidFill>
                  <a:srgbClr val="0332B7"/>
                </a:solidFill>
              </a:rPr>
              <a:t>Dynamic scheduling - </a:t>
            </a:r>
            <a:r>
              <a:rPr lang="en-US" dirty="0" smtClean="0"/>
              <a:t>hardware rearranges the instruction execution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to reduce stalls </a:t>
            </a:r>
            <a:r>
              <a:rPr lang="en-US" dirty="0" smtClean="0"/>
              <a:t>while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maintaining data flow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exception behavior</a:t>
            </a:r>
          </a:p>
          <a:p>
            <a:r>
              <a:rPr lang="en-US" dirty="0" smtClean="0"/>
              <a:t>It handles cases when dependences unknown at compile time </a:t>
            </a:r>
          </a:p>
          <a:p>
            <a:pPr lvl="1"/>
            <a:r>
              <a:rPr lang="en-US" dirty="0" smtClean="0"/>
              <a:t>it allows the processor to tolerate unpredictable delays such as cache misses, by executing other code while waiting for the miss to resolve</a:t>
            </a:r>
          </a:p>
          <a:p>
            <a:r>
              <a:rPr lang="en-US" dirty="0" smtClean="0"/>
              <a:t>It allows code that compiled for one pipeline to run efficiently on a different pipeline </a:t>
            </a:r>
          </a:p>
          <a:p>
            <a:r>
              <a:rPr lang="en-US" dirty="0" smtClean="0"/>
              <a:t>It simplifies the compiler </a:t>
            </a:r>
          </a:p>
          <a:p>
            <a:r>
              <a:rPr lang="en-US" dirty="0" smtClean="0">
                <a:solidFill>
                  <a:srgbClr val="0332B7"/>
                </a:solidFill>
              </a:rPr>
              <a:t>Hardware speculation</a:t>
            </a:r>
            <a:r>
              <a:rPr lang="en-US" dirty="0" smtClean="0"/>
              <a:t>, a technique with significant performance advantages, builds on dynamic scheduling</a:t>
            </a:r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Line 2"/>
          <p:cNvSpPr>
            <a:spLocks noChangeShapeType="1"/>
          </p:cNvSpPr>
          <p:nvPr/>
        </p:nvSpPr>
        <p:spPr bwMode="auto">
          <a:xfrm flipV="1">
            <a:off x="1905000" y="28194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1219200" y="990600"/>
            <a:ext cx="1447800" cy="1905000"/>
          </a:xfrm>
          <a:prstGeom prst="rect">
            <a:avLst/>
          </a:prstGeom>
          <a:solidFill>
            <a:schemeClr val="bg1"/>
          </a:solidFill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6" name="Line 4"/>
          <p:cNvSpPr>
            <a:spLocks noChangeShapeType="1"/>
          </p:cNvSpPr>
          <p:nvPr/>
        </p:nvSpPr>
        <p:spPr bwMode="auto">
          <a:xfrm>
            <a:off x="1219200" y="16002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17" name="Line 5"/>
          <p:cNvSpPr>
            <a:spLocks noChangeShapeType="1"/>
          </p:cNvSpPr>
          <p:nvPr/>
        </p:nvSpPr>
        <p:spPr bwMode="auto">
          <a:xfrm>
            <a:off x="1219200" y="19050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18" name="Line 6"/>
          <p:cNvSpPr>
            <a:spLocks noChangeShapeType="1"/>
          </p:cNvSpPr>
          <p:nvPr/>
        </p:nvSpPr>
        <p:spPr bwMode="auto">
          <a:xfrm>
            <a:off x="1219200" y="22098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19" name="Line 7"/>
          <p:cNvSpPr>
            <a:spLocks noChangeShapeType="1"/>
          </p:cNvSpPr>
          <p:nvPr/>
        </p:nvSpPr>
        <p:spPr bwMode="auto">
          <a:xfrm>
            <a:off x="1219200" y="25146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20" name="Line 8"/>
          <p:cNvSpPr>
            <a:spLocks noChangeShapeType="1"/>
          </p:cNvSpPr>
          <p:nvPr/>
        </p:nvSpPr>
        <p:spPr bwMode="auto">
          <a:xfrm>
            <a:off x="1219200" y="12954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5562600" y="762000"/>
            <a:ext cx="2514600" cy="1219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>
            <a:off x="5562600" y="10668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>
            <a:off x="5562600" y="13716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24" name="Line 12"/>
          <p:cNvSpPr>
            <a:spLocks noChangeShapeType="1"/>
          </p:cNvSpPr>
          <p:nvPr/>
        </p:nvSpPr>
        <p:spPr bwMode="auto">
          <a:xfrm>
            <a:off x="5562600" y="16764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990600" y="990600"/>
            <a:ext cx="1676400" cy="1900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6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5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4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3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2	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1	</a:t>
            </a:r>
            <a:endParaRPr lang="en-US" sz="1400">
              <a:solidFill>
                <a:srgbClr val="0033CC"/>
              </a:solidFill>
            </a:endParaRPr>
          </a:p>
        </p:txBody>
      </p:sp>
      <p:sp>
        <p:nvSpPr>
          <p:cNvPr id="64526" name="Rectangle 14"/>
          <p:cNvSpPr>
            <a:spLocks noChangeArrowheads="1"/>
          </p:cNvSpPr>
          <p:nvPr/>
        </p:nvSpPr>
        <p:spPr bwMode="auto">
          <a:xfrm>
            <a:off x="6781800" y="2438400"/>
            <a:ext cx="1447800" cy="914400"/>
          </a:xfrm>
          <a:prstGeom prst="rect">
            <a:avLst/>
          </a:prstGeom>
          <a:solidFill>
            <a:schemeClr val="bg1"/>
          </a:solidFill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7" name="Line 15"/>
          <p:cNvSpPr>
            <a:spLocks noChangeShapeType="1"/>
          </p:cNvSpPr>
          <p:nvPr/>
        </p:nvSpPr>
        <p:spPr bwMode="auto">
          <a:xfrm>
            <a:off x="6781800" y="27432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28" name="Line 16"/>
          <p:cNvSpPr>
            <a:spLocks noChangeShapeType="1"/>
          </p:cNvSpPr>
          <p:nvPr/>
        </p:nvSpPr>
        <p:spPr bwMode="auto">
          <a:xfrm>
            <a:off x="6781800" y="30480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29" name="Text Box 17"/>
          <p:cNvSpPr txBox="1">
            <a:spLocks noChangeArrowheads="1"/>
          </p:cNvSpPr>
          <p:nvPr/>
        </p:nvSpPr>
        <p:spPr bwMode="auto">
          <a:xfrm>
            <a:off x="6781800" y="2438400"/>
            <a:ext cx="16764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3</a:t>
            </a:r>
          </a:p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2</a:t>
            </a:r>
          </a:p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1</a:t>
            </a:r>
          </a:p>
        </p:txBody>
      </p:sp>
      <p:sp>
        <p:nvSpPr>
          <p:cNvPr id="64530" name="Rectangle 18"/>
          <p:cNvSpPr>
            <a:spLocks noChangeArrowheads="1"/>
          </p:cNvSpPr>
          <p:nvPr/>
        </p:nvSpPr>
        <p:spPr bwMode="auto">
          <a:xfrm>
            <a:off x="1371600" y="4114800"/>
            <a:ext cx="2286000" cy="914400"/>
          </a:xfrm>
          <a:prstGeom prst="rect">
            <a:avLst/>
          </a:prstGeom>
          <a:solidFill>
            <a:schemeClr val="bg1"/>
          </a:solidFill>
          <a:ln w="19050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31" name="Line 19"/>
          <p:cNvSpPr>
            <a:spLocks noChangeShapeType="1"/>
          </p:cNvSpPr>
          <p:nvPr/>
        </p:nvSpPr>
        <p:spPr bwMode="auto">
          <a:xfrm>
            <a:off x="1371600" y="44196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2" name="Line 20"/>
          <p:cNvSpPr>
            <a:spLocks noChangeShapeType="1"/>
          </p:cNvSpPr>
          <p:nvPr/>
        </p:nvSpPr>
        <p:spPr bwMode="auto">
          <a:xfrm>
            <a:off x="1371600" y="47244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3" name="Text Box 21"/>
          <p:cNvSpPr txBox="1">
            <a:spLocks noChangeArrowheads="1"/>
          </p:cNvSpPr>
          <p:nvPr/>
        </p:nvSpPr>
        <p:spPr bwMode="auto">
          <a:xfrm>
            <a:off x="1143000" y="4114800"/>
            <a:ext cx="25908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292100" algn="l"/>
                <a:tab pos="749300" algn="l"/>
                <a:tab pos="1600200" algn="l"/>
              </a:tabLst>
            </a:pPr>
            <a:r>
              <a:rPr lang="en-US" sz="1400" b="0">
                <a:solidFill>
                  <a:srgbClr val="996633"/>
                </a:solidFill>
              </a:rPr>
              <a:t>3</a:t>
            </a:r>
          </a:p>
          <a:p>
            <a:pPr algn="l">
              <a:spcBef>
                <a:spcPct val="50000"/>
              </a:spcBef>
              <a:tabLst>
                <a:tab pos="292100" algn="l"/>
                <a:tab pos="749300" algn="l"/>
                <a:tab pos="1600200" algn="l"/>
              </a:tabLst>
            </a:pPr>
            <a:r>
              <a:rPr lang="en-US" sz="1400" b="0">
                <a:solidFill>
                  <a:srgbClr val="996633"/>
                </a:solidFill>
              </a:rPr>
              <a:t>2	</a:t>
            </a:r>
            <a:r>
              <a:rPr lang="en-US" sz="1400">
                <a:solidFill>
                  <a:srgbClr val="996633"/>
                </a:solidFill>
              </a:rPr>
              <a:t>A	M()-M()	M[R3]</a:t>
            </a:r>
          </a:p>
          <a:p>
            <a:pPr algn="l">
              <a:spcBef>
                <a:spcPct val="50000"/>
              </a:spcBef>
              <a:tabLst>
                <a:tab pos="292100" algn="l"/>
                <a:tab pos="749300" algn="l"/>
                <a:tab pos="1600200" algn="l"/>
              </a:tabLst>
            </a:pPr>
            <a:r>
              <a:rPr lang="en-US" sz="1400" b="0">
                <a:solidFill>
                  <a:srgbClr val="996633"/>
                </a:solidFill>
              </a:rPr>
              <a:t>1	</a:t>
            </a:r>
            <a:endParaRPr lang="en-US" sz="1400">
              <a:solidFill>
                <a:srgbClr val="996633"/>
              </a:solidFill>
            </a:endParaRPr>
          </a:p>
        </p:txBody>
      </p:sp>
      <p:sp>
        <p:nvSpPr>
          <p:cNvPr id="64534" name="Line 22"/>
          <p:cNvSpPr>
            <a:spLocks noChangeShapeType="1"/>
          </p:cNvSpPr>
          <p:nvPr/>
        </p:nvSpPr>
        <p:spPr bwMode="auto">
          <a:xfrm>
            <a:off x="1828800" y="4114800"/>
            <a:ext cx="0" cy="914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5" name="Line 23"/>
          <p:cNvSpPr>
            <a:spLocks noChangeShapeType="1"/>
          </p:cNvSpPr>
          <p:nvPr/>
        </p:nvSpPr>
        <p:spPr bwMode="auto">
          <a:xfrm>
            <a:off x="2743200" y="4114800"/>
            <a:ext cx="0" cy="914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6" name="Rectangle 24"/>
          <p:cNvSpPr>
            <a:spLocks noChangeArrowheads="1"/>
          </p:cNvSpPr>
          <p:nvPr/>
        </p:nvSpPr>
        <p:spPr bwMode="auto">
          <a:xfrm>
            <a:off x="5029200" y="4191000"/>
            <a:ext cx="2286000" cy="609600"/>
          </a:xfrm>
          <a:prstGeom prst="rect">
            <a:avLst/>
          </a:prstGeom>
          <a:solidFill>
            <a:schemeClr val="bg1"/>
          </a:solidFill>
          <a:ln w="19050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37" name="Line 25"/>
          <p:cNvSpPr>
            <a:spLocks noChangeShapeType="1"/>
          </p:cNvSpPr>
          <p:nvPr/>
        </p:nvSpPr>
        <p:spPr bwMode="auto">
          <a:xfrm>
            <a:off x="5029200" y="41910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8" name="Line 26"/>
          <p:cNvSpPr>
            <a:spLocks noChangeShapeType="1"/>
          </p:cNvSpPr>
          <p:nvPr/>
        </p:nvSpPr>
        <p:spPr bwMode="auto">
          <a:xfrm>
            <a:off x="5029200" y="44958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9" name="Text Box 27"/>
          <p:cNvSpPr txBox="1">
            <a:spLocks noChangeArrowheads="1"/>
          </p:cNvSpPr>
          <p:nvPr/>
        </p:nvSpPr>
        <p:spPr bwMode="auto">
          <a:xfrm>
            <a:off x="5105400" y="4191000"/>
            <a:ext cx="2971800" cy="623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457200" algn="l"/>
                <a:tab pos="1549400" algn="l"/>
                <a:tab pos="2235200" algn="l"/>
              </a:tabLst>
            </a:pPr>
            <a:r>
              <a:rPr lang="en-US" sz="1400" b="0">
                <a:solidFill>
                  <a:srgbClr val="996633"/>
                </a:solidFill>
              </a:rPr>
              <a:t>D	Mult1	M[R3]	2</a:t>
            </a:r>
          </a:p>
          <a:p>
            <a:pPr algn="l">
              <a:spcBef>
                <a:spcPct val="50000"/>
              </a:spcBef>
              <a:tabLst>
                <a:tab pos="457200" algn="l"/>
                <a:tab pos="1549400" algn="l"/>
                <a:tab pos="2235200" algn="l"/>
              </a:tabLst>
            </a:pPr>
            <a:r>
              <a:rPr lang="en-US" sz="1400">
                <a:solidFill>
                  <a:srgbClr val="996633"/>
                </a:solidFill>
              </a:rPr>
              <a:t>M	 M[R3] 	“F4”	</a:t>
            </a:r>
            <a:r>
              <a:rPr lang="en-US" sz="1400" b="0">
                <a:solidFill>
                  <a:srgbClr val="996633"/>
                </a:solidFill>
              </a:rPr>
              <a:t>1</a:t>
            </a:r>
          </a:p>
        </p:txBody>
      </p:sp>
      <p:sp>
        <p:nvSpPr>
          <p:cNvPr id="64540" name="Line 28"/>
          <p:cNvSpPr>
            <a:spLocks noChangeShapeType="1"/>
          </p:cNvSpPr>
          <p:nvPr/>
        </p:nvSpPr>
        <p:spPr bwMode="auto">
          <a:xfrm>
            <a:off x="5486400" y="4191000"/>
            <a:ext cx="0" cy="6096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41" name="Line 29"/>
          <p:cNvSpPr>
            <a:spLocks noChangeShapeType="1"/>
          </p:cNvSpPr>
          <p:nvPr/>
        </p:nvSpPr>
        <p:spPr bwMode="auto">
          <a:xfrm>
            <a:off x="6400800" y="4191000"/>
            <a:ext cx="0" cy="6096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42" name="Rectangle 30"/>
          <p:cNvSpPr>
            <a:spLocks noChangeArrowheads="1"/>
          </p:cNvSpPr>
          <p:nvPr/>
        </p:nvSpPr>
        <p:spPr bwMode="auto">
          <a:xfrm>
            <a:off x="1676400" y="5334000"/>
            <a:ext cx="1981200" cy="304800"/>
          </a:xfrm>
          <a:prstGeom prst="rect">
            <a:avLst/>
          </a:prstGeom>
          <a:solidFill>
            <a:srgbClr val="FFFF00"/>
          </a:solidFill>
          <a:ln w="28575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FP adders</a:t>
            </a:r>
          </a:p>
        </p:txBody>
      </p:sp>
      <p:sp>
        <p:nvSpPr>
          <p:cNvPr id="64543" name="Line 31"/>
          <p:cNvSpPr>
            <a:spLocks noChangeShapeType="1"/>
          </p:cNvSpPr>
          <p:nvPr/>
        </p:nvSpPr>
        <p:spPr bwMode="auto">
          <a:xfrm>
            <a:off x="2286000" y="50292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44" name="Line 32"/>
          <p:cNvSpPr>
            <a:spLocks noChangeShapeType="1"/>
          </p:cNvSpPr>
          <p:nvPr/>
        </p:nvSpPr>
        <p:spPr bwMode="auto">
          <a:xfrm>
            <a:off x="3200400" y="50292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45" name="Line 33"/>
          <p:cNvSpPr>
            <a:spLocks noChangeShapeType="1"/>
          </p:cNvSpPr>
          <p:nvPr/>
        </p:nvSpPr>
        <p:spPr bwMode="auto">
          <a:xfrm>
            <a:off x="2743200" y="56388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46" name="Rectangle 34"/>
          <p:cNvSpPr>
            <a:spLocks noChangeArrowheads="1"/>
          </p:cNvSpPr>
          <p:nvPr/>
        </p:nvSpPr>
        <p:spPr bwMode="auto">
          <a:xfrm>
            <a:off x="5334000" y="5105400"/>
            <a:ext cx="1981200" cy="304800"/>
          </a:xfrm>
          <a:prstGeom prst="rect">
            <a:avLst/>
          </a:prstGeom>
          <a:solidFill>
            <a:srgbClr val="FFFF00"/>
          </a:solidFill>
          <a:ln w="28575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FP Multipliers</a:t>
            </a:r>
          </a:p>
        </p:txBody>
      </p:sp>
      <p:sp>
        <p:nvSpPr>
          <p:cNvPr id="64547" name="Line 35"/>
          <p:cNvSpPr>
            <a:spLocks noChangeShapeType="1"/>
          </p:cNvSpPr>
          <p:nvPr/>
        </p:nvSpPr>
        <p:spPr bwMode="auto">
          <a:xfrm>
            <a:off x="5943600" y="48006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48" name="Line 36"/>
          <p:cNvSpPr>
            <a:spLocks noChangeShapeType="1"/>
          </p:cNvSpPr>
          <p:nvPr/>
        </p:nvSpPr>
        <p:spPr bwMode="auto">
          <a:xfrm>
            <a:off x="6858000" y="48006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49" name="Line 37"/>
          <p:cNvSpPr>
            <a:spLocks noChangeShapeType="1"/>
          </p:cNvSpPr>
          <p:nvPr/>
        </p:nvSpPr>
        <p:spPr bwMode="auto">
          <a:xfrm>
            <a:off x="6400800" y="5410200"/>
            <a:ext cx="0" cy="533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50" name="Line 38"/>
          <p:cNvSpPr>
            <a:spLocks noChangeShapeType="1"/>
          </p:cNvSpPr>
          <p:nvPr/>
        </p:nvSpPr>
        <p:spPr bwMode="auto">
          <a:xfrm>
            <a:off x="914400" y="5943600"/>
            <a:ext cx="7696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51" name="Text Box 39"/>
          <p:cNvSpPr txBox="1">
            <a:spLocks noChangeArrowheads="1"/>
          </p:cNvSpPr>
          <p:nvPr/>
        </p:nvSpPr>
        <p:spPr bwMode="auto">
          <a:xfrm>
            <a:off x="3352800" y="5638800"/>
            <a:ext cx="3048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hlink"/>
                </a:solidFill>
              </a:rPr>
              <a:t>Common data bus (CDB)</a:t>
            </a:r>
          </a:p>
        </p:txBody>
      </p:sp>
      <p:sp>
        <p:nvSpPr>
          <p:cNvPr id="64552" name="Text Box 40"/>
          <p:cNvSpPr txBox="1">
            <a:spLocks noChangeArrowheads="1"/>
          </p:cNvSpPr>
          <p:nvPr/>
        </p:nvSpPr>
        <p:spPr bwMode="auto">
          <a:xfrm>
            <a:off x="3657600" y="4191000"/>
            <a:ext cx="1371600" cy="703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996633"/>
                </a:solidFill>
              </a:rPr>
              <a:t>Reservation 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996633"/>
                </a:solidFill>
              </a:rPr>
              <a:t>Stations</a:t>
            </a:r>
          </a:p>
        </p:txBody>
      </p:sp>
      <p:sp>
        <p:nvSpPr>
          <p:cNvPr id="64553" name="Line 41"/>
          <p:cNvSpPr>
            <a:spLocks noChangeShapeType="1"/>
          </p:cNvSpPr>
          <p:nvPr/>
        </p:nvSpPr>
        <p:spPr bwMode="auto">
          <a:xfrm flipV="1">
            <a:off x="914400" y="3352800"/>
            <a:ext cx="0" cy="2590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54" name="Line 42"/>
          <p:cNvSpPr>
            <a:spLocks noChangeShapeType="1"/>
          </p:cNvSpPr>
          <p:nvPr/>
        </p:nvSpPr>
        <p:spPr bwMode="auto">
          <a:xfrm flipV="1">
            <a:off x="8610600" y="457200"/>
            <a:ext cx="0" cy="5486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55" name="Line 43"/>
          <p:cNvSpPr>
            <a:spLocks noChangeShapeType="1"/>
          </p:cNvSpPr>
          <p:nvPr/>
        </p:nvSpPr>
        <p:spPr bwMode="auto">
          <a:xfrm flipV="1">
            <a:off x="914400" y="3352800"/>
            <a:ext cx="990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56" name="Line 44"/>
          <p:cNvSpPr>
            <a:spLocks noChangeShapeType="1"/>
          </p:cNvSpPr>
          <p:nvPr/>
        </p:nvSpPr>
        <p:spPr bwMode="auto">
          <a:xfrm flipV="1">
            <a:off x="6705600" y="457200"/>
            <a:ext cx="1905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57" name="Line 45"/>
          <p:cNvSpPr>
            <a:spLocks noChangeShapeType="1"/>
          </p:cNvSpPr>
          <p:nvPr/>
        </p:nvSpPr>
        <p:spPr bwMode="auto">
          <a:xfrm>
            <a:off x="6705600" y="457200"/>
            <a:ext cx="0" cy="304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58" name="Line 46"/>
          <p:cNvSpPr>
            <a:spLocks noChangeShapeType="1"/>
          </p:cNvSpPr>
          <p:nvPr/>
        </p:nvSpPr>
        <p:spPr bwMode="auto">
          <a:xfrm>
            <a:off x="1600200" y="3505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59" name="Line 47"/>
          <p:cNvSpPr>
            <a:spLocks noChangeShapeType="1"/>
          </p:cNvSpPr>
          <p:nvPr/>
        </p:nvSpPr>
        <p:spPr bwMode="auto">
          <a:xfrm>
            <a:off x="5257800" y="35052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60" name="Line 48"/>
          <p:cNvSpPr>
            <a:spLocks noChangeShapeType="1"/>
          </p:cNvSpPr>
          <p:nvPr/>
        </p:nvSpPr>
        <p:spPr bwMode="auto">
          <a:xfrm>
            <a:off x="1600200" y="3505200"/>
            <a:ext cx="3657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61" name="Line 49"/>
          <p:cNvSpPr>
            <a:spLocks noChangeShapeType="1"/>
          </p:cNvSpPr>
          <p:nvPr/>
        </p:nvSpPr>
        <p:spPr bwMode="auto">
          <a:xfrm>
            <a:off x="4191000" y="28194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62" name="Line 50"/>
          <p:cNvSpPr>
            <a:spLocks noChangeShapeType="1"/>
          </p:cNvSpPr>
          <p:nvPr/>
        </p:nvSpPr>
        <p:spPr bwMode="auto">
          <a:xfrm>
            <a:off x="2286000" y="3276600"/>
            <a:ext cx="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63" name="Line 51"/>
          <p:cNvSpPr>
            <a:spLocks noChangeShapeType="1"/>
          </p:cNvSpPr>
          <p:nvPr/>
        </p:nvSpPr>
        <p:spPr bwMode="auto">
          <a:xfrm>
            <a:off x="5943600" y="1981200"/>
            <a:ext cx="0" cy="2209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64" name="Line 52"/>
          <p:cNvSpPr>
            <a:spLocks noChangeShapeType="1"/>
          </p:cNvSpPr>
          <p:nvPr/>
        </p:nvSpPr>
        <p:spPr bwMode="auto">
          <a:xfrm>
            <a:off x="2286000" y="3276600"/>
            <a:ext cx="3657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65" name="Line 53"/>
          <p:cNvSpPr>
            <a:spLocks noChangeShapeType="1"/>
          </p:cNvSpPr>
          <p:nvPr/>
        </p:nvSpPr>
        <p:spPr bwMode="auto">
          <a:xfrm>
            <a:off x="2971800" y="3124200"/>
            <a:ext cx="0" cy="99060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66" name="Line 54"/>
          <p:cNvSpPr>
            <a:spLocks noChangeShapeType="1"/>
          </p:cNvSpPr>
          <p:nvPr/>
        </p:nvSpPr>
        <p:spPr bwMode="auto">
          <a:xfrm>
            <a:off x="2971800" y="3124200"/>
            <a:ext cx="3657600" cy="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67" name="Line 55"/>
          <p:cNvSpPr>
            <a:spLocks noChangeShapeType="1"/>
          </p:cNvSpPr>
          <p:nvPr/>
        </p:nvSpPr>
        <p:spPr bwMode="auto">
          <a:xfrm>
            <a:off x="6629400" y="1981200"/>
            <a:ext cx="0" cy="220980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68" name="Line 56"/>
          <p:cNvSpPr>
            <a:spLocks noChangeShapeType="1"/>
          </p:cNvSpPr>
          <p:nvPr/>
        </p:nvSpPr>
        <p:spPr bwMode="auto">
          <a:xfrm>
            <a:off x="1981200" y="609600"/>
            <a:ext cx="0" cy="3810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69" name="Text Box 57"/>
          <p:cNvSpPr txBox="1">
            <a:spLocks noChangeArrowheads="1"/>
          </p:cNvSpPr>
          <p:nvPr/>
        </p:nvSpPr>
        <p:spPr bwMode="auto">
          <a:xfrm>
            <a:off x="1371600" y="381000"/>
            <a:ext cx="1676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From memory</a:t>
            </a:r>
          </a:p>
        </p:txBody>
      </p:sp>
      <p:sp>
        <p:nvSpPr>
          <p:cNvPr id="64570" name="Text Box 58"/>
          <p:cNvSpPr txBox="1">
            <a:spLocks noChangeArrowheads="1"/>
          </p:cNvSpPr>
          <p:nvPr/>
        </p:nvSpPr>
        <p:spPr bwMode="auto">
          <a:xfrm rot="-5400000">
            <a:off x="130175" y="1774825"/>
            <a:ext cx="1447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Load buffers</a:t>
            </a:r>
          </a:p>
        </p:txBody>
      </p:sp>
      <p:sp>
        <p:nvSpPr>
          <p:cNvPr id="64571" name="Text Box 59"/>
          <p:cNvSpPr txBox="1">
            <a:spLocks noChangeArrowheads="1"/>
          </p:cNvSpPr>
          <p:nvPr/>
        </p:nvSpPr>
        <p:spPr bwMode="auto">
          <a:xfrm rot="-5400000">
            <a:off x="1997075" y="1736725"/>
            <a:ext cx="2286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E0E0E"/>
                </a:solidFill>
              </a:rPr>
              <a:t>FP operation queue</a:t>
            </a:r>
          </a:p>
        </p:txBody>
      </p:sp>
      <p:sp>
        <p:nvSpPr>
          <p:cNvPr id="64572" name="Line 60"/>
          <p:cNvSpPr>
            <a:spLocks noChangeShapeType="1"/>
          </p:cNvSpPr>
          <p:nvPr/>
        </p:nvSpPr>
        <p:spPr bwMode="auto">
          <a:xfrm>
            <a:off x="4038600" y="609600"/>
            <a:ext cx="0" cy="381000"/>
          </a:xfrm>
          <a:prstGeom prst="line">
            <a:avLst/>
          </a:prstGeom>
          <a:noFill/>
          <a:ln w="28575">
            <a:solidFill>
              <a:srgbClr val="0E0E0E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73" name="Text Box 61"/>
          <p:cNvSpPr txBox="1">
            <a:spLocks noChangeArrowheads="1"/>
          </p:cNvSpPr>
          <p:nvPr/>
        </p:nvSpPr>
        <p:spPr bwMode="auto">
          <a:xfrm>
            <a:off x="3124200" y="381000"/>
            <a:ext cx="2362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0E0E0E"/>
                </a:solidFill>
              </a:rPr>
              <a:t>From instruction unit</a:t>
            </a:r>
          </a:p>
        </p:txBody>
      </p:sp>
      <p:sp>
        <p:nvSpPr>
          <p:cNvPr id="64574" name="Text Box 62"/>
          <p:cNvSpPr txBox="1">
            <a:spLocks noChangeArrowheads="1"/>
          </p:cNvSpPr>
          <p:nvPr/>
        </p:nvSpPr>
        <p:spPr bwMode="auto">
          <a:xfrm>
            <a:off x="5410200" y="457200"/>
            <a:ext cx="21336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FP Registers</a:t>
            </a:r>
          </a:p>
        </p:txBody>
      </p:sp>
      <p:sp>
        <p:nvSpPr>
          <p:cNvPr id="64575" name="Line 63"/>
          <p:cNvSpPr>
            <a:spLocks noChangeShapeType="1"/>
          </p:cNvSpPr>
          <p:nvPr/>
        </p:nvSpPr>
        <p:spPr bwMode="auto">
          <a:xfrm>
            <a:off x="6629400" y="2209800"/>
            <a:ext cx="838200" cy="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76" name="Line 64"/>
          <p:cNvSpPr>
            <a:spLocks noChangeShapeType="1"/>
          </p:cNvSpPr>
          <p:nvPr/>
        </p:nvSpPr>
        <p:spPr bwMode="auto">
          <a:xfrm>
            <a:off x="7467600" y="2209800"/>
            <a:ext cx="0" cy="2286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77" name="Line 65"/>
          <p:cNvSpPr>
            <a:spLocks noChangeShapeType="1"/>
          </p:cNvSpPr>
          <p:nvPr/>
        </p:nvSpPr>
        <p:spPr bwMode="auto">
          <a:xfrm>
            <a:off x="7543800" y="3352800"/>
            <a:ext cx="0" cy="2286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78" name="Text Box 66"/>
          <p:cNvSpPr txBox="1">
            <a:spLocks noChangeArrowheads="1"/>
          </p:cNvSpPr>
          <p:nvPr/>
        </p:nvSpPr>
        <p:spPr bwMode="auto">
          <a:xfrm>
            <a:off x="6781800" y="3505200"/>
            <a:ext cx="1447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To memory</a:t>
            </a:r>
          </a:p>
        </p:txBody>
      </p:sp>
      <p:sp>
        <p:nvSpPr>
          <p:cNvPr id="64579" name="Text Box 67"/>
          <p:cNvSpPr txBox="1">
            <a:spLocks noChangeArrowheads="1"/>
          </p:cNvSpPr>
          <p:nvPr/>
        </p:nvSpPr>
        <p:spPr bwMode="auto">
          <a:xfrm>
            <a:off x="7315200" y="2133600"/>
            <a:ext cx="15335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rgbClr val="0033CC"/>
                </a:solidFill>
              </a:rPr>
              <a:t>Store buffers</a:t>
            </a:r>
          </a:p>
        </p:txBody>
      </p:sp>
      <p:sp>
        <p:nvSpPr>
          <p:cNvPr id="64580" name="Line 68"/>
          <p:cNvSpPr>
            <a:spLocks noChangeShapeType="1"/>
          </p:cNvSpPr>
          <p:nvPr/>
        </p:nvSpPr>
        <p:spPr bwMode="auto">
          <a:xfrm flipV="1">
            <a:off x="7467600" y="2209800"/>
            <a:ext cx="1143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81" name="Line 69"/>
          <p:cNvSpPr>
            <a:spLocks noChangeShapeType="1"/>
          </p:cNvSpPr>
          <p:nvPr/>
        </p:nvSpPr>
        <p:spPr bwMode="auto">
          <a:xfrm>
            <a:off x="2286000" y="3886200"/>
            <a:ext cx="6324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82" name="Oval 70"/>
          <p:cNvSpPr>
            <a:spLocks noChangeArrowheads="1"/>
          </p:cNvSpPr>
          <p:nvPr/>
        </p:nvSpPr>
        <p:spPr bwMode="auto">
          <a:xfrm>
            <a:off x="2257425" y="384175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83" name="Oval 71"/>
          <p:cNvSpPr>
            <a:spLocks noChangeArrowheads="1"/>
          </p:cNvSpPr>
          <p:nvPr/>
        </p:nvSpPr>
        <p:spPr bwMode="auto">
          <a:xfrm>
            <a:off x="2933700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84" name="Oval 72"/>
          <p:cNvSpPr>
            <a:spLocks noChangeArrowheads="1"/>
          </p:cNvSpPr>
          <p:nvPr/>
        </p:nvSpPr>
        <p:spPr bwMode="auto">
          <a:xfrm>
            <a:off x="5902325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85" name="Oval 73"/>
          <p:cNvSpPr>
            <a:spLocks noChangeArrowheads="1"/>
          </p:cNvSpPr>
          <p:nvPr/>
        </p:nvSpPr>
        <p:spPr bwMode="auto">
          <a:xfrm>
            <a:off x="6591300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86" name="Text Box 74"/>
          <p:cNvSpPr txBox="1">
            <a:spLocks noChangeArrowheads="1"/>
          </p:cNvSpPr>
          <p:nvPr/>
        </p:nvSpPr>
        <p:spPr bwMode="auto">
          <a:xfrm>
            <a:off x="3276600" y="3429000"/>
            <a:ext cx="16668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/>
              <a:t>Operation bus</a:t>
            </a:r>
          </a:p>
        </p:txBody>
      </p:sp>
      <p:sp>
        <p:nvSpPr>
          <p:cNvPr id="64587" name="Text Box 75"/>
          <p:cNvSpPr txBox="1">
            <a:spLocks noChangeArrowheads="1"/>
          </p:cNvSpPr>
          <p:nvPr/>
        </p:nvSpPr>
        <p:spPr bwMode="auto">
          <a:xfrm>
            <a:off x="5029200" y="2209800"/>
            <a:ext cx="1524000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Operand buses</a:t>
            </a:r>
          </a:p>
        </p:txBody>
      </p:sp>
      <p:sp>
        <p:nvSpPr>
          <p:cNvPr id="64588" name="Text Box 76"/>
          <p:cNvSpPr txBox="1">
            <a:spLocks noChangeArrowheads="1"/>
          </p:cNvSpPr>
          <p:nvPr/>
        </p:nvSpPr>
        <p:spPr bwMode="auto">
          <a:xfrm>
            <a:off x="152400" y="228600"/>
            <a:ext cx="1143000" cy="349250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chemeClr val="hlink"/>
                </a:solidFill>
              </a:rPr>
              <a:t>Cycle: 10</a:t>
            </a:r>
          </a:p>
        </p:txBody>
      </p:sp>
      <p:sp>
        <p:nvSpPr>
          <p:cNvPr id="64589" name="Rectangle 77"/>
          <p:cNvSpPr>
            <a:spLocks noChangeArrowheads="1"/>
          </p:cNvSpPr>
          <p:nvPr/>
        </p:nvSpPr>
        <p:spPr bwMode="auto">
          <a:xfrm>
            <a:off x="3429000" y="990600"/>
            <a:ext cx="1447800" cy="1828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90" name="Line 78"/>
          <p:cNvSpPr>
            <a:spLocks noChangeShapeType="1"/>
          </p:cNvSpPr>
          <p:nvPr/>
        </p:nvSpPr>
        <p:spPr bwMode="auto">
          <a:xfrm>
            <a:off x="3429000" y="1600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91" name="Line 79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92" name="Line 80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93" name="Line 81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94" name="Line 82"/>
          <p:cNvSpPr>
            <a:spLocks noChangeShapeType="1"/>
          </p:cNvSpPr>
          <p:nvPr/>
        </p:nvSpPr>
        <p:spPr bwMode="auto">
          <a:xfrm>
            <a:off x="3429000" y="12954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95" name="Text Box 83"/>
          <p:cNvSpPr txBox="1">
            <a:spLocks noChangeArrowheads="1"/>
          </p:cNvSpPr>
          <p:nvPr/>
        </p:nvSpPr>
        <p:spPr bwMode="auto">
          <a:xfrm>
            <a:off x="3429000" y="990600"/>
            <a:ext cx="1600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5D5D5D"/>
                </a:solidFill>
              </a:rPr>
              <a:t>ADD F6,F8,F2</a:t>
            </a:r>
          </a:p>
        </p:txBody>
      </p:sp>
      <p:sp>
        <p:nvSpPr>
          <p:cNvPr id="64596" name="Line 84"/>
          <p:cNvSpPr>
            <a:spLocks noChangeShapeType="1"/>
          </p:cNvSpPr>
          <p:nvPr/>
        </p:nvSpPr>
        <p:spPr bwMode="auto">
          <a:xfrm>
            <a:off x="3429000" y="1600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97" name="Line 85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98" name="Line 86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99" name="Line 87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600" name="Line 88"/>
          <p:cNvSpPr>
            <a:spLocks noChangeShapeType="1"/>
          </p:cNvSpPr>
          <p:nvPr/>
        </p:nvSpPr>
        <p:spPr bwMode="auto">
          <a:xfrm>
            <a:off x="3429000" y="12954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601" name="Text Box 89"/>
          <p:cNvSpPr txBox="1">
            <a:spLocks noChangeArrowheads="1"/>
          </p:cNvSpPr>
          <p:nvPr/>
        </p:nvSpPr>
        <p:spPr bwMode="auto">
          <a:xfrm>
            <a:off x="3429000" y="1295400"/>
            <a:ext cx="1600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5D5D5D"/>
                </a:solidFill>
              </a:rPr>
              <a:t>DIVD F10,F0,F6</a:t>
            </a:r>
          </a:p>
        </p:txBody>
      </p:sp>
      <p:sp>
        <p:nvSpPr>
          <p:cNvPr id="64602" name="Line 90"/>
          <p:cNvSpPr>
            <a:spLocks noChangeShapeType="1"/>
          </p:cNvSpPr>
          <p:nvPr/>
        </p:nvSpPr>
        <p:spPr bwMode="auto">
          <a:xfrm>
            <a:off x="3429000" y="1600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603" name="Line 91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604" name="Line 92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605" name="Line 93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606" name="Line 95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607" name="Line 96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608" name="Line 97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609" name="Text Box 98"/>
          <p:cNvSpPr txBox="1">
            <a:spLocks noChangeArrowheads="1"/>
          </p:cNvSpPr>
          <p:nvPr/>
        </p:nvSpPr>
        <p:spPr bwMode="auto">
          <a:xfrm>
            <a:off x="3352800" y="1905000"/>
            <a:ext cx="1600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5D5D5D"/>
                </a:solidFill>
              </a:rPr>
              <a:t>MULTD F0,F2,F4 </a:t>
            </a:r>
          </a:p>
        </p:txBody>
      </p:sp>
      <p:sp>
        <p:nvSpPr>
          <p:cNvPr id="64610" name="Line 99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611" name="Line 100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612" name="Line 101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613" name="Text Box 102"/>
          <p:cNvSpPr txBox="1">
            <a:spLocks noChangeArrowheads="1"/>
          </p:cNvSpPr>
          <p:nvPr/>
        </p:nvSpPr>
        <p:spPr bwMode="auto">
          <a:xfrm>
            <a:off x="5638800" y="10668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F6: add2</a:t>
            </a:r>
          </a:p>
        </p:txBody>
      </p:sp>
      <p:sp>
        <p:nvSpPr>
          <p:cNvPr id="64614" name="Text Box 103"/>
          <p:cNvSpPr txBox="1">
            <a:spLocks noChangeArrowheads="1"/>
          </p:cNvSpPr>
          <p:nvPr/>
        </p:nvSpPr>
        <p:spPr bwMode="auto">
          <a:xfrm>
            <a:off x="5638800" y="7620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F0 : mult1</a:t>
            </a:r>
          </a:p>
        </p:txBody>
      </p:sp>
      <p:sp>
        <p:nvSpPr>
          <p:cNvPr id="64615" name="Text Box 104"/>
          <p:cNvSpPr txBox="1">
            <a:spLocks noChangeArrowheads="1"/>
          </p:cNvSpPr>
          <p:nvPr/>
        </p:nvSpPr>
        <p:spPr bwMode="auto">
          <a:xfrm>
            <a:off x="5638800" y="16764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F10: mult2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Line 2"/>
          <p:cNvSpPr>
            <a:spLocks noChangeShapeType="1"/>
          </p:cNvSpPr>
          <p:nvPr/>
        </p:nvSpPr>
        <p:spPr bwMode="auto">
          <a:xfrm flipV="1">
            <a:off x="1905000" y="28194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1219200" y="990600"/>
            <a:ext cx="1447800" cy="1905000"/>
          </a:xfrm>
          <a:prstGeom prst="rect">
            <a:avLst/>
          </a:prstGeom>
          <a:solidFill>
            <a:schemeClr val="bg1"/>
          </a:solidFill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>
            <a:off x="1219200" y="16002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1219200" y="19050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>
            <a:off x="1219200" y="22098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43" name="Line 7"/>
          <p:cNvSpPr>
            <a:spLocks noChangeShapeType="1"/>
          </p:cNvSpPr>
          <p:nvPr/>
        </p:nvSpPr>
        <p:spPr bwMode="auto">
          <a:xfrm>
            <a:off x="1219200" y="25146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44" name="Line 8"/>
          <p:cNvSpPr>
            <a:spLocks noChangeShapeType="1"/>
          </p:cNvSpPr>
          <p:nvPr/>
        </p:nvSpPr>
        <p:spPr bwMode="auto">
          <a:xfrm>
            <a:off x="1219200" y="12954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45" name="Rectangle 9"/>
          <p:cNvSpPr>
            <a:spLocks noChangeArrowheads="1"/>
          </p:cNvSpPr>
          <p:nvPr/>
        </p:nvSpPr>
        <p:spPr bwMode="auto">
          <a:xfrm>
            <a:off x="5562600" y="762000"/>
            <a:ext cx="2514600" cy="1219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6" name="Line 11"/>
          <p:cNvSpPr>
            <a:spLocks noChangeShapeType="1"/>
          </p:cNvSpPr>
          <p:nvPr/>
        </p:nvSpPr>
        <p:spPr bwMode="auto">
          <a:xfrm>
            <a:off x="5562600" y="13716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47" name="Line 12"/>
          <p:cNvSpPr>
            <a:spLocks noChangeShapeType="1"/>
          </p:cNvSpPr>
          <p:nvPr/>
        </p:nvSpPr>
        <p:spPr bwMode="auto">
          <a:xfrm>
            <a:off x="5562600" y="16764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48" name="Text Box 13"/>
          <p:cNvSpPr txBox="1">
            <a:spLocks noChangeArrowheads="1"/>
          </p:cNvSpPr>
          <p:nvPr/>
        </p:nvSpPr>
        <p:spPr bwMode="auto">
          <a:xfrm>
            <a:off x="990600" y="990600"/>
            <a:ext cx="1676400" cy="1900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6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5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4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3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2	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1	</a:t>
            </a:r>
            <a:endParaRPr lang="en-US" sz="1400">
              <a:solidFill>
                <a:srgbClr val="0033CC"/>
              </a:solidFill>
            </a:endParaRPr>
          </a:p>
        </p:txBody>
      </p:sp>
      <p:sp>
        <p:nvSpPr>
          <p:cNvPr id="65549" name="Rectangle 14"/>
          <p:cNvSpPr>
            <a:spLocks noChangeArrowheads="1"/>
          </p:cNvSpPr>
          <p:nvPr/>
        </p:nvSpPr>
        <p:spPr bwMode="auto">
          <a:xfrm>
            <a:off x="6781800" y="2438400"/>
            <a:ext cx="1447800" cy="914400"/>
          </a:xfrm>
          <a:prstGeom prst="rect">
            <a:avLst/>
          </a:prstGeom>
          <a:solidFill>
            <a:schemeClr val="bg1"/>
          </a:solidFill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50" name="Line 15"/>
          <p:cNvSpPr>
            <a:spLocks noChangeShapeType="1"/>
          </p:cNvSpPr>
          <p:nvPr/>
        </p:nvSpPr>
        <p:spPr bwMode="auto">
          <a:xfrm>
            <a:off x="6781800" y="27432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51" name="Line 16"/>
          <p:cNvSpPr>
            <a:spLocks noChangeShapeType="1"/>
          </p:cNvSpPr>
          <p:nvPr/>
        </p:nvSpPr>
        <p:spPr bwMode="auto">
          <a:xfrm>
            <a:off x="6781800" y="30480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52" name="Text Box 17"/>
          <p:cNvSpPr txBox="1">
            <a:spLocks noChangeArrowheads="1"/>
          </p:cNvSpPr>
          <p:nvPr/>
        </p:nvSpPr>
        <p:spPr bwMode="auto">
          <a:xfrm>
            <a:off x="6781800" y="2438400"/>
            <a:ext cx="16764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3</a:t>
            </a:r>
          </a:p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2</a:t>
            </a:r>
          </a:p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1</a:t>
            </a:r>
          </a:p>
        </p:txBody>
      </p:sp>
      <p:sp>
        <p:nvSpPr>
          <p:cNvPr id="65553" name="Rectangle 18"/>
          <p:cNvSpPr>
            <a:spLocks noChangeArrowheads="1"/>
          </p:cNvSpPr>
          <p:nvPr/>
        </p:nvSpPr>
        <p:spPr bwMode="auto">
          <a:xfrm>
            <a:off x="1371600" y="4114800"/>
            <a:ext cx="2286000" cy="914400"/>
          </a:xfrm>
          <a:prstGeom prst="rect">
            <a:avLst/>
          </a:prstGeom>
          <a:solidFill>
            <a:schemeClr val="bg1"/>
          </a:solidFill>
          <a:ln w="19050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54" name="Line 19"/>
          <p:cNvSpPr>
            <a:spLocks noChangeShapeType="1"/>
          </p:cNvSpPr>
          <p:nvPr/>
        </p:nvSpPr>
        <p:spPr bwMode="auto">
          <a:xfrm>
            <a:off x="1371600" y="44196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55" name="Line 20"/>
          <p:cNvSpPr>
            <a:spLocks noChangeShapeType="1"/>
          </p:cNvSpPr>
          <p:nvPr/>
        </p:nvSpPr>
        <p:spPr bwMode="auto">
          <a:xfrm>
            <a:off x="1371600" y="47244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56" name="Text Box 21"/>
          <p:cNvSpPr txBox="1">
            <a:spLocks noChangeArrowheads="1"/>
          </p:cNvSpPr>
          <p:nvPr/>
        </p:nvSpPr>
        <p:spPr bwMode="auto">
          <a:xfrm>
            <a:off x="1143000" y="4114800"/>
            <a:ext cx="25908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292100" algn="l"/>
                <a:tab pos="749300" algn="l"/>
                <a:tab pos="1600200" algn="l"/>
              </a:tabLst>
            </a:pPr>
            <a:r>
              <a:rPr lang="en-US" sz="1400" b="0">
                <a:solidFill>
                  <a:srgbClr val="996633"/>
                </a:solidFill>
              </a:rPr>
              <a:t>3</a:t>
            </a:r>
          </a:p>
          <a:p>
            <a:pPr algn="l">
              <a:spcBef>
                <a:spcPct val="50000"/>
              </a:spcBef>
              <a:tabLst>
                <a:tab pos="292100" algn="l"/>
                <a:tab pos="749300" algn="l"/>
                <a:tab pos="1600200" algn="l"/>
              </a:tabLst>
            </a:pPr>
            <a:r>
              <a:rPr lang="en-US" sz="1400" b="0">
                <a:solidFill>
                  <a:srgbClr val="996633"/>
                </a:solidFill>
              </a:rPr>
              <a:t>2	</a:t>
            </a:r>
            <a:r>
              <a:rPr lang="en-US" sz="1400" b="0">
                <a:solidFill>
                  <a:schemeClr val="hlink"/>
                </a:solidFill>
              </a:rPr>
              <a:t>A	M()-M()	M[R3]</a:t>
            </a:r>
          </a:p>
          <a:p>
            <a:pPr algn="l">
              <a:spcBef>
                <a:spcPct val="50000"/>
              </a:spcBef>
              <a:tabLst>
                <a:tab pos="292100" algn="l"/>
                <a:tab pos="749300" algn="l"/>
                <a:tab pos="1600200" algn="l"/>
              </a:tabLst>
            </a:pPr>
            <a:r>
              <a:rPr lang="en-US" sz="1400" b="0">
                <a:solidFill>
                  <a:srgbClr val="996633"/>
                </a:solidFill>
              </a:rPr>
              <a:t>1	</a:t>
            </a:r>
            <a:endParaRPr lang="en-US" sz="1400">
              <a:solidFill>
                <a:srgbClr val="996633"/>
              </a:solidFill>
            </a:endParaRPr>
          </a:p>
        </p:txBody>
      </p:sp>
      <p:sp>
        <p:nvSpPr>
          <p:cNvPr id="65557" name="Line 22"/>
          <p:cNvSpPr>
            <a:spLocks noChangeShapeType="1"/>
          </p:cNvSpPr>
          <p:nvPr/>
        </p:nvSpPr>
        <p:spPr bwMode="auto">
          <a:xfrm>
            <a:off x="1828800" y="4114800"/>
            <a:ext cx="0" cy="914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58" name="Line 23"/>
          <p:cNvSpPr>
            <a:spLocks noChangeShapeType="1"/>
          </p:cNvSpPr>
          <p:nvPr/>
        </p:nvSpPr>
        <p:spPr bwMode="auto">
          <a:xfrm>
            <a:off x="2743200" y="4114800"/>
            <a:ext cx="0" cy="914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59" name="Rectangle 24"/>
          <p:cNvSpPr>
            <a:spLocks noChangeArrowheads="1"/>
          </p:cNvSpPr>
          <p:nvPr/>
        </p:nvSpPr>
        <p:spPr bwMode="auto">
          <a:xfrm>
            <a:off x="5029200" y="4191000"/>
            <a:ext cx="2286000" cy="609600"/>
          </a:xfrm>
          <a:prstGeom prst="rect">
            <a:avLst/>
          </a:prstGeom>
          <a:solidFill>
            <a:schemeClr val="bg1"/>
          </a:solidFill>
          <a:ln w="19050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60" name="Line 25"/>
          <p:cNvSpPr>
            <a:spLocks noChangeShapeType="1"/>
          </p:cNvSpPr>
          <p:nvPr/>
        </p:nvSpPr>
        <p:spPr bwMode="auto">
          <a:xfrm>
            <a:off x="5029200" y="41910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61" name="Line 26"/>
          <p:cNvSpPr>
            <a:spLocks noChangeShapeType="1"/>
          </p:cNvSpPr>
          <p:nvPr/>
        </p:nvSpPr>
        <p:spPr bwMode="auto">
          <a:xfrm>
            <a:off x="5029200" y="44958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62" name="Text Box 27"/>
          <p:cNvSpPr txBox="1">
            <a:spLocks noChangeArrowheads="1"/>
          </p:cNvSpPr>
          <p:nvPr/>
        </p:nvSpPr>
        <p:spPr bwMode="auto">
          <a:xfrm>
            <a:off x="5105400" y="4191000"/>
            <a:ext cx="2971800" cy="623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457200" algn="l"/>
                <a:tab pos="1549400" algn="l"/>
                <a:tab pos="2235200" algn="l"/>
              </a:tabLst>
            </a:pPr>
            <a:r>
              <a:rPr lang="en-US" sz="1400" b="0">
                <a:solidFill>
                  <a:srgbClr val="996633"/>
                </a:solidFill>
              </a:rPr>
              <a:t>D	Mult1	M[R3]	2</a:t>
            </a:r>
          </a:p>
          <a:p>
            <a:pPr algn="l">
              <a:spcBef>
                <a:spcPct val="50000"/>
              </a:spcBef>
              <a:tabLst>
                <a:tab pos="457200" algn="l"/>
                <a:tab pos="1549400" algn="l"/>
                <a:tab pos="2235200" algn="l"/>
              </a:tabLst>
            </a:pPr>
            <a:r>
              <a:rPr lang="en-US" sz="1400">
                <a:solidFill>
                  <a:srgbClr val="996633"/>
                </a:solidFill>
              </a:rPr>
              <a:t>M	 M[R3] 	“F4”	</a:t>
            </a:r>
            <a:r>
              <a:rPr lang="en-US" sz="1400" b="0">
                <a:solidFill>
                  <a:srgbClr val="996633"/>
                </a:solidFill>
              </a:rPr>
              <a:t>1</a:t>
            </a:r>
          </a:p>
        </p:txBody>
      </p:sp>
      <p:sp>
        <p:nvSpPr>
          <p:cNvPr id="65563" name="Line 28"/>
          <p:cNvSpPr>
            <a:spLocks noChangeShapeType="1"/>
          </p:cNvSpPr>
          <p:nvPr/>
        </p:nvSpPr>
        <p:spPr bwMode="auto">
          <a:xfrm>
            <a:off x="5486400" y="4191000"/>
            <a:ext cx="0" cy="6096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64" name="Line 29"/>
          <p:cNvSpPr>
            <a:spLocks noChangeShapeType="1"/>
          </p:cNvSpPr>
          <p:nvPr/>
        </p:nvSpPr>
        <p:spPr bwMode="auto">
          <a:xfrm>
            <a:off x="6400800" y="4191000"/>
            <a:ext cx="0" cy="6096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65" name="Rectangle 30"/>
          <p:cNvSpPr>
            <a:spLocks noChangeArrowheads="1"/>
          </p:cNvSpPr>
          <p:nvPr/>
        </p:nvSpPr>
        <p:spPr bwMode="auto">
          <a:xfrm>
            <a:off x="1676400" y="5334000"/>
            <a:ext cx="1981200" cy="304800"/>
          </a:xfrm>
          <a:prstGeom prst="rect">
            <a:avLst/>
          </a:prstGeom>
          <a:solidFill>
            <a:schemeClr val="bg1"/>
          </a:solidFill>
          <a:ln w="28575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FP adders</a:t>
            </a:r>
          </a:p>
        </p:txBody>
      </p:sp>
      <p:sp>
        <p:nvSpPr>
          <p:cNvPr id="65566" name="Line 31"/>
          <p:cNvSpPr>
            <a:spLocks noChangeShapeType="1"/>
          </p:cNvSpPr>
          <p:nvPr/>
        </p:nvSpPr>
        <p:spPr bwMode="auto">
          <a:xfrm>
            <a:off x="2286000" y="50292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67" name="Line 32"/>
          <p:cNvSpPr>
            <a:spLocks noChangeShapeType="1"/>
          </p:cNvSpPr>
          <p:nvPr/>
        </p:nvSpPr>
        <p:spPr bwMode="auto">
          <a:xfrm>
            <a:off x="3200400" y="50292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68" name="Line 33"/>
          <p:cNvSpPr>
            <a:spLocks noChangeShapeType="1"/>
          </p:cNvSpPr>
          <p:nvPr/>
        </p:nvSpPr>
        <p:spPr bwMode="auto">
          <a:xfrm>
            <a:off x="2743200" y="56388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69" name="Rectangle 34"/>
          <p:cNvSpPr>
            <a:spLocks noChangeArrowheads="1"/>
          </p:cNvSpPr>
          <p:nvPr/>
        </p:nvSpPr>
        <p:spPr bwMode="auto">
          <a:xfrm>
            <a:off x="5334000" y="5105400"/>
            <a:ext cx="1981200" cy="304800"/>
          </a:xfrm>
          <a:prstGeom prst="rect">
            <a:avLst/>
          </a:prstGeom>
          <a:solidFill>
            <a:srgbClr val="FFFF00"/>
          </a:solidFill>
          <a:ln w="28575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FP Multipliers</a:t>
            </a:r>
          </a:p>
        </p:txBody>
      </p:sp>
      <p:sp>
        <p:nvSpPr>
          <p:cNvPr id="65570" name="Line 35"/>
          <p:cNvSpPr>
            <a:spLocks noChangeShapeType="1"/>
          </p:cNvSpPr>
          <p:nvPr/>
        </p:nvSpPr>
        <p:spPr bwMode="auto">
          <a:xfrm>
            <a:off x="5943600" y="48006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71" name="Line 36"/>
          <p:cNvSpPr>
            <a:spLocks noChangeShapeType="1"/>
          </p:cNvSpPr>
          <p:nvPr/>
        </p:nvSpPr>
        <p:spPr bwMode="auto">
          <a:xfrm>
            <a:off x="6858000" y="48006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72" name="Line 37"/>
          <p:cNvSpPr>
            <a:spLocks noChangeShapeType="1"/>
          </p:cNvSpPr>
          <p:nvPr/>
        </p:nvSpPr>
        <p:spPr bwMode="auto">
          <a:xfrm>
            <a:off x="6400800" y="5410200"/>
            <a:ext cx="0" cy="533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73" name="Line 38"/>
          <p:cNvSpPr>
            <a:spLocks noChangeShapeType="1"/>
          </p:cNvSpPr>
          <p:nvPr/>
        </p:nvSpPr>
        <p:spPr bwMode="auto">
          <a:xfrm>
            <a:off x="914400" y="5943600"/>
            <a:ext cx="7696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74" name="Text Box 39"/>
          <p:cNvSpPr txBox="1">
            <a:spLocks noChangeArrowheads="1"/>
          </p:cNvSpPr>
          <p:nvPr/>
        </p:nvSpPr>
        <p:spPr bwMode="auto">
          <a:xfrm>
            <a:off x="3352800" y="5638800"/>
            <a:ext cx="3048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hlink"/>
                </a:solidFill>
              </a:rPr>
              <a:t>Common data bus (CDB)</a:t>
            </a:r>
          </a:p>
        </p:txBody>
      </p:sp>
      <p:sp>
        <p:nvSpPr>
          <p:cNvPr id="65575" name="Text Box 40"/>
          <p:cNvSpPr txBox="1">
            <a:spLocks noChangeArrowheads="1"/>
          </p:cNvSpPr>
          <p:nvPr/>
        </p:nvSpPr>
        <p:spPr bwMode="auto">
          <a:xfrm>
            <a:off x="3657600" y="4191000"/>
            <a:ext cx="1371600" cy="703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996633"/>
                </a:solidFill>
              </a:rPr>
              <a:t>Reservation 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996633"/>
                </a:solidFill>
              </a:rPr>
              <a:t>Stations</a:t>
            </a:r>
          </a:p>
        </p:txBody>
      </p:sp>
      <p:sp>
        <p:nvSpPr>
          <p:cNvPr id="65576" name="Line 41"/>
          <p:cNvSpPr>
            <a:spLocks noChangeShapeType="1"/>
          </p:cNvSpPr>
          <p:nvPr/>
        </p:nvSpPr>
        <p:spPr bwMode="auto">
          <a:xfrm flipV="1">
            <a:off x="914400" y="3352800"/>
            <a:ext cx="0" cy="2590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77" name="Line 42"/>
          <p:cNvSpPr>
            <a:spLocks noChangeShapeType="1"/>
          </p:cNvSpPr>
          <p:nvPr/>
        </p:nvSpPr>
        <p:spPr bwMode="auto">
          <a:xfrm flipV="1">
            <a:off x="8610600" y="457200"/>
            <a:ext cx="0" cy="5486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78" name="Line 43"/>
          <p:cNvSpPr>
            <a:spLocks noChangeShapeType="1"/>
          </p:cNvSpPr>
          <p:nvPr/>
        </p:nvSpPr>
        <p:spPr bwMode="auto">
          <a:xfrm flipV="1">
            <a:off x="914400" y="3352800"/>
            <a:ext cx="990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79" name="Line 44"/>
          <p:cNvSpPr>
            <a:spLocks noChangeShapeType="1"/>
          </p:cNvSpPr>
          <p:nvPr/>
        </p:nvSpPr>
        <p:spPr bwMode="auto">
          <a:xfrm flipV="1">
            <a:off x="6705600" y="457200"/>
            <a:ext cx="1905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80" name="Line 45"/>
          <p:cNvSpPr>
            <a:spLocks noChangeShapeType="1"/>
          </p:cNvSpPr>
          <p:nvPr/>
        </p:nvSpPr>
        <p:spPr bwMode="auto">
          <a:xfrm>
            <a:off x="6705600" y="457200"/>
            <a:ext cx="0" cy="304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81" name="Line 46"/>
          <p:cNvSpPr>
            <a:spLocks noChangeShapeType="1"/>
          </p:cNvSpPr>
          <p:nvPr/>
        </p:nvSpPr>
        <p:spPr bwMode="auto">
          <a:xfrm>
            <a:off x="1600200" y="3505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82" name="Line 47"/>
          <p:cNvSpPr>
            <a:spLocks noChangeShapeType="1"/>
          </p:cNvSpPr>
          <p:nvPr/>
        </p:nvSpPr>
        <p:spPr bwMode="auto">
          <a:xfrm>
            <a:off x="5257800" y="35052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83" name="Line 48"/>
          <p:cNvSpPr>
            <a:spLocks noChangeShapeType="1"/>
          </p:cNvSpPr>
          <p:nvPr/>
        </p:nvSpPr>
        <p:spPr bwMode="auto">
          <a:xfrm>
            <a:off x="1600200" y="3505200"/>
            <a:ext cx="3657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84" name="Line 49"/>
          <p:cNvSpPr>
            <a:spLocks noChangeShapeType="1"/>
          </p:cNvSpPr>
          <p:nvPr/>
        </p:nvSpPr>
        <p:spPr bwMode="auto">
          <a:xfrm>
            <a:off x="4191000" y="28194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85" name="Line 50"/>
          <p:cNvSpPr>
            <a:spLocks noChangeShapeType="1"/>
          </p:cNvSpPr>
          <p:nvPr/>
        </p:nvSpPr>
        <p:spPr bwMode="auto">
          <a:xfrm>
            <a:off x="2286000" y="3276600"/>
            <a:ext cx="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86" name="Line 51"/>
          <p:cNvSpPr>
            <a:spLocks noChangeShapeType="1"/>
          </p:cNvSpPr>
          <p:nvPr/>
        </p:nvSpPr>
        <p:spPr bwMode="auto">
          <a:xfrm>
            <a:off x="5943600" y="1981200"/>
            <a:ext cx="0" cy="2209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87" name="Line 52"/>
          <p:cNvSpPr>
            <a:spLocks noChangeShapeType="1"/>
          </p:cNvSpPr>
          <p:nvPr/>
        </p:nvSpPr>
        <p:spPr bwMode="auto">
          <a:xfrm>
            <a:off x="2286000" y="3276600"/>
            <a:ext cx="3657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88" name="Line 53"/>
          <p:cNvSpPr>
            <a:spLocks noChangeShapeType="1"/>
          </p:cNvSpPr>
          <p:nvPr/>
        </p:nvSpPr>
        <p:spPr bwMode="auto">
          <a:xfrm>
            <a:off x="2971800" y="3124200"/>
            <a:ext cx="0" cy="99060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89" name="Line 54"/>
          <p:cNvSpPr>
            <a:spLocks noChangeShapeType="1"/>
          </p:cNvSpPr>
          <p:nvPr/>
        </p:nvSpPr>
        <p:spPr bwMode="auto">
          <a:xfrm>
            <a:off x="2971800" y="3124200"/>
            <a:ext cx="3657600" cy="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90" name="Line 55"/>
          <p:cNvSpPr>
            <a:spLocks noChangeShapeType="1"/>
          </p:cNvSpPr>
          <p:nvPr/>
        </p:nvSpPr>
        <p:spPr bwMode="auto">
          <a:xfrm>
            <a:off x="6629400" y="1981200"/>
            <a:ext cx="0" cy="220980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91" name="Line 56"/>
          <p:cNvSpPr>
            <a:spLocks noChangeShapeType="1"/>
          </p:cNvSpPr>
          <p:nvPr/>
        </p:nvSpPr>
        <p:spPr bwMode="auto">
          <a:xfrm>
            <a:off x="1981200" y="609600"/>
            <a:ext cx="0" cy="3810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92" name="Text Box 57"/>
          <p:cNvSpPr txBox="1">
            <a:spLocks noChangeArrowheads="1"/>
          </p:cNvSpPr>
          <p:nvPr/>
        </p:nvSpPr>
        <p:spPr bwMode="auto">
          <a:xfrm>
            <a:off x="1371600" y="381000"/>
            <a:ext cx="1676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From memory</a:t>
            </a:r>
          </a:p>
        </p:txBody>
      </p:sp>
      <p:sp>
        <p:nvSpPr>
          <p:cNvPr id="65593" name="Text Box 58"/>
          <p:cNvSpPr txBox="1">
            <a:spLocks noChangeArrowheads="1"/>
          </p:cNvSpPr>
          <p:nvPr/>
        </p:nvSpPr>
        <p:spPr bwMode="auto">
          <a:xfrm rot="-5400000">
            <a:off x="130175" y="1774825"/>
            <a:ext cx="1447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Load buffers</a:t>
            </a:r>
          </a:p>
        </p:txBody>
      </p:sp>
      <p:sp>
        <p:nvSpPr>
          <p:cNvPr id="65594" name="Text Box 59"/>
          <p:cNvSpPr txBox="1">
            <a:spLocks noChangeArrowheads="1"/>
          </p:cNvSpPr>
          <p:nvPr/>
        </p:nvSpPr>
        <p:spPr bwMode="auto">
          <a:xfrm rot="-5400000">
            <a:off x="1997075" y="1736725"/>
            <a:ext cx="2286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E0E0E"/>
                </a:solidFill>
              </a:rPr>
              <a:t>FP operation queue</a:t>
            </a:r>
          </a:p>
        </p:txBody>
      </p:sp>
      <p:sp>
        <p:nvSpPr>
          <p:cNvPr id="65595" name="Line 60"/>
          <p:cNvSpPr>
            <a:spLocks noChangeShapeType="1"/>
          </p:cNvSpPr>
          <p:nvPr/>
        </p:nvSpPr>
        <p:spPr bwMode="auto">
          <a:xfrm>
            <a:off x="4038600" y="609600"/>
            <a:ext cx="0" cy="381000"/>
          </a:xfrm>
          <a:prstGeom prst="line">
            <a:avLst/>
          </a:prstGeom>
          <a:noFill/>
          <a:ln w="28575">
            <a:solidFill>
              <a:srgbClr val="0E0E0E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96" name="Text Box 61"/>
          <p:cNvSpPr txBox="1">
            <a:spLocks noChangeArrowheads="1"/>
          </p:cNvSpPr>
          <p:nvPr/>
        </p:nvSpPr>
        <p:spPr bwMode="auto">
          <a:xfrm>
            <a:off x="3124200" y="381000"/>
            <a:ext cx="2362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0E0E0E"/>
                </a:solidFill>
              </a:rPr>
              <a:t>From instruction unit</a:t>
            </a:r>
          </a:p>
        </p:txBody>
      </p:sp>
      <p:sp>
        <p:nvSpPr>
          <p:cNvPr id="65597" name="Text Box 62"/>
          <p:cNvSpPr txBox="1">
            <a:spLocks noChangeArrowheads="1"/>
          </p:cNvSpPr>
          <p:nvPr/>
        </p:nvSpPr>
        <p:spPr bwMode="auto">
          <a:xfrm>
            <a:off x="5410200" y="457200"/>
            <a:ext cx="21336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FP Registers</a:t>
            </a:r>
          </a:p>
        </p:txBody>
      </p:sp>
      <p:sp>
        <p:nvSpPr>
          <p:cNvPr id="65598" name="Line 63"/>
          <p:cNvSpPr>
            <a:spLocks noChangeShapeType="1"/>
          </p:cNvSpPr>
          <p:nvPr/>
        </p:nvSpPr>
        <p:spPr bwMode="auto">
          <a:xfrm>
            <a:off x="6629400" y="2209800"/>
            <a:ext cx="838200" cy="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99" name="Line 64"/>
          <p:cNvSpPr>
            <a:spLocks noChangeShapeType="1"/>
          </p:cNvSpPr>
          <p:nvPr/>
        </p:nvSpPr>
        <p:spPr bwMode="auto">
          <a:xfrm>
            <a:off x="7467600" y="2209800"/>
            <a:ext cx="0" cy="2286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600" name="Line 65"/>
          <p:cNvSpPr>
            <a:spLocks noChangeShapeType="1"/>
          </p:cNvSpPr>
          <p:nvPr/>
        </p:nvSpPr>
        <p:spPr bwMode="auto">
          <a:xfrm>
            <a:off x="7543800" y="3352800"/>
            <a:ext cx="0" cy="2286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601" name="Text Box 66"/>
          <p:cNvSpPr txBox="1">
            <a:spLocks noChangeArrowheads="1"/>
          </p:cNvSpPr>
          <p:nvPr/>
        </p:nvSpPr>
        <p:spPr bwMode="auto">
          <a:xfrm>
            <a:off x="6781800" y="3505200"/>
            <a:ext cx="1447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To memory</a:t>
            </a:r>
          </a:p>
        </p:txBody>
      </p:sp>
      <p:sp>
        <p:nvSpPr>
          <p:cNvPr id="65602" name="Text Box 67"/>
          <p:cNvSpPr txBox="1">
            <a:spLocks noChangeArrowheads="1"/>
          </p:cNvSpPr>
          <p:nvPr/>
        </p:nvSpPr>
        <p:spPr bwMode="auto">
          <a:xfrm>
            <a:off x="7315200" y="2133600"/>
            <a:ext cx="15335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rgbClr val="0033CC"/>
                </a:solidFill>
              </a:rPr>
              <a:t>Store buffers</a:t>
            </a:r>
          </a:p>
        </p:txBody>
      </p:sp>
      <p:sp>
        <p:nvSpPr>
          <p:cNvPr id="65603" name="Line 68"/>
          <p:cNvSpPr>
            <a:spLocks noChangeShapeType="1"/>
          </p:cNvSpPr>
          <p:nvPr/>
        </p:nvSpPr>
        <p:spPr bwMode="auto">
          <a:xfrm flipV="1">
            <a:off x="7467600" y="2209800"/>
            <a:ext cx="1143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604" name="Line 69"/>
          <p:cNvSpPr>
            <a:spLocks noChangeShapeType="1"/>
          </p:cNvSpPr>
          <p:nvPr/>
        </p:nvSpPr>
        <p:spPr bwMode="auto">
          <a:xfrm>
            <a:off x="2286000" y="3886200"/>
            <a:ext cx="6324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605" name="Oval 70"/>
          <p:cNvSpPr>
            <a:spLocks noChangeArrowheads="1"/>
          </p:cNvSpPr>
          <p:nvPr/>
        </p:nvSpPr>
        <p:spPr bwMode="auto">
          <a:xfrm>
            <a:off x="2257425" y="384175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606" name="Oval 71"/>
          <p:cNvSpPr>
            <a:spLocks noChangeArrowheads="1"/>
          </p:cNvSpPr>
          <p:nvPr/>
        </p:nvSpPr>
        <p:spPr bwMode="auto">
          <a:xfrm>
            <a:off x="2933700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607" name="Oval 72"/>
          <p:cNvSpPr>
            <a:spLocks noChangeArrowheads="1"/>
          </p:cNvSpPr>
          <p:nvPr/>
        </p:nvSpPr>
        <p:spPr bwMode="auto">
          <a:xfrm>
            <a:off x="5902325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608" name="Oval 73"/>
          <p:cNvSpPr>
            <a:spLocks noChangeArrowheads="1"/>
          </p:cNvSpPr>
          <p:nvPr/>
        </p:nvSpPr>
        <p:spPr bwMode="auto">
          <a:xfrm>
            <a:off x="6591300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609" name="Text Box 74"/>
          <p:cNvSpPr txBox="1">
            <a:spLocks noChangeArrowheads="1"/>
          </p:cNvSpPr>
          <p:nvPr/>
        </p:nvSpPr>
        <p:spPr bwMode="auto">
          <a:xfrm>
            <a:off x="3276600" y="3429000"/>
            <a:ext cx="16668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/>
              <a:t>Operation bus</a:t>
            </a:r>
          </a:p>
        </p:txBody>
      </p:sp>
      <p:sp>
        <p:nvSpPr>
          <p:cNvPr id="65610" name="Text Box 75"/>
          <p:cNvSpPr txBox="1">
            <a:spLocks noChangeArrowheads="1"/>
          </p:cNvSpPr>
          <p:nvPr/>
        </p:nvSpPr>
        <p:spPr bwMode="auto">
          <a:xfrm>
            <a:off x="5029200" y="2209800"/>
            <a:ext cx="1524000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Operand buses</a:t>
            </a:r>
          </a:p>
        </p:txBody>
      </p:sp>
      <p:sp>
        <p:nvSpPr>
          <p:cNvPr id="65611" name="Text Box 76"/>
          <p:cNvSpPr txBox="1">
            <a:spLocks noChangeArrowheads="1"/>
          </p:cNvSpPr>
          <p:nvPr/>
        </p:nvSpPr>
        <p:spPr bwMode="auto">
          <a:xfrm>
            <a:off x="152400" y="228600"/>
            <a:ext cx="1143000" cy="349250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chemeClr val="hlink"/>
                </a:solidFill>
              </a:rPr>
              <a:t>Cycle: 11</a:t>
            </a:r>
          </a:p>
        </p:txBody>
      </p:sp>
      <p:sp>
        <p:nvSpPr>
          <p:cNvPr id="65612" name="Rectangle 77"/>
          <p:cNvSpPr>
            <a:spLocks noChangeArrowheads="1"/>
          </p:cNvSpPr>
          <p:nvPr/>
        </p:nvSpPr>
        <p:spPr bwMode="auto">
          <a:xfrm>
            <a:off x="3429000" y="990600"/>
            <a:ext cx="1447800" cy="1828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613" name="Line 78"/>
          <p:cNvSpPr>
            <a:spLocks noChangeShapeType="1"/>
          </p:cNvSpPr>
          <p:nvPr/>
        </p:nvSpPr>
        <p:spPr bwMode="auto">
          <a:xfrm>
            <a:off x="3429000" y="1600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614" name="Line 79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615" name="Line 80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616" name="Line 81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617" name="Line 82"/>
          <p:cNvSpPr>
            <a:spLocks noChangeShapeType="1"/>
          </p:cNvSpPr>
          <p:nvPr/>
        </p:nvSpPr>
        <p:spPr bwMode="auto">
          <a:xfrm>
            <a:off x="3429000" y="12954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618" name="Text Box 83"/>
          <p:cNvSpPr txBox="1">
            <a:spLocks noChangeArrowheads="1"/>
          </p:cNvSpPr>
          <p:nvPr/>
        </p:nvSpPr>
        <p:spPr bwMode="auto">
          <a:xfrm>
            <a:off x="3429000" y="990600"/>
            <a:ext cx="1600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chemeClr val="hlink"/>
                </a:solidFill>
              </a:rPr>
              <a:t>ADD F6,F8,F2</a:t>
            </a:r>
          </a:p>
        </p:txBody>
      </p:sp>
      <p:sp>
        <p:nvSpPr>
          <p:cNvPr id="65619" name="Line 84"/>
          <p:cNvSpPr>
            <a:spLocks noChangeShapeType="1"/>
          </p:cNvSpPr>
          <p:nvPr/>
        </p:nvSpPr>
        <p:spPr bwMode="auto">
          <a:xfrm>
            <a:off x="3429000" y="1600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620" name="Line 85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621" name="Line 86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622" name="Line 87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623" name="Line 88"/>
          <p:cNvSpPr>
            <a:spLocks noChangeShapeType="1"/>
          </p:cNvSpPr>
          <p:nvPr/>
        </p:nvSpPr>
        <p:spPr bwMode="auto">
          <a:xfrm>
            <a:off x="3429000" y="12954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624" name="Text Box 89"/>
          <p:cNvSpPr txBox="1">
            <a:spLocks noChangeArrowheads="1"/>
          </p:cNvSpPr>
          <p:nvPr/>
        </p:nvSpPr>
        <p:spPr bwMode="auto">
          <a:xfrm>
            <a:off x="3429000" y="1295400"/>
            <a:ext cx="1600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5D5D5D"/>
                </a:solidFill>
              </a:rPr>
              <a:t>DIVD F10,F0,F6</a:t>
            </a:r>
          </a:p>
        </p:txBody>
      </p:sp>
      <p:sp>
        <p:nvSpPr>
          <p:cNvPr id="65625" name="Line 90"/>
          <p:cNvSpPr>
            <a:spLocks noChangeShapeType="1"/>
          </p:cNvSpPr>
          <p:nvPr/>
        </p:nvSpPr>
        <p:spPr bwMode="auto">
          <a:xfrm>
            <a:off x="3429000" y="1600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626" name="Line 91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627" name="Line 92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628" name="Line 93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629" name="Line 95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630" name="Line 96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631" name="Line 97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632" name="Text Box 98"/>
          <p:cNvSpPr txBox="1">
            <a:spLocks noChangeArrowheads="1"/>
          </p:cNvSpPr>
          <p:nvPr/>
        </p:nvSpPr>
        <p:spPr bwMode="auto">
          <a:xfrm>
            <a:off x="3352800" y="1905000"/>
            <a:ext cx="1600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5D5D5D"/>
                </a:solidFill>
              </a:rPr>
              <a:t>MULTD F0,F2,F4 </a:t>
            </a:r>
          </a:p>
        </p:txBody>
      </p:sp>
      <p:sp>
        <p:nvSpPr>
          <p:cNvPr id="65633" name="Line 99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634" name="Line 100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635" name="Line 101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636" name="Text Box 102"/>
          <p:cNvSpPr txBox="1">
            <a:spLocks noChangeArrowheads="1"/>
          </p:cNvSpPr>
          <p:nvPr/>
        </p:nvSpPr>
        <p:spPr bwMode="auto">
          <a:xfrm>
            <a:off x="5638800" y="10668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F6: add2</a:t>
            </a:r>
          </a:p>
        </p:txBody>
      </p:sp>
      <p:sp>
        <p:nvSpPr>
          <p:cNvPr id="65637" name="Text Box 103"/>
          <p:cNvSpPr txBox="1">
            <a:spLocks noChangeArrowheads="1"/>
          </p:cNvSpPr>
          <p:nvPr/>
        </p:nvSpPr>
        <p:spPr bwMode="auto">
          <a:xfrm>
            <a:off x="5638800" y="7620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F0 : mult1</a:t>
            </a:r>
          </a:p>
        </p:txBody>
      </p:sp>
      <p:sp>
        <p:nvSpPr>
          <p:cNvPr id="65638" name="Text Box 104"/>
          <p:cNvSpPr txBox="1">
            <a:spLocks noChangeArrowheads="1"/>
          </p:cNvSpPr>
          <p:nvPr/>
        </p:nvSpPr>
        <p:spPr bwMode="auto">
          <a:xfrm>
            <a:off x="5638800" y="16764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F10: mult2</a:t>
            </a:r>
          </a:p>
        </p:txBody>
      </p:sp>
      <p:sp>
        <p:nvSpPr>
          <p:cNvPr id="91241" name="Text Box 105"/>
          <p:cNvSpPr txBox="1">
            <a:spLocks noChangeArrowheads="1"/>
          </p:cNvSpPr>
          <p:nvPr/>
        </p:nvSpPr>
        <p:spPr bwMode="auto">
          <a:xfrm>
            <a:off x="1981200" y="6019800"/>
            <a:ext cx="2133600" cy="317500"/>
          </a:xfrm>
          <a:prstGeom prst="rect">
            <a:avLst/>
          </a:prstGeom>
          <a:noFill/>
          <a:ln w="12700">
            <a:solidFill>
              <a:srgbClr val="00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Add2: (M()-M())+M()</a:t>
            </a:r>
          </a:p>
        </p:txBody>
      </p:sp>
      <p:sp>
        <p:nvSpPr>
          <p:cNvPr id="91242" name="Text Box 106"/>
          <p:cNvSpPr txBox="1">
            <a:spLocks noChangeArrowheads="1"/>
          </p:cNvSpPr>
          <p:nvPr/>
        </p:nvSpPr>
        <p:spPr bwMode="auto">
          <a:xfrm>
            <a:off x="5638800" y="1066800"/>
            <a:ext cx="20574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0033CC"/>
                </a:solidFill>
              </a:rPr>
              <a:t>F6 </a:t>
            </a:r>
            <a:r>
              <a:rPr lang="en-US" sz="1200">
                <a:solidFill>
                  <a:srgbClr val="0033CC"/>
                </a:solidFill>
                <a:sym typeface="Symbol" pitchFamily="18" charset="2"/>
              </a:rPr>
              <a:t></a:t>
            </a:r>
            <a:r>
              <a:rPr lang="en-US" sz="1400">
                <a:solidFill>
                  <a:srgbClr val="0033CC"/>
                </a:solidFill>
              </a:rPr>
              <a:t> (M()-m())+M()</a:t>
            </a:r>
          </a:p>
        </p:txBody>
      </p:sp>
      <p:sp>
        <p:nvSpPr>
          <p:cNvPr id="65641" name="Line 10"/>
          <p:cNvSpPr>
            <a:spLocks noChangeShapeType="1"/>
          </p:cNvSpPr>
          <p:nvPr/>
        </p:nvSpPr>
        <p:spPr bwMode="auto">
          <a:xfrm>
            <a:off x="5562600" y="10668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241" grpId="0" animBg="1" autoUpdateAnimBg="0"/>
      <p:bldP spid="91242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Line 2"/>
          <p:cNvSpPr>
            <a:spLocks noChangeShapeType="1"/>
          </p:cNvSpPr>
          <p:nvPr/>
        </p:nvSpPr>
        <p:spPr bwMode="auto">
          <a:xfrm flipV="1">
            <a:off x="1905000" y="28194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1219200" y="990600"/>
            <a:ext cx="1447800" cy="1905000"/>
          </a:xfrm>
          <a:prstGeom prst="rect">
            <a:avLst/>
          </a:prstGeom>
          <a:solidFill>
            <a:schemeClr val="bg1"/>
          </a:solidFill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4" name="Line 4"/>
          <p:cNvSpPr>
            <a:spLocks noChangeShapeType="1"/>
          </p:cNvSpPr>
          <p:nvPr/>
        </p:nvSpPr>
        <p:spPr bwMode="auto">
          <a:xfrm>
            <a:off x="1219200" y="16002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>
            <a:off x="1219200" y="19050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66" name="Line 6"/>
          <p:cNvSpPr>
            <a:spLocks noChangeShapeType="1"/>
          </p:cNvSpPr>
          <p:nvPr/>
        </p:nvSpPr>
        <p:spPr bwMode="auto">
          <a:xfrm>
            <a:off x="1219200" y="22098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67" name="Line 7"/>
          <p:cNvSpPr>
            <a:spLocks noChangeShapeType="1"/>
          </p:cNvSpPr>
          <p:nvPr/>
        </p:nvSpPr>
        <p:spPr bwMode="auto">
          <a:xfrm>
            <a:off x="1219200" y="25146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1219200" y="12954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69" name="Rectangle 9"/>
          <p:cNvSpPr>
            <a:spLocks noChangeArrowheads="1"/>
          </p:cNvSpPr>
          <p:nvPr/>
        </p:nvSpPr>
        <p:spPr bwMode="auto">
          <a:xfrm>
            <a:off x="5562600" y="762000"/>
            <a:ext cx="2514600" cy="1219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0" name="Line 10"/>
          <p:cNvSpPr>
            <a:spLocks noChangeShapeType="1"/>
          </p:cNvSpPr>
          <p:nvPr/>
        </p:nvSpPr>
        <p:spPr bwMode="auto">
          <a:xfrm>
            <a:off x="5562600" y="13716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1" name="Line 11"/>
          <p:cNvSpPr>
            <a:spLocks noChangeShapeType="1"/>
          </p:cNvSpPr>
          <p:nvPr/>
        </p:nvSpPr>
        <p:spPr bwMode="auto">
          <a:xfrm>
            <a:off x="5562600" y="16764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2" name="Text Box 12"/>
          <p:cNvSpPr txBox="1">
            <a:spLocks noChangeArrowheads="1"/>
          </p:cNvSpPr>
          <p:nvPr/>
        </p:nvSpPr>
        <p:spPr bwMode="auto">
          <a:xfrm>
            <a:off x="990600" y="990600"/>
            <a:ext cx="1676400" cy="1900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6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5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4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3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2	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1	</a:t>
            </a:r>
            <a:endParaRPr lang="en-US" sz="1400">
              <a:solidFill>
                <a:srgbClr val="0033CC"/>
              </a:solidFill>
            </a:endParaRPr>
          </a:p>
        </p:txBody>
      </p:sp>
      <p:sp>
        <p:nvSpPr>
          <p:cNvPr id="66573" name="Rectangle 13"/>
          <p:cNvSpPr>
            <a:spLocks noChangeArrowheads="1"/>
          </p:cNvSpPr>
          <p:nvPr/>
        </p:nvSpPr>
        <p:spPr bwMode="auto">
          <a:xfrm>
            <a:off x="6781800" y="2438400"/>
            <a:ext cx="1447800" cy="914400"/>
          </a:xfrm>
          <a:prstGeom prst="rect">
            <a:avLst/>
          </a:prstGeom>
          <a:solidFill>
            <a:schemeClr val="bg1"/>
          </a:solidFill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4" name="Line 14"/>
          <p:cNvSpPr>
            <a:spLocks noChangeShapeType="1"/>
          </p:cNvSpPr>
          <p:nvPr/>
        </p:nvSpPr>
        <p:spPr bwMode="auto">
          <a:xfrm>
            <a:off x="6781800" y="27432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5" name="Line 15"/>
          <p:cNvSpPr>
            <a:spLocks noChangeShapeType="1"/>
          </p:cNvSpPr>
          <p:nvPr/>
        </p:nvSpPr>
        <p:spPr bwMode="auto">
          <a:xfrm>
            <a:off x="6781800" y="30480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6" name="Text Box 16"/>
          <p:cNvSpPr txBox="1">
            <a:spLocks noChangeArrowheads="1"/>
          </p:cNvSpPr>
          <p:nvPr/>
        </p:nvSpPr>
        <p:spPr bwMode="auto">
          <a:xfrm>
            <a:off x="6781800" y="2438400"/>
            <a:ext cx="16764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3</a:t>
            </a:r>
          </a:p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2</a:t>
            </a:r>
          </a:p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1</a:t>
            </a:r>
          </a:p>
        </p:txBody>
      </p:sp>
      <p:sp>
        <p:nvSpPr>
          <p:cNvPr id="66577" name="Rectangle 17"/>
          <p:cNvSpPr>
            <a:spLocks noChangeArrowheads="1"/>
          </p:cNvSpPr>
          <p:nvPr/>
        </p:nvSpPr>
        <p:spPr bwMode="auto">
          <a:xfrm>
            <a:off x="1371600" y="4114800"/>
            <a:ext cx="2286000" cy="914400"/>
          </a:xfrm>
          <a:prstGeom prst="rect">
            <a:avLst/>
          </a:prstGeom>
          <a:solidFill>
            <a:schemeClr val="bg1"/>
          </a:solidFill>
          <a:ln w="19050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8" name="Line 18"/>
          <p:cNvSpPr>
            <a:spLocks noChangeShapeType="1"/>
          </p:cNvSpPr>
          <p:nvPr/>
        </p:nvSpPr>
        <p:spPr bwMode="auto">
          <a:xfrm>
            <a:off x="1371600" y="44196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9" name="Line 19"/>
          <p:cNvSpPr>
            <a:spLocks noChangeShapeType="1"/>
          </p:cNvSpPr>
          <p:nvPr/>
        </p:nvSpPr>
        <p:spPr bwMode="auto">
          <a:xfrm>
            <a:off x="1371600" y="47244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80" name="Text Box 20"/>
          <p:cNvSpPr txBox="1">
            <a:spLocks noChangeArrowheads="1"/>
          </p:cNvSpPr>
          <p:nvPr/>
        </p:nvSpPr>
        <p:spPr bwMode="auto">
          <a:xfrm>
            <a:off x="1143000" y="4114800"/>
            <a:ext cx="25908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292100" algn="l"/>
                <a:tab pos="749300" algn="l"/>
                <a:tab pos="1600200" algn="l"/>
              </a:tabLst>
            </a:pPr>
            <a:r>
              <a:rPr lang="en-US" sz="1400" b="0">
                <a:solidFill>
                  <a:srgbClr val="996633"/>
                </a:solidFill>
              </a:rPr>
              <a:t>3</a:t>
            </a:r>
          </a:p>
          <a:p>
            <a:pPr algn="l">
              <a:spcBef>
                <a:spcPct val="50000"/>
              </a:spcBef>
              <a:tabLst>
                <a:tab pos="292100" algn="l"/>
                <a:tab pos="749300" algn="l"/>
                <a:tab pos="1600200" algn="l"/>
              </a:tabLst>
            </a:pPr>
            <a:r>
              <a:rPr lang="en-US" sz="1400" b="0">
                <a:solidFill>
                  <a:srgbClr val="996633"/>
                </a:solidFill>
              </a:rPr>
              <a:t>2	</a:t>
            </a:r>
          </a:p>
          <a:p>
            <a:pPr algn="l">
              <a:spcBef>
                <a:spcPct val="50000"/>
              </a:spcBef>
              <a:tabLst>
                <a:tab pos="292100" algn="l"/>
                <a:tab pos="749300" algn="l"/>
                <a:tab pos="1600200" algn="l"/>
              </a:tabLst>
            </a:pPr>
            <a:r>
              <a:rPr lang="en-US" sz="1400" b="0">
                <a:solidFill>
                  <a:srgbClr val="996633"/>
                </a:solidFill>
              </a:rPr>
              <a:t>1	</a:t>
            </a:r>
            <a:endParaRPr lang="en-US" sz="1400">
              <a:solidFill>
                <a:srgbClr val="996633"/>
              </a:solidFill>
            </a:endParaRPr>
          </a:p>
        </p:txBody>
      </p:sp>
      <p:sp>
        <p:nvSpPr>
          <p:cNvPr id="66581" name="Line 21"/>
          <p:cNvSpPr>
            <a:spLocks noChangeShapeType="1"/>
          </p:cNvSpPr>
          <p:nvPr/>
        </p:nvSpPr>
        <p:spPr bwMode="auto">
          <a:xfrm>
            <a:off x="1828800" y="4114800"/>
            <a:ext cx="0" cy="914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82" name="Line 22"/>
          <p:cNvSpPr>
            <a:spLocks noChangeShapeType="1"/>
          </p:cNvSpPr>
          <p:nvPr/>
        </p:nvSpPr>
        <p:spPr bwMode="auto">
          <a:xfrm>
            <a:off x="2743200" y="4114800"/>
            <a:ext cx="0" cy="914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83" name="Rectangle 23"/>
          <p:cNvSpPr>
            <a:spLocks noChangeArrowheads="1"/>
          </p:cNvSpPr>
          <p:nvPr/>
        </p:nvSpPr>
        <p:spPr bwMode="auto">
          <a:xfrm>
            <a:off x="5029200" y="4191000"/>
            <a:ext cx="2286000" cy="609600"/>
          </a:xfrm>
          <a:prstGeom prst="rect">
            <a:avLst/>
          </a:prstGeom>
          <a:solidFill>
            <a:schemeClr val="bg1"/>
          </a:solidFill>
          <a:ln w="19050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84" name="Line 24"/>
          <p:cNvSpPr>
            <a:spLocks noChangeShapeType="1"/>
          </p:cNvSpPr>
          <p:nvPr/>
        </p:nvSpPr>
        <p:spPr bwMode="auto">
          <a:xfrm>
            <a:off x="5029200" y="41910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85" name="Line 25"/>
          <p:cNvSpPr>
            <a:spLocks noChangeShapeType="1"/>
          </p:cNvSpPr>
          <p:nvPr/>
        </p:nvSpPr>
        <p:spPr bwMode="auto">
          <a:xfrm>
            <a:off x="5029200" y="44958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86" name="Text Box 26"/>
          <p:cNvSpPr txBox="1">
            <a:spLocks noChangeArrowheads="1"/>
          </p:cNvSpPr>
          <p:nvPr/>
        </p:nvSpPr>
        <p:spPr bwMode="auto">
          <a:xfrm>
            <a:off x="5105400" y="4191000"/>
            <a:ext cx="2971800" cy="623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457200" algn="l"/>
                <a:tab pos="1549400" algn="l"/>
                <a:tab pos="2235200" algn="l"/>
              </a:tabLst>
            </a:pPr>
            <a:r>
              <a:rPr lang="en-US" sz="1400" b="0">
                <a:solidFill>
                  <a:srgbClr val="996633"/>
                </a:solidFill>
              </a:rPr>
              <a:t>D	Mult1	M[R3]	2</a:t>
            </a:r>
          </a:p>
          <a:p>
            <a:pPr algn="l">
              <a:spcBef>
                <a:spcPct val="50000"/>
              </a:spcBef>
              <a:tabLst>
                <a:tab pos="457200" algn="l"/>
                <a:tab pos="1549400" algn="l"/>
                <a:tab pos="2235200" algn="l"/>
              </a:tabLst>
            </a:pPr>
            <a:r>
              <a:rPr lang="en-US" sz="1400">
                <a:solidFill>
                  <a:srgbClr val="996633"/>
                </a:solidFill>
              </a:rPr>
              <a:t>M	 M[R3] 	“F4”	</a:t>
            </a:r>
            <a:r>
              <a:rPr lang="en-US" sz="1400" b="0">
                <a:solidFill>
                  <a:srgbClr val="996633"/>
                </a:solidFill>
              </a:rPr>
              <a:t>1</a:t>
            </a:r>
          </a:p>
        </p:txBody>
      </p:sp>
      <p:sp>
        <p:nvSpPr>
          <p:cNvPr id="66587" name="Line 27"/>
          <p:cNvSpPr>
            <a:spLocks noChangeShapeType="1"/>
          </p:cNvSpPr>
          <p:nvPr/>
        </p:nvSpPr>
        <p:spPr bwMode="auto">
          <a:xfrm>
            <a:off x="5486400" y="4191000"/>
            <a:ext cx="0" cy="6096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88" name="Line 28"/>
          <p:cNvSpPr>
            <a:spLocks noChangeShapeType="1"/>
          </p:cNvSpPr>
          <p:nvPr/>
        </p:nvSpPr>
        <p:spPr bwMode="auto">
          <a:xfrm>
            <a:off x="6400800" y="4191000"/>
            <a:ext cx="0" cy="6096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89" name="Rectangle 29"/>
          <p:cNvSpPr>
            <a:spLocks noChangeArrowheads="1"/>
          </p:cNvSpPr>
          <p:nvPr/>
        </p:nvSpPr>
        <p:spPr bwMode="auto">
          <a:xfrm>
            <a:off x="1676400" y="5334000"/>
            <a:ext cx="1981200" cy="304800"/>
          </a:xfrm>
          <a:prstGeom prst="rect">
            <a:avLst/>
          </a:prstGeom>
          <a:solidFill>
            <a:schemeClr val="bg1"/>
          </a:solidFill>
          <a:ln w="28575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FP adders</a:t>
            </a:r>
          </a:p>
        </p:txBody>
      </p:sp>
      <p:sp>
        <p:nvSpPr>
          <p:cNvPr id="66590" name="Line 30"/>
          <p:cNvSpPr>
            <a:spLocks noChangeShapeType="1"/>
          </p:cNvSpPr>
          <p:nvPr/>
        </p:nvSpPr>
        <p:spPr bwMode="auto">
          <a:xfrm>
            <a:off x="2286000" y="50292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91" name="Line 31"/>
          <p:cNvSpPr>
            <a:spLocks noChangeShapeType="1"/>
          </p:cNvSpPr>
          <p:nvPr/>
        </p:nvSpPr>
        <p:spPr bwMode="auto">
          <a:xfrm>
            <a:off x="3200400" y="50292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92" name="Line 32"/>
          <p:cNvSpPr>
            <a:spLocks noChangeShapeType="1"/>
          </p:cNvSpPr>
          <p:nvPr/>
        </p:nvSpPr>
        <p:spPr bwMode="auto">
          <a:xfrm>
            <a:off x="2743200" y="56388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93" name="Rectangle 33"/>
          <p:cNvSpPr>
            <a:spLocks noChangeArrowheads="1"/>
          </p:cNvSpPr>
          <p:nvPr/>
        </p:nvSpPr>
        <p:spPr bwMode="auto">
          <a:xfrm>
            <a:off x="5334000" y="5105400"/>
            <a:ext cx="1981200" cy="304800"/>
          </a:xfrm>
          <a:prstGeom prst="rect">
            <a:avLst/>
          </a:prstGeom>
          <a:solidFill>
            <a:srgbClr val="FFFF00"/>
          </a:solidFill>
          <a:ln w="28575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FP Multipliers</a:t>
            </a:r>
          </a:p>
        </p:txBody>
      </p:sp>
      <p:sp>
        <p:nvSpPr>
          <p:cNvPr id="66594" name="Line 34"/>
          <p:cNvSpPr>
            <a:spLocks noChangeShapeType="1"/>
          </p:cNvSpPr>
          <p:nvPr/>
        </p:nvSpPr>
        <p:spPr bwMode="auto">
          <a:xfrm>
            <a:off x="5943600" y="48006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95" name="Line 35"/>
          <p:cNvSpPr>
            <a:spLocks noChangeShapeType="1"/>
          </p:cNvSpPr>
          <p:nvPr/>
        </p:nvSpPr>
        <p:spPr bwMode="auto">
          <a:xfrm>
            <a:off x="6858000" y="48006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96" name="Line 36"/>
          <p:cNvSpPr>
            <a:spLocks noChangeShapeType="1"/>
          </p:cNvSpPr>
          <p:nvPr/>
        </p:nvSpPr>
        <p:spPr bwMode="auto">
          <a:xfrm>
            <a:off x="6400800" y="5410200"/>
            <a:ext cx="0" cy="533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97" name="Line 37"/>
          <p:cNvSpPr>
            <a:spLocks noChangeShapeType="1"/>
          </p:cNvSpPr>
          <p:nvPr/>
        </p:nvSpPr>
        <p:spPr bwMode="auto">
          <a:xfrm>
            <a:off x="914400" y="5943600"/>
            <a:ext cx="7696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98" name="Text Box 38"/>
          <p:cNvSpPr txBox="1">
            <a:spLocks noChangeArrowheads="1"/>
          </p:cNvSpPr>
          <p:nvPr/>
        </p:nvSpPr>
        <p:spPr bwMode="auto">
          <a:xfrm>
            <a:off x="3352800" y="5638800"/>
            <a:ext cx="3048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hlink"/>
                </a:solidFill>
              </a:rPr>
              <a:t>Common data bus (CDB)</a:t>
            </a:r>
          </a:p>
        </p:txBody>
      </p:sp>
      <p:sp>
        <p:nvSpPr>
          <p:cNvPr id="66599" name="Text Box 39"/>
          <p:cNvSpPr txBox="1">
            <a:spLocks noChangeArrowheads="1"/>
          </p:cNvSpPr>
          <p:nvPr/>
        </p:nvSpPr>
        <p:spPr bwMode="auto">
          <a:xfrm>
            <a:off x="3657600" y="4191000"/>
            <a:ext cx="1371600" cy="703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996633"/>
                </a:solidFill>
              </a:rPr>
              <a:t>Reservation 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996633"/>
                </a:solidFill>
              </a:rPr>
              <a:t>Stations</a:t>
            </a:r>
          </a:p>
        </p:txBody>
      </p:sp>
      <p:sp>
        <p:nvSpPr>
          <p:cNvPr id="66600" name="Line 40"/>
          <p:cNvSpPr>
            <a:spLocks noChangeShapeType="1"/>
          </p:cNvSpPr>
          <p:nvPr/>
        </p:nvSpPr>
        <p:spPr bwMode="auto">
          <a:xfrm flipV="1">
            <a:off x="914400" y="3352800"/>
            <a:ext cx="0" cy="2590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01" name="Line 41"/>
          <p:cNvSpPr>
            <a:spLocks noChangeShapeType="1"/>
          </p:cNvSpPr>
          <p:nvPr/>
        </p:nvSpPr>
        <p:spPr bwMode="auto">
          <a:xfrm flipV="1">
            <a:off x="8610600" y="457200"/>
            <a:ext cx="0" cy="5486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02" name="Line 42"/>
          <p:cNvSpPr>
            <a:spLocks noChangeShapeType="1"/>
          </p:cNvSpPr>
          <p:nvPr/>
        </p:nvSpPr>
        <p:spPr bwMode="auto">
          <a:xfrm flipV="1">
            <a:off x="914400" y="3352800"/>
            <a:ext cx="990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03" name="Line 43"/>
          <p:cNvSpPr>
            <a:spLocks noChangeShapeType="1"/>
          </p:cNvSpPr>
          <p:nvPr/>
        </p:nvSpPr>
        <p:spPr bwMode="auto">
          <a:xfrm flipV="1">
            <a:off x="6705600" y="457200"/>
            <a:ext cx="1905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04" name="Line 44"/>
          <p:cNvSpPr>
            <a:spLocks noChangeShapeType="1"/>
          </p:cNvSpPr>
          <p:nvPr/>
        </p:nvSpPr>
        <p:spPr bwMode="auto">
          <a:xfrm>
            <a:off x="6705600" y="457200"/>
            <a:ext cx="0" cy="304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605" name="Line 45"/>
          <p:cNvSpPr>
            <a:spLocks noChangeShapeType="1"/>
          </p:cNvSpPr>
          <p:nvPr/>
        </p:nvSpPr>
        <p:spPr bwMode="auto">
          <a:xfrm>
            <a:off x="1600200" y="3505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606" name="Line 46"/>
          <p:cNvSpPr>
            <a:spLocks noChangeShapeType="1"/>
          </p:cNvSpPr>
          <p:nvPr/>
        </p:nvSpPr>
        <p:spPr bwMode="auto">
          <a:xfrm>
            <a:off x="5257800" y="35052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607" name="Line 47"/>
          <p:cNvSpPr>
            <a:spLocks noChangeShapeType="1"/>
          </p:cNvSpPr>
          <p:nvPr/>
        </p:nvSpPr>
        <p:spPr bwMode="auto">
          <a:xfrm>
            <a:off x="1600200" y="3505200"/>
            <a:ext cx="3657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08" name="Line 48"/>
          <p:cNvSpPr>
            <a:spLocks noChangeShapeType="1"/>
          </p:cNvSpPr>
          <p:nvPr/>
        </p:nvSpPr>
        <p:spPr bwMode="auto">
          <a:xfrm>
            <a:off x="4191000" y="28194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09" name="Line 49"/>
          <p:cNvSpPr>
            <a:spLocks noChangeShapeType="1"/>
          </p:cNvSpPr>
          <p:nvPr/>
        </p:nvSpPr>
        <p:spPr bwMode="auto">
          <a:xfrm>
            <a:off x="2286000" y="3276600"/>
            <a:ext cx="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610" name="Line 50"/>
          <p:cNvSpPr>
            <a:spLocks noChangeShapeType="1"/>
          </p:cNvSpPr>
          <p:nvPr/>
        </p:nvSpPr>
        <p:spPr bwMode="auto">
          <a:xfrm>
            <a:off x="5943600" y="1981200"/>
            <a:ext cx="0" cy="2209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611" name="Line 51"/>
          <p:cNvSpPr>
            <a:spLocks noChangeShapeType="1"/>
          </p:cNvSpPr>
          <p:nvPr/>
        </p:nvSpPr>
        <p:spPr bwMode="auto">
          <a:xfrm>
            <a:off x="2286000" y="3276600"/>
            <a:ext cx="3657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12" name="Line 52"/>
          <p:cNvSpPr>
            <a:spLocks noChangeShapeType="1"/>
          </p:cNvSpPr>
          <p:nvPr/>
        </p:nvSpPr>
        <p:spPr bwMode="auto">
          <a:xfrm>
            <a:off x="2971800" y="3124200"/>
            <a:ext cx="0" cy="99060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613" name="Line 53"/>
          <p:cNvSpPr>
            <a:spLocks noChangeShapeType="1"/>
          </p:cNvSpPr>
          <p:nvPr/>
        </p:nvSpPr>
        <p:spPr bwMode="auto">
          <a:xfrm>
            <a:off x="2971800" y="3124200"/>
            <a:ext cx="3657600" cy="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14" name="Line 54"/>
          <p:cNvSpPr>
            <a:spLocks noChangeShapeType="1"/>
          </p:cNvSpPr>
          <p:nvPr/>
        </p:nvSpPr>
        <p:spPr bwMode="auto">
          <a:xfrm>
            <a:off x="6629400" y="1981200"/>
            <a:ext cx="0" cy="220980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615" name="Line 55"/>
          <p:cNvSpPr>
            <a:spLocks noChangeShapeType="1"/>
          </p:cNvSpPr>
          <p:nvPr/>
        </p:nvSpPr>
        <p:spPr bwMode="auto">
          <a:xfrm>
            <a:off x="1981200" y="609600"/>
            <a:ext cx="0" cy="3810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616" name="Text Box 56"/>
          <p:cNvSpPr txBox="1">
            <a:spLocks noChangeArrowheads="1"/>
          </p:cNvSpPr>
          <p:nvPr/>
        </p:nvSpPr>
        <p:spPr bwMode="auto">
          <a:xfrm>
            <a:off x="1371600" y="381000"/>
            <a:ext cx="1676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From memory</a:t>
            </a:r>
          </a:p>
        </p:txBody>
      </p:sp>
      <p:sp>
        <p:nvSpPr>
          <p:cNvPr id="66617" name="Text Box 57"/>
          <p:cNvSpPr txBox="1">
            <a:spLocks noChangeArrowheads="1"/>
          </p:cNvSpPr>
          <p:nvPr/>
        </p:nvSpPr>
        <p:spPr bwMode="auto">
          <a:xfrm rot="-5400000">
            <a:off x="130175" y="1774825"/>
            <a:ext cx="1447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Load buffers</a:t>
            </a:r>
          </a:p>
        </p:txBody>
      </p:sp>
      <p:sp>
        <p:nvSpPr>
          <p:cNvPr id="66618" name="Text Box 58"/>
          <p:cNvSpPr txBox="1">
            <a:spLocks noChangeArrowheads="1"/>
          </p:cNvSpPr>
          <p:nvPr/>
        </p:nvSpPr>
        <p:spPr bwMode="auto">
          <a:xfrm rot="-5400000">
            <a:off x="1997075" y="1736725"/>
            <a:ext cx="2286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E0E0E"/>
                </a:solidFill>
              </a:rPr>
              <a:t>FP operation queue</a:t>
            </a:r>
          </a:p>
        </p:txBody>
      </p:sp>
      <p:sp>
        <p:nvSpPr>
          <p:cNvPr id="66619" name="Line 59"/>
          <p:cNvSpPr>
            <a:spLocks noChangeShapeType="1"/>
          </p:cNvSpPr>
          <p:nvPr/>
        </p:nvSpPr>
        <p:spPr bwMode="auto">
          <a:xfrm>
            <a:off x="4038600" y="609600"/>
            <a:ext cx="0" cy="381000"/>
          </a:xfrm>
          <a:prstGeom prst="line">
            <a:avLst/>
          </a:prstGeom>
          <a:noFill/>
          <a:ln w="28575">
            <a:solidFill>
              <a:srgbClr val="0E0E0E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620" name="Text Box 60"/>
          <p:cNvSpPr txBox="1">
            <a:spLocks noChangeArrowheads="1"/>
          </p:cNvSpPr>
          <p:nvPr/>
        </p:nvSpPr>
        <p:spPr bwMode="auto">
          <a:xfrm>
            <a:off x="3124200" y="381000"/>
            <a:ext cx="2362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0E0E0E"/>
                </a:solidFill>
              </a:rPr>
              <a:t>From instruction unit</a:t>
            </a:r>
          </a:p>
        </p:txBody>
      </p:sp>
      <p:sp>
        <p:nvSpPr>
          <p:cNvPr id="66621" name="Text Box 61"/>
          <p:cNvSpPr txBox="1">
            <a:spLocks noChangeArrowheads="1"/>
          </p:cNvSpPr>
          <p:nvPr/>
        </p:nvSpPr>
        <p:spPr bwMode="auto">
          <a:xfrm>
            <a:off x="5410200" y="457200"/>
            <a:ext cx="21336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FP Registers</a:t>
            </a:r>
          </a:p>
        </p:txBody>
      </p:sp>
      <p:sp>
        <p:nvSpPr>
          <p:cNvPr id="66622" name="Line 62"/>
          <p:cNvSpPr>
            <a:spLocks noChangeShapeType="1"/>
          </p:cNvSpPr>
          <p:nvPr/>
        </p:nvSpPr>
        <p:spPr bwMode="auto">
          <a:xfrm>
            <a:off x="6629400" y="2209800"/>
            <a:ext cx="838200" cy="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23" name="Line 63"/>
          <p:cNvSpPr>
            <a:spLocks noChangeShapeType="1"/>
          </p:cNvSpPr>
          <p:nvPr/>
        </p:nvSpPr>
        <p:spPr bwMode="auto">
          <a:xfrm>
            <a:off x="7467600" y="2209800"/>
            <a:ext cx="0" cy="2286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624" name="Line 64"/>
          <p:cNvSpPr>
            <a:spLocks noChangeShapeType="1"/>
          </p:cNvSpPr>
          <p:nvPr/>
        </p:nvSpPr>
        <p:spPr bwMode="auto">
          <a:xfrm>
            <a:off x="7543800" y="3352800"/>
            <a:ext cx="0" cy="2286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625" name="Text Box 65"/>
          <p:cNvSpPr txBox="1">
            <a:spLocks noChangeArrowheads="1"/>
          </p:cNvSpPr>
          <p:nvPr/>
        </p:nvSpPr>
        <p:spPr bwMode="auto">
          <a:xfrm>
            <a:off x="6781800" y="3505200"/>
            <a:ext cx="1447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To memory</a:t>
            </a:r>
          </a:p>
        </p:txBody>
      </p:sp>
      <p:sp>
        <p:nvSpPr>
          <p:cNvPr id="66626" name="Text Box 66"/>
          <p:cNvSpPr txBox="1">
            <a:spLocks noChangeArrowheads="1"/>
          </p:cNvSpPr>
          <p:nvPr/>
        </p:nvSpPr>
        <p:spPr bwMode="auto">
          <a:xfrm>
            <a:off x="7315200" y="2133600"/>
            <a:ext cx="15335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rgbClr val="0033CC"/>
                </a:solidFill>
              </a:rPr>
              <a:t>Store buffers</a:t>
            </a:r>
          </a:p>
        </p:txBody>
      </p:sp>
      <p:sp>
        <p:nvSpPr>
          <p:cNvPr id="66627" name="Line 67"/>
          <p:cNvSpPr>
            <a:spLocks noChangeShapeType="1"/>
          </p:cNvSpPr>
          <p:nvPr/>
        </p:nvSpPr>
        <p:spPr bwMode="auto">
          <a:xfrm flipV="1">
            <a:off x="7467600" y="2209800"/>
            <a:ext cx="1143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28" name="Line 68"/>
          <p:cNvSpPr>
            <a:spLocks noChangeShapeType="1"/>
          </p:cNvSpPr>
          <p:nvPr/>
        </p:nvSpPr>
        <p:spPr bwMode="auto">
          <a:xfrm>
            <a:off x="2286000" y="3886200"/>
            <a:ext cx="6324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29" name="Oval 69"/>
          <p:cNvSpPr>
            <a:spLocks noChangeArrowheads="1"/>
          </p:cNvSpPr>
          <p:nvPr/>
        </p:nvSpPr>
        <p:spPr bwMode="auto">
          <a:xfrm>
            <a:off x="2257425" y="384175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30" name="Oval 70"/>
          <p:cNvSpPr>
            <a:spLocks noChangeArrowheads="1"/>
          </p:cNvSpPr>
          <p:nvPr/>
        </p:nvSpPr>
        <p:spPr bwMode="auto">
          <a:xfrm>
            <a:off x="2933700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31" name="Oval 71"/>
          <p:cNvSpPr>
            <a:spLocks noChangeArrowheads="1"/>
          </p:cNvSpPr>
          <p:nvPr/>
        </p:nvSpPr>
        <p:spPr bwMode="auto">
          <a:xfrm>
            <a:off x="5902325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32" name="Oval 72"/>
          <p:cNvSpPr>
            <a:spLocks noChangeArrowheads="1"/>
          </p:cNvSpPr>
          <p:nvPr/>
        </p:nvSpPr>
        <p:spPr bwMode="auto">
          <a:xfrm>
            <a:off x="6591300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33" name="Text Box 73"/>
          <p:cNvSpPr txBox="1">
            <a:spLocks noChangeArrowheads="1"/>
          </p:cNvSpPr>
          <p:nvPr/>
        </p:nvSpPr>
        <p:spPr bwMode="auto">
          <a:xfrm>
            <a:off x="3276600" y="3429000"/>
            <a:ext cx="16668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/>
              <a:t>Operation bus</a:t>
            </a:r>
          </a:p>
        </p:txBody>
      </p:sp>
      <p:sp>
        <p:nvSpPr>
          <p:cNvPr id="66634" name="Text Box 74"/>
          <p:cNvSpPr txBox="1">
            <a:spLocks noChangeArrowheads="1"/>
          </p:cNvSpPr>
          <p:nvPr/>
        </p:nvSpPr>
        <p:spPr bwMode="auto">
          <a:xfrm>
            <a:off x="5029200" y="2209800"/>
            <a:ext cx="1524000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Operand buses</a:t>
            </a:r>
          </a:p>
        </p:txBody>
      </p:sp>
      <p:sp>
        <p:nvSpPr>
          <p:cNvPr id="66635" name="Text Box 75"/>
          <p:cNvSpPr txBox="1">
            <a:spLocks noChangeArrowheads="1"/>
          </p:cNvSpPr>
          <p:nvPr/>
        </p:nvSpPr>
        <p:spPr bwMode="auto">
          <a:xfrm>
            <a:off x="152400" y="228600"/>
            <a:ext cx="1143000" cy="349250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chemeClr val="hlink"/>
                </a:solidFill>
              </a:rPr>
              <a:t>Cycle: 12</a:t>
            </a:r>
          </a:p>
        </p:txBody>
      </p:sp>
      <p:sp>
        <p:nvSpPr>
          <p:cNvPr id="66636" name="Rectangle 76"/>
          <p:cNvSpPr>
            <a:spLocks noChangeArrowheads="1"/>
          </p:cNvSpPr>
          <p:nvPr/>
        </p:nvSpPr>
        <p:spPr bwMode="auto">
          <a:xfrm>
            <a:off x="3429000" y="990600"/>
            <a:ext cx="1447800" cy="1828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37" name="Line 77"/>
          <p:cNvSpPr>
            <a:spLocks noChangeShapeType="1"/>
          </p:cNvSpPr>
          <p:nvPr/>
        </p:nvSpPr>
        <p:spPr bwMode="auto">
          <a:xfrm>
            <a:off x="3429000" y="1600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38" name="Line 78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39" name="Line 79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40" name="Line 80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41" name="Line 81"/>
          <p:cNvSpPr>
            <a:spLocks noChangeShapeType="1"/>
          </p:cNvSpPr>
          <p:nvPr/>
        </p:nvSpPr>
        <p:spPr bwMode="auto">
          <a:xfrm>
            <a:off x="3429000" y="12954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42" name="Line 83"/>
          <p:cNvSpPr>
            <a:spLocks noChangeShapeType="1"/>
          </p:cNvSpPr>
          <p:nvPr/>
        </p:nvSpPr>
        <p:spPr bwMode="auto">
          <a:xfrm>
            <a:off x="3429000" y="1600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43" name="Line 84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44" name="Line 85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45" name="Line 86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46" name="Line 87"/>
          <p:cNvSpPr>
            <a:spLocks noChangeShapeType="1"/>
          </p:cNvSpPr>
          <p:nvPr/>
        </p:nvSpPr>
        <p:spPr bwMode="auto">
          <a:xfrm>
            <a:off x="3429000" y="12954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47" name="Text Box 88"/>
          <p:cNvSpPr txBox="1">
            <a:spLocks noChangeArrowheads="1"/>
          </p:cNvSpPr>
          <p:nvPr/>
        </p:nvSpPr>
        <p:spPr bwMode="auto">
          <a:xfrm>
            <a:off x="3429000" y="1295400"/>
            <a:ext cx="1600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5D5D5D"/>
                </a:solidFill>
              </a:rPr>
              <a:t>DIVD F10,F0,F6</a:t>
            </a:r>
          </a:p>
        </p:txBody>
      </p:sp>
      <p:sp>
        <p:nvSpPr>
          <p:cNvPr id="66648" name="Line 89"/>
          <p:cNvSpPr>
            <a:spLocks noChangeShapeType="1"/>
          </p:cNvSpPr>
          <p:nvPr/>
        </p:nvSpPr>
        <p:spPr bwMode="auto">
          <a:xfrm>
            <a:off x="3429000" y="1600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49" name="Line 90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50" name="Line 91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51" name="Line 92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52" name="Line 93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53" name="Line 94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54" name="Line 95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55" name="Text Box 96"/>
          <p:cNvSpPr txBox="1">
            <a:spLocks noChangeArrowheads="1"/>
          </p:cNvSpPr>
          <p:nvPr/>
        </p:nvSpPr>
        <p:spPr bwMode="auto">
          <a:xfrm>
            <a:off x="3352800" y="1905000"/>
            <a:ext cx="1600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5D5D5D"/>
                </a:solidFill>
              </a:rPr>
              <a:t>MULTD F0,F2,F4 </a:t>
            </a:r>
          </a:p>
        </p:txBody>
      </p:sp>
      <p:sp>
        <p:nvSpPr>
          <p:cNvPr id="66656" name="Line 97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57" name="Line 98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58" name="Line 99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59" name="Text Box 101"/>
          <p:cNvSpPr txBox="1">
            <a:spLocks noChangeArrowheads="1"/>
          </p:cNvSpPr>
          <p:nvPr/>
        </p:nvSpPr>
        <p:spPr bwMode="auto">
          <a:xfrm>
            <a:off x="5638800" y="7620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F0 : mult1</a:t>
            </a:r>
          </a:p>
        </p:txBody>
      </p:sp>
      <p:sp>
        <p:nvSpPr>
          <p:cNvPr id="66660" name="Text Box 102"/>
          <p:cNvSpPr txBox="1">
            <a:spLocks noChangeArrowheads="1"/>
          </p:cNvSpPr>
          <p:nvPr/>
        </p:nvSpPr>
        <p:spPr bwMode="auto">
          <a:xfrm>
            <a:off x="5638800" y="16764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F10: mult2</a:t>
            </a:r>
          </a:p>
        </p:txBody>
      </p:sp>
      <p:sp>
        <p:nvSpPr>
          <p:cNvPr id="66661" name="Line 105"/>
          <p:cNvSpPr>
            <a:spLocks noChangeShapeType="1"/>
          </p:cNvSpPr>
          <p:nvPr/>
        </p:nvSpPr>
        <p:spPr bwMode="auto">
          <a:xfrm>
            <a:off x="5562600" y="10668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Line 2"/>
          <p:cNvSpPr>
            <a:spLocks noChangeShapeType="1"/>
          </p:cNvSpPr>
          <p:nvPr/>
        </p:nvSpPr>
        <p:spPr bwMode="auto">
          <a:xfrm flipV="1">
            <a:off x="1905000" y="28194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1219200" y="990600"/>
            <a:ext cx="1447800" cy="1905000"/>
          </a:xfrm>
          <a:prstGeom prst="rect">
            <a:avLst/>
          </a:prstGeom>
          <a:solidFill>
            <a:schemeClr val="bg1"/>
          </a:solidFill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88" name="Line 4"/>
          <p:cNvSpPr>
            <a:spLocks noChangeShapeType="1"/>
          </p:cNvSpPr>
          <p:nvPr/>
        </p:nvSpPr>
        <p:spPr bwMode="auto">
          <a:xfrm>
            <a:off x="1219200" y="16002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589" name="Line 5"/>
          <p:cNvSpPr>
            <a:spLocks noChangeShapeType="1"/>
          </p:cNvSpPr>
          <p:nvPr/>
        </p:nvSpPr>
        <p:spPr bwMode="auto">
          <a:xfrm>
            <a:off x="1219200" y="19050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590" name="Line 6"/>
          <p:cNvSpPr>
            <a:spLocks noChangeShapeType="1"/>
          </p:cNvSpPr>
          <p:nvPr/>
        </p:nvSpPr>
        <p:spPr bwMode="auto">
          <a:xfrm>
            <a:off x="1219200" y="22098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591" name="Line 7"/>
          <p:cNvSpPr>
            <a:spLocks noChangeShapeType="1"/>
          </p:cNvSpPr>
          <p:nvPr/>
        </p:nvSpPr>
        <p:spPr bwMode="auto">
          <a:xfrm>
            <a:off x="1219200" y="25146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592" name="Line 8"/>
          <p:cNvSpPr>
            <a:spLocks noChangeShapeType="1"/>
          </p:cNvSpPr>
          <p:nvPr/>
        </p:nvSpPr>
        <p:spPr bwMode="auto">
          <a:xfrm>
            <a:off x="1219200" y="12954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5562600" y="762000"/>
            <a:ext cx="2514600" cy="1219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5562600" y="13716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595" name="Line 11"/>
          <p:cNvSpPr>
            <a:spLocks noChangeShapeType="1"/>
          </p:cNvSpPr>
          <p:nvPr/>
        </p:nvSpPr>
        <p:spPr bwMode="auto">
          <a:xfrm>
            <a:off x="5562600" y="16764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990600" y="990600"/>
            <a:ext cx="1676400" cy="1900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6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5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4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3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2	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1	</a:t>
            </a:r>
            <a:endParaRPr lang="en-US" sz="1400">
              <a:solidFill>
                <a:srgbClr val="0033CC"/>
              </a:solidFill>
            </a:endParaRPr>
          </a:p>
        </p:txBody>
      </p:sp>
      <p:sp>
        <p:nvSpPr>
          <p:cNvPr id="67597" name="Rectangle 13"/>
          <p:cNvSpPr>
            <a:spLocks noChangeArrowheads="1"/>
          </p:cNvSpPr>
          <p:nvPr/>
        </p:nvSpPr>
        <p:spPr bwMode="auto">
          <a:xfrm>
            <a:off x="6781800" y="2438400"/>
            <a:ext cx="1447800" cy="914400"/>
          </a:xfrm>
          <a:prstGeom prst="rect">
            <a:avLst/>
          </a:prstGeom>
          <a:solidFill>
            <a:schemeClr val="bg1"/>
          </a:solidFill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8" name="Line 14"/>
          <p:cNvSpPr>
            <a:spLocks noChangeShapeType="1"/>
          </p:cNvSpPr>
          <p:nvPr/>
        </p:nvSpPr>
        <p:spPr bwMode="auto">
          <a:xfrm>
            <a:off x="6781800" y="27432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599" name="Line 15"/>
          <p:cNvSpPr>
            <a:spLocks noChangeShapeType="1"/>
          </p:cNvSpPr>
          <p:nvPr/>
        </p:nvSpPr>
        <p:spPr bwMode="auto">
          <a:xfrm>
            <a:off x="6781800" y="30480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00" name="Text Box 16"/>
          <p:cNvSpPr txBox="1">
            <a:spLocks noChangeArrowheads="1"/>
          </p:cNvSpPr>
          <p:nvPr/>
        </p:nvSpPr>
        <p:spPr bwMode="auto">
          <a:xfrm>
            <a:off x="6781800" y="2438400"/>
            <a:ext cx="16764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3</a:t>
            </a:r>
          </a:p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2</a:t>
            </a:r>
          </a:p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1</a:t>
            </a:r>
          </a:p>
        </p:txBody>
      </p:sp>
      <p:sp>
        <p:nvSpPr>
          <p:cNvPr id="67601" name="Rectangle 17"/>
          <p:cNvSpPr>
            <a:spLocks noChangeArrowheads="1"/>
          </p:cNvSpPr>
          <p:nvPr/>
        </p:nvSpPr>
        <p:spPr bwMode="auto">
          <a:xfrm>
            <a:off x="1371600" y="4114800"/>
            <a:ext cx="2286000" cy="914400"/>
          </a:xfrm>
          <a:prstGeom prst="rect">
            <a:avLst/>
          </a:prstGeom>
          <a:solidFill>
            <a:schemeClr val="bg1"/>
          </a:solidFill>
          <a:ln w="19050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2" name="Line 18"/>
          <p:cNvSpPr>
            <a:spLocks noChangeShapeType="1"/>
          </p:cNvSpPr>
          <p:nvPr/>
        </p:nvSpPr>
        <p:spPr bwMode="auto">
          <a:xfrm>
            <a:off x="1371600" y="44196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03" name="Line 19"/>
          <p:cNvSpPr>
            <a:spLocks noChangeShapeType="1"/>
          </p:cNvSpPr>
          <p:nvPr/>
        </p:nvSpPr>
        <p:spPr bwMode="auto">
          <a:xfrm>
            <a:off x="1371600" y="47244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04" name="Text Box 20"/>
          <p:cNvSpPr txBox="1">
            <a:spLocks noChangeArrowheads="1"/>
          </p:cNvSpPr>
          <p:nvPr/>
        </p:nvSpPr>
        <p:spPr bwMode="auto">
          <a:xfrm>
            <a:off x="1143000" y="4114800"/>
            <a:ext cx="25908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292100" algn="l"/>
                <a:tab pos="749300" algn="l"/>
                <a:tab pos="1600200" algn="l"/>
              </a:tabLst>
            </a:pPr>
            <a:r>
              <a:rPr lang="en-US" sz="1400" b="0">
                <a:solidFill>
                  <a:srgbClr val="996633"/>
                </a:solidFill>
              </a:rPr>
              <a:t>3</a:t>
            </a:r>
          </a:p>
          <a:p>
            <a:pPr algn="l">
              <a:spcBef>
                <a:spcPct val="50000"/>
              </a:spcBef>
              <a:tabLst>
                <a:tab pos="292100" algn="l"/>
                <a:tab pos="749300" algn="l"/>
                <a:tab pos="1600200" algn="l"/>
              </a:tabLst>
            </a:pPr>
            <a:r>
              <a:rPr lang="en-US" sz="1400" b="0">
                <a:solidFill>
                  <a:srgbClr val="996633"/>
                </a:solidFill>
              </a:rPr>
              <a:t>2	</a:t>
            </a:r>
          </a:p>
          <a:p>
            <a:pPr algn="l">
              <a:spcBef>
                <a:spcPct val="50000"/>
              </a:spcBef>
              <a:tabLst>
                <a:tab pos="292100" algn="l"/>
                <a:tab pos="749300" algn="l"/>
                <a:tab pos="1600200" algn="l"/>
              </a:tabLst>
            </a:pPr>
            <a:r>
              <a:rPr lang="en-US" sz="1400" b="0">
                <a:solidFill>
                  <a:srgbClr val="996633"/>
                </a:solidFill>
              </a:rPr>
              <a:t>1	</a:t>
            </a:r>
            <a:endParaRPr lang="en-US" sz="1400">
              <a:solidFill>
                <a:srgbClr val="996633"/>
              </a:solidFill>
            </a:endParaRPr>
          </a:p>
        </p:txBody>
      </p:sp>
      <p:sp>
        <p:nvSpPr>
          <p:cNvPr id="67605" name="Line 21"/>
          <p:cNvSpPr>
            <a:spLocks noChangeShapeType="1"/>
          </p:cNvSpPr>
          <p:nvPr/>
        </p:nvSpPr>
        <p:spPr bwMode="auto">
          <a:xfrm>
            <a:off x="1828800" y="4114800"/>
            <a:ext cx="0" cy="914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06" name="Line 22"/>
          <p:cNvSpPr>
            <a:spLocks noChangeShapeType="1"/>
          </p:cNvSpPr>
          <p:nvPr/>
        </p:nvSpPr>
        <p:spPr bwMode="auto">
          <a:xfrm>
            <a:off x="2743200" y="4114800"/>
            <a:ext cx="0" cy="914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07" name="Rectangle 23"/>
          <p:cNvSpPr>
            <a:spLocks noChangeArrowheads="1"/>
          </p:cNvSpPr>
          <p:nvPr/>
        </p:nvSpPr>
        <p:spPr bwMode="auto">
          <a:xfrm>
            <a:off x="5029200" y="4191000"/>
            <a:ext cx="2286000" cy="609600"/>
          </a:xfrm>
          <a:prstGeom prst="rect">
            <a:avLst/>
          </a:prstGeom>
          <a:solidFill>
            <a:schemeClr val="bg1"/>
          </a:solidFill>
          <a:ln w="19050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8" name="Line 24"/>
          <p:cNvSpPr>
            <a:spLocks noChangeShapeType="1"/>
          </p:cNvSpPr>
          <p:nvPr/>
        </p:nvSpPr>
        <p:spPr bwMode="auto">
          <a:xfrm>
            <a:off x="5029200" y="41910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09" name="Line 25"/>
          <p:cNvSpPr>
            <a:spLocks noChangeShapeType="1"/>
          </p:cNvSpPr>
          <p:nvPr/>
        </p:nvSpPr>
        <p:spPr bwMode="auto">
          <a:xfrm>
            <a:off x="5029200" y="44958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10" name="Text Box 26"/>
          <p:cNvSpPr txBox="1">
            <a:spLocks noChangeArrowheads="1"/>
          </p:cNvSpPr>
          <p:nvPr/>
        </p:nvSpPr>
        <p:spPr bwMode="auto">
          <a:xfrm>
            <a:off x="5105400" y="4191000"/>
            <a:ext cx="2971800" cy="623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457200" algn="l"/>
                <a:tab pos="1549400" algn="l"/>
                <a:tab pos="2235200" algn="l"/>
              </a:tabLst>
            </a:pPr>
            <a:r>
              <a:rPr lang="en-US" sz="1400" b="0">
                <a:solidFill>
                  <a:srgbClr val="996633"/>
                </a:solidFill>
              </a:rPr>
              <a:t>D	Mult1	M[R3]	2</a:t>
            </a:r>
          </a:p>
          <a:p>
            <a:pPr algn="l">
              <a:spcBef>
                <a:spcPct val="50000"/>
              </a:spcBef>
              <a:tabLst>
                <a:tab pos="457200" algn="l"/>
                <a:tab pos="1549400" algn="l"/>
                <a:tab pos="2235200" algn="l"/>
              </a:tabLst>
            </a:pPr>
            <a:r>
              <a:rPr lang="en-US" sz="1400">
                <a:solidFill>
                  <a:srgbClr val="996633"/>
                </a:solidFill>
              </a:rPr>
              <a:t>M	 M[R3] 	“F4”	</a:t>
            </a:r>
            <a:r>
              <a:rPr lang="en-US" sz="1400" b="0">
                <a:solidFill>
                  <a:srgbClr val="996633"/>
                </a:solidFill>
              </a:rPr>
              <a:t>1</a:t>
            </a:r>
          </a:p>
        </p:txBody>
      </p:sp>
      <p:sp>
        <p:nvSpPr>
          <p:cNvPr id="67611" name="Line 27"/>
          <p:cNvSpPr>
            <a:spLocks noChangeShapeType="1"/>
          </p:cNvSpPr>
          <p:nvPr/>
        </p:nvSpPr>
        <p:spPr bwMode="auto">
          <a:xfrm>
            <a:off x="5486400" y="4191000"/>
            <a:ext cx="0" cy="6096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12" name="Line 28"/>
          <p:cNvSpPr>
            <a:spLocks noChangeShapeType="1"/>
          </p:cNvSpPr>
          <p:nvPr/>
        </p:nvSpPr>
        <p:spPr bwMode="auto">
          <a:xfrm>
            <a:off x="6400800" y="4191000"/>
            <a:ext cx="0" cy="6096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13" name="Rectangle 29"/>
          <p:cNvSpPr>
            <a:spLocks noChangeArrowheads="1"/>
          </p:cNvSpPr>
          <p:nvPr/>
        </p:nvSpPr>
        <p:spPr bwMode="auto">
          <a:xfrm>
            <a:off x="1676400" y="5334000"/>
            <a:ext cx="1981200" cy="304800"/>
          </a:xfrm>
          <a:prstGeom prst="rect">
            <a:avLst/>
          </a:prstGeom>
          <a:solidFill>
            <a:schemeClr val="bg1"/>
          </a:solidFill>
          <a:ln w="28575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FP adders</a:t>
            </a:r>
          </a:p>
        </p:txBody>
      </p:sp>
      <p:sp>
        <p:nvSpPr>
          <p:cNvPr id="67614" name="Line 30"/>
          <p:cNvSpPr>
            <a:spLocks noChangeShapeType="1"/>
          </p:cNvSpPr>
          <p:nvPr/>
        </p:nvSpPr>
        <p:spPr bwMode="auto">
          <a:xfrm>
            <a:off x="2286000" y="50292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15" name="Line 31"/>
          <p:cNvSpPr>
            <a:spLocks noChangeShapeType="1"/>
          </p:cNvSpPr>
          <p:nvPr/>
        </p:nvSpPr>
        <p:spPr bwMode="auto">
          <a:xfrm>
            <a:off x="3200400" y="50292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16" name="Line 32"/>
          <p:cNvSpPr>
            <a:spLocks noChangeShapeType="1"/>
          </p:cNvSpPr>
          <p:nvPr/>
        </p:nvSpPr>
        <p:spPr bwMode="auto">
          <a:xfrm>
            <a:off x="2743200" y="56388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17" name="Rectangle 33"/>
          <p:cNvSpPr>
            <a:spLocks noChangeArrowheads="1"/>
          </p:cNvSpPr>
          <p:nvPr/>
        </p:nvSpPr>
        <p:spPr bwMode="auto">
          <a:xfrm>
            <a:off x="5334000" y="5105400"/>
            <a:ext cx="1981200" cy="304800"/>
          </a:xfrm>
          <a:prstGeom prst="rect">
            <a:avLst/>
          </a:prstGeom>
          <a:solidFill>
            <a:srgbClr val="FFFF00"/>
          </a:solidFill>
          <a:ln w="28575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FP Multipliers</a:t>
            </a:r>
          </a:p>
        </p:txBody>
      </p:sp>
      <p:sp>
        <p:nvSpPr>
          <p:cNvPr id="67618" name="Line 34"/>
          <p:cNvSpPr>
            <a:spLocks noChangeShapeType="1"/>
          </p:cNvSpPr>
          <p:nvPr/>
        </p:nvSpPr>
        <p:spPr bwMode="auto">
          <a:xfrm>
            <a:off x="5943600" y="48006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19" name="Line 35"/>
          <p:cNvSpPr>
            <a:spLocks noChangeShapeType="1"/>
          </p:cNvSpPr>
          <p:nvPr/>
        </p:nvSpPr>
        <p:spPr bwMode="auto">
          <a:xfrm>
            <a:off x="6858000" y="48006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20" name="Line 36"/>
          <p:cNvSpPr>
            <a:spLocks noChangeShapeType="1"/>
          </p:cNvSpPr>
          <p:nvPr/>
        </p:nvSpPr>
        <p:spPr bwMode="auto">
          <a:xfrm>
            <a:off x="6400800" y="5410200"/>
            <a:ext cx="0" cy="533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21" name="Line 37"/>
          <p:cNvSpPr>
            <a:spLocks noChangeShapeType="1"/>
          </p:cNvSpPr>
          <p:nvPr/>
        </p:nvSpPr>
        <p:spPr bwMode="auto">
          <a:xfrm>
            <a:off x="914400" y="5943600"/>
            <a:ext cx="7696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22" name="Text Box 38"/>
          <p:cNvSpPr txBox="1">
            <a:spLocks noChangeArrowheads="1"/>
          </p:cNvSpPr>
          <p:nvPr/>
        </p:nvSpPr>
        <p:spPr bwMode="auto">
          <a:xfrm>
            <a:off x="3352800" y="5638800"/>
            <a:ext cx="3048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hlink"/>
                </a:solidFill>
              </a:rPr>
              <a:t>Common data bus (CDB)</a:t>
            </a:r>
          </a:p>
        </p:txBody>
      </p:sp>
      <p:sp>
        <p:nvSpPr>
          <p:cNvPr id="67623" name="Text Box 39"/>
          <p:cNvSpPr txBox="1">
            <a:spLocks noChangeArrowheads="1"/>
          </p:cNvSpPr>
          <p:nvPr/>
        </p:nvSpPr>
        <p:spPr bwMode="auto">
          <a:xfrm>
            <a:off x="3657600" y="4191000"/>
            <a:ext cx="1371600" cy="703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996633"/>
                </a:solidFill>
              </a:rPr>
              <a:t>Reservation 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996633"/>
                </a:solidFill>
              </a:rPr>
              <a:t>Stations</a:t>
            </a:r>
          </a:p>
        </p:txBody>
      </p:sp>
      <p:sp>
        <p:nvSpPr>
          <p:cNvPr id="67624" name="Line 40"/>
          <p:cNvSpPr>
            <a:spLocks noChangeShapeType="1"/>
          </p:cNvSpPr>
          <p:nvPr/>
        </p:nvSpPr>
        <p:spPr bwMode="auto">
          <a:xfrm flipV="1">
            <a:off x="914400" y="3352800"/>
            <a:ext cx="0" cy="2590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25" name="Line 41"/>
          <p:cNvSpPr>
            <a:spLocks noChangeShapeType="1"/>
          </p:cNvSpPr>
          <p:nvPr/>
        </p:nvSpPr>
        <p:spPr bwMode="auto">
          <a:xfrm flipV="1">
            <a:off x="8610600" y="457200"/>
            <a:ext cx="0" cy="5486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26" name="Line 42"/>
          <p:cNvSpPr>
            <a:spLocks noChangeShapeType="1"/>
          </p:cNvSpPr>
          <p:nvPr/>
        </p:nvSpPr>
        <p:spPr bwMode="auto">
          <a:xfrm flipV="1">
            <a:off x="914400" y="3352800"/>
            <a:ext cx="990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27" name="Line 43"/>
          <p:cNvSpPr>
            <a:spLocks noChangeShapeType="1"/>
          </p:cNvSpPr>
          <p:nvPr/>
        </p:nvSpPr>
        <p:spPr bwMode="auto">
          <a:xfrm flipV="1">
            <a:off x="6705600" y="457200"/>
            <a:ext cx="1905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28" name="Line 44"/>
          <p:cNvSpPr>
            <a:spLocks noChangeShapeType="1"/>
          </p:cNvSpPr>
          <p:nvPr/>
        </p:nvSpPr>
        <p:spPr bwMode="auto">
          <a:xfrm>
            <a:off x="6705600" y="457200"/>
            <a:ext cx="0" cy="304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29" name="Line 45"/>
          <p:cNvSpPr>
            <a:spLocks noChangeShapeType="1"/>
          </p:cNvSpPr>
          <p:nvPr/>
        </p:nvSpPr>
        <p:spPr bwMode="auto">
          <a:xfrm>
            <a:off x="1600200" y="3505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30" name="Line 46"/>
          <p:cNvSpPr>
            <a:spLocks noChangeShapeType="1"/>
          </p:cNvSpPr>
          <p:nvPr/>
        </p:nvSpPr>
        <p:spPr bwMode="auto">
          <a:xfrm>
            <a:off x="5257800" y="35052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31" name="Line 47"/>
          <p:cNvSpPr>
            <a:spLocks noChangeShapeType="1"/>
          </p:cNvSpPr>
          <p:nvPr/>
        </p:nvSpPr>
        <p:spPr bwMode="auto">
          <a:xfrm>
            <a:off x="1600200" y="3505200"/>
            <a:ext cx="3657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32" name="Line 48"/>
          <p:cNvSpPr>
            <a:spLocks noChangeShapeType="1"/>
          </p:cNvSpPr>
          <p:nvPr/>
        </p:nvSpPr>
        <p:spPr bwMode="auto">
          <a:xfrm>
            <a:off x="4191000" y="28194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33" name="Line 49"/>
          <p:cNvSpPr>
            <a:spLocks noChangeShapeType="1"/>
          </p:cNvSpPr>
          <p:nvPr/>
        </p:nvSpPr>
        <p:spPr bwMode="auto">
          <a:xfrm>
            <a:off x="2286000" y="3276600"/>
            <a:ext cx="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34" name="Line 50"/>
          <p:cNvSpPr>
            <a:spLocks noChangeShapeType="1"/>
          </p:cNvSpPr>
          <p:nvPr/>
        </p:nvSpPr>
        <p:spPr bwMode="auto">
          <a:xfrm>
            <a:off x="5943600" y="1981200"/>
            <a:ext cx="0" cy="2209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35" name="Line 51"/>
          <p:cNvSpPr>
            <a:spLocks noChangeShapeType="1"/>
          </p:cNvSpPr>
          <p:nvPr/>
        </p:nvSpPr>
        <p:spPr bwMode="auto">
          <a:xfrm>
            <a:off x="2286000" y="3276600"/>
            <a:ext cx="3657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36" name="Line 52"/>
          <p:cNvSpPr>
            <a:spLocks noChangeShapeType="1"/>
          </p:cNvSpPr>
          <p:nvPr/>
        </p:nvSpPr>
        <p:spPr bwMode="auto">
          <a:xfrm>
            <a:off x="2971800" y="3124200"/>
            <a:ext cx="0" cy="99060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37" name="Line 53"/>
          <p:cNvSpPr>
            <a:spLocks noChangeShapeType="1"/>
          </p:cNvSpPr>
          <p:nvPr/>
        </p:nvSpPr>
        <p:spPr bwMode="auto">
          <a:xfrm>
            <a:off x="2971800" y="3124200"/>
            <a:ext cx="3657600" cy="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38" name="Line 54"/>
          <p:cNvSpPr>
            <a:spLocks noChangeShapeType="1"/>
          </p:cNvSpPr>
          <p:nvPr/>
        </p:nvSpPr>
        <p:spPr bwMode="auto">
          <a:xfrm>
            <a:off x="6629400" y="1981200"/>
            <a:ext cx="0" cy="220980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39" name="Line 55"/>
          <p:cNvSpPr>
            <a:spLocks noChangeShapeType="1"/>
          </p:cNvSpPr>
          <p:nvPr/>
        </p:nvSpPr>
        <p:spPr bwMode="auto">
          <a:xfrm>
            <a:off x="1981200" y="609600"/>
            <a:ext cx="0" cy="3810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40" name="Text Box 56"/>
          <p:cNvSpPr txBox="1">
            <a:spLocks noChangeArrowheads="1"/>
          </p:cNvSpPr>
          <p:nvPr/>
        </p:nvSpPr>
        <p:spPr bwMode="auto">
          <a:xfrm>
            <a:off x="1371600" y="381000"/>
            <a:ext cx="1676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From memory</a:t>
            </a:r>
          </a:p>
        </p:txBody>
      </p:sp>
      <p:sp>
        <p:nvSpPr>
          <p:cNvPr id="67641" name="Text Box 57"/>
          <p:cNvSpPr txBox="1">
            <a:spLocks noChangeArrowheads="1"/>
          </p:cNvSpPr>
          <p:nvPr/>
        </p:nvSpPr>
        <p:spPr bwMode="auto">
          <a:xfrm rot="-5400000">
            <a:off x="130175" y="1774825"/>
            <a:ext cx="1447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Load buffers</a:t>
            </a:r>
          </a:p>
        </p:txBody>
      </p:sp>
      <p:sp>
        <p:nvSpPr>
          <p:cNvPr id="67642" name="Text Box 58"/>
          <p:cNvSpPr txBox="1">
            <a:spLocks noChangeArrowheads="1"/>
          </p:cNvSpPr>
          <p:nvPr/>
        </p:nvSpPr>
        <p:spPr bwMode="auto">
          <a:xfrm rot="-5400000">
            <a:off x="1997075" y="1736725"/>
            <a:ext cx="2286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E0E0E"/>
                </a:solidFill>
              </a:rPr>
              <a:t>FP operation queue</a:t>
            </a:r>
          </a:p>
        </p:txBody>
      </p:sp>
      <p:sp>
        <p:nvSpPr>
          <p:cNvPr id="67643" name="Line 59"/>
          <p:cNvSpPr>
            <a:spLocks noChangeShapeType="1"/>
          </p:cNvSpPr>
          <p:nvPr/>
        </p:nvSpPr>
        <p:spPr bwMode="auto">
          <a:xfrm>
            <a:off x="4038600" y="609600"/>
            <a:ext cx="0" cy="381000"/>
          </a:xfrm>
          <a:prstGeom prst="line">
            <a:avLst/>
          </a:prstGeom>
          <a:noFill/>
          <a:ln w="28575">
            <a:solidFill>
              <a:srgbClr val="0E0E0E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44" name="Text Box 60"/>
          <p:cNvSpPr txBox="1">
            <a:spLocks noChangeArrowheads="1"/>
          </p:cNvSpPr>
          <p:nvPr/>
        </p:nvSpPr>
        <p:spPr bwMode="auto">
          <a:xfrm>
            <a:off x="3124200" y="381000"/>
            <a:ext cx="2362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0E0E0E"/>
                </a:solidFill>
              </a:rPr>
              <a:t>From instruction unit</a:t>
            </a:r>
          </a:p>
        </p:txBody>
      </p:sp>
      <p:sp>
        <p:nvSpPr>
          <p:cNvPr id="67645" name="Text Box 61"/>
          <p:cNvSpPr txBox="1">
            <a:spLocks noChangeArrowheads="1"/>
          </p:cNvSpPr>
          <p:nvPr/>
        </p:nvSpPr>
        <p:spPr bwMode="auto">
          <a:xfrm>
            <a:off x="5410200" y="457200"/>
            <a:ext cx="21336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FP Registers</a:t>
            </a:r>
          </a:p>
        </p:txBody>
      </p:sp>
      <p:sp>
        <p:nvSpPr>
          <p:cNvPr id="67646" name="Line 62"/>
          <p:cNvSpPr>
            <a:spLocks noChangeShapeType="1"/>
          </p:cNvSpPr>
          <p:nvPr/>
        </p:nvSpPr>
        <p:spPr bwMode="auto">
          <a:xfrm>
            <a:off x="6629400" y="2209800"/>
            <a:ext cx="838200" cy="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47" name="Line 63"/>
          <p:cNvSpPr>
            <a:spLocks noChangeShapeType="1"/>
          </p:cNvSpPr>
          <p:nvPr/>
        </p:nvSpPr>
        <p:spPr bwMode="auto">
          <a:xfrm>
            <a:off x="7467600" y="2209800"/>
            <a:ext cx="0" cy="2286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48" name="Line 64"/>
          <p:cNvSpPr>
            <a:spLocks noChangeShapeType="1"/>
          </p:cNvSpPr>
          <p:nvPr/>
        </p:nvSpPr>
        <p:spPr bwMode="auto">
          <a:xfrm>
            <a:off x="7543800" y="3352800"/>
            <a:ext cx="0" cy="2286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49" name="Text Box 65"/>
          <p:cNvSpPr txBox="1">
            <a:spLocks noChangeArrowheads="1"/>
          </p:cNvSpPr>
          <p:nvPr/>
        </p:nvSpPr>
        <p:spPr bwMode="auto">
          <a:xfrm>
            <a:off x="6781800" y="3505200"/>
            <a:ext cx="1447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To memory</a:t>
            </a:r>
          </a:p>
        </p:txBody>
      </p:sp>
      <p:sp>
        <p:nvSpPr>
          <p:cNvPr id="67650" name="Text Box 66"/>
          <p:cNvSpPr txBox="1">
            <a:spLocks noChangeArrowheads="1"/>
          </p:cNvSpPr>
          <p:nvPr/>
        </p:nvSpPr>
        <p:spPr bwMode="auto">
          <a:xfrm>
            <a:off x="7315200" y="2133600"/>
            <a:ext cx="15335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rgbClr val="0033CC"/>
                </a:solidFill>
              </a:rPr>
              <a:t>Store buffers</a:t>
            </a:r>
          </a:p>
        </p:txBody>
      </p:sp>
      <p:sp>
        <p:nvSpPr>
          <p:cNvPr id="67651" name="Line 67"/>
          <p:cNvSpPr>
            <a:spLocks noChangeShapeType="1"/>
          </p:cNvSpPr>
          <p:nvPr/>
        </p:nvSpPr>
        <p:spPr bwMode="auto">
          <a:xfrm flipV="1">
            <a:off x="7467600" y="2209800"/>
            <a:ext cx="1143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52" name="Line 68"/>
          <p:cNvSpPr>
            <a:spLocks noChangeShapeType="1"/>
          </p:cNvSpPr>
          <p:nvPr/>
        </p:nvSpPr>
        <p:spPr bwMode="auto">
          <a:xfrm>
            <a:off x="2286000" y="3886200"/>
            <a:ext cx="6324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53" name="Oval 69"/>
          <p:cNvSpPr>
            <a:spLocks noChangeArrowheads="1"/>
          </p:cNvSpPr>
          <p:nvPr/>
        </p:nvSpPr>
        <p:spPr bwMode="auto">
          <a:xfrm>
            <a:off x="2257425" y="384175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54" name="Oval 70"/>
          <p:cNvSpPr>
            <a:spLocks noChangeArrowheads="1"/>
          </p:cNvSpPr>
          <p:nvPr/>
        </p:nvSpPr>
        <p:spPr bwMode="auto">
          <a:xfrm>
            <a:off x="2933700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55" name="Oval 71"/>
          <p:cNvSpPr>
            <a:spLocks noChangeArrowheads="1"/>
          </p:cNvSpPr>
          <p:nvPr/>
        </p:nvSpPr>
        <p:spPr bwMode="auto">
          <a:xfrm>
            <a:off x="5902325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56" name="Oval 72"/>
          <p:cNvSpPr>
            <a:spLocks noChangeArrowheads="1"/>
          </p:cNvSpPr>
          <p:nvPr/>
        </p:nvSpPr>
        <p:spPr bwMode="auto">
          <a:xfrm>
            <a:off x="6591300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57" name="Text Box 73"/>
          <p:cNvSpPr txBox="1">
            <a:spLocks noChangeArrowheads="1"/>
          </p:cNvSpPr>
          <p:nvPr/>
        </p:nvSpPr>
        <p:spPr bwMode="auto">
          <a:xfrm>
            <a:off x="3276600" y="3429000"/>
            <a:ext cx="16668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/>
              <a:t>Operation bus</a:t>
            </a:r>
          </a:p>
        </p:txBody>
      </p:sp>
      <p:sp>
        <p:nvSpPr>
          <p:cNvPr id="67658" name="Text Box 74"/>
          <p:cNvSpPr txBox="1">
            <a:spLocks noChangeArrowheads="1"/>
          </p:cNvSpPr>
          <p:nvPr/>
        </p:nvSpPr>
        <p:spPr bwMode="auto">
          <a:xfrm>
            <a:off x="5029200" y="2209800"/>
            <a:ext cx="1524000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Operand buses</a:t>
            </a:r>
          </a:p>
        </p:txBody>
      </p:sp>
      <p:sp>
        <p:nvSpPr>
          <p:cNvPr id="67659" name="Text Box 75"/>
          <p:cNvSpPr txBox="1">
            <a:spLocks noChangeArrowheads="1"/>
          </p:cNvSpPr>
          <p:nvPr/>
        </p:nvSpPr>
        <p:spPr bwMode="auto">
          <a:xfrm>
            <a:off x="152400" y="228600"/>
            <a:ext cx="1143000" cy="349250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chemeClr val="hlink"/>
                </a:solidFill>
              </a:rPr>
              <a:t>Cycle: 13</a:t>
            </a:r>
          </a:p>
        </p:txBody>
      </p:sp>
      <p:sp>
        <p:nvSpPr>
          <p:cNvPr id="67660" name="Rectangle 76"/>
          <p:cNvSpPr>
            <a:spLocks noChangeArrowheads="1"/>
          </p:cNvSpPr>
          <p:nvPr/>
        </p:nvSpPr>
        <p:spPr bwMode="auto">
          <a:xfrm>
            <a:off x="3429000" y="990600"/>
            <a:ext cx="1447800" cy="1828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61" name="Line 77"/>
          <p:cNvSpPr>
            <a:spLocks noChangeShapeType="1"/>
          </p:cNvSpPr>
          <p:nvPr/>
        </p:nvSpPr>
        <p:spPr bwMode="auto">
          <a:xfrm>
            <a:off x="3429000" y="1600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62" name="Line 78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63" name="Line 79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64" name="Line 80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65" name="Line 81"/>
          <p:cNvSpPr>
            <a:spLocks noChangeShapeType="1"/>
          </p:cNvSpPr>
          <p:nvPr/>
        </p:nvSpPr>
        <p:spPr bwMode="auto">
          <a:xfrm>
            <a:off x="3429000" y="12954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66" name="Line 82"/>
          <p:cNvSpPr>
            <a:spLocks noChangeShapeType="1"/>
          </p:cNvSpPr>
          <p:nvPr/>
        </p:nvSpPr>
        <p:spPr bwMode="auto">
          <a:xfrm>
            <a:off x="3429000" y="1600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67" name="Line 83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68" name="Line 84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69" name="Line 85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70" name="Line 86"/>
          <p:cNvSpPr>
            <a:spLocks noChangeShapeType="1"/>
          </p:cNvSpPr>
          <p:nvPr/>
        </p:nvSpPr>
        <p:spPr bwMode="auto">
          <a:xfrm>
            <a:off x="3429000" y="12954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71" name="Text Box 87"/>
          <p:cNvSpPr txBox="1">
            <a:spLocks noChangeArrowheads="1"/>
          </p:cNvSpPr>
          <p:nvPr/>
        </p:nvSpPr>
        <p:spPr bwMode="auto">
          <a:xfrm>
            <a:off x="3429000" y="1295400"/>
            <a:ext cx="1600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5D5D5D"/>
                </a:solidFill>
              </a:rPr>
              <a:t>DIVD F10,F0,F6</a:t>
            </a:r>
          </a:p>
        </p:txBody>
      </p:sp>
      <p:sp>
        <p:nvSpPr>
          <p:cNvPr id="67672" name="Line 88"/>
          <p:cNvSpPr>
            <a:spLocks noChangeShapeType="1"/>
          </p:cNvSpPr>
          <p:nvPr/>
        </p:nvSpPr>
        <p:spPr bwMode="auto">
          <a:xfrm>
            <a:off x="3429000" y="1600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73" name="Line 89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74" name="Line 90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75" name="Line 91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76" name="Line 92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77" name="Line 93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78" name="Line 94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79" name="Text Box 95"/>
          <p:cNvSpPr txBox="1">
            <a:spLocks noChangeArrowheads="1"/>
          </p:cNvSpPr>
          <p:nvPr/>
        </p:nvSpPr>
        <p:spPr bwMode="auto">
          <a:xfrm>
            <a:off x="3352800" y="1905000"/>
            <a:ext cx="1600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5D5D5D"/>
                </a:solidFill>
              </a:rPr>
              <a:t>MULTD F0,F2,F4 </a:t>
            </a:r>
          </a:p>
        </p:txBody>
      </p:sp>
      <p:sp>
        <p:nvSpPr>
          <p:cNvPr id="67680" name="Line 96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81" name="Line 97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82" name="Line 98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83" name="Text Box 99"/>
          <p:cNvSpPr txBox="1">
            <a:spLocks noChangeArrowheads="1"/>
          </p:cNvSpPr>
          <p:nvPr/>
        </p:nvSpPr>
        <p:spPr bwMode="auto">
          <a:xfrm>
            <a:off x="5638800" y="7620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F0 : mult1</a:t>
            </a:r>
          </a:p>
        </p:txBody>
      </p:sp>
      <p:sp>
        <p:nvSpPr>
          <p:cNvPr id="67684" name="Text Box 100"/>
          <p:cNvSpPr txBox="1">
            <a:spLocks noChangeArrowheads="1"/>
          </p:cNvSpPr>
          <p:nvPr/>
        </p:nvSpPr>
        <p:spPr bwMode="auto">
          <a:xfrm>
            <a:off x="5638800" y="16764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F10: mult2</a:t>
            </a:r>
          </a:p>
        </p:txBody>
      </p:sp>
      <p:sp>
        <p:nvSpPr>
          <p:cNvPr id="67685" name="Line 101"/>
          <p:cNvSpPr>
            <a:spLocks noChangeShapeType="1"/>
          </p:cNvSpPr>
          <p:nvPr/>
        </p:nvSpPr>
        <p:spPr bwMode="auto">
          <a:xfrm>
            <a:off x="5562600" y="10668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Line 2"/>
          <p:cNvSpPr>
            <a:spLocks noChangeShapeType="1"/>
          </p:cNvSpPr>
          <p:nvPr/>
        </p:nvSpPr>
        <p:spPr bwMode="auto">
          <a:xfrm flipV="1">
            <a:off x="1905000" y="28194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1219200" y="990600"/>
            <a:ext cx="1447800" cy="1905000"/>
          </a:xfrm>
          <a:prstGeom prst="rect">
            <a:avLst/>
          </a:prstGeom>
          <a:solidFill>
            <a:schemeClr val="bg1"/>
          </a:solidFill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2" name="Line 4"/>
          <p:cNvSpPr>
            <a:spLocks noChangeShapeType="1"/>
          </p:cNvSpPr>
          <p:nvPr/>
        </p:nvSpPr>
        <p:spPr bwMode="auto">
          <a:xfrm>
            <a:off x="1219200" y="16002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13" name="Line 5"/>
          <p:cNvSpPr>
            <a:spLocks noChangeShapeType="1"/>
          </p:cNvSpPr>
          <p:nvPr/>
        </p:nvSpPr>
        <p:spPr bwMode="auto">
          <a:xfrm>
            <a:off x="1219200" y="19050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14" name="Line 6"/>
          <p:cNvSpPr>
            <a:spLocks noChangeShapeType="1"/>
          </p:cNvSpPr>
          <p:nvPr/>
        </p:nvSpPr>
        <p:spPr bwMode="auto">
          <a:xfrm>
            <a:off x="1219200" y="22098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15" name="Line 7"/>
          <p:cNvSpPr>
            <a:spLocks noChangeShapeType="1"/>
          </p:cNvSpPr>
          <p:nvPr/>
        </p:nvSpPr>
        <p:spPr bwMode="auto">
          <a:xfrm>
            <a:off x="1219200" y="25146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16" name="Line 8"/>
          <p:cNvSpPr>
            <a:spLocks noChangeShapeType="1"/>
          </p:cNvSpPr>
          <p:nvPr/>
        </p:nvSpPr>
        <p:spPr bwMode="auto">
          <a:xfrm>
            <a:off x="1219200" y="12954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5562600" y="762000"/>
            <a:ext cx="2514600" cy="1219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8" name="Line 10"/>
          <p:cNvSpPr>
            <a:spLocks noChangeShapeType="1"/>
          </p:cNvSpPr>
          <p:nvPr/>
        </p:nvSpPr>
        <p:spPr bwMode="auto">
          <a:xfrm>
            <a:off x="5562600" y="13716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19" name="Line 11"/>
          <p:cNvSpPr>
            <a:spLocks noChangeShapeType="1"/>
          </p:cNvSpPr>
          <p:nvPr/>
        </p:nvSpPr>
        <p:spPr bwMode="auto">
          <a:xfrm>
            <a:off x="5562600" y="16764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990600" y="990600"/>
            <a:ext cx="1676400" cy="1900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6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5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4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3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2	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1	</a:t>
            </a:r>
            <a:endParaRPr lang="en-US" sz="1400">
              <a:solidFill>
                <a:srgbClr val="0033CC"/>
              </a:solidFill>
            </a:endParaRPr>
          </a:p>
        </p:txBody>
      </p:sp>
      <p:sp>
        <p:nvSpPr>
          <p:cNvPr id="68621" name="Rectangle 13"/>
          <p:cNvSpPr>
            <a:spLocks noChangeArrowheads="1"/>
          </p:cNvSpPr>
          <p:nvPr/>
        </p:nvSpPr>
        <p:spPr bwMode="auto">
          <a:xfrm>
            <a:off x="6781800" y="2438400"/>
            <a:ext cx="1447800" cy="914400"/>
          </a:xfrm>
          <a:prstGeom prst="rect">
            <a:avLst/>
          </a:prstGeom>
          <a:solidFill>
            <a:schemeClr val="bg1"/>
          </a:solidFill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2" name="Line 14"/>
          <p:cNvSpPr>
            <a:spLocks noChangeShapeType="1"/>
          </p:cNvSpPr>
          <p:nvPr/>
        </p:nvSpPr>
        <p:spPr bwMode="auto">
          <a:xfrm>
            <a:off x="6781800" y="27432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23" name="Line 15"/>
          <p:cNvSpPr>
            <a:spLocks noChangeShapeType="1"/>
          </p:cNvSpPr>
          <p:nvPr/>
        </p:nvSpPr>
        <p:spPr bwMode="auto">
          <a:xfrm>
            <a:off x="6781800" y="30480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6781800" y="2438400"/>
            <a:ext cx="16764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3</a:t>
            </a:r>
          </a:p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2</a:t>
            </a:r>
          </a:p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1</a:t>
            </a:r>
          </a:p>
        </p:txBody>
      </p:sp>
      <p:sp>
        <p:nvSpPr>
          <p:cNvPr id="68625" name="Rectangle 17"/>
          <p:cNvSpPr>
            <a:spLocks noChangeArrowheads="1"/>
          </p:cNvSpPr>
          <p:nvPr/>
        </p:nvSpPr>
        <p:spPr bwMode="auto">
          <a:xfrm>
            <a:off x="1371600" y="4114800"/>
            <a:ext cx="2286000" cy="914400"/>
          </a:xfrm>
          <a:prstGeom prst="rect">
            <a:avLst/>
          </a:prstGeom>
          <a:solidFill>
            <a:schemeClr val="bg1"/>
          </a:solidFill>
          <a:ln w="19050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6" name="Line 18"/>
          <p:cNvSpPr>
            <a:spLocks noChangeShapeType="1"/>
          </p:cNvSpPr>
          <p:nvPr/>
        </p:nvSpPr>
        <p:spPr bwMode="auto">
          <a:xfrm>
            <a:off x="1371600" y="44196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27" name="Line 19"/>
          <p:cNvSpPr>
            <a:spLocks noChangeShapeType="1"/>
          </p:cNvSpPr>
          <p:nvPr/>
        </p:nvSpPr>
        <p:spPr bwMode="auto">
          <a:xfrm>
            <a:off x="1371600" y="47244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28" name="Text Box 20"/>
          <p:cNvSpPr txBox="1">
            <a:spLocks noChangeArrowheads="1"/>
          </p:cNvSpPr>
          <p:nvPr/>
        </p:nvSpPr>
        <p:spPr bwMode="auto">
          <a:xfrm>
            <a:off x="1143000" y="4114800"/>
            <a:ext cx="25908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292100" algn="l"/>
                <a:tab pos="749300" algn="l"/>
                <a:tab pos="1600200" algn="l"/>
              </a:tabLst>
            </a:pPr>
            <a:r>
              <a:rPr lang="en-US" sz="1400" b="0">
                <a:solidFill>
                  <a:srgbClr val="996633"/>
                </a:solidFill>
              </a:rPr>
              <a:t>3</a:t>
            </a:r>
          </a:p>
          <a:p>
            <a:pPr algn="l">
              <a:spcBef>
                <a:spcPct val="50000"/>
              </a:spcBef>
              <a:tabLst>
                <a:tab pos="292100" algn="l"/>
                <a:tab pos="749300" algn="l"/>
                <a:tab pos="1600200" algn="l"/>
              </a:tabLst>
            </a:pPr>
            <a:r>
              <a:rPr lang="en-US" sz="1400" b="0">
                <a:solidFill>
                  <a:srgbClr val="996633"/>
                </a:solidFill>
              </a:rPr>
              <a:t>2	</a:t>
            </a:r>
          </a:p>
          <a:p>
            <a:pPr algn="l">
              <a:spcBef>
                <a:spcPct val="50000"/>
              </a:spcBef>
              <a:tabLst>
                <a:tab pos="292100" algn="l"/>
                <a:tab pos="749300" algn="l"/>
                <a:tab pos="1600200" algn="l"/>
              </a:tabLst>
            </a:pPr>
            <a:r>
              <a:rPr lang="en-US" sz="1400" b="0">
                <a:solidFill>
                  <a:srgbClr val="996633"/>
                </a:solidFill>
              </a:rPr>
              <a:t>1	</a:t>
            </a:r>
            <a:endParaRPr lang="en-US" sz="1400">
              <a:solidFill>
                <a:srgbClr val="996633"/>
              </a:solidFill>
            </a:endParaRPr>
          </a:p>
        </p:txBody>
      </p:sp>
      <p:sp>
        <p:nvSpPr>
          <p:cNvPr id="68629" name="Line 21"/>
          <p:cNvSpPr>
            <a:spLocks noChangeShapeType="1"/>
          </p:cNvSpPr>
          <p:nvPr/>
        </p:nvSpPr>
        <p:spPr bwMode="auto">
          <a:xfrm>
            <a:off x="1828800" y="4114800"/>
            <a:ext cx="0" cy="914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30" name="Line 22"/>
          <p:cNvSpPr>
            <a:spLocks noChangeShapeType="1"/>
          </p:cNvSpPr>
          <p:nvPr/>
        </p:nvSpPr>
        <p:spPr bwMode="auto">
          <a:xfrm>
            <a:off x="2743200" y="4114800"/>
            <a:ext cx="0" cy="914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31" name="Rectangle 23"/>
          <p:cNvSpPr>
            <a:spLocks noChangeArrowheads="1"/>
          </p:cNvSpPr>
          <p:nvPr/>
        </p:nvSpPr>
        <p:spPr bwMode="auto">
          <a:xfrm>
            <a:off x="5029200" y="4191000"/>
            <a:ext cx="2286000" cy="609600"/>
          </a:xfrm>
          <a:prstGeom prst="rect">
            <a:avLst/>
          </a:prstGeom>
          <a:solidFill>
            <a:schemeClr val="bg1"/>
          </a:solidFill>
          <a:ln w="19050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32" name="Line 24"/>
          <p:cNvSpPr>
            <a:spLocks noChangeShapeType="1"/>
          </p:cNvSpPr>
          <p:nvPr/>
        </p:nvSpPr>
        <p:spPr bwMode="auto">
          <a:xfrm>
            <a:off x="5029200" y="41910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33" name="Line 25"/>
          <p:cNvSpPr>
            <a:spLocks noChangeShapeType="1"/>
          </p:cNvSpPr>
          <p:nvPr/>
        </p:nvSpPr>
        <p:spPr bwMode="auto">
          <a:xfrm>
            <a:off x="5029200" y="44958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34" name="Text Box 26"/>
          <p:cNvSpPr txBox="1">
            <a:spLocks noChangeArrowheads="1"/>
          </p:cNvSpPr>
          <p:nvPr/>
        </p:nvSpPr>
        <p:spPr bwMode="auto">
          <a:xfrm>
            <a:off x="5105400" y="4191000"/>
            <a:ext cx="2971800" cy="623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457200" algn="l"/>
                <a:tab pos="1549400" algn="l"/>
                <a:tab pos="2235200" algn="l"/>
              </a:tabLst>
            </a:pPr>
            <a:r>
              <a:rPr lang="en-US" sz="1400" b="0">
                <a:solidFill>
                  <a:srgbClr val="996633"/>
                </a:solidFill>
              </a:rPr>
              <a:t>D	Mult1	M[R3]	2</a:t>
            </a:r>
          </a:p>
          <a:p>
            <a:pPr algn="l">
              <a:spcBef>
                <a:spcPct val="50000"/>
              </a:spcBef>
              <a:tabLst>
                <a:tab pos="457200" algn="l"/>
                <a:tab pos="1549400" algn="l"/>
                <a:tab pos="2235200" algn="l"/>
              </a:tabLst>
            </a:pPr>
            <a:r>
              <a:rPr lang="en-US" sz="1400">
                <a:solidFill>
                  <a:srgbClr val="996633"/>
                </a:solidFill>
              </a:rPr>
              <a:t>M	 M[R3] 	“F4”	</a:t>
            </a:r>
            <a:r>
              <a:rPr lang="en-US" sz="1400" b="0">
                <a:solidFill>
                  <a:srgbClr val="996633"/>
                </a:solidFill>
              </a:rPr>
              <a:t>1</a:t>
            </a:r>
          </a:p>
        </p:txBody>
      </p:sp>
      <p:sp>
        <p:nvSpPr>
          <p:cNvPr id="68635" name="Line 27"/>
          <p:cNvSpPr>
            <a:spLocks noChangeShapeType="1"/>
          </p:cNvSpPr>
          <p:nvPr/>
        </p:nvSpPr>
        <p:spPr bwMode="auto">
          <a:xfrm>
            <a:off x="5486400" y="4191000"/>
            <a:ext cx="0" cy="6096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36" name="Line 28"/>
          <p:cNvSpPr>
            <a:spLocks noChangeShapeType="1"/>
          </p:cNvSpPr>
          <p:nvPr/>
        </p:nvSpPr>
        <p:spPr bwMode="auto">
          <a:xfrm>
            <a:off x="6400800" y="4191000"/>
            <a:ext cx="0" cy="6096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37" name="Rectangle 29"/>
          <p:cNvSpPr>
            <a:spLocks noChangeArrowheads="1"/>
          </p:cNvSpPr>
          <p:nvPr/>
        </p:nvSpPr>
        <p:spPr bwMode="auto">
          <a:xfrm>
            <a:off x="1676400" y="5334000"/>
            <a:ext cx="1981200" cy="304800"/>
          </a:xfrm>
          <a:prstGeom prst="rect">
            <a:avLst/>
          </a:prstGeom>
          <a:solidFill>
            <a:schemeClr val="bg1"/>
          </a:solidFill>
          <a:ln w="28575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FP adders</a:t>
            </a:r>
          </a:p>
        </p:txBody>
      </p:sp>
      <p:sp>
        <p:nvSpPr>
          <p:cNvPr id="68638" name="Line 30"/>
          <p:cNvSpPr>
            <a:spLocks noChangeShapeType="1"/>
          </p:cNvSpPr>
          <p:nvPr/>
        </p:nvSpPr>
        <p:spPr bwMode="auto">
          <a:xfrm>
            <a:off x="2286000" y="50292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639" name="Line 31"/>
          <p:cNvSpPr>
            <a:spLocks noChangeShapeType="1"/>
          </p:cNvSpPr>
          <p:nvPr/>
        </p:nvSpPr>
        <p:spPr bwMode="auto">
          <a:xfrm>
            <a:off x="3200400" y="50292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640" name="Line 32"/>
          <p:cNvSpPr>
            <a:spLocks noChangeShapeType="1"/>
          </p:cNvSpPr>
          <p:nvPr/>
        </p:nvSpPr>
        <p:spPr bwMode="auto">
          <a:xfrm>
            <a:off x="2743200" y="56388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641" name="Rectangle 33"/>
          <p:cNvSpPr>
            <a:spLocks noChangeArrowheads="1"/>
          </p:cNvSpPr>
          <p:nvPr/>
        </p:nvSpPr>
        <p:spPr bwMode="auto">
          <a:xfrm>
            <a:off x="5334000" y="5105400"/>
            <a:ext cx="1981200" cy="304800"/>
          </a:xfrm>
          <a:prstGeom prst="rect">
            <a:avLst/>
          </a:prstGeom>
          <a:solidFill>
            <a:srgbClr val="FFFF00"/>
          </a:solidFill>
          <a:ln w="28575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FP Multipliers</a:t>
            </a:r>
          </a:p>
        </p:txBody>
      </p:sp>
      <p:sp>
        <p:nvSpPr>
          <p:cNvPr id="68642" name="Line 34"/>
          <p:cNvSpPr>
            <a:spLocks noChangeShapeType="1"/>
          </p:cNvSpPr>
          <p:nvPr/>
        </p:nvSpPr>
        <p:spPr bwMode="auto">
          <a:xfrm>
            <a:off x="5943600" y="48006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643" name="Line 35"/>
          <p:cNvSpPr>
            <a:spLocks noChangeShapeType="1"/>
          </p:cNvSpPr>
          <p:nvPr/>
        </p:nvSpPr>
        <p:spPr bwMode="auto">
          <a:xfrm>
            <a:off x="6858000" y="48006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644" name="Line 36"/>
          <p:cNvSpPr>
            <a:spLocks noChangeShapeType="1"/>
          </p:cNvSpPr>
          <p:nvPr/>
        </p:nvSpPr>
        <p:spPr bwMode="auto">
          <a:xfrm>
            <a:off x="6400800" y="5410200"/>
            <a:ext cx="0" cy="533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645" name="Line 37"/>
          <p:cNvSpPr>
            <a:spLocks noChangeShapeType="1"/>
          </p:cNvSpPr>
          <p:nvPr/>
        </p:nvSpPr>
        <p:spPr bwMode="auto">
          <a:xfrm>
            <a:off x="914400" y="5943600"/>
            <a:ext cx="7696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46" name="Text Box 38"/>
          <p:cNvSpPr txBox="1">
            <a:spLocks noChangeArrowheads="1"/>
          </p:cNvSpPr>
          <p:nvPr/>
        </p:nvSpPr>
        <p:spPr bwMode="auto">
          <a:xfrm>
            <a:off x="3352800" y="5638800"/>
            <a:ext cx="3048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hlink"/>
                </a:solidFill>
              </a:rPr>
              <a:t>Common data bus (CDB)</a:t>
            </a:r>
          </a:p>
        </p:txBody>
      </p:sp>
      <p:sp>
        <p:nvSpPr>
          <p:cNvPr id="68647" name="Text Box 39"/>
          <p:cNvSpPr txBox="1">
            <a:spLocks noChangeArrowheads="1"/>
          </p:cNvSpPr>
          <p:nvPr/>
        </p:nvSpPr>
        <p:spPr bwMode="auto">
          <a:xfrm>
            <a:off x="3657600" y="4191000"/>
            <a:ext cx="1371600" cy="703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996633"/>
                </a:solidFill>
              </a:rPr>
              <a:t>Reservation 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996633"/>
                </a:solidFill>
              </a:rPr>
              <a:t>Stations</a:t>
            </a:r>
          </a:p>
        </p:txBody>
      </p:sp>
      <p:sp>
        <p:nvSpPr>
          <p:cNvPr id="68648" name="Line 40"/>
          <p:cNvSpPr>
            <a:spLocks noChangeShapeType="1"/>
          </p:cNvSpPr>
          <p:nvPr/>
        </p:nvSpPr>
        <p:spPr bwMode="auto">
          <a:xfrm flipV="1">
            <a:off x="914400" y="3352800"/>
            <a:ext cx="0" cy="2590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49" name="Line 41"/>
          <p:cNvSpPr>
            <a:spLocks noChangeShapeType="1"/>
          </p:cNvSpPr>
          <p:nvPr/>
        </p:nvSpPr>
        <p:spPr bwMode="auto">
          <a:xfrm flipV="1">
            <a:off x="8610600" y="457200"/>
            <a:ext cx="0" cy="5486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50" name="Line 42"/>
          <p:cNvSpPr>
            <a:spLocks noChangeShapeType="1"/>
          </p:cNvSpPr>
          <p:nvPr/>
        </p:nvSpPr>
        <p:spPr bwMode="auto">
          <a:xfrm flipV="1">
            <a:off x="914400" y="3352800"/>
            <a:ext cx="990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51" name="Line 43"/>
          <p:cNvSpPr>
            <a:spLocks noChangeShapeType="1"/>
          </p:cNvSpPr>
          <p:nvPr/>
        </p:nvSpPr>
        <p:spPr bwMode="auto">
          <a:xfrm flipV="1">
            <a:off x="6705600" y="457200"/>
            <a:ext cx="1905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52" name="Line 44"/>
          <p:cNvSpPr>
            <a:spLocks noChangeShapeType="1"/>
          </p:cNvSpPr>
          <p:nvPr/>
        </p:nvSpPr>
        <p:spPr bwMode="auto">
          <a:xfrm>
            <a:off x="6705600" y="457200"/>
            <a:ext cx="0" cy="304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653" name="Line 45"/>
          <p:cNvSpPr>
            <a:spLocks noChangeShapeType="1"/>
          </p:cNvSpPr>
          <p:nvPr/>
        </p:nvSpPr>
        <p:spPr bwMode="auto">
          <a:xfrm>
            <a:off x="1600200" y="3505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654" name="Line 46"/>
          <p:cNvSpPr>
            <a:spLocks noChangeShapeType="1"/>
          </p:cNvSpPr>
          <p:nvPr/>
        </p:nvSpPr>
        <p:spPr bwMode="auto">
          <a:xfrm>
            <a:off x="5257800" y="35052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655" name="Line 47"/>
          <p:cNvSpPr>
            <a:spLocks noChangeShapeType="1"/>
          </p:cNvSpPr>
          <p:nvPr/>
        </p:nvSpPr>
        <p:spPr bwMode="auto">
          <a:xfrm>
            <a:off x="1600200" y="3505200"/>
            <a:ext cx="3657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56" name="Line 48"/>
          <p:cNvSpPr>
            <a:spLocks noChangeShapeType="1"/>
          </p:cNvSpPr>
          <p:nvPr/>
        </p:nvSpPr>
        <p:spPr bwMode="auto">
          <a:xfrm>
            <a:off x="4191000" y="28194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57" name="Line 49"/>
          <p:cNvSpPr>
            <a:spLocks noChangeShapeType="1"/>
          </p:cNvSpPr>
          <p:nvPr/>
        </p:nvSpPr>
        <p:spPr bwMode="auto">
          <a:xfrm>
            <a:off x="2286000" y="3276600"/>
            <a:ext cx="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658" name="Line 50"/>
          <p:cNvSpPr>
            <a:spLocks noChangeShapeType="1"/>
          </p:cNvSpPr>
          <p:nvPr/>
        </p:nvSpPr>
        <p:spPr bwMode="auto">
          <a:xfrm>
            <a:off x="5943600" y="1981200"/>
            <a:ext cx="0" cy="2209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659" name="Line 51"/>
          <p:cNvSpPr>
            <a:spLocks noChangeShapeType="1"/>
          </p:cNvSpPr>
          <p:nvPr/>
        </p:nvSpPr>
        <p:spPr bwMode="auto">
          <a:xfrm>
            <a:off x="2286000" y="3276600"/>
            <a:ext cx="3657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60" name="Line 52"/>
          <p:cNvSpPr>
            <a:spLocks noChangeShapeType="1"/>
          </p:cNvSpPr>
          <p:nvPr/>
        </p:nvSpPr>
        <p:spPr bwMode="auto">
          <a:xfrm>
            <a:off x="2971800" y="3124200"/>
            <a:ext cx="0" cy="99060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661" name="Line 53"/>
          <p:cNvSpPr>
            <a:spLocks noChangeShapeType="1"/>
          </p:cNvSpPr>
          <p:nvPr/>
        </p:nvSpPr>
        <p:spPr bwMode="auto">
          <a:xfrm>
            <a:off x="2971800" y="3124200"/>
            <a:ext cx="3657600" cy="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62" name="Line 54"/>
          <p:cNvSpPr>
            <a:spLocks noChangeShapeType="1"/>
          </p:cNvSpPr>
          <p:nvPr/>
        </p:nvSpPr>
        <p:spPr bwMode="auto">
          <a:xfrm>
            <a:off x="6629400" y="1981200"/>
            <a:ext cx="0" cy="220980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663" name="Line 55"/>
          <p:cNvSpPr>
            <a:spLocks noChangeShapeType="1"/>
          </p:cNvSpPr>
          <p:nvPr/>
        </p:nvSpPr>
        <p:spPr bwMode="auto">
          <a:xfrm>
            <a:off x="1981200" y="609600"/>
            <a:ext cx="0" cy="3810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664" name="Text Box 56"/>
          <p:cNvSpPr txBox="1">
            <a:spLocks noChangeArrowheads="1"/>
          </p:cNvSpPr>
          <p:nvPr/>
        </p:nvSpPr>
        <p:spPr bwMode="auto">
          <a:xfrm>
            <a:off x="1371600" y="381000"/>
            <a:ext cx="1676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From memory</a:t>
            </a:r>
          </a:p>
        </p:txBody>
      </p:sp>
      <p:sp>
        <p:nvSpPr>
          <p:cNvPr id="68665" name="Text Box 57"/>
          <p:cNvSpPr txBox="1">
            <a:spLocks noChangeArrowheads="1"/>
          </p:cNvSpPr>
          <p:nvPr/>
        </p:nvSpPr>
        <p:spPr bwMode="auto">
          <a:xfrm rot="-5400000">
            <a:off x="130175" y="1774825"/>
            <a:ext cx="1447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Load buffers</a:t>
            </a:r>
          </a:p>
        </p:txBody>
      </p:sp>
      <p:sp>
        <p:nvSpPr>
          <p:cNvPr id="68666" name="Text Box 58"/>
          <p:cNvSpPr txBox="1">
            <a:spLocks noChangeArrowheads="1"/>
          </p:cNvSpPr>
          <p:nvPr/>
        </p:nvSpPr>
        <p:spPr bwMode="auto">
          <a:xfrm rot="-5400000">
            <a:off x="1997075" y="1736725"/>
            <a:ext cx="2286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E0E0E"/>
                </a:solidFill>
              </a:rPr>
              <a:t>FP operation queue</a:t>
            </a:r>
          </a:p>
        </p:txBody>
      </p:sp>
      <p:sp>
        <p:nvSpPr>
          <p:cNvPr id="68667" name="Line 59"/>
          <p:cNvSpPr>
            <a:spLocks noChangeShapeType="1"/>
          </p:cNvSpPr>
          <p:nvPr/>
        </p:nvSpPr>
        <p:spPr bwMode="auto">
          <a:xfrm>
            <a:off x="4038600" y="609600"/>
            <a:ext cx="0" cy="381000"/>
          </a:xfrm>
          <a:prstGeom prst="line">
            <a:avLst/>
          </a:prstGeom>
          <a:noFill/>
          <a:ln w="28575">
            <a:solidFill>
              <a:srgbClr val="0E0E0E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668" name="Text Box 60"/>
          <p:cNvSpPr txBox="1">
            <a:spLocks noChangeArrowheads="1"/>
          </p:cNvSpPr>
          <p:nvPr/>
        </p:nvSpPr>
        <p:spPr bwMode="auto">
          <a:xfrm>
            <a:off x="3124200" y="381000"/>
            <a:ext cx="2362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0E0E0E"/>
                </a:solidFill>
              </a:rPr>
              <a:t>From instruction unit</a:t>
            </a:r>
          </a:p>
        </p:txBody>
      </p:sp>
      <p:sp>
        <p:nvSpPr>
          <p:cNvPr id="68669" name="Text Box 61"/>
          <p:cNvSpPr txBox="1">
            <a:spLocks noChangeArrowheads="1"/>
          </p:cNvSpPr>
          <p:nvPr/>
        </p:nvSpPr>
        <p:spPr bwMode="auto">
          <a:xfrm>
            <a:off x="5410200" y="457200"/>
            <a:ext cx="21336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FP Registers</a:t>
            </a:r>
          </a:p>
        </p:txBody>
      </p:sp>
      <p:sp>
        <p:nvSpPr>
          <p:cNvPr id="68670" name="Line 62"/>
          <p:cNvSpPr>
            <a:spLocks noChangeShapeType="1"/>
          </p:cNvSpPr>
          <p:nvPr/>
        </p:nvSpPr>
        <p:spPr bwMode="auto">
          <a:xfrm>
            <a:off x="6629400" y="2209800"/>
            <a:ext cx="838200" cy="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71" name="Line 63"/>
          <p:cNvSpPr>
            <a:spLocks noChangeShapeType="1"/>
          </p:cNvSpPr>
          <p:nvPr/>
        </p:nvSpPr>
        <p:spPr bwMode="auto">
          <a:xfrm>
            <a:off x="7467600" y="2209800"/>
            <a:ext cx="0" cy="2286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672" name="Line 64"/>
          <p:cNvSpPr>
            <a:spLocks noChangeShapeType="1"/>
          </p:cNvSpPr>
          <p:nvPr/>
        </p:nvSpPr>
        <p:spPr bwMode="auto">
          <a:xfrm>
            <a:off x="7543800" y="3352800"/>
            <a:ext cx="0" cy="2286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673" name="Text Box 65"/>
          <p:cNvSpPr txBox="1">
            <a:spLocks noChangeArrowheads="1"/>
          </p:cNvSpPr>
          <p:nvPr/>
        </p:nvSpPr>
        <p:spPr bwMode="auto">
          <a:xfrm>
            <a:off x="6781800" y="3505200"/>
            <a:ext cx="1447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To memory</a:t>
            </a:r>
          </a:p>
        </p:txBody>
      </p:sp>
      <p:sp>
        <p:nvSpPr>
          <p:cNvPr id="68674" name="Text Box 66"/>
          <p:cNvSpPr txBox="1">
            <a:spLocks noChangeArrowheads="1"/>
          </p:cNvSpPr>
          <p:nvPr/>
        </p:nvSpPr>
        <p:spPr bwMode="auto">
          <a:xfrm>
            <a:off x="7315200" y="2133600"/>
            <a:ext cx="15335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rgbClr val="0033CC"/>
                </a:solidFill>
              </a:rPr>
              <a:t>Store buffers</a:t>
            </a:r>
          </a:p>
        </p:txBody>
      </p:sp>
      <p:sp>
        <p:nvSpPr>
          <p:cNvPr id="68675" name="Line 67"/>
          <p:cNvSpPr>
            <a:spLocks noChangeShapeType="1"/>
          </p:cNvSpPr>
          <p:nvPr/>
        </p:nvSpPr>
        <p:spPr bwMode="auto">
          <a:xfrm flipV="1">
            <a:off x="7467600" y="2209800"/>
            <a:ext cx="1143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76" name="Line 68"/>
          <p:cNvSpPr>
            <a:spLocks noChangeShapeType="1"/>
          </p:cNvSpPr>
          <p:nvPr/>
        </p:nvSpPr>
        <p:spPr bwMode="auto">
          <a:xfrm>
            <a:off x="2286000" y="3886200"/>
            <a:ext cx="6324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77" name="Oval 69"/>
          <p:cNvSpPr>
            <a:spLocks noChangeArrowheads="1"/>
          </p:cNvSpPr>
          <p:nvPr/>
        </p:nvSpPr>
        <p:spPr bwMode="auto">
          <a:xfrm>
            <a:off x="2257425" y="384175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78" name="Oval 70"/>
          <p:cNvSpPr>
            <a:spLocks noChangeArrowheads="1"/>
          </p:cNvSpPr>
          <p:nvPr/>
        </p:nvSpPr>
        <p:spPr bwMode="auto">
          <a:xfrm>
            <a:off x="2933700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79" name="Oval 71"/>
          <p:cNvSpPr>
            <a:spLocks noChangeArrowheads="1"/>
          </p:cNvSpPr>
          <p:nvPr/>
        </p:nvSpPr>
        <p:spPr bwMode="auto">
          <a:xfrm>
            <a:off x="5902325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80" name="Oval 72"/>
          <p:cNvSpPr>
            <a:spLocks noChangeArrowheads="1"/>
          </p:cNvSpPr>
          <p:nvPr/>
        </p:nvSpPr>
        <p:spPr bwMode="auto">
          <a:xfrm>
            <a:off x="6591300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81" name="Text Box 73"/>
          <p:cNvSpPr txBox="1">
            <a:spLocks noChangeArrowheads="1"/>
          </p:cNvSpPr>
          <p:nvPr/>
        </p:nvSpPr>
        <p:spPr bwMode="auto">
          <a:xfrm>
            <a:off x="3276600" y="3429000"/>
            <a:ext cx="16668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/>
              <a:t>Operation bus</a:t>
            </a:r>
          </a:p>
        </p:txBody>
      </p:sp>
      <p:sp>
        <p:nvSpPr>
          <p:cNvPr id="68682" name="Text Box 74"/>
          <p:cNvSpPr txBox="1">
            <a:spLocks noChangeArrowheads="1"/>
          </p:cNvSpPr>
          <p:nvPr/>
        </p:nvSpPr>
        <p:spPr bwMode="auto">
          <a:xfrm>
            <a:off x="5029200" y="2209800"/>
            <a:ext cx="1524000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Operand buses</a:t>
            </a:r>
          </a:p>
        </p:txBody>
      </p:sp>
      <p:sp>
        <p:nvSpPr>
          <p:cNvPr id="68683" name="Text Box 75"/>
          <p:cNvSpPr txBox="1">
            <a:spLocks noChangeArrowheads="1"/>
          </p:cNvSpPr>
          <p:nvPr/>
        </p:nvSpPr>
        <p:spPr bwMode="auto">
          <a:xfrm>
            <a:off x="152400" y="228600"/>
            <a:ext cx="1143000" cy="349250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chemeClr val="hlink"/>
                </a:solidFill>
              </a:rPr>
              <a:t>Cycle: 14</a:t>
            </a:r>
          </a:p>
        </p:txBody>
      </p:sp>
      <p:sp>
        <p:nvSpPr>
          <p:cNvPr id="68684" name="Rectangle 76"/>
          <p:cNvSpPr>
            <a:spLocks noChangeArrowheads="1"/>
          </p:cNvSpPr>
          <p:nvPr/>
        </p:nvSpPr>
        <p:spPr bwMode="auto">
          <a:xfrm>
            <a:off x="3429000" y="990600"/>
            <a:ext cx="1447800" cy="1828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85" name="Line 77"/>
          <p:cNvSpPr>
            <a:spLocks noChangeShapeType="1"/>
          </p:cNvSpPr>
          <p:nvPr/>
        </p:nvSpPr>
        <p:spPr bwMode="auto">
          <a:xfrm>
            <a:off x="3429000" y="1600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86" name="Line 78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87" name="Line 79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88" name="Line 80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89" name="Line 81"/>
          <p:cNvSpPr>
            <a:spLocks noChangeShapeType="1"/>
          </p:cNvSpPr>
          <p:nvPr/>
        </p:nvSpPr>
        <p:spPr bwMode="auto">
          <a:xfrm>
            <a:off x="3429000" y="12954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90" name="Line 82"/>
          <p:cNvSpPr>
            <a:spLocks noChangeShapeType="1"/>
          </p:cNvSpPr>
          <p:nvPr/>
        </p:nvSpPr>
        <p:spPr bwMode="auto">
          <a:xfrm>
            <a:off x="3429000" y="1600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91" name="Line 83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92" name="Line 84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93" name="Line 85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94" name="Line 86"/>
          <p:cNvSpPr>
            <a:spLocks noChangeShapeType="1"/>
          </p:cNvSpPr>
          <p:nvPr/>
        </p:nvSpPr>
        <p:spPr bwMode="auto">
          <a:xfrm>
            <a:off x="3429000" y="12954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95" name="Text Box 87"/>
          <p:cNvSpPr txBox="1">
            <a:spLocks noChangeArrowheads="1"/>
          </p:cNvSpPr>
          <p:nvPr/>
        </p:nvSpPr>
        <p:spPr bwMode="auto">
          <a:xfrm>
            <a:off x="3429000" y="1295400"/>
            <a:ext cx="1600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5D5D5D"/>
                </a:solidFill>
              </a:rPr>
              <a:t>DIVD F10,F0,F6</a:t>
            </a:r>
          </a:p>
        </p:txBody>
      </p:sp>
      <p:sp>
        <p:nvSpPr>
          <p:cNvPr id="68696" name="Line 88"/>
          <p:cNvSpPr>
            <a:spLocks noChangeShapeType="1"/>
          </p:cNvSpPr>
          <p:nvPr/>
        </p:nvSpPr>
        <p:spPr bwMode="auto">
          <a:xfrm>
            <a:off x="3429000" y="1600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97" name="Line 89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98" name="Line 90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99" name="Line 91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700" name="Line 92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701" name="Line 93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702" name="Line 94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703" name="Text Box 95"/>
          <p:cNvSpPr txBox="1">
            <a:spLocks noChangeArrowheads="1"/>
          </p:cNvSpPr>
          <p:nvPr/>
        </p:nvSpPr>
        <p:spPr bwMode="auto">
          <a:xfrm>
            <a:off x="3352800" y="1905000"/>
            <a:ext cx="1600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5D5D5D"/>
                </a:solidFill>
              </a:rPr>
              <a:t>MULTD F0,F2,F4 </a:t>
            </a:r>
          </a:p>
        </p:txBody>
      </p:sp>
      <p:sp>
        <p:nvSpPr>
          <p:cNvPr id="68704" name="Line 96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705" name="Line 97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706" name="Line 98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707" name="Text Box 99"/>
          <p:cNvSpPr txBox="1">
            <a:spLocks noChangeArrowheads="1"/>
          </p:cNvSpPr>
          <p:nvPr/>
        </p:nvSpPr>
        <p:spPr bwMode="auto">
          <a:xfrm>
            <a:off x="5638800" y="7620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F0 : mult1</a:t>
            </a:r>
          </a:p>
        </p:txBody>
      </p:sp>
      <p:sp>
        <p:nvSpPr>
          <p:cNvPr id="68708" name="Text Box 100"/>
          <p:cNvSpPr txBox="1">
            <a:spLocks noChangeArrowheads="1"/>
          </p:cNvSpPr>
          <p:nvPr/>
        </p:nvSpPr>
        <p:spPr bwMode="auto">
          <a:xfrm>
            <a:off x="5638800" y="16764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F10: mult2</a:t>
            </a:r>
          </a:p>
        </p:txBody>
      </p:sp>
      <p:sp>
        <p:nvSpPr>
          <p:cNvPr id="68709" name="Line 101"/>
          <p:cNvSpPr>
            <a:spLocks noChangeShapeType="1"/>
          </p:cNvSpPr>
          <p:nvPr/>
        </p:nvSpPr>
        <p:spPr bwMode="auto">
          <a:xfrm>
            <a:off x="5562600" y="10668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Line 2"/>
          <p:cNvSpPr>
            <a:spLocks noChangeShapeType="1"/>
          </p:cNvSpPr>
          <p:nvPr/>
        </p:nvSpPr>
        <p:spPr bwMode="auto">
          <a:xfrm flipV="1">
            <a:off x="1905000" y="28194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1219200" y="990600"/>
            <a:ext cx="1447800" cy="1905000"/>
          </a:xfrm>
          <a:prstGeom prst="rect">
            <a:avLst/>
          </a:prstGeom>
          <a:solidFill>
            <a:schemeClr val="bg1"/>
          </a:solidFill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6" name="Line 4"/>
          <p:cNvSpPr>
            <a:spLocks noChangeShapeType="1"/>
          </p:cNvSpPr>
          <p:nvPr/>
        </p:nvSpPr>
        <p:spPr bwMode="auto">
          <a:xfrm>
            <a:off x="1219200" y="16002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37" name="Line 5"/>
          <p:cNvSpPr>
            <a:spLocks noChangeShapeType="1"/>
          </p:cNvSpPr>
          <p:nvPr/>
        </p:nvSpPr>
        <p:spPr bwMode="auto">
          <a:xfrm>
            <a:off x="1219200" y="19050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38" name="Line 6"/>
          <p:cNvSpPr>
            <a:spLocks noChangeShapeType="1"/>
          </p:cNvSpPr>
          <p:nvPr/>
        </p:nvSpPr>
        <p:spPr bwMode="auto">
          <a:xfrm>
            <a:off x="1219200" y="22098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1219200" y="25146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40" name="Line 8"/>
          <p:cNvSpPr>
            <a:spLocks noChangeShapeType="1"/>
          </p:cNvSpPr>
          <p:nvPr/>
        </p:nvSpPr>
        <p:spPr bwMode="auto">
          <a:xfrm>
            <a:off x="1219200" y="12954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5562600" y="762000"/>
            <a:ext cx="2514600" cy="1219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42" name="Line 10"/>
          <p:cNvSpPr>
            <a:spLocks noChangeShapeType="1"/>
          </p:cNvSpPr>
          <p:nvPr/>
        </p:nvSpPr>
        <p:spPr bwMode="auto">
          <a:xfrm>
            <a:off x="5562600" y="13716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43" name="Line 11"/>
          <p:cNvSpPr>
            <a:spLocks noChangeShapeType="1"/>
          </p:cNvSpPr>
          <p:nvPr/>
        </p:nvSpPr>
        <p:spPr bwMode="auto">
          <a:xfrm>
            <a:off x="5562600" y="16764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990600" y="990600"/>
            <a:ext cx="1676400" cy="1900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6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5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4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3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2	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1	</a:t>
            </a:r>
            <a:endParaRPr lang="en-US" sz="1400">
              <a:solidFill>
                <a:srgbClr val="0033CC"/>
              </a:solidFill>
            </a:endParaRPr>
          </a:p>
        </p:txBody>
      </p:sp>
      <p:sp>
        <p:nvSpPr>
          <p:cNvPr id="69645" name="Rectangle 13"/>
          <p:cNvSpPr>
            <a:spLocks noChangeArrowheads="1"/>
          </p:cNvSpPr>
          <p:nvPr/>
        </p:nvSpPr>
        <p:spPr bwMode="auto">
          <a:xfrm>
            <a:off x="6781800" y="2438400"/>
            <a:ext cx="1447800" cy="914400"/>
          </a:xfrm>
          <a:prstGeom prst="rect">
            <a:avLst/>
          </a:prstGeom>
          <a:solidFill>
            <a:schemeClr val="bg1"/>
          </a:solidFill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46" name="Line 14"/>
          <p:cNvSpPr>
            <a:spLocks noChangeShapeType="1"/>
          </p:cNvSpPr>
          <p:nvPr/>
        </p:nvSpPr>
        <p:spPr bwMode="auto">
          <a:xfrm>
            <a:off x="6781800" y="27432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47" name="Line 15"/>
          <p:cNvSpPr>
            <a:spLocks noChangeShapeType="1"/>
          </p:cNvSpPr>
          <p:nvPr/>
        </p:nvSpPr>
        <p:spPr bwMode="auto">
          <a:xfrm>
            <a:off x="6781800" y="30480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6781800" y="2438400"/>
            <a:ext cx="16764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3</a:t>
            </a:r>
          </a:p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2</a:t>
            </a:r>
          </a:p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1</a:t>
            </a:r>
          </a:p>
        </p:txBody>
      </p:sp>
      <p:sp>
        <p:nvSpPr>
          <p:cNvPr id="69649" name="Rectangle 17"/>
          <p:cNvSpPr>
            <a:spLocks noChangeArrowheads="1"/>
          </p:cNvSpPr>
          <p:nvPr/>
        </p:nvSpPr>
        <p:spPr bwMode="auto">
          <a:xfrm>
            <a:off x="1371600" y="4114800"/>
            <a:ext cx="2286000" cy="914400"/>
          </a:xfrm>
          <a:prstGeom prst="rect">
            <a:avLst/>
          </a:prstGeom>
          <a:solidFill>
            <a:schemeClr val="bg1"/>
          </a:solidFill>
          <a:ln w="19050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50" name="Line 18"/>
          <p:cNvSpPr>
            <a:spLocks noChangeShapeType="1"/>
          </p:cNvSpPr>
          <p:nvPr/>
        </p:nvSpPr>
        <p:spPr bwMode="auto">
          <a:xfrm>
            <a:off x="1371600" y="44196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51" name="Line 19"/>
          <p:cNvSpPr>
            <a:spLocks noChangeShapeType="1"/>
          </p:cNvSpPr>
          <p:nvPr/>
        </p:nvSpPr>
        <p:spPr bwMode="auto">
          <a:xfrm>
            <a:off x="1371600" y="47244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52" name="Text Box 20"/>
          <p:cNvSpPr txBox="1">
            <a:spLocks noChangeArrowheads="1"/>
          </p:cNvSpPr>
          <p:nvPr/>
        </p:nvSpPr>
        <p:spPr bwMode="auto">
          <a:xfrm>
            <a:off x="1143000" y="4114800"/>
            <a:ext cx="25908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292100" algn="l"/>
                <a:tab pos="749300" algn="l"/>
                <a:tab pos="1600200" algn="l"/>
              </a:tabLst>
            </a:pPr>
            <a:r>
              <a:rPr lang="en-US" sz="1400" b="0">
                <a:solidFill>
                  <a:srgbClr val="996633"/>
                </a:solidFill>
              </a:rPr>
              <a:t>3</a:t>
            </a:r>
          </a:p>
          <a:p>
            <a:pPr algn="l">
              <a:spcBef>
                <a:spcPct val="50000"/>
              </a:spcBef>
              <a:tabLst>
                <a:tab pos="292100" algn="l"/>
                <a:tab pos="749300" algn="l"/>
                <a:tab pos="1600200" algn="l"/>
              </a:tabLst>
            </a:pPr>
            <a:r>
              <a:rPr lang="en-US" sz="1400" b="0">
                <a:solidFill>
                  <a:srgbClr val="996633"/>
                </a:solidFill>
              </a:rPr>
              <a:t>2	</a:t>
            </a:r>
          </a:p>
          <a:p>
            <a:pPr algn="l">
              <a:spcBef>
                <a:spcPct val="50000"/>
              </a:spcBef>
              <a:tabLst>
                <a:tab pos="292100" algn="l"/>
                <a:tab pos="749300" algn="l"/>
                <a:tab pos="1600200" algn="l"/>
              </a:tabLst>
            </a:pPr>
            <a:r>
              <a:rPr lang="en-US" sz="1400" b="0">
                <a:solidFill>
                  <a:srgbClr val="996633"/>
                </a:solidFill>
              </a:rPr>
              <a:t>1	</a:t>
            </a:r>
            <a:endParaRPr lang="en-US" sz="1400">
              <a:solidFill>
                <a:srgbClr val="996633"/>
              </a:solidFill>
            </a:endParaRPr>
          </a:p>
        </p:txBody>
      </p:sp>
      <p:sp>
        <p:nvSpPr>
          <p:cNvPr id="69653" name="Line 21"/>
          <p:cNvSpPr>
            <a:spLocks noChangeShapeType="1"/>
          </p:cNvSpPr>
          <p:nvPr/>
        </p:nvSpPr>
        <p:spPr bwMode="auto">
          <a:xfrm>
            <a:off x="1828800" y="4114800"/>
            <a:ext cx="0" cy="914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54" name="Line 22"/>
          <p:cNvSpPr>
            <a:spLocks noChangeShapeType="1"/>
          </p:cNvSpPr>
          <p:nvPr/>
        </p:nvSpPr>
        <p:spPr bwMode="auto">
          <a:xfrm>
            <a:off x="2743200" y="4114800"/>
            <a:ext cx="0" cy="914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55" name="Rectangle 23"/>
          <p:cNvSpPr>
            <a:spLocks noChangeArrowheads="1"/>
          </p:cNvSpPr>
          <p:nvPr/>
        </p:nvSpPr>
        <p:spPr bwMode="auto">
          <a:xfrm>
            <a:off x="5029200" y="4191000"/>
            <a:ext cx="2286000" cy="609600"/>
          </a:xfrm>
          <a:prstGeom prst="rect">
            <a:avLst/>
          </a:prstGeom>
          <a:solidFill>
            <a:schemeClr val="bg1"/>
          </a:solidFill>
          <a:ln w="19050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56" name="Line 24"/>
          <p:cNvSpPr>
            <a:spLocks noChangeShapeType="1"/>
          </p:cNvSpPr>
          <p:nvPr/>
        </p:nvSpPr>
        <p:spPr bwMode="auto">
          <a:xfrm>
            <a:off x="5029200" y="41910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57" name="Line 25"/>
          <p:cNvSpPr>
            <a:spLocks noChangeShapeType="1"/>
          </p:cNvSpPr>
          <p:nvPr/>
        </p:nvSpPr>
        <p:spPr bwMode="auto">
          <a:xfrm>
            <a:off x="5029200" y="44958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58" name="Text Box 26"/>
          <p:cNvSpPr txBox="1">
            <a:spLocks noChangeArrowheads="1"/>
          </p:cNvSpPr>
          <p:nvPr/>
        </p:nvSpPr>
        <p:spPr bwMode="auto">
          <a:xfrm>
            <a:off x="5105400" y="4191000"/>
            <a:ext cx="2971800" cy="623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457200" algn="l"/>
                <a:tab pos="1549400" algn="l"/>
                <a:tab pos="2235200" algn="l"/>
              </a:tabLst>
            </a:pPr>
            <a:r>
              <a:rPr lang="en-US" sz="1400" b="0">
                <a:solidFill>
                  <a:srgbClr val="996633"/>
                </a:solidFill>
              </a:rPr>
              <a:t>D	Mult1	M[R3]	2</a:t>
            </a:r>
          </a:p>
          <a:p>
            <a:pPr algn="l">
              <a:spcBef>
                <a:spcPct val="50000"/>
              </a:spcBef>
              <a:tabLst>
                <a:tab pos="457200" algn="l"/>
                <a:tab pos="1549400" algn="l"/>
                <a:tab pos="2235200" algn="l"/>
              </a:tabLst>
            </a:pPr>
            <a:r>
              <a:rPr lang="en-US" sz="1400">
                <a:solidFill>
                  <a:srgbClr val="996633"/>
                </a:solidFill>
              </a:rPr>
              <a:t>M	 M[R3] 	“F4”	</a:t>
            </a:r>
            <a:r>
              <a:rPr lang="en-US" sz="1400" b="0">
                <a:solidFill>
                  <a:srgbClr val="996633"/>
                </a:solidFill>
              </a:rPr>
              <a:t>1</a:t>
            </a:r>
          </a:p>
        </p:txBody>
      </p:sp>
      <p:sp>
        <p:nvSpPr>
          <p:cNvPr id="69659" name="Line 27"/>
          <p:cNvSpPr>
            <a:spLocks noChangeShapeType="1"/>
          </p:cNvSpPr>
          <p:nvPr/>
        </p:nvSpPr>
        <p:spPr bwMode="auto">
          <a:xfrm>
            <a:off x="5486400" y="4191000"/>
            <a:ext cx="0" cy="6096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60" name="Line 28"/>
          <p:cNvSpPr>
            <a:spLocks noChangeShapeType="1"/>
          </p:cNvSpPr>
          <p:nvPr/>
        </p:nvSpPr>
        <p:spPr bwMode="auto">
          <a:xfrm>
            <a:off x="6400800" y="4191000"/>
            <a:ext cx="0" cy="6096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61" name="Rectangle 29"/>
          <p:cNvSpPr>
            <a:spLocks noChangeArrowheads="1"/>
          </p:cNvSpPr>
          <p:nvPr/>
        </p:nvSpPr>
        <p:spPr bwMode="auto">
          <a:xfrm>
            <a:off x="1676400" y="5334000"/>
            <a:ext cx="1981200" cy="304800"/>
          </a:xfrm>
          <a:prstGeom prst="rect">
            <a:avLst/>
          </a:prstGeom>
          <a:solidFill>
            <a:schemeClr val="bg1"/>
          </a:solidFill>
          <a:ln w="28575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FP adders</a:t>
            </a:r>
          </a:p>
        </p:txBody>
      </p:sp>
      <p:sp>
        <p:nvSpPr>
          <p:cNvPr id="69662" name="Line 30"/>
          <p:cNvSpPr>
            <a:spLocks noChangeShapeType="1"/>
          </p:cNvSpPr>
          <p:nvPr/>
        </p:nvSpPr>
        <p:spPr bwMode="auto">
          <a:xfrm>
            <a:off x="2286000" y="50292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9663" name="Line 31"/>
          <p:cNvSpPr>
            <a:spLocks noChangeShapeType="1"/>
          </p:cNvSpPr>
          <p:nvPr/>
        </p:nvSpPr>
        <p:spPr bwMode="auto">
          <a:xfrm>
            <a:off x="3200400" y="50292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9664" name="Line 32"/>
          <p:cNvSpPr>
            <a:spLocks noChangeShapeType="1"/>
          </p:cNvSpPr>
          <p:nvPr/>
        </p:nvSpPr>
        <p:spPr bwMode="auto">
          <a:xfrm>
            <a:off x="2743200" y="56388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9665" name="Rectangle 33"/>
          <p:cNvSpPr>
            <a:spLocks noChangeArrowheads="1"/>
          </p:cNvSpPr>
          <p:nvPr/>
        </p:nvSpPr>
        <p:spPr bwMode="auto">
          <a:xfrm>
            <a:off x="5334000" y="5105400"/>
            <a:ext cx="1981200" cy="304800"/>
          </a:xfrm>
          <a:prstGeom prst="rect">
            <a:avLst/>
          </a:prstGeom>
          <a:solidFill>
            <a:srgbClr val="FFFF00"/>
          </a:solidFill>
          <a:ln w="28575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FP Multipliers</a:t>
            </a:r>
          </a:p>
        </p:txBody>
      </p:sp>
      <p:sp>
        <p:nvSpPr>
          <p:cNvPr id="69666" name="Line 34"/>
          <p:cNvSpPr>
            <a:spLocks noChangeShapeType="1"/>
          </p:cNvSpPr>
          <p:nvPr/>
        </p:nvSpPr>
        <p:spPr bwMode="auto">
          <a:xfrm>
            <a:off x="5943600" y="48006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9667" name="Line 35"/>
          <p:cNvSpPr>
            <a:spLocks noChangeShapeType="1"/>
          </p:cNvSpPr>
          <p:nvPr/>
        </p:nvSpPr>
        <p:spPr bwMode="auto">
          <a:xfrm>
            <a:off x="6858000" y="48006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9668" name="Line 36"/>
          <p:cNvSpPr>
            <a:spLocks noChangeShapeType="1"/>
          </p:cNvSpPr>
          <p:nvPr/>
        </p:nvSpPr>
        <p:spPr bwMode="auto">
          <a:xfrm>
            <a:off x="6400800" y="5410200"/>
            <a:ext cx="0" cy="533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9669" name="Line 37"/>
          <p:cNvSpPr>
            <a:spLocks noChangeShapeType="1"/>
          </p:cNvSpPr>
          <p:nvPr/>
        </p:nvSpPr>
        <p:spPr bwMode="auto">
          <a:xfrm>
            <a:off x="914400" y="5943600"/>
            <a:ext cx="7696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70" name="Text Box 38"/>
          <p:cNvSpPr txBox="1">
            <a:spLocks noChangeArrowheads="1"/>
          </p:cNvSpPr>
          <p:nvPr/>
        </p:nvSpPr>
        <p:spPr bwMode="auto">
          <a:xfrm>
            <a:off x="3352800" y="5638800"/>
            <a:ext cx="3048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hlink"/>
                </a:solidFill>
              </a:rPr>
              <a:t>Common data bus (CDB)</a:t>
            </a:r>
          </a:p>
        </p:txBody>
      </p:sp>
      <p:sp>
        <p:nvSpPr>
          <p:cNvPr id="69671" name="Text Box 39"/>
          <p:cNvSpPr txBox="1">
            <a:spLocks noChangeArrowheads="1"/>
          </p:cNvSpPr>
          <p:nvPr/>
        </p:nvSpPr>
        <p:spPr bwMode="auto">
          <a:xfrm>
            <a:off x="3657600" y="4191000"/>
            <a:ext cx="1371600" cy="703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996633"/>
                </a:solidFill>
              </a:rPr>
              <a:t>Reservation 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996633"/>
                </a:solidFill>
              </a:rPr>
              <a:t>Stations</a:t>
            </a:r>
          </a:p>
        </p:txBody>
      </p:sp>
      <p:sp>
        <p:nvSpPr>
          <p:cNvPr id="69672" name="Line 40"/>
          <p:cNvSpPr>
            <a:spLocks noChangeShapeType="1"/>
          </p:cNvSpPr>
          <p:nvPr/>
        </p:nvSpPr>
        <p:spPr bwMode="auto">
          <a:xfrm flipV="1">
            <a:off x="914400" y="3352800"/>
            <a:ext cx="0" cy="2590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73" name="Line 41"/>
          <p:cNvSpPr>
            <a:spLocks noChangeShapeType="1"/>
          </p:cNvSpPr>
          <p:nvPr/>
        </p:nvSpPr>
        <p:spPr bwMode="auto">
          <a:xfrm flipV="1">
            <a:off x="8610600" y="457200"/>
            <a:ext cx="0" cy="5486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74" name="Line 42"/>
          <p:cNvSpPr>
            <a:spLocks noChangeShapeType="1"/>
          </p:cNvSpPr>
          <p:nvPr/>
        </p:nvSpPr>
        <p:spPr bwMode="auto">
          <a:xfrm flipV="1">
            <a:off x="914400" y="3352800"/>
            <a:ext cx="990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75" name="Line 43"/>
          <p:cNvSpPr>
            <a:spLocks noChangeShapeType="1"/>
          </p:cNvSpPr>
          <p:nvPr/>
        </p:nvSpPr>
        <p:spPr bwMode="auto">
          <a:xfrm flipV="1">
            <a:off x="6705600" y="457200"/>
            <a:ext cx="1905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76" name="Line 44"/>
          <p:cNvSpPr>
            <a:spLocks noChangeShapeType="1"/>
          </p:cNvSpPr>
          <p:nvPr/>
        </p:nvSpPr>
        <p:spPr bwMode="auto">
          <a:xfrm>
            <a:off x="6705600" y="457200"/>
            <a:ext cx="0" cy="304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9677" name="Line 45"/>
          <p:cNvSpPr>
            <a:spLocks noChangeShapeType="1"/>
          </p:cNvSpPr>
          <p:nvPr/>
        </p:nvSpPr>
        <p:spPr bwMode="auto">
          <a:xfrm>
            <a:off x="1600200" y="3505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9678" name="Line 46"/>
          <p:cNvSpPr>
            <a:spLocks noChangeShapeType="1"/>
          </p:cNvSpPr>
          <p:nvPr/>
        </p:nvSpPr>
        <p:spPr bwMode="auto">
          <a:xfrm>
            <a:off x="5257800" y="35052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9679" name="Line 47"/>
          <p:cNvSpPr>
            <a:spLocks noChangeShapeType="1"/>
          </p:cNvSpPr>
          <p:nvPr/>
        </p:nvSpPr>
        <p:spPr bwMode="auto">
          <a:xfrm>
            <a:off x="1600200" y="3505200"/>
            <a:ext cx="3657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80" name="Line 48"/>
          <p:cNvSpPr>
            <a:spLocks noChangeShapeType="1"/>
          </p:cNvSpPr>
          <p:nvPr/>
        </p:nvSpPr>
        <p:spPr bwMode="auto">
          <a:xfrm>
            <a:off x="4191000" y="28194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81" name="Line 49"/>
          <p:cNvSpPr>
            <a:spLocks noChangeShapeType="1"/>
          </p:cNvSpPr>
          <p:nvPr/>
        </p:nvSpPr>
        <p:spPr bwMode="auto">
          <a:xfrm>
            <a:off x="2286000" y="3276600"/>
            <a:ext cx="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9682" name="Line 50"/>
          <p:cNvSpPr>
            <a:spLocks noChangeShapeType="1"/>
          </p:cNvSpPr>
          <p:nvPr/>
        </p:nvSpPr>
        <p:spPr bwMode="auto">
          <a:xfrm>
            <a:off x="5943600" y="1981200"/>
            <a:ext cx="0" cy="2209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9683" name="Line 51"/>
          <p:cNvSpPr>
            <a:spLocks noChangeShapeType="1"/>
          </p:cNvSpPr>
          <p:nvPr/>
        </p:nvSpPr>
        <p:spPr bwMode="auto">
          <a:xfrm>
            <a:off x="2286000" y="3276600"/>
            <a:ext cx="3657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84" name="Line 52"/>
          <p:cNvSpPr>
            <a:spLocks noChangeShapeType="1"/>
          </p:cNvSpPr>
          <p:nvPr/>
        </p:nvSpPr>
        <p:spPr bwMode="auto">
          <a:xfrm>
            <a:off x="2971800" y="3124200"/>
            <a:ext cx="0" cy="99060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9685" name="Line 53"/>
          <p:cNvSpPr>
            <a:spLocks noChangeShapeType="1"/>
          </p:cNvSpPr>
          <p:nvPr/>
        </p:nvSpPr>
        <p:spPr bwMode="auto">
          <a:xfrm>
            <a:off x="2971800" y="3124200"/>
            <a:ext cx="3657600" cy="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86" name="Line 54"/>
          <p:cNvSpPr>
            <a:spLocks noChangeShapeType="1"/>
          </p:cNvSpPr>
          <p:nvPr/>
        </p:nvSpPr>
        <p:spPr bwMode="auto">
          <a:xfrm>
            <a:off x="6629400" y="1981200"/>
            <a:ext cx="0" cy="220980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9687" name="Line 55"/>
          <p:cNvSpPr>
            <a:spLocks noChangeShapeType="1"/>
          </p:cNvSpPr>
          <p:nvPr/>
        </p:nvSpPr>
        <p:spPr bwMode="auto">
          <a:xfrm>
            <a:off x="1981200" y="609600"/>
            <a:ext cx="0" cy="3810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9688" name="Text Box 56"/>
          <p:cNvSpPr txBox="1">
            <a:spLocks noChangeArrowheads="1"/>
          </p:cNvSpPr>
          <p:nvPr/>
        </p:nvSpPr>
        <p:spPr bwMode="auto">
          <a:xfrm>
            <a:off x="1371600" y="381000"/>
            <a:ext cx="1676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From memory</a:t>
            </a:r>
          </a:p>
        </p:txBody>
      </p:sp>
      <p:sp>
        <p:nvSpPr>
          <p:cNvPr id="69689" name="Text Box 57"/>
          <p:cNvSpPr txBox="1">
            <a:spLocks noChangeArrowheads="1"/>
          </p:cNvSpPr>
          <p:nvPr/>
        </p:nvSpPr>
        <p:spPr bwMode="auto">
          <a:xfrm rot="-5400000">
            <a:off x="130175" y="1774825"/>
            <a:ext cx="1447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Load buffers</a:t>
            </a:r>
          </a:p>
        </p:txBody>
      </p:sp>
      <p:sp>
        <p:nvSpPr>
          <p:cNvPr id="69690" name="Text Box 58"/>
          <p:cNvSpPr txBox="1">
            <a:spLocks noChangeArrowheads="1"/>
          </p:cNvSpPr>
          <p:nvPr/>
        </p:nvSpPr>
        <p:spPr bwMode="auto">
          <a:xfrm rot="-5400000">
            <a:off x="1997075" y="1736725"/>
            <a:ext cx="2286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E0E0E"/>
                </a:solidFill>
              </a:rPr>
              <a:t>FP operation queue</a:t>
            </a:r>
          </a:p>
        </p:txBody>
      </p:sp>
      <p:sp>
        <p:nvSpPr>
          <p:cNvPr id="69691" name="Line 59"/>
          <p:cNvSpPr>
            <a:spLocks noChangeShapeType="1"/>
          </p:cNvSpPr>
          <p:nvPr/>
        </p:nvSpPr>
        <p:spPr bwMode="auto">
          <a:xfrm>
            <a:off x="4038600" y="609600"/>
            <a:ext cx="0" cy="381000"/>
          </a:xfrm>
          <a:prstGeom prst="line">
            <a:avLst/>
          </a:prstGeom>
          <a:noFill/>
          <a:ln w="28575">
            <a:solidFill>
              <a:srgbClr val="0E0E0E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9692" name="Text Box 60"/>
          <p:cNvSpPr txBox="1">
            <a:spLocks noChangeArrowheads="1"/>
          </p:cNvSpPr>
          <p:nvPr/>
        </p:nvSpPr>
        <p:spPr bwMode="auto">
          <a:xfrm>
            <a:off x="3124200" y="381000"/>
            <a:ext cx="2362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0E0E0E"/>
                </a:solidFill>
              </a:rPr>
              <a:t>From instruction unit</a:t>
            </a:r>
          </a:p>
        </p:txBody>
      </p:sp>
      <p:sp>
        <p:nvSpPr>
          <p:cNvPr id="69693" name="Text Box 61"/>
          <p:cNvSpPr txBox="1">
            <a:spLocks noChangeArrowheads="1"/>
          </p:cNvSpPr>
          <p:nvPr/>
        </p:nvSpPr>
        <p:spPr bwMode="auto">
          <a:xfrm>
            <a:off x="5410200" y="457200"/>
            <a:ext cx="21336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FP Registers</a:t>
            </a:r>
          </a:p>
        </p:txBody>
      </p:sp>
      <p:sp>
        <p:nvSpPr>
          <p:cNvPr id="69694" name="Line 62"/>
          <p:cNvSpPr>
            <a:spLocks noChangeShapeType="1"/>
          </p:cNvSpPr>
          <p:nvPr/>
        </p:nvSpPr>
        <p:spPr bwMode="auto">
          <a:xfrm>
            <a:off x="6629400" y="2209800"/>
            <a:ext cx="838200" cy="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95" name="Line 63"/>
          <p:cNvSpPr>
            <a:spLocks noChangeShapeType="1"/>
          </p:cNvSpPr>
          <p:nvPr/>
        </p:nvSpPr>
        <p:spPr bwMode="auto">
          <a:xfrm>
            <a:off x="7467600" y="2209800"/>
            <a:ext cx="0" cy="2286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9696" name="Line 64"/>
          <p:cNvSpPr>
            <a:spLocks noChangeShapeType="1"/>
          </p:cNvSpPr>
          <p:nvPr/>
        </p:nvSpPr>
        <p:spPr bwMode="auto">
          <a:xfrm>
            <a:off x="7543800" y="3352800"/>
            <a:ext cx="0" cy="2286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9697" name="Text Box 65"/>
          <p:cNvSpPr txBox="1">
            <a:spLocks noChangeArrowheads="1"/>
          </p:cNvSpPr>
          <p:nvPr/>
        </p:nvSpPr>
        <p:spPr bwMode="auto">
          <a:xfrm>
            <a:off x="6781800" y="3505200"/>
            <a:ext cx="1447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To memory</a:t>
            </a:r>
          </a:p>
        </p:txBody>
      </p:sp>
      <p:sp>
        <p:nvSpPr>
          <p:cNvPr id="69698" name="Text Box 66"/>
          <p:cNvSpPr txBox="1">
            <a:spLocks noChangeArrowheads="1"/>
          </p:cNvSpPr>
          <p:nvPr/>
        </p:nvSpPr>
        <p:spPr bwMode="auto">
          <a:xfrm>
            <a:off x="7315200" y="2133600"/>
            <a:ext cx="15335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rgbClr val="0033CC"/>
                </a:solidFill>
              </a:rPr>
              <a:t>Store buffers</a:t>
            </a:r>
          </a:p>
        </p:txBody>
      </p:sp>
      <p:sp>
        <p:nvSpPr>
          <p:cNvPr id="69699" name="Line 67"/>
          <p:cNvSpPr>
            <a:spLocks noChangeShapeType="1"/>
          </p:cNvSpPr>
          <p:nvPr/>
        </p:nvSpPr>
        <p:spPr bwMode="auto">
          <a:xfrm flipV="1">
            <a:off x="7467600" y="2209800"/>
            <a:ext cx="1143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00" name="Line 68"/>
          <p:cNvSpPr>
            <a:spLocks noChangeShapeType="1"/>
          </p:cNvSpPr>
          <p:nvPr/>
        </p:nvSpPr>
        <p:spPr bwMode="auto">
          <a:xfrm>
            <a:off x="2286000" y="3886200"/>
            <a:ext cx="6324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01" name="Oval 69"/>
          <p:cNvSpPr>
            <a:spLocks noChangeArrowheads="1"/>
          </p:cNvSpPr>
          <p:nvPr/>
        </p:nvSpPr>
        <p:spPr bwMode="auto">
          <a:xfrm>
            <a:off x="2257425" y="384175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702" name="Oval 70"/>
          <p:cNvSpPr>
            <a:spLocks noChangeArrowheads="1"/>
          </p:cNvSpPr>
          <p:nvPr/>
        </p:nvSpPr>
        <p:spPr bwMode="auto">
          <a:xfrm>
            <a:off x="2933700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703" name="Oval 71"/>
          <p:cNvSpPr>
            <a:spLocks noChangeArrowheads="1"/>
          </p:cNvSpPr>
          <p:nvPr/>
        </p:nvSpPr>
        <p:spPr bwMode="auto">
          <a:xfrm>
            <a:off x="5902325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704" name="Oval 72"/>
          <p:cNvSpPr>
            <a:spLocks noChangeArrowheads="1"/>
          </p:cNvSpPr>
          <p:nvPr/>
        </p:nvSpPr>
        <p:spPr bwMode="auto">
          <a:xfrm>
            <a:off x="6591300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705" name="Text Box 73"/>
          <p:cNvSpPr txBox="1">
            <a:spLocks noChangeArrowheads="1"/>
          </p:cNvSpPr>
          <p:nvPr/>
        </p:nvSpPr>
        <p:spPr bwMode="auto">
          <a:xfrm>
            <a:off x="3276600" y="3429000"/>
            <a:ext cx="16668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/>
              <a:t>Operation bus</a:t>
            </a:r>
          </a:p>
        </p:txBody>
      </p:sp>
      <p:sp>
        <p:nvSpPr>
          <p:cNvPr id="69706" name="Text Box 74"/>
          <p:cNvSpPr txBox="1">
            <a:spLocks noChangeArrowheads="1"/>
          </p:cNvSpPr>
          <p:nvPr/>
        </p:nvSpPr>
        <p:spPr bwMode="auto">
          <a:xfrm>
            <a:off x="5029200" y="2209800"/>
            <a:ext cx="1524000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Operand buses</a:t>
            </a:r>
          </a:p>
        </p:txBody>
      </p:sp>
      <p:sp>
        <p:nvSpPr>
          <p:cNvPr id="69707" name="Text Box 75"/>
          <p:cNvSpPr txBox="1">
            <a:spLocks noChangeArrowheads="1"/>
          </p:cNvSpPr>
          <p:nvPr/>
        </p:nvSpPr>
        <p:spPr bwMode="auto">
          <a:xfrm>
            <a:off x="152400" y="228600"/>
            <a:ext cx="1143000" cy="349250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chemeClr val="hlink"/>
                </a:solidFill>
              </a:rPr>
              <a:t>Cycle: 15</a:t>
            </a:r>
          </a:p>
        </p:txBody>
      </p:sp>
      <p:sp>
        <p:nvSpPr>
          <p:cNvPr id="69708" name="Rectangle 76"/>
          <p:cNvSpPr>
            <a:spLocks noChangeArrowheads="1"/>
          </p:cNvSpPr>
          <p:nvPr/>
        </p:nvSpPr>
        <p:spPr bwMode="auto">
          <a:xfrm>
            <a:off x="3429000" y="990600"/>
            <a:ext cx="1447800" cy="1828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709" name="Line 77"/>
          <p:cNvSpPr>
            <a:spLocks noChangeShapeType="1"/>
          </p:cNvSpPr>
          <p:nvPr/>
        </p:nvSpPr>
        <p:spPr bwMode="auto">
          <a:xfrm>
            <a:off x="3429000" y="1600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10" name="Line 78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11" name="Line 79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12" name="Line 80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13" name="Line 81"/>
          <p:cNvSpPr>
            <a:spLocks noChangeShapeType="1"/>
          </p:cNvSpPr>
          <p:nvPr/>
        </p:nvSpPr>
        <p:spPr bwMode="auto">
          <a:xfrm>
            <a:off x="3429000" y="12954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14" name="Line 82"/>
          <p:cNvSpPr>
            <a:spLocks noChangeShapeType="1"/>
          </p:cNvSpPr>
          <p:nvPr/>
        </p:nvSpPr>
        <p:spPr bwMode="auto">
          <a:xfrm>
            <a:off x="3429000" y="1600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15" name="Line 83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16" name="Line 84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17" name="Line 85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18" name="Line 86"/>
          <p:cNvSpPr>
            <a:spLocks noChangeShapeType="1"/>
          </p:cNvSpPr>
          <p:nvPr/>
        </p:nvSpPr>
        <p:spPr bwMode="auto">
          <a:xfrm>
            <a:off x="3429000" y="12954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19" name="Text Box 87"/>
          <p:cNvSpPr txBox="1">
            <a:spLocks noChangeArrowheads="1"/>
          </p:cNvSpPr>
          <p:nvPr/>
        </p:nvSpPr>
        <p:spPr bwMode="auto">
          <a:xfrm>
            <a:off x="3429000" y="1295400"/>
            <a:ext cx="1600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5D5D5D"/>
                </a:solidFill>
              </a:rPr>
              <a:t>DIVD F10,F0,F6</a:t>
            </a:r>
          </a:p>
        </p:txBody>
      </p:sp>
      <p:sp>
        <p:nvSpPr>
          <p:cNvPr id="69720" name="Line 88"/>
          <p:cNvSpPr>
            <a:spLocks noChangeShapeType="1"/>
          </p:cNvSpPr>
          <p:nvPr/>
        </p:nvSpPr>
        <p:spPr bwMode="auto">
          <a:xfrm>
            <a:off x="3429000" y="1600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21" name="Line 89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22" name="Line 90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23" name="Line 91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24" name="Line 92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25" name="Line 93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26" name="Line 94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27" name="Text Box 95"/>
          <p:cNvSpPr txBox="1">
            <a:spLocks noChangeArrowheads="1"/>
          </p:cNvSpPr>
          <p:nvPr/>
        </p:nvSpPr>
        <p:spPr bwMode="auto">
          <a:xfrm>
            <a:off x="3352800" y="1905000"/>
            <a:ext cx="1600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5D5D5D"/>
                </a:solidFill>
              </a:rPr>
              <a:t>MULTD F0,F2,F4 </a:t>
            </a:r>
          </a:p>
        </p:txBody>
      </p:sp>
      <p:sp>
        <p:nvSpPr>
          <p:cNvPr id="69728" name="Line 96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29" name="Line 97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30" name="Line 98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731" name="Text Box 99"/>
          <p:cNvSpPr txBox="1">
            <a:spLocks noChangeArrowheads="1"/>
          </p:cNvSpPr>
          <p:nvPr/>
        </p:nvSpPr>
        <p:spPr bwMode="auto">
          <a:xfrm>
            <a:off x="5638800" y="7620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F0 : mult1</a:t>
            </a:r>
          </a:p>
        </p:txBody>
      </p:sp>
      <p:sp>
        <p:nvSpPr>
          <p:cNvPr id="69732" name="Text Box 100"/>
          <p:cNvSpPr txBox="1">
            <a:spLocks noChangeArrowheads="1"/>
          </p:cNvSpPr>
          <p:nvPr/>
        </p:nvSpPr>
        <p:spPr bwMode="auto">
          <a:xfrm>
            <a:off x="5638800" y="16764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F10: mult2</a:t>
            </a:r>
          </a:p>
        </p:txBody>
      </p:sp>
      <p:sp>
        <p:nvSpPr>
          <p:cNvPr id="69733" name="Line 101"/>
          <p:cNvSpPr>
            <a:spLocks noChangeShapeType="1"/>
          </p:cNvSpPr>
          <p:nvPr/>
        </p:nvSpPr>
        <p:spPr bwMode="auto">
          <a:xfrm>
            <a:off x="5562600" y="10668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Line 2"/>
          <p:cNvSpPr>
            <a:spLocks noChangeShapeType="1"/>
          </p:cNvSpPr>
          <p:nvPr/>
        </p:nvSpPr>
        <p:spPr bwMode="auto">
          <a:xfrm flipV="1">
            <a:off x="1905000" y="28194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1219200" y="990600"/>
            <a:ext cx="1447800" cy="1905000"/>
          </a:xfrm>
          <a:prstGeom prst="rect">
            <a:avLst/>
          </a:prstGeom>
          <a:solidFill>
            <a:schemeClr val="bg1"/>
          </a:solidFill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0" name="Line 4"/>
          <p:cNvSpPr>
            <a:spLocks noChangeShapeType="1"/>
          </p:cNvSpPr>
          <p:nvPr/>
        </p:nvSpPr>
        <p:spPr bwMode="auto">
          <a:xfrm>
            <a:off x="1219200" y="16002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1" name="Line 5"/>
          <p:cNvSpPr>
            <a:spLocks noChangeShapeType="1"/>
          </p:cNvSpPr>
          <p:nvPr/>
        </p:nvSpPr>
        <p:spPr bwMode="auto">
          <a:xfrm>
            <a:off x="1219200" y="19050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2" name="Line 6"/>
          <p:cNvSpPr>
            <a:spLocks noChangeShapeType="1"/>
          </p:cNvSpPr>
          <p:nvPr/>
        </p:nvSpPr>
        <p:spPr bwMode="auto">
          <a:xfrm>
            <a:off x="1219200" y="22098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3" name="Line 7"/>
          <p:cNvSpPr>
            <a:spLocks noChangeShapeType="1"/>
          </p:cNvSpPr>
          <p:nvPr/>
        </p:nvSpPr>
        <p:spPr bwMode="auto">
          <a:xfrm>
            <a:off x="1219200" y="25146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4" name="Line 8"/>
          <p:cNvSpPr>
            <a:spLocks noChangeShapeType="1"/>
          </p:cNvSpPr>
          <p:nvPr/>
        </p:nvSpPr>
        <p:spPr bwMode="auto">
          <a:xfrm>
            <a:off x="1219200" y="12954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5" name="Line 10"/>
          <p:cNvSpPr>
            <a:spLocks noChangeShapeType="1"/>
          </p:cNvSpPr>
          <p:nvPr/>
        </p:nvSpPr>
        <p:spPr bwMode="auto">
          <a:xfrm>
            <a:off x="5562600" y="13716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6" name="Line 11"/>
          <p:cNvSpPr>
            <a:spLocks noChangeShapeType="1"/>
          </p:cNvSpPr>
          <p:nvPr/>
        </p:nvSpPr>
        <p:spPr bwMode="auto">
          <a:xfrm>
            <a:off x="5562600" y="16764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7" name="Text Box 12"/>
          <p:cNvSpPr txBox="1">
            <a:spLocks noChangeArrowheads="1"/>
          </p:cNvSpPr>
          <p:nvPr/>
        </p:nvSpPr>
        <p:spPr bwMode="auto">
          <a:xfrm>
            <a:off x="990600" y="990600"/>
            <a:ext cx="1676400" cy="1900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6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5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4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3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2	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1	</a:t>
            </a:r>
            <a:endParaRPr lang="en-US" sz="1400">
              <a:solidFill>
                <a:srgbClr val="0033CC"/>
              </a:solidFill>
            </a:endParaRPr>
          </a:p>
        </p:txBody>
      </p:sp>
      <p:sp>
        <p:nvSpPr>
          <p:cNvPr id="70668" name="Rectangle 13"/>
          <p:cNvSpPr>
            <a:spLocks noChangeArrowheads="1"/>
          </p:cNvSpPr>
          <p:nvPr/>
        </p:nvSpPr>
        <p:spPr bwMode="auto">
          <a:xfrm>
            <a:off x="6781800" y="2438400"/>
            <a:ext cx="1447800" cy="914400"/>
          </a:xfrm>
          <a:prstGeom prst="rect">
            <a:avLst/>
          </a:prstGeom>
          <a:solidFill>
            <a:schemeClr val="bg1"/>
          </a:solidFill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9" name="Line 14"/>
          <p:cNvSpPr>
            <a:spLocks noChangeShapeType="1"/>
          </p:cNvSpPr>
          <p:nvPr/>
        </p:nvSpPr>
        <p:spPr bwMode="auto">
          <a:xfrm>
            <a:off x="6781800" y="27432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70" name="Line 15"/>
          <p:cNvSpPr>
            <a:spLocks noChangeShapeType="1"/>
          </p:cNvSpPr>
          <p:nvPr/>
        </p:nvSpPr>
        <p:spPr bwMode="auto">
          <a:xfrm>
            <a:off x="6781800" y="30480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71" name="Text Box 16"/>
          <p:cNvSpPr txBox="1">
            <a:spLocks noChangeArrowheads="1"/>
          </p:cNvSpPr>
          <p:nvPr/>
        </p:nvSpPr>
        <p:spPr bwMode="auto">
          <a:xfrm>
            <a:off x="6781800" y="2438400"/>
            <a:ext cx="16764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3</a:t>
            </a:r>
          </a:p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2</a:t>
            </a:r>
          </a:p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1</a:t>
            </a:r>
          </a:p>
        </p:txBody>
      </p:sp>
      <p:sp>
        <p:nvSpPr>
          <p:cNvPr id="70672" name="Rectangle 17"/>
          <p:cNvSpPr>
            <a:spLocks noChangeArrowheads="1"/>
          </p:cNvSpPr>
          <p:nvPr/>
        </p:nvSpPr>
        <p:spPr bwMode="auto">
          <a:xfrm>
            <a:off x="1371600" y="4114800"/>
            <a:ext cx="2286000" cy="914400"/>
          </a:xfrm>
          <a:prstGeom prst="rect">
            <a:avLst/>
          </a:prstGeom>
          <a:solidFill>
            <a:schemeClr val="bg1"/>
          </a:solidFill>
          <a:ln w="19050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3" name="Line 18"/>
          <p:cNvSpPr>
            <a:spLocks noChangeShapeType="1"/>
          </p:cNvSpPr>
          <p:nvPr/>
        </p:nvSpPr>
        <p:spPr bwMode="auto">
          <a:xfrm>
            <a:off x="1371600" y="44196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74" name="Line 19"/>
          <p:cNvSpPr>
            <a:spLocks noChangeShapeType="1"/>
          </p:cNvSpPr>
          <p:nvPr/>
        </p:nvSpPr>
        <p:spPr bwMode="auto">
          <a:xfrm>
            <a:off x="1371600" y="47244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75" name="Text Box 20"/>
          <p:cNvSpPr txBox="1">
            <a:spLocks noChangeArrowheads="1"/>
          </p:cNvSpPr>
          <p:nvPr/>
        </p:nvSpPr>
        <p:spPr bwMode="auto">
          <a:xfrm>
            <a:off x="1143000" y="4114800"/>
            <a:ext cx="25908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292100" algn="l"/>
                <a:tab pos="749300" algn="l"/>
                <a:tab pos="1600200" algn="l"/>
              </a:tabLst>
            </a:pPr>
            <a:r>
              <a:rPr lang="en-US" sz="1400" b="0">
                <a:solidFill>
                  <a:srgbClr val="996633"/>
                </a:solidFill>
              </a:rPr>
              <a:t>3</a:t>
            </a:r>
          </a:p>
          <a:p>
            <a:pPr algn="l">
              <a:spcBef>
                <a:spcPct val="50000"/>
              </a:spcBef>
              <a:tabLst>
                <a:tab pos="292100" algn="l"/>
                <a:tab pos="749300" algn="l"/>
                <a:tab pos="1600200" algn="l"/>
              </a:tabLst>
            </a:pPr>
            <a:r>
              <a:rPr lang="en-US" sz="1400" b="0">
                <a:solidFill>
                  <a:srgbClr val="996633"/>
                </a:solidFill>
              </a:rPr>
              <a:t>2	</a:t>
            </a:r>
          </a:p>
          <a:p>
            <a:pPr algn="l">
              <a:spcBef>
                <a:spcPct val="50000"/>
              </a:spcBef>
              <a:tabLst>
                <a:tab pos="292100" algn="l"/>
                <a:tab pos="749300" algn="l"/>
                <a:tab pos="1600200" algn="l"/>
              </a:tabLst>
            </a:pPr>
            <a:r>
              <a:rPr lang="en-US" sz="1400" b="0">
                <a:solidFill>
                  <a:srgbClr val="996633"/>
                </a:solidFill>
              </a:rPr>
              <a:t>1	</a:t>
            </a:r>
            <a:endParaRPr lang="en-US" sz="1400">
              <a:solidFill>
                <a:srgbClr val="996633"/>
              </a:solidFill>
            </a:endParaRPr>
          </a:p>
        </p:txBody>
      </p:sp>
      <p:sp>
        <p:nvSpPr>
          <p:cNvPr id="70676" name="Line 21"/>
          <p:cNvSpPr>
            <a:spLocks noChangeShapeType="1"/>
          </p:cNvSpPr>
          <p:nvPr/>
        </p:nvSpPr>
        <p:spPr bwMode="auto">
          <a:xfrm>
            <a:off x="1828800" y="4114800"/>
            <a:ext cx="0" cy="914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77" name="Line 22"/>
          <p:cNvSpPr>
            <a:spLocks noChangeShapeType="1"/>
          </p:cNvSpPr>
          <p:nvPr/>
        </p:nvSpPr>
        <p:spPr bwMode="auto">
          <a:xfrm>
            <a:off x="2743200" y="4114800"/>
            <a:ext cx="0" cy="914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78" name="Rectangle 23"/>
          <p:cNvSpPr>
            <a:spLocks noChangeArrowheads="1"/>
          </p:cNvSpPr>
          <p:nvPr/>
        </p:nvSpPr>
        <p:spPr bwMode="auto">
          <a:xfrm>
            <a:off x="5029200" y="4191000"/>
            <a:ext cx="2286000" cy="609600"/>
          </a:xfrm>
          <a:prstGeom prst="rect">
            <a:avLst/>
          </a:prstGeom>
          <a:solidFill>
            <a:schemeClr val="bg1"/>
          </a:solidFill>
          <a:ln w="19050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9" name="Line 25"/>
          <p:cNvSpPr>
            <a:spLocks noChangeShapeType="1"/>
          </p:cNvSpPr>
          <p:nvPr/>
        </p:nvSpPr>
        <p:spPr bwMode="auto">
          <a:xfrm>
            <a:off x="5029200" y="44958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80" name="Text Box 26"/>
          <p:cNvSpPr txBox="1">
            <a:spLocks noChangeArrowheads="1"/>
          </p:cNvSpPr>
          <p:nvPr/>
        </p:nvSpPr>
        <p:spPr bwMode="auto">
          <a:xfrm>
            <a:off x="5105400" y="4191000"/>
            <a:ext cx="2971800" cy="623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457200" algn="l"/>
                <a:tab pos="1549400" algn="l"/>
                <a:tab pos="2235200" algn="l"/>
              </a:tabLst>
            </a:pPr>
            <a:r>
              <a:rPr lang="en-US" sz="1400" b="0">
                <a:solidFill>
                  <a:srgbClr val="996633"/>
                </a:solidFill>
              </a:rPr>
              <a:t>D	Mult1	M[R3]	2</a:t>
            </a:r>
          </a:p>
          <a:p>
            <a:pPr algn="l">
              <a:spcBef>
                <a:spcPct val="50000"/>
              </a:spcBef>
              <a:tabLst>
                <a:tab pos="457200" algn="l"/>
                <a:tab pos="1549400" algn="l"/>
                <a:tab pos="2235200" algn="l"/>
              </a:tabLst>
            </a:pPr>
            <a:r>
              <a:rPr lang="en-US" sz="1400" b="0">
                <a:solidFill>
                  <a:schemeClr val="hlink"/>
                </a:solidFill>
              </a:rPr>
              <a:t>M	 M[R3] 	“F4”	1</a:t>
            </a:r>
          </a:p>
        </p:txBody>
      </p:sp>
      <p:sp>
        <p:nvSpPr>
          <p:cNvPr id="70681" name="Line 28"/>
          <p:cNvSpPr>
            <a:spLocks noChangeShapeType="1"/>
          </p:cNvSpPr>
          <p:nvPr/>
        </p:nvSpPr>
        <p:spPr bwMode="auto">
          <a:xfrm>
            <a:off x="6400800" y="4191000"/>
            <a:ext cx="0" cy="6096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82" name="Rectangle 29"/>
          <p:cNvSpPr>
            <a:spLocks noChangeArrowheads="1"/>
          </p:cNvSpPr>
          <p:nvPr/>
        </p:nvSpPr>
        <p:spPr bwMode="auto">
          <a:xfrm>
            <a:off x="1676400" y="5334000"/>
            <a:ext cx="1981200" cy="304800"/>
          </a:xfrm>
          <a:prstGeom prst="rect">
            <a:avLst/>
          </a:prstGeom>
          <a:solidFill>
            <a:schemeClr val="bg1"/>
          </a:solidFill>
          <a:ln w="28575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FP adders</a:t>
            </a:r>
          </a:p>
        </p:txBody>
      </p:sp>
      <p:sp>
        <p:nvSpPr>
          <p:cNvPr id="70683" name="Line 30"/>
          <p:cNvSpPr>
            <a:spLocks noChangeShapeType="1"/>
          </p:cNvSpPr>
          <p:nvPr/>
        </p:nvSpPr>
        <p:spPr bwMode="auto">
          <a:xfrm>
            <a:off x="2286000" y="50292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684" name="Line 31"/>
          <p:cNvSpPr>
            <a:spLocks noChangeShapeType="1"/>
          </p:cNvSpPr>
          <p:nvPr/>
        </p:nvSpPr>
        <p:spPr bwMode="auto">
          <a:xfrm>
            <a:off x="3200400" y="50292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685" name="Line 32"/>
          <p:cNvSpPr>
            <a:spLocks noChangeShapeType="1"/>
          </p:cNvSpPr>
          <p:nvPr/>
        </p:nvSpPr>
        <p:spPr bwMode="auto">
          <a:xfrm>
            <a:off x="2743200" y="56388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686" name="Rectangle 33"/>
          <p:cNvSpPr>
            <a:spLocks noChangeArrowheads="1"/>
          </p:cNvSpPr>
          <p:nvPr/>
        </p:nvSpPr>
        <p:spPr bwMode="auto">
          <a:xfrm>
            <a:off x="5334000" y="5105400"/>
            <a:ext cx="1981200" cy="304800"/>
          </a:xfrm>
          <a:prstGeom prst="rect">
            <a:avLst/>
          </a:prstGeom>
          <a:solidFill>
            <a:srgbClr val="FFFF00"/>
          </a:solidFill>
          <a:ln w="28575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FP Multipliers</a:t>
            </a:r>
          </a:p>
        </p:txBody>
      </p:sp>
      <p:sp>
        <p:nvSpPr>
          <p:cNvPr id="70687" name="Line 34"/>
          <p:cNvSpPr>
            <a:spLocks noChangeShapeType="1"/>
          </p:cNvSpPr>
          <p:nvPr/>
        </p:nvSpPr>
        <p:spPr bwMode="auto">
          <a:xfrm>
            <a:off x="5943600" y="48006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688" name="Line 35"/>
          <p:cNvSpPr>
            <a:spLocks noChangeShapeType="1"/>
          </p:cNvSpPr>
          <p:nvPr/>
        </p:nvSpPr>
        <p:spPr bwMode="auto">
          <a:xfrm>
            <a:off x="6858000" y="48006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689" name="Line 36"/>
          <p:cNvSpPr>
            <a:spLocks noChangeShapeType="1"/>
          </p:cNvSpPr>
          <p:nvPr/>
        </p:nvSpPr>
        <p:spPr bwMode="auto">
          <a:xfrm>
            <a:off x="6400800" y="5410200"/>
            <a:ext cx="0" cy="533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690" name="Line 37"/>
          <p:cNvSpPr>
            <a:spLocks noChangeShapeType="1"/>
          </p:cNvSpPr>
          <p:nvPr/>
        </p:nvSpPr>
        <p:spPr bwMode="auto">
          <a:xfrm>
            <a:off x="914400" y="5943600"/>
            <a:ext cx="7696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91" name="Text Box 38"/>
          <p:cNvSpPr txBox="1">
            <a:spLocks noChangeArrowheads="1"/>
          </p:cNvSpPr>
          <p:nvPr/>
        </p:nvSpPr>
        <p:spPr bwMode="auto">
          <a:xfrm>
            <a:off x="3352800" y="5638800"/>
            <a:ext cx="3048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hlink"/>
                </a:solidFill>
              </a:rPr>
              <a:t>Common data bus (CDB)</a:t>
            </a:r>
          </a:p>
        </p:txBody>
      </p:sp>
      <p:sp>
        <p:nvSpPr>
          <p:cNvPr id="70692" name="Text Box 39"/>
          <p:cNvSpPr txBox="1">
            <a:spLocks noChangeArrowheads="1"/>
          </p:cNvSpPr>
          <p:nvPr/>
        </p:nvSpPr>
        <p:spPr bwMode="auto">
          <a:xfrm>
            <a:off x="3657600" y="4191000"/>
            <a:ext cx="1371600" cy="703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996633"/>
                </a:solidFill>
              </a:rPr>
              <a:t>Reservation 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996633"/>
                </a:solidFill>
              </a:rPr>
              <a:t>Stations</a:t>
            </a:r>
          </a:p>
        </p:txBody>
      </p:sp>
      <p:sp>
        <p:nvSpPr>
          <p:cNvPr id="70693" name="Line 40"/>
          <p:cNvSpPr>
            <a:spLocks noChangeShapeType="1"/>
          </p:cNvSpPr>
          <p:nvPr/>
        </p:nvSpPr>
        <p:spPr bwMode="auto">
          <a:xfrm flipV="1">
            <a:off x="914400" y="3352800"/>
            <a:ext cx="0" cy="2590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94" name="Line 41"/>
          <p:cNvSpPr>
            <a:spLocks noChangeShapeType="1"/>
          </p:cNvSpPr>
          <p:nvPr/>
        </p:nvSpPr>
        <p:spPr bwMode="auto">
          <a:xfrm flipV="1">
            <a:off x="8610600" y="457200"/>
            <a:ext cx="0" cy="5486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95" name="Line 42"/>
          <p:cNvSpPr>
            <a:spLocks noChangeShapeType="1"/>
          </p:cNvSpPr>
          <p:nvPr/>
        </p:nvSpPr>
        <p:spPr bwMode="auto">
          <a:xfrm flipV="1">
            <a:off x="914400" y="3352800"/>
            <a:ext cx="990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96" name="Line 43"/>
          <p:cNvSpPr>
            <a:spLocks noChangeShapeType="1"/>
          </p:cNvSpPr>
          <p:nvPr/>
        </p:nvSpPr>
        <p:spPr bwMode="auto">
          <a:xfrm flipV="1">
            <a:off x="6705600" y="457200"/>
            <a:ext cx="1905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97" name="Line 44"/>
          <p:cNvSpPr>
            <a:spLocks noChangeShapeType="1"/>
          </p:cNvSpPr>
          <p:nvPr/>
        </p:nvSpPr>
        <p:spPr bwMode="auto">
          <a:xfrm>
            <a:off x="6705600" y="457200"/>
            <a:ext cx="0" cy="304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698" name="Line 45"/>
          <p:cNvSpPr>
            <a:spLocks noChangeShapeType="1"/>
          </p:cNvSpPr>
          <p:nvPr/>
        </p:nvSpPr>
        <p:spPr bwMode="auto">
          <a:xfrm>
            <a:off x="1600200" y="3505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699" name="Line 46"/>
          <p:cNvSpPr>
            <a:spLocks noChangeShapeType="1"/>
          </p:cNvSpPr>
          <p:nvPr/>
        </p:nvSpPr>
        <p:spPr bwMode="auto">
          <a:xfrm>
            <a:off x="5257800" y="35052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700" name="Line 47"/>
          <p:cNvSpPr>
            <a:spLocks noChangeShapeType="1"/>
          </p:cNvSpPr>
          <p:nvPr/>
        </p:nvSpPr>
        <p:spPr bwMode="auto">
          <a:xfrm>
            <a:off x="1600200" y="3505200"/>
            <a:ext cx="3657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701" name="Line 48"/>
          <p:cNvSpPr>
            <a:spLocks noChangeShapeType="1"/>
          </p:cNvSpPr>
          <p:nvPr/>
        </p:nvSpPr>
        <p:spPr bwMode="auto">
          <a:xfrm>
            <a:off x="4191000" y="28194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702" name="Line 49"/>
          <p:cNvSpPr>
            <a:spLocks noChangeShapeType="1"/>
          </p:cNvSpPr>
          <p:nvPr/>
        </p:nvSpPr>
        <p:spPr bwMode="auto">
          <a:xfrm>
            <a:off x="2286000" y="3276600"/>
            <a:ext cx="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703" name="Line 50"/>
          <p:cNvSpPr>
            <a:spLocks noChangeShapeType="1"/>
          </p:cNvSpPr>
          <p:nvPr/>
        </p:nvSpPr>
        <p:spPr bwMode="auto">
          <a:xfrm>
            <a:off x="5943600" y="1981200"/>
            <a:ext cx="0" cy="2209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704" name="Line 51"/>
          <p:cNvSpPr>
            <a:spLocks noChangeShapeType="1"/>
          </p:cNvSpPr>
          <p:nvPr/>
        </p:nvSpPr>
        <p:spPr bwMode="auto">
          <a:xfrm>
            <a:off x="2286000" y="3276600"/>
            <a:ext cx="3657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705" name="Line 52"/>
          <p:cNvSpPr>
            <a:spLocks noChangeShapeType="1"/>
          </p:cNvSpPr>
          <p:nvPr/>
        </p:nvSpPr>
        <p:spPr bwMode="auto">
          <a:xfrm>
            <a:off x="2971800" y="3124200"/>
            <a:ext cx="0" cy="99060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706" name="Line 53"/>
          <p:cNvSpPr>
            <a:spLocks noChangeShapeType="1"/>
          </p:cNvSpPr>
          <p:nvPr/>
        </p:nvSpPr>
        <p:spPr bwMode="auto">
          <a:xfrm>
            <a:off x="2971800" y="3124200"/>
            <a:ext cx="3657600" cy="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707" name="Line 54"/>
          <p:cNvSpPr>
            <a:spLocks noChangeShapeType="1"/>
          </p:cNvSpPr>
          <p:nvPr/>
        </p:nvSpPr>
        <p:spPr bwMode="auto">
          <a:xfrm>
            <a:off x="6629400" y="1981200"/>
            <a:ext cx="0" cy="220980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708" name="Line 55"/>
          <p:cNvSpPr>
            <a:spLocks noChangeShapeType="1"/>
          </p:cNvSpPr>
          <p:nvPr/>
        </p:nvSpPr>
        <p:spPr bwMode="auto">
          <a:xfrm>
            <a:off x="1981200" y="609600"/>
            <a:ext cx="0" cy="3810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709" name="Text Box 56"/>
          <p:cNvSpPr txBox="1">
            <a:spLocks noChangeArrowheads="1"/>
          </p:cNvSpPr>
          <p:nvPr/>
        </p:nvSpPr>
        <p:spPr bwMode="auto">
          <a:xfrm>
            <a:off x="1371600" y="381000"/>
            <a:ext cx="1676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From memory</a:t>
            </a:r>
          </a:p>
        </p:txBody>
      </p:sp>
      <p:sp>
        <p:nvSpPr>
          <p:cNvPr id="70710" name="Text Box 57"/>
          <p:cNvSpPr txBox="1">
            <a:spLocks noChangeArrowheads="1"/>
          </p:cNvSpPr>
          <p:nvPr/>
        </p:nvSpPr>
        <p:spPr bwMode="auto">
          <a:xfrm rot="-5400000">
            <a:off x="130175" y="1774825"/>
            <a:ext cx="1447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Load buffers</a:t>
            </a:r>
          </a:p>
        </p:txBody>
      </p:sp>
      <p:sp>
        <p:nvSpPr>
          <p:cNvPr id="70711" name="Text Box 58"/>
          <p:cNvSpPr txBox="1">
            <a:spLocks noChangeArrowheads="1"/>
          </p:cNvSpPr>
          <p:nvPr/>
        </p:nvSpPr>
        <p:spPr bwMode="auto">
          <a:xfrm rot="-5400000">
            <a:off x="1997075" y="1736725"/>
            <a:ext cx="2286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E0E0E"/>
                </a:solidFill>
              </a:rPr>
              <a:t>FP operation queue</a:t>
            </a:r>
          </a:p>
        </p:txBody>
      </p:sp>
      <p:sp>
        <p:nvSpPr>
          <p:cNvPr id="70712" name="Line 59"/>
          <p:cNvSpPr>
            <a:spLocks noChangeShapeType="1"/>
          </p:cNvSpPr>
          <p:nvPr/>
        </p:nvSpPr>
        <p:spPr bwMode="auto">
          <a:xfrm>
            <a:off x="4038600" y="609600"/>
            <a:ext cx="0" cy="381000"/>
          </a:xfrm>
          <a:prstGeom prst="line">
            <a:avLst/>
          </a:prstGeom>
          <a:noFill/>
          <a:ln w="28575">
            <a:solidFill>
              <a:srgbClr val="0E0E0E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713" name="Text Box 60"/>
          <p:cNvSpPr txBox="1">
            <a:spLocks noChangeArrowheads="1"/>
          </p:cNvSpPr>
          <p:nvPr/>
        </p:nvSpPr>
        <p:spPr bwMode="auto">
          <a:xfrm>
            <a:off x="3124200" y="381000"/>
            <a:ext cx="2362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0E0E0E"/>
                </a:solidFill>
              </a:rPr>
              <a:t>From instruction unit</a:t>
            </a:r>
          </a:p>
        </p:txBody>
      </p:sp>
      <p:sp>
        <p:nvSpPr>
          <p:cNvPr id="70714" name="Text Box 61"/>
          <p:cNvSpPr txBox="1">
            <a:spLocks noChangeArrowheads="1"/>
          </p:cNvSpPr>
          <p:nvPr/>
        </p:nvSpPr>
        <p:spPr bwMode="auto">
          <a:xfrm>
            <a:off x="5410200" y="457200"/>
            <a:ext cx="21336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FP Registers</a:t>
            </a:r>
          </a:p>
        </p:txBody>
      </p:sp>
      <p:sp>
        <p:nvSpPr>
          <p:cNvPr id="70715" name="Line 62"/>
          <p:cNvSpPr>
            <a:spLocks noChangeShapeType="1"/>
          </p:cNvSpPr>
          <p:nvPr/>
        </p:nvSpPr>
        <p:spPr bwMode="auto">
          <a:xfrm>
            <a:off x="6629400" y="2209800"/>
            <a:ext cx="838200" cy="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716" name="Line 63"/>
          <p:cNvSpPr>
            <a:spLocks noChangeShapeType="1"/>
          </p:cNvSpPr>
          <p:nvPr/>
        </p:nvSpPr>
        <p:spPr bwMode="auto">
          <a:xfrm>
            <a:off x="7467600" y="2209800"/>
            <a:ext cx="0" cy="2286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717" name="Line 64"/>
          <p:cNvSpPr>
            <a:spLocks noChangeShapeType="1"/>
          </p:cNvSpPr>
          <p:nvPr/>
        </p:nvSpPr>
        <p:spPr bwMode="auto">
          <a:xfrm>
            <a:off x="7543800" y="3352800"/>
            <a:ext cx="0" cy="2286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718" name="Text Box 65"/>
          <p:cNvSpPr txBox="1">
            <a:spLocks noChangeArrowheads="1"/>
          </p:cNvSpPr>
          <p:nvPr/>
        </p:nvSpPr>
        <p:spPr bwMode="auto">
          <a:xfrm>
            <a:off x="6781800" y="3505200"/>
            <a:ext cx="1447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To memory</a:t>
            </a:r>
          </a:p>
        </p:txBody>
      </p:sp>
      <p:sp>
        <p:nvSpPr>
          <p:cNvPr id="70719" name="Text Box 66"/>
          <p:cNvSpPr txBox="1">
            <a:spLocks noChangeArrowheads="1"/>
          </p:cNvSpPr>
          <p:nvPr/>
        </p:nvSpPr>
        <p:spPr bwMode="auto">
          <a:xfrm>
            <a:off x="7315200" y="2133600"/>
            <a:ext cx="15335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rgbClr val="0033CC"/>
                </a:solidFill>
              </a:rPr>
              <a:t>Store buffers</a:t>
            </a:r>
          </a:p>
        </p:txBody>
      </p:sp>
      <p:sp>
        <p:nvSpPr>
          <p:cNvPr id="70720" name="Line 67"/>
          <p:cNvSpPr>
            <a:spLocks noChangeShapeType="1"/>
          </p:cNvSpPr>
          <p:nvPr/>
        </p:nvSpPr>
        <p:spPr bwMode="auto">
          <a:xfrm flipV="1">
            <a:off x="7467600" y="2209800"/>
            <a:ext cx="1143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721" name="Line 68"/>
          <p:cNvSpPr>
            <a:spLocks noChangeShapeType="1"/>
          </p:cNvSpPr>
          <p:nvPr/>
        </p:nvSpPr>
        <p:spPr bwMode="auto">
          <a:xfrm>
            <a:off x="2286000" y="3886200"/>
            <a:ext cx="6324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722" name="Oval 69"/>
          <p:cNvSpPr>
            <a:spLocks noChangeArrowheads="1"/>
          </p:cNvSpPr>
          <p:nvPr/>
        </p:nvSpPr>
        <p:spPr bwMode="auto">
          <a:xfrm>
            <a:off x="2257425" y="384175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23" name="Oval 70"/>
          <p:cNvSpPr>
            <a:spLocks noChangeArrowheads="1"/>
          </p:cNvSpPr>
          <p:nvPr/>
        </p:nvSpPr>
        <p:spPr bwMode="auto">
          <a:xfrm>
            <a:off x="2933700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24" name="Oval 71"/>
          <p:cNvSpPr>
            <a:spLocks noChangeArrowheads="1"/>
          </p:cNvSpPr>
          <p:nvPr/>
        </p:nvSpPr>
        <p:spPr bwMode="auto">
          <a:xfrm>
            <a:off x="5902325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25" name="Oval 72"/>
          <p:cNvSpPr>
            <a:spLocks noChangeArrowheads="1"/>
          </p:cNvSpPr>
          <p:nvPr/>
        </p:nvSpPr>
        <p:spPr bwMode="auto">
          <a:xfrm>
            <a:off x="6591300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26" name="Text Box 73"/>
          <p:cNvSpPr txBox="1">
            <a:spLocks noChangeArrowheads="1"/>
          </p:cNvSpPr>
          <p:nvPr/>
        </p:nvSpPr>
        <p:spPr bwMode="auto">
          <a:xfrm>
            <a:off x="3276600" y="3429000"/>
            <a:ext cx="16668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/>
              <a:t>Operation bus</a:t>
            </a:r>
          </a:p>
        </p:txBody>
      </p:sp>
      <p:sp>
        <p:nvSpPr>
          <p:cNvPr id="70727" name="Text Box 74"/>
          <p:cNvSpPr txBox="1">
            <a:spLocks noChangeArrowheads="1"/>
          </p:cNvSpPr>
          <p:nvPr/>
        </p:nvSpPr>
        <p:spPr bwMode="auto">
          <a:xfrm>
            <a:off x="5029200" y="2209800"/>
            <a:ext cx="1524000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Operand buses</a:t>
            </a:r>
          </a:p>
        </p:txBody>
      </p:sp>
      <p:sp>
        <p:nvSpPr>
          <p:cNvPr id="70728" name="Text Box 75"/>
          <p:cNvSpPr txBox="1">
            <a:spLocks noChangeArrowheads="1"/>
          </p:cNvSpPr>
          <p:nvPr/>
        </p:nvSpPr>
        <p:spPr bwMode="auto">
          <a:xfrm>
            <a:off x="152400" y="228600"/>
            <a:ext cx="1143000" cy="349250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chemeClr val="hlink"/>
                </a:solidFill>
              </a:rPr>
              <a:t>Cycle: 16</a:t>
            </a:r>
          </a:p>
        </p:txBody>
      </p:sp>
      <p:sp>
        <p:nvSpPr>
          <p:cNvPr id="70729" name="Rectangle 76"/>
          <p:cNvSpPr>
            <a:spLocks noChangeArrowheads="1"/>
          </p:cNvSpPr>
          <p:nvPr/>
        </p:nvSpPr>
        <p:spPr bwMode="auto">
          <a:xfrm>
            <a:off x="3429000" y="990600"/>
            <a:ext cx="1447800" cy="1828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30" name="Line 77"/>
          <p:cNvSpPr>
            <a:spLocks noChangeShapeType="1"/>
          </p:cNvSpPr>
          <p:nvPr/>
        </p:nvSpPr>
        <p:spPr bwMode="auto">
          <a:xfrm>
            <a:off x="3429000" y="1600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731" name="Line 78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732" name="Line 79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733" name="Line 80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734" name="Line 81"/>
          <p:cNvSpPr>
            <a:spLocks noChangeShapeType="1"/>
          </p:cNvSpPr>
          <p:nvPr/>
        </p:nvSpPr>
        <p:spPr bwMode="auto">
          <a:xfrm>
            <a:off x="3429000" y="12954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735" name="Line 82"/>
          <p:cNvSpPr>
            <a:spLocks noChangeShapeType="1"/>
          </p:cNvSpPr>
          <p:nvPr/>
        </p:nvSpPr>
        <p:spPr bwMode="auto">
          <a:xfrm>
            <a:off x="3429000" y="1600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736" name="Line 83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737" name="Line 84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738" name="Line 85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739" name="Line 86"/>
          <p:cNvSpPr>
            <a:spLocks noChangeShapeType="1"/>
          </p:cNvSpPr>
          <p:nvPr/>
        </p:nvSpPr>
        <p:spPr bwMode="auto">
          <a:xfrm>
            <a:off x="3429000" y="12954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740" name="Text Box 87"/>
          <p:cNvSpPr txBox="1">
            <a:spLocks noChangeArrowheads="1"/>
          </p:cNvSpPr>
          <p:nvPr/>
        </p:nvSpPr>
        <p:spPr bwMode="auto">
          <a:xfrm>
            <a:off x="3429000" y="1295400"/>
            <a:ext cx="1600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5D5D5D"/>
                </a:solidFill>
              </a:rPr>
              <a:t>DIVD F10,F0,F6</a:t>
            </a:r>
          </a:p>
        </p:txBody>
      </p:sp>
      <p:sp>
        <p:nvSpPr>
          <p:cNvPr id="70741" name="Line 88"/>
          <p:cNvSpPr>
            <a:spLocks noChangeShapeType="1"/>
          </p:cNvSpPr>
          <p:nvPr/>
        </p:nvSpPr>
        <p:spPr bwMode="auto">
          <a:xfrm>
            <a:off x="3429000" y="1600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742" name="Line 89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743" name="Line 90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744" name="Line 91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745" name="Line 92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746" name="Line 93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747" name="Line 94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748" name="Text Box 95"/>
          <p:cNvSpPr txBox="1">
            <a:spLocks noChangeArrowheads="1"/>
          </p:cNvSpPr>
          <p:nvPr/>
        </p:nvSpPr>
        <p:spPr bwMode="auto">
          <a:xfrm>
            <a:off x="3352800" y="1905000"/>
            <a:ext cx="1600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chemeClr val="hlink"/>
                </a:solidFill>
              </a:rPr>
              <a:t>MULTD F0,F2,F4</a:t>
            </a:r>
            <a:r>
              <a:rPr lang="en-US" sz="1400">
                <a:solidFill>
                  <a:srgbClr val="5D5D5D"/>
                </a:solidFill>
              </a:rPr>
              <a:t> </a:t>
            </a:r>
          </a:p>
        </p:txBody>
      </p:sp>
      <p:sp>
        <p:nvSpPr>
          <p:cNvPr id="70749" name="Line 96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750" name="Line 97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751" name="Line 98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752" name="Text Box 99"/>
          <p:cNvSpPr txBox="1">
            <a:spLocks noChangeArrowheads="1"/>
          </p:cNvSpPr>
          <p:nvPr/>
        </p:nvSpPr>
        <p:spPr bwMode="auto">
          <a:xfrm>
            <a:off x="5638800" y="7620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F0 : mult1</a:t>
            </a:r>
          </a:p>
        </p:txBody>
      </p:sp>
      <p:sp>
        <p:nvSpPr>
          <p:cNvPr id="70753" name="Text Box 100"/>
          <p:cNvSpPr txBox="1">
            <a:spLocks noChangeArrowheads="1"/>
          </p:cNvSpPr>
          <p:nvPr/>
        </p:nvSpPr>
        <p:spPr bwMode="auto">
          <a:xfrm>
            <a:off x="5638800" y="16764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F10: mult2</a:t>
            </a:r>
          </a:p>
        </p:txBody>
      </p:sp>
      <p:sp>
        <p:nvSpPr>
          <p:cNvPr id="70754" name="Line 101"/>
          <p:cNvSpPr>
            <a:spLocks noChangeShapeType="1"/>
          </p:cNvSpPr>
          <p:nvPr/>
        </p:nvSpPr>
        <p:spPr bwMode="auto">
          <a:xfrm>
            <a:off x="5562600" y="10668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358" name="Text Box 102"/>
          <p:cNvSpPr txBox="1">
            <a:spLocks noChangeArrowheads="1"/>
          </p:cNvSpPr>
          <p:nvPr/>
        </p:nvSpPr>
        <p:spPr bwMode="auto">
          <a:xfrm>
            <a:off x="5486400" y="6096000"/>
            <a:ext cx="2133600" cy="317500"/>
          </a:xfrm>
          <a:prstGeom prst="rect">
            <a:avLst/>
          </a:prstGeom>
          <a:noFill/>
          <a:ln w="12700">
            <a:solidFill>
              <a:srgbClr val="00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Mult1: M()*F4</a:t>
            </a:r>
          </a:p>
        </p:txBody>
      </p:sp>
      <p:sp>
        <p:nvSpPr>
          <p:cNvPr id="96359" name="Text Box 103"/>
          <p:cNvSpPr txBox="1">
            <a:spLocks noChangeArrowheads="1"/>
          </p:cNvSpPr>
          <p:nvPr/>
        </p:nvSpPr>
        <p:spPr bwMode="auto">
          <a:xfrm>
            <a:off x="5638800" y="762000"/>
            <a:ext cx="20574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0033CC"/>
                </a:solidFill>
              </a:rPr>
              <a:t>F0 </a:t>
            </a:r>
            <a:r>
              <a:rPr lang="en-US" sz="1200">
                <a:solidFill>
                  <a:srgbClr val="0033CC"/>
                </a:solidFill>
                <a:sym typeface="Symbol" pitchFamily="18" charset="2"/>
              </a:rPr>
              <a:t></a:t>
            </a:r>
            <a:r>
              <a:rPr lang="en-US" sz="1400">
                <a:solidFill>
                  <a:srgbClr val="0033CC"/>
                </a:solidFill>
              </a:rPr>
              <a:t> M()*F4</a:t>
            </a:r>
          </a:p>
        </p:txBody>
      </p:sp>
      <p:sp>
        <p:nvSpPr>
          <p:cNvPr id="70757" name="Rectangle 9"/>
          <p:cNvSpPr>
            <a:spLocks noChangeArrowheads="1"/>
          </p:cNvSpPr>
          <p:nvPr/>
        </p:nvSpPr>
        <p:spPr bwMode="auto">
          <a:xfrm>
            <a:off x="5562600" y="762000"/>
            <a:ext cx="2514600" cy="12192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360" name="Text Box 104"/>
          <p:cNvSpPr txBox="1">
            <a:spLocks noChangeArrowheads="1"/>
          </p:cNvSpPr>
          <p:nvPr/>
        </p:nvSpPr>
        <p:spPr bwMode="auto">
          <a:xfrm>
            <a:off x="5486400" y="4191000"/>
            <a:ext cx="838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0"/>
              <a:t>M()*F4</a:t>
            </a:r>
          </a:p>
        </p:txBody>
      </p:sp>
      <p:sp>
        <p:nvSpPr>
          <p:cNvPr id="70759" name="Line 24"/>
          <p:cNvSpPr>
            <a:spLocks noChangeShapeType="1"/>
          </p:cNvSpPr>
          <p:nvPr/>
        </p:nvSpPr>
        <p:spPr bwMode="auto">
          <a:xfrm>
            <a:off x="5029200" y="41910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760" name="Line 27"/>
          <p:cNvSpPr>
            <a:spLocks noChangeShapeType="1"/>
          </p:cNvSpPr>
          <p:nvPr/>
        </p:nvSpPr>
        <p:spPr bwMode="auto">
          <a:xfrm>
            <a:off x="5486400" y="4191000"/>
            <a:ext cx="0" cy="6096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358" grpId="0" animBg="1" autoUpdateAnimBg="0"/>
      <p:bldP spid="96359" grpId="0" animBg="1" autoUpdateAnimBg="0"/>
      <p:bldP spid="96360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Line 2"/>
          <p:cNvSpPr>
            <a:spLocks noChangeShapeType="1"/>
          </p:cNvSpPr>
          <p:nvPr/>
        </p:nvSpPr>
        <p:spPr bwMode="auto">
          <a:xfrm flipV="1">
            <a:off x="1905000" y="28194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1219200" y="990600"/>
            <a:ext cx="1447800" cy="1905000"/>
          </a:xfrm>
          <a:prstGeom prst="rect">
            <a:avLst/>
          </a:prstGeom>
          <a:solidFill>
            <a:schemeClr val="bg1"/>
          </a:solidFill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4" name="Line 4"/>
          <p:cNvSpPr>
            <a:spLocks noChangeShapeType="1"/>
          </p:cNvSpPr>
          <p:nvPr/>
        </p:nvSpPr>
        <p:spPr bwMode="auto">
          <a:xfrm>
            <a:off x="1219200" y="16002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685" name="Line 5"/>
          <p:cNvSpPr>
            <a:spLocks noChangeShapeType="1"/>
          </p:cNvSpPr>
          <p:nvPr/>
        </p:nvSpPr>
        <p:spPr bwMode="auto">
          <a:xfrm>
            <a:off x="1219200" y="19050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686" name="Line 6"/>
          <p:cNvSpPr>
            <a:spLocks noChangeShapeType="1"/>
          </p:cNvSpPr>
          <p:nvPr/>
        </p:nvSpPr>
        <p:spPr bwMode="auto">
          <a:xfrm>
            <a:off x="1219200" y="22098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687" name="Line 7"/>
          <p:cNvSpPr>
            <a:spLocks noChangeShapeType="1"/>
          </p:cNvSpPr>
          <p:nvPr/>
        </p:nvSpPr>
        <p:spPr bwMode="auto">
          <a:xfrm>
            <a:off x="1219200" y="25146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688" name="Line 8"/>
          <p:cNvSpPr>
            <a:spLocks noChangeShapeType="1"/>
          </p:cNvSpPr>
          <p:nvPr/>
        </p:nvSpPr>
        <p:spPr bwMode="auto">
          <a:xfrm>
            <a:off x="1219200" y="12954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689" name="Line 9"/>
          <p:cNvSpPr>
            <a:spLocks noChangeShapeType="1"/>
          </p:cNvSpPr>
          <p:nvPr/>
        </p:nvSpPr>
        <p:spPr bwMode="auto">
          <a:xfrm>
            <a:off x="5562600" y="13716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690" name="Line 10"/>
          <p:cNvSpPr>
            <a:spLocks noChangeShapeType="1"/>
          </p:cNvSpPr>
          <p:nvPr/>
        </p:nvSpPr>
        <p:spPr bwMode="auto">
          <a:xfrm>
            <a:off x="5562600" y="16764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691" name="Text Box 11"/>
          <p:cNvSpPr txBox="1">
            <a:spLocks noChangeArrowheads="1"/>
          </p:cNvSpPr>
          <p:nvPr/>
        </p:nvSpPr>
        <p:spPr bwMode="auto">
          <a:xfrm>
            <a:off x="990600" y="990600"/>
            <a:ext cx="1676400" cy="1900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6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5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4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3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2	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1	</a:t>
            </a:r>
            <a:endParaRPr lang="en-US" sz="1400">
              <a:solidFill>
                <a:srgbClr val="0033CC"/>
              </a:solidFill>
            </a:endParaRPr>
          </a:p>
        </p:txBody>
      </p:sp>
      <p:sp>
        <p:nvSpPr>
          <p:cNvPr id="71692" name="Rectangle 12"/>
          <p:cNvSpPr>
            <a:spLocks noChangeArrowheads="1"/>
          </p:cNvSpPr>
          <p:nvPr/>
        </p:nvSpPr>
        <p:spPr bwMode="auto">
          <a:xfrm>
            <a:off x="6781800" y="2438400"/>
            <a:ext cx="1447800" cy="914400"/>
          </a:xfrm>
          <a:prstGeom prst="rect">
            <a:avLst/>
          </a:prstGeom>
          <a:solidFill>
            <a:schemeClr val="bg1"/>
          </a:solidFill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3" name="Line 13"/>
          <p:cNvSpPr>
            <a:spLocks noChangeShapeType="1"/>
          </p:cNvSpPr>
          <p:nvPr/>
        </p:nvSpPr>
        <p:spPr bwMode="auto">
          <a:xfrm>
            <a:off x="6781800" y="27432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694" name="Line 14"/>
          <p:cNvSpPr>
            <a:spLocks noChangeShapeType="1"/>
          </p:cNvSpPr>
          <p:nvPr/>
        </p:nvSpPr>
        <p:spPr bwMode="auto">
          <a:xfrm>
            <a:off x="6781800" y="30480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695" name="Text Box 15"/>
          <p:cNvSpPr txBox="1">
            <a:spLocks noChangeArrowheads="1"/>
          </p:cNvSpPr>
          <p:nvPr/>
        </p:nvSpPr>
        <p:spPr bwMode="auto">
          <a:xfrm>
            <a:off x="6781800" y="2438400"/>
            <a:ext cx="16764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3</a:t>
            </a:r>
          </a:p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2</a:t>
            </a:r>
          </a:p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1</a:t>
            </a:r>
          </a:p>
        </p:txBody>
      </p:sp>
      <p:sp>
        <p:nvSpPr>
          <p:cNvPr id="71696" name="Rectangle 16"/>
          <p:cNvSpPr>
            <a:spLocks noChangeArrowheads="1"/>
          </p:cNvSpPr>
          <p:nvPr/>
        </p:nvSpPr>
        <p:spPr bwMode="auto">
          <a:xfrm>
            <a:off x="1371600" y="4114800"/>
            <a:ext cx="2286000" cy="914400"/>
          </a:xfrm>
          <a:prstGeom prst="rect">
            <a:avLst/>
          </a:prstGeom>
          <a:solidFill>
            <a:schemeClr val="bg1"/>
          </a:solidFill>
          <a:ln w="19050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7" name="Line 17"/>
          <p:cNvSpPr>
            <a:spLocks noChangeShapeType="1"/>
          </p:cNvSpPr>
          <p:nvPr/>
        </p:nvSpPr>
        <p:spPr bwMode="auto">
          <a:xfrm>
            <a:off x="1371600" y="44196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698" name="Line 18"/>
          <p:cNvSpPr>
            <a:spLocks noChangeShapeType="1"/>
          </p:cNvSpPr>
          <p:nvPr/>
        </p:nvSpPr>
        <p:spPr bwMode="auto">
          <a:xfrm>
            <a:off x="1371600" y="47244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699" name="Text Box 19"/>
          <p:cNvSpPr txBox="1">
            <a:spLocks noChangeArrowheads="1"/>
          </p:cNvSpPr>
          <p:nvPr/>
        </p:nvSpPr>
        <p:spPr bwMode="auto">
          <a:xfrm>
            <a:off x="1143000" y="4114800"/>
            <a:ext cx="25908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292100" algn="l"/>
                <a:tab pos="749300" algn="l"/>
                <a:tab pos="1600200" algn="l"/>
              </a:tabLst>
            </a:pPr>
            <a:r>
              <a:rPr lang="en-US" sz="1400" b="0">
                <a:solidFill>
                  <a:srgbClr val="996633"/>
                </a:solidFill>
              </a:rPr>
              <a:t>3</a:t>
            </a:r>
          </a:p>
          <a:p>
            <a:pPr algn="l">
              <a:spcBef>
                <a:spcPct val="50000"/>
              </a:spcBef>
              <a:tabLst>
                <a:tab pos="292100" algn="l"/>
                <a:tab pos="749300" algn="l"/>
                <a:tab pos="1600200" algn="l"/>
              </a:tabLst>
            </a:pPr>
            <a:r>
              <a:rPr lang="en-US" sz="1400" b="0">
                <a:solidFill>
                  <a:srgbClr val="996633"/>
                </a:solidFill>
              </a:rPr>
              <a:t>2	</a:t>
            </a:r>
          </a:p>
          <a:p>
            <a:pPr algn="l">
              <a:spcBef>
                <a:spcPct val="50000"/>
              </a:spcBef>
              <a:tabLst>
                <a:tab pos="292100" algn="l"/>
                <a:tab pos="749300" algn="l"/>
                <a:tab pos="1600200" algn="l"/>
              </a:tabLst>
            </a:pPr>
            <a:r>
              <a:rPr lang="en-US" sz="1400" b="0">
                <a:solidFill>
                  <a:srgbClr val="996633"/>
                </a:solidFill>
              </a:rPr>
              <a:t>1	</a:t>
            </a:r>
            <a:endParaRPr lang="en-US" sz="1400">
              <a:solidFill>
                <a:srgbClr val="996633"/>
              </a:solidFill>
            </a:endParaRPr>
          </a:p>
        </p:txBody>
      </p:sp>
      <p:sp>
        <p:nvSpPr>
          <p:cNvPr id="71700" name="Line 20"/>
          <p:cNvSpPr>
            <a:spLocks noChangeShapeType="1"/>
          </p:cNvSpPr>
          <p:nvPr/>
        </p:nvSpPr>
        <p:spPr bwMode="auto">
          <a:xfrm>
            <a:off x="1828800" y="4114800"/>
            <a:ext cx="0" cy="914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01" name="Line 21"/>
          <p:cNvSpPr>
            <a:spLocks noChangeShapeType="1"/>
          </p:cNvSpPr>
          <p:nvPr/>
        </p:nvSpPr>
        <p:spPr bwMode="auto">
          <a:xfrm>
            <a:off x="2743200" y="4114800"/>
            <a:ext cx="0" cy="914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02" name="Rectangle 22"/>
          <p:cNvSpPr>
            <a:spLocks noChangeArrowheads="1"/>
          </p:cNvSpPr>
          <p:nvPr/>
        </p:nvSpPr>
        <p:spPr bwMode="auto">
          <a:xfrm>
            <a:off x="5029200" y="4191000"/>
            <a:ext cx="2286000" cy="609600"/>
          </a:xfrm>
          <a:prstGeom prst="rect">
            <a:avLst/>
          </a:prstGeom>
          <a:solidFill>
            <a:schemeClr val="bg1"/>
          </a:solidFill>
          <a:ln w="19050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03" name="Line 23"/>
          <p:cNvSpPr>
            <a:spLocks noChangeShapeType="1"/>
          </p:cNvSpPr>
          <p:nvPr/>
        </p:nvSpPr>
        <p:spPr bwMode="auto">
          <a:xfrm>
            <a:off x="5029200" y="44958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04" name="Text Box 24"/>
          <p:cNvSpPr txBox="1">
            <a:spLocks noChangeArrowheads="1"/>
          </p:cNvSpPr>
          <p:nvPr/>
        </p:nvSpPr>
        <p:spPr bwMode="auto">
          <a:xfrm>
            <a:off x="5105400" y="4191000"/>
            <a:ext cx="2971800" cy="623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457200" algn="l"/>
                <a:tab pos="1549400" algn="l"/>
                <a:tab pos="2235200" algn="l"/>
              </a:tabLst>
            </a:pPr>
            <a:r>
              <a:rPr lang="en-US" sz="1400">
                <a:solidFill>
                  <a:srgbClr val="996633"/>
                </a:solidFill>
              </a:rPr>
              <a:t>D	M()*F4	M[R3]</a:t>
            </a:r>
            <a:r>
              <a:rPr lang="en-US" sz="1400" b="0">
                <a:solidFill>
                  <a:srgbClr val="996633"/>
                </a:solidFill>
              </a:rPr>
              <a:t>	2</a:t>
            </a:r>
          </a:p>
          <a:p>
            <a:pPr algn="l">
              <a:spcBef>
                <a:spcPct val="50000"/>
              </a:spcBef>
              <a:tabLst>
                <a:tab pos="457200" algn="l"/>
                <a:tab pos="1549400" algn="l"/>
                <a:tab pos="2235200" algn="l"/>
              </a:tabLst>
            </a:pPr>
            <a:r>
              <a:rPr lang="en-US" sz="1400" b="0">
                <a:solidFill>
                  <a:schemeClr val="hlink"/>
                </a:solidFill>
              </a:rPr>
              <a:t>			</a:t>
            </a:r>
            <a:r>
              <a:rPr lang="en-US" sz="1400" b="0">
                <a:solidFill>
                  <a:srgbClr val="996633"/>
                </a:solidFill>
              </a:rPr>
              <a:t>1</a:t>
            </a:r>
          </a:p>
        </p:txBody>
      </p:sp>
      <p:sp>
        <p:nvSpPr>
          <p:cNvPr id="71705" name="Line 25"/>
          <p:cNvSpPr>
            <a:spLocks noChangeShapeType="1"/>
          </p:cNvSpPr>
          <p:nvPr/>
        </p:nvSpPr>
        <p:spPr bwMode="auto">
          <a:xfrm>
            <a:off x="6400800" y="4191000"/>
            <a:ext cx="0" cy="6096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06" name="Rectangle 26"/>
          <p:cNvSpPr>
            <a:spLocks noChangeArrowheads="1"/>
          </p:cNvSpPr>
          <p:nvPr/>
        </p:nvSpPr>
        <p:spPr bwMode="auto">
          <a:xfrm>
            <a:off x="1676400" y="5334000"/>
            <a:ext cx="1981200" cy="304800"/>
          </a:xfrm>
          <a:prstGeom prst="rect">
            <a:avLst/>
          </a:prstGeom>
          <a:solidFill>
            <a:schemeClr val="bg1"/>
          </a:solidFill>
          <a:ln w="28575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FP adders</a:t>
            </a:r>
          </a:p>
        </p:txBody>
      </p:sp>
      <p:sp>
        <p:nvSpPr>
          <p:cNvPr id="71707" name="Line 27"/>
          <p:cNvSpPr>
            <a:spLocks noChangeShapeType="1"/>
          </p:cNvSpPr>
          <p:nvPr/>
        </p:nvSpPr>
        <p:spPr bwMode="auto">
          <a:xfrm>
            <a:off x="2286000" y="50292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08" name="Line 28"/>
          <p:cNvSpPr>
            <a:spLocks noChangeShapeType="1"/>
          </p:cNvSpPr>
          <p:nvPr/>
        </p:nvSpPr>
        <p:spPr bwMode="auto">
          <a:xfrm>
            <a:off x="3200400" y="50292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09" name="Line 29"/>
          <p:cNvSpPr>
            <a:spLocks noChangeShapeType="1"/>
          </p:cNvSpPr>
          <p:nvPr/>
        </p:nvSpPr>
        <p:spPr bwMode="auto">
          <a:xfrm>
            <a:off x="2743200" y="56388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10" name="Rectangle 30"/>
          <p:cNvSpPr>
            <a:spLocks noChangeArrowheads="1"/>
          </p:cNvSpPr>
          <p:nvPr/>
        </p:nvSpPr>
        <p:spPr bwMode="auto">
          <a:xfrm>
            <a:off x="5334000" y="5105400"/>
            <a:ext cx="1981200" cy="304800"/>
          </a:xfrm>
          <a:prstGeom prst="rect">
            <a:avLst/>
          </a:prstGeom>
          <a:solidFill>
            <a:srgbClr val="FFFF00"/>
          </a:solidFill>
          <a:ln w="28575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FP Multipliers</a:t>
            </a:r>
          </a:p>
        </p:txBody>
      </p:sp>
      <p:sp>
        <p:nvSpPr>
          <p:cNvPr id="71711" name="Line 31"/>
          <p:cNvSpPr>
            <a:spLocks noChangeShapeType="1"/>
          </p:cNvSpPr>
          <p:nvPr/>
        </p:nvSpPr>
        <p:spPr bwMode="auto">
          <a:xfrm>
            <a:off x="5943600" y="48006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12" name="Line 32"/>
          <p:cNvSpPr>
            <a:spLocks noChangeShapeType="1"/>
          </p:cNvSpPr>
          <p:nvPr/>
        </p:nvSpPr>
        <p:spPr bwMode="auto">
          <a:xfrm>
            <a:off x="6858000" y="48006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13" name="Line 33"/>
          <p:cNvSpPr>
            <a:spLocks noChangeShapeType="1"/>
          </p:cNvSpPr>
          <p:nvPr/>
        </p:nvSpPr>
        <p:spPr bwMode="auto">
          <a:xfrm>
            <a:off x="6400800" y="5410200"/>
            <a:ext cx="0" cy="533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14" name="Line 34"/>
          <p:cNvSpPr>
            <a:spLocks noChangeShapeType="1"/>
          </p:cNvSpPr>
          <p:nvPr/>
        </p:nvSpPr>
        <p:spPr bwMode="auto">
          <a:xfrm>
            <a:off x="914400" y="5943600"/>
            <a:ext cx="7696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15" name="Text Box 35"/>
          <p:cNvSpPr txBox="1">
            <a:spLocks noChangeArrowheads="1"/>
          </p:cNvSpPr>
          <p:nvPr/>
        </p:nvSpPr>
        <p:spPr bwMode="auto">
          <a:xfrm>
            <a:off x="3352800" y="5638800"/>
            <a:ext cx="3048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hlink"/>
                </a:solidFill>
              </a:rPr>
              <a:t>Common data bus (CDB)</a:t>
            </a:r>
          </a:p>
        </p:txBody>
      </p:sp>
      <p:sp>
        <p:nvSpPr>
          <p:cNvPr id="71716" name="Text Box 36"/>
          <p:cNvSpPr txBox="1">
            <a:spLocks noChangeArrowheads="1"/>
          </p:cNvSpPr>
          <p:nvPr/>
        </p:nvSpPr>
        <p:spPr bwMode="auto">
          <a:xfrm>
            <a:off x="3657600" y="4191000"/>
            <a:ext cx="1371600" cy="703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996633"/>
                </a:solidFill>
              </a:rPr>
              <a:t>Reservation 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996633"/>
                </a:solidFill>
              </a:rPr>
              <a:t>Stations</a:t>
            </a:r>
          </a:p>
        </p:txBody>
      </p:sp>
      <p:sp>
        <p:nvSpPr>
          <p:cNvPr id="71717" name="Line 37"/>
          <p:cNvSpPr>
            <a:spLocks noChangeShapeType="1"/>
          </p:cNvSpPr>
          <p:nvPr/>
        </p:nvSpPr>
        <p:spPr bwMode="auto">
          <a:xfrm flipV="1">
            <a:off x="914400" y="3352800"/>
            <a:ext cx="0" cy="2590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18" name="Line 38"/>
          <p:cNvSpPr>
            <a:spLocks noChangeShapeType="1"/>
          </p:cNvSpPr>
          <p:nvPr/>
        </p:nvSpPr>
        <p:spPr bwMode="auto">
          <a:xfrm flipV="1">
            <a:off x="8610600" y="457200"/>
            <a:ext cx="0" cy="5486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19" name="Line 39"/>
          <p:cNvSpPr>
            <a:spLocks noChangeShapeType="1"/>
          </p:cNvSpPr>
          <p:nvPr/>
        </p:nvSpPr>
        <p:spPr bwMode="auto">
          <a:xfrm flipV="1">
            <a:off x="914400" y="3352800"/>
            <a:ext cx="990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20" name="Line 40"/>
          <p:cNvSpPr>
            <a:spLocks noChangeShapeType="1"/>
          </p:cNvSpPr>
          <p:nvPr/>
        </p:nvSpPr>
        <p:spPr bwMode="auto">
          <a:xfrm flipV="1">
            <a:off x="6705600" y="457200"/>
            <a:ext cx="1905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21" name="Line 41"/>
          <p:cNvSpPr>
            <a:spLocks noChangeShapeType="1"/>
          </p:cNvSpPr>
          <p:nvPr/>
        </p:nvSpPr>
        <p:spPr bwMode="auto">
          <a:xfrm>
            <a:off x="6705600" y="457200"/>
            <a:ext cx="0" cy="304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22" name="Line 42"/>
          <p:cNvSpPr>
            <a:spLocks noChangeShapeType="1"/>
          </p:cNvSpPr>
          <p:nvPr/>
        </p:nvSpPr>
        <p:spPr bwMode="auto">
          <a:xfrm>
            <a:off x="1600200" y="3505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23" name="Line 43"/>
          <p:cNvSpPr>
            <a:spLocks noChangeShapeType="1"/>
          </p:cNvSpPr>
          <p:nvPr/>
        </p:nvSpPr>
        <p:spPr bwMode="auto">
          <a:xfrm>
            <a:off x="5257800" y="35052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24" name="Line 44"/>
          <p:cNvSpPr>
            <a:spLocks noChangeShapeType="1"/>
          </p:cNvSpPr>
          <p:nvPr/>
        </p:nvSpPr>
        <p:spPr bwMode="auto">
          <a:xfrm>
            <a:off x="1600200" y="3505200"/>
            <a:ext cx="3657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25" name="Line 45"/>
          <p:cNvSpPr>
            <a:spLocks noChangeShapeType="1"/>
          </p:cNvSpPr>
          <p:nvPr/>
        </p:nvSpPr>
        <p:spPr bwMode="auto">
          <a:xfrm>
            <a:off x="4191000" y="28194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26" name="Line 46"/>
          <p:cNvSpPr>
            <a:spLocks noChangeShapeType="1"/>
          </p:cNvSpPr>
          <p:nvPr/>
        </p:nvSpPr>
        <p:spPr bwMode="auto">
          <a:xfrm>
            <a:off x="2286000" y="3276600"/>
            <a:ext cx="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27" name="Line 47"/>
          <p:cNvSpPr>
            <a:spLocks noChangeShapeType="1"/>
          </p:cNvSpPr>
          <p:nvPr/>
        </p:nvSpPr>
        <p:spPr bwMode="auto">
          <a:xfrm>
            <a:off x="5943600" y="1981200"/>
            <a:ext cx="0" cy="2209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28" name="Line 48"/>
          <p:cNvSpPr>
            <a:spLocks noChangeShapeType="1"/>
          </p:cNvSpPr>
          <p:nvPr/>
        </p:nvSpPr>
        <p:spPr bwMode="auto">
          <a:xfrm>
            <a:off x="2286000" y="3276600"/>
            <a:ext cx="3657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29" name="Line 49"/>
          <p:cNvSpPr>
            <a:spLocks noChangeShapeType="1"/>
          </p:cNvSpPr>
          <p:nvPr/>
        </p:nvSpPr>
        <p:spPr bwMode="auto">
          <a:xfrm>
            <a:off x="2971800" y="3124200"/>
            <a:ext cx="0" cy="99060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30" name="Line 50"/>
          <p:cNvSpPr>
            <a:spLocks noChangeShapeType="1"/>
          </p:cNvSpPr>
          <p:nvPr/>
        </p:nvSpPr>
        <p:spPr bwMode="auto">
          <a:xfrm>
            <a:off x="2971800" y="3124200"/>
            <a:ext cx="3657600" cy="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31" name="Line 51"/>
          <p:cNvSpPr>
            <a:spLocks noChangeShapeType="1"/>
          </p:cNvSpPr>
          <p:nvPr/>
        </p:nvSpPr>
        <p:spPr bwMode="auto">
          <a:xfrm>
            <a:off x="6629400" y="1981200"/>
            <a:ext cx="0" cy="220980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32" name="Line 52"/>
          <p:cNvSpPr>
            <a:spLocks noChangeShapeType="1"/>
          </p:cNvSpPr>
          <p:nvPr/>
        </p:nvSpPr>
        <p:spPr bwMode="auto">
          <a:xfrm>
            <a:off x="1981200" y="609600"/>
            <a:ext cx="0" cy="3810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33" name="Text Box 53"/>
          <p:cNvSpPr txBox="1">
            <a:spLocks noChangeArrowheads="1"/>
          </p:cNvSpPr>
          <p:nvPr/>
        </p:nvSpPr>
        <p:spPr bwMode="auto">
          <a:xfrm>
            <a:off x="1371600" y="381000"/>
            <a:ext cx="1676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From memory</a:t>
            </a:r>
          </a:p>
        </p:txBody>
      </p:sp>
      <p:sp>
        <p:nvSpPr>
          <p:cNvPr id="71734" name="Text Box 54"/>
          <p:cNvSpPr txBox="1">
            <a:spLocks noChangeArrowheads="1"/>
          </p:cNvSpPr>
          <p:nvPr/>
        </p:nvSpPr>
        <p:spPr bwMode="auto">
          <a:xfrm rot="-5400000">
            <a:off x="130175" y="1774825"/>
            <a:ext cx="1447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Load buffers</a:t>
            </a:r>
          </a:p>
        </p:txBody>
      </p:sp>
      <p:sp>
        <p:nvSpPr>
          <p:cNvPr id="71735" name="Text Box 55"/>
          <p:cNvSpPr txBox="1">
            <a:spLocks noChangeArrowheads="1"/>
          </p:cNvSpPr>
          <p:nvPr/>
        </p:nvSpPr>
        <p:spPr bwMode="auto">
          <a:xfrm rot="-5400000">
            <a:off x="1997075" y="1736725"/>
            <a:ext cx="2286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E0E0E"/>
                </a:solidFill>
              </a:rPr>
              <a:t>FP operation queue</a:t>
            </a:r>
          </a:p>
        </p:txBody>
      </p:sp>
      <p:sp>
        <p:nvSpPr>
          <p:cNvPr id="71736" name="Line 56"/>
          <p:cNvSpPr>
            <a:spLocks noChangeShapeType="1"/>
          </p:cNvSpPr>
          <p:nvPr/>
        </p:nvSpPr>
        <p:spPr bwMode="auto">
          <a:xfrm>
            <a:off x="4038600" y="609600"/>
            <a:ext cx="0" cy="381000"/>
          </a:xfrm>
          <a:prstGeom prst="line">
            <a:avLst/>
          </a:prstGeom>
          <a:noFill/>
          <a:ln w="28575">
            <a:solidFill>
              <a:srgbClr val="0E0E0E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37" name="Text Box 57"/>
          <p:cNvSpPr txBox="1">
            <a:spLocks noChangeArrowheads="1"/>
          </p:cNvSpPr>
          <p:nvPr/>
        </p:nvSpPr>
        <p:spPr bwMode="auto">
          <a:xfrm>
            <a:off x="3124200" y="381000"/>
            <a:ext cx="2362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0E0E0E"/>
                </a:solidFill>
              </a:rPr>
              <a:t>From instruction unit</a:t>
            </a:r>
          </a:p>
        </p:txBody>
      </p:sp>
      <p:sp>
        <p:nvSpPr>
          <p:cNvPr id="71738" name="Text Box 58"/>
          <p:cNvSpPr txBox="1">
            <a:spLocks noChangeArrowheads="1"/>
          </p:cNvSpPr>
          <p:nvPr/>
        </p:nvSpPr>
        <p:spPr bwMode="auto">
          <a:xfrm>
            <a:off x="5410200" y="457200"/>
            <a:ext cx="21336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FP Registers</a:t>
            </a:r>
          </a:p>
        </p:txBody>
      </p:sp>
      <p:sp>
        <p:nvSpPr>
          <p:cNvPr id="71739" name="Line 59"/>
          <p:cNvSpPr>
            <a:spLocks noChangeShapeType="1"/>
          </p:cNvSpPr>
          <p:nvPr/>
        </p:nvSpPr>
        <p:spPr bwMode="auto">
          <a:xfrm>
            <a:off x="6629400" y="2209800"/>
            <a:ext cx="838200" cy="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40" name="Line 60"/>
          <p:cNvSpPr>
            <a:spLocks noChangeShapeType="1"/>
          </p:cNvSpPr>
          <p:nvPr/>
        </p:nvSpPr>
        <p:spPr bwMode="auto">
          <a:xfrm>
            <a:off x="7467600" y="2209800"/>
            <a:ext cx="0" cy="2286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41" name="Line 61"/>
          <p:cNvSpPr>
            <a:spLocks noChangeShapeType="1"/>
          </p:cNvSpPr>
          <p:nvPr/>
        </p:nvSpPr>
        <p:spPr bwMode="auto">
          <a:xfrm>
            <a:off x="7543800" y="3352800"/>
            <a:ext cx="0" cy="2286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42" name="Text Box 62"/>
          <p:cNvSpPr txBox="1">
            <a:spLocks noChangeArrowheads="1"/>
          </p:cNvSpPr>
          <p:nvPr/>
        </p:nvSpPr>
        <p:spPr bwMode="auto">
          <a:xfrm>
            <a:off x="6781800" y="3505200"/>
            <a:ext cx="1447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To memory</a:t>
            </a:r>
          </a:p>
        </p:txBody>
      </p:sp>
      <p:sp>
        <p:nvSpPr>
          <p:cNvPr id="71743" name="Text Box 63"/>
          <p:cNvSpPr txBox="1">
            <a:spLocks noChangeArrowheads="1"/>
          </p:cNvSpPr>
          <p:nvPr/>
        </p:nvSpPr>
        <p:spPr bwMode="auto">
          <a:xfrm>
            <a:off x="7315200" y="2133600"/>
            <a:ext cx="15335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rgbClr val="0033CC"/>
                </a:solidFill>
              </a:rPr>
              <a:t>Store buffers</a:t>
            </a:r>
          </a:p>
        </p:txBody>
      </p:sp>
      <p:sp>
        <p:nvSpPr>
          <p:cNvPr id="71744" name="Line 64"/>
          <p:cNvSpPr>
            <a:spLocks noChangeShapeType="1"/>
          </p:cNvSpPr>
          <p:nvPr/>
        </p:nvSpPr>
        <p:spPr bwMode="auto">
          <a:xfrm flipV="1">
            <a:off x="7467600" y="2209800"/>
            <a:ext cx="1143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45" name="Line 65"/>
          <p:cNvSpPr>
            <a:spLocks noChangeShapeType="1"/>
          </p:cNvSpPr>
          <p:nvPr/>
        </p:nvSpPr>
        <p:spPr bwMode="auto">
          <a:xfrm>
            <a:off x="2286000" y="3886200"/>
            <a:ext cx="6324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46" name="Oval 66"/>
          <p:cNvSpPr>
            <a:spLocks noChangeArrowheads="1"/>
          </p:cNvSpPr>
          <p:nvPr/>
        </p:nvSpPr>
        <p:spPr bwMode="auto">
          <a:xfrm>
            <a:off x="2257425" y="384175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47" name="Oval 67"/>
          <p:cNvSpPr>
            <a:spLocks noChangeArrowheads="1"/>
          </p:cNvSpPr>
          <p:nvPr/>
        </p:nvSpPr>
        <p:spPr bwMode="auto">
          <a:xfrm>
            <a:off x="2933700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48" name="Oval 68"/>
          <p:cNvSpPr>
            <a:spLocks noChangeArrowheads="1"/>
          </p:cNvSpPr>
          <p:nvPr/>
        </p:nvSpPr>
        <p:spPr bwMode="auto">
          <a:xfrm>
            <a:off x="5902325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49" name="Oval 69"/>
          <p:cNvSpPr>
            <a:spLocks noChangeArrowheads="1"/>
          </p:cNvSpPr>
          <p:nvPr/>
        </p:nvSpPr>
        <p:spPr bwMode="auto">
          <a:xfrm>
            <a:off x="6591300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50" name="Text Box 70"/>
          <p:cNvSpPr txBox="1">
            <a:spLocks noChangeArrowheads="1"/>
          </p:cNvSpPr>
          <p:nvPr/>
        </p:nvSpPr>
        <p:spPr bwMode="auto">
          <a:xfrm>
            <a:off x="3276600" y="3429000"/>
            <a:ext cx="16668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/>
              <a:t>Operation bus</a:t>
            </a:r>
          </a:p>
        </p:txBody>
      </p:sp>
      <p:sp>
        <p:nvSpPr>
          <p:cNvPr id="71751" name="Text Box 71"/>
          <p:cNvSpPr txBox="1">
            <a:spLocks noChangeArrowheads="1"/>
          </p:cNvSpPr>
          <p:nvPr/>
        </p:nvSpPr>
        <p:spPr bwMode="auto">
          <a:xfrm>
            <a:off x="5029200" y="2209800"/>
            <a:ext cx="1524000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Operand buses</a:t>
            </a:r>
          </a:p>
        </p:txBody>
      </p:sp>
      <p:sp>
        <p:nvSpPr>
          <p:cNvPr id="71752" name="Text Box 72"/>
          <p:cNvSpPr txBox="1">
            <a:spLocks noChangeArrowheads="1"/>
          </p:cNvSpPr>
          <p:nvPr/>
        </p:nvSpPr>
        <p:spPr bwMode="auto">
          <a:xfrm>
            <a:off x="152400" y="228600"/>
            <a:ext cx="1143000" cy="349250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chemeClr val="hlink"/>
                </a:solidFill>
              </a:rPr>
              <a:t>Cycle: 17</a:t>
            </a:r>
          </a:p>
        </p:txBody>
      </p:sp>
      <p:sp>
        <p:nvSpPr>
          <p:cNvPr id="71753" name="Rectangle 73"/>
          <p:cNvSpPr>
            <a:spLocks noChangeArrowheads="1"/>
          </p:cNvSpPr>
          <p:nvPr/>
        </p:nvSpPr>
        <p:spPr bwMode="auto">
          <a:xfrm>
            <a:off x="3429000" y="990600"/>
            <a:ext cx="1447800" cy="1828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54" name="Line 74"/>
          <p:cNvSpPr>
            <a:spLocks noChangeShapeType="1"/>
          </p:cNvSpPr>
          <p:nvPr/>
        </p:nvSpPr>
        <p:spPr bwMode="auto">
          <a:xfrm>
            <a:off x="3429000" y="1600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55" name="Line 75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56" name="Line 76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57" name="Line 77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58" name="Line 78"/>
          <p:cNvSpPr>
            <a:spLocks noChangeShapeType="1"/>
          </p:cNvSpPr>
          <p:nvPr/>
        </p:nvSpPr>
        <p:spPr bwMode="auto">
          <a:xfrm>
            <a:off x="3429000" y="12954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59" name="Line 79"/>
          <p:cNvSpPr>
            <a:spLocks noChangeShapeType="1"/>
          </p:cNvSpPr>
          <p:nvPr/>
        </p:nvSpPr>
        <p:spPr bwMode="auto">
          <a:xfrm>
            <a:off x="3429000" y="1600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0" name="Line 80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1" name="Line 81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2" name="Line 82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3" name="Line 83"/>
          <p:cNvSpPr>
            <a:spLocks noChangeShapeType="1"/>
          </p:cNvSpPr>
          <p:nvPr/>
        </p:nvSpPr>
        <p:spPr bwMode="auto">
          <a:xfrm>
            <a:off x="3429000" y="12954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4" name="Text Box 84"/>
          <p:cNvSpPr txBox="1">
            <a:spLocks noChangeArrowheads="1"/>
          </p:cNvSpPr>
          <p:nvPr/>
        </p:nvSpPr>
        <p:spPr bwMode="auto">
          <a:xfrm>
            <a:off x="3429000" y="1295400"/>
            <a:ext cx="1600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5D5D5D"/>
                </a:solidFill>
              </a:rPr>
              <a:t>DIVD F10,F0,F6</a:t>
            </a:r>
          </a:p>
        </p:txBody>
      </p:sp>
      <p:sp>
        <p:nvSpPr>
          <p:cNvPr id="71765" name="Line 85"/>
          <p:cNvSpPr>
            <a:spLocks noChangeShapeType="1"/>
          </p:cNvSpPr>
          <p:nvPr/>
        </p:nvSpPr>
        <p:spPr bwMode="auto">
          <a:xfrm>
            <a:off x="3429000" y="1600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6" name="Line 86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7" name="Line 87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8" name="Line 88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9" name="Line 89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0" name="Line 90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1" name="Line 91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2" name="Line 93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3" name="Line 94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4" name="Line 95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5" name="Text Box 97"/>
          <p:cNvSpPr txBox="1">
            <a:spLocks noChangeArrowheads="1"/>
          </p:cNvSpPr>
          <p:nvPr/>
        </p:nvSpPr>
        <p:spPr bwMode="auto">
          <a:xfrm>
            <a:off x="5638800" y="16764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F10: mult2</a:t>
            </a:r>
          </a:p>
        </p:txBody>
      </p:sp>
      <p:sp>
        <p:nvSpPr>
          <p:cNvPr id="71776" name="Line 98"/>
          <p:cNvSpPr>
            <a:spLocks noChangeShapeType="1"/>
          </p:cNvSpPr>
          <p:nvPr/>
        </p:nvSpPr>
        <p:spPr bwMode="auto">
          <a:xfrm>
            <a:off x="5562600" y="10668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7" name="Rectangle 101"/>
          <p:cNvSpPr>
            <a:spLocks noChangeArrowheads="1"/>
          </p:cNvSpPr>
          <p:nvPr/>
        </p:nvSpPr>
        <p:spPr bwMode="auto">
          <a:xfrm>
            <a:off x="5562600" y="762000"/>
            <a:ext cx="2514600" cy="12192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78" name="Line 103"/>
          <p:cNvSpPr>
            <a:spLocks noChangeShapeType="1"/>
          </p:cNvSpPr>
          <p:nvPr/>
        </p:nvSpPr>
        <p:spPr bwMode="auto">
          <a:xfrm>
            <a:off x="5029200" y="41910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9" name="Line 104"/>
          <p:cNvSpPr>
            <a:spLocks noChangeShapeType="1"/>
          </p:cNvSpPr>
          <p:nvPr/>
        </p:nvSpPr>
        <p:spPr bwMode="auto">
          <a:xfrm>
            <a:off x="5486400" y="4191000"/>
            <a:ext cx="0" cy="6096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Line 2"/>
          <p:cNvSpPr>
            <a:spLocks noChangeShapeType="1"/>
          </p:cNvSpPr>
          <p:nvPr/>
        </p:nvSpPr>
        <p:spPr bwMode="auto">
          <a:xfrm flipV="1">
            <a:off x="1905000" y="28194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1219200" y="990600"/>
            <a:ext cx="1447800" cy="1905000"/>
          </a:xfrm>
          <a:prstGeom prst="rect">
            <a:avLst/>
          </a:prstGeom>
          <a:solidFill>
            <a:schemeClr val="bg1"/>
          </a:solidFill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08" name="Line 4"/>
          <p:cNvSpPr>
            <a:spLocks noChangeShapeType="1"/>
          </p:cNvSpPr>
          <p:nvPr/>
        </p:nvSpPr>
        <p:spPr bwMode="auto">
          <a:xfrm>
            <a:off x="1219200" y="16002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09" name="Line 5"/>
          <p:cNvSpPr>
            <a:spLocks noChangeShapeType="1"/>
          </p:cNvSpPr>
          <p:nvPr/>
        </p:nvSpPr>
        <p:spPr bwMode="auto">
          <a:xfrm>
            <a:off x="1219200" y="19050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1219200" y="22098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1" name="Line 7"/>
          <p:cNvSpPr>
            <a:spLocks noChangeShapeType="1"/>
          </p:cNvSpPr>
          <p:nvPr/>
        </p:nvSpPr>
        <p:spPr bwMode="auto">
          <a:xfrm>
            <a:off x="1219200" y="25146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1219200" y="12954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3" name="Line 9"/>
          <p:cNvSpPr>
            <a:spLocks noChangeShapeType="1"/>
          </p:cNvSpPr>
          <p:nvPr/>
        </p:nvSpPr>
        <p:spPr bwMode="auto">
          <a:xfrm>
            <a:off x="5562600" y="13716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4" name="Line 10"/>
          <p:cNvSpPr>
            <a:spLocks noChangeShapeType="1"/>
          </p:cNvSpPr>
          <p:nvPr/>
        </p:nvSpPr>
        <p:spPr bwMode="auto">
          <a:xfrm>
            <a:off x="5562600" y="16764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990600" y="990600"/>
            <a:ext cx="1676400" cy="1900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6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5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4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3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2	</a:t>
            </a:r>
          </a:p>
          <a:p>
            <a:pPr algn="l">
              <a:spcBef>
                <a:spcPct val="50000"/>
              </a:spcBef>
              <a:tabLst>
                <a:tab pos="342900" algn="l"/>
              </a:tabLst>
            </a:pPr>
            <a:r>
              <a:rPr lang="en-US" sz="1400" b="0">
                <a:solidFill>
                  <a:srgbClr val="0033CC"/>
                </a:solidFill>
              </a:rPr>
              <a:t>1	</a:t>
            </a:r>
            <a:endParaRPr lang="en-US" sz="1400">
              <a:solidFill>
                <a:srgbClr val="0033CC"/>
              </a:solidFill>
            </a:endParaRPr>
          </a:p>
        </p:txBody>
      </p:sp>
      <p:sp>
        <p:nvSpPr>
          <p:cNvPr id="72716" name="Rectangle 12"/>
          <p:cNvSpPr>
            <a:spLocks noChangeArrowheads="1"/>
          </p:cNvSpPr>
          <p:nvPr/>
        </p:nvSpPr>
        <p:spPr bwMode="auto">
          <a:xfrm>
            <a:off x="6781800" y="2438400"/>
            <a:ext cx="1447800" cy="914400"/>
          </a:xfrm>
          <a:prstGeom prst="rect">
            <a:avLst/>
          </a:prstGeom>
          <a:solidFill>
            <a:schemeClr val="bg1"/>
          </a:solidFill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7" name="Line 13"/>
          <p:cNvSpPr>
            <a:spLocks noChangeShapeType="1"/>
          </p:cNvSpPr>
          <p:nvPr/>
        </p:nvSpPr>
        <p:spPr bwMode="auto">
          <a:xfrm>
            <a:off x="6781800" y="27432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8" name="Line 14"/>
          <p:cNvSpPr>
            <a:spLocks noChangeShapeType="1"/>
          </p:cNvSpPr>
          <p:nvPr/>
        </p:nvSpPr>
        <p:spPr bwMode="auto">
          <a:xfrm>
            <a:off x="6781800" y="30480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9" name="Text Box 15"/>
          <p:cNvSpPr txBox="1">
            <a:spLocks noChangeArrowheads="1"/>
          </p:cNvSpPr>
          <p:nvPr/>
        </p:nvSpPr>
        <p:spPr bwMode="auto">
          <a:xfrm>
            <a:off x="6781800" y="2438400"/>
            <a:ext cx="16764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3</a:t>
            </a:r>
          </a:p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2</a:t>
            </a:r>
          </a:p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1</a:t>
            </a:r>
          </a:p>
        </p:txBody>
      </p:sp>
      <p:sp>
        <p:nvSpPr>
          <p:cNvPr id="72720" name="Rectangle 16"/>
          <p:cNvSpPr>
            <a:spLocks noChangeArrowheads="1"/>
          </p:cNvSpPr>
          <p:nvPr/>
        </p:nvSpPr>
        <p:spPr bwMode="auto">
          <a:xfrm>
            <a:off x="1371600" y="4114800"/>
            <a:ext cx="2286000" cy="914400"/>
          </a:xfrm>
          <a:prstGeom prst="rect">
            <a:avLst/>
          </a:prstGeom>
          <a:solidFill>
            <a:schemeClr val="bg1"/>
          </a:solidFill>
          <a:ln w="19050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21" name="Line 17"/>
          <p:cNvSpPr>
            <a:spLocks noChangeShapeType="1"/>
          </p:cNvSpPr>
          <p:nvPr/>
        </p:nvSpPr>
        <p:spPr bwMode="auto">
          <a:xfrm>
            <a:off x="1371600" y="44196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22" name="Line 18"/>
          <p:cNvSpPr>
            <a:spLocks noChangeShapeType="1"/>
          </p:cNvSpPr>
          <p:nvPr/>
        </p:nvSpPr>
        <p:spPr bwMode="auto">
          <a:xfrm>
            <a:off x="1371600" y="47244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23" name="Text Box 19"/>
          <p:cNvSpPr txBox="1">
            <a:spLocks noChangeArrowheads="1"/>
          </p:cNvSpPr>
          <p:nvPr/>
        </p:nvSpPr>
        <p:spPr bwMode="auto">
          <a:xfrm>
            <a:off x="1143000" y="4114800"/>
            <a:ext cx="25908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292100" algn="l"/>
                <a:tab pos="749300" algn="l"/>
                <a:tab pos="1600200" algn="l"/>
              </a:tabLst>
            </a:pPr>
            <a:r>
              <a:rPr lang="en-US" sz="1400" b="0">
                <a:solidFill>
                  <a:srgbClr val="996633"/>
                </a:solidFill>
              </a:rPr>
              <a:t>3</a:t>
            </a:r>
          </a:p>
          <a:p>
            <a:pPr algn="l">
              <a:spcBef>
                <a:spcPct val="50000"/>
              </a:spcBef>
              <a:tabLst>
                <a:tab pos="292100" algn="l"/>
                <a:tab pos="749300" algn="l"/>
                <a:tab pos="1600200" algn="l"/>
              </a:tabLst>
            </a:pPr>
            <a:r>
              <a:rPr lang="en-US" sz="1400" b="0">
                <a:solidFill>
                  <a:srgbClr val="996633"/>
                </a:solidFill>
              </a:rPr>
              <a:t>2	</a:t>
            </a:r>
          </a:p>
          <a:p>
            <a:pPr algn="l">
              <a:spcBef>
                <a:spcPct val="50000"/>
              </a:spcBef>
              <a:tabLst>
                <a:tab pos="292100" algn="l"/>
                <a:tab pos="749300" algn="l"/>
                <a:tab pos="1600200" algn="l"/>
              </a:tabLst>
            </a:pPr>
            <a:r>
              <a:rPr lang="en-US" sz="1400" b="0">
                <a:solidFill>
                  <a:srgbClr val="996633"/>
                </a:solidFill>
              </a:rPr>
              <a:t>1	</a:t>
            </a:r>
            <a:endParaRPr lang="en-US" sz="1400">
              <a:solidFill>
                <a:srgbClr val="996633"/>
              </a:solidFill>
            </a:endParaRPr>
          </a:p>
        </p:txBody>
      </p:sp>
      <p:sp>
        <p:nvSpPr>
          <p:cNvPr id="72724" name="Line 20"/>
          <p:cNvSpPr>
            <a:spLocks noChangeShapeType="1"/>
          </p:cNvSpPr>
          <p:nvPr/>
        </p:nvSpPr>
        <p:spPr bwMode="auto">
          <a:xfrm>
            <a:off x="1828800" y="4114800"/>
            <a:ext cx="0" cy="914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25" name="Line 21"/>
          <p:cNvSpPr>
            <a:spLocks noChangeShapeType="1"/>
          </p:cNvSpPr>
          <p:nvPr/>
        </p:nvSpPr>
        <p:spPr bwMode="auto">
          <a:xfrm>
            <a:off x="2743200" y="4114800"/>
            <a:ext cx="0" cy="914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26" name="Rectangle 22"/>
          <p:cNvSpPr>
            <a:spLocks noChangeArrowheads="1"/>
          </p:cNvSpPr>
          <p:nvPr/>
        </p:nvSpPr>
        <p:spPr bwMode="auto">
          <a:xfrm>
            <a:off x="5029200" y="4191000"/>
            <a:ext cx="2286000" cy="609600"/>
          </a:xfrm>
          <a:prstGeom prst="rect">
            <a:avLst/>
          </a:prstGeom>
          <a:solidFill>
            <a:schemeClr val="bg1"/>
          </a:solidFill>
          <a:ln w="19050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27" name="Line 23"/>
          <p:cNvSpPr>
            <a:spLocks noChangeShapeType="1"/>
          </p:cNvSpPr>
          <p:nvPr/>
        </p:nvSpPr>
        <p:spPr bwMode="auto">
          <a:xfrm>
            <a:off x="5029200" y="44958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28" name="Text Box 24"/>
          <p:cNvSpPr txBox="1">
            <a:spLocks noChangeArrowheads="1"/>
          </p:cNvSpPr>
          <p:nvPr/>
        </p:nvSpPr>
        <p:spPr bwMode="auto">
          <a:xfrm>
            <a:off x="5105400" y="4191000"/>
            <a:ext cx="2971800" cy="623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457200" algn="l"/>
                <a:tab pos="1549400" algn="l"/>
                <a:tab pos="2235200" algn="l"/>
              </a:tabLst>
            </a:pPr>
            <a:r>
              <a:rPr lang="en-US" sz="1400" b="0">
                <a:solidFill>
                  <a:schemeClr val="hlink"/>
                </a:solidFill>
              </a:rPr>
              <a:t>D	M()*F4	M[R3]</a:t>
            </a:r>
            <a:r>
              <a:rPr lang="en-US" sz="1400" b="0">
                <a:solidFill>
                  <a:srgbClr val="996633"/>
                </a:solidFill>
              </a:rPr>
              <a:t>	2</a:t>
            </a:r>
          </a:p>
          <a:p>
            <a:pPr algn="l">
              <a:spcBef>
                <a:spcPct val="50000"/>
              </a:spcBef>
              <a:tabLst>
                <a:tab pos="457200" algn="l"/>
                <a:tab pos="1549400" algn="l"/>
                <a:tab pos="2235200" algn="l"/>
              </a:tabLst>
            </a:pPr>
            <a:r>
              <a:rPr lang="en-US" sz="1400" b="0">
                <a:solidFill>
                  <a:schemeClr val="hlink"/>
                </a:solidFill>
              </a:rPr>
              <a:t>			</a:t>
            </a:r>
            <a:r>
              <a:rPr lang="en-US" sz="1400" b="0">
                <a:solidFill>
                  <a:srgbClr val="996633"/>
                </a:solidFill>
              </a:rPr>
              <a:t>1</a:t>
            </a:r>
          </a:p>
        </p:txBody>
      </p:sp>
      <p:sp>
        <p:nvSpPr>
          <p:cNvPr id="72729" name="Line 25"/>
          <p:cNvSpPr>
            <a:spLocks noChangeShapeType="1"/>
          </p:cNvSpPr>
          <p:nvPr/>
        </p:nvSpPr>
        <p:spPr bwMode="auto">
          <a:xfrm>
            <a:off x="6400800" y="4191000"/>
            <a:ext cx="0" cy="6096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30" name="Rectangle 26"/>
          <p:cNvSpPr>
            <a:spLocks noChangeArrowheads="1"/>
          </p:cNvSpPr>
          <p:nvPr/>
        </p:nvSpPr>
        <p:spPr bwMode="auto">
          <a:xfrm>
            <a:off x="1676400" y="5334000"/>
            <a:ext cx="1981200" cy="304800"/>
          </a:xfrm>
          <a:prstGeom prst="rect">
            <a:avLst/>
          </a:prstGeom>
          <a:solidFill>
            <a:schemeClr val="bg1"/>
          </a:solidFill>
          <a:ln w="28575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FP adders</a:t>
            </a:r>
          </a:p>
        </p:txBody>
      </p:sp>
      <p:sp>
        <p:nvSpPr>
          <p:cNvPr id="72731" name="Line 27"/>
          <p:cNvSpPr>
            <a:spLocks noChangeShapeType="1"/>
          </p:cNvSpPr>
          <p:nvPr/>
        </p:nvSpPr>
        <p:spPr bwMode="auto">
          <a:xfrm>
            <a:off x="2286000" y="50292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32" name="Line 28"/>
          <p:cNvSpPr>
            <a:spLocks noChangeShapeType="1"/>
          </p:cNvSpPr>
          <p:nvPr/>
        </p:nvSpPr>
        <p:spPr bwMode="auto">
          <a:xfrm>
            <a:off x="3200400" y="50292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33" name="Line 29"/>
          <p:cNvSpPr>
            <a:spLocks noChangeShapeType="1"/>
          </p:cNvSpPr>
          <p:nvPr/>
        </p:nvSpPr>
        <p:spPr bwMode="auto">
          <a:xfrm>
            <a:off x="2743200" y="56388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34" name="Rectangle 30"/>
          <p:cNvSpPr>
            <a:spLocks noChangeArrowheads="1"/>
          </p:cNvSpPr>
          <p:nvPr/>
        </p:nvSpPr>
        <p:spPr bwMode="auto">
          <a:xfrm>
            <a:off x="5334000" y="5105400"/>
            <a:ext cx="1981200" cy="304800"/>
          </a:xfrm>
          <a:prstGeom prst="rect">
            <a:avLst/>
          </a:prstGeom>
          <a:solidFill>
            <a:schemeClr val="bg1"/>
          </a:solidFill>
          <a:ln w="28575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FP Multipliers</a:t>
            </a:r>
          </a:p>
        </p:txBody>
      </p:sp>
      <p:sp>
        <p:nvSpPr>
          <p:cNvPr id="72735" name="Line 31"/>
          <p:cNvSpPr>
            <a:spLocks noChangeShapeType="1"/>
          </p:cNvSpPr>
          <p:nvPr/>
        </p:nvSpPr>
        <p:spPr bwMode="auto">
          <a:xfrm>
            <a:off x="5943600" y="48006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36" name="Line 32"/>
          <p:cNvSpPr>
            <a:spLocks noChangeShapeType="1"/>
          </p:cNvSpPr>
          <p:nvPr/>
        </p:nvSpPr>
        <p:spPr bwMode="auto">
          <a:xfrm>
            <a:off x="6858000" y="48006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37" name="Line 33"/>
          <p:cNvSpPr>
            <a:spLocks noChangeShapeType="1"/>
          </p:cNvSpPr>
          <p:nvPr/>
        </p:nvSpPr>
        <p:spPr bwMode="auto">
          <a:xfrm>
            <a:off x="6400800" y="5410200"/>
            <a:ext cx="0" cy="533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38" name="Line 34"/>
          <p:cNvSpPr>
            <a:spLocks noChangeShapeType="1"/>
          </p:cNvSpPr>
          <p:nvPr/>
        </p:nvSpPr>
        <p:spPr bwMode="auto">
          <a:xfrm>
            <a:off x="914400" y="5943600"/>
            <a:ext cx="7696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39" name="Text Box 35"/>
          <p:cNvSpPr txBox="1">
            <a:spLocks noChangeArrowheads="1"/>
          </p:cNvSpPr>
          <p:nvPr/>
        </p:nvSpPr>
        <p:spPr bwMode="auto">
          <a:xfrm>
            <a:off x="3352800" y="5638800"/>
            <a:ext cx="3048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hlink"/>
                </a:solidFill>
              </a:rPr>
              <a:t>Common data bus (CDB)</a:t>
            </a:r>
          </a:p>
        </p:txBody>
      </p:sp>
      <p:sp>
        <p:nvSpPr>
          <p:cNvPr id="72740" name="Text Box 36"/>
          <p:cNvSpPr txBox="1">
            <a:spLocks noChangeArrowheads="1"/>
          </p:cNvSpPr>
          <p:nvPr/>
        </p:nvSpPr>
        <p:spPr bwMode="auto">
          <a:xfrm>
            <a:off x="3657600" y="4191000"/>
            <a:ext cx="1371600" cy="703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996633"/>
                </a:solidFill>
              </a:rPr>
              <a:t>Reservation 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996633"/>
                </a:solidFill>
              </a:rPr>
              <a:t>Stations</a:t>
            </a:r>
          </a:p>
        </p:txBody>
      </p:sp>
      <p:sp>
        <p:nvSpPr>
          <p:cNvPr id="72741" name="Line 37"/>
          <p:cNvSpPr>
            <a:spLocks noChangeShapeType="1"/>
          </p:cNvSpPr>
          <p:nvPr/>
        </p:nvSpPr>
        <p:spPr bwMode="auto">
          <a:xfrm flipV="1">
            <a:off x="914400" y="3352800"/>
            <a:ext cx="0" cy="2590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42" name="Line 38"/>
          <p:cNvSpPr>
            <a:spLocks noChangeShapeType="1"/>
          </p:cNvSpPr>
          <p:nvPr/>
        </p:nvSpPr>
        <p:spPr bwMode="auto">
          <a:xfrm flipV="1">
            <a:off x="8610600" y="457200"/>
            <a:ext cx="0" cy="5486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43" name="Line 39"/>
          <p:cNvSpPr>
            <a:spLocks noChangeShapeType="1"/>
          </p:cNvSpPr>
          <p:nvPr/>
        </p:nvSpPr>
        <p:spPr bwMode="auto">
          <a:xfrm flipV="1">
            <a:off x="914400" y="3352800"/>
            <a:ext cx="990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44" name="Line 40"/>
          <p:cNvSpPr>
            <a:spLocks noChangeShapeType="1"/>
          </p:cNvSpPr>
          <p:nvPr/>
        </p:nvSpPr>
        <p:spPr bwMode="auto">
          <a:xfrm flipV="1">
            <a:off x="6705600" y="457200"/>
            <a:ext cx="1905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45" name="Line 41"/>
          <p:cNvSpPr>
            <a:spLocks noChangeShapeType="1"/>
          </p:cNvSpPr>
          <p:nvPr/>
        </p:nvSpPr>
        <p:spPr bwMode="auto">
          <a:xfrm>
            <a:off x="6705600" y="457200"/>
            <a:ext cx="0" cy="304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46" name="Line 42"/>
          <p:cNvSpPr>
            <a:spLocks noChangeShapeType="1"/>
          </p:cNvSpPr>
          <p:nvPr/>
        </p:nvSpPr>
        <p:spPr bwMode="auto">
          <a:xfrm>
            <a:off x="1600200" y="3505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47" name="Line 43"/>
          <p:cNvSpPr>
            <a:spLocks noChangeShapeType="1"/>
          </p:cNvSpPr>
          <p:nvPr/>
        </p:nvSpPr>
        <p:spPr bwMode="auto">
          <a:xfrm>
            <a:off x="5257800" y="35052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48" name="Line 44"/>
          <p:cNvSpPr>
            <a:spLocks noChangeShapeType="1"/>
          </p:cNvSpPr>
          <p:nvPr/>
        </p:nvSpPr>
        <p:spPr bwMode="auto">
          <a:xfrm>
            <a:off x="1600200" y="3505200"/>
            <a:ext cx="3657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49" name="Line 45"/>
          <p:cNvSpPr>
            <a:spLocks noChangeShapeType="1"/>
          </p:cNvSpPr>
          <p:nvPr/>
        </p:nvSpPr>
        <p:spPr bwMode="auto">
          <a:xfrm>
            <a:off x="4191000" y="28194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50" name="Line 46"/>
          <p:cNvSpPr>
            <a:spLocks noChangeShapeType="1"/>
          </p:cNvSpPr>
          <p:nvPr/>
        </p:nvSpPr>
        <p:spPr bwMode="auto">
          <a:xfrm>
            <a:off x="2286000" y="3276600"/>
            <a:ext cx="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51" name="Line 47"/>
          <p:cNvSpPr>
            <a:spLocks noChangeShapeType="1"/>
          </p:cNvSpPr>
          <p:nvPr/>
        </p:nvSpPr>
        <p:spPr bwMode="auto">
          <a:xfrm>
            <a:off x="5943600" y="1981200"/>
            <a:ext cx="0" cy="2209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52" name="Line 48"/>
          <p:cNvSpPr>
            <a:spLocks noChangeShapeType="1"/>
          </p:cNvSpPr>
          <p:nvPr/>
        </p:nvSpPr>
        <p:spPr bwMode="auto">
          <a:xfrm>
            <a:off x="2286000" y="3276600"/>
            <a:ext cx="3657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53" name="Line 49"/>
          <p:cNvSpPr>
            <a:spLocks noChangeShapeType="1"/>
          </p:cNvSpPr>
          <p:nvPr/>
        </p:nvSpPr>
        <p:spPr bwMode="auto">
          <a:xfrm>
            <a:off x="2971800" y="3124200"/>
            <a:ext cx="0" cy="99060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54" name="Line 50"/>
          <p:cNvSpPr>
            <a:spLocks noChangeShapeType="1"/>
          </p:cNvSpPr>
          <p:nvPr/>
        </p:nvSpPr>
        <p:spPr bwMode="auto">
          <a:xfrm>
            <a:off x="2971800" y="3124200"/>
            <a:ext cx="3657600" cy="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55" name="Line 51"/>
          <p:cNvSpPr>
            <a:spLocks noChangeShapeType="1"/>
          </p:cNvSpPr>
          <p:nvPr/>
        </p:nvSpPr>
        <p:spPr bwMode="auto">
          <a:xfrm>
            <a:off x="6629400" y="1981200"/>
            <a:ext cx="0" cy="220980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56" name="Line 52"/>
          <p:cNvSpPr>
            <a:spLocks noChangeShapeType="1"/>
          </p:cNvSpPr>
          <p:nvPr/>
        </p:nvSpPr>
        <p:spPr bwMode="auto">
          <a:xfrm>
            <a:off x="1981200" y="609600"/>
            <a:ext cx="0" cy="3810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57" name="Text Box 53"/>
          <p:cNvSpPr txBox="1">
            <a:spLocks noChangeArrowheads="1"/>
          </p:cNvSpPr>
          <p:nvPr/>
        </p:nvSpPr>
        <p:spPr bwMode="auto">
          <a:xfrm>
            <a:off x="1371600" y="381000"/>
            <a:ext cx="1676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From memory</a:t>
            </a:r>
          </a:p>
        </p:txBody>
      </p:sp>
      <p:sp>
        <p:nvSpPr>
          <p:cNvPr id="72758" name="Text Box 54"/>
          <p:cNvSpPr txBox="1">
            <a:spLocks noChangeArrowheads="1"/>
          </p:cNvSpPr>
          <p:nvPr/>
        </p:nvSpPr>
        <p:spPr bwMode="auto">
          <a:xfrm rot="-5400000">
            <a:off x="130175" y="1774825"/>
            <a:ext cx="1447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Load buffers</a:t>
            </a:r>
          </a:p>
        </p:txBody>
      </p:sp>
      <p:sp>
        <p:nvSpPr>
          <p:cNvPr id="72759" name="Text Box 55"/>
          <p:cNvSpPr txBox="1">
            <a:spLocks noChangeArrowheads="1"/>
          </p:cNvSpPr>
          <p:nvPr/>
        </p:nvSpPr>
        <p:spPr bwMode="auto">
          <a:xfrm rot="-5400000">
            <a:off x="1997075" y="1736725"/>
            <a:ext cx="2286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E0E0E"/>
                </a:solidFill>
              </a:rPr>
              <a:t>FP operation queue</a:t>
            </a:r>
          </a:p>
        </p:txBody>
      </p:sp>
      <p:sp>
        <p:nvSpPr>
          <p:cNvPr id="72760" name="Line 56"/>
          <p:cNvSpPr>
            <a:spLocks noChangeShapeType="1"/>
          </p:cNvSpPr>
          <p:nvPr/>
        </p:nvSpPr>
        <p:spPr bwMode="auto">
          <a:xfrm>
            <a:off x="4038600" y="609600"/>
            <a:ext cx="0" cy="381000"/>
          </a:xfrm>
          <a:prstGeom prst="line">
            <a:avLst/>
          </a:prstGeom>
          <a:noFill/>
          <a:ln w="28575">
            <a:solidFill>
              <a:srgbClr val="0E0E0E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61" name="Text Box 57"/>
          <p:cNvSpPr txBox="1">
            <a:spLocks noChangeArrowheads="1"/>
          </p:cNvSpPr>
          <p:nvPr/>
        </p:nvSpPr>
        <p:spPr bwMode="auto">
          <a:xfrm>
            <a:off x="3124200" y="381000"/>
            <a:ext cx="2362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0E0E0E"/>
                </a:solidFill>
              </a:rPr>
              <a:t>From instruction unit</a:t>
            </a:r>
          </a:p>
        </p:txBody>
      </p:sp>
      <p:sp>
        <p:nvSpPr>
          <p:cNvPr id="72762" name="Text Box 58"/>
          <p:cNvSpPr txBox="1">
            <a:spLocks noChangeArrowheads="1"/>
          </p:cNvSpPr>
          <p:nvPr/>
        </p:nvSpPr>
        <p:spPr bwMode="auto">
          <a:xfrm>
            <a:off x="5410200" y="457200"/>
            <a:ext cx="21336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FP Registers</a:t>
            </a:r>
          </a:p>
        </p:txBody>
      </p:sp>
      <p:sp>
        <p:nvSpPr>
          <p:cNvPr id="72763" name="Line 59"/>
          <p:cNvSpPr>
            <a:spLocks noChangeShapeType="1"/>
          </p:cNvSpPr>
          <p:nvPr/>
        </p:nvSpPr>
        <p:spPr bwMode="auto">
          <a:xfrm>
            <a:off x="6629400" y="2209800"/>
            <a:ext cx="838200" cy="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64" name="Line 60"/>
          <p:cNvSpPr>
            <a:spLocks noChangeShapeType="1"/>
          </p:cNvSpPr>
          <p:nvPr/>
        </p:nvSpPr>
        <p:spPr bwMode="auto">
          <a:xfrm>
            <a:off x="7467600" y="2209800"/>
            <a:ext cx="0" cy="2286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65" name="Line 61"/>
          <p:cNvSpPr>
            <a:spLocks noChangeShapeType="1"/>
          </p:cNvSpPr>
          <p:nvPr/>
        </p:nvSpPr>
        <p:spPr bwMode="auto">
          <a:xfrm>
            <a:off x="7543800" y="3352800"/>
            <a:ext cx="0" cy="2286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66" name="Text Box 62"/>
          <p:cNvSpPr txBox="1">
            <a:spLocks noChangeArrowheads="1"/>
          </p:cNvSpPr>
          <p:nvPr/>
        </p:nvSpPr>
        <p:spPr bwMode="auto">
          <a:xfrm>
            <a:off x="6781800" y="3505200"/>
            <a:ext cx="1447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To memory</a:t>
            </a:r>
          </a:p>
        </p:txBody>
      </p:sp>
      <p:sp>
        <p:nvSpPr>
          <p:cNvPr id="72767" name="Text Box 63"/>
          <p:cNvSpPr txBox="1">
            <a:spLocks noChangeArrowheads="1"/>
          </p:cNvSpPr>
          <p:nvPr/>
        </p:nvSpPr>
        <p:spPr bwMode="auto">
          <a:xfrm>
            <a:off x="7315200" y="2133600"/>
            <a:ext cx="15335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rgbClr val="0033CC"/>
                </a:solidFill>
              </a:rPr>
              <a:t>Store buffers</a:t>
            </a:r>
          </a:p>
        </p:txBody>
      </p:sp>
      <p:sp>
        <p:nvSpPr>
          <p:cNvPr id="72768" name="Line 64"/>
          <p:cNvSpPr>
            <a:spLocks noChangeShapeType="1"/>
          </p:cNvSpPr>
          <p:nvPr/>
        </p:nvSpPr>
        <p:spPr bwMode="auto">
          <a:xfrm flipV="1">
            <a:off x="7467600" y="2209800"/>
            <a:ext cx="1143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69" name="Line 65"/>
          <p:cNvSpPr>
            <a:spLocks noChangeShapeType="1"/>
          </p:cNvSpPr>
          <p:nvPr/>
        </p:nvSpPr>
        <p:spPr bwMode="auto">
          <a:xfrm>
            <a:off x="2286000" y="3886200"/>
            <a:ext cx="6324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70" name="Oval 66"/>
          <p:cNvSpPr>
            <a:spLocks noChangeArrowheads="1"/>
          </p:cNvSpPr>
          <p:nvPr/>
        </p:nvSpPr>
        <p:spPr bwMode="auto">
          <a:xfrm>
            <a:off x="2257425" y="384175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71" name="Oval 67"/>
          <p:cNvSpPr>
            <a:spLocks noChangeArrowheads="1"/>
          </p:cNvSpPr>
          <p:nvPr/>
        </p:nvSpPr>
        <p:spPr bwMode="auto">
          <a:xfrm>
            <a:off x="2933700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72" name="Oval 68"/>
          <p:cNvSpPr>
            <a:spLocks noChangeArrowheads="1"/>
          </p:cNvSpPr>
          <p:nvPr/>
        </p:nvSpPr>
        <p:spPr bwMode="auto">
          <a:xfrm>
            <a:off x="5902325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73" name="Oval 69"/>
          <p:cNvSpPr>
            <a:spLocks noChangeArrowheads="1"/>
          </p:cNvSpPr>
          <p:nvPr/>
        </p:nvSpPr>
        <p:spPr bwMode="auto">
          <a:xfrm>
            <a:off x="6591300" y="38481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74" name="Text Box 70"/>
          <p:cNvSpPr txBox="1">
            <a:spLocks noChangeArrowheads="1"/>
          </p:cNvSpPr>
          <p:nvPr/>
        </p:nvSpPr>
        <p:spPr bwMode="auto">
          <a:xfrm>
            <a:off x="3276600" y="3429000"/>
            <a:ext cx="16668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/>
              <a:t>Operation bus</a:t>
            </a:r>
          </a:p>
        </p:txBody>
      </p:sp>
      <p:sp>
        <p:nvSpPr>
          <p:cNvPr id="72775" name="Text Box 71"/>
          <p:cNvSpPr txBox="1">
            <a:spLocks noChangeArrowheads="1"/>
          </p:cNvSpPr>
          <p:nvPr/>
        </p:nvSpPr>
        <p:spPr bwMode="auto">
          <a:xfrm>
            <a:off x="5029200" y="2209800"/>
            <a:ext cx="1524000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Operand buses</a:t>
            </a:r>
          </a:p>
        </p:txBody>
      </p:sp>
      <p:sp>
        <p:nvSpPr>
          <p:cNvPr id="72776" name="Text Box 72"/>
          <p:cNvSpPr txBox="1">
            <a:spLocks noChangeArrowheads="1"/>
          </p:cNvSpPr>
          <p:nvPr/>
        </p:nvSpPr>
        <p:spPr bwMode="auto">
          <a:xfrm>
            <a:off x="152400" y="228600"/>
            <a:ext cx="1143000" cy="349250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chemeClr val="hlink"/>
                </a:solidFill>
              </a:rPr>
              <a:t>Cycle: 57</a:t>
            </a:r>
          </a:p>
        </p:txBody>
      </p:sp>
      <p:sp>
        <p:nvSpPr>
          <p:cNvPr id="72777" name="Rectangle 73"/>
          <p:cNvSpPr>
            <a:spLocks noChangeArrowheads="1"/>
          </p:cNvSpPr>
          <p:nvPr/>
        </p:nvSpPr>
        <p:spPr bwMode="auto">
          <a:xfrm>
            <a:off x="3429000" y="990600"/>
            <a:ext cx="1447800" cy="1828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78" name="Line 74"/>
          <p:cNvSpPr>
            <a:spLocks noChangeShapeType="1"/>
          </p:cNvSpPr>
          <p:nvPr/>
        </p:nvSpPr>
        <p:spPr bwMode="auto">
          <a:xfrm>
            <a:off x="3429000" y="1600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79" name="Line 75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80" name="Line 76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81" name="Line 77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82" name="Line 78"/>
          <p:cNvSpPr>
            <a:spLocks noChangeShapeType="1"/>
          </p:cNvSpPr>
          <p:nvPr/>
        </p:nvSpPr>
        <p:spPr bwMode="auto">
          <a:xfrm>
            <a:off x="3429000" y="12954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83" name="Line 79"/>
          <p:cNvSpPr>
            <a:spLocks noChangeShapeType="1"/>
          </p:cNvSpPr>
          <p:nvPr/>
        </p:nvSpPr>
        <p:spPr bwMode="auto">
          <a:xfrm>
            <a:off x="3429000" y="1600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84" name="Line 80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85" name="Line 81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86" name="Line 82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87" name="Line 83"/>
          <p:cNvSpPr>
            <a:spLocks noChangeShapeType="1"/>
          </p:cNvSpPr>
          <p:nvPr/>
        </p:nvSpPr>
        <p:spPr bwMode="auto">
          <a:xfrm>
            <a:off x="3429000" y="12954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88" name="Text Box 84"/>
          <p:cNvSpPr txBox="1">
            <a:spLocks noChangeArrowheads="1"/>
          </p:cNvSpPr>
          <p:nvPr/>
        </p:nvSpPr>
        <p:spPr bwMode="auto">
          <a:xfrm>
            <a:off x="3429000" y="1295400"/>
            <a:ext cx="1600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chemeClr val="hlink"/>
                </a:solidFill>
              </a:rPr>
              <a:t>DIVD F10,F0,F6</a:t>
            </a:r>
          </a:p>
        </p:txBody>
      </p:sp>
      <p:sp>
        <p:nvSpPr>
          <p:cNvPr id="72789" name="Line 85"/>
          <p:cNvSpPr>
            <a:spLocks noChangeShapeType="1"/>
          </p:cNvSpPr>
          <p:nvPr/>
        </p:nvSpPr>
        <p:spPr bwMode="auto">
          <a:xfrm>
            <a:off x="3429000" y="1600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90" name="Line 86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91" name="Line 87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92" name="Line 88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93" name="Line 89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94" name="Line 90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95" name="Line 91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96" name="Line 92"/>
          <p:cNvSpPr>
            <a:spLocks noChangeShapeType="1"/>
          </p:cNvSpPr>
          <p:nvPr/>
        </p:nvSpPr>
        <p:spPr bwMode="auto">
          <a:xfrm>
            <a:off x="34290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97" name="Line 93"/>
          <p:cNvSpPr>
            <a:spLocks noChangeShapeType="1"/>
          </p:cNvSpPr>
          <p:nvPr/>
        </p:nvSpPr>
        <p:spPr bwMode="auto">
          <a:xfrm>
            <a:off x="34290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98" name="Line 94"/>
          <p:cNvSpPr>
            <a:spLocks noChangeShapeType="1"/>
          </p:cNvSpPr>
          <p:nvPr/>
        </p:nvSpPr>
        <p:spPr bwMode="auto">
          <a:xfrm>
            <a:off x="34290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99" name="Text Box 95"/>
          <p:cNvSpPr txBox="1">
            <a:spLocks noChangeArrowheads="1"/>
          </p:cNvSpPr>
          <p:nvPr/>
        </p:nvSpPr>
        <p:spPr bwMode="auto">
          <a:xfrm>
            <a:off x="5638800" y="16764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F10: mult2</a:t>
            </a:r>
          </a:p>
        </p:txBody>
      </p:sp>
      <p:sp>
        <p:nvSpPr>
          <p:cNvPr id="72800" name="Line 96"/>
          <p:cNvSpPr>
            <a:spLocks noChangeShapeType="1"/>
          </p:cNvSpPr>
          <p:nvPr/>
        </p:nvSpPr>
        <p:spPr bwMode="auto">
          <a:xfrm>
            <a:off x="5562600" y="10668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801" name="Rectangle 97"/>
          <p:cNvSpPr>
            <a:spLocks noChangeArrowheads="1"/>
          </p:cNvSpPr>
          <p:nvPr/>
        </p:nvSpPr>
        <p:spPr bwMode="auto">
          <a:xfrm>
            <a:off x="5562600" y="762000"/>
            <a:ext cx="2514600" cy="12192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802" name="Line 98"/>
          <p:cNvSpPr>
            <a:spLocks noChangeShapeType="1"/>
          </p:cNvSpPr>
          <p:nvPr/>
        </p:nvSpPr>
        <p:spPr bwMode="auto">
          <a:xfrm>
            <a:off x="5029200" y="41910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803" name="Line 99"/>
          <p:cNvSpPr>
            <a:spLocks noChangeShapeType="1"/>
          </p:cNvSpPr>
          <p:nvPr/>
        </p:nvSpPr>
        <p:spPr bwMode="auto">
          <a:xfrm>
            <a:off x="5486400" y="4191000"/>
            <a:ext cx="0" cy="6096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404" name="Text Box 100"/>
          <p:cNvSpPr txBox="1">
            <a:spLocks noChangeArrowheads="1"/>
          </p:cNvSpPr>
          <p:nvPr/>
        </p:nvSpPr>
        <p:spPr bwMode="auto">
          <a:xfrm>
            <a:off x="5486400" y="6096000"/>
            <a:ext cx="2133600" cy="317500"/>
          </a:xfrm>
          <a:prstGeom prst="rect">
            <a:avLst/>
          </a:prstGeom>
          <a:noFill/>
          <a:ln w="12700">
            <a:solidFill>
              <a:srgbClr val="00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Mult2: M()*F4 / M()</a:t>
            </a:r>
          </a:p>
        </p:txBody>
      </p:sp>
      <p:sp>
        <p:nvSpPr>
          <p:cNvPr id="98405" name="Text Box 101"/>
          <p:cNvSpPr txBox="1">
            <a:spLocks noChangeArrowheads="1"/>
          </p:cNvSpPr>
          <p:nvPr/>
        </p:nvSpPr>
        <p:spPr bwMode="auto">
          <a:xfrm>
            <a:off x="5638800" y="1676400"/>
            <a:ext cx="20574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0033CC"/>
                </a:solidFill>
              </a:rPr>
              <a:t>F10 </a:t>
            </a:r>
            <a:r>
              <a:rPr lang="en-US" sz="1200">
                <a:solidFill>
                  <a:srgbClr val="0033CC"/>
                </a:solidFill>
                <a:sym typeface="Symbol" pitchFamily="18" charset="2"/>
              </a:rPr>
              <a:t></a:t>
            </a:r>
            <a:r>
              <a:rPr lang="en-US" sz="1400">
                <a:solidFill>
                  <a:srgbClr val="0033CC"/>
                </a:solidFill>
              </a:rPr>
              <a:t> M()*F4 / M()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404" grpId="0" animBg="1" autoUpdateAnimBg="0"/>
      <p:bldP spid="98405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Tomasulo Example Cycle 1</a:t>
            </a:r>
          </a:p>
        </p:txBody>
      </p:sp>
      <p:graphicFrame>
        <p:nvGraphicFramePr>
          <p:cNvPr id="3074" name="Object 3"/>
          <p:cNvGraphicFramePr>
            <a:graphicFrameLocks/>
          </p:cNvGraphicFramePr>
          <p:nvPr/>
        </p:nvGraphicFramePr>
        <p:xfrm>
          <a:off x="296863" y="1862138"/>
          <a:ext cx="8512175" cy="3730625"/>
        </p:xfrm>
        <a:graphic>
          <a:graphicData uri="http://schemas.openxmlformats.org/presentationml/2006/ole">
            <p:oleObj spid="_x0000_s3074" name="Worksheet" r:id="rId4" imgW="12179300" imgH="5346700" progId="Excel.Shee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513513" y="2251075"/>
            <a:ext cx="455612" cy="28416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1200" b="0"/>
              <a:t>Yes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96300" cy="1143000"/>
          </a:xfrm>
          <a:noFill/>
        </p:spPr>
        <p:txBody>
          <a:bodyPr/>
          <a:lstStyle/>
          <a:p>
            <a:r>
              <a:rPr lang="en-US" smtClean="0"/>
              <a:t>HW Schemes: Instruction Parallelism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159750" cy="4851400"/>
          </a:xfrm>
          <a:noFill/>
        </p:spPr>
        <p:txBody>
          <a:bodyPr/>
          <a:lstStyle/>
          <a:p>
            <a:r>
              <a:rPr lang="en-US" dirty="0" smtClean="0"/>
              <a:t>Key idea: Allow instructions behind stall to proceed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dirty="0" smtClean="0">
                <a:latin typeface="Courier New" pitchFamily="49" charset="0"/>
              </a:rPr>
              <a:t>DIVD	</a:t>
            </a:r>
            <a:r>
              <a:rPr lang="en-US" sz="2000" dirty="0" smtClean="0">
                <a:solidFill>
                  <a:schemeClr val="hlink"/>
                </a:solidFill>
                <a:latin typeface="Courier New" pitchFamily="49" charset="0"/>
              </a:rPr>
              <a:t>F0</a:t>
            </a:r>
            <a:r>
              <a:rPr lang="en-US" sz="2000" dirty="0" smtClean="0">
                <a:latin typeface="Courier New" pitchFamily="49" charset="0"/>
              </a:rPr>
              <a:t>,F2,F4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	ADDD	F10,</a:t>
            </a:r>
            <a:r>
              <a:rPr lang="en-US" sz="2000" dirty="0" smtClean="0">
                <a:solidFill>
                  <a:schemeClr val="hlink"/>
                </a:solidFill>
                <a:latin typeface="Courier New" pitchFamily="49" charset="0"/>
              </a:rPr>
              <a:t>F0</a:t>
            </a:r>
            <a:r>
              <a:rPr lang="en-US" sz="2000" dirty="0" smtClean="0">
                <a:latin typeface="Courier New" pitchFamily="49" charset="0"/>
              </a:rPr>
              <a:t>,F8</a:t>
            </a:r>
            <a:br>
              <a:rPr lang="en-US" sz="2000" dirty="0" smtClean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SUBD	F12,F8,F14</a:t>
            </a:r>
          </a:p>
          <a:p>
            <a:r>
              <a:rPr lang="en-US" dirty="0" smtClean="0"/>
              <a:t>Enables </a:t>
            </a:r>
            <a:r>
              <a:rPr lang="en-US" dirty="0" smtClean="0">
                <a:solidFill>
                  <a:srgbClr val="0332B7"/>
                </a:solidFill>
              </a:rPr>
              <a:t>out-of-order execution</a:t>
            </a:r>
            <a:r>
              <a:rPr lang="en-US" dirty="0" smtClean="0"/>
              <a:t> and </a:t>
            </a:r>
          </a:p>
          <a:p>
            <a:pPr>
              <a:buFontTx/>
              <a:buNone/>
            </a:pPr>
            <a:r>
              <a:rPr lang="en-US" dirty="0" smtClean="0"/>
              <a:t>	allows </a:t>
            </a:r>
            <a:r>
              <a:rPr lang="en-US" dirty="0" smtClean="0">
                <a:solidFill>
                  <a:srgbClr val="0332B7"/>
                </a:solidFill>
              </a:rPr>
              <a:t>out-of-order completion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smtClean="0"/>
              <a:t>(e.g., </a:t>
            </a:r>
            <a:r>
              <a:rPr lang="en-US" dirty="0" smtClean="0">
                <a:latin typeface="Courier New" pitchFamily="49" charset="0"/>
              </a:rPr>
              <a:t>SUBD</a:t>
            </a:r>
            <a:r>
              <a:rPr lang="en-US" dirty="0" smtClean="0"/>
              <a:t>)</a:t>
            </a:r>
          </a:p>
          <a:p>
            <a:pPr lvl="1" algn="just"/>
            <a:r>
              <a:rPr lang="en-US" dirty="0" smtClean="0"/>
              <a:t>In a dynamically scheduled pipeline, all instructions still pass through issue stage in order (</a:t>
            </a:r>
            <a:r>
              <a:rPr lang="en-US" dirty="0" smtClean="0">
                <a:solidFill>
                  <a:srgbClr val="0332B7"/>
                </a:solidFill>
              </a:rPr>
              <a:t>in-order issue</a:t>
            </a:r>
            <a:r>
              <a:rPr lang="en-US" dirty="0" smtClean="0"/>
              <a:t>)</a:t>
            </a:r>
          </a:p>
          <a:p>
            <a:r>
              <a:rPr lang="en-US" dirty="0" smtClean="0"/>
              <a:t>Will distinguish when an instruction </a:t>
            </a:r>
            <a:r>
              <a:rPr lang="en-US" i="1" dirty="0" smtClean="0">
                <a:solidFill>
                  <a:srgbClr val="0332B7"/>
                </a:solidFill>
              </a:rPr>
              <a:t>begins execution</a:t>
            </a:r>
            <a:r>
              <a:rPr lang="en-US" dirty="0" smtClean="0"/>
              <a:t> and when it </a:t>
            </a:r>
            <a:r>
              <a:rPr lang="en-US" i="1" dirty="0" smtClean="0">
                <a:solidFill>
                  <a:srgbClr val="0332B7"/>
                </a:solidFill>
              </a:rPr>
              <a:t>completes execution</a:t>
            </a:r>
            <a:r>
              <a:rPr lang="en-US" dirty="0" smtClean="0"/>
              <a:t>; between 2 times, the instruction is </a:t>
            </a:r>
            <a:r>
              <a:rPr lang="en-US" i="1" dirty="0" smtClean="0">
                <a:solidFill>
                  <a:srgbClr val="0332B7"/>
                </a:solidFill>
              </a:rPr>
              <a:t>in execution</a:t>
            </a:r>
            <a:endParaRPr lang="en-US" dirty="0" smtClean="0">
              <a:solidFill>
                <a:srgbClr val="0332B7"/>
              </a:solidFill>
            </a:endParaRPr>
          </a:p>
          <a:p>
            <a:r>
              <a:rPr lang="en-US" dirty="0" smtClean="0"/>
              <a:t>Note: Dynamic execution creates WAR and WAW hazards and makes exceptions harder</a:t>
            </a:r>
          </a:p>
          <a:p>
            <a:endParaRPr lang="en-US" dirty="0" smtClean="0"/>
          </a:p>
        </p:txBody>
      </p:sp>
      <p:cxnSp>
        <p:nvCxnSpPr>
          <p:cNvPr id="48132" name="Straight Arrow Connector 4"/>
          <p:cNvCxnSpPr>
            <a:cxnSpLocks noChangeShapeType="1"/>
          </p:cNvCxnSpPr>
          <p:nvPr/>
        </p:nvCxnSpPr>
        <p:spPr bwMode="auto">
          <a:xfrm>
            <a:off x="2819400" y="1828800"/>
            <a:ext cx="304800" cy="152400"/>
          </a:xfrm>
          <a:prstGeom prst="straightConnector1">
            <a:avLst/>
          </a:prstGeom>
          <a:noFill/>
          <a:ln w="19050" algn="ctr">
            <a:solidFill>
              <a:srgbClr val="800000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Tomasulo Example Cycle 2</a:t>
            </a:r>
          </a:p>
        </p:txBody>
      </p:sp>
      <p:graphicFrame>
        <p:nvGraphicFramePr>
          <p:cNvPr id="4098" name="Object 3"/>
          <p:cNvGraphicFramePr>
            <a:graphicFrameLocks/>
          </p:cNvGraphicFramePr>
          <p:nvPr/>
        </p:nvGraphicFramePr>
        <p:xfrm>
          <a:off x="296863" y="1862138"/>
          <a:ext cx="8512175" cy="3730625"/>
        </p:xfrm>
        <a:graphic>
          <a:graphicData uri="http://schemas.openxmlformats.org/presentationml/2006/ole">
            <p:oleObj spid="_x0000_s4098" name="Worksheet" r:id="rId4" imgW="12179300" imgH="5346700" progId="Excel.Sheet.8">
              <p:embed/>
            </p:oleObj>
          </a:graphicData>
        </a:graphic>
      </p:graphicFrame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0363" y="5865813"/>
            <a:ext cx="8164512" cy="466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400" u="sng">
                <a:solidFill>
                  <a:schemeClr val="hlink"/>
                </a:solidFill>
              </a:rPr>
              <a:t>Note: Unlike 6600, can have multiple loads outstanding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Tomasulo Example Cycle 3</a:t>
            </a:r>
          </a:p>
        </p:txBody>
      </p:sp>
      <p:graphicFrame>
        <p:nvGraphicFramePr>
          <p:cNvPr id="5122" name="Object 3"/>
          <p:cNvGraphicFramePr>
            <a:graphicFrameLocks/>
          </p:cNvGraphicFramePr>
          <p:nvPr/>
        </p:nvGraphicFramePr>
        <p:xfrm>
          <a:off x="296863" y="1862138"/>
          <a:ext cx="8512175" cy="3730625"/>
        </p:xfrm>
        <a:graphic>
          <a:graphicData uri="http://schemas.openxmlformats.org/presentationml/2006/ole">
            <p:oleObj spid="_x0000_s5122" name="Worksheet" r:id="rId4" imgW="12179300" imgH="5346700" progId="Excel.Sheet.8">
              <p:embed/>
            </p:oleObj>
          </a:graphicData>
        </a:graphic>
      </p:graphicFrame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42900" y="5594350"/>
            <a:ext cx="8496300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FontTx/>
              <a:buChar char="•"/>
              <a:tabLst>
                <a:tab pos="914400" algn="l"/>
                <a:tab pos="1657350" algn="l"/>
                <a:tab pos="3028950" algn="l"/>
              </a:tabLst>
            </a:pPr>
            <a:r>
              <a:rPr lang="en-US" sz="2000">
                <a:solidFill>
                  <a:schemeClr val="hlink"/>
                </a:solidFill>
              </a:rPr>
              <a:t>Note: registers names are removed (“renamed”) in Reservation Stations; MULT issued vs. scoreboard</a:t>
            </a:r>
          </a:p>
          <a:p>
            <a:pPr marL="285750" indent="-285750" algn="l">
              <a:lnSpc>
                <a:spcPct val="90000"/>
              </a:lnSpc>
              <a:spcBef>
                <a:spcPct val="30000"/>
              </a:spcBef>
              <a:buFontTx/>
              <a:buChar char="•"/>
              <a:tabLst>
                <a:tab pos="914400" algn="l"/>
                <a:tab pos="1657350" algn="l"/>
                <a:tab pos="3028950" algn="l"/>
              </a:tabLst>
            </a:pPr>
            <a:r>
              <a:rPr lang="en-US" sz="2000">
                <a:solidFill>
                  <a:schemeClr val="hlink"/>
                </a:solidFill>
              </a:rPr>
              <a:t>Load1 completing; what is waiting for Load1?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Tomasulo Example Cycle 4</a:t>
            </a:r>
          </a:p>
        </p:txBody>
      </p:sp>
      <p:graphicFrame>
        <p:nvGraphicFramePr>
          <p:cNvPr id="6146" name="Object 3"/>
          <p:cNvGraphicFramePr>
            <a:graphicFrameLocks/>
          </p:cNvGraphicFramePr>
          <p:nvPr/>
        </p:nvGraphicFramePr>
        <p:xfrm>
          <a:off x="296863" y="1862138"/>
          <a:ext cx="8512175" cy="3730625"/>
        </p:xfrm>
        <a:graphic>
          <a:graphicData uri="http://schemas.openxmlformats.org/presentationml/2006/ole">
            <p:oleObj spid="_x0000_s6146" name="Worksheet" r:id="rId4" imgW="12179300" imgH="5346700" progId="Excel.Sheet.8">
              <p:embed/>
            </p:oleObj>
          </a:graphicData>
        </a:graphic>
      </p:graphicFrame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04800" y="6019800"/>
            <a:ext cx="6272213" cy="417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sz="2400">
                <a:solidFill>
                  <a:schemeClr val="hlink"/>
                </a:solidFill>
              </a:rPr>
              <a:t> Load2 completing; what is waiting for it?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Tomasulo Example Cycle 5</a:t>
            </a:r>
          </a:p>
        </p:txBody>
      </p:sp>
      <p:graphicFrame>
        <p:nvGraphicFramePr>
          <p:cNvPr id="7170" name="Object 3"/>
          <p:cNvGraphicFramePr>
            <a:graphicFrameLocks/>
          </p:cNvGraphicFramePr>
          <p:nvPr/>
        </p:nvGraphicFramePr>
        <p:xfrm>
          <a:off x="296863" y="1862138"/>
          <a:ext cx="8512175" cy="3730625"/>
        </p:xfrm>
        <a:graphic>
          <a:graphicData uri="http://schemas.openxmlformats.org/presentationml/2006/ole">
            <p:oleObj spid="_x0000_s7170" name="Worksheet" r:id="rId4" imgW="12179300" imgH="5346700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Tomasulo Example Cycle 6</a:t>
            </a:r>
          </a:p>
        </p:txBody>
      </p:sp>
      <p:graphicFrame>
        <p:nvGraphicFramePr>
          <p:cNvPr id="8194" name="Object 3"/>
          <p:cNvGraphicFramePr>
            <a:graphicFrameLocks/>
          </p:cNvGraphicFramePr>
          <p:nvPr/>
        </p:nvGraphicFramePr>
        <p:xfrm>
          <a:off x="296863" y="1862138"/>
          <a:ext cx="8512175" cy="3730625"/>
        </p:xfrm>
        <a:graphic>
          <a:graphicData uri="http://schemas.openxmlformats.org/presentationml/2006/ole">
            <p:oleObj spid="_x0000_s8194" name="Worksheet" r:id="rId4" imgW="12179300" imgH="5346700" progId="Excel.Sheet.8">
              <p:embed/>
            </p:oleObj>
          </a:graphicData>
        </a:graphic>
      </p:graphicFrame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28600" y="5943600"/>
            <a:ext cx="6921500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FontTx/>
              <a:buChar char="•"/>
              <a:tabLst>
                <a:tab pos="914400" algn="l"/>
                <a:tab pos="1657350" algn="l"/>
                <a:tab pos="3028950" algn="l"/>
              </a:tabLst>
            </a:pPr>
            <a:r>
              <a:rPr lang="en-US" sz="2400">
                <a:solidFill>
                  <a:schemeClr val="hlink"/>
                </a:solidFill>
              </a:rPr>
              <a:t>  Issue ADDD here vs. scoreboard?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Tomasulo Example Cycle 7</a:t>
            </a:r>
          </a:p>
        </p:txBody>
      </p:sp>
      <p:graphicFrame>
        <p:nvGraphicFramePr>
          <p:cNvPr id="9218" name="Object 3"/>
          <p:cNvGraphicFramePr>
            <a:graphicFrameLocks/>
          </p:cNvGraphicFramePr>
          <p:nvPr/>
        </p:nvGraphicFramePr>
        <p:xfrm>
          <a:off x="296863" y="1862138"/>
          <a:ext cx="8512175" cy="3730625"/>
        </p:xfrm>
        <a:graphic>
          <a:graphicData uri="http://schemas.openxmlformats.org/presentationml/2006/ole">
            <p:oleObj spid="_x0000_s9218" name="Worksheet" r:id="rId4" imgW="12179300" imgH="5346700" progId="Excel.Sheet.8">
              <p:embed/>
            </p:oleObj>
          </a:graphicData>
        </a:graphic>
      </p:graphicFrame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04800" y="6019800"/>
            <a:ext cx="6137275" cy="417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sz="2400">
                <a:solidFill>
                  <a:schemeClr val="hlink"/>
                </a:solidFill>
              </a:rPr>
              <a:t> Add1 completing; what is waiting for it?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Tomasulo Example Cycle 8</a:t>
            </a:r>
          </a:p>
        </p:txBody>
      </p:sp>
      <p:graphicFrame>
        <p:nvGraphicFramePr>
          <p:cNvPr id="10242" name="Object 3"/>
          <p:cNvGraphicFramePr>
            <a:graphicFrameLocks/>
          </p:cNvGraphicFramePr>
          <p:nvPr/>
        </p:nvGraphicFramePr>
        <p:xfrm>
          <a:off x="296863" y="1862138"/>
          <a:ext cx="8512175" cy="3730625"/>
        </p:xfrm>
        <a:graphic>
          <a:graphicData uri="http://schemas.openxmlformats.org/presentationml/2006/ole">
            <p:oleObj spid="_x0000_s10242" name="Worksheet" r:id="rId4" imgW="12179300" imgH="5080000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Tomasulo Example Cycle 9</a:t>
            </a:r>
          </a:p>
        </p:txBody>
      </p:sp>
      <p:graphicFrame>
        <p:nvGraphicFramePr>
          <p:cNvPr id="11266" name="Object 3"/>
          <p:cNvGraphicFramePr>
            <a:graphicFrameLocks/>
          </p:cNvGraphicFramePr>
          <p:nvPr/>
        </p:nvGraphicFramePr>
        <p:xfrm>
          <a:off x="296863" y="1862138"/>
          <a:ext cx="8512175" cy="3730625"/>
        </p:xfrm>
        <a:graphic>
          <a:graphicData uri="http://schemas.openxmlformats.org/presentationml/2006/ole">
            <p:oleObj spid="_x0000_s11266" name="Worksheet" r:id="rId4" imgW="12179300" imgH="5346700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/>
          </p:cNvGraphicFramePr>
          <p:nvPr/>
        </p:nvGraphicFramePr>
        <p:xfrm>
          <a:off x="296863" y="1862138"/>
          <a:ext cx="8512175" cy="3730625"/>
        </p:xfrm>
        <a:graphic>
          <a:graphicData uri="http://schemas.openxmlformats.org/presentationml/2006/ole">
            <p:oleObj spid="_x0000_s12290" name="Worksheet" r:id="rId4" imgW="12179300" imgH="5346700" progId="Excel.Sheet.8">
              <p:embed/>
            </p:oleObj>
          </a:graphicData>
        </a:graphic>
      </p:graphicFrame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Tomasulo Example Cycle 10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04800" y="6019800"/>
            <a:ext cx="6137275" cy="417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sz="2400">
                <a:solidFill>
                  <a:schemeClr val="hlink"/>
                </a:solidFill>
              </a:rPr>
              <a:t> Add2 completing; what is waiting for it?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Tomasulo Example Cycle 11</a:t>
            </a:r>
          </a:p>
        </p:txBody>
      </p:sp>
      <p:graphicFrame>
        <p:nvGraphicFramePr>
          <p:cNvPr id="13314" name="Object 3"/>
          <p:cNvGraphicFramePr>
            <a:graphicFrameLocks/>
          </p:cNvGraphicFramePr>
          <p:nvPr/>
        </p:nvGraphicFramePr>
        <p:xfrm>
          <a:off x="296863" y="1862138"/>
          <a:ext cx="8512175" cy="3730625"/>
        </p:xfrm>
        <a:graphic>
          <a:graphicData uri="http://schemas.openxmlformats.org/presentationml/2006/ole">
            <p:oleObj spid="_x0000_s13314" name="Worksheet" r:id="rId4" imgW="12179300" imgH="5080000" progId="Excel.Sheet.8">
              <p:embed/>
            </p:oleObj>
          </a:graphicData>
        </a:graphic>
      </p:graphicFrame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04800" y="6032500"/>
            <a:ext cx="6921500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FontTx/>
              <a:buChar char="•"/>
              <a:tabLst>
                <a:tab pos="914400" algn="l"/>
                <a:tab pos="1657350" algn="l"/>
                <a:tab pos="3028950" algn="l"/>
              </a:tabLst>
            </a:pPr>
            <a:r>
              <a:rPr lang="en-US" sz="2400">
                <a:solidFill>
                  <a:schemeClr val="hlink"/>
                </a:solidFill>
              </a:rPr>
              <a:t>  Write result of ADDD here vs. scoreboard?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162800" cy="1143000"/>
          </a:xfrm>
        </p:spPr>
        <p:txBody>
          <a:bodyPr/>
          <a:lstStyle/>
          <a:p>
            <a:r>
              <a:rPr lang="en-US" sz="4100" dirty="0" smtClean="0"/>
              <a:t>Dynamic Scheduling Step 1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134225" cy="3657600"/>
          </a:xfrm>
        </p:spPr>
        <p:txBody>
          <a:bodyPr/>
          <a:lstStyle/>
          <a:p>
            <a:r>
              <a:rPr lang="en-US" dirty="0" smtClean="0"/>
              <a:t>Simple pipeline had 1 stage to check both structural and data hazards: Instruction Decode (ID), also called Instruction Issue</a:t>
            </a:r>
          </a:p>
          <a:p>
            <a:pPr algn="just"/>
            <a:r>
              <a:rPr lang="en-US" dirty="0" smtClean="0"/>
              <a:t>Split the ID pipe stage of simple 5-stage pipeline into 2 stages: </a:t>
            </a:r>
          </a:p>
          <a:p>
            <a:pPr algn="just">
              <a:spcBef>
                <a:spcPts val="1300"/>
              </a:spcBef>
              <a:spcAft>
                <a:spcPts val="600"/>
              </a:spcAft>
            </a:pPr>
            <a:r>
              <a:rPr lang="en-US" i="1" dirty="0" smtClean="0">
                <a:solidFill>
                  <a:srgbClr val="0332B7"/>
                </a:solidFill>
              </a:rPr>
              <a:t>Issue</a:t>
            </a:r>
            <a:r>
              <a:rPr lang="en-US" i="1" dirty="0" smtClean="0"/>
              <a:t>—</a:t>
            </a:r>
            <a:r>
              <a:rPr lang="en-US" dirty="0" smtClean="0"/>
              <a:t>Decode instructions, check for structural hazards </a:t>
            </a:r>
          </a:p>
          <a:p>
            <a:pPr algn="just">
              <a:spcAft>
                <a:spcPts val="1300"/>
              </a:spcAft>
            </a:pPr>
            <a:r>
              <a:rPr lang="en-US" i="1" dirty="0" smtClean="0">
                <a:solidFill>
                  <a:srgbClr val="0332B7"/>
                </a:solidFill>
              </a:rPr>
              <a:t>Read</a:t>
            </a:r>
            <a:r>
              <a:rPr lang="en-US" i="1" dirty="0" smtClean="0">
                <a:solidFill>
                  <a:schemeClr val="hlink"/>
                </a:solidFill>
              </a:rPr>
              <a:t> </a:t>
            </a:r>
            <a:r>
              <a:rPr lang="en-US" i="1" dirty="0" smtClean="0">
                <a:solidFill>
                  <a:srgbClr val="0332B7"/>
                </a:solidFill>
              </a:rPr>
              <a:t>operands</a:t>
            </a:r>
            <a:r>
              <a:rPr lang="en-US" i="1" dirty="0" smtClean="0"/>
              <a:t>—</a:t>
            </a:r>
            <a:r>
              <a:rPr lang="en-US" dirty="0" smtClean="0"/>
              <a:t>Wait until no data hazards, then read operands</a:t>
            </a:r>
            <a:r>
              <a:rPr lang="en-US" b="0" dirty="0" smtClean="0">
                <a:latin typeface="Times" charset="0"/>
              </a:rPr>
              <a:t>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Tomasulo Example Cycle 12</a:t>
            </a:r>
          </a:p>
        </p:txBody>
      </p:sp>
      <p:graphicFrame>
        <p:nvGraphicFramePr>
          <p:cNvPr id="14338" name="Object 3"/>
          <p:cNvGraphicFramePr>
            <a:graphicFrameLocks/>
          </p:cNvGraphicFramePr>
          <p:nvPr/>
        </p:nvGraphicFramePr>
        <p:xfrm>
          <a:off x="296863" y="1862138"/>
          <a:ext cx="8512175" cy="3730625"/>
        </p:xfrm>
        <a:graphic>
          <a:graphicData uri="http://schemas.openxmlformats.org/presentationml/2006/ole">
            <p:oleObj spid="_x0000_s14338" name="Worksheet" r:id="rId4" imgW="12179300" imgH="5346700" progId="Excel.Sheet.8">
              <p:embed/>
            </p:oleObj>
          </a:graphicData>
        </a:graphic>
      </p:graphicFrame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04800" y="6032500"/>
            <a:ext cx="7143750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FontTx/>
              <a:buChar char="•"/>
              <a:tabLst>
                <a:tab pos="914400" algn="l"/>
                <a:tab pos="1657350" algn="l"/>
                <a:tab pos="3028950" algn="l"/>
              </a:tabLst>
            </a:pPr>
            <a:r>
              <a:rPr lang="en-US" sz="2400">
                <a:solidFill>
                  <a:schemeClr val="hlink"/>
                </a:solidFill>
              </a:rPr>
              <a:t>Note: all quick instructions complete already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Tomasulo Example Cycle 13</a:t>
            </a:r>
          </a:p>
        </p:txBody>
      </p:sp>
      <p:graphicFrame>
        <p:nvGraphicFramePr>
          <p:cNvPr id="15362" name="Object 3"/>
          <p:cNvGraphicFramePr>
            <a:graphicFrameLocks/>
          </p:cNvGraphicFramePr>
          <p:nvPr/>
        </p:nvGraphicFramePr>
        <p:xfrm>
          <a:off x="296863" y="1862138"/>
          <a:ext cx="8512175" cy="3730625"/>
        </p:xfrm>
        <a:graphic>
          <a:graphicData uri="http://schemas.openxmlformats.org/presentationml/2006/ole">
            <p:oleObj spid="_x0000_s15362" name="Worksheet" r:id="rId4" imgW="12179300" imgH="5346700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Tomasulo Example Cycle 14</a:t>
            </a:r>
          </a:p>
        </p:txBody>
      </p:sp>
      <p:graphicFrame>
        <p:nvGraphicFramePr>
          <p:cNvPr id="16386" name="Object 3"/>
          <p:cNvGraphicFramePr>
            <a:graphicFrameLocks/>
          </p:cNvGraphicFramePr>
          <p:nvPr/>
        </p:nvGraphicFramePr>
        <p:xfrm>
          <a:off x="296863" y="1862138"/>
          <a:ext cx="8512175" cy="3730625"/>
        </p:xfrm>
        <a:graphic>
          <a:graphicData uri="http://schemas.openxmlformats.org/presentationml/2006/ole">
            <p:oleObj spid="_x0000_s16386" name="Worksheet" r:id="rId4" imgW="12179300" imgH="5346700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Tomasulo Example Cycle 15</a:t>
            </a:r>
          </a:p>
        </p:txBody>
      </p:sp>
      <p:graphicFrame>
        <p:nvGraphicFramePr>
          <p:cNvPr id="17410" name="Object 3"/>
          <p:cNvGraphicFramePr>
            <a:graphicFrameLocks/>
          </p:cNvGraphicFramePr>
          <p:nvPr/>
        </p:nvGraphicFramePr>
        <p:xfrm>
          <a:off x="296863" y="1862138"/>
          <a:ext cx="8512175" cy="3730625"/>
        </p:xfrm>
        <a:graphic>
          <a:graphicData uri="http://schemas.openxmlformats.org/presentationml/2006/ole">
            <p:oleObj spid="_x0000_s17410" name="Worksheet" r:id="rId4" imgW="12179300" imgH="5346700" progId="Excel.Sheet.8">
              <p:embed/>
            </p:oleObj>
          </a:graphicData>
        </a:graphic>
      </p:graphicFrame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04800" y="6096000"/>
            <a:ext cx="6170613" cy="417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sz="2400">
                <a:solidFill>
                  <a:schemeClr val="hlink"/>
                </a:solidFill>
              </a:rPr>
              <a:t> Mult1 completing; what is waiting for it?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Tomasulo Example Cycle 16</a:t>
            </a:r>
          </a:p>
        </p:txBody>
      </p:sp>
      <p:graphicFrame>
        <p:nvGraphicFramePr>
          <p:cNvPr id="18434" name="Object 3"/>
          <p:cNvGraphicFramePr>
            <a:graphicFrameLocks/>
          </p:cNvGraphicFramePr>
          <p:nvPr/>
        </p:nvGraphicFramePr>
        <p:xfrm>
          <a:off x="296863" y="1862138"/>
          <a:ext cx="8512175" cy="3730625"/>
        </p:xfrm>
        <a:graphic>
          <a:graphicData uri="http://schemas.openxmlformats.org/presentationml/2006/ole">
            <p:oleObj spid="_x0000_s18434" name="Worksheet" r:id="rId4" imgW="12179300" imgH="5346700" progId="Excel.Sheet.8">
              <p:embed/>
            </p:oleObj>
          </a:graphicData>
        </a:graphic>
      </p:graphicFrame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04800" y="6032500"/>
            <a:ext cx="6921500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FontTx/>
              <a:buChar char="•"/>
              <a:tabLst>
                <a:tab pos="914400" algn="l"/>
                <a:tab pos="1657350" algn="l"/>
                <a:tab pos="3028950" algn="l"/>
              </a:tabLst>
            </a:pPr>
            <a:r>
              <a:rPr lang="en-US" sz="2400">
                <a:solidFill>
                  <a:schemeClr val="hlink"/>
                </a:solidFill>
              </a:rPr>
              <a:t>Note: Just waiting for divide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Tomasulo Example Cycle 55</a:t>
            </a:r>
          </a:p>
        </p:txBody>
      </p:sp>
      <p:graphicFrame>
        <p:nvGraphicFramePr>
          <p:cNvPr id="19458" name="Object 3"/>
          <p:cNvGraphicFramePr>
            <a:graphicFrameLocks/>
          </p:cNvGraphicFramePr>
          <p:nvPr/>
        </p:nvGraphicFramePr>
        <p:xfrm>
          <a:off x="296863" y="1862138"/>
          <a:ext cx="8512175" cy="3730625"/>
        </p:xfrm>
        <a:graphic>
          <a:graphicData uri="http://schemas.openxmlformats.org/presentationml/2006/ole">
            <p:oleObj spid="_x0000_s19458" name="Worksheet" r:id="rId4" imgW="12179300" imgH="5346700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Tomasulo Example Cycle 56</a:t>
            </a:r>
          </a:p>
        </p:txBody>
      </p:sp>
      <p:graphicFrame>
        <p:nvGraphicFramePr>
          <p:cNvPr id="20482" name="Object 3"/>
          <p:cNvGraphicFramePr>
            <a:graphicFrameLocks/>
          </p:cNvGraphicFramePr>
          <p:nvPr/>
        </p:nvGraphicFramePr>
        <p:xfrm>
          <a:off x="296863" y="1862138"/>
          <a:ext cx="8512175" cy="3730625"/>
        </p:xfrm>
        <a:graphic>
          <a:graphicData uri="http://schemas.openxmlformats.org/presentationml/2006/ole">
            <p:oleObj spid="_x0000_s20482" name="Worksheet" r:id="rId4" imgW="12179300" imgH="5346700" progId="Excel.Sheet.8">
              <p:embed/>
            </p:oleObj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04800" y="6096000"/>
            <a:ext cx="6254750" cy="417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sz="2400">
                <a:solidFill>
                  <a:schemeClr val="hlink"/>
                </a:solidFill>
              </a:rPr>
              <a:t> Mult 2 completing; what is waiting for it?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Tomasulo Example Cycle 57</a:t>
            </a:r>
          </a:p>
        </p:txBody>
      </p:sp>
      <p:graphicFrame>
        <p:nvGraphicFramePr>
          <p:cNvPr id="21506" name="Object 3"/>
          <p:cNvGraphicFramePr>
            <a:graphicFrameLocks/>
          </p:cNvGraphicFramePr>
          <p:nvPr/>
        </p:nvGraphicFramePr>
        <p:xfrm>
          <a:off x="296863" y="1862138"/>
          <a:ext cx="8512175" cy="3730625"/>
        </p:xfrm>
        <a:graphic>
          <a:graphicData uri="http://schemas.openxmlformats.org/presentationml/2006/ole">
            <p:oleObj spid="_x0000_s21506" name="Worksheet" r:id="rId4" imgW="12179300" imgH="5346700" progId="Excel.Sheet.8">
              <p:embed/>
            </p:oleObj>
          </a:graphicData>
        </a:graphic>
      </p:graphicFrame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2349500" y="2216150"/>
            <a:ext cx="387350" cy="133985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3168650" y="2692400"/>
            <a:ext cx="387350" cy="78740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4121150" y="2692400"/>
            <a:ext cx="387350" cy="78740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09550" y="5803900"/>
            <a:ext cx="6921500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FontTx/>
              <a:buChar char="•"/>
              <a:tabLst>
                <a:tab pos="914400" algn="l"/>
                <a:tab pos="1657350" algn="l"/>
                <a:tab pos="3028950" algn="l"/>
              </a:tabLst>
            </a:pPr>
            <a:r>
              <a:rPr lang="en-US" sz="2400">
                <a:solidFill>
                  <a:schemeClr val="hlink"/>
                </a:solidFill>
              </a:rPr>
              <a:t>Again, in-order issue, </a:t>
            </a:r>
            <a:br>
              <a:rPr lang="en-US" sz="2400">
                <a:solidFill>
                  <a:schemeClr val="hlink"/>
                </a:solidFill>
              </a:rPr>
            </a:br>
            <a:r>
              <a:rPr lang="en-US" sz="2400">
                <a:solidFill>
                  <a:schemeClr val="hlink"/>
                </a:solidFill>
              </a:rPr>
              <a:t>out-of-order execution, completion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Tomasulo Drawbacks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b="0" smtClean="0"/>
              <a:t>Complexity</a:t>
            </a:r>
          </a:p>
          <a:p>
            <a:pPr lvl="1"/>
            <a:r>
              <a:rPr lang="en-US" b="0" smtClean="0"/>
              <a:t>delays of 360/91, MIPS 10000, IBM 620?</a:t>
            </a:r>
          </a:p>
          <a:p>
            <a:r>
              <a:rPr lang="en-US" b="0" smtClean="0"/>
              <a:t>Many associative stores (CDB) at high speed</a:t>
            </a:r>
          </a:p>
          <a:p>
            <a:r>
              <a:rPr lang="en-US" b="0" smtClean="0"/>
              <a:t>Performance limited by Common Data Bus</a:t>
            </a:r>
          </a:p>
          <a:p>
            <a:pPr lvl="1"/>
            <a:r>
              <a:rPr lang="en-US" b="0" smtClean="0"/>
              <a:t>Multiple CDBs =&gt; more FU logic for parallel assoc stores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Tomasulo Loop Example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162800" cy="41148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b="0" smtClean="0"/>
              <a:t>Loop:	LD		F0	0	R1</a:t>
            </a:r>
          </a:p>
          <a:p>
            <a:pPr>
              <a:buFontTx/>
              <a:buNone/>
            </a:pPr>
            <a:r>
              <a:rPr lang="en-US" b="0" smtClean="0"/>
              <a:t> 		MULTD	F4	F0	F2</a:t>
            </a:r>
          </a:p>
          <a:p>
            <a:pPr>
              <a:buFontTx/>
              <a:buNone/>
            </a:pPr>
            <a:r>
              <a:rPr lang="en-US" b="0" smtClean="0"/>
              <a:t> 		SD		F4	0	R1</a:t>
            </a:r>
          </a:p>
          <a:p>
            <a:pPr>
              <a:buFontTx/>
              <a:buNone/>
            </a:pPr>
            <a:r>
              <a:rPr lang="en-US" b="0" smtClean="0"/>
              <a:t> 		SUBI		R1	R1	#8</a:t>
            </a:r>
          </a:p>
          <a:p>
            <a:pPr>
              <a:buFontTx/>
              <a:buNone/>
            </a:pPr>
            <a:r>
              <a:rPr lang="en-US" b="0" smtClean="0"/>
              <a:t> 		BNEZ		R1	Loop</a:t>
            </a:r>
          </a:p>
          <a:p>
            <a:pPr>
              <a:buFontTx/>
              <a:buNone/>
            </a:pPr>
            <a:endParaRPr lang="en-US" b="0" smtClean="0"/>
          </a:p>
          <a:p>
            <a:r>
              <a:rPr lang="en-US" b="0" smtClean="0"/>
              <a:t>Assume Multiply takes 4 clocks</a:t>
            </a:r>
          </a:p>
          <a:p>
            <a:r>
              <a:rPr lang="en-US" b="0" smtClean="0"/>
              <a:t>Assume first load takes 8 clocks (cache miss?), second load takes 4 clocks (hit)</a:t>
            </a:r>
          </a:p>
          <a:p>
            <a:r>
              <a:rPr lang="en-US" b="0" smtClean="0"/>
              <a:t>To be clear, will show clocks for SUBI, BNEZ</a:t>
            </a:r>
          </a:p>
          <a:p>
            <a:r>
              <a:rPr lang="en-US" b="0" smtClean="0"/>
              <a:t>Reality, integer instructions ahead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9100"/>
            <a:ext cx="8267700" cy="1143000"/>
          </a:xfrm>
          <a:noFill/>
        </p:spPr>
        <p:txBody>
          <a:bodyPr/>
          <a:lstStyle/>
          <a:p>
            <a:r>
              <a:rPr lang="en-US" sz="4400" dirty="0" err="1" smtClean="0"/>
              <a:t>Tomasulo</a:t>
            </a:r>
            <a:r>
              <a:rPr lang="en-US" sz="4400" dirty="0" smtClean="0"/>
              <a:t> Algorithm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1447800"/>
            <a:ext cx="8788400" cy="4648200"/>
          </a:xfrm>
          <a:noFill/>
        </p:spPr>
        <p:txBody>
          <a:bodyPr/>
          <a:lstStyle/>
          <a:p>
            <a:r>
              <a:rPr lang="en-US" b="0" dirty="0" smtClean="0">
                <a:solidFill>
                  <a:srgbClr val="000099"/>
                </a:solidFill>
              </a:rPr>
              <a:t>Control &amp; buffers </a:t>
            </a:r>
            <a:r>
              <a:rPr lang="en-US" b="0" u="sng" dirty="0" smtClean="0">
                <a:solidFill>
                  <a:schemeClr val="hlink"/>
                </a:solidFill>
              </a:rPr>
              <a:t>distributed</a:t>
            </a:r>
            <a:r>
              <a:rPr lang="en-US" b="0" dirty="0" smtClean="0">
                <a:solidFill>
                  <a:srgbClr val="000099"/>
                </a:solidFill>
              </a:rPr>
              <a:t> with Function Units (FU)</a:t>
            </a:r>
          </a:p>
          <a:p>
            <a:pPr lvl="1"/>
            <a:r>
              <a:rPr lang="en-US" sz="2000" b="0" dirty="0" smtClean="0">
                <a:solidFill>
                  <a:srgbClr val="000099"/>
                </a:solidFill>
              </a:rPr>
              <a:t>FU buffers called “</a:t>
            </a:r>
            <a:r>
              <a:rPr lang="en-US" sz="2000" b="0" u="sng" dirty="0" smtClean="0">
                <a:solidFill>
                  <a:schemeClr val="hlink"/>
                </a:solidFill>
              </a:rPr>
              <a:t>reservation stations</a:t>
            </a:r>
            <a:r>
              <a:rPr lang="en-US" sz="2000" b="0" dirty="0" smtClean="0">
                <a:solidFill>
                  <a:srgbClr val="000099"/>
                </a:solidFill>
              </a:rPr>
              <a:t>”; have pending operands</a:t>
            </a:r>
            <a:endParaRPr lang="en-US" b="0" dirty="0" smtClean="0">
              <a:solidFill>
                <a:srgbClr val="000099"/>
              </a:solidFill>
            </a:endParaRPr>
          </a:p>
          <a:p>
            <a:r>
              <a:rPr lang="en-US" b="0" dirty="0" smtClean="0">
                <a:solidFill>
                  <a:srgbClr val="000099"/>
                </a:solidFill>
              </a:rPr>
              <a:t>Registers in instructions replaced by values or pointers to reservation stations(RS); called  </a:t>
            </a:r>
            <a:r>
              <a:rPr lang="en-US" b="0" u="sng" dirty="0" smtClean="0">
                <a:solidFill>
                  <a:schemeClr val="hlink"/>
                </a:solidFill>
              </a:rPr>
              <a:t>register</a:t>
            </a:r>
            <a:r>
              <a:rPr lang="en-US" b="0" dirty="0" smtClean="0">
                <a:solidFill>
                  <a:schemeClr val="hlink"/>
                </a:solidFill>
              </a:rPr>
              <a:t> </a:t>
            </a:r>
            <a:r>
              <a:rPr lang="en-US" b="0" u="sng" dirty="0" smtClean="0">
                <a:solidFill>
                  <a:schemeClr val="hlink"/>
                </a:solidFill>
              </a:rPr>
              <a:t>renaming</a:t>
            </a:r>
            <a:r>
              <a:rPr lang="en-US" b="0" dirty="0" smtClean="0">
                <a:solidFill>
                  <a:srgbClr val="000099"/>
                </a:solidFill>
              </a:rPr>
              <a:t>; </a:t>
            </a:r>
            <a:endParaRPr lang="en-US" b="0" dirty="0" smtClean="0">
              <a:solidFill>
                <a:srgbClr val="000099"/>
              </a:solidFill>
            </a:endParaRPr>
          </a:p>
          <a:p>
            <a:pPr lvl="1"/>
            <a:r>
              <a:rPr lang="en-US" sz="2000" b="0" dirty="0" smtClean="0">
                <a:solidFill>
                  <a:srgbClr val="000099"/>
                </a:solidFill>
              </a:rPr>
              <a:t>Avoids: 	WAR</a:t>
            </a:r>
            <a:endParaRPr lang="en-US" sz="2000" b="0" dirty="0" smtClean="0">
              <a:solidFill>
                <a:srgbClr val="000099"/>
              </a:solidFill>
            </a:endParaRPr>
          </a:p>
          <a:p>
            <a:pPr lvl="2">
              <a:buNone/>
            </a:pPr>
            <a:r>
              <a:rPr lang="en-US" sz="2000" b="0" dirty="0" smtClean="0">
                <a:solidFill>
                  <a:srgbClr val="000099"/>
                </a:solidFill>
              </a:rPr>
              <a:t>		WAW </a:t>
            </a:r>
            <a:r>
              <a:rPr lang="en-US" sz="2000" b="0" dirty="0" smtClean="0">
                <a:solidFill>
                  <a:srgbClr val="000099"/>
                </a:solidFill>
              </a:rPr>
              <a:t>hazards</a:t>
            </a:r>
          </a:p>
          <a:p>
            <a:pPr lvl="1"/>
            <a:r>
              <a:rPr lang="en-US" sz="2000" b="0" dirty="0" smtClean="0">
                <a:solidFill>
                  <a:srgbClr val="000099"/>
                </a:solidFill>
              </a:rPr>
              <a:t>More reservation stations than registers, so can do optimizations compilers cannot</a:t>
            </a:r>
            <a:endParaRPr lang="en-US" b="0" dirty="0" smtClean="0">
              <a:solidFill>
                <a:srgbClr val="000099"/>
              </a:solidFill>
            </a:endParaRPr>
          </a:p>
          <a:p>
            <a:r>
              <a:rPr lang="en-US" b="0" dirty="0" smtClean="0">
                <a:solidFill>
                  <a:srgbClr val="000099"/>
                </a:solidFill>
              </a:rPr>
              <a:t>Results to FU from RS, </a:t>
            </a:r>
            <a:r>
              <a:rPr lang="en-US" b="0" u="sng" dirty="0" smtClean="0">
                <a:solidFill>
                  <a:schemeClr val="hlink"/>
                </a:solidFill>
              </a:rPr>
              <a:t>not through registers</a:t>
            </a:r>
            <a:r>
              <a:rPr lang="en-US" b="0" dirty="0" smtClean="0">
                <a:solidFill>
                  <a:srgbClr val="000099"/>
                </a:solidFill>
              </a:rPr>
              <a:t>, over </a:t>
            </a:r>
            <a:r>
              <a:rPr lang="en-US" b="0" u="sng" dirty="0" smtClean="0">
                <a:solidFill>
                  <a:schemeClr val="hlink"/>
                </a:solidFill>
              </a:rPr>
              <a:t>Common Data Bus</a:t>
            </a:r>
            <a:r>
              <a:rPr lang="en-US" b="0" u="sng" dirty="0" smtClean="0">
                <a:solidFill>
                  <a:srgbClr val="000099"/>
                </a:solidFill>
              </a:rPr>
              <a:t> </a:t>
            </a:r>
            <a:r>
              <a:rPr lang="en-US" b="0" dirty="0" smtClean="0">
                <a:solidFill>
                  <a:srgbClr val="000099"/>
                </a:solidFill>
              </a:rPr>
              <a:t>that broadcasts results to all FUs</a:t>
            </a:r>
          </a:p>
          <a:p>
            <a:r>
              <a:rPr lang="en-US" b="0" dirty="0" smtClean="0">
                <a:solidFill>
                  <a:srgbClr val="000099"/>
                </a:solidFill>
              </a:rPr>
              <a:t>Load and Stores treated as FUs with RSs as well.</a:t>
            </a:r>
          </a:p>
          <a:p>
            <a:r>
              <a:rPr lang="en-US" b="0" dirty="0" smtClean="0">
                <a:solidFill>
                  <a:srgbClr val="000099"/>
                </a:solidFill>
              </a:rPr>
              <a:t>Integer instructions can go past branches, allowing </a:t>
            </a:r>
            <a:br>
              <a:rPr lang="en-US" b="0" dirty="0" smtClean="0">
                <a:solidFill>
                  <a:srgbClr val="000099"/>
                </a:solidFill>
              </a:rPr>
            </a:br>
            <a:r>
              <a:rPr lang="en-US" b="0" dirty="0" smtClean="0">
                <a:solidFill>
                  <a:srgbClr val="000099"/>
                </a:solidFill>
              </a:rPr>
              <a:t>FP ops beyond basic block in FP queue.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5410200" y="3048000"/>
            <a:ext cx="2895600" cy="708025"/>
          </a:xfrm>
          <a:prstGeom prst="rect">
            <a:avLst/>
          </a:prstGeom>
          <a:solidFill>
            <a:srgbClr val="FFFFCC"/>
          </a:solidFill>
          <a:ln w="19050">
            <a:solidFill>
              <a:srgbClr val="5D5D5D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571500" algn="l"/>
              </a:tabLst>
              <a:defRPr/>
            </a:pPr>
            <a:r>
              <a:rPr lang="en-US" sz="1600" dirty="0"/>
              <a:t>	</a:t>
            </a:r>
            <a:r>
              <a:rPr lang="en-US" sz="1600" dirty="0">
                <a:sym typeface="Wingdings" pitchFamily="2" charset="2"/>
              </a:rPr>
              <a:t></a:t>
            </a:r>
            <a:r>
              <a:rPr lang="en-US" sz="1600" dirty="0">
                <a:solidFill>
                  <a:srgbClr val="FF0000"/>
                </a:solidFill>
                <a:sym typeface="Wingdings" pitchFamily="2" charset="2"/>
              </a:rPr>
              <a:t>RX	</a:t>
            </a:r>
            <a:r>
              <a:rPr lang="en-US" sz="1600" dirty="0">
                <a:solidFill>
                  <a:schemeClr val="accent6"/>
                </a:solidFill>
                <a:sym typeface="Wingdings" pitchFamily="2" charset="2"/>
              </a:rPr>
              <a:t>inst.  </a:t>
            </a:r>
            <a:r>
              <a:rPr lang="en-US" sz="1600" dirty="0" err="1">
                <a:solidFill>
                  <a:schemeClr val="accent6"/>
                </a:solidFill>
                <a:sym typeface="Wingdings" pitchFamily="2" charset="2"/>
              </a:rPr>
              <a:t>i</a:t>
            </a:r>
            <a:endParaRPr lang="en-US" sz="1600" dirty="0">
              <a:solidFill>
                <a:schemeClr val="accent6"/>
              </a:solidFill>
              <a:sym typeface="Wingdings" pitchFamily="2" charset="2"/>
            </a:endParaRPr>
          </a:p>
          <a:p>
            <a:pPr algn="l">
              <a:spcBef>
                <a:spcPct val="50000"/>
              </a:spcBef>
              <a:tabLst>
                <a:tab pos="571500" algn="l"/>
              </a:tabLst>
              <a:defRPr/>
            </a:pPr>
            <a:r>
              <a:rPr lang="en-US" sz="1600" dirty="0">
                <a:solidFill>
                  <a:srgbClr val="FF0000"/>
                </a:solidFill>
                <a:sym typeface="Wingdings" pitchFamily="2" charset="2"/>
              </a:rPr>
              <a:t>RX</a:t>
            </a:r>
            <a:r>
              <a:rPr lang="en-US" sz="1600" dirty="0">
                <a:sym typeface="Wingdings" pitchFamily="2" charset="2"/>
              </a:rPr>
              <a:t>			</a:t>
            </a:r>
            <a:r>
              <a:rPr lang="en-US" sz="1600" dirty="0">
                <a:solidFill>
                  <a:schemeClr val="accent6"/>
                </a:solidFill>
                <a:sym typeface="Wingdings" pitchFamily="2" charset="2"/>
              </a:rPr>
              <a:t>inst.  j</a:t>
            </a:r>
            <a:endParaRPr lang="en-US" sz="1600" dirty="0"/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>
            <a:off x="2895600" y="3200400"/>
            <a:ext cx="2514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Loop Example Cycle 0</a:t>
            </a:r>
          </a:p>
        </p:txBody>
      </p:sp>
      <p:graphicFrame>
        <p:nvGraphicFramePr>
          <p:cNvPr id="22530" name="Object 3"/>
          <p:cNvGraphicFramePr>
            <a:graphicFrameLocks/>
          </p:cNvGraphicFramePr>
          <p:nvPr/>
        </p:nvGraphicFramePr>
        <p:xfrm>
          <a:off x="500063" y="1595438"/>
          <a:ext cx="8105775" cy="4264025"/>
        </p:xfrm>
        <a:graphic>
          <a:graphicData uri="http://schemas.openxmlformats.org/presentationml/2006/ole">
            <p:oleObj spid="_x0000_s22530" name="Worksheet" r:id="rId4" imgW="10147300" imgH="5346700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Loop Example Cycle 1</a:t>
            </a:r>
          </a:p>
        </p:txBody>
      </p:sp>
      <p:graphicFrame>
        <p:nvGraphicFramePr>
          <p:cNvPr id="23554" name="Object 3"/>
          <p:cNvGraphicFramePr>
            <a:graphicFrameLocks/>
          </p:cNvGraphicFramePr>
          <p:nvPr/>
        </p:nvGraphicFramePr>
        <p:xfrm>
          <a:off x="500063" y="1595438"/>
          <a:ext cx="8105775" cy="4264025"/>
        </p:xfrm>
        <a:graphic>
          <a:graphicData uri="http://schemas.openxmlformats.org/presentationml/2006/ole">
            <p:oleObj spid="_x0000_s23554" name="Worksheet" r:id="rId4" imgW="10147300" imgH="5346700" progId="Excel.Sheet.8">
              <p:embed/>
            </p:oleObj>
          </a:graphicData>
        </a:graphic>
      </p:graphicFrame>
      <p:sp>
        <p:nvSpPr>
          <p:cNvPr id="129028" name="Oval 4"/>
          <p:cNvSpPr>
            <a:spLocks noChangeArrowheads="1"/>
          </p:cNvSpPr>
          <p:nvPr/>
        </p:nvSpPr>
        <p:spPr bwMode="auto">
          <a:xfrm>
            <a:off x="3962400" y="2057400"/>
            <a:ext cx="381000" cy="304800"/>
          </a:xfrm>
          <a:prstGeom prst="ellips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9029" name="Line 5"/>
          <p:cNvSpPr>
            <a:spLocks noChangeShapeType="1"/>
          </p:cNvSpPr>
          <p:nvPr/>
        </p:nvSpPr>
        <p:spPr bwMode="auto">
          <a:xfrm flipH="1">
            <a:off x="3276600" y="2209800"/>
            <a:ext cx="2895600" cy="34290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29030" name="Line 6"/>
          <p:cNvSpPr>
            <a:spLocks noChangeShapeType="1"/>
          </p:cNvSpPr>
          <p:nvPr/>
        </p:nvSpPr>
        <p:spPr bwMode="auto">
          <a:xfrm flipV="1">
            <a:off x="4343400" y="2133600"/>
            <a:ext cx="2362200" cy="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990600" y="2057400"/>
            <a:ext cx="381000" cy="228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2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12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8" grpId="0" animBg="1"/>
      <p:bldP spid="129029" grpId="0" animBg="1"/>
      <p:bldP spid="129030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Loop Example Cycle 2</a:t>
            </a:r>
          </a:p>
        </p:txBody>
      </p:sp>
      <p:graphicFrame>
        <p:nvGraphicFramePr>
          <p:cNvPr id="24578" name="Object 3"/>
          <p:cNvGraphicFramePr>
            <a:graphicFrameLocks/>
          </p:cNvGraphicFramePr>
          <p:nvPr/>
        </p:nvGraphicFramePr>
        <p:xfrm>
          <a:off x="500063" y="1595438"/>
          <a:ext cx="8105775" cy="4264025"/>
        </p:xfrm>
        <a:graphic>
          <a:graphicData uri="http://schemas.openxmlformats.org/presentationml/2006/ole">
            <p:oleObj spid="_x0000_s24578" name="Worksheet" r:id="rId4" imgW="10147300" imgH="5346700" progId="Excel.Sheet.8">
              <p:embed/>
            </p:oleObj>
          </a:graphicData>
        </a:graphic>
      </p:graphicFrame>
      <p:sp>
        <p:nvSpPr>
          <p:cNvPr id="130052" name="Oval 4"/>
          <p:cNvSpPr>
            <a:spLocks noChangeArrowheads="1"/>
          </p:cNvSpPr>
          <p:nvPr/>
        </p:nvSpPr>
        <p:spPr bwMode="auto">
          <a:xfrm>
            <a:off x="3962400" y="2286000"/>
            <a:ext cx="304800" cy="304800"/>
          </a:xfrm>
          <a:prstGeom prst="ellips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2743200" y="5638800"/>
            <a:ext cx="762000" cy="304800"/>
          </a:xfrm>
          <a:prstGeom prst="rect">
            <a:avLst/>
          </a:prstGeom>
          <a:noFill/>
          <a:ln w="38100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0054" name="Rectangle 6"/>
          <p:cNvSpPr>
            <a:spLocks noChangeArrowheads="1"/>
          </p:cNvSpPr>
          <p:nvPr/>
        </p:nvSpPr>
        <p:spPr bwMode="auto">
          <a:xfrm>
            <a:off x="3505200" y="5638800"/>
            <a:ext cx="762000" cy="304800"/>
          </a:xfrm>
          <a:prstGeom prst="rect">
            <a:avLst/>
          </a:prstGeom>
          <a:noFill/>
          <a:ln w="381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124200" y="4876800"/>
            <a:ext cx="2133600" cy="762000"/>
            <a:chOff x="1968" y="3072"/>
            <a:chExt cx="1344" cy="480"/>
          </a:xfrm>
        </p:grpSpPr>
        <p:sp>
          <p:nvSpPr>
            <p:cNvPr id="24585" name="Line 7"/>
            <p:cNvSpPr>
              <a:spLocks noChangeShapeType="1"/>
            </p:cNvSpPr>
            <p:nvPr/>
          </p:nvSpPr>
          <p:spPr bwMode="auto">
            <a:xfrm flipV="1">
              <a:off x="2592" y="3072"/>
              <a:ext cx="288" cy="48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prstDash val="sysDot"/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6" name="Line 8"/>
            <p:cNvSpPr>
              <a:spLocks noChangeShapeType="1"/>
            </p:cNvSpPr>
            <p:nvPr/>
          </p:nvSpPr>
          <p:spPr bwMode="auto">
            <a:xfrm flipV="1">
              <a:off x="1968" y="3072"/>
              <a:ext cx="1344" cy="480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prstDash val="sysDot"/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0058" name="Line 10"/>
          <p:cNvSpPr>
            <a:spLocks noChangeShapeType="1"/>
          </p:cNvSpPr>
          <p:nvPr/>
        </p:nvSpPr>
        <p:spPr bwMode="auto">
          <a:xfrm>
            <a:off x="2057400" y="4724400"/>
            <a:ext cx="2514600" cy="838200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0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2" grpId="0" animBg="1"/>
      <p:bldP spid="130053" grpId="0" animBg="1"/>
      <p:bldP spid="130054" grpId="0" animBg="1"/>
      <p:bldP spid="130058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Loop Example Cycle 3</a:t>
            </a:r>
          </a:p>
        </p:txBody>
      </p:sp>
      <p:graphicFrame>
        <p:nvGraphicFramePr>
          <p:cNvPr id="25602" name="Object 3"/>
          <p:cNvGraphicFramePr>
            <a:graphicFrameLocks/>
          </p:cNvGraphicFramePr>
          <p:nvPr/>
        </p:nvGraphicFramePr>
        <p:xfrm>
          <a:off x="500063" y="1595438"/>
          <a:ext cx="8105775" cy="4264025"/>
        </p:xfrm>
        <a:graphic>
          <a:graphicData uri="http://schemas.openxmlformats.org/presentationml/2006/ole">
            <p:oleObj spid="_x0000_s25602" name="Worksheet" r:id="rId4" imgW="10147300" imgH="5346700" progId="Excel.Sheet.8">
              <p:embed/>
            </p:oleObj>
          </a:graphicData>
        </a:graphic>
      </p:graphicFrame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" y="6019800"/>
            <a:ext cx="6602413" cy="417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sz="2400">
                <a:solidFill>
                  <a:schemeClr val="hlink"/>
                </a:solidFill>
              </a:rPr>
              <a:t> Note: MULT1 has no registers names in RS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343400" y="2971800"/>
            <a:ext cx="3429000" cy="2971800"/>
            <a:chOff x="2736" y="1872"/>
            <a:chExt cx="2112" cy="1872"/>
          </a:xfrm>
        </p:grpSpPr>
        <p:sp>
          <p:nvSpPr>
            <p:cNvPr id="25606" name="Line 5"/>
            <p:cNvSpPr>
              <a:spLocks noChangeShapeType="1"/>
            </p:cNvSpPr>
            <p:nvPr/>
          </p:nvSpPr>
          <p:spPr bwMode="auto">
            <a:xfrm flipV="1">
              <a:off x="3024" y="1872"/>
              <a:ext cx="1824" cy="168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07" name="Rectangle 6"/>
            <p:cNvSpPr>
              <a:spLocks noChangeArrowheads="1"/>
            </p:cNvSpPr>
            <p:nvPr/>
          </p:nvSpPr>
          <p:spPr bwMode="auto">
            <a:xfrm>
              <a:off x="2736" y="3552"/>
              <a:ext cx="432" cy="192"/>
            </a:xfrm>
            <a:prstGeom prst="rect">
              <a:avLst/>
            </a:prstGeom>
            <a:noFill/>
            <a:ln w="38100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Loop Example Cycle 4</a:t>
            </a:r>
          </a:p>
        </p:txBody>
      </p:sp>
      <p:graphicFrame>
        <p:nvGraphicFramePr>
          <p:cNvPr id="26626" name="Object 3"/>
          <p:cNvGraphicFramePr>
            <a:graphicFrameLocks/>
          </p:cNvGraphicFramePr>
          <p:nvPr/>
        </p:nvGraphicFramePr>
        <p:xfrm>
          <a:off x="500063" y="1595438"/>
          <a:ext cx="8105775" cy="4264025"/>
        </p:xfrm>
        <a:graphic>
          <a:graphicData uri="http://schemas.openxmlformats.org/presentationml/2006/ole">
            <p:oleObj spid="_x0000_s26626" name="Worksheet" r:id="rId4" imgW="10147300" imgH="5346700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Loop Example Cycle 5</a:t>
            </a:r>
          </a:p>
        </p:txBody>
      </p:sp>
      <p:graphicFrame>
        <p:nvGraphicFramePr>
          <p:cNvPr id="27650" name="Object 3"/>
          <p:cNvGraphicFramePr>
            <a:graphicFrameLocks/>
          </p:cNvGraphicFramePr>
          <p:nvPr/>
        </p:nvGraphicFramePr>
        <p:xfrm>
          <a:off x="500063" y="1595438"/>
          <a:ext cx="8105775" cy="4264025"/>
        </p:xfrm>
        <a:graphic>
          <a:graphicData uri="http://schemas.openxmlformats.org/presentationml/2006/ole">
            <p:oleObj spid="_x0000_s27650" name="Worksheet" r:id="rId4" imgW="10147300" imgH="5346700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Loop Example Cycle 6</a:t>
            </a:r>
          </a:p>
        </p:txBody>
      </p:sp>
      <p:graphicFrame>
        <p:nvGraphicFramePr>
          <p:cNvPr id="28674" name="Object 3"/>
          <p:cNvGraphicFramePr>
            <a:graphicFrameLocks/>
          </p:cNvGraphicFramePr>
          <p:nvPr/>
        </p:nvGraphicFramePr>
        <p:xfrm>
          <a:off x="500063" y="1595438"/>
          <a:ext cx="8105775" cy="4264025"/>
        </p:xfrm>
        <a:graphic>
          <a:graphicData uri="http://schemas.openxmlformats.org/presentationml/2006/ole">
            <p:oleObj spid="_x0000_s28674" name="Worksheet" r:id="rId4" imgW="10147300" imgH="5346700" progId="Excel.Sheet.8">
              <p:embed/>
            </p:oleObj>
          </a:graphicData>
        </a:graphic>
      </p:graphicFrame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512763" y="6161088"/>
            <a:ext cx="5160962" cy="430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sz="2400">
                <a:solidFill>
                  <a:schemeClr val="hlink"/>
                </a:solidFill>
              </a:rPr>
              <a:t> Note: F0 never sees Load1 result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Loop Example Cycle 7</a:t>
            </a:r>
          </a:p>
        </p:txBody>
      </p:sp>
      <p:graphicFrame>
        <p:nvGraphicFramePr>
          <p:cNvPr id="29698" name="Object 3"/>
          <p:cNvGraphicFramePr>
            <a:graphicFrameLocks/>
          </p:cNvGraphicFramePr>
          <p:nvPr/>
        </p:nvGraphicFramePr>
        <p:xfrm>
          <a:off x="500063" y="1595438"/>
          <a:ext cx="8105775" cy="4264025"/>
        </p:xfrm>
        <a:graphic>
          <a:graphicData uri="http://schemas.openxmlformats.org/presentationml/2006/ole">
            <p:oleObj spid="_x0000_s29698" name="Worksheet" r:id="rId4" imgW="10147300" imgH="5346700" progId="Excel.Sheet.8">
              <p:embed/>
            </p:oleObj>
          </a:graphicData>
        </a:graphic>
      </p:graphicFrame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04800" y="6096000"/>
            <a:ext cx="6602413" cy="417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sz="2400">
                <a:solidFill>
                  <a:schemeClr val="hlink"/>
                </a:solidFill>
              </a:rPr>
              <a:t> Note: MULT2 has no registers names in 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Loop Example Cycle 8</a:t>
            </a:r>
          </a:p>
        </p:txBody>
      </p:sp>
      <p:graphicFrame>
        <p:nvGraphicFramePr>
          <p:cNvPr id="30722" name="Object 3"/>
          <p:cNvGraphicFramePr>
            <a:graphicFrameLocks/>
          </p:cNvGraphicFramePr>
          <p:nvPr/>
        </p:nvGraphicFramePr>
        <p:xfrm>
          <a:off x="500063" y="1595438"/>
          <a:ext cx="8105775" cy="4264025"/>
        </p:xfrm>
        <a:graphic>
          <a:graphicData uri="http://schemas.openxmlformats.org/presentationml/2006/ole">
            <p:oleObj spid="_x0000_s30722" name="Worksheet" r:id="rId4" imgW="10147300" imgH="5346700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Loop Example Cycle 9</a:t>
            </a:r>
          </a:p>
        </p:txBody>
      </p:sp>
      <p:graphicFrame>
        <p:nvGraphicFramePr>
          <p:cNvPr id="31746" name="Object 3"/>
          <p:cNvGraphicFramePr>
            <a:graphicFrameLocks/>
          </p:cNvGraphicFramePr>
          <p:nvPr/>
        </p:nvGraphicFramePr>
        <p:xfrm>
          <a:off x="500063" y="1595438"/>
          <a:ext cx="8105775" cy="4264025"/>
        </p:xfrm>
        <a:graphic>
          <a:graphicData uri="http://schemas.openxmlformats.org/presentationml/2006/ole">
            <p:oleObj spid="_x0000_s31746" name="Worksheet" r:id="rId4" imgW="10147300" imgH="5346700" progId="Excel.Sheet.8">
              <p:embed/>
            </p:oleObj>
          </a:graphicData>
        </a:graphic>
      </p:graphicFrame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04800" y="6096000"/>
            <a:ext cx="6272213" cy="417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sz="2400">
                <a:solidFill>
                  <a:schemeClr val="hlink"/>
                </a:solidFill>
              </a:rPr>
              <a:t> Load1 completing; what is waiting for it?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1143000" y="1295400"/>
            <a:ext cx="1447800" cy="1828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Line 3"/>
          <p:cNvSpPr>
            <a:spLocks noChangeShapeType="1"/>
          </p:cNvSpPr>
          <p:nvPr/>
        </p:nvSpPr>
        <p:spPr bwMode="auto">
          <a:xfrm>
            <a:off x="1143000" y="19050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1143000" y="22098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1143000" y="25146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>
            <a:off x="1143000" y="28194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>
            <a:off x="1143000" y="16002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3352800" y="1295400"/>
            <a:ext cx="1447800" cy="1828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3352800" y="190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3352800" y="2209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3352800" y="2514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3352800" y="28194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>
            <a:off x="3352800" y="1600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5486400" y="1066800"/>
            <a:ext cx="2514600" cy="1219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>
            <a:off x="5486400" y="13716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>
            <a:off x="5486400" y="16764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>
            <a:off x="5486400" y="198120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914400" y="1295400"/>
            <a:ext cx="1676400" cy="1900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6</a:t>
            </a:r>
          </a:p>
          <a:p>
            <a:pPr algn="l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5</a:t>
            </a:r>
          </a:p>
          <a:p>
            <a:pPr algn="l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4</a:t>
            </a:r>
          </a:p>
          <a:p>
            <a:pPr algn="l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3</a:t>
            </a:r>
          </a:p>
          <a:p>
            <a:pPr algn="l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2</a:t>
            </a:r>
          </a:p>
          <a:p>
            <a:pPr algn="l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1</a:t>
            </a:r>
          </a:p>
        </p:txBody>
      </p:sp>
      <p:sp>
        <p:nvSpPr>
          <p:cNvPr id="51219" name="Rectangle 19"/>
          <p:cNvSpPr>
            <a:spLocks noChangeArrowheads="1"/>
          </p:cNvSpPr>
          <p:nvPr/>
        </p:nvSpPr>
        <p:spPr bwMode="auto">
          <a:xfrm>
            <a:off x="6705600" y="2743200"/>
            <a:ext cx="1447800" cy="914400"/>
          </a:xfrm>
          <a:prstGeom prst="rect">
            <a:avLst/>
          </a:prstGeom>
          <a:solidFill>
            <a:schemeClr val="bg1"/>
          </a:solidFill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0" name="Line 21"/>
          <p:cNvSpPr>
            <a:spLocks noChangeShapeType="1"/>
          </p:cNvSpPr>
          <p:nvPr/>
        </p:nvSpPr>
        <p:spPr bwMode="auto">
          <a:xfrm>
            <a:off x="6705600" y="30480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1" name="Line 22"/>
          <p:cNvSpPr>
            <a:spLocks noChangeShapeType="1"/>
          </p:cNvSpPr>
          <p:nvPr/>
        </p:nvSpPr>
        <p:spPr bwMode="auto">
          <a:xfrm>
            <a:off x="6705600" y="3352800"/>
            <a:ext cx="14478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2" name="Text Box 24"/>
          <p:cNvSpPr txBox="1">
            <a:spLocks noChangeArrowheads="1"/>
          </p:cNvSpPr>
          <p:nvPr/>
        </p:nvSpPr>
        <p:spPr bwMode="auto">
          <a:xfrm>
            <a:off x="6705600" y="2743200"/>
            <a:ext cx="16764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3</a:t>
            </a:r>
          </a:p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2</a:t>
            </a:r>
          </a:p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0033CC"/>
                </a:solidFill>
              </a:rPr>
              <a:t>1</a:t>
            </a:r>
          </a:p>
        </p:txBody>
      </p:sp>
      <p:sp>
        <p:nvSpPr>
          <p:cNvPr id="51223" name="Rectangle 25"/>
          <p:cNvSpPr>
            <a:spLocks noChangeArrowheads="1"/>
          </p:cNvSpPr>
          <p:nvPr/>
        </p:nvSpPr>
        <p:spPr bwMode="auto">
          <a:xfrm>
            <a:off x="1295400" y="4419600"/>
            <a:ext cx="2286000" cy="914400"/>
          </a:xfrm>
          <a:prstGeom prst="rect">
            <a:avLst/>
          </a:prstGeom>
          <a:solidFill>
            <a:schemeClr val="bg1"/>
          </a:solidFill>
          <a:ln w="19050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4" name="Line 26"/>
          <p:cNvSpPr>
            <a:spLocks noChangeShapeType="1"/>
          </p:cNvSpPr>
          <p:nvPr/>
        </p:nvSpPr>
        <p:spPr bwMode="auto">
          <a:xfrm>
            <a:off x="1295400" y="47244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5" name="Line 27"/>
          <p:cNvSpPr>
            <a:spLocks noChangeShapeType="1"/>
          </p:cNvSpPr>
          <p:nvPr/>
        </p:nvSpPr>
        <p:spPr bwMode="auto">
          <a:xfrm>
            <a:off x="1295400" y="50292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6" name="Text Box 28"/>
          <p:cNvSpPr txBox="1">
            <a:spLocks noChangeArrowheads="1"/>
          </p:cNvSpPr>
          <p:nvPr/>
        </p:nvSpPr>
        <p:spPr bwMode="auto">
          <a:xfrm>
            <a:off x="1066800" y="4419600"/>
            <a:ext cx="24384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0">
                <a:solidFill>
                  <a:srgbClr val="996633"/>
                </a:solidFill>
              </a:rPr>
              <a:t>3</a:t>
            </a:r>
          </a:p>
          <a:p>
            <a:pPr algn="l">
              <a:spcBef>
                <a:spcPct val="50000"/>
              </a:spcBef>
            </a:pPr>
            <a:r>
              <a:rPr lang="en-US" sz="1400" b="0">
                <a:solidFill>
                  <a:srgbClr val="996633"/>
                </a:solidFill>
              </a:rPr>
              <a:t>2</a:t>
            </a:r>
          </a:p>
          <a:p>
            <a:pPr algn="l">
              <a:spcBef>
                <a:spcPct val="50000"/>
              </a:spcBef>
            </a:pPr>
            <a:r>
              <a:rPr lang="en-US" sz="1400" b="0">
                <a:solidFill>
                  <a:srgbClr val="996633"/>
                </a:solidFill>
              </a:rPr>
              <a:t>1</a:t>
            </a:r>
          </a:p>
        </p:txBody>
      </p:sp>
      <p:sp>
        <p:nvSpPr>
          <p:cNvPr id="51227" name="Line 29"/>
          <p:cNvSpPr>
            <a:spLocks noChangeShapeType="1"/>
          </p:cNvSpPr>
          <p:nvPr/>
        </p:nvSpPr>
        <p:spPr bwMode="auto">
          <a:xfrm>
            <a:off x="1752600" y="4419600"/>
            <a:ext cx="0" cy="914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8" name="Line 30"/>
          <p:cNvSpPr>
            <a:spLocks noChangeShapeType="1"/>
          </p:cNvSpPr>
          <p:nvPr/>
        </p:nvSpPr>
        <p:spPr bwMode="auto">
          <a:xfrm>
            <a:off x="2667000" y="4419600"/>
            <a:ext cx="0" cy="914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9" name="Rectangle 31"/>
          <p:cNvSpPr>
            <a:spLocks noChangeArrowheads="1"/>
          </p:cNvSpPr>
          <p:nvPr/>
        </p:nvSpPr>
        <p:spPr bwMode="auto">
          <a:xfrm>
            <a:off x="4953000" y="4495800"/>
            <a:ext cx="2286000" cy="609600"/>
          </a:xfrm>
          <a:prstGeom prst="rect">
            <a:avLst/>
          </a:prstGeom>
          <a:solidFill>
            <a:schemeClr val="bg1"/>
          </a:solidFill>
          <a:ln w="19050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0" name="Line 32"/>
          <p:cNvSpPr>
            <a:spLocks noChangeShapeType="1"/>
          </p:cNvSpPr>
          <p:nvPr/>
        </p:nvSpPr>
        <p:spPr bwMode="auto">
          <a:xfrm>
            <a:off x="4953000" y="44958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31" name="Line 33"/>
          <p:cNvSpPr>
            <a:spLocks noChangeShapeType="1"/>
          </p:cNvSpPr>
          <p:nvPr/>
        </p:nvSpPr>
        <p:spPr bwMode="auto">
          <a:xfrm>
            <a:off x="4953000" y="4800600"/>
            <a:ext cx="2286000" cy="1588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32" name="Text Box 34"/>
          <p:cNvSpPr txBox="1">
            <a:spLocks noChangeArrowheads="1"/>
          </p:cNvSpPr>
          <p:nvPr/>
        </p:nvSpPr>
        <p:spPr bwMode="auto">
          <a:xfrm>
            <a:off x="5029200" y="4495800"/>
            <a:ext cx="2438400" cy="623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996633"/>
                </a:solidFill>
              </a:rPr>
              <a:t>2</a:t>
            </a:r>
          </a:p>
          <a:p>
            <a:pPr algn="r">
              <a:spcBef>
                <a:spcPct val="50000"/>
              </a:spcBef>
            </a:pPr>
            <a:r>
              <a:rPr lang="en-US" sz="1400" b="0">
                <a:solidFill>
                  <a:srgbClr val="996633"/>
                </a:solidFill>
              </a:rPr>
              <a:t>1</a:t>
            </a:r>
          </a:p>
        </p:txBody>
      </p:sp>
      <p:sp>
        <p:nvSpPr>
          <p:cNvPr id="51233" name="Line 35"/>
          <p:cNvSpPr>
            <a:spLocks noChangeShapeType="1"/>
          </p:cNvSpPr>
          <p:nvPr/>
        </p:nvSpPr>
        <p:spPr bwMode="auto">
          <a:xfrm>
            <a:off x="5410200" y="4495800"/>
            <a:ext cx="0" cy="6096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34" name="Line 36"/>
          <p:cNvSpPr>
            <a:spLocks noChangeShapeType="1"/>
          </p:cNvSpPr>
          <p:nvPr/>
        </p:nvSpPr>
        <p:spPr bwMode="auto">
          <a:xfrm>
            <a:off x="6324600" y="4495800"/>
            <a:ext cx="0" cy="6096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35" name="Rectangle 37"/>
          <p:cNvSpPr>
            <a:spLocks noChangeArrowheads="1"/>
          </p:cNvSpPr>
          <p:nvPr/>
        </p:nvSpPr>
        <p:spPr bwMode="auto">
          <a:xfrm>
            <a:off x="1600200" y="5638800"/>
            <a:ext cx="1981200" cy="304800"/>
          </a:xfrm>
          <a:prstGeom prst="rect">
            <a:avLst/>
          </a:prstGeom>
          <a:solidFill>
            <a:srgbClr val="FFFFCC"/>
          </a:solidFill>
          <a:ln w="28575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FP adders</a:t>
            </a:r>
          </a:p>
        </p:txBody>
      </p:sp>
      <p:sp>
        <p:nvSpPr>
          <p:cNvPr id="51236" name="Line 38"/>
          <p:cNvSpPr>
            <a:spLocks noChangeShapeType="1"/>
          </p:cNvSpPr>
          <p:nvPr/>
        </p:nvSpPr>
        <p:spPr bwMode="auto">
          <a:xfrm>
            <a:off x="2209800" y="53340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37" name="Line 39"/>
          <p:cNvSpPr>
            <a:spLocks noChangeShapeType="1"/>
          </p:cNvSpPr>
          <p:nvPr/>
        </p:nvSpPr>
        <p:spPr bwMode="auto">
          <a:xfrm>
            <a:off x="3124200" y="53340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38" name="Line 40"/>
          <p:cNvSpPr>
            <a:spLocks noChangeShapeType="1"/>
          </p:cNvSpPr>
          <p:nvPr/>
        </p:nvSpPr>
        <p:spPr bwMode="auto">
          <a:xfrm>
            <a:off x="2667000" y="59436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39" name="Rectangle 41"/>
          <p:cNvSpPr>
            <a:spLocks noChangeArrowheads="1"/>
          </p:cNvSpPr>
          <p:nvPr/>
        </p:nvSpPr>
        <p:spPr bwMode="auto">
          <a:xfrm>
            <a:off x="5257800" y="5410200"/>
            <a:ext cx="1981200" cy="304800"/>
          </a:xfrm>
          <a:prstGeom prst="rect">
            <a:avLst/>
          </a:prstGeom>
          <a:solidFill>
            <a:srgbClr val="FFFFCC"/>
          </a:solidFill>
          <a:ln w="28575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/>
              <a:t>FP Multipliers</a:t>
            </a:r>
          </a:p>
        </p:txBody>
      </p:sp>
      <p:sp>
        <p:nvSpPr>
          <p:cNvPr id="51240" name="Line 42"/>
          <p:cNvSpPr>
            <a:spLocks noChangeShapeType="1"/>
          </p:cNvSpPr>
          <p:nvPr/>
        </p:nvSpPr>
        <p:spPr bwMode="auto">
          <a:xfrm>
            <a:off x="5867400" y="51054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41" name="Line 43"/>
          <p:cNvSpPr>
            <a:spLocks noChangeShapeType="1"/>
          </p:cNvSpPr>
          <p:nvPr/>
        </p:nvSpPr>
        <p:spPr bwMode="auto">
          <a:xfrm>
            <a:off x="6781800" y="5105400"/>
            <a:ext cx="0" cy="3048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42" name="Line 44"/>
          <p:cNvSpPr>
            <a:spLocks noChangeShapeType="1"/>
          </p:cNvSpPr>
          <p:nvPr/>
        </p:nvSpPr>
        <p:spPr bwMode="auto">
          <a:xfrm>
            <a:off x="6324600" y="5715000"/>
            <a:ext cx="0" cy="5334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43" name="Line 45"/>
          <p:cNvSpPr>
            <a:spLocks noChangeShapeType="1"/>
          </p:cNvSpPr>
          <p:nvPr/>
        </p:nvSpPr>
        <p:spPr bwMode="auto">
          <a:xfrm>
            <a:off x="838200" y="6248400"/>
            <a:ext cx="7696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4" name="Text Box 47"/>
          <p:cNvSpPr txBox="1">
            <a:spLocks noChangeArrowheads="1"/>
          </p:cNvSpPr>
          <p:nvPr/>
        </p:nvSpPr>
        <p:spPr bwMode="auto">
          <a:xfrm>
            <a:off x="3276600" y="5943600"/>
            <a:ext cx="3048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hlink"/>
                </a:solidFill>
              </a:rPr>
              <a:t>Common data bus (CDB)</a:t>
            </a:r>
          </a:p>
        </p:txBody>
      </p:sp>
      <p:sp>
        <p:nvSpPr>
          <p:cNvPr id="51245" name="Text Box 48"/>
          <p:cNvSpPr txBox="1">
            <a:spLocks noChangeArrowheads="1"/>
          </p:cNvSpPr>
          <p:nvPr/>
        </p:nvSpPr>
        <p:spPr bwMode="auto">
          <a:xfrm>
            <a:off x="3581400" y="4572000"/>
            <a:ext cx="13716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sz="1600" dirty="0"/>
              <a:t>Reservation 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Stations</a:t>
            </a:r>
          </a:p>
        </p:txBody>
      </p:sp>
      <p:sp>
        <p:nvSpPr>
          <p:cNvPr id="51246" name="Line 49"/>
          <p:cNvSpPr>
            <a:spLocks noChangeShapeType="1"/>
          </p:cNvSpPr>
          <p:nvPr/>
        </p:nvSpPr>
        <p:spPr bwMode="auto">
          <a:xfrm flipV="1">
            <a:off x="838200" y="3657600"/>
            <a:ext cx="0" cy="2590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7" name="Line 50"/>
          <p:cNvSpPr>
            <a:spLocks noChangeShapeType="1"/>
          </p:cNvSpPr>
          <p:nvPr/>
        </p:nvSpPr>
        <p:spPr bwMode="auto">
          <a:xfrm flipV="1">
            <a:off x="8534400" y="762000"/>
            <a:ext cx="0" cy="5486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8" name="Line 51"/>
          <p:cNvSpPr>
            <a:spLocks noChangeShapeType="1"/>
          </p:cNvSpPr>
          <p:nvPr/>
        </p:nvSpPr>
        <p:spPr bwMode="auto">
          <a:xfrm flipV="1">
            <a:off x="1828800" y="31242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9" name="Line 52"/>
          <p:cNvSpPr>
            <a:spLocks noChangeShapeType="1"/>
          </p:cNvSpPr>
          <p:nvPr/>
        </p:nvSpPr>
        <p:spPr bwMode="auto">
          <a:xfrm flipV="1">
            <a:off x="838200" y="3657600"/>
            <a:ext cx="990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0" name="Line 53"/>
          <p:cNvSpPr>
            <a:spLocks noChangeShapeType="1"/>
          </p:cNvSpPr>
          <p:nvPr/>
        </p:nvSpPr>
        <p:spPr bwMode="auto">
          <a:xfrm flipV="1">
            <a:off x="6629400" y="762000"/>
            <a:ext cx="1905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1" name="Line 54"/>
          <p:cNvSpPr>
            <a:spLocks noChangeShapeType="1"/>
          </p:cNvSpPr>
          <p:nvPr/>
        </p:nvSpPr>
        <p:spPr bwMode="auto">
          <a:xfrm>
            <a:off x="6629400" y="762000"/>
            <a:ext cx="0" cy="304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52" name="Line 55"/>
          <p:cNvSpPr>
            <a:spLocks noChangeShapeType="1"/>
          </p:cNvSpPr>
          <p:nvPr/>
        </p:nvSpPr>
        <p:spPr bwMode="auto">
          <a:xfrm>
            <a:off x="1524000" y="38100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53" name="Line 56"/>
          <p:cNvSpPr>
            <a:spLocks noChangeShapeType="1"/>
          </p:cNvSpPr>
          <p:nvPr/>
        </p:nvSpPr>
        <p:spPr bwMode="auto">
          <a:xfrm>
            <a:off x="5181600" y="38100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54" name="Line 57"/>
          <p:cNvSpPr>
            <a:spLocks noChangeShapeType="1"/>
          </p:cNvSpPr>
          <p:nvPr/>
        </p:nvSpPr>
        <p:spPr bwMode="auto">
          <a:xfrm>
            <a:off x="1524000" y="3810000"/>
            <a:ext cx="3657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5" name="Line 58"/>
          <p:cNvSpPr>
            <a:spLocks noChangeShapeType="1"/>
          </p:cNvSpPr>
          <p:nvPr/>
        </p:nvSpPr>
        <p:spPr bwMode="auto">
          <a:xfrm>
            <a:off x="4114800" y="31242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6" name="Line 59"/>
          <p:cNvSpPr>
            <a:spLocks noChangeShapeType="1"/>
          </p:cNvSpPr>
          <p:nvPr/>
        </p:nvSpPr>
        <p:spPr bwMode="auto">
          <a:xfrm>
            <a:off x="2209800" y="3581400"/>
            <a:ext cx="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57" name="Line 60"/>
          <p:cNvSpPr>
            <a:spLocks noChangeShapeType="1"/>
          </p:cNvSpPr>
          <p:nvPr/>
        </p:nvSpPr>
        <p:spPr bwMode="auto">
          <a:xfrm>
            <a:off x="5867400" y="2286000"/>
            <a:ext cx="0" cy="2209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58" name="Line 61"/>
          <p:cNvSpPr>
            <a:spLocks noChangeShapeType="1"/>
          </p:cNvSpPr>
          <p:nvPr/>
        </p:nvSpPr>
        <p:spPr bwMode="auto">
          <a:xfrm>
            <a:off x="2209800" y="3581400"/>
            <a:ext cx="3657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9" name="Line 62"/>
          <p:cNvSpPr>
            <a:spLocks noChangeShapeType="1"/>
          </p:cNvSpPr>
          <p:nvPr/>
        </p:nvSpPr>
        <p:spPr bwMode="auto">
          <a:xfrm>
            <a:off x="2895600" y="3429000"/>
            <a:ext cx="0" cy="99060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60" name="Line 64"/>
          <p:cNvSpPr>
            <a:spLocks noChangeShapeType="1"/>
          </p:cNvSpPr>
          <p:nvPr/>
        </p:nvSpPr>
        <p:spPr bwMode="auto">
          <a:xfrm>
            <a:off x="2895600" y="3429000"/>
            <a:ext cx="3657600" cy="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1" name="Line 65"/>
          <p:cNvSpPr>
            <a:spLocks noChangeShapeType="1"/>
          </p:cNvSpPr>
          <p:nvPr/>
        </p:nvSpPr>
        <p:spPr bwMode="auto">
          <a:xfrm>
            <a:off x="6553200" y="2286000"/>
            <a:ext cx="0" cy="220980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62" name="Line 66"/>
          <p:cNvSpPr>
            <a:spLocks noChangeShapeType="1"/>
          </p:cNvSpPr>
          <p:nvPr/>
        </p:nvSpPr>
        <p:spPr bwMode="auto">
          <a:xfrm>
            <a:off x="1905000" y="914400"/>
            <a:ext cx="0" cy="3810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63" name="Text Box 67"/>
          <p:cNvSpPr txBox="1">
            <a:spLocks noChangeArrowheads="1"/>
          </p:cNvSpPr>
          <p:nvPr/>
        </p:nvSpPr>
        <p:spPr bwMode="auto">
          <a:xfrm>
            <a:off x="1295400" y="685800"/>
            <a:ext cx="1676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From memory</a:t>
            </a:r>
          </a:p>
        </p:txBody>
      </p:sp>
      <p:sp>
        <p:nvSpPr>
          <p:cNvPr id="51264" name="Text Box 68"/>
          <p:cNvSpPr txBox="1">
            <a:spLocks noChangeArrowheads="1"/>
          </p:cNvSpPr>
          <p:nvPr/>
        </p:nvSpPr>
        <p:spPr bwMode="auto">
          <a:xfrm>
            <a:off x="1143000" y="1828800"/>
            <a:ext cx="1371600" cy="703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Load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buffers</a:t>
            </a:r>
          </a:p>
        </p:txBody>
      </p:sp>
      <p:sp>
        <p:nvSpPr>
          <p:cNvPr id="51265" name="Text Box 69"/>
          <p:cNvSpPr txBox="1">
            <a:spLocks noChangeArrowheads="1"/>
          </p:cNvSpPr>
          <p:nvPr/>
        </p:nvSpPr>
        <p:spPr bwMode="auto">
          <a:xfrm>
            <a:off x="3352800" y="1524000"/>
            <a:ext cx="1371600" cy="1069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E0E0E"/>
                </a:solidFill>
              </a:rPr>
              <a:t>FP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0E0E0E"/>
                </a:solidFill>
              </a:rPr>
              <a:t>Operation 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0E0E0E"/>
                </a:solidFill>
              </a:rPr>
              <a:t>queue</a:t>
            </a:r>
          </a:p>
        </p:txBody>
      </p:sp>
      <p:sp>
        <p:nvSpPr>
          <p:cNvPr id="51266" name="Line 70"/>
          <p:cNvSpPr>
            <a:spLocks noChangeShapeType="1"/>
          </p:cNvSpPr>
          <p:nvPr/>
        </p:nvSpPr>
        <p:spPr bwMode="auto">
          <a:xfrm>
            <a:off x="3962400" y="914400"/>
            <a:ext cx="0" cy="381000"/>
          </a:xfrm>
          <a:prstGeom prst="line">
            <a:avLst/>
          </a:prstGeom>
          <a:noFill/>
          <a:ln w="28575">
            <a:solidFill>
              <a:srgbClr val="0E0E0E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67" name="Text Box 71"/>
          <p:cNvSpPr txBox="1">
            <a:spLocks noChangeArrowheads="1"/>
          </p:cNvSpPr>
          <p:nvPr/>
        </p:nvSpPr>
        <p:spPr bwMode="auto">
          <a:xfrm>
            <a:off x="3048000" y="685800"/>
            <a:ext cx="2362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0E0E0E"/>
                </a:solidFill>
              </a:rPr>
              <a:t>From instruction unit</a:t>
            </a:r>
          </a:p>
        </p:txBody>
      </p:sp>
      <p:sp>
        <p:nvSpPr>
          <p:cNvPr id="51268" name="Text Box 72"/>
          <p:cNvSpPr txBox="1">
            <a:spLocks noChangeArrowheads="1"/>
          </p:cNvSpPr>
          <p:nvPr/>
        </p:nvSpPr>
        <p:spPr bwMode="auto">
          <a:xfrm>
            <a:off x="5943600" y="1295400"/>
            <a:ext cx="1600200" cy="703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E0E0E"/>
                </a:solidFill>
              </a:rPr>
              <a:t>FP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0E0E0E"/>
                </a:solidFill>
              </a:rPr>
              <a:t>Registers</a:t>
            </a:r>
          </a:p>
        </p:txBody>
      </p:sp>
      <p:sp>
        <p:nvSpPr>
          <p:cNvPr id="51269" name="Line 73"/>
          <p:cNvSpPr>
            <a:spLocks noChangeShapeType="1"/>
          </p:cNvSpPr>
          <p:nvPr/>
        </p:nvSpPr>
        <p:spPr bwMode="auto">
          <a:xfrm>
            <a:off x="6553200" y="2514600"/>
            <a:ext cx="838200" cy="0"/>
          </a:xfrm>
          <a:prstGeom prst="line">
            <a:avLst/>
          </a:prstGeom>
          <a:noFill/>
          <a:ln w="28575">
            <a:pattFill prst="dkUpDiag">
              <a:fgClr>
                <a:schemeClr val="accent2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0" name="Line 74"/>
          <p:cNvSpPr>
            <a:spLocks noChangeShapeType="1"/>
          </p:cNvSpPr>
          <p:nvPr/>
        </p:nvSpPr>
        <p:spPr bwMode="auto">
          <a:xfrm>
            <a:off x="7391400" y="2514600"/>
            <a:ext cx="0" cy="2286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71" name="Line 75"/>
          <p:cNvSpPr>
            <a:spLocks noChangeShapeType="1"/>
          </p:cNvSpPr>
          <p:nvPr/>
        </p:nvSpPr>
        <p:spPr bwMode="auto">
          <a:xfrm>
            <a:off x="7467600" y="3657600"/>
            <a:ext cx="0" cy="2286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72" name="Text Box 76"/>
          <p:cNvSpPr txBox="1">
            <a:spLocks noChangeArrowheads="1"/>
          </p:cNvSpPr>
          <p:nvPr/>
        </p:nvSpPr>
        <p:spPr bwMode="auto">
          <a:xfrm>
            <a:off x="6705600" y="3810000"/>
            <a:ext cx="14478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To memory</a:t>
            </a:r>
          </a:p>
        </p:txBody>
      </p:sp>
      <p:sp>
        <p:nvSpPr>
          <p:cNvPr id="51273" name="Text Box 77"/>
          <p:cNvSpPr txBox="1">
            <a:spLocks noChangeArrowheads="1"/>
          </p:cNvSpPr>
          <p:nvPr/>
        </p:nvSpPr>
        <p:spPr bwMode="auto">
          <a:xfrm>
            <a:off x="6772275" y="2724150"/>
            <a:ext cx="1371600" cy="703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Store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0033CC"/>
                </a:solidFill>
              </a:rPr>
              <a:t>buffers</a:t>
            </a:r>
          </a:p>
        </p:txBody>
      </p:sp>
      <p:sp>
        <p:nvSpPr>
          <p:cNvPr id="51274" name="Line 78"/>
          <p:cNvSpPr>
            <a:spLocks noChangeShapeType="1"/>
          </p:cNvSpPr>
          <p:nvPr/>
        </p:nvSpPr>
        <p:spPr bwMode="auto">
          <a:xfrm flipV="1">
            <a:off x="7391400" y="2514600"/>
            <a:ext cx="1143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5" name="Line 79"/>
          <p:cNvSpPr>
            <a:spLocks noChangeShapeType="1"/>
          </p:cNvSpPr>
          <p:nvPr/>
        </p:nvSpPr>
        <p:spPr bwMode="auto">
          <a:xfrm>
            <a:off x="2209800" y="4191000"/>
            <a:ext cx="6324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6" name="Oval 80"/>
          <p:cNvSpPr>
            <a:spLocks noChangeArrowheads="1"/>
          </p:cNvSpPr>
          <p:nvPr/>
        </p:nvSpPr>
        <p:spPr bwMode="auto">
          <a:xfrm>
            <a:off x="2181225" y="414655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7" name="Oval 81"/>
          <p:cNvSpPr>
            <a:spLocks noChangeArrowheads="1"/>
          </p:cNvSpPr>
          <p:nvPr/>
        </p:nvSpPr>
        <p:spPr bwMode="auto">
          <a:xfrm>
            <a:off x="2857500" y="41529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8" name="Oval 82"/>
          <p:cNvSpPr>
            <a:spLocks noChangeArrowheads="1"/>
          </p:cNvSpPr>
          <p:nvPr/>
        </p:nvSpPr>
        <p:spPr bwMode="auto">
          <a:xfrm>
            <a:off x="5826125" y="41529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9" name="Oval 83"/>
          <p:cNvSpPr>
            <a:spLocks noChangeArrowheads="1"/>
          </p:cNvSpPr>
          <p:nvPr/>
        </p:nvSpPr>
        <p:spPr bwMode="auto">
          <a:xfrm>
            <a:off x="6515100" y="4152900"/>
            <a:ext cx="76200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80" name="Text Box 84"/>
          <p:cNvSpPr txBox="1">
            <a:spLocks noChangeArrowheads="1"/>
          </p:cNvSpPr>
          <p:nvPr/>
        </p:nvSpPr>
        <p:spPr bwMode="auto">
          <a:xfrm>
            <a:off x="3200400" y="3733800"/>
            <a:ext cx="16668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/>
              <a:t>Operation bus</a:t>
            </a:r>
          </a:p>
        </p:txBody>
      </p:sp>
      <p:sp>
        <p:nvSpPr>
          <p:cNvPr id="51281" name="Text Box 85"/>
          <p:cNvSpPr txBox="1">
            <a:spLocks noChangeArrowheads="1"/>
          </p:cNvSpPr>
          <p:nvPr/>
        </p:nvSpPr>
        <p:spPr bwMode="auto">
          <a:xfrm>
            <a:off x="4953000" y="2514600"/>
            <a:ext cx="1524000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chemeClr val="accent2"/>
                </a:solidFill>
              </a:rPr>
              <a:t>Operand buses</a:t>
            </a:r>
          </a:p>
        </p:txBody>
      </p:sp>
      <p:sp>
        <p:nvSpPr>
          <p:cNvPr id="51282" name="Text Box 86"/>
          <p:cNvSpPr txBox="1">
            <a:spLocks noChangeArrowheads="1"/>
          </p:cNvSpPr>
          <p:nvPr/>
        </p:nvSpPr>
        <p:spPr bwMode="auto">
          <a:xfrm>
            <a:off x="2438400" y="0"/>
            <a:ext cx="44196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hlink"/>
                </a:solidFill>
                <a:latin typeface="Times" charset="0"/>
              </a:rPr>
              <a:t>Tomasulo scheme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Loop Example Cycle 10</a:t>
            </a:r>
          </a:p>
        </p:txBody>
      </p:sp>
      <p:graphicFrame>
        <p:nvGraphicFramePr>
          <p:cNvPr id="32770" name="Object 3"/>
          <p:cNvGraphicFramePr>
            <a:graphicFrameLocks/>
          </p:cNvGraphicFramePr>
          <p:nvPr/>
        </p:nvGraphicFramePr>
        <p:xfrm>
          <a:off x="500063" y="1595438"/>
          <a:ext cx="8105775" cy="4264025"/>
        </p:xfrm>
        <a:graphic>
          <a:graphicData uri="http://schemas.openxmlformats.org/presentationml/2006/ole">
            <p:oleObj spid="_x0000_s32770" name="Worksheet" r:id="rId4" imgW="10147300" imgH="5346700" progId="Excel.Sheet.8">
              <p:embed/>
            </p:oleObj>
          </a:graphicData>
        </a:graphic>
      </p:graphicFrame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304800" y="6096000"/>
            <a:ext cx="6272213" cy="417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sz="2400">
                <a:solidFill>
                  <a:schemeClr val="hlink"/>
                </a:solidFill>
              </a:rPr>
              <a:t> Load2 completing; what is waiting for it?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Loop Example Cycle 11</a:t>
            </a:r>
          </a:p>
        </p:txBody>
      </p:sp>
      <p:graphicFrame>
        <p:nvGraphicFramePr>
          <p:cNvPr id="33794" name="Object 3"/>
          <p:cNvGraphicFramePr>
            <a:graphicFrameLocks/>
          </p:cNvGraphicFramePr>
          <p:nvPr/>
        </p:nvGraphicFramePr>
        <p:xfrm>
          <a:off x="500063" y="1595438"/>
          <a:ext cx="8105775" cy="4264025"/>
        </p:xfrm>
        <a:graphic>
          <a:graphicData uri="http://schemas.openxmlformats.org/presentationml/2006/ole">
            <p:oleObj spid="_x0000_s33794" name="Worksheet" r:id="rId4" imgW="10147300" imgH="5346700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Loop Example Cycle 12</a:t>
            </a:r>
          </a:p>
        </p:txBody>
      </p:sp>
      <p:graphicFrame>
        <p:nvGraphicFramePr>
          <p:cNvPr id="34818" name="Object 3"/>
          <p:cNvGraphicFramePr>
            <a:graphicFrameLocks/>
          </p:cNvGraphicFramePr>
          <p:nvPr/>
        </p:nvGraphicFramePr>
        <p:xfrm>
          <a:off x="500063" y="1595438"/>
          <a:ext cx="8105775" cy="4264025"/>
        </p:xfrm>
        <a:graphic>
          <a:graphicData uri="http://schemas.openxmlformats.org/presentationml/2006/ole">
            <p:oleObj spid="_x0000_s34818" name="Worksheet" r:id="rId4" imgW="10147300" imgH="5346700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Loop Example Cycle 13</a:t>
            </a:r>
          </a:p>
        </p:txBody>
      </p:sp>
      <p:graphicFrame>
        <p:nvGraphicFramePr>
          <p:cNvPr id="35842" name="Object 3"/>
          <p:cNvGraphicFramePr>
            <a:graphicFrameLocks/>
          </p:cNvGraphicFramePr>
          <p:nvPr/>
        </p:nvGraphicFramePr>
        <p:xfrm>
          <a:off x="500063" y="1595438"/>
          <a:ext cx="8105775" cy="4264025"/>
        </p:xfrm>
        <a:graphic>
          <a:graphicData uri="http://schemas.openxmlformats.org/presentationml/2006/ole">
            <p:oleObj spid="_x0000_s35842" name="Worksheet" r:id="rId4" imgW="10147300" imgH="5346700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Loop Example Cycle 14</a:t>
            </a:r>
          </a:p>
        </p:txBody>
      </p:sp>
      <p:graphicFrame>
        <p:nvGraphicFramePr>
          <p:cNvPr id="36866" name="Object 3"/>
          <p:cNvGraphicFramePr>
            <a:graphicFrameLocks/>
          </p:cNvGraphicFramePr>
          <p:nvPr/>
        </p:nvGraphicFramePr>
        <p:xfrm>
          <a:off x="500063" y="1595438"/>
          <a:ext cx="8105775" cy="4264025"/>
        </p:xfrm>
        <a:graphic>
          <a:graphicData uri="http://schemas.openxmlformats.org/presentationml/2006/ole">
            <p:oleObj spid="_x0000_s36866" name="Worksheet" r:id="rId4" imgW="10147300" imgH="5346700" progId="Excel.Sheet.8">
              <p:embed/>
            </p:oleObj>
          </a:graphicData>
        </a:graphic>
      </p:graphicFrame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284163" y="6237288"/>
            <a:ext cx="6183312" cy="430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sz="2400">
                <a:solidFill>
                  <a:schemeClr val="hlink"/>
                </a:solidFill>
              </a:rPr>
              <a:t> Mult1 completing; what is waiting for it?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Loop Example Cycle 15</a:t>
            </a:r>
          </a:p>
        </p:txBody>
      </p:sp>
      <p:graphicFrame>
        <p:nvGraphicFramePr>
          <p:cNvPr id="37890" name="Object 3"/>
          <p:cNvGraphicFramePr>
            <a:graphicFrameLocks/>
          </p:cNvGraphicFramePr>
          <p:nvPr/>
        </p:nvGraphicFramePr>
        <p:xfrm>
          <a:off x="500063" y="1595438"/>
          <a:ext cx="8105775" cy="4264025"/>
        </p:xfrm>
        <a:graphic>
          <a:graphicData uri="http://schemas.openxmlformats.org/presentationml/2006/ole">
            <p:oleObj spid="_x0000_s37890" name="Worksheet" r:id="rId4" imgW="10147300" imgH="5346700" progId="Excel.Sheet.8">
              <p:embed/>
            </p:oleObj>
          </a:graphicData>
        </a:graphic>
      </p:graphicFrame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303213" y="6122988"/>
            <a:ext cx="6183312" cy="430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sz="2400">
                <a:solidFill>
                  <a:schemeClr val="hlink"/>
                </a:solidFill>
              </a:rPr>
              <a:t> Mult2 completing; what is waiting for it?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Loop Example Cycle 16</a:t>
            </a:r>
          </a:p>
        </p:txBody>
      </p:sp>
      <p:graphicFrame>
        <p:nvGraphicFramePr>
          <p:cNvPr id="38914" name="Object 3"/>
          <p:cNvGraphicFramePr>
            <a:graphicFrameLocks/>
          </p:cNvGraphicFramePr>
          <p:nvPr/>
        </p:nvGraphicFramePr>
        <p:xfrm>
          <a:off x="500063" y="1595438"/>
          <a:ext cx="8105775" cy="4264025"/>
        </p:xfrm>
        <a:graphic>
          <a:graphicData uri="http://schemas.openxmlformats.org/presentationml/2006/ole">
            <p:oleObj spid="_x0000_s38914" name="Worksheet" r:id="rId4" imgW="10147300" imgH="5346700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Loop Example Cycle 17</a:t>
            </a:r>
          </a:p>
        </p:txBody>
      </p:sp>
      <p:graphicFrame>
        <p:nvGraphicFramePr>
          <p:cNvPr id="39938" name="Object 3"/>
          <p:cNvGraphicFramePr>
            <a:graphicFrameLocks/>
          </p:cNvGraphicFramePr>
          <p:nvPr/>
        </p:nvGraphicFramePr>
        <p:xfrm>
          <a:off x="500063" y="1595438"/>
          <a:ext cx="8105775" cy="4264025"/>
        </p:xfrm>
        <a:graphic>
          <a:graphicData uri="http://schemas.openxmlformats.org/presentationml/2006/ole">
            <p:oleObj spid="_x0000_s39938" name="Worksheet" r:id="rId4" imgW="10147300" imgH="5346700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Loop Example Cycle 18</a:t>
            </a:r>
          </a:p>
        </p:txBody>
      </p:sp>
      <p:graphicFrame>
        <p:nvGraphicFramePr>
          <p:cNvPr id="40962" name="Object 3"/>
          <p:cNvGraphicFramePr>
            <a:graphicFrameLocks/>
          </p:cNvGraphicFramePr>
          <p:nvPr/>
        </p:nvGraphicFramePr>
        <p:xfrm>
          <a:off x="500063" y="1595438"/>
          <a:ext cx="8105775" cy="4264025"/>
        </p:xfrm>
        <a:graphic>
          <a:graphicData uri="http://schemas.openxmlformats.org/presentationml/2006/ole">
            <p:oleObj spid="_x0000_s40962" name="Worksheet" r:id="rId4" imgW="10147300" imgH="5346700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Loop Example Cycle 19</a:t>
            </a:r>
          </a:p>
        </p:txBody>
      </p:sp>
      <p:graphicFrame>
        <p:nvGraphicFramePr>
          <p:cNvPr id="41986" name="Object 3"/>
          <p:cNvGraphicFramePr>
            <a:graphicFrameLocks/>
          </p:cNvGraphicFramePr>
          <p:nvPr/>
        </p:nvGraphicFramePr>
        <p:xfrm>
          <a:off x="500063" y="1595438"/>
          <a:ext cx="8105775" cy="4264025"/>
        </p:xfrm>
        <a:graphic>
          <a:graphicData uri="http://schemas.openxmlformats.org/presentationml/2006/ole">
            <p:oleObj spid="_x0000_s41986" name="Worksheet" r:id="rId4" imgW="10147300" imgH="5346700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609600"/>
            <a:ext cx="8305800" cy="1143000"/>
          </a:xfrm>
          <a:noFill/>
        </p:spPr>
        <p:txBody>
          <a:bodyPr/>
          <a:lstStyle/>
          <a:p>
            <a:r>
              <a:rPr lang="en-US" smtClean="0"/>
              <a:t>Reservation Station Components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790700"/>
            <a:ext cx="8153400" cy="4114800"/>
          </a:xfrm>
          <a:noFill/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b="0" smtClean="0"/>
              <a:t>	</a:t>
            </a:r>
            <a:r>
              <a:rPr lang="en-US" b="0" smtClean="0">
                <a:solidFill>
                  <a:schemeClr val="accent1"/>
                </a:solidFill>
              </a:rPr>
              <a:t>Op</a:t>
            </a:r>
            <a:r>
              <a:rPr lang="en-US" b="0" smtClean="0"/>
              <a:t>—Operation to perform in the unit (e.g., + or –)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0" smtClean="0"/>
              <a:t>	</a:t>
            </a:r>
            <a:r>
              <a:rPr lang="en-US" b="0" smtClean="0">
                <a:solidFill>
                  <a:schemeClr val="accent1"/>
                </a:solidFill>
              </a:rPr>
              <a:t>Vj, Vk</a:t>
            </a:r>
            <a:r>
              <a:rPr lang="en-US" b="0" smtClean="0"/>
              <a:t>—</a:t>
            </a:r>
            <a:r>
              <a:rPr lang="en-US" b="0" smtClean="0">
                <a:solidFill>
                  <a:schemeClr val="hlink"/>
                </a:solidFill>
              </a:rPr>
              <a:t>Value</a:t>
            </a:r>
            <a:r>
              <a:rPr lang="en-US" b="0" smtClean="0"/>
              <a:t> of Source operands</a:t>
            </a:r>
          </a:p>
          <a:p>
            <a:pPr lvl="1">
              <a:lnSpc>
                <a:spcPct val="80000"/>
              </a:lnSpc>
            </a:pPr>
            <a:r>
              <a:rPr lang="en-US" b="0" smtClean="0"/>
              <a:t>Store buffers has V field, result to be stored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0" smtClean="0">
                <a:solidFill>
                  <a:schemeClr val="accent1"/>
                </a:solidFill>
              </a:rPr>
              <a:t>	Qj, Qk</a:t>
            </a:r>
            <a:r>
              <a:rPr lang="en-US" b="0" smtClean="0"/>
              <a:t>—Reservation stations producing source registers (value to be written)</a:t>
            </a:r>
          </a:p>
          <a:p>
            <a:pPr lvl="1">
              <a:lnSpc>
                <a:spcPct val="80000"/>
              </a:lnSpc>
            </a:pPr>
            <a:r>
              <a:rPr lang="en-US" sz="2000" b="0" smtClean="0"/>
              <a:t>Note: No ready flags as in Scoreboard; Qj,Qk=0 =&gt; ready</a:t>
            </a:r>
            <a:endParaRPr lang="en-US" b="0" smtClean="0">
              <a:solidFill>
                <a:schemeClr val="accent1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b="0" smtClean="0"/>
              <a:t>Store buffers only have Qi for RS producing result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0" smtClean="0">
                <a:solidFill>
                  <a:schemeClr val="accent1"/>
                </a:solidFill>
              </a:rPr>
              <a:t> 	Busy</a:t>
            </a:r>
            <a:r>
              <a:rPr lang="en-US" b="0" smtClean="0"/>
              <a:t>—Indicates reservation station or FU is busy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0" smtClean="0">
                <a:solidFill>
                  <a:schemeClr val="hlink"/>
                </a:solidFill>
              </a:rPr>
              <a:t>	Register result status</a:t>
            </a:r>
            <a:r>
              <a:rPr lang="en-US" b="0" smtClean="0"/>
              <a:t>—Indicates which functional unit will write each register, if one exists. Blank when no pending instructions that will write that register.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Loop Example Cycle 20</a:t>
            </a:r>
          </a:p>
        </p:txBody>
      </p:sp>
      <p:graphicFrame>
        <p:nvGraphicFramePr>
          <p:cNvPr id="43010" name="Object 3"/>
          <p:cNvGraphicFramePr>
            <a:graphicFrameLocks/>
          </p:cNvGraphicFramePr>
          <p:nvPr/>
        </p:nvGraphicFramePr>
        <p:xfrm>
          <a:off x="500063" y="1595438"/>
          <a:ext cx="8105775" cy="4264025"/>
        </p:xfrm>
        <a:graphic>
          <a:graphicData uri="http://schemas.openxmlformats.org/presentationml/2006/ole">
            <p:oleObj spid="_x0000_s43010" name="Worksheet" r:id="rId4" imgW="10147300" imgH="5346700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Loop Example Cycle 21</a:t>
            </a:r>
          </a:p>
        </p:txBody>
      </p:sp>
      <p:graphicFrame>
        <p:nvGraphicFramePr>
          <p:cNvPr id="44034" name="Object 3"/>
          <p:cNvGraphicFramePr>
            <a:graphicFrameLocks/>
          </p:cNvGraphicFramePr>
          <p:nvPr/>
        </p:nvGraphicFramePr>
        <p:xfrm>
          <a:off x="500063" y="1595438"/>
          <a:ext cx="8105775" cy="4264025"/>
        </p:xfrm>
        <a:graphic>
          <a:graphicData uri="http://schemas.openxmlformats.org/presentationml/2006/ole">
            <p:oleObj spid="_x0000_s44034" name="Worksheet" r:id="rId4" imgW="10147300" imgH="5346700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Tomasulo Summary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162800" cy="4114800"/>
          </a:xfrm>
          <a:noFill/>
        </p:spPr>
        <p:txBody>
          <a:bodyPr/>
          <a:lstStyle/>
          <a:p>
            <a:r>
              <a:rPr lang="en-US" b="0" smtClean="0"/>
              <a:t>Reservations stations: renaming to larger set of registers + buffering source operands</a:t>
            </a:r>
          </a:p>
          <a:p>
            <a:pPr lvl="1"/>
            <a:r>
              <a:rPr lang="en-US" sz="2000" b="0" smtClean="0"/>
              <a:t>Prevents registers as bottleneck</a:t>
            </a:r>
          </a:p>
          <a:p>
            <a:pPr lvl="1"/>
            <a:r>
              <a:rPr lang="en-US" sz="2000" b="0" smtClean="0"/>
              <a:t>Avoids WAR, WAW hazards of Scoreboard</a:t>
            </a:r>
          </a:p>
          <a:p>
            <a:pPr lvl="1"/>
            <a:r>
              <a:rPr lang="en-US" sz="2000" b="0" smtClean="0"/>
              <a:t>Allows loop unrolling in HW</a:t>
            </a:r>
            <a:endParaRPr lang="en-US" b="0" smtClean="0"/>
          </a:p>
          <a:p>
            <a:r>
              <a:rPr lang="en-US" b="0" smtClean="0"/>
              <a:t>Not limited to basic blocks </a:t>
            </a:r>
            <a:br>
              <a:rPr lang="en-US" b="0" smtClean="0"/>
            </a:br>
            <a:r>
              <a:rPr lang="en-US" b="0" smtClean="0"/>
              <a:t>(integer units gets ahead, beyond branches)</a:t>
            </a:r>
          </a:p>
          <a:p>
            <a:r>
              <a:rPr lang="en-US" b="0" smtClean="0"/>
              <a:t>Helps cache misses as well</a:t>
            </a:r>
          </a:p>
          <a:p>
            <a:r>
              <a:rPr lang="en-US" b="0" smtClean="0"/>
              <a:t>Lasting Contributions</a:t>
            </a:r>
          </a:p>
          <a:p>
            <a:pPr lvl="1"/>
            <a:r>
              <a:rPr lang="en-US" b="0" smtClean="0"/>
              <a:t>Dynamic scheduling</a:t>
            </a:r>
          </a:p>
          <a:p>
            <a:pPr lvl="1"/>
            <a:r>
              <a:rPr lang="en-US" b="0" smtClean="0"/>
              <a:t>Register renaming</a:t>
            </a:r>
          </a:p>
          <a:p>
            <a:pPr lvl="1"/>
            <a:r>
              <a:rPr lang="en-US" b="0" smtClean="0"/>
              <a:t>Load/store disambiguation</a:t>
            </a:r>
          </a:p>
          <a:p>
            <a:r>
              <a:rPr lang="en-US" b="0" smtClean="0"/>
              <a:t>360/91 descendants are Pentium II; PowerPC 604; MIPS R10000; HP-PA 8000; Alpha 21264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1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1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1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1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1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1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build="p" autoUpdateAnimBg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Line 3"/>
          <p:cNvSpPr>
            <a:spLocks noChangeShapeType="1"/>
          </p:cNvSpPr>
          <p:nvPr/>
        </p:nvSpPr>
        <p:spPr bwMode="auto">
          <a:xfrm>
            <a:off x="987425" y="141288"/>
            <a:ext cx="80533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03" name="Text Box 4"/>
          <p:cNvSpPr txBox="1">
            <a:spLocks noChangeArrowheads="1"/>
          </p:cNvSpPr>
          <p:nvPr/>
        </p:nvSpPr>
        <p:spPr bwMode="auto">
          <a:xfrm>
            <a:off x="593725" y="485775"/>
            <a:ext cx="785813" cy="530225"/>
          </a:xfrm>
          <a:prstGeom prst="rect">
            <a:avLst/>
          </a:prstGeom>
          <a:solidFill>
            <a:schemeClr val="bg1"/>
          </a:solidFill>
          <a:ln w="12700">
            <a:solidFill>
              <a:srgbClr val="00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0"/>
              <a:t>Fetch Unit</a:t>
            </a:r>
          </a:p>
        </p:txBody>
      </p:sp>
      <p:sp>
        <p:nvSpPr>
          <p:cNvPr id="76804" name="Line 5"/>
          <p:cNvSpPr>
            <a:spLocks noChangeShapeType="1"/>
          </p:cNvSpPr>
          <p:nvPr/>
        </p:nvSpPr>
        <p:spPr bwMode="auto">
          <a:xfrm>
            <a:off x="9040813" y="141288"/>
            <a:ext cx="0" cy="5224462"/>
          </a:xfrm>
          <a:prstGeom prst="line">
            <a:avLst/>
          </a:prstGeom>
          <a:noFill/>
          <a:ln w="19050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05" name="Line 7"/>
          <p:cNvSpPr>
            <a:spLocks noChangeShapeType="1"/>
          </p:cNvSpPr>
          <p:nvPr/>
        </p:nvSpPr>
        <p:spPr bwMode="auto">
          <a:xfrm>
            <a:off x="8323263" y="5022850"/>
            <a:ext cx="0" cy="346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06" name="Line 8"/>
          <p:cNvSpPr>
            <a:spLocks noChangeShapeType="1"/>
          </p:cNvSpPr>
          <p:nvPr/>
        </p:nvSpPr>
        <p:spPr bwMode="auto">
          <a:xfrm>
            <a:off x="8320088" y="5365750"/>
            <a:ext cx="7207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07" name="Line 9"/>
          <p:cNvSpPr>
            <a:spLocks noChangeShapeType="1"/>
          </p:cNvSpPr>
          <p:nvPr/>
        </p:nvSpPr>
        <p:spPr bwMode="auto">
          <a:xfrm>
            <a:off x="2820988" y="1173163"/>
            <a:ext cx="0" cy="23368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08" name="Line 10"/>
          <p:cNvSpPr>
            <a:spLocks noChangeShapeType="1"/>
          </p:cNvSpPr>
          <p:nvPr/>
        </p:nvSpPr>
        <p:spPr bwMode="auto">
          <a:xfrm>
            <a:off x="922338" y="3165475"/>
            <a:ext cx="445135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09" name="Line 11"/>
          <p:cNvSpPr>
            <a:spLocks noChangeShapeType="1"/>
          </p:cNvSpPr>
          <p:nvPr/>
        </p:nvSpPr>
        <p:spPr bwMode="auto">
          <a:xfrm>
            <a:off x="4719638" y="3371850"/>
            <a:ext cx="2619375" cy="0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0" name="Line 12"/>
          <p:cNvSpPr>
            <a:spLocks noChangeShapeType="1"/>
          </p:cNvSpPr>
          <p:nvPr/>
        </p:nvSpPr>
        <p:spPr bwMode="auto">
          <a:xfrm>
            <a:off x="593725" y="3509963"/>
            <a:ext cx="7399338" cy="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1" name="Line 13"/>
          <p:cNvSpPr>
            <a:spLocks noChangeShapeType="1"/>
          </p:cNvSpPr>
          <p:nvPr/>
        </p:nvSpPr>
        <p:spPr bwMode="auto">
          <a:xfrm>
            <a:off x="201613" y="3784600"/>
            <a:ext cx="4976812" cy="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2" name="Line 14"/>
          <p:cNvSpPr>
            <a:spLocks noChangeShapeType="1"/>
          </p:cNvSpPr>
          <p:nvPr/>
        </p:nvSpPr>
        <p:spPr bwMode="auto">
          <a:xfrm>
            <a:off x="4719638" y="3922713"/>
            <a:ext cx="3011487" cy="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3" name="Line 15"/>
          <p:cNvSpPr>
            <a:spLocks noChangeShapeType="1"/>
          </p:cNvSpPr>
          <p:nvPr/>
        </p:nvSpPr>
        <p:spPr bwMode="auto">
          <a:xfrm>
            <a:off x="7731125" y="3922713"/>
            <a:ext cx="0" cy="1649412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4" name="Line 16"/>
          <p:cNvSpPr>
            <a:spLocks noChangeShapeType="1"/>
          </p:cNvSpPr>
          <p:nvPr/>
        </p:nvSpPr>
        <p:spPr bwMode="auto">
          <a:xfrm flipH="1">
            <a:off x="5111750" y="5572125"/>
            <a:ext cx="2619375" cy="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5" name="Line 17"/>
          <p:cNvSpPr>
            <a:spLocks noChangeShapeType="1"/>
          </p:cNvSpPr>
          <p:nvPr/>
        </p:nvSpPr>
        <p:spPr bwMode="auto">
          <a:xfrm>
            <a:off x="201613" y="3784600"/>
            <a:ext cx="0" cy="1719263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6" name="Line 18"/>
          <p:cNvSpPr>
            <a:spLocks noChangeShapeType="1"/>
          </p:cNvSpPr>
          <p:nvPr/>
        </p:nvSpPr>
        <p:spPr bwMode="auto">
          <a:xfrm>
            <a:off x="201613" y="5503863"/>
            <a:ext cx="4583112" cy="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7" name="Line 19"/>
          <p:cNvSpPr>
            <a:spLocks noChangeShapeType="1"/>
          </p:cNvSpPr>
          <p:nvPr/>
        </p:nvSpPr>
        <p:spPr bwMode="auto">
          <a:xfrm>
            <a:off x="725488" y="5710238"/>
            <a:ext cx="8118475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8" name="Line 20"/>
          <p:cNvSpPr>
            <a:spLocks noChangeShapeType="1"/>
          </p:cNvSpPr>
          <p:nvPr/>
        </p:nvSpPr>
        <p:spPr bwMode="auto">
          <a:xfrm flipV="1">
            <a:off x="8843963" y="1103313"/>
            <a:ext cx="0" cy="4606925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9" name="Line 22"/>
          <p:cNvSpPr>
            <a:spLocks noChangeShapeType="1"/>
          </p:cNvSpPr>
          <p:nvPr/>
        </p:nvSpPr>
        <p:spPr bwMode="auto">
          <a:xfrm flipH="1">
            <a:off x="8320088" y="3852863"/>
            <a:ext cx="523875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0" name="Line 23"/>
          <p:cNvSpPr>
            <a:spLocks noChangeShapeType="1"/>
          </p:cNvSpPr>
          <p:nvPr/>
        </p:nvSpPr>
        <p:spPr bwMode="auto">
          <a:xfrm>
            <a:off x="2820988" y="1309688"/>
            <a:ext cx="1963737" cy="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1" name="Line 24"/>
          <p:cNvSpPr>
            <a:spLocks noChangeShapeType="1"/>
          </p:cNvSpPr>
          <p:nvPr/>
        </p:nvSpPr>
        <p:spPr bwMode="auto">
          <a:xfrm flipV="1">
            <a:off x="4784725" y="347663"/>
            <a:ext cx="0" cy="962025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2" name="Line 25"/>
          <p:cNvSpPr>
            <a:spLocks noChangeShapeType="1"/>
          </p:cNvSpPr>
          <p:nvPr/>
        </p:nvSpPr>
        <p:spPr bwMode="auto">
          <a:xfrm>
            <a:off x="4784725" y="347663"/>
            <a:ext cx="1636713" cy="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3" name="Line 26"/>
          <p:cNvSpPr>
            <a:spLocks noChangeShapeType="1"/>
          </p:cNvSpPr>
          <p:nvPr/>
        </p:nvSpPr>
        <p:spPr bwMode="auto">
          <a:xfrm>
            <a:off x="6029325" y="1584325"/>
            <a:ext cx="0" cy="757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4" name="Line 27"/>
          <p:cNvSpPr>
            <a:spLocks noChangeShapeType="1"/>
          </p:cNvSpPr>
          <p:nvPr/>
        </p:nvSpPr>
        <p:spPr bwMode="auto">
          <a:xfrm>
            <a:off x="6880225" y="1584325"/>
            <a:ext cx="0" cy="2063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5" name="Line 28"/>
          <p:cNvSpPr>
            <a:spLocks noChangeShapeType="1"/>
          </p:cNvSpPr>
          <p:nvPr/>
        </p:nvSpPr>
        <p:spPr bwMode="auto">
          <a:xfrm>
            <a:off x="6880225" y="1790700"/>
            <a:ext cx="7858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6" name="Line 29"/>
          <p:cNvSpPr>
            <a:spLocks noChangeShapeType="1"/>
          </p:cNvSpPr>
          <p:nvPr/>
        </p:nvSpPr>
        <p:spPr bwMode="auto">
          <a:xfrm>
            <a:off x="7666038" y="1790700"/>
            <a:ext cx="0" cy="550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7" name="Line 30"/>
          <p:cNvSpPr>
            <a:spLocks noChangeShapeType="1"/>
          </p:cNvSpPr>
          <p:nvPr/>
        </p:nvSpPr>
        <p:spPr bwMode="auto">
          <a:xfrm>
            <a:off x="922338" y="3165475"/>
            <a:ext cx="0" cy="110013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28" name="Line 31"/>
          <p:cNvSpPr>
            <a:spLocks noChangeShapeType="1"/>
          </p:cNvSpPr>
          <p:nvPr/>
        </p:nvSpPr>
        <p:spPr bwMode="auto">
          <a:xfrm>
            <a:off x="2232025" y="3165475"/>
            <a:ext cx="0" cy="110013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29" name="Line 32"/>
          <p:cNvSpPr>
            <a:spLocks noChangeShapeType="1"/>
          </p:cNvSpPr>
          <p:nvPr/>
        </p:nvSpPr>
        <p:spPr bwMode="auto">
          <a:xfrm>
            <a:off x="3540125" y="3165475"/>
            <a:ext cx="0" cy="110013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30" name="Line 33"/>
          <p:cNvSpPr>
            <a:spLocks noChangeShapeType="1"/>
          </p:cNvSpPr>
          <p:nvPr/>
        </p:nvSpPr>
        <p:spPr bwMode="auto">
          <a:xfrm>
            <a:off x="1379538" y="760413"/>
            <a:ext cx="7207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31" name="Line 34"/>
          <p:cNvSpPr>
            <a:spLocks noChangeShapeType="1"/>
          </p:cNvSpPr>
          <p:nvPr/>
        </p:nvSpPr>
        <p:spPr bwMode="auto">
          <a:xfrm>
            <a:off x="6421438" y="347663"/>
            <a:ext cx="0" cy="206375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32" name="Line 35"/>
          <p:cNvSpPr>
            <a:spLocks noChangeShapeType="1"/>
          </p:cNvSpPr>
          <p:nvPr/>
        </p:nvSpPr>
        <p:spPr bwMode="auto">
          <a:xfrm flipH="1">
            <a:off x="7272338" y="2341563"/>
            <a:ext cx="393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33" name="Line 36"/>
          <p:cNvSpPr>
            <a:spLocks noChangeShapeType="1"/>
          </p:cNvSpPr>
          <p:nvPr/>
        </p:nvSpPr>
        <p:spPr bwMode="auto">
          <a:xfrm>
            <a:off x="7993063" y="3509963"/>
            <a:ext cx="0" cy="75565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34" name="Line 37"/>
          <p:cNvSpPr>
            <a:spLocks noChangeShapeType="1"/>
          </p:cNvSpPr>
          <p:nvPr/>
        </p:nvSpPr>
        <p:spPr bwMode="auto">
          <a:xfrm>
            <a:off x="8320088" y="3852863"/>
            <a:ext cx="0" cy="41275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35" name="Line 38"/>
          <p:cNvSpPr>
            <a:spLocks noChangeShapeType="1"/>
          </p:cNvSpPr>
          <p:nvPr/>
        </p:nvSpPr>
        <p:spPr bwMode="auto">
          <a:xfrm>
            <a:off x="1379538" y="3165475"/>
            <a:ext cx="0" cy="110013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36" name="Line 39"/>
          <p:cNvSpPr>
            <a:spLocks noChangeShapeType="1"/>
          </p:cNvSpPr>
          <p:nvPr/>
        </p:nvSpPr>
        <p:spPr bwMode="auto">
          <a:xfrm>
            <a:off x="2689225" y="3165475"/>
            <a:ext cx="0" cy="110013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37" name="Line 40"/>
          <p:cNvSpPr>
            <a:spLocks noChangeShapeType="1"/>
          </p:cNvSpPr>
          <p:nvPr/>
        </p:nvSpPr>
        <p:spPr bwMode="auto">
          <a:xfrm>
            <a:off x="3213100" y="3509963"/>
            <a:ext cx="0" cy="75565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38" name="Line 41"/>
          <p:cNvSpPr>
            <a:spLocks noChangeShapeType="1"/>
          </p:cNvSpPr>
          <p:nvPr/>
        </p:nvSpPr>
        <p:spPr bwMode="auto">
          <a:xfrm>
            <a:off x="1903413" y="3509963"/>
            <a:ext cx="0" cy="75565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39" name="Line 42"/>
          <p:cNvSpPr>
            <a:spLocks noChangeShapeType="1"/>
          </p:cNvSpPr>
          <p:nvPr/>
        </p:nvSpPr>
        <p:spPr bwMode="auto">
          <a:xfrm>
            <a:off x="593725" y="3509963"/>
            <a:ext cx="0" cy="75565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40" name="Line 43"/>
          <p:cNvSpPr>
            <a:spLocks noChangeShapeType="1"/>
          </p:cNvSpPr>
          <p:nvPr/>
        </p:nvSpPr>
        <p:spPr bwMode="auto">
          <a:xfrm>
            <a:off x="4064000" y="3165475"/>
            <a:ext cx="0" cy="110013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41" name="Line 44"/>
          <p:cNvSpPr>
            <a:spLocks noChangeShapeType="1"/>
          </p:cNvSpPr>
          <p:nvPr/>
        </p:nvSpPr>
        <p:spPr bwMode="auto">
          <a:xfrm>
            <a:off x="4457700" y="3509963"/>
            <a:ext cx="0" cy="75565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42" name="Line 45"/>
          <p:cNvSpPr>
            <a:spLocks noChangeShapeType="1"/>
          </p:cNvSpPr>
          <p:nvPr/>
        </p:nvSpPr>
        <p:spPr bwMode="auto">
          <a:xfrm>
            <a:off x="4719638" y="3371850"/>
            <a:ext cx="0" cy="893763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43" name="Line 46"/>
          <p:cNvSpPr>
            <a:spLocks noChangeShapeType="1"/>
          </p:cNvSpPr>
          <p:nvPr/>
        </p:nvSpPr>
        <p:spPr bwMode="auto">
          <a:xfrm>
            <a:off x="4849813" y="3165475"/>
            <a:ext cx="0" cy="110013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44" name="Line 47"/>
          <p:cNvSpPr>
            <a:spLocks noChangeShapeType="1"/>
          </p:cNvSpPr>
          <p:nvPr/>
        </p:nvSpPr>
        <p:spPr bwMode="auto">
          <a:xfrm>
            <a:off x="5178425" y="3371850"/>
            <a:ext cx="0" cy="893763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45" name="Line 48"/>
          <p:cNvSpPr>
            <a:spLocks noChangeShapeType="1"/>
          </p:cNvSpPr>
          <p:nvPr/>
        </p:nvSpPr>
        <p:spPr bwMode="auto">
          <a:xfrm>
            <a:off x="5373688" y="3165475"/>
            <a:ext cx="0" cy="110013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46" name="Line 49"/>
          <p:cNvSpPr>
            <a:spLocks noChangeShapeType="1"/>
          </p:cNvSpPr>
          <p:nvPr/>
        </p:nvSpPr>
        <p:spPr bwMode="auto">
          <a:xfrm>
            <a:off x="7339013" y="3371850"/>
            <a:ext cx="0" cy="893763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47" name="Line 50"/>
          <p:cNvSpPr>
            <a:spLocks noChangeShapeType="1"/>
          </p:cNvSpPr>
          <p:nvPr/>
        </p:nvSpPr>
        <p:spPr bwMode="auto">
          <a:xfrm>
            <a:off x="6553200" y="3509963"/>
            <a:ext cx="0" cy="75565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48" name="Line 51"/>
          <p:cNvSpPr>
            <a:spLocks noChangeShapeType="1"/>
          </p:cNvSpPr>
          <p:nvPr/>
        </p:nvSpPr>
        <p:spPr bwMode="auto">
          <a:xfrm>
            <a:off x="6815138" y="3371850"/>
            <a:ext cx="0" cy="893763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49" name="Line 52"/>
          <p:cNvSpPr>
            <a:spLocks noChangeShapeType="1"/>
          </p:cNvSpPr>
          <p:nvPr/>
        </p:nvSpPr>
        <p:spPr bwMode="auto">
          <a:xfrm>
            <a:off x="6815138" y="2822575"/>
            <a:ext cx="0" cy="549275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50" name="Line 53"/>
          <p:cNvSpPr>
            <a:spLocks noChangeShapeType="1"/>
          </p:cNvSpPr>
          <p:nvPr/>
        </p:nvSpPr>
        <p:spPr bwMode="auto">
          <a:xfrm flipV="1">
            <a:off x="7077075" y="2822575"/>
            <a:ext cx="0" cy="1100138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51" name="Line 54"/>
          <p:cNvSpPr>
            <a:spLocks noChangeShapeType="1"/>
          </p:cNvSpPr>
          <p:nvPr/>
        </p:nvSpPr>
        <p:spPr bwMode="auto">
          <a:xfrm>
            <a:off x="922338" y="4540250"/>
            <a:ext cx="0" cy="276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52" name="Line 55"/>
          <p:cNvSpPr>
            <a:spLocks noChangeShapeType="1"/>
          </p:cNvSpPr>
          <p:nvPr/>
        </p:nvSpPr>
        <p:spPr bwMode="auto">
          <a:xfrm>
            <a:off x="1249363" y="4540250"/>
            <a:ext cx="0" cy="276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53" name="Line 56"/>
          <p:cNvSpPr>
            <a:spLocks noChangeShapeType="1"/>
          </p:cNvSpPr>
          <p:nvPr/>
        </p:nvSpPr>
        <p:spPr bwMode="auto">
          <a:xfrm>
            <a:off x="2165350" y="4540250"/>
            <a:ext cx="0" cy="276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54" name="Line 57"/>
          <p:cNvSpPr>
            <a:spLocks noChangeShapeType="1"/>
          </p:cNvSpPr>
          <p:nvPr/>
        </p:nvSpPr>
        <p:spPr bwMode="auto">
          <a:xfrm>
            <a:off x="855663" y="5091113"/>
            <a:ext cx="0" cy="619125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55" name="Line 58"/>
          <p:cNvSpPr>
            <a:spLocks noChangeShapeType="1"/>
          </p:cNvSpPr>
          <p:nvPr/>
        </p:nvSpPr>
        <p:spPr bwMode="auto">
          <a:xfrm>
            <a:off x="1117600" y="5091113"/>
            <a:ext cx="0" cy="41275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56" name="Line 59"/>
          <p:cNvSpPr>
            <a:spLocks noChangeShapeType="1"/>
          </p:cNvSpPr>
          <p:nvPr/>
        </p:nvSpPr>
        <p:spPr bwMode="auto">
          <a:xfrm>
            <a:off x="2427288" y="5022850"/>
            <a:ext cx="0" cy="481013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57" name="Line 60"/>
          <p:cNvSpPr>
            <a:spLocks noChangeShapeType="1"/>
          </p:cNvSpPr>
          <p:nvPr/>
        </p:nvSpPr>
        <p:spPr bwMode="auto">
          <a:xfrm>
            <a:off x="2559050" y="5091113"/>
            <a:ext cx="0" cy="619125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58" name="Line 61"/>
          <p:cNvSpPr>
            <a:spLocks noChangeShapeType="1"/>
          </p:cNvSpPr>
          <p:nvPr/>
        </p:nvSpPr>
        <p:spPr bwMode="auto">
          <a:xfrm>
            <a:off x="2624138" y="4540250"/>
            <a:ext cx="0" cy="276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59" name="Line 62"/>
          <p:cNvSpPr>
            <a:spLocks noChangeShapeType="1"/>
          </p:cNvSpPr>
          <p:nvPr/>
        </p:nvSpPr>
        <p:spPr bwMode="auto">
          <a:xfrm>
            <a:off x="3475038" y="4540250"/>
            <a:ext cx="0" cy="3444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60" name="Line 63"/>
          <p:cNvSpPr>
            <a:spLocks noChangeShapeType="1"/>
          </p:cNvSpPr>
          <p:nvPr/>
        </p:nvSpPr>
        <p:spPr bwMode="auto">
          <a:xfrm>
            <a:off x="3868738" y="4540250"/>
            <a:ext cx="0" cy="3444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61" name="Line 64"/>
          <p:cNvSpPr>
            <a:spLocks noChangeShapeType="1"/>
          </p:cNvSpPr>
          <p:nvPr/>
        </p:nvSpPr>
        <p:spPr bwMode="auto">
          <a:xfrm>
            <a:off x="4784725" y="4678363"/>
            <a:ext cx="0" cy="274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62" name="Line 66"/>
          <p:cNvSpPr>
            <a:spLocks noChangeShapeType="1"/>
          </p:cNvSpPr>
          <p:nvPr/>
        </p:nvSpPr>
        <p:spPr bwMode="auto">
          <a:xfrm>
            <a:off x="5178425" y="4678363"/>
            <a:ext cx="0" cy="274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63" name="Line 67"/>
          <p:cNvSpPr>
            <a:spLocks noChangeShapeType="1"/>
          </p:cNvSpPr>
          <p:nvPr/>
        </p:nvSpPr>
        <p:spPr bwMode="auto">
          <a:xfrm>
            <a:off x="3540125" y="5159375"/>
            <a:ext cx="0" cy="550863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64" name="Line 68"/>
          <p:cNvSpPr>
            <a:spLocks noChangeShapeType="1"/>
          </p:cNvSpPr>
          <p:nvPr/>
        </p:nvSpPr>
        <p:spPr bwMode="auto">
          <a:xfrm>
            <a:off x="3736975" y="5159375"/>
            <a:ext cx="0" cy="344488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65" name="Line 69"/>
          <p:cNvSpPr>
            <a:spLocks noChangeShapeType="1"/>
          </p:cNvSpPr>
          <p:nvPr/>
        </p:nvSpPr>
        <p:spPr bwMode="auto">
          <a:xfrm flipH="1">
            <a:off x="4697413" y="5229225"/>
            <a:ext cx="22225" cy="246063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66" name="Line 70"/>
          <p:cNvSpPr>
            <a:spLocks noChangeShapeType="1"/>
          </p:cNvSpPr>
          <p:nvPr/>
        </p:nvSpPr>
        <p:spPr bwMode="auto">
          <a:xfrm>
            <a:off x="4849813" y="5229225"/>
            <a:ext cx="0" cy="481013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67" name="Line 71"/>
          <p:cNvSpPr>
            <a:spLocks noChangeShapeType="1"/>
          </p:cNvSpPr>
          <p:nvPr/>
        </p:nvSpPr>
        <p:spPr bwMode="auto">
          <a:xfrm>
            <a:off x="5243513" y="5229225"/>
            <a:ext cx="0" cy="3429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68" name="Line 72"/>
          <p:cNvSpPr>
            <a:spLocks noChangeShapeType="1"/>
          </p:cNvSpPr>
          <p:nvPr/>
        </p:nvSpPr>
        <p:spPr bwMode="auto">
          <a:xfrm>
            <a:off x="6945313" y="4540250"/>
            <a:ext cx="0" cy="4127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69" name="Line 73"/>
          <p:cNvSpPr>
            <a:spLocks noChangeShapeType="1"/>
          </p:cNvSpPr>
          <p:nvPr/>
        </p:nvSpPr>
        <p:spPr bwMode="auto">
          <a:xfrm>
            <a:off x="7272338" y="4540250"/>
            <a:ext cx="0" cy="4127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70" name="Line 74"/>
          <p:cNvSpPr>
            <a:spLocks noChangeShapeType="1"/>
          </p:cNvSpPr>
          <p:nvPr/>
        </p:nvSpPr>
        <p:spPr bwMode="auto">
          <a:xfrm>
            <a:off x="7010400" y="5229225"/>
            <a:ext cx="0" cy="481013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71" name="Line 75"/>
          <p:cNvSpPr>
            <a:spLocks noChangeShapeType="1"/>
          </p:cNvSpPr>
          <p:nvPr/>
        </p:nvSpPr>
        <p:spPr bwMode="auto">
          <a:xfrm>
            <a:off x="7272338" y="5229225"/>
            <a:ext cx="0" cy="3429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72" name="Line 76"/>
          <p:cNvSpPr>
            <a:spLocks noChangeShapeType="1"/>
          </p:cNvSpPr>
          <p:nvPr/>
        </p:nvSpPr>
        <p:spPr bwMode="auto">
          <a:xfrm>
            <a:off x="5767388" y="2478088"/>
            <a:ext cx="588962" cy="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73" name="Line 77"/>
          <p:cNvSpPr>
            <a:spLocks noChangeShapeType="1"/>
          </p:cNvSpPr>
          <p:nvPr/>
        </p:nvSpPr>
        <p:spPr bwMode="auto">
          <a:xfrm flipH="1">
            <a:off x="5046663" y="2341563"/>
            <a:ext cx="9826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74" name="Line 78"/>
          <p:cNvSpPr>
            <a:spLocks noChangeShapeType="1"/>
          </p:cNvSpPr>
          <p:nvPr/>
        </p:nvSpPr>
        <p:spPr bwMode="auto">
          <a:xfrm>
            <a:off x="2820988" y="2341563"/>
            <a:ext cx="1243012" cy="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75" name="Line 79"/>
          <p:cNvSpPr>
            <a:spLocks noChangeShapeType="1"/>
          </p:cNvSpPr>
          <p:nvPr/>
        </p:nvSpPr>
        <p:spPr bwMode="auto">
          <a:xfrm>
            <a:off x="8255000" y="4540250"/>
            <a:ext cx="0" cy="276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76" name="Line 80"/>
          <p:cNvSpPr>
            <a:spLocks noChangeShapeType="1"/>
          </p:cNvSpPr>
          <p:nvPr/>
        </p:nvSpPr>
        <p:spPr bwMode="auto">
          <a:xfrm>
            <a:off x="8124825" y="5091113"/>
            <a:ext cx="0" cy="619125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77" name="Line 81"/>
          <p:cNvSpPr>
            <a:spLocks noChangeShapeType="1"/>
          </p:cNvSpPr>
          <p:nvPr/>
        </p:nvSpPr>
        <p:spPr bwMode="auto">
          <a:xfrm flipV="1">
            <a:off x="4260850" y="2754313"/>
            <a:ext cx="0" cy="1030287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78" name="Line 82"/>
          <p:cNvSpPr>
            <a:spLocks noChangeShapeType="1"/>
          </p:cNvSpPr>
          <p:nvPr/>
        </p:nvSpPr>
        <p:spPr bwMode="auto">
          <a:xfrm>
            <a:off x="4522788" y="2754313"/>
            <a:ext cx="0" cy="41116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79" name="Line 83"/>
          <p:cNvSpPr>
            <a:spLocks noChangeShapeType="1"/>
          </p:cNvSpPr>
          <p:nvPr/>
        </p:nvSpPr>
        <p:spPr bwMode="auto">
          <a:xfrm>
            <a:off x="987425" y="141288"/>
            <a:ext cx="0" cy="3444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80" name="Line 84"/>
          <p:cNvSpPr>
            <a:spLocks noChangeShapeType="1"/>
          </p:cNvSpPr>
          <p:nvPr/>
        </p:nvSpPr>
        <p:spPr bwMode="auto">
          <a:xfrm>
            <a:off x="987425" y="966788"/>
            <a:ext cx="0" cy="342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81" name="Line 85"/>
          <p:cNvSpPr>
            <a:spLocks noChangeShapeType="1"/>
          </p:cNvSpPr>
          <p:nvPr/>
        </p:nvSpPr>
        <p:spPr bwMode="auto">
          <a:xfrm>
            <a:off x="4981575" y="5229225"/>
            <a:ext cx="0" cy="687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82" name="Line 86"/>
          <p:cNvSpPr>
            <a:spLocks noChangeShapeType="1"/>
          </p:cNvSpPr>
          <p:nvPr/>
        </p:nvSpPr>
        <p:spPr bwMode="auto">
          <a:xfrm>
            <a:off x="2820988" y="1654175"/>
            <a:ext cx="2946400" cy="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83" name="Line 87"/>
          <p:cNvSpPr>
            <a:spLocks noChangeShapeType="1"/>
          </p:cNvSpPr>
          <p:nvPr/>
        </p:nvSpPr>
        <p:spPr bwMode="auto">
          <a:xfrm>
            <a:off x="5767388" y="1654175"/>
            <a:ext cx="0" cy="823913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84" name="Rectangle 88"/>
          <p:cNvSpPr>
            <a:spLocks noChangeArrowheads="1"/>
          </p:cNvSpPr>
          <p:nvPr/>
        </p:nvSpPr>
        <p:spPr bwMode="auto">
          <a:xfrm>
            <a:off x="463550" y="4265613"/>
            <a:ext cx="1244600" cy="274637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85" name="Line 89"/>
          <p:cNvSpPr>
            <a:spLocks noChangeShapeType="1"/>
          </p:cNvSpPr>
          <p:nvPr/>
        </p:nvSpPr>
        <p:spPr bwMode="auto">
          <a:xfrm>
            <a:off x="463550" y="4403725"/>
            <a:ext cx="1244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86" name="Line 90"/>
          <p:cNvSpPr>
            <a:spLocks noChangeShapeType="1"/>
          </p:cNvSpPr>
          <p:nvPr/>
        </p:nvSpPr>
        <p:spPr bwMode="auto">
          <a:xfrm>
            <a:off x="725488" y="4265613"/>
            <a:ext cx="0" cy="274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87" name="Line 91"/>
          <p:cNvSpPr>
            <a:spLocks noChangeShapeType="1"/>
          </p:cNvSpPr>
          <p:nvPr/>
        </p:nvSpPr>
        <p:spPr bwMode="auto">
          <a:xfrm>
            <a:off x="1184275" y="4265613"/>
            <a:ext cx="0" cy="274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88" name="Rectangle 92"/>
          <p:cNvSpPr>
            <a:spLocks noChangeArrowheads="1"/>
          </p:cNvSpPr>
          <p:nvPr/>
        </p:nvSpPr>
        <p:spPr bwMode="auto">
          <a:xfrm>
            <a:off x="1773238" y="4265613"/>
            <a:ext cx="1244600" cy="274637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89" name="Rectangle 93"/>
          <p:cNvSpPr>
            <a:spLocks noChangeArrowheads="1"/>
          </p:cNvSpPr>
          <p:nvPr/>
        </p:nvSpPr>
        <p:spPr bwMode="auto">
          <a:xfrm>
            <a:off x="3082925" y="4265613"/>
            <a:ext cx="1243013" cy="2746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90" name="Rectangle 94"/>
          <p:cNvSpPr>
            <a:spLocks noChangeArrowheads="1"/>
          </p:cNvSpPr>
          <p:nvPr/>
        </p:nvSpPr>
        <p:spPr bwMode="auto">
          <a:xfrm>
            <a:off x="4392613" y="4265613"/>
            <a:ext cx="1243012" cy="4127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91" name="Rectangle 95"/>
          <p:cNvSpPr>
            <a:spLocks noChangeArrowheads="1"/>
          </p:cNvSpPr>
          <p:nvPr/>
        </p:nvSpPr>
        <p:spPr bwMode="auto">
          <a:xfrm>
            <a:off x="6421438" y="4265613"/>
            <a:ext cx="1179512" cy="2746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92" name="Line 96"/>
          <p:cNvSpPr>
            <a:spLocks noChangeShapeType="1"/>
          </p:cNvSpPr>
          <p:nvPr/>
        </p:nvSpPr>
        <p:spPr bwMode="auto">
          <a:xfrm>
            <a:off x="1773238" y="4403725"/>
            <a:ext cx="1244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93" name="Line 97"/>
          <p:cNvSpPr>
            <a:spLocks noChangeShapeType="1"/>
          </p:cNvSpPr>
          <p:nvPr/>
        </p:nvSpPr>
        <p:spPr bwMode="auto">
          <a:xfrm>
            <a:off x="3082925" y="4403725"/>
            <a:ext cx="12430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94" name="Line 98"/>
          <p:cNvSpPr>
            <a:spLocks noChangeShapeType="1"/>
          </p:cNvSpPr>
          <p:nvPr/>
        </p:nvSpPr>
        <p:spPr bwMode="auto">
          <a:xfrm>
            <a:off x="4392613" y="4403725"/>
            <a:ext cx="12430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95" name="Line 100"/>
          <p:cNvSpPr>
            <a:spLocks noChangeShapeType="1"/>
          </p:cNvSpPr>
          <p:nvPr/>
        </p:nvSpPr>
        <p:spPr bwMode="auto">
          <a:xfrm>
            <a:off x="2035175" y="4265613"/>
            <a:ext cx="0" cy="274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96" name="Line 101"/>
          <p:cNvSpPr>
            <a:spLocks noChangeShapeType="1"/>
          </p:cNvSpPr>
          <p:nvPr/>
        </p:nvSpPr>
        <p:spPr bwMode="auto">
          <a:xfrm>
            <a:off x="2493963" y="4265613"/>
            <a:ext cx="0" cy="274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97" name="Line 102"/>
          <p:cNvSpPr>
            <a:spLocks noChangeShapeType="1"/>
          </p:cNvSpPr>
          <p:nvPr/>
        </p:nvSpPr>
        <p:spPr bwMode="auto">
          <a:xfrm>
            <a:off x="3802063" y="4265613"/>
            <a:ext cx="0" cy="274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98" name="Line 103"/>
          <p:cNvSpPr>
            <a:spLocks noChangeShapeType="1"/>
          </p:cNvSpPr>
          <p:nvPr/>
        </p:nvSpPr>
        <p:spPr bwMode="auto">
          <a:xfrm>
            <a:off x="5111750" y="4265613"/>
            <a:ext cx="0" cy="4127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99" name="Line 104"/>
          <p:cNvSpPr>
            <a:spLocks noChangeShapeType="1"/>
          </p:cNvSpPr>
          <p:nvPr/>
        </p:nvSpPr>
        <p:spPr bwMode="auto">
          <a:xfrm>
            <a:off x="3344863" y="4265613"/>
            <a:ext cx="0" cy="274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900" name="Line 105"/>
          <p:cNvSpPr>
            <a:spLocks noChangeShapeType="1"/>
          </p:cNvSpPr>
          <p:nvPr/>
        </p:nvSpPr>
        <p:spPr bwMode="auto">
          <a:xfrm>
            <a:off x="4587875" y="4265613"/>
            <a:ext cx="0" cy="4127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901" name="Rectangle 106"/>
          <p:cNvSpPr>
            <a:spLocks noChangeArrowheads="1"/>
          </p:cNvSpPr>
          <p:nvPr/>
        </p:nvSpPr>
        <p:spPr bwMode="auto">
          <a:xfrm>
            <a:off x="2100263" y="485775"/>
            <a:ext cx="1506537" cy="6873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200"/>
              <a:t>Dispatch unit </a:t>
            </a:r>
          </a:p>
          <a:p>
            <a:r>
              <a:rPr lang="en-US" sz="1200"/>
              <a:t>w/ 8-entry</a:t>
            </a:r>
          </a:p>
          <a:p>
            <a:r>
              <a:rPr lang="en-US" sz="1200"/>
              <a:t>instruction queue</a:t>
            </a:r>
          </a:p>
        </p:txBody>
      </p:sp>
      <p:sp>
        <p:nvSpPr>
          <p:cNvPr id="76902" name="Rectangle 107"/>
          <p:cNvSpPr>
            <a:spLocks noChangeArrowheads="1"/>
          </p:cNvSpPr>
          <p:nvPr/>
        </p:nvSpPr>
        <p:spPr bwMode="auto">
          <a:xfrm>
            <a:off x="4064000" y="1928813"/>
            <a:ext cx="982663" cy="8255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903" name="Line 108"/>
          <p:cNvSpPr>
            <a:spLocks noChangeShapeType="1"/>
          </p:cNvSpPr>
          <p:nvPr/>
        </p:nvSpPr>
        <p:spPr bwMode="auto">
          <a:xfrm>
            <a:off x="4064000" y="2066925"/>
            <a:ext cx="9826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904" name="Line 109"/>
          <p:cNvSpPr>
            <a:spLocks noChangeShapeType="1"/>
          </p:cNvSpPr>
          <p:nvPr/>
        </p:nvSpPr>
        <p:spPr bwMode="auto">
          <a:xfrm>
            <a:off x="4064000" y="2203450"/>
            <a:ext cx="9826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905" name="Line 110"/>
          <p:cNvSpPr>
            <a:spLocks noChangeShapeType="1"/>
          </p:cNvSpPr>
          <p:nvPr/>
        </p:nvSpPr>
        <p:spPr bwMode="auto">
          <a:xfrm>
            <a:off x="4064000" y="2341563"/>
            <a:ext cx="9826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906" name="Line 111"/>
          <p:cNvSpPr>
            <a:spLocks noChangeShapeType="1"/>
          </p:cNvSpPr>
          <p:nvPr/>
        </p:nvSpPr>
        <p:spPr bwMode="auto">
          <a:xfrm>
            <a:off x="4064000" y="2478088"/>
            <a:ext cx="9826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907" name="Line 112"/>
          <p:cNvSpPr>
            <a:spLocks noChangeShapeType="1"/>
          </p:cNvSpPr>
          <p:nvPr/>
        </p:nvSpPr>
        <p:spPr bwMode="auto">
          <a:xfrm>
            <a:off x="4064000" y="2616200"/>
            <a:ext cx="9826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908" name="Text Box 113"/>
          <p:cNvSpPr txBox="1">
            <a:spLocks noChangeArrowheads="1"/>
          </p:cNvSpPr>
          <p:nvPr/>
        </p:nvSpPr>
        <p:spPr bwMode="auto">
          <a:xfrm>
            <a:off x="2716213" y="2066925"/>
            <a:ext cx="1414462" cy="2746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0"/>
              <a:t>Register nos.</a:t>
            </a:r>
          </a:p>
        </p:txBody>
      </p:sp>
      <p:sp>
        <p:nvSpPr>
          <p:cNvPr id="76909" name="Line 114"/>
          <p:cNvSpPr>
            <a:spLocks noChangeShapeType="1"/>
          </p:cNvSpPr>
          <p:nvPr/>
        </p:nvSpPr>
        <p:spPr bwMode="auto">
          <a:xfrm flipH="1">
            <a:off x="7010400" y="1103313"/>
            <a:ext cx="1833563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910" name="Rectangle 115"/>
          <p:cNvSpPr>
            <a:spLocks noChangeArrowheads="1"/>
          </p:cNvSpPr>
          <p:nvPr/>
        </p:nvSpPr>
        <p:spPr bwMode="auto">
          <a:xfrm>
            <a:off x="4522788" y="5916613"/>
            <a:ext cx="982662" cy="549275"/>
          </a:xfrm>
          <a:prstGeom prst="rect">
            <a:avLst/>
          </a:prstGeom>
          <a:solidFill>
            <a:srgbClr val="FFFF00"/>
          </a:solidFill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 b="0"/>
              <a:t>Data</a:t>
            </a:r>
          </a:p>
          <a:p>
            <a:r>
              <a:rPr lang="en-US" sz="1400" b="0"/>
              <a:t>Cache</a:t>
            </a:r>
          </a:p>
        </p:txBody>
      </p:sp>
      <p:sp>
        <p:nvSpPr>
          <p:cNvPr id="76911" name="Rectangle 116"/>
          <p:cNvSpPr>
            <a:spLocks noChangeArrowheads="1"/>
          </p:cNvSpPr>
          <p:nvPr/>
        </p:nvSpPr>
        <p:spPr bwMode="auto">
          <a:xfrm>
            <a:off x="593725" y="1309688"/>
            <a:ext cx="982663" cy="550862"/>
          </a:xfrm>
          <a:prstGeom prst="rect">
            <a:avLst/>
          </a:prstGeom>
          <a:solidFill>
            <a:srgbClr val="FFFF00"/>
          </a:solidFill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 b="0"/>
              <a:t>Instruction</a:t>
            </a:r>
          </a:p>
          <a:p>
            <a:r>
              <a:rPr lang="en-US" sz="1400" b="0"/>
              <a:t>Cache</a:t>
            </a:r>
          </a:p>
        </p:txBody>
      </p:sp>
      <p:sp>
        <p:nvSpPr>
          <p:cNvPr id="76912" name="Rectangle 117"/>
          <p:cNvSpPr>
            <a:spLocks noChangeArrowheads="1"/>
          </p:cNvSpPr>
          <p:nvPr/>
        </p:nvSpPr>
        <p:spPr bwMode="auto">
          <a:xfrm>
            <a:off x="5897563" y="554038"/>
            <a:ext cx="1112837" cy="10302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200"/>
              <a:t>Completion</a:t>
            </a:r>
          </a:p>
          <a:p>
            <a:r>
              <a:rPr lang="en-US" sz="1200"/>
              <a:t>unit w/</a:t>
            </a:r>
          </a:p>
          <a:p>
            <a:r>
              <a:rPr lang="en-US" sz="1200"/>
              <a:t>reorder </a:t>
            </a:r>
          </a:p>
          <a:p>
            <a:r>
              <a:rPr lang="en-US" sz="1200"/>
              <a:t>buffer</a:t>
            </a:r>
          </a:p>
        </p:txBody>
      </p:sp>
      <p:sp>
        <p:nvSpPr>
          <p:cNvPr id="76913" name="Rectangle 118"/>
          <p:cNvSpPr>
            <a:spLocks noChangeArrowheads="1"/>
          </p:cNvSpPr>
          <p:nvPr/>
        </p:nvSpPr>
        <p:spPr bwMode="auto">
          <a:xfrm>
            <a:off x="593725" y="4816475"/>
            <a:ext cx="917575" cy="274638"/>
          </a:xfrm>
          <a:prstGeom prst="rect">
            <a:avLst/>
          </a:prstGeom>
          <a:solidFill>
            <a:schemeClr val="bg1"/>
          </a:solidFill>
          <a:ln w="19050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 b="0"/>
              <a:t>XSU0</a:t>
            </a:r>
          </a:p>
        </p:txBody>
      </p:sp>
      <p:sp>
        <p:nvSpPr>
          <p:cNvPr id="76914" name="Rectangle 119"/>
          <p:cNvSpPr>
            <a:spLocks noChangeArrowheads="1"/>
          </p:cNvSpPr>
          <p:nvPr/>
        </p:nvSpPr>
        <p:spPr bwMode="auto">
          <a:xfrm>
            <a:off x="1903413" y="4816475"/>
            <a:ext cx="917575" cy="274638"/>
          </a:xfrm>
          <a:prstGeom prst="rect">
            <a:avLst/>
          </a:prstGeom>
          <a:solidFill>
            <a:schemeClr val="bg1"/>
          </a:solidFill>
          <a:ln w="19050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 b="0"/>
              <a:t>XSU1</a:t>
            </a:r>
          </a:p>
        </p:txBody>
      </p:sp>
      <p:sp>
        <p:nvSpPr>
          <p:cNvPr id="76915" name="Rectangle 120"/>
          <p:cNvSpPr>
            <a:spLocks noChangeArrowheads="1"/>
          </p:cNvSpPr>
          <p:nvPr/>
        </p:nvSpPr>
        <p:spPr bwMode="auto">
          <a:xfrm>
            <a:off x="3278188" y="4884738"/>
            <a:ext cx="917575" cy="274637"/>
          </a:xfrm>
          <a:prstGeom prst="rect">
            <a:avLst/>
          </a:prstGeom>
          <a:solidFill>
            <a:schemeClr val="bg1"/>
          </a:solidFill>
          <a:ln w="19050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 b="0"/>
              <a:t>MCFXU</a:t>
            </a:r>
          </a:p>
        </p:txBody>
      </p:sp>
      <p:sp>
        <p:nvSpPr>
          <p:cNvPr id="76916" name="Rectangle 121"/>
          <p:cNvSpPr>
            <a:spLocks noChangeArrowheads="1"/>
          </p:cNvSpPr>
          <p:nvPr/>
        </p:nvSpPr>
        <p:spPr bwMode="auto">
          <a:xfrm>
            <a:off x="4587875" y="4953000"/>
            <a:ext cx="917575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5D5D5D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 b="0"/>
              <a:t>LSU</a:t>
            </a:r>
          </a:p>
        </p:txBody>
      </p:sp>
      <p:sp>
        <p:nvSpPr>
          <p:cNvPr id="76917" name="Rectangle 122"/>
          <p:cNvSpPr>
            <a:spLocks noChangeArrowheads="1"/>
          </p:cNvSpPr>
          <p:nvPr/>
        </p:nvSpPr>
        <p:spPr bwMode="auto">
          <a:xfrm>
            <a:off x="6553200" y="4953000"/>
            <a:ext cx="915988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 b="0"/>
              <a:t>FPU</a:t>
            </a:r>
          </a:p>
        </p:txBody>
      </p:sp>
      <p:sp>
        <p:nvSpPr>
          <p:cNvPr id="76918" name="Line 123"/>
          <p:cNvSpPr>
            <a:spLocks noChangeShapeType="1"/>
          </p:cNvSpPr>
          <p:nvPr/>
        </p:nvSpPr>
        <p:spPr bwMode="auto">
          <a:xfrm>
            <a:off x="6618288" y="4265613"/>
            <a:ext cx="0" cy="274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919" name="Line 124"/>
          <p:cNvSpPr>
            <a:spLocks noChangeShapeType="1"/>
          </p:cNvSpPr>
          <p:nvPr/>
        </p:nvSpPr>
        <p:spPr bwMode="auto">
          <a:xfrm>
            <a:off x="7077075" y="4265613"/>
            <a:ext cx="0" cy="274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920" name="Line 125"/>
          <p:cNvSpPr>
            <a:spLocks noChangeShapeType="1"/>
          </p:cNvSpPr>
          <p:nvPr/>
        </p:nvSpPr>
        <p:spPr bwMode="auto">
          <a:xfrm>
            <a:off x="4392613" y="4560888"/>
            <a:ext cx="12430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921" name="Line 126"/>
          <p:cNvSpPr>
            <a:spLocks noChangeShapeType="1"/>
          </p:cNvSpPr>
          <p:nvPr/>
        </p:nvSpPr>
        <p:spPr bwMode="auto">
          <a:xfrm>
            <a:off x="7862888" y="4335463"/>
            <a:ext cx="5889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922" name="Line 127"/>
          <p:cNvSpPr>
            <a:spLocks noChangeShapeType="1"/>
          </p:cNvSpPr>
          <p:nvPr/>
        </p:nvSpPr>
        <p:spPr bwMode="auto">
          <a:xfrm>
            <a:off x="8058150" y="4265613"/>
            <a:ext cx="0" cy="2063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923" name="Rectangle 128"/>
          <p:cNvSpPr>
            <a:spLocks noChangeArrowheads="1"/>
          </p:cNvSpPr>
          <p:nvPr/>
        </p:nvSpPr>
        <p:spPr bwMode="auto">
          <a:xfrm>
            <a:off x="7862888" y="4265613"/>
            <a:ext cx="719137" cy="274637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924" name="Line 129"/>
          <p:cNvSpPr>
            <a:spLocks noChangeShapeType="1"/>
          </p:cNvSpPr>
          <p:nvPr/>
        </p:nvSpPr>
        <p:spPr bwMode="auto">
          <a:xfrm>
            <a:off x="7862888" y="4403725"/>
            <a:ext cx="7191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925" name="Line 130"/>
          <p:cNvSpPr>
            <a:spLocks noChangeShapeType="1"/>
          </p:cNvSpPr>
          <p:nvPr/>
        </p:nvSpPr>
        <p:spPr bwMode="auto">
          <a:xfrm>
            <a:off x="8124825" y="4265613"/>
            <a:ext cx="0" cy="274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926" name="Rectangle 131"/>
          <p:cNvSpPr>
            <a:spLocks noChangeArrowheads="1"/>
          </p:cNvSpPr>
          <p:nvPr/>
        </p:nvSpPr>
        <p:spPr bwMode="auto">
          <a:xfrm>
            <a:off x="7862888" y="4816475"/>
            <a:ext cx="719137" cy="2746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 b="0"/>
              <a:t>BPU</a:t>
            </a:r>
          </a:p>
        </p:txBody>
      </p:sp>
      <p:sp>
        <p:nvSpPr>
          <p:cNvPr id="76927" name="Rectangle 132"/>
          <p:cNvSpPr>
            <a:spLocks noChangeArrowheads="1"/>
          </p:cNvSpPr>
          <p:nvPr/>
        </p:nvSpPr>
        <p:spPr bwMode="auto">
          <a:xfrm>
            <a:off x="6356350" y="2066925"/>
            <a:ext cx="915988" cy="75565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928" name="Line 133"/>
          <p:cNvSpPr>
            <a:spLocks noChangeShapeType="1"/>
          </p:cNvSpPr>
          <p:nvPr/>
        </p:nvSpPr>
        <p:spPr bwMode="auto">
          <a:xfrm>
            <a:off x="6356350" y="2203450"/>
            <a:ext cx="9159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929" name="Line 134"/>
          <p:cNvSpPr>
            <a:spLocks noChangeShapeType="1"/>
          </p:cNvSpPr>
          <p:nvPr/>
        </p:nvSpPr>
        <p:spPr bwMode="auto">
          <a:xfrm>
            <a:off x="6356350" y="2341563"/>
            <a:ext cx="9159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930" name="Line 135"/>
          <p:cNvSpPr>
            <a:spLocks noChangeShapeType="1"/>
          </p:cNvSpPr>
          <p:nvPr/>
        </p:nvSpPr>
        <p:spPr bwMode="auto">
          <a:xfrm>
            <a:off x="6356350" y="2478088"/>
            <a:ext cx="9159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931" name="Line 136"/>
          <p:cNvSpPr>
            <a:spLocks noChangeShapeType="1"/>
          </p:cNvSpPr>
          <p:nvPr/>
        </p:nvSpPr>
        <p:spPr bwMode="auto">
          <a:xfrm>
            <a:off x="6356350" y="2616200"/>
            <a:ext cx="9159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932" name="Line 137"/>
          <p:cNvSpPr>
            <a:spLocks noChangeShapeType="1"/>
          </p:cNvSpPr>
          <p:nvPr/>
        </p:nvSpPr>
        <p:spPr bwMode="auto">
          <a:xfrm>
            <a:off x="6356350" y="2754313"/>
            <a:ext cx="9159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933" name="Text Box 140"/>
          <p:cNvSpPr txBox="1">
            <a:spLocks noChangeArrowheads="1"/>
          </p:cNvSpPr>
          <p:nvPr/>
        </p:nvSpPr>
        <p:spPr bwMode="auto">
          <a:xfrm>
            <a:off x="1903413" y="1173163"/>
            <a:ext cx="917575" cy="6397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0"/>
              <a:t>Instruction dispatch buses</a:t>
            </a:r>
          </a:p>
        </p:txBody>
      </p:sp>
      <p:sp>
        <p:nvSpPr>
          <p:cNvPr id="76934" name="Text Box 141"/>
          <p:cNvSpPr txBox="1">
            <a:spLocks noChangeArrowheads="1"/>
          </p:cNvSpPr>
          <p:nvPr/>
        </p:nvSpPr>
        <p:spPr bwMode="auto">
          <a:xfrm>
            <a:off x="790575" y="2892425"/>
            <a:ext cx="1703388" cy="2746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chemeClr val="accent2"/>
                </a:solidFill>
              </a:rPr>
              <a:t>GP operand buses</a:t>
            </a:r>
          </a:p>
        </p:txBody>
      </p:sp>
      <p:sp>
        <p:nvSpPr>
          <p:cNvPr id="76935" name="Text Box 142"/>
          <p:cNvSpPr txBox="1">
            <a:spLocks noChangeArrowheads="1"/>
          </p:cNvSpPr>
          <p:nvPr/>
        </p:nvSpPr>
        <p:spPr bwMode="auto">
          <a:xfrm>
            <a:off x="2820988" y="2408238"/>
            <a:ext cx="1114425" cy="6397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0">
                <a:solidFill>
                  <a:srgbClr val="0033CC"/>
                </a:solidFill>
              </a:rPr>
              <a:t>Instruction Operation buses</a:t>
            </a:r>
          </a:p>
        </p:txBody>
      </p:sp>
      <p:sp>
        <p:nvSpPr>
          <p:cNvPr id="76936" name="Text Box 145"/>
          <p:cNvSpPr txBox="1">
            <a:spLocks noChangeArrowheads="1"/>
          </p:cNvSpPr>
          <p:nvPr/>
        </p:nvSpPr>
        <p:spPr bwMode="auto">
          <a:xfrm>
            <a:off x="6224588" y="279400"/>
            <a:ext cx="2227262" cy="2746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0"/>
              <a:t>Reorder buffer information</a:t>
            </a:r>
          </a:p>
        </p:txBody>
      </p:sp>
      <p:sp>
        <p:nvSpPr>
          <p:cNvPr id="76937" name="Text Box 146"/>
          <p:cNvSpPr txBox="1">
            <a:spLocks noChangeArrowheads="1"/>
          </p:cNvSpPr>
          <p:nvPr/>
        </p:nvSpPr>
        <p:spPr bwMode="auto">
          <a:xfrm>
            <a:off x="5505450" y="4059238"/>
            <a:ext cx="1112838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0"/>
              <a:t>Reservation Stations</a:t>
            </a:r>
          </a:p>
        </p:txBody>
      </p:sp>
      <p:sp>
        <p:nvSpPr>
          <p:cNvPr id="76938" name="Text Box 147"/>
          <p:cNvSpPr txBox="1">
            <a:spLocks noChangeArrowheads="1"/>
          </p:cNvSpPr>
          <p:nvPr/>
        </p:nvSpPr>
        <p:spPr bwMode="auto">
          <a:xfrm>
            <a:off x="1116013" y="5246688"/>
            <a:ext cx="1374775" cy="2746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996633"/>
                </a:solidFill>
              </a:rPr>
              <a:t>GP result buses</a:t>
            </a:r>
          </a:p>
        </p:txBody>
      </p:sp>
      <p:sp>
        <p:nvSpPr>
          <p:cNvPr id="76939" name="Text Box 148"/>
          <p:cNvSpPr txBox="1">
            <a:spLocks noChangeArrowheads="1"/>
          </p:cNvSpPr>
          <p:nvPr/>
        </p:nvSpPr>
        <p:spPr bwMode="auto">
          <a:xfrm>
            <a:off x="2559050" y="5710238"/>
            <a:ext cx="1701800" cy="2746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0">
                <a:solidFill>
                  <a:schemeClr val="hlink"/>
                </a:solidFill>
              </a:rPr>
              <a:t>Result status buses</a:t>
            </a:r>
          </a:p>
        </p:txBody>
      </p:sp>
      <p:sp>
        <p:nvSpPr>
          <p:cNvPr id="76940" name="Text Box 150"/>
          <p:cNvSpPr txBox="1">
            <a:spLocks noChangeArrowheads="1"/>
          </p:cNvSpPr>
          <p:nvPr/>
        </p:nvSpPr>
        <p:spPr bwMode="auto">
          <a:xfrm>
            <a:off x="5111750" y="2066925"/>
            <a:ext cx="1112838" cy="5492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0"/>
              <a:t>Register </a:t>
            </a:r>
          </a:p>
          <a:p>
            <a:pPr algn="l">
              <a:spcBef>
                <a:spcPct val="50000"/>
              </a:spcBef>
            </a:pPr>
            <a:r>
              <a:rPr lang="en-US" sz="1200" b="0"/>
              <a:t>nos.</a:t>
            </a:r>
          </a:p>
        </p:txBody>
      </p:sp>
      <p:sp>
        <p:nvSpPr>
          <p:cNvPr id="76941" name="Text Box 151"/>
          <p:cNvSpPr txBox="1">
            <a:spLocks noChangeArrowheads="1"/>
          </p:cNvSpPr>
          <p:nvPr/>
        </p:nvSpPr>
        <p:spPr bwMode="auto">
          <a:xfrm>
            <a:off x="5373688" y="2478088"/>
            <a:ext cx="1112837" cy="2746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0"/>
              <a:t>Register nos.</a:t>
            </a:r>
          </a:p>
        </p:txBody>
      </p:sp>
      <p:sp>
        <p:nvSpPr>
          <p:cNvPr id="76942" name="Text Box 152"/>
          <p:cNvSpPr txBox="1">
            <a:spLocks noChangeArrowheads="1"/>
          </p:cNvSpPr>
          <p:nvPr/>
        </p:nvSpPr>
        <p:spPr bwMode="auto">
          <a:xfrm>
            <a:off x="7339013" y="2341563"/>
            <a:ext cx="1112837" cy="2746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0"/>
              <a:t>Register nos.</a:t>
            </a:r>
          </a:p>
        </p:txBody>
      </p:sp>
      <p:sp>
        <p:nvSpPr>
          <p:cNvPr id="76943" name="Text Box 153"/>
          <p:cNvSpPr txBox="1">
            <a:spLocks noChangeArrowheads="1"/>
          </p:cNvSpPr>
          <p:nvPr/>
        </p:nvSpPr>
        <p:spPr bwMode="auto">
          <a:xfrm>
            <a:off x="5243513" y="3097213"/>
            <a:ext cx="1701800" cy="2746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660066"/>
                </a:solidFill>
              </a:rPr>
              <a:t>FP operand buses</a:t>
            </a:r>
          </a:p>
        </p:txBody>
      </p:sp>
      <p:sp>
        <p:nvSpPr>
          <p:cNvPr id="76944" name="Text Box 154"/>
          <p:cNvSpPr txBox="1">
            <a:spLocks noChangeArrowheads="1"/>
          </p:cNvSpPr>
          <p:nvPr/>
        </p:nvSpPr>
        <p:spPr bwMode="auto">
          <a:xfrm>
            <a:off x="5373688" y="5297488"/>
            <a:ext cx="1374775" cy="2746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996633"/>
                </a:solidFill>
              </a:rPr>
              <a:t>FP result buses</a:t>
            </a:r>
          </a:p>
        </p:txBody>
      </p:sp>
      <p:sp>
        <p:nvSpPr>
          <p:cNvPr id="76945" name="Text Box 155"/>
          <p:cNvSpPr txBox="1">
            <a:spLocks noChangeArrowheads="1"/>
          </p:cNvSpPr>
          <p:nvPr/>
        </p:nvSpPr>
        <p:spPr bwMode="auto">
          <a:xfrm>
            <a:off x="987425" y="141288"/>
            <a:ext cx="2225675" cy="2746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0"/>
              <a:t>Branch correction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76250" y="609600"/>
            <a:ext cx="8191500" cy="1143000"/>
          </a:xfrm>
          <a:noFill/>
        </p:spPr>
        <p:txBody>
          <a:bodyPr/>
          <a:lstStyle/>
          <a:p>
            <a:r>
              <a:rPr lang="en-US" smtClean="0"/>
              <a:t>Three Stages of Tomasulo Algorithm</a:t>
            </a:r>
          </a:p>
        </p:txBody>
      </p:sp>
      <p:sp>
        <p:nvSpPr>
          <p:cNvPr id="204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54050" y="1612900"/>
            <a:ext cx="8261350" cy="313055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b="0" smtClean="0">
                <a:solidFill>
                  <a:schemeClr val="hlink"/>
                </a:solidFill>
                <a:latin typeface="Helvetica" pitchFamily="34" charset="0"/>
              </a:rPr>
              <a:t>1.	Issue</a:t>
            </a:r>
            <a:r>
              <a:rPr lang="en-US" b="0" smtClean="0"/>
              <a:t>—get instruction from FP Op Queue</a:t>
            </a:r>
          </a:p>
          <a:p>
            <a:pPr lvl="1">
              <a:buFontTx/>
              <a:buNone/>
            </a:pPr>
            <a:r>
              <a:rPr lang="en-US" b="0" smtClean="0"/>
              <a:t> 	If reservation station free (no structural hazard), </a:t>
            </a:r>
            <a:br>
              <a:rPr lang="en-US" b="0" smtClean="0"/>
            </a:br>
            <a:r>
              <a:rPr lang="en-US" b="0" smtClean="0"/>
              <a:t>control issues instr &amp; sends operands (renames registers).</a:t>
            </a:r>
          </a:p>
          <a:p>
            <a:pPr>
              <a:buFontTx/>
              <a:buNone/>
            </a:pPr>
            <a:r>
              <a:rPr lang="en-US" b="0" smtClean="0">
                <a:solidFill>
                  <a:schemeClr val="hlink"/>
                </a:solidFill>
                <a:latin typeface="Helvetica" pitchFamily="34" charset="0"/>
              </a:rPr>
              <a:t>2.	Execution</a:t>
            </a:r>
            <a:r>
              <a:rPr lang="en-US" b="0" smtClean="0"/>
              <a:t>—operate on operands (EX)</a:t>
            </a:r>
          </a:p>
          <a:p>
            <a:pPr lvl="1">
              <a:buFontTx/>
              <a:buNone/>
            </a:pPr>
            <a:r>
              <a:rPr lang="en-US" b="0" smtClean="0"/>
              <a:t> 	When both operands ready then execute;</a:t>
            </a:r>
            <a:br>
              <a:rPr lang="en-US" b="0" smtClean="0"/>
            </a:br>
            <a:r>
              <a:rPr lang="en-US" b="0" smtClean="0"/>
              <a:t> if not ready, watch Common Data Bus for result</a:t>
            </a:r>
          </a:p>
          <a:p>
            <a:pPr>
              <a:buFontTx/>
              <a:buNone/>
            </a:pPr>
            <a:r>
              <a:rPr lang="en-US" b="0" smtClean="0">
                <a:solidFill>
                  <a:schemeClr val="hlink"/>
                </a:solidFill>
                <a:latin typeface="Helvetica" pitchFamily="34" charset="0"/>
              </a:rPr>
              <a:t>3.	Write result</a:t>
            </a:r>
            <a:r>
              <a:rPr lang="en-US" b="0" smtClean="0"/>
              <a:t>—finish execution (WB)</a:t>
            </a:r>
          </a:p>
          <a:p>
            <a:pPr lvl="1">
              <a:buFontTx/>
              <a:buNone/>
            </a:pPr>
            <a:r>
              <a:rPr lang="en-US" b="0" smtClean="0"/>
              <a:t> 	Write on Common Data Bus to all awaiting units; </a:t>
            </a:r>
            <a:br>
              <a:rPr lang="en-US" b="0" smtClean="0"/>
            </a:br>
            <a:r>
              <a:rPr lang="en-US" b="0" smtClean="0"/>
              <a:t>mark reservation station available</a:t>
            </a:r>
          </a:p>
          <a:p>
            <a:r>
              <a:rPr lang="en-US" b="0" smtClean="0"/>
              <a:t>Normal data bus:    data + destination    (“go to” bus)</a:t>
            </a:r>
          </a:p>
          <a:p>
            <a:r>
              <a:rPr lang="en-US" b="0" u="sng" smtClean="0">
                <a:solidFill>
                  <a:schemeClr val="hlink"/>
                </a:solidFill>
              </a:rPr>
              <a:t>Common data bus</a:t>
            </a:r>
            <a:r>
              <a:rPr lang="en-US" b="0" smtClean="0"/>
              <a:t>: data + </a:t>
            </a:r>
            <a:r>
              <a:rPr lang="en-US" b="0" u="sng" smtClean="0">
                <a:solidFill>
                  <a:schemeClr val="hlink"/>
                </a:solidFill>
              </a:rPr>
              <a:t>source</a:t>
            </a:r>
            <a:r>
              <a:rPr lang="en-US" b="0" smtClean="0"/>
              <a:t>  (“</a:t>
            </a:r>
            <a:r>
              <a:rPr lang="en-US" b="0" u="sng" smtClean="0">
                <a:solidFill>
                  <a:schemeClr val="hlink"/>
                </a:solidFill>
              </a:rPr>
              <a:t>come from</a:t>
            </a:r>
            <a:r>
              <a:rPr lang="en-US" b="0" smtClean="0"/>
              <a:t>” bus)</a:t>
            </a:r>
          </a:p>
          <a:p>
            <a:pPr lvl="1"/>
            <a:r>
              <a:rPr lang="en-US" b="0" smtClean="0"/>
              <a:t>64 bits of data + 4 bits of Functional Unit  </a:t>
            </a:r>
            <a:r>
              <a:rPr lang="en-US" b="0" u="sng" smtClean="0">
                <a:solidFill>
                  <a:schemeClr val="hlink"/>
                </a:solidFill>
              </a:rPr>
              <a:t>source</a:t>
            </a:r>
            <a:r>
              <a:rPr lang="en-US" b="0" smtClean="0"/>
              <a:t> address</a:t>
            </a:r>
          </a:p>
          <a:p>
            <a:pPr lvl="1"/>
            <a:r>
              <a:rPr lang="en-US" b="0" smtClean="0"/>
              <a:t>Write if matches expected Functional Unit (produces result)</a:t>
            </a:r>
          </a:p>
          <a:p>
            <a:pPr lvl="1"/>
            <a:r>
              <a:rPr lang="en-US" b="0" smtClean="0"/>
              <a:t>Does the broadcast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Tomasulo Example Cycle 0</a:t>
            </a:r>
          </a:p>
        </p:txBody>
      </p:sp>
      <p:graphicFrame>
        <p:nvGraphicFramePr>
          <p:cNvPr id="1026" name="Object 3"/>
          <p:cNvGraphicFramePr>
            <a:graphicFrameLocks/>
          </p:cNvGraphicFramePr>
          <p:nvPr/>
        </p:nvGraphicFramePr>
        <p:xfrm>
          <a:off x="277813" y="1900238"/>
          <a:ext cx="8512175" cy="3730625"/>
        </p:xfrm>
        <a:graphic>
          <a:graphicData uri="http://schemas.openxmlformats.org/presentationml/2006/ole">
            <p:oleObj spid="_x0000_s1026" name="Worksheet" r:id="rId4" imgW="12179300" imgH="5346700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Microsoft Office 9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1439</TotalTime>
  <Pages>62</Pages>
  <Words>2172</Words>
  <Application>Microsoft Office PowerPoint</Application>
  <PresentationFormat>Letter Paper (8.5x11 in)</PresentationFormat>
  <Paragraphs>900</Paragraphs>
  <Slides>73</Slides>
  <Notes>73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5" baseType="lpstr">
      <vt:lpstr>Microsoft Office 98</vt:lpstr>
      <vt:lpstr>Worksheet</vt:lpstr>
      <vt:lpstr>Dynamic Scheduling</vt:lpstr>
      <vt:lpstr>Advantages of Dynamic Scheduling</vt:lpstr>
      <vt:lpstr>HW Schemes: Instruction Parallelism</vt:lpstr>
      <vt:lpstr>Dynamic Scheduling Step 1</vt:lpstr>
      <vt:lpstr>Tomasulo Algorithm</vt:lpstr>
      <vt:lpstr>Slide 6</vt:lpstr>
      <vt:lpstr>Reservation Station Components</vt:lpstr>
      <vt:lpstr>Three Stages of Tomasulo Algorithm</vt:lpstr>
      <vt:lpstr>Tomasulo Example Cycle 0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Tomasulo Example Cycle 1</vt:lpstr>
      <vt:lpstr>Tomasulo Example Cycle 2</vt:lpstr>
      <vt:lpstr>Tomasulo Example Cycle 3</vt:lpstr>
      <vt:lpstr>Tomasulo Example Cycle 4</vt:lpstr>
      <vt:lpstr>Tomasulo Example Cycle 5</vt:lpstr>
      <vt:lpstr>Tomasulo Example Cycle 6</vt:lpstr>
      <vt:lpstr>Tomasulo Example Cycle 7</vt:lpstr>
      <vt:lpstr>Tomasulo Example Cycle 8</vt:lpstr>
      <vt:lpstr>Tomasulo Example Cycle 9</vt:lpstr>
      <vt:lpstr>Tomasulo Example Cycle 10</vt:lpstr>
      <vt:lpstr>Tomasulo Example Cycle 11</vt:lpstr>
      <vt:lpstr>Tomasulo Example Cycle 12</vt:lpstr>
      <vt:lpstr>Tomasulo Example Cycle 13</vt:lpstr>
      <vt:lpstr>Tomasulo Example Cycle 14</vt:lpstr>
      <vt:lpstr>Tomasulo Example Cycle 15</vt:lpstr>
      <vt:lpstr>Tomasulo Example Cycle 16</vt:lpstr>
      <vt:lpstr>Tomasulo Example Cycle 55</vt:lpstr>
      <vt:lpstr>Tomasulo Example Cycle 56</vt:lpstr>
      <vt:lpstr>Tomasulo Example Cycle 57</vt:lpstr>
      <vt:lpstr>Tomasulo Drawbacks</vt:lpstr>
      <vt:lpstr>Tomasulo Loop Example</vt:lpstr>
      <vt:lpstr>Loop Example Cycle 0</vt:lpstr>
      <vt:lpstr>Loop Example Cycle 1</vt:lpstr>
      <vt:lpstr>Loop Example Cycle 2</vt:lpstr>
      <vt:lpstr>Loop Example Cycle 3</vt:lpstr>
      <vt:lpstr>Loop Example Cycle 4</vt:lpstr>
      <vt:lpstr>Loop Example Cycle 5</vt:lpstr>
      <vt:lpstr>Loop Example Cycle 6</vt:lpstr>
      <vt:lpstr>Loop Example Cycle 7</vt:lpstr>
      <vt:lpstr>Loop Example Cycle 8</vt:lpstr>
      <vt:lpstr>Loop Example Cycle 9</vt:lpstr>
      <vt:lpstr>Loop Example Cycle 10</vt:lpstr>
      <vt:lpstr>Loop Example Cycle 11</vt:lpstr>
      <vt:lpstr>Loop Example Cycle 12</vt:lpstr>
      <vt:lpstr>Loop Example Cycle 13</vt:lpstr>
      <vt:lpstr>Loop Example Cycle 14</vt:lpstr>
      <vt:lpstr>Loop Example Cycle 15</vt:lpstr>
      <vt:lpstr>Loop Example Cycle 16</vt:lpstr>
      <vt:lpstr>Loop Example Cycle 17</vt:lpstr>
      <vt:lpstr>Loop Example Cycle 18</vt:lpstr>
      <vt:lpstr>Loop Example Cycle 19</vt:lpstr>
      <vt:lpstr>Loop Example Cycle 20</vt:lpstr>
      <vt:lpstr>Loop Example Cycle 21</vt:lpstr>
      <vt:lpstr>Tomasulo Summary</vt:lpstr>
      <vt:lpstr>Slide 73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3: R4000 + Intro to ILP</dc:title>
  <dc:creator>David A. Patterson</dc:creator>
  <cp:lastModifiedBy>V Tavera-Delgado</cp:lastModifiedBy>
  <cp:revision>99</cp:revision>
  <cp:lastPrinted>1998-02-04T13:30:15Z</cp:lastPrinted>
  <dcterms:created xsi:type="dcterms:W3CDTF">1996-09-04T07:14:34Z</dcterms:created>
  <dcterms:modified xsi:type="dcterms:W3CDTF">2011-10-25T05:44:34Z</dcterms:modified>
</cp:coreProperties>
</file>