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70" r:id="rId3"/>
    <p:sldId id="259" r:id="rId4"/>
    <p:sldId id="260" r:id="rId5"/>
    <p:sldId id="264" r:id="rId6"/>
    <p:sldId id="261" r:id="rId7"/>
    <p:sldId id="262" r:id="rId8"/>
    <p:sldId id="263" r:id="rId9"/>
    <p:sldId id="269" r:id="rId10"/>
    <p:sldId id="271" r:id="rId11"/>
    <p:sldId id="265" r:id="rId12"/>
    <p:sldId id="273" r:id="rId13"/>
    <p:sldId id="266" r:id="rId14"/>
    <p:sldId id="267" r:id="rId15"/>
    <p:sldId id="268" r:id="rId16"/>
    <p:sldId id="272" r:id="rId17"/>
    <p:sldId id="274" r:id="rId18"/>
    <p:sldId id="275" r:id="rId19"/>
    <p:sldId id="276" r:id="rId20"/>
    <p:sldId id="277" r:id="rId21"/>
    <p:sldId id="292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tthew%20Taylor\My%20Documents\Talks\07_AAAI_DC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tthew%20Taylor\My%20Documents\Talks\07_AAAI_DC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3 vs. 2 time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0.0300000000000013</c:v>
                </c:pt>
                <c:pt idx="2">
                  <c:v>0.119999999999997</c:v>
                </c:pt>
                <c:pt idx="3">
                  <c:v>0.25</c:v>
                </c:pt>
                <c:pt idx="4">
                  <c:v>0.670000000000006</c:v>
                </c:pt>
                <c:pt idx="5">
                  <c:v>1.440000000000001</c:v>
                </c:pt>
                <c:pt idx="6">
                  <c:v>2.75</c:v>
                </c:pt>
                <c:pt idx="7">
                  <c:v>9.670000000000001</c:v>
                </c:pt>
                <c:pt idx="8">
                  <c:v>21.65000000000003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4 vs. 3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30.84</c:v>
                </c:pt>
                <c:pt idx="1">
                  <c:v>24.99</c:v>
                </c:pt>
                <c:pt idx="2">
                  <c:v>19.51000000000001</c:v>
                </c:pt>
                <c:pt idx="3">
                  <c:v>18.41</c:v>
                </c:pt>
                <c:pt idx="4">
                  <c:v>16.97999999999999</c:v>
                </c:pt>
                <c:pt idx="5">
                  <c:v>17.73999999999999</c:v>
                </c:pt>
                <c:pt idx="6">
                  <c:v>16.4</c:v>
                </c:pt>
                <c:pt idx="7">
                  <c:v>8.710000000000001</c:v>
                </c:pt>
                <c:pt idx="8">
                  <c:v>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310120"/>
        <c:axId val="-2138761736"/>
      </c:barChart>
      <c:catAx>
        <c:axId val="-2138310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3 vs. 2 Episodes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761736"/>
        <c:crosses val="autoZero"/>
        <c:auto val="1"/>
        <c:lblAlgn val="ctr"/>
        <c:lblOffset val="100"/>
        <c:noMultiLvlLbl val="0"/>
      </c:catAx>
      <c:valAx>
        <c:axId val="-2138761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Simulator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310120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3 vs. 2 time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0.0300000000000013</c:v>
                </c:pt>
                <c:pt idx="2">
                  <c:v>0.119999999999997</c:v>
                </c:pt>
                <c:pt idx="3">
                  <c:v>0.25</c:v>
                </c:pt>
                <c:pt idx="4">
                  <c:v>0.670000000000006</c:v>
                </c:pt>
                <c:pt idx="5">
                  <c:v>1.440000000000001</c:v>
                </c:pt>
                <c:pt idx="6">
                  <c:v>2.75</c:v>
                </c:pt>
                <c:pt idx="7">
                  <c:v>9.670000000000001</c:v>
                </c:pt>
                <c:pt idx="8">
                  <c:v>21.65000000000003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4 vs. 3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30.84</c:v>
                </c:pt>
                <c:pt idx="1">
                  <c:v>24.99</c:v>
                </c:pt>
                <c:pt idx="2">
                  <c:v>19.51000000000001</c:v>
                </c:pt>
                <c:pt idx="3">
                  <c:v>18.41</c:v>
                </c:pt>
                <c:pt idx="4">
                  <c:v>16.97999999999999</c:v>
                </c:pt>
                <c:pt idx="5">
                  <c:v>17.73999999999999</c:v>
                </c:pt>
                <c:pt idx="6">
                  <c:v>16.4</c:v>
                </c:pt>
                <c:pt idx="7">
                  <c:v>8.710000000000001</c:v>
                </c:pt>
                <c:pt idx="8">
                  <c:v>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8937336"/>
        <c:axId val="2138714840"/>
      </c:barChart>
      <c:catAx>
        <c:axId val="2138937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3 vs. 2 Episodes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714840"/>
        <c:crosses val="autoZero"/>
        <c:auto val="1"/>
        <c:lblAlgn val="ctr"/>
        <c:lblOffset val="100"/>
        <c:noMultiLvlLbl val="0"/>
      </c:catAx>
      <c:valAx>
        <c:axId val="2138714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Simulator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937336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63845-01E1-424D-8C4F-361F8DDB55C9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E6FA0986-47E8-4545-B971-7204C938308A}" type="presOf" srcId="{ECCE1743-0D12-4F3F-B658-585181694A6C}" destId="{26F92932-7ED0-43D1-AAFF-6D53077D04FC}" srcOrd="1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57223FDE-FFF1-3A47-B1C2-1F163A1A78EA}" type="presOf" srcId="{EF4BFE4B-5656-4087-99A5-2CED9A61DA64}" destId="{D1FD217E-264D-4034-9E18-F88C591FB18F}" srcOrd="0" destOrd="0" presId="urn:microsoft.com/office/officeart/2005/8/layout/process1"/>
    <dgm:cxn modelId="{AD28F3D8-F95A-034E-A490-947E991F64CD}" type="presOf" srcId="{EF4BFE4B-5656-4087-99A5-2CED9A61DA64}" destId="{F18483FA-3375-4165-B975-F52F6CCF798B}" srcOrd="1" destOrd="0" presId="urn:microsoft.com/office/officeart/2005/8/layout/process1"/>
    <dgm:cxn modelId="{277342D2-8A22-8E4A-B9F8-050C0D84C056}" type="presOf" srcId="{515D7EF3-36BB-4F5B-B659-779DDA8CE9A8}" destId="{1ADF8656-27D8-44B4-A48D-0EDE8D6E565F}" srcOrd="0" destOrd="0" presId="urn:microsoft.com/office/officeart/2005/8/layout/process1"/>
    <dgm:cxn modelId="{85937E37-CDEA-364B-AAB7-82A90C98E037}" type="presOf" srcId="{1E1E956C-2070-4A30-A4B5-56C023615947}" destId="{3A20C639-5777-42BD-A551-53802F5976CC}" srcOrd="0" destOrd="0" presId="urn:microsoft.com/office/officeart/2005/8/layout/process1"/>
    <dgm:cxn modelId="{3740DDAE-A87D-3F4C-8E17-E84A63A00AE4}" type="presOf" srcId="{6C54BCDA-6D4A-47C2-BE44-68F69F909934}" destId="{61C99C12-EC46-4424-AF4F-E9991489D0E9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676EA713-B78F-BA4D-ADB8-BA2ADA271723}" type="presOf" srcId="{C35E45EF-3583-4265-8DA3-BF200B97210B}" destId="{A394BB2E-3C40-4DC3-9143-969C90AD4D86}" srcOrd="0" destOrd="0" presId="urn:microsoft.com/office/officeart/2005/8/layout/process1"/>
    <dgm:cxn modelId="{C950C57E-BC8E-0441-8F5B-F2853F0F2241}" type="presOf" srcId="{5B79D099-6C0C-42AC-9410-5657BE59A73A}" destId="{48B1E229-B104-4FFC-87AB-1F52376C539B}" srcOrd="0" destOrd="0" presId="urn:microsoft.com/office/officeart/2005/8/layout/process1"/>
    <dgm:cxn modelId="{87859E28-31ED-A542-9FA7-1268751E5DDF}" type="presOf" srcId="{5B79D099-6C0C-42AC-9410-5657BE59A73A}" destId="{021723C7-BF40-4C04-92E9-D5E3FCFAA437}" srcOrd="1" destOrd="0" presId="urn:microsoft.com/office/officeart/2005/8/layout/process1"/>
    <dgm:cxn modelId="{A0183CB7-DEB7-8742-A1EE-8FB4C106253C}" type="presOf" srcId="{9290BFB2-0D0F-437F-AB5A-57AFF74EFEA3}" destId="{83123365-2667-420D-9208-187CD0930550}" srcOrd="0" destOrd="0" presId="urn:microsoft.com/office/officeart/2005/8/layout/process1"/>
    <dgm:cxn modelId="{7EAFEC4F-1A66-E74E-9732-835AFB51D084}" type="presParOf" srcId="{3A20C639-5777-42BD-A551-53802F5976CC}" destId="{A394BB2E-3C40-4DC3-9143-969C90AD4D86}" srcOrd="0" destOrd="0" presId="urn:microsoft.com/office/officeart/2005/8/layout/process1"/>
    <dgm:cxn modelId="{96067C9C-F6F7-CA4B-BC03-4A69293BDD69}" type="presParOf" srcId="{3A20C639-5777-42BD-A551-53802F5976CC}" destId="{2263749C-C171-49A9-804C-B073891A8CBB}" srcOrd="1" destOrd="0" presId="urn:microsoft.com/office/officeart/2005/8/layout/process1"/>
    <dgm:cxn modelId="{B0E5B8DC-DADB-014C-AB22-08049AB18BD8}" type="presParOf" srcId="{2263749C-C171-49A9-804C-B073891A8CBB}" destId="{26F92932-7ED0-43D1-AAFF-6D53077D04FC}" srcOrd="0" destOrd="0" presId="urn:microsoft.com/office/officeart/2005/8/layout/process1"/>
    <dgm:cxn modelId="{2BB89537-0DFD-404B-8771-C67C5A921535}" type="presParOf" srcId="{3A20C639-5777-42BD-A551-53802F5976CC}" destId="{61C99C12-EC46-4424-AF4F-E9991489D0E9}" srcOrd="2" destOrd="0" presId="urn:microsoft.com/office/officeart/2005/8/layout/process1"/>
    <dgm:cxn modelId="{BDDBC433-59D2-4D4D-8122-05C3BC38410F}" type="presParOf" srcId="{3A20C639-5777-42BD-A551-53802F5976CC}" destId="{48B1E229-B104-4FFC-87AB-1F52376C539B}" srcOrd="3" destOrd="0" presId="urn:microsoft.com/office/officeart/2005/8/layout/process1"/>
    <dgm:cxn modelId="{6F597E3E-0D2E-8D45-B196-7385556FBB58}" type="presParOf" srcId="{48B1E229-B104-4FFC-87AB-1F52376C539B}" destId="{021723C7-BF40-4C04-92E9-D5E3FCFAA437}" srcOrd="0" destOrd="0" presId="urn:microsoft.com/office/officeart/2005/8/layout/process1"/>
    <dgm:cxn modelId="{97C07B0D-16EE-D448-9E5C-5287BAF02057}" type="presParOf" srcId="{3A20C639-5777-42BD-A551-53802F5976CC}" destId="{83123365-2667-420D-9208-187CD0930550}" srcOrd="4" destOrd="0" presId="urn:microsoft.com/office/officeart/2005/8/layout/process1"/>
    <dgm:cxn modelId="{6BB65491-F937-0E4B-A722-0EDD39E122C1}" type="presParOf" srcId="{3A20C639-5777-42BD-A551-53802F5976CC}" destId="{D1FD217E-264D-4034-9E18-F88C591FB18F}" srcOrd="5" destOrd="0" presId="urn:microsoft.com/office/officeart/2005/8/layout/process1"/>
    <dgm:cxn modelId="{5771C0F9-ED02-E744-93F1-FCA17896CD05}" type="presParOf" srcId="{D1FD217E-264D-4034-9E18-F88C591FB18F}" destId="{F18483FA-3375-4165-B975-F52F6CCF798B}" srcOrd="0" destOrd="0" presId="urn:microsoft.com/office/officeart/2005/8/layout/process1"/>
    <dgm:cxn modelId="{6EAA5297-E448-D14B-95FF-E992A82A018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99ADD-EA61-B945-A724-68294875B3FF}" type="presOf" srcId="{EF4BFE4B-5656-4087-99A5-2CED9A61DA64}" destId="{D1FD217E-264D-4034-9E18-F88C591FB18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AC08DF7-6844-FE47-9011-2CB573977233}" type="presOf" srcId="{5B79D099-6C0C-42AC-9410-5657BE59A73A}" destId="{48B1E229-B104-4FFC-87AB-1F52376C539B}" srcOrd="0" destOrd="0" presId="urn:microsoft.com/office/officeart/2005/8/layout/process1"/>
    <dgm:cxn modelId="{AC522C4A-5945-1B46-BEA1-0DF0A319986A}" type="presOf" srcId="{515D7EF3-36BB-4F5B-B659-779DDA8CE9A8}" destId="{1ADF8656-27D8-44B4-A48D-0EDE8D6E565F}" srcOrd="0" destOrd="0" presId="urn:microsoft.com/office/officeart/2005/8/layout/process1"/>
    <dgm:cxn modelId="{178139BA-921E-9A4F-90C9-9F09B3D963B2}" type="presOf" srcId="{1E1E956C-2070-4A30-A4B5-56C023615947}" destId="{3A20C639-5777-42BD-A551-53802F5976CC}" srcOrd="0" destOrd="0" presId="urn:microsoft.com/office/officeart/2005/8/layout/process1"/>
    <dgm:cxn modelId="{8CDFCF98-647E-4545-AB7D-D4A54E3248EE}" type="presOf" srcId="{6C54BCDA-6D4A-47C2-BE44-68F69F909934}" destId="{61C99C12-EC46-4424-AF4F-E9991489D0E9}" srcOrd="0" destOrd="0" presId="urn:microsoft.com/office/officeart/2005/8/layout/process1"/>
    <dgm:cxn modelId="{1EE1A680-ABFD-B54A-9402-738BD1FAE629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94B53C5C-A59E-0248-BEB6-1299288D6319}" type="presOf" srcId="{ECCE1743-0D12-4F3F-B658-585181694A6C}" destId="{2263749C-C171-49A9-804C-B073891A8CBB}" srcOrd="0" destOrd="0" presId="urn:microsoft.com/office/officeart/2005/8/layout/process1"/>
    <dgm:cxn modelId="{3EC434BC-9FA4-3747-94C7-A9D348AF5746}" type="presOf" srcId="{C35E45EF-3583-4265-8DA3-BF200B97210B}" destId="{A394BB2E-3C40-4DC3-9143-969C90AD4D86}" srcOrd="0" destOrd="0" presId="urn:microsoft.com/office/officeart/2005/8/layout/process1"/>
    <dgm:cxn modelId="{DC4E7A2C-DC73-3C42-BD9A-76C98175A6FB}" type="presOf" srcId="{EF4BFE4B-5656-4087-99A5-2CED9A61DA64}" destId="{F18483FA-3375-4165-B975-F52F6CCF798B}" srcOrd="1" destOrd="0" presId="urn:microsoft.com/office/officeart/2005/8/layout/process1"/>
    <dgm:cxn modelId="{74EC77D1-27CF-934F-8675-1D5455545F52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CBDA68DE-4B42-8D46-8D0C-F69A0018D590}" type="presOf" srcId="{5B79D099-6C0C-42AC-9410-5657BE59A73A}" destId="{021723C7-BF40-4C04-92E9-D5E3FCFAA437}" srcOrd="1" destOrd="0" presId="urn:microsoft.com/office/officeart/2005/8/layout/process1"/>
    <dgm:cxn modelId="{3CC5FC60-DA42-0945-8BCC-B420FCD7AEF6}" type="presParOf" srcId="{3A20C639-5777-42BD-A551-53802F5976CC}" destId="{A394BB2E-3C40-4DC3-9143-969C90AD4D86}" srcOrd="0" destOrd="0" presId="urn:microsoft.com/office/officeart/2005/8/layout/process1"/>
    <dgm:cxn modelId="{490BB998-F273-8F47-B3FE-6014F88EAF47}" type="presParOf" srcId="{3A20C639-5777-42BD-A551-53802F5976CC}" destId="{2263749C-C171-49A9-804C-B073891A8CBB}" srcOrd="1" destOrd="0" presId="urn:microsoft.com/office/officeart/2005/8/layout/process1"/>
    <dgm:cxn modelId="{F507717E-0100-1842-BCBD-7989955C0626}" type="presParOf" srcId="{2263749C-C171-49A9-804C-B073891A8CBB}" destId="{26F92932-7ED0-43D1-AAFF-6D53077D04FC}" srcOrd="0" destOrd="0" presId="urn:microsoft.com/office/officeart/2005/8/layout/process1"/>
    <dgm:cxn modelId="{64284A51-E73C-3E4F-91FB-7C0F8E25761D}" type="presParOf" srcId="{3A20C639-5777-42BD-A551-53802F5976CC}" destId="{61C99C12-EC46-4424-AF4F-E9991489D0E9}" srcOrd="2" destOrd="0" presId="urn:microsoft.com/office/officeart/2005/8/layout/process1"/>
    <dgm:cxn modelId="{984BFBC2-0538-A54B-A987-BBF4434AB619}" type="presParOf" srcId="{3A20C639-5777-42BD-A551-53802F5976CC}" destId="{48B1E229-B104-4FFC-87AB-1F52376C539B}" srcOrd="3" destOrd="0" presId="urn:microsoft.com/office/officeart/2005/8/layout/process1"/>
    <dgm:cxn modelId="{1404C5E5-BC7A-4D49-AD08-47AB5DCA6393}" type="presParOf" srcId="{48B1E229-B104-4FFC-87AB-1F52376C539B}" destId="{021723C7-BF40-4C04-92E9-D5E3FCFAA437}" srcOrd="0" destOrd="0" presId="urn:microsoft.com/office/officeart/2005/8/layout/process1"/>
    <dgm:cxn modelId="{A5BB0631-96A3-C946-BCE8-5C377F74B639}" type="presParOf" srcId="{3A20C639-5777-42BD-A551-53802F5976CC}" destId="{83123365-2667-420D-9208-187CD0930550}" srcOrd="4" destOrd="0" presId="urn:microsoft.com/office/officeart/2005/8/layout/process1"/>
    <dgm:cxn modelId="{CC5C1643-F9FB-6C45-A600-DE7B4F48E871}" type="presParOf" srcId="{3A20C639-5777-42BD-A551-53802F5976CC}" destId="{D1FD217E-264D-4034-9E18-F88C591FB18F}" srcOrd="5" destOrd="0" presId="urn:microsoft.com/office/officeart/2005/8/layout/process1"/>
    <dgm:cxn modelId="{3A96953C-D248-F04F-AF58-5002FF4E7D49}" type="presParOf" srcId="{D1FD217E-264D-4034-9E18-F88C591FB18F}" destId="{F18483FA-3375-4165-B975-F52F6CCF798B}" srcOrd="0" destOrd="0" presId="urn:microsoft.com/office/officeart/2005/8/layout/process1"/>
    <dgm:cxn modelId="{4C4EF76A-BE28-AD4E-AE92-6C0EB34C069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831CF-75A8-6A41-80B3-31304179B7E7}" type="presOf" srcId="{5B79D099-6C0C-42AC-9410-5657BE59A73A}" destId="{021723C7-BF40-4C04-92E9-D5E3FCFAA437}" srcOrd="1" destOrd="0" presId="urn:microsoft.com/office/officeart/2005/8/layout/process1"/>
    <dgm:cxn modelId="{45331BE8-B9AB-1940-B217-CCB5146F11C5}" type="presOf" srcId="{5B79D099-6C0C-42AC-9410-5657BE59A73A}" destId="{48B1E229-B104-4FFC-87AB-1F52376C539B}" srcOrd="0" destOrd="0" presId="urn:microsoft.com/office/officeart/2005/8/layout/process1"/>
    <dgm:cxn modelId="{EC42F309-2F17-4940-AC3C-E213077BB137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5986FD87-19D8-704E-8852-F0EDB5F29C53}" type="presOf" srcId="{9290BFB2-0D0F-437F-AB5A-57AFF74EFEA3}" destId="{83123365-2667-420D-9208-187CD0930550}" srcOrd="0" destOrd="0" presId="urn:microsoft.com/office/officeart/2005/8/layout/process1"/>
    <dgm:cxn modelId="{7B33989D-18A7-FA45-8991-077DA018F8ED}" type="presOf" srcId="{1E1E956C-2070-4A30-A4B5-56C023615947}" destId="{3A20C639-5777-42BD-A551-53802F5976CC}" srcOrd="0" destOrd="0" presId="urn:microsoft.com/office/officeart/2005/8/layout/process1"/>
    <dgm:cxn modelId="{80C80CB6-DD77-F64B-ACE3-EE5BFDFB98E6}" type="presOf" srcId="{EF4BFE4B-5656-4087-99A5-2CED9A61DA64}" destId="{D1FD217E-264D-4034-9E18-F88C591FB18F}" srcOrd="0" destOrd="0" presId="urn:microsoft.com/office/officeart/2005/8/layout/process1"/>
    <dgm:cxn modelId="{9EF1FE3B-FFD0-3D4A-B6D8-455A02494FDA}" type="presOf" srcId="{EF4BFE4B-5656-4087-99A5-2CED9A61DA64}" destId="{F18483FA-3375-4165-B975-F52F6CCF798B}" srcOrd="1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A023774-4781-6245-9861-05B92CE2645C}" type="presOf" srcId="{6C54BCDA-6D4A-47C2-BE44-68F69F909934}" destId="{61C99C12-EC46-4424-AF4F-E9991489D0E9}" srcOrd="0" destOrd="0" presId="urn:microsoft.com/office/officeart/2005/8/layout/process1"/>
    <dgm:cxn modelId="{F2F8CBD9-C29C-9E47-8BAC-40359DCCE020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284E3C74-8F97-1C42-9339-3D5A520D5AA8}" type="presOf" srcId="{C35E45EF-3583-4265-8DA3-BF200B97210B}" destId="{A394BB2E-3C40-4DC3-9143-969C90AD4D86}" srcOrd="0" destOrd="0" presId="urn:microsoft.com/office/officeart/2005/8/layout/process1"/>
    <dgm:cxn modelId="{E89EBD34-F284-554B-A421-015786350D45}" type="presOf" srcId="{515D7EF3-36BB-4F5B-B659-779DDA8CE9A8}" destId="{1ADF8656-27D8-44B4-A48D-0EDE8D6E565F}" srcOrd="0" destOrd="0" presId="urn:microsoft.com/office/officeart/2005/8/layout/process1"/>
    <dgm:cxn modelId="{8D0D75E4-E7BE-A44E-BAA7-2A51ACB8DCCF}" type="presParOf" srcId="{3A20C639-5777-42BD-A551-53802F5976CC}" destId="{A394BB2E-3C40-4DC3-9143-969C90AD4D86}" srcOrd="0" destOrd="0" presId="urn:microsoft.com/office/officeart/2005/8/layout/process1"/>
    <dgm:cxn modelId="{E65B18AD-2EAB-C04C-B1A5-7DA1B98F863B}" type="presParOf" srcId="{3A20C639-5777-42BD-A551-53802F5976CC}" destId="{2263749C-C171-49A9-804C-B073891A8CBB}" srcOrd="1" destOrd="0" presId="urn:microsoft.com/office/officeart/2005/8/layout/process1"/>
    <dgm:cxn modelId="{5672BD1B-FF9A-3541-8225-1CE39C7C0700}" type="presParOf" srcId="{2263749C-C171-49A9-804C-B073891A8CBB}" destId="{26F92932-7ED0-43D1-AAFF-6D53077D04FC}" srcOrd="0" destOrd="0" presId="urn:microsoft.com/office/officeart/2005/8/layout/process1"/>
    <dgm:cxn modelId="{67DD833E-8400-0544-8051-3A170FC2B200}" type="presParOf" srcId="{3A20C639-5777-42BD-A551-53802F5976CC}" destId="{61C99C12-EC46-4424-AF4F-E9991489D0E9}" srcOrd="2" destOrd="0" presId="urn:microsoft.com/office/officeart/2005/8/layout/process1"/>
    <dgm:cxn modelId="{EF2F3BBC-7DCF-1740-94F0-310E7A2B167E}" type="presParOf" srcId="{3A20C639-5777-42BD-A551-53802F5976CC}" destId="{48B1E229-B104-4FFC-87AB-1F52376C539B}" srcOrd="3" destOrd="0" presId="urn:microsoft.com/office/officeart/2005/8/layout/process1"/>
    <dgm:cxn modelId="{A453BFFF-278A-5C40-B398-C8122C4DDED2}" type="presParOf" srcId="{48B1E229-B104-4FFC-87AB-1F52376C539B}" destId="{021723C7-BF40-4C04-92E9-D5E3FCFAA437}" srcOrd="0" destOrd="0" presId="urn:microsoft.com/office/officeart/2005/8/layout/process1"/>
    <dgm:cxn modelId="{1FBCCF7A-1F40-0C4F-AE6C-F8F252FEF782}" type="presParOf" srcId="{3A20C639-5777-42BD-A551-53802F5976CC}" destId="{83123365-2667-420D-9208-187CD0930550}" srcOrd="4" destOrd="0" presId="urn:microsoft.com/office/officeart/2005/8/layout/process1"/>
    <dgm:cxn modelId="{91772C8E-B257-3A48-9DE0-431E8CC58AF5}" type="presParOf" srcId="{3A20C639-5777-42BD-A551-53802F5976CC}" destId="{D1FD217E-264D-4034-9E18-F88C591FB18F}" srcOrd="5" destOrd="0" presId="urn:microsoft.com/office/officeart/2005/8/layout/process1"/>
    <dgm:cxn modelId="{20448FD7-B067-4F4C-B5C6-FC7B44313B99}" type="presParOf" srcId="{D1FD217E-264D-4034-9E18-F88C591FB18F}" destId="{F18483FA-3375-4165-B975-F52F6CCF798B}" srcOrd="0" destOrd="0" presId="urn:microsoft.com/office/officeart/2005/8/layout/process1"/>
    <dgm:cxn modelId="{68989D6D-8053-F140-8B4E-01A2218BD2D8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FA120-CCA3-E94A-BDC1-3E909ED42728}" type="presOf" srcId="{6C54BCDA-6D4A-47C2-BE44-68F69F909934}" destId="{61C99C12-EC46-4424-AF4F-E9991489D0E9}" srcOrd="0" destOrd="0" presId="urn:microsoft.com/office/officeart/2005/8/layout/process1"/>
    <dgm:cxn modelId="{D1073FB7-8D1A-A742-B122-11A6FEB3926D}" type="presOf" srcId="{515D7EF3-36BB-4F5B-B659-779DDA8CE9A8}" destId="{1ADF8656-27D8-44B4-A48D-0EDE8D6E565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6FE8EC63-665D-AC4F-8C3F-37542467D3BE}" type="presOf" srcId="{ECCE1743-0D12-4F3F-B658-585181694A6C}" destId="{2263749C-C171-49A9-804C-B073891A8CBB}" srcOrd="0" destOrd="0" presId="urn:microsoft.com/office/officeart/2005/8/layout/process1"/>
    <dgm:cxn modelId="{94C45DD4-C46A-E145-8501-51B7DD9C8EAF}" type="presOf" srcId="{ECCE1743-0D12-4F3F-B658-585181694A6C}" destId="{26F92932-7ED0-43D1-AAFF-6D53077D04FC}" srcOrd="1" destOrd="0" presId="urn:microsoft.com/office/officeart/2005/8/layout/process1"/>
    <dgm:cxn modelId="{6BA3F39E-33A0-5D45-928B-C803946C777E}" type="presOf" srcId="{1E1E956C-2070-4A30-A4B5-56C023615947}" destId="{3A20C639-5777-42BD-A551-53802F5976CC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92BED78B-E995-D641-A403-D3DC2D333F0C}" type="presOf" srcId="{C35E45EF-3583-4265-8DA3-BF200B97210B}" destId="{A394BB2E-3C40-4DC3-9143-969C90AD4D86}" srcOrd="0" destOrd="0" presId="urn:microsoft.com/office/officeart/2005/8/layout/process1"/>
    <dgm:cxn modelId="{629E29B7-42DA-144F-A6C7-531D5AD14274}" type="presOf" srcId="{9290BFB2-0D0F-437F-AB5A-57AFF74EFEA3}" destId="{83123365-2667-420D-9208-187CD0930550}" srcOrd="0" destOrd="0" presId="urn:microsoft.com/office/officeart/2005/8/layout/process1"/>
    <dgm:cxn modelId="{B7E8F6CC-FC6D-C147-A7E1-4DA70E93C64F}" type="presOf" srcId="{5B79D099-6C0C-42AC-9410-5657BE59A73A}" destId="{48B1E229-B104-4FFC-87AB-1F52376C539B}" srcOrd="0" destOrd="0" presId="urn:microsoft.com/office/officeart/2005/8/layout/process1"/>
    <dgm:cxn modelId="{92EB8030-AAAE-6E40-BEA9-8A85A93305B3}" type="presOf" srcId="{5B79D099-6C0C-42AC-9410-5657BE59A73A}" destId="{021723C7-BF40-4C04-92E9-D5E3FCFAA437}" srcOrd="1" destOrd="0" presId="urn:microsoft.com/office/officeart/2005/8/layout/process1"/>
    <dgm:cxn modelId="{CF5AF9F0-1723-E54F-82AD-EF83BF8A4E1F}" type="presOf" srcId="{EF4BFE4B-5656-4087-99A5-2CED9A61DA64}" destId="{F18483FA-3375-4165-B975-F52F6CCF798B}" srcOrd="1" destOrd="0" presId="urn:microsoft.com/office/officeart/2005/8/layout/process1"/>
    <dgm:cxn modelId="{64E21EFD-9075-1946-943C-07C7752609B1}" type="presOf" srcId="{EF4BFE4B-5656-4087-99A5-2CED9A61DA64}" destId="{D1FD217E-264D-4034-9E18-F88C591FB18F}" srcOrd="0" destOrd="0" presId="urn:microsoft.com/office/officeart/2005/8/layout/process1"/>
    <dgm:cxn modelId="{F1504A9E-6A55-2543-A827-F6973B6FC047}" type="presParOf" srcId="{3A20C639-5777-42BD-A551-53802F5976CC}" destId="{A394BB2E-3C40-4DC3-9143-969C90AD4D86}" srcOrd="0" destOrd="0" presId="urn:microsoft.com/office/officeart/2005/8/layout/process1"/>
    <dgm:cxn modelId="{46053FD6-D035-9C40-BEED-232516C7D05D}" type="presParOf" srcId="{3A20C639-5777-42BD-A551-53802F5976CC}" destId="{2263749C-C171-49A9-804C-B073891A8CBB}" srcOrd="1" destOrd="0" presId="urn:microsoft.com/office/officeart/2005/8/layout/process1"/>
    <dgm:cxn modelId="{2ED7D949-6D3C-9441-A24A-24D3B37BB471}" type="presParOf" srcId="{2263749C-C171-49A9-804C-B073891A8CBB}" destId="{26F92932-7ED0-43D1-AAFF-6D53077D04FC}" srcOrd="0" destOrd="0" presId="urn:microsoft.com/office/officeart/2005/8/layout/process1"/>
    <dgm:cxn modelId="{11E73CB2-F35E-884C-974D-5368DF77AD16}" type="presParOf" srcId="{3A20C639-5777-42BD-A551-53802F5976CC}" destId="{61C99C12-EC46-4424-AF4F-E9991489D0E9}" srcOrd="2" destOrd="0" presId="urn:microsoft.com/office/officeart/2005/8/layout/process1"/>
    <dgm:cxn modelId="{BF7F4DBB-C570-2E4D-9505-9E86E89896BC}" type="presParOf" srcId="{3A20C639-5777-42BD-A551-53802F5976CC}" destId="{48B1E229-B104-4FFC-87AB-1F52376C539B}" srcOrd="3" destOrd="0" presId="urn:microsoft.com/office/officeart/2005/8/layout/process1"/>
    <dgm:cxn modelId="{404F2CB4-B662-F142-A97B-87ECA8532ADA}" type="presParOf" srcId="{48B1E229-B104-4FFC-87AB-1F52376C539B}" destId="{021723C7-BF40-4C04-92E9-D5E3FCFAA437}" srcOrd="0" destOrd="0" presId="urn:microsoft.com/office/officeart/2005/8/layout/process1"/>
    <dgm:cxn modelId="{2FC32DB6-5480-7A4A-9B70-62B79C033E80}" type="presParOf" srcId="{3A20C639-5777-42BD-A551-53802F5976CC}" destId="{83123365-2667-420D-9208-187CD0930550}" srcOrd="4" destOrd="0" presId="urn:microsoft.com/office/officeart/2005/8/layout/process1"/>
    <dgm:cxn modelId="{24EDA352-C759-EB45-9BDD-AA37ABC7616B}" type="presParOf" srcId="{3A20C639-5777-42BD-A551-53802F5976CC}" destId="{D1FD217E-264D-4034-9E18-F88C591FB18F}" srcOrd="5" destOrd="0" presId="urn:microsoft.com/office/officeart/2005/8/layout/process1"/>
    <dgm:cxn modelId="{90B59946-F94A-8343-86B9-12DA912FFC1B}" type="presParOf" srcId="{D1FD217E-264D-4034-9E18-F88C591FB18F}" destId="{F18483FA-3375-4165-B975-F52F6CCF798B}" srcOrd="0" destOrd="0" presId="urn:microsoft.com/office/officeart/2005/8/layout/process1"/>
    <dgm:cxn modelId="{4CAC80F0-AB62-3545-ACA1-36D4A2313996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64B86-7367-EA4E-BF15-A2FFC9A6ADDF}" type="presOf" srcId="{5B79D099-6C0C-42AC-9410-5657BE59A73A}" destId="{021723C7-BF40-4C04-92E9-D5E3FCFAA437}" srcOrd="1" destOrd="0" presId="urn:microsoft.com/office/officeart/2005/8/layout/process1"/>
    <dgm:cxn modelId="{513C5166-8636-2046-845E-3609BBC5107E}" type="presOf" srcId="{EF4BFE4B-5656-4087-99A5-2CED9A61DA64}" destId="{F18483FA-3375-4165-B975-F52F6CCF798B}" srcOrd="1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7EFE3A48-BD81-AF40-BED3-59B8ACB1E96B}" type="presOf" srcId="{6C54BCDA-6D4A-47C2-BE44-68F69F909934}" destId="{61C99C12-EC46-4424-AF4F-E9991489D0E9}" srcOrd="0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1BE651A-FEF4-714A-A56B-C62064CBA828}" type="presOf" srcId="{C35E45EF-3583-4265-8DA3-BF200B97210B}" destId="{A394BB2E-3C40-4DC3-9143-969C90AD4D86}" srcOrd="0" destOrd="0" presId="urn:microsoft.com/office/officeart/2005/8/layout/process1"/>
    <dgm:cxn modelId="{B15F7786-6FF5-FE46-AD98-D81609A65836}" type="presOf" srcId="{ECCE1743-0D12-4F3F-B658-585181694A6C}" destId="{26F92932-7ED0-43D1-AAFF-6D53077D04FC}" srcOrd="1" destOrd="0" presId="urn:microsoft.com/office/officeart/2005/8/layout/process1"/>
    <dgm:cxn modelId="{ACA76198-2F67-1648-94BC-8CED015EFD7F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F97DCDD4-7174-7843-8B4B-307F27110EEC}" type="presOf" srcId="{1E1E956C-2070-4A30-A4B5-56C023615947}" destId="{3A20C639-5777-42BD-A551-53802F5976CC}" srcOrd="0" destOrd="0" presId="urn:microsoft.com/office/officeart/2005/8/layout/process1"/>
    <dgm:cxn modelId="{695B0226-ED99-0D49-BF8F-B5484A495A3D}" type="presOf" srcId="{515D7EF3-36BB-4F5B-B659-779DDA8CE9A8}" destId="{1ADF8656-27D8-44B4-A48D-0EDE8D6E565F}" srcOrd="0" destOrd="0" presId="urn:microsoft.com/office/officeart/2005/8/layout/process1"/>
    <dgm:cxn modelId="{BDA1DD63-C428-844E-A015-94DFE23D4052}" type="presOf" srcId="{ECCE1743-0D12-4F3F-B658-585181694A6C}" destId="{2263749C-C171-49A9-804C-B073891A8CBB}" srcOrd="0" destOrd="0" presId="urn:microsoft.com/office/officeart/2005/8/layout/process1"/>
    <dgm:cxn modelId="{14643BAF-B44A-6C47-B267-A2F32BDE8964}" type="presOf" srcId="{5B79D099-6C0C-42AC-9410-5657BE59A73A}" destId="{48B1E229-B104-4FFC-87AB-1F52376C539B}" srcOrd="0" destOrd="0" presId="urn:microsoft.com/office/officeart/2005/8/layout/process1"/>
    <dgm:cxn modelId="{C47A127C-6C5C-C345-B2DE-F83A2BA1FC62}" type="presOf" srcId="{EF4BFE4B-5656-4087-99A5-2CED9A61DA64}" destId="{D1FD217E-264D-4034-9E18-F88C591FB18F}" srcOrd="0" destOrd="0" presId="urn:microsoft.com/office/officeart/2005/8/layout/process1"/>
    <dgm:cxn modelId="{57DF92E5-1D55-2A40-9810-DC419AC6CA52}" type="presParOf" srcId="{3A20C639-5777-42BD-A551-53802F5976CC}" destId="{A394BB2E-3C40-4DC3-9143-969C90AD4D86}" srcOrd="0" destOrd="0" presId="urn:microsoft.com/office/officeart/2005/8/layout/process1"/>
    <dgm:cxn modelId="{FA6FA096-45DE-174D-8404-C7A216E937B3}" type="presParOf" srcId="{3A20C639-5777-42BD-A551-53802F5976CC}" destId="{2263749C-C171-49A9-804C-B073891A8CBB}" srcOrd="1" destOrd="0" presId="urn:microsoft.com/office/officeart/2005/8/layout/process1"/>
    <dgm:cxn modelId="{62BC75A8-3C75-B247-97F0-814B6D330AC5}" type="presParOf" srcId="{2263749C-C171-49A9-804C-B073891A8CBB}" destId="{26F92932-7ED0-43D1-AAFF-6D53077D04FC}" srcOrd="0" destOrd="0" presId="urn:microsoft.com/office/officeart/2005/8/layout/process1"/>
    <dgm:cxn modelId="{B7D12CCC-DF9A-DB46-B53C-9F0B65EE9BCA}" type="presParOf" srcId="{3A20C639-5777-42BD-A551-53802F5976CC}" destId="{61C99C12-EC46-4424-AF4F-E9991489D0E9}" srcOrd="2" destOrd="0" presId="urn:microsoft.com/office/officeart/2005/8/layout/process1"/>
    <dgm:cxn modelId="{7866B14A-A1D2-3044-94DF-B7B63EAE3CAE}" type="presParOf" srcId="{3A20C639-5777-42BD-A551-53802F5976CC}" destId="{48B1E229-B104-4FFC-87AB-1F52376C539B}" srcOrd="3" destOrd="0" presId="urn:microsoft.com/office/officeart/2005/8/layout/process1"/>
    <dgm:cxn modelId="{84A3004F-397C-034E-BDF8-400AB34E5E8D}" type="presParOf" srcId="{48B1E229-B104-4FFC-87AB-1F52376C539B}" destId="{021723C7-BF40-4C04-92E9-D5E3FCFAA437}" srcOrd="0" destOrd="0" presId="urn:microsoft.com/office/officeart/2005/8/layout/process1"/>
    <dgm:cxn modelId="{AFF485C8-0BA7-1A41-B1A4-EA0F372D463B}" type="presParOf" srcId="{3A20C639-5777-42BD-A551-53802F5976CC}" destId="{83123365-2667-420D-9208-187CD0930550}" srcOrd="4" destOrd="0" presId="urn:microsoft.com/office/officeart/2005/8/layout/process1"/>
    <dgm:cxn modelId="{2A90B4DC-A093-1740-8E1B-EC48EFE7EE02}" type="presParOf" srcId="{3A20C639-5777-42BD-A551-53802F5976CC}" destId="{D1FD217E-264D-4034-9E18-F88C591FB18F}" srcOrd="5" destOrd="0" presId="urn:microsoft.com/office/officeart/2005/8/layout/process1"/>
    <dgm:cxn modelId="{4EE4127D-FA98-8F44-9270-A6EAE5360E27}" type="presParOf" srcId="{D1FD217E-264D-4034-9E18-F88C591FB18F}" destId="{F18483FA-3375-4165-B975-F52F6CCF798B}" srcOrd="0" destOrd="0" presId="urn:microsoft.com/office/officeart/2005/8/layout/process1"/>
    <dgm:cxn modelId="{45525B7C-D4AF-1947-8E25-6EEE1F72B40D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1636489F-98D5-6F40-9BAC-8F14D379806F}" type="presOf" srcId="{9290BFB2-0D0F-437F-AB5A-57AFF74EFEA3}" destId="{83123365-2667-420D-9208-187CD0930550}" srcOrd="0" destOrd="0" presId="urn:microsoft.com/office/officeart/2005/8/layout/process1"/>
    <dgm:cxn modelId="{B06CD277-0782-A640-90EE-E93D42CC14FB}" type="presOf" srcId="{6C54BCDA-6D4A-47C2-BE44-68F69F909934}" destId="{61C99C12-EC46-4424-AF4F-E9991489D0E9}" srcOrd="0" destOrd="0" presId="urn:microsoft.com/office/officeart/2005/8/layout/process1"/>
    <dgm:cxn modelId="{890BFF75-B0AF-094E-A7EF-C921D684ECAD}" type="presOf" srcId="{ECCE1743-0D12-4F3F-B658-585181694A6C}" destId="{2263749C-C171-49A9-804C-B073891A8CBB}" srcOrd="0" destOrd="0" presId="urn:microsoft.com/office/officeart/2005/8/layout/process1"/>
    <dgm:cxn modelId="{EF7C6B65-DA42-7C47-A5F2-283C0D55F0B2}" type="presOf" srcId="{ECCE1743-0D12-4F3F-B658-585181694A6C}" destId="{26F92932-7ED0-43D1-AAFF-6D53077D04FC}" srcOrd="1" destOrd="0" presId="urn:microsoft.com/office/officeart/2005/8/layout/process1"/>
    <dgm:cxn modelId="{533A46FB-AF75-E24C-851F-DBBCB86C63E3}" type="presOf" srcId="{C35E45EF-3583-4265-8DA3-BF200B97210B}" destId="{A394BB2E-3C40-4DC3-9143-969C90AD4D86}" srcOrd="0" destOrd="0" presId="urn:microsoft.com/office/officeart/2005/8/layout/process1"/>
    <dgm:cxn modelId="{53D855FB-CF92-2540-B201-8886C51178AC}" type="presOf" srcId="{EF4BFE4B-5656-4087-99A5-2CED9A61DA64}" destId="{F18483FA-3375-4165-B975-F52F6CCF798B}" srcOrd="1" destOrd="0" presId="urn:microsoft.com/office/officeart/2005/8/layout/process1"/>
    <dgm:cxn modelId="{7C4B21E2-0E6F-054E-B51C-1E7FC34B181F}" type="presOf" srcId="{515D7EF3-36BB-4F5B-B659-779DDA8CE9A8}" destId="{1ADF8656-27D8-44B4-A48D-0EDE8D6E565F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D242BBE7-E80B-0F47-A62E-E2A0C56A39DD}" type="presOf" srcId="{EF4BFE4B-5656-4087-99A5-2CED9A61DA64}" destId="{D1FD217E-264D-4034-9E18-F88C591FB18F}" srcOrd="0" destOrd="0" presId="urn:microsoft.com/office/officeart/2005/8/layout/process1"/>
    <dgm:cxn modelId="{80B617A0-3E40-5846-AC03-634A4A9A4FB5}" type="presOf" srcId="{5B79D099-6C0C-42AC-9410-5657BE59A73A}" destId="{48B1E229-B104-4FFC-87AB-1F52376C539B}" srcOrd="0" destOrd="0" presId="urn:microsoft.com/office/officeart/2005/8/layout/process1"/>
    <dgm:cxn modelId="{34892DA5-5DAB-4547-9E07-890595A9DB9A}" type="presOf" srcId="{5B79D099-6C0C-42AC-9410-5657BE59A73A}" destId="{021723C7-BF40-4C04-92E9-D5E3FCFAA437}" srcOrd="1" destOrd="0" presId="urn:microsoft.com/office/officeart/2005/8/layout/process1"/>
    <dgm:cxn modelId="{7C169F0D-F46E-5E4F-B4DE-438FB54774A9}" type="presOf" srcId="{1E1E956C-2070-4A30-A4B5-56C023615947}" destId="{3A20C639-5777-42BD-A551-53802F5976CC}" srcOrd="0" destOrd="0" presId="urn:microsoft.com/office/officeart/2005/8/layout/process1"/>
    <dgm:cxn modelId="{059C075D-CA30-0843-A5AB-1BED4F688CFB}" type="presParOf" srcId="{3A20C639-5777-42BD-A551-53802F5976CC}" destId="{A394BB2E-3C40-4DC3-9143-969C90AD4D86}" srcOrd="0" destOrd="0" presId="urn:microsoft.com/office/officeart/2005/8/layout/process1"/>
    <dgm:cxn modelId="{9841905A-60F7-0D42-B372-AE5E78CC5237}" type="presParOf" srcId="{3A20C639-5777-42BD-A551-53802F5976CC}" destId="{2263749C-C171-49A9-804C-B073891A8CBB}" srcOrd="1" destOrd="0" presId="urn:microsoft.com/office/officeart/2005/8/layout/process1"/>
    <dgm:cxn modelId="{F90B8BF0-189F-DE4B-B33B-4B4168E1283D}" type="presParOf" srcId="{2263749C-C171-49A9-804C-B073891A8CBB}" destId="{26F92932-7ED0-43D1-AAFF-6D53077D04FC}" srcOrd="0" destOrd="0" presId="urn:microsoft.com/office/officeart/2005/8/layout/process1"/>
    <dgm:cxn modelId="{8C72A882-870F-4C40-A938-B1B8764FFC51}" type="presParOf" srcId="{3A20C639-5777-42BD-A551-53802F5976CC}" destId="{61C99C12-EC46-4424-AF4F-E9991489D0E9}" srcOrd="2" destOrd="0" presId="urn:microsoft.com/office/officeart/2005/8/layout/process1"/>
    <dgm:cxn modelId="{387E93E5-469C-F443-AE45-1B16744AFF91}" type="presParOf" srcId="{3A20C639-5777-42BD-A551-53802F5976CC}" destId="{48B1E229-B104-4FFC-87AB-1F52376C539B}" srcOrd="3" destOrd="0" presId="urn:microsoft.com/office/officeart/2005/8/layout/process1"/>
    <dgm:cxn modelId="{DA15D066-15CC-2947-ADCB-34D244C759CC}" type="presParOf" srcId="{48B1E229-B104-4FFC-87AB-1F52376C539B}" destId="{021723C7-BF40-4C04-92E9-D5E3FCFAA437}" srcOrd="0" destOrd="0" presId="urn:microsoft.com/office/officeart/2005/8/layout/process1"/>
    <dgm:cxn modelId="{B8DD49A0-C42D-384E-9BA1-B18CB8A2D4AB}" type="presParOf" srcId="{3A20C639-5777-42BD-A551-53802F5976CC}" destId="{83123365-2667-420D-9208-187CD0930550}" srcOrd="4" destOrd="0" presId="urn:microsoft.com/office/officeart/2005/8/layout/process1"/>
    <dgm:cxn modelId="{87CF1D01-F09D-9D4D-B8F9-3BAEEFAA1C6C}" type="presParOf" srcId="{3A20C639-5777-42BD-A551-53802F5976CC}" destId="{D1FD217E-264D-4034-9E18-F88C591FB18F}" srcOrd="5" destOrd="0" presId="urn:microsoft.com/office/officeart/2005/8/layout/process1"/>
    <dgm:cxn modelId="{751AE9FF-879C-A04B-86A3-CDA48FFFF968}" type="presParOf" srcId="{D1FD217E-264D-4034-9E18-F88C591FB18F}" destId="{F18483FA-3375-4165-B975-F52F6CCF798B}" srcOrd="0" destOrd="0" presId="urn:microsoft.com/office/officeart/2005/8/layout/process1"/>
    <dgm:cxn modelId="{B3E46EA2-FDB8-DF44-950F-DC50FF8A45F9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4DD8-AC57-5642-ABF1-E9E211991BC3}" type="datetimeFigureOut">
              <a:rPr lang="en-US" smtClean="0"/>
              <a:t>4/15/14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99A5-3F6A-D148-9812-FD0C2507E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CC5510-7F31-2B4E-AE71-F59C3F2E90E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47AC9-011D-4DB2-BAFC-1EB89288423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update when ball is kickable by someone</a:t>
            </a:r>
          </a:p>
          <a:p>
            <a:r>
              <a:rPr lang="en-US" dirty="0"/>
              <a:t>o a little slower: more details</a:t>
            </a:r>
          </a:p>
          <a:p>
            <a:r>
              <a:rPr lang="en-US" sz="900" dirty="0">
                <a:cs typeface="Times New Roman" pitchFamily="18" charset="0"/>
              </a:rPr>
              <a:t>Tile coding: allows generalization as well as fine distinctions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BA67D-0064-4C51-9314-A9959D32117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wts: not human readable.</a:t>
            </a:r>
          </a:p>
          <a:p>
            <a:r>
              <a:rPr lang="en-US" dirty="0"/>
              <a:t>Less rigid b/c we can consider the state variable level rather than just numbers.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Final step: put average value into all other weights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78E19-2F2C-45C1-83B5-614E717FFC6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5D2A2E-7F8A-F84E-B052-2AAC1A893987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74"/>
            <a:r>
              <a:rPr lang="en-US">
                <a:latin typeface="Times New Roman" charset="0"/>
              </a:rPr>
              <a:t>Each data point represents 25+ independent trials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Kwy -&gt; Kwy: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Soni &amp; Singh 2006 </a:t>
            </a:r>
          </a:p>
          <a:p>
            <a:r>
              <a:rPr lang="en-US" baseline="0" dirty="0" smtClean="0"/>
              <a:t>Talvitie &amp; Singh, 2007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8,065 states seen during 25,000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5C543-952F-D240-8D35-1C2BBBC12A3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601 distinct states over 50,000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Allow for different function approximators and/or parameterizations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other rule-learning techniques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talk about biasing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D3EC27-5F37-7B44-A61D-61FD155C0B7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Counterintuitive –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doing low-level transfer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E0ADD3-1B6F-6B46-9BA7-ED06AA4176C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Counterintuitive –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doing low-level transfer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71F880-E7D1-194E-8B6B-D31161E21E3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What for?</a:t>
            </a:r>
          </a:p>
          <a:p>
            <a:pPr eaLnBrk="1" hangingPunct="1"/>
            <a:r>
              <a:rPr lang="en-US">
                <a:latin typeface="Times New Roman" charset="0"/>
              </a:rPr>
              <a:t>Why intuitive (mention preliminary assumption)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CAFB2F-E19C-2047-AD51-53D1E881EE2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What for?</a:t>
            </a:r>
          </a:p>
          <a:p>
            <a:pPr eaLnBrk="1" hangingPunct="1"/>
            <a:r>
              <a:rPr lang="en-US">
                <a:latin typeface="Times New Roman" charset="0"/>
              </a:rPr>
              <a:t>Why intuitive (mention preliminary assumption)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1F3988-6FDF-AF43-9554-3B397F7D2FD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5D2A2E-7F8A-F84E-B052-2AAC1A89398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74"/>
            <a:r>
              <a:rPr lang="en-US">
                <a:latin typeface="Times New Roman" charset="0"/>
              </a:rPr>
              <a:t>Each data point represents 25+ independent trials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C4FB-D3DA-4755-BA20-24670810F71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Note that using CMUnited players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A8C2C-1AF3-314E-8516-FC45A86E3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FF0B0-A5B8-E24E-A17E-9FBF0D9E81E9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jpeg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chart" Target="../charts/chart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1.jpeg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trike="sngStrike" dirty="0" smtClean="0"/>
              <a:t>ideals</a:t>
            </a:r>
            <a:r>
              <a:rPr lang="en-US" dirty="0" smtClean="0"/>
              <a:t> reality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pursuit of </a:t>
            </a:r>
            <a:r>
              <a:rPr lang="en-US" strike="sngStrike" dirty="0" smtClean="0"/>
              <a:t>verifiable answers</a:t>
            </a:r>
            <a:r>
              <a:rPr lang="en-US" dirty="0" smtClean="0"/>
              <a:t> highly cited papers for your c.v.</a:t>
            </a:r>
          </a:p>
          <a:p>
            <a:r>
              <a:rPr lang="en-US" dirty="0" smtClean="0"/>
              <a:t>The validation of our results by </a:t>
            </a:r>
            <a:r>
              <a:rPr lang="en-US" strike="sngStrike" dirty="0" smtClean="0"/>
              <a:t>reproduction</a:t>
            </a:r>
            <a:r>
              <a:rPr lang="en-US" dirty="0" smtClean="0"/>
              <a:t> convincing referees who did not see your code or data</a:t>
            </a:r>
          </a:p>
          <a:p>
            <a:r>
              <a:rPr lang="en-US" strike="sngStrike" dirty="0" smtClean="0"/>
              <a:t>An altruistic, collective enterprise</a:t>
            </a:r>
            <a:r>
              <a:rPr lang="en-US" dirty="0" smtClean="0"/>
              <a:t> A race to outrun your colleagues in front of the giant bear of grant funding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Credit: Fernando Pérez @ </a:t>
            </a:r>
            <a:r>
              <a:rPr lang="en-US" dirty="0" err="1" smtClean="0"/>
              <a:t>Pycon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7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Lazaric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can</a:t>
            </a:r>
          </a:p>
          <a:p>
            <a:pPr lvl="1"/>
            <a:r>
              <a:rPr lang="en-US" dirty="0" smtClean="0"/>
              <a:t>Reduce need for instances in target task</a:t>
            </a:r>
          </a:p>
          <a:p>
            <a:pPr lvl="1"/>
            <a:r>
              <a:rPr lang="en-US" dirty="0" smtClean="0"/>
              <a:t>Reduce need for domain expert knowledge</a:t>
            </a:r>
          </a:p>
          <a:p>
            <a:pPr lvl="1"/>
            <a:endParaRPr lang="en-US" dirty="0"/>
          </a:p>
          <a:p>
            <a:r>
              <a:rPr lang="en-US" dirty="0" smtClean="0"/>
              <a:t>What changes</a:t>
            </a:r>
          </a:p>
          <a:p>
            <a:pPr lvl="1"/>
            <a:r>
              <a:rPr lang="en-US" dirty="0" smtClean="0"/>
              <a:t>State space, state features</a:t>
            </a:r>
          </a:p>
          <a:p>
            <a:pPr lvl="1"/>
            <a:r>
              <a:rPr lang="en-US" dirty="0" smtClean="0"/>
              <a:t>A, T, R, goal state</a:t>
            </a:r>
          </a:p>
          <a:p>
            <a:pPr lvl="1"/>
            <a:r>
              <a:rPr lang="en-US" dirty="0" smtClean="0"/>
              <a:t>learning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9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04800" y="1371600"/>
            <a:ext cx="6096000" cy="4238625"/>
            <a:chOff x="179" y="1300"/>
            <a:chExt cx="3840" cy="2670"/>
          </a:xfrm>
        </p:grpSpPr>
        <p:grpSp>
          <p:nvGrpSpPr>
            <p:cNvPr id="24595" name="Group 62"/>
            <p:cNvGrpSpPr>
              <a:grpSpLocks/>
            </p:cNvGrpSpPr>
            <p:nvPr/>
          </p:nvGrpSpPr>
          <p:grpSpPr bwMode="auto">
            <a:xfrm>
              <a:off x="179" y="1300"/>
              <a:ext cx="3840" cy="2670"/>
              <a:chOff x="192" y="288"/>
              <a:chExt cx="5280" cy="3671"/>
            </a:xfrm>
          </p:grpSpPr>
          <p:grpSp>
            <p:nvGrpSpPr>
              <p:cNvPr id="24597" name="Group 63"/>
              <p:cNvGrpSpPr>
                <a:grpSpLocks/>
              </p:cNvGrpSpPr>
              <p:nvPr/>
            </p:nvGrpSpPr>
            <p:grpSpPr bwMode="auto">
              <a:xfrm>
                <a:off x="192" y="288"/>
                <a:ext cx="5280" cy="3671"/>
                <a:chOff x="192" y="240"/>
                <a:chExt cx="5280" cy="3671"/>
              </a:xfrm>
            </p:grpSpPr>
            <p:pic>
              <p:nvPicPr>
                <p:cNvPr id="24600" name="Picture 64" descr="4v3bt_r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" y="240"/>
                  <a:ext cx="5280" cy="3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1" name="Rectangle 65"/>
                <p:cNvSpPr>
                  <a:spLocks noChangeArrowheads="1"/>
                </p:cNvSpPr>
                <p:nvPr/>
              </p:nvSpPr>
              <p:spPr bwMode="auto">
                <a:xfrm>
                  <a:off x="1296" y="374"/>
                  <a:ext cx="3973" cy="1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r>
                    <a:rPr lang="en-US">
                      <a:solidFill>
                        <a:srgbClr val="333399"/>
                      </a:solidFill>
                    </a:rPr>
                    <a:t>Threshold: 8.5</a:t>
                  </a:r>
                </a:p>
              </p:txBody>
            </p:sp>
            <p:sp>
              <p:nvSpPr>
                <p:cNvPr id="24602" name="Rectangle 66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1632" cy="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598" name="Rectangle 67"/>
              <p:cNvSpPr>
                <a:spLocks noChangeArrowheads="1"/>
              </p:cNvSpPr>
              <p:nvPr/>
            </p:nvSpPr>
            <p:spPr bwMode="auto">
              <a:xfrm rot="10800000">
                <a:off x="463" y="959"/>
                <a:ext cx="340" cy="2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/>
                <a:r>
                  <a:rPr lang="en-US"/>
                  <a:t>Performance</a:t>
                </a:r>
              </a:p>
            </p:txBody>
          </p:sp>
          <p:sp>
            <p:nvSpPr>
              <p:cNvPr id="24599" name="Line 68"/>
              <p:cNvSpPr>
                <a:spLocks noChangeShapeType="1"/>
              </p:cNvSpPr>
              <p:nvPr/>
            </p:nvSpPr>
            <p:spPr bwMode="auto">
              <a:xfrm flipH="1">
                <a:off x="1295" y="1922"/>
                <a:ext cx="34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6" name="Rectangle 69"/>
            <p:cNvSpPr>
              <a:spLocks noChangeArrowheads="1"/>
            </p:cNvSpPr>
            <p:nvPr/>
          </p:nvSpPr>
          <p:spPr bwMode="auto">
            <a:xfrm>
              <a:off x="624" y="1440"/>
              <a:ext cx="559" cy="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209800" y="3327400"/>
            <a:ext cx="6402388" cy="2997200"/>
            <a:chOff x="1392" y="2092"/>
            <a:chExt cx="4033" cy="1888"/>
          </a:xfrm>
        </p:grpSpPr>
        <p:pic>
          <p:nvPicPr>
            <p:cNvPr id="2459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92"/>
              <a:ext cx="403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Rectangle 72"/>
            <p:cNvSpPr>
              <a:spLocks noChangeArrowheads="1"/>
            </p:cNvSpPr>
            <p:nvPr/>
          </p:nvSpPr>
          <p:spPr bwMode="auto">
            <a:xfrm>
              <a:off x="1728" y="3484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no Transfer</a:t>
              </a:r>
            </a:p>
          </p:txBody>
        </p:sp>
        <p:sp>
          <p:nvSpPr>
            <p:cNvPr id="24593" name="Rectangle 73"/>
            <p:cNvSpPr>
              <a:spLocks noChangeArrowheads="1"/>
            </p:cNvSpPr>
            <p:nvPr/>
          </p:nvSpPr>
          <p:spPr bwMode="auto">
            <a:xfrm>
              <a:off x="2928" y="3489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with Transfer</a:t>
              </a:r>
            </a:p>
          </p:txBody>
        </p:sp>
        <p:sp>
          <p:nvSpPr>
            <p:cNvPr id="24594" name="Rectangle 75"/>
            <p:cNvSpPr>
              <a:spLocks noChangeArrowheads="1"/>
            </p:cNvSpPr>
            <p:nvPr/>
          </p:nvSpPr>
          <p:spPr bwMode="auto">
            <a:xfrm>
              <a:off x="4117" y="3519"/>
              <a:ext cx="1211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 + Source: </a:t>
              </a:r>
            </a:p>
            <a:p>
              <a:pPr algn="ctr"/>
              <a:r>
                <a:rPr lang="en-US" sz="1600"/>
                <a:t>with Transfer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286000" y="3349625"/>
            <a:ext cx="6326188" cy="2974975"/>
            <a:chOff x="1440" y="2110"/>
            <a:chExt cx="3985" cy="1874"/>
          </a:xfrm>
        </p:grpSpPr>
        <p:pic>
          <p:nvPicPr>
            <p:cNvPr id="2458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10"/>
              <a:ext cx="3985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70"/>
            <p:cNvSpPr>
              <a:spLocks noChangeArrowheads="1"/>
            </p:cNvSpPr>
            <p:nvPr/>
          </p:nvSpPr>
          <p:spPr bwMode="auto">
            <a:xfrm>
              <a:off x="1776" y="3662"/>
              <a:ext cx="11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no transfer</a:t>
              </a:r>
            </a:p>
          </p:txBody>
        </p:sp>
        <p:sp>
          <p:nvSpPr>
            <p:cNvPr id="24590" name="Rectangle 71"/>
            <p:cNvSpPr>
              <a:spLocks noChangeArrowheads="1"/>
            </p:cNvSpPr>
            <p:nvPr/>
          </p:nvSpPr>
          <p:spPr bwMode="auto">
            <a:xfrm>
              <a:off x="2959" y="3654"/>
              <a:ext cx="120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with Transfer</a:t>
              </a:r>
            </a:p>
          </p:txBody>
        </p:sp>
      </p:grp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381000" y="19812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Two distinct scenarios:</a:t>
            </a:r>
          </a:p>
          <a:p>
            <a:pPr eaLnBrk="1" hangingPunct="1"/>
            <a:r>
              <a:rPr lang="en-US" sz="2000"/>
              <a:t>1. </a:t>
            </a:r>
            <a:r>
              <a:rPr lang="en-US"/>
              <a:t>   </a:t>
            </a:r>
            <a:r>
              <a:rPr lang="en-US">
                <a:solidFill>
                  <a:srgbClr val="FF3300"/>
                </a:solidFill>
              </a:rPr>
              <a:t>Target Time Metric</a:t>
            </a:r>
            <a:r>
              <a:rPr lang="en-US"/>
              <a:t>: </a:t>
            </a:r>
            <a:r>
              <a:rPr lang="en-US" sz="2000"/>
              <a:t>Successful if target task learning time reduced</a:t>
            </a:r>
          </a:p>
          <a:p>
            <a:pPr eaLnBrk="1" hangingPunct="1"/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Transfer Evaluation Metrics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81000" y="9144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Set a </a:t>
            </a:r>
            <a:r>
              <a:rPr lang="en-US">
                <a:solidFill>
                  <a:srgbClr val="333399"/>
                </a:solidFill>
              </a:rPr>
              <a:t>threshold performance</a:t>
            </a:r>
          </a:p>
          <a:p>
            <a:pPr eaLnBrk="1" hangingPunct="1"/>
            <a:r>
              <a:rPr lang="en-US" sz="1800"/>
              <a:t>	</a:t>
            </a:r>
            <a:r>
              <a:rPr lang="en-US" sz="2000"/>
              <a:t>Majority of agents can achieve with learning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-76200" y="2667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2000"/>
              <a:t>2.</a:t>
            </a:r>
            <a:r>
              <a:rPr lang="en-US" sz="900"/>
              <a:t>	 </a:t>
            </a:r>
            <a:r>
              <a:rPr lang="en-US">
                <a:solidFill>
                  <a:srgbClr val="FF3300"/>
                </a:solidFill>
              </a:rPr>
              <a:t>Total Time Metric</a:t>
            </a:r>
            <a:r>
              <a:rPr lang="en-US" sz="2000"/>
              <a:t>:    Successful if total (source + target) time reduced</a:t>
            </a:r>
          </a:p>
        </p:txBody>
      </p:sp>
      <p:sp>
        <p:nvSpPr>
          <p:cNvPr id="277581" name="AutoShape 77"/>
          <p:cNvSpPr>
            <a:spLocks/>
          </p:cNvSpPr>
          <p:nvPr/>
        </p:nvSpPr>
        <p:spPr bwMode="auto">
          <a:xfrm>
            <a:off x="76200" y="838200"/>
            <a:ext cx="4572000" cy="1524000"/>
          </a:xfrm>
          <a:prstGeom prst="borderCallout1">
            <a:avLst>
              <a:gd name="adj1" fmla="val 48616"/>
              <a:gd name="adj2" fmla="val 100125"/>
              <a:gd name="adj3" fmla="val 244171"/>
              <a:gd name="adj4" fmla="val 120843"/>
            </a:avLst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ja-JP" altLang="en-US"/>
              <a:t>“</a:t>
            </a:r>
            <a:r>
              <a:rPr lang="en-US"/>
              <a:t>Sunk Cost</a:t>
            </a:r>
            <a:r>
              <a:rPr lang="ja-JP" altLang="en-US"/>
              <a:t>”</a:t>
            </a:r>
            <a:r>
              <a:rPr lang="en-US"/>
              <a:t> is ignored</a:t>
            </a:r>
          </a:p>
          <a:p>
            <a:pPr algn="ctr"/>
            <a:r>
              <a:rPr lang="en-US"/>
              <a:t>Source task(s) independently useful</a:t>
            </a:r>
          </a:p>
          <a:p>
            <a:pPr algn="ctr"/>
            <a:r>
              <a:rPr lang="en-US" b="1"/>
              <a:t>AI Goal</a:t>
            </a:r>
          </a:p>
          <a:p>
            <a:r>
              <a:rPr lang="en-US"/>
              <a:t>Effectively utilize past knowledge</a:t>
            </a:r>
          </a:p>
        </p:txBody>
      </p:sp>
      <p:sp>
        <p:nvSpPr>
          <p:cNvPr id="277582" name="AutoShape 78"/>
          <p:cNvSpPr>
            <a:spLocks/>
          </p:cNvSpPr>
          <p:nvPr/>
        </p:nvSpPr>
        <p:spPr bwMode="auto">
          <a:xfrm>
            <a:off x="3352800" y="838200"/>
            <a:ext cx="3581400" cy="1524000"/>
          </a:xfrm>
          <a:prstGeom prst="borderCallout1">
            <a:avLst>
              <a:gd name="adj1" fmla="val 48042"/>
              <a:gd name="adj2" fmla="val 99972"/>
              <a:gd name="adj3" fmla="val 225824"/>
              <a:gd name="adj4" fmla="val 116287"/>
            </a:avLst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en-US"/>
              <a:t>Only care about Target</a:t>
            </a:r>
          </a:p>
          <a:p>
            <a:r>
              <a:rPr lang="en-US"/>
              <a:t>Source Task(s) not useful</a:t>
            </a:r>
          </a:p>
          <a:p>
            <a:pPr algn="ctr"/>
            <a:r>
              <a:rPr lang="en-US" b="1"/>
              <a:t>Engineering Goal</a:t>
            </a:r>
            <a:endParaRPr lang="en-US"/>
          </a:p>
          <a:p>
            <a:r>
              <a:rPr lang="en-US"/>
              <a:t>Minimize total training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9" grpId="0"/>
      <p:bldP spid="277518" grpId="0"/>
      <p:bldP spid="277581" grpId="0" animBg="1"/>
      <p:bldP spid="277581" grpId="1" animBg="1"/>
      <p:bldP spid="2775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was “learning speed improvement”</a:t>
            </a:r>
          </a:p>
          <a:p>
            <a:r>
              <a:rPr lang="en-US" dirty="0" smtClean="0"/>
              <a:t>Can also have</a:t>
            </a:r>
          </a:p>
          <a:p>
            <a:pPr lvl="1"/>
            <a:r>
              <a:rPr lang="en-US" dirty="0" smtClean="0"/>
              <a:t>Asymptotic improvement</a:t>
            </a:r>
          </a:p>
          <a:p>
            <a:pPr lvl="1"/>
            <a:r>
              <a:rPr lang="en-US" dirty="0" smtClean="0"/>
              <a:t>Jumpstart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7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762000" y="1524000"/>
          <a:ext cx="79152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Value Function Transfer: </a:t>
            </a:r>
            <a:br>
              <a:rPr lang="en-US" sz="4000" dirty="0">
                <a:ea typeface="+mj-ea"/>
              </a:rPr>
            </a:br>
            <a:r>
              <a:rPr lang="en-US" sz="3600" dirty="0" smtClean="0">
                <a:solidFill>
                  <a:schemeClr val="accent6"/>
                </a:solidFill>
                <a:ea typeface="+mj-ea"/>
              </a:rPr>
              <a:t>Time to threshold in 4 </a:t>
            </a:r>
            <a:r>
              <a:rPr lang="en-US" sz="3600" dirty="0">
                <a:solidFill>
                  <a:schemeClr val="accent6"/>
                </a:solidFill>
                <a:ea typeface="+mj-ea"/>
              </a:rPr>
              <a:t>vs. 3</a:t>
            </a:r>
            <a:endParaRPr lang="en-US" sz="4000" dirty="0">
              <a:solidFill>
                <a:schemeClr val="accent6"/>
              </a:solidFill>
              <a:ea typeface="+mj-ea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29000" y="1676400"/>
            <a:ext cx="1543050" cy="1600200"/>
            <a:chOff x="3429000" y="1676400"/>
            <a:chExt cx="1543050" cy="1600200"/>
          </a:xfrm>
        </p:grpSpPr>
        <p:sp>
          <p:nvSpPr>
            <p:cNvPr id="25614" name="Line 103"/>
            <p:cNvSpPr>
              <a:spLocks noChangeShapeType="1"/>
            </p:cNvSpPr>
            <p:nvPr/>
          </p:nvSpPr>
          <p:spPr bwMode="auto">
            <a:xfrm>
              <a:off x="4114800" y="2057400"/>
              <a:ext cx="76200" cy="121920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54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6600"/>
                  </a:solidFill>
                </a:rPr>
                <a:t>Total 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838200"/>
            <a:ext cx="1752600" cy="1219200"/>
            <a:chOff x="152400" y="838200"/>
            <a:chExt cx="1752600" cy="1219200"/>
          </a:xfrm>
        </p:grpSpPr>
        <p:sp>
          <p:nvSpPr>
            <p:cNvPr id="25612" name="Text Box 109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1663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9900"/>
                  </a:solidFill>
                </a:rPr>
                <a:t>No Transfer</a:t>
              </a:r>
            </a:p>
          </p:txBody>
        </p:sp>
        <p:sp>
          <p:nvSpPr>
            <p:cNvPr id="25613" name="Line 111"/>
            <p:cNvSpPr>
              <a:spLocks noChangeShapeType="1"/>
            </p:cNvSpPr>
            <p:nvPr/>
          </p:nvSpPr>
          <p:spPr bwMode="auto">
            <a:xfrm>
              <a:off x="1752600" y="1143000"/>
              <a:ext cx="152400" cy="91440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662738" y="1295400"/>
            <a:ext cx="2370137" cy="1717675"/>
            <a:chOff x="6640288" y="1295400"/>
            <a:chExt cx="2370362" cy="1717596"/>
          </a:xfrm>
        </p:grpSpPr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7086600" y="1295400"/>
              <a:ext cx="1924050" cy="1219201"/>
              <a:chOff x="7086600" y="1295400"/>
              <a:chExt cx="1924050" cy="1219201"/>
            </a:xfrm>
          </p:grpSpPr>
          <p:sp>
            <p:nvSpPr>
              <p:cNvPr id="25610" name="Text Box 100"/>
              <p:cNvSpPr txBox="1">
                <a:spLocks noChangeArrowheads="1"/>
              </p:cNvSpPr>
              <p:nvPr/>
            </p:nvSpPr>
            <p:spPr bwMode="auto">
              <a:xfrm>
                <a:off x="7315200" y="1295400"/>
                <a:ext cx="16954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</a:rPr>
                  <a:t>Target Task Time</a:t>
                </a:r>
              </a:p>
            </p:txBody>
          </p:sp>
          <p:sp>
            <p:nvSpPr>
              <p:cNvPr id="25611" name="Line 101"/>
              <p:cNvSpPr>
                <a:spLocks noChangeShapeType="1"/>
              </p:cNvSpPr>
              <p:nvPr/>
            </p:nvSpPr>
            <p:spPr bwMode="auto">
              <a:xfrm flipH="1">
                <a:off x="7086600" y="1752600"/>
                <a:ext cx="609600" cy="7620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Box 15"/>
            <p:cNvSpPr txBox="1">
              <a:spLocks noChangeArrowheads="1"/>
            </p:cNvSpPr>
            <p:nvPr/>
          </p:nvSpPr>
          <p:spPr bwMode="auto">
            <a:xfrm>
              <a:off x="6640288" y="1905000"/>
              <a:ext cx="5902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6600">
                  <a:solidFill>
                    <a:srgbClr val="FF0000"/>
                  </a:solidFill>
                </a:rPr>
                <a:t>}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657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dirty="0"/>
              <a:t>Results: Scaling up to </a:t>
            </a:r>
            <a:r>
              <a:rPr lang="en-US" dirty="0" smtClean="0"/>
              <a:t>5 vs. 4</a:t>
            </a:r>
            <a:endParaRPr lang="en-US" dirty="0"/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6705600" y="4222230"/>
            <a:ext cx="685801" cy="228600"/>
          </a:xfrm>
          <a:prstGeom prst="octagon">
            <a:avLst>
              <a:gd name="adj" fmla="val 29287"/>
            </a:avLst>
          </a:prstGeom>
          <a:solidFill>
            <a:schemeClr val="accent1">
              <a:alpha val="44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1508127" cy="830263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47%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no transfer</a:t>
            </a:r>
            <a:endParaRPr lang="en-US" dirty="0"/>
          </a:p>
        </p:txBody>
      </p:sp>
      <p:cxnSp>
        <p:nvCxnSpPr>
          <p:cNvPr id="130054" name="AutoShape 6"/>
          <p:cNvCxnSpPr>
            <a:cxnSpLocks noChangeShapeType="1"/>
          </p:cNvCxnSpPr>
          <p:nvPr/>
        </p:nvCxnSpPr>
        <p:spPr bwMode="auto">
          <a:xfrm rot="5400000">
            <a:off x="7294563" y="3449637"/>
            <a:ext cx="879475" cy="685800"/>
          </a:xfrm>
          <a:prstGeom prst="straightConnector1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692400" y="1524000"/>
          <a:ext cx="46228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Worksheet" r:id="rId4" imgW="2447849" imgH="685800" progId="Excel.Sheet.8">
                  <p:embed/>
                </p:oleObj>
              </mc:Choice>
              <mc:Fallback>
                <p:oleObj name="Worksheet" r:id="rId4" imgW="2447849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524000"/>
                        <a:ext cx="46228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7244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600" dirty="0" smtClean="0"/>
              <a:t>All statistically </a:t>
            </a:r>
            <a:r>
              <a:rPr lang="en-US" sz="2600" dirty="0"/>
              <a:t>significant </a:t>
            </a:r>
            <a:r>
              <a:rPr lang="en-US" sz="2600" dirty="0" smtClean="0"/>
              <a:t>when compared </a:t>
            </a:r>
            <a:r>
              <a:rPr lang="en-US" sz="2600" dirty="0"/>
              <a:t>to </a:t>
            </a:r>
            <a:r>
              <a:rPr lang="en-US" sz="2600" dirty="0" smtClean="0"/>
              <a:t>no transfer</a:t>
            </a:r>
            <a:endParaRPr lang="en-US" sz="2600" dirty="0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381000" y="990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600" dirty="0"/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9413" y="3579813"/>
          <a:ext cx="69881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Worksheet" r:id="rId6" imgW="3667049" imgH="657149" progId="Excel.Sheet.8">
                  <p:embed/>
                </p:oleObj>
              </mc:Choice>
              <mc:Fallback>
                <p:oleObj name="Worksheet" r:id="rId6" imgW="3667049" imgH="6571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579813"/>
                        <a:ext cx="69881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3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920"/>
            <a:ext cx="8229600" cy="4525963"/>
          </a:xfrm>
        </p:spPr>
        <p:txBody>
          <a:bodyPr/>
          <a:lstStyle/>
          <a:p>
            <a:r>
              <a:rPr lang="en-US" dirty="0" smtClean="0"/>
              <a:t>Humans can selecting a training sequence</a:t>
            </a:r>
          </a:p>
          <a:p>
            <a:r>
              <a:rPr lang="en-US" dirty="0" smtClean="0"/>
              <a:t>Results in faster training / better performance</a:t>
            </a:r>
          </a:p>
          <a:p>
            <a:endParaRPr lang="en-US" dirty="0" smtClean="0"/>
          </a:p>
          <a:p>
            <a:r>
              <a:rPr lang="en-US" dirty="0" smtClean="0"/>
              <a:t>Meta-planning problem for agent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Known vs. Unknown final task?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004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45720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0" y="57912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cxnSp>
        <p:nvCxnSpPr>
          <p:cNvPr id="16" name="Curved Connector 15"/>
          <p:cNvCxnSpPr>
            <a:stCxn id="7" idx="3"/>
            <a:endCxn id="4" idx="0"/>
          </p:cNvCxnSpPr>
          <p:nvPr/>
        </p:nvCxnSpPr>
        <p:spPr>
          <a:xfrm flipV="1">
            <a:off x="28194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5"/>
          <p:cNvCxnSpPr/>
          <p:nvPr/>
        </p:nvCxnSpPr>
        <p:spPr>
          <a:xfrm flipV="1">
            <a:off x="44196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5"/>
          <p:cNvCxnSpPr/>
          <p:nvPr/>
        </p:nvCxnSpPr>
        <p:spPr>
          <a:xfrm flipV="1">
            <a:off x="60198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5"/>
          <p:cNvCxnSpPr/>
          <p:nvPr/>
        </p:nvCxnSpPr>
        <p:spPr>
          <a:xfrm flipV="1">
            <a:off x="28194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15"/>
          <p:cNvCxnSpPr/>
          <p:nvPr/>
        </p:nvCxnSpPr>
        <p:spPr>
          <a:xfrm flipV="1">
            <a:off x="44196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15"/>
          <p:cNvCxnSpPr/>
          <p:nvPr/>
        </p:nvCxnSpPr>
        <p:spPr>
          <a:xfrm flipV="1">
            <a:off x="60198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18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 vs. multi-task vs. lifelong learning vs. generalization vs. concept drift</a:t>
            </a:r>
          </a:p>
          <a:p>
            <a:r>
              <a:rPr lang="en-US" dirty="0" smtClean="0"/>
              <a:t>Learning from Easy Missions</a:t>
            </a:r>
          </a:p>
          <a:p>
            <a:r>
              <a:rPr lang="en-US" dirty="0" smtClean="0"/>
              <a:t>Changing length of cart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57200" y="1295400"/>
            <a:ext cx="3124200" cy="312420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2044095" y="1493762"/>
            <a:ext cx="347133" cy="158689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 flipV="1">
            <a:off x="2044095" y="3080657"/>
            <a:ext cx="148771" cy="8926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903514" y="1642533"/>
            <a:ext cx="1140581" cy="14381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1746552" y="3080657"/>
            <a:ext cx="297543" cy="74385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2044095" y="2683933"/>
            <a:ext cx="545495" cy="3967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903514" y="1493762"/>
            <a:ext cx="14877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03514" y="1642533"/>
            <a:ext cx="843038" cy="21819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903514" y="1642533"/>
            <a:ext cx="1289352" cy="233075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03514" y="1642533"/>
            <a:ext cx="1686076" cy="1041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391229" y="1493762"/>
            <a:ext cx="198362" cy="11901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1746552" y="2683933"/>
            <a:ext cx="843038" cy="11405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1746552" y="3824514"/>
            <a:ext cx="4463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2192867" y="1493762"/>
            <a:ext cx="198362" cy="24795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1320901" y="1603274"/>
            <a:ext cx="99181" cy="29754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 rot="3830264">
            <a:off x="1316768" y="2533096"/>
            <a:ext cx="74386" cy="148771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2242457" y="1344990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2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1597781" y="3675743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3</a:t>
            </a:r>
            <a:endParaRPr lang="en-US" b="1" baseline="-25000" dirty="0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2044095" y="3824514"/>
            <a:ext cx="313040" cy="313040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2440819" y="2535162"/>
            <a:ext cx="312007" cy="312007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1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953105" y="1344990"/>
            <a:ext cx="156004" cy="15600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044095" y="2981476"/>
            <a:ext cx="0" cy="198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1944914" y="3080657"/>
            <a:ext cx="1983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754743" y="1493762"/>
            <a:ext cx="313040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1</a:t>
            </a:r>
            <a:endParaRPr lang="en-US" b="1" baseline="-25000" dirty="0"/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>
            <a:off x="762000" y="5410200"/>
            <a:ext cx="2057400" cy="533400"/>
          </a:xfrm>
          <a:prstGeom prst="borderCallout1">
            <a:avLst>
              <a:gd name="adj1" fmla="val -3059"/>
              <a:gd name="adj2" fmla="val 98413"/>
              <a:gd name="adj3" fmla="val -461223"/>
              <a:gd name="adj4" fmla="val 91534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Both </a:t>
            </a:r>
            <a:r>
              <a:rPr lang="en-US" sz="1400" b="1" dirty="0" smtClean="0">
                <a:latin typeface="+mn-lt"/>
              </a:rPr>
              <a:t>takers</a:t>
            </a:r>
            <a:r>
              <a:rPr lang="en-US" sz="1400" dirty="0" smtClean="0">
                <a:latin typeface="+mn-lt"/>
              </a:rPr>
              <a:t> move </a:t>
            </a:r>
            <a:r>
              <a:rPr lang="en-US" sz="1400" dirty="0">
                <a:latin typeface="+mn-lt"/>
              </a:rPr>
              <a:t>towards player with ball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343400" y="961072"/>
            <a:ext cx="38074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Maintain possession </a:t>
            </a:r>
            <a:r>
              <a:rPr lang="en-US" sz="1800" dirty="0">
                <a:latin typeface="+mn-lt"/>
              </a:rPr>
              <a:t>of ball 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agents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 (stochastic) actions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(noisy &amp; continuous) state variables</a:t>
            </a:r>
            <a:endParaRPr lang="en-US" sz="1800" dirty="0">
              <a:latin typeface="+mn-lt"/>
            </a:endParaRPr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0" y="4191000"/>
            <a:ext cx="1828800" cy="723900"/>
          </a:xfrm>
          <a:prstGeom prst="borderCallout1">
            <a:avLst>
              <a:gd name="adj1" fmla="val -2137"/>
              <a:gd name="adj2" fmla="val 2061"/>
              <a:gd name="adj3" fmla="val -325795"/>
              <a:gd name="adj4" fmla="val 4514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b="1" dirty="0" smtClean="0">
                <a:latin typeface="+mn-lt"/>
              </a:rPr>
              <a:t>Keeper</a:t>
            </a:r>
            <a:r>
              <a:rPr lang="en-US" sz="1400" dirty="0" smtClean="0">
                <a:latin typeface="+mn-lt"/>
              </a:rPr>
              <a:t> with </a:t>
            </a:r>
            <a:r>
              <a:rPr lang="en-US" sz="1400" dirty="0">
                <a:latin typeface="+mn-lt"/>
              </a:rPr>
              <a:t>ball may </a:t>
            </a:r>
            <a:r>
              <a:rPr lang="en-US" sz="1400" i="1" dirty="0">
                <a:latin typeface="+mn-lt"/>
              </a:rPr>
              <a:t>hold ball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pass</a:t>
            </a:r>
            <a:r>
              <a:rPr lang="en-US" sz="1400" dirty="0">
                <a:latin typeface="+mn-lt"/>
              </a:rPr>
              <a:t> to either teammate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Keepaway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[Stone, Sutton, and Kuhlmann 2005]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800" y="4724400"/>
            <a:ext cx="1905000" cy="16764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vs. 3: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7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agents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0000"/>
                </a:solidFill>
              </a:rPr>
              <a:t>4</a:t>
            </a:r>
            <a:r>
              <a:rPr lang="en-US" sz="1800" dirty="0" smtClean="0"/>
              <a:t> actions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19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5910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Learning Keepaway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Sarsa update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CMAC, RBF, and neural network approximation successful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Q</a:t>
            </a:r>
            <a:r>
              <a:rPr lang="el-GR" sz="2800" baseline="30000" dirty="0">
                <a:cs typeface="Times New Roman" pitchFamily="18" charset="0"/>
              </a:rPr>
              <a:t>π</a:t>
            </a:r>
            <a:r>
              <a:rPr lang="en-US" sz="2800" dirty="0"/>
              <a:t>(s,a): Predicted number of steps episode will last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Reward = +1 for every timestep</a:t>
            </a:r>
          </a:p>
        </p:txBody>
      </p:sp>
      <p:pic>
        <p:nvPicPr>
          <p:cNvPr id="14343" name="Picture 7" descr="mappings3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2943225"/>
            <a:ext cx="6434137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6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’s </a:t>
            </a:r>
            <a:r>
              <a:rPr lang="en-US" dirty="0">
                <a:sym typeface="Symbol" pitchFamily="18" charset="2"/>
              </a:rPr>
              <a:t>Effect on </a:t>
            </a:r>
            <a:r>
              <a:rPr lang="en-US" dirty="0" smtClean="0">
                <a:sym typeface="Symbol" pitchFamily="18" charset="2"/>
              </a:rPr>
              <a:t>CMACs</a:t>
            </a:r>
            <a:endParaRPr lang="en-US" dirty="0"/>
          </a:p>
        </p:txBody>
      </p:sp>
      <p:pic>
        <p:nvPicPr>
          <p:cNvPr id="61446" name="Picture 6" descr="C:\Documents and Settings\Mayy\My Documents\talks\04_aaai_symposium\jpgs\cmacRho_3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657600" cy="2278063"/>
          </a:xfrm>
          <a:prstGeom prst="rect">
            <a:avLst/>
          </a:prstGeom>
          <a:noFill/>
        </p:spPr>
      </p:pic>
      <p:pic>
        <p:nvPicPr>
          <p:cNvPr id="61445" name="Picture 5" descr="C:\Documents and Settings\Mayy\My Documents\talks\04_aaai_symposium\jpgs\cmacR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384550" cy="2108200"/>
          </a:xfrm>
          <a:prstGeom prst="rect">
            <a:avLst/>
          </a:prstGeom>
          <a:noFill/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698811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4 vs. 3</a:t>
            </a:r>
            <a:endParaRPr lang="en-US" dirty="0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752600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3 vs. 2</a:t>
            </a:r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43200" y="3048000"/>
            <a:ext cx="6051550" cy="2946400"/>
            <a:chOff x="1728" y="1920"/>
            <a:chExt cx="3812" cy="185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28" y="1920"/>
              <a:ext cx="2256" cy="288"/>
              <a:chOff x="1728" y="1920"/>
              <a:chExt cx="2256" cy="288"/>
            </a:xfrm>
          </p:grpSpPr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2544" y="1920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Symbol" pitchFamily="18" charset="2"/>
                  </a:rPr>
                  <a:t></a:t>
                </a:r>
                <a:endParaRPr lang="en-US" dirty="0"/>
              </a:p>
            </p:txBody>
          </p:sp>
        </p:grpSp>
        <p:pic>
          <p:nvPicPr>
            <p:cNvPr id="61461" name="Picture 21" descr="C:\Documents and Settings\Mayy\My Documents\talks\04_aaai_symposium\jpgs\cmacRho_4v3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448"/>
              <a:ext cx="2132" cy="1328"/>
            </a:xfrm>
            <a:prstGeom prst="rect">
              <a:avLst/>
            </a:prstGeom>
            <a:noFill/>
          </p:spPr>
        </p:pic>
      </p:grp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For each weight in 4 vs. 3 function approximator:</a:t>
            </a:r>
          </a:p>
          <a:p>
            <a:pPr marL="914400" lvl="1" indent="-45720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Use inter-task mapping to find corresponding 3 vs. 2 weight</a:t>
            </a:r>
          </a:p>
        </p:txBody>
      </p:sp>
    </p:spTree>
    <p:extLst>
      <p:ext uri="{BB962C8B-B14F-4D97-AF65-F5344CB8AC3E}">
        <p14:creationId xmlns:p14="http://schemas.microsoft.com/office/powerpoint/2010/main" val="2699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 on topics</a:t>
            </a:r>
          </a:p>
          <a:p>
            <a:r>
              <a:rPr lang="en-US" dirty="0" smtClean="0"/>
              <a:t>Exercise 4</a:t>
            </a:r>
          </a:p>
          <a:p>
            <a:r>
              <a:rPr lang="en-US" dirty="0" smtClean="0"/>
              <a:t>Final Project</a:t>
            </a:r>
          </a:p>
          <a:p>
            <a:r>
              <a:rPr lang="en-US" dirty="0" smtClean="0"/>
              <a:t>Advanced RL class</a:t>
            </a:r>
          </a:p>
          <a:p>
            <a:r>
              <a:rPr lang="en-US" dirty="0" smtClean="0"/>
              <a:t>Feedback on class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2875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</a:rPr>
              <a:t>Keepaway Hand-coded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1752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</a:rPr>
              <a:t>Hold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Hold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3v2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</a:rPr>
              <a:t>Pass1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Pass2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Pass3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baseline="-25000" dirty="0">
              <a:latin typeface="Times New Roman" pitchFamily="18" charset="0"/>
            </a:endParaRPr>
          </a:p>
        </p:txBody>
      </p:sp>
      <p:pic>
        <p:nvPicPr>
          <p:cNvPr id="24580" name="Picture 4" descr="3v2_a_ligh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89275"/>
            <a:ext cx="3060700" cy="3060700"/>
          </a:xfrm>
          <a:prstGeom prst="rect">
            <a:avLst/>
          </a:prstGeom>
          <a:noFill/>
        </p:spPr>
      </p:pic>
      <p:pic>
        <p:nvPicPr>
          <p:cNvPr id="24581" name="Picture 5" descr="4v3_a_ligh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89275"/>
            <a:ext cx="3060700" cy="30607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685800"/>
            <a:ext cx="835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Actions in 4 vs. 3 have “similar” actions in 3 vs. 2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438400" y="4114800"/>
            <a:ext cx="2819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581400" y="3200400"/>
            <a:ext cx="2895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3200400" y="3505200"/>
            <a:ext cx="4114800" cy="1600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3" grpId="0" animBg="1"/>
      <p:bldP spid="24584" grpId="0" animBg="1"/>
      <p:bldP spid="245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762000" y="1524000"/>
          <a:ext cx="79152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Value Function Transfer: </a:t>
            </a:r>
            <a:br>
              <a:rPr lang="en-US" sz="4000" dirty="0">
                <a:ea typeface="+mj-ea"/>
              </a:rPr>
            </a:br>
            <a:r>
              <a:rPr lang="en-US" sz="3600" dirty="0" smtClean="0">
                <a:solidFill>
                  <a:schemeClr val="accent6"/>
                </a:solidFill>
                <a:ea typeface="+mj-ea"/>
              </a:rPr>
              <a:t>Time to threshold in 4 </a:t>
            </a:r>
            <a:r>
              <a:rPr lang="en-US" sz="3600" dirty="0">
                <a:solidFill>
                  <a:schemeClr val="accent6"/>
                </a:solidFill>
                <a:ea typeface="+mj-ea"/>
              </a:rPr>
              <a:t>vs. 3</a:t>
            </a:r>
            <a:endParaRPr lang="en-US" sz="4000" dirty="0">
              <a:solidFill>
                <a:schemeClr val="accent6"/>
              </a:solidFill>
              <a:ea typeface="+mj-ea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29000" y="1676400"/>
            <a:ext cx="1543050" cy="1600200"/>
            <a:chOff x="3429000" y="1676400"/>
            <a:chExt cx="1543050" cy="1600200"/>
          </a:xfrm>
        </p:grpSpPr>
        <p:sp>
          <p:nvSpPr>
            <p:cNvPr id="25614" name="Line 103"/>
            <p:cNvSpPr>
              <a:spLocks noChangeShapeType="1"/>
            </p:cNvSpPr>
            <p:nvPr/>
          </p:nvSpPr>
          <p:spPr bwMode="auto">
            <a:xfrm>
              <a:off x="4114800" y="2057400"/>
              <a:ext cx="76200" cy="121920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54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6600"/>
                  </a:solidFill>
                </a:rPr>
                <a:t>Total 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838200"/>
            <a:ext cx="1752600" cy="1219200"/>
            <a:chOff x="152400" y="838200"/>
            <a:chExt cx="1752600" cy="1219200"/>
          </a:xfrm>
        </p:grpSpPr>
        <p:sp>
          <p:nvSpPr>
            <p:cNvPr id="25612" name="Text Box 109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1663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9900"/>
                  </a:solidFill>
                </a:rPr>
                <a:t>No Transfer</a:t>
              </a:r>
            </a:p>
          </p:txBody>
        </p:sp>
        <p:sp>
          <p:nvSpPr>
            <p:cNvPr id="25613" name="Line 111"/>
            <p:cNvSpPr>
              <a:spLocks noChangeShapeType="1"/>
            </p:cNvSpPr>
            <p:nvPr/>
          </p:nvSpPr>
          <p:spPr bwMode="auto">
            <a:xfrm>
              <a:off x="1752600" y="1143000"/>
              <a:ext cx="152400" cy="91440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662738" y="1295400"/>
            <a:ext cx="2370137" cy="1717675"/>
            <a:chOff x="6640288" y="1295400"/>
            <a:chExt cx="2370362" cy="1717596"/>
          </a:xfrm>
        </p:grpSpPr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7086600" y="1295400"/>
              <a:ext cx="1924050" cy="1219201"/>
              <a:chOff x="7086600" y="1295400"/>
              <a:chExt cx="1924050" cy="1219201"/>
            </a:xfrm>
          </p:grpSpPr>
          <p:sp>
            <p:nvSpPr>
              <p:cNvPr id="25610" name="Text Box 100"/>
              <p:cNvSpPr txBox="1">
                <a:spLocks noChangeArrowheads="1"/>
              </p:cNvSpPr>
              <p:nvPr/>
            </p:nvSpPr>
            <p:spPr bwMode="auto">
              <a:xfrm>
                <a:off x="7315200" y="1295400"/>
                <a:ext cx="16954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</a:rPr>
                  <a:t>Target Task Time</a:t>
                </a:r>
              </a:p>
            </p:txBody>
          </p:sp>
          <p:sp>
            <p:nvSpPr>
              <p:cNvPr id="25611" name="Line 101"/>
              <p:cNvSpPr>
                <a:spLocks noChangeShapeType="1"/>
              </p:cNvSpPr>
              <p:nvPr/>
            </p:nvSpPr>
            <p:spPr bwMode="auto">
              <a:xfrm flipH="1">
                <a:off x="7086600" y="1752600"/>
                <a:ext cx="609600" cy="7620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Box 15"/>
            <p:cNvSpPr txBox="1">
              <a:spLocks noChangeArrowheads="1"/>
            </p:cNvSpPr>
            <p:nvPr/>
          </p:nvSpPr>
          <p:spPr bwMode="auto">
            <a:xfrm>
              <a:off x="6640288" y="1905000"/>
              <a:ext cx="5902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6600">
                  <a:solidFill>
                    <a:srgbClr val="FF0000"/>
                  </a:solidFill>
                </a:rPr>
                <a:t>}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7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lightworl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4953000" cy="494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28600" y="914400"/>
            <a:ext cx="854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  <a:endParaRPr lang="en-US" dirty="0">
              <a:latin typeface="+mn-lt"/>
            </a:endParaRPr>
          </a:p>
        </p:txBody>
      </p:sp>
      <p:pic>
        <p:nvPicPr>
          <p:cNvPr id="79" name="Picture 78" descr="mazes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762000" y="2819400"/>
            <a:ext cx="3429000" cy="3429000"/>
            <a:chOff x="381000" y="3429000"/>
            <a:chExt cx="2819400" cy="28194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1000" y="34290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992085" y="34737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1410305" y="55771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1813076" y="57113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2171095" y="45478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828524" y="34737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649515" y="36080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4953000" y="2819400"/>
            <a:ext cx="3429000" cy="3429000"/>
            <a:chOff x="2895600" y="3276600"/>
            <a:chExt cx="2819400" cy="2819400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2895600" y="32766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4506685" y="33213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3924905" y="54247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4327676" y="55589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4685695" y="43954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343124" y="33213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3164115" y="34556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>
              <a:off x="5088467" y="4842933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5267476" y="5469467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4953000" y="2819400"/>
            <a:ext cx="3048000" cy="3442564"/>
            <a:chOff x="4191000" y="1295400"/>
            <a:chExt cx="3124200" cy="3528628"/>
          </a:xfrm>
        </p:grpSpPr>
        <p:pic>
          <p:nvPicPr>
            <p:cNvPr id="71" name="Picture 70" descr="breakaway co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295400"/>
              <a:ext cx="3124200" cy="3528628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9953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04800" y="3429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All tasks are drawn from the same </a:t>
            </a:r>
            <a:r>
              <a:rPr lang="en-US" sz="2400" i="1" dirty="0" smtClean="0">
                <a:latin typeface="+mn-lt"/>
              </a:rPr>
              <a:t>domain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Task</a:t>
            </a:r>
            <a:r>
              <a:rPr lang="en-US" sz="2000" dirty="0" smtClean="0">
                <a:latin typeface="+mn-lt"/>
              </a:rPr>
              <a:t>: An MDP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Domain</a:t>
            </a:r>
            <a:r>
              <a:rPr lang="en-US" sz="2000" dirty="0" smtClean="0">
                <a:latin typeface="+mn-lt"/>
              </a:rPr>
              <a:t>: Setting for semantically similar tasks</a:t>
            </a:r>
          </a:p>
          <a:p>
            <a:pPr lvl="1" algn="l"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What about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Cross-Domain Transfer</a:t>
            </a:r>
            <a:r>
              <a:rPr lang="en-US" sz="2000" dirty="0" smtClean="0">
                <a:latin typeface="+mn-lt"/>
              </a:rPr>
              <a:t>?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Source task could be much simpler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Show that source and target can be less similar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333399"/>
                </a:solidFill>
              </a:rPr>
              <a:t>Example Transfer Domains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223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19383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Ringworld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4114800"/>
            <a:ext cx="4495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Ringworld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avoid being tagged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 (Q-table with ~8,100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pic>
        <p:nvPicPr>
          <p:cNvPr id="14" name="Picture 13" descr="RingworldForSil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3398520" cy="327660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sp>
        <p:nvSpPr>
          <p:cNvPr id="11" name="AutoShape 16"/>
          <p:cNvSpPr>
            <a:spLocks/>
          </p:cNvSpPr>
          <p:nvPr/>
        </p:nvSpPr>
        <p:spPr bwMode="auto">
          <a:xfrm>
            <a:off x="2514600" y="2819400"/>
            <a:ext cx="1981200" cy="495300"/>
          </a:xfrm>
          <a:prstGeom prst="borderCallout1">
            <a:avLst>
              <a:gd name="adj1" fmla="val 23079"/>
              <a:gd name="adj2" fmla="val -3847"/>
              <a:gd name="adj3" fmla="val -12042"/>
              <a:gd name="adj4" fmla="val -6466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Opponent moves directly towards player</a:t>
            </a:r>
          </a:p>
          <a:p>
            <a:pPr algn="ctr"/>
            <a:endParaRPr lang="en-US" dirty="0"/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2438400" y="3505200"/>
            <a:ext cx="1752600" cy="762000"/>
          </a:xfrm>
          <a:prstGeom prst="borderCallout1">
            <a:avLst>
              <a:gd name="adj1" fmla="val 15000"/>
              <a:gd name="adj2" fmla="val -4347"/>
              <a:gd name="adj3" fmla="val 20744"/>
              <a:gd name="adj4" fmla="val -8408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stay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run</a:t>
            </a:r>
            <a:r>
              <a:rPr lang="en-US" sz="1400" dirty="0">
                <a:latin typeface="+mn-lt"/>
              </a:rPr>
              <a:t> towards a pre-defined location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181600" y="685800"/>
            <a:ext cx="3505200" cy="3505200"/>
          </a:xfrm>
          <a:prstGeom prst="rect">
            <a:avLst/>
          </a:prstGeom>
          <a:solidFill>
            <a:srgbClr val="339933"/>
          </a:solidFill>
          <a:ln w="76200" algn="ctr">
            <a:solidFill>
              <a:srgbClr val="EDA5E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H="1">
            <a:off x="6962019" y="1213152"/>
            <a:ext cx="389467" cy="17804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H="1" flipV="1">
            <a:off x="6962019" y="2993571"/>
            <a:ext cx="166914" cy="10014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5682343" y="1380067"/>
            <a:ext cx="1279676" cy="16135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6628190" y="2993571"/>
            <a:ext cx="333829" cy="8345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H="1">
            <a:off x="6962019" y="2548467"/>
            <a:ext cx="612019" cy="4451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V="1">
            <a:off x="5682343" y="1213152"/>
            <a:ext cx="16691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5682343" y="1380067"/>
            <a:ext cx="945848" cy="24480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682343" y="1380067"/>
            <a:ext cx="1446590" cy="261499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5682343" y="1380067"/>
            <a:ext cx="1891695" cy="116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7351486" y="1213152"/>
            <a:ext cx="222552" cy="13353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6628190" y="2548467"/>
            <a:ext cx="945848" cy="12796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6628190" y="3828143"/>
            <a:ext cx="5007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H="1">
            <a:off x="7128933" y="1213152"/>
            <a:ext cx="222552" cy="27819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6150630" y="1336020"/>
            <a:ext cx="111276" cy="333829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 rot="3830264">
            <a:off x="6145994" y="2379234"/>
            <a:ext cx="83457" cy="166914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" name="Oval 9"/>
          <p:cNvSpPr>
            <a:spLocks noChangeArrowheads="1"/>
          </p:cNvSpPr>
          <p:nvPr/>
        </p:nvSpPr>
        <p:spPr bwMode="auto">
          <a:xfrm>
            <a:off x="7184571" y="1046238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6461276" y="3661229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3</a:t>
            </a:r>
            <a:endParaRPr lang="en-US" b="1" baseline="-25000" dirty="0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6962019" y="3828143"/>
            <a:ext cx="351216" cy="35121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7407124" y="2381552"/>
            <a:ext cx="350056" cy="35005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5737981" y="1046238"/>
            <a:ext cx="175029" cy="17502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6962019" y="2882295"/>
            <a:ext cx="0" cy="22255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H="1">
            <a:off x="6850743" y="2993571"/>
            <a:ext cx="22255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5515429" y="1213152"/>
            <a:ext cx="35121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533400" y="3048000"/>
            <a:ext cx="9144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</p:spTree>
    <p:extLst>
      <p:ext uri="{BB962C8B-B14F-4D97-AF65-F5344CB8AC3E}">
        <p14:creationId xmlns:p14="http://schemas.microsoft.com/office/powerpoint/2010/main" val="209418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Knight’s Joust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" y="4061698"/>
            <a:ext cx="457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Knight’s </a:t>
            </a:r>
            <a:r>
              <a:rPr lang="en-US" b="1" dirty="0" smtClean="0">
                <a:solidFill>
                  <a:srgbClr val="0066FF"/>
                </a:solidFill>
                <a:latin typeface="+mn-lt"/>
              </a:rPr>
              <a:t>Joust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Travel from start to goal </a:t>
            </a:r>
            <a:r>
              <a:rPr lang="en-US" sz="1600" dirty="0" smtClean="0">
                <a:latin typeface="+mn-lt"/>
              </a:rPr>
              <a:t>line</a:t>
            </a:r>
            <a:endParaRPr lang="en-US" sz="1600" dirty="0">
              <a:latin typeface="+mn-lt"/>
            </a:endParaRPr>
          </a:p>
          <a:p>
            <a:pPr algn="l"/>
            <a:endParaRPr lang="en-US" sz="1600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</a:t>
            </a:r>
            <a:r>
              <a:rPr lang="en-US" sz="1600" dirty="0" smtClean="0"/>
              <a:t> (Q-table with ~600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Deterministic Actions</a:t>
            </a:r>
          </a:p>
        </p:txBody>
      </p:sp>
      <p:pic>
        <p:nvPicPr>
          <p:cNvPr id="15" name="Picture 14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grpSp>
        <p:nvGrpSpPr>
          <p:cNvPr id="2" name="Group 44"/>
          <p:cNvGrpSpPr/>
          <p:nvPr/>
        </p:nvGrpSpPr>
        <p:grpSpPr>
          <a:xfrm>
            <a:off x="5181600" y="685800"/>
            <a:ext cx="3505200" cy="3505200"/>
            <a:chOff x="5181600" y="685800"/>
            <a:chExt cx="3505200" cy="350520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181600" y="685800"/>
              <a:ext cx="3505200" cy="3505200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6962019" y="1213152"/>
              <a:ext cx="389467" cy="17804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H="1" flipV="1">
              <a:off x="6962019" y="2993571"/>
              <a:ext cx="166914" cy="10014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5682343" y="1380067"/>
              <a:ext cx="1279676" cy="16135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6628190" y="2993571"/>
              <a:ext cx="333829" cy="8345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>
              <a:off x="6962019" y="2548467"/>
              <a:ext cx="612019" cy="4451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5682343" y="1213152"/>
              <a:ext cx="16691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5682343" y="1380067"/>
              <a:ext cx="945848" cy="24480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5682343" y="1380067"/>
              <a:ext cx="1446590" cy="26149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5682343" y="1380067"/>
              <a:ext cx="1891695" cy="1168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7351486" y="1213152"/>
              <a:ext cx="222552" cy="13353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V="1">
              <a:off x="6628190" y="2548467"/>
              <a:ext cx="945848" cy="12796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6628190" y="3828143"/>
              <a:ext cx="5007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7128933" y="1213152"/>
              <a:ext cx="222552" cy="27819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6150630" y="1336020"/>
              <a:ext cx="111276" cy="3338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 rot="3830264">
              <a:off x="6145994" y="2379234"/>
              <a:ext cx="83457" cy="1669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7184571" y="1046238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6461276" y="3661229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6962019" y="3828143"/>
              <a:ext cx="351216" cy="3512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7407124" y="2381552"/>
              <a:ext cx="350056" cy="3500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5737981" y="1046238"/>
              <a:ext cx="175029" cy="1750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6962019" y="2882295"/>
              <a:ext cx="0" cy="2225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850743" y="2993571"/>
              <a:ext cx="2225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5515429" y="1213152"/>
              <a:ext cx="35121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1524000" y="2231573"/>
            <a:ext cx="6096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noFill/>
          </a:ln>
        </p:spPr>
      </p:pic>
      <p:sp>
        <p:nvSpPr>
          <p:cNvPr id="13" name="AutoShape 18"/>
          <p:cNvSpPr>
            <a:spLocks/>
          </p:cNvSpPr>
          <p:nvPr/>
        </p:nvSpPr>
        <p:spPr bwMode="auto">
          <a:xfrm>
            <a:off x="3581400" y="1447800"/>
            <a:ext cx="1371600" cy="838200"/>
          </a:xfrm>
          <a:prstGeom prst="borderCallout1">
            <a:avLst>
              <a:gd name="adj1" fmla="val 51297"/>
              <a:gd name="adj2" fmla="val -683"/>
              <a:gd name="adj3" fmla="val 65259"/>
              <a:gd name="adj4" fmla="val -11581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Opponent moves directly towards player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3505200" y="2819400"/>
            <a:ext cx="1828800" cy="762000"/>
          </a:xfrm>
          <a:prstGeom prst="borderCallout1">
            <a:avLst>
              <a:gd name="adj1" fmla="val -2143"/>
              <a:gd name="adj2" fmla="val 0"/>
              <a:gd name="adj3" fmla="val -19078"/>
              <a:gd name="adj4" fmla="val -69688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move North</a:t>
            </a:r>
            <a:r>
              <a:rPr lang="en-US" sz="1400" dirty="0">
                <a:latin typeface="+mn-lt"/>
              </a:rPr>
              <a:t>, or take a </a:t>
            </a:r>
            <a:r>
              <a:rPr lang="en-US" sz="1400" i="1" dirty="0">
                <a:latin typeface="+mn-lt"/>
              </a:rPr>
              <a:t>knight jump</a:t>
            </a:r>
            <a:r>
              <a:rPr lang="en-US" sz="1400" dirty="0">
                <a:latin typeface="+mn-lt"/>
              </a:rPr>
              <a:t> to either side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0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991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policy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dirty="0" smtClean="0"/>
              <a:t>in the source task</a:t>
            </a:r>
          </a:p>
          <a:p>
            <a:pPr lvl="1"/>
            <a:r>
              <a:rPr lang="en-US" dirty="0" smtClean="0"/>
              <a:t>TD, Policy Search, Model-Based, etc.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decision list,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, summarizing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Translate (D</a:t>
            </a:r>
            <a:r>
              <a:rPr lang="en-US" baseline="-25000" dirty="0" smtClean="0">
                <a:cs typeface="Times New Roman"/>
              </a:rPr>
              <a:t>source</a:t>
            </a:r>
            <a:r>
              <a:rPr lang="en-US" dirty="0" smtClean="0">
                <a:cs typeface="Times New Roman"/>
              </a:rPr>
              <a:t>)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Times New Roman"/>
              </a:rPr>
              <a:t> (applies to target task)</a:t>
            </a:r>
          </a:p>
          <a:p>
            <a:pPr marL="914400" lvl="1" indent="-514350"/>
            <a:r>
              <a:rPr lang="en-US" dirty="0" smtClean="0">
                <a:cs typeface="Times New Roman"/>
              </a:rPr>
              <a:t>State variables and actions can differ in two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Use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Arial"/>
              </a:rPr>
              <a:t> to learn a policy in target task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>
              <a:cs typeface="Arial"/>
            </a:endParaRPr>
          </a:p>
          <a:p>
            <a:pPr marL="514350" indent="-514350">
              <a:buNone/>
            </a:pPr>
            <a:r>
              <a:rPr lang="en-US" dirty="0" smtClean="0">
                <a:cs typeface="Arial"/>
              </a:rPr>
              <a:t>Allows for different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learning methods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function approximators</a:t>
            </a:r>
            <a:r>
              <a:rPr lang="en-US" dirty="0" smtClean="0">
                <a:cs typeface="Arial"/>
              </a:rPr>
              <a:t> in source and target tasks</a:t>
            </a:r>
            <a:endParaRPr lang="en-US" dirty="0" smtClean="0"/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152400" y="9144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8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4"/>
          <p:cNvGrpSpPr/>
          <p:nvPr/>
        </p:nvGrpSpPr>
        <p:grpSpPr>
          <a:xfrm>
            <a:off x="2819400" y="3657600"/>
            <a:ext cx="3505200" cy="2438400"/>
            <a:chOff x="2743200" y="1905000"/>
            <a:chExt cx="3505200" cy="2438400"/>
          </a:xfrm>
        </p:grpSpPr>
        <p:grpSp>
          <p:nvGrpSpPr>
            <p:cNvPr id="4" name="Group 8"/>
            <p:cNvGrpSpPr/>
            <p:nvPr/>
          </p:nvGrpSpPr>
          <p:grpSpPr>
            <a:xfrm>
              <a:off x="2743200" y="2362200"/>
              <a:ext cx="3505200" cy="1981200"/>
              <a:chOff x="533400" y="4572000"/>
              <a:chExt cx="3505200" cy="1981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3400" y="4572000"/>
                <a:ext cx="3505200" cy="1981200"/>
              </a:xfrm>
              <a:prstGeom prst="rect">
                <a:avLst/>
              </a:prstGeom>
              <a:solidFill>
                <a:srgbClr val="BDDF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47799" y="4724400"/>
                <a:ext cx="1447800" cy="5334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Environment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447799" y="5867400"/>
                <a:ext cx="1447800" cy="533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Agent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Elbow Connector 12"/>
              <p:cNvCxnSpPr>
                <a:stCxn id="12" idx="1"/>
                <a:endCxn id="11" idx="1"/>
              </p:cNvCxnSpPr>
              <p:nvPr/>
            </p:nvCxnSpPr>
            <p:spPr>
              <a:xfrm rot="10800000">
                <a:off x="14477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895599" y="48768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667793" y="5562600"/>
                <a:ext cx="1370806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2895599" y="6248400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87829" y="5388430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Action</a:t>
                </a:r>
                <a:endParaRPr lang="en-US" sz="1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01687" y="5410200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State</a:t>
                </a:r>
                <a:endParaRPr 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9294" y="541020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Reward</a:t>
                </a:r>
                <a:endParaRPr lang="en-US" sz="12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429000" y="1905000"/>
              <a:ext cx="1873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Source Task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981200"/>
            <a:ext cx="87630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work we use Sarsa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Q : S × A </a:t>
            </a:r>
            <a:r>
              <a:rPr lang="en-US" sz="2400" dirty="0" smtClean="0">
                <a:latin typeface="+mn-lt"/>
                <a:cs typeface="Arial"/>
              </a:rPr>
              <a:t>→ Return</a:t>
            </a: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Other learning methods possible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810000"/>
            <a:ext cx="3505200" cy="1981200"/>
          </a:xfrm>
          <a:prstGeom prst="rect">
            <a:avLst/>
          </a:prstGeom>
          <a:solidFill>
            <a:srgbClr val="BD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0" y="1828800"/>
            <a:ext cx="89916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learned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policy to record S, A pairs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Use JRip (RIPPER in Weka) to learn a decision list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95399" y="4038600"/>
            <a:ext cx="14478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95399" y="5181600"/>
            <a:ext cx="14478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>
            <a:off x="12953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199" y="4191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15393" y="4876800"/>
            <a:ext cx="13708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2743199" y="55626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5429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Action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9287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State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6894" y="47244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Reward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4544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9286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1370" y="50292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9008" y="502920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17570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01408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038600" y="38100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3429000"/>
            <a:ext cx="2971800" cy="13849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4 and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&gt; 5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3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2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/>
              <a:t>3</a:t>
            </a:r>
            <a:r>
              <a:rPr lang="en-US" sz="2000" dirty="0" smtClean="0"/>
              <a:t> </a:t>
            </a:r>
            <a:r>
              <a:rPr lang="en-US" sz="2000" dirty="0"/>
              <a:t>&gt;</a:t>
            </a:r>
            <a:r>
              <a:rPr lang="en-US" sz="2000" dirty="0" smtClean="0"/>
              <a:t> </a:t>
            </a:r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aseline="-25000" dirty="0"/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5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1823 -0.009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1614 -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8" grpId="1"/>
      <p:bldP spid="37" grpId="0"/>
      <p:bldP spid="37" grpId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Transfer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934200" cy="35814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Learning </a:t>
            </a:r>
            <a:r>
              <a:rPr lang="en-US" sz="2400" i="1" dirty="0">
                <a:latin typeface="Times New Roman" charset="0"/>
              </a:rPr>
              <a:t>tabula rasa</a:t>
            </a:r>
            <a:r>
              <a:rPr lang="en-US" sz="2400" dirty="0">
                <a:latin typeface="Times New Roman" charset="0"/>
              </a:rPr>
              <a:t> can be unnecessarily slow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Humans can use past information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Soccer with different numbers of players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Agents leverage learned knowledge in novel </a:t>
            </a:r>
            <a:r>
              <a:rPr lang="en-US" sz="2400" dirty="0" smtClean="0">
                <a:latin typeface="Times New Roman" charset="0"/>
              </a:rPr>
              <a:t>tasks</a:t>
            </a:r>
          </a:p>
          <a:p>
            <a:pPr marL="933450" lvl="1" indent="-533400">
              <a:lnSpc>
                <a:spcPct val="80000"/>
              </a:lnSpc>
            </a:pPr>
            <a:r>
              <a:rPr lang="en-US" sz="2000" dirty="0" smtClean="0">
                <a:latin typeface="Times New Roman" charset="0"/>
              </a:rPr>
              <a:t>Bias learning : speedup method</a:t>
            </a:r>
            <a:endParaRPr lang="en-US" sz="20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5" name="Picture 4" descr="3v2_a_ligh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684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4v3_a_ligh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1369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Right Arrow 6"/>
          <p:cNvSpPr/>
          <p:nvPr/>
        </p:nvSpPr>
        <p:spPr>
          <a:xfrm>
            <a:off x="6629400" y="1993900"/>
            <a:ext cx="457200" cy="1828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28520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2057400"/>
            <a:ext cx="8534400" cy="2590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Inter-task Mappings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Given state variable in target task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(some x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=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Return corresponding state variable in source task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Similar, but for actions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4953000" y="3886200"/>
            <a:ext cx="3181350" cy="2457450"/>
            <a:chOff x="5619750" y="2762250"/>
            <a:chExt cx="3181350" cy="2457450"/>
          </a:xfrm>
        </p:grpSpPr>
        <p:pic>
          <p:nvPicPr>
            <p:cNvPr id="25" name="Picture 4" descr="ch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9750" y="2762250"/>
              <a:ext cx="3181350" cy="2457450"/>
            </a:xfrm>
            <a:prstGeom prst="rect">
              <a:avLst/>
            </a:prstGeom>
            <a:noFill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812972" y="4539344"/>
              <a:ext cx="67839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7979002" y="4528458"/>
              <a:ext cx="780983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rule’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4343400"/>
              <a:ext cx="11072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translate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00800" y="4857690"/>
            <a:ext cx="47186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4343400"/>
            <a:ext cx="44755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7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57200" y="6324600"/>
            <a:ext cx="8382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70"/>
          <p:cNvGrpSpPr/>
          <p:nvPr/>
        </p:nvGrpSpPr>
        <p:grpSpPr>
          <a:xfrm>
            <a:off x="4713514" y="1828800"/>
            <a:ext cx="2601686" cy="2541182"/>
            <a:chOff x="5091215" y="2029030"/>
            <a:chExt cx="3390076" cy="3311237"/>
          </a:xfrm>
        </p:grpSpPr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5091215" y="2029030"/>
              <a:ext cx="3390076" cy="3311237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6731000" y="2527431"/>
              <a:ext cx="355600" cy="15868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H="1" flipV="1">
              <a:off x="6731000" y="4114326"/>
              <a:ext cx="152400" cy="89262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5562600" y="2676203"/>
              <a:ext cx="1168400" cy="14381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V="1">
              <a:off x="6426200" y="4114326"/>
              <a:ext cx="304800" cy="74385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6731000" y="3717603"/>
              <a:ext cx="558800" cy="3967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 flipV="1">
              <a:off x="5562600" y="2527431"/>
              <a:ext cx="15240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5562600" y="2676203"/>
              <a:ext cx="863600" cy="21819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5562600" y="2676203"/>
              <a:ext cx="1320800" cy="23307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5562600" y="2676203"/>
              <a:ext cx="1727200" cy="1041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7086600" y="2527431"/>
              <a:ext cx="203200" cy="1190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V="1">
              <a:off x="6426200" y="3717603"/>
              <a:ext cx="863600" cy="11405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6426200" y="4858184"/>
              <a:ext cx="4572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6883400" y="2527431"/>
              <a:ext cx="203200" cy="24795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5990167" y="2636944"/>
              <a:ext cx="101600" cy="29754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 rot="3830264">
              <a:off x="5986841" y="3564951"/>
              <a:ext cx="74386" cy="1524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6934200" y="2378660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1" name="Oval 10"/>
            <p:cNvSpPr>
              <a:spLocks noChangeArrowheads="1"/>
            </p:cNvSpPr>
            <p:nvPr/>
          </p:nvSpPr>
          <p:spPr bwMode="auto">
            <a:xfrm>
              <a:off x="6273800" y="4709413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6731000" y="4858184"/>
              <a:ext cx="320675" cy="3130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137400" y="3568831"/>
              <a:ext cx="319616" cy="31200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5613400" y="2378660"/>
              <a:ext cx="159809" cy="15600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6731000" y="4015145"/>
              <a:ext cx="0" cy="1983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>
              <a:off x="6629400" y="4114326"/>
              <a:ext cx="2032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Oval 8"/>
            <p:cNvSpPr>
              <a:spLocks noChangeArrowheads="1"/>
            </p:cNvSpPr>
            <p:nvPr/>
          </p:nvSpPr>
          <p:spPr bwMode="auto">
            <a:xfrm>
              <a:off x="5410200" y="2527431"/>
              <a:ext cx="320675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1371600" y="1850572"/>
            <a:ext cx="2608167" cy="2514601"/>
            <a:chOff x="762000" y="1828800"/>
            <a:chExt cx="4267200" cy="4114118"/>
          </a:xfrm>
        </p:grpSpPr>
        <p:pic>
          <p:nvPicPr>
            <p:cNvPr id="13" name="Picture 12" descr="RingworldForSilde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1828800"/>
              <a:ext cx="4267200" cy="4114118"/>
            </a:xfrm>
            <a:prstGeom prst="rect">
              <a:avLst/>
            </a:prstGeom>
            <a:ln w="76200">
              <a:solidFill>
                <a:srgbClr val="BDDF41"/>
              </a:solidFill>
            </a:ln>
          </p:spPr>
        </p:pic>
        <p:cxnSp>
          <p:nvCxnSpPr>
            <p:cNvPr id="68" name="Straight Connector 67"/>
            <p:cNvCxnSpPr/>
            <p:nvPr/>
          </p:nvCxnSpPr>
          <p:spPr>
            <a:xfrm rot="5460000">
              <a:off x="1300843" y="4718957"/>
              <a:ext cx="1066800" cy="3156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456525" y="4470737"/>
            <a:ext cx="400782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Stay			Hold Ball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Near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2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Far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12888" y="5510534"/>
            <a:ext cx="40703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dist(Player, Opponent)	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/>
              <a:t>)</a:t>
            </a:r>
          </a:p>
          <a:p>
            <a:pPr algn="l"/>
            <a:r>
              <a:rPr lang="en-US" sz="2000" dirty="0" smtClean="0"/>
              <a:t>…			…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903420" y="5536049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800" dirty="0"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05000" y="4667310"/>
            <a:ext cx="51648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800" dirty="0"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" y="6096000"/>
            <a:ext cx="3509588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BDDF4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dist(Player, Opponent)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Stay</a:t>
            </a:r>
            <a:endParaRPr lang="en-US" sz="2000" dirty="0"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96000" y="6096000"/>
            <a:ext cx="28194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EDA5E4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Hold Ball</a:t>
            </a:r>
            <a:endParaRPr lang="en-US" sz="2000" dirty="0">
              <a:latin typeface="+mn-lt"/>
            </a:endParaRPr>
          </a:p>
        </p:txBody>
      </p:sp>
      <p:sp>
        <p:nvSpPr>
          <p:cNvPr id="119" name="Curved Right Arrow 118"/>
          <p:cNvSpPr/>
          <p:nvPr/>
        </p:nvSpPr>
        <p:spPr>
          <a:xfrm rot="1200184">
            <a:off x="211430" y="4010627"/>
            <a:ext cx="685800" cy="2289863"/>
          </a:xfrm>
          <a:prstGeom prst="curvedRightArrow">
            <a:avLst/>
          </a:prstGeom>
          <a:solidFill>
            <a:srgbClr val="BD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Curved Right Arrow 119"/>
          <p:cNvSpPr/>
          <p:nvPr/>
        </p:nvSpPr>
        <p:spPr>
          <a:xfrm rot="8692497">
            <a:off x="7969768" y="3818106"/>
            <a:ext cx="533400" cy="2396395"/>
          </a:xfrm>
          <a:prstGeom prst="curvedRightArrow">
            <a:avLst/>
          </a:prstGeom>
          <a:solidFill>
            <a:srgbClr val="EDA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810000" y="6400800"/>
            <a:ext cx="22098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2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5" grpId="0" animBg="1"/>
      <p:bldP spid="86" grpId="0" animBg="1"/>
      <p:bldP spid="119" grpId="0" animBg="1"/>
      <p:bldP spid="1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1828800"/>
            <a:ext cx="8991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possible ways to use D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Value Bonus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Action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Extra Variable</a:t>
            </a:r>
            <a:endParaRPr lang="en-US" sz="2400" dirty="0" smtClean="0">
              <a:latin typeface="+mn-lt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Assuming TD learner in target task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generalize to other learning methods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800600"/>
            <a:ext cx="154734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</a:t>
            </a:r>
            <a:r>
              <a:rPr lang="en-US" sz="2000" baseline="-25000" dirty="0" smtClean="0"/>
              <a:t>target</a:t>
            </a:r>
            <a:r>
              <a:rPr lang="en-US" sz="2000" dirty="0" smtClean="0"/>
              <a:t>(s) </a:t>
            </a:r>
            <a:r>
              <a:rPr lang="en-US" sz="2000" dirty="0" smtClean="0">
                <a:latin typeface="Arial"/>
                <a:cs typeface="Arial"/>
              </a:rPr>
              <a:t>= a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3456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800600"/>
            <a:ext cx="4699193" cy="1631216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  <a:p>
            <a:pPr algn="l"/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Q(s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s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) = 7 (take action a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FF0000"/>
                </a:solidFill>
              </a:rPr>
              <a:t>9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2860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(shaping)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5195" y="27432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2004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9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Rule Transfer Methods</a:t>
            </a:r>
            <a:endParaRPr lang="en-US" dirty="0"/>
          </a:p>
        </p:txBody>
      </p:sp>
      <p:pic>
        <p:nvPicPr>
          <p:cNvPr id="7" name="Content Placeholder 6" descr="kwyResult cop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368" y="1112837"/>
            <a:ext cx="7565632" cy="5287963"/>
          </a:xfrm>
        </p:spPr>
      </p:pic>
      <p:sp>
        <p:nvSpPr>
          <p:cNvPr id="8" name="Rectangle 7"/>
          <p:cNvSpPr/>
          <p:nvPr/>
        </p:nvSpPr>
        <p:spPr>
          <a:xfrm>
            <a:off x="2362200" y="4419600"/>
            <a:ext cx="1828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Without Transfer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343400"/>
            <a:ext cx="1981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Only Follow Rules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83820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/>
              <a:t>Rules from 5 hours of training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362200"/>
            <a:ext cx="1676400" cy="400110"/>
          </a:xfrm>
          <a:prstGeom prst="rect">
            <a:avLst/>
          </a:prstGeom>
          <a:solidFill>
            <a:srgbClr val="D947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Extra Variable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981200"/>
            <a:ext cx="1676400" cy="40011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 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600200"/>
            <a:ext cx="1676400" cy="400110"/>
          </a:xfrm>
          <a:prstGeom prst="rect">
            <a:avLst/>
          </a:prstGeom>
          <a:solidFill>
            <a:srgbClr val="F44E0C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Bonus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051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Extra Action</a:t>
            </a:r>
            <a:endParaRPr lang="en-US" dirty="0"/>
          </a:p>
        </p:txBody>
      </p:sp>
      <p:pic>
        <p:nvPicPr>
          <p:cNvPr id="8" name="Picture 7" descr="extraVariableResults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7924800" cy="5568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5410200"/>
            <a:ext cx="1828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Without Transfer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371600"/>
            <a:ext cx="1905000" cy="64633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Ringworld: 20,000 episodes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742097"/>
            <a:ext cx="1905000" cy="646331"/>
          </a:xfrm>
          <a:prstGeom prst="rect">
            <a:avLst/>
          </a:prstGeom>
          <a:solidFill>
            <a:srgbClr val="D947C8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Knight’s Joust: 50,000 episodes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968034" y="5029200"/>
            <a:ext cx="1066800" cy="1588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180614" y="1779020"/>
            <a:ext cx="381000" cy="1588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962400" y="3048000"/>
          <a:ext cx="500221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5" imgW="4648200" imgH="1409700" progId="Excel.Sheet.8">
                  <p:embed/>
                </p:oleObj>
              </mc:Choice>
              <mc:Fallback>
                <p:oleObj name="Worksheet" r:id="rId5" imgW="4648200" imgH="1409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5002212" cy="1509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59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Primary Questions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1981200" y="2209800"/>
            <a:ext cx="22098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ea typeface="+mn-ea"/>
              </a:rPr>
              <a:t>S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source</a:t>
            </a:r>
            <a:r>
              <a:rPr lang="en-US" dirty="0">
                <a:latin typeface="Times New Roman" pitchFamily="18" charset="0"/>
                <a:ea typeface="+mn-ea"/>
              </a:rPr>
              <a:t>, A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baseline="-25000" dirty="0">
              <a:latin typeface="Times New Roman" pitchFamily="18" charset="0"/>
              <a:ea typeface="+mn-ea"/>
            </a:endParaRP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4800600" y="2209800"/>
            <a:ext cx="2133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ea typeface="+mn-ea"/>
              </a:rPr>
              <a:t>S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target</a:t>
            </a:r>
            <a:r>
              <a:rPr lang="en-US" dirty="0">
                <a:latin typeface="Times New Roman" pitchFamily="18" charset="0"/>
                <a:ea typeface="+mn-ea"/>
              </a:rPr>
              <a:t>, A</a:t>
            </a:r>
            <a:r>
              <a:rPr lang="en-US" sz="100" cap="small" baseline="-25000" dirty="0">
                <a:latin typeface="Times New Roman" pitchFamily="18" charset="0"/>
                <a:ea typeface="+mn-ea"/>
              </a:rPr>
              <a:t> 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466951" name="AutoShape 7"/>
          <p:cNvSpPr>
            <a:spLocks noChangeArrowheads="1"/>
          </p:cNvSpPr>
          <p:nvPr/>
        </p:nvSpPr>
        <p:spPr bwMode="auto">
          <a:xfrm>
            <a:off x="3657600" y="1524000"/>
            <a:ext cx="1981200" cy="544513"/>
          </a:xfrm>
          <a:prstGeom prst="curvedDownArrow">
            <a:avLst>
              <a:gd name="adj1" fmla="val 72770"/>
              <a:gd name="adj2" fmla="val 145539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2766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Is it possible to transfer learned knowledge?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4343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Possible to transfer </a:t>
            </a:r>
            <a:r>
              <a:rPr lang="en-US" sz="2800" i="1" dirty="0"/>
              <a:t>without</a:t>
            </a:r>
            <a:r>
              <a:rPr lang="en-US" sz="2800" dirty="0"/>
              <a:t> a providing a task mapping?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Only consider </a:t>
            </a:r>
            <a:r>
              <a:rPr lang="en-US" sz="2800" dirty="0">
                <a:solidFill>
                  <a:srgbClr val="FF0000"/>
                </a:solidFill>
              </a:rPr>
              <a:t>reinforcement learning</a:t>
            </a:r>
            <a:r>
              <a:rPr lang="en-US" sz="2800" dirty="0"/>
              <a:t> </a:t>
            </a:r>
            <a:r>
              <a:rPr lang="en-US" sz="2800" dirty="0" smtClean="0"/>
              <a:t>tasks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Lots of work in supervised settings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879892"/>
      </p:ext>
    </p:extLst>
  </p:cSld>
  <p:clrMapOvr>
    <a:masterClrMapping/>
  </p:clrMapOvr>
  <p:transition xmlns:p14="http://schemas.microsoft.com/office/powerpoint/2010/main" advTm="694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>
                <a:latin typeface="Times New Roman" charset="0"/>
              </a:rPr>
              <a:t>Value Function Transfer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1066800"/>
            <a:ext cx="441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ρ(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S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  <a:cs typeface="Times New Roman" charset="0"/>
              </a:rPr>
              <a:t>) = 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T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</a:rPr>
              <a:t>Action-Value function transferred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 is task-dependant: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relies on </a:t>
            </a:r>
            <a:r>
              <a:rPr lang="en-US" sz="240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inter-task mappings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352800"/>
            <a:ext cx="381000" cy="685800"/>
            <a:chOff x="2352" y="2112"/>
            <a:chExt cx="240" cy="432"/>
          </a:xfrm>
        </p:grpSpPr>
        <p:sp>
          <p:nvSpPr>
            <p:cNvPr id="21543" name="Line 6"/>
            <p:cNvSpPr>
              <a:spLocks noChangeShapeType="1"/>
            </p:cNvSpPr>
            <p:nvPr/>
          </p:nvSpPr>
          <p:spPr bwMode="auto">
            <a:xfrm>
              <a:off x="2352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7"/>
            <p:cNvSpPr txBox="1">
              <a:spLocks noChangeArrowheads="1"/>
            </p:cNvSpPr>
            <p:nvPr/>
          </p:nvSpPr>
          <p:spPr bwMode="auto">
            <a:xfrm>
              <a:off x="2400" y="21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Times New Roman" charset="0"/>
                </a:rPr>
                <a:t>ρ</a:t>
              </a:r>
              <a:endParaRPr lang="en-US" sz="2000"/>
            </a:p>
          </p:txBody>
        </p:sp>
      </p:grp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4724400" y="1066800"/>
            <a:ext cx="364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ym typeface="Symbol" charset="0"/>
              </a:rPr>
              <a:t>Q not defined on S</a:t>
            </a:r>
            <a:r>
              <a:rPr lang="en-US" baseline="-25000">
                <a:sym typeface="Symbol" charset="0"/>
              </a:rPr>
              <a:t>T</a:t>
            </a:r>
            <a:r>
              <a:rPr lang="en-US">
                <a:sym typeface="Symbol" charset="0"/>
              </a:rPr>
              <a:t> and A</a:t>
            </a:r>
            <a:r>
              <a:rPr lang="en-US" baseline="-25000">
                <a:sym typeface="Symbol" charset="0"/>
              </a:rPr>
              <a:t>T</a:t>
            </a:r>
          </a:p>
          <a:p>
            <a:pPr eaLnBrk="1" hangingPunct="1"/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762000" y="1038225"/>
            <a:ext cx="10715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Source Task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57200" y="3886200"/>
            <a:ext cx="1795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Target Task</a:t>
            </a:r>
          </a:p>
        </p:txBody>
      </p:sp>
      <p:grpSp>
        <p:nvGrpSpPr>
          <p:cNvPr id="21513" name="Group 30"/>
          <p:cNvGrpSpPr>
            <a:grpSpLocks/>
          </p:cNvGrpSpPr>
          <p:nvPr/>
        </p:nvGrpSpPr>
        <p:grpSpPr bwMode="auto">
          <a:xfrm>
            <a:off x="457200" y="4187825"/>
            <a:ext cx="3155950" cy="1697038"/>
            <a:chOff x="76199" y="3733800"/>
            <a:chExt cx="4467694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199" y="3733800"/>
              <a:ext cx="4467694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202113" y="3920843"/>
              <a:ext cx="1782133" cy="65693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02113" y="5328226"/>
              <a:ext cx="1782133" cy="65693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4" idx="1"/>
            </p:cNvCxnSpPr>
            <p:nvPr/>
          </p:nvCxnSpPr>
          <p:spPr bwMode="auto">
            <a:xfrm rot="10800000">
              <a:off x="1202113" y="4249308"/>
              <a:ext cx="2247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984245" y="4107886"/>
              <a:ext cx="561833" cy="4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703229" y="4953017"/>
              <a:ext cx="1687947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2984245" y="5798114"/>
              <a:ext cx="5618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762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1" name="TextBox 16"/>
            <p:cNvSpPr txBox="1">
              <a:spLocks noChangeArrowheads="1"/>
            </p:cNvSpPr>
            <p:nvPr/>
          </p:nvSpPr>
          <p:spPr bwMode="auto">
            <a:xfrm>
              <a:off x="2457140" y="4765432"/>
              <a:ext cx="8310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2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965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</p:grpSp>
      <p:grpSp>
        <p:nvGrpSpPr>
          <p:cNvPr id="21514" name="Group 30"/>
          <p:cNvGrpSpPr>
            <a:grpSpLocks/>
          </p:cNvGrpSpPr>
          <p:nvPr/>
        </p:nvGrpSpPr>
        <p:grpSpPr bwMode="auto">
          <a:xfrm>
            <a:off x="454025" y="1382713"/>
            <a:ext cx="3136900" cy="1741487"/>
            <a:chOff x="76200" y="3733800"/>
            <a:chExt cx="4441517" cy="2438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200" y="3733800"/>
              <a:ext cx="4423535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02314" y="3920514"/>
              <a:ext cx="1782450" cy="65794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202314" y="5327540"/>
              <a:ext cx="1782450" cy="65794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1"/>
              <a:endCxn id="27" idx="1"/>
            </p:cNvCxnSpPr>
            <p:nvPr/>
          </p:nvCxnSpPr>
          <p:spPr bwMode="auto">
            <a:xfrm rot="10800000">
              <a:off x="1202314" y="4249487"/>
              <a:ext cx="0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984764" y="4109451"/>
              <a:ext cx="561933" cy="2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704271" y="4951876"/>
              <a:ext cx="1687098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984764" y="5796549"/>
              <a:ext cx="561933" cy="22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8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603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S</a:t>
              </a:r>
            </a:p>
          </p:txBody>
        </p:sp>
        <p:sp>
          <p:nvSpPr>
            <p:cNvPr id="21529" name="TextBox 16"/>
            <p:cNvSpPr txBox="1">
              <a:spLocks noChangeArrowheads="1"/>
            </p:cNvSpPr>
            <p:nvPr/>
          </p:nvSpPr>
          <p:spPr bwMode="auto">
            <a:xfrm>
              <a:off x="2482771" y="4765432"/>
              <a:ext cx="8151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21530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80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46425" y="2941638"/>
            <a:ext cx="15573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chemeClr val="accent2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51188" y="4065588"/>
            <a:ext cx="15541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rgbClr val="FF0000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cxnSpLocks noChangeShapeType="1"/>
            <a:stCxn id="28" idx="2"/>
            <a:endCxn id="38" idx="1"/>
          </p:cNvCxnSpPr>
          <p:nvPr/>
        </p:nvCxnSpPr>
        <p:spPr bwMode="auto">
          <a:xfrm rot="16200000" flipH="1">
            <a:off x="2444750" y="2424113"/>
            <a:ext cx="134938" cy="12684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9" idx="2"/>
            <a:endCxn id="15" idx="0"/>
          </p:cNvCxnSpPr>
          <p:nvPr/>
        </p:nvCxnSpPr>
        <p:spPr bwMode="auto">
          <a:xfrm rot="5400000">
            <a:off x="2474119" y="3842544"/>
            <a:ext cx="862013" cy="20478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02215706"/>
      </p:ext>
    </p:extLst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 build="p" autoUpdateAnimBg="0"/>
      <p:bldP spid="363528" grpId="0" autoUpdateAnimBg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Enabling Transfer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00" y="1038225"/>
            <a:ext cx="10715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Source Task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7200" y="3886200"/>
            <a:ext cx="1795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Target Task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457200" y="4187825"/>
            <a:ext cx="3155950" cy="1697038"/>
            <a:chOff x="76199" y="3733800"/>
            <a:chExt cx="4467694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199" y="3733800"/>
              <a:ext cx="4467694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202113" y="3920843"/>
              <a:ext cx="1782133" cy="65693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02113" y="5328226"/>
              <a:ext cx="1782133" cy="65693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4" idx="1"/>
            </p:cNvCxnSpPr>
            <p:nvPr/>
          </p:nvCxnSpPr>
          <p:spPr bwMode="auto">
            <a:xfrm rot="10800000">
              <a:off x="1202113" y="4249308"/>
              <a:ext cx="2247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984245" y="4107886"/>
              <a:ext cx="561833" cy="4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703229" y="4953017"/>
              <a:ext cx="1687947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2984245" y="5798114"/>
              <a:ext cx="5618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9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762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14370" name="TextBox 16"/>
            <p:cNvSpPr txBox="1">
              <a:spLocks noChangeArrowheads="1"/>
            </p:cNvSpPr>
            <p:nvPr/>
          </p:nvSpPr>
          <p:spPr bwMode="auto">
            <a:xfrm>
              <a:off x="2457140" y="4765432"/>
              <a:ext cx="8310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14371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965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</p:grpSp>
      <p:grpSp>
        <p:nvGrpSpPr>
          <p:cNvPr id="14343" name="Group 30"/>
          <p:cNvGrpSpPr>
            <a:grpSpLocks/>
          </p:cNvGrpSpPr>
          <p:nvPr/>
        </p:nvGrpSpPr>
        <p:grpSpPr bwMode="auto">
          <a:xfrm>
            <a:off x="454025" y="1382713"/>
            <a:ext cx="3136900" cy="1741487"/>
            <a:chOff x="76200" y="3733800"/>
            <a:chExt cx="4441517" cy="2438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200" y="3733800"/>
              <a:ext cx="4423535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02314" y="3920514"/>
              <a:ext cx="1782450" cy="65794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202314" y="5327540"/>
              <a:ext cx="1782450" cy="65794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1"/>
              <a:endCxn id="27" idx="1"/>
            </p:cNvCxnSpPr>
            <p:nvPr/>
          </p:nvCxnSpPr>
          <p:spPr bwMode="auto">
            <a:xfrm rot="10800000">
              <a:off x="1202314" y="4249487"/>
              <a:ext cx="0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984764" y="4109451"/>
              <a:ext cx="561933" cy="2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704271" y="4951876"/>
              <a:ext cx="1687098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984764" y="5796549"/>
              <a:ext cx="561933" cy="22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7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603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S</a:t>
              </a:r>
            </a:p>
          </p:txBody>
        </p:sp>
        <p:sp>
          <p:nvSpPr>
            <p:cNvPr id="14358" name="TextBox 16"/>
            <p:cNvSpPr txBox="1">
              <a:spLocks noChangeArrowheads="1"/>
            </p:cNvSpPr>
            <p:nvPr/>
          </p:nvSpPr>
          <p:spPr bwMode="auto">
            <a:xfrm>
              <a:off x="2482771" y="4765432"/>
              <a:ext cx="8151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14359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80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46425" y="2941638"/>
            <a:ext cx="15573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chemeClr val="accent2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51188" y="4065588"/>
            <a:ext cx="15541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rgbClr val="FF0000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cxnSpLocks noChangeShapeType="1"/>
            <a:stCxn id="28" idx="2"/>
            <a:endCxn id="38" idx="1"/>
          </p:cNvCxnSpPr>
          <p:nvPr/>
        </p:nvCxnSpPr>
        <p:spPr bwMode="auto">
          <a:xfrm rot="16200000" flipH="1">
            <a:off x="2444750" y="2424113"/>
            <a:ext cx="134938" cy="12684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9" idx="2"/>
            <a:endCxn id="15" idx="0"/>
          </p:cNvCxnSpPr>
          <p:nvPr/>
        </p:nvCxnSpPr>
        <p:spPr bwMode="auto">
          <a:xfrm rot="5400000">
            <a:off x="2474119" y="3842544"/>
            <a:ext cx="862013" cy="20478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1759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Mappings</a:t>
            </a: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2286000" y="2209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chemeClr val="accent2"/>
                </a:solidFill>
              </a:rPr>
              <a:t>Source</a:t>
            </a:r>
            <a:endParaRPr lang="en-US"/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4953000" y="2209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rgbClr val="FF0000"/>
                </a:solidFill>
              </a:rPr>
              <a:t>Target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657600" y="1524000"/>
            <a:ext cx="1981200" cy="544513"/>
          </a:xfrm>
          <a:prstGeom prst="curvedDownArrow">
            <a:avLst>
              <a:gd name="adj1" fmla="val 72770"/>
              <a:gd name="adj2" fmla="val 145539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807325" y="3217863"/>
            <a:ext cx="9906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807325" y="5197475"/>
            <a:ext cx="990600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6825457" y="4209256"/>
            <a:ext cx="19812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75300" y="3217863"/>
            <a:ext cx="990600" cy="1981200"/>
            <a:chOff x="2246012" y="3343747"/>
            <a:chExt cx="990600" cy="1981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246012" y="3343747"/>
              <a:ext cx="9906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246012" y="5323359"/>
              <a:ext cx="9906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2242044" y="4333553"/>
              <a:ext cx="19812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6838" y="2770188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1338" y="2770188"/>
            <a:ext cx="1038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986988"/>
      </p:ext>
    </p:extLst>
  </p:cSld>
  <p:clrMapOvr>
    <a:masterClrMapping/>
  </p:clrMapOvr>
  <p:transition xmlns:p14="http://schemas.microsoft.com/office/powerpoint/2010/main" advTm="890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21667 0.216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21667 0.216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0.4 0.216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0.4 0.216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771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0.29167 0.426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0" grpId="0" build="allAtOnce" animBg="1"/>
      <p:bldP spid="477190" grpId="1" build="allAtOnce" animBg="1"/>
      <p:bldP spid="477190" grpId="2" build="allAtOnce" animBg="1"/>
      <p:bldP spid="477190" grpId="3" build="allAtOnce" animBg="1"/>
      <p:bldP spid="477191" grpId="0" build="allAtOnce" animBg="1"/>
      <p:bldP spid="477191" grpId="1" build="allAtOnce" animBg="1"/>
      <p:bldP spid="477191" grpId="2" build="allAtOnce" animBg="1"/>
      <p:bldP spid="477191" grpId="3" build="allAtOnce" animBg="1"/>
      <p:bldP spid="477192" grpId="0" animBg="1"/>
      <p:bldP spid="477192" grpId="1" animBg="1"/>
      <p:bldP spid="477192" grpId="2" animBg="1"/>
      <p:bldP spid="477192" grpId="3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Mappings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x: 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target→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source</a:t>
            </a:r>
            <a:endParaRPr lang="en-US" sz="2800">
              <a:solidFill>
                <a:srgbClr val="CC330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Given state variable in target task </a:t>
            </a:r>
            <a:r>
              <a:rPr lang="en-US" sz="1800">
                <a:latin typeface="Times New Roman" charset="0"/>
                <a:cs typeface="Times New Roman" charset="0"/>
              </a:rPr>
              <a:t>(some x from </a:t>
            </a:r>
            <a:r>
              <a:rPr lang="en-US" sz="1800">
                <a:latin typeface="Times New Roman" charset="0"/>
              </a:rPr>
              <a:t>s=x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>
                <a:latin typeface="Times New Roman" charset="0"/>
              </a:rPr>
              <a:t>, x</a:t>
            </a:r>
            <a:r>
              <a:rPr lang="en-US" sz="1800" baseline="-25000">
                <a:latin typeface="Times New Roman" charset="0"/>
              </a:rPr>
              <a:t>2</a:t>
            </a:r>
            <a:r>
              <a:rPr lang="en-US" sz="1800">
                <a:latin typeface="Times New Roman" charset="0"/>
              </a:rPr>
              <a:t>, … x</a:t>
            </a:r>
            <a:r>
              <a:rPr lang="en-US" sz="1800" baseline="-25000">
                <a:latin typeface="Times New Roman" charset="0"/>
              </a:rPr>
              <a:t>n)</a:t>
            </a:r>
            <a:endParaRPr lang="en-US" sz="18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Return corresponding state variable in source task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A: 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target→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source</a:t>
            </a:r>
            <a:endParaRPr lang="en-US" sz="2800">
              <a:solidFill>
                <a:srgbClr val="CC330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Similar, but for actions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Intuitive</a:t>
            </a:r>
            <a:r>
              <a:rPr lang="en-US" sz="2800">
                <a:latin typeface="Times New Roman" charset="0"/>
                <a:cs typeface="Times New Roman" charset="0"/>
              </a:rPr>
              <a:t> mappings exist in some domains (</a:t>
            </a:r>
            <a:r>
              <a:rPr lang="en-US" sz="28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Oracle</a:t>
            </a:r>
            <a:r>
              <a:rPr lang="en-US" sz="280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Used to construct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transfer functional</a:t>
            </a:r>
            <a:r>
              <a:rPr lang="en-US" sz="2800">
                <a:latin typeface="Times New Roman" charset="0"/>
              </a:rPr>
              <a:t> </a:t>
            </a:r>
            <a:r>
              <a:rPr lang="en-US" sz="2800">
                <a:latin typeface="Times New Roman" charset="0"/>
                <a:cs typeface="Times New Roman" charset="0"/>
              </a:rPr>
              <a:t>		</a:t>
            </a:r>
          </a:p>
        </p:txBody>
      </p:sp>
      <p:cxnSp>
        <p:nvCxnSpPr>
          <p:cNvPr id="16389" name="Straight Connector 11"/>
          <p:cNvCxnSpPr>
            <a:cxnSpLocks noChangeShapeType="1"/>
          </p:cNvCxnSpPr>
          <p:nvPr/>
        </p:nvCxnSpPr>
        <p:spPr bwMode="auto">
          <a:xfrm>
            <a:off x="7807325" y="3217863"/>
            <a:ext cx="9906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Connector 12"/>
          <p:cNvCxnSpPr>
            <a:cxnSpLocks noChangeShapeType="1"/>
          </p:cNvCxnSpPr>
          <p:nvPr/>
        </p:nvCxnSpPr>
        <p:spPr bwMode="auto">
          <a:xfrm>
            <a:off x="7807325" y="5197475"/>
            <a:ext cx="990600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Connector 13"/>
          <p:cNvCxnSpPr>
            <a:cxnSpLocks noChangeShapeType="1"/>
          </p:cNvCxnSpPr>
          <p:nvPr/>
        </p:nvCxnSpPr>
        <p:spPr bwMode="auto">
          <a:xfrm rot="5400000">
            <a:off x="6825457" y="4209256"/>
            <a:ext cx="19812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5575300" y="3217863"/>
            <a:ext cx="990600" cy="1981200"/>
            <a:chOff x="2246012" y="3343747"/>
            <a:chExt cx="990600" cy="19812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2246012" y="3343747"/>
              <a:ext cx="9906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246012" y="5323359"/>
              <a:ext cx="9906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242044" y="4333553"/>
              <a:ext cx="19812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7716838" y="2770188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 rot="5400000">
            <a:off x="7556500" y="3490913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⟨</a:t>
            </a:r>
            <a:r>
              <a:rPr lang="en-US" sz="2000">
                <a:solidFill>
                  <a:srgbClr val="FF0000"/>
                </a:solidFill>
              </a:rPr>
              <a:t>x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…x</a:t>
            </a:r>
            <a:r>
              <a:rPr lang="en-US" sz="2000" baseline="-25000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⟩</a:t>
            </a:r>
            <a:endParaRPr lang="en-US" sz="2000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 rot="5400000">
            <a:off x="7535069" y="4490244"/>
            <a:ext cx="1096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{a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…a</a:t>
            </a:r>
            <a:r>
              <a:rPr lang="en-US" sz="2000" baseline="-25000">
                <a:solidFill>
                  <a:srgbClr val="FF0000"/>
                </a:solidFill>
              </a:rPr>
              <a:t>m</a:t>
            </a:r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}</a:t>
            </a: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128000" y="3446463"/>
            <a:ext cx="855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S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2125" y="4433888"/>
            <a:ext cx="919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A</a:t>
            </a:r>
            <a:r>
              <a:rPr lang="en-US" sz="900" cap="small" baseline="-25000" dirty="0">
                <a:latin typeface="Times New Roman" pitchFamily="18" charset="0"/>
                <a:ea typeface="+mn-ea"/>
              </a:rPr>
              <a:t> 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sz="1800" dirty="0">
              <a:latin typeface="Times New Roman" pitchFamily="18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1338" y="2770188"/>
            <a:ext cx="1038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9238" y="3451225"/>
            <a:ext cx="868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S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4950" y="4437063"/>
            <a:ext cx="911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A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16401" name="Rectangle 24"/>
          <p:cNvSpPr>
            <a:spLocks noChangeArrowheads="1"/>
          </p:cNvSpPr>
          <p:nvPr/>
        </p:nvSpPr>
        <p:spPr bwMode="auto">
          <a:xfrm rot="5400000">
            <a:off x="5841207" y="3496469"/>
            <a:ext cx="105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⟨</a:t>
            </a:r>
            <a:r>
              <a:rPr lang="en-US" sz="2000">
                <a:solidFill>
                  <a:schemeClr val="accent2"/>
                </a:solidFill>
              </a:rPr>
              <a:t>x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…x</a:t>
            </a:r>
            <a:r>
              <a:rPr lang="en-US" sz="2000" baseline="-25000">
                <a:solidFill>
                  <a:schemeClr val="accent2"/>
                </a:solidFill>
              </a:rPr>
              <a:t>k</a:t>
            </a:r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⟩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 rot="5400000">
            <a:off x="5861844" y="4495007"/>
            <a:ext cx="101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{a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…a</a:t>
            </a:r>
            <a:r>
              <a:rPr lang="en-US" sz="2000" baseline="-25000">
                <a:solidFill>
                  <a:schemeClr val="accent2"/>
                </a:solidFill>
              </a:rPr>
              <a:t>j</a:t>
            </a:r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}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6988175" y="3151188"/>
            <a:ext cx="42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cs typeface="Times New Roman" charset="0"/>
              </a:rPr>
              <a:t>χ</a:t>
            </a:r>
            <a:r>
              <a:rPr lang="en-US" baseline="-25000">
                <a:cs typeface="Times New Roman" charset="0"/>
              </a:rPr>
              <a:t>x</a:t>
            </a:r>
            <a:endParaRPr lang="en-US"/>
          </a:p>
        </p:txBody>
      </p:sp>
      <p:sp>
        <p:nvSpPr>
          <p:cNvPr id="16404" name="Rectangle 27"/>
          <p:cNvSpPr>
            <a:spLocks noChangeArrowheads="1"/>
          </p:cNvSpPr>
          <p:nvPr/>
        </p:nvSpPr>
        <p:spPr bwMode="auto">
          <a:xfrm>
            <a:off x="6988175" y="4127500"/>
            <a:ext cx="46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cs typeface="Times New Roman" charset="0"/>
              </a:rPr>
              <a:t>χ</a:t>
            </a:r>
            <a:r>
              <a:rPr lang="en-US" baseline="-25000">
                <a:cs typeface="Times New Roman" charset="0"/>
              </a:rPr>
              <a:t>A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10800000">
            <a:off x="6508516" y="3689560"/>
            <a:ext cx="1374371" cy="1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6509519" y="4673505"/>
            <a:ext cx="1374371" cy="1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530975" y="3590925"/>
            <a:ext cx="1295400" cy="230188"/>
            <a:chOff x="3276600" y="5867400"/>
            <a:chExt cx="1295400" cy="230188"/>
          </a:xfrm>
        </p:grpSpPr>
        <p:cxnSp>
          <p:nvCxnSpPr>
            <p:cNvPr id="16412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3276600" y="58674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3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3276600" y="5867401"/>
              <a:ext cx="1295400" cy="1078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4" name="Straight Arrow Connector 33"/>
            <p:cNvCxnSpPr>
              <a:cxnSpLocks noChangeShapeType="1"/>
            </p:cNvCxnSpPr>
            <p:nvPr/>
          </p:nvCxnSpPr>
          <p:spPr bwMode="auto">
            <a:xfrm rot="10800000">
              <a:off x="3276600" y="60960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523038" y="4589463"/>
            <a:ext cx="1295400" cy="230187"/>
            <a:chOff x="4953000" y="6019800"/>
            <a:chExt cx="1295400" cy="230188"/>
          </a:xfrm>
        </p:grpSpPr>
        <p:cxnSp>
          <p:nvCxnSpPr>
            <p:cNvPr id="16409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4953000" y="60198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0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4953000" y="6141264"/>
              <a:ext cx="1295400" cy="107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1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4953000" y="62484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2150212"/>
      </p:ext>
    </p:extLst>
  </p:cSld>
  <p:clrMapOvr>
    <a:masterClrMapping/>
  </p:clrMapOvr>
  <p:transition xmlns:p14="http://schemas.microsoft.com/office/powerpoint/2010/main" advTm="5140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</a:p>
          <a:p>
            <a:r>
              <a:rPr lang="en-US" dirty="0" smtClean="0"/>
              <a:t>Castle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0.4|22.9|4.8|1.5|8.4|5.8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4|6.7|0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40.8|36.2|23.7|1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8|4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8|4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1795</Words>
  <Application>Microsoft Macintosh PowerPoint</Application>
  <PresentationFormat>On-screen Show (4:3)</PresentationFormat>
  <Paragraphs>467</Paragraphs>
  <Slides>34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Worksheet</vt:lpstr>
      <vt:lpstr>Microsoft Excel 97 - 2004 Worksheet</vt:lpstr>
      <vt:lpstr>The ideals reality of science</vt:lpstr>
      <vt:lpstr>PowerPoint Presentation</vt:lpstr>
      <vt:lpstr>Inter-Task Transfer</vt:lpstr>
      <vt:lpstr>Primary Questions</vt:lpstr>
      <vt:lpstr>Value Function Transfer</vt:lpstr>
      <vt:lpstr>Enabling Transfer</vt:lpstr>
      <vt:lpstr>Inter-Task Mappings</vt:lpstr>
      <vt:lpstr>Inter-Task Mappings</vt:lpstr>
      <vt:lpstr>Example</vt:lpstr>
      <vt:lpstr>Lazaric</vt:lpstr>
      <vt:lpstr>Transfer Evaluation Metrics</vt:lpstr>
      <vt:lpstr>PowerPoint Presentation</vt:lpstr>
      <vt:lpstr>Value Function Transfer:  Time to threshold in 4 vs. 3</vt:lpstr>
      <vt:lpstr>Results: Scaling up to 5 vs. 4</vt:lpstr>
      <vt:lpstr>Problem Statement</vt:lpstr>
      <vt:lpstr>PowerPoint Presentation</vt:lpstr>
      <vt:lpstr>PowerPoint Presentation</vt:lpstr>
      <vt:lpstr>Learning Keepaway</vt:lpstr>
      <vt:lpstr>’s Effect on CMACs</vt:lpstr>
      <vt:lpstr>Keepaway Hand-coded χA</vt:lpstr>
      <vt:lpstr>Value Function Transfer:  Time to threshold in 4 vs. 3</vt:lpstr>
      <vt:lpstr>Example Transfer Domains</vt:lpstr>
      <vt:lpstr>Example Transfer Domains</vt:lpstr>
      <vt:lpstr>PowerPoint Presentation</vt:lpstr>
      <vt:lpstr>Source Task: Ringworld</vt:lpstr>
      <vt:lpstr>Source Task: Knight’s Joust</vt:lpstr>
      <vt:lpstr>Rule Transfer Overview</vt:lpstr>
      <vt:lpstr>Rule Transfer Details</vt:lpstr>
      <vt:lpstr>Rule Transfer Details</vt:lpstr>
      <vt:lpstr>Rule Transfer Details</vt:lpstr>
      <vt:lpstr>Rule Transfer Details</vt:lpstr>
      <vt:lpstr>Rule Transfer Details</vt:lpstr>
      <vt:lpstr>Comparison of Rule Transfer Methods</vt:lpstr>
      <vt:lpstr>Results: Extra Action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8</cp:revision>
  <dcterms:created xsi:type="dcterms:W3CDTF">2014-04-15T16:58:20Z</dcterms:created>
  <dcterms:modified xsi:type="dcterms:W3CDTF">2014-04-15T19:55:59Z</dcterms:modified>
</cp:coreProperties>
</file>