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81" r:id="rId3"/>
    <p:sldId id="257" r:id="rId4"/>
    <p:sldId id="258" r:id="rId5"/>
    <p:sldId id="269" r:id="rId6"/>
    <p:sldId id="259" r:id="rId7"/>
    <p:sldId id="263" r:id="rId8"/>
    <p:sldId id="261" r:id="rId9"/>
    <p:sldId id="260" r:id="rId10"/>
    <p:sldId id="264" r:id="rId11"/>
    <p:sldId id="265" r:id="rId12"/>
    <p:sldId id="266" r:id="rId13"/>
    <p:sldId id="282" r:id="rId14"/>
    <p:sldId id="267" r:id="rId15"/>
    <p:sldId id="268" r:id="rId16"/>
    <p:sldId id="270" r:id="rId17"/>
    <p:sldId id="271" r:id="rId18"/>
    <p:sldId id="272" r:id="rId19"/>
    <p:sldId id="273" r:id="rId20"/>
    <p:sldId id="274" r:id="rId21"/>
    <p:sldId id="275" r:id="rId22"/>
    <p:sldId id="278" r:id="rId23"/>
    <p:sldId id="276" r:id="rId24"/>
    <p:sldId id="280" r:id="rId25"/>
    <p:sldId id="279" r:id="rId26"/>
    <p:sldId id="283" r:id="rId27"/>
    <p:sldId id="28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ACD57024-2395-BF40-95BF-198A829DFA7B}"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21495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CD57024-2395-BF40-95BF-198A829DFA7B}"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291892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CD57024-2395-BF40-95BF-198A829DFA7B}"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167973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CD57024-2395-BF40-95BF-198A829DFA7B}"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408567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ACD57024-2395-BF40-95BF-198A829DFA7B}"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221894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ACD57024-2395-BF40-95BF-198A829DFA7B}"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98982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ACD57024-2395-BF40-95BF-198A829DFA7B}" type="datetimeFigureOut">
              <a:rPr lang="en-US" smtClean="0"/>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179980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ACD57024-2395-BF40-95BF-198A829DFA7B}" type="datetimeFigureOut">
              <a:rPr lang="en-US" smtClean="0"/>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399783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57024-2395-BF40-95BF-198A829DFA7B}" type="datetimeFigureOut">
              <a:rPr lang="en-US" smtClean="0"/>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425248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ACD57024-2395-BF40-95BF-198A829DFA7B}"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360238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ACD57024-2395-BF40-95BF-198A829DFA7B}"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F60D5-EAB9-3442-9210-A8AA747B280C}" type="slidenum">
              <a:rPr lang="en-US" smtClean="0"/>
              <a:t>‹#›</a:t>
            </a:fld>
            <a:endParaRPr lang="en-US"/>
          </a:p>
        </p:txBody>
      </p:sp>
    </p:spTree>
    <p:extLst>
      <p:ext uri="{BB962C8B-B14F-4D97-AF65-F5344CB8AC3E}">
        <p14:creationId xmlns:p14="http://schemas.microsoft.com/office/powerpoint/2010/main" val="35128175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7024-2395-BF40-95BF-198A829DFA7B}" type="datetimeFigureOut">
              <a:rPr lang="en-US" smtClean="0"/>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F60D5-EAB9-3442-9210-A8AA747B280C}" type="slidenum">
              <a:rPr lang="en-US" smtClean="0"/>
              <a:t>‹#›</a:t>
            </a:fld>
            <a:endParaRPr lang="en-US"/>
          </a:p>
        </p:txBody>
      </p:sp>
    </p:spTree>
    <p:extLst>
      <p:ext uri="{BB962C8B-B14F-4D97-AF65-F5344CB8AC3E}">
        <p14:creationId xmlns:p14="http://schemas.microsoft.com/office/powerpoint/2010/main" val="1382376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icorns.jpeg"/>
          <p:cNvPicPr>
            <a:picLocks noGrp="1" noChangeAspect="1"/>
          </p:cNvPicPr>
          <p:nvPr>
            <p:ph idx="1"/>
          </p:nvPr>
        </p:nvPicPr>
        <p:blipFill>
          <a:blip r:embed="rId2">
            <a:extLst>
              <a:ext uri="{28A0092B-C50C-407E-A947-70E740481C1C}">
                <a14:useLocalDpi xmlns:a14="http://schemas.microsoft.com/office/drawing/2010/main" val="0"/>
              </a:ext>
            </a:extLst>
          </a:blip>
          <a:srcRect t="8712" b="8712"/>
          <a:stretch>
            <a:fillRect/>
          </a:stretch>
        </p:blipFill>
        <p:spPr>
          <a:xfrm>
            <a:off x="-517740" y="696288"/>
            <a:ext cx="10197457" cy="5608209"/>
          </a:xfrm>
        </p:spPr>
      </p:pic>
    </p:spTree>
    <p:extLst>
      <p:ext uri="{BB962C8B-B14F-4D97-AF65-F5344CB8AC3E}">
        <p14:creationId xmlns:p14="http://schemas.microsoft.com/office/powerpoint/2010/main" val="446954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Nonstationary</a:t>
            </a:r>
            <a:endParaRPr lang="en-US" dirty="0"/>
          </a:p>
        </p:txBody>
      </p:sp>
      <p:sp>
        <p:nvSpPr>
          <p:cNvPr id="3" name="Content Placeholder 2"/>
          <p:cNvSpPr>
            <a:spLocks noGrp="1"/>
          </p:cNvSpPr>
          <p:nvPr>
            <p:ph idx="1"/>
          </p:nvPr>
        </p:nvSpPr>
        <p:spPr/>
        <p:txBody>
          <a:bodyPr/>
          <a:lstStyle/>
          <a:p>
            <a:r>
              <a:rPr lang="en-US" dirty="0" smtClean="0"/>
              <a:t>Exponential, </a:t>
            </a:r>
            <a:r>
              <a:rPr lang="en-US" dirty="0" err="1" smtClean="0"/>
              <a:t>recency</a:t>
            </a:r>
            <a:r>
              <a:rPr lang="en-US" dirty="0" smtClean="0"/>
              <a:t>-weighted average</a:t>
            </a:r>
          </a:p>
          <a:p>
            <a:endParaRPr lang="en-US" dirty="0"/>
          </a:p>
          <a:p>
            <a:endParaRPr lang="en-US" dirty="0" smtClean="0"/>
          </a:p>
          <a:p>
            <a:r>
              <a:rPr lang="en-US" dirty="0" smtClean="0"/>
              <a:t>Learning rate can vary per step </a:t>
            </a:r>
          </a:p>
          <a:p>
            <a:pPr lvl="1"/>
            <a:r>
              <a:rPr lang="en-US" dirty="0" smtClean="0"/>
              <a:t>Why?</a:t>
            </a:r>
            <a:endParaRPr lang="en-US" dirty="0"/>
          </a:p>
        </p:txBody>
      </p:sp>
      <p:pic>
        <p:nvPicPr>
          <p:cNvPr id="4" name="Picture 3" descr="numeqtmp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027" y="2553541"/>
            <a:ext cx="3098800" cy="469900"/>
          </a:xfrm>
          <a:prstGeom prst="rect">
            <a:avLst/>
          </a:prstGeom>
        </p:spPr>
      </p:pic>
    </p:spTree>
    <p:extLst>
      <p:ext uri="{BB962C8B-B14F-4D97-AF65-F5344CB8AC3E}">
        <p14:creationId xmlns:p14="http://schemas.microsoft.com/office/powerpoint/2010/main" val="27882731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Nonstationary</a:t>
            </a:r>
            <a:endParaRPr lang="en-US" dirty="0"/>
          </a:p>
        </p:txBody>
      </p:sp>
      <p:sp>
        <p:nvSpPr>
          <p:cNvPr id="3" name="Content Placeholder 2"/>
          <p:cNvSpPr>
            <a:spLocks noGrp="1"/>
          </p:cNvSpPr>
          <p:nvPr>
            <p:ph idx="1"/>
          </p:nvPr>
        </p:nvSpPr>
        <p:spPr>
          <a:xfrm>
            <a:off x="457200" y="1600200"/>
            <a:ext cx="8229600" cy="4933136"/>
          </a:xfrm>
        </p:spPr>
        <p:txBody>
          <a:bodyPr>
            <a:normAutofit/>
          </a:bodyPr>
          <a:lstStyle/>
          <a:p>
            <a:r>
              <a:rPr lang="en-US" dirty="0" smtClean="0"/>
              <a:t>Exponential, </a:t>
            </a:r>
            <a:r>
              <a:rPr lang="en-US" dirty="0" err="1" smtClean="0"/>
              <a:t>recency</a:t>
            </a:r>
            <a:r>
              <a:rPr lang="en-US" dirty="0" smtClean="0"/>
              <a:t>-weighted average</a:t>
            </a:r>
          </a:p>
          <a:p>
            <a:endParaRPr lang="en-US" dirty="0"/>
          </a:p>
          <a:p>
            <a:endParaRPr lang="en-US" dirty="0" smtClean="0"/>
          </a:p>
          <a:p>
            <a:r>
              <a:rPr lang="en-US" dirty="0" smtClean="0"/>
              <a:t>Learning rate can vary per step </a:t>
            </a:r>
          </a:p>
          <a:p>
            <a:pPr lvl="1"/>
            <a:r>
              <a:rPr lang="en-US" dirty="0" smtClean="0"/>
              <a:t>Why?</a:t>
            </a:r>
          </a:p>
          <a:p>
            <a:pPr lvl="1"/>
            <a:endParaRPr lang="en-US" dirty="0"/>
          </a:p>
          <a:p>
            <a:pPr lvl="1"/>
            <a:endParaRPr lang="en-US" dirty="0" smtClean="0"/>
          </a:p>
          <a:p>
            <a:r>
              <a:rPr lang="en-US" dirty="0" smtClean="0"/>
              <a:t>How do you know if the task is stationary?</a:t>
            </a:r>
            <a:endParaRPr lang="en-US" dirty="0"/>
          </a:p>
        </p:txBody>
      </p:sp>
      <p:pic>
        <p:nvPicPr>
          <p:cNvPr id="4" name="Picture 3" descr="numeqtmp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027" y="2553541"/>
            <a:ext cx="3098800" cy="469900"/>
          </a:xfrm>
          <a:prstGeom prst="rect">
            <a:avLst/>
          </a:prstGeom>
        </p:spPr>
      </p:pic>
      <p:pic>
        <p:nvPicPr>
          <p:cNvPr id="5" name="Picture 4" descr="numeqtmp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760" y="4523924"/>
            <a:ext cx="5168900" cy="723900"/>
          </a:xfrm>
          <a:prstGeom prst="rect">
            <a:avLst/>
          </a:prstGeom>
        </p:spPr>
      </p:pic>
    </p:spTree>
    <p:extLst>
      <p:ext uri="{BB962C8B-B14F-4D97-AF65-F5344CB8AC3E}">
        <p14:creationId xmlns:p14="http://schemas.microsoft.com/office/powerpoint/2010/main" val="2553225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a:t>
            </a:r>
            <a:endParaRPr lang="en-US" dirty="0"/>
          </a:p>
        </p:txBody>
      </p:sp>
      <p:sp>
        <p:nvSpPr>
          <p:cNvPr id="3" name="Content Placeholder 2"/>
          <p:cNvSpPr>
            <a:spLocks noGrp="1"/>
          </p:cNvSpPr>
          <p:nvPr>
            <p:ph idx="1"/>
          </p:nvPr>
        </p:nvSpPr>
        <p:spPr>
          <a:xfrm>
            <a:off x="110845" y="792070"/>
            <a:ext cx="8229600" cy="4525963"/>
          </a:xfrm>
        </p:spPr>
        <p:txBody>
          <a:bodyPr/>
          <a:lstStyle/>
          <a:p>
            <a:r>
              <a:rPr lang="en-US" dirty="0" smtClean="0"/>
              <a:t>Optimistic</a:t>
            </a:r>
          </a:p>
          <a:p>
            <a:r>
              <a:rPr lang="en-US" dirty="0" smtClean="0"/>
              <a:t>Pessimistic</a:t>
            </a:r>
          </a:p>
          <a:p>
            <a:r>
              <a:rPr lang="en-US" dirty="0" smtClean="0"/>
              <a:t>Something else?</a:t>
            </a:r>
            <a:endParaRPr lang="en-US" dirty="0"/>
          </a:p>
        </p:txBody>
      </p:sp>
      <p:pic>
        <p:nvPicPr>
          <p:cNvPr id="4" name="Picture 3"/>
          <p:cNvPicPr>
            <a:picLocks noChangeAspect="1"/>
          </p:cNvPicPr>
          <p:nvPr/>
        </p:nvPicPr>
        <p:blipFill>
          <a:blip r:embed="rId2"/>
          <a:stretch>
            <a:fillRect/>
          </a:stretch>
        </p:blipFill>
        <p:spPr>
          <a:xfrm>
            <a:off x="0" y="2716853"/>
            <a:ext cx="9144000" cy="4141147"/>
          </a:xfrm>
          <a:prstGeom prst="rect">
            <a:avLst/>
          </a:prstGeom>
        </p:spPr>
      </p:pic>
    </p:spTree>
    <p:extLst>
      <p:ext uri="{BB962C8B-B14F-4D97-AF65-F5344CB8AC3E}">
        <p14:creationId xmlns:p14="http://schemas.microsoft.com/office/powerpoint/2010/main" val="37111464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a:t>
            </a:r>
            <a:endParaRPr lang="en-US" dirty="0"/>
          </a:p>
        </p:txBody>
      </p:sp>
      <p:sp>
        <p:nvSpPr>
          <p:cNvPr id="3" name="Content Placeholder 2"/>
          <p:cNvSpPr>
            <a:spLocks noGrp="1"/>
          </p:cNvSpPr>
          <p:nvPr>
            <p:ph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a:t>
            </a:r>
            <a:r>
              <a:rPr lang="en-US" dirty="0" err="1" smtClean="0"/>
              <a:t>VTbbYLvhDSM</a:t>
            </a:r>
            <a:endParaRPr lang="en-US" dirty="0"/>
          </a:p>
        </p:txBody>
      </p:sp>
    </p:spTree>
    <p:extLst>
      <p:ext uri="{BB962C8B-B14F-4D97-AF65-F5344CB8AC3E}">
        <p14:creationId xmlns:p14="http://schemas.microsoft.com/office/powerpoint/2010/main" val="31213143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N-armed bandit</a:t>
            </a:r>
          </a:p>
          <a:p>
            <a:r>
              <a:rPr lang="en-US" dirty="0" smtClean="0"/>
              <a:t>Multiple n-armed bandits (contextual bandit)</a:t>
            </a:r>
          </a:p>
          <a:p>
            <a:pPr lvl="1"/>
            <a:r>
              <a:rPr lang="en-US" dirty="0" err="1" smtClean="0"/>
              <a:t>Bei’s</a:t>
            </a:r>
            <a:r>
              <a:rPr lang="en-US" dirty="0" smtClean="0"/>
              <a:t> research problem</a:t>
            </a:r>
          </a:p>
          <a:p>
            <a:r>
              <a:rPr lang="en-US" dirty="0" smtClean="0"/>
              <a:t>Reinforcement Learning</a:t>
            </a:r>
            <a:endParaRPr lang="en-US" dirty="0"/>
          </a:p>
        </p:txBody>
      </p:sp>
    </p:spTree>
    <p:extLst>
      <p:ext uri="{BB962C8B-B14F-4D97-AF65-F5344CB8AC3E}">
        <p14:creationId xmlns:p14="http://schemas.microsoft.com/office/powerpoint/2010/main" val="21022013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Unfortunately, </a:t>
            </a:r>
            <a:r>
              <a:rPr lang="en-US" dirty="0" smtClean="0">
                <a:solidFill>
                  <a:srgbClr val="FF0000"/>
                </a:solidFill>
              </a:rPr>
              <a:t>interval estimation methods are problematic in practice </a:t>
            </a:r>
            <a:r>
              <a:rPr lang="en-US" dirty="0" smtClean="0"/>
              <a:t>because of the complexity of the statistical methods used to estimate the confidence intervals.</a:t>
            </a:r>
          </a:p>
          <a:p>
            <a:endParaRPr lang="en-US" dirty="0"/>
          </a:p>
          <a:p>
            <a:r>
              <a:rPr lang="en-US" dirty="0" smtClean="0"/>
              <a:t> There is also a well-known algorithm for computing the </a:t>
            </a:r>
            <a:r>
              <a:rPr lang="en-US" dirty="0" smtClean="0">
                <a:solidFill>
                  <a:srgbClr val="FF0000"/>
                </a:solidFill>
              </a:rPr>
              <a:t>Bayes optimal </a:t>
            </a:r>
            <a:r>
              <a:rPr lang="en-US" dirty="0" smtClean="0"/>
              <a:t>way to balance exploration and exploitation. This method is computationally intractable when done exactly, but there may be efficient ways to approximate it.</a:t>
            </a:r>
          </a:p>
          <a:p>
            <a:endParaRPr lang="en-US" dirty="0"/>
          </a:p>
        </p:txBody>
      </p:sp>
    </p:spTree>
    <p:extLst>
      <p:ext uri="{BB962C8B-B14F-4D97-AF65-F5344CB8AC3E}">
        <p14:creationId xmlns:p14="http://schemas.microsoft.com/office/powerpoint/2010/main" val="16274255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Bandit Algorithms</a:t>
            </a:r>
            <a:endParaRPr lang="en-US" dirty="0"/>
          </a:p>
        </p:txBody>
      </p:sp>
      <p:sp>
        <p:nvSpPr>
          <p:cNvPr id="3" name="Content Placeholder 2"/>
          <p:cNvSpPr>
            <a:spLocks noGrp="1"/>
          </p:cNvSpPr>
          <p:nvPr>
            <p:ph idx="1"/>
          </p:nvPr>
        </p:nvSpPr>
        <p:spPr/>
        <p:txBody>
          <a:bodyPr/>
          <a:lstStyle/>
          <a:p>
            <a:r>
              <a:rPr lang="en-US" dirty="0" smtClean="0"/>
              <a:t>Goal: minimize regret</a:t>
            </a:r>
          </a:p>
          <a:p>
            <a:r>
              <a:rPr lang="en-US" dirty="0" smtClean="0"/>
              <a:t>Regret: defined in terms of average reward</a:t>
            </a:r>
          </a:p>
          <a:p>
            <a:r>
              <a:rPr lang="en-US" dirty="0" smtClean="0"/>
              <a:t>Average reward of best action is </a:t>
            </a:r>
            <a:r>
              <a:rPr lang="en-US" dirty="0" smtClean="0">
                <a:solidFill>
                  <a:srgbClr val="FF0000"/>
                </a:solidFill>
              </a:rPr>
              <a:t>μ* </a:t>
            </a:r>
            <a:r>
              <a:rPr lang="en-US" dirty="0" smtClean="0"/>
              <a:t>and any other action </a:t>
            </a:r>
            <a:r>
              <a:rPr lang="en-US" dirty="0" smtClean="0">
                <a:solidFill>
                  <a:srgbClr val="FF0000"/>
                </a:solidFill>
              </a:rPr>
              <a:t>j</a:t>
            </a:r>
            <a:r>
              <a:rPr lang="en-US" dirty="0" smtClean="0"/>
              <a:t> as </a:t>
            </a:r>
            <a:r>
              <a:rPr lang="en-US" dirty="0" err="1" smtClean="0">
                <a:solidFill>
                  <a:srgbClr val="FF0000"/>
                </a:solidFill>
              </a:rPr>
              <a:t>μ</a:t>
            </a:r>
            <a:r>
              <a:rPr lang="en-US" baseline="-25000" dirty="0" err="1" smtClean="0">
                <a:solidFill>
                  <a:srgbClr val="FF0000"/>
                </a:solidFill>
              </a:rPr>
              <a:t>j</a:t>
            </a:r>
            <a:r>
              <a:rPr lang="en-US" dirty="0" smtClean="0"/>
              <a:t>. There are </a:t>
            </a:r>
            <a:r>
              <a:rPr lang="en-US" dirty="0" smtClean="0">
                <a:solidFill>
                  <a:srgbClr val="FF0000"/>
                </a:solidFill>
              </a:rPr>
              <a:t>K</a:t>
            </a:r>
            <a:r>
              <a:rPr lang="en-US" dirty="0" smtClean="0"/>
              <a:t> total actions. </a:t>
            </a:r>
            <a:r>
              <a:rPr lang="en-US" dirty="0" err="1" smtClean="0">
                <a:solidFill>
                  <a:srgbClr val="FF0000"/>
                </a:solidFill>
              </a:rPr>
              <a:t>T</a:t>
            </a:r>
            <a:r>
              <a:rPr lang="en-US" baseline="-25000" dirty="0" err="1" smtClean="0">
                <a:solidFill>
                  <a:srgbClr val="FF0000"/>
                </a:solidFill>
              </a:rPr>
              <a:t>j</a:t>
            </a:r>
            <a:r>
              <a:rPr lang="en-US" dirty="0" smtClean="0">
                <a:solidFill>
                  <a:srgbClr val="FF0000"/>
                </a:solidFill>
              </a:rPr>
              <a:t>(n)</a:t>
            </a:r>
            <a:r>
              <a:rPr lang="en-US" dirty="0" smtClean="0"/>
              <a:t> is # times tried action j during our </a:t>
            </a:r>
            <a:r>
              <a:rPr lang="en-US" dirty="0" smtClean="0">
                <a:solidFill>
                  <a:srgbClr val="FF0000"/>
                </a:solidFill>
              </a:rPr>
              <a:t>n</a:t>
            </a:r>
            <a:r>
              <a:rPr lang="en-US" dirty="0" smtClean="0"/>
              <a:t> executed actions.</a:t>
            </a:r>
            <a:endParaRPr lang="en-US" baseline="-25000" dirty="0"/>
          </a:p>
        </p:txBody>
      </p:sp>
      <p:pic>
        <p:nvPicPr>
          <p:cNvPr id="5" name="Picture 4"/>
          <p:cNvPicPr>
            <a:picLocks noChangeAspect="1"/>
          </p:cNvPicPr>
          <p:nvPr/>
        </p:nvPicPr>
        <p:blipFill>
          <a:blip r:embed="rId2"/>
          <a:stretch>
            <a:fillRect/>
          </a:stretch>
        </p:blipFill>
        <p:spPr>
          <a:xfrm>
            <a:off x="1374540" y="4805780"/>
            <a:ext cx="5600700" cy="1828800"/>
          </a:xfrm>
          <a:prstGeom prst="rect">
            <a:avLst/>
          </a:prstGeom>
        </p:spPr>
      </p:pic>
    </p:spTree>
    <p:extLst>
      <p:ext uri="{BB962C8B-B14F-4D97-AF65-F5344CB8AC3E}">
        <p14:creationId xmlns:p14="http://schemas.microsoft.com/office/powerpoint/2010/main" val="2361742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UCB1</a:t>
            </a:r>
            <a:endParaRPr lang="en-US" dirty="0"/>
          </a:p>
        </p:txBody>
      </p:sp>
      <p:sp>
        <p:nvSpPr>
          <p:cNvPr id="3" name="Content Placeholder 2"/>
          <p:cNvSpPr>
            <a:spLocks noGrp="1"/>
          </p:cNvSpPr>
          <p:nvPr>
            <p:ph idx="1"/>
          </p:nvPr>
        </p:nvSpPr>
        <p:spPr/>
        <p:txBody>
          <a:bodyPr/>
          <a:lstStyle/>
          <a:p>
            <a:r>
              <a:rPr lang="en-US" dirty="0" smtClean="0"/>
              <a:t>Calculate confidence intervals (leverage </a:t>
            </a:r>
            <a:r>
              <a:rPr lang="en-US" dirty="0" err="1" smtClean="0"/>
              <a:t>Chernoff-Hoeffding</a:t>
            </a:r>
            <a:r>
              <a:rPr lang="en-US" dirty="0" smtClean="0"/>
              <a:t> bound)</a:t>
            </a:r>
          </a:p>
          <a:p>
            <a:r>
              <a:rPr lang="en-US" dirty="0" smtClean="0"/>
              <a:t>For each action </a:t>
            </a:r>
            <a:r>
              <a:rPr lang="en-US" dirty="0" smtClean="0">
                <a:solidFill>
                  <a:srgbClr val="FF0000"/>
                </a:solidFill>
              </a:rPr>
              <a:t>j</a:t>
            </a:r>
            <a:r>
              <a:rPr lang="en-US" dirty="0" smtClean="0"/>
              <a:t>, record average reward </a:t>
            </a:r>
            <a:r>
              <a:rPr lang="en-US" dirty="0" err="1" smtClean="0">
                <a:solidFill>
                  <a:srgbClr val="FF0000"/>
                </a:solidFill>
              </a:rPr>
              <a:t>x</a:t>
            </a:r>
            <a:r>
              <a:rPr lang="en-US" baseline="-25000" dirty="0" err="1" smtClean="0">
                <a:solidFill>
                  <a:srgbClr val="FF0000"/>
                </a:solidFill>
              </a:rPr>
              <a:t>j</a:t>
            </a:r>
            <a:r>
              <a:rPr lang="en-US" dirty="0" smtClean="0"/>
              <a:t> and the number of times we’ve tried it as </a:t>
            </a:r>
            <a:r>
              <a:rPr lang="en-US" dirty="0" err="1" smtClean="0">
                <a:solidFill>
                  <a:srgbClr val="FF0000"/>
                </a:solidFill>
              </a:rPr>
              <a:t>n</a:t>
            </a:r>
            <a:r>
              <a:rPr lang="en-US" baseline="-25000" dirty="0" err="1" smtClean="0">
                <a:solidFill>
                  <a:srgbClr val="FF0000"/>
                </a:solidFill>
              </a:rPr>
              <a:t>j</a:t>
            </a:r>
            <a:r>
              <a:rPr lang="en-US" dirty="0" smtClean="0"/>
              <a:t>. </a:t>
            </a:r>
            <a:r>
              <a:rPr lang="en-US" dirty="0" smtClean="0">
                <a:solidFill>
                  <a:srgbClr val="FF0000"/>
                </a:solidFill>
              </a:rPr>
              <a:t>n</a:t>
            </a:r>
            <a:r>
              <a:rPr lang="en-US" dirty="0" smtClean="0"/>
              <a:t> is the total number of actions we’ve tried.</a:t>
            </a:r>
          </a:p>
          <a:p>
            <a:r>
              <a:rPr lang="en-US" dirty="0" smtClean="0"/>
              <a:t>Try the action that maximizes</a:t>
            </a:r>
            <a:endParaRPr lang="en-US" dirty="0"/>
          </a:p>
        </p:txBody>
      </p:sp>
      <p:pic>
        <p:nvPicPr>
          <p:cNvPr id="4" name="Picture 3"/>
          <p:cNvPicPr>
            <a:picLocks noChangeAspect="1"/>
          </p:cNvPicPr>
          <p:nvPr/>
        </p:nvPicPr>
        <p:blipFill>
          <a:blip r:embed="rId2"/>
          <a:stretch>
            <a:fillRect/>
          </a:stretch>
        </p:blipFill>
        <p:spPr>
          <a:xfrm>
            <a:off x="5181569" y="4988413"/>
            <a:ext cx="1308100" cy="977900"/>
          </a:xfrm>
          <a:prstGeom prst="rect">
            <a:avLst/>
          </a:prstGeom>
        </p:spPr>
      </p:pic>
      <p:sp>
        <p:nvSpPr>
          <p:cNvPr id="5" name="TextBox 4"/>
          <p:cNvSpPr txBox="1"/>
          <p:nvPr/>
        </p:nvSpPr>
        <p:spPr>
          <a:xfrm>
            <a:off x="4413809" y="5124073"/>
            <a:ext cx="632238" cy="584776"/>
          </a:xfrm>
          <a:prstGeom prst="rect">
            <a:avLst/>
          </a:prstGeom>
          <a:noFill/>
        </p:spPr>
        <p:txBody>
          <a:bodyPr wrap="none" rtlCol="0">
            <a:spAutoFit/>
          </a:bodyPr>
          <a:lstStyle/>
          <a:p>
            <a:r>
              <a:rPr lang="en-US" sz="3200" dirty="0" err="1" smtClean="0"/>
              <a:t>x</a:t>
            </a:r>
            <a:r>
              <a:rPr lang="en-US" sz="3200" baseline="-25000" dirty="0" err="1" smtClean="0"/>
              <a:t>j</a:t>
            </a:r>
            <a:r>
              <a:rPr lang="en-US" sz="3200" dirty="0" smtClean="0"/>
              <a:t>+</a:t>
            </a:r>
            <a:endParaRPr lang="en-US" sz="3200" dirty="0"/>
          </a:p>
        </p:txBody>
      </p:sp>
    </p:spTree>
    <p:extLst>
      <p:ext uri="{BB962C8B-B14F-4D97-AF65-F5344CB8AC3E}">
        <p14:creationId xmlns:p14="http://schemas.microsoft.com/office/powerpoint/2010/main" val="3731163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UCB1 regret</a:t>
            </a:r>
            <a:endParaRPr lang="en-US" dirty="0"/>
          </a:p>
        </p:txBody>
      </p:sp>
      <p:pic>
        <p:nvPicPr>
          <p:cNvPr id="4" name="Picture 3"/>
          <p:cNvPicPr>
            <a:picLocks noChangeAspect="1"/>
          </p:cNvPicPr>
          <p:nvPr/>
        </p:nvPicPr>
        <p:blipFill>
          <a:blip r:embed="rId2"/>
          <a:stretch>
            <a:fillRect/>
          </a:stretch>
        </p:blipFill>
        <p:spPr>
          <a:xfrm>
            <a:off x="304800" y="2133600"/>
            <a:ext cx="8521700" cy="2578100"/>
          </a:xfrm>
          <a:prstGeom prst="rect">
            <a:avLst/>
          </a:prstGeom>
        </p:spPr>
      </p:pic>
      <p:pic>
        <p:nvPicPr>
          <p:cNvPr id="5" name="Picture 4" descr="sleepy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0" y="4191000"/>
            <a:ext cx="3556000" cy="2667000"/>
          </a:xfrm>
          <a:prstGeom prst="rect">
            <a:avLst/>
          </a:prstGeom>
        </p:spPr>
      </p:pic>
    </p:spTree>
    <p:extLst>
      <p:ext uri="{BB962C8B-B14F-4D97-AF65-F5344CB8AC3E}">
        <p14:creationId xmlns:p14="http://schemas.microsoft.com/office/powerpoint/2010/main" val="963777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UCB1 - Tuned</a:t>
            </a:r>
            <a:endParaRPr lang="en-US" dirty="0"/>
          </a:p>
        </p:txBody>
      </p:sp>
      <p:sp>
        <p:nvSpPr>
          <p:cNvPr id="3" name="Content Placeholder 2"/>
          <p:cNvSpPr>
            <a:spLocks noGrp="1"/>
          </p:cNvSpPr>
          <p:nvPr>
            <p:ph idx="1"/>
          </p:nvPr>
        </p:nvSpPr>
        <p:spPr/>
        <p:txBody>
          <a:bodyPr/>
          <a:lstStyle/>
          <a:p>
            <a:r>
              <a:rPr lang="en-US" dirty="0" smtClean="0"/>
              <a:t>Can compute sample variance for each action, </a:t>
            </a:r>
            <a:r>
              <a:rPr lang="en-US" dirty="0" err="1" smtClean="0">
                <a:solidFill>
                  <a:srgbClr val="FF0000"/>
                </a:solidFill>
              </a:rPr>
              <a:t>σ</a:t>
            </a:r>
            <a:r>
              <a:rPr lang="en-US" baseline="-25000" dirty="0" err="1" smtClean="0">
                <a:solidFill>
                  <a:srgbClr val="FF0000"/>
                </a:solidFill>
              </a:rPr>
              <a:t>j</a:t>
            </a:r>
            <a:endParaRPr lang="en-US" baseline="-25000" dirty="0" smtClean="0">
              <a:solidFill>
                <a:srgbClr val="FF0000"/>
              </a:solidFill>
            </a:endParaRPr>
          </a:p>
          <a:p>
            <a:endParaRPr lang="en-US" baseline="-25000" dirty="0">
              <a:solidFill>
                <a:srgbClr val="FF0000"/>
              </a:solidFill>
            </a:endParaRPr>
          </a:p>
          <a:p>
            <a:endParaRPr lang="en-US" baseline="-25000" dirty="0" smtClean="0">
              <a:solidFill>
                <a:srgbClr val="FF0000"/>
              </a:solidFill>
            </a:endParaRPr>
          </a:p>
          <a:p>
            <a:endParaRPr lang="en-US" baseline="-25000" dirty="0">
              <a:solidFill>
                <a:srgbClr val="FF0000"/>
              </a:solidFill>
            </a:endParaRPr>
          </a:p>
          <a:p>
            <a:endParaRPr lang="en-US" baseline="-25000" dirty="0" smtClean="0">
              <a:solidFill>
                <a:srgbClr val="FF0000"/>
              </a:solidFill>
            </a:endParaRPr>
          </a:p>
          <a:p>
            <a:endParaRPr lang="en-US" baseline="-25000" dirty="0">
              <a:solidFill>
                <a:srgbClr val="FF0000"/>
              </a:solidFill>
            </a:endParaRPr>
          </a:p>
          <a:p>
            <a:endParaRPr lang="en-US" baseline="-25000" dirty="0" smtClean="0">
              <a:solidFill>
                <a:srgbClr val="FF0000"/>
              </a:solidFill>
            </a:endParaRPr>
          </a:p>
          <a:p>
            <a:endParaRPr lang="en-US" baseline="-25000" dirty="0">
              <a:solidFill>
                <a:srgbClr val="FF0000"/>
              </a:solidFill>
            </a:endParaRPr>
          </a:p>
          <a:p>
            <a:r>
              <a:rPr lang="en-US" dirty="0" smtClean="0"/>
              <a:t>Easy hack for non-stationary environments?</a:t>
            </a:r>
            <a:endParaRPr lang="en-US" baseline="-25000" dirty="0"/>
          </a:p>
        </p:txBody>
      </p:sp>
      <p:pic>
        <p:nvPicPr>
          <p:cNvPr id="4" name="Picture 3"/>
          <p:cNvPicPr>
            <a:picLocks noChangeAspect="1"/>
          </p:cNvPicPr>
          <p:nvPr/>
        </p:nvPicPr>
        <p:blipFill>
          <a:blip r:embed="rId2"/>
          <a:stretch>
            <a:fillRect/>
          </a:stretch>
        </p:blipFill>
        <p:spPr>
          <a:xfrm>
            <a:off x="1003541" y="3546535"/>
            <a:ext cx="6271649" cy="1657320"/>
          </a:xfrm>
          <a:prstGeom prst="rect">
            <a:avLst/>
          </a:prstGeom>
        </p:spPr>
      </p:pic>
    </p:spTree>
    <p:extLst>
      <p:ext uri="{BB962C8B-B14F-4D97-AF65-F5344CB8AC3E}">
        <p14:creationId xmlns:p14="http://schemas.microsoft.com/office/powerpoint/2010/main" val="4916988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Josh: Tic-tac-toe</a:t>
            </a:r>
          </a:p>
        </p:txBody>
      </p:sp>
    </p:spTree>
    <p:extLst>
      <p:ext uri="{BB962C8B-B14F-4D97-AF65-F5344CB8AC3E}">
        <p14:creationId xmlns:p14="http://schemas.microsoft.com/office/powerpoint/2010/main" val="1849284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Adversarial Bandits</a:t>
            </a:r>
            <a:endParaRPr lang="en-US" dirty="0"/>
          </a:p>
        </p:txBody>
      </p:sp>
      <p:sp>
        <p:nvSpPr>
          <p:cNvPr id="3" name="Content Placeholder 2"/>
          <p:cNvSpPr>
            <a:spLocks noGrp="1"/>
          </p:cNvSpPr>
          <p:nvPr>
            <p:ph idx="1"/>
          </p:nvPr>
        </p:nvSpPr>
        <p:spPr>
          <a:xfrm>
            <a:off x="457200" y="1831106"/>
            <a:ext cx="8229600" cy="4525963"/>
          </a:xfrm>
        </p:spPr>
        <p:txBody>
          <a:bodyPr>
            <a:normAutofit fontScale="92500" lnSpcReduction="20000"/>
          </a:bodyPr>
          <a:lstStyle/>
          <a:p>
            <a:r>
              <a:rPr lang="en-US" sz="2400" dirty="0" smtClean="0"/>
              <a:t>Optimism can be naïve</a:t>
            </a:r>
          </a:p>
          <a:p>
            <a:endParaRPr lang="en-US" dirty="0"/>
          </a:p>
          <a:p>
            <a:endParaRPr lang="en-US" dirty="0" smtClean="0"/>
          </a:p>
          <a:p>
            <a:endParaRPr lang="en-US" dirty="0"/>
          </a:p>
          <a:p>
            <a:endParaRPr lang="en-US" dirty="0" smtClean="0"/>
          </a:p>
          <a:p>
            <a:r>
              <a:rPr lang="en-US" sz="2200" dirty="0" smtClean="0"/>
              <a:t>Reward vectors must be fixed in advance of the algorithm running. </a:t>
            </a:r>
          </a:p>
          <a:p>
            <a:r>
              <a:rPr lang="en-US" sz="2200" dirty="0" smtClean="0"/>
              <a:t>Payoffs can depend </a:t>
            </a:r>
            <a:r>
              <a:rPr lang="en-US" sz="2200" dirty="0" err="1" smtClean="0"/>
              <a:t>adversarially</a:t>
            </a:r>
            <a:r>
              <a:rPr lang="en-US" sz="2200" dirty="0" smtClean="0"/>
              <a:t> on the algorithm the player decides to use. </a:t>
            </a:r>
          </a:p>
          <a:p>
            <a:r>
              <a:rPr lang="en-US" sz="2200" dirty="0" smtClean="0"/>
              <a:t>Ex: if the player chooses the strategy of always picking the first action, then the adversary can just make that the worst possible action to choose. </a:t>
            </a:r>
          </a:p>
          <a:p>
            <a:r>
              <a:rPr lang="en-US" sz="2200" dirty="0" smtClean="0"/>
              <a:t>Rewards cannot depend on the random choices made by the player during the game.</a:t>
            </a:r>
          </a:p>
          <a:p>
            <a:endParaRPr lang="en-US" sz="2200" dirty="0"/>
          </a:p>
        </p:txBody>
      </p:sp>
      <p:pic>
        <p:nvPicPr>
          <p:cNvPr id="4" name="Picture 3"/>
          <p:cNvPicPr>
            <a:picLocks noChangeAspect="1"/>
          </p:cNvPicPr>
          <p:nvPr/>
        </p:nvPicPr>
        <p:blipFill>
          <a:blip r:embed="rId2"/>
          <a:stretch>
            <a:fillRect/>
          </a:stretch>
        </p:blipFill>
        <p:spPr>
          <a:xfrm>
            <a:off x="0" y="2971800"/>
            <a:ext cx="9144000" cy="910186"/>
          </a:xfrm>
          <a:prstGeom prst="rect">
            <a:avLst/>
          </a:prstGeom>
        </p:spPr>
      </p:pic>
    </p:spTree>
    <p:extLst>
      <p:ext uri="{BB962C8B-B14F-4D97-AF65-F5344CB8AC3E}">
        <p14:creationId xmlns:p14="http://schemas.microsoft.com/office/powerpoint/2010/main" val="16374861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Why can’t the adversary just make all the payoffs zero? (or negative!) </a:t>
            </a:r>
          </a:p>
        </p:txBody>
      </p:sp>
    </p:spTree>
    <p:extLst>
      <p:ext uri="{BB962C8B-B14F-4D97-AF65-F5344CB8AC3E}">
        <p14:creationId xmlns:p14="http://schemas.microsoft.com/office/powerpoint/2010/main" val="20159082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Why can’t the adversary just make all the payoffs zero? (or negative!) </a:t>
            </a:r>
          </a:p>
          <a:p>
            <a:r>
              <a:rPr lang="en-US" dirty="0" smtClean="0"/>
              <a:t>In this event the player won’t get any reward, but he can emotionally and psychologically accept this fate. If he never stood a chance to get any reward in the first place, why should he feel bad about the inevitable result? </a:t>
            </a:r>
          </a:p>
          <a:p>
            <a:r>
              <a:rPr lang="en-US" dirty="0" smtClean="0"/>
              <a:t>What a truly cruel adversary wants is, at the end of the game, to show the player what he could have won, and have it far exceed what he actually won. In this way the player feels </a:t>
            </a:r>
            <a:r>
              <a:rPr lang="en-US" dirty="0" smtClean="0">
                <a:solidFill>
                  <a:srgbClr val="FF0000"/>
                </a:solidFill>
              </a:rPr>
              <a:t>regret </a:t>
            </a:r>
            <a:r>
              <a:rPr lang="en-US" dirty="0" smtClean="0"/>
              <a:t>for not using a more sensible strategy, and likely returns to the casino to lose more money. </a:t>
            </a:r>
          </a:p>
          <a:p>
            <a:r>
              <a:rPr lang="en-US" dirty="0" smtClean="0"/>
              <a:t>The trick that the player has up his sleeve is precisely the randomness in his choice of actions, and he can use its objectivity to partially overcome even the nastiest of adversaries.</a:t>
            </a:r>
          </a:p>
          <a:p>
            <a:endParaRPr lang="en-US" dirty="0"/>
          </a:p>
        </p:txBody>
      </p:sp>
    </p:spTree>
    <p:extLst>
      <p:ext uri="{BB962C8B-B14F-4D97-AF65-F5344CB8AC3E}">
        <p14:creationId xmlns:p14="http://schemas.microsoft.com/office/powerpoint/2010/main" val="23173179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Exp3: Exponential-weight algorithm for Exploration and Exploitation</a:t>
            </a:r>
          </a:p>
          <a:p>
            <a:endParaRPr lang="en-US" dirty="0"/>
          </a:p>
        </p:txBody>
      </p:sp>
      <p:pic>
        <p:nvPicPr>
          <p:cNvPr id="4" name="Picture 3"/>
          <p:cNvPicPr>
            <a:picLocks noChangeAspect="1"/>
          </p:cNvPicPr>
          <p:nvPr/>
        </p:nvPicPr>
        <p:blipFill>
          <a:blip r:embed="rId2"/>
          <a:stretch>
            <a:fillRect/>
          </a:stretch>
        </p:blipFill>
        <p:spPr>
          <a:xfrm>
            <a:off x="0" y="2908218"/>
            <a:ext cx="9144000" cy="3556597"/>
          </a:xfrm>
          <a:prstGeom prst="rect">
            <a:avLst/>
          </a:prstGeom>
        </p:spPr>
      </p:pic>
    </p:spTree>
    <p:extLst>
      <p:ext uri="{BB962C8B-B14F-4D97-AF65-F5344CB8AC3E}">
        <p14:creationId xmlns:p14="http://schemas.microsoft.com/office/powerpoint/2010/main" val="34420019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Meterologists</a:t>
            </a:r>
            <a:r>
              <a:rPr lang="en-US" dirty="0" smtClean="0"/>
              <a:t> Problem</a:t>
            </a:r>
            <a:endParaRPr lang="en-US" dirty="0"/>
          </a:p>
        </p:txBody>
      </p:sp>
      <p:sp>
        <p:nvSpPr>
          <p:cNvPr id="3" name="Content Placeholder 2"/>
          <p:cNvSpPr>
            <a:spLocks noGrp="1"/>
          </p:cNvSpPr>
          <p:nvPr>
            <p:ph idx="1"/>
          </p:nvPr>
        </p:nvSpPr>
        <p:spPr>
          <a:xfrm>
            <a:off x="457200" y="1600200"/>
            <a:ext cx="8229600" cy="4989164"/>
          </a:xfrm>
        </p:spPr>
        <p:txBody>
          <a:bodyPr>
            <a:normAutofit fontScale="77500" lnSpcReduction="20000"/>
          </a:bodyPr>
          <a:lstStyle/>
          <a:p>
            <a:r>
              <a:rPr lang="en-US" dirty="0" smtClean="0"/>
              <a:t>ICML-09, </a:t>
            </a:r>
            <a:r>
              <a:rPr lang="en-US" dirty="0" err="1" smtClean="0"/>
              <a:t>Diuk</a:t>
            </a:r>
            <a:r>
              <a:rPr lang="en-US" dirty="0" smtClean="0"/>
              <a:t>, Li, and </a:t>
            </a:r>
            <a:r>
              <a:rPr lang="en-US" dirty="0" err="1" smtClean="0"/>
              <a:t>Leffler</a:t>
            </a:r>
            <a:endParaRPr lang="en-US" dirty="0" smtClean="0"/>
          </a:p>
          <a:p>
            <a:endParaRPr lang="en-US" dirty="0"/>
          </a:p>
          <a:p>
            <a:r>
              <a:rPr lang="en-US" dirty="0" smtClean="0"/>
              <a:t>Imagine that you just moved to a new town that has multiple (</a:t>
            </a:r>
            <a:r>
              <a:rPr lang="en-US" b="1" dirty="0" smtClean="0"/>
              <a:t>k</a:t>
            </a:r>
            <a:r>
              <a:rPr lang="en-US" dirty="0" smtClean="0"/>
              <a:t>) radio and TV stations. Each morning, you tune in to one of the stations to find out what the weather will be like. Which of the </a:t>
            </a:r>
            <a:r>
              <a:rPr lang="en-US" b="1" dirty="0" smtClean="0"/>
              <a:t>k </a:t>
            </a:r>
            <a:r>
              <a:rPr lang="en-US" dirty="0" smtClean="0"/>
              <a:t>different meteorologists making predictions every morning is the most trustworthy? Let us imagine that, to decide on the best meteorologist, each morning for the first </a:t>
            </a:r>
            <a:r>
              <a:rPr lang="en-US" b="1" dirty="0" smtClean="0"/>
              <a:t>M </a:t>
            </a:r>
            <a:r>
              <a:rPr lang="en-US" dirty="0" smtClean="0"/>
              <a:t>days you tune in to all </a:t>
            </a:r>
            <a:r>
              <a:rPr lang="en-US" b="1" dirty="0" smtClean="0"/>
              <a:t>k </a:t>
            </a:r>
            <a:r>
              <a:rPr lang="en-US" dirty="0" smtClean="0"/>
              <a:t>stations and write down the probability that each meteorologist assigns to the chances of rain. Then, every evening you write down a 1  if it rained, and a 0  if it didn’t. Can this data be used to determine who is the best meteorologist?</a:t>
            </a:r>
          </a:p>
          <a:p>
            <a:endParaRPr lang="en-US" dirty="0"/>
          </a:p>
          <a:p>
            <a:r>
              <a:rPr lang="en-US" dirty="0" smtClean="0"/>
              <a:t>Related to expert algorithm selection</a:t>
            </a:r>
          </a:p>
          <a:p>
            <a:endParaRPr lang="en-US" dirty="0"/>
          </a:p>
        </p:txBody>
      </p:sp>
    </p:spTree>
    <p:extLst>
      <p:ext uri="{BB962C8B-B14F-4D97-AF65-F5344CB8AC3E}">
        <p14:creationId xmlns:p14="http://schemas.microsoft.com/office/powerpoint/2010/main" val="3779934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PAC Subset Selection in Stochastic Multi-armed Bandits</a:t>
            </a:r>
          </a:p>
          <a:p>
            <a:r>
              <a:rPr lang="en-US" dirty="0" smtClean="0"/>
              <a:t>ICML-12</a:t>
            </a:r>
          </a:p>
          <a:p>
            <a:r>
              <a:rPr lang="en-US" dirty="0" smtClean="0"/>
              <a:t>Select best subset of </a:t>
            </a:r>
            <a:r>
              <a:rPr lang="en-US" i="1" dirty="0" smtClean="0"/>
              <a:t>m</a:t>
            </a:r>
            <a:r>
              <a:rPr lang="en-US" dirty="0" smtClean="0"/>
              <a:t> arms out of </a:t>
            </a:r>
            <a:r>
              <a:rPr lang="en-US" i="1" dirty="0" smtClean="0"/>
              <a:t>n</a:t>
            </a:r>
            <a:r>
              <a:rPr lang="en-US" dirty="0" smtClean="0"/>
              <a:t> possible arms</a:t>
            </a:r>
            <a:endParaRPr lang="en-US" dirty="0"/>
          </a:p>
        </p:txBody>
      </p:sp>
    </p:spTree>
    <p:extLst>
      <p:ext uri="{BB962C8B-B14F-4D97-AF65-F5344CB8AC3E}">
        <p14:creationId xmlns:p14="http://schemas.microsoft.com/office/powerpoint/2010/main" val="31680845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chapter: RL</a:t>
            </a:r>
            <a:endParaRPr lang="en-US" dirty="0"/>
          </a:p>
        </p:txBody>
      </p:sp>
      <p:sp>
        <p:nvSpPr>
          <p:cNvPr id="3" name="Content Placeholder 2"/>
          <p:cNvSpPr>
            <a:spLocks noGrp="1"/>
          </p:cNvSpPr>
          <p:nvPr>
            <p:ph idx="1"/>
          </p:nvPr>
        </p:nvSpPr>
        <p:spPr/>
        <p:txBody>
          <a:bodyPr/>
          <a:lstStyle/>
          <a:p>
            <a:r>
              <a:rPr lang="en-US" dirty="0" smtClean="0">
                <a:latin typeface="Times New Roman"/>
                <a:cs typeface="Times New Roman"/>
              </a:rPr>
              <a:t>Discount factor: </a:t>
            </a:r>
            <a:r>
              <a:rPr lang="en-US" dirty="0" err="1" smtClean="0">
                <a:latin typeface="Times New Roman"/>
                <a:cs typeface="Times New Roman"/>
              </a:rPr>
              <a:t>γ</a:t>
            </a:r>
            <a:endParaRPr lang="en-US" dirty="0" smtClean="0">
              <a:latin typeface="Times New Roman"/>
              <a:cs typeface="Times New Roman"/>
            </a:endParaRPr>
          </a:p>
          <a:p>
            <a:r>
              <a:rPr lang="en-US" dirty="0" smtClean="0">
                <a:latin typeface="Times New Roman"/>
                <a:cs typeface="Times New Roman"/>
              </a:rPr>
              <a:t>Discounted Return:</a:t>
            </a:r>
            <a:endParaRPr lang="en-US" dirty="0">
              <a:latin typeface="Times New Roman"/>
              <a:cs typeface="Times New Roman"/>
            </a:endParaRPr>
          </a:p>
        </p:txBody>
      </p:sp>
      <p:pic>
        <p:nvPicPr>
          <p:cNvPr id="4" name="Picture 3" descr="numeqnarraytmp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753" y="2849170"/>
            <a:ext cx="1409700" cy="723900"/>
          </a:xfrm>
          <a:prstGeom prst="rect">
            <a:avLst/>
          </a:prstGeom>
        </p:spPr>
      </p:pic>
      <p:pic>
        <p:nvPicPr>
          <p:cNvPr id="5" name="Picture 4" descr="numeqnarraytmp2-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158" y="3029712"/>
            <a:ext cx="3556000" cy="279400"/>
          </a:xfrm>
          <a:prstGeom prst="rect">
            <a:avLst/>
          </a:prstGeom>
        </p:spPr>
      </p:pic>
      <p:sp>
        <p:nvSpPr>
          <p:cNvPr id="6" name="TextBox 5"/>
          <p:cNvSpPr txBox="1"/>
          <p:nvPr/>
        </p:nvSpPr>
        <p:spPr>
          <a:xfrm>
            <a:off x="5091123" y="3029712"/>
            <a:ext cx="299631" cy="369332"/>
          </a:xfrm>
          <a:prstGeom prst="rect">
            <a:avLst/>
          </a:prstGeom>
          <a:noFill/>
        </p:spPr>
        <p:txBody>
          <a:bodyPr wrap="none" rtlCol="0">
            <a:spAutoFit/>
          </a:bodyPr>
          <a:lstStyle/>
          <a:p>
            <a:r>
              <a:rPr lang="en-US" dirty="0"/>
              <a:t>=</a:t>
            </a:r>
          </a:p>
        </p:txBody>
      </p:sp>
      <p:pic>
        <p:nvPicPr>
          <p:cNvPr id="7" name="Picture 6" descr="numeqtmp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443" y="3985979"/>
            <a:ext cx="5740400" cy="723900"/>
          </a:xfrm>
          <a:prstGeom prst="rect">
            <a:avLst/>
          </a:prstGeom>
        </p:spPr>
      </p:pic>
      <p:pic>
        <p:nvPicPr>
          <p:cNvPr id="8" name="Picture 7" descr="numeqtmp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6549" y="5177018"/>
            <a:ext cx="2197100" cy="355600"/>
          </a:xfrm>
          <a:prstGeom prst="rect">
            <a:avLst/>
          </a:prstGeom>
        </p:spPr>
      </p:pic>
    </p:spTree>
    <p:extLst>
      <p:ext uri="{BB962C8B-B14F-4D97-AF65-F5344CB8AC3E}">
        <p14:creationId xmlns:p14="http://schemas.microsoft.com/office/powerpoint/2010/main" val="344808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Action-value function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numeqtmp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89" y="2544297"/>
            <a:ext cx="7531100" cy="723900"/>
          </a:xfrm>
          <a:prstGeom prst="rect">
            <a:avLst/>
          </a:prstGeom>
        </p:spPr>
      </p:pic>
      <p:pic>
        <p:nvPicPr>
          <p:cNvPr id="5" name="Picture 4" descr="numeqtmp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732" y="3666685"/>
            <a:ext cx="2692400" cy="355600"/>
          </a:xfrm>
          <a:prstGeom prst="rect">
            <a:avLst/>
          </a:prstGeom>
        </p:spPr>
      </p:pic>
      <p:pic>
        <p:nvPicPr>
          <p:cNvPr id="6" name="Picture 5" descr="numeqtmp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90119"/>
            <a:ext cx="5156200" cy="266700"/>
          </a:xfrm>
          <a:prstGeom prst="rect">
            <a:avLst/>
          </a:prstGeom>
        </p:spPr>
      </p:pic>
    </p:spTree>
    <p:extLst>
      <p:ext uri="{BB962C8B-B14F-4D97-AF65-F5344CB8AC3E}">
        <p14:creationId xmlns:p14="http://schemas.microsoft.com/office/powerpoint/2010/main" val="104355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Where might you find bandit problems?</a:t>
            </a:r>
            <a:endParaRPr lang="en-US" dirty="0"/>
          </a:p>
        </p:txBody>
      </p:sp>
    </p:spTree>
    <p:extLst>
      <p:ext uri="{BB962C8B-B14F-4D97-AF65-F5344CB8AC3E}">
        <p14:creationId xmlns:p14="http://schemas.microsoft.com/office/powerpoint/2010/main" val="5459576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19639"/>
            <a:ext cx="8229600" cy="4525963"/>
          </a:xfrm>
        </p:spPr>
        <p:txBody>
          <a:bodyPr/>
          <a:lstStyle/>
          <a:p>
            <a:r>
              <a:rPr lang="en-US" dirty="0" smtClean="0"/>
              <a:t>Clinical Trials</a:t>
            </a:r>
          </a:p>
          <a:p>
            <a:r>
              <a:rPr lang="en-US" dirty="0" smtClean="0"/>
              <a:t>Feynman: restaurants</a:t>
            </a:r>
          </a:p>
          <a:p>
            <a:r>
              <a:rPr lang="en-US" dirty="0" smtClean="0"/>
              <a:t>E-advertising (Yahoo, MSFT)</a:t>
            </a:r>
          </a:p>
          <a:p>
            <a:r>
              <a:rPr lang="en-US" dirty="0" smtClean="0"/>
              <a:t>Rewards to users (Diabetes study, DMN)</a:t>
            </a:r>
          </a:p>
          <a:p>
            <a:endParaRPr lang="en-US" dirty="0"/>
          </a:p>
        </p:txBody>
      </p:sp>
      <p:pic>
        <p:nvPicPr>
          <p:cNvPr id="5" name="Picture 4"/>
          <p:cNvPicPr>
            <a:picLocks noChangeAspect="1"/>
          </p:cNvPicPr>
          <p:nvPr/>
        </p:nvPicPr>
        <p:blipFill>
          <a:blip r:embed="rId2"/>
          <a:stretch>
            <a:fillRect/>
          </a:stretch>
        </p:blipFill>
        <p:spPr>
          <a:xfrm>
            <a:off x="4472489" y="3836087"/>
            <a:ext cx="1854200" cy="2667000"/>
          </a:xfrm>
          <a:prstGeom prst="rect">
            <a:avLst/>
          </a:prstGeom>
        </p:spPr>
      </p:pic>
      <p:pic>
        <p:nvPicPr>
          <p:cNvPr id="6" name="Picture 5"/>
          <p:cNvPicPr>
            <a:picLocks noChangeAspect="1"/>
          </p:cNvPicPr>
          <p:nvPr/>
        </p:nvPicPr>
        <p:blipFill>
          <a:blip r:embed="rId3"/>
          <a:stretch>
            <a:fillRect/>
          </a:stretch>
        </p:blipFill>
        <p:spPr>
          <a:xfrm>
            <a:off x="6453784" y="4085050"/>
            <a:ext cx="2233016" cy="2418037"/>
          </a:xfrm>
          <a:prstGeom prst="rect">
            <a:avLst/>
          </a:prstGeom>
        </p:spPr>
      </p:pic>
    </p:spTree>
    <p:extLst>
      <p:ext uri="{BB962C8B-B14F-4D97-AF65-F5344CB8AC3E}">
        <p14:creationId xmlns:p14="http://schemas.microsoft.com/office/powerpoint/2010/main" val="387182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Utility functions</a:t>
            </a:r>
            <a:endParaRPr lang="en-US" dirty="0"/>
          </a:p>
        </p:txBody>
      </p:sp>
    </p:spTree>
    <p:extLst>
      <p:ext uri="{BB962C8B-B14F-4D97-AF65-F5344CB8AC3E}">
        <p14:creationId xmlns:p14="http://schemas.microsoft.com/office/powerpoint/2010/main" val="3755855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Action-Value Methods</a:t>
            </a:r>
            <a:endParaRPr lang="en-US" dirty="0"/>
          </a:p>
        </p:txBody>
      </p:sp>
      <p:sp>
        <p:nvSpPr>
          <p:cNvPr id="3" name="Content Placeholder 2"/>
          <p:cNvSpPr>
            <a:spLocks noGrp="1"/>
          </p:cNvSpPr>
          <p:nvPr>
            <p:ph idx="1"/>
          </p:nvPr>
        </p:nvSpPr>
        <p:spPr>
          <a:xfrm>
            <a:off x="457200" y="3401248"/>
            <a:ext cx="8229600" cy="799249"/>
          </a:xfrm>
        </p:spPr>
        <p:txBody>
          <a:bodyPr>
            <a:normAutofit fontScale="77500" lnSpcReduction="20000"/>
          </a:bodyPr>
          <a:lstStyle/>
          <a:p>
            <a:r>
              <a:rPr lang="en-US" dirty="0" err="1" smtClean="0"/>
              <a:t>ε</a:t>
            </a:r>
            <a:r>
              <a:rPr lang="en-US" dirty="0" smtClean="0"/>
              <a:t>-greedy</a:t>
            </a:r>
          </a:p>
          <a:p>
            <a:r>
              <a:rPr lang="en-US" dirty="0" smtClean="0"/>
              <a:t>Vs. running update?</a:t>
            </a:r>
            <a:endParaRPr lang="en-US" dirty="0"/>
          </a:p>
        </p:txBody>
      </p:sp>
      <p:pic>
        <p:nvPicPr>
          <p:cNvPr id="6" name="Picture 5" descr="numeqtmp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792" y="1483051"/>
            <a:ext cx="3086100" cy="546100"/>
          </a:xfrm>
          <a:prstGeom prst="rect">
            <a:avLst/>
          </a:prstGeom>
        </p:spPr>
      </p:pic>
    </p:spTree>
    <p:extLst>
      <p:ext uri="{BB962C8B-B14F-4D97-AF65-F5344CB8AC3E}">
        <p14:creationId xmlns:p14="http://schemas.microsoft.com/office/powerpoint/2010/main" val="17041608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Action-Value Methods</a:t>
            </a:r>
            <a:endParaRPr lang="en-US" dirty="0"/>
          </a:p>
        </p:txBody>
      </p:sp>
      <p:sp>
        <p:nvSpPr>
          <p:cNvPr id="3" name="Content Placeholder 2"/>
          <p:cNvSpPr>
            <a:spLocks noGrp="1"/>
          </p:cNvSpPr>
          <p:nvPr>
            <p:ph idx="1"/>
          </p:nvPr>
        </p:nvSpPr>
        <p:spPr>
          <a:xfrm>
            <a:off x="457200" y="3401248"/>
            <a:ext cx="8229600" cy="799249"/>
          </a:xfrm>
        </p:spPr>
        <p:txBody>
          <a:bodyPr>
            <a:normAutofit fontScale="77500" lnSpcReduction="20000"/>
          </a:bodyPr>
          <a:lstStyle/>
          <a:p>
            <a:r>
              <a:rPr lang="en-US" dirty="0" err="1" smtClean="0"/>
              <a:t>ε</a:t>
            </a:r>
            <a:r>
              <a:rPr lang="en-US" dirty="0" smtClean="0"/>
              <a:t>-greedy</a:t>
            </a:r>
          </a:p>
          <a:p>
            <a:r>
              <a:rPr lang="en-US" dirty="0" smtClean="0"/>
              <a:t>Vs. running update?</a:t>
            </a:r>
            <a:endParaRPr lang="en-US" dirty="0"/>
          </a:p>
        </p:txBody>
      </p:sp>
      <p:pic>
        <p:nvPicPr>
          <p:cNvPr id="6" name="Picture 5" descr="numeqtmp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792" y="1483051"/>
            <a:ext cx="3086100" cy="546100"/>
          </a:xfrm>
          <a:prstGeom prst="rect">
            <a:avLst/>
          </a:prstGeom>
        </p:spPr>
      </p:pic>
      <p:pic>
        <p:nvPicPr>
          <p:cNvPr id="4" name="Picture 3" descr="numeqtmp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013451"/>
            <a:ext cx="7632700" cy="469900"/>
          </a:xfrm>
          <a:prstGeom prst="rect">
            <a:avLst/>
          </a:prstGeom>
        </p:spPr>
      </p:pic>
    </p:spTree>
    <p:extLst>
      <p:ext uri="{BB962C8B-B14F-4D97-AF65-F5344CB8AC3E}">
        <p14:creationId xmlns:p14="http://schemas.microsoft.com/office/powerpoint/2010/main" val="21616254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41400" y="0"/>
            <a:ext cx="7039003" cy="6858000"/>
          </a:xfrm>
          <a:prstGeom prst="rect">
            <a:avLst/>
          </a:prstGeom>
        </p:spPr>
      </p:pic>
      <p:sp>
        <p:nvSpPr>
          <p:cNvPr id="8" name="TextBox 7"/>
          <p:cNvSpPr txBox="1"/>
          <p:nvPr/>
        </p:nvSpPr>
        <p:spPr>
          <a:xfrm>
            <a:off x="137289" y="2768944"/>
            <a:ext cx="1541483" cy="369332"/>
          </a:xfrm>
          <a:prstGeom prst="rect">
            <a:avLst/>
          </a:prstGeom>
          <a:noFill/>
        </p:spPr>
        <p:txBody>
          <a:bodyPr wrap="none" rtlCol="0">
            <a:spAutoFit/>
          </a:bodyPr>
          <a:lstStyle/>
          <a:p>
            <a:r>
              <a:rPr lang="en-US" dirty="0" smtClean="0"/>
              <a:t>Which is best?</a:t>
            </a:r>
            <a:endParaRPr lang="en-US" dirty="0"/>
          </a:p>
        </p:txBody>
      </p:sp>
    </p:spTree>
    <p:extLst>
      <p:ext uri="{BB962C8B-B14F-4D97-AF65-F5344CB8AC3E}">
        <p14:creationId xmlns:p14="http://schemas.microsoft.com/office/powerpoint/2010/main" val="21750719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Softmax</a:t>
            </a:r>
            <a:endParaRPr lang="en-US" dirty="0"/>
          </a:p>
        </p:txBody>
      </p:sp>
      <p:sp>
        <p:nvSpPr>
          <p:cNvPr id="3" name="Content Placeholder 2"/>
          <p:cNvSpPr>
            <a:spLocks noGrp="1"/>
          </p:cNvSpPr>
          <p:nvPr>
            <p:ph idx="1"/>
          </p:nvPr>
        </p:nvSpPr>
        <p:spPr>
          <a:xfrm>
            <a:off x="457200" y="4058409"/>
            <a:ext cx="8229600" cy="2067754"/>
          </a:xfrm>
        </p:spPr>
        <p:txBody>
          <a:bodyPr>
            <a:normAutofit fontScale="92500" lnSpcReduction="10000"/>
          </a:bodyPr>
          <a:lstStyle/>
          <a:p>
            <a:r>
              <a:rPr lang="en-US" dirty="0" smtClean="0"/>
              <a:t>Gibbs / Boltzmann distribution</a:t>
            </a:r>
          </a:p>
          <a:p>
            <a:r>
              <a:rPr lang="en-US" dirty="0" smtClean="0"/>
              <a:t>Action a on </a:t>
            </a:r>
            <a:r>
              <a:rPr lang="en-US" dirty="0" err="1" smtClean="0"/>
              <a:t>t</a:t>
            </a:r>
            <a:r>
              <a:rPr lang="en-US" baseline="30000" dirty="0" err="1" smtClean="0"/>
              <a:t>th</a:t>
            </a:r>
            <a:r>
              <a:rPr lang="en-US" dirty="0" smtClean="0"/>
              <a:t> play</a:t>
            </a:r>
          </a:p>
          <a:p>
            <a:r>
              <a:rPr lang="en-US" dirty="0" smtClean="0"/>
              <a:t>Temperature goes to zero </a:t>
            </a:r>
          </a:p>
          <a:p>
            <a:pPr lvl="1"/>
            <a:r>
              <a:rPr lang="en-US" dirty="0" smtClean="0"/>
              <a:t>(may be harder to set)</a:t>
            </a:r>
            <a:endParaRPr lang="en-US" dirty="0"/>
          </a:p>
        </p:txBody>
      </p:sp>
      <p:pic>
        <p:nvPicPr>
          <p:cNvPr id="7" name="Picture 6" descr="numeqtmp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439" y="1747848"/>
            <a:ext cx="2602712" cy="1146958"/>
          </a:xfrm>
          <a:prstGeom prst="rect">
            <a:avLst/>
          </a:prstGeom>
        </p:spPr>
      </p:pic>
    </p:spTree>
    <p:extLst>
      <p:ext uri="{BB962C8B-B14F-4D97-AF65-F5344CB8AC3E}">
        <p14:creationId xmlns:p14="http://schemas.microsoft.com/office/powerpoint/2010/main" val="28756303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TotalTime>
  <Words>794</Words>
  <Application>Microsoft Macintosh PowerPoint</Application>
  <PresentationFormat>On-screen Show (4:3)</PresentationFormat>
  <Paragraphs>97</Paragraphs>
  <Slides>27</Slides>
  <Notes>0</Notes>
  <HiddenSlides>2</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Action-Value Methods</vt:lpstr>
      <vt:lpstr>Action-Value Methods</vt:lpstr>
      <vt:lpstr>PowerPoint Presentation</vt:lpstr>
      <vt:lpstr>Softmax</vt:lpstr>
      <vt:lpstr>Nonstationary</vt:lpstr>
      <vt:lpstr>Nonstationary</vt:lpstr>
      <vt:lpstr>Initialization</vt:lpstr>
      <vt:lpstr>Teaching</vt:lpstr>
      <vt:lpstr>PowerPoint Presentation</vt:lpstr>
      <vt:lpstr>PowerPoint Presentation</vt:lpstr>
      <vt:lpstr>Bandit Algorithms</vt:lpstr>
      <vt:lpstr>UCB1</vt:lpstr>
      <vt:lpstr>UCB1 regret</vt:lpstr>
      <vt:lpstr>UCB1 - Tuned</vt:lpstr>
      <vt:lpstr>Adversarial Bandits</vt:lpstr>
      <vt:lpstr>PowerPoint Presentation</vt:lpstr>
      <vt:lpstr>PowerPoint Presentation</vt:lpstr>
      <vt:lpstr>PowerPoint Presentation</vt:lpstr>
      <vt:lpstr>k-Meterologists Problem</vt:lpstr>
      <vt:lpstr>PowerPoint Presentation</vt:lpstr>
      <vt:lpstr>Next chapter: RL</vt:lpstr>
      <vt:lpstr>Action-value function</vt:lpstr>
    </vt:vector>
  </TitlesOfParts>
  <Company>Lafayette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Taylor</dc:creator>
  <cp:lastModifiedBy>Matthew Taylor</cp:lastModifiedBy>
  <cp:revision>13</cp:revision>
  <dcterms:created xsi:type="dcterms:W3CDTF">2014-01-21T16:40:18Z</dcterms:created>
  <dcterms:modified xsi:type="dcterms:W3CDTF">2014-01-21T21:59:35Z</dcterms:modified>
</cp:coreProperties>
</file>