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Microsoft_Equation1.bin" ContentType="application/vnd.openxmlformats-officedocument.oleObject"/>
  <Override PartName="/ppt/embeddings/Microsoft_Equation2.bin" ContentType="application/vnd.openxmlformats-officedocument.oleObject"/>
  <Override PartName="/ppt/embeddings/Microsoft_Equation3.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8" r:id="rId2"/>
    <p:sldId id="274" r:id="rId3"/>
    <p:sldId id="283" r:id="rId4"/>
    <p:sldId id="287" r:id="rId5"/>
    <p:sldId id="284" r:id="rId6"/>
    <p:sldId id="280" r:id="rId7"/>
    <p:sldId id="288" r:id="rId8"/>
    <p:sldId id="296" r:id="rId9"/>
    <p:sldId id="304" r:id="rId10"/>
    <p:sldId id="289" r:id="rId11"/>
    <p:sldId id="290" r:id="rId12"/>
    <p:sldId id="291" r:id="rId13"/>
    <p:sldId id="305" r:id="rId14"/>
    <p:sldId id="298" r:id="rId15"/>
    <p:sldId id="292" r:id="rId16"/>
    <p:sldId id="299" r:id="rId17"/>
    <p:sldId id="300" r:id="rId18"/>
    <p:sldId id="294" r:id="rId19"/>
    <p:sldId id="295" r:id="rId20"/>
    <p:sldId id="301" r:id="rId21"/>
    <p:sldId id="306" r:id="rId22"/>
    <p:sldId id="303" r:id="rId23"/>
    <p:sldId id="293" r:id="rId24"/>
    <p:sldId id="297" r:id="rId25"/>
    <p:sldId id="302"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1" d="100"/>
          <a:sy n="111" d="100"/>
        </p:scale>
        <p:origin x="-103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20D3065D-A69E-5540-84EE-1571D36D5C70}" type="datetimeFigureOut">
              <a:rPr lang="en-US" smtClean="0"/>
              <a:pPr/>
              <a:t>2/11/14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71BA5B-BBD9-C24F-B142-A8105C8FD4EC}" type="slidenum">
              <a:rPr lang="en-US" smtClean="0"/>
              <a:pPr/>
              <a:t>‹#›</a:t>
            </a:fld>
            <a:endParaRPr lang="en-US"/>
          </a:p>
        </p:txBody>
      </p:sp>
    </p:spTree>
    <p:extLst>
      <p:ext uri="{BB962C8B-B14F-4D97-AF65-F5344CB8AC3E}">
        <p14:creationId xmlns:p14="http://schemas.microsoft.com/office/powerpoint/2010/main" val="2563100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20D3065D-A69E-5540-84EE-1571D36D5C70}" type="datetimeFigureOut">
              <a:rPr lang="en-US" smtClean="0"/>
              <a:pPr/>
              <a:t>2/11/14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71BA5B-BBD9-C24F-B142-A8105C8FD4EC}" type="slidenum">
              <a:rPr lang="en-US" smtClean="0"/>
              <a:pPr/>
              <a:t>‹#›</a:t>
            </a:fld>
            <a:endParaRPr lang="en-US"/>
          </a:p>
        </p:txBody>
      </p:sp>
    </p:spTree>
    <p:extLst>
      <p:ext uri="{BB962C8B-B14F-4D97-AF65-F5344CB8AC3E}">
        <p14:creationId xmlns:p14="http://schemas.microsoft.com/office/powerpoint/2010/main" val="527953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20D3065D-A69E-5540-84EE-1571D36D5C70}" type="datetimeFigureOut">
              <a:rPr lang="en-US" smtClean="0"/>
              <a:pPr/>
              <a:t>2/11/14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71BA5B-BBD9-C24F-B142-A8105C8FD4EC}" type="slidenum">
              <a:rPr lang="en-US" smtClean="0"/>
              <a:pPr/>
              <a:t>‹#›</a:t>
            </a:fld>
            <a:endParaRPr lang="en-US"/>
          </a:p>
        </p:txBody>
      </p:sp>
    </p:spTree>
    <p:extLst>
      <p:ext uri="{BB962C8B-B14F-4D97-AF65-F5344CB8AC3E}">
        <p14:creationId xmlns:p14="http://schemas.microsoft.com/office/powerpoint/2010/main" val="3016414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20D3065D-A69E-5540-84EE-1571D36D5C70}" type="datetimeFigureOut">
              <a:rPr lang="en-US" smtClean="0"/>
              <a:pPr/>
              <a:t>2/11/14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71BA5B-BBD9-C24F-B142-A8105C8FD4EC}" type="slidenum">
              <a:rPr lang="en-US" smtClean="0"/>
              <a:pPr/>
              <a:t>‹#›</a:t>
            </a:fld>
            <a:endParaRPr lang="en-US"/>
          </a:p>
        </p:txBody>
      </p:sp>
    </p:spTree>
    <p:extLst>
      <p:ext uri="{BB962C8B-B14F-4D97-AF65-F5344CB8AC3E}">
        <p14:creationId xmlns:p14="http://schemas.microsoft.com/office/powerpoint/2010/main" val="2557654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20D3065D-A69E-5540-84EE-1571D36D5C70}" type="datetimeFigureOut">
              <a:rPr lang="en-US" smtClean="0"/>
              <a:pPr/>
              <a:t>2/11/14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71BA5B-BBD9-C24F-B142-A8105C8FD4EC}" type="slidenum">
              <a:rPr lang="en-US" smtClean="0"/>
              <a:pPr/>
              <a:t>‹#›</a:t>
            </a:fld>
            <a:endParaRPr lang="en-US"/>
          </a:p>
        </p:txBody>
      </p:sp>
    </p:spTree>
    <p:extLst>
      <p:ext uri="{BB962C8B-B14F-4D97-AF65-F5344CB8AC3E}">
        <p14:creationId xmlns:p14="http://schemas.microsoft.com/office/powerpoint/2010/main" val="2278826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20D3065D-A69E-5540-84EE-1571D36D5C70}" type="datetimeFigureOut">
              <a:rPr lang="en-US" smtClean="0"/>
              <a:pPr/>
              <a:t>2/11/14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71BA5B-BBD9-C24F-B142-A8105C8FD4EC}" type="slidenum">
              <a:rPr lang="en-US" smtClean="0"/>
              <a:pPr/>
              <a:t>‹#›</a:t>
            </a:fld>
            <a:endParaRPr lang="en-US"/>
          </a:p>
        </p:txBody>
      </p:sp>
    </p:spTree>
    <p:extLst>
      <p:ext uri="{BB962C8B-B14F-4D97-AF65-F5344CB8AC3E}">
        <p14:creationId xmlns:p14="http://schemas.microsoft.com/office/powerpoint/2010/main" val="3499303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20D3065D-A69E-5540-84EE-1571D36D5C70}" type="datetimeFigureOut">
              <a:rPr lang="en-US" smtClean="0"/>
              <a:pPr/>
              <a:t>2/11/14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71BA5B-BBD9-C24F-B142-A8105C8FD4EC}" type="slidenum">
              <a:rPr lang="en-US" smtClean="0"/>
              <a:pPr/>
              <a:t>‹#›</a:t>
            </a:fld>
            <a:endParaRPr lang="en-US"/>
          </a:p>
        </p:txBody>
      </p:sp>
    </p:spTree>
    <p:extLst>
      <p:ext uri="{BB962C8B-B14F-4D97-AF65-F5344CB8AC3E}">
        <p14:creationId xmlns:p14="http://schemas.microsoft.com/office/powerpoint/2010/main" val="2693207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20D3065D-A69E-5540-84EE-1571D36D5C70}" type="datetimeFigureOut">
              <a:rPr lang="en-US" smtClean="0"/>
              <a:pPr/>
              <a:t>2/11/14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71BA5B-BBD9-C24F-B142-A8105C8FD4EC}" type="slidenum">
              <a:rPr lang="en-US" smtClean="0"/>
              <a:pPr/>
              <a:t>‹#›</a:t>
            </a:fld>
            <a:endParaRPr lang="en-US"/>
          </a:p>
        </p:txBody>
      </p:sp>
    </p:spTree>
    <p:extLst>
      <p:ext uri="{BB962C8B-B14F-4D97-AF65-F5344CB8AC3E}">
        <p14:creationId xmlns:p14="http://schemas.microsoft.com/office/powerpoint/2010/main" val="3355684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D3065D-A69E-5540-84EE-1571D36D5C70}" type="datetimeFigureOut">
              <a:rPr lang="en-US" smtClean="0"/>
              <a:pPr/>
              <a:t>2/11/14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71BA5B-BBD9-C24F-B142-A8105C8FD4EC}" type="slidenum">
              <a:rPr lang="en-US" smtClean="0"/>
              <a:pPr/>
              <a:t>‹#›</a:t>
            </a:fld>
            <a:endParaRPr lang="en-US"/>
          </a:p>
        </p:txBody>
      </p:sp>
    </p:spTree>
    <p:extLst>
      <p:ext uri="{BB962C8B-B14F-4D97-AF65-F5344CB8AC3E}">
        <p14:creationId xmlns:p14="http://schemas.microsoft.com/office/powerpoint/2010/main" val="3664319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20D3065D-A69E-5540-84EE-1571D36D5C70}" type="datetimeFigureOut">
              <a:rPr lang="en-US" smtClean="0"/>
              <a:pPr/>
              <a:t>2/11/14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71BA5B-BBD9-C24F-B142-A8105C8FD4EC}" type="slidenum">
              <a:rPr lang="en-US" smtClean="0"/>
              <a:pPr/>
              <a:t>‹#›</a:t>
            </a:fld>
            <a:endParaRPr lang="en-US"/>
          </a:p>
        </p:txBody>
      </p:sp>
    </p:spTree>
    <p:extLst>
      <p:ext uri="{BB962C8B-B14F-4D97-AF65-F5344CB8AC3E}">
        <p14:creationId xmlns:p14="http://schemas.microsoft.com/office/powerpoint/2010/main" val="1997559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20D3065D-A69E-5540-84EE-1571D36D5C70}" type="datetimeFigureOut">
              <a:rPr lang="en-US" smtClean="0"/>
              <a:pPr/>
              <a:t>2/11/14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71BA5B-BBD9-C24F-B142-A8105C8FD4EC}" type="slidenum">
              <a:rPr lang="en-US" smtClean="0"/>
              <a:pPr/>
              <a:t>‹#›</a:t>
            </a:fld>
            <a:endParaRPr lang="en-US"/>
          </a:p>
        </p:txBody>
      </p:sp>
    </p:spTree>
    <p:extLst>
      <p:ext uri="{BB962C8B-B14F-4D97-AF65-F5344CB8AC3E}">
        <p14:creationId xmlns:p14="http://schemas.microsoft.com/office/powerpoint/2010/main" val="183474621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D3065D-A69E-5540-84EE-1571D36D5C70}" type="datetimeFigureOut">
              <a:rPr lang="en-US" smtClean="0"/>
              <a:pPr/>
              <a:t>2/11/14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71BA5B-BBD9-C24F-B142-A8105C8FD4EC}" type="slidenum">
              <a:rPr lang="en-US" smtClean="0"/>
              <a:pPr/>
              <a:t>‹#›</a:t>
            </a:fld>
            <a:endParaRPr lang="en-US"/>
          </a:p>
        </p:txBody>
      </p:sp>
    </p:spTree>
    <p:extLst>
      <p:ext uri="{BB962C8B-B14F-4D97-AF65-F5344CB8AC3E}">
        <p14:creationId xmlns:p14="http://schemas.microsoft.com/office/powerpoint/2010/main" val="145105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 Id="rId3"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14.png"/><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 Id="rId3" Type="http://schemas.openxmlformats.org/officeDocument/2006/relationships/image" Target="../media/image16.png"/></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4" Type="http://schemas.openxmlformats.org/officeDocument/2006/relationships/image" Target="../media/image17.png"/><Relationship Id="rId5" Type="http://schemas.openxmlformats.org/officeDocument/2006/relationships/image" Target="../media/image18.png"/><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18.xml.rels><?xml version="1.0" encoding="UTF-8" standalone="yes"?>
<Relationships xmlns="http://schemas.openxmlformats.org/package/2006/relationships"><Relationship Id="rId3" Type="http://schemas.openxmlformats.org/officeDocument/2006/relationships/oleObject" Target="../embeddings/Microsoft_Equation1.bin"/><Relationship Id="rId4" Type="http://schemas.openxmlformats.org/officeDocument/2006/relationships/image" Target="../media/image19.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4" Type="http://schemas.openxmlformats.org/officeDocument/2006/relationships/oleObject" Target="../embeddings/Microsoft_Equation2.bin"/><Relationship Id="rId5" Type="http://schemas.openxmlformats.org/officeDocument/2006/relationships/image" Target="../media/image20.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Microsoft_Equation3.bin"/><Relationship Id="rId4" Type="http://schemas.openxmlformats.org/officeDocument/2006/relationships/image" Target="../media/image22.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4.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Schedule for presentations</a:t>
            </a:r>
          </a:p>
          <a:p>
            <a:endParaRPr lang="en-US" dirty="0"/>
          </a:p>
          <a:p>
            <a:endParaRPr lang="en-US" dirty="0" smtClean="0"/>
          </a:p>
          <a:p>
            <a:endParaRPr lang="en-US" dirty="0"/>
          </a:p>
        </p:txBody>
      </p:sp>
    </p:spTree>
    <p:extLst>
      <p:ext uri="{BB962C8B-B14F-4D97-AF65-F5344CB8AC3E}">
        <p14:creationId xmlns:p14="http://schemas.microsoft.com/office/powerpoint/2010/main" val="44241452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Q-Learning</a:t>
            </a:r>
            <a:endParaRPr lang="en-US" dirty="0"/>
          </a:p>
        </p:txBody>
      </p:sp>
      <p:pic>
        <p:nvPicPr>
          <p:cNvPr id="41986" name="Picture 2" descr="http://webdocs.cs.ualberta.ca/%7Esutton/book/ebook/numeqtmp31.png"/>
          <p:cNvPicPr>
            <a:picLocks noChangeAspect="1" noChangeArrowheads="1"/>
          </p:cNvPicPr>
          <p:nvPr/>
        </p:nvPicPr>
        <p:blipFill>
          <a:blip r:embed="rId2"/>
          <a:srcRect/>
          <a:stretch>
            <a:fillRect/>
          </a:stretch>
        </p:blipFill>
        <p:spPr bwMode="auto">
          <a:xfrm>
            <a:off x="1318550" y="2603145"/>
            <a:ext cx="5153025" cy="352426"/>
          </a:xfrm>
          <a:prstGeom prst="rect">
            <a:avLst/>
          </a:prstGeom>
          <a:noFill/>
        </p:spPr>
      </p:pic>
      <p:pic>
        <p:nvPicPr>
          <p:cNvPr id="4" name="Picture 3"/>
          <p:cNvPicPr>
            <a:picLocks noChangeAspect="1"/>
          </p:cNvPicPr>
          <p:nvPr/>
        </p:nvPicPr>
        <p:blipFill>
          <a:blip r:embed="rId3"/>
          <a:stretch>
            <a:fillRect/>
          </a:stretch>
        </p:blipFill>
        <p:spPr>
          <a:xfrm>
            <a:off x="0" y="3618827"/>
            <a:ext cx="9144000" cy="3239173"/>
          </a:xfrm>
          <a:prstGeom prst="rect">
            <a:avLst/>
          </a:prstGeom>
        </p:spPr>
      </p:pic>
      <p:pic>
        <p:nvPicPr>
          <p:cNvPr id="5" name="Picture 4"/>
          <p:cNvPicPr>
            <a:picLocks noChangeAspect="1"/>
          </p:cNvPicPr>
          <p:nvPr/>
        </p:nvPicPr>
        <p:blipFill>
          <a:blip r:embed="rId4"/>
          <a:stretch>
            <a:fillRect/>
          </a:stretch>
        </p:blipFill>
        <p:spPr>
          <a:xfrm>
            <a:off x="7631638" y="827088"/>
            <a:ext cx="914400" cy="11811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74307"/>
            <a:ext cx="8229600" cy="4525963"/>
          </a:xfrm>
        </p:spPr>
        <p:txBody>
          <a:bodyPr/>
          <a:lstStyle/>
          <a:p>
            <a:r>
              <a:rPr lang="en-US" dirty="0" smtClean="0"/>
              <a:t>On- vs. Off-Policy Learning</a:t>
            </a:r>
            <a:endParaRPr lang="en-US" dirty="0"/>
          </a:p>
        </p:txBody>
      </p:sp>
      <p:pic>
        <p:nvPicPr>
          <p:cNvPr id="43010" name="Picture 2" descr="http://webdocs.cs.ualberta.ca/%7Esutton/book/ebook/figtmp32.png"/>
          <p:cNvPicPr>
            <a:picLocks noChangeAspect="1" noChangeArrowheads="1"/>
          </p:cNvPicPr>
          <p:nvPr/>
        </p:nvPicPr>
        <p:blipFill>
          <a:blip r:embed="rId2"/>
          <a:srcRect/>
          <a:stretch>
            <a:fillRect/>
          </a:stretch>
        </p:blipFill>
        <p:spPr bwMode="auto">
          <a:xfrm>
            <a:off x="2330604" y="1833007"/>
            <a:ext cx="5000625" cy="4648201"/>
          </a:xfrm>
          <a:prstGeom prst="rect">
            <a:avLst/>
          </a:prstGeom>
          <a:noFill/>
        </p:spPr>
      </p:pic>
      <p:pic>
        <p:nvPicPr>
          <p:cNvPr id="4" name="Picture 3"/>
          <p:cNvPicPr>
            <a:picLocks noChangeAspect="1"/>
          </p:cNvPicPr>
          <p:nvPr/>
        </p:nvPicPr>
        <p:blipFill>
          <a:blip r:embed="rId3"/>
          <a:stretch>
            <a:fillRect/>
          </a:stretch>
        </p:blipFill>
        <p:spPr>
          <a:xfrm>
            <a:off x="457200" y="3374913"/>
            <a:ext cx="2109381" cy="49218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TD(0) prediction</a:t>
            </a:r>
          </a:p>
          <a:p>
            <a:r>
              <a:rPr lang="en-US" dirty="0" err="1" smtClean="0"/>
              <a:t>Sarsa</a:t>
            </a:r>
            <a:r>
              <a:rPr lang="en-US" dirty="0" smtClean="0"/>
              <a:t>, On-policy learning</a:t>
            </a:r>
          </a:p>
          <a:p>
            <a:r>
              <a:rPr lang="en-US" dirty="0" smtClean="0"/>
              <a:t>Q-Learning, Off-policy </a:t>
            </a:r>
            <a:r>
              <a:rPr lang="en-US" dirty="0" smtClean="0"/>
              <a:t>learning</a:t>
            </a:r>
          </a:p>
          <a:p>
            <a:r>
              <a:rPr lang="en-US" sz="2000" dirty="0" smtClean="0"/>
              <a:t>(Note that neither </a:t>
            </a:r>
            <a:r>
              <a:rPr lang="en-US" sz="2000" dirty="0" err="1" smtClean="0"/>
              <a:t>Sarsa</a:t>
            </a:r>
            <a:r>
              <a:rPr lang="en-US" sz="2000" dirty="0" smtClean="0"/>
              <a:t> or Q-learning have an explicit policy….)</a:t>
            </a:r>
            <a:endParaRPr lang="en-US" sz="2000" dirty="0" smtClean="0"/>
          </a:p>
          <a:p>
            <a:endParaRPr lang="en-US" dirty="0"/>
          </a:p>
        </p:txBody>
      </p:sp>
      <p:pic>
        <p:nvPicPr>
          <p:cNvPr id="44034" name="Picture 2" descr="http://webdocs.cs.ualberta.ca/%7Esutton/book/ebook/numeqtmp29.png"/>
          <p:cNvPicPr>
            <a:picLocks noChangeAspect="1" noChangeArrowheads="1"/>
          </p:cNvPicPr>
          <p:nvPr/>
        </p:nvPicPr>
        <p:blipFill>
          <a:blip r:embed="rId2"/>
          <a:srcRect/>
          <a:stretch>
            <a:fillRect/>
          </a:stretch>
        </p:blipFill>
        <p:spPr bwMode="auto">
          <a:xfrm>
            <a:off x="4038261" y="4039340"/>
            <a:ext cx="3800475" cy="352426"/>
          </a:xfrm>
          <a:prstGeom prst="rect">
            <a:avLst/>
          </a:prstGeom>
          <a:noFill/>
        </p:spPr>
      </p:pic>
      <p:pic>
        <p:nvPicPr>
          <p:cNvPr id="5" name="Picture 2" descr="http://webdocs.cs.ualberta.ca/%7Esutton/book/ebook/numeqtmp30.png"/>
          <p:cNvPicPr>
            <a:picLocks noChangeAspect="1" noChangeArrowheads="1"/>
          </p:cNvPicPr>
          <p:nvPr/>
        </p:nvPicPr>
        <p:blipFill>
          <a:blip r:embed="rId3"/>
          <a:srcRect/>
          <a:stretch>
            <a:fillRect/>
          </a:stretch>
        </p:blipFill>
        <p:spPr bwMode="auto">
          <a:xfrm>
            <a:off x="2876211" y="4689397"/>
            <a:ext cx="4962525" cy="352426"/>
          </a:xfrm>
          <a:prstGeom prst="rect">
            <a:avLst/>
          </a:prstGeom>
          <a:noFill/>
        </p:spPr>
      </p:pic>
      <p:pic>
        <p:nvPicPr>
          <p:cNvPr id="6" name="Picture 2" descr="http://webdocs.cs.ualberta.ca/%7Esutton/book/ebook/numeqtmp31.png"/>
          <p:cNvPicPr>
            <a:picLocks noChangeAspect="1" noChangeArrowheads="1"/>
          </p:cNvPicPr>
          <p:nvPr/>
        </p:nvPicPr>
        <p:blipFill>
          <a:blip r:embed="rId4"/>
          <a:srcRect/>
          <a:stretch>
            <a:fillRect/>
          </a:stretch>
        </p:blipFill>
        <p:spPr bwMode="auto">
          <a:xfrm>
            <a:off x="2685711" y="5346345"/>
            <a:ext cx="5153025" cy="352426"/>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FF0000"/>
                </a:solidFill>
              </a:rPr>
              <a:t>When would you use one vs. the others?</a:t>
            </a:r>
            <a:endParaRPr lang="en-US" sz="3600" dirty="0">
              <a:solidFill>
                <a:srgbClr val="FF0000"/>
              </a:solidFill>
            </a:endParaRPr>
          </a:p>
        </p:txBody>
      </p:sp>
      <p:sp>
        <p:nvSpPr>
          <p:cNvPr id="3" name="Content Placeholder 2"/>
          <p:cNvSpPr>
            <a:spLocks noGrp="1"/>
          </p:cNvSpPr>
          <p:nvPr>
            <p:ph idx="1"/>
          </p:nvPr>
        </p:nvSpPr>
        <p:spPr/>
        <p:txBody>
          <a:bodyPr/>
          <a:lstStyle/>
          <a:p>
            <a:r>
              <a:rPr lang="en-US" dirty="0" smtClean="0"/>
              <a:t>TD(0) prediction</a:t>
            </a:r>
          </a:p>
          <a:p>
            <a:r>
              <a:rPr lang="en-US" dirty="0" err="1" smtClean="0"/>
              <a:t>Sarsa</a:t>
            </a:r>
            <a:r>
              <a:rPr lang="en-US" dirty="0" smtClean="0"/>
              <a:t>, On-policy learning</a:t>
            </a:r>
          </a:p>
          <a:p>
            <a:r>
              <a:rPr lang="en-US" dirty="0" smtClean="0"/>
              <a:t>Q-Learning, Off-policy </a:t>
            </a:r>
            <a:r>
              <a:rPr lang="en-US" dirty="0" smtClean="0"/>
              <a:t>learning</a:t>
            </a:r>
          </a:p>
          <a:p>
            <a:r>
              <a:rPr lang="en-US" sz="2000" dirty="0" smtClean="0"/>
              <a:t>(Note that neither </a:t>
            </a:r>
            <a:r>
              <a:rPr lang="en-US" sz="2000" dirty="0" err="1" smtClean="0"/>
              <a:t>Sarsa</a:t>
            </a:r>
            <a:r>
              <a:rPr lang="en-US" sz="2000" dirty="0" smtClean="0"/>
              <a:t> or Q-learning have an explicit policy….)</a:t>
            </a:r>
            <a:endParaRPr lang="en-US" sz="2000" dirty="0" smtClean="0"/>
          </a:p>
          <a:p>
            <a:endParaRPr lang="en-US" dirty="0"/>
          </a:p>
        </p:txBody>
      </p:sp>
      <p:pic>
        <p:nvPicPr>
          <p:cNvPr id="44034" name="Picture 2" descr="http://webdocs.cs.ualberta.ca/%7Esutton/book/ebook/numeqtmp29.png"/>
          <p:cNvPicPr>
            <a:picLocks noChangeAspect="1" noChangeArrowheads="1"/>
          </p:cNvPicPr>
          <p:nvPr/>
        </p:nvPicPr>
        <p:blipFill>
          <a:blip r:embed="rId2"/>
          <a:srcRect/>
          <a:stretch>
            <a:fillRect/>
          </a:stretch>
        </p:blipFill>
        <p:spPr bwMode="auto">
          <a:xfrm>
            <a:off x="4038261" y="4039340"/>
            <a:ext cx="3800475" cy="352426"/>
          </a:xfrm>
          <a:prstGeom prst="rect">
            <a:avLst/>
          </a:prstGeom>
          <a:noFill/>
        </p:spPr>
      </p:pic>
      <p:pic>
        <p:nvPicPr>
          <p:cNvPr id="5" name="Picture 2" descr="http://webdocs.cs.ualberta.ca/%7Esutton/book/ebook/numeqtmp30.png"/>
          <p:cNvPicPr>
            <a:picLocks noChangeAspect="1" noChangeArrowheads="1"/>
          </p:cNvPicPr>
          <p:nvPr/>
        </p:nvPicPr>
        <p:blipFill>
          <a:blip r:embed="rId3"/>
          <a:srcRect/>
          <a:stretch>
            <a:fillRect/>
          </a:stretch>
        </p:blipFill>
        <p:spPr bwMode="auto">
          <a:xfrm>
            <a:off x="2876211" y="4689397"/>
            <a:ext cx="4962525" cy="352426"/>
          </a:xfrm>
          <a:prstGeom prst="rect">
            <a:avLst/>
          </a:prstGeom>
          <a:noFill/>
        </p:spPr>
      </p:pic>
      <p:pic>
        <p:nvPicPr>
          <p:cNvPr id="6" name="Picture 2" descr="http://webdocs.cs.ualberta.ca/%7Esutton/book/ebook/numeqtmp31.png"/>
          <p:cNvPicPr>
            <a:picLocks noChangeAspect="1" noChangeArrowheads="1"/>
          </p:cNvPicPr>
          <p:nvPr/>
        </p:nvPicPr>
        <p:blipFill>
          <a:blip r:embed="rId4"/>
          <a:srcRect/>
          <a:stretch>
            <a:fillRect/>
          </a:stretch>
        </p:blipFill>
        <p:spPr bwMode="auto">
          <a:xfrm>
            <a:off x="2685711" y="5346345"/>
            <a:ext cx="5153025" cy="352426"/>
          </a:xfrm>
          <a:prstGeom prst="rect">
            <a:avLst/>
          </a:prstGeom>
          <a:noFill/>
        </p:spPr>
      </p:pic>
    </p:spTree>
    <p:extLst>
      <p:ext uri="{BB962C8B-B14F-4D97-AF65-F5344CB8AC3E}">
        <p14:creationId xmlns:p14="http://schemas.microsoft.com/office/powerpoint/2010/main" val="36480074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Modified update</a:t>
            </a:r>
          </a:p>
          <a:p>
            <a:r>
              <a:rPr lang="en-US" dirty="0" smtClean="0"/>
              <a:t>On- or Off-policy?</a:t>
            </a:r>
          </a:p>
          <a:p>
            <a:r>
              <a:rPr lang="en-US" dirty="0" smtClean="0"/>
              <a:t>How do you think it’d do on the cliff world?</a:t>
            </a:r>
            <a:endParaRPr lang="en-US" dirty="0" smtClean="0"/>
          </a:p>
          <a:p>
            <a:endParaRPr lang="en-US" dirty="0"/>
          </a:p>
        </p:txBody>
      </p:sp>
      <p:pic>
        <p:nvPicPr>
          <p:cNvPr id="5" name="Picture 2" descr="http://webdocs.cs.ualberta.ca/%7Esutton/book/ebook/numeqtmp30.png"/>
          <p:cNvPicPr>
            <a:picLocks noChangeAspect="1" noChangeArrowheads="1"/>
          </p:cNvPicPr>
          <p:nvPr/>
        </p:nvPicPr>
        <p:blipFill>
          <a:blip r:embed="rId2"/>
          <a:srcRect/>
          <a:stretch>
            <a:fillRect/>
          </a:stretch>
        </p:blipFill>
        <p:spPr bwMode="auto">
          <a:xfrm>
            <a:off x="628089" y="3765773"/>
            <a:ext cx="7210648" cy="512082"/>
          </a:xfrm>
          <a:prstGeom prst="rect">
            <a:avLst/>
          </a:prstGeom>
          <a:noFill/>
        </p:spPr>
      </p:pic>
      <p:pic>
        <p:nvPicPr>
          <p:cNvPr id="6" name="Picture 2" descr="http://webdocs.cs.ualberta.ca/%7Esutton/book/ebook/numeqtmp31.png"/>
          <p:cNvPicPr>
            <a:picLocks noChangeAspect="1" noChangeArrowheads="1"/>
          </p:cNvPicPr>
          <p:nvPr/>
        </p:nvPicPr>
        <p:blipFill>
          <a:blip r:embed="rId3"/>
          <a:srcRect/>
          <a:stretch>
            <a:fillRect/>
          </a:stretch>
        </p:blipFill>
        <p:spPr bwMode="auto">
          <a:xfrm>
            <a:off x="351289" y="4422721"/>
            <a:ext cx="7487448" cy="512082"/>
          </a:xfrm>
          <a:prstGeom prst="rect">
            <a:avLst/>
          </a:prstGeom>
          <a:noFill/>
        </p:spPr>
      </p:pic>
      <p:pic>
        <p:nvPicPr>
          <p:cNvPr id="4" name="Picture 3"/>
          <p:cNvPicPr>
            <a:picLocks noChangeAspect="1"/>
          </p:cNvPicPr>
          <p:nvPr/>
        </p:nvPicPr>
        <p:blipFill>
          <a:blip r:embed="rId4"/>
          <a:stretch>
            <a:fillRect/>
          </a:stretch>
        </p:blipFill>
        <p:spPr>
          <a:xfrm>
            <a:off x="513694" y="5078047"/>
            <a:ext cx="7325041" cy="1048116"/>
          </a:xfrm>
          <a:prstGeom prst="rect">
            <a:avLst/>
          </a:prstGeom>
          <a:ln>
            <a:solidFill>
              <a:srgbClr val="FF0000"/>
            </a:solidFill>
          </a:ln>
        </p:spPr>
      </p:pic>
    </p:spTree>
    <p:extLst>
      <p:ext uri="{BB962C8B-B14F-4D97-AF65-F5344CB8AC3E}">
        <p14:creationId xmlns:p14="http://schemas.microsoft.com/office/powerpoint/2010/main" val="146339194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5262102" cy="4525963"/>
          </a:xfrm>
        </p:spPr>
        <p:txBody>
          <a:bodyPr>
            <a:normAutofit fontScale="85000" lnSpcReduction="10000"/>
          </a:bodyPr>
          <a:lstStyle/>
          <a:p>
            <a:r>
              <a:rPr lang="en-US" dirty="0" smtClean="0"/>
              <a:t>Actor-</a:t>
            </a:r>
            <a:r>
              <a:rPr lang="en-US" dirty="0" smtClean="0"/>
              <a:t>Critic</a:t>
            </a:r>
          </a:p>
          <a:p>
            <a:r>
              <a:rPr lang="en-US" dirty="0" smtClean="0"/>
              <a:t>On-policy learning</a:t>
            </a:r>
          </a:p>
          <a:p>
            <a:r>
              <a:rPr lang="en-US" dirty="0" smtClean="0"/>
              <a:t>Critic: Value function</a:t>
            </a:r>
          </a:p>
          <a:p>
            <a:pPr lvl="1"/>
            <a:r>
              <a:rPr lang="en-US" dirty="0" smtClean="0"/>
              <a:t>If result is better than I thought it’d be, take that action more often</a:t>
            </a:r>
          </a:p>
          <a:p>
            <a:r>
              <a:rPr lang="en-US" dirty="0" smtClean="0"/>
              <a:t>Actor: Explicit policy</a:t>
            </a:r>
          </a:p>
          <a:p>
            <a:endParaRPr lang="en-US" dirty="0"/>
          </a:p>
          <a:p>
            <a:r>
              <a:rPr lang="en-US" dirty="0" smtClean="0"/>
              <a:t>Policy evaluation / improvement</a:t>
            </a:r>
          </a:p>
          <a:p>
            <a:pPr lvl="1"/>
            <a:r>
              <a:rPr lang="en-US" dirty="0" smtClean="0"/>
              <a:t>Sound familiar?</a:t>
            </a:r>
            <a:endParaRPr lang="en-US" dirty="0"/>
          </a:p>
        </p:txBody>
      </p:sp>
      <p:pic>
        <p:nvPicPr>
          <p:cNvPr id="45058" name="Picture 2" descr="http://webdocs.cs.ualberta.ca/%7Esutton/book/ebook/figtmp34.png"/>
          <p:cNvPicPr>
            <a:picLocks noChangeAspect="1" noChangeArrowheads="1"/>
          </p:cNvPicPr>
          <p:nvPr/>
        </p:nvPicPr>
        <p:blipFill>
          <a:blip r:embed="rId2"/>
          <a:srcRect/>
          <a:stretch>
            <a:fillRect/>
          </a:stretch>
        </p:blipFill>
        <p:spPr bwMode="auto">
          <a:xfrm>
            <a:off x="5518028" y="1600200"/>
            <a:ext cx="3362325" cy="333375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Actor-Critic</a:t>
            </a:r>
            <a:endParaRPr lang="en-US" dirty="0"/>
          </a:p>
        </p:txBody>
      </p:sp>
      <p:pic>
        <p:nvPicPr>
          <p:cNvPr id="45058" name="Picture 2" descr="http://webdocs.cs.ualberta.ca/%7Esutton/book/ebook/figtmp34.png"/>
          <p:cNvPicPr>
            <a:picLocks noChangeAspect="1" noChangeArrowheads="1"/>
          </p:cNvPicPr>
          <p:nvPr/>
        </p:nvPicPr>
        <p:blipFill>
          <a:blip r:embed="rId2"/>
          <a:srcRect/>
          <a:stretch>
            <a:fillRect/>
          </a:stretch>
        </p:blipFill>
        <p:spPr bwMode="auto">
          <a:xfrm>
            <a:off x="4585533" y="1600200"/>
            <a:ext cx="3362325" cy="3333750"/>
          </a:xfrm>
          <a:prstGeom prst="rect">
            <a:avLst/>
          </a:prstGeom>
          <a:noFill/>
        </p:spPr>
      </p:pic>
      <p:pic>
        <p:nvPicPr>
          <p:cNvPr id="45060" name="Picture 4" descr="http://webdocs.cs.ualberta.ca/%7Esutton/book/ebook/imgtmp41.png"/>
          <p:cNvPicPr>
            <a:picLocks noChangeAspect="1" noChangeArrowheads="1"/>
          </p:cNvPicPr>
          <p:nvPr/>
        </p:nvPicPr>
        <p:blipFill>
          <a:blip r:embed="rId3"/>
          <a:srcRect/>
          <a:stretch>
            <a:fillRect/>
          </a:stretch>
        </p:blipFill>
        <p:spPr bwMode="auto">
          <a:xfrm>
            <a:off x="731467" y="4010672"/>
            <a:ext cx="2447925" cy="200025"/>
          </a:xfrm>
          <a:prstGeom prst="rect">
            <a:avLst/>
          </a:prstGeom>
          <a:noFill/>
        </p:spPr>
      </p:pic>
    </p:spTree>
    <p:extLst>
      <p:ext uri="{BB962C8B-B14F-4D97-AF65-F5344CB8AC3E}">
        <p14:creationId xmlns:p14="http://schemas.microsoft.com/office/powerpoint/2010/main" val="42500475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Actor-Critic</a:t>
            </a:r>
            <a:endParaRPr lang="en-US" dirty="0"/>
          </a:p>
        </p:txBody>
      </p:sp>
      <p:pic>
        <p:nvPicPr>
          <p:cNvPr id="45058" name="Picture 2" descr="http://webdocs.cs.ualberta.ca/%7Esutton/book/ebook/figtmp34.png"/>
          <p:cNvPicPr>
            <a:picLocks noChangeAspect="1" noChangeArrowheads="1"/>
          </p:cNvPicPr>
          <p:nvPr/>
        </p:nvPicPr>
        <p:blipFill>
          <a:blip r:embed="rId2"/>
          <a:srcRect/>
          <a:stretch>
            <a:fillRect/>
          </a:stretch>
        </p:blipFill>
        <p:spPr bwMode="auto">
          <a:xfrm>
            <a:off x="4585533" y="1600200"/>
            <a:ext cx="3362325" cy="3333750"/>
          </a:xfrm>
          <a:prstGeom prst="rect">
            <a:avLst/>
          </a:prstGeom>
          <a:noFill/>
        </p:spPr>
      </p:pic>
      <p:pic>
        <p:nvPicPr>
          <p:cNvPr id="45060" name="Picture 4" descr="http://webdocs.cs.ualberta.ca/%7Esutton/book/ebook/imgtmp41.png"/>
          <p:cNvPicPr>
            <a:picLocks noChangeAspect="1" noChangeArrowheads="1"/>
          </p:cNvPicPr>
          <p:nvPr/>
        </p:nvPicPr>
        <p:blipFill>
          <a:blip r:embed="rId3"/>
          <a:srcRect/>
          <a:stretch>
            <a:fillRect/>
          </a:stretch>
        </p:blipFill>
        <p:spPr bwMode="auto">
          <a:xfrm>
            <a:off x="731467" y="4010672"/>
            <a:ext cx="2447925" cy="200025"/>
          </a:xfrm>
          <a:prstGeom prst="rect">
            <a:avLst/>
          </a:prstGeom>
          <a:noFill/>
        </p:spPr>
      </p:pic>
      <p:pic>
        <p:nvPicPr>
          <p:cNvPr id="45062" name="Picture 6" descr="http://webdocs.cs.ualberta.ca/%7Esutton/book/ebook/imgtmp42.png"/>
          <p:cNvPicPr>
            <a:picLocks noChangeAspect="1" noChangeArrowheads="1"/>
          </p:cNvPicPr>
          <p:nvPr/>
        </p:nvPicPr>
        <p:blipFill>
          <a:blip r:embed="rId4"/>
          <a:srcRect/>
          <a:stretch>
            <a:fillRect/>
          </a:stretch>
        </p:blipFill>
        <p:spPr bwMode="auto">
          <a:xfrm>
            <a:off x="731467" y="4438649"/>
            <a:ext cx="3476625" cy="495301"/>
          </a:xfrm>
          <a:prstGeom prst="rect">
            <a:avLst/>
          </a:prstGeom>
          <a:noFill/>
        </p:spPr>
      </p:pic>
      <p:pic>
        <p:nvPicPr>
          <p:cNvPr id="45064" name="Picture 8" descr="http://webdocs.cs.ualberta.ca/%7Esutton/book/ebook/imgtmp43.png"/>
          <p:cNvPicPr>
            <a:picLocks noChangeAspect="1" noChangeArrowheads="1"/>
          </p:cNvPicPr>
          <p:nvPr/>
        </p:nvPicPr>
        <p:blipFill>
          <a:blip r:embed="rId5"/>
          <a:srcRect/>
          <a:stretch>
            <a:fillRect/>
          </a:stretch>
        </p:blipFill>
        <p:spPr bwMode="auto">
          <a:xfrm>
            <a:off x="731467" y="5085441"/>
            <a:ext cx="2143125" cy="200025"/>
          </a:xfrm>
          <a:prstGeom prst="rect">
            <a:avLst/>
          </a:prstGeom>
          <a:noFill/>
        </p:spPr>
      </p:pic>
    </p:spTree>
    <p:extLst>
      <p:ext uri="{BB962C8B-B14F-4D97-AF65-F5344CB8AC3E}">
        <p14:creationId xmlns:p14="http://schemas.microsoft.com/office/powerpoint/2010/main" val="152134865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Improvement</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en-US" dirty="0" smtClean="0"/>
              <a:t>R.S</a:t>
            </a:r>
            <a:r>
              <a:rPr lang="en-US" dirty="0" smtClean="0"/>
              <a:t>. Sutton, D. </a:t>
            </a:r>
            <a:r>
              <a:rPr lang="en-US" dirty="0" err="1" smtClean="0"/>
              <a:t>McAllester</a:t>
            </a:r>
            <a:r>
              <a:rPr lang="en-US" dirty="0" smtClean="0"/>
              <a:t>, S. Singh, and Y. </a:t>
            </a:r>
            <a:r>
              <a:rPr lang="en-US" dirty="0" err="1" smtClean="0"/>
              <a:t>Mansour</a:t>
            </a:r>
            <a:r>
              <a:rPr lang="en-US" dirty="0" smtClean="0"/>
              <a:t>. Policy gradient methods for reinforcement learning with function approximation. In NIPS, </a:t>
            </a:r>
            <a:r>
              <a:rPr lang="en-US" dirty="0" smtClean="0"/>
              <a:t>2000</a:t>
            </a:r>
          </a:p>
          <a:p>
            <a:r>
              <a:rPr lang="en-US" dirty="0"/>
              <a:t>Policy gradient improvement </a:t>
            </a:r>
            <a:endParaRPr lang="en-US" dirty="0" smtClean="0"/>
          </a:p>
          <a:p>
            <a:r>
              <a:rPr lang="el-GR" dirty="0" smtClean="0">
                <a:solidFill>
                  <a:srgbClr val="FF0000"/>
                </a:solidFill>
              </a:rPr>
              <a:t>θ </a:t>
            </a:r>
            <a:r>
              <a:rPr lang="el-GR" dirty="0" smtClean="0"/>
              <a:t>is vector of policy parameters</a:t>
            </a:r>
          </a:p>
          <a:p>
            <a:r>
              <a:rPr lang="el-GR" dirty="0" smtClean="0">
                <a:solidFill>
                  <a:srgbClr val="FF0000"/>
                </a:solidFill>
              </a:rPr>
              <a:t>ρ</a:t>
            </a:r>
            <a:r>
              <a:rPr lang="en-US" dirty="0" smtClean="0">
                <a:solidFill>
                  <a:srgbClr val="FF0000"/>
                </a:solidFill>
              </a:rPr>
              <a:t> </a:t>
            </a:r>
            <a:r>
              <a:rPr lang="en-US" dirty="0" smtClean="0">
                <a:solidFill>
                  <a:srgbClr val="000000"/>
                </a:solidFill>
              </a:rPr>
              <a:t>is the policy performance (e.g., average reward per step)</a:t>
            </a:r>
          </a:p>
          <a:p>
            <a:r>
              <a:rPr lang="en-US" dirty="0" smtClean="0">
                <a:solidFill>
                  <a:srgbClr val="FF0000"/>
                </a:solidFill>
              </a:rPr>
              <a:t>α </a:t>
            </a:r>
            <a:r>
              <a:rPr lang="en-US" dirty="0" smtClean="0">
                <a:solidFill>
                  <a:srgbClr val="000000"/>
                </a:solidFill>
              </a:rPr>
              <a:t>is learning rate</a:t>
            </a:r>
          </a:p>
          <a:p>
            <a:endParaRPr lang="en-US" dirty="0" smtClean="0">
              <a:solidFill>
                <a:srgbClr val="000000"/>
              </a:solidFill>
            </a:endParaRPr>
          </a:p>
          <a:p>
            <a:endParaRPr lang="en-US" dirty="0" smtClean="0">
              <a:solidFill>
                <a:srgbClr val="000000"/>
              </a:solidFill>
            </a:endParaRPr>
          </a:p>
          <a:p>
            <a:endParaRPr lang="en-US" dirty="0" smtClean="0">
              <a:solidFill>
                <a:srgbClr val="000000"/>
              </a:solidFill>
            </a:endParaRPr>
          </a:p>
          <a:p>
            <a:r>
              <a:rPr lang="en-US" dirty="0" smtClean="0">
                <a:solidFill>
                  <a:srgbClr val="000000"/>
                </a:solidFill>
              </a:rPr>
              <a:t>Can (usually) be assured to converge</a:t>
            </a:r>
          </a:p>
          <a:p>
            <a:r>
              <a:rPr lang="en-US" dirty="0" smtClean="0">
                <a:solidFill>
                  <a:srgbClr val="000000"/>
                </a:solidFill>
              </a:rPr>
              <a:t>Small changes to </a:t>
            </a:r>
            <a:r>
              <a:rPr lang="en-US" dirty="0" err="1" smtClean="0">
                <a:solidFill>
                  <a:srgbClr val="000000"/>
                </a:solidFill>
              </a:rPr>
              <a:t>θ</a:t>
            </a:r>
            <a:r>
              <a:rPr lang="en-US" dirty="0" smtClean="0">
                <a:solidFill>
                  <a:srgbClr val="000000"/>
                </a:solidFill>
              </a:rPr>
              <a:t> can cause only small changes to policy / state-visitation distribution</a:t>
            </a:r>
          </a:p>
          <a:p>
            <a:r>
              <a:rPr lang="en-US" dirty="0" smtClean="0">
                <a:solidFill>
                  <a:srgbClr val="000000"/>
                </a:solidFill>
              </a:rPr>
              <a:t>Approximate gradient via experience</a:t>
            </a:r>
            <a:endParaRPr lang="en-US" dirty="0">
              <a:solidFill>
                <a:srgbClr val="000000"/>
              </a:solidFill>
            </a:endParaRPr>
          </a:p>
          <a:p>
            <a:endParaRPr lang="en-US" dirty="0" smtClean="0"/>
          </a:p>
          <a:p>
            <a:r>
              <a:rPr lang="en-US" dirty="0" smtClean="0"/>
              <a:t>Also: V</a:t>
            </a:r>
            <a:r>
              <a:rPr lang="en-US" dirty="0"/>
              <a:t>. </a:t>
            </a:r>
            <a:r>
              <a:rPr lang="en-US" dirty="0" err="1"/>
              <a:t>Konda</a:t>
            </a:r>
            <a:r>
              <a:rPr lang="en-US" dirty="0"/>
              <a:t> and J. </a:t>
            </a:r>
            <a:r>
              <a:rPr lang="en-US" dirty="0" err="1"/>
              <a:t>Tsitsiklis</a:t>
            </a:r>
            <a:r>
              <a:rPr lang="en-US" dirty="0"/>
              <a:t>. Actor-critic algorithms. In NIPS, 2000</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506047065"/>
              </p:ext>
            </p:extLst>
          </p:nvPr>
        </p:nvGraphicFramePr>
        <p:xfrm>
          <a:off x="3115442" y="3933713"/>
          <a:ext cx="1356988" cy="779012"/>
        </p:xfrm>
        <a:graphic>
          <a:graphicData uri="http://schemas.openxmlformats.org/presentationml/2006/ole">
            <mc:AlternateContent xmlns:mc="http://schemas.openxmlformats.org/markup-compatibility/2006">
              <mc:Choice xmlns:v="urn:schemas-microsoft-com:vml" Requires="v">
                <p:oleObj spid="_x0000_s1029" name="Equation" r:id="rId3" imgW="685800" imgH="393700" progId="Equation.3">
                  <p:embed/>
                </p:oleObj>
              </mc:Choice>
              <mc:Fallback>
                <p:oleObj name="Equation" r:id="rId3" imgW="685800" imgH="393700" progId="Equation.3">
                  <p:embed/>
                  <p:pic>
                    <p:nvPicPr>
                      <p:cNvPr id="0" name=""/>
                      <p:cNvPicPr/>
                      <p:nvPr/>
                    </p:nvPicPr>
                    <p:blipFill>
                      <a:blip r:embed="rId4"/>
                      <a:stretch>
                        <a:fillRect/>
                      </a:stretch>
                    </p:blipFill>
                    <p:spPr>
                      <a:xfrm>
                        <a:off x="3115442" y="3933713"/>
                        <a:ext cx="1356988" cy="779012"/>
                      </a:xfrm>
                      <a:prstGeom prst="rect">
                        <a:avLst/>
                      </a:prstGeom>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Natural Actor-Critic: Peters and </a:t>
            </a:r>
            <a:r>
              <a:rPr lang="en-US" sz="3200" dirty="0" err="1" smtClean="0"/>
              <a:t>Schaal</a:t>
            </a:r>
            <a:r>
              <a:rPr lang="en-US" sz="3200" dirty="0" smtClean="0"/>
              <a:t>, 2008</a:t>
            </a:r>
            <a:endParaRPr lang="en-US" sz="3200" dirty="0"/>
          </a:p>
        </p:txBody>
      </p:sp>
      <p:sp>
        <p:nvSpPr>
          <p:cNvPr id="3" name="Content Placeholder 2"/>
          <p:cNvSpPr>
            <a:spLocks noGrp="1"/>
          </p:cNvSpPr>
          <p:nvPr>
            <p:ph idx="1"/>
          </p:nvPr>
        </p:nvSpPr>
        <p:spPr/>
        <p:txBody>
          <a:bodyPr>
            <a:normAutofit/>
          </a:bodyPr>
          <a:lstStyle/>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p:txBody>
      </p:sp>
      <p:pic>
        <p:nvPicPr>
          <p:cNvPr id="4" name="Picture 3"/>
          <p:cNvPicPr>
            <a:picLocks noChangeAspect="1"/>
          </p:cNvPicPr>
          <p:nvPr/>
        </p:nvPicPr>
        <p:blipFill>
          <a:blip r:embed="rId3"/>
          <a:stretch>
            <a:fillRect/>
          </a:stretch>
        </p:blipFill>
        <p:spPr>
          <a:xfrm>
            <a:off x="1110113" y="3312443"/>
            <a:ext cx="6664445" cy="2897585"/>
          </a:xfrm>
          <a:prstGeom prst="rect">
            <a:avLst/>
          </a:prstGeom>
        </p:spPr>
      </p:pic>
      <p:sp>
        <p:nvSpPr>
          <p:cNvPr id="6" name="Rectangle 5"/>
          <p:cNvSpPr/>
          <p:nvPr/>
        </p:nvSpPr>
        <p:spPr>
          <a:xfrm>
            <a:off x="159856" y="1417638"/>
            <a:ext cx="8703285" cy="707886"/>
          </a:xfrm>
          <a:prstGeom prst="rect">
            <a:avLst/>
          </a:prstGeom>
        </p:spPr>
        <p:txBody>
          <a:bodyPr wrap="square">
            <a:spAutoFit/>
          </a:bodyPr>
          <a:lstStyle/>
          <a:p>
            <a:r>
              <a:rPr lang="en-US" sz="2000" dirty="0"/>
              <a:t>Vanilla policy gradient follow gradient of the expected return function J(</a:t>
            </a:r>
            <a:r>
              <a:rPr lang="en-US" sz="2000" dirty="0" err="1"/>
              <a:t>θ</a:t>
            </a:r>
            <a:r>
              <a:rPr lang="en-US" sz="2000" dirty="0"/>
              <a:t>)</a:t>
            </a:r>
          </a:p>
          <a:p>
            <a:pPr lvl="1"/>
            <a:r>
              <a:rPr lang="en-US" sz="2000" dirty="0"/>
              <a:t>Often </a:t>
            </a:r>
            <a:r>
              <a:rPr lang="en-US" sz="2000" dirty="0" smtClean="0"/>
              <a:t>gets </a:t>
            </a:r>
            <a:r>
              <a:rPr lang="en-US" sz="2000" dirty="0"/>
              <a:t>stuck in plateaus</a:t>
            </a:r>
          </a:p>
        </p:txBody>
      </p:sp>
      <p:graphicFrame>
        <p:nvGraphicFramePr>
          <p:cNvPr id="7" name="Object 6"/>
          <p:cNvGraphicFramePr>
            <a:graphicFrameLocks noChangeAspect="1"/>
          </p:cNvGraphicFramePr>
          <p:nvPr>
            <p:extLst>
              <p:ext uri="{D42A27DB-BD31-4B8C-83A1-F6EECF244321}">
                <p14:modId xmlns:p14="http://schemas.microsoft.com/office/powerpoint/2010/main" val="3203415055"/>
              </p:ext>
            </p:extLst>
          </p:nvPr>
        </p:nvGraphicFramePr>
        <p:xfrm>
          <a:off x="3803458" y="2382012"/>
          <a:ext cx="996235" cy="445684"/>
        </p:xfrm>
        <a:graphic>
          <a:graphicData uri="http://schemas.openxmlformats.org/presentationml/2006/ole">
            <mc:AlternateContent xmlns:mc="http://schemas.openxmlformats.org/markup-compatibility/2006">
              <mc:Choice xmlns:v="urn:schemas-microsoft-com:vml" Requires="v">
                <p:oleObj spid="_x0000_s3077" name="Equation" r:id="rId4" imgW="482600" imgH="215900" progId="Equation.3">
                  <p:embed/>
                </p:oleObj>
              </mc:Choice>
              <mc:Fallback>
                <p:oleObj name="Equation" r:id="rId4" imgW="482600" imgH="215900" progId="Equation.3">
                  <p:embed/>
                  <p:pic>
                    <p:nvPicPr>
                      <p:cNvPr id="0" name=""/>
                      <p:cNvPicPr/>
                      <p:nvPr/>
                    </p:nvPicPr>
                    <p:blipFill>
                      <a:blip r:embed="rId5"/>
                      <a:stretch>
                        <a:fillRect/>
                      </a:stretch>
                    </p:blipFill>
                    <p:spPr>
                      <a:xfrm>
                        <a:off x="3803458" y="2382012"/>
                        <a:ext cx="996235" cy="445684"/>
                      </a:xfrm>
                      <a:prstGeom prst="rect">
                        <a:avLst/>
                      </a:prstGeom>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6.1: Chris?</a:t>
            </a:r>
          </a:p>
          <a:p>
            <a:pPr lvl="1"/>
            <a:r>
              <a:rPr lang="en-US" dirty="0" smtClean="0"/>
              <a:t>The </a:t>
            </a:r>
            <a:r>
              <a:rPr lang="en-US" dirty="0"/>
              <a:t>agent is driving home from work from a new work location, but enters the freeway from the same point.  Thus, the second leg of our drive home is the same as it was before.  But say traffic is significantly worse on the first leg of this drive than it was on the first leg before the change in work locations.  With a MC approach, we'd be modifying our estimates of the time it takes to make the second leg of the drive based solely on the fact that the entire drive took longer.  With a TD method, we'd only be modifying our estimates based on the next state, so this method would be able to learn that the first leg of the drive is taking longer and our estimates would reflect that.  The second leg would be unaffected.</a:t>
            </a:r>
          </a:p>
          <a:p>
            <a:endParaRPr lang="en-US" dirty="0" smtClean="0"/>
          </a:p>
          <a:p>
            <a:endParaRPr lang="en-US" dirty="0"/>
          </a:p>
        </p:txBody>
      </p:sp>
    </p:spTree>
    <p:extLst>
      <p:ext uri="{BB962C8B-B14F-4D97-AF65-F5344CB8AC3E}">
        <p14:creationId xmlns:p14="http://schemas.microsoft.com/office/powerpoint/2010/main" val="120645179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Natural Actor-Critic: Peters and </a:t>
            </a:r>
            <a:r>
              <a:rPr lang="en-US" sz="3200" dirty="0" err="1" smtClean="0"/>
              <a:t>Schaal</a:t>
            </a:r>
            <a:r>
              <a:rPr lang="en-US" sz="3200" dirty="0" smtClean="0"/>
              <a:t>, 2008</a:t>
            </a:r>
            <a:endParaRPr lang="en-US" sz="3200" dirty="0"/>
          </a:p>
        </p:txBody>
      </p:sp>
      <p:sp>
        <p:nvSpPr>
          <p:cNvPr id="3" name="Content Placeholder 2"/>
          <p:cNvSpPr>
            <a:spLocks noGrp="1"/>
          </p:cNvSpPr>
          <p:nvPr>
            <p:ph idx="1"/>
          </p:nvPr>
        </p:nvSpPr>
        <p:spPr>
          <a:xfrm>
            <a:off x="457200" y="1600200"/>
            <a:ext cx="8229600" cy="5257800"/>
          </a:xfrm>
        </p:spPr>
        <p:txBody>
          <a:bodyPr>
            <a:normAutofit fontScale="92500"/>
          </a:bodyPr>
          <a:lstStyle/>
          <a:p>
            <a:pPr marL="0" indent="0">
              <a:buNone/>
            </a:pPr>
            <a:r>
              <a:rPr lang="en-US" dirty="0" smtClean="0"/>
              <a:t>Natural gradients avoid this problem</a:t>
            </a:r>
          </a:p>
          <a:p>
            <a:r>
              <a:rPr lang="en-US" dirty="0" smtClean="0"/>
              <a:t>Does not follow steepest direction in parameters </a:t>
            </a:r>
            <a:r>
              <a:rPr lang="en-US" dirty="0" smtClean="0">
                <a:solidFill>
                  <a:srgbClr val="000000"/>
                </a:solidFill>
              </a:rPr>
              <a:t>space, but </a:t>
            </a:r>
            <a:r>
              <a:rPr lang="en-US" dirty="0" smtClean="0">
                <a:solidFill>
                  <a:srgbClr val="000000"/>
                </a:solidFill>
              </a:rPr>
              <a:t>steepest direction </a:t>
            </a:r>
            <a:r>
              <a:rPr lang="en-US" dirty="0" err="1" smtClean="0">
                <a:solidFill>
                  <a:srgbClr val="000000"/>
                </a:solidFill>
              </a:rPr>
              <a:t>w.r.t</a:t>
            </a:r>
            <a:r>
              <a:rPr lang="en-US" dirty="0" smtClean="0">
                <a:solidFill>
                  <a:srgbClr val="000000"/>
                </a:solidFill>
              </a:rPr>
              <a:t>. Fisher metric:</a:t>
            </a:r>
          </a:p>
          <a:p>
            <a:endParaRPr lang="en-US" dirty="0">
              <a:solidFill>
                <a:srgbClr val="000000"/>
              </a:solidFill>
            </a:endParaRPr>
          </a:p>
          <a:p>
            <a:r>
              <a:rPr lang="en-US" dirty="0" smtClean="0">
                <a:solidFill>
                  <a:srgbClr val="000000"/>
                </a:solidFill>
              </a:rPr>
              <a:t>G(</a:t>
            </a:r>
            <a:r>
              <a:rPr lang="en-US" dirty="0" err="1" smtClean="0">
                <a:solidFill>
                  <a:srgbClr val="000000"/>
                </a:solidFill>
              </a:rPr>
              <a:t>θ</a:t>
            </a:r>
            <a:r>
              <a:rPr lang="en-US" dirty="0" smtClean="0">
                <a:solidFill>
                  <a:srgbClr val="000000"/>
                </a:solidFill>
              </a:rPr>
              <a:t>) is Fisher information matrix </a:t>
            </a:r>
          </a:p>
          <a:p>
            <a:pPr lvl="1"/>
            <a:r>
              <a:rPr lang="en-US" dirty="0" smtClean="0">
                <a:solidFill>
                  <a:srgbClr val="000000"/>
                </a:solidFill>
              </a:rPr>
              <a:t>amount of information </a:t>
            </a:r>
            <a:r>
              <a:rPr lang="en-US" dirty="0" smtClean="0"/>
              <a:t>that an observed random variable X carries about an unknow</a:t>
            </a:r>
            <a:r>
              <a:rPr lang="en-US" dirty="0" smtClean="0"/>
              <a:t>n parameter </a:t>
            </a:r>
            <a:r>
              <a:rPr lang="en-US" dirty="0" err="1" smtClean="0"/>
              <a:t>θ</a:t>
            </a:r>
            <a:r>
              <a:rPr lang="en-US" dirty="0" smtClean="0"/>
              <a:t>, upon which P(X) depends)</a:t>
            </a:r>
          </a:p>
          <a:p>
            <a:r>
              <a:rPr lang="en-US" dirty="0" smtClean="0"/>
              <a:t>Depends on choice of coordinate system</a:t>
            </a:r>
          </a:p>
          <a:p>
            <a:r>
              <a:rPr lang="en-US" dirty="0" smtClean="0"/>
              <a:t>Convergence to next local optimum is assured</a:t>
            </a:r>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544143746"/>
              </p:ext>
            </p:extLst>
          </p:nvPr>
        </p:nvGraphicFramePr>
        <p:xfrm>
          <a:off x="2778132" y="3242320"/>
          <a:ext cx="3043238" cy="498475"/>
        </p:xfrm>
        <a:graphic>
          <a:graphicData uri="http://schemas.openxmlformats.org/presentationml/2006/ole">
            <mc:AlternateContent xmlns:mc="http://schemas.openxmlformats.org/markup-compatibility/2006">
              <mc:Choice xmlns:v="urn:schemas-microsoft-com:vml" Requires="v">
                <p:oleObj spid="_x0000_s2054" name="Equation" r:id="rId3" imgW="1473200" imgH="241300" progId="Equation.3">
                  <p:embed/>
                </p:oleObj>
              </mc:Choice>
              <mc:Fallback>
                <p:oleObj name="Equation" r:id="rId3" imgW="1473200" imgH="241300" progId="Equation.3">
                  <p:embed/>
                  <p:pic>
                    <p:nvPicPr>
                      <p:cNvPr id="0" name=""/>
                      <p:cNvPicPr/>
                      <p:nvPr/>
                    </p:nvPicPr>
                    <p:blipFill>
                      <a:blip r:embed="rId4"/>
                      <a:stretch>
                        <a:fillRect/>
                      </a:stretch>
                    </p:blipFill>
                    <p:spPr>
                      <a:xfrm>
                        <a:off x="2778132" y="3242320"/>
                        <a:ext cx="3043238" cy="498475"/>
                      </a:xfrm>
                      <a:prstGeom prst="rect">
                        <a:avLst/>
                      </a:prstGeom>
                    </p:spPr>
                  </p:pic>
                </p:oleObj>
              </mc:Fallback>
            </mc:AlternateContent>
          </a:graphicData>
        </a:graphic>
      </p:graphicFrame>
    </p:spTree>
    <p:extLst>
      <p:ext uri="{BB962C8B-B14F-4D97-AF65-F5344CB8AC3E}">
        <p14:creationId xmlns:p14="http://schemas.microsoft.com/office/powerpoint/2010/main" val="239108937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Actor-critic advantage</a:t>
            </a:r>
          </a:p>
          <a:p>
            <a:pPr lvl="1"/>
            <a:r>
              <a:rPr lang="en-US" dirty="0" smtClean="0"/>
              <a:t>Combine different methods for policy improvement with methods for policy evaluation</a:t>
            </a:r>
          </a:p>
          <a:p>
            <a:pPr lvl="1"/>
            <a:r>
              <a:rPr lang="en-US" dirty="0" smtClean="0"/>
              <a:t>E.g., Least-Squares Temporal Difference (LSTD)</a:t>
            </a:r>
          </a:p>
        </p:txBody>
      </p:sp>
    </p:spTree>
    <p:extLst>
      <p:ext uri="{BB962C8B-B14F-4D97-AF65-F5344CB8AC3E}">
        <p14:creationId xmlns:p14="http://schemas.microsoft.com/office/powerpoint/2010/main" val="211231518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Ergodic</a:t>
            </a:r>
            <a:r>
              <a:rPr lang="en-US" dirty="0" smtClean="0"/>
              <a:t> process: nonzero probability of reaching any state from any other under any policy	</a:t>
            </a:r>
            <a:endParaRPr lang="en-US" dirty="0"/>
          </a:p>
        </p:txBody>
      </p:sp>
    </p:spTree>
    <p:extLst>
      <p:ext uri="{BB962C8B-B14F-4D97-AF65-F5344CB8AC3E}">
        <p14:creationId xmlns:p14="http://schemas.microsoft.com/office/powerpoint/2010/main" val="142635212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Afterstates</a:t>
            </a:r>
            <a:endParaRPr lang="en-US" dirty="0" smtClean="0"/>
          </a:p>
          <a:p>
            <a:r>
              <a:rPr lang="en-US" dirty="0" smtClean="0"/>
              <a:t>Where else would these be </a:t>
            </a:r>
            <a:r>
              <a:rPr lang="en-US" dirty="0" smtClean="0">
                <a:solidFill>
                  <a:srgbClr val="FF0000"/>
                </a:solidFill>
              </a:rPr>
              <a:t>useful</a:t>
            </a:r>
            <a:r>
              <a:rPr lang="en-US" dirty="0" smtClean="0"/>
              <a:t>?</a:t>
            </a:r>
          </a:p>
          <a:p>
            <a:endParaRPr lang="en-US" dirty="0"/>
          </a:p>
        </p:txBody>
      </p:sp>
      <p:pic>
        <p:nvPicPr>
          <p:cNvPr id="4" name="Picture 3"/>
          <p:cNvPicPr>
            <a:picLocks noChangeAspect="1"/>
          </p:cNvPicPr>
          <p:nvPr/>
        </p:nvPicPr>
        <p:blipFill>
          <a:blip r:embed="rId2"/>
          <a:stretch>
            <a:fillRect/>
          </a:stretch>
        </p:blipFill>
        <p:spPr>
          <a:xfrm>
            <a:off x="2766328" y="3419009"/>
            <a:ext cx="4017109" cy="230983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Unified View</a:t>
            </a:r>
            <a:endParaRPr lang="en-US" dirty="0"/>
          </a:p>
        </p:txBody>
      </p:sp>
      <p:pic>
        <p:nvPicPr>
          <p:cNvPr id="5" name="Picture 4"/>
          <p:cNvPicPr>
            <a:picLocks noChangeAspect="1"/>
          </p:cNvPicPr>
          <p:nvPr/>
        </p:nvPicPr>
        <p:blipFill>
          <a:blip r:embed="rId2"/>
          <a:stretch>
            <a:fillRect/>
          </a:stretch>
        </p:blipFill>
        <p:spPr>
          <a:xfrm>
            <a:off x="1508130" y="1802750"/>
            <a:ext cx="5195098" cy="4700028"/>
          </a:xfrm>
          <a:prstGeom prst="rect">
            <a:avLst/>
          </a:prstGeom>
        </p:spPr>
      </p:pic>
    </p:spTree>
    <p:extLst>
      <p:ext uri="{BB962C8B-B14F-4D97-AF65-F5344CB8AC3E}">
        <p14:creationId xmlns:p14="http://schemas.microsoft.com/office/powerpoint/2010/main" val="31384890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a:xfrm>
            <a:off x="457200" y="1600200"/>
            <a:ext cx="8229600" cy="4927000"/>
          </a:xfrm>
        </p:spPr>
        <p:txBody>
          <a:bodyPr>
            <a:normAutofit fontScale="92500" lnSpcReduction="10000"/>
          </a:bodyPr>
          <a:lstStyle/>
          <a:p>
            <a:pPr marL="514350" indent="-514350">
              <a:buFont typeface="+mj-lt"/>
              <a:buAutoNum type="arabicPeriod"/>
            </a:pPr>
            <a:r>
              <a:rPr lang="en-US" dirty="0" smtClean="0"/>
              <a:t>If a policy is greedy </a:t>
            </a:r>
            <a:r>
              <a:rPr lang="en-US" dirty="0" err="1" smtClean="0"/>
              <a:t>w.r.t</a:t>
            </a:r>
            <a:r>
              <a:rPr lang="en-US" dirty="0" smtClean="0"/>
              <a:t>. the value function for the </a:t>
            </a:r>
            <a:r>
              <a:rPr lang="en-US" dirty="0" err="1" smtClean="0"/>
              <a:t>equiprobable</a:t>
            </a:r>
            <a:r>
              <a:rPr lang="en-US" dirty="0" smtClean="0"/>
              <a:t> random policy, then it is an optimal policy. Why or why not?</a:t>
            </a:r>
          </a:p>
          <a:p>
            <a:pPr marL="514350" indent="-514350">
              <a:buFont typeface="+mj-lt"/>
              <a:buAutoNum type="arabicPeriod"/>
            </a:pPr>
            <a:endParaRPr lang="en-US" dirty="0"/>
          </a:p>
          <a:p>
            <a:pPr marL="514350" indent="-514350">
              <a:buFont typeface="+mj-lt"/>
              <a:buAutoNum type="arabicPeriod"/>
            </a:pPr>
            <a:r>
              <a:rPr lang="en-US" dirty="0" smtClean="0"/>
              <a:t>If a policy π is greed </a:t>
            </a:r>
            <a:r>
              <a:rPr lang="en-US" dirty="0" err="1" smtClean="0"/>
              <a:t>w.r.t</a:t>
            </a:r>
            <a:r>
              <a:rPr lang="en-US" dirty="0" smtClean="0"/>
              <a:t>. its own value function, V</a:t>
            </a:r>
            <a:r>
              <a:rPr lang="en-US" baseline="30000" dirty="0" smtClean="0"/>
              <a:t>π</a:t>
            </a:r>
            <a:r>
              <a:rPr lang="en-US" dirty="0" smtClean="0"/>
              <a:t>, then it is an optimal policy. Why or why not?</a:t>
            </a:r>
          </a:p>
          <a:p>
            <a:pPr marL="514350" indent="-514350">
              <a:buFont typeface="+mj-lt"/>
              <a:buAutoNum type="arabicPeriod"/>
            </a:pPr>
            <a:endParaRPr lang="en-US" baseline="30000" dirty="0" smtClean="0"/>
          </a:p>
          <a:p>
            <a:pPr marL="514350" indent="-514350">
              <a:buFont typeface="+mj-lt"/>
              <a:buAutoNum type="arabicPeriod"/>
            </a:pPr>
            <a:endParaRPr lang="en-US" baseline="30000" dirty="0"/>
          </a:p>
          <a:p>
            <a:pPr marL="514350" indent="-514350">
              <a:buFont typeface="+mj-lt"/>
              <a:buAutoNum type="arabicPeriod"/>
            </a:pPr>
            <a:r>
              <a:rPr lang="en-US" dirty="0" smtClean="0"/>
              <a:t>When would you use TD(0), </a:t>
            </a:r>
            <a:r>
              <a:rPr lang="en-US" dirty="0" err="1" smtClean="0"/>
              <a:t>Sarsa</a:t>
            </a:r>
            <a:r>
              <a:rPr lang="en-US" dirty="0" smtClean="0"/>
              <a:t>, or Q-Learning (vs. the other 2 algorithms listed)</a:t>
            </a:r>
            <a:endParaRPr lang="en-US" dirty="0"/>
          </a:p>
        </p:txBody>
      </p:sp>
    </p:spTree>
    <p:extLst>
      <p:ext uri="{BB962C8B-B14F-4D97-AF65-F5344CB8AC3E}">
        <p14:creationId xmlns:p14="http://schemas.microsoft.com/office/powerpoint/2010/main" val="250768381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 6.4</a:t>
            </a:r>
            <a:endParaRPr lang="en-US" dirty="0"/>
          </a:p>
        </p:txBody>
      </p:sp>
      <p:sp>
        <p:nvSpPr>
          <p:cNvPr id="3" name="Content Placeholder 2"/>
          <p:cNvSpPr>
            <a:spLocks noGrp="1"/>
          </p:cNvSpPr>
          <p:nvPr>
            <p:ph idx="1"/>
          </p:nvPr>
        </p:nvSpPr>
        <p:spPr>
          <a:xfrm>
            <a:off x="457200" y="2301472"/>
            <a:ext cx="8229600" cy="1925666"/>
          </a:xfrm>
        </p:spPr>
        <p:txBody>
          <a:bodyPr/>
          <a:lstStyle/>
          <a:p>
            <a:r>
              <a:rPr lang="en-US" dirty="0" smtClean="0"/>
              <a:t>V(B) = ¾</a:t>
            </a:r>
          </a:p>
          <a:p>
            <a:r>
              <a:rPr lang="en-US" dirty="0" smtClean="0"/>
              <a:t>V(A) = 0? Or ¾?</a:t>
            </a:r>
            <a:endParaRPr lang="en-US" dirty="0"/>
          </a:p>
        </p:txBody>
      </p:sp>
      <p:pic>
        <p:nvPicPr>
          <p:cNvPr id="5" name="Picture 4"/>
          <p:cNvPicPr>
            <a:picLocks noChangeAspect="1"/>
          </p:cNvPicPr>
          <p:nvPr/>
        </p:nvPicPr>
        <p:blipFill>
          <a:blip r:embed="rId2"/>
          <a:stretch>
            <a:fillRect/>
          </a:stretch>
        </p:blipFill>
        <p:spPr>
          <a:xfrm>
            <a:off x="3006778" y="274638"/>
            <a:ext cx="4254500" cy="1638300"/>
          </a:xfrm>
          <a:prstGeom prst="rect">
            <a:avLst/>
          </a:prstGeom>
        </p:spPr>
      </p:pic>
      <p:pic>
        <p:nvPicPr>
          <p:cNvPr id="6" name="Picture 5"/>
          <p:cNvPicPr>
            <a:picLocks noChangeAspect="1"/>
          </p:cNvPicPr>
          <p:nvPr/>
        </p:nvPicPr>
        <p:blipFill>
          <a:blip r:embed="rId3"/>
          <a:stretch>
            <a:fillRect/>
          </a:stretch>
        </p:blipFill>
        <p:spPr>
          <a:xfrm>
            <a:off x="2450130" y="3957836"/>
            <a:ext cx="3644900" cy="2730500"/>
          </a:xfrm>
          <a:prstGeom prst="rect">
            <a:avLst/>
          </a:prstGeom>
        </p:spPr>
      </p:pic>
    </p:spTree>
    <p:extLst>
      <p:ext uri="{BB962C8B-B14F-4D97-AF65-F5344CB8AC3E}">
        <p14:creationId xmlns:p14="http://schemas.microsoft.com/office/powerpoint/2010/main" val="262310993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05876"/>
            <a:ext cx="8229600" cy="2920287"/>
          </a:xfrm>
        </p:spPr>
        <p:txBody>
          <a:bodyPr>
            <a:normAutofit/>
          </a:bodyPr>
          <a:lstStyle/>
          <a:p>
            <a:r>
              <a:rPr lang="en-US" dirty="0" smtClean="0"/>
              <a:t>4 is terminal state</a:t>
            </a:r>
          </a:p>
          <a:p>
            <a:r>
              <a:rPr lang="en-US" dirty="0" smtClean="0"/>
              <a:t>V(3) = 0.5</a:t>
            </a:r>
          </a:p>
          <a:p>
            <a:r>
              <a:rPr lang="en-US" dirty="0" smtClean="0"/>
              <a:t>TD(0) here is better than MC. </a:t>
            </a:r>
            <a:r>
              <a:rPr lang="en-US" dirty="0" smtClean="0">
                <a:solidFill>
                  <a:srgbClr val="FF0000"/>
                </a:solidFill>
              </a:rPr>
              <a:t>Why</a:t>
            </a:r>
            <a:r>
              <a:rPr lang="en-US" dirty="0" smtClean="0"/>
              <a:t>?</a:t>
            </a:r>
          </a:p>
          <a:p>
            <a:endParaRPr lang="en-US" dirty="0"/>
          </a:p>
        </p:txBody>
      </p:sp>
      <p:pic>
        <p:nvPicPr>
          <p:cNvPr id="4" name="Picture 3"/>
          <p:cNvPicPr>
            <a:picLocks noChangeAspect="1"/>
          </p:cNvPicPr>
          <p:nvPr/>
        </p:nvPicPr>
        <p:blipFill>
          <a:blip r:embed="rId2"/>
          <a:stretch>
            <a:fillRect/>
          </a:stretch>
        </p:blipFill>
        <p:spPr>
          <a:xfrm>
            <a:off x="1874902" y="63003"/>
            <a:ext cx="4648200" cy="2895600"/>
          </a:xfrm>
          <a:prstGeom prst="rect">
            <a:avLst/>
          </a:prstGeom>
        </p:spPr>
      </p:pic>
    </p:spTree>
    <p:extLst>
      <p:ext uri="{BB962C8B-B14F-4D97-AF65-F5344CB8AC3E}">
        <p14:creationId xmlns:p14="http://schemas.microsoft.com/office/powerpoint/2010/main" val="339684970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089"/>
            <a:ext cx="8229600" cy="6544961"/>
          </a:xfrm>
        </p:spPr>
        <p:txBody>
          <a:bodyPr>
            <a:normAutofit fontScale="47500" lnSpcReduction="20000"/>
          </a:bodyPr>
          <a:lstStyle/>
          <a:p>
            <a:r>
              <a:rPr lang="en-US" dirty="0"/>
              <a:t>The above example illustrates a general difference between the estimates found by batch TD(0) and batch Monte Carlo methods. Batch Monte Carlo methods always find the estimates that minimize mean-squared error on the training set, whereas batch TD(0) always finds the estimates that would be exactly correct for the maximum-likelihood model of the Markov process. In general, the maximum-likelihood estimate of a parameter is the parameter value whose probability of generating the data is greatest. In this case, the maximum-likelihood estimate is the model of the Markov process formed in the obvious way from the observed episodes: the estimated transition probability from  to  is the fraction of observed transitions from  that went to , and the associated expected reward is the average of the rewards observed on those transitions. Given this model, we can compute the estimate of the value function that would be exactly correct if the model were exactly correct. This is called the certainty-equivalence estimate because it is equivalent to assuming that the estimate of the underlying process was known with certainty rather than being approximated. In general, batch TD(0) converges to the certainty-equivalence estimate.</a:t>
            </a:r>
          </a:p>
          <a:p>
            <a:endParaRPr lang="en-US" dirty="0"/>
          </a:p>
          <a:p>
            <a:r>
              <a:rPr lang="en-US" dirty="0"/>
              <a:t>This helps explain why TD methods converge more quickly than Monte Carlo methods. In batch form, TD(0) is faster than Monte Carlo methods because it computes the true certainty-equivalence estimate. This explains the advantage of TD(0) shown in the batch results on the random walk task (Figure  6.8). The relationship to the certainty-equivalence estimate may also explain in part the speed advantage of </a:t>
            </a:r>
            <a:r>
              <a:rPr lang="en-US" dirty="0" err="1"/>
              <a:t>nonbatch</a:t>
            </a:r>
            <a:r>
              <a:rPr lang="en-US" dirty="0"/>
              <a:t> TD(0) (e.g., Figure  6.7). Although the </a:t>
            </a:r>
            <a:r>
              <a:rPr lang="en-US" dirty="0" err="1"/>
              <a:t>nonbatch</a:t>
            </a:r>
            <a:r>
              <a:rPr lang="en-US" dirty="0"/>
              <a:t> methods do not achieve either the certainty-equivalence or the minimum squared-error estimates, they can be understood as moving roughly in these directions. </a:t>
            </a:r>
            <a:r>
              <a:rPr lang="en-US" dirty="0" err="1"/>
              <a:t>Nonbatch</a:t>
            </a:r>
            <a:r>
              <a:rPr lang="en-US" dirty="0"/>
              <a:t> TD(0) may be faster than constant-$\alpha$ MC because it is moving toward a better estimate, even though it is not getting all the way there. At the current time nothing more definite can be said about the relative efficiency of on-line TD and Monte Carlo methods.</a:t>
            </a:r>
          </a:p>
          <a:p>
            <a:endParaRPr lang="en-US" dirty="0"/>
          </a:p>
          <a:p>
            <a:r>
              <a:rPr lang="en-US" dirty="0"/>
              <a:t>Finally, it is worth noting that although the certainty-equivalence estimate is in some sense an optimal solution, it is almost never feasible to compute it directly. If  is the number of states, then just forming the maximum-likelihood estimate of the process may require  memory, and computing the corresponding value function requires on the order of  computational steps if done conventionally. In these terms it is indeed striking that TD methods can approximate the same solution using memory no more than  and repeated computations over the training set. On tasks with large state spaces, TD methods may be the only feasible way of approximating the certainty-equivalence solution.</a:t>
            </a:r>
          </a:p>
          <a:p>
            <a:endParaRPr lang="en-US" dirty="0"/>
          </a:p>
        </p:txBody>
      </p:sp>
    </p:spTree>
    <p:extLst>
      <p:ext uri="{BB962C8B-B14F-4D97-AF65-F5344CB8AC3E}">
        <p14:creationId xmlns:p14="http://schemas.microsoft.com/office/powerpoint/2010/main" val="8777210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maximum-likelihood models, certainty-equivalence estimates </a:t>
            </a:r>
          </a:p>
          <a:p>
            <a:r>
              <a:rPr lang="en-US" dirty="0" smtClean="0"/>
              <a:t>Josh: while </a:t>
            </a:r>
            <a:r>
              <a:rPr lang="en-US" dirty="0"/>
              <a:t>TD and MC use very similar methods for computing the values of states they will converge to a different values.  It surprises me, I actually had to read the chapter a couple of times to come to grips with it.  Example 6.4 in section 6.3 is what finally convinced me however I had to go over it several times</a:t>
            </a:r>
          </a:p>
          <a:p>
            <a:endParaRPr lang="en-US" dirty="0"/>
          </a:p>
        </p:txBody>
      </p:sp>
    </p:spTree>
    <p:extLst>
      <p:ext uri="{BB962C8B-B14F-4D97-AF65-F5344CB8AC3E}">
        <p14:creationId xmlns:p14="http://schemas.microsoft.com/office/powerpoint/2010/main" val="2152772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Sarsa</a:t>
            </a:r>
            <a:endParaRPr lang="en-US" dirty="0"/>
          </a:p>
        </p:txBody>
      </p:sp>
      <p:pic>
        <p:nvPicPr>
          <p:cNvPr id="1026" name="Picture 2" descr="http://webdocs.cs.ualberta.ca/%7Esutton/book/ebook/numeqtmp30.png"/>
          <p:cNvPicPr>
            <a:picLocks noChangeAspect="1" noChangeArrowheads="1"/>
          </p:cNvPicPr>
          <p:nvPr/>
        </p:nvPicPr>
        <p:blipFill>
          <a:blip r:embed="rId2"/>
          <a:srcRect/>
          <a:stretch>
            <a:fillRect/>
          </a:stretch>
        </p:blipFill>
        <p:spPr bwMode="auto">
          <a:xfrm>
            <a:off x="1966620" y="2327937"/>
            <a:ext cx="4962525" cy="352426"/>
          </a:xfrm>
          <a:prstGeom prst="rect">
            <a:avLst/>
          </a:prstGeom>
          <a:noFill/>
        </p:spPr>
      </p:pic>
      <p:pic>
        <p:nvPicPr>
          <p:cNvPr id="4" name="Picture 3"/>
          <p:cNvPicPr>
            <a:picLocks noChangeAspect="1"/>
          </p:cNvPicPr>
          <p:nvPr/>
        </p:nvPicPr>
        <p:blipFill>
          <a:blip r:embed="rId3"/>
          <a:stretch>
            <a:fillRect/>
          </a:stretch>
        </p:blipFill>
        <p:spPr>
          <a:xfrm>
            <a:off x="0" y="3302934"/>
            <a:ext cx="9144000" cy="3555066"/>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194"/>
            <a:ext cx="8229600" cy="4525963"/>
          </a:xfrm>
        </p:spPr>
        <p:txBody>
          <a:bodyPr/>
          <a:lstStyle/>
          <a:p>
            <a:r>
              <a:rPr lang="en-US" dirty="0" smtClean="0"/>
              <a:t>Why could this be a challenge for MC?</a:t>
            </a:r>
          </a:p>
          <a:p>
            <a:r>
              <a:rPr lang="en-US" dirty="0" smtClean="0"/>
              <a:t>How could you solve this task with MC?</a:t>
            </a:r>
            <a:endParaRPr lang="en-US" dirty="0"/>
          </a:p>
        </p:txBody>
      </p:sp>
      <p:pic>
        <p:nvPicPr>
          <p:cNvPr id="5" name="Picture 4"/>
          <p:cNvPicPr>
            <a:picLocks noChangeAspect="1"/>
          </p:cNvPicPr>
          <p:nvPr/>
        </p:nvPicPr>
        <p:blipFill>
          <a:blip r:embed="rId2"/>
          <a:stretch>
            <a:fillRect/>
          </a:stretch>
        </p:blipFill>
        <p:spPr>
          <a:xfrm>
            <a:off x="0" y="1444561"/>
            <a:ext cx="9144000" cy="5282352"/>
          </a:xfrm>
          <a:prstGeom prst="rect">
            <a:avLst/>
          </a:prstGeom>
        </p:spPr>
      </p:pic>
    </p:spTree>
    <p:extLst>
      <p:ext uri="{BB962C8B-B14F-4D97-AF65-F5344CB8AC3E}">
        <p14:creationId xmlns:p14="http://schemas.microsoft.com/office/powerpoint/2010/main" val="417555309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194"/>
            <a:ext cx="8229600" cy="4525963"/>
          </a:xfrm>
        </p:spPr>
        <p:txBody>
          <a:bodyPr>
            <a:normAutofit/>
          </a:bodyPr>
          <a:lstStyle/>
          <a:p>
            <a:r>
              <a:rPr lang="en-US" sz="2800" dirty="0" smtClean="0"/>
              <a:t>Ex 6.6: Resolve </a:t>
            </a:r>
            <a:r>
              <a:rPr lang="en-US" sz="2800" dirty="0"/>
              <a:t>the windy </a:t>
            </a:r>
            <a:r>
              <a:rPr lang="en-US" sz="2800" dirty="0" err="1"/>
              <a:t>gridworld</a:t>
            </a:r>
            <a:r>
              <a:rPr lang="en-US" sz="2800" dirty="0"/>
              <a:t> task assuming eight possible actions, including the diagonal moves, rather than the usual four. </a:t>
            </a:r>
            <a:r>
              <a:rPr lang="en-US" sz="2800" dirty="0">
                <a:solidFill>
                  <a:srgbClr val="FF0000"/>
                </a:solidFill>
              </a:rPr>
              <a:t>How much better </a:t>
            </a:r>
            <a:r>
              <a:rPr lang="en-US" sz="2800" dirty="0"/>
              <a:t>can you do with the extra actions? Can you do even better by including a </a:t>
            </a:r>
            <a:r>
              <a:rPr lang="en-US" sz="2800" dirty="0">
                <a:solidFill>
                  <a:srgbClr val="FF0000"/>
                </a:solidFill>
              </a:rPr>
              <a:t>ninth action </a:t>
            </a:r>
            <a:r>
              <a:rPr lang="en-US" sz="2800" dirty="0"/>
              <a:t>that causes no movement at all other than that caused by the wind?</a:t>
            </a:r>
          </a:p>
          <a:p>
            <a:endParaRPr lang="en-US" sz="2800" dirty="0"/>
          </a:p>
        </p:txBody>
      </p:sp>
      <p:pic>
        <p:nvPicPr>
          <p:cNvPr id="4" name="Picture 3"/>
          <p:cNvPicPr>
            <a:picLocks noChangeAspect="1"/>
          </p:cNvPicPr>
          <p:nvPr/>
        </p:nvPicPr>
        <p:blipFill>
          <a:blip r:embed="rId2"/>
          <a:stretch>
            <a:fillRect/>
          </a:stretch>
        </p:blipFill>
        <p:spPr>
          <a:xfrm>
            <a:off x="877907" y="3337346"/>
            <a:ext cx="6731000" cy="2971800"/>
          </a:xfrm>
          <a:prstGeom prst="rect">
            <a:avLst/>
          </a:prstGeom>
        </p:spPr>
      </p:pic>
    </p:spTree>
    <p:extLst>
      <p:ext uri="{BB962C8B-B14F-4D97-AF65-F5344CB8AC3E}">
        <p14:creationId xmlns:p14="http://schemas.microsoft.com/office/powerpoint/2010/main" val="418718114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940</TotalTime>
  <Words>1375</Words>
  <Application>Microsoft Macintosh PowerPoint</Application>
  <PresentationFormat>On-screen Show (4:3)</PresentationFormat>
  <Paragraphs>88</Paragraphs>
  <Slides>25</Slides>
  <Notes>0</Notes>
  <HiddenSlides>3</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Office Theme</vt:lpstr>
      <vt:lpstr>Microsoft Equation</vt:lpstr>
      <vt:lpstr>PowerPoint Presentation</vt:lpstr>
      <vt:lpstr>PowerPoint Presentation</vt:lpstr>
      <vt:lpstr>Ex. 6.4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When would you use one vs. the others?</vt:lpstr>
      <vt:lpstr>PowerPoint Presentation</vt:lpstr>
      <vt:lpstr>PowerPoint Presentation</vt:lpstr>
      <vt:lpstr>PowerPoint Presentation</vt:lpstr>
      <vt:lpstr>PowerPoint Presentation</vt:lpstr>
      <vt:lpstr>Policy Improvement</vt:lpstr>
      <vt:lpstr>Natural Actor-Critic: Peters and Schaal, 2008</vt:lpstr>
      <vt:lpstr>Natural Actor-Critic: Peters and Schaal, 2008</vt:lpstr>
      <vt:lpstr>PowerPoint Presentation</vt:lpstr>
      <vt:lpstr>PowerPoint Presentation</vt:lpstr>
      <vt:lpstr>PowerPoint Presentation</vt:lpstr>
      <vt:lpstr>Unified View</vt:lpstr>
      <vt:lpstr>Quiz!</vt:lpstr>
    </vt:vector>
  </TitlesOfParts>
  <Company>Lafayette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Monte Carlo Methods</dc:title>
  <dc:creator>Matthew Taylor</dc:creator>
  <cp:lastModifiedBy>Matthew Taylor</cp:lastModifiedBy>
  <cp:revision>45</cp:revision>
  <dcterms:created xsi:type="dcterms:W3CDTF">2014-02-04T15:24:55Z</dcterms:created>
  <dcterms:modified xsi:type="dcterms:W3CDTF">2014-02-11T21:16:12Z</dcterms:modified>
</cp:coreProperties>
</file>