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41" r:id="rId1"/>
  </p:sldMasterIdLst>
  <p:notesMasterIdLst>
    <p:notesMasterId r:id="rId32"/>
  </p:notesMasterIdLst>
  <p:handoutMasterIdLst>
    <p:handoutMasterId r:id="rId33"/>
  </p:handoutMasterIdLst>
  <p:sldIdLst>
    <p:sldId id="256" r:id="rId2"/>
    <p:sldId id="404" r:id="rId3"/>
    <p:sldId id="400" r:id="rId4"/>
    <p:sldId id="392" r:id="rId5"/>
    <p:sldId id="396" r:id="rId6"/>
    <p:sldId id="394" r:id="rId7"/>
    <p:sldId id="341" r:id="rId8"/>
    <p:sldId id="345" r:id="rId9"/>
    <p:sldId id="346" r:id="rId10"/>
    <p:sldId id="348" r:id="rId11"/>
    <p:sldId id="349" r:id="rId12"/>
    <p:sldId id="398" r:id="rId13"/>
    <p:sldId id="361" r:id="rId14"/>
    <p:sldId id="376" r:id="rId15"/>
    <p:sldId id="374" r:id="rId16"/>
    <p:sldId id="364" r:id="rId17"/>
    <p:sldId id="378" r:id="rId18"/>
    <p:sldId id="370" r:id="rId19"/>
    <p:sldId id="379" r:id="rId20"/>
    <p:sldId id="380" r:id="rId21"/>
    <p:sldId id="381" r:id="rId22"/>
    <p:sldId id="409" r:id="rId23"/>
    <p:sldId id="399" r:id="rId24"/>
    <p:sldId id="402" r:id="rId25"/>
    <p:sldId id="385" r:id="rId26"/>
    <p:sldId id="386" r:id="rId27"/>
    <p:sldId id="387" r:id="rId28"/>
    <p:sldId id="389" r:id="rId29"/>
    <p:sldId id="407" r:id="rId30"/>
    <p:sldId id="40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96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BB20E1-DD91-1648-816F-110DB2ADD0EA}" type="datetimeFigureOut">
              <a:rPr lang="en-US" smtClean="0"/>
              <a:pPr/>
              <a:t>1/11/16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C8008D-432B-254F-B496-7A813E400ABE}" type="slidenum">
              <a:rPr lang="en-US" smtClean="0"/>
              <a:pPr/>
              <a:t>‹#›</a:t>
            </a:fld>
            <a:endParaRPr lang="en-US"/>
          </a:p>
        </p:txBody>
      </p:sp>
    </p:spTree>
    <p:extLst>
      <p:ext uri="{BB962C8B-B14F-4D97-AF65-F5344CB8AC3E}">
        <p14:creationId xmlns:p14="http://schemas.microsoft.com/office/powerpoint/2010/main" val="3269919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49BD75-2CE3-394A-BA94-580A2ECAFBA2}" type="datetimeFigureOut">
              <a:rPr lang="en-US" smtClean="0"/>
              <a:pPr/>
              <a:t>1/11/16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E7862-B47E-0B47-A344-545792DAD2F1}" type="slidenum">
              <a:rPr lang="en-US" smtClean="0"/>
              <a:pPr/>
              <a:t>‹#›</a:t>
            </a:fld>
            <a:endParaRPr lang="en-US"/>
          </a:p>
        </p:txBody>
      </p:sp>
    </p:spTree>
    <p:extLst>
      <p:ext uri="{BB962C8B-B14F-4D97-AF65-F5344CB8AC3E}">
        <p14:creationId xmlns:p14="http://schemas.microsoft.com/office/powerpoint/2010/main" val="17479713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{\bf The subtle networks behind the economy.}   </a:t>
            </a:r>
          </a:p>
          <a:p>
            <a:r>
              <a:rPr lang="en-US" dirty="0" smtClean="0"/>
              <a:t>A credit card, selected as the 99th object in the popular exhibition by the British Museum, entitled {\it The History of the World in 100 Objects.} This card demonstrates the interconnected nature of the modern economy, creating subtle linkages that one normally does not even think of. The card was issued in the United Arab Emirates in 2009 by  the Hong Kong and Shanghai Banking Corporation, commonly known HSBC,  a London based bank. The card functions through protocols provided by VISA, an USA based credit association. Yet, the card adheres to Islamic banking principles, which operates in accordance with </a:t>
            </a:r>
            <a:r>
              <a:rPr lang="en-US" dirty="0" err="1" smtClean="0"/>
              <a:t>Fiqhal-Muamalat</a:t>
            </a:r>
            <a:r>
              <a:rPr lang="en-US" dirty="0" smtClean="0"/>
              <a:t> (Islamic rules of transactions), most notably the elimination of interest or {\it </a:t>
            </a:r>
            <a:r>
              <a:rPr lang="en-US" dirty="0" err="1" smtClean="0"/>
              <a:t>riba</a:t>
            </a:r>
            <a:r>
              <a:rPr lang="en-US" dirty="0" smtClean="0"/>
              <a:t>}.  The card is not limited to Muslims in the United Arab Emirates, but it is also offered to Muslim minorities in non-Muslim countries, and it is also used  by many non-Muslims who agree with its strict ethical guidelines</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pPr>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6BFA8DE6-7862-6C44-A8A6-10F3D23E0E72}" type="datetime1">
              <a:rPr lang="en-US" smtClean="0"/>
              <a:t>1/11/16</a:t>
            </a:fld>
            <a:endParaRPr lang="en-US"/>
          </a:p>
        </p:txBody>
      </p:sp>
      <p:sp>
        <p:nvSpPr>
          <p:cNvPr id="17" name="Footer Placeholder 16"/>
          <p:cNvSpPr>
            <a:spLocks noGrp="1"/>
          </p:cNvSpPr>
          <p:nvPr>
            <p:ph type="ftr" sz="quarter" idx="11"/>
          </p:nvPr>
        </p:nvSpPr>
        <p:spPr>
          <a:xfrm>
            <a:off x="2898648" y="6355080"/>
            <a:ext cx="3474720" cy="365760"/>
          </a:xfrm>
        </p:spPr>
        <p:txBody>
          <a:bodyPr/>
          <a:lstStyle/>
          <a:p>
            <a:r>
              <a:rPr lang="en-US" smtClean="0"/>
              <a:t>Assefaw Gebremedhin, CS 59000-ENS</a:t>
            </a: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91974DF9-AD47-4691-BA21-BBFCE3637A9A}" type="slidenum">
              <a:rPr kumimoji="0" lang="en-US" smtClean="0"/>
              <a:pPr/>
              <a:t>‹#›</a:t>
            </a:fld>
            <a:endParaRPr kumimoji="0"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F6CBD4-6415-0044-A2A4-1B8C5171E06B}" type="datetime1">
              <a:rPr lang="en-US" smtClean="0"/>
              <a:t>1/11/16</a:t>
            </a:fld>
            <a:endParaRPr lang="en-US"/>
          </a:p>
        </p:txBody>
      </p:sp>
      <p:sp>
        <p:nvSpPr>
          <p:cNvPr id="5" name="Footer Placeholder 4"/>
          <p:cNvSpPr>
            <a:spLocks noGrp="1"/>
          </p:cNvSpPr>
          <p:nvPr>
            <p:ph type="ftr" sz="quarter" idx="11"/>
          </p:nvPr>
        </p:nvSpPr>
        <p:spPr/>
        <p:txBody>
          <a:bodyPr/>
          <a:lstStyle/>
          <a:p>
            <a:r>
              <a:rPr lang="en-US" smtClean="0"/>
              <a:t>Assefaw Gebremedhin, CS 59000-ENS</a:t>
            </a:r>
            <a:endParaRPr lang="en-US"/>
          </a:p>
        </p:txBody>
      </p:sp>
      <p:sp>
        <p:nvSpPr>
          <p:cNvPr id="6" name="Slide Number Placeholder 5"/>
          <p:cNvSpPr>
            <a:spLocks noGrp="1"/>
          </p:cNvSpPr>
          <p:nvPr>
            <p:ph type="sldNum" sz="quarter" idx="12"/>
          </p:nvPr>
        </p:nvSpPr>
        <p:spPr/>
        <p:txBody>
          <a:bodyPr/>
          <a:lstStyle/>
          <a:p>
            <a:fld id="{53AA7CF8-A70E-D54C-8D1E-5415F33502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E8C420-CDB3-C044-809F-C6EB73D3F25E}" type="datetime1">
              <a:rPr lang="en-US" smtClean="0"/>
              <a:t>1/11/16</a:t>
            </a:fld>
            <a:endParaRPr lang="en-US"/>
          </a:p>
        </p:txBody>
      </p:sp>
      <p:sp>
        <p:nvSpPr>
          <p:cNvPr id="5" name="Footer Placeholder 4"/>
          <p:cNvSpPr>
            <a:spLocks noGrp="1"/>
          </p:cNvSpPr>
          <p:nvPr>
            <p:ph type="ftr" sz="quarter" idx="11"/>
          </p:nvPr>
        </p:nvSpPr>
        <p:spPr/>
        <p:txBody>
          <a:bodyPr/>
          <a:lstStyle/>
          <a:p>
            <a:r>
              <a:rPr lang="en-US" smtClean="0"/>
              <a:t>Assefaw Gebremedhin, CS 59000-ENS</a:t>
            </a:r>
            <a:endParaRPr lang="en-US"/>
          </a:p>
        </p:txBody>
      </p:sp>
      <p:sp>
        <p:nvSpPr>
          <p:cNvPr id="6" name="Slide Number Placeholder 5"/>
          <p:cNvSpPr>
            <a:spLocks noGrp="1"/>
          </p:cNvSpPr>
          <p:nvPr>
            <p:ph type="sldNum" sz="quarter" idx="12"/>
          </p:nvPr>
        </p:nvSpPr>
        <p:spPr/>
        <p:txBody>
          <a:bodyPr/>
          <a:lstStyle/>
          <a:p>
            <a:fld id="{53AA7CF8-A70E-D54C-8D1E-5415F3350256}"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1531CF6-DAEB-224F-BF39-1338B3B6118D}" type="datetime1">
              <a:rPr lang="en-US" smtClean="0"/>
              <a:t>1/11/16</a:t>
            </a:fld>
            <a:endParaRPr lang="en-US"/>
          </a:p>
        </p:txBody>
      </p:sp>
      <p:sp>
        <p:nvSpPr>
          <p:cNvPr id="5" name="Footer Placeholder 4"/>
          <p:cNvSpPr>
            <a:spLocks noGrp="1"/>
          </p:cNvSpPr>
          <p:nvPr>
            <p:ph type="ftr" sz="quarter" idx="11"/>
          </p:nvPr>
        </p:nvSpPr>
        <p:spPr/>
        <p:txBody>
          <a:bodyPr/>
          <a:lstStyle/>
          <a:p>
            <a:r>
              <a:rPr lang="en-US" smtClean="0"/>
              <a:t>Assefaw Gebremedhin, CS 59000-ENS</a:t>
            </a:r>
            <a:endParaRPr lang="en-US"/>
          </a:p>
        </p:txBody>
      </p:sp>
      <p:sp>
        <p:nvSpPr>
          <p:cNvPr id="6" name="Slide Number Placeholder 5"/>
          <p:cNvSpPr>
            <a:spLocks noGrp="1"/>
          </p:cNvSpPr>
          <p:nvPr>
            <p:ph type="sldNum" sz="quarter" idx="12"/>
          </p:nvPr>
        </p:nvSpPr>
        <p:spPr/>
        <p:txBody>
          <a:bodyPr/>
          <a:lstStyle/>
          <a:p>
            <a:fld id="{53AA7CF8-A70E-D54C-8D1E-5415F3350256}"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B0365420-A388-4841-AD1E-18E8A7C26BD0}" type="datetime1">
              <a:rPr lang="en-US" smtClean="0"/>
              <a:t>1/11/16</a:t>
            </a:fld>
            <a:endParaRPr lang="en-US"/>
          </a:p>
        </p:txBody>
      </p:sp>
      <p:sp>
        <p:nvSpPr>
          <p:cNvPr id="5" name="Footer Placeholder 4"/>
          <p:cNvSpPr>
            <a:spLocks noGrp="1"/>
          </p:cNvSpPr>
          <p:nvPr>
            <p:ph type="ftr" sz="quarter" idx="11"/>
          </p:nvPr>
        </p:nvSpPr>
        <p:spPr>
          <a:xfrm>
            <a:off x="2898648" y="6355080"/>
            <a:ext cx="3474720" cy="365760"/>
          </a:xfrm>
        </p:spPr>
        <p:txBody>
          <a:bodyPr/>
          <a:lstStyle/>
          <a:p>
            <a:r>
              <a:rPr kumimoji="0" lang="en-US" smtClean="0"/>
              <a:t>Assefaw Gebremedhin, CS 59000-ENS</a:t>
            </a:r>
            <a:endParaRPr kumimoji="0" lang="en-US"/>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kumimoji="0" lang="en-US" smtClean="0"/>
              <a:pPr/>
              <a:t>‹#›</a:t>
            </a:fld>
            <a:endParaRPr kumimoji="0"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8B56128-9863-AD4C-8FFD-685FF05A6067}" type="datetime1">
              <a:rPr lang="en-US" smtClean="0"/>
              <a:t>1/11/16</a:t>
            </a:fld>
            <a:endParaRPr lang="en-US"/>
          </a:p>
        </p:txBody>
      </p:sp>
      <p:sp>
        <p:nvSpPr>
          <p:cNvPr id="6" name="Footer Placeholder 5"/>
          <p:cNvSpPr>
            <a:spLocks noGrp="1"/>
          </p:cNvSpPr>
          <p:nvPr>
            <p:ph type="ftr" sz="quarter" idx="11"/>
          </p:nvPr>
        </p:nvSpPr>
        <p:spPr/>
        <p:txBody>
          <a:bodyPr/>
          <a:lstStyle/>
          <a:p>
            <a:r>
              <a:rPr lang="en-US" smtClean="0"/>
              <a:t>Assefaw Gebremedhin, CS 59000-ENS</a:t>
            </a:r>
            <a:endParaRPr lang="en-US"/>
          </a:p>
        </p:txBody>
      </p:sp>
      <p:sp>
        <p:nvSpPr>
          <p:cNvPr id="7" name="Slide Number Placeholder 6"/>
          <p:cNvSpPr>
            <a:spLocks noGrp="1"/>
          </p:cNvSpPr>
          <p:nvPr>
            <p:ph type="sldNum" sz="quarter" idx="12"/>
          </p:nvPr>
        </p:nvSpPr>
        <p:spPr/>
        <p:txBody>
          <a:bodyPr/>
          <a:lstStyle/>
          <a:p>
            <a:fld id="{53AA7CF8-A70E-D54C-8D1E-5415F3350256}"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5AE0887-39EE-724E-B7A2-A5A2A5F0CAD4}" type="datetime1">
              <a:rPr lang="en-US" smtClean="0"/>
              <a:t>1/11/16</a:t>
            </a:fld>
            <a:endParaRPr lang="en-US"/>
          </a:p>
        </p:txBody>
      </p:sp>
      <p:sp>
        <p:nvSpPr>
          <p:cNvPr id="8" name="Footer Placeholder 7"/>
          <p:cNvSpPr>
            <a:spLocks noGrp="1"/>
          </p:cNvSpPr>
          <p:nvPr>
            <p:ph type="ftr" sz="quarter" idx="11"/>
          </p:nvPr>
        </p:nvSpPr>
        <p:spPr/>
        <p:txBody>
          <a:bodyPr/>
          <a:lstStyle/>
          <a:p>
            <a:r>
              <a:rPr lang="en-US" smtClean="0"/>
              <a:t>Assefaw Gebremedhin, CS 59000-ENS</a:t>
            </a:r>
            <a:endParaRPr lang="en-US"/>
          </a:p>
        </p:txBody>
      </p:sp>
      <p:sp>
        <p:nvSpPr>
          <p:cNvPr id="9" name="Slide Number Placeholder 8"/>
          <p:cNvSpPr>
            <a:spLocks noGrp="1"/>
          </p:cNvSpPr>
          <p:nvPr>
            <p:ph type="sldNum" sz="quarter" idx="12"/>
          </p:nvPr>
        </p:nvSpPr>
        <p:spPr/>
        <p:txBody>
          <a:bodyPr/>
          <a:lstStyle/>
          <a:p>
            <a:fld id="{53AA7CF8-A70E-D54C-8D1E-5415F3350256}"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0130B87-BEF4-7946-9697-982F1BF4AA80}" type="datetime1">
              <a:rPr lang="en-US" smtClean="0"/>
              <a:t>1/11/16</a:t>
            </a:fld>
            <a:endParaRPr lang="en-US"/>
          </a:p>
        </p:txBody>
      </p:sp>
      <p:sp>
        <p:nvSpPr>
          <p:cNvPr id="4" name="Footer Placeholder 3"/>
          <p:cNvSpPr>
            <a:spLocks noGrp="1"/>
          </p:cNvSpPr>
          <p:nvPr>
            <p:ph type="ftr" sz="quarter" idx="11"/>
          </p:nvPr>
        </p:nvSpPr>
        <p:spPr/>
        <p:txBody>
          <a:bodyPr/>
          <a:lstStyle/>
          <a:p>
            <a:r>
              <a:rPr lang="en-US" smtClean="0"/>
              <a:t>Assefaw Gebremedhin, CS 59000-ENS</a:t>
            </a:r>
            <a:endParaRPr lang="en-US"/>
          </a:p>
        </p:txBody>
      </p:sp>
      <p:sp>
        <p:nvSpPr>
          <p:cNvPr id="5" name="Slide Number Placeholder 4"/>
          <p:cNvSpPr>
            <a:spLocks noGrp="1"/>
          </p:cNvSpPr>
          <p:nvPr>
            <p:ph type="sldNum" sz="quarter" idx="12"/>
          </p:nvPr>
        </p:nvSpPr>
        <p:spPr/>
        <p:txBody>
          <a:bodyPr/>
          <a:lstStyle/>
          <a:p>
            <a:fld id="{53AA7CF8-A70E-D54C-8D1E-5415F3350256}"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A67C0-01AD-1C44-B2E4-A8819616D11F}" type="datetime1">
              <a:rPr lang="en-US" smtClean="0"/>
              <a:t>1/11/16</a:t>
            </a:fld>
            <a:endParaRPr lang="en-US"/>
          </a:p>
        </p:txBody>
      </p:sp>
      <p:sp>
        <p:nvSpPr>
          <p:cNvPr id="3" name="Footer Placeholder 2"/>
          <p:cNvSpPr>
            <a:spLocks noGrp="1"/>
          </p:cNvSpPr>
          <p:nvPr>
            <p:ph type="ftr" sz="quarter" idx="11"/>
          </p:nvPr>
        </p:nvSpPr>
        <p:spPr/>
        <p:txBody>
          <a:bodyPr/>
          <a:lstStyle/>
          <a:p>
            <a:r>
              <a:rPr lang="en-US" smtClean="0"/>
              <a:t>Assefaw Gebremedhin, CS 59000-ENS</a:t>
            </a:r>
            <a:endParaRPr lang="en-US"/>
          </a:p>
        </p:txBody>
      </p:sp>
      <p:sp>
        <p:nvSpPr>
          <p:cNvPr id="4" name="Slide Number Placeholder 3"/>
          <p:cNvSpPr>
            <a:spLocks noGrp="1"/>
          </p:cNvSpPr>
          <p:nvPr>
            <p:ph type="sldNum" sz="quarter" idx="12"/>
          </p:nvPr>
        </p:nvSpPr>
        <p:spPr/>
        <p:txBody>
          <a:bodyPr/>
          <a:lstStyle/>
          <a:p>
            <a:fld id="{53AA7CF8-A70E-D54C-8D1E-5415F3350256}"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DD5021-4730-504C-BEF7-63CE2FDDDBDB}" type="datetime1">
              <a:rPr lang="en-US" smtClean="0"/>
              <a:t>1/11/16</a:t>
            </a:fld>
            <a:endParaRPr lang="en-US"/>
          </a:p>
        </p:txBody>
      </p:sp>
      <p:sp>
        <p:nvSpPr>
          <p:cNvPr id="6" name="Footer Placeholder 5"/>
          <p:cNvSpPr>
            <a:spLocks noGrp="1"/>
          </p:cNvSpPr>
          <p:nvPr>
            <p:ph type="ftr" sz="quarter" idx="11"/>
          </p:nvPr>
        </p:nvSpPr>
        <p:spPr/>
        <p:txBody>
          <a:bodyPr/>
          <a:lstStyle/>
          <a:p>
            <a:r>
              <a:rPr lang="en-US" smtClean="0"/>
              <a:t>Assefaw Gebremedhin, CS 59000-ENS</a:t>
            </a:r>
            <a:endParaRPr lang="en-US"/>
          </a:p>
        </p:txBody>
      </p:sp>
      <p:sp>
        <p:nvSpPr>
          <p:cNvPr id="7" name="Slide Number Placeholder 6"/>
          <p:cNvSpPr>
            <a:spLocks noGrp="1"/>
          </p:cNvSpPr>
          <p:nvPr>
            <p:ph type="sldNum" sz="quarter" idx="12"/>
          </p:nvPr>
        </p:nvSpPr>
        <p:spPr/>
        <p:txBody>
          <a:bodyPr/>
          <a:lstStyle/>
          <a:p>
            <a:fld id="{53AA7CF8-A70E-D54C-8D1E-5415F3350256}"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08ABB8A-B870-0741-AA93-21532B807184}" type="datetime1">
              <a:rPr lang="en-US" smtClean="0"/>
              <a:t>1/11/16</a:t>
            </a:fld>
            <a:endParaRPr lang="en-US"/>
          </a:p>
        </p:txBody>
      </p:sp>
      <p:sp>
        <p:nvSpPr>
          <p:cNvPr id="6" name="Footer Placeholder 5"/>
          <p:cNvSpPr>
            <a:spLocks noGrp="1"/>
          </p:cNvSpPr>
          <p:nvPr>
            <p:ph type="ftr" sz="quarter" idx="11"/>
          </p:nvPr>
        </p:nvSpPr>
        <p:spPr/>
        <p:txBody>
          <a:bodyPr/>
          <a:lstStyle/>
          <a:p>
            <a:r>
              <a:rPr lang="en-US" smtClean="0"/>
              <a:t>Assefaw Gebremedhin, CS 59000-ENS</a:t>
            </a:r>
            <a:endParaRPr lang="en-US"/>
          </a:p>
        </p:txBody>
      </p:sp>
      <p:sp>
        <p:nvSpPr>
          <p:cNvPr id="7" name="Slide Number Placeholder 6"/>
          <p:cNvSpPr>
            <a:spLocks noGrp="1"/>
          </p:cNvSpPr>
          <p:nvPr>
            <p:ph type="sldNum" sz="quarter" idx="12"/>
          </p:nvPr>
        </p:nvSpPr>
        <p:spPr/>
        <p:txBody>
          <a:bodyPr/>
          <a:lstStyle/>
          <a:p>
            <a:fld id="{53AA7CF8-A70E-D54C-8D1E-5415F3350256}"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D9595709-2818-1F4C-AF6B-B200F40A4268}" type="datetime1">
              <a:rPr lang="en-US" smtClean="0"/>
              <a:t>1/11/16</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en-US" smtClean="0"/>
              <a:t>Assefaw Gebremedhin, CS 59000-ENS</a:t>
            </a:r>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53AA7CF8-A70E-D54C-8D1E-5415F3350256}"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graph.org" TargetMode="External"/><Relationship Id="rId3" Type="http://schemas.openxmlformats.org/officeDocument/2006/relationships/hyperlink" Target="http://networkx.github.io"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ecs.wsu.edu/~assefaw/CptS580-0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gif"/><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3AA7CF8-A70E-D54C-8D1E-5415F3350256}" type="slidenum">
              <a:rPr lang="en-US" smtClean="0"/>
              <a:pPr/>
              <a:t>1</a:t>
            </a:fld>
            <a:endParaRPr lang="en-US"/>
          </a:p>
        </p:txBody>
      </p:sp>
      <p:sp>
        <p:nvSpPr>
          <p:cNvPr id="2" name="Title 1"/>
          <p:cNvSpPr>
            <a:spLocks noGrp="1"/>
          </p:cNvSpPr>
          <p:nvPr>
            <p:ph type="ctrTitle" idx="4294967295"/>
          </p:nvPr>
        </p:nvSpPr>
        <p:spPr>
          <a:xfrm>
            <a:off x="1100969" y="1111304"/>
            <a:ext cx="6858000" cy="1173162"/>
          </a:xfrm>
        </p:spPr>
        <p:txBody>
          <a:bodyPr>
            <a:noAutofit/>
          </a:bodyPr>
          <a:lstStyle/>
          <a:p>
            <a:r>
              <a:rPr lang="en-US" sz="3600" dirty="0" smtClean="0"/>
              <a:t>Elements of Network Science: </a:t>
            </a:r>
            <a:br>
              <a:rPr lang="en-US" sz="3600" dirty="0" smtClean="0"/>
            </a:br>
            <a:r>
              <a:rPr lang="en-US" sz="3600" dirty="0" err="1" smtClean="0"/>
              <a:t>CptS</a:t>
            </a:r>
            <a:r>
              <a:rPr lang="en-US" sz="3600" dirty="0" smtClean="0"/>
              <a:t> 580-</a:t>
            </a:r>
            <a:r>
              <a:rPr lang="en-US" sz="3600" dirty="0" smtClean="0"/>
              <a:t>04 </a:t>
            </a:r>
            <a:r>
              <a:rPr lang="en-US" sz="3600" dirty="0" smtClean="0"/>
              <a:t>/ EE 582-03  </a:t>
            </a:r>
            <a:endParaRPr lang="en-US" sz="3600" dirty="0"/>
          </a:p>
        </p:txBody>
      </p:sp>
      <p:sp>
        <p:nvSpPr>
          <p:cNvPr id="3" name="Subtitle 2"/>
          <p:cNvSpPr>
            <a:spLocks noGrp="1"/>
          </p:cNvSpPr>
          <p:nvPr>
            <p:ph type="subTitle" idx="4294967295"/>
          </p:nvPr>
        </p:nvSpPr>
        <p:spPr>
          <a:xfrm>
            <a:off x="414225" y="3016395"/>
            <a:ext cx="8246946" cy="2482697"/>
          </a:xfrm>
        </p:spPr>
        <p:txBody>
          <a:bodyPr>
            <a:normAutofit fontScale="92500" lnSpcReduction="10000"/>
          </a:bodyPr>
          <a:lstStyle/>
          <a:p>
            <a:pPr algn="r">
              <a:buNone/>
            </a:pPr>
            <a:r>
              <a:rPr lang="en-US" dirty="0" smtClean="0"/>
              <a:t>Assefaw Gebremedhin</a:t>
            </a:r>
          </a:p>
          <a:p>
            <a:pPr algn="r">
              <a:buNone/>
            </a:pPr>
            <a:r>
              <a:rPr lang="en-US" dirty="0" smtClean="0"/>
              <a:t>Washington State University</a:t>
            </a:r>
          </a:p>
          <a:p>
            <a:pPr algn="r">
              <a:buNone/>
            </a:pPr>
            <a:r>
              <a:rPr lang="en-US" dirty="0" smtClean="0"/>
              <a:t>School of Electrical Engineering and Computer Science</a:t>
            </a:r>
          </a:p>
          <a:p>
            <a:pPr algn="r">
              <a:buNone/>
            </a:pPr>
            <a:r>
              <a:rPr lang="en-US" dirty="0" err="1" smtClean="0"/>
              <a:t>assefaw@eecs.wsu.edu</a:t>
            </a:r>
            <a:endParaRPr lang="en-US" dirty="0" smtClean="0"/>
          </a:p>
          <a:p>
            <a:pPr algn="r">
              <a:buNone/>
            </a:pPr>
            <a:r>
              <a:rPr lang="en-US" dirty="0" smtClean="0"/>
              <a:t>http://</a:t>
            </a:r>
            <a:r>
              <a:rPr lang="en-US" dirty="0" err="1" smtClean="0"/>
              <a:t>www.eecs.wsu.edu</a:t>
            </a:r>
            <a:r>
              <a:rPr lang="en-US" dirty="0" smtClean="0"/>
              <a:t>/~</a:t>
            </a:r>
            <a:r>
              <a:rPr lang="en-US" dirty="0" err="1" smtClean="0"/>
              <a:t>assefaw</a:t>
            </a:r>
            <a:endParaRPr lang="en-US" dirty="0" smtClean="0"/>
          </a:p>
          <a:p>
            <a:pPr algn="r">
              <a:buNone/>
            </a:pPr>
            <a:r>
              <a:rPr lang="en-US" dirty="0" smtClean="0"/>
              <a:t>Spring </a:t>
            </a:r>
            <a:r>
              <a:rPr lang="en-US" dirty="0" smtClean="0"/>
              <a:t>2016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cris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07" y="1261654"/>
            <a:ext cx="7793069" cy="5197083"/>
          </a:xfrm>
          <a:prstGeom prst="rect">
            <a:avLst/>
          </a:prstGeom>
        </p:spPr>
      </p:pic>
      <p:sp>
        <p:nvSpPr>
          <p:cNvPr id="13" name="Subtitle 2"/>
          <p:cNvSpPr txBox="1">
            <a:spLocks/>
          </p:cNvSpPr>
          <p:nvPr/>
        </p:nvSpPr>
        <p:spPr>
          <a:xfrm flipH="1">
            <a:off x="1630682" y="182881"/>
            <a:ext cx="45719" cy="50292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
        <p:nvSpPr>
          <p:cNvPr id="9" name="Slide Number Placeholder 8"/>
          <p:cNvSpPr>
            <a:spLocks noGrp="1"/>
          </p:cNvSpPr>
          <p:nvPr>
            <p:ph type="sldNum" sz="quarter" idx="12"/>
          </p:nvPr>
        </p:nvSpPr>
        <p:spPr/>
        <p:txBody>
          <a:bodyPr/>
          <a:lstStyle/>
          <a:p>
            <a:fld id="{53AA7CF8-A70E-D54C-8D1E-5415F3350256}" type="slidenum">
              <a:rPr lang="en-US" smtClean="0"/>
              <a:pPr/>
              <a:t>10</a:t>
            </a:fld>
            <a:endParaRPr lang="en-US"/>
          </a:p>
        </p:txBody>
      </p:sp>
      <p:sp>
        <p:nvSpPr>
          <p:cNvPr id="6" name="Title 5"/>
          <p:cNvSpPr>
            <a:spLocks noGrp="1"/>
          </p:cNvSpPr>
          <p:nvPr>
            <p:ph type="title" idx="4294967295"/>
          </p:nvPr>
        </p:nvSpPr>
        <p:spPr>
          <a:xfrm>
            <a:off x="0" y="152400"/>
            <a:ext cx="8229600" cy="990600"/>
          </a:xfrm>
        </p:spPr>
        <p:txBody>
          <a:bodyPr>
            <a:normAutofit/>
          </a:bodyPr>
          <a:lstStyle/>
          <a:p>
            <a:r>
              <a:rPr lang="en-US" dirty="0" smtClean="0"/>
              <a:t>Networks:</a:t>
            </a:r>
            <a:r>
              <a:rPr lang="en-US" dirty="0"/>
              <a:t> </a:t>
            </a:r>
            <a:r>
              <a:rPr lang="en-US" dirty="0" smtClean="0"/>
              <a:t>Financial </a:t>
            </a:r>
            <a:endParaRPr lang="en-US" dirty="0"/>
          </a:p>
        </p:txBody>
      </p:sp>
      <p:sp>
        <p:nvSpPr>
          <p:cNvPr id="10" name="TextBox 9"/>
          <p:cNvSpPr txBox="1"/>
          <p:nvPr/>
        </p:nvSpPr>
        <p:spPr>
          <a:xfrm>
            <a:off x="4599499" y="6356350"/>
            <a:ext cx="4544501" cy="553998"/>
          </a:xfrm>
          <a:prstGeom prst="rect">
            <a:avLst/>
          </a:prstGeom>
          <a:noFill/>
        </p:spPr>
        <p:txBody>
          <a:bodyPr wrap="square" rtlCol="0">
            <a:spAutoFit/>
          </a:bodyPr>
          <a:lstStyle/>
          <a:p>
            <a:r>
              <a:rPr lang="en-US" sz="1100" dirty="0" smtClean="0"/>
              <a:t>http://barabasilab.neu.edu/courses/phys5116/</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 name="Slide Number Placeholder 32"/>
          <p:cNvSpPr>
            <a:spLocks noGrp="1"/>
          </p:cNvSpPr>
          <p:nvPr>
            <p:ph type="sldNum" sz="quarter" idx="12"/>
          </p:nvPr>
        </p:nvSpPr>
        <p:spPr/>
        <p:txBody>
          <a:bodyPr/>
          <a:lstStyle/>
          <a:p>
            <a:fld id="{53AA7CF8-A70E-D54C-8D1E-5415F3350256}" type="slidenum">
              <a:rPr lang="en-US" smtClean="0"/>
              <a:pPr/>
              <a:t>11</a:t>
            </a:fld>
            <a:endParaRPr lang="en-US"/>
          </a:p>
        </p:txBody>
      </p:sp>
      <p:pic>
        <p:nvPicPr>
          <p:cNvPr id="333828" name="Picture 4" descr="Bild4"/>
          <p:cNvPicPr>
            <a:picLocks noGrp="1" noChangeAspect="1" noChangeArrowheads="1"/>
          </p:cNvPicPr>
          <p:nvPr>
            <p:ph sz="half" idx="4294967295"/>
          </p:nvPr>
        </p:nvPicPr>
        <p:blipFill>
          <a:blip r:embed="rId2"/>
          <a:srcRect/>
          <a:stretch>
            <a:fillRect/>
          </a:stretch>
        </p:blipFill>
        <p:spPr>
          <a:xfrm>
            <a:off x="2895600" y="1593850"/>
            <a:ext cx="6248400" cy="4141788"/>
          </a:xfrm>
          <a:noFill/>
        </p:spPr>
      </p:pic>
      <p:sp>
        <p:nvSpPr>
          <p:cNvPr id="25" name="Title 24"/>
          <p:cNvSpPr>
            <a:spLocks noGrp="1"/>
          </p:cNvSpPr>
          <p:nvPr>
            <p:ph type="title" idx="4294967295"/>
          </p:nvPr>
        </p:nvSpPr>
        <p:spPr>
          <a:xfrm>
            <a:off x="0" y="228600"/>
            <a:ext cx="8229600" cy="914400"/>
          </a:xfrm>
        </p:spPr>
        <p:txBody>
          <a:bodyPr>
            <a:normAutofit fontScale="90000"/>
          </a:bodyPr>
          <a:lstStyle/>
          <a:p>
            <a:r>
              <a:rPr lang="en-US" dirty="0" smtClean="0"/>
              <a:t>Networks: </a:t>
            </a:r>
            <a:br>
              <a:rPr lang="en-US" dirty="0" smtClean="0"/>
            </a:br>
            <a:r>
              <a:rPr lang="en-US" dirty="0" smtClean="0"/>
              <a:t>Business ties in US Bio-tech industry</a:t>
            </a:r>
            <a:endParaRPr lang="en-US" dirty="0"/>
          </a:p>
        </p:txBody>
      </p:sp>
      <p:sp>
        <p:nvSpPr>
          <p:cNvPr id="480261" name="Text Box 5"/>
          <p:cNvSpPr txBox="1">
            <a:spLocks noChangeArrowheads="1"/>
          </p:cNvSpPr>
          <p:nvPr/>
        </p:nvSpPr>
        <p:spPr bwMode="auto">
          <a:xfrm>
            <a:off x="609600" y="5867401"/>
            <a:ext cx="184666" cy="369332"/>
          </a:xfrm>
          <a:prstGeom prst="rect">
            <a:avLst/>
          </a:prstGeom>
          <a:noFill/>
          <a:ln w="9525">
            <a:noFill/>
            <a:miter lim="800000"/>
            <a:headEnd/>
            <a:tailEnd/>
          </a:ln>
        </p:spPr>
        <p:txBody>
          <a:bodyPr wrap="none">
            <a:prstTxWarp prst="textNoShape">
              <a:avLst/>
            </a:prstTxWarp>
            <a:spAutoFit/>
          </a:bodyPr>
          <a:lstStyle/>
          <a:p>
            <a:endParaRPr lang="hu-HU" sz="1800" b="0">
              <a:latin typeface="Arial" charset="0"/>
              <a:ea typeface="Arial" charset="0"/>
              <a:cs typeface="Arial" charset="0"/>
            </a:endParaRPr>
          </a:p>
        </p:txBody>
      </p:sp>
      <p:sp>
        <p:nvSpPr>
          <p:cNvPr id="480262" name="Text Box 6"/>
          <p:cNvSpPr txBox="1">
            <a:spLocks noChangeArrowheads="1"/>
          </p:cNvSpPr>
          <p:nvPr/>
        </p:nvSpPr>
        <p:spPr bwMode="auto">
          <a:xfrm>
            <a:off x="228600" y="1783080"/>
            <a:ext cx="966994" cy="369332"/>
          </a:xfrm>
          <a:prstGeom prst="rect">
            <a:avLst/>
          </a:prstGeom>
          <a:noFill/>
          <a:ln w="9525">
            <a:noFill/>
            <a:miter lim="800000"/>
            <a:headEnd/>
            <a:tailEnd/>
          </a:ln>
        </p:spPr>
        <p:txBody>
          <a:bodyPr wrap="none">
            <a:prstTxWarp prst="textNoShape">
              <a:avLst/>
            </a:prstTxWarp>
            <a:spAutoFit/>
          </a:bodyPr>
          <a:lstStyle/>
          <a:p>
            <a:r>
              <a:rPr lang="de-DE" b="1" dirty="0">
                <a:latin typeface="Helvetica"/>
                <a:ea typeface="Arial" charset="0"/>
                <a:cs typeface="Helvetica"/>
              </a:rPr>
              <a:t>Nodes</a:t>
            </a:r>
            <a:r>
              <a:rPr lang="de-DE" b="1" dirty="0" smtClean="0">
                <a:latin typeface="Helvetica"/>
                <a:ea typeface="Arial" charset="0"/>
                <a:cs typeface="Helvetica"/>
              </a:rPr>
              <a:t>:</a:t>
            </a:r>
            <a:endParaRPr lang="de-DE" b="1" dirty="0">
              <a:latin typeface="Helvetica"/>
              <a:ea typeface="Arial" charset="0"/>
              <a:cs typeface="Helvetica"/>
            </a:endParaRPr>
          </a:p>
        </p:txBody>
      </p:sp>
      <p:sp>
        <p:nvSpPr>
          <p:cNvPr id="480263" name="Text Box 7"/>
          <p:cNvSpPr txBox="1">
            <a:spLocks noChangeArrowheads="1"/>
          </p:cNvSpPr>
          <p:nvPr/>
        </p:nvSpPr>
        <p:spPr bwMode="auto">
          <a:xfrm>
            <a:off x="228601" y="4983480"/>
            <a:ext cx="864427" cy="369332"/>
          </a:xfrm>
          <a:prstGeom prst="rect">
            <a:avLst/>
          </a:prstGeom>
          <a:noFill/>
          <a:ln w="9525">
            <a:noFill/>
            <a:miter lim="800000"/>
            <a:headEnd/>
            <a:tailEnd/>
          </a:ln>
        </p:spPr>
        <p:txBody>
          <a:bodyPr wrap="none">
            <a:prstTxWarp prst="textNoShape">
              <a:avLst/>
            </a:prstTxWarp>
            <a:spAutoFit/>
          </a:bodyPr>
          <a:lstStyle/>
          <a:p>
            <a:r>
              <a:rPr lang="de-DE" b="1" dirty="0">
                <a:latin typeface="Helvetica"/>
                <a:ea typeface="Arial" charset="0"/>
                <a:cs typeface="Helvetica"/>
              </a:rPr>
              <a:t>Links:</a:t>
            </a:r>
            <a:r>
              <a:rPr lang="de-DE" b="1" dirty="0" smtClean="0">
                <a:latin typeface="Helvetica"/>
                <a:ea typeface="Arial" charset="0"/>
                <a:cs typeface="Helvetica"/>
              </a:rPr>
              <a:t> </a:t>
            </a:r>
          </a:p>
        </p:txBody>
      </p:sp>
      <p:sp>
        <p:nvSpPr>
          <p:cNvPr id="480264" name="Text Box 8"/>
          <p:cNvSpPr txBox="1">
            <a:spLocks noChangeArrowheads="1"/>
          </p:cNvSpPr>
          <p:nvPr/>
        </p:nvSpPr>
        <p:spPr bwMode="auto">
          <a:xfrm>
            <a:off x="6742117" y="5735147"/>
            <a:ext cx="2068194" cy="215444"/>
          </a:xfrm>
          <a:prstGeom prst="rect">
            <a:avLst/>
          </a:prstGeom>
          <a:noFill/>
          <a:ln w="9525">
            <a:noFill/>
            <a:miter lim="800000"/>
            <a:headEnd/>
            <a:tailEnd/>
          </a:ln>
        </p:spPr>
        <p:txBody>
          <a:bodyPr wrap="none">
            <a:prstTxWarp prst="textNoShape">
              <a:avLst/>
            </a:prstTxWarp>
            <a:spAutoFit/>
          </a:bodyPr>
          <a:lstStyle/>
          <a:p>
            <a:r>
              <a:rPr lang="de-DE" sz="800" i="1" dirty="0" err="1">
                <a:latin typeface="Helvetica"/>
                <a:ea typeface="Arial" charset="0"/>
                <a:cs typeface="Helvetica"/>
              </a:rPr>
              <a:t>http://ecclectic.ss.uci.edu/~drwhite/Movie</a:t>
            </a:r>
            <a:endParaRPr lang="de-DE" sz="800" i="1" dirty="0">
              <a:latin typeface="Helvetica"/>
              <a:ea typeface="Arial" charset="0"/>
              <a:cs typeface="Helvetica"/>
            </a:endParaRPr>
          </a:p>
        </p:txBody>
      </p:sp>
      <p:sp>
        <p:nvSpPr>
          <p:cNvPr id="480265" name="Text Box 9"/>
          <p:cNvSpPr txBox="1">
            <a:spLocks noChangeArrowheads="1"/>
          </p:cNvSpPr>
          <p:nvPr/>
        </p:nvSpPr>
        <p:spPr bwMode="auto">
          <a:xfrm>
            <a:off x="-1311275" y="6269038"/>
            <a:ext cx="184666" cy="461665"/>
          </a:xfrm>
          <a:prstGeom prst="rect">
            <a:avLst/>
          </a:prstGeom>
          <a:noFill/>
          <a:ln w="9525">
            <a:noFill/>
            <a:miter lim="800000"/>
            <a:headEnd/>
            <a:tailEnd/>
          </a:ln>
        </p:spPr>
        <p:txBody>
          <a:bodyPr wrap="none">
            <a:prstTxWarp prst="textNoShape">
              <a:avLst/>
            </a:prstTxWarp>
            <a:spAutoFit/>
          </a:bodyPr>
          <a:lstStyle/>
          <a:p>
            <a:endParaRPr lang="hu-HU" sz="2400">
              <a:ea typeface="Arial" charset="0"/>
              <a:cs typeface="Arial" charset="0"/>
            </a:endParaRPr>
          </a:p>
        </p:txBody>
      </p:sp>
      <p:sp>
        <p:nvSpPr>
          <p:cNvPr id="13" name="Rectangle 12"/>
          <p:cNvSpPr/>
          <p:nvPr/>
        </p:nvSpPr>
        <p:spPr>
          <a:xfrm>
            <a:off x="1671626" y="3543658"/>
            <a:ext cx="228600" cy="18288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671626" y="5989320"/>
            <a:ext cx="228600" cy="18288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671626" y="3154680"/>
            <a:ext cx="228600" cy="18288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671626" y="2720698"/>
            <a:ext cx="228600" cy="18288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Box 4"/>
          <p:cNvSpPr txBox="1">
            <a:spLocks noChangeArrowheads="1"/>
          </p:cNvSpPr>
          <p:nvPr/>
        </p:nvSpPr>
        <p:spPr bwMode="auto">
          <a:xfrm>
            <a:off x="228600" y="2240280"/>
            <a:ext cx="1752600" cy="2000548"/>
          </a:xfrm>
          <a:prstGeom prst="rect">
            <a:avLst/>
          </a:prstGeom>
          <a:noFill/>
          <a:ln w="9525">
            <a:noFill/>
            <a:miter lim="800000"/>
            <a:headEnd/>
            <a:tailEnd/>
          </a:ln>
        </p:spPr>
        <p:txBody>
          <a:bodyPr wrap="square">
            <a:prstTxWarp prst="textNoShape">
              <a:avLst/>
            </a:prstTxWarp>
            <a:spAutoFit/>
          </a:bodyPr>
          <a:lstStyle/>
          <a:p>
            <a:r>
              <a:rPr lang="en-US" sz="1400" dirty="0" smtClean="0">
                <a:solidFill>
                  <a:srgbClr val="000000"/>
                </a:solidFill>
                <a:latin typeface="Helvetica"/>
                <a:ea typeface="Arial" charset="0"/>
                <a:cs typeface="Helvetica"/>
              </a:rPr>
              <a:t>Companies</a:t>
            </a:r>
          </a:p>
          <a:p>
            <a:endParaRPr lang="en-US" sz="800" dirty="0" smtClean="0">
              <a:solidFill>
                <a:srgbClr val="000000"/>
              </a:solidFill>
              <a:latin typeface="Helvetica"/>
              <a:ea typeface="Arial" charset="0"/>
              <a:cs typeface="Helvetica"/>
            </a:endParaRPr>
          </a:p>
          <a:p>
            <a:r>
              <a:rPr lang="en-US" sz="1400" dirty="0" smtClean="0">
                <a:solidFill>
                  <a:srgbClr val="000000"/>
                </a:solidFill>
                <a:latin typeface="Helvetica"/>
                <a:ea typeface="Arial" charset="0"/>
                <a:cs typeface="Helvetica"/>
              </a:rPr>
              <a:t>Investment</a:t>
            </a:r>
          </a:p>
          <a:p>
            <a:endParaRPr lang="en-US" sz="800" dirty="0" smtClean="0">
              <a:solidFill>
                <a:srgbClr val="000000"/>
              </a:solidFill>
              <a:latin typeface="Helvetica"/>
              <a:ea typeface="Arial" charset="0"/>
              <a:cs typeface="Helvetica"/>
            </a:endParaRPr>
          </a:p>
          <a:p>
            <a:r>
              <a:rPr lang="en-US" sz="1400" dirty="0" smtClean="0">
                <a:solidFill>
                  <a:srgbClr val="000000"/>
                </a:solidFill>
                <a:latin typeface="Helvetica"/>
                <a:ea typeface="Arial" charset="0"/>
                <a:cs typeface="Helvetica"/>
              </a:rPr>
              <a:t>Pharma</a:t>
            </a:r>
          </a:p>
          <a:p>
            <a:endParaRPr lang="en-US" sz="800" dirty="0" smtClean="0">
              <a:solidFill>
                <a:srgbClr val="000000"/>
              </a:solidFill>
              <a:latin typeface="Helvetica"/>
              <a:ea typeface="Arial" charset="0"/>
              <a:cs typeface="Helvetica"/>
            </a:endParaRPr>
          </a:p>
          <a:p>
            <a:r>
              <a:rPr lang="en-US" sz="1400" dirty="0" smtClean="0">
                <a:solidFill>
                  <a:srgbClr val="000000"/>
                </a:solidFill>
                <a:latin typeface="Helvetica"/>
                <a:ea typeface="Arial" charset="0"/>
                <a:cs typeface="Helvetica"/>
              </a:rPr>
              <a:t>Research Labs</a:t>
            </a:r>
          </a:p>
          <a:p>
            <a:endParaRPr lang="en-US" sz="800" dirty="0" smtClean="0">
              <a:solidFill>
                <a:srgbClr val="000000"/>
              </a:solidFill>
              <a:latin typeface="Helvetica"/>
              <a:ea typeface="Arial" charset="0"/>
              <a:cs typeface="Helvetica"/>
            </a:endParaRPr>
          </a:p>
          <a:p>
            <a:r>
              <a:rPr lang="en-US" sz="1400" dirty="0" smtClean="0">
                <a:solidFill>
                  <a:srgbClr val="000000"/>
                </a:solidFill>
                <a:latin typeface="Helvetica"/>
                <a:ea typeface="Arial" charset="0"/>
                <a:cs typeface="Helvetica"/>
              </a:rPr>
              <a:t>Public</a:t>
            </a:r>
          </a:p>
          <a:p>
            <a:endParaRPr lang="en-US" sz="800" dirty="0" smtClean="0">
              <a:solidFill>
                <a:srgbClr val="000000"/>
              </a:solidFill>
              <a:latin typeface="Helvetica"/>
              <a:ea typeface="Arial" charset="0"/>
              <a:cs typeface="Helvetica"/>
            </a:endParaRPr>
          </a:p>
          <a:p>
            <a:r>
              <a:rPr lang="en-US" sz="1400" dirty="0" smtClean="0">
                <a:solidFill>
                  <a:srgbClr val="000000"/>
                </a:solidFill>
                <a:latin typeface="Helvetica"/>
                <a:ea typeface="Arial" charset="0"/>
                <a:cs typeface="Helvetica"/>
              </a:rPr>
              <a:t>Biotechnology</a:t>
            </a:r>
          </a:p>
        </p:txBody>
      </p:sp>
      <p:sp>
        <p:nvSpPr>
          <p:cNvPr id="19" name="Rectangle 18"/>
          <p:cNvSpPr/>
          <p:nvPr/>
        </p:nvSpPr>
        <p:spPr>
          <a:xfrm>
            <a:off x="1671626" y="4366618"/>
            <a:ext cx="228600" cy="18288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671626" y="3977640"/>
            <a:ext cx="228600" cy="18288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671626" y="6360478"/>
            <a:ext cx="228600" cy="18288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671626" y="2331720"/>
            <a:ext cx="228600" cy="18288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671626" y="5597950"/>
            <a:ext cx="228600" cy="18288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Box 4"/>
          <p:cNvSpPr txBox="1">
            <a:spLocks noChangeArrowheads="1"/>
          </p:cNvSpPr>
          <p:nvPr/>
        </p:nvSpPr>
        <p:spPr bwMode="auto">
          <a:xfrm>
            <a:off x="228600" y="5447539"/>
            <a:ext cx="1752600" cy="984885"/>
          </a:xfrm>
          <a:prstGeom prst="rect">
            <a:avLst/>
          </a:prstGeom>
          <a:noFill/>
          <a:ln w="9525">
            <a:noFill/>
            <a:miter lim="800000"/>
            <a:headEnd/>
            <a:tailEnd/>
          </a:ln>
        </p:spPr>
        <p:txBody>
          <a:bodyPr wrap="square">
            <a:prstTxWarp prst="textNoShape">
              <a:avLst/>
            </a:prstTxWarp>
            <a:spAutoFit/>
          </a:bodyPr>
          <a:lstStyle/>
          <a:p>
            <a:r>
              <a:rPr lang="en-US" sz="1400" dirty="0" smtClean="0">
                <a:solidFill>
                  <a:srgbClr val="000000"/>
                </a:solidFill>
                <a:latin typeface="Helvetica"/>
                <a:ea typeface="Arial" charset="0"/>
                <a:cs typeface="Helvetica"/>
              </a:rPr>
              <a:t>Collaborations</a:t>
            </a:r>
          </a:p>
          <a:p>
            <a:endParaRPr lang="en-US" sz="800" dirty="0" smtClean="0">
              <a:solidFill>
                <a:srgbClr val="000000"/>
              </a:solidFill>
              <a:latin typeface="Helvetica"/>
              <a:ea typeface="Arial" charset="0"/>
              <a:cs typeface="Helvetica"/>
            </a:endParaRPr>
          </a:p>
          <a:p>
            <a:r>
              <a:rPr lang="en-US" sz="1400" dirty="0" smtClean="0">
                <a:solidFill>
                  <a:srgbClr val="000000"/>
                </a:solidFill>
                <a:latin typeface="Helvetica"/>
                <a:ea typeface="Arial" charset="0"/>
                <a:cs typeface="Helvetica"/>
              </a:rPr>
              <a:t>Financial</a:t>
            </a:r>
          </a:p>
          <a:p>
            <a:endParaRPr lang="en-US" sz="800" dirty="0" smtClean="0">
              <a:solidFill>
                <a:srgbClr val="000000"/>
              </a:solidFill>
              <a:latin typeface="Helvetica"/>
              <a:ea typeface="Arial" charset="0"/>
              <a:cs typeface="Helvetica"/>
            </a:endParaRPr>
          </a:p>
          <a:p>
            <a:r>
              <a:rPr lang="en-US" sz="1400" dirty="0" smtClean="0">
                <a:solidFill>
                  <a:srgbClr val="000000"/>
                </a:solidFill>
                <a:latin typeface="Helvetica"/>
                <a:ea typeface="Arial" charset="0"/>
                <a:cs typeface="Helvetica"/>
              </a:rPr>
              <a:t>R&amp;D</a:t>
            </a:r>
          </a:p>
        </p:txBody>
      </p:sp>
      <p:sp>
        <p:nvSpPr>
          <p:cNvPr id="34" name="TextBox 33"/>
          <p:cNvSpPr txBox="1"/>
          <p:nvPr/>
        </p:nvSpPr>
        <p:spPr>
          <a:xfrm>
            <a:off x="4469866" y="6356350"/>
            <a:ext cx="4544501" cy="553998"/>
          </a:xfrm>
          <a:prstGeom prst="rect">
            <a:avLst/>
          </a:prstGeom>
          <a:noFill/>
        </p:spPr>
        <p:txBody>
          <a:bodyPr wrap="square" rtlCol="0">
            <a:spAutoFit/>
          </a:bodyPr>
          <a:lstStyle/>
          <a:p>
            <a:r>
              <a:rPr lang="en-US" sz="1200" dirty="0" smtClean="0"/>
              <a:t>http://barabasilab.neu.edu/courses/phys5116/</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Reasoning about networks</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12</a:t>
            </a:fld>
            <a:endParaRPr lang="en-US"/>
          </a:p>
        </p:txBody>
      </p:sp>
      <p:sp>
        <p:nvSpPr>
          <p:cNvPr id="3" name="Content Placeholder 2"/>
          <p:cNvSpPr>
            <a:spLocks noGrp="1"/>
          </p:cNvSpPr>
          <p:nvPr>
            <p:ph sz="quarter" idx="1"/>
          </p:nvPr>
        </p:nvSpPr>
        <p:spPr/>
        <p:txBody>
          <a:bodyPr>
            <a:normAutofit/>
          </a:bodyPr>
          <a:lstStyle/>
          <a:p>
            <a:r>
              <a:rPr lang="en-US" dirty="0" smtClean="0"/>
              <a:t>Study aspects</a:t>
            </a:r>
          </a:p>
          <a:p>
            <a:pPr lvl="1"/>
            <a:r>
              <a:rPr lang="en-US" dirty="0" smtClean="0">
                <a:solidFill>
                  <a:srgbClr val="FF0000"/>
                </a:solidFill>
              </a:rPr>
              <a:t>Structure and Evolution</a:t>
            </a:r>
          </a:p>
          <a:p>
            <a:pPr lvl="1">
              <a:spcAft>
                <a:spcPts val="1800"/>
              </a:spcAft>
            </a:pPr>
            <a:r>
              <a:rPr lang="en-US" dirty="0" smtClean="0">
                <a:solidFill>
                  <a:srgbClr val="FF0000"/>
                </a:solidFill>
              </a:rPr>
              <a:t>Behavior and Dynamics</a:t>
            </a:r>
          </a:p>
          <a:p>
            <a:r>
              <a:rPr lang="en-US" dirty="0" smtClean="0"/>
              <a:t>Full understanding requires synthesis of ideas from various disciplines, including</a:t>
            </a:r>
          </a:p>
          <a:p>
            <a:pPr lvl="1"/>
            <a:r>
              <a:rPr lang="en-US" dirty="0" smtClean="0"/>
              <a:t>Computer science</a:t>
            </a:r>
          </a:p>
          <a:p>
            <a:pPr lvl="1"/>
            <a:r>
              <a:rPr lang="en-US" dirty="0" smtClean="0"/>
              <a:t>Applied mathematics</a:t>
            </a:r>
          </a:p>
          <a:p>
            <a:pPr lvl="1"/>
            <a:r>
              <a:rPr lang="en-US" dirty="0" smtClean="0"/>
              <a:t>Natural sciences</a:t>
            </a:r>
          </a:p>
          <a:p>
            <a:pPr lvl="1"/>
            <a:r>
              <a:rPr lang="en-US" dirty="0" smtClean="0"/>
              <a:t>Statistics</a:t>
            </a:r>
          </a:p>
          <a:p>
            <a:pPr lvl="1"/>
            <a:r>
              <a:rPr lang="en-US" dirty="0" smtClean="0"/>
              <a:t>Economics</a:t>
            </a:r>
          </a:p>
          <a:p>
            <a:pPr lvl="1"/>
            <a:r>
              <a:rPr lang="en-US" dirty="0" smtClean="0"/>
              <a:t>Sociology</a:t>
            </a:r>
          </a:p>
          <a:p>
            <a:pPr lvl="1"/>
            <a:endParaRPr lang="en-US"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Networks, why now?</a:t>
            </a:r>
            <a:endParaRPr lang="en-US" dirty="0"/>
          </a:p>
        </p:txBody>
      </p:sp>
      <p:sp>
        <p:nvSpPr>
          <p:cNvPr id="6" name="Slide Number Placeholder 5"/>
          <p:cNvSpPr>
            <a:spLocks noGrp="1"/>
          </p:cNvSpPr>
          <p:nvPr>
            <p:ph type="sldNum" sz="quarter" idx="12"/>
          </p:nvPr>
        </p:nvSpPr>
        <p:spPr/>
        <p:txBody>
          <a:bodyPr/>
          <a:lstStyle/>
          <a:p>
            <a:fld id="{53AA7CF8-A70E-D54C-8D1E-5415F3350256}" type="slidenum">
              <a:rPr lang="en-US" smtClean="0"/>
              <a:pPr/>
              <a:t>13</a:t>
            </a:fld>
            <a:endParaRPr lang="en-US"/>
          </a:p>
        </p:txBody>
      </p:sp>
      <p:pic>
        <p:nvPicPr>
          <p:cNvPr id="4" name="Picture 3" descr="slide27_the-life-of-network.png"/>
          <p:cNvPicPr>
            <a:picLocks noChangeAspect="1"/>
          </p:cNvPicPr>
          <p:nvPr/>
        </p:nvPicPr>
        <p:blipFill>
          <a:blip r:embed="rId2"/>
          <a:stretch>
            <a:fillRect/>
          </a:stretch>
        </p:blipFill>
        <p:spPr>
          <a:xfrm>
            <a:off x="246594" y="1381140"/>
            <a:ext cx="8597900" cy="4789747"/>
          </a:xfrm>
          <a:prstGeom prst="rect">
            <a:avLst/>
          </a:prstGeom>
        </p:spPr>
      </p:pic>
      <p:sp>
        <p:nvSpPr>
          <p:cNvPr id="7" name="TextBox 6"/>
          <p:cNvSpPr txBox="1"/>
          <p:nvPr/>
        </p:nvSpPr>
        <p:spPr>
          <a:xfrm>
            <a:off x="5296786" y="6429722"/>
            <a:ext cx="4544501" cy="553998"/>
          </a:xfrm>
          <a:prstGeom prst="rect">
            <a:avLst/>
          </a:prstGeom>
          <a:noFill/>
        </p:spPr>
        <p:txBody>
          <a:bodyPr wrap="square" rtlCol="0">
            <a:spAutoFit/>
          </a:bodyPr>
          <a:lstStyle/>
          <a:p>
            <a:r>
              <a:rPr lang="en-US" sz="1200" dirty="0" smtClean="0"/>
              <a:t>http://barabasilab.neu.edu/courses/phys5116/</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Catalysts for emergence of network science</a:t>
            </a:r>
            <a:endParaRPr lang="en-US" dirty="0"/>
          </a:p>
        </p:txBody>
      </p:sp>
      <p:sp>
        <p:nvSpPr>
          <p:cNvPr id="6" name="Slide Number Placeholder 5"/>
          <p:cNvSpPr>
            <a:spLocks noGrp="1"/>
          </p:cNvSpPr>
          <p:nvPr>
            <p:ph type="sldNum" sz="quarter" idx="12"/>
          </p:nvPr>
        </p:nvSpPr>
        <p:spPr/>
        <p:txBody>
          <a:bodyPr/>
          <a:lstStyle/>
          <a:p>
            <a:fld id="{53AA7CF8-A70E-D54C-8D1E-5415F3350256}" type="slidenum">
              <a:rPr lang="en-US" smtClean="0"/>
              <a:pPr/>
              <a:t>14</a:t>
            </a:fld>
            <a:endParaRPr lang="en-US"/>
          </a:p>
        </p:txBody>
      </p:sp>
      <p:sp>
        <p:nvSpPr>
          <p:cNvPr id="3" name="Content Placeholder 2"/>
          <p:cNvSpPr>
            <a:spLocks noGrp="1"/>
          </p:cNvSpPr>
          <p:nvPr>
            <p:ph sz="quarter" idx="1"/>
          </p:nvPr>
        </p:nvSpPr>
        <p:spPr/>
        <p:txBody>
          <a:bodyPr>
            <a:normAutofit/>
          </a:bodyPr>
          <a:lstStyle/>
          <a:p>
            <a:r>
              <a:rPr lang="en-US" dirty="0" smtClean="0">
                <a:solidFill>
                  <a:srgbClr val="FF0000"/>
                </a:solidFill>
              </a:rPr>
              <a:t>Availability of network “maps”</a:t>
            </a:r>
          </a:p>
          <a:p>
            <a:pPr lvl="1">
              <a:spcAft>
                <a:spcPts val="1200"/>
              </a:spcAft>
            </a:pPr>
            <a:r>
              <a:rPr lang="en-US" dirty="0" smtClean="0"/>
              <a:t>The Internet, cheap digital storage, and computational technologies made it possible to collect, assemble, share, and analyze data pertaining to real networks.  </a:t>
            </a:r>
          </a:p>
          <a:p>
            <a:r>
              <a:rPr lang="en-US" dirty="0" smtClean="0">
                <a:solidFill>
                  <a:srgbClr val="FF0000"/>
                </a:solidFill>
              </a:rPr>
              <a:t>Recurring similarity</a:t>
            </a:r>
          </a:p>
          <a:p>
            <a:pPr lvl="1">
              <a:spcAft>
                <a:spcPts val="1200"/>
              </a:spcAft>
            </a:pPr>
            <a:r>
              <a:rPr lang="en-US" dirty="0" smtClean="0"/>
              <a:t>Networks from science, nature, and technology are more similar than one would expect</a:t>
            </a:r>
          </a:p>
          <a:p>
            <a:r>
              <a:rPr lang="en-US" dirty="0" smtClean="0">
                <a:solidFill>
                  <a:srgbClr val="FF0000"/>
                </a:solidFill>
              </a:rPr>
              <a:t>Confluence of ideas and tools</a:t>
            </a:r>
          </a:p>
          <a:p>
            <a:pPr lvl="1"/>
            <a:r>
              <a:rPr lang="en-US" dirty="0" smtClean="0"/>
              <a:t>Newer ways of reasoning about interconnectedness are being born by integration of ideas and tools from various disciplines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network science</a:t>
            </a:r>
            <a:endParaRPr lang="en-US" dirty="0"/>
          </a:p>
        </p:txBody>
      </p:sp>
      <p:sp>
        <p:nvSpPr>
          <p:cNvPr id="7" name="Slide Number Placeholder 6"/>
          <p:cNvSpPr>
            <a:spLocks noGrp="1"/>
          </p:cNvSpPr>
          <p:nvPr>
            <p:ph type="sldNum" sz="quarter" idx="12"/>
          </p:nvPr>
        </p:nvSpPr>
        <p:spPr/>
        <p:txBody>
          <a:bodyPr/>
          <a:lstStyle/>
          <a:p>
            <a:fld id="{53AA7CF8-A70E-D54C-8D1E-5415F3350256}" type="slidenum">
              <a:rPr lang="en-US" smtClean="0"/>
              <a:pPr/>
              <a:t>15</a:t>
            </a:fld>
            <a:endParaRPr lang="en-US"/>
          </a:p>
        </p:txBody>
      </p:sp>
      <p:sp>
        <p:nvSpPr>
          <p:cNvPr id="3" name="Content Placeholder 2"/>
          <p:cNvSpPr>
            <a:spLocks noGrp="1"/>
          </p:cNvSpPr>
          <p:nvPr>
            <p:ph sz="quarter" idx="1"/>
          </p:nvPr>
        </p:nvSpPr>
        <p:spPr/>
        <p:txBody>
          <a:bodyPr>
            <a:normAutofit fontScale="70000" lnSpcReduction="20000"/>
          </a:bodyPr>
          <a:lstStyle/>
          <a:p>
            <a:r>
              <a:rPr lang="en-US" dirty="0" smtClean="0">
                <a:solidFill>
                  <a:srgbClr val="FF0000"/>
                </a:solidFill>
              </a:rPr>
              <a:t>Economic</a:t>
            </a:r>
          </a:p>
          <a:p>
            <a:pPr lvl="1"/>
            <a:r>
              <a:rPr lang="en-US" dirty="0" smtClean="0"/>
              <a:t>Web search</a:t>
            </a:r>
          </a:p>
          <a:p>
            <a:pPr lvl="1"/>
            <a:r>
              <a:rPr lang="en-US" dirty="0" smtClean="0"/>
              <a:t>Social networking</a:t>
            </a:r>
          </a:p>
          <a:p>
            <a:r>
              <a:rPr lang="en-US" dirty="0" smtClean="0">
                <a:solidFill>
                  <a:srgbClr val="FF0000"/>
                </a:solidFill>
              </a:rPr>
              <a:t>Health</a:t>
            </a:r>
          </a:p>
          <a:p>
            <a:pPr lvl="1"/>
            <a:r>
              <a:rPr lang="en-US" dirty="0" smtClean="0"/>
              <a:t>Drug design</a:t>
            </a:r>
          </a:p>
          <a:p>
            <a:pPr lvl="1"/>
            <a:r>
              <a:rPr lang="en-US" dirty="0" smtClean="0"/>
              <a:t>Metabolic engineering</a:t>
            </a:r>
          </a:p>
          <a:p>
            <a:r>
              <a:rPr lang="en-US" dirty="0" smtClean="0">
                <a:solidFill>
                  <a:srgbClr val="FF0000"/>
                </a:solidFill>
              </a:rPr>
              <a:t>Security</a:t>
            </a:r>
          </a:p>
          <a:p>
            <a:pPr lvl="1"/>
            <a:r>
              <a:rPr lang="en-US" dirty="0" smtClean="0"/>
              <a:t>Fighting terrorism (net-war)</a:t>
            </a:r>
          </a:p>
          <a:p>
            <a:r>
              <a:rPr lang="en-US" dirty="0" smtClean="0">
                <a:solidFill>
                  <a:srgbClr val="FF0000"/>
                </a:solidFill>
              </a:rPr>
              <a:t>Epidemics</a:t>
            </a:r>
          </a:p>
          <a:p>
            <a:pPr lvl="1"/>
            <a:r>
              <a:rPr lang="en-US" dirty="0" smtClean="0"/>
              <a:t>Epidemic prediction (biological, electronic viruses</a:t>
            </a:r>
            <a:r>
              <a:rPr lang="en-US" dirty="0" smtClean="0"/>
              <a:t>)</a:t>
            </a:r>
          </a:p>
          <a:p>
            <a:pPr lvl="1"/>
            <a:r>
              <a:rPr lang="en-US" dirty="0" smtClean="0"/>
              <a:t>Halting spread</a:t>
            </a:r>
            <a:endParaRPr lang="en-US" dirty="0" smtClean="0"/>
          </a:p>
          <a:p>
            <a:r>
              <a:rPr lang="en-US" dirty="0" smtClean="0">
                <a:solidFill>
                  <a:srgbClr val="FF0000"/>
                </a:solidFill>
              </a:rPr>
              <a:t>Brain </a:t>
            </a:r>
            <a:r>
              <a:rPr lang="en-US" dirty="0" smtClean="0">
                <a:solidFill>
                  <a:srgbClr val="FF0000"/>
                </a:solidFill>
              </a:rPr>
              <a:t>Science</a:t>
            </a:r>
            <a:endParaRPr lang="en-US" dirty="0" smtClean="0">
              <a:solidFill>
                <a:srgbClr val="FF0000"/>
              </a:solidFill>
            </a:endParaRPr>
          </a:p>
          <a:p>
            <a:pPr lvl="1"/>
            <a:r>
              <a:rPr lang="en-US" dirty="0" smtClean="0"/>
              <a:t>In 2010 NIH initiated </a:t>
            </a:r>
            <a:r>
              <a:rPr lang="en-US" dirty="0" smtClean="0"/>
              <a:t>the </a:t>
            </a:r>
            <a:r>
              <a:rPr lang="en-US" dirty="0" err="1" smtClean="0"/>
              <a:t>Connectcome</a:t>
            </a:r>
            <a:r>
              <a:rPr lang="en-US" dirty="0" smtClean="0"/>
              <a:t> project, aimed at developing a neuron-level map of mammalian brains</a:t>
            </a:r>
          </a:p>
          <a:p>
            <a:r>
              <a:rPr lang="en-US" dirty="0" smtClean="0">
                <a:solidFill>
                  <a:srgbClr val="FF0000"/>
                </a:solidFill>
              </a:rPr>
              <a:t>Management</a:t>
            </a:r>
          </a:p>
          <a:p>
            <a:pPr lvl="1"/>
            <a:r>
              <a:rPr lang="en-US" dirty="0" smtClean="0"/>
              <a:t>Uncovering the internal structure of an organization</a:t>
            </a:r>
          </a:p>
          <a:p>
            <a:endParaRPr lang="en-US" dirty="0" smtClean="0"/>
          </a:p>
          <a:p>
            <a:endParaRPr lang="en-US" dirty="0" smtClean="0"/>
          </a:p>
        </p:txBody>
      </p:sp>
      <p:pic>
        <p:nvPicPr>
          <p:cNvPr id="6" name="Picture 12" descr="1101000717_400"/>
          <p:cNvPicPr>
            <a:picLocks noGrp="1" noChangeAspect="1" noChangeArrowheads="1"/>
          </p:cNvPicPr>
          <p:nvPr>
            <p:ph sz="quarter" idx="2"/>
          </p:nvPr>
        </p:nvPicPr>
        <p:blipFill>
          <a:blip r:embed="rId2"/>
          <a:srcRect l="-3929" r="-3929"/>
          <a:stretch>
            <a:fillRect/>
          </a:stretch>
        </p:blipFill>
        <p:spPr bwMode="auto">
          <a:xfrm>
            <a:off x="5577242" y="1483800"/>
            <a:ext cx="3109558" cy="379900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3346" y="1082252"/>
            <a:ext cx="4926709" cy="5644772"/>
          </a:xfrm>
          <a:prstGeom prst="rect">
            <a:avLst/>
          </a:prstGeom>
        </p:spPr>
      </p:pic>
      <p:sp>
        <p:nvSpPr>
          <p:cNvPr id="4" name="Rectangle 3"/>
          <p:cNvSpPr/>
          <p:nvPr/>
        </p:nvSpPr>
        <p:spPr>
          <a:xfrm>
            <a:off x="6016076" y="1053060"/>
            <a:ext cx="3124200" cy="1477328"/>
          </a:xfrm>
          <a:prstGeom prst="rect">
            <a:avLst/>
          </a:prstGeom>
        </p:spPr>
        <p:txBody>
          <a:bodyPr wrap="square">
            <a:spAutoFit/>
          </a:bodyPr>
          <a:lstStyle/>
          <a:p>
            <a:r>
              <a:rPr lang="en-US" sz="2200" b="1" dirty="0" smtClean="0">
                <a:latin typeface="Helvetica"/>
                <a:cs typeface="Helvetica"/>
              </a:rPr>
              <a:t>Google</a:t>
            </a:r>
          </a:p>
          <a:p>
            <a:r>
              <a:rPr lang="en-US" sz="2000" dirty="0" smtClean="0">
                <a:latin typeface="Helvetica"/>
                <a:cs typeface="Helvetica"/>
              </a:rPr>
              <a:t>Market Cap</a:t>
            </a:r>
            <a:r>
              <a:rPr lang="en-US" dirty="0" smtClean="0">
                <a:latin typeface="Helvetica"/>
                <a:cs typeface="Helvetica"/>
              </a:rPr>
              <a:t>(2010 Jan 1)</a:t>
            </a:r>
            <a:r>
              <a:rPr lang="en-US" sz="2000" dirty="0" smtClean="0">
                <a:latin typeface="Helvetica"/>
                <a:cs typeface="Helvetica"/>
              </a:rPr>
              <a:t>: </a:t>
            </a:r>
          </a:p>
          <a:p>
            <a:r>
              <a:rPr lang="en-US" sz="2000" i="1" dirty="0" smtClean="0">
                <a:latin typeface="Helvetica"/>
                <a:cs typeface="Helvetica"/>
              </a:rPr>
              <a:t>$189 billion</a:t>
            </a:r>
          </a:p>
          <a:p>
            <a:endParaRPr lang="hu-HU" sz="2800" dirty="0"/>
          </a:p>
        </p:txBody>
      </p:sp>
      <p:sp>
        <p:nvSpPr>
          <p:cNvPr id="5" name="Rectangle 4"/>
          <p:cNvSpPr/>
          <p:nvPr/>
        </p:nvSpPr>
        <p:spPr>
          <a:xfrm>
            <a:off x="6108672" y="2444020"/>
            <a:ext cx="3124200" cy="1354217"/>
          </a:xfrm>
          <a:prstGeom prst="rect">
            <a:avLst/>
          </a:prstGeom>
        </p:spPr>
        <p:txBody>
          <a:bodyPr wrap="square">
            <a:spAutoFit/>
          </a:bodyPr>
          <a:lstStyle/>
          <a:p>
            <a:r>
              <a:rPr lang="en-US" sz="2200" b="1" dirty="0" smtClean="0">
                <a:latin typeface="Helvetica"/>
                <a:cs typeface="Helvetica"/>
              </a:rPr>
              <a:t>Cisco Systems</a:t>
            </a:r>
          </a:p>
          <a:p>
            <a:r>
              <a:rPr lang="en-US" sz="2000" dirty="0" smtClean="0">
                <a:latin typeface="Helvetica"/>
                <a:cs typeface="Helvetica"/>
              </a:rPr>
              <a:t>networking gear Market cap </a:t>
            </a:r>
            <a:r>
              <a:rPr lang="en-US" dirty="0" smtClean="0">
                <a:latin typeface="Helvetica"/>
                <a:cs typeface="Helvetica"/>
              </a:rPr>
              <a:t>(Jan 1, 2919)</a:t>
            </a:r>
            <a:r>
              <a:rPr lang="en-US" sz="2000" dirty="0" smtClean="0">
                <a:latin typeface="Helvetica"/>
                <a:cs typeface="Helvetica"/>
              </a:rPr>
              <a:t>: </a:t>
            </a:r>
          </a:p>
          <a:p>
            <a:r>
              <a:rPr lang="en-US" sz="2000" i="1" dirty="0" smtClean="0">
                <a:latin typeface="Helvetica"/>
                <a:cs typeface="Helvetica"/>
              </a:rPr>
              <a:t>$112 billion</a:t>
            </a:r>
            <a:endParaRPr lang="hu-HU" sz="2000" i="1" dirty="0">
              <a:latin typeface="Helvetica"/>
              <a:cs typeface="Helvetica"/>
            </a:endParaRPr>
          </a:p>
        </p:txBody>
      </p:sp>
      <p:sp>
        <p:nvSpPr>
          <p:cNvPr id="6" name="Rectangle 5"/>
          <p:cNvSpPr/>
          <p:nvPr/>
        </p:nvSpPr>
        <p:spPr>
          <a:xfrm>
            <a:off x="6135128" y="3957242"/>
            <a:ext cx="3124200" cy="1723549"/>
          </a:xfrm>
          <a:prstGeom prst="rect">
            <a:avLst/>
          </a:prstGeom>
        </p:spPr>
        <p:txBody>
          <a:bodyPr wrap="square">
            <a:spAutoFit/>
          </a:bodyPr>
          <a:lstStyle/>
          <a:p>
            <a:r>
              <a:rPr lang="en-US" sz="2200" b="1" dirty="0" err="1" smtClean="0">
                <a:latin typeface="Helvetica"/>
                <a:cs typeface="Helvetica"/>
              </a:rPr>
              <a:t>Facebook</a:t>
            </a:r>
            <a:endParaRPr lang="en-US" sz="2200" b="1" dirty="0" smtClean="0">
              <a:latin typeface="Helvetica"/>
              <a:cs typeface="Helvetica"/>
            </a:endParaRPr>
          </a:p>
          <a:p>
            <a:r>
              <a:rPr lang="en-US" sz="2000" dirty="0" smtClean="0">
                <a:latin typeface="Helvetica"/>
                <a:cs typeface="Helvetica"/>
              </a:rPr>
              <a:t>market cap: </a:t>
            </a:r>
          </a:p>
          <a:p>
            <a:r>
              <a:rPr lang="en-US" sz="2000" i="1" dirty="0" smtClean="0">
                <a:latin typeface="Helvetica"/>
                <a:cs typeface="Helvetica"/>
              </a:rPr>
              <a:t>$50 billion</a:t>
            </a:r>
          </a:p>
          <a:p>
            <a:endParaRPr lang="en-US" sz="2000" dirty="0" smtClean="0">
              <a:latin typeface="Helvetica"/>
              <a:cs typeface="Helvetica"/>
            </a:endParaRPr>
          </a:p>
          <a:p>
            <a:r>
              <a:rPr lang="en-US" sz="1200" i="1" dirty="0" smtClean="0">
                <a:latin typeface="Helvetica"/>
                <a:cs typeface="Helvetica"/>
              </a:rPr>
              <a:t>www.bizjournals.com/austin/news/2010/11/15/facebooks... - Cached</a:t>
            </a:r>
            <a:endParaRPr lang="hu-HU" sz="1200" i="1" dirty="0">
              <a:latin typeface="Helvetica"/>
              <a:cs typeface="Helvetica"/>
            </a:endParaRPr>
          </a:p>
        </p:txBody>
      </p:sp>
      <p:sp>
        <p:nvSpPr>
          <p:cNvPr id="10" name="Slide Number Placeholder 9"/>
          <p:cNvSpPr>
            <a:spLocks noGrp="1"/>
          </p:cNvSpPr>
          <p:nvPr>
            <p:ph type="sldNum" sz="quarter" idx="12"/>
          </p:nvPr>
        </p:nvSpPr>
        <p:spPr/>
        <p:txBody>
          <a:bodyPr/>
          <a:lstStyle/>
          <a:p>
            <a:fld id="{53AA7CF8-A70E-D54C-8D1E-5415F3350256}" type="slidenum">
              <a:rPr lang="en-US" smtClean="0"/>
              <a:pPr/>
              <a:t>16</a:t>
            </a:fld>
            <a:endParaRPr lang="en-US"/>
          </a:p>
        </p:txBody>
      </p:sp>
      <p:sp>
        <p:nvSpPr>
          <p:cNvPr id="11" name="Title 10"/>
          <p:cNvSpPr>
            <a:spLocks noGrp="1"/>
          </p:cNvSpPr>
          <p:nvPr>
            <p:ph type="title" idx="4294967295"/>
          </p:nvPr>
        </p:nvSpPr>
        <p:spPr>
          <a:xfrm>
            <a:off x="0" y="-90488"/>
            <a:ext cx="8229600" cy="1143001"/>
          </a:xfrm>
        </p:spPr>
        <p:txBody>
          <a:bodyPr/>
          <a:lstStyle/>
          <a:p>
            <a:r>
              <a:rPr lang="en-US" dirty="0" smtClean="0"/>
              <a:t>Economic Impact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29854" y="1783081"/>
            <a:ext cx="3048000" cy="3048000"/>
          </a:xfrm>
          <a:prstGeom prst="rect">
            <a:avLst/>
          </a:prstGeom>
        </p:spPr>
      </p:pic>
      <p:sp>
        <p:nvSpPr>
          <p:cNvPr id="4" name="Rectangle 3"/>
          <p:cNvSpPr/>
          <p:nvPr/>
        </p:nvSpPr>
        <p:spPr>
          <a:xfrm>
            <a:off x="127001" y="4983481"/>
            <a:ext cx="2432953" cy="276999"/>
          </a:xfrm>
          <a:prstGeom prst="rect">
            <a:avLst/>
          </a:prstGeom>
        </p:spPr>
        <p:txBody>
          <a:bodyPr wrap="none">
            <a:spAutoFit/>
          </a:bodyPr>
          <a:lstStyle/>
          <a:p>
            <a:r>
              <a:rPr lang="en-US" sz="1200" i="1" dirty="0" smtClean="0">
                <a:latin typeface="Helvetica"/>
                <a:ea typeface="Arial" charset="0"/>
                <a:cs typeface="Helvetica"/>
              </a:rPr>
              <a:t>http://www.slate.com/id/2245232</a:t>
            </a:r>
            <a:endParaRPr lang="hu-HU" sz="1200" i="1" dirty="0">
              <a:latin typeface="Helvetica"/>
              <a:ea typeface="Arial" charset="0"/>
              <a:cs typeface="Helvetica"/>
            </a:endParaRPr>
          </a:p>
        </p:txBody>
      </p:sp>
      <p:pic>
        <p:nvPicPr>
          <p:cNvPr id="12" name="Picture 11"/>
          <p:cNvPicPr>
            <a:picLocks noChangeAspect="1"/>
          </p:cNvPicPr>
          <p:nvPr/>
        </p:nvPicPr>
        <p:blipFill>
          <a:blip r:embed="rId3"/>
          <a:stretch>
            <a:fillRect/>
          </a:stretch>
        </p:blipFill>
        <p:spPr>
          <a:xfrm>
            <a:off x="4565650" y="3422651"/>
            <a:ext cx="12700" cy="12700"/>
          </a:xfrm>
          <a:prstGeom prst="rect">
            <a:avLst/>
          </a:prstGeom>
        </p:spPr>
      </p:pic>
      <p:pic>
        <p:nvPicPr>
          <p:cNvPr id="13" name="Picture 12"/>
          <p:cNvPicPr>
            <a:picLocks noChangeAspect="1"/>
          </p:cNvPicPr>
          <p:nvPr/>
        </p:nvPicPr>
        <p:blipFill>
          <a:blip r:embed="rId3"/>
          <a:stretch>
            <a:fillRect/>
          </a:stretch>
        </p:blipFill>
        <p:spPr>
          <a:xfrm>
            <a:off x="4718050" y="3575051"/>
            <a:ext cx="12700" cy="12700"/>
          </a:xfrm>
          <a:prstGeom prst="rect">
            <a:avLst/>
          </a:prstGeom>
        </p:spPr>
      </p:pic>
      <p:pic>
        <p:nvPicPr>
          <p:cNvPr id="14" name="Picture 13"/>
          <p:cNvPicPr>
            <a:picLocks noChangeAspect="1"/>
          </p:cNvPicPr>
          <p:nvPr/>
        </p:nvPicPr>
        <p:blipFill>
          <a:blip r:embed="rId3"/>
          <a:stretch>
            <a:fillRect/>
          </a:stretch>
        </p:blipFill>
        <p:spPr>
          <a:xfrm>
            <a:off x="4870450" y="3727450"/>
            <a:ext cx="12700" cy="12700"/>
          </a:xfrm>
          <a:prstGeom prst="rect">
            <a:avLst/>
          </a:prstGeom>
        </p:spPr>
      </p:pic>
      <p:pic>
        <p:nvPicPr>
          <p:cNvPr id="18" name="Picture 17" descr="wpid-41noDs8J9JL.jpg"/>
          <p:cNvPicPr>
            <a:picLocks noChangeAspect="1"/>
          </p:cNvPicPr>
          <p:nvPr/>
        </p:nvPicPr>
        <p:blipFill>
          <a:blip r:embed="rId4"/>
          <a:stretch>
            <a:fillRect/>
          </a:stretch>
        </p:blipFill>
        <p:spPr>
          <a:xfrm>
            <a:off x="5698997" y="1783081"/>
            <a:ext cx="1961444" cy="3048000"/>
          </a:xfrm>
          <a:prstGeom prst="rect">
            <a:avLst/>
          </a:prstGeom>
        </p:spPr>
      </p:pic>
      <p:sp>
        <p:nvSpPr>
          <p:cNvPr id="11" name="Slide Number Placeholder 10"/>
          <p:cNvSpPr>
            <a:spLocks noGrp="1"/>
          </p:cNvSpPr>
          <p:nvPr>
            <p:ph type="sldNum" sz="quarter" idx="12"/>
          </p:nvPr>
        </p:nvSpPr>
        <p:spPr/>
        <p:txBody>
          <a:bodyPr/>
          <a:lstStyle/>
          <a:p>
            <a:fld id="{53AA7CF8-A70E-D54C-8D1E-5415F3350256}" type="slidenum">
              <a:rPr lang="en-US" smtClean="0"/>
              <a:pPr/>
              <a:t>17</a:t>
            </a:fld>
            <a:endParaRPr lang="en-US"/>
          </a:p>
        </p:txBody>
      </p:sp>
      <p:sp>
        <p:nvSpPr>
          <p:cNvPr id="16" name="Title 15"/>
          <p:cNvSpPr>
            <a:spLocks noGrp="1"/>
          </p:cNvSpPr>
          <p:nvPr>
            <p:ph type="title" idx="4294967295"/>
          </p:nvPr>
        </p:nvSpPr>
        <p:spPr>
          <a:xfrm>
            <a:off x="0" y="152400"/>
            <a:ext cx="8229600" cy="990600"/>
          </a:xfrm>
        </p:spPr>
        <p:txBody>
          <a:bodyPr/>
          <a:lstStyle/>
          <a:p>
            <a:r>
              <a:rPr lang="en-US" dirty="0" smtClean="0"/>
              <a:t>Military impact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y24_real_vs_May24_average_new.png"/>
          <p:cNvPicPr>
            <a:picLocks noChangeAspect="1"/>
          </p:cNvPicPr>
          <p:nvPr/>
        </p:nvPicPr>
        <p:blipFill>
          <a:blip r:embed="rId2"/>
          <a:stretch>
            <a:fillRect/>
          </a:stretch>
        </p:blipFill>
        <p:spPr>
          <a:xfrm>
            <a:off x="2" y="2606041"/>
            <a:ext cx="9143999" cy="2779290"/>
          </a:xfrm>
          <a:prstGeom prst="rect">
            <a:avLst/>
          </a:prstGeom>
          <a:ln w="3175" cap="flat" cmpd="sng" algn="ctr">
            <a:noFill/>
            <a:prstDash val="solid"/>
            <a:round/>
            <a:headEnd type="none" w="med" len="med"/>
            <a:tailEnd type="none" w="med" len="med"/>
          </a:ln>
        </p:spPr>
      </p:pic>
      <p:sp>
        <p:nvSpPr>
          <p:cNvPr id="6" name="TextBox 5"/>
          <p:cNvSpPr txBox="1"/>
          <p:nvPr/>
        </p:nvSpPr>
        <p:spPr>
          <a:xfrm>
            <a:off x="1752600" y="1318737"/>
            <a:ext cx="1105666" cy="615553"/>
          </a:xfrm>
          <a:prstGeom prst="rect">
            <a:avLst/>
          </a:prstGeom>
          <a:noFill/>
        </p:spPr>
        <p:txBody>
          <a:bodyPr wrap="none" rtlCol="0">
            <a:spAutoFit/>
          </a:bodyPr>
          <a:lstStyle/>
          <a:p>
            <a:r>
              <a:rPr lang="en-US" sz="3400" b="1" dirty="0">
                <a:solidFill>
                  <a:prstClr val="black"/>
                </a:solidFill>
                <a:latin typeface="Helvetica"/>
                <a:cs typeface="Helvetica"/>
              </a:rPr>
              <a:t>Real</a:t>
            </a:r>
          </a:p>
        </p:txBody>
      </p:sp>
      <p:sp>
        <p:nvSpPr>
          <p:cNvPr id="7" name="TextBox 6"/>
          <p:cNvSpPr txBox="1"/>
          <p:nvPr/>
        </p:nvSpPr>
        <p:spPr>
          <a:xfrm>
            <a:off x="5715001" y="1318737"/>
            <a:ext cx="2171651" cy="615553"/>
          </a:xfrm>
          <a:prstGeom prst="rect">
            <a:avLst/>
          </a:prstGeom>
          <a:noFill/>
        </p:spPr>
        <p:txBody>
          <a:bodyPr wrap="none" rtlCol="0">
            <a:spAutoFit/>
          </a:bodyPr>
          <a:lstStyle/>
          <a:p>
            <a:r>
              <a:rPr lang="en-US" sz="3400" b="1" dirty="0">
                <a:solidFill>
                  <a:prstClr val="black"/>
                </a:solidFill>
                <a:latin typeface="Helvetica"/>
                <a:cs typeface="Helvetica"/>
              </a:rPr>
              <a:t>Projected</a:t>
            </a:r>
          </a:p>
        </p:txBody>
      </p:sp>
      <p:sp>
        <p:nvSpPr>
          <p:cNvPr id="10" name="Subtitle 2"/>
          <p:cNvSpPr txBox="1">
            <a:spLocks/>
          </p:cNvSpPr>
          <p:nvPr/>
        </p:nvSpPr>
        <p:spPr>
          <a:xfrm>
            <a:off x="0" y="182880"/>
            <a:ext cx="9144000" cy="50292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EPIDEMIC FORECAST        Predicting the H1N1 pandemic</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11" name="Subtitle 2"/>
          <p:cNvSpPr txBox="1">
            <a:spLocks/>
          </p:cNvSpPr>
          <p:nvPr/>
        </p:nvSpPr>
        <p:spPr>
          <a:xfrm flipH="1">
            <a:off x="3002282" y="182881"/>
            <a:ext cx="45719" cy="50292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
        <p:nvSpPr>
          <p:cNvPr id="9" name="Slide Number Placeholder 8"/>
          <p:cNvSpPr>
            <a:spLocks noGrp="1"/>
          </p:cNvSpPr>
          <p:nvPr>
            <p:ph type="sldNum" sz="quarter" idx="12"/>
          </p:nvPr>
        </p:nvSpPr>
        <p:spPr/>
        <p:txBody>
          <a:bodyPr/>
          <a:lstStyle/>
          <a:p>
            <a:fld id="{53AA7CF8-A70E-D54C-8D1E-5415F3350256}" type="slidenum">
              <a:rPr lang="en-US" smtClean="0"/>
              <a:pPr/>
              <a:t>18</a:t>
            </a:fld>
            <a:endParaRPr lang="en-US"/>
          </a:p>
        </p:txBody>
      </p:sp>
      <p:sp>
        <p:nvSpPr>
          <p:cNvPr id="12" name="TextBox 11"/>
          <p:cNvSpPr txBox="1"/>
          <p:nvPr/>
        </p:nvSpPr>
        <p:spPr>
          <a:xfrm>
            <a:off x="5121304" y="6079351"/>
            <a:ext cx="4544501" cy="553998"/>
          </a:xfrm>
          <a:prstGeom prst="rect">
            <a:avLst/>
          </a:prstGeom>
          <a:noFill/>
        </p:spPr>
        <p:txBody>
          <a:bodyPr wrap="square" rtlCol="0">
            <a:spAutoFit/>
          </a:bodyPr>
          <a:lstStyle/>
          <a:p>
            <a:r>
              <a:rPr lang="en-US" sz="1200" dirty="0" smtClean="0"/>
              <a:t>http://barabasilab.neu.edu/courses/phys5116/</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r>
              <a:rPr lang="hu-HU" dirty="0" smtClean="0">
                <a:solidFill>
                  <a:prstClr val="black"/>
                </a:solidFill>
              </a:rPr>
              <a:t>Thex</a:t>
            </a:r>
            <a:endParaRPr lang="hu-HU" dirty="0">
              <a:solidFill>
                <a:prstClr val="black"/>
              </a:solidFill>
            </a:endParaRPr>
          </a:p>
        </p:txBody>
      </p:sp>
      <p:sp>
        <p:nvSpPr>
          <p:cNvPr id="13" name="TextBox 5"/>
          <p:cNvSpPr txBox="1">
            <a:spLocks noChangeArrowheads="1"/>
          </p:cNvSpPr>
          <p:nvPr/>
        </p:nvSpPr>
        <p:spPr bwMode="auto">
          <a:xfrm>
            <a:off x="381000" y="1224938"/>
            <a:ext cx="8382000" cy="4154984"/>
          </a:xfrm>
          <a:prstGeom prst="rect">
            <a:avLst/>
          </a:prstGeom>
          <a:noFill/>
          <a:ln w="9525">
            <a:noFill/>
            <a:miter lim="800000"/>
            <a:headEnd/>
            <a:tailEnd/>
          </a:ln>
        </p:spPr>
        <p:txBody>
          <a:bodyPr wrap="square">
            <a:spAutoFit/>
          </a:bodyPr>
          <a:lstStyle/>
          <a:p>
            <a:r>
              <a:rPr lang="en-US" sz="2800" dirty="0" smtClean="0">
                <a:solidFill>
                  <a:prstClr val="white"/>
                </a:solidFill>
                <a:latin typeface="Helvetica"/>
                <a:cs typeface="Helvetica"/>
              </a:rPr>
              <a:t>If you were to understand the spread of diseases, </a:t>
            </a:r>
            <a:r>
              <a:rPr lang="en-US" sz="2800" b="1" dirty="0" smtClean="0">
                <a:solidFill>
                  <a:srgbClr val="FF0000"/>
                </a:solidFill>
                <a:latin typeface="Helvetica"/>
                <a:cs typeface="Helvetica"/>
              </a:rPr>
              <a:t>can you do it without networks?</a:t>
            </a:r>
          </a:p>
          <a:p>
            <a:endParaRPr lang="en-US" sz="2000" dirty="0" smtClean="0">
              <a:solidFill>
                <a:prstClr val="white"/>
              </a:solidFill>
              <a:latin typeface="Helvetica"/>
              <a:cs typeface="Helvetica"/>
            </a:endParaRPr>
          </a:p>
          <a:p>
            <a:r>
              <a:rPr lang="en-US" sz="2800" dirty="0" smtClean="0">
                <a:solidFill>
                  <a:prstClr val="white"/>
                </a:solidFill>
                <a:latin typeface="Helvetica"/>
                <a:cs typeface="Helvetica"/>
              </a:rPr>
              <a:t>If you were to understand the WWW structure, </a:t>
            </a:r>
            <a:r>
              <a:rPr lang="en-US" sz="2800" dirty="0" err="1" smtClean="0">
                <a:solidFill>
                  <a:prstClr val="white"/>
                </a:solidFill>
                <a:latin typeface="Helvetica"/>
                <a:cs typeface="Helvetica"/>
              </a:rPr>
              <a:t>searchability</a:t>
            </a:r>
            <a:r>
              <a:rPr lang="en-US" sz="2800" dirty="0" smtClean="0">
                <a:solidFill>
                  <a:prstClr val="white"/>
                </a:solidFill>
                <a:latin typeface="Helvetica"/>
                <a:cs typeface="Helvetica"/>
              </a:rPr>
              <a:t>, etc, </a:t>
            </a:r>
            <a:r>
              <a:rPr lang="en-US" sz="2800" b="1" dirty="0" smtClean="0">
                <a:solidFill>
                  <a:srgbClr val="FF0000"/>
                </a:solidFill>
                <a:latin typeface="Helvetica"/>
                <a:cs typeface="Helvetica"/>
              </a:rPr>
              <a:t>hopeless without invoking the Web’s topology.</a:t>
            </a:r>
            <a:r>
              <a:rPr lang="en-US" sz="2800" dirty="0" smtClean="0">
                <a:solidFill>
                  <a:srgbClr val="FF0000"/>
                </a:solidFill>
                <a:latin typeface="Helvetica"/>
                <a:cs typeface="Helvetica"/>
              </a:rPr>
              <a:t>  </a:t>
            </a:r>
          </a:p>
          <a:p>
            <a:endParaRPr lang="en-US" sz="2000" dirty="0" smtClean="0">
              <a:solidFill>
                <a:prstClr val="white"/>
              </a:solidFill>
              <a:latin typeface="Helvetica"/>
              <a:cs typeface="Helvetica"/>
            </a:endParaRPr>
          </a:p>
          <a:p>
            <a:r>
              <a:rPr lang="en-US" sz="2800" dirty="0" smtClean="0">
                <a:solidFill>
                  <a:prstClr val="white"/>
                </a:solidFill>
                <a:latin typeface="Helvetica"/>
                <a:cs typeface="Helvetica"/>
              </a:rPr>
              <a:t>If you want to understand human diseases</a:t>
            </a:r>
            <a:r>
              <a:rPr lang="en-US" sz="2800" dirty="0" smtClean="0">
                <a:solidFill>
                  <a:schemeClr val="bg1"/>
                </a:solidFill>
                <a:latin typeface="Helvetica"/>
                <a:cs typeface="Helvetica"/>
              </a:rPr>
              <a:t>,</a:t>
            </a:r>
            <a:r>
              <a:rPr lang="en-US" sz="2800" dirty="0" smtClean="0">
                <a:solidFill>
                  <a:srgbClr val="FF0000"/>
                </a:solidFill>
                <a:latin typeface="Helvetica"/>
                <a:cs typeface="Helvetica"/>
              </a:rPr>
              <a:t> </a:t>
            </a:r>
            <a:r>
              <a:rPr lang="en-US" sz="2800" b="1" dirty="0" smtClean="0">
                <a:solidFill>
                  <a:srgbClr val="FF0000"/>
                </a:solidFill>
                <a:latin typeface="Helvetica"/>
                <a:cs typeface="Helvetica"/>
              </a:rPr>
              <a:t>it is hopeless without considering the wiring diagram of the cell</a:t>
            </a:r>
            <a:r>
              <a:rPr lang="en-US" sz="2800" dirty="0" smtClean="0">
                <a:solidFill>
                  <a:prstClr val="white"/>
                </a:solidFill>
                <a:latin typeface="Helvetica"/>
                <a:cs typeface="Helvetica"/>
              </a:rPr>
              <a:t>.</a:t>
            </a:r>
            <a:endParaRPr lang="en-US" sz="2800" dirty="0">
              <a:solidFill>
                <a:prstClr val="white"/>
              </a:solidFill>
              <a:latin typeface="Helvetica"/>
              <a:cs typeface="Helvetica"/>
            </a:endParaRPr>
          </a:p>
        </p:txBody>
      </p:sp>
      <p:sp>
        <p:nvSpPr>
          <p:cNvPr id="5" name="Subtitle 2"/>
          <p:cNvSpPr txBox="1">
            <a:spLocks/>
          </p:cNvSpPr>
          <p:nvPr/>
        </p:nvSpPr>
        <p:spPr>
          <a:xfrm>
            <a:off x="0" y="182880"/>
            <a:ext cx="9144000" cy="50292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MOST IMPORTANT        Networks Really Matter        </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2667001" y="182881"/>
            <a:ext cx="45719" cy="50292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
        <p:nvSpPr>
          <p:cNvPr id="8" name="Slide Number Placeholder 7"/>
          <p:cNvSpPr>
            <a:spLocks noGrp="1"/>
          </p:cNvSpPr>
          <p:nvPr>
            <p:ph type="sldNum" sz="quarter" idx="12"/>
          </p:nvPr>
        </p:nvSpPr>
        <p:spPr/>
        <p:txBody>
          <a:bodyPr/>
          <a:lstStyle/>
          <a:p>
            <a:fld id="{53AA7CF8-A70E-D54C-8D1E-5415F3350256}" type="slidenum">
              <a:rPr lang="en-US" smtClean="0"/>
              <a:pPr/>
              <a:t>19</a:t>
            </a:fld>
            <a:endParaRPr lang="en-US" dirty="0"/>
          </a:p>
        </p:txBody>
      </p:sp>
      <p:sp>
        <p:nvSpPr>
          <p:cNvPr id="9" name="TextBox 8"/>
          <p:cNvSpPr txBox="1"/>
          <p:nvPr/>
        </p:nvSpPr>
        <p:spPr>
          <a:xfrm>
            <a:off x="4872814" y="6356350"/>
            <a:ext cx="4544501" cy="553998"/>
          </a:xfrm>
          <a:prstGeom prst="rect">
            <a:avLst/>
          </a:prstGeom>
          <a:noFill/>
        </p:spPr>
        <p:txBody>
          <a:bodyPr wrap="square" rtlCol="0">
            <a:spAutoFit/>
          </a:bodyPr>
          <a:lstStyle/>
          <a:p>
            <a:r>
              <a:rPr lang="en-US" sz="1200" dirty="0" smtClean="0">
                <a:solidFill>
                  <a:schemeClr val="bg1"/>
                </a:solidFill>
              </a:rPr>
              <a:t>http://barabasilab.neu.edu/courses/phys5116/</a:t>
            </a:r>
          </a:p>
          <a:p>
            <a:endParaRPr lang="en-US"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Big Picture</a:t>
            </a:r>
            <a:endParaRPr lang="en-US" dirty="0"/>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53AA7CF8-A70E-D54C-8D1E-5415F3350256}" type="slidenum">
              <a:rPr lang="en-US" smtClean="0"/>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This course</a:t>
            </a:r>
            <a:endParaRPr lang="en-US" dirty="0"/>
          </a:p>
        </p:txBody>
      </p:sp>
      <p:sp>
        <p:nvSpPr>
          <p:cNvPr id="3" name="Text Placeholder 2"/>
          <p:cNvSpPr>
            <a:spLocks noGrp="1"/>
          </p:cNvSpPr>
          <p:nvPr>
            <p:ph type="subTitle" idx="1"/>
          </p:nvPr>
        </p:nvSpPr>
        <p:spPr/>
        <p:txBody>
          <a:bodyPr/>
          <a:lstStyle/>
          <a:p>
            <a:r>
              <a:rPr lang="en-US" dirty="0" smtClean="0"/>
              <a:t>in focus</a:t>
            </a:r>
            <a:endParaRPr lang="en-US" dirty="0"/>
          </a:p>
        </p:txBody>
      </p:sp>
      <p:sp>
        <p:nvSpPr>
          <p:cNvPr id="7" name="Slide Number Placeholder 6"/>
          <p:cNvSpPr>
            <a:spLocks noGrp="1"/>
          </p:cNvSpPr>
          <p:nvPr>
            <p:ph type="sldNum" sz="quarter" idx="12"/>
          </p:nvPr>
        </p:nvSpPr>
        <p:spPr>
          <a:xfrm>
            <a:off x="0" y="5883275"/>
            <a:ext cx="685800" cy="365125"/>
          </a:xfrm>
        </p:spPr>
        <p:txBody>
          <a:bodyPr/>
          <a:lstStyle/>
          <a:p>
            <a:fld id="{53AA7CF8-A70E-D54C-8D1E-5415F3350256}" type="slidenum">
              <a:rPr lang="en-US" smtClean="0"/>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21</a:t>
            </a:fld>
            <a:endParaRPr lang="en-US"/>
          </a:p>
        </p:txBody>
      </p:sp>
      <p:sp>
        <p:nvSpPr>
          <p:cNvPr id="3" name="Content Placeholder 2"/>
          <p:cNvSpPr>
            <a:spLocks noGrp="1"/>
          </p:cNvSpPr>
          <p:nvPr>
            <p:ph sz="quarter" idx="1"/>
          </p:nvPr>
        </p:nvSpPr>
        <p:spPr>
          <a:xfrm>
            <a:off x="457200" y="1418590"/>
            <a:ext cx="8229600" cy="4937760"/>
          </a:xfrm>
        </p:spPr>
        <p:txBody>
          <a:bodyPr>
            <a:normAutofit/>
          </a:bodyPr>
          <a:lstStyle/>
          <a:p>
            <a:pPr>
              <a:spcAft>
                <a:spcPts val="600"/>
              </a:spcAft>
              <a:buNone/>
            </a:pPr>
            <a:r>
              <a:rPr lang="en-US" dirty="0" smtClean="0">
                <a:solidFill>
                  <a:srgbClr val="000000"/>
                </a:solidFill>
              </a:rPr>
              <a:t>Students will be introduced to select</a:t>
            </a:r>
          </a:p>
          <a:p>
            <a:pPr>
              <a:spcAft>
                <a:spcPts val="600"/>
              </a:spcAft>
            </a:pPr>
            <a:r>
              <a:rPr lang="en-US" dirty="0" smtClean="0">
                <a:solidFill>
                  <a:srgbClr val="0000FF"/>
                </a:solidFill>
              </a:rPr>
              <a:t>mathematical and computational methods used to </a:t>
            </a:r>
            <a:r>
              <a:rPr lang="en-US" i="1" dirty="0" smtClean="0">
                <a:solidFill>
                  <a:srgbClr val="0000FF"/>
                </a:solidFill>
              </a:rPr>
              <a:t>analyze</a:t>
            </a:r>
            <a:r>
              <a:rPr lang="en-US" dirty="0" smtClean="0">
                <a:solidFill>
                  <a:srgbClr val="0000FF"/>
                </a:solidFill>
              </a:rPr>
              <a:t> networks</a:t>
            </a:r>
          </a:p>
          <a:p>
            <a:pPr>
              <a:spcAft>
                <a:spcPts val="600"/>
              </a:spcAft>
            </a:pPr>
            <a:r>
              <a:rPr lang="en-US" dirty="0" smtClean="0">
                <a:solidFill>
                  <a:srgbClr val="0000FF"/>
                </a:solidFill>
              </a:rPr>
              <a:t>models used to understand and </a:t>
            </a:r>
            <a:r>
              <a:rPr lang="en-US" i="1" dirty="0" smtClean="0">
                <a:solidFill>
                  <a:srgbClr val="0000FF"/>
                </a:solidFill>
              </a:rPr>
              <a:t>predict</a:t>
            </a:r>
            <a:r>
              <a:rPr lang="en-US" dirty="0" smtClean="0">
                <a:solidFill>
                  <a:srgbClr val="0000FF"/>
                </a:solidFill>
              </a:rPr>
              <a:t> behavior of networked systems</a:t>
            </a:r>
          </a:p>
          <a:p>
            <a:pPr>
              <a:spcAft>
                <a:spcPts val="600"/>
              </a:spcAft>
            </a:pPr>
            <a:r>
              <a:rPr lang="en-US" dirty="0" smtClean="0">
                <a:solidFill>
                  <a:srgbClr val="0000FF"/>
                </a:solidFill>
              </a:rPr>
              <a:t>theories used to reason about network </a:t>
            </a:r>
            <a:r>
              <a:rPr lang="en-US" i="1" dirty="0" smtClean="0">
                <a:solidFill>
                  <a:srgbClr val="0000FF"/>
                </a:solidFill>
              </a:rPr>
              <a:t>dynamics</a:t>
            </a:r>
          </a:p>
          <a:p>
            <a:pPr>
              <a:buNone/>
            </a:pPr>
            <a:endParaRPr lang="en-US" dirty="0" smtClean="0">
              <a:solidFill>
                <a:srgbClr val="000000"/>
              </a:solidFill>
            </a:endParaRPr>
          </a:p>
          <a:p>
            <a:pPr>
              <a:buNone/>
            </a:pPr>
            <a:r>
              <a:rPr lang="en-US" dirty="0" smtClean="0">
                <a:solidFill>
                  <a:srgbClr val="000000"/>
                </a:solidFill>
              </a:rPr>
              <a:t>And students will apply what they learn by completing a semester project and </a:t>
            </a:r>
            <a:r>
              <a:rPr lang="en-US" dirty="0" smtClean="0">
                <a:solidFill>
                  <a:srgbClr val="000000"/>
                </a:solidFill>
              </a:rPr>
              <a:t>three </a:t>
            </a:r>
            <a:r>
              <a:rPr lang="en-US" dirty="0" smtClean="0">
                <a:solidFill>
                  <a:srgbClr val="000000"/>
                </a:solidFill>
              </a:rPr>
              <a:t>assignments </a:t>
            </a:r>
            <a:endParaRPr lang="en-US" dirty="0" smtClean="0">
              <a:solidFill>
                <a:srgbClr val="000000"/>
              </a:solidFill>
            </a:endParaRPr>
          </a:p>
          <a:p>
            <a:pPr>
              <a:buNone/>
            </a:pPr>
            <a:endParaRPr lang="en-US" dirty="0" smtClean="0">
              <a:solidFill>
                <a:srgbClr val="0000FF"/>
              </a:solidFill>
            </a:endParaRPr>
          </a:p>
          <a:p>
            <a:pPr>
              <a:buNone/>
            </a:pPr>
            <a:endParaRPr lang="en-US" dirty="0" smtClean="0"/>
          </a:p>
          <a:p>
            <a:pPr>
              <a:buNone/>
            </a:pPr>
            <a:endParaRPr lang="en-US" dirty="0" smtClean="0">
              <a:solidFill>
                <a:srgbClr val="0000FF"/>
              </a:solidFill>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Tentative list of topics*</a:t>
            </a:r>
            <a:endParaRPr lang="en-US" dirty="0"/>
          </a:p>
        </p:txBody>
      </p:sp>
      <p:sp>
        <p:nvSpPr>
          <p:cNvPr id="3" name="Slide Number Placeholder 2"/>
          <p:cNvSpPr>
            <a:spLocks noGrp="1"/>
          </p:cNvSpPr>
          <p:nvPr>
            <p:ph type="sldNum" sz="quarter" idx="12"/>
          </p:nvPr>
        </p:nvSpPr>
        <p:spPr/>
        <p:txBody>
          <a:bodyPr/>
          <a:lstStyle/>
          <a:p>
            <a:fld id="{53AA7CF8-A70E-D54C-8D1E-5415F3350256}" type="slidenum">
              <a:rPr lang="en-US" smtClean="0"/>
              <a:pPr/>
              <a:t>22</a:t>
            </a:fld>
            <a:endParaRPr lang="en-US"/>
          </a:p>
        </p:txBody>
      </p:sp>
      <p:sp>
        <p:nvSpPr>
          <p:cNvPr id="4" name="Content Placeholder 3"/>
          <p:cNvSpPr>
            <a:spLocks noGrp="1"/>
          </p:cNvSpPr>
          <p:nvPr>
            <p:ph sz="quarter" idx="1"/>
          </p:nvPr>
        </p:nvSpPr>
        <p:spPr>
          <a:xfrm>
            <a:off x="425514" y="1148663"/>
            <a:ext cx="4336667" cy="4963882"/>
          </a:xfrm>
        </p:spPr>
        <p:txBody>
          <a:bodyPr>
            <a:normAutofit fontScale="92500" lnSpcReduction="10000"/>
          </a:bodyPr>
          <a:lstStyle/>
          <a:p>
            <a:r>
              <a:rPr lang="en-US" dirty="0" smtClean="0">
                <a:solidFill>
                  <a:srgbClr val="0000FF"/>
                </a:solidFill>
              </a:rPr>
              <a:t>Network structure and modeling</a:t>
            </a:r>
          </a:p>
          <a:p>
            <a:pPr lvl="1"/>
            <a:r>
              <a:rPr lang="en-US" dirty="0" smtClean="0"/>
              <a:t>Graph theory</a:t>
            </a:r>
          </a:p>
          <a:p>
            <a:pPr lvl="1"/>
            <a:r>
              <a:rPr lang="en-US" dirty="0" smtClean="0"/>
              <a:t>Basic network properties</a:t>
            </a:r>
          </a:p>
          <a:p>
            <a:pPr lvl="1"/>
            <a:r>
              <a:rPr lang="en-US" dirty="0" smtClean="0"/>
              <a:t>Random graphs</a:t>
            </a:r>
          </a:p>
          <a:p>
            <a:pPr lvl="1"/>
            <a:r>
              <a:rPr lang="en-US" dirty="0" smtClean="0"/>
              <a:t>Centrality</a:t>
            </a:r>
          </a:p>
          <a:p>
            <a:pPr lvl="1"/>
            <a:r>
              <a:rPr lang="en-US" dirty="0" smtClean="0"/>
              <a:t>Similarity</a:t>
            </a:r>
          </a:p>
          <a:p>
            <a:pPr lvl="1"/>
            <a:r>
              <a:rPr lang="en-US" dirty="0" err="1" smtClean="0"/>
              <a:t>Homophily</a:t>
            </a:r>
            <a:endParaRPr lang="en-US" dirty="0" smtClean="0"/>
          </a:p>
          <a:p>
            <a:pPr lvl="1"/>
            <a:r>
              <a:rPr lang="en-US" dirty="0" smtClean="0"/>
              <a:t>Signed networks</a:t>
            </a:r>
          </a:p>
          <a:p>
            <a:r>
              <a:rPr lang="en-US" dirty="0" smtClean="0">
                <a:solidFill>
                  <a:srgbClr val="0000FF"/>
                </a:solidFill>
              </a:rPr>
              <a:t>Network algorithms</a:t>
            </a:r>
          </a:p>
          <a:p>
            <a:pPr lvl="1"/>
            <a:r>
              <a:rPr lang="en-US" dirty="0" smtClean="0"/>
              <a:t>Link analysis (PageRank,  Hubs and Authorities)</a:t>
            </a:r>
          </a:p>
          <a:p>
            <a:pPr lvl="1"/>
            <a:r>
              <a:rPr lang="en-US" dirty="0" smtClean="0"/>
              <a:t>Spectral analysis</a:t>
            </a:r>
          </a:p>
          <a:p>
            <a:pPr lvl="1"/>
            <a:r>
              <a:rPr lang="en-US" dirty="0" smtClean="0"/>
              <a:t>Community identification</a:t>
            </a:r>
          </a:p>
        </p:txBody>
      </p:sp>
      <p:sp>
        <p:nvSpPr>
          <p:cNvPr id="5" name="Content Placeholder 4"/>
          <p:cNvSpPr>
            <a:spLocks noGrp="1"/>
          </p:cNvSpPr>
          <p:nvPr>
            <p:ph sz="quarter" idx="2"/>
          </p:nvPr>
        </p:nvSpPr>
        <p:spPr>
          <a:xfrm>
            <a:off x="4934545" y="1221450"/>
            <a:ext cx="4041648" cy="4937760"/>
          </a:xfrm>
        </p:spPr>
        <p:txBody>
          <a:bodyPr>
            <a:normAutofit fontScale="92500" lnSpcReduction="10000"/>
          </a:bodyPr>
          <a:lstStyle/>
          <a:p>
            <a:r>
              <a:rPr lang="en-US" dirty="0">
                <a:solidFill>
                  <a:srgbClr val="0000FF"/>
                </a:solidFill>
              </a:rPr>
              <a:t>Network dynamics</a:t>
            </a:r>
          </a:p>
          <a:p>
            <a:pPr lvl="1"/>
            <a:r>
              <a:rPr lang="en-US" dirty="0"/>
              <a:t>Cascading behaviors</a:t>
            </a:r>
          </a:p>
          <a:p>
            <a:pPr lvl="1"/>
            <a:r>
              <a:rPr lang="en-US" dirty="0"/>
              <a:t>Information diffusion</a:t>
            </a:r>
          </a:p>
          <a:p>
            <a:pPr lvl="1"/>
            <a:r>
              <a:rPr lang="en-US" dirty="0"/>
              <a:t>Influence maximization</a:t>
            </a:r>
          </a:p>
          <a:p>
            <a:pPr lvl="1"/>
            <a:r>
              <a:rPr lang="en-US" dirty="0"/>
              <a:t>Kleinberg’s Decentralized Search model </a:t>
            </a:r>
          </a:p>
          <a:p>
            <a:r>
              <a:rPr lang="en-US" dirty="0">
                <a:solidFill>
                  <a:srgbClr val="0000FF"/>
                </a:solidFill>
              </a:rPr>
              <a:t>Temporal </a:t>
            </a:r>
            <a:r>
              <a:rPr lang="en-US" dirty="0" smtClean="0">
                <a:solidFill>
                  <a:srgbClr val="0000FF"/>
                </a:solidFill>
              </a:rPr>
              <a:t>networks</a:t>
            </a:r>
          </a:p>
          <a:p>
            <a:pPr lvl="1"/>
            <a:r>
              <a:rPr lang="en-US" dirty="0" smtClean="0"/>
              <a:t>Models</a:t>
            </a:r>
          </a:p>
          <a:p>
            <a:pPr lvl="1"/>
            <a:r>
              <a:rPr lang="en-US" dirty="0" smtClean="0"/>
              <a:t>Algorithms </a:t>
            </a:r>
          </a:p>
          <a:p>
            <a:pPr lvl="1"/>
            <a:r>
              <a:rPr lang="en-US" dirty="0" smtClean="0"/>
              <a:t>Applications</a:t>
            </a:r>
            <a:endParaRPr lang="en-US" dirty="0"/>
          </a:p>
        </p:txBody>
      </p:sp>
      <p:sp>
        <p:nvSpPr>
          <p:cNvPr id="6" name="TextBox 5"/>
          <p:cNvSpPr txBox="1"/>
          <p:nvPr/>
        </p:nvSpPr>
        <p:spPr>
          <a:xfrm>
            <a:off x="2271240" y="6488668"/>
            <a:ext cx="4975315" cy="369332"/>
          </a:xfrm>
          <a:prstGeom prst="rect">
            <a:avLst/>
          </a:prstGeom>
          <a:noFill/>
        </p:spPr>
        <p:txBody>
          <a:bodyPr wrap="none" rtlCol="0">
            <a:spAutoFit/>
          </a:bodyPr>
          <a:lstStyle/>
          <a:p>
            <a:r>
              <a:rPr lang="en-US" i="1" dirty="0" smtClean="0"/>
              <a:t>*: Final list to be determined after completion of survey</a:t>
            </a:r>
            <a:endParaRPr lang="en-US" i="1" dirty="0"/>
          </a:p>
        </p:txBody>
      </p:sp>
    </p:spTree>
    <p:extLst>
      <p:ext uri="{BB962C8B-B14F-4D97-AF65-F5344CB8AC3E}">
        <p14:creationId xmlns:p14="http://schemas.microsoft.com/office/powerpoint/2010/main" val="38956646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23</a:t>
            </a:fld>
            <a:endParaRPr lang="en-US"/>
          </a:p>
        </p:txBody>
      </p:sp>
      <p:sp>
        <p:nvSpPr>
          <p:cNvPr id="3" name="Content Placeholder 2"/>
          <p:cNvSpPr>
            <a:spLocks noGrp="1"/>
          </p:cNvSpPr>
          <p:nvPr>
            <p:ph sz="quarter" idx="1"/>
          </p:nvPr>
        </p:nvSpPr>
        <p:spPr>
          <a:xfrm>
            <a:off x="441198" y="1440679"/>
            <a:ext cx="4191000" cy="4713233"/>
          </a:xfrm>
        </p:spPr>
        <p:txBody>
          <a:bodyPr>
            <a:normAutofit fontScale="92500"/>
          </a:bodyPr>
          <a:lstStyle/>
          <a:p>
            <a:pPr>
              <a:spcAft>
                <a:spcPts val="600"/>
              </a:spcAft>
            </a:pPr>
            <a:r>
              <a:rPr lang="en-US" sz="2162" dirty="0" smtClean="0"/>
              <a:t>Primary reference:</a:t>
            </a:r>
          </a:p>
          <a:p>
            <a:pPr lvl="1">
              <a:spcAft>
                <a:spcPts val="600"/>
              </a:spcAft>
            </a:pPr>
            <a:r>
              <a:rPr lang="en-US" sz="2162" dirty="0" smtClean="0"/>
              <a:t>Easley and Kleinberg, Networks, Crowds and Markets, Cambridge Univ. Press, 2010</a:t>
            </a:r>
          </a:p>
          <a:p>
            <a:r>
              <a:rPr lang="en-US" sz="2162" dirty="0" smtClean="0"/>
              <a:t>Other/related references</a:t>
            </a:r>
          </a:p>
          <a:p>
            <a:pPr lvl="1">
              <a:spcAft>
                <a:spcPts val="600"/>
              </a:spcAft>
            </a:pPr>
            <a:r>
              <a:rPr lang="en-US" sz="2162" dirty="0" smtClean="0"/>
              <a:t>M.E. J. Newman, </a:t>
            </a:r>
            <a:r>
              <a:rPr lang="en-US" sz="2162" i="1" dirty="0" smtClean="0"/>
              <a:t>Networks:  An Introduction</a:t>
            </a:r>
            <a:r>
              <a:rPr lang="en-US" sz="2162" dirty="0" smtClean="0"/>
              <a:t>, Oxford University Press, 2010</a:t>
            </a:r>
          </a:p>
          <a:p>
            <a:pPr lvl="1"/>
            <a:r>
              <a:rPr lang="en-US" sz="2162" dirty="0" smtClean="0"/>
              <a:t>U. </a:t>
            </a:r>
            <a:r>
              <a:rPr lang="en-US" sz="2162" dirty="0" err="1" smtClean="0"/>
              <a:t>Brandes</a:t>
            </a:r>
            <a:r>
              <a:rPr lang="en-US" sz="2162" dirty="0" smtClean="0"/>
              <a:t> and T. </a:t>
            </a:r>
            <a:r>
              <a:rPr lang="en-US" sz="2162" dirty="0" err="1" smtClean="0"/>
              <a:t>Erlebach</a:t>
            </a:r>
            <a:r>
              <a:rPr lang="en-US" sz="2162" dirty="0" smtClean="0"/>
              <a:t> (Eds.), </a:t>
            </a:r>
            <a:r>
              <a:rPr lang="en-US" sz="2162" i="1" dirty="0" smtClean="0"/>
              <a:t>Network Analysis: Methodological Foundations,</a:t>
            </a:r>
            <a:r>
              <a:rPr lang="en-US" sz="2162" dirty="0" smtClean="0"/>
              <a:t> Springer 2005</a:t>
            </a:r>
          </a:p>
          <a:p>
            <a:pPr lvl="1"/>
            <a:r>
              <a:rPr lang="en-US" sz="2162" dirty="0" smtClean="0"/>
              <a:t>A. </a:t>
            </a:r>
            <a:r>
              <a:rPr lang="en-US" sz="2162" dirty="0" err="1" smtClean="0"/>
              <a:t>Barabasi</a:t>
            </a:r>
            <a:r>
              <a:rPr lang="en-US" sz="2162" dirty="0" smtClean="0"/>
              <a:t>, </a:t>
            </a:r>
            <a:r>
              <a:rPr lang="en-US" sz="2162" i="1" dirty="0" smtClean="0"/>
              <a:t>Network Science</a:t>
            </a:r>
            <a:r>
              <a:rPr lang="en-US" sz="2162" dirty="0" smtClean="0"/>
              <a:t>, </a:t>
            </a:r>
            <a:r>
              <a:rPr lang="en-US" sz="2162" dirty="0" smtClean="0"/>
              <a:t>e</a:t>
            </a:r>
            <a:r>
              <a:rPr lang="en-US" sz="2162" dirty="0" smtClean="0"/>
              <a:t>-book </a:t>
            </a:r>
            <a:r>
              <a:rPr lang="en-US" sz="2162" dirty="0" smtClean="0"/>
              <a:t> </a:t>
            </a:r>
            <a:endParaRPr lang="en-US" sz="2162" dirty="0" smtClean="0"/>
          </a:p>
          <a:p>
            <a:endParaRPr lang="en-US" dirty="0"/>
          </a:p>
        </p:txBody>
      </p:sp>
      <p:sp>
        <p:nvSpPr>
          <p:cNvPr id="5" name="Content Placeholder 4"/>
          <p:cNvSpPr>
            <a:spLocks noGrp="1"/>
          </p:cNvSpPr>
          <p:nvPr>
            <p:ph sz="quarter" idx="2"/>
          </p:nvPr>
        </p:nvSpPr>
        <p:spPr/>
        <p:txBody>
          <a:bodyPr>
            <a:normAutofit fontScale="92500"/>
          </a:bodyPr>
          <a:lstStyle/>
          <a:p>
            <a:endParaRPr lang="en-US" dirty="0"/>
          </a:p>
        </p:txBody>
      </p:sp>
      <p:pic>
        <p:nvPicPr>
          <p:cNvPr id="6" name="Picture 5"/>
          <p:cNvPicPr>
            <a:picLocks noChangeAspect="1"/>
          </p:cNvPicPr>
          <p:nvPr/>
        </p:nvPicPr>
        <p:blipFill>
          <a:blip r:embed="rId2"/>
          <a:stretch>
            <a:fillRect/>
          </a:stretch>
        </p:blipFill>
        <p:spPr>
          <a:xfrm>
            <a:off x="5170717" y="1750608"/>
            <a:ext cx="2764966" cy="40552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24</a:t>
            </a:fld>
            <a:endParaRPr lang="en-US"/>
          </a:p>
        </p:txBody>
      </p:sp>
      <p:sp>
        <p:nvSpPr>
          <p:cNvPr id="3" name="Content Placeholder 2"/>
          <p:cNvSpPr>
            <a:spLocks noGrp="1"/>
          </p:cNvSpPr>
          <p:nvPr>
            <p:ph sz="quarter" idx="1"/>
          </p:nvPr>
        </p:nvSpPr>
        <p:spPr/>
        <p:txBody>
          <a:bodyPr/>
          <a:lstStyle/>
          <a:p>
            <a:pPr>
              <a:spcAft>
                <a:spcPts val="1200"/>
              </a:spcAft>
              <a:buNone/>
            </a:pPr>
            <a:endParaRPr lang="en-US" dirty="0"/>
          </a:p>
          <a:p>
            <a:pPr>
              <a:spcAft>
                <a:spcPts val="1200"/>
              </a:spcAft>
              <a:buNone/>
            </a:pPr>
            <a:r>
              <a:rPr lang="en-US" dirty="0" smtClean="0"/>
              <a:t>We will use </a:t>
            </a:r>
            <a:r>
              <a:rPr lang="en-US" dirty="0" err="1" smtClean="0"/>
              <a:t>igraph</a:t>
            </a:r>
            <a:r>
              <a:rPr lang="en-US" dirty="0" smtClean="0"/>
              <a:t> as the primary software tool </a:t>
            </a:r>
            <a:r>
              <a:rPr lang="en-US" dirty="0" smtClean="0"/>
              <a:t>for </a:t>
            </a:r>
            <a:r>
              <a:rPr lang="en-US" dirty="0" smtClean="0"/>
              <a:t>network analysis</a:t>
            </a:r>
          </a:p>
          <a:p>
            <a:r>
              <a:rPr lang="en-US" dirty="0" err="1" smtClean="0"/>
              <a:t>Igraph</a:t>
            </a:r>
            <a:r>
              <a:rPr lang="en-US" dirty="0" smtClean="0"/>
              <a:t>  </a:t>
            </a:r>
            <a:endParaRPr lang="en-US" dirty="0" smtClean="0"/>
          </a:p>
          <a:p>
            <a:pPr lvl="1"/>
            <a:r>
              <a:rPr lang="en-US" i="1" dirty="0" smtClean="0">
                <a:hlinkClick r:id="rId2"/>
              </a:rPr>
              <a:t>http://</a:t>
            </a:r>
            <a:r>
              <a:rPr lang="en-US" i="1" dirty="0" err="1" smtClean="0">
                <a:hlinkClick r:id="rId2"/>
              </a:rPr>
              <a:t>igraph.org</a:t>
            </a:r>
            <a:endParaRPr lang="en-US" i="1" dirty="0" smtClean="0"/>
          </a:p>
          <a:p>
            <a:pPr marL="0" indent="0">
              <a:buNone/>
            </a:pPr>
            <a:endParaRPr lang="en-US" dirty="0" smtClean="0"/>
          </a:p>
          <a:p>
            <a:r>
              <a:rPr lang="en-US" i="1" dirty="0" err="1"/>
              <a:t>n</a:t>
            </a:r>
            <a:r>
              <a:rPr lang="en-US" i="1" dirty="0" err="1" smtClean="0"/>
              <a:t>etworkX</a:t>
            </a:r>
            <a:endParaRPr lang="en-US" i="1" dirty="0" smtClean="0"/>
          </a:p>
          <a:p>
            <a:pPr lvl="1"/>
            <a:r>
              <a:rPr lang="en-US" i="1" dirty="0" smtClean="0">
                <a:hlinkClick r:id="rId3"/>
              </a:rPr>
              <a:t>http://networkx.github.io</a:t>
            </a:r>
            <a:endParaRPr lang="en-US" i="1" dirty="0" smtClean="0"/>
          </a:p>
          <a:p>
            <a:pPr lvl="1"/>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25</a:t>
            </a:fld>
            <a:endParaRPr lang="en-US"/>
          </a:p>
        </p:txBody>
      </p:sp>
      <p:sp>
        <p:nvSpPr>
          <p:cNvPr id="3" name="Content Placeholder 2"/>
          <p:cNvSpPr>
            <a:spLocks noGrp="1"/>
          </p:cNvSpPr>
          <p:nvPr>
            <p:ph sz="quarter" idx="1"/>
          </p:nvPr>
        </p:nvSpPr>
        <p:spPr/>
        <p:txBody>
          <a:bodyPr>
            <a:normAutofit lnSpcReduction="10000"/>
          </a:bodyPr>
          <a:lstStyle/>
          <a:p>
            <a:pPr>
              <a:buNone/>
            </a:pPr>
            <a:endParaRPr lang="en-US" dirty="0" smtClean="0"/>
          </a:p>
          <a:p>
            <a:pPr>
              <a:buNone/>
            </a:pPr>
            <a:r>
              <a:rPr lang="en-US" dirty="0" smtClean="0"/>
              <a:t>Basic knowledge of:</a:t>
            </a:r>
          </a:p>
          <a:p>
            <a:r>
              <a:rPr lang="en-US" dirty="0" smtClean="0"/>
              <a:t>Algorithms </a:t>
            </a:r>
          </a:p>
          <a:p>
            <a:r>
              <a:rPr lang="en-US" dirty="0" smtClean="0"/>
              <a:t>(Graph theory)</a:t>
            </a:r>
          </a:p>
          <a:p>
            <a:r>
              <a:rPr lang="en-US" dirty="0" smtClean="0"/>
              <a:t>Linear algebra</a:t>
            </a:r>
          </a:p>
          <a:p>
            <a:r>
              <a:rPr lang="en-US" dirty="0" smtClean="0"/>
              <a:t>Probability</a:t>
            </a:r>
          </a:p>
          <a:p>
            <a:pPr>
              <a:buNone/>
            </a:pPr>
            <a:endParaRPr lang="en-US" dirty="0"/>
          </a:p>
          <a:p>
            <a:pPr>
              <a:buNone/>
            </a:pPr>
            <a:r>
              <a:rPr lang="en-US" dirty="0" smtClean="0"/>
              <a:t>Reasonable programming experience.</a:t>
            </a:r>
          </a:p>
          <a:p>
            <a:pPr>
              <a:buNone/>
            </a:pPr>
            <a:endParaRPr lang="en-US" dirty="0" smtClean="0"/>
          </a:p>
          <a:p>
            <a:pPr>
              <a:buNone/>
            </a:pPr>
            <a:r>
              <a:rPr lang="en-US" dirty="0" smtClean="0"/>
              <a:t>Please fill and return the background </a:t>
            </a:r>
            <a:r>
              <a:rPr lang="en-US" i="1" dirty="0" smtClean="0"/>
              <a:t>survey</a:t>
            </a:r>
            <a:r>
              <a:rPr lang="en-US" dirty="0" smtClean="0"/>
              <a:t>.</a:t>
            </a:r>
          </a:p>
          <a:p>
            <a:pPr>
              <a:buNone/>
            </a:pPr>
            <a:r>
              <a:rPr lang="en-US" i="1" dirty="0" smtClean="0"/>
              <a:t>Your input will to a degree define the course! </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work</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26</a:t>
            </a:fld>
            <a:endParaRPr lang="en-US"/>
          </a:p>
        </p:txBody>
      </p:sp>
      <p:sp>
        <p:nvSpPr>
          <p:cNvPr id="3" name="Content Placeholder 2"/>
          <p:cNvSpPr>
            <a:spLocks noGrp="1"/>
          </p:cNvSpPr>
          <p:nvPr>
            <p:ph sz="quarter" idx="1"/>
          </p:nvPr>
        </p:nvSpPr>
        <p:spPr/>
        <p:txBody>
          <a:bodyPr>
            <a:normAutofit fontScale="92500" lnSpcReduction="20000"/>
          </a:bodyPr>
          <a:lstStyle/>
          <a:p>
            <a:pPr marL="0" indent="0">
              <a:buNone/>
            </a:pPr>
            <a:endParaRPr lang="en-US" dirty="0" smtClean="0"/>
          </a:p>
          <a:p>
            <a:r>
              <a:rPr lang="en-US" dirty="0" smtClean="0">
                <a:solidFill>
                  <a:srgbClr val="FF0000"/>
                </a:solidFill>
              </a:rPr>
              <a:t>Three </a:t>
            </a:r>
            <a:r>
              <a:rPr lang="en-US" dirty="0" smtClean="0">
                <a:solidFill>
                  <a:srgbClr val="FF0000"/>
                </a:solidFill>
              </a:rPr>
              <a:t>assignments </a:t>
            </a:r>
            <a:endParaRPr lang="en-US" dirty="0" smtClean="0">
              <a:solidFill>
                <a:srgbClr val="FF0000"/>
              </a:solidFill>
            </a:endParaRPr>
          </a:p>
          <a:p>
            <a:pPr lvl="1"/>
            <a:r>
              <a:rPr lang="en-US" dirty="0"/>
              <a:t>I</a:t>
            </a:r>
            <a:r>
              <a:rPr lang="en-US" dirty="0" smtClean="0"/>
              <a:t>ndividual</a:t>
            </a:r>
          </a:p>
          <a:p>
            <a:r>
              <a:rPr lang="en-US" dirty="0" smtClean="0">
                <a:solidFill>
                  <a:srgbClr val="FF0000"/>
                </a:solidFill>
              </a:rPr>
              <a:t>One semester project</a:t>
            </a:r>
          </a:p>
          <a:p>
            <a:pPr lvl="1"/>
            <a:r>
              <a:rPr lang="en-US" dirty="0" smtClean="0"/>
              <a:t>Collaborative (a team of </a:t>
            </a:r>
            <a:r>
              <a:rPr lang="en-US" dirty="0" smtClean="0"/>
              <a:t>two) </a:t>
            </a:r>
            <a:endParaRPr lang="en-US" dirty="0" smtClean="0"/>
          </a:p>
          <a:p>
            <a:pPr>
              <a:lnSpc>
                <a:spcPct val="140000"/>
              </a:lnSpc>
              <a:buNone/>
            </a:pPr>
            <a:r>
              <a:rPr lang="en-US" dirty="0" smtClean="0"/>
              <a:t>Final Grade:</a:t>
            </a:r>
          </a:p>
          <a:p>
            <a:pPr lvl="1"/>
            <a:r>
              <a:rPr lang="en-US" dirty="0" smtClean="0">
                <a:solidFill>
                  <a:srgbClr val="0000FF"/>
                </a:solidFill>
              </a:rPr>
              <a:t>Project</a:t>
            </a:r>
            <a:r>
              <a:rPr lang="en-US" dirty="0" smtClean="0"/>
              <a:t>: </a:t>
            </a:r>
            <a:r>
              <a:rPr lang="en-US" dirty="0" smtClean="0"/>
              <a:t>50%</a:t>
            </a:r>
          </a:p>
          <a:p>
            <a:pPr lvl="2"/>
            <a:r>
              <a:rPr lang="en-US" dirty="0" smtClean="0"/>
              <a:t>Critique paper 5%, </a:t>
            </a:r>
          </a:p>
          <a:p>
            <a:pPr lvl="2"/>
            <a:r>
              <a:rPr lang="en-US" dirty="0" smtClean="0"/>
              <a:t>Project proposal 5%</a:t>
            </a:r>
          </a:p>
          <a:p>
            <a:pPr lvl="2"/>
            <a:r>
              <a:rPr lang="en-US" dirty="0" smtClean="0"/>
              <a:t>Presentation 10%</a:t>
            </a:r>
          </a:p>
          <a:p>
            <a:pPr lvl="2"/>
            <a:r>
              <a:rPr lang="en-US" dirty="0" smtClean="0"/>
              <a:t>Final report 30%</a:t>
            </a:r>
            <a:endParaRPr lang="en-US" dirty="0" smtClean="0"/>
          </a:p>
          <a:p>
            <a:pPr lvl="1"/>
            <a:r>
              <a:rPr lang="en-US" dirty="0" smtClean="0">
                <a:solidFill>
                  <a:srgbClr val="0000FF"/>
                </a:solidFill>
              </a:rPr>
              <a:t>Assignments</a:t>
            </a:r>
            <a:r>
              <a:rPr lang="en-US" dirty="0" smtClean="0"/>
              <a:t>: </a:t>
            </a:r>
            <a:r>
              <a:rPr lang="en-US" dirty="0"/>
              <a:t>4</a:t>
            </a:r>
            <a:r>
              <a:rPr lang="en-US" dirty="0" smtClean="0"/>
              <a:t>0%</a:t>
            </a:r>
          </a:p>
          <a:p>
            <a:pPr lvl="1"/>
            <a:r>
              <a:rPr lang="en-US" dirty="0" smtClean="0">
                <a:solidFill>
                  <a:srgbClr val="0000FF"/>
                </a:solidFill>
              </a:rPr>
              <a:t>In-class quizzes</a:t>
            </a:r>
            <a:r>
              <a:rPr lang="en-US" dirty="0" smtClean="0"/>
              <a:t>: 5%</a:t>
            </a:r>
          </a:p>
          <a:p>
            <a:pPr lvl="1"/>
            <a:r>
              <a:rPr lang="en-US" dirty="0" smtClean="0">
                <a:solidFill>
                  <a:srgbClr val="0000FF"/>
                </a:solidFill>
              </a:rPr>
              <a:t>Class participation</a:t>
            </a:r>
            <a:r>
              <a:rPr lang="en-US" dirty="0" smtClean="0"/>
              <a:t>: 5%</a:t>
            </a:r>
          </a:p>
          <a:p>
            <a:pPr lvl="2"/>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27</a:t>
            </a:fld>
            <a:endParaRPr lang="en-US"/>
          </a:p>
        </p:txBody>
      </p:sp>
      <p:sp>
        <p:nvSpPr>
          <p:cNvPr id="3" name="Content Placeholder 2"/>
          <p:cNvSpPr>
            <a:spLocks noGrp="1"/>
          </p:cNvSpPr>
          <p:nvPr>
            <p:ph sz="quarter" idx="1"/>
          </p:nvPr>
        </p:nvSpPr>
        <p:spPr/>
        <p:txBody>
          <a:bodyPr/>
          <a:lstStyle/>
          <a:p>
            <a:r>
              <a:rPr lang="en-US" dirty="0"/>
              <a:t>C</a:t>
            </a:r>
            <a:r>
              <a:rPr lang="en-US" dirty="0" smtClean="0"/>
              <a:t>ould take one of several forms:</a:t>
            </a:r>
          </a:p>
          <a:p>
            <a:pPr lvl="1"/>
            <a:r>
              <a:rPr lang="en-US" i="1" dirty="0" smtClean="0"/>
              <a:t>Experimental analysis </a:t>
            </a:r>
            <a:r>
              <a:rPr lang="en-US" dirty="0" smtClean="0"/>
              <a:t>of an interesting dataset using existing methods and software</a:t>
            </a:r>
          </a:p>
          <a:p>
            <a:pPr lvl="1"/>
            <a:r>
              <a:rPr lang="en-US" i="1" dirty="0" smtClean="0"/>
              <a:t>Theoretical analysis</a:t>
            </a:r>
            <a:r>
              <a:rPr lang="en-US" dirty="0" smtClean="0"/>
              <a:t> of a model/an algorithm in a specific application</a:t>
            </a:r>
          </a:p>
          <a:p>
            <a:pPr lvl="1"/>
            <a:r>
              <a:rPr lang="en-US" i="1" dirty="0" smtClean="0"/>
              <a:t>Implementation</a:t>
            </a:r>
            <a:r>
              <a:rPr lang="en-US" dirty="0" smtClean="0"/>
              <a:t> of a new method</a:t>
            </a:r>
          </a:p>
          <a:p>
            <a:r>
              <a:rPr lang="en-US" dirty="0" smtClean="0"/>
              <a:t> Students </a:t>
            </a:r>
            <a:r>
              <a:rPr lang="en-US" dirty="0" smtClean="0"/>
              <a:t>required </a:t>
            </a:r>
            <a:r>
              <a:rPr lang="en-US" dirty="0" smtClean="0"/>
              <a:t>to </a:t>
            </a:r>
            <a:r>
              <a:rPr lang="en-US" dirty="0" smtClean="0"/>
              <a:t>work in teams of </a:t>
            </a:r>
            <a:r>
              <a:rPr lang="en-US" dirty="0" smtClean="0"/>
              <a:t>two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Lecture material and resources</a:t>
            </a:r>
            <a:endParaRPr lang="en-US" dirty="0"/>
          </a:p>
        </p:txBody>
      </p:sp>
      <p:sp>
        <p:nvSpPr>
          <p:cNvPr id="4" name="Slide Number Placeholder 3"/>
          <p:cNvSpPr>
            <a:spLocks noGrp="1"/>
          </p:cNvSpPr>
          <p:nvPr>
            <p:ph type="sldNum" sz="quarter" idx="12"/>
          </p:nvPr>
        </p:nvSpPr>
        <p:spPr/>
        <p:txBody>
          <a:bodyPr/>
          <a:lstStyle/>
          <a:p>
            <a:fld id="{53AA7CF8-A70E-D54C-8D1E-5415F3350256}" type="slidenum">
              <a:rPr lang="en-US" smtClean="0"/>
              <a:pPr/>
              <a:t>28</a:t>
            </a:fld>
            <a:endParaRPr lang="en-US"/>
          </a:p>
        </p:txBody>
      </p:sp>
      <p:sp>
        <p:nvSpPr>
          <p:cNvPr id="3" name="Content Placeholder 2"/>
          <p:cNvSpPr>
            <a:spLocks noGrp="1"/>
          </p:cNvSpPr>
          <p:nvPr>
            <p:ph sz="quarter" idx="1"/>
          </p:nvPr>
        </p:nvSpPr>
        <p:spPr/>
        <p:txBody>
          <a:bodyPr>
            <a:normAutofit fontScale="92500" lnSpcReduction="10000"/>
          </a:bodyPr>
          <a:lstStyle/>
          <a:p>
            <a:pPr>
              <a:spcAft>
                <a:spcPts val="600"/>
              </a:spcAft>
            </a:pPr>
            <a:endParaRPr lang="en-US" dirty="0" smtClean="0"/>
          </a:p>
          <a:p>
            <a:pPr>
              <a:spcAft>
                <a:spcPts val="1800"/>
              </a:spcAft>
            </a:pPr>
            <a:r>
              <a:rPr lang="en-US" dirty="0" smtClean="0"/>
              <a:t>Course website: </a:t>
            </a:r>
            <a:r>
              <a:rPr lang="en-US" dirty="0" smtClean="0">
                <a:hlinkClick r:id="rId2"/>
              </a:rPr>
              <a:t>http://www.eecs.wsu.edu/~assefaw/CptS580-</a:t>
            </a:r>
            <a:r>
              <a:rPr lang="en-US" dirty="0" smtClean="0">
                <a:hlinkClick r:id="rId2"/>
              </a:rPr>
              <a:t>04/</a:t>
            </a:r>
            <a:endParaRPr lang="en-US" dirty="0" smtClean="0"/>
          </a:p>
          <a:p>
            <a:pPr>
              <a:spcAft>
                <a:spcPts val="1800"/>
              </a:spcAft>
            </a:pPr>
            <a:r>
              <a:rPr lang="en-US" dirty="0" smtClean="0"/>
              <a:t>Slides, reading materials, announcements, and other resources will be posted via OSBLE and the course website. OSBLE will be used to handle assignment and project submissions.</a:t>
            </a:r>
          </a:p>
          <a:p>
            <a:r>
              <a:rPr lang="en-US" dirty="0" smtClean="0"/>
              <a:t>The Easley &amp; Kleinberg reference book is available on-line </a:t>
            </a:r>
          </a:p>
          <a:p>
            <a:endParaRPr lang="en-US" dirty="0" smtClean="0"/>
          </a:p>
          <a:p>
            <a:r>
              <a:rPr lang="en-US" dirty="0" smtClean="0"/>
              <a:t>Check the course website and your OSBLE account regularly for info and updates</a:t>
            </a:r>
          </a:p>
          <a:p>
            <a:pPr>
              <a:buNone/>
            </a:pPr>
            <a:r>
              <a:rPr lang="en-US" dirty="0" smtClean="0"/>
              <a:t> </a:t>
            </a:r>
          </a:p>
          <a:p>
            <a:pPr lvl="1">
              <a:buNone/>
            </a:pPr>
            <a:endParaRPr lang="en-US" dirty="0" smtClean="0"/>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extra slide</a:t>
            </a:r>
            <a:endParaRPr lang="en-US" dirty="0"/>
          </a:p>
        </p:txBody>
      </p:sp>
      <p:sp>
        <p:nvSpPr>
          <p:cNvPr id="3" name="Slide Number Placeholder 2"/>
          <p:cNvSpPr>
            <a:spLocks noGrp="1"/>
          </p:cNvSpPr>
          <p:nvPr>
            <p:ph type="sldNum" sz="quarter" idx="12"/>
          </p:nvPr>
        </p:nvSpPr>
        <p:spPr/>
        <p:txBody>
          <a:bodyPr/>
          <a:lstStyle/>
          <a:p>
            <a:fld id="{53AA7CF8-A70E-D54C-8D1E-5415F3350256}" type="slidenum">
              <a:rPr lang="en-US" smtClean="0"/>
              <a:pPr/>
              <a:t>29</a:t>
            </a:fld>
            <a:endParaRPr lang="en-US"/>
          </a:p>
        </p:txBody>
      </p:sp>
      <p:sp>
        <p:nvSpPr>
          <p:cNvPr id="4" name="Content Placeholder 3"/>
          <p:cNvSpPr>
            <a:spLocks noGrp="1"/>
          </p:cNvSpPr>
          <p:nvPr>
            <p:ph sz="quarter" idx="1"/>
          </p:nvPr>
        </p:nvSpPr>
        <p:spPr/>
        <p:txBody>
          <a:bodyPr/>
          <a:lstStyle/>
          <a:p>
            <a:endParaRPr lang="en-US"/>
          </a:p>
        </p:txBody>
      </p:sp>
    </p:spTree>
    <p:extLst>
      <p:ext uri="{BB962C8B-B14F-4D97-AF65-F5344CB8AC3E}">
        <p14:creationId xmlns:p14="http://schemas.microsoft.com/office/powerpoint/2010/main" val="7676835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AA7CF8-A70E-D54C-8D1E-5415F3350256}" type="slidenum">
              <a:rPr lang="en-US" smtClean="0"/>
              <a:pPr/>
              <a:t>3</a:t>
            </a:fld>
            <a:endParaRPr lang="en-US"/>
          </a:p>
        </p:txBody>
      </p:sp>
      <p:sp>
        <p:nvSpPr>
          <p:cNvPr id="3" name="Title 2"/>
          <p:cNvSpPr>
            <a:spLocks noGrp="1"/>
          </p:cNvSpPr>
          <p:nvPr>
            <p:ph type="title" idx="4294967295"/>
          </p:nvPr>
        </p:nvSpPr>
        <p:spPr>
          <a:xfrm>
            <a:off x="16552" y="0"/>
            <a:ext cx="8229600" cy="914400"/>
          </a:xfrm>
        </p:spPr>
        <p:txBody>
          <a:bodyPr/>
          <a:lstStyle/>
          <a:p>
            <a:r>
              <a:rPr lang="en-US" dirty="0" smtClean="0"/>
              <a:t>Who’s talking networks?</a:t>
            </a:r>
            <a:endParaRPr lang="en-US" dirty="0"/>
          </a:p>
        </p:txBody>
      </p:sp>
      <p:pic>
        <p:nvPicPr>
          <p:cNvPr id="5" name="Picture 4" descr="slide1_notext.jpg"/>
          <p:cNvPicPr>
            <a:picLocks noChangeAspect="1"/>
          </p:cNvPicPr>
          <p:nvPr/>
        </p:nvPicPr>
        <p:blipFill>
          <a:blip r:embed="rId2"/>
          <a:stretch>
            <a:fillRect/>
          </a:stretch>
        </p:blipFill>
        <p:spPr>
          <a:xfrm>
            <a:off x="149668" y="968372"/>
            <a:ext cx="3038338" cy="2278754"/>
          </a:xfrm>
          <a:prstGeom prst="rect">
            <a:avLst/>
          </a:prstGeom>
        </p:spPr>
      </p:pic>
      <p:pic>
        <p:nvPicPr>
          <p:cNvPr id="12" name="Picture 11" descr="DSC_0433.JPG"/>
          <p:cNvPicPr>
            <a:picLocks noChangeAspect="1"/>
          </p:cNvPicPr>
          <p:nvPr/>
        </p:nvPicPr>
        <p:blipFill>
          <a:blip r:embed="rId3"/>
          <a:stretch>
            <a:fillRect/>
          </a:stretch>
        </p:blipFill>
        <p:spPr>
          <a:xfrm>
            <a:off x="3268853" y="1129652"/>
            <a:ext cx="1657520" cy="1912022"/>
          </a:xfrm>
          <a:prstGeom prst="rect">
            <a:avLst/>
          </a:prstGeom>
        </p:spPr>
      </p:pic>
      <p:pic>
        <p:nvPicPr>
          <p:cNvPr id="13" name="Picture 12" descr="0012714e_medium.jpeg"/>
          <p:cNvPicPr>
            <a:picLocks noChangeAspect="1"/>
          </p:cNvPicPr>
          <p:nvPr/>
        </p:nvPicPr>
        <p:blipFill>
          <a:blip r:embed="rId4"/>
          <a:stretch>
            <a:fillRect/>
          </a:stretch>
        </p:blipFill>
        <p:spPr>
          <a:xfrm>
            <a:off x="5563298" y="1424352"/>
            <a:ext cx="2331674" cy="2331674"/>
          </a:xfrm>
          <a:prstGeom prst="rect">
            <a:avLst/>
          </a:prstGeom>
        </p:spPr>
      </p:pic>
      <p:pic>
        <p:nvPicPr>
          <p:cNvPr id="16" name="Picture 15" descr="The Structure and Dynamics of Networks.jpg"/>
          <p:cNvPicPr>
            <a:picLocks noChangeAspect="1"/>
          </p:cNvPicPr>
          <p:nvPr/>
        </p:nvPicPr>
        <p:blipFill>
          <a:blip r:embed="rId5"/>
          <a:stretch>
            <a:fillRect/>
          </a:stretch>
        </p:blipFill>
        <p:spPr>
          <a:xfrm>
            <a:off x="4492817" y="2309018"/>
            <a:ext cx="1654542" cy="2137958"/>
          </a:xfrm>
          <a:prstGeom prst="rect">
            <a:avLst/>
          </a:prstGeom>
        </p:spPr>
      </p:pic>
      <p:pic>
        <p:nvPicPr>
          <p:cNvPr id="17" name="Picture 16" descr="Network Science- Theory and Applications.jpg"/>
          <p:cNvPicPr>
            <a:picLocks noChangeAspect="1"/>
          </p:cNvPicPr>
          <p:nvPr/>
        </p:nvPicPr>
        <p:blipFill>
          <a:blip r:embed="rId6"/>
          <a:stretch>
            <a:fillRect/>
          </a:stretch>
        </p:blipFill>
        <p:spPr>
          <a:xfrm>
            <a:off x="7405965" y="3174245"/>
            <a:ext cx="1252462" cy="1899040"/>
          </a:xfrm>
          <a:prstGeom prst="rect">
            <a:avLst/>
          </a:prstGeom>
        </p:spPr>
      </p:pic>
      <p:pic>
        <p:nvPicPr>
          <p:cNvPr id="18" name="Picture 17" descr="siam.gif"/>
          <p:cNvPicPr>
            <a:picLocks noChangeAspect="1"/>
          </p:cNvPicPr>
          <p:nvPr/>
        </p:nvPicPr>
        <p:blipFill>
          <a:blip r:embed="rId7"/>
          <a:stretch>
            <a:fillRect/>
          </a:stretch>
        </p:blipFill>
        <p:spPr>
          <a:xfrm>
            <a:off x="6142878" y="3739873"/>
            <a:ext cx="1263371" cy="1876292"/>
          </a:xfrm>
          <a:prstGeom prst="rect">
            <a:avLst/>
          </a:prstGeom>
        </p:spPr>
      </p:pic>
      <p:pic>
        <p:nvPicPr>
          <p:cNvPr id="19" name="Picture 18"/>
          <p:cNvPicPr>
            <a:picLocks noChangeAspect="1"/>
          </p:cNvPicPr>
          <p:nvPr/>
        </p:nvPicPr>
        <p:blipFill>
          <a:blip r:embed="rId8"/>
          <a:stretch>
            <a:fillRect/>
          </a:stretch>
        </p:blipFill>
        <p:spPr>
          <a:xfrm>
            <a:off x="3201946" y="2333201"/>
            <a:ext cx="1231239" cy="1547192"/>
          </a:xfrm>
          <a:prstGeom prst="rect">
            <a:avLst/>
          </a:prstGeom>
        </p:spPr>
      </p:pic>
      <p:pic>
        <p:nvPicPr>
          <p:cNvPr id="20" name="Picture 19"/>
          <p:cNvPicPr>
            <a:picLocks noChangeAspect="1"/>
          </p:cNvPicPr>
          <p:nvPr/>
        </p:nvPicPr>
        <p:blipFill>
          <a:blip r:embed="rId9"/>
          <a:stretch>
            <a:fillRect/>
          </a:stretch>
        </p:blipFill>
        <p:spPr>
          <a:xfrm>
            <a:off x="1662063" y="4145453"/>
            <a:ext cx="1554733" cy="1941373"/>
          </a:xfrm>
          <a:prstGeom prst="rect">
            <a:avLst/>
          </a:prstGeom>
        </p:spPr>
      </p:pic>
      <p:pic>
        <p:nvPicPr>
          <p:cNvPr id="21" name="Picture 20" descr="Linked- How Everything Is Connected to Everything Else and What It Means.jpg"/>
          <p:cNvPicPr>
            <a:picLocks noChangeAspect="1"/>
          </p:cNvPicPr>
          <p:nvPr/>
        </p:nvPicPr>
        <p:blipFill>
          <a:blip r:embed="rId10"/>
          <a:stretch>
            <a:fillRect/>
          </a:stretch>
        </p:blipFill>
        <p:spPr>
          <a:xfrm>
            <a:off x="188920" y="3390050"/>
            <a:ext cx="1473143" cy="2235800"/>
          </a:xfrm>
          <a:prstGeom prst="rect">
            <a:avLst/>
          </a:prstGeom>
        </p:spPr>
      </p:pic>
      <p:pic>
        <p:nvPicPr>
          <p:cNvPr id="22" name="Picture 21" descr="Social and Economic Networks.jpeg"/>
          <p:cNvPicPr>
            <a:picLocks noChangeAspect="1"/>
          </p:cNvPicPr>
          <p:nvPr/>
        </p:nvPicPr>
        <p:blipFill>
          <a:blip r:embed="rId11"/>
          <a:stretch>
            <a:fillRect/>
          </a:stretch>
        </p:blipFill>
        <p:spPr>
          <a:xfrm>
            <a:off x="7537480" y="1639392"/>
            <a:ext cx="1073244" cy="1528354"/>
          </a:xfrm>
          <a:prstGeom prst="rect">
            <a:avLst/>
          </a:prstGeom>
        </p:spPr>
      </p:pic>
      <p:pic>
        <p:nvPicPr>
          <p:cNvPr id="23" name="Picture 22"/>
          <p:cNvPicPr>
            <a:picLocks noChangeAspect="1"/>
          </p:cNvPicPr>
          <p:nvPr/>
        </p:nvPicPr>
        <p:blipFill>
          <a:blip r:embed="rId12"/>
          <a:stretch>
            <a:fillRect/>
          </a:stretch>
        </p:blipFill>
        <p:spPr>
          <a:xfrm>
            <a:off x="4931381" y="937790"/>
            <a:ext cx="2730875" cy="458702"/>
          </a:xfrm>
          <a:prstGeom prst="rect">
            <a:avLst/>
          </a:prstGeom>
        </p:spPr>
      </p:pic>
      <p:pic>
        <p:nvPicPr>
          <p:cNvPr id="24" name="Picture 23" descr="Picture 3.png"/>
          <p:cNvPicPr>
            <a:picLocks noChangeAspect="1"/>
          </p:cNvPicPr>
          <p:nvPr/>
        </p:nvPicPr>
        <p:blipFill>
          <a:blip r:embed="rId13"/>
          <a:stretch>
            <a:fillRect/>
          </a:stretch>
        </p:blipFill>
        <p:spPr>
          <a:xfrm>
            <a:off x="1648835" y="3284210"/>
            <a:ext cx="1513427" cy="848149"/>
          </a:xfrm>
          <a:prstGeom prst="rect">
            <a:avLst/>
          </a:prstGeom>
        </p:spPr>
      </p:pic>
      <p:pic>
        <p:nvPicPr>
          <p:cNvPr id="25" name="Picture 24"/>
          <p:cNvPicPr>
            <a:picLocks noChangeAspect="1"/>
          </p:cNvPicPr>
          <p:nvPr/>
        </p:nvPicPr>
        <p:blipFill>
          <a:blip r:embed="rId14"/>
          <a:stretch>
            <a:fillRect/>
          </a:stretch>
        </p:blipFill>
        <p:spPr>
          <a:xfrm>
            <a:off x="3151224" y="3518634"/>
            <a:ext cx="1883529" cy="2755141"/>
          </a:xfrm>
          <a:prstGeom prst="rect">
            <a:avLst/>
          </a:prstGeom>
        </p:spPr>
      </p:pic>
      <p:pic>
        <p:nvPicPr>
          <p:cNvPr id="27" name="Picture 26"/>
          <p:cNvPicPr>
            <a:picLocks noChangeAspect="1"/>
          </p:cNvPicPr>
          <p:nvPr/>
        </p:nvPicPr>
        <p:blipFill>
          <a:blip r:embed="rId15"/>
          <a:stretch>
            <a:fillRect/>
          </a:stretch>
        </p:blipFill>
        <p:spPr>
          <a:xfrm>
            <a:off x="4897041" y="4968721"/>
            <a:ext cx="3757274" cy="13335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Network Science</a:t>
            </a:r>
            <a:endParaRPr lang="en-US" dirty="0"/>
          </a:p>
        </p:txBody>
      </p:sp>
      <p:sp>
        <p:nvSpPr>
          <p:cNvPr id="3" name="Slide Number Placeholder 2"/>
          <p:cNvSpPr>
            <a:spLocks noGrp="1"/>
          </p:cNvSpPr>
          <p:nvPr>
            <p:ph type="sldNum" sz="quarter" idx="12"/>
          </p:nvPr>
        </p:nvSpPr>
        <p:spPr/>
        <p:txBody>
          <a:bodyPr/>
          <a:lstStyle/>
          <a:p>
            <a:fld id="{53AA7CF8-A70E-D54C-8D1E-5415F3350256}" type="slidenum">
              <a:rPr lang="en-US" smtClean="0"/>
              <a:pPr/>
              <a:t>30</a:t>
            </a:fld>
            <a:endParaRPr lang="en-US"/>
          </a:p>
        </p:txBody>
      </p:sp>
      <p:sp>
        <p:nvSpPr>
          <p:cNvPr id="4" name="Content Placeholder 3"/>
          <p:cNvSpPr>
            <a:spLocks noGrp="1"/>
          </p:cNvSpPr>
          <p:nvPr>
            <p:ph sz="quarter" idx="1"/>
          </p:nvPr>
        </p:nvSpPr>
        <p:spPr/>
        <p:txBody>
          <a:bodyPr>
            <a:normAutofit fontScale="85000" lnSpcReduction="20000"/>
          </a:bodyPr>
          <a:lstStyle/>
          <a:p>
            <a:r>
              <a:rPr lang="en-US" dirty="0" smtClean="0"/>
              <a:t>Interdisciplinary</a:t>
            </a:r>
          </a:p>
          <a:p>
            <a:pPr lvl="1"/>
            <a:r>
              <a:rPr lang="en-US" dirty="0" smtClean="0"/>
              <a:t>Common language for interaction</a:t>
            </a:r>
          </a:p>
          <a:p>
            <a:pPr lvl="1"/>
            <a:r>
              <a:rPr lang="en-US" dirty="0" smtClean="0"/>
              <a:t>Cross-fertilization of ideas and tools</a:t>
            </a:r>
          </a:p>
          <a:p>
            <a:r>
              <a:rPr lang="en-US" dirty="0" smtClean="0"/>
              <a:t>Empirical, data driven</a:t>
            </a:r>
          </a:p>
          <a:p>
            <a:pPr lvl="1"/>
            <a:r>
              <a:rPr lang="en-US" dirty="0" smtClean="0"/>
              <a:t>Focuses on data and utility</a:t>
            </a:r>
          </a:p>
          <a:p>
            <a:r>
              <a:rPr lang="en-US" dirty="0" smtClean="0"/>
              <a:t>Quantitative and Mathematical</a:t>
            </a:r>
          </a:p>
          <a:p>
            <a:pPr lvl="1"/>
            <a:r>
              <a:rPr lang="en-US" dirty="0" smtClean="0"/>
              <a:t>Graph theory (to deal with graphs)</a:t>
            </a:r>
          </a:p>
          <a:p>
            <a:pPr lvl="1"/>
            <a:r>
              <a:rPr lang="en-US" dirty="0" smtClean="0"/>
              <a:t>Statistical physics (to deal with randomness and universal organizing principles)</a:t>
            </a:r>
          </a:p>
          <a:p>
            <a:pPr lvl="1"/>
            <a:r>
              <a:rPr lang="en-US" dirty="0" err="1" smtClean="0"/>
              <a:t>Engineeting</a:t>
            </a:r>
            <a:r>
              <a:rPr lang="en-US" dirty="0" smtClean="0"/>
              <a:t> + control  + information theory + statistics + data mining (to deal with extracting information from incomplete and noisy data)</a:t>
            </a:r>
          </a:p>
          <a:p>
            <a:r>
              <a:rPr lang="en-US" dirty="0" smtClean="0"/>
              <a:t>Computational</a:t>
            </a:r>
          </a:p>
          <a:p>
            <a:pPr lvl="1"/>
            <a:r>
              <a:rPr lang="en-US" dirty="0" smtClean="0"/>
              <a:t>Size of networks and nature of data result in formidable computational challenges </a:t>
            </a:r>
          </a:p>
          <a:p>
            <a:pPr lvl="1"/>
            <a:r>
              <a:rPr lang="en-US" dirty="0" smtClean="0"/>
              <a:t>Algorithms, database mgmt., data mining </a:t>
            </a:r>
            <a:endParaRPr lang="en-US" dirty="0"/>
          </a:p>
        </p:txBody>
      </p:sp>
    </p:spTree>
    <p:extLst>
      <p:ext uri="{BB962C8B-B14F-4D97-AF65-F5344CB8AC3E}">
        <p14:creationId xmlns:p14="http://schemas.microsoft.com/office/powerpoint/2010/main" val="16818709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AA7CF8-A70E-D54C-8D1E-5415F3350256}" type="slidenum">
              <a:rPr lang="en-US" smtClean="0"/>
              <a:pPr/>
              <a:t>4</a:t>
            </a:fld>
            <a:endParaRPr lang="en-US"/>
          </a:p>
        </p:txBody>
      </p:sp>
      <p:sp>
        <p:nvSpPr>
          <p:cNvPr id="2" name="Title 1"/>
          <p:cNvSpPr>
            <a:spLocks noGrp="1"/>
          </p:cNvSpPr>
          <p:nvPr>
            <p:ph type="title" idx="4294967295"/>
          </p:nvPr>
        </p:nvSpPr>
        <p:spPr>
          <a:xfrm>
            <a:off x="0" y="152400"/>
            <a:ext cx="8229600" cy="990600"/>
          </a:xfrm>
        </p:spPr>
        <p:txBody>
          <a:bodyPr>
            <a:normAutofit fontScale="90000"/>
          </a:bodyPr>
          <a:lstStyle/>
          <a:p>
            <a:r>
              <a:rPr lang="en-US" sz="3600" dirty="0" smtClean="0"/>
              <a:t>Complex </a:t>
            </a:r>
            <a:r>
              <a:rPr lang="en-US" sz="3600" i="1" dirty="0" smtClean="0"/>
              <a:t>connectedness</a:t>
            </a:r>
            <a:r>
              <a:rPr lang="en-US" sz="3600" dirty="0" smtClean="0"/>
              <a:t> is everywhere!</a:t>
            </a:r>
            <a:endParaRPr lang="en-US" sz="3600" dirty="0"/>
          </a:p>
        </p:txBody>
      </p:sp>
      <p:sp>
        <p:nvSpPr>
          <p:cNvPr id="3" name="Content Placeholder 2"/>
          <p:cNvSpPr>
            <a:spLocks noGrp="1"/>
          </p:cNvSpPr>
          <p:nvPr>
            <p:ph sz="quarter" idx="4294967295"/>
          </p:nvPr>
        </p:nvSpPr>
        <p:spPr>
          <a:xfrm>
            <a:off x="0" y="1219200"/>
            <a:ext cx="8229600" cy="4937125"/>
          </a:xfrm>
        </p:spPr>
        <p:txBody>
          <a:bodyPr>
            <a:noAutofit/>
          </a:bodyPr>
          <a:lstStyle/>
          <a:p>
            <a:pPr algn="ctr"/>
            <a:r>
              <a:rPr lang="en-US" sz="2800" dirty="0" smtClean="0">
                <a:solidFill>
                  <a:srgbClr val="000090"/>
                </a:solidFill>
              </a:rPr>
              <a:t>The </a:t>
            </a:r>
            <a:r>
              <a:rPr lang="en-US" sz="2800" i="1" dirty="0" smtClean="0">
                <a:solidFill>
                  <a:srgbClr val="000090"/>
                </a:solidFill>
              </a:rPr>
              <a:t>social</a:t>
            </a:r>
            <a:r>
              <a:rPr lang="en-US" sz="2800" dirty="0" smtClean="0">
                <a:solidFill>
                  <a:srgbClr val="000090"/>
                </a:solidFill>
              </a:rPr>
              <a:t> interconnections we have</a:t>
            </a:r>
          </a:p>
          <a:p>
            <a:pPr algn="ctr"/>
            <a:r>
              <a:rPr lang="en-US" sz="2800" dirty="0" smtClean="0">
                <a:solidFill>
                  <a:srgbClr val="000090"/>
                </a:solidFill>
              </a:rPr>
              <a:t>The </a:t>
            </a:r>
            <a:r>
              <a:rPr lang="en-US" sz="2800" i="1" dirty="0" smtClean="0">
                <a:solidFill>
                  <a:srgbClr val="000090"/>
                </a:solidFill>
              </a:rPr>
              <a:t>information</a:t>
            </a:r>
            <a:r>
              <a:rPr lang="en-US" sz="2800" dirty="0" smtClean="0">
                <a:solidFill>
                  <a:srgbClr val="000090"/>
                </a:solidFill>
              </a:rPr>
              <a:t> we consume</a:t>
            </a:r>
          </a:p>
          <a:p>
            <a:pPr algn="ctr"/>
            <a:r>
              <a:rPr lang="en-US" sz="2800" dirty="0" smtClean="0">
                <a:solidFill>
                  <a:srgbClr val="000090"/>
                </a:solidFill>
              </a:rPr>
              <a:t>The </a:t>
            </a:r>
            <a:r>
              <a:rPr lang="en-US" sz="2800" i="1" dirty="0" smtClean="0">
                <a:solidFill>
                  <a:srgbClr val="000090"/>
                </a:solidFill>
              </a:rPr>
              <a:t>technological </a:t>
            </a:r>
            <a:r>
              <a:rPr lang="en-US" sz="2800" dirty="0" smtClean="0">
                <a:solidFill>
                  <a:srgbClr val="000090"/>
                </a:solidFill>
              </a:rPr>
              <a:t>systems we use</a:t>
            </a:r>
          </a:p>
          <a:p>
            <a:pPr algn="ctr"/>
            <a:r>
              <a:rPr lang="en-US" sz="2800" dirty="0" smtClean="0">
                <a:solidFill>
                  <a:srgbClr val="000090"/>
                </a:solidFill>
              </a:rPr>
              <a:t>The </a:t>
            </a:r>
            <a:r>
              <a:rPr lang="en-US" sz="2800" i="1" dirty="0" smtClean="0">
                <a:solidFill>
                  <a:srgbClr val="000090"/>
                </a:solidFill>
              </a:rPr>
              <a:t>economic</a:t>
            </a:r>
            <a:r>
              <a:rPr lang="en-US" sz="2800" dirty="0" smtClean="0">
                <a:solidFill>
                  <a:srgbClr val="000090"/>
                </a:solidFill>
              </a:rPr>
              <a:t> systems we live in </a:t>
            </a:r>
          </a:p>
          <a:p>
            <a:pPr algn="ctr"/>
            <a:r>
              <a:rPr lang="en-US" sz="2800" dirty="0" smtClean="0">
                <a:solidFill>
                  <a:srgbClr val="000090"/>
                </a:solidFill>
              </a:rPr>
              <a:t>The </a:t>
            </a:r>
            <a:r>
              <a:rPr lang="en-US" sz="2800" i="1" dirty="0" smtClean="0">
                <a:solidFill>
                  <a:srgbClr val="000090"/>
                </a:solidFill>
              </a:rPr>
              <a:t>political</a:t>
            </a:r>
            <a:r>
              <a:rPr lang="en-US" sz="2800" dirty="0" smtClean="0">
                <a:solidFill>
                  <a:srgbClr val="000090"/>
                </a:solidFill>
              </a:rPr>
              <a:t> systems we operate in</a:t>
            </a:r>
          </a:p>
          <a:p>
            <a:pPr algn="ctr"/>
            <a:r>
              <a:rPr lang="en-US" sz="2800" dirty="0" smtClean="0">
                <a:solidFill>
                  <a:srgbClr val="000090"/>
                </a:solidFill>
              </a:rPr>
              <a:t>The </a:t>
            </a:r>
            <a:r>
              <a:rPr lang="en-US" sz="2800" i="1" dirty="0" smtClean="0">
                <a:solidFill>
                  <a:srgbClr val="000090"/>
                </a:solidFill>
              </a:rPr>
              <a:t>organizations</a:t>
            </a:r>
            <a:r>
              <a:rPr lang="en-US" sz="2800" dirty="0" smtClean="0">
                <a:solidFill>
                  <a:srgbClr val="000090"/>
                </a:solidFill>
              </a:rPr>
              <a:t> we work at</a:t>
            </a:r>
          </a:p>
          <a:p>
            <a:pPr algn="ctr"/>
            <a:r>
              <a:rPr lang="en-US" sz="2800" dirty="0" smtClean="0">
                <a:solidFill>
                  <a:srgbClr val="000090"/>
                </a:solidFill>
              </a:rPr>
              <a:t>The </a:t>
            </a:r>
            <a:r>
              <a:rPr lang="en-US" sz="2800" i="1" dirty="0" smtClean="0">
                <a:solidFill>
                  <a:srgbClr val="000090"/>
                </a:solidFill>
              </a:rPr>
              <a:t>institutions</a:t>
            </a:r>
            <a:r>
              <a:rPr lang="en-US" sz="2800" dirty="0" smtClean="0">
                <a:solidFill>
                  <a:srgbClr val="000090"/>
                </a:solidFill>
              </a:rPr>
              <a:t> we belong to</a:t>
            </a:r>
          </a:p>
          <a:p>
            <a:pPr algn="ctr"/>
            <a:r>
              <a:rPr lang="en-US" sz="2800" dirty="0" smtClean="0">
                <a:solidFill>
                  <a:srgbClr val="000090"/>
                </a:solidFill>
              </a:rPr>
              <a:t>The </a:t>
            </a:r>
            <a:r>
              <a:rPr lang="en-US" sz="2800" i="1" dirty="0" smtClean="0">
                <a:solidFill>
                  <a:srgbClr val="000090"/>
                </a:solidFill>
              </a:rPr>
              <a:t>ecological</a:t>
            </a:r>
            <a:r>
              <a:rPr lang="en-US" sz="2800" dirty="0" smtClean="0">
                <a:solidFill>
                  <a:srgbClr val="000090"/>
                </a:solidFill>
              </a:rPr>
              <a:t> systems around us </a:t>
            </a:r>
          </a:p>
          <a:p>
            <a:pPr algn="ctr"/>
            <a:r>
              <a:rPr lang="en-US" sz="2800" i="1" dirty="0" smtClean="0">
                <a:solidFill>
                  <a:srgbClr val="000090"/>
                </a:solidFill>
              </a:rPr>
              <a:t>Ourselves</a:t>
            </a:r>
            <a:r>
              <a:rPr lang="en-US" sz="2800" dirty="0" smtClean="0">
                <a:solidFill>
                  <a:srgbClr val="000090"/>
                </a:solidFill>
              </a:rPr>
              <a:t> (cell, brain)</a:t>
            </a:r>
          </a:p>
          <a:p>
            <a:pPr algn="ctr"/>
            <a:r>
              <a:rPr lang="en-US" sz="2800" dirty="0" smtClean="0"/>
              <a: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lide Number Placeholder 156"/>
          <p:cNvSpPr>
            <a:spLocks noGrp="1"/>
          </p:cNvSpPr>
          <p:nvPr>
            <p:ph type="sldNum" sz="quarter" idx="12"/>
          </p:nvPr>
        </p:nvSpPr>
        <p:spPr/>
        <p:txBody>
          <a:bodyPr/>
          <a:lstStyle/>
          <a:p>
            <a:fld id="{53AA7CF8-A70E-D54C-8D1E-5415F3350256}" type="slidenum">
              <a:rPr lang="en-US" smtClean="0"/>
              <a:pPr/>
              <a:t>5</a:t>
            </a:fld>
            <a:endParaRPr lang="en-US"/>
          </a:p>
        </p:txBody>
      </p:sp>
      <p:pic>
        <p:nvPicPr>
          <p:cNvPr id="7" name="Picture Placeholder 6" descr="Virtual-Stock-Trading.jpg"/>
          <p:cNvPicPr>
            <a:picLocks noGrp="1" noChangeAspect="1"/>
          </p:cNvPicPr>
          <p:nvPr>
            <p:ph sz="quarter" idx="4294967295"/>
          </p:nvPr>
        </p:nvPicPr>
        <p:blipFill>
          <a:blip r:embed="rId2"/>
          <a:srcRect l="-20763" r="-20763"/>
          <a:stretch>
            <a:fillRect/>
          </a:stretch>
        </p:blipFill>
        <p:spPr>
          <a:xfrm>
            <a:off x="0" y="1419225"/>
            <a:ext cx="4541838" cy="2497138"/>
          </a:xfrm>
          <a:prstGeom prst="rect">
            <a:avLst/>
          </a:prstGeom>
        </p:spPr>
      </p:pic>
      <p:sp>
        <p:nvSpPr>
          <p:cNvPr id="4" name="Title 3"/>
          <p:cNvSpPr>
            <a:spLocks noGrp="1"/>
          </p:cNvSpPr>
          <p:nvPr>
            <p:ph type="title" idx="4294967295"/>
          </p:nvPr>
        </p:nvSpPr>
        <p:spPr>
          <a:xfrm>
            <a:off x="0" y="11113"/>
            <a:ext cx="8229600" cy="914400"/>
          </a:xfrm>
        </p:spPr>
        <p:txBody>
          <a:bodyPr>
            <a:normAutofit fontScale="90000"/>
          </a:bodyPr>
          <a:lstStyle/>
          <a:p>
            <a:r>
              <a:rPr lang="en-US" dirty="0" smtClean="0"/>
              <a:t>Complex connectedness is everywhere </a:t>
            </a:r>
            <a:r>
              <a:rPr lang="en-US" sz="2667" dirty="0" smtClean="0"/>
              <a:t>(in </a:t>
            </a:r>
            <a:r>
              <a:rPr lang="en-US" sz="2667" dirty="0" err="1" smtClean="0"/>
              <a:t>pic</a:t>
            </a:r>
            <a:r>
              <a:rPr lang="en-US" sz="2667" dirty="0" smtClean="0"/>
              <a:t>) </a:t>
            </a:r>
            <a:endParaRPr lang="en-US" sz="2667" dirty="0"/>
          </a:p>
        </p:txBody>
      </p:sp>
      <p:pic>
        <p:nvPicPr>
          <p:cNvPr id="8" name="Picture Placeholder 4" descr="slide_4.jpg"/>
          <p:cNvPicPr>
            <a:picLocks noChangeAspect="1"/>
          </p:cNvPicPr>
          <p:nvPr/>
        </p:nvPicPr>
        <p:blipFill>
          <a:blip r:embed="rId3"/>
          <a:srcRect t="-25272" b="-25272"/>
          <a:stretch>
            <a:fillRect/>
          </a:stretch>
        </p:blipFill>
        <p:spPr>
          <a:xfrm>
            <a:off x="4102535" y="3947115"/>
            <a:ext cx="3748650" cy="2811488"/>
          </a:xfrm>
          <a:prstGeom prst="rect">
            <a:avLst/>
          </a:prstGeom>
        </p:spPr>
      </p:pic>
      <p:pic>
        <p:nvPicPr>
          <p:cNvPr id="9" name="Picture 8" descr="slide7_cell_b.png"/>
          <p:cNvPicPr>
            <a:picLocks noChangeAspect="1"/>
          </p:cNvPicPr>
          <p:nvPr/>
        </p:nvPicPr>
        <p:blipFill>
          <a:blip r:embed="rId4"/>
          <a:stretch>
            <a:fillRect/>
          </a:stretch>
        </p:blipFill>
        <p:spPr>
          <a:xfrm>
            <a:off x="4102535" y="1430868"/>
            <a:ext cx="2616901" cy="2619326"/>
          </a:xfrm>
          <a:prstGeom prst="rect">
            <a:avLst/>
          </a:prstGeom>
        </p:spPr>
      </p:pic>
      <p:grpSp>
        <p:nvGrpSpPr>
          <p:cNvPr id="2" name="Group 252"/>
          <p:cNvGrpSpPr/>
          <p:nvPr/>
        </p:nvGrpSpPr>
        <p:grpSpPr>
          <a:xfrm>
            <a:off x="505396" y="4088016"/>
            <a:ext cx="3397405" cy="2648527"/>
            <a:chOff x="76200" y="1454900"/>
            <a:chExt cx="4080945" cy="2850400"/>
          </a:xfrm>
        </p:grpSpPr>
        <p:sp>
          <p:nvSpPr>
            <p:cNvPr id="11" name="Oval 10"/>
            <p:cNvSpPr/>
            <p:nvPr/>
          </p:nvSpPr>
          <p:spPr>
            <a:xfrm>
              <a:off x="2580797" y="2003676"/>
              <a:ext cx="1529839" cy="1187845"/>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848464" y="2003677"/>
              <a:ext cx="1138725" cy="907828"/>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Oval 13"/>
            <p:cNvSpPr/>
            <p:nvPr/>
          </p:nvSpPr>
          <p:spPr>
            <a:xfrm>
              <a:off x="713731" y="3243368"/>
              <a:ext cx="1604399" cy="1061932"/>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nvGrpSpPr>
            <p:cNvPr id="3" name="Group 46"/>
            <p:cNvGrpSpPr>
              <a:grpSpLocks/>
            </p:cNvGrpSpPr>
            <p:nvPr/>
          </p:nvGrpSpPr>
          <p:grpSpPr bwMode="auto">
            <a:xfrm>
              <a:off x="553190" y="1598112"/>
              <a:ext cx="481371" cy="421201"/>
              <a:chOff x="1056" y="1920"/>
              <a:chExt cx="384" cy="336"/>
            </a:xfrm>
          </p:grpSpPr>
          <p:sp>
            <p:nvSpPr>
              <p:cNvPr id="14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4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4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5" name="Group 46"/>
            <p:cNvGrpSpPr>
              <a:grpSpLocks/>
            </p:cNvGrpSpPr>
            <p:nvPr/>
          </p:nvGrpSpPr>
          <p:grpSpPr bwMode="auto">
            <a:xfrm>
              <a:off x="83723" y="2131512"/>
              <a:ext cx="481371" cy="421201"/>
              <a:chOff x="1056" y="1920"/>
              <a:chExt cx="384" cy="336"/>
            </a:xfrm>
          </p:grpSpPr>
          <p:sp>
            <p:nvSpPr>
              <p:cNvPr id="137"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8"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9"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0"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1"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2"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6" name="Group 46"/>
            <p:cNvGrpSpPr>
              <a:grpSpLocks/>
            </p:cNvGrpSpPr>
            <p:nvPr/>
          </p:nvGrpSpPr>
          <p:grpSpPr bwMode="auto">
            <a:xfrm>
              <a:off x="248390" y="2628911"/>
              <a:ext cx="481371" cy="421201"/>
              <a:chOff x="1056" y="1920"/>
              <a:chExt cx="384" cy="336"/>
            </a:xfrm>
          </p:grpSpPr>
          <p:sp>
            <p:nvSpPr>
              <p:cNvPr id="131"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2"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3"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4"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5"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6"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 name="Group 46"/>
            <p:cNvGrpSpPr>
              <a:grpSpLocks/>
            </p:cNvGrpSpPr>
            <p:nvPr/>
          </p:nvGrpSpPr>
          <p:grpSpPr bwMode="auto">
            <a:xfrm>
              <a:off x="1415561" y="1511311"/>
              <a:ext cx="481371" cy="421201"/>
              <a:chOff x="1056" y="1920"/>
              <a:chExt cx="384" cy="336"/>
            </a:xfrm>
          </p:grpSpPr>
          <p:sp>
            <p:nvSpPr>
              <p:cNvPr id="125"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6"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7"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8"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9"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0"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2" name="Group 46"/>
            <p:cNvGrpSpPr>
              <a:grpSpLocks/>
            </p:cNvGrpSpPr>
            <p:nvPr/>
          </p:nvGrpSpPr>
          <p:grpSpPr bwMode="auto">
            <a:xfrm>
              <a:off x="2939561" y="1454900"/>
              <a:ext cx="481371" cy="421201"/>
              <a:chOff x="1056" y="1920"/>
              <a:chExt cx="384" cy="336"/>
            </a:xfrm>
          </p:grpSpPr>
          <p:sp>
            <p:nvSpPr>
              <p:cNvPr id="119"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0"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1"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2"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3"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4"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5" name="Group 46"/>
            <p:cNvGrpSpPr>
              <a:grpSpLocks/>
            </p:cNvGrpSpPr>
            <p:nvPr/>
          </p:nvGrpSpPr>
          <p:grpSpPr bwMode="auto">
            <a:xfrm>
              <a:off x="76200" y="3787136"/>
              <a:ext cx="481371" cy="421201"/>
              <a:chOff x="1056" y="1920"/>
              <a:chExt cx="384" cy="336"/>
            </a:xfrm>
          </p:grpSpPr>
          <p:sp>
            <p:nvSpPr>
              <p:cNvPr id="11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6" name="Group 46"/>
            <p:cNvGrpSpPr>
              <a:grpSpLocks/>
            </p:cNvGrpSpPr>
            <p:nvPr/>
          </p:nvGrpSpPr>
          <p:grpSpPr bwMode="auto">
            <a:xfrm>
              <a:off x="2305790" y="3866111"/>
              <a:ext cx="481371" cy="421201"/>
              <a:chOff x="1056" y="1920"/>
              <a:chExt cx="384" cy="336"/>
            </a:xfrm>
          </p:grpSpPr>
          <p:sp>
            <p:nvSpPr>
              <p:cNvPr id="107"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8"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9"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0"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1"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7" name="Group 46"/>
            <p:cNvGrpSpPr>
              <a:grpSpLocks/>
            </p:cNvGrpSpPr>
            <p:nvPr/>
          </p:nvGrpSpPr>
          <p:grpSpPr bwMode="auto">
            <a:xfrm>
              <a:off x="1896932" y="2685750"/>
              <a:ext cx="481371" cy="421201"/>
              <a:chOff x="1056" y="1920"/>
              <a:chExt cx="384" cy="336"/>
            </a:xfrm>
          </p:grpSpPr>
          <p:sp>
            <p:nvSpPr>
              <p:cNvPr id="101"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2"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3"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4"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5"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6"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8" name="Group 46"/>
            <p:cNvGrpSpPr>
              <a:grpSpLocks/>
            </p:cNvGrpSpPr>
            <p:nvPr/>
          </p:nvGrpSpPr>
          <p:grpSpPr bwMode="auto">
            <a:xfrm>
              <a:off x="3420932" y="3289311"/>
              <a:ext cx="481371" cy="421201"/>
              <a:chOff x="1056" y="1920"/>
              <a:chExt cx="384" cy="336"/>
            </a:xfrm>
          </p:grpSpPr>
          <p:sp>
            <p:nvSpPr>
              <p:cNvPr id="95"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6"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7"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8"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9"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9" name="Group 46"/>
            <p:cNvGrpSpPr>
              <a:grpSpLocks/>
            </p:cNvGrpSpPr>
            <p:nvPr/>
          </p:nvGrpSpPr>
          <p:grpSpPr bwMode="auto">
            <a:xfrm>
              <a:off x="3675774" y="1519137"/>
              <a:ext cx="481371" cy="421201"/>
              <a:chOff x="1056" y="1920"/>
              <a:chExt cx="384" cy="336"/>
            </a:xfrm>
          </p:grpSpPr>
          <p:sp>
            <p:nvSpPr>
              <p:cNvPr id="89"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0"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1"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2"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4"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0" name="Group 20"/>
            <p:cNvGrpSpPr>
              <a:grpSpLocks/>
            </p:cNvGrpSpPr>
            <p:nvPr/>
          </p:nvGrpSpPr>
          <p:grpSpPr bwMode="auto">
            <a:xfrm>
              <a:off x="2643036" y="2320366"/>
              <a:ext cx="270227" cy="365378"/>
              <a:chOff x="1776" y="1020"/>
              <a:chExt cx="204" cy="276"/>
            </a:xfrm>
          </p:grpSpPr>
          <p:sp>
            <p:nvSpPr>
              <p:cNvPr id="8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1" name="Group 20"/>
            <p:cNvGrpSpPr>
              <a:grpSpLocks/>
            </p:cNvGrpSpPr>
            <p:nvPr/>
          </p:nvGrpSpPr>
          <p:grpSpPr bwMode="auto">
            <a:xfrm>
              <a:off x="900067" y="2212669"/>
              <a:ext cx="270227" cy="365378"/>
              <a:chOff x="1776" y="1020"/>
              <a:chExt cx="204" cy="276"/>
            </a:xfrm>
          </p:grpSpPr>
          <p:sp>
            <p:nvSpPr>
              <p:cNvPr id="85"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6"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2" name="Group 20"/>
            <p:cNvGrpSpPr>
              <a:grpSpLocks/>
            </p:cNvGrpSpPr>
            <p:nvPr/>
          </p:nvGrpSpPr>
          <p:grpSpPr bwMode="auto">
            <a:xfrm>
              <a:off x="1566533" y="2247904"/>
              <a:ext cx="270227" cy="365378"/>
              <a:chOff x="1776" y="1020"/>
              <a:chExt cx="204" cy="276"/>
            </a:xfrm>
          </p:grpSpPr>
          <p:sp>
            <p:nvSpPr>
              <p:cNvPr id="8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3" name="Group 20"/>
            <p:cNvGrpSpPr>
              <a:grpSpLocks/>
            </p:cNvGrpSpPr>
            <p:nvPr/>
          </p:nvGrpSpPr>
          <p:grpSpPr bwMode="auto">
            <a:xfrm>
              <a:off x="1186961" y="2476504"/>
              <a:ext cx="270227" cy="365378"/>
              <a:chOff x="1776" y="1020"/>
              <a:chExt cx="204" cy="276"/>
            </a:xfrm>
          </p:grpSpPr>
          <p:sp>
            <p:nvSpPr>
              <p:cNvPr id="81"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2"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4" name="Group 20"/>
            <p:cNvGrpSpPr>
              <a:grpSpLocks/>
            </p:cNvGrpSpPr>
            <p:nvPr/>
          </p:nvGrpSpPr>
          <p:grpSpPr bwMode="auto">
            <a:xfrm>
              <a:off x="1095356" y="3766927"/>
              <a:ext cx="270227" cy="365378"/>
              <a:chOff x="1776" y="1020"/>
              <a:chExt cx="204" cy="276"/>
            </a:xfrm>
          </p:grpSpPr>
          <p:sp>
            <p:nvSpPr>
              <p:cNvPr id="79"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0"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5" name="Group 29"/>
            <p:cNvGrpSpPr>
              <a:grpSpLocks/>
            </p:cNvGrpSpPr>
            <p:nvPr/>
          </p:nvGrpSpPr>
          <p:grpSpPr bwMode="auto">
            <a:xfrm>
              <a:off x="885024" y="3345126"/>
              <a:ext cx="270227" cy="365378"/>
              <a:chOff x="1776" y="1020"/>
              <a:chExt cx="204" cy="276"/>
            </a:xfrm>
          </p:grpSpPr>
          <p:sp>
            <p:nvSpPr>
              <p:cNvPr id="7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6" name="Group 20"/>
            <p:cNvGrpSpPr>
              <a:grpSpLocks/>
            </p:cNvGrpSpPr>
            <p:nvPr/>
          </p:nvGrpSpPr>
          <p:grpSpPr bwMode="auto">
            <a:xfrm>
              <a:off x="1450134" y="3266151"/>
              <a:ext cx="270227" cy="365378"/>
              <a:chOff x="1776" y="1020"/>
              <a:chExt cx="204" cy="276"/>
            </a:xfrm>
          </p:grpSpPr>
          <p:sp>
            <p:nvSpPr>
              <p:cNvPr id="75"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6"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7" name="Group 20"/>
            <p:cNvGrpSpPr>
              <a:grpSpLocks/>
            </p:cNvGrpSpPr>
            <p:nvPr/>
          </p:nvGrpSpPr>
          <p:grpSpPr bwMode="auto">
            <a:xfrm>
              <a:off x="1907334" y="3619504"/>
              <a:ext cx="270227" cy="365378"/>
              <a:chOff x="1776" y="1020"/>
              <a:chExt cx="204" cy="276"/>
            </a:xfrm>
          </p:grpSpPr>
          <p:sp>
            <p:nvSpPr>
              <p:cNvPr id="7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8" name="Group 20"/>
            <p:cNvGrpSpPr>
              <a:grpSpLocks/>
            </p:cNvGrpSpPr>
            <p:nvPr/>
          </p:nvGrpSpPr>
          <p:grpSpPr bwMode="auto">
            <a:xfrm>
              <a:off x="1284207" y="2003681"/>
              <a:ext cx="270227" cy="365378"/>
              <a:chOff x="1776" y="1020"/>
              <a:chExt cx="204" cy="276"/>
            </a:xfrm>
          </p:grpSpPr>
          <p:sp>
            <p:nvSpPr>
              <p:cNvPr id="71"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2"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9" name="Group 20"/>
            <p:cNvGrpSpPr>
              <a:grpSpLocks/>
            </p:cNvGrpSpPr>
            <p:nvPr/>
          </p:nvGrpSpPr>
          <p:grpSpPr bwMode="auto">
            <a:xfrm>
              <a:off x="3210603" y="2029981"/>
              <a:ext cx="270227" cy="365378"/>
              <a:chOff x="1776" y="1020"/>
              <a:chExt cx="204" cy="276"/>
            </a:xfrm>
          </p:grpSpPr>
          <p:sp>
            <p:nvSpPr>
              <p:cNvPr id="69"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0"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0" name="Group 20"/>
            <p:cNvGrpSpPr>
              <a:grpSpLocks/>
            </p:cNvGrpSpPr>
            <p:nvPr/>
          </p:nvGrpSpPr>
          <p:grpSpPr bwMode="auto">
            <a:xfrm>
              <a:off x="3548796" y="2640025"/>
              <a:ext cx="270227" cy="365378"/>
              <a:chOff x="1776" y="1020"/>
              <a:chExt cx="204" cy="276"/>
            </a:xfrm>
          </p:grpSpPr>
          <p:sp>
            <p:nvSpPr>
              <p:cNvPr id="6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1" name="Group 20"/>
            <p:cNvGrpSpPr>
              <a:grpSpLocks/>
            </p:cNvGrpSpPr>
            <p:nvPr/>
          </p:nvGrpSpPr>
          <p:grpSpPr bwMode="auto">
            <a:xfrm>
              <a:off x="2946445" y="2600832"/>
              <a:ext cx="270227" cy="365378"/>
              <a:chOff x="1776" y="1020"/>
              <a:chExt cx="204" cy="276"/>
            </a:xfrm>
          </p:grpSpPr>
          <p:sp>
            <p:nvSpPr>
              <p:cNvPr id="65"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6"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cxnSp>
          <p:nvCxnSpPr>
            <p:cNvPr id="37" name="Straight Connector 36"/>
            <p:cNvCxnSpPr>
              <a:stCxn id="86" idx="1"/>
            </p:cNvCxnSpPr>
            <p:nvPr/>
          </p:nvCxnSpPr>
          <p:spPr>
            <a:xfrm rot="5400000">
              <a:off x="751895" y="2013960"/>
              <a:ext cx="219694" cy="61710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86" idx="1"/>
            </p:cNvCxnSpPr>
            <p:nvPr/>
          </p:nvCxnSpPr>
          <p:spPr>
            <a:xfrm rot="5400000" flipH="1">
              <a:off x="945574" y="1987945"/>
              <a:ext cx="313708" cy="13573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82" idx="1"/>
              <a:endCxn id="86" idx="1"/>
            </p:cNvCxnSpPr>
            <p:nvPr/>
          </p:nvCxnSpPr>
          <p:spPr>
            <a:xfrm rot="5400000" flipH="1">
              <a:off x="1181823" y="2201136"/>
              <a:ext cx="263835" cy="28689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84" idx="1"/>
              <a:endCxn id="82" idx="1"/>
            </p:cNvCxnSpPr>
            <p:nvPr/>
          </p:nvCxnSpPr>
          <p:spPr>
            <a:xfrm rot="5400000">
              <a:off x="1532674" y="2172414"/>
              <a:ext cx="228600" cy="3795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84" idx="1"/>
              <a:endCxn id="72" idx="1"/>
            </p:cNvCxnSpPr>
            <p:nvPr/>
          </p:nvCxnSpPr>
          <p:spPr>
            <a:xfrm rot="5400000" flipH="1">
              <a:off x="1573485" y="1984626"/>
              <a:ext cx="244223" cy="282326"/>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125" idx="3"/>
              <a:endCxn id="72" idx="1"/>
            </p:cNvCxnSpPr>
            <p:nvPr/>
          </p:nvCxnSpPr>
          <p:spPr>
            <a:xfrm rot="5400000">
              <a:off x="1539666" y="1947268"/>
              <a:ext cx="71178" cy="4164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82" idx="1"/>
            </p:cNvCxnSpPr>
            <p:nvPr/>
          </p:nvCxnSpPr>
          <p:spPr>
            <a:xfrm rot="5400000">
              <a:off x="866847" y="2339415"/>
              <a:ext cx="453256" cy="72742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82" idx="1"/>
              <a:endCxn id="78" idx="1"/>
            </p:cNvCxnSpPr>
            <p:nvPr/>
          </p:nvCxnSpPr>
          <p:spPr>
            <a:xfrm rot="5400000">
              <a:off x="871909" y="2759843"/>
              <a:ext cx="868622" cy="30193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76" idx="1"/>
              <a:endCxn id="80" idx="1"/>
            </p:cNvCxnSpPr>
            <p:nvPr/>
          </p:nvCxnSpPr>
          <p:spPr>
            <a:xfrm rot="5400000">
              <a:off x="1292584" y="3339146"/>
              <a:ext cx="500776" cy="35477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76" idx="1"/>
              <a:endCxn id="74" idx="1"/>
            </p:cNvCxnSpPr>
            <p:nvPr/>
          </p:nvCxnSpPr>
          <p:spPr>
            <a:xfrm rot="16200000" flipH="1">
              <a:off x="1772285" y="3214223"/>
              <a:ext cx="353353" cy="45720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76" idx="1"/>
              <a:endCxn id="78" idx="1"/>
            </p:cNvCxnSpPr>
            <p:nvPr/>
          </p:nvCxnSpPr>
          <p:spPr>
            <a:xfrm rot="5400000">
              <a:off x="1398319" y="3023079"/>
              <a:ext cx="78975" cy="56511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78" idx="1"/>
              <a:endCxn id="80" idx="1"/>
            </p:cNvCxnSpPr>
            <p:nvPr/>
          </p:nvCxnSpPr>
          <p:spPr>
            <a:xfrm rot="16200000" flipH="1">
              <a:off x="1049517" y="3450856"/>
              <a:ext cx="421801" cy="21033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80" idx="1"/>
            </p:cNvCxnSpPr>
            <p:nvPr/>
          </p:nvCxnSpPr>
          <p:spPr>
            <a:xfrm rot="5400000">
              <a:off x="801048" y="3523446"/>
              <a:ext cx="321058" cy="80801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74" idx="1"/>
            </p:cNvCxnSpPr>
            <p:nvPr/>
          </p:nvCxnSpPr>
          <p:spPr>
            <a:xfrm rot="16200000" flipH="1">
              <a:off x="2024356" y="3772704"/>
              <a:ext cx="547458" cy="24104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66" idx="1"/>
            </p:cNvCxnSpPr>
            <p:nvPr/>
          </p:nvCxnSpPr>
          <p:spPr>
            <a:xfrm flipV="1">
              <a:off x="2378306" y="2600828"/>
              <a:ext cx="838366" cy="3857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66" idx="1"/>
              <a:endCxn id="88" idx="1"/>
            </p:cNvCxnSpPr>
            <p:nvPr/>
          </p:nvCxnSpPr>
          <p:spPr>
            <a:xfrm rot="5400000" flipH="1">
              <a:off x="2924735" y="2308891"/>
              <a:ext cx="280466" cy="30340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6200000" flipH="1">
              <a:off x="2338780" y="1797995"/>
              <a:ext cx="72462" cy="107650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84" idx="1"/>
              <a:endCxn id="70" idx="1"/>
            </p:cNvCxnSpPr>
            <p:nvPr/>
          </p:nvCxnSpPr>
          <p:spPr>
            <a:xfrm rot="5400000" flipH="1" flipV="1">
              <a:off x="2549833" y="1316904"/>
              <a:ext cx="217923" cy="164407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68" idx="1"/>
              <a:endCxn id="70" idx="1"/>
            </p:cNvCxnSpPr>
            <p:nvPr/>
          </p:nvCxnSpPr>
          <p:spPr>
            <a:xfrm rot="5400000" flipH="1">
              <a:off x="3344905" y="2165903"/>
              <a:ext cx="610044" cy="33819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endCxn id="70" idx="1"/>
            </p:cNvCxnSpPr>
            <p:nvPr/>
          </p:nvCxnSpPr>
          <p:spPr>
            <a:xfrm rot="16200000" flipH="1">
              <a:off x="3313765" y="1862912"/>
              <a:ext cx="274232" cy="5989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68" idx="1"/>
              <a:endCxn id="88" idx="1"/>
            </p:cNvCxnSpPr>
            <p:nvPr/>
          </p:nvCxnSpPr>
          <p:spPr>
            <a:xfrm rot="5400000" flipH="1">
              <a:off x="3206313" y="2027312"/>
              <a:ext cx="319659" cy="90576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89" idx="2"/>
              <a:endCxn id="68" idx="1"/>
            </p:cNvCxnSpPr>
            <p:nvPr/>
          </p:nvCxnSpPr>
          <p:spPr>
            <a:xfrm flipH="1">
              <a:off x="3819023" y="1880154"/>
              <a:ext cx="277951" cy="75986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68" idx="1"/>
            </p:cNvCxnSpPr>
            <p:nvPr/>
          </p:nvCxnSpPr>
          <p:spPr>
            <a:xfrm rot="16200000" flipV="1">
              <a:off x="3385596" y="3073448"/>
              <a:ext cx="950136" cy="8328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74" idx="1"/>
              <a:endCxn id="68" idx="1"/>
            </p:cNvCxnSpPr>
            <p:nvPr/>
          </p:nvCxnSpPr>
          <p:spPr>
            <a:xfrm rot="5400000" flipH="1" flipV="1">
              <a:off x="2508552" y="2309030"/>
              <a:ext cx="979479" cy="164146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1" name="Text Box 8"/>
            <p:cNvSpPr txBox="1">
              <a:spLocks noChangeArrowheads="1"/>
            </p:cNvSpPr>
            <p:nvPr/>
          </p:nvSpPr>
          <p:spPr bwMode="auto">
            <a:xfrm>
              <a:off x="1720362" y="1943100"/>
              <a:ext cx="690761" cy="231865"/>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domain2</a:t>
              </a:r>
              <a:endParaRPr lang="de-DE" sz="800" i="1" dirty="0">
                <a:latin typeface="Helvetica"/>
                <a:ea typeface="Arial" charset="0"/>
                <a:cs typeface="Helvetica"/>
              </a:endParaRPr>
            </a:p>
          </p:txBody>
        </p:sp>
        <p:sp>
          <p:nvSpPr>
            <p:cNvPr id="62" name="Text Box 8"/>
            <p:cNvSpPr txBox="1">
              <a:spLocks noChangeArrowheads="1"/>
            </p:cNvSpPr>
            <p:nvPr/>
          </p:nvSpPr>
          <p:spPr bwMode="auto">
            <a:xfrm>
              <a:off x="3165809" y="2565855"/>
              <a:ext cx="690761" cy="231865"/>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domain1</a:t>
              </a:r>
              <a:endParaRPr lang="de-DE" sz="800" i="1" dirty="0">
                <a:latin typeface="Helvetica"/>
                <a:ea typeface="Arial" charset="0"/>
                <a:cs typeface="Helvetica"/>
              </a:endParaRPr>
            </a:p>
          </p:txBody>
        </p:sp>
        <p:sp>
          <p:nvSpPr>
            <p:cNvPr id="63" name="Text Box 8"/>
            <p:cNvSpPr txBox="1">
              <a:spLocks noChangeArrowheads="1"/>
            </p:cNvSpPr>
            <p:nvPr/>
          </p:nvSpPr>
          <p:spPr bwMode="auto">
            <a:xfrm>
              <a:off x="1442839" y="4000498"/>
              <a:ext cx="690761" cy="231865"/>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domain3</a:t>
              </a:r>
              <a:endParaRPr lang="de-DE" sz="800" i="1" dirty="0">
                <a:latin typeface="Helvetica"/>
                <a:ea typeface="Arial" charset="0"/>
                <a:cs typeface="Helvetica"/>
              </a:endParaRPr>
            </a:p>
          </p:txBody>
        </p:sp>
        <p:sp>
          <p:nvSpPr>
            <p:cNvPr id="64" name="Text Box 8"/>
            <p:cNvSpPr txBox="1">
              <a:spLocks noChangeArrowheads="1"/>
            </p:cNvSpPr>
            <p:nvPr/>
          </p:nvSpPr>
          <p:spPr bwMode="auto">
            <a:xfrm>
              <a:off x="1371600" y="3602775"/>
              <a:ext cx="538362" cy="231865"/>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router</a:t>
              </a:r>
              <a:endParaRPr lang="de-DE" sz="800" i="1" dirty="0">
                <a:latin typeface="Helvetica"/>
                <a:ea typeface="Arial" charset="0"/>
                <a:cs typeface="Helvetica"/>
              </a:endParaRPr>
            </a:p>
          </p:txBody>
        </p:sp>
      </p:grpSp>
      <p:pic>
        <p:nvPicPr>
          <p:cNvPr id="149" name="Picture 148"/>
          <p:cNvPicPr/>
          <p:nvPr/>
        </p:nvPicPr>
        <p:blipFill>
          <a:blip r:embed="rId5"/>
          <a:srcRect/>
          <a:stretch>
            <a:fillRect/>
          </a:stretch>
        </p:blipFill>
        <p:spPr bwMode="auto">
          <a:xfrm>
            <a:off x="7119119" y="1203322"/>
            <a:ext cx="1741439" cy="3113590"/>
          </a:xfrm>
          <a:prstGeom prst="rect">
            <a:avLst/>
          </a:prstGeom>
          <a:noFill/>
          <a:ln w="9525">
            <a:noFill/>
            <a:miter lim="800000"/>
            <a:headEnd/>
            <a:tailEnd/>
          </a:ln>
        </p:spPr>
      </p:pic>
      <p:sp>
        <p:nvSpPr>
          <p:cNvPr id="150" name="TextBox 149"/>
          <p:cNvSpPr txBox="1"/>
          <p:nvPr/>
        </p:nvSpPr>
        <p:spPr>
          <a:xfrm>
            <a:off x="6841397" y="6305631"/>
            <a:ext cx="1831827" cy="369332"/>
          </a:xfrm>
          <a:prstGeom prst="rect">
            <a:avLst/>
          </a:prstGeom>
          <a:noFill/>
        </p:spPr>
        <p:txBody>
          <a:bodyPr wrap="none" rtlCol="0">
            <a:spAutoFit/>
          </a:bodyPr>
          <a:lstStyle/>
          <a:p>
            <a:r>
              <a:rPr lang="en-US" dirty="0" smtClean="0"/>
              <a:t>...and many more</a:t>
            </a:r>
            <a:endParaRPr lang="en-US" dirty="0"/>
          </a:p>
        </p:txBody>
      </p:sp>
      <p:sp>
        <p:nvSpPr>
          <p:cNvPr id="151" name="TextBox 150"/>
          <p:cNvSpPr txBox="1"/>
          <p:nvPr/>
        </p:nvSpPr>
        <p:spPr>
          <a:xfrm>
            <a:off x="2814201" y="2235838"/>
            <a:ext cx="1710725" cy="369332"/>
          </a:xfrm>
          <a:prstGeom prst="rect">
            <a:avLst/>
          </a:prstGeom>
          <a:noFill/>
        </p:spPr>
        <p:txBody>
          <a:bodyPr wrap="none" rtlCol="0">
            <a:spAutoFit/>
          </a:bodyPr>
          <a:lstStyle/>
          <a:p>
            <a:r>
              <a:rPr lang="en-US" b="1" dirty="0" smtClean="0"/>
              <a:t>World economy</a:t>
            </a:r>
            <a:endParaRPr lang="en-US" b="1" dirty="0"/>
          </a:p>
        </p:txBody>
      </p:sp>
      <p:sp>
        <p:nvSpPr>
          <p:cNvPr id="152" name="TextBox 151"/>
          <p:cNvSpPr txBox="1"/>
          <p:nvPr/>
        </p:nvSpPr>
        <p:spPr>
          <a:xfrm>
            <a:off x="4378551" y="1574345"/>
            <a:ext cx="1258127" cy="369332"/>
          </a:xfrm>
          <a:prstGeom prst="rect">
            <a:avLst/>
          </a:prstGeom>
          <a:noFill/>
        </p:spPr>
        <p:txBody>
          <a:bodyPr wrap="none" rtlCol="0">
            <a:spAutoFit/>
          </a:bodyPr>
          <a:lstStyle/>
          <a:p>
            <a:r>
              <a:rPr lang="en-US" b="1" dirty="0" smtClean="0"/>
              <a:t>Human cell</a:t>
            </a:r>
            <a:endParaRPr lang="en-US" b="1" dirty="0"/>
          </a:p>
        </p:txBody>
      </p:sp>
      <p:sp>
        <p:nvSpPr>
          <p:cNvPr id="153" name="TextBox 152"/>
          <p:cNvSpPr txBox="1"/>
          <p:nvPr/>
        </p:nvSpPr>
        <p:spPr>
          <a:xfrm>
            <a:off x="74221" y="5723693"/>
            <a:ext cx="961922" cy="369332"/>
          </a:xfrm>
          <a:prstGeom prst="rect">
            <a:avLst/>
          </a:prstGeom>
          <a:noFill/>
        </p:spPr>
        <p:txBody>
          <a:bodyPr wrap="none" rtlCol="0">
            <a:spAutoFit/>
          </a:bodyPr>
          <a:lstStyle/>
          <a:p>
            <a:r>
              <a:rPr lang="en-US" b="1" dirty="0" smtClean="0"/>
              <a:t>Internet</a:t>
            </a:r>
            <a:endParaRPr lang="en-US" b="1" dirty="0"/>
          </a:p>
        </p:txBody>
      </p:sp>
      <p:sp>
        <p:nvSpPr>
          <p:cNvPr id="154" name="TextBox 153"/>
          <p:cNvSpPr txBox="1"/>
          <p:nvPr/>
        </p:nvSpPr>
        <p:spPr>
          <a:xfrm>
            <a:off x="5840026" y="4131021"/>
            <a:ext cx="877163" cy="369332"/>
          </a:xfrm>
          <a:prstGeom prst="rect">
            <a:avLst/>
          </a:prstGeom>
          <a:noFill/>
        </p:spPr>
        <p:txBody>
          <a:bodyPr wrap="none" rtlCol="0">
            <a:spAutoFit/>
          </a:bodyPr>
          <a:lstStyle/>
          <a:p>
            <a:r>
              <a:rPr lang="en-US" b="1" dirty="0" smtClean="0"/>
              <a:t>Society</a:t>
            </a:r>
            <a:endParaRPr lang="en-US" b="1" dirty="0"/>
          </a:p>
        </p:txBody>
      </p:sp>
      <p:sp>
        <p:nvSpPr>
          <p:cNvPr id="155" name="TextBox 154"/>
          <p:cNvSpPr txBox="1"/>
          <p:nvPr/>
        </p:nvSpPr>
        <p:spPr>
          <a:xfrm>
            <a:off x="7615542" y="4287984"/>
            <a:ext cx="685554" cy="369332"/>
          </a:xfrm>
          <a:prstGeom prst="rect">
            <a:avLst/>
          </a:prstGeom>
          <a:noFill/>
        </p:spPr>
        <p:txBody>
          <a:bodyPr wrap="none" rtlCol="0">
            <a:spAutoFit/>
          </a:bodyPr>
          <a:lstStyle/>
          <a:p>
            <a:r>
              <a:rPr lang="en-US" b="1" dirty="0" smtClean="0"/>
              <a:t>Brain</a:t>
            </a:r>
            <a:endParaRPr lang="en-US" b="1" dirty="0"/>
          </a:p>
        </p:txBody>
      </p:sp>
      <p:sp>
        <p:nvSpPr>
          <p:cNvPr id="156" name="TextBox 155"/>
          <p:cNvSpPr txBox="1"/>
          <p:nvPr/>
        </p:nvSpPr>
        <p:spPr>
          <a:xfrm>
            <a:off x="274692" y="858132"/>
            <a:ext cx="8000275" cy="738664"/>
          </a:xfrm>
          <a:prstGeom prst="rect">
            <a:avLst/>
          </a:prstGeom>
          <a:noFill/>
        </p:spPr>
        <p:txBody>
          <a:bodyPr wrap="none" rtlCol="0">
            <a:spAutoFit/>
          </a:bodyPr>
          <a:lstStyle/>
          <a:p>
            <a:r>
              <a:rPr lang="en-US" sz="1400" i="1" dirty="0" smtClean="0"/>
              <a:t>(Pictures here and elsewhere, unless stated otherwise, are courtesy of </a:t>
            </a:r>
            <a:r>
              <a:rPr lang="en-US" sz="1400" i="1" dirty="0" err="1" smtClean="0"/>
              <a:t>Barabasi</a:t>
            </a:r>
            <a:r>
              <a:rPr lang="en-US" sz="1400" i="1" dirty="0" smtClean="0"/>
              <a:t> et al, Network Science Course, NEU,</a:t>
            </a:r>
          </a:p>
          <a:p>
            <a:r>
              <a:rPr lang="en-US" sz="1400" dirty="0" smtClean="0"/>
              <a:t>http://barabasilab.neu.edu/courses/phys5116/.)</a:t>
            </a:r>
          </a:p>
          <a:p>
            <a:r>
              <a:rPr lang="en-US" sz="1400" i="1" dirty="0" smtClean="0"/>
              <a:t>   </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underlying feature: </a:t>
            </a:r>
            <a:endParaRPr lang="en-US" dirty="0"/>
          </a:p>
        </p:txBody>
      </p:sp>
      <p:sp>
        <p:nvSpPr>
          <p:cNvPr id="9" name="Slide Number Placeholder 8"/>
          <p:cNvSpPr>
            <a:spLocks noGrp="1"/>
          </p:cNvSpPr>
          <p:nvPr>
            <p:ph type="sldNum" sz="quarter" idx="12"/>
          </p:nvPr>
        </p:nvSpPr>
        <p:spPr/>
        <p:txBody>
          <a:bodyPr/>
          <a:lstStyle/>
          <a:p>
            <a:fld id="{53AA7CF8-A70E-D54C-8D1E-5415F3350256}" type="slidenum">
              <a:rPr lang="en-US" smtClean="0"/>
              <a:pPr/>
              <a:t>6</a:t>
            </a:fld>
            <a:endParaRPr lang="en-US"/>
          </a:p>
        </p:txBody>
      </p:sp>
      <p:pic>
        <p:nvPicPr>
          <p:cNvPr id="4" name="Picture 2" descr="hal1"/>
          <p:cNvPicPr>
            <a:picLocks noChangeAspect="1" noChangeArrowheads="1"/>
          </p:cNvPicPr>
          <p:nvPr/>
        </p:nvPicPr>
        <p:blipFill>
          <a:blip r:embed="rId2"/>
          <a:srcRect/>
          <a:stretch>
            <a:fillRect/>
          </a:stretch>
        </p:blipFill>
        <p:spPr bwMode="auto">
          <a:xfrm>
            <a:off x="1162544" y="2096424"/>
            <a:ext cx="6378293" cy="3722493"/>
          </a:xfrm>
          <a:prstGeom prst="rect">
            <a:avLst/>
          </a:prstGeom>
          <a:noFill/>
          <a:ln w="9525">
            <a:noFill/>
            <a:miter lim="800000"/>
            <a:headEnd/>
            <a:tailEnd/>
          </a:ln>
        </p:spPr>
      </p:pic>
      <p:sp>
        <p:nvSpPr>
          <p:cNvPr id="8" name="TextBox 7"/>
          <p:cNvSpPr txBox="1"/>
          <p:nvPr/>
        </p:nvSpPr>
        <p:spPr>
          <a:xfrm>
            <a:off x="1162544" y="1199922"/>
            <a:ext cx="7175199" cy="1015663"/>
          </a:xfrm>
          <a:prstGeom prst="rect">
            <a:avLst/>
          </a:prstGeom>
          <a:noFill/>
        </p:spPr>
        <p:txBody>
          <a:bodyPr wrap="none" rtlCol="0">
            <a:spAutoFit/>
          </a:bodyPr>
          <a:lstStyle/>
          <a:p>
            <a:r>
              <a:rPr lang="en-US" sz="2000" dirty="0" smtClean="0"/>
              <a:t>Behind each such system there is an intricate wiring diagram, </a:t>
            </a:r>
          </a:p>
          <a:p>
            <a:r>
              <a:rPr lang="en-US" sz="2000" i="1" dirty="0" smtClean="0"/>
              <a:t>network</a:t>
            </a:r>
            <a:r>
              <a:rPr lang="en-US" sz="2000" dirty="0" smtClean="0"/>
              <a:t>, that encodes the interactions between the components.</a:t>
            </a:r>
          </a:p>
          <a:p>
            <a:endParaRPr lang="en-US" sz="2000" b="1" dirty="0"/>
          </a:p>
        </p:txBody>
      </p:sp>
      <p:sp>
        <p:nvSpPr>
          <p:cNvPr id="6" name="TextBox 5"/>
          <p:cNvSpPr txBox="1"/>
          <p:nvPr/>
        </p:nvSpPr>
        <p:spPr>
          <a:xfrm>
            <a:off x="493486" y="5884795"/>
            <a:ext cx="8159856" cy="400110"/>
          </a:xfrm>
          <a:prstGeom prst="rect">
            <a:avLst/>
          </a:prstGeom>
          <a:noFill/>
        </p:spPr>
        <p:txBody>
          <a:bodyPr wrap="none" rtlCol="0">
            <a:spAutoFit/>
          </a:bodyPr>
          <a:lstStyle/>
          <a:p>
            <a:r>
              <a:rPr lang="en-US" sz="2000" dirty="0" smtClean="0"/>
              <a:t>And to understand the systems, we must understand the networks behind!</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Networks: Social</a:t>
            </a:r>
            <a:endParaRPr lang="en-US" dirty="0"/>
          </a:p>
        </p:txBody>
      </p:sp>
      <p:sp>
        <p:nvSpPr>
          <p:cNvPr id="10" name="Slide Number Placeholder 9"/>
          <p:cNvSpPr>
            <a:spLocks noGrp="1"/>
          </p:cNvSpPr>
          <p:nvPr>
            <p:ph type="sldNum" sz="quarter" idx="12"/>
          </p:nvPr>
        </p:nvSpPr>
        <p:spPr/>
        <p:txBody>
          <a:bodyPr/>
          <a:lstStyle/>
          <a:p>
            <a:fld id="{53AA7CF8-A70E-D54C-8D1E-5415F3350256}" type="slidenum">
              <a:rPr lang="en-US" smtClean="0"/>
              <a:pPr/>
              <a:t>7</a:t>
            </a:fld>
            <a:endParaRPr lang="en-US"/>
          </a:p>
        </p:txBody>
      </p:sp>
      <p:sp>
        <p:nvSpPr>
          <p:cNvPr id="7" name="Content Placeholder 6"/>
          <p:cNvSpPr>
            <a:spLocks noGrp="1"/>
          </p:cNvSpPr>
          <p:nvPr>
            <p:ph sz="quarter" idx="1"/>
          </p:nvPr>
        </p:nvSpPr>
        <p:spPr/>
        <p:txBody>
          <a:bodyPr/>
          <a:lstStyle/>
          <a:p>
            <a:endParaRPr lang="en-US"/>
          </a:p>
        </p:txBody>
      </p:sp>
      <p:pic>
        <p:nvPicPr>
          <p:cNvPr id="8" name="Picture Placeholder 9" descr="slide14_facebook.jpg"/>
          <p:cNvPicPr>
            <a:picLocks noChangeAspect="1"/>
          </p:cNvPicPr>
          <p:nvPr/>
        </p:nvPicPr>
        <p:blipFill>
          <a:blip r:embed="rId2"/>
          <a:srcRect t="-10000" b="-10000"/>
          <a:stretch>
            <a:fillRect/>
          </a:stretch>
        </p:blipFill>
        <p:spPr>
          <a:xfrm>
            <a:off x="952431" y="1011672"/>
            <a:ext cx="7407798" cy="5555849"/>
          </a:xfrm>
          <a:prstGeom prst="rect">
            <a:avLst/>
          </a:prstGeom>
        </p:spPr>
      </p:pic>
      <p:sp>
        <p:nvSpPr>
          <p:cNvPr id="9" name="TextBox 8"/>
          <p:cNvSpPr txBox="1"/>
          <p:nvPr/>
        </p:nvSpPr>
        <p:spPr>
          <a:xfrm>
            <a:off x="1635688" y="5130180"/>
            <a:ext cx="5105400" cy="338554"/>
          </a:xfrm>
          <a:prstGeom prst="rect">
            <a:avLst/>
          </a:prstGeom>
          <a:noFill/>
        </p:spPr>
        <p:txBody>
          <a:bodyPr wrap="square" rtlCol="0">
            <a:spAutoFit/>
          </a:bodyPr>
          <a:lstStyle/>
          <a:p>
            <a:r>
              <a:rPr lang="en-US" sz="1600" dirty="0" smtClean="0">
                <a:solidFill>
                  <a:schemeClr val="bg1"/>
                </a:solidFill>
                <a:latin typeface="Helvetica" pitchFamily="36" charset="0"/>
                <a:ea typeface="Helvetica" pitchFamily="36" charset="0"/>
                <a:cs typeface="Helvetica" pitchFamily="36" charset="0"/>
              </a:rPr>
              <a:t>The “Social Graph” behind </a:t>
            </a:r>
            <a:r>
              <a:rPr lang="en-US" sz="1600" dirty="0" err="1" smtClean="0">
                <a:solidFill>
                  <a:schemeClr val="bg1"/>
                </a:solidFill>
                <a:latin typeface="Helvetica" pitchFamily="36" charset="0"/>
                <a:ea typeface="Helvetica" pitchFamily="36" charset="0"/>
                <a:cs typeface="Helvetica" pitchFamily="36" charset="0"/>
              </a:rPr>
              <a:t>Facebook</a:t>
            </a:r>
            <a:endParaRPr lang="hu-HU" sz="1200" i="1" dirty="0" err="1" smtClean="0">
              <a:solidFill>
                <a:srgbClr val="FFFFFF"/>
              </a:solidFill>
              <a:latin typeface="Helvetica" pitchFamily="36" charset="0"/>
              <a:ea typeface="Helvetica" pitchFamily="36" charset="0"/>
              <a:cs typeface="Helvetica" pitchFamily="36"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457200" y="1"/>
            <a:ext cx="8229600" cy="461665"/>
          </a:xfrm>
          <a:prstGeom prst="rect">
            <a:avLst/>
          </a:prstGeom>
          <a:noFill/>
          <a:ln w="9525">
            <a:noFill/>
            <a:miter lim="800000"/>
            <a:headEnd/>
            <a:tailEnd/>
          </a:ln>
        </p:spPr>
        <p:txBody>
          <a:bodyPr>
            <a:prstTxWarp prst="textNoShape">
              <a:avLst/>
            </a:prstTxWarp>
            <a:spAutoFit/>
          </a:bodyPr>
          <a:lstStyle/>
          <a:p>
            <a:pPr algn="l"/>
            <a:endParaRPr lang="hu-HU" sz="2400" b="0">
              <a:solidFill>
                <a:srgbClr val="FFFFFF"/>
              </a:solidFill>
              <a:ea typeface="Arial" charset="0"/>
              <a:cs typeface="Arial" charset="0"/>
            </a:endParaRPr>
          </a:p>
        </p:txBody>
      </p:sp>
      <p:pic>
        <p:nvPicPr>
          <p:cNvPr id="479235" name="Picture 3" descr="orgnet-email"/>
          <p:cNvPicPr>
            <a:picLocks noChangeAspect="1" noChangeArrowheads="1"/>
          </p:cNvPicPr>
          <p:nvPr/>
        </p:nvPicPr>
        <p:blipFill>
          <a:blip r:embed="rId2"/>
          <a:srcRect/>
          <a:stretch>
            <a:fillRect/>
          </a:stretch>
        </p:blipFill>
        <p:spPr bwMode="auto">
          <a:xfrm>
            <a:off x="1742210" y="1335714"/>
            <a:ext cx="5659581" cy="4697976"/>
          </a:xfrm>
          <a:prstGeom prst="rect">
            <a:avLst/>
          </a:prstGeom>
          <a:noFill/>
          <a:ln w="9525">
            <a:noFill/>
            <a:miter lim="800000"/>
            <a:headEnd/>
            <a:tailEnd/>
          </a:ln>
        </p:spPr>
      </p:pic>
      <p:sp>
        <p:nvSpPr>
          <p:cNvPr id="479236" name="Text Box 4"/>
          <p:cNvSpPr txBox="1">
            <a:spLocks noChangeArrowheads="1"/>
          </p:cNvSpPr>
          <p:nvPr/>
        </p:nvSpPr>
        <p:spPr bwMode="auto">
          <a:xfrm>
            <a:off x="1295400" y="5299805"/>
            <a:ext cx="1752600" cy="107721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latin typeface="Helvetica"/>
                <a:ea typeface="Arial" charset="0"/>
                <a:cs typeface="Helvetica"/>
              </a:rPr>
              <a:t>: </a:t>
            </a:r>
            <a:r>
              <a:rPr lang="en-US" sz="1400" dirty="0" smtClean="0">
                <a:solidFill>
                  <a:srgbClr val="000000"/>
                </a:solidFill>
                <a:latin typeface="Helvetica"/>
                <a:ea typeface="Arial" charset="0"/>
                <a:cs typeface="Helvetica"/>
              </a:rPr>
              <a:t>departments</a:t>
            </a:r>
          </a:p>
          <a:p>
            <a:endParaRPr lang="en-US" sz="800" dirty="0" smtClean="0">
              <a:solidFill>
                <a:srgbClr val="000000"/>
              </a:solidFill>
              <a:latin typeface="Helvetica"/>
              <a:ea typeface="Arial" charset="0"/>
              <a:cs typeface="Helvetica"/>
            </a:endParaRPr>
          </a:p>
          <a:p>
            <a:r>
              <a:rPr lang="en-US" sz="1600" dirty="0" smtClean="0">
                <a:solidFill>
                  <a:srgbClr val="000000"/>
                </a:solidFill>
                <a:latin typeface="Helvetica"/>
                <a:ea typeface="Arial" charset="0"/>
                <a:cs typeface="Helvetica"/>
              </a:rPr>
              <a:t>: </a:t>
            </a:r>
            <a:r>
              <a:rPr lang="en-US" sz="1400" dirty="0" smtClean="0">
                <a:solidFill>
                  <a:srgbClr val="000000"/>
                </a:solidFill>
                <a:latin typeface="Helvetica"/>
                <a:ea typeface="Arial" charset="0"/>
                <a:cs typeface="Helvetica"/>
              </a:rPr>
              <a:t>consultants</a:t>
            </a:r>
          </a:p>
          <a:p>
            <a:endParaRPr lang="en-US" sz="800" dirty="0" smtClean="0">
              <a:solidFill>
                <a:srgbClr val="000000"/>
              </a:solidFill>
              <a:latin typeface="Helvetica"/>
              <a:ea typeface="Arial" charset="0"/>
              <a:cs typeface="Helvetica"/>
            </a:endParaRPr>
          </a:p>
          <a:p>
            <a:r>
              <a:rPr lang="en-US" sz="1600" dirty="0" smtClean="0">
                <a:solidFill>
                  <a:srgbClr val="000000"/>
                </a:solidFill>
                <a:latin typeface="Helvetica"/>
                <a:ea typeface="Arial" charset="0"/>
                <a:cs typeface="Helvetica"/>
              </a:rPr>
              <a:t>: </a:t>
            </a:r>
            <a:r>
              <a:rPr lang="en-US" sz="1400" dirty="0">
                <a:solidFill>
                  <a:srgbClr val="000000"/>
                </a:solidFill>
                <a:latin typeface="Helvetica"/>
                <a:ea typeface="Arial" charset="0"/>
                <a:cs typeface="Helvetica"/>
              </a:rPr>
              <a:t>external experts</a:t>
            </a:r>
          </a:p>
        </p:txBody>
      </p:sp>
      <p:sp>
        <p:nvSpPr>
          <p:cNvPr id="479238" name="Text Box 6"/>
          <p:cNvSpPr txBox="1">
            <a:spLocks noChangeArrowheads="1"/>
          </p:cNvSpPr>
          <p:nvPr/>
        </p:nvSpPr>
        <p:spPr bwMode="auto">
          <a:xfrm>
            <a:off x="6019801" y="5299805"/>
            <a:ext cx="964827" cy="215444"/>
          </a:xfrm>
          <a:prstGeom prst="rect">
            <a:avLst/>
          </a:prstGeom>
          <a:noFill/>
          <a:ln w="9525">
            <a:noFill/>
            <a:miter lim="800000"/>
            <a:headEnd/>
            <a:tailEnd/>
          </a:ln>
        </p:spPr>
        <p:txBody>
          <a:bodyPr wrap="none">
            <a:prstTxWarp prst="textNoShape">
              <a:avLst/>
            </a:prstTxWarp>
            <a:spAutoFit/>
          </a:bodyPr>
          <a:lstStyle/>
          <a:p>
            <a:r>
              <a:rPr lang="en-US" sz="800" i="1" dirty="0" err="1">
                <a:latin typeface="Helvetica"/>
                <a:ea typeface="Arial" charset="0"/>
                <a:cs typeface="Helvetica"/>
              </a:rPr>
              <a:t>www.orgnet.com</a:t>
            </a:r>
            <a:endParaRPr lang="en-US" sz="800" i="1" dirty="0">
              <a:latin typeface="Helvetica"/>
              <a:ea typeface="Arial" charset="0"/>
              <a:cs typeface="Helvetica"/>
            </a:endParaRPr>
          </a:p>
        </p:txBody>
      </p:sp>
      <p:sp>
        <p:nvSpPr>
          <p:cNvPr id="9" name="Rectangle 8"/>
          <p:cNvSpPr/>
          <p:nvPr/>
        </p:nvSpPr>
        <p:spPr>
          <a:xfrm>
            <a:off x="381000" y="5432036"/>
            <a:ext cx="228600" cy="18288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23900" y="5432036"/>
            <a:ext cx="228600" cy="18288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066800" y="5432036"/>
            <a:ext cx="228600" cy="18288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66800" y="5855875"/>
            <a:ext cx="228600" cy="18288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066800" y="6297000"/>
            <a:ext cx="228600" cy="1828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p:txBody>
          <a:bodyPr>
            <a:normAutofit/>
          </a:bodyPr>
          <a:lstStyle/>
          <a:p>
            <a:r>
              <a:rPr lang="en-US" dirty="0" smtClean="0"/>
              <a:t>Networks: structure of an organization</a:t>
            </a:r>
            <a:endParaRPr lang="en-US" dirty="0"/>
          </a:p>
        </p:txBody>
      </p:sp>
      <p:sp>
        <p:nvSpPr>
          <p:cNvPr id="17" name="Slide Number Placeholder 16"/>
          <p:cNvSpPr>
            <a:spLocks noGrp="1"/>
          </p:cNvSpPr>
          <p:nvPr>
            <p:ph type="sldNum" sz="quarter" idx="12"/>
          </p:nvPr>
        </p:nvSpPr>
        <p:spPr/>
        <p:txBody>
          <a:bodyPr/>
          <a:lstStyle/>
          <a:p>
            <a:fld id="{53AA7CF8-A70E-D54C-8D1E-5415F3350256}" type="slidenum">
              <a:rPr lang="en-US" smtClean="0"/>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16_neuron.jpg"/>
          <p:cNvPicPr>
            <a:picLocks noChangeAspect="1"/>
          </p:cNvPicPr>
          <p:nvPr/>
        </p:nvPicPr>
        <p:blipFill>
          <a:blip r:embed="rId3"/>
          <a:stretch>
            <a:fillRect/>
          </a:stretch>
        </p:blipFill>
        <p:spPr>
          <a:xfrm flipH="1">
            <a:off x="1269898" y="1272247"/>
            <a:ext cx="6667021" cy="5000265"/>
          </a:xfrm>
          <a:prstGeom prst="rect">
            <a:avLst/>
          </a:prstGeom>
        </p:spPr>
      </p:pic>
      <p:sp>
        <p:nvSpPr>
          <p:cNvPr id="9" name="TextBox 8"/>
          <p:cNvSpPr txBox="1"/>
          <p:nvPr/>
        </p:nvSpPr>
        <p:spPr>
          <a:xfrm>
            <a:off x="1600200" y="1640134"/>
            <a:ext cx="4743450" cy="2862322"/>
          </a:xfrm>
          <a:prstGeom prst="rect">
            <a:avLst/>
          </a:prstGeom>
          <a:noFill/>
        </p:spPr>
        <p:txBody>
          <a:bodyPr wrap="square" rtlCol="0">
            <a:spAutoFit/>
          </a:bodyPr>
          <a:lstStyle/>
          <a:p>
            <a:r>
              <a:rPr lang="hu-HU" sz="4500" b="1" dirty="0" smtClean="0">
                <a:solidFill>
                  <a:srgbClr val="FFFFFF"/>
                </a:solidFill>
                <a:latin typeface="Helvetica" pitchFamily="36" charset="0"/>
                <a:ea typeface="Helvetica" pitchFamily="36" charset="0"/>
                <a:cs typeface="Helvetica" pitchFamily="36" charset="0"/>
              </a:rPr>
              <a:t>Human Brain has between</a:t>
            </a:r>
          </a:p>
          <a:p>
            <a:r>
              <a:rPr lang="hu-HU" sz="4500" b="1" dirty="0" smtClean="0">
                <a:solidFill>
                  <a:srgbClr val="FFFFFF"/>
                </a:solidFill>
                <a:latin typeface="Helvetica" pitchFamily="36" charset="0"/>
                <a:ea typeface="Helvetica" pitchFamily="36" charset="0"/>
                <a:cs typeface="Helvetica" pitchFamily="36" charset="0"/>
              </a:rPr>
              <a:t>10-100 billion neurons.</a:t>
            </a:r>
            <a:endParaRPr lang="hu-HU" sz="4500" b="1" dirty="0">
              <a:solidFill>
                <a:srgbClr val="FFFFFF"/>
              </a:solidFill>
              <a:latin typeface="Helvetica" pitchFamily="36" charset="0"/>
              <a:ea typeface="Helvetica" pitchFamily="36" charset="0"/>
              <a:cs typeface="Helvetica" pitchFamily="36" charset="0"/>
            </a:endParaRPr>
          </a:p>
        </p:txBody>
      </p:sp>
      <p:sp>
        <p:nvSpPr>
          <p:cNvPr id="11" name="Subtitle 2"/>
          <p:cNvSpPr txBox="1">
            <a:spLocks/>
          </p:cNvSpPr>
          <p:nvPr/>
        </p:nvSpPr>
        <p:spPr>
          <a:xfrm flipH="1">
            <a:off x="1143001" y="182881"/>
            <a:ext cx="45719" cy="502920"/>
          </a:xfrm>
          <a:prstGeom prst="rect">
            <a:avLst/>
          </a:prstGeom>
          <a:solidFill>
            <a:schemeClr val="bg1"/>
          </a:solidFill>
        </p:spPr>
        <p:txBody>
          <a:bodyPr vert="horz" lIns="91440" tIns="45720" rIns="91440" bIns="45720" rtlCol="0">
            <a:normAutofit/>
          </a:bodyPr>
          <a:lstStyle/>
          <a:p>
            <a:pPr>
              <a:spcBef>
                <a:spcPct val="20000"/>
              </a:spcBef>
            </a:pPr>
            <a:endParaRPr lang="en-US" sz="1600" b="1" dirty="0" smtClean="0">
              <a:solidFill>
                <a:schemeClr val="bg1"/>
              </a:solidFill>
              <a:latin typeface="Helvetica" pitchFamily="36" charset="0"/>
              <a:ea typeface="Helvetica" pitchFamily="36" charset="0"/>
              <a:cs typeface="Helvetica" pitchFamily="36" charset="0"/>
            </a:endParaRPr>
          </a:p>
        </p:txBody>
      </p:sp>
      <p:sp>
        <p:nvSpPr>
          <p:cNvPr id="17" name="Slide Number Placeholder 16"/>
          <p:cNvSpPr>
            <a:spLocks noGrp="1"/>
          </p:cNvSpPr>
          <p:nvPr>
            <p:ph type="sldNum" sz="quarter" idx="12"/>
          </p:nvPr>
        </p:nvSpPr>
        <p:spPr/>
        <p:txBody>
          <a:bodyPr/>
          <a:lstStyle/>
          <a:p>
            <a:fld id="{53AA7CF8-A70E-D54C-8D1E-5415F3350256}" type="slidenum">
              <a:rPr lang="en-US" smtClean="0"/>
              <a:pPr/>
              <a:t>9</a:t>
            </a:fld>
            <a:endParaRPr lang="en-US"/>
          </a:p>
        </p:txBody>
      </p:sp>
      <p:sp>
        <p:nvSpPr>
          <p:cNvPr id="15" name="Title 14"/>
          <p:cNvSpPr>
            <a:spLocks noGrp="1"/>
          </p:cNvSpPr>
          <p:nvPr>
            <p:ph type="title" idx="4294967295"/>
          </p:nvPr>
        </p:nvSpPr>
        <p:spPr>
          <a:xfrm>
            <a:off x="0" y="274638"/>
            <a:ext cx="8229600" cy="915987"/>
          </a:xfrm>
        </p:spPr>
        <p:txBody>
          <a:bodyPr>
            <a:normAutofit/>
          </a:bodyPr>
          <a:lstStyle/>
          <a:p>
            <a:r>
              <a:rPr lang="en-US" dirty="0" smtClean="0"/>
              <a:t>Networks: Brain</a:t>
            </a:r>
            <a:endParaRPr lang="en-US" dirty="0"/>
          </a:p>
        </p:txBody>
      </p:sp>
      <p:sp>
        <p:nvSpPr>
          <p:cNvPr id="18" name="TextBox 17"/>
          <p:cNvSpPr txBox="1"/>
          <p:nvPr/>
        </p:nvSpPr>
        <p:spPr>
          <a:xfrm>
            <a:off x="4599499" y="6445111"/>
            <a:ext cx="4544501" cy="553998"/>
          </a:xfrm>
          <a:prstGeom prst="rect">
            <a:avLst/>
          </a:prstGeom>
          <a:noFill/>
        </p:spPr>
        <p:txBody>
          <a:bodyPr wrap="square" rtlCol="0">
            <a:spAutoFit/>
          </a:bodyPr>
          <a:lstStyle/>
          <a:p>
            <a:r>
              <a:rPr lang="en-US" sz="1200" dirty="0" smtClean="0"/>
              <a:t>http://barabasilab.neu.edu/courses/phys5116/</a:t>
            </a:r>
          </a:p>
          <a:p>
            <a:endParaRPr lang="en-US" dirty="0"/>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6139</TotalTime>
  <Words>1373</Words>
  <Application>Microsoft Macintosh PowerPoint</Application>
  <PresentationFormat>On-screen Show (4:3)</PresentationFormat>
  <Paragraphs>275</Paragraphs>
  <Slides>30</Slides>
  <Notes>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Origin</vt:lpstr>
      <vt:lpstr>Elements of Network Science:  CptS 580-04 / EE 582-03  </vt:lpstr>
      <vt:lpstr>Big Picture</vt:lpstr>
      <vt:lpstr>Who’s talking networks?</vt:lpstr>
      <vt:lpstr>Complex connectedness is everywhere!</vt:lpstr>
      <vt:lpstr>Complex connectedness is everywhere (in pic) </vt:lpstr>
      <vt:lpstr>An underlying feature: </vt:lpstr>
      <vt:lpstr>Networks: Social</vt:lpstr>
      <vt:lpstr>Networks: structure of an organization</vt:lpstr>
      <vt:lpstr>Networks: Brain</vt:lpstr>
      <vt:lpstr>Networks: Financial </vt:lpstr>
      <vt:lpstr>Networks:  Business ties in US Bio-tech industry</vt:lpstr>
      <vt:lpstr>Reasoning about networks</vt:lpstr>
      <vt:lpstr>Networks, why now?</vt:lpstr>
      <vt:lpstr>Catalysts for emergence of network science</vt:lpstr>
      <vt:lpstr>Impact of network science</vt:lpstr>
      <vt:lpstr>Economic Impact</vt:lpstr>
      <vt:lpstr>Military impact</vt:lpstr>
      <vt:lpstr>PowerPoint Presentation</vt:lpstr>
      <vt:lpstr>PowerPoint Presentation</vt:lpstr>
      <vt:lpstr>This course</vt:lpstr>
      <vt:lpstr>Goals</vt:lpstr>
      <vt:lpstr>Tentative list of topics*</vt:lpstr>
      <vt:lpstr>Books</vt:lpstr>
      <vt:lpstr>Software </vt:lpstr>
      <vt:lpstr>Expectation</vt:lpstr>
      <vt:lpstr>Course work</vt:lpstr>
      <vt:lpstr>Project:</vt:lpstr>
      <vt:lpstr>Lecture material and resources</vt:lpstr>
      <vt:lpstr>An extra slide</vt:lpstr>
      <vt:lpstr>Characteristics of Network Science</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Elements of Network Science:  CS 59000-ENS  </dc:title>
  <dc:creator>Assefaw Gebremedhin</dc:creator>
  <cp:lastModifiedBy>Assefaw Gebremedhin</cp:lastModifiedBy>
  <cp:revision>43</cp:revision>
  <dcterms:created xsi:type="dcterms:W3CDTF">2013-01-06T16:58:26Z</dcterms:created>
  <dcterms:modified xsi:type="dcterms:W3CDTF">2016-01-12T19:20:20Z</dcterms:modified>
</cp:coreProperties>
</file>