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04" r:id="rId2"/>
    <p:sldId id="474" r:id="rId3"/>
    <p:sldId id="515" r:id="rId4"/>
    <p:sldId id="516" r:id="rId5"/>
    <p:sldId id="51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89" r:id="rId18"/>
    <p:sldId id="490" r:id="rId19"/>
    <p:sldId id="491" r:id="rId20"/>
    <p:sldId id="492" r:id="rId21"/>
    <p:sldId id="493" r:id="rId22"/>
    <p:sldId id="494" r:id="rId23"/>
    <p:sldId id="495" r:id="rId24"/>
    <p:sldId id="496" r:id="rId25"/>
    <p:sldId id="497" r:id="rId26"/>
    <p:sldId id="498" r:id="rId27"/>
    <p:sldId id="499" r:id="rId28"/>
    <p:sldId id="500" r:id="rId29"/>
    <p:sldId id="501" r:id="rId30"/>
    <p:sldId id="502" r:id="rId31"/>
    <p:sldId id="475" r:id="rId32"/>
    <p:sldId id="503" r:id="rId33"/>
    <p:sldId id="504" r:id="rId34"/>
    <p:sldId id="505" r:id="rId35"/>
    <p:sldId id="506" r:id="rId36"/>
    <p:sldId id="507" r:id="rId37"/>
    <p:sldId id="508" r:id="rId38"/>
    <p:sldId id="512" r:id="rId39"/>
    <p:sldId id="513" r:id="rId40"/>
    <p:sldId id="514" r:id="rId41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  <a:srgbClr val="FFFF00"/>
    <a:srgbClr val="A60000"/>
    <a:srgbClr val="DBCEAC"/>
    <a:srgbClr val="3CB6CE"/>
    <a:srgbClr val="B6BF00"/>
    <a:srgbClr val="EC7A00"/>
    <a:srgbClr val="003C69"/>
    <a:srgbClr val="452325"/>
    <a:srgbClr val="C60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440" y="-654"/>
      </p:cViewPr>
      <p:guideLst>
        <p:guide orient="horz" pos="1534"/>
        <p:guide orient="horz" pos="660"/>
        <p:guide pos="2015"/>
        <p:guide pos="39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5222"/>
    </p:cViewPr>
  </p:sorterViewPr>
  <p:notesViewPr>
    <p:cSldViewPr snapToGrid="0">
      <p:cViewPr varScale="1">
        <p:scale>
          <a:sx n="69" d="100"/>
          <a:sy n="69" d="100"/>
        </p:scale>
        <p:origin x="-3300" y="-9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445907" y="0"/>
            <a:ext cx="3079136" cy="46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t" anchorCtr="0" compatLnSpc="1">
            <a:prstTxWarp prst="textNoShape">
              <a:avLst/>
            </a:prstTxWarp>
          </a:bodyPr>
          <a:lstStyle>
            <a:lvl1pPr defTabSz="93424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25044" y="0"/>
            <a:ext cx="1575821" cy="46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t" anchorCtr="0" compatLnSpc="1">
            <a:prstTxWarp prst="textNoShape">
              <a:avLst/>
            </a:prstTxWarp>
          </a:bodyPr>
          <a:lstStyle>
            <a:lvl1pPr algn="r" defTabSz="933272">
              <a:defRPr sz="1200"/>
            </a:lvl1pPr>
          </a:lstStyle>
          <a:p>
            <a:pPr>
              <a:defRPr/>
            </a:pPr>
            <a:fld id="{8E549AE1-CB59-2745-AF92-31C81185A39C}" type="datetime1">
              <a:rPr lang="en-US"/>
              <a:pPr>
                <a:defRPr/>
              </a:pPr>
              <a:t>4/6/2012</a:t>
            </a:fld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7444"/>
            <a:ext cx="3077524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b" anchorCtr="0" compatLnSpc="1">
            <a:prstTxWarp prst="textNoShape">
              <a:avLst/>
            </a:prstTxWarp>
          </a:bodyPr>
          <a:lstStyle>
            <a:lvl1pPr defTabSz="934243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 I-Aqua curve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341" y="8917444"/>
            <a:ext cx="3077524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b" anchorCtr="0" compatLnSpc="1">
            <a:prstTxWarp prst="textNoShape">
              <a:avLst/>
            </a:prstTxWarp>
          </a:bodyPr>
          <a:lstStyle>
            <a:lvl1pPr algn="r" defTabSz="933272">
              <a:defRPr sz="1200"/>
            </a:lvl1pPr>
          </a:lstStyle>
          <a:p>
            <a:pPr>
              <a:defRPr/>
            </a:pPr>
            <a:fld id="{A737CBF3-CE8D-5249-98EE-A22195CC8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318" name="Picture 5" descr="wsuTLSig4c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786" y="146293"/>
            <a:ext cx="1264847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201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t" anchorCtr="0" compatLnSpc="1">
            <a:prstTxWarp prst="textNoShape">
              <a:avLst/>
            </a:prstTxWarp>
          </a:bodyPr>
          <a:lstStyle>
            <a:lvl1pPr defTabSz="93424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341" y="0"/>
            <a:ext cx="3077524" cy="46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t" anchorCtr="0" compatLnSpc="1">
            <a:prstTxWarp prst="textNoShape">
              <a:avLst/>
            </a:prstTxWarp>
          </a:bodyPr>
          <a:lstStyle>
            <a:lvl1pPr algn="r" defTabSz="933272">
              <a:defRPr sz="1200"/>
            </a:lvl1pPr>
          </a:lstStyle>
          <a:p>
            <a:pPr>
              <a:defRPr/>
            </a:pPr>
            <a:fld id="{0FE0C1DE-C5B0-E843-82B5-4B8AF2F0E0D7}" type="datetime1">
              <a:rPr lang="en-US"/>
              <a:pPr>
                <a:defRPr/>
              </a:pPr>
              <a:t>4/6/2012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6438"/>
            <a:ext cx="4694238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571" y="4459526"/>
            <a:ext cx="5681335" cy="422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7444"/>
            <a:ext cx="3077524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b" anchorCtr="0" compatLnSpc="1">
            <a:prstTxWarp prst="textNoShape">
              <a:avLst/>
            </a:prstTxWarp>
          </a:bodyPr>
          <a:lstStyle>
            <a:lvl1pPr defTabSz="934243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 I-Aqua curve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341" y="8917444"/>
            <a:ext cx="3077524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b" anchorCtr="0" compatLnSpc="1">
            <a:prstTxWarp prst="textNoShape">
              <a:avLst/>
            </a:prstTxWarp>
          </a:bodyPr>
          <a:lstStyle>
            <a:lvl1pPr algn="r" defTabSz="933272">
              <a:defRPr sz="1200"/>
            </a:lvl1pPr>
          </a:lstStyle>
          <a:p>
            <a:pPr>
              <a:defRPr/>
            </a:pPr>
            <a:fld id="{1A350439-484D-8946-BE60-42AE40F02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57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86E486A-C5BD-A14B-AEAA-2911FECD3E2A}" type="datetime1">
              <a:rPr lang="en-US"/>
              <a:pPr/>
              <a:t>4/6/2012</a:t>
            </a:fld>
            <a:endParaRPr lang="en-US"/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272"/>
            <a:r>
              <a:rPr lang="en-US"/>
              <a:t>Template I-Aqua curve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5AC3FC-B412-FB4D-AAA5-1024CDBDEB49}" type="slidenum">
              <a:rPr lang="en-US"/>
              <a:pPr/>
              <a:t>1</a:t>
            </a:fld>
            <a:endParaRPr 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65610" indent="-294465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77862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49006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120151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fld id="{4F4A6905-4CCB-4864-A4B3-8FFE815A7684}" type="slidenum">
              <a:rPr lang="en-US" sz="1200"/>
              <a:pPr eaLnBrk="1" hangingPunct="1"/>
              <a:t>30</a:t>
            </a:fld>
            <a:endParaRPr 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65610" indent="-294465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77862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49006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120151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fld id="{849510A7-AD7F-4959-9EE2-81823BEF963A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65610" indent="-294465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77862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49006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120151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fld id="{63A47BFA-C8DC-4755-9AEC-0EF06E6DFCB5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65610" indent="-294465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77862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49006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120151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fld id="{E21599BD-82EE-413B-9607-FBD9C7D5547F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65610" indent="-294465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77862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49006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120151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fld id="{6680DB20-7FBF-4AAA-A542-8ECD3F7DC099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65610" indent="-294465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77862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49006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120151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fld id="{64D64237-97E9-4A05-99C5-03406AB7E1DF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65610" indent="-294465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77862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49006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120151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fld id="{58A91970-C428-4F99-8EA7-C83A49FD9EFC}" type="slidenum">
              <a:rPr lang="en-US" sz="1200"/>
              <a:pPr eaLnBrk="1" hangingPunct="1"/>
              <a:t>25</a:t>
            </a:fld>
            <a:endParaRPr 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65610" indent="-294465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77862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49006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120151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fld id="{AE433BA3-3A00-4EC7-9245-FD12F3F47F8E}" type="slidenum">
              <a:rPr lang="en-US" sz="1200"/>
              <a:pPr eaLnBrk="1" hangingPunct="1"/>
              <a:t>27</a:t>
            </a:fld>
            <a:endParaRPr 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1pPr>
            <a:lvl2pPr marL="765610" indent="-294465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2pPr>
            <a:lvl3pPr marL="1177862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3pPr>
            <a:lvl4pPr marL="1649006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4pPr>
            <a:lvl5pPr marL="2120151" indent="-235572" eaLnBrk="0" hangingPunct="0"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rgbClr val="000000"/>
                </a:solidFill>
                <a:latin typeface="Times" pitchFamily="18" charset="0"/>
                <a:ea typeface="ヒラギノ明朝 ProN W3"/>
                <a:cs typeface="ヒラギノ明朝 ProN W3"/>
                <a:sym typeface="Times" pitchFamily="18" charset="0"/>
              </a:defRPr>
            </a:lvl9pPr>
          </a:lstStyle>
          <a:p>
            <a:pPr eaLnBrk="1" hangingPunct="1"/>
            <a:fld id="{B8EA2988-D321-4ED8-A8B4-85B7D904D8A0}" type="slidenum">
              <a:rPr lang="en-US" sz="1200"/>
              <a:pPr eaLnBrk="1" hangingPunct="1"/>
              <a:t>29</a:t>
            </a:fld>
            <a:endParaRPr 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 userDrawn="1"/>
        </p:nvGrpSpPr>
        <p:grpSpPr bwMode="auto">
          <a:xfrm>
            <a:off x="160338" y="171450"/>
            <a:ext cx="8626475" cy="6219825"/>
            <a:chOff x="228600" y="152400"/>
            <a:chExt cx="8626475" cy="6219825"/>
          </a:xfrm>
        </p:grpSpPr>
        <p:sp>
          <p:nvSpPr>
            <p:cNvPr id="5" name="Rounded Rectangle 4"/>
            <p:cNvSpPr/>
            <p:nvPr userDrawn="1"/>
          </p:nvSpPr>
          <p:spPr bwMode="ltGray">
            <a:xfrm>
              <a:off x="228600" y="152400"/>
              <a:ext cx="8626475" cy="6219825"/>
            </a:xfrm>
            <a:prstGeom prst="roundRect">
              <a:avLst/>
            </a:prstGeom>
            <a:gradFill flip="none" rotWithShape="1">
              <a:gsLst>
                <a:gs pos="17000">
                  <a:schemeClr val="accent5">
                    <a:lumMod val="20000"/>
                    <a:lumOff val="80000"/>
                  </a:schemeClr>
                </a:gs>
                <a:gs pos="37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ounded Rectangle 5"/>
            <p:cNvSpPr/>
            <p:nvPr userDrawn="1"/>
          </p:nvSpPr>
          <p:spPr bwMode="white">
            <a:xfrm>
              <a:off x="268287" y="180975"/>
              <a:ext cx="8547100" cy="6162675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0" y="6705600"/>
            <a:ext cx="9144000" cy="152400"/>
            <a:chOff x="-1" y="6705600"/>
            <a:chExt cx="9144001" cy="152400"/>
          </a:xfrm>
        </p:grpSpPr>
        <p:sp>
          <p:nvSpPr>
            <p:cNvPr id="8" name="Rectangle 7"/>
            <p:cNvSpPr/>
            <p:nvPr userDrawn="1"/>
          </p:nvSpPr>
          <p:spPr bwMode="ltGray">
            <a:xfrm>
              <a:off x="-1" y="6705600"/>
              <a:ext cx="4611689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 bwMode="ltGray">
            <a:xfrm>
              <a:off x="4572000" y="6705600"/>
              <a:ext cx="3116263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 bwMode="ltGray">
            <a:xfrm>
              <a:off x="7620000" y="6705600"/>
              <a:ext cx="1524000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11" name="Picture 15" descr="wsuTLSig4cW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2888" y="5943600"/>
            <a:ext cx="1487487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black">
          <a:xfrm>
            <a:off x="591722" y="950495"/>
            <a:ext cx="8141479" cy="480131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800" b="1" dirty="0">
                <a:solidFill>
                  <a:schemeClr val="accent1"/>
                </a:solidFill>
                <a:latin typeface="Lucida Sans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585627" y="1638705"/>
            <a:ext cx="8162563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bg2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Rectangle 6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9213" y="6464300"/>
            <a:ext cx="1550987" cy="393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7"/>
          <p:cNvSpPr>
            <a:spLocks noGrp="1" noChangeArrowheads="1"/>
          </p:cNvSpPr>
          <p:nvPr userDrawn="1">
            <p:ph type="ftr" sz="quarter" idx="11"/>
          </p:nvPr>
        </p:nvSpPr>
        <p:spPr>
          <a:xfrm>
            <a:off x="1631950" y="6464300"/>
            <a:ext cx="6451600" cy="393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8"/>
          <p:cNvSpPr>
            <a:spLocks noGrp="1" noChangeArrowheads="1"/>
          </p:cNvSpPr>
          <p:nvPr userDrawn="1">
            <p:ph type="sldNum" sz="quarter" idx="12"/>
          </p:nvPr>
        </p:nvSpPr>
        <p:spPr>
          <a:xfrm>
            <a:off x="8169275" y="6464300"/>
            <a:ext cx="974725" cy="393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81DAB-1978-274E-B275-EF7314A67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1981200"/>
            <a:ext cx="56007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260" y="2667001"/>
            <a:ext cx="4832092" cy="1851025"/>
          </a:xfrm>
        </p:spPr>
        <p:txBody>
          <a:bodyPr vert="eaVert"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2DC07-4414-F64B-9FE9-D22E25CDD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4441" y="1981200"/>
            <a:ext cx="1348061" cy="251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45320" y="1981200"/>
            <a:ext cx="2774606" cy="2514600"/>
          </a:xfrm>
        </p:spPr>
        <p:txBody>
          <a:bodyPr vert="eaVert"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2C994-C645-8547-929F-414DD5212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152400"/>
            <a:ext cx="8686800" cy="785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990600"/>
            <a:ext cx="4267200" cy="5329238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990600"/>
            <a:ext cx="4267200" cy="53292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CptS</a:t>
            </a:r>
            <a:r>
              <a:rPr lang="en-US" dirty="0"/>
              <a:t> 464/564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Middleware in Context:  © </a:t>
            </a:r>
            <a:r>
              <a:rPr lang="en-US" smtClean="0"/>
              <a:t>2011 </a:t>
            </a:r>
            <a:r>
              <a:rPr lang="en-US"/>
              <a:t>David E. Bakken</a:t>
            </a:r>
          </a:p>
        </p:txBody>
      </p:sp>
    </p:spTree>
    <p:extLst>
      <p:ext uri="{BB962C8B-B14F-4D97-AF65-F5344CB8AC3E}">
        <p14:creationId xmlns:p14="http://schemas.microsoft.com/office/powerpoint/2010/main" val="200033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914" y="903116"/>
            <a:ext cx="7772400" cy="480131"/>
          </a:xfrm>
        </p:spPr>
        <p:txBody>
          <a:bodyPr/>
          <a:lstStyle>
            <a:lvl1pPr>
              <a:defRPr sz="28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914" y="1543943"/>
            <a:ext cx="7772400" cy="1954894"/>
          </a:xfrm>
        </p:spPr>
        <p:txBody>
          <a:bodyPr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6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2400"/>
            </a:lvl2pPr>
            <a:lvl3pPr marL="688975" indent="-179388">
              <a:spcBef>
                <a:spcPts val="400"/>
              </a:spcBef>
              <a:buSzPct val="100000"/>
              <a:buFont typeface="Lucida Sans" pitchFamily="34" charset="0"/>
              <a:buChar char="–"/>
              <a:defRPr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20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7853A-D761-CF46-B522-8BBC76CE6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vboydo\My Documents\0 val work\1 WSU signature identities\PullmanTLSigsWindows\face to face - matted gifs to use\wsuTLSig4cW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9113" y="6030913"/>
            <a:ext cx="13763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18842" y="1993614"/>
            <a:ext cx="5070298" cy="892552"/>
          </a:xfrm>
        </p:spPr>
        <p:txBody>
          <a:bodyPr anchorCtr="0"/>
          <a:lstStyle>
            <a:lvl1pPr algn="l">
              <a:lnSpc>
                <a:spcPct val="100000"/>
              </a:lnSpc>
              <a:defRPr sz="2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18842" y="2978475"/>
            <a:ext cx="5070298" cy="430887"/>
          </a:xfrm>
        </p:spPr>
        <p:txBody>
          <a:bodyPr rIns="0" anchorCtr="0"/>
          <a:lstStyle>
            <a:lvl1pPr marL="0" indent="0" algn="l">
              <a:buFontTx/>
              <a:buNone/>
              <a:defRPr sz="2200" b="0">
                <a:solidFill>
                  <a:schemeClr val="bg2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70659-AB4B-5F4F-8CC6-3E132ABE3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969592"/>
            <a:ext cx="5600700" cy="4801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686" y="1813811"/>
            <a:ext cx="4002321" cy="2355004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406" y="1813811"/>
            <a:ext cx="3969948" cy="2355004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E182A-1E5E-FE44-B15C-B9755A7B4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2355004"/>
          </a:xfr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2355004"/>
          </a:xfr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04397-8511-224E-9F89-17E3AA3A6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1981200"/>
            <a:ext cx="56007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72478-83E3-5E4E-A276-DA1531262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8B2A5-1F34-6745-B5BD-475F7FE0F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2355004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509588" indent="-165100"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4A0F8-68D3-4F46-BD63-29EEA50D9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F7436-A17A-A649-AD92-68205989C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 userDrawn="1"/>
        </p:nvGrpSpPr>
        <p:grpSpPr bwMode="auto">
          <a:xfrm>
            <a:off x="0" y="6705600"/>
            <a:ext cx="9144000" cy="152400"/>
            <a:chOff x="-1" y="6705600"/>
            <a:chExt cx="9144001" cy="152400"/>
          </a:xfrm>
        </p:grpSpPr>
        <p:sp>
          <p:nvSpPr>
            <p:cNvPr id="24" name="Rectangle 23"/>
            <p:cNvSpPr/>
            <p:nvPr userDrawn="1"/>
          </p:nvSpPr>
          <p:spPr bwMode="ltGray">
            <a:xfrm>
              <a:off x="-1" y="6705600"/>
              <a:ext cx="4611689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 bwMode="ltGray">
            <a:xfrm>
              <a:off x="4572000" y="6705600"/>
              <a:ext cx="3116263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ltGray">
            <a:xfrm>
              <a:off x="7620000" y="6705600"/>
              <a:ext cx="1524000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7" name="Group 13"/>
          <p:cNvGrpSpPr>
            <a:grpSpLocks/>
          </p:cNvGrpSpPr>
          <p:nvPr userDrawn="1"/>
        </p:nvGrpSpPr>
        <p:grpSpPr bwMode="auto">
          <a:xfrm>
            <a:off x="160338" y="171450"/>
            <a:ext cx="8626475" cy="6219825"/>
            <a:chOff x="228600" y="152400"/>
            <a:chExt cx="8626475" cy="6219825"/>
          </a:xfrm>
        </p:grpSpPr>
        <p:sp>
          <p:nvSpPr>
            <p:cNvPr id="15" name="Rounded Rectangle 14"/>
            <p:cNvSpPr/>
            <p:nvPr userDrawn="1"/>
          </p:nvSpPr>
          <p:spPr bwMode="ltGray">
            <a:xfrm>
              <a:off x="228600" y="152400"/>
              <a:ext cx="8626475" cy="6219825"/>
            </a:xfrm>
            <a:prstGeom prst="roundRect">
              <a:avLst/>
            </a:prstGeom>
            <a:gradFill flip="none" rotWithShape="1">
              <a:gsLst>
                <a:gs pos="17000">
                  <a:schemeClr val="accent5">
                    <a:lumMod val="20000"/>
                    <a:lumOff val="80000"/>
                  </a:schemeClr>
                </a:gs>
                <a:gs pos="37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ounded Rectangle 15"/>
            <p:cNvSpPr/>
            <p:nvPr userDrawn="1"/>
          </p:nvSpPr>
          <p:spPr bwMode="white">
            <a:xfrm>
              <a:off x="268287" y="180975"/>
              <a:ext cx="8547100" cy="6162675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28" name="Rectangle 3"/>
          <p:cNvSpPr>
            <a:spLocks noGrp="1" noChangeArrowheads="1"/>
          </p:cNvSpPr>
          <p:nvPr userDrawn="1">
            <p:ph type="body" idx="1"/>
          </p:nvPr>
        </p:nvSpPr>
        <p:spPr bwMode="black">
          <a:xfrm>
            <a:off x="1874838" y="1592263"/>
            <a:ext cx="5600700" cy="195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2"/>
          <p:cNvSpPr>
            <a:spLocks noGrp="1" noChangeArrowheads="1"/>
          </p:cNvSpPr>
          <p:nvPr userDrawn="1">
            <p:ph type="title"/>
          </p:nvPr>
        </p:nvSpPr>
        <p:spPr bwMode="black">
          <a:xfrm>
            <a:off x="455613" y="906463"/>
            <a:ext cx="84391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123825" y="6469063"/>
            <a:ext cx="151923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544638" y="6469063"/>
            <a:ext cx="61531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766050" y="6469063"/>
            <a:ext cx="13017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0C37A1A-351C-7B4A-B678-F2F868C1C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12" r:id="rId1"/>
    <p:sldLayoutId id="2147484103" r:id="rId2"/>
    <p:sldLayoutId id="214748411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  <p:sldLayoutId id="2147484115" r:id="rId12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600" dirty="0">
          <a:solidFill>
            <a:schemeClr val="bg2"/>
          </a:solidFill>
          <a:latin typeface="Lucida Sans" pitchFamily="34" charset="0"/>
          <a:ea typeface="ＭＳ Ｐゴシック" charset="-128"/>
          <a:cs typeface="ＭＳ Ｐゴシック" charset="-128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ＭＳ Ｐゴシック" charset="-128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200" dirty="0">
          <a:solidFill>
            <a:schemeClr val="bg2"/>
          </a:solidFill>
          <a:latin typeface="Lucida Sans" pitchFamily="34" charset="0"/>
          <a:ea typeface="ＭＳ Ｐゴシック" charset="-128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ＭＳ Ｐゴシック" charset="-128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ＭＳ Ｐゴシック" charset="-128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wsu.edu/~bakken/middleware.pdf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http://content.wsulibs.wsu.edu/photo/image/38444163112006_060102029.jpg"/>
          <p:cNvPicPr>
            <a:picLocks noChangeAspect="1" noChangeArrowheads="1"/>
          </p:cNvPicPr>
          <p:nvPr/>
        </p:nvPicPr>
        <p:blipFill>
          <a:blip r:embed="rId3"/>
          <a:srcRect t="15347" b="34772"/>
          <a:stretch>
            <a:fillRect/>
          </a:stretch>
        </p:blipFill>
        <p:spPr bwMode="auto">
          <a:xfrm>
            <a:off x="809389" y="3323993"/>
            <a:ext cx="7636859" cy="2482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621670" y="283584"/>
            <a:ext cx="8140700" cy="1469633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Critical Infrastructure Security:  The Emerging Smart Grid</a:t>
            </a:r>
            <a:r>
              <a:rPr lang="en-US" sz="1200" dirty="0" smtClean="0">
                <a:solidFill>
                  <a:srgbClr val="800000"/>
                </a:solidFill>
              </a:rPr>
              <a:t/>
            </a:r>
            <a:br>
              <a:rPr lang="en-US" sz="1200" dirty="0" smtClean="0">
                <a:solidFill>
                  <a:srgbClr val="800000"/>
                </a:solidFill>
              </a:rPr>
            </a:br>
            <a:r>
              <a:rPr lang="en-US" sz="1200" dirty="0" smtClean="0">
                <a:solidFill>
                  <a:srgbClr val="800000"/>
                </a:solidFill>
              </a:rPr>
              <a:t/>
            </a:r>
            <a:br>
              <a:rPr lang="en-US" sz="1200" dirty="0" smtClean="0">
                <a:solidFill>
                  <a:srgbClr val="800000"/>
                </a:solidFill>
              </a:rPr>
            </a:br>
            <a:r>
              <a:rPr lang="en-US" sz="1500" b="0" i="1" dirty="0" smtClean="0">
                <a:solidFill>
                  <a:srgbClr val="800000"/>
                </a:solidFill>
              </a:rPr>
              <a:t>In Class: Cpt S 580-03, Cpt S 483-01, EE 582-02, EE 483-01</a:t>
            </a:r>
            <a:br>
              <a:rPr lang="en-US" sz="1500" b="0" i="1" dirty="0" smtClean="0">
                <a:solidFill>
                  <a:srgbClr val="800000"/>
                </a:solidFill>
              </a:rPr>
            </a:br>
            <a:r>
              <a:rPr lang="en-US" sz="1500" b="0" i="1" dirty="0" smtClean="0">
                <a:solidFill>
                  <a:srgbClr val="800000"/>
                </a:solidFill>
              </a:rPr>
              <a:t>Online or Tri-Cities: Cpt S 580-03, Cpt S 483-01, Cpt S 483-02, EE 582-01, EE 483-01</a:t>
            </a:r>
            <a:r>
              <a:rPr lang="en-US" sz="2400" dirty="0" smtClean="0"/>
              <a:t> </a:t>
            </a:r>
            <a:endParaRPr sz="2700" dirty="0">
              <a:solidFill>
                <a:srgbClr val="800000"/>
              </a:solidFill>
              <a:latin typeface="Lucida San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114" y="1843264"/>
            <a:ext cx="9128886" cy="1465786"/>
          </a:xfrm>
        </p:spPr>
        <p:txBody>
          <a:bodyPr/>
          <a:lstStyle/>
          <a:p>
            <a:r>
              <a:rPr lang="en-US" sz="1800" b="1" dirty="0" smtClean="0">
                <a:solidFill>
                  <a:srgbClr val="1F497D"/>
                </a:solidFill>
                <a:latin typeface="Lucida Sans"/>
                <a:cs typeface="Lucida Sans"/>
              </a:rPr>
              <a:t>Dr. Anurag K. Srivastava, Dr. Carl Hauser, </a:t>
            </a:r>
            <a:r>
              <a:rPr lang="en-US" sz="1800" b="1" u="sng" dirty="0" smtClean="0">
                <a:solidFill>
                  <a:srgbClr val="C00000"/>
                </a:solidFill>
                <a:latin typeface="Lucida Sans"/>
                <a:cs typeface="Lucida Sans"/>
              </a:rPr>
              <a:t>Dr. Dave </a:t>
            </a:r>
            <a:r>
              <a:rPr lang="en-US" sz="1800" b="1" u="sng" dirty="0" err="1" smtClean="0">
                <a:solidFill>
                  <a:srgbClr val="C00000"/>
                </a:solidFill>
                <a:latin typeface="Lucida Sans"/>
                <a:cs typeface="Lucida Sans"/>
              </a:rPr>
              <a:t>Bakken</a:t>
            </a:r>
            <a:r>
              <a:rPr lang="en-US" sz="1800" b="1" dirty="0" smtClean="0">
                <a:solidFill>
                  <a:srgbClr val="1F497D"/>
                </a:solidFill>
                <a:latin typeface="Lucida Sans"/>
                <a:cs typeface="Lucida Sans"/>
              </a:rPr>
              <a:t>, </a:t>
            </a:r>
          </a:p>
          <a:p>
            <a:r>
              <a:rPr lang="en-US" sz="1800" b="1" dirty="0" smtClean="0">
                <a:solidFill>
                  <a:srgbClr val="1F497D"/>
                </a:solidFill>
                <a:latin typeface="Lucida Sans"/>
                <a:cs typeface="Lucida Sans"/>
              </a:rPr>
              <a:t>and Dr. Min </a:t>
            </a:r>
            <a:r>
              <a:rPr lang="en-US" sz="1800" b="1" dirty="0" err="1" smtClean="0">
                <a:solidFill>
                  <a:srgbClr val="1F497D"/>
                </a:solidFill>
                <a:latin typeface="Lucida Sans"/>
                <a:cs typeface="Lucida Sans"/>
              </a:rPr>
              <a:t>Sik</a:t>
            </a:r>
            <a:r>
              <a:rPr lang="en-US" sz="1800" b="1" dirty="0" smtClean="0">
                <a:solidFill>
                  <a:srgbClr val="1F497D"/>
                </a:solidFill>
                <a:latin typeface="Lucida Sans"/>
                <a:cs typeface="Lucida Sans"/>
              </a:rPr>
              <a:t> Kim</a:t>
            </a:r>
          </a:p>
          <a:p>
            <a:pPr eaLnBrk="1" hangingPunct="1">
              <a:defRPr/>
            </a:pPr>
            <a:endParaRPr lang="en-US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2100" b="1" u="sng" dirty="0" smtClean="0">
                <a:solidFill>
                  <a:srgbClr val="A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Computation Lecture </a:t>
            </a:r>
            <a:r>
              <a:rPr lang="en-US" sz="2100" b="1" u="sng" dirty="0" smtClean="0">
                <a:solidFill>
                  <a:srgbClr val="A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 </a:t>
            </a:r>
            <a:r>
              <a:rPr lang="en-US" sz="2100" b="1" u="sng" dirty="0" smtClean="0">
                <a:solidFill>
                  <a:srgbClr val="A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 of Distributed Computing (2/2)</a:t>
            </a:r>
            <a:endParaRPr sz="2100" b="1" u="sng" dirty="0">
              <a:solidFill>
                <a:srgbClr val="A60000"/>
              </a:solidFill>
              <a:latin typeface="Lucida Sans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>
          <a:xfrm>
            <a:off x="801914" y="171596"/>
            <a:ext cx="7772400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Remote Invocation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560963"/>
            <a:ext cx="9144000" cy="776930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  <a:sym typeface="Arial" charset="0"/>
              </a:rPr>
              <a:t>Most common (arguably), two-way exchange; buildup…</a:t>
            </a:r>
          </a:p>
          <a:p>
            <a:pPr eaLnBrk="1" hangingPunct="1">
              <a:defRPr/>
            </a:pPr>
            <a:r>
              <a:rPr lang="en-US" b="1" u="sng" dirty="0" smtClean="0">
                <a:cs typeface="+mn-cs"/>
                <a:sym typeface="Arial" charset="0"/>
              </a:rPr>
              <a:t>Request-reply protocols </a:t>
            </a:r>
            <a:r>
              <a:rPr lang="en-US" b="1" u="sng" dirty="0" smtClean="0">
                <a:cs typeface="+mn-cs"/>
                <a:sym typeface="Arial" charset="0"/>
              </a:rPr>
              <a:t>(RRP) </a:t>
            </a:r>
            <a:r>
              <a:rPr lang="en-US" dirty="0" smtClean="0">
                <a:cs typeface="+mn-cs"/>
                <a:sym typeface="Arial" charset="0"/>
              </a:rPr>
              <a:t>(application </a:t>
            </a:r>
            <a:r>
              <a:rPr lang="en-US" dirty="0" smtClean="0">
                <a:cs typeface="+mn-cs"/>
                <a:sym typeface="Arial" charset="0"/>
              </a:rPr>
              <a:t>level)</a:t>
            </a:r>
          </a:p>
          <a:p>
            <a:pPr lvl="1" eaLnBrk="1" hangingPunct="1">
              <a:defRPr/>
            </a:pPr>
            <a:r>
              <a:rPr lang="en-US" sz="2200" dirty="0" smtClean="0">
                <a:sym typeface="Arial" charset="0"/>
              </a:rPr>
              <a:t>Pattern imposed on underlying message passing to support client-server</a:t>
            </a:r>
          </a:p>
          <a:p>
            <a:pPr lvl="1" eaLnBrk="1" hangingPunct="1">
              <a:defRPr/>
            </a:pPr>
            <a:r>
              <a:rPr lang="en-US" sz="2200" dirty="0" smtClean="0">
                <a:sym typeface="Arial" charset="0"/>
              </a:rPr>
              <a:t>Client app code sends message with operation, </a:t>
            </a:r>
            <a:r>
              <a:rPr lang="en-US" sz="2200" dirty="0" smtClean="0">
                <a:sym typeface="Arial" charset="0"/>
              </a:rPr>
              <a:t>parameters, bookkeeping </a:t>
            </a:r>
            <a:r>
              <a:rPr lang="en-US" sz="2200" dirty="0" smtClean="0">
                <a:sym typeface="Arial" charset="0"/>
              </a:rPr>
              <a:t>in request message</a:t>
            </a:r>
          </a:p>
          <a:p>
            <a:pPr lvl="1" eaLnBrk="1" hangingPunct="1">
              <a:defRPr/>
            </a:pPr>
            <a:r>
              <a:rPr lang="en-US" sz="2200" dirty="0" smtClean="0">
                <a:sym typeface="Arial" charset="0"/>
              </a:rPr>
              <a:t>Server sends </a:t>
            </a:r>
            <a:r>
              <a:rPr lang="en-US" sz="2200" dirty="0" smtClean="0">
                <a:sym typeface="Arial" charset="0"/>
              </a:rPr>
              <a:t>message </a:t>
            </a:r>
            <a:r>
              <a:rPr lang="en-US" sz="2200" dirty="0" smtClean="0">
                <a:sym typeface="Arial" charset="0"/>
              </a:rPr>
              <a:t>with bookkeeping, </a:t>
            </a:r>
            <a:r>
              <a:rPr lang="en-US" sz="2200" dirty="0" err="1" smtClean="0">
                <a:sym typeface="Arial" charset="0"/>
              </a:rPr>
              <a:t>paramaters</a:t>
            </a:r>
            <a:r>
              <a:rPr lang="en-US" sz="2200" dirty="0" smtClean="0">
                <a:sym typeface="Arial" charset="0"/>
              </a:rPr>
              <a:t> </a:t>
            </a:r>
            <a:r>
              <a:rPr lang="en-US" sz="2200" dirty="0" smtClean="0">
                <a:sym typeface="Arial" charset="0"/>
              </a:rPr>
              <a:t>in reply message</a:t>
            </a:r>
          </a:p>
          <a:p>
            <a:pPr lvl="1" eaLnBrk="1" hangingPunct="1">
              <a:defRPr/>
            </a:pPr>
            <a:r>
              <a:rPr lang="en-US" sz="2200" dirty="0" smtClean="0">
                <a:sym typeface="Arial" charset="0"/>
              </a:rPr>
              <a:t>Low-level, typically simple embedded systems w/strong RT needs</a:t>
            </a:r>
          </a:p>
          <a:p>
            <a:pPr eaLnBrk="1" hangingPunct="1">
              <a:defRPr/>
            </a:pPr>
            <a:r>
              <a:rPr lang="en-US" b="1" u="sng" dirty="0" smtClean="0">
                <a:cs typeface="+mn-cs"/>
                <a:sym typeface="Arial" charset="0"/>
              </a:rPr>
              <a:t>Remote procedure call</a:t>
            </a:r>
            <a:r>
              <a:rPr lang="en-US" dirty="0" smtClean="0">
                <a:cs typeface="+mn-cs"/>
                <a:sym typeface="Arial" charset="0"/>
              </a:rPr>
              <a:t> (RPC)</a:t>
            </a:r>
          </a:p>
          <a:p>
            <a:pPr lvl="1" eaLnBrk="1" hangingPunct="1">
              <a:defRPr/>
            </a:pPr>
            <a:r>
              <a:rPr lang="en-US" sz="2200" dirty="0" smtClean="0">
                <a:sym typeface="Arial" charset="0"/>
              </a:rPr>
              <a:t>Make a remote call look (almost) like a local call</a:t>
            </a:r>
          </a:p>
          <a:p>
            <a:pPr lvl="1" eaLnBrk="1" hangingPunct="1">
              <a:defRPr/>
            </a:pPr>
            <a:r>
              <a:rPr lang="en-US" sz="2200" dirty="0" smtClean="0">
                <a:sym typeface="Arial" charset="0"/>
              </a:rPr>
              <a:t>Supports many transparencies and heterogeneities</a:t>
            </a:r>
          </a:p>
          <a:p>
            <a:pPr lvl="1" eaLnBrk="1" hangingPunct="1">
              <a:defRPr/>
            </a:pPr>
            <a:r>
              <a:rPr lang="en-US" sz="2200" dirty="0" smtClean="0">
                <a:sym typeface="Arial" charset="0"/>
              </a:rPr>
              <a:t>Directly supports client-server computing at higher level than RRPs</a:t>
            </a:r>
          </a:p>
          <a:p>
            <a:pPr lvl="1" eaLnBrk="1" hangingPunct="1">
              <a:defRPr/>
            </a:pPr>
            <a:endParaRPr lang="en-US" dirty="0" smtClean="0">
              <a:sym typeface="Arial" charset="0"/>
            </a:endParaRPr>
          </a:p>
          <a:p>
            <a:pPr lvl="2" eaLnBrk="1" hangingPunct="1">
              <a:defRPr/>
            </a:pPr>
            <a:endParaRPr lang="en-US" dirty="0" smtClean="0">
              <a:sym typeface="Arial" charset="0"/>
            </a:endParaRPr>
          </a:p>
          <a:p>
            <a:pPr lvl="2" eaLnBrk="1" hangingPunct="1">
              <a:defRPr/>
            </a:pPr>
            <a:endParaRPr lang="en-US" dirty="0" smtClean="0">
              <a:sym typeface="Arial" charset="0"/>
            </a:endParaRPr>
          </a:p>
          <a:p>
            <a:pPr marL="1027113" lvl="1" indent="-514350" eaLnBrk="1" hangingPunct="1">
              <a:buFont typeface="+mj-lt"/>
              <a:buAutoNum type="arabicPeriod"/>
              <a:defRPr/>
            </a:pPr>
            <a:endParaRPr lang="en-US" dirty="0" smtClean="0">
              <a:sym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F44082-1381-44A5-A86D-46F7777672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0704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Remote Invocation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1914" y="1543943"/>
            <a:ext cx="7772400" cy="5250668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cs typeface="+mn-cs"/>
                <a:sym typeface="Arial" charset="0"/>
              </a:rPr>
              <a:t>Remote method invocation (RMI)</a:t>
            </a:r>
            <a:endParaRPr lang="en-US" dirty="0" smtClean="0">
              <a:cs typeface="+mn-cs"/>
              <a:sym typeface="Arial" charset="0"/>
            </a:endParaRPr>
          </a:p>
          <a:p>
            <a:pPr lvl="1" eaLnBrk="1" hangingPunct="1">
              <a:defRPr/>
            </a:pPr>
            <a:r>
              <a:rPr lang="en-US" dirty="0" smtClean="0">
                <a:sym typeface="Arial" charset="0"/>
              </a:rPr>
              <a:t>Extends procedural RPC to object-oriented programming</a:t>
            </a:r>
          </a:p>
          <a:p>
            <a:pPr lvl="1" eaLnBrk="1" hangingPunct="1">
              <a:defRPr/>
            </a:pPr>
            <a:r>
              <a:rPr lang="en-US" dirty="0" smtClean="0">
                <a:sym typeface="Arial" charset="0"/>
              </a:rPr>
              <a:t>Multiple object instances: can pass object refs/IDs as </a:t>
            </a:r>
            <a:r>
              <a:rPr lang="en-US" dirty="0" err="1" smtClean="0">
                <a:sym typeface="Arial" charset="0"/>
              </a:rPr>
              <a:t>params</a:t>
            </a:r>
            <a:endParaRPr lang="en-US" dirty="0" smtClean="0">
              <a:sym typeface="Arial" charset="0"/>
            </a:endParaRPr>
          </a:p>
          <a:p>
            <a:pPr lvl="1" eaLnBrk="1" hangingPunct="1">
              <a:defRPr/>
            </a:pPr>
            <a:r>
              <a:rPr lang="en-US" dirty="0" smtClean="0">
                <a:sym typeface="Arial" charset="0"/>
              </a:rPr>
              <a:t>Tighter integration than RPC into the </a:t>
            </a:r>
            <a:r>
              <a:rPr lang="en-US" dirty="0" smtClean="0">
                <a:sym typeface="Arial" charset="0"/>
              </a:rPr>
              <a:t>language</a:t>
            </a:r>
          </a:p>
          <a:p>
            <a:pPr lvl="2" eaLnBrk="1" hangingPunct="1">
              <a:defRPr/>
            </a:pPr>
            <a:r>
              <a:rPr lang="en-US" dirty="0" smtClean="0">
                <a:sym typeface="Arial" charset="0"/>
              </a:rPr>
              <a:t>Benefits and drawbacks</a:t>
            </a:r>
          </a:p>
          <a:p>
            <a:pPr lvl="2" eaLnBrk="1" hangingPunct="1">
              <a:defRPr/>
            </a:pPr>
            <a:r>
              <a:rPr lang="en-US" dirty="0" smtClean="0">
                <a:sym typeface="Arial" charset="0"/>
              </a:rPr>
              <a:t>E.g., Java language and Java RMI</a:t>
            </a:r>
            <a:endParaRPr lang="en-US" dirty="0" smtClean="0">
              <a:sym typeface="Arial" charset="0"/>
            </a:endParaRPr>
          </a:p>
          <a:p>
            <a:pPr eaLnBrk="1" hangingPunct="1">
              <a:defRPr/>
            </a:pPr>
            <a:endParaRPr lang="en-US" dirty="0" smtClean="0">
              <a:cs typeface="+mn-cs"/>
              <a:sym typeface="Arial" charset="0"/>
            </a:endParaRPr>
          </a:p>
          <a:p>
            <a:pPr lvl="1" eaLnBrk="1" hangingPunct="1">
              <a:defRPr/>
            </a:pPr>
            <a:endParaRPr lang="en-US" dirty="0" smtClean="0">
              <a:sym typeface="Arial" charset="0"/>
            </a:endParaRPr>
          </a:p>
          <a:p>
            <a:pPr lvl="2" eaLnBrk="1" hangingPunct="1">
              <a:defRPr/>
            </a:pPr>
            <a:endParaRPr lang="en-US" dirty="0" smtClean="0">
              <a:sym typeface="Arial" charset="0"/>
            </a:endParaRPr>
          </a:p>
          <a:p>
            <a:pPr lvl="2" eaLnBrk="1" hangingPunct="1">
              <a:defRPr/>
            </a:pPr>
            <a:endParaRPr lang="en-US" dirty="0" smtClean="0">
              <a:sym typeface="Arial" charset="0"/>
            </a:endParaRPr>
          </a:p>
          <a:p>
            <a:pPr marL="1027113" lvl="1" indent="-514350" eaLnBrk="1" hangingPunct="1">
              <a:buFont typeface="+mj-lt"/>
              <a:buAutoNum type="arabicPeriod"/>
              <a:defRPr/>
            </a:pPr>
            <a:endParaRPr lang="en-US" dirty="0" smtClean="0">
              <a:sym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9FBEC2-D61D-4316-AFCD-197C44BA2EB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60902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01914" y="171596"/>
            <a:ext cx="7772400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Decoupled communication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0" y="812423"/>
            <a:ext cx="9144000" cy="5312223"/>
          </a:xfrm>
        </p:spPr>
        <p:txBody>
          <a:bodyPr/>
          <a:lstStyle/>
          <a:p>
            <a:pPr eaLnBrk="1" hangingPunct="1"/>
            <a:r>
              <a:rPr lang="en-US" dirty="0" smtClean="0"/>
              <a:t>IPC, RRP, RPC, RMI all have explicit receivers/endpoints for each direction of </a:t>
            </a:r>
            <a:r>
              <a:rPr lang="en-US" dirty="0" err="1" smtClean="0"/>
              <a:t>comm</a:t>
            </a:r>
            <a:endParaRPr lang="en-US" dirty="0" smtClean="0"/>
          </a:p>
          <a:p>
            <a:pPr lvl="1" eaLnBrk="1" hangingPunct="1"/>
            <a:r>
              <a:rPr lang="en-US" dirty="0" smtClean="0"/>
              <a:t>Senders must know receivers IDs; receivers often know senders</a:t>
            </a:r>
          </a:p>
          <a:p>
            <a:pPr lvl="1" eaLnBrk="1" hangingPunct="1"/>
            <a:r>
              <a:rPr lang="en-US" dirty="0" smtClean="0"/>
              <a:t>Sender and receiver must both exist at same time</a:t>
            </a:r>
          </a:p>
          <a:p>
            <a:pPr lvl="1" eaLnBrk="1" hangingPunct="1"/>
            <a:r>
              <a:rPr lang="en-US" dirty="0" smtClean="0"/>
              <a:t>Can be less flexible than desirable for some apps</a:t>
            </a:r>
          </a:p>
          <a:p>
            <a:pPr eaLnBrk="1" hangingPunct="1"/>
            <a:r>
              <a:rPr lang="en-US" b="1" u="sng" dirty="0" smtClean="0"/>
              <a:t>Space uncoupling</a:t>
            </a:r>
            <a:r>
              <a:rPr lang="en-US" dirty="0" smtClean="0"/>
              <a:t>: senders do not need to know who sending to</a:t>
            </a:r>
          </a:p>
          <a:p>
            <a:pPr eaLnBrk="1" hangingPunct="1"/>
            <a:r>
              <a:rPr lang="en-US" b="1" u="sng" dirty="0" smtClean="0"/>
              <a:t>Time uncoupling</a:t>
            </a:r>
            <a:r>
              <a:rPr lang="en-US" dirty="0" smtClean="0"/>
              <a:t>: senders and receivers don’t have to have overlapping lifetimes (exist at same time)</a:t>
            </a:r>
          </a:p>
          <a:p>
            <a:pPr eaLnBrk="1" hangingPunct="1"/>
            <a:r>
              <a:rPr lang="en-US" dirty="0" smtClean="0"/>
              <a:t>These </a:t>
            </a:r>
            <a:r>
              <a:rPr lang="en-US" dirty="0" err="1" smtClean="0"/>
              <a:t>uncouplings</a:t>
            </a:r>
            <a:r>
              <a:rPr lang="en-US" dirty="0" smtClean="0"/>
              <a:t> support </a:t>
            </a:r>
            <a:r>
              <a:rPr lang="en-US" b="1" u="sng" dirty="0" smtClean="0"/>
              <a:t>indirect communication </a:t>
            </a:r>
            <a:r>
              <a:rPr lang="en-US" dirty="0" smtClean="0"/>
              <a:t>(Chap 6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539B92-D87A-47FD-8627-12917C564DB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20929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01914" y="225757"/>
            <a:ext cx="7772400" cy="867930"/>
          </a:xfrm>
        </p:spPr>
        <p:txBody>
          <a:bodyPr/>
          <a:lstStyle/>
          <a:p>
            <a:pPr eaLnBrk="1" hangingPunct="1"/>
            <a:r>
              <a:rPr lang="en-US" dirty="0" smtClean="0"/>
              <a:t>Overview of Indirect Communication Techniques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1254383"/>
            <a:ext cx="9144000" cy="421243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Group communication</a:t>
            </a:r>
          </a:p>
          <a:p>
            <a:pPr lvl="1" eaLnBrk="1" hangingPunct="1"/>
            <a:r>
              <a:rPr lang="en-US" dirty="0" smtClean="0"/>
              <a:t>1:many </a:t>
            </a:r>
            <a:r>
              <a:rPr lang="en-US" dirty="0" smtClean="0"/>
              <a:t>communications </a:t>
            </a:r>
            <a:r>
              <a:rPr lang="en-US" dirty="0" smtClean="0"/>
              <a:t>with group ID</a:t>
            </a:r>
          </a:p>
          <a:p>
            <a:pPr lvl="1" eaLnBrk="1" hangingPunct="1"/>
            <a:r>
              <a:rPr lang="en-US" dirty="0" smtClean="0"/>
              <a:t>Recipients join group, senders send to group</a:t>
            </a:r>
          </a:p>
          <a:p>
            <a:pPr lvl="1" eaLnBrk="1" hangingPunct="1"/>
            <a:r>
              <a:rPr lang="en-US" dirty="0" smtClean="0"/>
              <a:t>Groups often maintain membership,  handle member failures</a:t>
            </a:r>
          </a:p>
          <a:p>
            <a:pPr lvl="1" eaLnBrk="1" hangingPunct="1"/>
            <a:r>
              <a:rPr lang="en-US" dirty="0" smtClean="0"/>
              <a:t>IP multicast trivial example, but many more fancier ones</a:t>
            </a:r>
          </a:p>
          <a:p>
            <a:pPr eaLnBrk="1" hangingPunct="1"/>
            <a:r>
              <a:rPr lang="en-US" b="1" u="sng" dirty="0" smtClean="0"/>
              <a:t>Publish-subscribe</a:t>
            </a:r>
          </a:p>
          <a:p>
            <a:pPr lvl="1" eaLnBrk="1" hangingPunct="1"/>
            <a:r>
              <a:rPr lang="en-US" dirty="0" smtClean="0"/>
              <a:t>Producers (publishers) send out info, publishers get it</a:t>
            </a:r>
          </a:p>
          <a:p>
            <a:pPr lvl="1" eaLnBrk="1" hangingPunct="1"/>
            <a:r>
              <a:rPr lang="en-US" dirty="0" smtClean="0"/>
              <a:t>Intermediate service is in between</a:t>
            </a:r>
          </a:p>
          <a:p>
            <a:pPr lvl="1" eaLnBrk="1" hangingPunct="1"/>
            <a:r>
              <a:rPr lang="en-US" dirty="0" smtClean="0"/>
              <a:t>Can subscribe based on data: topics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E7E32-A8B3-47FD-8128-10B5F3DD9BE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63612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801914" y="149557"/>
            <a:ext cx="7772400" cy="867930"/>
          </a:xfrm>
        </p:spPr>
        <p:txBody>
          <a:bodyPr/>
          <a:lstStyle/>
          <a:p>
            <a:pPr eaLnBrk="1" hangingPunct="1"/>
            <a:r>
              <a:rPr lang="en-US" smtClean="0"/>
              <a:t>Overview of Indirect Communication Techniques (cont.)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0" y="911483"/>
            <a:ext cx="9144000" cy="6118598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Message queues</a:t>
            </a:r>
          </a:p>
          <a:p>
            <a:pPr lvl="1" eaLnBrk="1" hangingPunct="1"/>
            <a:r>
              <a:rPr lang="en-US" dirty="0" smtClean="0"/>
              <a:t>Senders send to a specific queue, point-to-point</a:t>
            </a:r>
          </a:p>
          <a:p>
            <a:pPr lvl="1" eaLnBrk="1" hangingPunct="1"/>
            <a:r>
              <a:rPr lang="en-US" dirty="0" smtClean="0"/>
              <a:t>Consumers can get from queue (or be notified if new items)</a:t>
            </a:r>
          </a:p>
          <a:p>
            <a:pPr eaLnBrk="1" hangingPunct="1"/>
            <a:r>
              <a:rPr lang="en-US" b="1" u="sng" dirty="0" smtClean="0"/>
              <a:t>Tuple spaces</a:t>
            </a:r>
          </a:p>
          <a:p>
            <a:pPr lvl="1" eaLnBrk="1" hangingPunct="1"/>
            <a:r>
              <a:rPr lang="en-US" dirty="0" smtClean="0"/>
              <a:t>Structured data: (</a:t>
            </a:r>
            <a:r>
              <a:rPr lang="en-US" dirty="0" err="1" smtClean="0"/>
              <a:t>int</a:t>
            </a:r>
            <a:r>
              <a:rPr lang="en-US" dirty="0" smtClean="0"/>
              <a:t>, float, string, …) with a given signature</a:t>
            </a:r>
          </a:p>
          <a:p>
            <a:pPr lvl="1" eaLnBrk="1" hangingPunct="1"/>
            <a:r>
              <a:rPr lang="en-US" dirty="0" smtClean="0"/>
              <a:t>Processes can read or remove tuples, can match values of some/all fields in tuple</a:t>
            </a:r>
          </a:p>
          <a:p>
            <a:pPr eaLnBrk="1" hangingPunct="1"/>
            <a:r>
              <a:rPr lang="en-US" b="1" u="sng" dirty="0" smtClean="0"/>
              <a:t>Distributed shared memory (DSM)</a:t>
            </a:r>
          </a:p>
          <a:p>
            <a:pPr lvl="1" eaLnBrk="1" hangingPunct="1"/>
            <a:r>
              <a:rPr lang="en-US" dirty="0" smtClean="0"/>
              <a:t>Abstraction of a shared address space or data structures therein</a:t>
            </a:r>
          </a:p>
          <a:p>
            <a:pPr lvl="1" eaLnBrk="1" hangingPunct="1"/>
            <a:r>
              <a:rPr lang="en-US" dirty="0" smtClean="0"/>
              <a:t>Lots of research in the late 80s and 90s, died out mostly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314DF-A28A-44DF-8157-E729F38502E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457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DEA8A1-6A4A-4529-AA99-2DC883E83A76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1507" name="Rectangle 1"/>
          <p:cNvSpPr>
            <a:spLocks/>
          </p:cNvSpPr>
          <p:nvPr/>
        </p:nvSpPr>
        <p:spPr bwMode="auto">
          <a:xfrm>
            <a:off x="1982666" y="6330950"/>
            <a:ext cx="5562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b"/>
          <a:lstStyle/>
          <a:p>
            <a:pPr marL="39688" algn="ctr">
              <a:spcBef>
                <a:spcPts val="500"/>
              </a:spcBef>
            </a:pPr>
            <a:r>
              <a:rPr lang="en-US" sz="800">
                <a:solidFill>
                  <a:schemeClr val="tx1"/>
                </a:solidFill>
                <a:cs typeface="Times" pitchFamily="18" charset="0"/>
              </a:rPr>
              <a:t>Instructor’s Guide for  Coulouris, Dollimore, Kindberg and Blair,  Distributed Systems: Concepts and Design   Edn. 5   </a:t>
            </a:r>
            <a:br>
              <a:rPr lang="en-US" sz="800">
                <a:solidFill>
                  <a:schemeClr val="tx1"/>
                </a:solidFill>
                <a:cs typeface="Times" pitchFamily="18" charset="0"/>
              </a:rPr>
            </a:br>
            <a:r>
              <a:rPr lang="en-US" sz="800">
                <a:solidFill>
                  <a:schemeClr val="tx1"/>
                </a:solidFill>
                <a:cs typeface="Times" pitchFamily="18" charset="0"/>
              </a:rPr>
              <a:t>©  Pearson Education 2012 </a:t>
            </a:r>
          </a:p>
        </p:txBody>
      </p:sp>
      <p:sp>
        <p:nvSpPr>
          <p:cNvPr id="21508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title"/>
          </p:nvPr>
        </p:nvSpPr>
        <p:spPr>
          <a:xfrm>
            <a:off x="801914" y="210517"/>
            <a:ext cx="7772400" cy="867930"/>
          </a:xfrm>
        </p:spPr>
        <p:txBody>
          <a:bodyPr rIns="132080"/>
          <a:lstStyle/>
          <a:p>
            <a:pPr eaLnBrk="1" hangingPunct="1"/>
            <a:r>
              <a:rPr lang="en-US" dirty="0" smtClean="0"/>
              <a:t>Figure 2.2	 Communicating entities and communication paradigms</a:t>
            </a:r>
          </a:p>
        </p:txBody>
      </p:sp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12" y="1979613"/>
            <a:ext cx="8179777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45635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801914" y="148736"/>
            <a:ext cx="7772400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Roles and Responsibilities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0" y="568583"/>
            <a:ext cx="9144000" cy="6555641"/>
          </a:xfrm>
        </p:spPr>
        <p:txBody>
          <a:bodyPr/>
          <a:lstStyle/>
          <a:p>
            <a:pPr eaLnBrk="1" hangingPunct="1"/>
            <a:r>
              <a:rPr lang="en-US" dirty="0" smtClean="0"/>
              <a:t>Issue: what role does a given entity take</a:t>
            </a:r>
          </a:p>
          <a:p>
            <a:pPr eaLnBrk="1" hangingPunct="1"/>
            <a:r>
              <a:rPr lang="en-US" b="1" u="sng" dirty="0" smtClean="0"/>
              <a:t>Client-server</a:t>
            </a:r>
          </a:p>
          <a:p>
            <a:pPr lvl="1" eaLnBrk="1" hangingPunct="1"/>
            <a:r>
              <a:rPr lang="en-US" sz="2200" dirty="0" smtClean="0"/>
              <a:t>Most widely studied and deployed</a:t>
            </a:r>
          </a:p>
          <a:p>
            <a:pPr lvl="1" eaLnBrk="1" hangingPunct="1"/>
            <a:r>
              <a:rPr lang="en-US" sz="2200" dirty="0" smtClean="0"/>
              <a:t>Client sends request to server, which replies</a:t>
            </a:r>
          </a:p>
          <a:p>
            <a:pPr lvl="1" eaLnBrk="1" hangingPunct="1"/>
            <a:r>
              <a:rPr lang="en-US" sz="2200" dirty="0" smtClean="0"/>
              <a:t>Can be either RPC or RMI</a:t>
            </a:r>
          </a:p>
          <a:p>
            <a:pPr lvl="1" eaLnBrk="1" hangingPunct="1"/>
            <a:r>
              <a:rPr lang="en-US" sz="2200" dirty="0" smtClean="0"/>
              <a:t>C/S w.r.t a given interaction: A</a:t>
            </a:r>
            <a:r>
              <a:rPr lang="en-US" sz="2200" dirty="0" smtClean="0">
                <a:sym typeface="Wingdings" pitchFamily="2" charset="2"/>
              </a:rPr>
              <a:t>BC means B client </a:t>
            </a:r>
            <a:r>
              <a:rPr lang="en-US" sz="2200" dirty="0">
                <a:sym typeface="Wingdings" pitchFamily="2" charset="2"/>
              </a:rPr>
              <a:t>&amp;</a:t>
            </a:r>
            <a:r>
              <a:rPr lang="en-US" sz="2200" dirty="0" smtClean="0">
                <a:sym typeface="Wingdings" pitchFamily="2" charset="2"/>
              </a:rPr>
              <a:t> server</a:t>
            </a:r>
          </a:p>
          <a:p>
            <a:pPr eaLnBrk="1" hangingPunct="1"/>
            <a:r>
              <a:rPr lang="en-US" b="1" u="sng" dirty="0" smtClean="0">
                <a:sym typeface="Wingdings" pitchFamily="2" charset="2"/>
              </a:rPr>
              <a:t>Peer-to-peer</a:t>
            </a:r>
            <a:r>
              <a:rPr lang="en-US" dirty="0" smtClean="0">
                <a:sym typeface="Wingdings" pitchFamily="2" charset="2"/>
              </a:rPr>
              <a:t> (P2P): scales better, no centralized service</a:t>
            </a:r>
          </a:p>
          <a:p>
            <a:pPr lvl="1" eaLnBrk="1" hangingPunct="1"/>
            <a:r>
              <a:rPr lang="en-US" sz="2200" dirty="0" smtClean="0">
                <a:sym typeface="Wingdings" pitchFamily="2" charset="2"/>
              </a:rPr>
              <a:t>Observation: use not (just) centralized servers from a service, but end user can support that service (plenty of resources at edges!)</a:t>
            </a:r>
          </a:p>
          <a:p>
            <a:pPr lvl="1" eaLnBrk="1" hangingPunct="1"/>
            <a:r>
              <a:rPr lang="en-US" sz="2200" dirty="0" smtClean="0">
                <a:sym typeface="Wingdings" pitchFamily="2" charset="2"/>
              </a:rPr>
              <a:t>All entities are equals (and none/few “more equal than others”)</a:t>
            </a:r>
          </a:p>
          <a:p>
            <a:pPr lvl="1" eaLnBrk="1" hangingPunct="1"/>
            <a:r>
              <a:rPr lang="en-US" sz="2200" dirty="0" smtClean="0">
                <a:sym typeface="Wingdings" pitchFamily="2" charset="2"/>
              </a:rPr>
              <a:t>Entities run same program with same interfaces</a:t>
            </a:r>
          </a:p>
          <a:p>
            <a:pPr lvl="1" eaLnBrk="1" hangingPunct="1"/>
            <a:r>
              <a:rPr lang="en-US" sz="2200" dirty="0" smtClean="0">
                <a:sym typeface="Wingdings" pitchFamily="2" charset="2"/>
              </a:rPr>
              <a:t>Examples: </a:t>
            </a:r>
            <a:r>
              <a:rPr lang="en-US" sz="2200" dirty="0" err="1" smtClean="0">
                <a:sym typeface="Wingdings" pitchFamily="2" charset="2"/>
              </a:rPr>
              <a:t>BitTorrent</a:t>
            </a:r>
            <a:r>
              <a:rPr lang="en-US" sz="2200" dirty="0" smtClean="0">
                <a:sym typeface="Wingdings" pitchFamily="2" charset="2"/>
              </a:rPr>
              <a:t>, Skype, ..</a:t>
            </a:r>
            <a:endParaRPr lang="en-US" sz="2200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009220-2B3A-4B22-80E8-8D7150C73DC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57805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/>
          </p:cNvSpPr>
          <p:nvPr/>
        </p:nvSpPr>
        <p:spPr bwMode="auto">
          <a:xfrm>
            <a:off x="1982666" y="6330950"/>
            <a:ext cx="5562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b"/>
          <a:lstStyle/>
          <a:p>
            <a:pPr marL="39688" algn="ctr">
              <a:spcBef>
                <a:spcPts val="500"/>
              </a:spcBef>
            </a:pPr>
            <a:r>
              <a:rPr lang="en-US" sz="800">
                <a:solidFill>
                  <a:schemeClr val="tx1"/>
                </a:solidFill>
                <a:cs typeface="Times" pitchFamily="18" charset="0"/>
              </a:rPr>
              <a:t>Instructor’s Guide for  Coulouris, Dollimore, Kindberg and Blair,  Distributed Systems: Concepts and Design   Edn. 5   </a:t>
            </a:r>
            <a:br>
              <a:rPr lang="en-US" sz="800">
                <a:solidFill>
                  <a:schemeClr val="tx1"/>
                </a:solidFill>
                <a:cs typeface="Times" pitchFamily="18" charset="0"/>
              </a:rPr>
            </a:br>
            <a:r>
              <a:rPr lang="en-US" sz="800">
                <a:solidFill>
                  <a:schemeClr val="tx1"/>
                </a:solidFill>
                <a:cs typeface="Times" pitchFamily="18" charset="0"/>
              </a:rPr>
              <a:t>©  Pearson Education 2012 </a:t>
            </a:r>
          </a:p>
        </p:txBody>
      </p:sp>
      <p:sp>
        <p:nvSpPr>
          <p:cNvPr id="23555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title"/>
          </p:nvPr>
        </p:nvSpPr>
        <p:spPr>
          <a:xfrm>
            <a:off x="801914" y="218137"/>
            <a:ext cx="7772400" cy="867930"/>
          </a:xfrm>
        </p:spPr>
        <p:txBody>
          <a:bodyPr rIns="132080"/>
          <a:lstStyle/>
          <a:p>
            <a:pPr eaLnBrk="1" hangingPunct="1"/>
            <a:r>
              <a:rPr lang="en-US" dirty="0" smtClean="0"/>
              <a:t>Figure 2.3</a:t>
            </a:r>
            <a:br>
              <a:rPr lang="en-US" dirty="0" smtClean="0"/>
            </a:br>
            <a:r>
              <a:rPr lang="en-US" dirty="0" smtClean="0"/>
              <a:t>Clients invoke individual servers</a:t>
            </a:r>
          </a:p>
        </p:txBody>
      </p:sp>
      <p:pic>
        <p:nvPicPr>
          <p:cNvPr id="23557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81" y="1976439"/>
            <a:ext cx="7976088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89647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01914" y="209696"/>
            <a:ext cx="7772400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Placement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0" y="850523"/>
            <a:ext cx="9144000" cy="5215787"/>
          </a:xfrm>
        </p:spPr>
        <p:txBody>
          <a:bodyPr/>
          <a:lstStyle/>
          <a:p>
            <a:pPr eaLnBrk="1" hangingPunct="1"/>
            <a:r>
              <a:rPr lang="en-US" dirty="0" smtClean="0"/>
              <a:t>How to map entities (objects, services, …) onto physical infrastructure</a:t>
            </a:r>
          </a:p>
          <a:p>
            <a:pPr eaLnBrk="1" hangingPunct="1"/>
            <a:r>
              <a:rPr lang="en-US" dirty="0" smtClean="0"/>
              <a:t>Must take into account many things:</a:t>
            </a:r>
          </a:p>
          <a:p>
            <a:pPr lvl="1" eaLnBrk="1" hangingPunct="1"/>
            <a:r>
              <a:rPr lang="en-US" dirty="0" smtClean="0"/>
              <a:t>Patterns of communication</a:t>
            </a:r>
          </a:p>
          <a:p>
            <a:pPr lvl="1" eaLnBrk="1" hangingPunct="1"/>
            <a:r>
              <a:rPr lang="en-US" dirty="0" smtClean="0"/>
              <a:t>Reliability and current load of given machines</a:t>
            </a:r>
          </a:p>
          <a:p>
            <a:pPr lvl="1" eaLnBrk="1" hangingPunct="1"/>
            <a:r>
              <a:rPr lang="en-US" dirty="0" smtClean="0"/>
              <a:t>(Often) strong knowledge of application/service</a:t>
            </a:r>
          </a:p>
          <a:p>
            <a:pPr eaLnBrk="1" hangingPunct="1"/>
            <a:r>
              <a:rPr lang="en-US" dirty="0" smtClean="0"/>
              <a:t>No optimal solutions, only strategies that help</a:t>
            </a:r>
          </a:p>
          <a:p>
            <a:pPr lvl="1" eaLnBrk="1" hangingPunct="1"/>
            <a:r>
              <a:rPr lang="en-US" dirty="0" smtClean="0"/>
              <a:t>Mapping services onto multiple servers</a:t>
            </a:r>
          </a:p>
          <a:p>
            <a:pPr lvl="1" eaLnBrk="1" hangingPunct="1"/>
            <a:r>
              <a:rPr lang="en-US" dirty="0" smtClean="0"/>
              <a:t>Caching</a:t>
            </a:r>
          </a:p>
          <a:p>
            <a:pPr lvl="1" eaLnBrk="1" hangingPunct="1"/>
            <a:r>
              <a:rPr lang="en-US" dirty="0" smtClean="0"/>
              <a:t>Mobile code</a:t>
            </a:r>
          </a:p>
          <a:p>
            <a:pPr lvl="1" eaLnBrk="1" hangingPunct="1"/>
            <a:r>
              <a:rPr lang="en-US" dirty="0" smtClean="0"/>
              <a:t>Mobile agents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10E581-AC85-414D-87BB-8A77A3BF9AA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78505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801914" y="141116"/>
            <a:ext cx="7772400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Placement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-53340" y="781943"/>
            <a:ext cx="9197340" cy="6219651"/>
          </a:xfrm>
        </p:spPr>
        <p:txBody>
          <a:bodyPr/>
          <a:lstStyle/>
          <a:p>
            <a:pPr eaLnBrk="1" hangingPunct="1"/>
            <a:r>
              <a:rPr lang="en-US" dirty="0" smtClean="0"/>
              <a:t>Mapping services to multiple servers (Fig 2.4)</a:t>
            </a:r>
          </a:p>
          <a:p>
            <a:pPr eaLnBrk="1" hangingPunct="1"/>
            <a:r>
              <a:rPr lang="en-US" dirty="0" smtClean="0"/>
              <a:t>Caching</a:t>
            </a:r>
          </a:p>
          <a:p>
            <a:pPr lvl="1" eaLnBrk="1" hangingPunct="1"/>
            <a:r>
              <a:rPr lang="en-US" sz="2200" dirty="0" smtClean="0"/>
              <a:t>Cache: a store of recently used data objects closer or at a client</a:t>
            </a:r>
          </a:p>
          <a:p>
            <a:pPr lvl="1" eaLnBrk="1" hangingPunct="1"/>
            <a:r>
              <a:rPr lang="en-US" sz="2200" dirty="0" smtClean="0">
                <a:solidFill>
                  <a:srgbClr val="FF0000"/>
                </a:solidFill>
              </a:rPr>
              <a:t>Examples?</a:t>
            </a:r>
          </a:p>
          <a:p>
            <a:pPr lvl="1" eaLnBrk="1" hangingPunct="1"/>
            <a:r>
              <a:rPr lang="en-US" sz="2200" dirty="0" err="1" smtClean="0"/>
              <a:t>Lotsa</a:t>
            </a:r>
            <a:r>
              <a:rPr lang="en-US" sz="2200" dirty="0" smtClean="0"/>
              <a:t> bookkeeping passed around to track updates/staleness/</a:t>
            </a:r>
            <a:r>
              <a:rPr lang="en-US" sz="2200" dirty="0" err="1" smtClean="0"/>
              <a:t>etc</a:t>
            </a:r>
            <a:endParaRPr lang="en-US" sz="2200" dirty="0" smtClean="0"/>
          </a:p>
          <a:p>
            <a:pPr lvl="1" eaLnBrk="1" hangingPunct="1"/>
            <a:r>
              <a:rPr lang="en-US" sz="2200" dirty="0" smtClean="0"/>
              <a:t>If client requests stale object, it is fetched</a:t>
            </a:r>
          </a:p>
          <a:p>
            <a:pPr eaLnBrk="1" hangingPunct="1"/>
            <a:r>
              <a:rPr lang="en-US" dirty="0" smtClean="0"/>
              <a:t>Mobile code</a:t>
            </a:r>
          </a:p>
          <a:p>
            <a:pPr lvl="1" eaLnBrk="1" hangingPunct="1"/>
            <a:r>
              <a:rPr lang="en-US" sz="2200" dirty="0" smtClean="0"/>
              <a:t>Applets …. And client-side (edge) resources usually plentiful</a:t>
            </a:r>
          </a:p>
          <a:p>
            <a:pPr eaLnBrk="1" hangingPunct="1"/>
            <a:r>
              <a:rPr lang="en-US" dirty="0" smtClean="0"/>
              <a:t>Mobile agents</a:t>
            </a:r>
          </a:p>
          <a:p>
            <a:pPr lvl="1" eaLnBrk="1" hangingPunct="1"/>
            <a:r>
              <a:rPr lang="en-US" sz="2200" dirty="0" smtClean="0"/>
              <a:t>Agent: a running program (</a:t>
            </a:r>
            <a:r>
              <a:rPr lang="en-US" sz="2200" dirty="0" err="1" smtClean="0"/>
              <a:t>code+data</a:t>
            </a:r>
            <a:r>
              <a:rPr lang="en-US" sz="2200" dirty="0" smtClean="0"/>
              <a:t>) that travels to carry out a task for some entity, and returns results</a:t>
            </a:r>
          </a:p>
          <a:p>
            <a:pPr lvl="1" eaLnBrk="1" hangingPunct="1"/>
            <a:r>
              <a:rPr lang="en-US" sz="2200" dirty="0" smtClean="0">
                <a:solidFill>
                  <a:srgbClr val="FF0000"/>
                </a:solidFill>
              </a:rPr>
              <a:t>Difference from mobile code?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EF9C73-DBB5-448B-9CC5-751BB6E7A8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373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87733" y="472438"/>
            <a:ext cx="7772400" cy="487313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  <a:latin typeface="Lucida Sans" charset="0"/>
              </a:rPr>
              <a:t>Today’s Content</a:t>
            </a:r>
            <a:endParaRPr lang="en-US" dirty="0">
              <a:solidFill>
                <a:srgbClr val="C0504D"/>
              </a:solidFill>
              <a:latin typeface="Lucida Sans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1800" y="988800"/>
            <a:ext cx="8229600" cy="1477328"/>
          </a:xfrm>
        </p:spPr>
        <p:txBody>
          <a:bodyPr/>
          <a:lstStyle/>
          <a:p>
            <a:pPr marL="6223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</a:rPr>
              <a:t>Architectural Models (2.1 and 2.3)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C00000"/>
                </a:solidFill>
              </a:rPr>
              <a:t>Middleware </a:t>
            </a:r>
            <a:r>
              <a:rPr lang="en-US" sz="2400" dirty="0" smtClean="0">
                <a:solidFill>
                  <a:srgbClr val="C00000"/>
                </a:solidFill>
              </a:rPr>
              <a:t>(Slides &amp; 1 page)</a:t>
            </a:r>
            <a:endParaRPr lang="en-US" sz="20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136488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/>
          </p:cNvSpPr>
          <p:nvPr/>
        </p:nvSpPr>
        <p:spPr bwMode="auto">
          <a:xfrm>
            <a:off x="1982666" y="6330950"/>
            <a:ext cx="5562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b"/>
          <a:lstStyle/>
          <a:p>
            <a:pPr marL="39688" algn="ctr">
              <a:spcBef>
                <a:spcPts val="500"/>
              </a:spcBef>
            </a:pPr>
            <a:r>
              <a:rPr lang="en-US" sz="800">
                <a:solidFill>
                  <a:schemeClr val="tx1"/>
                </a:solidFill>
                <a:cs typeface="Times" pitchFamily="18" charset="0"/>
              </a:rPr>
              <a:t>Instructor’s Guide for  Coulouris, Dollimore, Kindberg and Blair,  Distributed Systems: Concepts and Design   Edn. 5   </a:t>
            </a:r>
            <a:br>
              <a:rPr lang="en-US" sz="800">
                <a:solidFill>
                  <a:schemeClr val="tx1"/>
                </a:solidFill>
                <a:cs typeface="Times" pitchFamily="18" charset="0"/>
              </a:rPr>
            </a:br>
            <a:r>
              <a:rPr lang="en-US" sz="800">
                <a:solidFill>
                  <a:schemeClr val="tx1"/>
                </a:solidFill>
                <a:cs typeface="Times" pitchFamily="18" charset="0"/>
              </a:rPr>
              <a:t>©  Pearson Education 2012 </a:t>
            </a:r>
          </a:p>
        </p:txBody>
      </p:sp>
      <p:sp>
        <p:nvSpPr>
          <p:cNvPr id="26627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801914" y="225757"/>
            <a:ext cx="7772400" cy="867930"/>
          </a:xfrm>
        </p:spPr>
        <p:txBody>
          <a:bodyPr rIns="132080"/>
          <a:lstStyle/>
          <a:p>
            <a:pPr eaLnBrk="1" hangingPunct="1"/>
            <a:r>
              <a:rPr lang="en-US" dirty="0" smtClean="0"/>
              <a:t>Figure 2.4 A service provided by multiple servers (servers are P2P)</a:t>
            </a:r>
          </a:p>
        </p:txBody>
      </p:sp>
      <p:pic>
        <p:nvPicPr>
          <p:cNvPr id="26629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454" y="1455739"/>
            <a:ext cx="5908431" cy="459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1926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/>
          </p:cNvSpPr>
          <p:nvPr/>
        </p:nvSpPr>
        <p:spPr bwMode="auto">
          <a:xfrm>
            <a:off x="1982666" y="6330950"/>
            <a:ext cx="5562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b"/>
          <a:lstStyle/>
          <a:p>
            <a:pPr marL="39688" algn="ctr">
              <a:spcBef>
                <a:spcPts val="500"/>
              </a:spcBef>
            </a:pPr>
            <a:r>
              <a:rPr lang="en-US" sz="800">
                <a:solidFill>
                  <a:schemeClr val="tx1"/>
                </a:solidFill>
                <a:cs typeface="Times" pitchFamily="18" charset="0"/>
              </a:rPr>
              <a:t>Instructor’s Guide for  Coulouris, Dollimore, Kindberg and Blair,  Distributed Systems: Concepts and Design   Edn. 5   </a:t>
            </a:r>
            <a:br>
              <a:rPr lang="en-US" sz="800">
                <a:solidFill>
                  <a:schemeClr val="tx1"/>
                </a:solidFill>
                <a:cs typeface="Times" pitchFamily="18" charset="0"/>
              </a:rPr>
            </a:br>
            <a:r>
              <a:rPr lang="en-US" sz="800">
                <a:solidFill>
                  <a:schemeClr val="tx1"/>
                </a:solidFill>
                <a:cs typeface="Times" pitchFamily="18" charset="0"/>
              </a:rPr>
              <a:t>©  Pearson Education 2012 </a:t>
            </a:r>
          </a:p>
        </p:txBody>
      </p:sp>
      <p:sp>
        <p:nvSpPr>
          <p:cNvPr id="27651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title"/>
          </p:nvPr>
        </p:nvSpPr>
        <p:spPr>
          <a:xfrm>
            <a:off x="801914" y="225757"/>
            <a:ext cx="7772400" cy="867930"/>
          </a:xfrm>
        </p:spPr>
        <p:txBody>
          <a:bodyPr rIns="132080"/>
          <a:lstStyle/>
          <a:p>
            <a:pPr eaLnBrk="1" hangingPunct="1"/>
            <a:r>
              <a:rPr lang="en-US" dirty="0" smtClean="0"/>
              <a:t>Figure 2.5</a:t>
            </a:r>
            <a:br>
              <a:rPr lang="en-US" dirty="0" smtClean="0"/>
            </a:br>
            <a:r>
              <a:rPr lang="en-US" dirty="0" smtClean="0"/>
              <a:t>Web proxy server</a:t>
            </a:r>
          </a:p>
        </p:txBody>
      </p:sp>
      <p:pic>
        <p:nvPicPr>
          <p:cNvPr id="27653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35" y="2117726"/>
            <a:ext cx="8065477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0960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/>
          </p:cNvSpPr>
          <p:nvPr/>
        </p:nvSpPr>
        <p:spPr bwMode="auto">
          <a:xfrm>
            <a:off x="1982666" y="6330950"/>
            <a:ext cx="5562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b"/>
          <a:lstStyle/>
          <a:p>
            <a:pPr marL="39688" algn="ctr">
              <a:spcBef>
                <a:spcPts val="500"/>
              </a:spcBef>
            </a:pPr>
            <a:r>
              <a:rPr lang="en-US" sz="800">
                <a:solidFill>
                  <a:schemeClr val="tx1"/>
                </a:solidFill>
                <a:cs typeface="Times" pitchFamily="18" charset="0"/>
              </a:rPr>
              <a:t>Instructor’s Guide for  Coulouris, Dollimore, Kindberg and Blair,  Distributed Systems: Concepts and Design   Edn. 5   </a:t>
            </a:r>
            <a:br>
              <a:rPr lang="en-US" sz="800">
                <a:solidFill>
                  <a:schemeClr val="tx1"/>
                </a:solidFill>
                <a:cs typeface="Times" pitchFamily="18" charset="0"/>
              </a:rPr>
            </a:br>
            <a:r>
              <a:rPr lang="en-US" sz="800">
                <a:solidFill>
                  <a:schemeClr val="tx1"/>
                </a:solidFill>
                <a:cs typeface="Times" pitchFamily="18" charset="0"/>
              </a:rPr>
              <a:t>©  Pearson Education 2012 </a:t>
            </a:r>
          </a:p>
        </p:txBody>
      </p:sp>
      <p:sp>
        <p:nvSpPr>
          <p:cNvPr id="28675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title"/>
          </p:nvPr>
        </p:nvSpPr>
        <p:spPr>
          <a:xfrm>
            <a:off x="801914" y="180037"/>
            <a:ext cx="7772400" cy="867930"/>
          </a:xfrm>
        </p:spPr>
        <p:txBody>
          <a:bodyPr rIns="132080"/>
          <a:lstStyle/>
          <a:p>
            <a:pPr eaLnBrk="1" hangingPunct="1"/>
            <a:r>
              <a:rPr lang="en-US" dirty="0" smtClean="0"/>
              <a:t>Figure 2.6</a:t>
            </a:r>
            <a:br>
              <a:rPr lang="en-US" dirty="0" smtClean="0"/>
            </a:br>
            <a:r>
              <a:rPr lang="en-US" dirty="0" smtClean="0"/>
              <a:t>Web applets</a:t>
            </a:r>
          </a:p>
        </p:txBody>
      </p:sp>
      <p:pic>
        <p:nvPicPr>
          <p:cNvPr id="28677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16" y="1620838"/>
            <a:ext cx="8110904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1002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01914" y="186836"/>
            <a:ext cx="7772400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Architectural Patterns [2.3.2]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0" y="827663"/>
            <a:ext cx="9144000" cy="5962658"/>
          </a:xfrm>
        </p:spPr>
        <p:txBody>
          <a:bodyPr/>
          <a:lstStyle/>
          <a:p>
            <a:pPr eaLnBrk="1" hangingPunct="1"/>
            <a:r>
              <a:rPr lang="en-US" dirty="0" smtClean="0"/>
              <a:t>Build on more primitive architectural elements in [2.3.1] and before</a:t>
            </a:r>
          </a:p>
          <a:p>
            <a:pPr eaLnBrk="1" hangingPunct="1"/>
            <a:r>
              <a:rPr lang="en-US" dirty="0" smtClean="0"/>
              <a:t>“not themselves necessarily complete solutions but rather offer partial insights that, when combined with other patterns, lead the designer to a solution for a given problem domain”.</a:t>
            </a:r>
          </a:p>
          <a:p>
            <a:pPr lvl="1" eaLnBrk="1" hangingPunct="1"/>
            <a:r>
              <a:rPr lang="en-US" dirty="0" smtClean="0"/>
              <a:t>Extremely nice definition, lots of issues behind it!</a:t>
            </a:r>
          </a:p>
          <a:p>
            <a:pPr eaLnBrk="1" hangingPunct="1"/>
            <a:r>
              <a:rPr lang="en-US" dirty="0" smtClean="0"/>
              <a:t>Patterns we cover</a:t>
            </a:r>
          </a:p>
          <a:p>
            <a:pPr lvl="1" eaLnBrk="1" hangingPunct="1"/>
            <a:r>
              <a:rPr lang="en-US" dirty="0" smtClean="0"/>
              <a:t>Layering</a:t>
            </a:r>
          </a:p>
          <a:p>
            <a:pPr lvl="1" eaLnBrk="1" hangingPunct="1"/>
            <a:r>
              <a:rPr lang="en-US" dirty="0" smtClean="0"/>
              <a:t>Tiered architectures</a:t>
            </a:r>
          </a:p>
          <a:p>
            <a:pPr lvl="1" eaLnBrk="1" hangingPunct="1"/>
            <a:r>
              <a:rPr lang="en-US" dirty="0" smtClean="0"/>
              <a:t>Thin clients</a:t>
            </a:r>
          </a:p>
          <a:p>
            <a:pPr lvl="1" eaLnBrk="1" hangingPunct="1"/>
            <a:r>
              <a:rPr lang="en-US" dirty="0" smtClean="0"/>
              <a:t>Other </a:t>
            </a:r>
            <a:r>
              <a:rPr lang="en-US" dirty="0" err="1" smtClean="0"/>
              <a:t>misc</a:t>
            </a:r>
            <a:r>
              <a:rPr lang="en-US" dirty="0" smtClean="0"/>
              <a:t>: proxy, brokerages, reflection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221D45-976F-4831-BCCE-11F9402B7E9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73861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801914" y="194456"/>
            <a:ext cx="7772400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Layering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0" y="835283"/>
            <a:ext cx="9144000" cy="5959580"/>
          </a:xfrm>
        </p:spPr>
        <p:txBody>
          <a:bodyPr/>
          <a:lstStyle/>
          <a:p>
            <a:pPr eaLnBrk="1" hangingPunct="1"/>
            <a:r>
              <a:rPr lang="en-US" smtClean="0"/>
              <a:t>Familiar from networking design</a:t>
            </a:r>
          </a:p>
          <a:p>
            <a:pPr eaLnBrk="1" hangingPunct="1"/>
            <a:r>
              <a:rPr lang="en-US" smtClean="0"/>
              <a:t>In a DS, means a vertical organization of services into service layers</a:t>
            </a:r>
          </a:p>
          <a:p>
            <a:pPr eaLnBrk="1" hangingPunct="1"/>
            <a:r>
              <a:rPr lang="en-US" b="1" u="sng" smtClean="0"/>
              <a:t>Platform</a:t>
            </a:r>
            <a:r>
              <a:rPr lang="en-US" smtClean="0"/>
              <a:t>: lowest-level HW and SW layers</a:t>
            </a:r>
          </a:p>
          <a:p>
            <a:pPr eaLnBrk="1" hangingPunct="1"/>
            <a:r>
              <a:rPr lang="en-US" b="1" u="sng" smtClean="0"/>
              <a:t>Middleware</a:t>
            </a:r>
            <a:r>
              <a:rPr lang="en-US" smtClean="0"/>
              <a:t>: layer(s) of software above platform</a:t>
            </a:r>
          </a:p>
          <a:p>
            <a:pPr lvl="1" eaLnBrk="1" hangingPunct="1"/>
            <a:r>
              <a:rPr lang="en-US" smtClean="0"/>
              <a:t>masking heterogeneities</a:t>
            </a:r>
          </a:p>
          <a:p>
            <a:pPr lvl="1" eaLnBrk="1" hangingPunct="1"/>
            <a:r>
              <a:rPr lang="en-US" smtClean="0"/>
              <a:t>Providing higher-level programming abstraction</a:t>
            </a:r>
          </a:p>
          <a:p>
            <a:pPr lvl="2" eaLnBrk="1" hangingPunct="1"/>
            <a:r>
              <a:rPr lang="en-US" smtClean="0"/>
              <a:t>much closer to application’s items of domains than the platform</a:t>
            </a:r>
          </a:p>
          <a:p>
            <a:pPr lvl="1" eaLnBrk="1" hangingPunct="1"/>
            <a:r>
              <a:rPr lang="en-US" smtClean="0"/>
              <a:t>Supports different kinds of interactions: RCP, RMI, pub-sub, …</a:t>
            </a:r>
          </a:p>
          <a:p>
            <a:pPr lvl="1"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8621B9-F792-425B-9897-9C73284984B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702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/>
          </p:cNvSpPr>
          <p:nvPr/>
        </p:nvSpPr>
        <p:spPr bwMode="auto">
          <a:xfrm>
            <a:off x="1982666" y="6330950"/>
            <a:ext cx="5562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b"/>
          <a:lstStyle/>
          <a:p>
            <a:pPr marL="39688" algn="ctr">
              <a:spcBef>
                <a:spcPts val="500"/>
              </a:spcBef>
            </a:pPr>
            <a:r>
              <a:rPr lang="en-US" sz="800">
                <a:solidFill>
                  <a:schemeClr val="tx1"/>
                </a:solidFill>
                <a:cs typeface="Times" pitchFamily="18" charset="0"/>
              </a:rPr>
              <a:t>Instructor’s Guide for  Coulouris, Dollimore, Kindberg and Blair,  Distributed Systems: Concepts and Design   Edn. 5   </a:t>
            </a:r>
            <a:br>
              <a:rPr lang="en-US" sz="800">
                <a:solidFill>
                  <a:schemeClr val="tx1"/>
                </a:solidFill>
                <a:cs typeface="Times" pitchFamily="18" charset="0"/>
              </a:rPr>
            </a:br>
            <a:r>
              <a:rPr lang="en-US" sz="800">
                <a:solidFill>
                  <a:schemeClr val="tx1"/>
                </a:solidFill>
                <a:cs typeface="Times" pitchFamily="18" charset="0"/>
              </a:rPr>
              <a:t>©  Pearson Education 2012 </a:t>
            </a:r>
          </a:p>
        </p:txBody>
      </p:sp>
      <p:sp>
        <p:nvSpPr>
          <p:cNvPr id="31747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</p:nvPr>
        </p:nvSpPr>
        <p:spPr>
          <a:xfrm>
            <a:off x="801914" y="210517"/>
            <a:ext cx="7772400" cy="867930"/>
          </a:xfrm>
        </p:spPr>
        <p:txBody>
          <a:bodyPr rIns="132080"/>
          <a:lstStyle/>
          <a:p>
            <a:pPr eaLnBrk="1" hangingPunct="1"/>
            <a:r>
              <a:rPr lang="en-US" dirty="0" smtClean="0"/>
              <a:t>Figure 2.7 Software and hardware service layers in distributed systems</a:t>
            </a:r>
          </a:p>
        </p:txBody>
      </p:sp>
      <p:pic>
        <p:nvPicPr>
          <p:cNvPr id="31749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27" y="1433513"/>
            <a:ext cx="7548196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22505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801914" y="186836"/>
            <a:ext cx="7772400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Tiered Architectures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0" y="827663"/>
            <a:ext cx="9144000" cy="4914166"/>
          </a:xfrm>
        </p:spPr>
        <p:txBody>
          <a:bodyPr/>
          <a:lstStyle/>
          <a:p>
            <a:pPr eaLnBrk="1" hangingPunct="1"/>
            <a:r>
              <a:rPr lang="en-US" dirty="0" smtClean="0"/>
              <a:t>Horizontal organization of application/service functionality across different servers</a:t>
            </a:r>
          </a:p>
          <a:p>
            <a:pPr eaLnBrk="1" hangingPunct="1"/>
            <a:r>
              <a:rPr lang="en-US" dirty="0" smtClean="0"/>
              <a:t>Typical </a:t>
            </a:r>
            <a:r>
              <a:rPr lang="en-US" b="1" u="sng" dirty="0" smtClean="0"/>
              <a:t>three-tiered architecture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b="1" u="sng" dirty="0" smtClean="0"/>
              <a:t>Presentation logic</a:t>
            </a:r>
            <a:r>
              <a:rPr lang="en-US" dirty="0" smtClean="0"/>
              <a:t>: user interactions and visualization</a:t>
            </a:r>
          </a:p>
          <a:p>
            <a:pPr lvl="1" eaLnBrk="1" hangingPunct="1"/>
            <a:r>
              <a:rPr lang="en-US" b="1" u="sng" dirty="0" smtClean="0"/>
              <a:t>Application logic</a:t>
            </a:r>
            <a:r>
              <a:rPr lang="en-US" dirty="0" smtClean="0"/>
              <a:t>: app-specific processing (AKA </a:t>
            </a:r>
            <a:r>
              <a:rPr lang="en-US" b="1" u="sng" dirty="0" smtClean="0"/>
              <a:t>business logic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b="1" u="sng" dirty="0" smtClean="0"/>
              <a:t>Data logic</a:t>
            </a:r>
            <a:r>
              <a:rPr lang="en-US" dirty="0" smtClean="0"/>
              <a:t>: persistent storage of data (e.g., database)</a:t>
            </a:r>
          </a:p>
          <a:p>
            <a:pPr lvl="1" eaLnBrk="1" hangingPunct="1"/>
            <a:r>
              <a:rPr lang="en-US" dirty="0" smtClean="0"/>
              <a:t>Above on separate processes</a:t>
            </a:r>
          </a:p>
          <a:p>
            <a:pPr eaLnBrk="1" hangingPunct="1"/>
            <a:r>
              <a:rPr lang="en-US" dirty="0" smtClean="0"/>
              <a:t>Two-tiered can split above functionality across client-server in different ways</a:t>
            </a:r>
          </a:p>
          <a:p>
            <a:pPr eaLnBrk="1" hangingPunct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626E65-CE97-4EFA-A178-E01C35F6081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7078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D666F9-DB1D-407D-AAB3-ED9BDCD66F9E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3795" name="Rectangle 1"/>
          <p:cNvSpPr>
            <a:spLocks/>
          </p:cNvSpPr>
          <p:nvPr/>
        </p:nvSpPr>
        <p:spPr bwMode="auto">
          <a:xfrm>
            <a:off x="1982666" y="6330950"/>
            <a:ext cx="5562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b"/>
          <a:lstStyle/>
          <a:p>
            <a:pPr marL="39688" algn="ctr">
              <a:spcBef>
                <a:spcPts val="500"/>
              </a:spcBef>
            </a:pPr>
            <a:r>
              <a:rPr lang="en-US" sz="800">
                <a:solidFill>
                  <a:schemeClr val="tx1"/>
                </a:solidFill>
                <a:cs typeface="Times" pitchFamily="18" charset="0"/>
              </a:rPr>
              <a:t>Instructor’s Guide for  Coulouris, Dollimore, Kindberg and Blair,  Distributed Systems: Concepts and Design   Edn. 5   </a:t>
            </a:r>
            <a:br>
              <a:rPr lang="en-US" sz="800">
                <a:solidFill>
                  <a:schemeClr val="tx1"/>
                </a:solidFill>
                <a:cs typeface="Times" pitchFamily="18" charset="0"/>
              </a:rPr>
            </a:br>
            <a:r>
              <a:rPr lang="en-US" sz="800">
                <a:solidFill>
                  <a:schemeClr val="tx1"/>
                </a:solidFill>
                <a:cs typeface="Times" pitchFamily="18" charset="0"/>
              </a:rPr>
              <a:t>©  Pearson Education 2012 </a:t>
            </a:r>
          </a:p>
        </p:txBody>
      </p:sp>
      <p:sp>
        <p:nvSpPr>
          <p:cNvPr id="33796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title"/>
          </p:nvPr>
        </p:nvSpPr>
        <p:spPr>
          <a:xfrm>
            <a:off x="801914" y="218137"/>
            <a:ext cx="7772400" cy="867930"/>
          </a:xfrm>
        </p:spPr>
        <p:txBody>
          <a:bodyPr rIns="132080"/>
          <a:lstStyle/>
          <a:p>
            <a:pPr eaLnBrk="1" hangingPunct="1"/>
            <a:r>
              <a:rPr lang="en-US" dirty="0" smtClean="0"/>
              <a:t>Figure 2.8	</a:t>
            </a:r>
            <a:br>
              <a:rPr lang="en-US" dirty="0" smtClean="0"/>
            </a:br>
            <a:r>
              <a:rPr lang="en-US" dirty="0" smtClean="0"/>
              <a:t>Two-tier and three-tier architectures</a:t>
            </a:r>
          </a:p>
        </p:txBody>
      </p:sp>
      <p:pic>
        <p:nvPicPr>
          <p:cNvPr id="3379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61440"/>
            <a:ext cx="5150826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852160" y="1703755"/>
            <a:ext cx="3291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Q: tiered architectures contradictory or complimentary to layering?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1158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801914" y="179216"/>
            <a:ext cx="7772400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Thin Clients &amp; Other Patterns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0" y="515243"/>
            <a:ext cx="9144000" cy="7353808"/>
          </a:xfrm>
        </p:spPr>
        <p:txBody>
          <a:bodyPr/>
          <a:lstStyle/>
          <a:p>
            <a:pPr eaLnBrk="1" hangingPunct="1"/>
            <a:r>
              <a:rPr lang="en-US" dirty="0" smtClean="0"/>
              <a:t>General-purpose desktop computer can be a pain to manage</a:t>
            </a:r>
          </a:p>
          <a:p>
            <a:pPr eaLnBrk="1" hangingPunct="1"/>
            <a:r>
              <a:rPr lang="en-US" b="1" u="sng" dirty="0" smtClean="0"/>
              <a:t>Thin client</a:t>
            </a:r>
            <a:r>
              <a:rPr lang="en-US" dirty="0" smtClean="0"/>
              <a:t>: SW layer supporting a window-based UI accessing remote programs and servers</a:t>
            </a:r>
          </a:p>
          <a:p>
            <a:pPr eaLnBrk="1" hangingPunct="1"/>
            <a:r>
              <a:rPr lang="en-US" dirty="0" smtClean="0"/>
              <a:t>X-Windows early example</a:t>
            </a:r>
          </a:p>
          <a:p>
            <a:pPr eaLnBrk="1" hangingPunct="1"/>
            <a:r>
              <a:rPr lang="en-US" dirty="0" smtClean="0"/>
              <a:t>Other architectural patterns</a:t>
            </a:r>
          </a:p>
          <a:p>
            <a:pPr lvl="1" eaLnBrk="1" hangingPunct="1"/>
            <a:r>
              <a:rPr lang="en-US" b="1" u="sng" dirty="0" smtClean="0"/>
              <a:t>Proxy</a:t>
            </a:r>
            <a:r>
              <a:rPr lang="en-US" dirty="0" smtClean="0"/>
              <a:t>: intermediate in local address space (MW, web proxies)</a:t>
            </a:r>
          </a:p>
          <a:p>
            <a:pPr lvl="1" eaLnBrk="1" hangingPunct="1"/>
            <a:r>
              <a:rPr lang="en-US" b="1" u="sng" dirty="0" smtClean="0"/>
              <a:t>Brokerage</a:t>
            </a:r>
            <a:r>
              <a:rPr lang="en-US" dirty="0" smtClean="0"/>
              <a:t>: </a:t>
            </a:r>
            <a:r>
              <a:rPr lang="en-US" b="1" u="sng" dirty="0" smtClean="0"/>
              <a:t>service broker</a:t>
            </a:r>
            <a:r>
              <a:rPr lang="en-US" dirty="0" smtClean="0"/>
              <a:t> helps </a:t>
            </a:r>
            <a:r>
              <a:rPr lang="en-US" b="1" u="sng" dirty="0" smtClean="0"/>
              <a:t>service requester</a:t>
            </a:r>
            <a:r>
              <a:rPr lang="en-US" dirty="0" smtClean="0"/>
              <a:t> find the right </a:t>
            </a:r>
            <a:r>
              <a:rPr lang="en-US" b="1" u="sng" dirty="0" smtClean="0"/>
              <a:t>service provider</a:t>
            </a:r>
          </a:p>
          <a:p>
            <a:pPr lvl="1" eaLnBrk="1" hangingPunct="1"/>
            <a:r>
              <a:rPr lang="en-US" b="1" u="sng" dirty="0" smtClean="0"/>
              <a:t>Reflection</a:t>
            </a:r>
            <a:r>
              <a:rPr lang="en-US" dirty="0" smtClean="0"/>
              <a:t>: </a:t>
            </a:r>
            <a:r>
              <a:rPr lang="en-US" dirty="0" err="1" smtClean="0"/>
              <a:t>applicaition</a:t>
            </a:r>
            <a:r>
              <a:rPr lang="en-US" dirty="0" smtClean="0"/>
              <a:t>/service utilizes knowledge of its internal structure; very </a:t>
            </a:r>
            <a:r>
              <a:rPr lang="en-US" dirty="0" err="1" smtClean="0"/>
              <a:t>very</a:t>
            </a:r>
            <a:r>
              <a:rPr lang="en-US" dirty="0" smtClean="0"/>
              <a:t> useful (Blair research)</a:t>
            </a:r>
          </a:p>
          <a:p>
            <a:pPr lvl="2" eaLnBrk="1" hangingPunct="1"/>
            <a:r>
              <a:rPr lang="en-US" b="1" u="sng" dirty="0" smtClean="0"/>
              <a:t>Introspection</a:t>
            </a:r>
            <a:r>
              <a:rPr lang="en-US" dirty="0" smtClean="0"/>
              <a:t>: dynamic discovery of properties (read-only)</a:t>
            </a:r>
          </a:p>
          <a:p>
            <a:pPr lvl="2" eaLnBrk="1" hangingPunct="1"/>
            <a:r>
              <a:rPr lang="en-US" b="1" u="sng" dirty="0" smtClean="0"/>
              <a:t>Intercession</a:t>
            </a:r>
            <a:r>
              <a:rPr lang="en-US" dirty="0" smtClean="0"/>
              <a:t>: dynamically modifying structure or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705C9B-80E5-468C-91F9-E016192FD5F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322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/>
          </p:cNvSpPr>
          <p:nvPr/>
        </p:nvSpPr>
        <p:spPr bwMode="auto">
          <a:xfrm>
            <a:off x="1982666" y="6330950"/>
            <a:ext cx="5562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b"/>
          <a:lstStyle/>
          <a:p>
            <a:pPr marL="39688" algn="ctr">
              <a:spcBef>
                <a:spcPts val="500"/>
              </a:spcBef>
            </a:pPr>
            <a:r>
              <a:rPr lang="en-US" sz="800">
                <a:solidFill>
                  <a:schemeClr val="tx1"/>
                </a:solidFill>
                <a:cs typeface="Times" pitchFamily="18" charset="0"/>
              </a:rPr>
              <a:t>Instructor’s Guide for  Coulouris, Dollimore, Kindberg and Blair,  Distributed Systems: Concepts and Design   Edn. 5   </a:t>
            </a:r>
            <a:br>
              <a:rPr lang="en-US" sz="800">
                <a:solidFill>
                  <a:schemeClr val="tx1"/>
                </a:solidFill>
                <a:cs typeface="Times" pitchFamily="18" charset="0"/>
              </a:rPr>
            </a:br>
            <a:r>
              <a:rPr lang="en-US" sz="800">
                <a:solidFill>
                  <a:schemeClr val="tx1"/>
                </a:solidFill>
                <a:cs typeface="Times" pitchFamily="18" charset="0"/>
              </a:rPr>
              <a:t>©  Pearson Education 2012 </a:t>
            </a:r>
          </a:p>
        </p:txBody>
      </p:sp>
      <p:sp>
        <p:nvSpPr>
          <p:cNvPr id="35843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>
          <a:xfrm>
            <a:off x="801914" y="202897"/>
            <a:ext cx="7772400" cy="867930"/>
          </a:xfrm>
        </p:spPr>
        <p:txBody>
          <a:bodyPr rIns="132080"/>
          <a:lstStyle/>
          <a:p>
            <a:pPr eaLnBrk="1" hangingPunct="1"/>
            <a:r>
              <a:rPr lang="en-US" dirty="0" smtClean="0"/>
              <a:t>Figure 2.10</a:t>
            </a:r>
            <a:br>
              <a:rPr lang="en-US" dirty="0" smtClean="0"/>
            </a:br>
            <a:r>
              <a:rPr lang="en-US" dirty="0" smtClean="0"/>
              <a:t>Thin clients and compute servers</a:t>
            </a:r>
          </a:p>
        </p:txBody>
      </p:sp>
      <p:sp>
        <p:nvSpPr>
          <p:cNvPr id="35845" name="Rectangle 4"/>
          <p:cNvSpPr>
            <a:spLocks/>
          </p:cNvSpPr>
          <p:nvPr/>
        </p:nvSpPr>
        <p:spPr bwMode="auto">
          <a:xfrm>
            <a:off x="974481" y="2928938"/>
            <a:ext cx="1834662" cy="1289050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35846" name="Rectangle 5"/>
          <p:cNvSpPr>
            <a:spLocks/>
          </p:cNvSpPr>
          <p:nvPr/>
        </p:nvSpPr>
        <p:spPr bwMode="auto">
          <a:xfrm>
            <a:off x="5930412" y="2552700"/>
            <a:ext cx="2540977" cy="1951038"/>
          </a:xfrm>
          <a:prstGeom prst="rect">
            <a:avLst/>
          </a:prstGeom>
          <a:solidFill>
            <a:srgbClr val="FFD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35847" name="Oval 6"/>
          <p:cNvSpPr>
            <a:spLocks/>
          </p:cNvSpPr>
          <p:nvPr/>
        </p:nvSpPr>
        <p:spPr bwMode="auto">
          <a:xfrm>
            <a:off x="1135674" y="3144839"/>
            <a:ext cx="1512277" cy="871537"/>
          </a:xfrm>
          <a:prstGeom prst="ellipse">
            <a:avLst/>
          </a:prstGeom>
          <a:solidFill>
            <a:srgbClr val="FFFFFF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35848" name="Rectangle 7"/>
          <p:cNvSpPr>
            <a:spLocks/>
          </p:cNvSpPr>
          <p:nvPr/>
        </p:nvSpPr>
        <p:spPr bwMode="auto">
          <a:xfrm>
            <a:off x="1545981" y="3275014"/>
            <a:ext cx="5498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 dirty="0">
                <a:solidFill>
                  <a:schemeClr val="bg2"/>
                </a:solidFill>
                <a:latin typeface="Arial" pitchFamily="34" charset="0"/>
                <a:sym typeface="Arial" pitchFamily="34" charset="0"/>
              </a:rPr>
              <a:t>Thin</a:t>
            </a:r>
          </a:p>
        </p:txBody>
      </p:sp>
      <p:sp>
        <p:nvSpPr>
          <p:cNvPr id="35849" name="Rectangle 8"/>
          <p:cNvSpPr>
            <a:spLocks/>
          </p:cNvSpPr>
          <p:nvPr/>
        </p:nvSpPr>
        <p:spPr bwMode="auto">
          <a:xfrm>
            <a:off x="1487366" y="3562350"/>
            <a:ext cx="7213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 dirty="0">
                <a:solidFill>
                  <a:schemeClr val="bg2"/>
                </a:solidFill>
                <a:latin typeface="Arial" pitchFamily="34" charset="0"/>
                <a:sym typeface="Arial" pitchFamily="34" charset="0"/>
              </a:rPr>
              <a:t>Client</a:t>
            </a:r>
          </a:p>
        </p:txBody>
      </p:sp>
      <p:sp>
        <p:nvSpPr>
          <p:cNvPr id="35850" name="Oval 9"/>
          <p:cNvSpPr>
            <a:spLocks/>
          </p:cNvSpPr>
          <p:nvPr/>
        </p:nvSpPr>
        <p:spPr bwMode="auto">
          <a:xfrm>
            <a:off x="6380285" y="3074988"/>
            <a:ext cx="1641231" cy="906462"/>
          </a:xfrm>
          <a:prstGeom prst="ellipse">
            <a:avLst/>
          </a:prstGeom>
          <a:solidFill>
            <a:srgbClr val="FFFFFF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35851" name="Rectangle 10"/>
          <p:cNvSpPr>
            <a:spLocks/>
          </p:cNvSpPr>
          <p:nvPr/>
        </p:nvSpPr>
        <p:spPr bwMode="auto">
          <a:xfrm>
            <a:off x="6516566" y="3230564"/>
            <a:ext cx="13801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chemeClr val="bg2"/>
                </a:solidFill>
                <a:latin typeface="Arial" pitchFamily="34" charset="0"/>
                <a:sym typeface="Arial" pitchFamily="34" charset="0"/>
              </a:rPr>
              <a:t>Application</a:t>
            </a:r>
          </a:p>
        </p:txBody>
      </p:sp>
      <p:sp>
        <p:nvSpPr>
          <p:cNvPr id="35852" name="Rectangle 11"/>
          <p:cNvSpPr>
            <a:spLocks/>
          </p:cNvSpPr>
          <p:nvPr/>
        </p:nvSpPr>
        <p:spPr bwMode="auto">
          <a:xfrm>
            <a:off x="6783266" y="3543300"/>
            <a:ext cx="101951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chemeClr val="bg2"/>
                </a:solidFill>
                <a:latin typeface="Arial" pitchFamily="34" charset="0"/>
                <a:sym typeface="Arial" pitchFamily="34" charset="0"/>
              </a:rPr>
              <a:t>Process</a:t>
            </a:r>
          </a:p>
        </p:txBody>
      </p:sp>
      <p:sp>
        <p:nvSpPr>
          <p:cNvPr id="35853" name="Rectangle 12"/>
          <p:cNvSpPr>
            <a:spLocks/>
          </p:cNvSpPr>
          <p:nvPr/>
        </p:nvSpPr>
        <p:spPr bwMode="auto">
          <a:xfrm>
            <a:off x="470389" y="2393950"/>
            <a:ext cx="30921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 dirty="0">
                <a:solidFill>
                  <a:schemeClr val="bg2"/>
                </a:solidFill>
                <a:latin typeface="Arial" pitchFamily="34" charset="0"/>
                <a:sym typeface="Arial" pitchFamily="34" charset="0"/>
              </a:rPr>
              <a:t>Network computer or PC</a:t>
            </a:r>
          </a:p>
        </p:txBody>
      </p:sp>
      <p:sp>
        <p:nvSpPr>
          <p:cNvPr id="35854" name="Rectangle 13"/>
          <p:cNvSpPr>
            <a:spLocks/>
          </p:cNvSpPr>
          <p:nvPr/>
        </p:nvSpPr>
        <p:spPr bwMode="auto">
          <a:xfrm>
            <a:off x="6296759" y="2149475"/>
            <a:ext cx="201016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chemeClr val="tx1"/>
                </a:solidFill>
                <a:latin typeface="Arial" pitchFamily="34" charset="0"/>
                <a:sym typeface="Arial" pitchFamily="34" charset="0"/>
              </a:rPr>
              <a:t>Compute server</a:t>
            </a:r>
          </a:p>
        </p:txBody>
      </p:sp>
      <p:sp>
        <p:nvSpPr>
          <p:cNvPr id="35855" name="Freeform 14"/>
          <p:cNvSpPr>
            <a:spLocks/>
          </p:cNvSpPr>
          <p:nvPr/>
        </p:nvSpPr>
        <p:spPr bwMode="auto">
          <a:xfrm>
            <a:off x="2647950" y="3492501"/>
            <a:ext cx="533400" cy="73025"/>
          </a:xfrm>
          <a:custGeom>
            <a:avLst/>
            <a:gdLst>
              <a:gd name="T0" fmla="*/ 0 w 21600"/>
              <a:gd name="T1" fmla="*/ 24342 h 21600"/>
              <a:gd name="T2" fmla="*/ 145024 w 21600"/>
              <a:gd name="T3" fmla="*/ 0 h 21600"/>
              <a:gd name="T4" fmla="*/ 386705 w 21600"/>
              <a:gd name="T5" fmla="*/ 24342 h 21600"/>
              <a:gd name="T6" fmla="*/ 483361 w 21600"/>
              <a:gd name="T7" fmla="*/ 48683 h 21600"/>
              <a:gd name="T8" fmla="*/ 577850 w 21600"/>
              <a:gd name="T9" fmla="*/ 73025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0"/>
              <a:gd name="T16" fmla="*/ 0 h 21600"/>
              <a:gd name="T17" fmla="*/ 2160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7200"/>
                </a:moveTo>
                <a:lnTo>
                  <a:pt x="5421" y="0"/>
                </a:lnTo>
                <a:lnTo>
                  <a:pt x="14455" y="7200"/>
                </a:lnTo>
                <a:lnTo>
                  <a:pt x="18068" y="14400"/>
                </a:lnTo>
                <a:lnTo>
                  <a:pt x="21600" y="21600"/>
                </a:lnTo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35856" name="Freeform 15"/>
          <p:cNvSpPr>
            <a:spLocks/>
          </p:cNvSpPr>
          <p:nvPr/>
        </p:nvSpPr>
        <p:spPr bwMode="auto">
          <a:xfrm>
            <a:off x="5446835" y="3492500"/>
            <a:ext cx="965688" cy="34925"/>
          </a:xfrm>
          <a:custGeom>
            <a:avLst/>
            <a:gdLst>
              <a:gd name="T0" fmla="*/ 1046162 w 21600"/>
              <a:gd name="T1" fmla="*/ 0 h 21600"/>
              <a:gd name="T2" fmla="*/ 836591 w 21600"/>
              <a:gd name="T3" fmla="*/ 34925 h 21600"/>
              <a:gd name="T4" fmla="*/ 454015 w 21600"/>
              <a:gd name="T5" fmla="*/ 34925 h 21600"/>
              <a:gd name="T6" fmla="*/ 174602 w 21600"/>
              <a:gd name="T7" fmla="*/ 34925 h 21600"/>
              <a:gd name="T8" fmla="*/ 0 w 21600"/>
              <a:gd name="T9" fmla="*/ 34925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0"/>
              <a:gd name="T16" fmla="*/ 0 h 21600"/>
              <a:gd name="T17" fmla="*/ 2160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21600" y="0"/>
                </a:moveTo>
                <a:lnTo>
                  <a:pt x="17273" y="21600"/>
                </a:lnTo>
                <a:lnTo>
                  <a:pt x="9374" y="21600"/>
                </a:lnTo>
                <a:lnTo>
                  <a:pt x="3605" y="21600"/>
                </a:lnTo>
                <a:lnTo>
                  <a:pt x="0" y="21600"/>
                </a:lnTo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35857" name="Freeform 16"/>
          <p:cNvSpPr>
            <a:spLocks/>
          </p:cNvSpPr>
          <p:nvPr/>
        </p:nvSpPr>
        <p:spPr bwMode="auto">
          <a:xfrm>
            <a:off x="3074377" y="2865439"/>
            <a:ext cx="2606920" cy="1150937"/>
          </a:xfrm>
          <a:custGeom>
            <a:avLst/>
            <a:gdLst>
              <a:gd name="T0" fmla="*/ 69820 w 21600"/>
              <a:gd name="T1" fmla="*/ 279422 h 21600"/>
              <a:gd name="T2" fmla="*/ 104729 w 21600"/>
              <a:gd name="T3" fmla="*/ 209566 h 21600"/>
              <a:gd name="T4" fmla="*/ 279409 w 21600"/>
              <a:gd name="T5" fmla="*/ 104757 h 21600"/>
              <a:gd name="T6" fmla="*/ 454089 w 21600"/>
              <a:gd name="T7" fmla="*/ 69855 h 21600"/>
              <a:gd name="T8" fmla="*/ 558818 w 21600"/>
              <a:gd name="T9" fmla="*/ 69855 h 21600"/>
              <a:gd name="T10" fmla="*/ 628638 w 21600"/>
              <a:gd name="T11" fmla="*/ 34901 h 21600"/>
              <a:gd name="T12" fmla="*/ 836658 w 21600"/>
              <a:gd name="T13" fmla="*/ 69855 h 21600"/>
              <a:gd name="T14" fmla="*/ 1046117 w 21600"/>
              <a:gd name="T15" fmla="*/ 104757 h 21600"/>
              <a:gd name="T16" fmla="*/ 1255707 w 21600"/>
              <a:gd name="T17" fmla="*/ 104757 h 21600"/>
              <a:gd name="T18" fmla="*/ 1465296 w 21600"/>
              <a:gd name="T19" fmla="*/ 104757 h 21600"/>
              <a:gd name="T20" fmla="*/ 1603366 w 21600"/>
              <a:gd name="T21" fmla="*/ 69855 h 21600"/>
              <a:gd name="T22" fmla="*/ 1708096 w 21600"/>
              <a:gd name="T23" fmla="*/ 34901 h 21600"/>
              <a:gd name="T24" fmla="*/ 1847865 w 21600"/>
              <a:gd name="T25" fmla="*/ 0 h 21600"/>
              <a:gd name="T26" fmla="*/ 2022414 w 21600"/>
              <a:gd name="T27" fmla="*/ 0 h 21600"/>
              <a:gd name="T28" fmla="*/ 2162185 w 21600"/>
              <a:gd name="T29" fmla="*/ 0 h 21600"/>
              <a:gd name="T30" fmla="*/ 2266914 w 21600"/>
              <a:gd name="T31" fmla="*/ 34901 h 21600"/>
              <a:gd name="T32" fmla="*/ 2336864 w 21600"/>
              <a:gd name="T33" fmla="*/ 69855 h 21600"/>
              <a:gd name="T34" fmla="*/ 2474934 w 21600"/>
              <a:gd name="T35" fmla="*/ 104757 h 21600"/>
              <a:gd name="T36" fmla="*/ 2614574 w 21600"/>
              <a:gd name="T37" fmla="*/ 209566 h 21600"/>
              <a:gd name="T38" fmla="*/ 2789253 w 21600"/>
              <a:gd name="T39" fmla="*/ 349224 h 21600"/>
              <a:gd name="T40" fmla="*/ 2824163 w 21600"/>
              <a:gd name="T41" fmla="*/ 557192 h 21600"/>
              <a:gd name="T42" fmla="*/ 2824163 w 21600"/>
              <a:gd name="T43" fmla="*/ 696903 h 21600"/>
              <a:gd name="T44" fmla="*/ 2789253 w 21600"/>
              <a:gd name="T45" fmla="*/ 801713 h 21600"/>
              <a:gd name="T46" fmla="*/ 2719434 w 21600"/>
              <a:gd name="T47" fmla="*/ 1011226 h 21600"/>
              <a:gd name="T48" fmla="*/ 2579664 w 21600"/>
              <a:gd name="T49" fmla="*/ 1081082 h 21600"/>
              <a:gd name="T50" fmla="*/ 2371774 w 21600"/>
              <a:gd name="T51" fmla="*/ 1150937 h 21600"/>
              <a:gd name="T52" fmla="*/ 2162185 w 21600"/>
              <a:gd name="T53" fmla="*/ 1116036 h 21600"/>
              <a:gd name="T54" fmla="*/ 1952595 w 21600"/>
              <a:gd name="T55" fmla="*/ 1081082 h 21600"/>
              <a:gd name="T56" fmla="*/ 1778046 w 21600"/>
              <a:gd name="T57" fmla="*/ 1081082 h 21600"/>
              <a:gd name="T58" fmla="*/ 1603366 w 21600"/>
              <a:gd name="T59" fmla="*/ 1046180 h 21600"/>
              <a:gd name="T60" fmla="*/ 1395476 w 21600"/>
              <a:gd name="T61" fmla="*/ 1046180 h 21600"/>
              <a:gd name="T62" fmla="*/ 1220797 w 21600"/>
              <a:gd name="T63" fmla="*/ 1046180 h 21600"/>
              <a:gd name="T64" fmla="*/ 1081027 w 21600"/>
              <a:gd name="T65" fmla="*/ 1081082 h 21600"/>
              <a:gd name="T66" fmla="*/ 941388 w 21600"/>
              <a:gd name="T67" fmla="*/ 1081082 h 21600"/>
              <a:gd name="T68" fmla="*/ 801748 w 21600"/>
              <a:gd name="T69" fmla="*/ 1081082 h 21600"/>
              <a:gd name="T70" fmla="*/ 663548 w 21600"/>
              <a:gd name="T71" fmla="*/ 1116036 h 21600"/>
              <a:gd name="T72" fmla="*/ 523908 w 21600"/>
              <a:gd name="T73" fmla="*/ 1116036 h 21600"/>
              <a:gd name="T74" fmla="*/ 419048 w 21600"/>
              <a:gd name="T75" fmla="*/ 1116036 h 21600"/>
              <a:gd name="T76" fmla="*/ 314319 w 21600"/>
              <a:gd name="T77" fmla="*/ 1081082 h 21600"/>
              <a:gd name="T78" fmla="*/ 244499 w 21600"/>
              <a:gd name="T79" fmla="*/ 1046180 h 21600"/>
              <a:gd name="T80" fmla="*/ 209589 w 21600"/>
              <a:gd name="T81" fmla="*/ 1011226 h 21600"/>
              <a:gd name="T82" fmla="*/ 174680 w 21600"/>
              <a:gd name="T83" fmla="*/ 976325 h 21600"/>
              <a:gd name="T84" fmla="*/ 104729 w 21600"/>
              <a:gd name="T85" fmla="*/ 906470 h 21600"/>
              <a:gd name="T86" fmla="*/ 34910 w 21600"/>
              <a:gd name="T87" fmla="*/ 766758 h 21600"/>
              <a:gd name="T88" fmla="*/ 0 w 21600"/>
              <a:gd name="T89" fmla="*/ 662002 h 21600"/>
              <a:gd name="T90" fmla="*/ 0 w 21600"/>
              <a:gd name="T91" fmla="*/ 557192 h 21600"/>
              <a:gd name="T92" fmla="*/ 0 w 21600"/>
              <a:gd name="T93" fmla="*/ 454034 h 21600"/>
              <a:gd name="T94" fmla="*/ 34910 w 21600"/>
              <a:gd name="T95" fmla="*/ 349224 h 21600"/>
              <a:gd name="T96" fmla="*/ 69820 w 21600"/>
              <a:gd name="T97" fmla="*/ 279422 h 21600"/>
              <a:gd name="T98" fmla="*/ 69820 w 21600"/>
              <a:gd name="T99" fmla="*/ 279422 h 21600"/>
              <a:gd name="T100" fmla="*/ 69820 w 21600"/>
              <a:gd name="T101" fmla="*/ 279422 h 21600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21600"/>
              <a:gd name="T154" fmla="*/ 0 h 21600"/>
              <a:gd name="T155" fmla="*/ 21600 w 21600"/>
              <a:gd name="T156" fmla="*/ 21600 h 21600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21600" h="21600">
                <a:moveTo>
                  <a:pt x="534" y="5244"/>
                </a:moveTo>
                <a:lnTo>
                  <a:pt x="801" y="3933"/>
                </a:lnTo>
                <a:lnTo>
                  <a:pt x="2137" y="1966"/>
                </a:lnTo>
                <a:lnTo>
                  <a:pt x="3473" y="1311"/>
                </a:lnTo>
                <a:lnTo>
                  <a:pt x="4274" y="1311"/>
                </a:lnTo>
                <a:lnTo>
                  <a:pt x="4808" y="655"/>
                </a:lnTo>
                <a:lnTo>
                  <a:pt x="6399" y="1311"/>
                </a:lnTo>
                <a:lnTo>
                  <a:pt x="8001" y="1966"/>
                </a:lnTo>
                <a:lnTo>
                  <a:pt x="9604" y="1966"/>
                </a:lnTo>
                <a:lnTo>
                  <a:pt x="11207" y="1966"/>
                </a:lnTo>
                <a:lnTo>
                  <a:pt x="12263" y="1311"/>
                </a:lnTo>
                <a:lnTo>
                  <a:pt x="13064" y="655"/>
                </a:lnTo>
                <a:lnTo>
                  <a:pt x="14133" y="0"/>
                </a:lnTo>
                <a:lnTo>
                  <a:pt x="15468" y="0"/>
                </a:lnTo>
                <a:lnTo>
                  <a:pt x="16537" y="0"/>
                </a:lnTo>
                <a:lnTo>
                  <a:pt x="17338" y="655"/>
                </a:lnTo>
                <a:lnTo>
                  <a:pt x="17873" y="1311"/>
                </a:lnTo>
                <a:lnTo>
                  <a:pt x="18929" y="1966"/>
                </a:lnTo>
                <a:lnTo>
                  <a:pt x="19997" y="3933"/>
                </a:lnTo>
                <a:lnTo>
                  <a:pt x="21333" y="6554"/>
                </a:lnTo>
                <a:lnTo>
                  <a:pt x="21600" y="10457"/>
                </a:lnTo>
                <a:lnTo>
                  <a:pt x="21600" y="13079"/>
                </a:lnTo>
                <a:lnTo>
                  <a:pt x="21333" y="15046"/>
                </a:lnTo>
                <a:lnTo>
                  <a:pt x="20799" y="18978"/>
                </a:lnTo>
                <a:lnTo>
                  <a:pt x="19730" y="20289"/>
                </a:lnTo>
                <a:lnTo>
                  <a:pt x="18140" y="21600"/>
                </a:lnTo>
                <a:lnTo>
                  <a:pt x="16537" y="20945"/>
                </a:lnTo>
                <a:lnTo>
                  <a:pt x="14934" y="20289"/>
                </a:lnTo>
                <a:lnTo>
                  <a:pt x="13599" y="20289"/>
                </a:lnTo>
                <a:lnTo>
                  <a:pt x="12263" y="19634"/>
                </a:lnTo>
                <a:lnTo>
                  <a:pt x="10673" y="19634"/>
                </a:lnTo>
                <a:lnTo>
                  <a:pt x="9337" y="19634"/>
                </a:lnTo>
                <a:lnTo>
                  <a:pt x="8268" y="20289"/>
                </a:lnTo>
                <a:lnTo>
                  <a:pt x="7200" y="20289"/>
                </a:lnTo>
                <a:lnTo>
                  <a:pt x="6132" y="20289"/>
                </a:lnTo>
                <a:lnTo>
                  <a:pt x="5075" y="20945"/>
                </a:lnTo>
                <a:lnTo>
                  <a:pt x="4007" y="20945"/>
                </a:lnTo>
                <a:lnTo>
                  <a:pt x="3205" y="20945"/>
                </a:lnTo>
                <a:lnTo>
                  <a:pt x="2404" y="20289"/>
                </a:lnTo>
                <a:lnTo>
                  <a:pt x="1870" y="19634"/>
                </a:lnTo>
                <a:lnTo>
                  <a:pt x="1603" y="18978"/>
                </a:lnTo>
                <a:lnTo>
                  <a:pt x="1336" y="18323"/>
                </a:lnTo>
                <a:lnTo>
                  <a:pt x="801" y="17012"/>
                </a:lnTo>
                <a:lnTo>
                  <a:pt x="267" y="14390"/>
                </a:lnTo>
                <a:lnTo>
                  <a:pt x="0" y="12424"/>
                </a:lnTo>
                <a:lnTo>
                  <a:pt x="0" y="10457"/>
                </a:lnTo>
                <a:lnTo>
                  <a:pt x="0" y="8521"/>
                </a:lnTo>
                <a:lnTo>
                  <a:pt x="267" y="6554"/>
                </a:lnTo>
                <a:lnTo>
                  <a:pt x="534" y="5244"/>
                </a:lnTo>
                <a:close/>
                <a:moveTo>
                  <a:pt x="534" y="5244"/>
                </a:moveTo>
              </a:path>
            </a:pathLst>
          </a:custGeom>
          <a:solidFill>
            <a:srgbClr val="FFDC99"/>
          </a:solidFill>
          <a:ln w="50800" cap="flat">
            <a:solidFill>
              <a:srgbClr val="FFDC9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35858" name="Rectangle 17"/>
          <p:cNvSpPr>
            <a:spLocks/>
          </p:cNvSpPr>
          <p:nvPr/>
        </p:nvSpPr>
        <p:spPr bwMode="auto">
          <a:xfrm>
            <a:off x="3884735" y="3282950"/>
            <a:ext cx="9890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200">
                <a:solidFill>
                  <a:schemeClr val="bg2"/>
                </a:solidFill>
                <a:latin typeface="Arial" pitchFamily="34" charset="0"/>
                <a:sym typeface="Arial" pitchFamily="34" charset="0"/>
              </a:rPr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12616627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801914" y="171596"/>
            <a:ext cx="7772400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 [2.1]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83820" y="614303"/>
            <a:ext cx="9060180" cy="7404078"/>
          </a:xfrm>
        </p:spPr>
        <p:txBody>
          <a:bodyPr/>
          <a:lstStyle/>
          <a:p>
            <a:pPr eaLnBrk="1" hangingPunct="1"/>
            <a:r>
              <a:rPr lang="en-US" dirty="0" smtClean="0"/>
              <a:t>Real-world systems should (ideally) be designed to function in widest possible range of circumstances (incl. difficulties and threats)</a:t>
            </a:r>
          </a:p>
          <a:p>
            <a:pPr eaLnBrk="1" hangingPunct="1"/>
            <a:r>
              <a:rPr lang="en-US" dirty="0" smtClean="0"/>
              <a:t>Chap2: how properties and design issues of DSs can be captured and analyzed with descriptive models</a:t>
            </a:r>
          </a:p>
          <a:p>
            <a:pPr lvl="1" eaLnBrk="1" hangingPunct="1"/>
            <a:r>
              <a:rPr lang="en-US" b="1" u="sng" dirty="0" smtClean="0"/>
              <a:t>Physical models: </a:t>
            </a:r>
            <a:r>
              <a:rPr lang="en-US" dirty="0" smtClean="0"/>
              <a:t>HW composition of computers (and devices) and networks that interconnect them</a:t>
            </a:r>
          </a:p>
          <a:p>
            <a:pPr lvl="1" eaLnBrk="1" hangingPunct="1"/>
            <a:r>
              <a:rPr lang="en-US" b="1" u="sng" dirty="0" smtClean="0"/>
              <a:t>Architectural models</a:t>
            </a:r>
            <a:r>
              <a:rPr lang="en-US" dirty="0" smtClean="0"/>
              <a:t>: describe w.r.t. computational tasks done by computational elements (single or aggregate) connected by networks</a:t>
            </a:r>
          </a:p>
          <a:p>
            <a:pPr lvl="1" eaLnBrk="1" hangingPunct="1"/>
            <a:r>
              <a:rPr lang="en-US" b="1" u="sng" dirty="0" smtClean="0"/>
              <a:t>Fundamental models</a:t>
            </a:r>
            <a:r>
              <a:rPr lang="en-US" dirty="0" smtClean="0"/>
              <a:t>: abstract perspective examining an individual aspect of a distributed system</a:t>
            </a:r>
          </a:p>
          <a:p>
            <a:pPr lvl="2" eaLnBrk="1" hangingPunct="1"/>
            <a:r>
              <a:rPr lang="en-US" b="1" u="sng" dirty="0" smtClean="0"/>
              <a:t>Interaction models </a:t>
            </a:r>
            <a:r>
              <a:rPr lang="en-US" dirty="0" smtClean="0"/>
              <a:t>(</a:t>
            </a:r>
            <a:r>
              <a:rPr lang="en-US" dirty="0" err="1" smtClean="0"/>
              <a:t>struct+seq</a:t>
            </a:r>
            <a:r>
              <a:rPr lang="en-US" dirty="0" smtClean="0"/>
              <a:t> of elements’ </a:t>
            </a:r>
            <a:r>
              <a:rPr lang="en-US" dirty="0" err="1" smtClean="0"/>
              <a:t>comms</a:t>
            </a:r>
            <a:r>
              <a:rPr lang="en-US" dirty="0" smtClean="0"/>
              <a:t>), </a:t>
            </a:r>
            <a:r>
              <a:rPr lang="en-US" b="1" u="sng" dirty="0" smtClean="0"/>
              <a:t>failure models</a:t>
            </a:r>
            <a:r>
              <a:rPr lang="en-US" dirty="0" smtClean="0"/>
              <a:t>, </a:t>
            </a:r>
            <a:r>
              <a:rPr lang="en-US" b="1" u="sng" dirty="0" smtClean="0"/>
              <a:t>security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8DC551-E53E-4CC9-8C03-F01261912E0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01461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469AD1-8220-48E4-9A67-58436C02FF46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6867" name="Rectangle 1"/>
          <p:cNvSpPr>
            <a:spLocks/>
          </p:cNvSpPr>
          <p:nvPr/>
        </p:nvSpPr>
        <p:spPr bwMode="auto">
          <a:xfrm>
            <a:off x="1982666" y="6330950"/>
            <a:ext cx="5562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 anchor="b"/>
          <a:lstStyle/>
          <a:p>
            <a:pPr marL="39688" algn="ctr">
              <a:spcBef>
                <a:spcPts val="500"/>
              </a:spcBef>
            </a:pPr>
            <a:r>
              <a:rPr lang="en-US" sz="800">
                <a:solidFill>
                  <a:schemeClr val="tx1"/>
                </a:solidFill>
                <a:cs typeface="Times" pitchFamily="18" charset="0"/>
              </a:rPr>
              <a:t>Instructor’s Guide for  Coulouris, Dollimore, Kindberg and Blair,  Distributed Systems: Concepts and Design   Edn. 5   </a:t>
            </a:r>
            <a:br>
              <a:rPr lang="en-US" sz="800">
                <a:solidFill>
                  <a:schemeClr val="tx1"/>
                </a:solidFill>
                <a:cs typeface="Times" pitchFamily="18" charset="0"/>
              </a:rPr>
            </a:br>
            <a:r>
              <a:rPr lang="en-US" sz="800">
                <a:solidFill>
                  <a:schemeClr val="tx1"/>
                </a:solidFill>
                <a:cs typeface="Times" pitchFamily="18" charset="0"/>
              </a:rPr>
              <a:t>©  Pearson Education 2012 </a:t>
            </a:r>
          </a:p>
        </p:txBody>
      </p:sp>
      <p:sp>
        <p:nvSpPr>
          <p:cNvPr id="36868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title"/>
          </p:nvPr>
        </p:nvSpPr>
        <p:spPr>
          <a:xfrm>
            <a:off x="278424" y="46470"/>
            <a:ext cx="8204689" cy="867930"/>
          </a:xfrm>
        </p:spPr>
        <p:txBody>
          <a:bodyPr rIns="132080"/>
          <a:lstStyle/>
          <a:p>
            <a:pPr eaLnBrk="1" hangingPunct="1"/>
            <a:r>
              <a:rPr lang="en-US" smtClean="0"/>
              <a:t>Figure 2.11	</a:t>
            </a:r>
            <a:br>
              <a:rPr lang="en-US" smtClean="0"/>
            </a:br>
            <a:r>
              <a:rPr lang="en-US" smtClean="0"/>
              <a:t>The web service architectural pattern</a:t>
            </a:r>
          </a:p>
        </p:txBody>
      </p:sp>
      <p:pic>
        <p:nvPicPr>
          <p:cNvPr id="3687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333500"/>
            <a:ext cx="8445012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6900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87733" y="472438"/>
            <a:ext cx="7772400" cy="487313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  <a:latin typeface="Lucida Sans" charset="0"/>
              </a:rPr>
              <a:t>Today’s Content</a:t>
            </a:r>
            <a:endParaRPr lang="en-US" dirty="0">
              <a:solidFill>
                <a:srgbClr val="C0504D"/>
              </a:solidFill>
              <a:latin typeface="Lucida Sans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1800" y="988800"/>
            <a:ext cx="8229600" cy="1477328"/>
          </a:xfrm>
        </p:spPr>
        <p:txBody>
          <a:bodyPr/>
          <a:lstStyle/>
          <a:p>
            <a:pPr marL="6223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C00000"/>
                </a:solidFill>
              </a:rPr>
              <a:t>Architectural Models (2.1 and 2.2)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</a:rPr>
              <a:t>Middleware (Slides only)</a:t>
            </a:r>
            <a:endParaRPr lang="en-US" sz="2000" b="1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518648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Middleware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914" y="1543943"/>
            <a:ext cx="7772400" cy="2154436"/>
          </a:xfrm>
        </p:spPr>
        <p:txBody>
          <a:bodyPr/>
          <a:lstStyle/>
          <a:p>
            <a:r>
              <a:rPr lang="en-US" dirty="0" smtClean="0"/>
              <a:t>“Middleware is like underwear: it is absolutely essential, but it should never be seen in public.” unknown </a:t>
            </a:r>
            <a:r>
              <a:rPr lang="en-US" dirty="0" err="1" smtClean="0"/>
              <a:t>witticist</a:t>
            </a:r>
            <a:endParaRPr lang="en-US" dirty="0" smtClean="0"/>
          </a:p>
          <a:p>
            <a:r>
              <a:rPr lang="en-US" dirty="0" smtClean="0"/>
              <a:t>Background info (only first page required): </a:t>
            </a:r>
            <a:r>
              <a:rPr lang="en-US" sz="2000" dirty="0">
                <a:hlinkClick r:id="rId2"/>
              </a:rPr>
              <a:t>http://www.eecs.wsu.edu/~</a:t>
            </a:r>
            <a:r>
              <a:rPr lang="en-US" sz="2000" dirty="0" smtClean="0">
                <a:hlinkClick r:id="rId2"/>
              </a:rPr>
              <a:t>bakken/middleware.pdf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69872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err="1" smtClean="0"/>
              <a:t>CptS</a:t>
            </a:r>
            <a:r>
              <a:rPr lang="en-US" dirty="0" smtClean="0"/>
              <a:t> 464/564 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mtClean="0"/>
              <a:t>Middleware in Context:  © 2011 David E. Bakken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801914" y="179216"/>
            <a:ext cx="7772400" cy="480131"/>
          </a:xfrm>
        </p:spPr>
        <p:txBody>
          <a:bodyPr/>
          <a:lstStyle/>
          <a:p>
            <a:pPr eaLnBrk="1" hangingPunct="1"/>
            <a:r>
              <a:rPr lang="en-US" sz="2800" smtClean="0"/>
              <a:t>Context: (Most) Technology Marches 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569848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Hardware technology’s progress phenomenal in last few decades</a:t>
            </a:r>
          </a:p>
          <a:p>
            <a:pPr lvl="1" eaLnBrk="1" hangingPunct="1"/>
            <a:r>
              <a:rPr lang="en-US" sz="2200" dirty="0" smtClean="0"/>
              <a:t>Moore’s Law</a:t>
            </a:r>
          </a:p>
          <a:p>
            <a:pPr lvl="1" eaLnBrk="1" hangingPunct="1"/>
            <a:r>
              <a:rPr lang="en-US" sz="2200" dirty="0" smtClean="0"/>
              <a:t>Metcalf’s Law</a:t>
            </a:r>
          </a:p>
          <a:p>
            <a:pPr lvl="1" eaLnBrk="1" hangingPunct="1"/>
            <a:r>
              <a:rPr lang="en-US" sz="2200" dirty="0" smtClean="0"/>
              <a:t>Graphics processing power</a:t>
            </a:r>
          </a:p>
          <a:p>
            <a:pPr eaLnBrk="1" hangingPunct="1"/>
            <a:r>
              <a:rPr lang="en-US" sz="2400" dirty="0" smtClean="0"/>
              <a:t>Software technology’s progress is much more spotty</a:t>
            </a:r>
          </a:p>
          <a:p>
            <a:pPr lvl="1" eaLnBrk="1" hangingPunct="1"/>
            <a:r>
              <a:rPr lang="en-US" sz="2200" dirty="0" smtClean="0"/>
              <a:t>“Software crisis”</a:t>
            </a:r>
          </a:p>
          <a:p>
            <a:pPr lvl="1" eaLnBrk="1" hangingPunct="1"/>
            <a:r>
              <a:rPr lang="en-US" sz="2200" dirty="0" smtClean="0"/>
              <a:t>Yet SW is a large and increasing part of complex apps/systems!</a:t>
            </a:r>
          </a:p>
          <a:p>
            <a:pPr eaLnBrk="1" hangingPunct="1"/>
            <a:r>
              <a:rPr lang="en-US" sz="2400" dirty="0" smtClean="0"/>
              <a:t>Apps and systems are rapidly becoming (more) networked</a:t>
            </a:r>
          </a:p>
          <a:p>
            <a:pPr lvl="1" eaLnBrk="1" hangingPunct="1"/>
            <a:r>
              <a:rPr lang="en-US" sz="2200" dirty="0" smtClean="0"/>
              <a:t>Oops, distributed software is much harder yet to get right…</a:t>
            </a:r>
          </a:p>
          <a:p>
            <a:pPr eaLnBrk="1" hangingPunct="1"/>
            <a:r>
              <a:rPr lang="en-US" sz="2400" dirty="0" smtClean="0"/>
              <a:t>Middleware a promising technology for </a:t>
            </a:r>
            <a:r>
              <a:rPr lang="en-US" sz="2400" dirty="0" err="1" smtClean="0"/>
              <a:t>programability</a:t>
            </a:r>
            <a:r>
              <a:rPr lang="en-US" sz="2400" dirty="0" smtClean="0"/>
              <a:t> of distributed systems</a:t>
            </a:r>
          </a:p>
        </p:txBody>
      </p:sp>
    </p:spTree>
    <p:extLst>
      <p:ext uri="{BB962C8B-B14F-4D97-AF65-F5344CB8AC3E}">
        <p14:creationId xmlns:p14="http://schemas.microsoft.com/office/powerpoint/2010/main" val="7501442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err="1" smtClean="0"/>
              <a:t>CptS</a:t>
            </a:r>
            <a:r>
              <a:rPr lang="en-US" dirty="0" smtClean="0"/>
              <a:t> 464/564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mtClean="0"/>
              <a:t>Middleware in Context:  © 2011 David E. Bakken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83820"/>
            <a:ext cx="8686800" cy="561975"/>
          </a:xfrm>
        </p:spPr>
        <p:txBody>
          <a:bodyPr/>
          <a:lstStyle/>
          <a:p>
            <a:pPr eaLnBrk="1" hangingPunct="1"/>
            <a:r>
              <a:rPr lang="en-US" dirty="0" smtClean="0"/>
              <a:t>Why Middleware?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1020"/>
            <a:ext cx="9144000" cy="5629233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400" dirty="0" smtClean="0"/>
              <a:t>Middleware == “</a:t>
            </a:r>
            <a:r>
              <a:rPr lang="en-US" sz="2400" b="1" dirty="0" smtClean="0">
                <a:solidFill>
                  <a:srgbClr val="FF3300"/>
                </a:solidFill>
              </a:rPr>
              <a:t>A layer of software above the operating system but below the application program that provides a common programming abstraction across a distributed system</a:t>
            </a:r>
            <a:r>
              <a:rPr lang="en-US" sz="2400" dirty="0" smtClean="0"/>
              <a:t>”</a:t>
            </a:r>
          </a:p>
          <a:p>
            <a:pPr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400" dirty="0" smtClean="0"/>
              <a:t>Middleware exists to help manage the complexity and heterogeneity inherent in distributed systems</a:t>
            </a:r>
          </a:p>
          <a:p>
            <a:pPr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400" dirty="0" smtClean="0"/>
              <a:t>Middleware provides higher-level building blocks (“abstractions”) for programmers than the OS provides</a:t>
            </a:r>
          </a:p>
          <a:p>
            <a:pPr lvl="1"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200" dirty="0" smtClean="0"/>
              <a:t>Can make code much more portable</a:t>
            </a:r>
          </a:p>
          <a:p>
            <a:pPr lvl="1"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200" dirty="0" smtClean="0"/>
              <a:t>Can make them much more productive</a:t>
            </a:r>
          </a:p>
          <a:p>
            <a:pPr lvl="1"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200" dirty="0" smtClean="0"/>
              <a:t>Can make the resulting code have fewer errors</a:t>
            </a:r>
          </a:p>
          <a:p>
            <a:pPr lvl="1"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200" dirty="0" smtClean="0"/>
              <a:t>Analogy </a:t>
            </a:r>
            <a:r>
              <a:rPr lang="en-US" sz="2200" dirty="0" smtClean="0">
                <a:cs typeface="Times New Roman" pitchFamily="18" charset="0"/>
              </a:rPr>
              <a:t>—</a:t>
            </a:r>
            <a:r>
              <a:rPr lang="en-US" sz="2200" dirty="0" smtClean="0"/>
              <a:t> </a:t>
            </a:r>
            <a:r>
              <a:rPr lang="en-US" sz="2200" dirty="0" err="1" smtClean="0"/>
              <a:t>MW:sockets</a:t>
            </a:r>
            <a:r>
              <a:rPr lang="en-US" sz="2200" dirty="0" smtClean="0"/>
              <a:t> </a:t>
            </a:r>
            <a:r>
              <a:rPr lang="en-US" sz="2200" dirty="0" smtClean="0">
                <a:cs typeface="Times New Roman" pitchFamily="18" charset="0"/>
              </a:rPr>
              <a:t>≈</a:t>
            </a:r>
            <a:r>
              <a:rPr lang="en-US" sz="2200" dirty="0" smtClean="0"/>
              <a:t> </a:t>
            </a:r>
            <a:r>
              <a:rPr lang="en-US" sz="2200" dirty="0" err="1" smtClean="0"/>
              <a:t>HOL:assembler</a:t>
            </a:r>
            <a:endParaRPr lang="en-US" sz="2200" dirty="0" smtClean="0"/>
          </a:p>
          <a:p>
            <a:pPr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200" dirty="0" smtClean="0"/>
              <a:t>Middleware sometimes is informally called “plumbing”</a:t>
            </a:r>
          </a:p>
          <a:p>
            <a:pPr lvl="1"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z="2200" dirty="0" smtClean="0"/>
              <a:t>Connects parts of a distributed application with “data pipes” and passes data between them</a:t>
            </a:r>
          </a:p>
        </p:txBody>
      </p:sp>
    </p:spTree>
    <p:extLst>
      <p:ext uri="{BB962C8B-B14F-4D97-AF65-F5344CB8AC3E}">
        <p14:creationId xmlns:p14="http://schemas.microsoft.com/office/powerpoint/2010/main" val="40172745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err="1" smtClean="0"/>
              <a:t>CptS</a:t>
            </a:r>
            <a:r>
              <a:rPr lang="en-US" dirty="0" smtClean="0"/>
              <a:t> 464/564 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4937" y="6332308"/>
            <a:ext cx="6153150" cy="3889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mtClean="0"/>
              <a:t>Middleware in Context:  © 2011 David E. Bakken</a:t>
            </a:r>
          </a:p>
        </p:txBody>
      </p:sp>
      <p:sp>
        <p:nvSpPr>
          <p:cNvPr id="6148" name="Rectangle 2"/>
          <p:cNvSpPr>
            <a:spLocks noChangeAspect="1" noChangeArrowheads="1"/>
          </p:cNvSpPr>
          <p:nvPr/>
        </p:nvSpPr>
        <p:spPr bwMode="auto">
          <a:xfrm>
            <a:off x="379413" y="2516188"/>
            <a:ext cx="3513137" cy="11557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2400" b="1">
              <a:latin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latin typeface="Times New Roman" pitchFamily="18" charset="0"/>
              </a:rPr>
              <a:t>Middleware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title"/>
          </p:nvPr>
        </p:nvSpPr>
        <p:spPr>
          <a:xfrm>
            <a:off x="219075" y="152400"/>
            <a:ext cx="8686800" cy="561975"/>
          </a:xfrm>
        </p:spPr>
        <p:txBody>
          <a:bodyPr/>
          <a:lstStyle/>
          <a:p>
            <a:pPr eaLnBrk="1" hangingPunct="1"/>
            <a:r>
              <a:rPr lang="en-US" smtClean="0"/>
              <a:t>Middleware in Context</a:t>
            </a:r>
          </a:p>
        </p:txBody>
      </p:sp>
      <p:sp>
        <p:nvSpPr>
          <p:cNvPr id="6150" name="Line 4"/>
          <p:cNvSpPr>
            <a:spLocks noChangeAspect="1" noChangeShapeType="1"/>
          </p:cNvSpPr>
          <p:nvPr/>
        </p:nvSpPr>
        <p:spPr bwMode="auto">
          <a:xfrm>
            <a:off x="4459288" y="5981700"/>
            <a:ext cx="215265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5"/>
          <p:cNvSpPr>
            <a:spLocks noChangeAspect="1" noChangeShapeType="1"/>
          </p:cNvSpPr>
          <p:nvPr/>
        </p:nvSpPr>
        <p:spPr bwMode="auto">
          <a:xfrm>
            <a:off x="1738313" y="5981700"/>
            <a:ext cx="2154237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Rectangle 6"/>
          <p:cNvSpPr>
            <a:spLocks noChangeAspect="1" noChangeArrowheads="1"/>
          </p:cNvSpPr>
          <p:nvPr/>
        </p:nvSpPr>
        <p:spPr bwMode="auto">
          <a:xfrm>
            <a:off x="379413" y="1217613"/>
            <a:ext cx="3513137" cy="86518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</a:rPr>
              <a:t>Distributed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</a:rPr>
              <a:t>Application</a:t>
            </a:r>
          </a:p>
        </p:txBody>
      </p:sp>
      <p:sp>
        <p:nvSpPr>
          <p:cNvPr id="6153" name="Rectangle 7"/>
          <p:cNvSpPr>
            <a:spLocks noChangeAspect="1" noChangeArrowheads="1"/>
          </p:cNvSpPr>
          <p:nvPr/>
        </p:nvSpPr>
        <p:spPr bwMode="auto">
          <a:xfrm>
            <a:off x="379413" y="4105275"/>
            <a:ext cx="3513137" cy="115411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latin typeface="Times New Roman" pitchFamily="18" charset="0"/>
              </a:rPr>
              <a:t>OS</a:t>
            </a:r>
          </a:p>
        </p:txBody>
      </p:sp>
      <p:grpSp>
        <p:nvGrpSpPr>
          <p:cNvPr id="6154" name="Group 8"/>
          <p:cNvGrpSpPr>
            <a:grpSpLocks noChangeAspect="1"/>
          </p:cNvGrpSpPr>
          <p:nvPr/>
        </p:nvGrpSpPr>
        <p:grpSpPr bwMode="auto">
          <a:xfrm>
            <a:off x="1398588" y="4683125"/>
            <a:ext cx="2379662" cy="287338"/>
            <a:chOff x="1104" y="1296"/>
            <a:chExt cx="1008" cy="96"/>
          </a:xfrm>
        </p:grpSpPr>
        <p:sp>
          <p:nvSpPr>
            <p:cNvPr id="6223" name="Rectangle 9"/>
            <p:cNvSpPr>
              <a:spLocks noChangeAspect="1" noChangeArrowheads="1"/>
            </p:cNvSpPr>
            <p:nvPr/>
          </p:nvSpPr>
          <p:spPr bwMode="auto">
            <a:xfrm>
              <a:off x="1104" y="1296"/>
              <a:ext cx="240" cy="96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bg2"/>
                  </a:solidFill>
                  <a:latin typeface="Times New Roman" pitchFamily="18" charset="0"/>
                </a:rPr>
                <a:t>Comm.</a:t>
              </a:r>
            </a:p>
          </p:txBody>
        </p:sp>
        <p:sp>
          <p:nvSpPr>
            <p:cNvPr id="6224" name="Rectangle 10"/>
            <p:cNvSpPr>
              <a:spLocks noChangeAspect="1" noChangeArrowheads="1"/>
            </p:cNvSpPr>
            <p:nvPr/>
          </p:nvSpPr>
          <p:spPr bwMode="auto">
            <a:xfrm>
              <a:off x="1392" y="1296"/>
              <a:ext cx="384" cy="96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bg2"/>
                  </a:solidFill>
                  <a:latin typeface="Times New Roman" pitchFamily="18" charset="0"/>
                </a:rPr>
                <a:t>Processing</a:t>
              </a:r>
            </a:p>
          </p:txBody>
        </p:sp>
        <p:sp>
          <p:nvSpPr>
            <p:cNvPr id="6225" name="Rectangle 11"/>
            <p:cNvSpPr>
              <a:spLocks noChangeAspect="1" noChangeArrowheads="1"/>
            </p:cNvSpPr>
            <p:nvPr/>
          </p:nvSpPr>
          <p:spPr bwMode="auto">
            <a:xfrm>
              <a:off x="1824" y="1296"/>
              <a:ext cx="288" cy="96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bg2"/>
                  </a:solidFill>
                  <a:latin typeface="Times New Roman" pitchFamily="18" charset="0"/>
                </a:rPr>
                <a:t>Storage</a:t>
              </a:r>
            </a:p>
          </p:txBody>
        </p:sp>
      </p:grpSp>
      <p:sp>
        <p:nvSpPr>
          <p:cNvPr id="6155" name="Line 12"/>
          <p:cNvSpPr>
            <a:spLocks noChangeAspect="1" noChangeShapeType="1"/>
          </p:cNvSpPr>
          <p:nvPr/>
        </p:nvSpPr>
        <p:spPr bwMode="auto">
          <a:xfrm>
            <a:off x="2209800" y="1676400"/>
            <a:ext cx="0" cy="8397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Aspect="1" noChangeShapeType="1"/>
          </p:cNvSpPr>
          <p:nvPr/>
        </p:nvSpPr>
        <p:spPr bwMode="auto">
          <a:xfrm>
            <a:off x="2209800" y="2805113"/>
            <a:ext cx="0" cy="144462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Aspect="1" noChangeShapeType="1"/>
          </p:cNvSpPr>
          <p:nvPr/>
        </p:nvSpPr>
        <p:spPr bwMode="auto">
          <a:xfrm flipH="1">
            <a:off x="2644775" y="3238500"/>
            <a:ext cx="227013" cy="86677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Aspect="1" noChangeShapeType="1"/>
          </p:cNvSpPr>
          <p:nvPr/>
        </p:nvSpPr>
        <p:spPr bwMode="auto">
          <a:xfrm>
            <a:off x="2986088" y="3238500"/>
            <a:ext cx="225425" cy="86677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Aspect="1" noChangeShapeType="1"/>
          </p:cNvSpPr>
          <p:nvPr/>
        </p:nvSpPr>
        <p:spPr bwMode="auto">
          <a:xfrm>
            <a:off x="1738313" y="4394200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60" name="Line 17"/>
          <p:cNvSpPr>
            <a:spLocks noChangeAspect="1" noChangeShapeType="1"/>
          </p:cNvSpPr>
          <p:nvPr/>
        </p:nvSpPr>
        <p:spPr bwMode="auto">
          <a:xfrm>
            <a:off x="2305050" y="4394200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61" name="Line 18"/>
          <p:cNvSpPr>
            <a:spLocks noChangeAspect="1" noChangeShapeType="1"/>
          </p:cNvSpPr>
          <p:nvPr/>
        </p:nvSpPr>
        <p:spPr bwMode="auto">
          <a:xfrm>
            <a:off x="2644775" y="4394200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62" name="Line 19"/>
          <p:cNvSpPr>
            <a:spLocks noChangeAspect="1" noChangeShapeType="1"/>
          </p:cNvSpPr>
          <p:nvPr/>
        </p:nvSpPr>
        <p:spPr bwMode="auto">
          <a:xfrm>
            <a:off x="3211513" y="4394200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63" name="Line 20"/>
          <p:cNvSpPr>
            <a:spLocks noChangeAspect="1" noChangeShapeType="1"/>
          </p:cNvSpPr>
          <p:nvPr/>
        </p:nvSpPr>
        <p:spPr bwMode="auto">
          <a:xfrm>
            <a:off x="1738313" y="4970463"/>
            <a:ext cx="0" cy="1011237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Rectangle 21"/>
          <p:cNvSpPr>
            <a:spLocks noChangeAspect="1" noChangeArrowheads="1"/>
          </p:cNvSpPr>
          <p:nvPr/>
        </p:nvSpPr>
        <p:spPr bwMode="auto">
          <a:xfrm>
            <a:off x="5251450" y="1217613"/>
            <a:ext cx="3513138" cy="86518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Times New Roman" pitchFamily="18" charset="0"/>
              </a:rPr>
              <a:t>Distributed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bg2"/>
                </a:solidFill>
                <a:latin typeface="Times New Roman" pitchFamily="18" charset="0"/>
              </a:rPr>
              <a:t>Application</a:t>
            </a:r>
          </a:p>
        </p:txBody>
      </p:sp>
      <p:sp>
        <p:nvSpPr>
          <p:cNvPr id="6165" name="Line 22"/>
          <p:cNvSpPr>
            <a:spLocks noChangeAspect="1" noChangeShapeType="1"/>
          </p:cNvSpPr>
          <p:nvPr/>
        </p:nvSpPr>
        <p:spPr bwMode="auto">
          <a:xfrm>
            <a:off x="7086600" y="1752600"/>
            <a:ext cx="0" cy="763588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3"/>
          <p:cNvSpPr>
            <a:spLocks noChangeAspect="1" noChangeShapeType="1"/>
          </p:cNvSpPr>
          <p:nvPr/>
        </p:nvSpPr>
        <p:spPr bwMode="auto">
          <a:xfrm>
            <a:off x="6611938" y="4970463"/>
            <a:ext cx="0" cy="1011237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67" name="Group 24"/>
          <p:cNvGrpSpPr>
            <a:grpSpLocks noChangeAspect="1"/>
          </p:cNvGrpSpPr>
          <p:nvPr/>
        </p:nvGrpSpPr>
        <p:grpSpPr bwMode="auto">
          <a:xfrm>
            <a:off x="3124200" y="5695950"/>
            <a:ext cx="3286125" cy="722313"/>
            <a:chOff x="1492" y="772"/>
            <a:chExt cx="2200" cy="1000"/>
          </a:xfrm>
          <a:solidFill>
            <a:srgbClr val="6C0000"/>
          </a:solidFill>
        </p:grpSpPr>
        <p:sp>
          <p:nvSpPr>
            <p:cNvPr id="6200" name="Oval 25"/>
            <p:cNvSpPr>
              <a:spLocks noChangeAspect="1" noChangeArrowheads="1"/>
            </p:cNvSpPr>
            <p:nvPr/>
          </p:nvSpPr>
          <p:spPr bwMode="auto">
            <a:xfrm>
              <a:off x="1553" y="1069"/>
              <a:ext cx="299" cy="171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1" name="Oval 26"/>
            <p:cNvSpPr>
              <a:spLocks noChangeAspect="1" noChangeArrowheads="1"/>
            </p:cNvSpPr>
            <p:nvPr/>
          </p:nvSpPr>
          <p:spPr bwMode="auto">
            <a:xfrm>
              <a:off x="1676" y="954"/>
              <a:ext cx="421" cy="167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2" name="Oval 27"/>
            <p:cNvSpPr>
              <a:spLocks noChangeAspect="1" noChangeArrowheads="1"/>
            </p:cNvSpPr>
            <p:nvPr/>
          </p:nvSpPr>
          <p:spPr bwMode="auto">
            <a:xfrm>
              <a:off x="1921" y="891"/>
              <a:ext cx="422" cy="230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3" name="Oval 28"/>
            <p:cNvSpPr>
              <a:spLocks noChangeAspect="1" noChangeArrowheads="1"/>
            </p:cNvSpPr>
            <p:nvPr/>
          </p:nvSpPr>
          <p:spPr bwMode="auto">
            <a:xfrm>
              <a:off x="2167" y="832"/>
              <a:ext cx="421" cy="229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4" name="Oval 29"/>
            <p:cNvSpPr>
              <a:spLocks noChangeAspect="1" noChangeArrowheads="1"/>
            </p:cNvSpPr>
            <p:nvPr/>
          </p:nvSpPr>
          <p:spPr bwMode="auto">
            <a:xfrm>
              <a:off x="2473" y="772"/>
              <a:ext cx="483" cy="230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" name="Oval 30"/>
            <p:cNvSpPr>
              <a:spLocks noChangeAspect="1" noChangeArrowheads="1"/>
            </p:cNvSpPr>
            <p:nvPr/>
          </p:nvSpPr>
          <p:spPr bwMode="auto">
            <a:xfrm>
              <a:off x="2903" y="832"/>
              <a:ext cx="482" cy="349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6" name="Oval 31"/>
            <p:cNvSpPr>
              <a:spLocks noChangeAspect="1" noChangeArrowheads="1"/>
            </p:cNvSpPr>
            <p:nvPr/>
          </p:nvSpPr>
          <p:spPr bwMode="auto">
            <a:xfrm>
              <a:off x="3332" y="954"/>
              <a:ext cx="237" cy="227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" name="Oval 32"/>
            <p:cNvSpPr>
              <a:spLocks noChangeAspect="1" noChangeArrowheads="1"/>
            </p:cNvSpPr>
            <p:nvPr/>
          </p:nvSpPr>
          <p:spPr bwMode="auto">
            <a:xfrm>
              <a:off x="3393" y="1069"/>
              <a:ext cx="238" cy="171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8" name="Oval 33"/>
            <p:cNvSpPr>
              <a:spLocks noChangeAspect="1" noChangeArrowheads="1"/>
            </p:cNvSpPr>
            <p:nvPr/>
          </p:nvSpPr>
          <p:spPr bwMode="auto">
            <a:xfrm>
              <a:off x="3577" y="1129"/>
              <a:ext cx="115" cy="174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9" name="Oval 34"/>
            <p:cNvSpPr>
              <a:spLocks noChangeAspect="1" noChangeArrowheads="1"/>
            </p:cNvSpPr>
            <p:nvPr/>
          </p:nvSpPr>
          <p:spPr bwMode="auto">
            <a:xfrm>
              <a:off x="3393" y="1248"/>
              <a:ext cx="238" cy="227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0" name="Oval 35"/>
            <p:cNvSpPr>
              <a:spLocks noChangeAspect="1" noChangeArrowheads="1"/>
            </p:cNvSpPr>
            <p:nvPr/>
          </p:nvSpPr>
          <p:spPr bwMode="auto">
            <a:xfrm>
              <a:off x="3271" y="1363"/>
              <a:ext cx="176" cy="171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1" name="Oval 36"/>
            <p:cNvSpPr>
              <a:spLocks noChangeAspect="1" noChangeArrowheads="1"/>
            </p:cNvSpPr>
            <p:nvPr/>
          </p:nvSpPr>
          <p:spPr bwMode="auto">
            <a:xfrm>
              <a:off x="3025" y="1423"/>
              <a:ext cx="299" cy="230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2" name="Oval 37"/>
            <p:cNvSpPr>
              <a:spLocks noChangeAspect="1" noChangeArrowheads="1"/>
            </p:cNvSpPr>
            <p:nvPr/>
          </p:nvSpPr>
          <p:spPr bwMode="auto">
            <a:xfrm>
              <a:off x="2780" y="1363"/>
              <a:ext cx="299" cy="290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3" name="Oval 38"/>
            <p:cNvSpPr>
              <a:spLocks noChangeAspect="1" noChangeArrowheads="1"/>
            </p:cNvSpPr>
            <p:nvPr/>
          </p:nvSpPr>
          <p:spPr bwMode="auto">
            <a:xfrm>
              <a:off x="2596" y="1483"/>
              <a:ext cx="360" cy="229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4" name="Oval 39"/>
            <p:cNvSpPr>
              <a:spLocks noChangeAspect="1" noChangeArrowheads="1"/>
            </p:cNvSpPr>
            <p:nvPr/>
          </p:nvSpPr>
          <p:spPr bwMode="auto">
            <a:xfrm>
              <a:off x="2351" y="1423"/>
              <a:ext cx="360" cy="349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" name="Oval 40"/>
            <p:cNvSpPr>
              <a:spLocks noChangeAspect="1" noChangeArrowheads="1"/>
            </p:cNvSpPr>
            <p:nvPr/>
          </p:nvSpPr>
          <p:spPr bwMode="auto">
            <a:xfrm>
              <a:off x="2289" y="1423"/>
              <a:ext cx="115" cy="230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6" name="Oval 41"/>
            <p:cNvSpPr>
              <a:spLocks noChangeAspect="1" noChangeArrowheads="1"/>
            </p:cNvSpPr>
            <p:nvPr/>
          </p:nvSpPr>
          <p:spPr bwMode="auto">
            <a:xfrm>
              <a:off x="2044" y="1363"/>
              <a:ext cx="299" cy="290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7" name="Oval 42"/>
            <p:cNvSpPr>
              <a:spLocks noChangeAspect="1" noChangeArrowheads="1"/>
            </p:cNvSpPr>
            <p:nvPr/>
          </p:nvSpPr>
          <p:spPr bwMode="auto">
            <a:xfrm>
              <a:off x="1983" y="1423"/>
              <a:ext cx="114" cy="174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8" name="Oval 43"/>
            <p:cNvSpPr>
              <a:spLocks noChangeAspect="1" noChangeArrowheads="1"/>
            </p:cNvSpPr>
            <p:nvPr/>
          </p:nvSpPr>
          <p:spPr bwMode="auto">
            <a:xfrm>
              <a:off x="1860" y="1423"/>
              <a:ext cx="176" cy="111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9" name="Oval 44"/>
            <p:cNvSpPr>
              <a:spLocks noChangeAspect="1" noChangeArrowheads="1"/>
            </p:cNvSpPr>
            <p:nvPr/>
          </p:nvSpPr>
          <p:spPr bwMode="auto">
            <a:xfrm>
              <a:off x="1799" y="1248"/>
              <a:ext cx="114" cy="349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0" name="Oval 45"/>
            <p:cNvSpPr>
              <a:spLocks noChangeAspect="1" noChangeArrowheads="1"/>
            </p:cNvSpPr>
            <p:nvPr/>
          </p:nvSpPr>
          <p:spPr bwMode="auto">
            <a:xfrm>
              <a:off x="1676" y="1311"/>
              <a:ext cx="176" cy="164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1" name="Oval 46"/>
            <p:cNvSpPr>
              <a:spLocks noChangeAspect="1" noChangeArrowheads="1"/>
            </p:cNvSpPr>
            <p:nvPr/>
          </p:nvSpPr>
          <p:spPr bwMode="auto">
            <a:xfrm>
              <a:off x="1492" y="1129"/>
              <a:ext cx="237" cy="286"/>
            </a:xfrm>
            <a:prstGeom prst="ellipse">
              <a:avLst/>
            </a:prstGeom>
            <a:grpFill/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2" name="Oval 47"/>
            <p:cNvSpPr>
              <a:spLocks noChangeAspect="1" noChangeArrowheads="1"/>
            </p:cNvSpPr>
            <p:nvPr/>
          </p:nvSpPr>
          <p:spPr bwMode="auto">
            <a:xfrm>
              <a:off x="1611" y="887"/>
              <a:ext cx="2024" cy="71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8" name="Text Box 48"/>
          <p:cNvSpPr txBox="1">
            <a:spLocks noChangeAspect="1" noChangeArrowheads="1"/>
          </p:cNvSpPr>
          <p:nvPr/>
        </p:nvSpPr>
        <p:spPr bwMode="auto">
          <a:xfrm>
            <a:off x="4335463" y="57912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Times New Roman" pitchFamily="18" charset="0"/>
              </a:rPr>
              <a:t>Network</a:t>
            </a:r>
          </a:p>
        </p:txBody>
      </p:sp>
      <p:sp>
        <p:nvSpPr>
          <p:cNvPr id="6169" name="Rectangle 49"/>
          <p:cNvSpPr>
            <a:spLocks noChangeAspect="1" noChangeArrowheads="1"/>
          </p:cNvSpPr>
          <p:nvPr/>
        </p:nvSpPr>
        <p:spPr bwMode="auto">
          <a:xfrm>
            <a:off x="152400" y="639763"/>
            <a:ext cx="3965575" cy="4908550"/>
          </a:xfrm>
          <a:prstGeom prst="rect">
            <a:avLst/>
          </a:prstGeom>
          <a:noFill/>
          <a:ln w="57150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Text Box 50"/>
          <p:cNvSpPr txBox="1">
            <a:spLocks noChangeAspect="1" noChangeArrowheads="1"/>
          </p:cNvSpPr>
          <p:nvPr/>
        </p:nvSpPr>
        <p:spPr bwMode="auto">
          <a:xfrm>
            <a:off x="1600200" y="579438"/>
            <a:ext cx="102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>
                <a:latin typeface="Times New Roman" pitchFamily="18" charset="0"/>
              </a:rPr>
              <a:t>Host 1</a:t>
            </a:r>
          </a:p>
        </p:txBody>
      </p:sp>
      <p:sp>
        <p:nvSpPr>
          <p:cNvPr id="6171" name="Rectangle 51"/>
          <p:cNvSpPr>
            <a:spLocks noChangeAspect="1" noChangeArrowheads="1"/>
          </p:cNvSpPr>
          <p:nvPr/>
        </p:nvSpPr>
        <p:spPr bwMode="auto">
          <a:xfrm>
            <a:off x="5026025" y="669925"/>
            <a:ext cx="3965575" cy="4908550"/>
          </a:xfrm>
          <a:prstGeom prst="rect">
            <a:avLst/>
          </a:prstGeom>
          <a:noFill/>
          <a:ln w="57150">
            <a:solidFill>
              <a:schemeClr val="folHlink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Text Box 52"/>
          <p:cNvSpPr txBox="1">
            <a:spLocks noChangeAspect="1" noChangeArrowheads="1"/>
          </p:cNvSpPr>
          <p:nvPr/>
        </p:nvSpPr>
        <p:spPr bwMode="auto">
          <a:xfrm>
            <a:off x="6473825" y="609600"/>
            <a:ext cx="102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>
                <a:latin typeface="Times New Roman" pitchFamily="18" charset="0"/>
              </a:rPr>
              <a:t>Host 2</a:t>
            </a:r>
          </a:p>
        </p:txBody>
      </p:sp>
      <p:sp>
        <p:nvSpPr>
          <p:cNvPr id="6173" name="Line 53"/>
          <p:cNvSpPr>
            <a:spLocks noChangeShapeType="1"/>
          </p:cNvSpPr>
          <p:nvPr/>
        </p:nvSpPr>
        <p:spPr bwMode="auto">
          <a:xfrm flipH="1">
            <a:off x="1752600" y="3124200"/>
            <a:ext cx="457200" cy="9906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Oval 54"/>
          <p:cNvSpPr>
            <a:spLocks noChangeAspect="1" noChangeArrowheads="1"/>
          </p:cNvSpPr>
          <p:nvPr/>
        </p:nvSpPr>
        <p:spPr bwMode="auto">
          <a:xfrm>
            <a:off x="2644775" y="2949575"/>
            <a:ext cx="566738" cy="2889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Line 55"/>
          <p:cNvSpPr>
            <a:spLocks noChangeShapeType="1"/>
          </p:cNvSpPr>
          <p:nvPr/>
        </p:nvSpPr>
        <p:spPr bwMode="auto">
          <a:xfrm>
            <a:off x="2209800" y="3124200"/>
            <a:ext cx="76200" cy="9906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Oval 56"/>
          <p:cNvSpPr>
            <a:spLocks noChangeAspect="1" noChangeArrowheads="1"/>
          </p:cNvSpPr>
          <p:nvPr/>
        </p:nvSpPr>
        <p:spPr bwMode="auto">
          <a:xfrm>
            <a:off x="1905000" y="2949575"/>
            <a:ext cx="566738" cy="2889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Rectangle 57"/>
          <p:cNvSpPr>
            <a:spLocks noChangeAspect="1" noChangeArrowheads="1"/>
          </p:cNvSpPr>
          <p:nvPr/>
        </p:nvSpPr>
        <p:spPr bwMode="auto">
          <a:xfrm>
            <a:off x="5249863" y="2514600"/>
            <a:ext cx="3513137" cy="11557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2400" b="1">
              <a:latin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latin typeface="Times New Roman" pitchFamily="18" charset="0"/>
              </a:rPr>
              <a:t>Middleware</a:t>
            </a:r>
          </a:p>
        </p:txBody>
      </p:sp>
      <p:sp>
        <p:nvSpPr>
          <p:cNvPr id="6178" name="Line 58"/>
          <p:cNvSpPr>
            <a:spLocks noChangeAspect="1" noChangeShapeType="1"/>
          </p:cNvSpPr>
          <p:nvPr/>
        </p:nvSpPr>
        <p:spPr bwMode="auto">
          <a:xfrm>
            <a:off x="7080250" y="2803525"/>
            <a:ext cx="0" cy="14446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Line 59"/>
          <p:cNvSpPr>
            <a:spLocks noChangeAspect="1" noChangeShapeType="1"/>
          </p:cNvSpPr>
          <p:nvPr/>
        </p:nvSpPr>
        <p:spPr bwMode="auto">
          <a:xfrm flipH="1">
            <a:off x="7515225" y="3236913"/>
            <a:ext cx="227013" cy="86677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0" name="Line 60"/>
          <p:cNvSpPr>
            <a:spLocks noChangeAspect="1" noChangeShapeType="1"/>
          </p:cNvSpPr>
          <p:nvPr/>
        </p:nvSpPr>
        <p:spPr bwMode="auto">
          <a:xfrm>
            <a:off x="7856538" y="3236913"/>
            <a:ext cx="225425" cy="86677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Line 61"/>
          <p:cNvSpPr>
            <a:spLocks noChangeShapeType="1"/>
          </p:cNvSpPr>
          <p:nvPr/>
        </p:nvSpPr>
        <p:spPr bwMode="auto">
          <a:xfrm flipH="1">
            <a:off x="6623050" y="3122613"/>
            <a:ext cx="457200" cy="9906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Oval 62"/>
          <p:cNvSpPr>
            <a:spLocks noChangeAspect="1" noChangeArrowheads="1"/>
          </p:cNvSpPr>
          <p:nvPr/>
        </p:nvSpPr>
        <p:spPr bwMode="auto">
          <a:xfrm>
            <a:off x="7515225" y="2947988"/>
            <a:ext cx="566738" cy="2889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3" name="Line 63"/>
          <p:cNvSpPr>
            <a:spLocks noChangeShapeType="1"/>
          </p:cNvSpPr>
          <p:nvPr/>
        </p:nvSpPr>
        <p:spPr bwMode="auto">
          <a:xfrm>
            <a:off x="7080250" y="3122613"/>
            <a:ext cx="76200" cy="9906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" name="Oval 64"/>
          <p:cNvSpPr>
            <a:spLocks noChangeAspect="1" noChangeArrowheads="1"/>
          </p:cNvSpPr>
          <p:nvPr/>
        </p:nvSpPr>
        <p:spPr bwMode="auto">
          <a:xfrm>
            <a:off x="6775450" y="2947988"/>
            <a:ext cx="566738" cy="2889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5" name="Rectangle 65"/>
          <p:cNvSpPr>
            <a:spLocks noChangeAspect="1" noChangeArrowheads="1"/>
          </p:cNvSpPr>
          <p:nvPr/>
        </p:nvSpPr>
        <p:spPr bwMode="auto">
          <a:xfrm>
            <a:off x="379413" y="4105275"/>
            <a:ext cx="3513137" cy="390525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latin typeface="Times New Roman" pitchFamily="18" charset="0"/>
              </a:rPr>
              <a:t>Operating System API</a:t>
            </a:r>
          </a:p>
        </p:txBody>
      </p:sp>
      <p:sp>
        <p:nvSpPr>
          <p:cNvPr id="6186" name="Rectangle 66"/>
          <p:cNvSpPr>
            <a:spLocks noChangeAspect="1" noChangeArrowheads="1"/>
          </p:cNvSpPr>
          <p:nvPr/>
        </p:nvSpPr>
        <p:spPr bwMode="auto">
          <a:xfrm>
            <a:off x="5249863" y="4114800"/>
            <a:ext cx="3513137" cy="115411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latin typeface="Times New Roman" pitchFamily="18" charset="0"/>
              </a:rPr>
              <a:t>OS</a:t>
            </a:r>
          </a:p>
        </p:txBody>
      </p:sp>
      <p:grpSp>
        <p:nvGrpSpPr>
          <p:cNvPr id="6187" name="Group 67"/>
          <p:cNvGrpSpPr>
            <a:grpSpLocks noChangeAspect="1"/>
          </p:cNvGrpSpPr>
          <p:nvPr/>
        </p:nvGrpSpPr>
        <p:grpSpPr bwMode="auto">
          <a:xfrm>
            <a:off x="6269038" y="4692650"/>
            <a:ext cx="2379662" cy="287338"/>
            <a:chOff x="1104" y="1296"/>
            <a:chExt cx="1008" cy="96"/>
          </a:xfrm>
        </p:grpSpPr>
        <p:sp>
          <p:nvSpPr>
            <p:cNvPr id="6197" name="Rectangle 68"/>
            <p:cNvSpPr>
              <a:spLocks noChangeAspect="1" noChangeArrowheads="1"/>
            </p:cNvSpPr>
            <p:nvPr/>
          </p:nvSpPr>
          <p:spPr bwMode="auto">
            <a:xfrm>
              <a:off x="1104" y="1296"/>
              <a:ext cx="240" cy="96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bg2"/>
                  </a:solidFill>
                  <a:latin typeface="Times New Roman" pitchFamily="18" charset="0"/>
                </a:rPr>
                <a:t>Comm.</a:t>
              </a:r>
            </a:p>
          </p:txBody>
        </p:sp>
        <p:sp>
          <p:nvSpPr>
            <p:cNvPr id="6198" name="Rectangle 69"/>
            <p:cNvSpPr>
              <a:spLocks noChangeAspect="1" noChangeArrowheads="1"/>
            </p:cNvSpPr>
            <p:nvPr/>
          </p:nvSpPr>
          <p:spPr bwMode="auto">
            <a:xfrm>
              <a:off x="1392" y="1296"/>
              <a:ext cx="384" cy="96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bg2"/>
                  </a:solidFill>
                  <a:latin typeface="Times New Roman" pitchFamily="18" charset="0"/>
                </a:rPr>
                <a:t>Processing</a:t>
              </a:r>
            </a:p>
          </p:txBody>
        </p:sp>
        <p:sp>
          <p:nvSpPr>
            <p:cNvPr id="6199" name="Rectangle 70"/>
            <p:cNvSpPr>
              <a:spLocks noChangeAspect="1" noChangeArrowheads="1"/>
            </p:cNvSpPr>
            <p:nvPr/>
          </p:nvSpPr>
          <p:spPr bwMode="auto">
            <a:xfrm>
              <a:off x="1824" y="1296"/>
              <a:ext cx="288" cy="96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bg2"/>
                  </a:solidFill>
                  <a:latin typeface="Times New Roman" pitchFamily="18" charset="0"/>
                </a:rPr>
                <a:t>Storage</a:t>
              </a:r>
            </a:p>
          </p:txBody>
        </p:sp>
      </p:grpSp>
      <p:sp>
        <p:nvSpPr>
          <p:cNvPr id="6188" name="Line 71"/>
          <p:cNvSpPr>
            <a:spLocks noChangeAspect="1" noChangeShapeType="1"/>
          </p:cNvSpPr>
          <p:nvPr/>
        </p:nvSpPr>
        <p:spPr bwMode="auto">
          <a:xfrm>
            <a:off x="6608763" y="4403725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89" name="Line 72"/>
          <p:cNvSpPr>
            <a:spLocks noChangeAspect="1" noChangeShapeType="1"/>
          </p:cNvSpPr>
          <p:nvPr/>
        </p:nvSpPr>
        <p:spPr bwMode="auto">
          <a:xfrm>
            <a:off x="7175500" y="4403725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90" name="Line 73"/>
          <p:cNvSpPr>
            <a:spLocks noChangeAspect="1" noChangeShapeType="1"/>
          </p:cNvSpPr>
          <p:nvPr/>
        </p:nvSpPr>
        <p:spPr bwMode="auto">
          <a:xfrm>
            <a:off x="7515225" y="4403725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91" name="Line 74"/>
          <p:cNvSpPr>
            <a:spLocks noChangeAspect="1" noChangeShapeType="1"/>
          </p:cNvSpPr>
          <p:nvPr/>
        </p:nvSpPr>
        <p:spPr bwMode="auto">
          <a:xfrm>
            <a:off x="8081963" y="4403725"/>
            <a:ext cx="0" cy="2889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6192" name="Rectangle 75"/>
          <p:cNvSpPr>
            <a:spLocks noChangeAspect="1" noChangeArrowheads="1"/>
          </p:cNvSpPr>
          <p:nvPr/>
        </p:nvSpPr>
        <p:spPr bwMode="auto">
          <a:xfrm>
            <a:off x="5249863" y="4114800"/>
            <a:ext cx="3513137" cy="390525"/>
          </a:xfrm>
          <a:prstGeom prst="rect">
            <a:avLst/>
          </a:prstGeom>
          <a:solidFill>
            <a:srgbClr val="00B050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latin typeface="Times New Roman" pitchFamily="18" charset="0"/>
              </a:rPr>
              <a:t>Operating System API</a:t>
            </a:r>
          </a:p>
        </p:txBody>
      </p:sp>
      <p:sp>
        <p:nvSpPr>
          <p:cNvPr id="6193" name="Rectangle 76"/>
          <p:cNvSpPr>
            <a:spLocks noChangeAspect="1" noChangeArrowheads="1"/>
          </p:cNvSpPr>
          <p:nvPr/>
        </p:nvSpPr>
        <p:spPr bwMode="auto">
          <a:xfrm>
            <a:off x="379413" y="2516188"/>
            <a:ext cx="3513137" cy="379412"/>
          </a:xfrm>
          <a:prstGeom prst="rect">
            <a:avLst/>
          </a:prstGeom>
          <a:solidFill>
            <a:schemeClr val="hlink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latin typeface="Times New Roman" pitchFamily="18" charset="0"/>
              </a:rPr>
              <a:t>Middleware API</a:t>
            </a:r>
          </a:p>
        </p:txBody>
      </p:sp>
      <p:sp>
        <p:nvSpPr>
          <p:cNvPr id="6194" name="Rectangle 77"/>
          <p:cNvSpPr>
            <a:spLocks noChangeAspect="1" noChangeArrowheads="1"/>
          </p:cNvSpPr>
          <p:nvPr/>
        </p:nvSpPr>
        <p:spPr bwMode="auto">
          <a:xfrm>
            <a:off x="5249863" y="2514600"/>
            <a:ext cx="3513137" cy="3810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latin typeface="Times New Roman" pitchFamily="18" charset="0"/>
              </a:rPr>
              <a:t>Middleware API</a:t>
            </a:r>
          </a:p>
        </p:txBody>
      </p:sp>
      <p:sp>
        <p:nvSpPr>
          <p:cNvPr id="6195" name="Oval 78"/>
          <p:cNvSpPr>
            <a:spLocks noChangeAspect="1" noChangeArrowheads="1"/>
          </p:cNvSpPr>
          <p:nvPr/>
        </p:nvSpPr>
        <p:spPr bwMode="auto">
          <a:xfrm>
            <a:off x="2057400" y="1447800"/>
            <a:ext cx="685800" cy="34925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itchFamily="18" charset="0"/>
              </a:rPr>
              <a:t>Client</a:t>
            </a:r>
          </a:p>
        </p:txBody>
      </p:sp>
      <p:sp>
        <p:nvSpPr>
          <p:cNvPr id="6196" name="Oval 79"/>
          <p:cNvSpPr>
            <a:spLocks noChangeAspect="1" noChangeArrowheads="1"/>
          </p:cNvSpPr>
          <p:nvPr/>
        </p:nvSpPr>
        <p:spPr bwMode="auto">
          <a:xfrm>
            <a:off x="6824663" y="1447800"/>
            <a:ext cx="642937" cy="3270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600" b="1">
                <a:latin typeface="Times New Roman" pitchFamily="18" charset="0"/>
              </a:rPr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20144107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err="1" smtClean="0"/>
              <a:t>CptS</a:t>
            </a:r>
            <a:r>
              <a:rPr lang="en-US" dirty="0" smtClean="0"/>
              <a:t> 464/564 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mtClean="0"/>
              <a:t>Middleware in Context:  © 2011 David E. Bakken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8" y="106680"/>
            <a:ext cx="8324850" cy="5619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Middleware Benefit: Masking Heterogeneity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438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400" dirty="0" smtClean="0"/>
              <a:t>Middleware’s programming building blocks mask heterogeneity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200" dirty="0" smtClean="0"/>
              <a:t>Makes programmer’s life much easier!!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400" dirty="0" smtClean="0"/>
              <a:t>Kinds of heterogeneity masked by middleware (MW) frameworks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200" dirty="0" smtClean="0"/>
              <a:t>All MW masks heterogeneity in network technology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200" dirty="0" smtClean="0"/>
              <a:t>All MW masks heterogeneity in host CPU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200" dirty="0" smtClean="0"/>
              <a:t>Almost all MW masks heterogeneity in operating system (or family thereof)</a:t>
            </a:r>
          </a:p>
          <a:p>
            <a:pPr lvl="2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000" dirty="0" smtClean="0"/>
              <a:t>Notable exception: Microsoft middleware (</a:t>
            </a:r>
            <a:r>
              <a:rPr lang="en-US" sz="2000" i="1" dirty="0" smtClean="0"/>
              <a:t>de facto</a:t>
            </a:r>
            <a:r>
              <a:rPr lang="en-US" sz="2000" dirty="0" smtClean="0"/>
              <a:t>; not </a:t>
            </a:r>
            <a:r>
              <a:rPr lang="en-US" sz="2000" i="1" dirty="0" smtClean="0"/>
              <a:t>de jure </a:t>
            </a:r>
            <a:r>
              <a:rPr lang="en-US" sz="2000" dirty="0" smtClean="0"/>
              <a:t>or </a:t>
            </a:r>
            <a:r>
              <a:rPr lang="en-US" sz="2000" i="1" dirty="0" smtClean="0"/>
              <a:t>de fiat</a:t>
            </a:r>
            <a:r>
              <a:rPr lang="en-US" sz="2000" dirty="0" smtClean="0"/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200" dirty="0" smtClean="0"/>
              <a:t>Almost all MW masks heterogeneity in programming language</a:t>
            </a:r>
          </a:p>
          <a:p>
            <a:pPr lvl="2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000" dirty="0" err="1" smtClean="0"/>
              <a:t>Noteable</a:t>
            </a:r>
            <a:r>
              <a:rPr lang="en-US" sz="2000" dirty="0" smtClean="0"/>
              <a:t> exception: Java RMI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200" dirty="0" smtClean="0"/>
              <a:t>Some MW masks heterogeneity in vendor implementations</a:t>
            </a:r>
          </a:p>
          <a:p>
            <a:pPr lvl="2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2000" dirty="0" smtClean="0"/>
              <a:t>Object Management Group (omg.org) best here: CORBA (object-oriented), DDS (publish-subscribe)</a:t>
            </a:r>
          </a:p>
        </p:txBody>
      </p:sp>
    </p:spTree>
    <p:extLst>
      <p:ext uri="{BB962C8B-B14F-4D97-AF65-F5344CB8AC3E}">
        <p14:creationId xmlns:p14="http://schemas.microsoft.com/office/powerpoint/2010/main" val="28902010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err="1" smtClean="0"/>
              <a:t>CptS</a:t>
            </a:r>
            <a:r>
              <a:rPr lang="en-US" dirty="0" smtClean="0"/>
              <a:t> 464/564 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mtClean="0"/>
              <a:t>Middleware in Context:  © 2011 David E. Bakken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533400"/>
          </a:xfrm>
        </p:spPr>
        <p:txBody>
          <a:bodyPr/>
          <a:lstStyle/>
          <a:p>
            <a:pPr eaLnBrk="1" hangingPunct="1"/>
            <a:r>
              <a:rPr lang="en-US" smtClean="0"/>
              <a:t>Middleware Benefit: Transparency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991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Middleware can provide useful transparencies: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Access Transparency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Location transparency		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Concurrency transparency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Replication transparency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Failure transparency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/>
              <a:t>Mobility transparency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mtClean="0">
                <a:solidFill>
                  <a:srgbClr val="FF3300"/>
                </a:solidFill>
              </a:rPr>
              <a:t>Masking heterogeneity and providing transparency makes programming distributed systems much easier to do!</a:t>
            </a:r>
          </a:p>
        </p:txBody>
      </p:sp>
    </p:spTree>
    <p:extLst>
      <p:ext uri="{BB962C8B-B14F-4D97-AF65-F5344CB8AC3E}">
        <p14:creationId xmlns:p14="http://schemas.microsoft.com/office/powerpoint/2010/main" val="35282009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err="1" smtClean="0"/>
              <a:t>CptS</a:t>
            </a:r>
            <a:r>
              <a:rPr lang="en-US" dirty="0" smtClean="0"/>
              <a:t> 464/564 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mtClean="0"/>
              <a:t>Middleware in Context:  © 2011 David E. Bakken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230188"/>
            <a:ext cx="8686800" cy="484187"/>
          </a:xfrm>
        </p:spPr>
        <p:txBody>
          <a:bodyPr/>
          <a:lstStyle/>
          <a:p>
            <a:pPr eaLnBrk="1" hangingPunct="1"/>
            <a:r>
              <a:rPr lang="en-US" smtClean="0"/>
              <a:t>Middleware and Legacy Systems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5867400"/>
          </a:xfrm>
        </p:spPr>
        <p:txBody>
          <a:bodyPr/>
          <a:lstStyle/>
          <a:p>
            <a:pPr marL="381000" indent="-381000" eaLnBrk="1" hangingPunct="1"/>
            <a:r>
              <a:rPr lang="en-US" smtClean="0"/>
              <a:t>Legacy systems are a huge problem (and asset) in industry and military domains!</a:t>
            </a:r>
          </a:p>
          <a:p>
            <a:pPr marL="381000" indent="-381000" eaLnBrk="1" hangingPunct="1"/>
            <a:r>
              <a:rPr lang="en-US" smtClean="0"/>
              <a:t>Middleware often called a “glue” technology: integrated “legacy” components</a:t>
            </a:r>
          </a:p>
          <a:p>
            <a:pPr marL="774700" lvl="1" indent="-342900" eaLnBrk="1" hangingPunct="1"/>
            <a:r>
              <a:rPr lang="en-US" smtClean="0"/>
              <a:t>Much distributed programming involves integrating components, not building them from scratch!</a:t>
            </a:r>
          </a:p>
          <a:p>
            <a:pPr marL="381000" indent="-381000" eaLnBrk="1" hangingPunct="1"/>
            <a:r>
              <a:rPr lang="en-US" smtClean="0"/>
              <a:t>Middleware’s abstractions are general enough to allow legacy systems to be “wrapped”</a:t>
            </a:r>
          </a:p>
          <a:p>
            <a:pPr marL="774700" lvl="1" indent="-342900" eaLnBrk="1" hangingPunct="1"/>
            <a:r>
              <a:rPr lang="en-US" smtClean="0"/>
              <a:t>Distributed objects are best here because more general</a:t>
            </a:r>
          </a:p>
          <a:p>
            <a:pPr marL="774700" lvl="1" indent="-342900" eaLnBrk="1" hangingPunct="1"/>
            <a:r>
              <a:rPr lang="en-US" smtClean="0">
                <a:solidFill>
                  <a:srgbClr val="FF3300"/>
                </a:solidFill>
              </a:rPr>
              <a:t>End result: a very high-level “lowest common denominator” of interoperability</a:t>
            </a:r>
          </a:p>
        </p:txBody>
      </p:sp>
    </p:spTree>
    <p:extLst>
      <p:ext uri="{BB962C8B-B14F-4D97-AF65-F5344CB8AC3E}">
        <p14:creationId xmlns:p14="http://schemas.microsoft.com/office/powerpoint/2010/main" val="37527721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err="1" smtClean="0"/>
              <a:t>CptS</a:t>
            </a:r>
            <a:r>
              <a:rPr lang="en-US" dirty="0" smtClean="0"/>
              <a:t> 464/564 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mtClean="0"/>
              <a:t>Middleware in Context:  © 2011 David E. Bakken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152400"/>
            <a:ext cx="8686800" cy="673100"/>
          </a:xfrm>
        </p:spPr>
        <p:txBody>
          <a:bodyPr/>
          <a:lstStyle/>
          <a:p>
            <a:pPr eaLnBrk="1" hangingPunct="1"/>
            <a:r>
              <a:rPr lang="en-US" smtClean="0"/>
              <a:t>Multi-Layered Middleware</a:t>
            </a:r>
          </a:p>
        </p:txBody>
      </p:sp>
      <p:pic>
        <p:nvPicPr>
          <p:cNvPr id="5580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1"/>
          <a:stretch>
            <a:fillRect/>
          </a:stretch>
        </p:blipFill>
        <p:spPr bwMode="auto">
          <a:xfrm>
            <a:off x="152400" y="809625"/>
            <a:ext cx="8839200" cy="579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7355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/>
          <p:cNvSpPr>
            <a:spLocks noGrp="1"/>
          </p:cNvSpPr>
          <p:nvPr>
            <p:ph type="title"/>
          </p:nvPr>
        </p:nvSpPr>
        <p:spPr>
          <a:xfrm>
            <a:off x="801914" y="163976"/>
            <a:ext cx="7772400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Difficulties and Threats for DSs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"/>
          </p:nvPr>
        </p:nvSpPr>
        <p:spPr>
          <a:xfrm>
            <a:off x="0" y="560963"/>
            <a:ext cx="9144000" cy="6387903"/>
          </a:xfrm>
        </p:spPr>
        <p:txBody>
          <a:bodyPr/>
          <a:lstStyle/>
          <a:p>
            <a:pPr eaLnBrk="1" hangingPunct="1"/>
            <a:r>
              <a:rPr lang="en-US" dirty="0" smtClean="0"/>
              <a:t>Many problems face designers of DSs!</a:t>
            </a:r>
          </a:p>
          <a:p>
            <a:pPr eaLnBrk="1" hangingPunct="1"/>
            <a:r>
              <a:rPr lang="en-US" dirty="0" smtClean="0"/>
              <a:t>Widely varying modes of use</a:t>
            </a:r>
          </a:p>
          <a:p>
            <a:pPr lvl="1" eaLnBrk="1" hangingPunct="1"/>
            <a:r>
              <a:rPr lang="en-US" dirty="0" smtClean="0"/>
              <a:t>Workload</a:t>
            </a:r>
          </a:p>
          <a:p>
            <a:pPr lvl="1" eaLnBrk="1" hangingPunct="1"/>
            <a:r>
              <a:rPr lang="en-US" dirty="0" smtClean="0"/>
              <a:t>Some parts disconnected or with flaky connectivity</a:t>
            </a:r>
          </a:p>
          <a:p>
            <a:pPr lvl="1" eaLnBrk="1" hangingPunct="1"/>
            <a:r>
              <a:rPr lang="en-US" dirty="0" smtClean="0"/>
              <a:t>Some need high bandwidth and/or low latency</a:t>
            </a:r>
          </a:p>
          <a:p>
            <a:pPr eaLnBrk="1" hangingPunct="1"/>
            <a:r>
              <a:rPr lang="en-US" dirty="0" smtClean="0"/>
              <a:t>Wide range of system environments</a:t>
            </a:r>
          </a:p>
          <a:p>
            <a:pPr lvl="1" eaLnBrk="1" hangingPunct="1"/>
            <a:r>
              <a:rPr lang="en-US" dirty="0" err="1" smtClean="0"/>
              <a:t>Heterogenieties</a:t>
            </a:r>
            <a:r>
              <a:rPr lang="en-US" dirty="0" smtClean="0"/>
              <a:t> discussed earlier</a:t>
            </a:r>
          </a:p>
          <a:p>
            <a:pPr lvl="1" eaLnBrk="1" hangingPunct="1"/>
            <a:r>
              <a:rPr lang="en-US" dirty="0" smtClean="0"/>
              <a:t>Networks vary widely in performance (statically and dynamically)</a:t>
            </a:r>
          </a:p>
          <a:p>
            <a:pPr lvl="1" eaLnBrk="1" hangingPunct="1"/>
            <a:r>
              <a:rPr lang="en-US" dirty="0" smtClean="0"/>
              <a:t>Scale from tens to millions of </a:t>
            </a:r>
            <a:r>
              <a:rPr lang="en-US" dirty="0" smtClean="0"/>
              <a:t>computers</a:t>
            </a:r>
          </a:p>
          <a:p>
            <a:pPr lvl="1" eaLnBrk="1" hangingPunct="1"/>
            <a:r>
              <a:rPr lang="en-US" dirty="0" smtClean="0"/>
              <a:t>Geographic scale for DSs range from </a:t>
            </a:r>
          </a:p>
          <a:p>
            <a:pPr lvl="2" eaLnBrk="1" hangingPunct="1"/>
            <a:r>
              <a:rPr lang="en-US" dirty="0" smtClean="0"/>
              <a:t>tightly controllable LAN</a:t>
            </a:r>
          </a:p>
          <a:p>
            <a:pPr lvl="2" eaLnBrk="1" hangingPunct="1"/>
            <a:r>
              <a:rPr lang="en-US" dirty="0" smtClean="0"/>
              <a:t>somewhat controllable data center</a:t>
            </a:r>
          </a:p>
          <a:p>
            <a:pPr lvl="2" eaLnBrk="1" hangingPunct="1"/>
            <a:r>
              <a:rPr lang="en-US" dirty="0" smtClean="0"/>
              <a:t>normally uncontrollable (and unknowable) WAN.</a:t>
            </a: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D982AD-F2F8-471B-BDAA-9F68E12ABC2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620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4"/>
          <p:cNvSpPr>
            <a:spLocks noGrp="1"/>
          </p:cNvSpPr>
          <p:nvPr>
            <p:ph type="dt" sz="quarter" idx="10"/>
          </p:nvPr>
        </p:nvSpPr>
        <p:spPr>
          <a:xfrm>
            <a:off x="123824" y="6469063"/>
            <a:ext cx="3091815" cy="3889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dirty="0" smtClean="0">
                <a:solidFill>
                  <a:schemeClr val="bg2"/>
                </a:solidFill>
              </a:rPr>
              <a:t>Taxonomy </a:t>
            </a:r>
            <a:r>
              <a:rPr lang="en-US" dirty="0" err="1" smtClean="0">
                <a:solidFill>
                  <a:schemeClr val="bg2"/>
                </a:solidFill>
              </a:rPr>
              <a:t>courtest</a:t>
            </a:r>
            <a:r>
              <a:rPr lang="en-US" dirty="0" smtClean="0">
                <a:solidFill>
                  <a:schemeClr val="bg2"/>
                </a:solidFill>
              </a:rPr>
              <a:t> of R. </a:t>
            </a:r>
            <a:r>
              <a:rPr lang="en-US" dirty="0" err="1" smtClean="0">
                <a:solidFill>
                  <a:schemeClr val="bg2"/>
                </a:solidFill>
              </a:rPr>
              <a:t>Schantz</a:t>
            </a:r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mtClean="0"/>
              <a:t>Middleware in Context:  © 2011 David E. Bakken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129469"/>
            <a:ext cx="9448800" cy="480131"/>
          </a:xfrm>
        </p:spPr>
        <p:txBody>
          <a:bodyPr/>
          <a:lstStyle/>
          <a:p>
            <a:pPr eaLnBrk="1" hangingPunct="1"/>
            <a:r>
              <a:rPr lang="en-US" sz="2800" dirty="0" smtClean="0"/>
              <a:t>One Middleware Layering Taxonomy</a:t>
            </a:r>
          </a:p>
        </p:txBody>
      </p:sp>
      <p:pic>
        <p:nvPicPr>
          <p:cNvPr id="14341" name="Picture 3" descr="ito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3988" y="609600"/>
            <a:ext cx="3275012" cy="5943600"/>
          </a:xfrm>
          <a:noFill/>
        </p:spPr>
      </p:pic>
      <p:sp>
        <p:nvSpPr>
          <p:cNvPr id="1434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429000" y="441960"/>
            <a:ext cx="5715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Domain-Specific Services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Services and APIs tailored to (and reusable only within) certain domains (health care, telecommunications, </a:t>
            </a:r>
            <a:r>
              <a:rPr lang="en-US" sz="1800" dirty="0" err="1" smtClean="0"/>
              <a:t>etc</a:t>
            </a:r>
            <a:r>
              <a:rPr lang="en-US" sz="18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Examples: CORBA Domain Interfaces, Boeing Bold Stroke architecture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Common MW Services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Adds high-level, domain-independent reusable services for events, fault tolerance, security,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Examples: </a:t>
            </a:r>
            <a:r>
              <a:rPr lang="en-US" sz="1800" dirty="0" err="1" smtClean="0"/>
              <a:t>CORBAServices</a:t>
            </a:r>
            <a:r>
              <a:rPr lang="en-US" sz="1800" dirty="0" smtClean="0"/>
              <a:t>, Eternal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Distribution MW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Provides rich distributed object model that supports much heterogeneity and transparency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Examples: CORBA, .NET., Java RMI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Infrastructure MW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Encapsulates core OS Comm. and concurrency services (sometimes enhances them too)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Examples: JVM (and other VMs), ACE, group comm</a:t>
            </a:r>
            <a:r>
              <a:rPr lang="en-US" dirty="0" smtClean="0"/>
              <a:t>.</a:t>
            </a: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3810000" y="6400800"/>
            <a:ext cx="4800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>
                <a:latin typeface="Times New Roman" pitchFamily="18" charset="0"/>
              </a:rPr>
              <a:t>(Figure courtesy of D. Schmidt)</a:t>
            </a:r>
          </a:p>
        </p:txBody>
      </p:sp>
    </p:spTree>
    <p:extLst>
      <p:ext uri="{BB962C8B-B14F-4D97-AF65-F5344CB8AC3E}">
        <p14:creationId xmlns:p14="http://schemas.microsoft.com/office/powerpoint/2010/main" val="422961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Difficulties and Threats for DSs (cont.)</a:t>
            </a:r>
          </a:p>
        </p:txBody>
      </p:sp>
      <p:sp>
        <p:nvSpPr>
          <p:cNvPr id="6147" name="Content Placeholder 5"/>
          <p:cNvSpPr>
            <a:spLocks noGrp="1"/>
          </p:cNvSpPr>
          <p:nvPr>
            <p:ph idx="1"/>
          </p:nvPr>
        </p:nvSpPr>
        <p:spPr>
          <a:xfrm>
            <a:off x="801914" y="1543943"/>
            <a:ext cx="7772400" cy="4364272"/>
          </a:xfrm>
        </p:spPr>
        <p:txBody>
          <a:bodyPr/>
          <a:lstStyle/>
          <a:p>
            <a:pPr eaLnBrk="1" hangingPunct="1"/>
            <a:r>
              <a:rPr lang="en-US" smtClean="0"/>
              <a:t>Internal problems</a:t>
            </a:r>
          </a:p>
          <a:p>
            <a:pPr lvl="1" eaLnBrk="1" hangingPunct="1"/>
            <a:r>
              <a:rPr lang="en-US" smtClean="0"/>
              <a:t>Non-synchronized clocks</a:t>
            </a:r>
          </a:p>
          <a:p>
            <a:pPr lvl="1" eaLnBrk="1" hangingPunct="1"/>
            <a:r>
              <a:rPr lang="en-US" smtClean="0"/>
              <a:t>Conflicting data updates</a:t>
            </a:r>
          </a:p>
          <a:p>
            <a:pPr lvl="1" eaLnBrk="1" hangingPunct="1"/>
            <a:r>
              <a:rPr lang="en-US" i="1" smtClean="0"/>
              <a:t>Many</a:t>
            </a:r>
            <a:r>
              <a:rPr lang="en-US" smtClean="0"/>
              <a:t> modes of HW+SW failure for individual components</a:t>
            </a:r>
          </a:p>
          <a:p>
            <a:pPr eaLnBrk="1" hangingPunct="1"/>
            <a:r>
              <a:rPr lang="en-US" smtClean="0"/>
              <a:t>External threats: attacks on</a:t>
            </a:r>
          </a:p>
          <a:p>
            <a:pPr lvl="1" eaLnBrk="1" hangingPunct="1"/>
            <a:r>
              <a:rPr lang="en-US" b="1" u="sng" smtClean="0"/>
              <a:t>C</a:t>
            </a:r>
            <a:r>
              <a:rPr lang="en-US" smtClean="0"/>
              <a:t>onfidentiality</a:t>
            </a:r>
          </a:p>
          <a:p>
            <a:pPr lvl="1" eaLnBrk="1" hangingPunct="1"/>
            <a:r>
              <a:rPr lang="en-US" b="1" u="sng" smtClean="0"/>
              <a:t>I</a:t>
            </a:r>
            <a:r>
              <a:rPr lang="en-US" smtClean="0"/>
              <a:t>ntegrity</a:t>
            </a:r>
          </a:p>
          <a:p>
            <a:pPr lvl="1" eaLnBrk="1" hangingPunct="1"/>
            <a:r>
              <a:rPr lang="en-US" b="1" u="sng" smtClean="0"/>
              <a:t>A</a:t>
            </a:r>
            <a:r>
              <a:rPr lang="en-US" smtClean="0"/>
              <a:t>vailabiilty (incl. DoS attacks)</a:t>
            </a:r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27B69-3080-464D-9DAF-4A9BBA3223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3638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>
          <a:xfrm>
            <a:off x="801914" y="194456"/>
            <a:ext cx="7772400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Architectural Models [2.3]</a:t>
            </a:r>
          </a:p>
        </p:txBody>
      </p:sp>
      <p:sp>
        <p:nvSpPr>
          <p:cNvPr id="12291" name="Content Placeholder 5"/>
          <p:cNvSpPr>
            <a:spLocks noGrp="1"/>
          </p:cNvSpPr>
          <p:nvPr>
            <p:ph idx="1"/>
          </p:nvPr>
        </p:nvSpPr>
        <p:spPr>
          <a:xfrm>
            <a:off x="0" y="835283"/>
            <a:ext cx="9144000" cy="5663089"/>
          </a:xfrm>
        </p:spPr>
        <p:txBody>
          <a:bodyPr/>
          <a:lstStyle/>
          <a:p>
            <a:pPr eaLnBrk="1" hangingPunct="1"/>
            <a:r>
              <a:rPr lang="en-US" dirty="0" smtClean="0"/>
              <a:t>Structure a system in terms of separately specified components and their relationships</a:t>
            </a:r>
          </a:p>
          <a:p>
            <a:pPr eaLnBrk="1" hangingPunct="1"/>
            <a:r>
              <a:rPr lang="en-US" dirty="0" smtClean="0"/>
              <a:t>Goal: ensure structure meets present &amp; (likely) future req.</a:t>
            </a:r>
          </a:p>
          <a:p>
            <a:pPr eaLnBrk="1" hangingPunct="1"/>
            <a:r>
              <a:rPr lang="en-US" dirty="0" smtClean="0"/>
              <a:t>Concerns: reliability, manageability, adaptability, cost-effectiveness</a:t>
            </a:r>
          </a:p>
          <a:p>
            <a:pPr eaLnBrk="1" hangingPunct="1"/>
            <a:r>
              <a:rPr lang="en-US" dirty="0" smtClean="0"/>
              <a:t>Three-phase buildup of concepts (</a:t>
            </a:r>
            <a:r>
              <a:rPr lang="en-US" i="1" dirty="0" smtClean="0"/>
              <a:t>long</a:t>
            </a:r>
            <a:r>
              <a:rPr lang="en-US" dirty="0" smtClean="0"/>
              <a:t> sub-chapter!)</a:t>
            </a:r>
          </a:p>
          <a:p>
            <a:pPr lvl="1" eaLnBrk="1" hangingPunct="1"/>
            <a:r>
              <a:rPr lang="en-US" dirty="0" smtClean="0"/>
              <a:t>Core underlying architectural elements [2.3.1]</a:t>
            </a:r>
          </a:p>
          <a:p>
            <a:pPr lvl="1" eaLnBrk="1" hangingPunct="1"/>
            <a:r>
              <a:rPr lang="en-US" dirty="0" smtClean="0"/>
              <a:t>Composite arch. patterns usable in isolation or combination [2.3.2]</a:t>
            </a:r>
          </a:p>
          <a:p>
            <a:pPr lvl="1" eaLnBrk="1" hangingPunct="1"/>
            <a:r>
              <a:rPr lang="en-US" dirty="0" smtClean="0"/>
              <a:t>Middleware platforms supporting programming styles emerging from [2.3.1] and [2.3.3]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BF19B2-5F0E-4F8A-B64A-10E45DCBD44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4774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>
          <a:xfrm>
            <a:off x="801914" y="240176"/>
            <a:ext cx="7772400" cy="480131"/>
          </a:xfrm>
        </p:spPr>
        <p:txBody>
          <a:bodyPr/>
          <a:lstStyle/>
          <a:p>
            <a:pPr eaLnBrk="1" hangingPunct="1"/>
            <a:r>
              <a:rPr lang="en-US" smtClean="0"/>
              <a:t>Architectural Elements [2.3.1]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1914" y="881003"/>
            <a:ext cx="7772400" cy="5113195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en-US" dirty="0" smtClean="0">
                <a:cs typeface="+mn-cs"/>
                <a:sym typeface="Arial" charset="0"/>
              </a:rPr>
              <a:t>Need to consider 4 key questions:</a:t>
            </a:r>
          </a:p>
          <a:p>
            <a:pPr marL="682625" indent="-514350" eaLnBrk="1" hangingPunct="1">
              <a:buFont typeface="+mj-lt"/>
              <a:buAutoNum type="arabicPeriod"/>
              <a:defRPr/>
            </a:pPr>
            <a:r>
              <a:rPr lang="en-US" dirty="0" smtClean="0">
                <a:cs typeface="+mn-cs"/>
                <a:sym typeface="Arial" charset="0"/>
              </a:rPr>
              <a:t>What </a:t>
            </a:r>
            <a:r>
              <a:rPr lang="en-US" b="1" u="sng" dirty="0" smtClean="0">
                <a:cs typeface="+mn-cs"/>
                <a:sym typeface="Arial" charset="0"/>
              </a:rPr>
              <a:t>entities</a:t>
            </a:r>
            <a:r>
              <a:rPr lang="en-US" dirty="0" smtClean="0">
                <a:cs typeface="+mn-cs"/>
                <a:sym typeface="Arial" charset="0"/>
              </a:rPr>
              <a:t> are communicating in the DS?</a:t>
            </a:r>
          </a:p>
          <a:p>
            <a:pPr marL="682625" indent="-514350" eaLnBrk="1" hangingPunct="1">
              <a:buFont typeface="+mj-lt"/>
              <a:buAutoNum type="arabicPeriod"/>
              <a:defRPr/>
            </a:pPr>
            <a:r>
              <a:rPr lang="en-US" dirty="0" smtClean="0">
                <a:cs typeface="+mn-cs"/>
                <a:sym typeface="Arial" charset="0"/>
              </a:rPr>
              <a:t>What </a:t>
            </a:r>
            <a:r>
              <a:rPr lang="en-US" b="1" u="sng" dirty="0" smtClean="0">
                <a:cs typeface="+mn-cs"/>
                <a:sym typeface="Arial" charset="0"/>
              </a:rPr>
              <a:t>communication paradigm</a:t>
            </a:r>
            <a:r>
              <a:rPr lang="en-US" dirty="0" smtClean="0">
                <a:cs typeface="+mn-cs"/>
                <a:sym typeface="Arial" charset="0"/>
              </a:rPr>
              <a:t>/pattern do entities use?</a:t>
            </a:r>
          </a:p>
          <a:p>
            <a:pPr marL="682625" indent="-514350" eaLnBrk="1" hangingPunct="1">
              <a:buFont typeface="+mj-lt"/>
              <a:buAutoNum type="arabicPeriod"/>
              <a:defRPr/>
            </a:pPr>
            <a:r>
              <a:rPr lang="en-US" dirty="0" smtClean="0">
                <a:cs typeface="+mn-cs"/>
                <a:sym typeface="Arial" charset="0"/>
              </a:rPr>
              <a:t>What </a:t>
            </a:r>
            <a:r>
              <a:rPr lang="en-US" b="1" u="sng" dirty="0" smtClean="0">
                <a:cs typeface="+mn-cs"/>
                <a:sym typeface="Arial" charset="0"/>
              </a:rPr>
              <a:t>roles and responsibilities </a:t>
            </a:r>
            <a:r>
              <a:rPr lang="en-US" dirty="0" smtClean="0">
                <a:cs typeface="+mn-cs"/>
                <a:sym typeface="Arial" charset="0"/>
              </a:rPr>
              <a:t>do entities have</a:t>
            </a:r>
          </a:p>
          <a:p>
            <a:pPr marL="1027113" lvl="1" indent="-514350" eaLnBrk="1" hangingPunct="1">
              <a:defRPr/>
            </a:pPr>
            <a:r>
              <a:rPr lang="en-US" dirty="0" smtClean="0">
                <a:sym typeface="Arial" charset="0"/>
              </a:rPr>
              <a:t>May change!</a:t>
            </a:r>
          </a:p>
          <a:p>
            <a:pPr marL="682625" indent="-514350" eaLnBrk="1" hangingPunct="1">
              <a:buFont typeface="+mj-lt"/>
              <a:buAutoNum type="arabicPeriod"/>
              <a:defRPr/>
            </a:pPr>
            <a:r>
              <a:rPr lang="en-US" dirty="0" smtClean="0">
                <a:cs typeface="+mn-cs"/>
                <a:sym typeface="Arial" charset="0"/>
              </a:rPr>
              <a:t>How are entities mapped onto physical infrastructure (</a:t>
            </a:r>
            <a:r>
              <a:rPr lang="en-US" b="1" u="sng" dirty="0" smtClean="0">
                <a:cs typeface="+mn-cs"/>
                <a:sym typeface="Arial" charset="0"/>
              </a:rPr>
              <a:t>placement</a:t>
            </a:r>
            <a:r>
              <a:rPr lang="en-US" dirty="0" smtClean="0">
                <a:cs typeface="+mn-cs"/>
                <a:sym typeface="Arial" charset="0"/>
              </a:rPr>
              <a:t>)</a:t>
            </a:r>
          </a:p>
          <a:p>
            <a:pPr marL="1027113" lvl="1" indent="-514350" eaLnBrk="1" hangingPunct="1">
              <a:buFont typeface="+mj-lt"/>
              <a:buAutoNum type="arabicPeriod"/>
              <a:defRPr/>
            </a:pPr>
            <a:endParaRPr lang="en-US" dirty="0" smtClean="0">
              <a:sym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6C25D4-9694-4FDF-A92F-DCE3B3FA858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84185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>
          <a:xfrm>
            <a:off x="801914" y="171596"/>
            <a:ext cx="7772400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Communicating Entities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553343"/>
            <a:ext cx="9144000" cy="6996274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  <a:sym typeface="Arial" charset="0"/>
              </a:rPr>
              <a:t>System perspective: processes are communicating</a:t>
            </a:r>
          </a:p>
          <a:p>
            <a:pPr lvl="1" eaLnBrk="1" hangingPunct="1">
              <a:defRPr/>
            </a:pPr>
            <a:r>
              <a:rPr lang="en-US" dirty="0" smtClean="0">
                <a:sym typeface="Arial" charset="0"/>
              </a:rPr>
              <a:t>Simple environments (sensors): no processes, so </a:t>
            </a:r>
            <a:r>
              <a:rPr lang="en-US" dirty="0" err="1" smtClean="0">
                <a:sym typeface="Arial" charset="0"/>
              </a:rPr>
              <a:t>entities</a:t>
            </a:r>
            <a:r>
              <a:rPr lang="en-US" dirty="0" err="1" smtClean="0">
                <a:latin typeface="Calibri"/>
                <a:cs typeface="Calibri"/>
                <a:sym typeface="Arial" charset="0"/>
              </a:rPr>
              <a:t>≡</a:t>
            </a:r>
            <a:r>
              <a:rPr lang="en-US" dirty="0" err="1" smtClean="0">
                <a:sym typeface="Arial" charset="0"/>
              </a:rPr>
              <a:t>nodes</a:t>
            </a:r>
            <a:endParaRPr lang="en-US" dirty="0" smtClean="0">
              <a:sym typeface="Arial" charset="0"/>
            </a:endParaRPr>
          </a:p>
          <a:p>
            <a:pPr lvl="1" eaLnBrk="1" hangingPunct="1">
              <a:defRPr/>
            </a:pPr>
            <a:r>
              <a:rPr lang="en-US" sz="2000" dirty="0" smtClean="0">
                <a:sym typeface="Arial" charset="0"/>
              </a:rPr>
              <a:t>Most environments: threads, so technically the endpoints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  <a:sym typeface="Arial" charset="0"/>
              </a:rPr>
              <a:t>Programming perspective: more problem-oriented </a:t>
            </a:r>
            <a:r>
              <a:rPr lang="en-US" dirty="0" smtClean="0">
                <a:cs typeface="+mn-cs"/>
                <a:sym typeface="Arial" charset="0"/>
              </a:rPr>
              <a:t>abstr</a:t>
            </a:r>
            <a:r>
              <a:rPr lang="en-US" dirty="0" smtClean="0">
                <a:cs typeface="+mn-cs"/>
                <a:sym typeface="Arial" charset="0"/>
              </a:rPr>
              <a:t>actions</a:t>
            </a:r>
            <a:endParaRPr lang="en-US" dirty="0" smtClean="0">
              <a:cs typeface="+mn-cs"/>
              <a:sym typeface="Arial" charset="0"/>
            </a:endParaRPr>
          </a:p>
          <a:p>
            <a:pPr lvl="1" eaLnBrk="1" hangingPunct="1">
              <a:defRPr/>
            </a:pPr>
            <a:r>
              <a:rPr lang="en-US" sz="2000" dirty="0" smtClean="0">
                <a:sym typeface="Arial" charset="0"/>
              </a:rPr>
              <a:t>Objects: coherent packaging of </a:t>
            </a:r>
            <a:r>
              <a:rPr lang="en-US" sz="2000" dirty="0" err="1" smtClean="0">
                <a:sym typeface="Arial" charset="0"/>
              </a:rPr>
              <a:t>code+data</a:t>
            </a:r>
            <a:r>
              <a:rPr lang="en-US" sz="2000" dirty="0" smtClean="0">
                <a:sym typeface="Arial" charset="0"/>
              </a:rPr>
              <a:t>, multiple instances</a:t>
            </a:r>
          </a:p>
          <a:p>
            <a:pPr lvl="2" eaLnBrk="1" hangingPunct="1">
              <a:defRPr/>
            </a:pPr>
            <a:r>
              <a:rPr lang="en-US" sz="2000" dirty="0" smtClean="0">
                <a:sym typeface="Arial" charset="0"/>
              </a:rPr>
              <a:t>Problem-oriented abstractions, units of decomposition</a:t>
            </a:r>
          </a:p>
          <a:p>
            <a:pPr lvl="2" eaLnBrk="1" hangingPunct="1">
              <a:defRPr/>
            </a:pPr>
            <a:r>
              <a:rPr lang="en-US" sz="2000" dirty="0" smtClean="0">
                <a:sym typeface="Arial" charset="0"/>
              </a:rPr>
              <a:t>Access via interfaces (spec. in IDL)</a:t>
            </a:r>
          </a:p>
          <a:p>
            <a:pPr lvl="2" eaLnBrk="1" hangingPunct="1">
              <a:defRPr/>
            </a:pPr>
            <a:r>
              <a:rPr lang="en-US" sz="2000" dirty="0" smtClean="0">
                <a:sym typeface="Arial" charset="0"/>
              </a:rPr>
              <a:t>Distributed objects more in Chap 5, 8</a:t>
            </a:r>
          </a:p>
          <a:p>
            <a:pPr lvl="1" eaLnBrk="1" hangingPunct="1">
              <a:defRPr/>
            </a:pPr>
            <a:r>
              <a:rPr lang="en-US" sz="2000" dirty="0" smtClean="0">
                <a:sym typeface="Arial" charset="0"/>
              </a:rPr>
              <a:t>Components</a:t>
            </a:r>
          </a:p>
          <a:p>
            <a:pPr lvl="2" eaLnBrk="1" hangingPunct="1">
              <a:defRPr/>
            </a:pPr>
            <a:r>
              <a:rPr lang="en-US" sz="2000" dirty="0" smtClean="0">
                <a:sym typeface="Arial" charset="0"/>
              </a:rPr>
              <a:t>Similar to objects: </a:t>
            </a:r>
            <a:r>
              <a:rPr lang="en-US" sz="2000" dirty="0" err="1" smtClean="0">
                <a:sym typeface="Arial" charset="0"/>
              </a:rPr>
              <a:t>code+data</a:t>
            </a:r>
            <a:r>
              <a:rPr lang="en-US" sz="2000" dirty="0" smtClean="0">
                <a:sym typeface="Arial" charset="0"/>
              </a:rPr>
              <a:t>, interfaces</a:t>
            </a:r>
          </a:p>
          <a:p>
            <a:pPr lvl="2" eaLnBrk="1" hangingPunct="1">
              <a:defRPr/>
            </a:pPr>
            <a:r>
              <a:rPr lang="en-US" sz="2000" dirty="0" smtClean="0">
                <a:sym typeface="Arial" charset="0"/>
              </a:rPr>
              <a:t>Also specify assumptions made (needed external components/interfaces) … i.e., dependencies made explicit … better “contract” for constructing systems</a:t>
            </a:r>
          </a:p>
          <a:p>
            <a:pPr lvl="1" eaLnBrk="1" hangingPunct="1">
              <a:defRPr/>
            </a:pPr>
            <a:r>
              <a:rPr lang="en-US" sz="2000" dirty="0" smtClean="0">
                <a:sym typeface="Arial" charset="0"/>
              </a:rPr>
              <a:t>Web services (access objects/components via WWW)</a:t>
            </a:r>
          </a:p>
          <a:p>
            <a:pPr lvl="2" eaLnBrk="1" hangingPunct="1">
              <a:defRPr/>
            </a:pPr>
            <a:r>
              <a:rPr lang="en-US" sz="2000" dirty="0" smtClean="0">
                <a:sym typeface="Arial" charset="0"/>
              </a:rPr>
              <a:t>Rather ugly underlying technologies at times</a:t>
            </a:r>
          </a:p>
          <a:p>
            <a:pPr lvl="2" eaLnBrk="1" hangingPunct="1">
              <a:defRPr/>
            </a:pPr>
            <a:endParaRPr lang="en-US" dirty="0" smtClean="0">
              <a:sym typeface="Arial" charset="0"/>
            </a:endParaRPr>
          </a:p>
          <a:p>
            <a:pPr marL="1027113" lvl="1" indent="-514350" eaLnBrk="1" hangingPunct="1">
              <a:buFont typeface="+mj-lt"/>
              <a:buAutoNum type="arabicPeriod"/>
              <a:defRPr/>
            </a:pPr>
            <a:endParaRPr lang="en-US" dirty="0" smtClean="0">
              <a:sym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D3834-A529-4950-8DD1-95F9A05D201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8865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 Paradigms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1914" y="1543943"/>
            <a:ext cx="7772400" cy="383233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  <a:sym typeface="Arial" charset="0"/>
              </a:rPr>
              <a:t>3 kinds: </a:t>
            </a:r>
          </a:p>
          <a:p>
            <a:pPr marL="801688" lvl="1" indent="-457200" eaLnBrk="1" hangingPunct="1">
              <a:buFont typeface="+mj-lt"/>
              <a:buAutoNum type="arabicPeriod"/>
              <a:defRPr/>
            </a:pPr>
            <a:r>
              <a:rPr lang="en-US" dirty="0" err="1" smtClean="0">
                <a:cs typeface="+mn-cs"/>
                <a:sym typeface="Arial" charset="0"/>
              </a:rPr>
              <a:t>interprocess</a:t>
            </a:r>
            <a:r>
              <a:rPr lang="en-US" dirty="0" smtClean="0">
                <a:cs typeface="+mn-cs"/>
                <a:sym typeface="Arial" charset="0"/>
              </a:rPr>
              <a:t> communication</a:t>
            </a:r>
          </a:p>
          <a:p>
            <a:pPr marL="801688" lvl="1" indent="-457200" eaLnBrk="1" hangingPunct="1">
              <a:buFont typeface="+mj-lt"/>
              <a:buAutoNum type="arabicPeriod"/>
              <a:defRPr/>
            </a:pPr>
            <a:r>
              <a:rPr lang="en-US" dirty="0" smtClean="0">
                <a:cs typeface="+mn-cs"/>
                <a:sym typeface="Arial" charset="0"/>
              </a:rPr>
              <a:t>remote </a:t>
            </a:r>
            <a:r>
              <a:rPr lang="en-US" dirty="0" smtClean="0">
                <a:cs typeface="+mn-cs"/>
                <a:sym typeface="Arial" charset="0"/>
              </a:rPr>
              <a:t>invocation</a:t>
            </a:r>
            <a:endParaRPr lang="en-US" dirty="0" smtClean="0">
              <a:cs typeface="+mn-cs"/>
              <a:sym typeface="Arial" charset="0"/>
            </a:endParaRPr>
          </a:p>
          <a:p>
            <a:pPr marL="801688" lvl="1" indent="-457200" eaLnBrk="1" hangingPunct="1">
              <a:buFont typeface="+mj-lt"/>
              <a:buAutoNum type="arabicPeriod"/>
              <a:defRPr/>
            </a:pPr>
            <a:r>
              <a:rPr lang="en-US" dirty="0" smtClean="0">
                <a:cs typeface="+mn-cs"/>
                <a:sym typeface="Arial" charset="0"/>
              </a:rPr>
              <a:t>indirect </a:t>
            </a:r>
            <a:r>
              <a:rPr lang="en-US" dirty="0" smtClean="0">
                <a:cs typeface="+mn-cs"/>
                <a:sym typeface="Arial" charset="0"/>
              </a:rPr>
              <a:t>communication</a:t>
            </a:r>
            <a:endParaRPr lang="en-US" dirty="0" smtClean="0">
              <a:cs typeface="+mn-cs"/>
              <a:sym typeface="Arial" charset="0"/>
            </a:endParaRPr>
          </a:p>
          <a:p>
            <a:pPr eaLnBrk="1" hangingPunct="1">
              <a:defRPr/>
            </a:pPr>
            <a:r>
              <a:rPr lang="en-US" b="1" u="sng" dirty="0" err="1" smtClean="0">
                <a:cs typeface="+mn-cs"/>
                <a:sym typeface="Arial" charset="0"/>
              </a:rPr>
              <a:t>Interprocess</a:t>
            </a:r>
            <a:r>
              <a:rPr lang="en-US" b="1" u="sng" dirty="0" smtClean="0">
                <a:cs typeface="+mn-cs"/>
                <a:sym typeface="Arial" charset="0"/>
              </a:rPr>
              <a:t> communication </a:t>
            </a:r>
            <a:r>
              <a:rPr lang="en-US" dirty="0" smtClean="0">
                <a:cs typeface="+mn-cs"/>
                <a:sym typeface="Arial" charset="0"/>
              </a:rPr>
              <a:t>(IPC)</a:t>
            </a:r>
          </a:p>
          <a:p>
            <a:pPr lvl="1" eaLnBrk="1" hangingPunct="1">
              <a:defRPr/>
            </a:pPr>
            <a:r>
              <a:rPr lang="en-US" dirty="0" smtClean="0">
                <a:sym typeface="Arial" charset="0"/>
              </a:rPr>
              <a:t>Low-level support for communication</a:t>
            </a:r>
          </a:p>
          <a:p>
            <a:pPr lvl="1" eaLnBrk="1" hangingPunct="1">
              <a:defRPr/>
            </a:pPr>
            <a:r>
              <a:rPr lang="en-US" dirty="0" smtClean="0">
                <a:sym typeface="Arial" charset="0"/>
              </a:rPr>
              <a:t>Usually socket API</a:t>
            </a:r>
          </a:p>
          <a:p>
            <a:pPr lvl="2" eaLnBrk="1" hangingPunct="1">
              <a:defRPr/>
            </a:pPr>
            <a:endParaRPr lang="en-US" dirty="0" smtClean="0">
              <a:sym typeface="Arial" charset="0"/>
            </a:endParaRPr>
          </a:p>
          <a:p>
            <a:pPr marL="1027113" lvl="1" indent="-514350" eaLnBrk="1" hangingPunct="1">
              <a:buFont typeface="+mj-lt"/>
              <a:buAutoNum type="arabicPeriod"/>
              <a:defRPr/>
            </a:pPr>
            <a:endParaRPr lang="en-US" dirty="0" smtClean="0">
              <a:sym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BC3306-9E1C-4C12-BF50-28335140B60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947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12905</TotalTime>
  <Words>2424</Words>
  <Application>Microsoft Office PowerPoint</Application>
  <PresentationFormat>On-screen Show (4:3)</PresentationFormat>
  <Paragraphs>371</Paragraphs>
  <Slides>40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Default Design</vt:lpstr>
      <vt:lpstr>Critical Infrastructure Security:  The Emerging Smart Grid  In Class: Cpt S 580-03, Cpt S 483-01, EE 582-02, EE 483-01 Online or Tri-Cities: Cpt S 580-03, Cpt S 483-01, Cpt S 483-02, EE 582-01, EE 483-01 </vt:lpstr>
      <vt:lpstr>Today’s Content</vt:lpstr>
      <vt:lpstr>Introduction [2.1]</vt:lpstr>
      <vt:lpstr>Difficulties and Threats for DSs</vt:lpstr>
      <vt:lpstr>Difficulties and Threats for DSs (cont.)</vt:lpstr>
      <vt:lpstr>Architectural Models [2.3]</vt:lpstr>
      <vt:lpstr>Architectural Elements [2.3.1]</vt:lpstr>
      <vt:lpstr>Communicating Entities</vt:lpstr>
      <vt:lpstr>Communication Paradigms</vt:lpstr>
      <vt:lpstr>Remote Invocation</vt:lpstr>
      <vt:lpstr>Remote Invocation</vt:lpstr>
      <vt:lpstr>Decoupled communication</vt:lpstr>
      <vt:lpstr>Overview of Indirect Communication Techniques</vt:lpstr>
      <vt:lpstr>Overview of Indirect Communication Techniques (cont.)</vt:lpstr>
      <vt:lpstr>Figure 2.2  Communicating entities and communication paradigms</vt:lpstr>
      <vt:lpstr>Roles and Responsibilities</vt:lpstr>
      <vt:lpstr>Figure 2.3 Clients invoke individual servers</vt:lpstr>
      <vt:lpstr>Placement</vt:lpstr>
      <vt:lpstr>Placement (cont)</vt:lpstr>
      <vt:lpstr>Figure 2.4 A service provided by multiple servers (servers are P2P)</vt:lpstr>
      <vt:lpstr>Figure 2.5 Web proxy server</vt:lpstr>
      <vt:lpstr>Figure 2.6 Web applets</vt:lpstr>
      <vt:lpstr>Architectural Patterns [2.3.2]</vt:lpstr>
      <vt:lpstr>Layering</vt:lpstr>
      <vt:lpstr>Figure 2.7 Software and hardware service layers in distributed systems</vt:lpstr>
      <vt:lpstr>Tiered Architectures</vt:lpstr>
      <vt:lpstr>Figure 2.8  Two-tier and three-tier architectures</vt:lpstr>
      <vt:lpstr>Thin Clients &amp; Other Patterns</vt:lpstr>
      <vt:lpstr>Figure 2.10 Thin clients and compute servers</vt:lpstr>
      <vt:lpstr>Figure 2.11  The web service architectural pattern</vt:lpstr>
      <vt:lpstr>Today’s Content</vt:lpstr>
      <vt:lpstr>Middleware Perspective</vt:lpstr>
      <vt:lpstr>Context: (Most) Technology Marches On</vt:lpstr>
      <vt:lpstr>Why Middleware?</vt:lpstr>
      <vt:lpstr>Middleware in Context</vt:lpstr>
      <vt:lpstr>Middleware Benefit: Masking Heterogeneity</vt:lpstr>
      <vt:lpstr>Middleware Benefit: Transparency</vt:lpstr>
      <vt:lpstr>Middleware and Legacy Systems</vt:lpstr>
      <vt:lpstr>Multi-Layered Middleware</vt:lpstr>
      <vt:lpstr>One Middleware Layering Taxonomy</vt:lpstr>
    </vt:vector>
  </TitlesOfParts>
  <Company>Washington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Marketing</dc:creator>
  <cp:lastModifiedBy>bakken</cp:lastModifiedBy>
  <cp:revision>536</cp:revision>
  <cp:lastPrinted>2012-03-08T22:35:17Z</cp:lastPrinted>
  <dcterms:created xsi:type="dcterms:W3CDTF">2012-01-12T21:56:12Z</dcterms:created>
  <dcterms:modified xsi:type="dcterms:W3CDTF">2012-04-07T15:55:24Z</dcterms:modified>
</cp:coreProperties>
</file>