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4" r:id="rId2"/>
    <p:sldId id="474" r:id="rId3"/>
    <p:sldId id="480" r:id="rId4"/>
    <p:sldId id="481" r:id="rId5"/>
    <p:sldId id="482" r:id="rId6"/>
    <p:sldId id="475" r:id="rId7"/>
    <p:sldId id="487" r:id="rId8"/>
    <p:sldId id="488" r:id="rId9"/>
    <p:sldId id="489" r:id="rId10"/>
    <p:sldId id="490" r:id="rId11"/>
    <p:sldId id="491" r:id="rId12"/>
    <p:sldId id="476" r:id="rId13"/>
    <p:sldId id="492" r:id="rId14"/>
    <p:sldId id="493" r:id="rId15"/>
    <p:sldId id="494" r:id="rId16"/>
    <p:sldId id="477" r:id="rId17"/>
    <p:sldId id="506" r:id="rId18"/>
    <p:sldId id="507" r:id="rId19"/>
    <p:sldId id="495" r:id="rId20"/>
    <p:sldId id="496" r:id="rId21"/>
    <p:sldId id="478" r:id="rId22"/>
    <p:sldId id="500" r:id="rId23"/>
    <p:sldId id="501" r:id="rId24"/>
    <p:sldId id="508" r:id="rId25"/>
    <p:sldId id="503" r:id="rId26"/>
    <p:sldId id="504" r:id="rId2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FF00"/>
    <a:srgbClr val="A60000"/>
    <a:srgbClr val="DBCEAC"/>
    <a:srgbClr val="3CB6CE"/>
    <a:srgbClr val="B6BF00"/>
    <a:srgbClr val="EC7A00"/>
    <a:srgbClr val="003C69"/>
    <a:srgbClr val="452325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0" y="-384"/>
      </p:cViewPr>
      <p:guideLst>
        <p:guide orient="horz" pos="1534"/>
        <p:guide orient="horz" pos="660"/>
        <p:guide pos="2015"/>
        <p:guide pos="3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0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45907" y="0"/>
            <a:ext cx="3079136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5044" y="0"/>
            <a:ext cx="1575821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8E549AE1-CB59-2745-AF92-31C81185A39C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I-Aqua curve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A737CBF3-CE8D-5249-98EE-A22195CC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5" descr="wsuTLSig4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6" y="146293"/>
            <a:ext cx="1264847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01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1" y="0"/>
            <a:ext cx="3077524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0FE0C1DE-C5B0-E843-82B5-4B8AF2F0E0D7}" type="datetime1">
              <a:rPr lang="en-US"/>
              <a:pPr>
                <a:defRPr/>
              </a:pPr>
              <a:t>4/7/2012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6438"/>
            <a:ext cx="4694238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1" y="4459526"/>
            <a:ext cx="5681335" cy="42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I-Aqua curve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1A350439-484D-8946-BE60-42AE40F0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86E486A-C5BD-A14B-AEAA-2911FECD3E2A}" type="datetime1">
              <a:rPr lang="en-US"/>
              <a:pPr/>
              <a:t>4/7/2012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3272"/>
            <a:r>
              <a:rPr lang="en-US"/>
              <a:t>Template I-Aqua curve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AC3FC-B412-FB4D-AAA5-1024CDBDEB49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6740" name="Text Box 4"/>
          <p:cNvSpPr txBox="1">
            <a:spLocks noGrp="1"/>
          </p:cNvSpPr>
          <p:nvPr/>
        </p:nvSpPr>
        <p:spPr bwMode="auto">
          <a:xfrm>
            <a:off x="4030595" y="8952273"/>
            <a:ext cx="3098084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6" tIns="44905" rIns="89806" bIns="44905" anchor="b">
            <a:prstTxWarp prst="textNoShape">
              <a:avLst/>
            </a:prstTxWarp>
          </a:bodyPr>
          <a:lstStyle/>
          <a:p>
            <a:pPr algn="r" defTabSz="919099"/>
            <a:r>
              <a:rPr lang="en-US" sz="1100" dirty="0"/>
              <a:t>32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5892" name="Text Box 4"/>
          <p:cNvSpPr txBox="1">
            <a:spLocks noGrp="1"/>
          </p:cNvSpPr>
          <p:nvPr/>
        </p:nvSpPr>
        <p:spPr bwMode="auto">
          <a:xfrm>
            <a:off x="4030655" y="8951802"/>
            <a:ext cx="3097647" cy="4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9" tIns="44905" rIns="89809" bIns="44905" anchor="b">
            <a:prstTxWarp prst="textNoShape">
              <a:avLst/>
            </a:prstTxWarp>
          </a:bodyPr>
          <a:lstStyle/>
          <a:p>
            <a:pPr algn="r" defTabSz="918725"/>
            <a:r>
              <a:rPr lang="en-US" sz="1200" dirty="0"/>
              <a:t>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A16D2-000A-422D-93ED-28416A3C90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0740">
              <a:defRPr/>
            </a:pPr>
            <a:fld id="{7E57ACD6-E40E-4884-BB73-38D20F38FD71}" type="slidenum">
              <a:rPr lang="en-US" smtClean="0"/>
              <a:pPr defTabSz="920740">
                <a:defRPr/>
              </a:pPr>
              <a:t>23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733925" cy="35512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0740">
              <a:defRPr/>
            </a:pPr>
            <a:fld id="{7E57ACD6-E40E-4884-BB73-38D20F38FD71}" type="slidenum">
              <a:rPr lang="en-US" smtClean="0"/>
              <a:pPr defTabSz="920740">
                <a:defRPr/>
              </a:pPr>
              <a:t>24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733925" cy="35512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740">
              <a:defRPr/>
            </a:pPr>
            <a:fld id="{3F9D79B8-B432-48CF-964F-A88B87BADF8B}" type="slidenum">
              <a:rPr lang="en-US" smtClean="0"/>
              <a:pPr defTabSz="920740"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A23-63F4-B444-BD07-8FCD9C08A5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A23-63F4-B444-BD07-8FCD9C08A5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A23-63F4-B444-BD07-8FCD9C08A5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A23-63F4-B444-BD07-8FCD9C08A5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6260" name="Text Box 4"/>
          <p:cNvSpPr txBox="1">
            <a:spLocks noGrp="1"/>
          </p:cNvSpPr>
          <p:nvPr/>
        </p:nvSpPr>
        <p:spPr bwMode="auto">
          <a:xfrm>
            <a:off x="4030595" y="8952273"/>
            <a:ext cx="3098084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6" tIns="44905" rIns="89806" bIns="44905" anchor="b">
            <a:prstTxWarp prst="textNoShape">
              <a:avLst/>
            </a:prstTxWarp>
          </a:bodyPr>
          <a:lstStyle/>
          <a:p>
            <a:pPr algn="r" defTabSz="919099"/>
            <a:r>
              <a:rPr lang="en-US" sz="1100" dirty="0"/>
              <a:t>14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8308" name="Text Box 4"/>
          <p:cNvSpPr txBox="1">
            <a:spLocks noGrp="1"/>
          </p:cNvSpPr>
          <p:nvPr/>
        </p:nvSpPr>
        <p:spPr bwMode="auto">
          <a:xfrm>
            <a:off x="4030595" y="8952273"/>
            <a:ext cx="3098084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6" tIns="44905" rIns="89806" bIns="44905" anchor="b">
            <a:prstTxWarp prst="textNoShape">
              <a:avLst/>
            </a:prstTxWarp>
          </a:bodyPr>
          <a:lstStyle/>
          <a:p>
            <a:pPr algn="r" defTabSz="898985"/>
            <a:r>
              <a:rPr lang="en-US" sz="1100" dirty="0"/>
              <a:t>16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9332" name="Text Box 4"/>
          <p:cNvSpPr txBox="1">
            <a:spLocks noGrp="1"/>
          </p:cNvSpPr>
          <p:nvPr/>
        </p:nvSpPr>
        <p:spPr bwMode="auto">
          <a:xfrm>
            <a:off x="4030595" y="8952273"/>
            <a:ext cx="3098084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6" tIns="44905" rIns="89806" bIns="44905" anchor="b">
            <a:prstTxWarp prst="textNoShape">
              <a:avLst/>
            </a:prstTxWarp>
          </a:bodyPr>
          <a:lstStyle/>
          <a:p>
            <a:pPr algn="r" defTabSz="898985"/>
            <a:r>
              <a:rPr lang="en-US" sz="1100" dirty="0"/>
              <a:t>17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5DD5-71F0-3B46-905A-4CEE5E88830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Time synchronized, precise measurements – one example of this kind of benefit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5" name="Rounded Rectangle 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5" descr="wsuTLSig4cW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2888" y="5943600"/>
            <a:ext cx="14874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91722" y="950495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85627" y="1638705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9213" y="6464300"/>
            <a:ext cx="1550987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631950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1DAB-1978-274E-B275-EF7314A6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DC07-4414-F64B-9FE9-D22E25CD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C994-C645-8547-929F-414DD5212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853A-D761-CF46-B522-8BBC76CE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0659-AB4B-5F4F-8CC6-3E132ABE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182A-1E5E-FE44-B15C-B9755A7B4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4397-8511-224E-9F89-17E3AA3A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2478-83E3-5E4E-A276-DA153126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B2A5-1F34-6745-B5BD-475F7FE0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A0F8-68D3-4F46-BD63-29EEA50D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7436-A17A-A649-AD92-68205989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24" name="Rectangle 23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7" name="Group 13"/>
          <p:cNvGrpSpPr>
            <a:grpSpLocks/>
          </p:cNvGrpSpPr>
          <p:nvPr userDrawn="1"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15" name="Rounded Rectangle 1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unded Rectangle 1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0C37A1A-351C-7B4A-B678-F2F868C1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03" r:id="rId2"/>
    <p:sldLayoutId id="214748411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ＭＳ Ｐゴシック" charset="-128"/>
          <a:cs typeface="ＭＳ Ｐゴシック" charset="-128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charset="-128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  <a:ea typeface="ＭＳ Ｐゴシック" charset="-128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4.e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5.e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8.emf"/><Relationship Id="rId50" Type="http://schemas.openxmlformats.org/officeDocument/2006/relationships/oleObject" Target="../embeddings/oleObject24.bin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9.emf"/><Relationship Id="rId41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3.e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oleObject" Target="../embeddings/oleObject21.bin"/><Relationship Id="rId52" Type="http://schemas.openxmlformats.org/officeDocument/2006/relationships/oleObject" Target="../embeddings/oleObject2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e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oleObject" Target="../embeddings/oleObject23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9" Type="http://schemas.openxmlformats.org/officeDocument/2006/relationships/image" Target="../media/image24.e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5.emf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5.bin"/><Relationship Id="rId47" Type="http://schemas.openxmlformats.org/officeDocument/2006/relationships/image" Target="../media/image28.emf"/><Relationship Id="rId50" Type="http://schemas.openxmlformats.org/officeDocument/2006/relationships/oleObject" Target="../embeddings/oleObject49.bin"/><Relationship Id="rId7" Type="http://schemas.openxmlformats.org/officeDocument/2006/relationships/image" Target="../media/image8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oleObject" Target="../embeddings/oleObject43.bin"/><Relationship Id="rId46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19.emf"/><Relationship Id="rId41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23.emf"/><Relationship Id="rId40" Type="http://schemas.openxmlformats.org/officeDocument/2006/relationships/oleObject" Target="../embeddings/oleObject44.bin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2.bin"/><Relationship Id="rId49" Type="http://schemas.openxmlformats.org/officeDocument/2006/relationships/image" Target="../media/image29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oleObject" Target="../embeddings/oleObject46.bin"/><Relationship Id="rId52" Type="http://schemas.openxmlformats.org/officeDocument/2006/relationships/oleObject" Target="../embeddings/oleObject50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18.e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oleObject" Target="../embeddings/oleObject48.bin"/><Relationship Id="rId8" Type="http://schemas.openxmlformats.org/officeDocument/2006/relationships/oleObject" Target="../embeddings/oleObject28.bin"/><Relationship Id="rId51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content.wsulibs.wsu.edu/photo/image/38444163112006_060102029.jpg"/>
          <p:cNvPicPr>
            <a:picLocks noChangeAspect="1" noChangeArrowheads="1"/>
          </p:cNvPicPr>
          <p:nvPr/>
        </p:nvPicPr>
        <p:blipFill>
          <a:blip r:embed="rId3"/>
          <a:srcRect t="15347" b="34772"/>
          <a:stretch>
            <a:fillRect/>
          </a:stretch>
        </p:blipFill>
        <p:spPr bwMode="auto">
          <a:xfrm>
            <a:off x="809389" y="3323993"/>
            <a:ext cx="7636859" cy="24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21670" y="283584"/>
            <a:ext cx="8140700" cy="1469633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Critical Infrastructure Security:  The Emerging Smart Grid</a:t>
            </a:r>
            <a:r>
              <a:rPr lang="en-US" sz="1200" dirty="0" smtClean="0">
                <a:solidFill>
                  <a:srgbClr val="800000"/>
                </a:solidFill>
              </a:rPr>
              <a:t/>
            </a:r>
            <a:br>
              <a:rPr lang="en-US" sz="1200" dirty="0" smtClean="0">
                <a:solidFill>
                  <a:srgbClr val="800000"/>
                </a:solidFill>
              </a:rPr>
            </a:br>
            <a:r>
              <a:rPr lang="en-US" sz="1200" dirty="0" smtClean="0">
                <a:solidFill>
                  <a:srgbClr val="800000"/>
                </a:solidFill>
              </a:rPr>
              <a:t/>
            </a:r>
            <a:br>
              <a:rPr lang="en-US" sz="1200" dirty="0" smtClean="0">
                <a:solidFill>
                  <a:srgbClr val="800000"/>
                </a:solidFill>
              </a:rPr>
            </a:br>
            <a:r>
              <a:rPr lang="en-US" sz="1500" b="0" i="1" dirty="0" smtClean="0">
                <a:solidFill>
                  <a:srgbClr val="800000"/>
                </a:solidFill>
              </a:rPr>
              <a:t>In Class: Cpt S 580-03, Cpt S 483-01, EE 582-02, EE 483-01</a:t>
            </a:r>
            <a:br>
              <a:rPr lang="en-US" sz="1500" b="0" i="1" dirty="0" smtClean="0">
                <a:solidFill>
                  <a:srgbClr val="800000"/>
                </a:solidFill>
              </a:rPr>
            </a:br>
            <a:r>
              <a:rPr lang="en-US" sz="1500" b="0" i="1" dirty="0" smtClean="0">
                <a:solidFill>
                  <a:srgbClr val="800000"/>
                </a:solidFill>
              </a:rPr>
              <a:t>Online or Tri-Cities: Cpt S 580-03, Cpt S 483-01, Cpt S 483-02, EE 582-01, EE 483-01</a:t>
            </a:r>
            <a:r>
              <a:rPr lang="en-US" sz="2400" dirty="0" smtClean="0"/>
              <a:t> </a:t>
            </a:r>
            <a:endParaRPr sz="2700" dirty="0">
              <a:solidFill>
                <a:srgbClr val="800000"/>
              </a:solidFill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5114" y="1843264"/>
            <a:ext cx="9128886" cy="1465786"/>
          </a:xfrm>
        </p:spPr>
        <p:txBody>
          <a:bodyPr/>
          <a:lstStyle/>
          <a:p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Dr. Anurag K. Srivastava, Dr. Carl Hauser, </a:t>
            </a:r>
            <a:r>
              <a:rPr lang="en-US" sz="1800" b="1" u="sng" dirty="0" smtClean="0">
                <a:solidFill>
                  <a:srgbClr val="C00000"/>
                </a:solidFill>
                <a:latin typeface="Lucida Sans"/>
                <a:cs typeface="Lucida Sans"/>
              </a:rPr>
              <a:t>Dr. Dave </a:t>
            </a:r>
            <a:r>
              <a:rPr lang="en-US" sz="1800" b="1" u="sng" dirty="0" err="1" smtClean="0">
                <a:solidFill>
                  <a:srgbClr val="C00000"/>
                </a:solidFill>
                <a:latin typeface="Lucida Sans"/>
                <a:cs typeface="Lucida Sans"/>
              </a:rPr>
              <a:t>Bakken</a:t>
            </a:r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, </a:t>
            </a:r>
          </a:p>
          <a:p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and Dr. Min </a:t>
            </a:r>
            <a:r>
              <a:rPr lang="en-US" sz="1800" b="1" dirty="0" err="1" smtClean="0">
                <a:solidFill>
                  <a:srgbClr val="1F497D"/>
                </a:solidFill>
                <a:latin typeface="Lucida Sans"/>
                <a:cs typeface="Lucida Sans"/>
              </a:rPr>
              <a:t>Sik</a:t>
            </a:r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 Kim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100" b="1" u="sng" dirty="0" smtClean="0">
                <a:solidFill>
                  <a:srgbClr val="A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Lecture 6: Grid Wide Area Measurement Systems</a:t>
            </a:r>
            <a:endParaRPr sz="2100" b="1" u="sng" dirty="0">
              <a:solidFill>
                <a:srgbClr val="A60000"/>
              </a:solidFill>
              <a:latin typeface="Lucida San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226841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Most Difficult Input for Each App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004603"/>
              </p:ext>
            </p:extLst>
          </p:nvPr>
        </p:nvGraphicFramePr>
        <p:xfrm>
          <a:off x="152402" y="771525"/>
          <a:ext cx="8991598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533400"/>
                <a:gridCol w="533400"/>
                <a:gridCol w="609600"/>
                <a:gridCol w="544285"/>
                <a:gridCol w="642257"/>
                <a:gridCol w="642257"/>
                <a:gridCol w="642257"/>
                <a:gridCol w="642257"/>
                <a:gridCol w="642257"/>
                <a:gridCol w="642257"/>
                <a:gridCol w="707573"/>
                <a:gridCol w="685800"/>
                <a:gridCol w="53339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App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11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12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13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Loop Entity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Kind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Lat.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2–4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4–5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2-3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Rate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SimSun"/>
                          <a:cs typeface="Times New Roman"/>
                        </a:rPr>
                        <a:t>Crit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4-5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SimSun"/>
                          <a:cs typeface="Times New Roman"/>
                        </a:rPr>
                        <a:t>Quan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2–4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Geog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2-3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4-5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SimSun"/>
                          <a:cs typeface="Times New Roman"/>
                        </a:rPr>
                        <a:t>Dline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1" y="4953000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Notice: </a:t>
            </a:r>
            <a:r>
              <a:rPr lang="en-US" sz="2800" b="1" u="sng" dirty="0" smtClean="0">
                <a:solidFill>
                  <a:schemeClr val="bg1"/>
                </a:solidFill>
              </a:rPr>
              <a:t>very wide range </a:t>
            </a:r>
            <a:r>
              <a:rPr lang="en-US" sz="2800" dirty="0" smtClean="0">
                <a:solidFill>
                  <a:schemeClr val="bg1"/>
                </a:solidFill>
              </a:rPr>
              <a:t>of parameters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…….. And this is just for applications conceived today, let alone the 30+ year expected lifetime of </a:t>
            </a:r>
            <a:r>
              <a:rPr lang="en-US" sz="2400" dirty="0" err="1" smtClean="0">
                <a:solidFill>
                  <a:schemeClr val="bg1"/>
                </a:solidFill>
              </a:rPr>
              <a:t>NASPInet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16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226841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Most Difficult Output for Each App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5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533400"/>
                <a:gridCol w="533400"/>
                <a:gridCol w="511628"/>
                <a:gridCol w="642257"/>
                <a:gridCol w="642257"/>
                <a:gridCol w="642257"/>
                <a:gridCol w="642257"/>
                <a:gridCol w="642257"/>
                <a:gridCol w="642257"/>
                <a:gridCol w="642257"/>
                <a:gridCol w="707573"/>
                <a:gridCol w="685800"/>
                <a:gridCol w="53339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App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11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12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13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Loop Entity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P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Kind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Bu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Co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Bu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Bu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Lat.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3-5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Rate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2–3+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SimSun"/>
                          <a:cs typeface="Times New Roman"/>
                        </a:rPr>
                        <a:t>Crit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1–2?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SimSun"/>
                          <a:cs typeface="Times New Roman"/>
                        </a:rPr>
                        <a:t>Quan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1-2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Geog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1–2+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1–3+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1–2+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1–5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2-3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3–4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SimSun"/>
                          <a:cs typeface="Times New Roman"/>
                        </a:rPr>
                        <a:t>Dline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—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SimSun"/>
                          <a:cs typeface="Times New Roman"/>
                        </a:rPr>
                        <a:t>2–3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1" y="4953000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Notice: </a:t>
            </a:r>
            <a:r>
              <a:rPr lang="en-US" sz="2800" b="1" u="sng" dirty="0" smtClean="0">
                <a:solidFill>
                  <a:schemeClr val="bg1"/>
                </a:solidFill>
              </a:rPr>
              <a:t>very wide range </a:t>
            </a:r>
            <a:r>
              <a:rPr lang="en-US" sz="2800" dirty="0" smtClean="0">
                <a:solidFill>
                  <a:schemeClr val="bg1"/>
                </a:solidFill>
              </a:rPr>
              <a:t>of parameters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…….. And this is just for applications conceived today, let alone the 30+ year expected lifetime of </a:t>
            </a:r>
            <a:r>
              <a:rPr lang="en-US" sz="2400" dirty="0" err="1" smtClean="0">
                <a:solidFill>
                  <a:schemeClr val="bg1"/>
                </a:solidFill>
              </a:rPr>
              <a:t>NASPInet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785652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Introduction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Emerging Power </a:t>
            </a:r>
            <a:r>
              <a:rPr lang="en-US" sz="2400" dirty="0" err="1" smtClean="0">
                <a:solidFill>
                  <a:srgbClr val="C00000"/>
                </a:solidFill>
              </a:rPr>
              <a:t>Applicaions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Implementation Issues for WAMS Data Delivery (WAMS-DD)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NASPI and </a:t>
            </a:r>
            <a:r>
              <a:rPr lang="en-US" sz="2400" dirty="0" err="1" smtClean="0">
                <a:solidFill>
                  <a:srgbClr val="C00000"/>
                </a:solidFill>
              </a:rPr>
              <a:t>NASPInet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GridStat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3953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0" y="631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AE00"/>
                </a:solidFill>
              </a:rPr>
              <a:t>QoS</a:t>
            </a:r>
            <a:r>
              <a:rPr lang="en-US" b="1" dirty="0">
                <a:solidFill>
                  <a:srgbClr val="00AE00"/>
                </a:solidFill>
              </a:rPr>
              <a:t> Requirements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1981200"/>
          </a:xfrm>
        </p:spPr>
        <p:txBody>
          <a:bodyPr>
            <a:normAutofit/>
          </a:bodyPr>
          <a:lstStyle/>
          <a:p>
            <a:r>
              <a:rPr lang="en-US" b="1" dirty="0"/>
              <a:t>Latency</a:t>
            </a:r>
          </a:p>
          <a:p>
            <a:pPr lvl="1"/>
            <a:r>
              <a:rPr lang="en-US" dirty="0"/>
              <a:t>4 ms within substation, 8-</a:t>
            </a:r>
            <a:r>
              <a:rPr lang="en-US" dirty="0" smtClean="0"/>
              <a:t>12+</a:t>
            </a:r>
          </a:p>
          <a:p>
            <a:pPr eaLnBrk="1" hangingPunct="1"/>
            <a:r>
              <a:rPr lang="en-US" b="1" dirty="0"/>
              <a:t>Rate </a:t>
            </a:r>
            <a:r>
              <a:rPr lang="en-US" dirty="0"/>
              <a:t>(1/minute to 250/second)</a:t>
            </a:r>
          </a:p>
          <a:p>
            <a:pPr eaLnBrk="1" hangingPunct="1"/>
            <a:r>
              <a:rPr lang="en-US" b="1" dirty="0"/>
              <a:t>Availability of Data </a:t>
            </a:r>
            <a:r>
              <a:rPr lang="en-US" dirty="0"/>
              <a:t>(EPRI </a:t>
            </a:r>
            <a:r>
              <a:rPr lang="en-US" dirty="0" err="1"/>
              <a:t>IntelliGrid</a:t>
            </a:r>
            <a:r>
              <a:rPr lang="en-US" dirty="0"/>
              <a:t> 2004)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879725"/>
          <a:ext cx="7696200" cy="2305050"/>
        </p:xfrm>
        <a:graphic>
          <a:graphicData uri="http://schemas.openxmlformats.org/drawingml/2006/table">
            <a:tbl>
              <a:tblPr/>
              <a:tblGrid>
                <a:gridCol w="1817688"/>
                <a:gridCol w="2359025"/>
                <a:gridCol w="3519487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Level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Availibility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Downtime/Year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Ultra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99.9999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 ½ second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Extremely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99.999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~5 minutes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99.99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~1 hour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99.9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~9 hours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Medium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99.0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~3.5 days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9"/>
          <p:cNvSpPr txBox="1">
            <a:spLocks/>
          </p:cNvSpPr>
          <p:nvPr/>
        </p:nvSpPr>
        <p:spPr bwMode="auto">
          <a:xfrm>
            <a:off x="0" y="5250432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Delivered </a:t>
            </a:r>
            <a:r>
              <a:rPr lang="en-US" sz="2800" dirty="0" err="1"/>
              <a:t>QoS</a:t>
            </a:r>
            <a:r>
              <a:rPr lang="en-US" sz="2800" dirty="0"/>
              <a:t> </a:t>
            </a:r>
            <a:r>
              <a:rPr lang="en-US" sz="2800" b="1" dirty="0"/>
              <a:t>must</a:t>
            </a:r>
            <a:r>
              <a:rPr lang="en-US" sz="2800" dirty="0"/>
              <a:t> be </a:t>
            </a:r>
            <a:r>
              <a:rPr lang="en-US" sz="2800" dirty="0" err="1"/>
              <a:t>tailorable</a:t>
            </a:r>
            <a:r>
              <a:rPr lang="en-US" sz="2800" dirty="0"/>
              <a:t> per data item &amp; changeable (in SW)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38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0" y="-2626"/>
            <a:ext cx="9144000" cy="6122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AE00"/>
                </a:solidFill>
              </a:rPr>
              <a:t>Internet vs. </a:t>
            </a:r>
            <a:r>
              <a:rPr lang="en-US" b="1" dirty="0" err="1" smtClean="0">
                <a:solidFill>
                  <a:srgbClr val="00AE00"/>
                </a:solidFill>
              </a:rPr>
              <a:t>NASPInet</a:t>
            </a:r>
            <a:r>
              <a:rPr lang="en-US" b="1" dirty="0" smtClean="0">
                <a:solidFill>
                  <a:srgbClr val="00AE00"/>
                </a:solidFill>
              </a:rPr>
              <a:t> environment </a:t>
            </a:r>
            <a:endParaRPr lang="en-US" b="1" dirty="0">
              <a:solidFill>
                <a:srgbClr val="00AE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28523"/>
              </p:ext>
            </p:extLst>
          </p:nvPr>
        </p:nvGraphicFramePr>
        <p:xfrm>
          <a:off x="0" y="609600"/>
          <a:ext cx="9144000" cy="6057902"/>
        </p:xfrm>
        <a:graphic>
          <a:graphicData uri="http://schemas.openxmlformats.org/drawingml/2006/table">
            <a:tbl>
              <a:tblPr/>
              <a:tblGrid>
                <a:gridCol w="1974850"/>
                <a:gridCol w="3587750"/>
                <a:gridCol w="3581400"/>
              </a:tblGrid>
              <a:tr h="31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Characteristic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Internet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EPInet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Network 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interconnected hosts worldwide 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hosts in a power grid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3-4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“routers” 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Per-Flow state?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Death (RSVP)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feasible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Network design goal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Provide best-effort delivery for any user and purpose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Provide guaranteed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QoS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in several dimensions for specific users and purposes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Admission  Cntl Perimeter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None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Complete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Fraction of Managed Traffic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None/Very Little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Almost all. All traffic subject to policing.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&gt;&gt;90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 periodic.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Central topology knowledge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 attempted, because of large scale and dynamicity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Feasible, because of small scale and slow changes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Topology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changes (!failure)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Often &amp; without warning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 often &amp; virtually always with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warning (except failure)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75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Frequency of route changes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Frequent; route changes computed using distributed algorithms that may converge slowly in the face of changing topology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Infrequent; route changes computed centrally assuming stable topology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50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1096"/>
              </p:ext>
            </p:extLst>
          </p:nvPr>
        </p:nvGraphicFramePr>
        <p:xfrm>
          <a:off x="0" y="592979"/>
          <a:ext cx="9144000" cy="6096000"/>
        </p:xfrm>
        <a:graphic>
          <a:graphicData uri="http://schemas.openxmlformats.org/drawingml/2006/table">
            <a:tbl>
              <a:tblPr/>
              <a:tblGrid>
                <a:gridCol w="1974850"/>
                <a:gridCol w="2825750"/>
                <a:gridCol w="4343400"/>
              </a:tblGrid>
              <a:tr h="28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Characteristic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Internet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NASPInet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Latency Level Achievable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Slow to Medium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Fast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Latency Predictability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Poor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Good to Excellent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Recovery delay after dropped packet (with “reliable” delivery)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High (timeout waiting for data or acknowledgement)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Zero (redundant copy sent over disjoint path arrives virtually at the same time)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 NOT USE post-error recovery, be proactive!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Forwarding Unit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Uninterpreted packet 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Update of a variable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Traffic Predictability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Low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High 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Elasticity of QoS requirements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None/Low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Medium-High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Multicast: multiple subscribers to a single update flow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 small fraction of the overall traffic; does not justify significant optimization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 common case. Multiple subscribers to a single update flow may have different latency and reliability requirements.  Significant opportunity for optimization.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 bwMode="black">
          <a:xfrm>
            <a:off x="152400" y="35474"/>
            <a:ext cx="9144000" cy="6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AE00"/>
                </a:solidFill>
              </a:rPr>
              <a:t>Internet vs. </a:t>
            </a:r>
            <a:r>
              <a:rPr lang="en-US" dirty="0" err="1" smtClean="0">
                <a:solidFill>
                  <a:srgbClr val="00AE00"/>
                </a:solidFill>
              </a:rPr>
              <a:t>NASPInet</a:t>
            </a:r>
            <a:r>
              <a:rPr lang="en-US" dirty="0" smtClean="0">
                <a:solidFill>
                  <a:srgbClr val="00AE00"/>
                </a:solidFill>
              </a:rPr>
              <a:t> environment (cont.) </a:t>
            </a:r>
            <a:endParaRPr lang="en-US" dirty="0">
              <a:solidFill>
                <a:srgbClr val="00A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80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785652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Introduction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Emerging Power </a:t>
            </a:r>
            <a:r>
              <a:rPr lang="en-US" sz="2400" dirty="0" err="1" smtClean="0">
                <a:solidFill>
                  <a:srgbClr val="C00000"/>
                </a:solidFill>
              </a:rPr>
              <a:t>Applicaions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Implementation Issues for WAMS Data Delivery (WAMS-DD)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NASPI and </a:t>
            </a:r>
            <a:r>
              <a:rPr lang="en-US" sz="2400" b="1" dirty="0" err="1" smtClean="0">
                <a:solidFill>
                  <a:srgbClr val="C00000"/>
                </a:solidFill>
              </a:rPr>
              <a:t>NASPInet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GridStat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2669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0" y="6318"/>
            <a:ext cx="9144000" cy="669957"/>
          </a:xfrm>
        </p:spPr>
        <p:txBody>
          <a:bodyPr/>
          <a:lstStyle/>
          <a:p>
            <a:r>
              <a:rPr lang="en-US" b="1" dirty="0" err="1" smtClean="0">
                <a:solidFill>
                  <a:srgbClr val="00AE00"/>
                </a:solidFill>
              </a:rPr>
              <a:t>Synchrophasors</a:t>
            </a:r>
            <a:endParaRPr lang="en-US" b="1" dirty="0">
              <a:solidFill>
                <a:srgbClr val="00AE00"/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1019644"/>
            <a:ext cx="9144000" cy="5368950"/>
          </a:xfrm>
        </p:spPr>
        <p:txBody>
          <a:bodyPr>
            <a:normAutofit/>
          </a:bodyPr>
          <a:lstStyle/>
          <a:p>
            <a:r>
              <a:rPr lang="en-US" b="1" dirty="0"/>
              <a:t>SCADA </a:t>
            </a:r>
            <a:r>
              <a:rPr lang="en-US" dirty="0"/>
              <a:t>(1960s technology) provides</a:t>
            </a:r>
          </a:p>
          <a:p>
            <a:pPr lvl="1"/>
            <a:r>
              <a:rPr lang="en-US" dirty="0">
                <a:cs typeface="ＭＳ Ｐゴシック" charset="-128"/>
              </a:rPr>
              <a:t>Slow updates (2-4 seconds)</a:t>
            </a:r>
          </a:p>
          <a:p>
            <a:pPr lvl="1"/>
            <a:r>
              <a:rPr lang="en-US" dirty="0">
                <a:cs typeface="ＭＳ Ｐゴシック" charset="-128"/>
              </a:rPr>
              <a:t>Crude: polling architecture, no </a:t>
            </a:r>
            <a:r>
              <a:rPr lang="en-US" dirty="0" err="1">
                <a:cs typeface="ＭＳ Ｐゴシック" charset="-128"/>
              </a:rPr>
              <a:t>QoS</a:t>
            </a:r>
            <a:r>
              <a:rPr lang="en-US" dirty="0">
                <a:cs typeface="ＭＳ Ｐゴシック" charset="-128"/>
              </a:rPr>
              <a:t>, little cyber-security</a:t>
            </a:r>
          </a:p>
          <a:p>
            <a:pPr lvl="1"/>
            <a:r>
              <a:rPr lang="en-US" dirty="0">
                <a:cs typeface="ＭＳ Ｐゴシック" charset="-128"/>
              </a:rPr>
              <a:t>Clocks at sensors can be highly unsynchronized</a:t>
            </a:r>
          </a:p>
          <a:p>
            <a:r>
              <a:rPr lang="en-US" b="1" dirty="0" err="1"/>
              <a:t>Phasor</a:t>
            </a:r>
            <a:r>
              <a:rPr lang="en-US" b="1" dirty="0"/>
              <a:t> Measurement Units (</a:t>
            </a:r>
            <a:r>
              <a:rPr lang="en-US" b="1" dirty="0" err="1"/>
              <a:t>PMUs</a:t>
            </a:r>
            <a:r>
              <a:rPr lang="en-US" b="1" dirty="0"/>
              <a:t>)</a:t>
            </a:r>
          </a:p>
          <a:p>
            <a:pPr lvl="1"/>
            <a:r>
              <a:rPr lang="en-US" dirty="0">
                <a:cs typeface="ＭＳ Ｐゴシック" charset="-128"/>
              </a:rPr>
              <a:t>Idea around for a few decades (</a:t>
            </a:r>
            <a:r>
              <a:rPr lang="en-US" dirty="0" err="1">
                <a:cs typeface="ＭＳ Ｐゴシック" charset="-128"/>
              </a:rPr>
              <a:t>Phadke</a:t>
            </a:r>
            <a:r>
              <a:rPr lang="en-US" dirty="0">
                <a:cs typeface="ＭＳ Ｐゴシック" charset="-128"/>
              </a:rPr>
              <a:t>)</a:t>
            </a:r>
          </a:p>
          <a:p>
            <a:pPr lvl="1"/>
            <a:r>
              <a:rPr lang="en-US" dirty="0">
                <a:cs typeface="ＭＳ Ｐゴシック" charset="-128"/>
              </a:rPr>
              <a:t>Practical recently with cheap GPS chips, etc</a:t>
            </a:r>
          </a:p>
          <a:p>
            <a:pPr lvl="1"/>
            <a:r>
              <a:rPr lang="en-US" dirty="0">
                <a:cs typeface="ＭＳ Ｐゴシック" charset="-128"/>
              </a:rPr>
              <a:t>Measure voltage, current, frequency, …. with microsecond accuracy</a:t>
            </a:r>
          </a:p>
          <a:p>
            <a:pPr lvl="1"/>
            <a:r>
              <a:rPr lang="en-US" dirty="0">
                <a:cs typeface="ＭＳ Ｐゴシック" charset="-128"/>
              </a:rPr>
              <a:t>Lets industry move from</a:t>
            </a:r>
            <a:r>
              <a:rPr lang="en-US" dirty="0" smtClean="0">
                <a:cs typeface="ＭＳ Ｐゴシック" charset="-128"/>
              </a:rPr>
              <a:t> (nonlinear) “</a:t>
            </a:r>
            <a:r>
              <a:rPr lang="en-US" dirty="0">
                <a:cs typeface="ＭＳ Ｐゴシック" charset="-128"/>
              </a:rPr>
              <a:t>state estimation” towards </a:t>
            </a:r>
            <a:r>
              <a:rPr lang="en-US" dirty="0" smtClean="0">
                <a:cs typeface="ＭＳ Ｐゴシック" charset="-128"/>
              </a:rPr>
              <a:t>	direct </a:t>
            </a:r>
            <a:r>
              <a:rPr lang="en-US" dirty="0">
                <a:cs typeface="ＭＳ Ｐゴシック" charset="-128"/>
              </a:rPr>
              <a:t>“state measurement”</a:t>
            </a:r>
          </a:p>
        </p:txBody>
      </p:sp>
    </p:spTree>
    <p:extLst>
      <p:ext uri="{BB962C8B-B14F-4D97-AF65-F5344CB8AC3E}">
        <p14:creationId xmlns:p14="http://schemas.microsoft.com/office/powerpoint/2010/main" val="1176223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AE00"/>
                </a:solidFill>
              </a:rPr>
              <a:t>Actual Example – Aug. 14th, 2003 Blackout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3097" y="914400"/>
            <a:ext cx="8752431" cy="5353050"/>
          </a:xfrm>
          <a:noFill/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According to NERC, “A valuable lesson from the August 14 blackout is the importance of having time-synchronized system data recorders. NERC investigators labored over thousands of data items to synchronize the sequence of events. … That process would have been significantly improved … if there had been a sufficient number of synchronized data recording devices.” 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235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7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AE00"/>
                </a:solidFill>
              </a:rPr>
              <a:t>NASPI</a:t>
            </a:r>
            <a:endParaRPr lang="en-US" b="1" dirty="0">
              <a:solidFill>
                <a:srgbClr val="00AE00"/>
              </a:solidFill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0" y="755724"/>
            <a:ext cx="9144000" cy="5370439"/>
          </a:xfrm>
        </p:spPr>
        <p:txBody>
          <a:bodyPr>
            <a:normAutofit/>
          </a:bodyPr>
          <a:lstStyle/>
          <a:p>
            <a:r>
              <a:rPr lang="en-US" dirty="0" smtClean="0"/>
              <a:t>Vision: “The vision of the North American </a:t>
            </a:r>
            <a:r>
              <a:rPr lang="en-US" dirty="0" err="1" smtClean="0"/>
              <a:t>SynchroPhasor</a:t>
            </a:r>
            <a:r>
              <a:rPr lang="en-US" dirty="0" smtClean="0"/>
              <a:t> Initiative (NASPI) is to improve power system reliability through wide-area measurement, monitoring and control.”</a:t>
            </a:r>
          </a:p>
          <a:p>
            <a:pPr lvl="1"/>
            <a:r>
              <a:rPr lang="en-US" dirty="0" err="1" smtClean="0"/>
              <a:t>Synchrophasor</a:t>
            </a:r>
            <a:r>
              <a:rPr lang="en-US" dirty="0" smtClean="0"/>
              <a:t>: a sensor with a very accurate GPS clock…</a:t>
            </a:r>
          </a:p>
          <a:p>
            <a:pPr lvl="1"/>
            <a:r>
              <a:rPr lang="en-US" dirty="0" smtClean="0"/>
              <a:t>Becoming much more deployed in US, Europe, …</a:t>
            </a:r>
          </a:p>
          <a:p>
            <a:r>
              <a:rPr lang="en-US" dirty="0" smtClean="0"/>
              <a:t>Great need for much better data delivery services</a:t>
            </a:r>
          </a:p>
          <a:p>
            <a:pPr lvl="1"/>
            <a:r>
              <a:rPr lang="en-US" dirty="0" smtClean="0"/>
              <a:t>Can no longer send “all data to control center at the highest rate anyone might want to”</a:t>
            </a:r>
          </a:p>
          <a:p>
            <a:r>
              <a:rPr lang="en-US" dirty="0" smtClean="0"/>
              <a:t>Very involved with spec of “</a:t>
            </a:r>
            <a:r>
              <a:rPr lang="en-US" dirty="0" err="1" smtClean="0"/>
              <a:t>NASPInet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Many requirements come from </a:t>
            </a:r>
            <a:r>
              <a:rPr lang="en-US" dirty="0" err="1" smtClean="0"/>
              <a:t>GridStat</a:t>
            </a:r>
            <a:r>
              <a:rPr lang="en-US" dirty="0" smtClean="0"/>
              <a:t> research (cited)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5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557075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Introduction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Emerging Power </a:t>
            </a:r>
            <a:r>
              <a:rPr lang="en-US" sz="2400" dirty="0" err="1" smtClean="0">
                <a:solidFill>
                  <a:srgbClr val="C00000"/>
                </a:solidFill>
              </a:rPr>
              <a:t>Applicaions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Implementation Issues for WAMS Data Delivery (WAMS-DD)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NASPI and </a:t>
            </a:r>
            <a:r>
              <a:rPr lang="en-US" sz="2400" dirty="0" err="1" smtClean="0">
                <a:solidFill>
                  <a:srgbClr val="C00000"/>
                </a:solidFill>
              </a:rPr>
              <a:t>NASPInet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GridStat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  <a:p>
            <a:pPr marL="1651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Lots to cover, not in full detail in every area</a:t>
            </a:r>
          </a:p>
          <a:p>
            <a:pPr marL="1651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Main reading here is the Proceedings of the IEEE paper listed in Lecture 1 of this computation segment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364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62"/>
            <a:ext cx="8229600" cy="923884"/>
          </a:xfrm>
        </p:spPr>
        <p:txBody>
          <a:bodyPr/>
          <a:lstStyle/>
          <a:p>
            <a:r>
              <a:rPr lang="en-US" b="1" dirty="0" err="1">
                <a:solidFill>
                  <a:srgbClr val="00AE00"/>
                </a:solidFill>
              </a:rPr>
              <a:t>NASPInet</a:t>
            </a:r>
            <a:r>
              <a:rPr lang="en-US" b="1" dirty="0">
                <a:solidFill>
                  <a:srgbClr val="00AE00"/>
                </a:solidFill>
              </a:rPr>
              <a:t> Conceptual Architecture</a:t>
            </a:r>
          </a:p>
        </p:txBody>
      </p:sp>
      <p:pic>
        <p:nvPicPr>
          <p:cNvPr id="164867" name="Picture 6"/>
          <p:cNvPicPr>
            <a:picLocks noChangeAspect="1" noChangeArrowheads="1"/>
          </p:cNvPicPr>
          <p:nvPr/>
        </p:nvPicPr>
        <p:blipFill>
          <a:blip r:embed="rId3"/>
          <a:srcRect b="4874"/>
          <a:stretch>
            <a:fillRect/>
          </a:stretch>
        </p:blipFill>
        <p:spPr bwMode="auto">
          <a:xfrm>
            <a:off x="321981" y="939146"/>
            <a:ext cx="8444234" cy="53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65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4247317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Introduction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Emerging Power </a:t>
            </a:r>
            <a:r>
              <a:rPr lang="en-US" sz="2400" dirty="0" err="1" smtClean="0">
                <a:solidFill>
                  <a:srgbClr val="C00000"/>
                </a:solidFill>
              </a:rPr>
              <a:t>Applicaions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Implementation Issues for WAMS Data Delivery (WAMS-DD)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NASPI and </a:t>
            </a:r>
            <a:r>
              <a:rPr lang="en-US" sz="2400" dirty="0" err="1" smtClean="0">
                <a:solidFill>
                  <a:srgbClr val="C00000"/>
                </a:solidFill>
              </a:rPr>
              <a:t>NASPInet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GridStat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  <a:p>
            <a:pPr marL="165100" indent="0">
              <a:buNone/>
            </a:pP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8763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01914" y="226841"/>
            <a:ext cx="7772400" cy="480131"/>
          </a:xfrm>
        </p:spPr>
        <p:txBody>
          <a:bodyPr>
            <a:normAutofit/>
          </a:bodyPr>
          <a:lstStyle/>
          <a:p>
            <a:r>
              <a:rPr lang="en-US" smtClean="0"/>
              <a:t>GridStat Architecture</a:t>
            </a:r>
          </a:p>
        </p:txBody>
      </p:sp>
      <p:pic>
        <p:nvPicPr>
          <p:cNvPr id="17411" name="Picture 6" descr="GridStat-NEW-ARCH-ICDC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9001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642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839200" cy="480131"/>
          </a:xfrm>
        </p:spPr>
        <p:txBody>
          <a:bodyPr/>
          <a:lstStyle/>
          <a:p>
            <a:pPr eaLnBrk="1" hangingPunct="1"/>
            <a:r>
              <a:rPr lang="en-US" dirty="0" smtClean="0"/>
              <a:t>Route Allocation to Subscriber 1</a:t>
            </a:r>
          </a:p>
        </p:txBody>
      </p:sp>
      <p:sp>
        <p:nvSpPr>
          <p:cNvPr id="1052" name="AutoShape 3"/>
          <p:cNvSpPr>
            <a:spLocks noChangeAspect="1" noChangeArrowheads="1" noTextEdit="1"/>
          </p:cNvSpPr>
          <p:nvPr/>
        </p:nvSpPr>
        <p:spPr bwMode="auto">
          <a:xfrm>
            <a:off x="6248400" y="3089800"/>
            <a:ext cx="2362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4"/>
          <p:cNvSpPr>
            <a:spLocks/>
          </p:cNvSpPr>
          <p:nvPr/>
        </p:nvSpPr>
        <p:spPr bwMode="auto">
          <a:xfrm>
            <a:off x="6280150" y="2994550"/>
            <a:ext cx="2300288" cy="1955800"/>
          </a:xfrm>
          <a:custGeom>
            <a:avLst/>
            <a:gdLst>
              <a:gd name="T0" fmla="*/ 2147483647 w 3112"/>
              <a:gd name="T1" fmla="*/ 2147483647 h 3305"/>
              <a:gd name="T2" fmla="*/ 2147483647 w 3112"/>
              <a:gd name="T3" fmla="*/ 2147483647 h 3305"/>
              <a:gd name="T4" fmla="*/ 2147483647 w 3112"/>
              <a:gd name="T5" fmla="*/ 2147483647 h 3305"/>
              <a:gd name="T6" fmla="*/ 2147483647 w 3112"/>
              <a:gd name="T7" fmla="*/ 2147483647 h 3305"/>
              <a:gd name="T8" fmla="*/ 2147483647 w 3112"/>
              <a:gd name="T9" fmla="*/ 2147483647 h 3305"/>
              <a:gd name="T10" fmla="*/ 2147483647 w 3112"/>
              <a:gd name="T11" fmla="*/ 2147483647 h 3305"/>
              <a:gd name="T12" fmla="*/ 2147483647 w 3112"/>
              <a:gd name="T13" fmla="*/ 2147483647 h 3305"/>
              <a:gd name="T14" fmla="*/ 2147483647 w 3112"/>
              <a:gd name="T15" fmla="*/ 2147483647 h 3305"/>
              <a:gd name="T16" fmla="*/ 2147483647 w 3112"/>
              <a:gd name="T17" fmla="*/ 2147483647 h 3305"/>
              <a:gd name="T18" fmla="*/ 2147483647 w 3112"/>
              <a:gd name="T19" fmla="*/ 2147483647 h 3305"/>
              <a:gd name="T20" fmla="*/ 2147483647 w 3112"/>
              <a:gd name="T21" fmla="*/ 2147483647 h 3305"/>
              <a:gd name="T22" fmla="*/ 2147483647 w 3112"/>
              <a:gd name="T23" fmla="*/ 2147483647 h 3305"/>
              <a:gd name="T24" fmla="*/ 2147483647 w 3112"/>
              <a:gd name="T25" fmla="*/ 2147483647 h 3305"/>
              <a:gd name="T26" fmla="*/ 2147483647 w 3112"/>
              <a:gd name="T27" fmla="*/ 2147483647 h 3305"/>
              <a:gd name="T28" fmla="*/ 0 w 3112"/>
              <a:gd name="T29" fmla="*/ 2147483647 h 3305"/>
              <a:gd name="T30" fmla="*/ 2147483647 w 3112"/>
              <a:gd name="T31" fmla="*/ 2147483647 h 3305"/>
              <a:gd name="T32" fmla="*/ 2147483647 w 3112"/>
              <a:gd name="T33" fmla="*/ 2147483647 h 3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12"/>
              <a:gd name="T52" fmla="*/ 0 h 3305"/>
              <a:gd name="T53" fmla="*/ 3112 w 3112"/>
              <a:gd name="T54" fmla="*/ 3305 h 3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12" h="3305">
                <a:moveTo>
                  <a:pt x="458" y="2353"/>
                </a:moveTo>
                <a:cubicBezTo>
                  <a:pt x="653" y="3052"/>
                  <a:pt x="1099" y="3305"/>
                  <a:pt x="1453" y="2919"/>
                </a:cubicBezTo>
                <a:cubicBezTo>
                  <a:pt x="1489" y="2879"/>
                  <a:pt x="1523" y="2833"/>
                  <a:pt x="1556" y="2782"/>
                </a:cubicBezTo>
                <a:cubicBezTo>
                  <a:pt x="1871" y="3281"/>
                  <a:pt x="2332" y="3181"/>
                  <a:pt x="2585" y="2557"/>
                </a:cubicBezTo>
                <a:cubicBezTo>
                  <a:pt x="2611" y="2493"/>
                  <a:pt x="2634" y="2425"/>
                  <a:pt x="2654" y="2353"/>
                </a:cubicBezTo>
                <a:cubicBezTo>
                  <a:pt x="2850" y="2453"/>
                  <a:pt x="3049" y="2220"/>
                  <a:pt x="3100" y="1834"/>
                </a:cubicBezTo>
                <a:cubicBezTo>
                  <a:pt x="3108" y="1774"/>
                  <a:pt x="3112" y="1714"/>
                  <a:pt x="3112" y="1653"/>
                </a:cubicBezTo>
                <a:cubicBezTo>
                  <a:pt x="3112" y="1253"/>
                  <a:pt x="2948" y="929"/>
                  <a:pt x="2746" y="929"/>
                </a:cubicBezTo>
                <a:cubicBezTo>
                  <a:pt x="2715" y="929"/>
                  <a:pt x="2684" y="937"/>
                  <a:pt x="2654" y="952"/>
                </a:cubicBezTo>
                <a:cubicBezTo>
                  <a:pt x="2458" y="253"/>
                  <a:pt x="2013" y="0"/>
                  <a:pt x="1659" y="387"/>
                </a:cubicBezTo>
                <a:cubicBezTo>
                  <a:pt x="1623" y="426"/>
                  <a:pt x="1588" y="472"/>
                  <a:pt x="1556" y="523"/>
                </a:cubicBezTo>
                <a:cubicBezTo>
                  <a:pt x="1240" y="24"/>
                  <a:pt x="779" y="125"/>
                  <a:pt x="527" y="748"/>
                </a:cubicBezTo>
                <a:cubicBezTo>
                  <a:pt x="501" y="812"/>
                  <a:pt x="478" y="881"/>
                  <a:pt x="458" y="952"/>
                </a:cubicBezTo>
                <a:cubicBezTo>
                  <a:pt x="262" y="852"/>
                  <a:pt x="62" y="1085"/>
                  <a:pt x="12" y="1472"/>
                </a:cubicBezTo>
                <a:cubicBezTo>
                  <a:pt x="4" y="1531"/>
                  <a:pt x="0" y="1592"/>
                  <a:pt x="0" y="1653"/>
                </a:cubicBezTo>
                <a:cubicBezTo>
                  <a:pt x="0" y="2052"/>
                  <a:pt x="164" y="2376"/>
                  <a:pt x="366" y="2376"/>
                </a:cubicBezTo>
                <a:cubicBezTo>
                  <a:pt x="397" y="2376"/>
                  <a:pt x="428" y="2368"/>
                  <a:pt x="458" y="2353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5"/>
          <p:cNvSpPr>
            <a:spLocks/>
          </p:cNvSpPr>
          <p:nvPr/>
        </p:nvSpPr>
        <p:spPr bwMode="auto">
          <a:xfrm>
            <a:off x="6280150" y="2994550"/>
            <a:ext cx="2300288" cy="1955800"/>
          </a:xfrm>
          <a:custGeom>
            <a:avLst/>
            <a:gdLst>
              <a:gd name="T0" fmla="*/ 2147483647 w 1449"/>
              <a:gd name="T1" fmla="*/ 2147483647 h 1232"/>
              <a:gd name="T2" fmla="*/ 2147483647 w 1449"/>
              <a:gd name="T3" fmla="*/ 2147483647 h 1232"/>
              <a:gd name="T4" fmla="*/ 2147483647 w 1449"/>
              <a:gd name="T5" fmla="*/ 2147483647 h 1232"/>
              <a:gd name="T6" fmla="*/ 2147483647 w 1449"/>
              <a:gd name="T7" fmla="*/ 2147483647 h 1232"/>
              <a:gd name="T8" fmla="*/ 2147483647 w 1449"/>
              <a:gd name="T9" fmla="*/ 2147483647 h 1232"/>
              <a:gd name="T10" fmla="*/ 2147483647 w 1449"/>
              <a:gd name="T11" fmla="*/ 2147483647 h 1232"/>
              <a:gd name="T12" fmla="*/ 2147483647 w 1449"/>
              <a:gd name="T13" fmla="*/ 2147483647 h 1232"/>
              <a:gd name="T14" fmla="*/ 2147483647 w 1449"/>
              <a:gd name="T15" fmla="*/ 2147483647 h 1232"/>
              <a:gd name="T16" fmla="*/ 2147483647 w 1449"/>
              <a:gd name="T17" fmla="*/ 2147483647 h 1232"/>
              <a:gd name="T18" fmla="*/ 2147483647 w 1449"/>
              <a:gd name="T19" fmla="*/ 2147483647 h 1232"/>
              <a:gd name="T20" fmla="*/ 2147483647 w 1449"/>
              <a:gd name="T21" fmla="*/ 2147483647 h 1232"/>
              <a:gd name="T22" fmla="*/ 2147483647 w 1449"/>
              <a:gd name="T23" fmla="*/ 2147483647 h 1232"/>
              <a:gd name="T24" fmla="*/ 2147483647 w 1449"/>
              <a:gd name="T25" fmla="*/ 2147483647 h 1232"/>
              <a:gd name="T26" fmla="*/ 2147483647 w 1449"/>
              <a:gd name="T27" fmla="*/ 2147483647 h 1232"/>
              <a:gd name="T28" fmla="*/ 0 w 1449"/>
              <a:gd name="T29" fmla="*/ 2147483647 h 1232"/>
              <a:gd name="T30" fmla="*/ 2147483647 w 1449"/>
              <a:gd name="T31" fmla="*/ 2147483647 h 1232"/>
              <a:gd name="T32" fmla="*/ 2147483647 w 1449"/>
              <a:gd name="T33" fmla="*/ 2147483647 h 12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49"/>
              <a:gd name="T52" fmla="*/ 0 h 1232"/>
              <a:gd name="T53" fmla="*/ 1449 w 1449"/>
              <a:gd name="T54" fmla="*/ 1232 h 12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49" h="1232">
                <a:moveTo>
                  <a:pt x="213" y="877"/>
                </a:moveTo>
                <a:cubicBezTo>
                  <a:pt x="304" y="1138"/>
                  <a:pt x="511" y="1232"/>
                  <a:pt x="676" y="1088"/>
                </a:cubicBezTo>
                <a:cubicBezTo>
                  <a:pt x="693" y="1073"/>
                  <a:pt x="709" y="1056"/>
                  <a:pt x="724" y="1037"/>
                </a:cubicBezTo>
                <a:cubicBezTo>
                  <a:pt x="871" y="1223"/>
                  <a:pt x="1086" y="1186"/>
                  <a:pt x="1204" y="953"/>
                </a:cubicBezTo>
                <a:cubicBezTo>
                  <a:pt x="1216" y="929"/>
                  <a:pt x="1226" y="904"/>
                  <a:pt x="1236" y="877"/>
                </a:cubicBezTo>
                <a:cubicBezTo>
                  <a:pt x="1327" y="915"/>
                  <a:pt x="1420" y="828"/>
                  <a:pt x="1443" y="684"/>
                </a:cubicBezTo>
                <a:cubicBezTo>
                  <a:pt x="1447" y="661"/>
                  <a:pt x="1449" y="639"/>
                  <a:pt x="1449" y="616"/>
                </a:cubicBezTo>
                <a:cubicBezTo>
                  <a:pt x="1449" y="467"/>
                  <a:pt x="1373" y="346"/>
                  <a:pt x="1278" y="346"/>
                </a:cubicBezTo>
                <a:cubicBezTo>
                  <a:pt x="1264" y="346"/>
                  <a:pt x="1250" y="349"/>
                  <a:pt x="1236" y="355"/>
                </a:cubicBezTo>
                <a:cubicBezTo>
                  <a:pt x="1144" y="94"/>
                  <a:pt x="937" y="0"/>
                  <a:pt x="772" y="144"/>
                </a:cubicBezTo>
                <a:cubicBezTo>
                  <a:pt x="755" y="159"/>
                  <a:pt x="739" y="176"/>
                  <a:pt x="724" y="195"/>
                </a:cubicBezTo>
                <a:cubicBezTo>
                  <a:pt x="577" y="9"/>
                  <a:pt x="362" y="47"/>
                  <a:pt x="245" y="279"/>
                </a:cubicBezTo>
                <a:cubicBezTo>
                  <a:pt x="233" y="303"/>
                  <a:pt x="222" y="328"/>
                  <a:pt x="213" y="355"/>
                </a:cubicBezTo>
                <a:cubicBezTo>
                  <a:pt x="122" y="318"/>
                  <a:pt x="28" y="404"/>
                  <a:pt x="5" y="549"/>
                </a:cubicBezTo>
                <a:cubicBezTo>
                  <a:pt x="1" y="571"/>
                  <a:pt x="0" y="594"/>
                  <a:pt x="0" y="616"/>
                </a:cubicBezTo>
                <a:cubicBezTo>
                  <a:pt x="0" y="765"/>
                  <a:pt x="76" y="886"/>
                  <a:pt x="170" y="886"/>
                </a:cubicBezTo>
                <a:cubicBezTo>
                  <a:pt x="184" y="886"/>
                  <a:pt x="199" y="883"/>
                  <a:pt x="213" y="877"/>
                </a:cubicBezTo>
              </a:path>
            </a:pathLst>
          </a:custGeom>
          <a:noFill/>
          <a:ln w="11113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AutoShape 6"/>
          <p:cNvSpPr>
            <a:spLocks noChangeAspect="1" noChangeArrowheads="1" noTextEdit="1"/>
          </p:cNvSpPr>
          <p:nvPr/>
        </p:nvSpPr>
        <p:spPr bwMode="auto">
          <a:xfrm>
            <a:off x="3581400" y="3013600"/>
            <a:ext cx="24971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7"/>
          <p:cNvSpPr>
            <a:spLocks/>
          </p:cNvSpPr>
          <p:nvPr/>
        </p:nvSpPr>
        <p:spPr bwMode="auto">
          <a:xfrm>
            <a:off x="3606800" y="2912000"/>
            <a:ext cx="2447925" cy="2047875"/>
          </a:xfrm>
          <a:custGeom>
            <a:avLst/>
            <a:gdLst>
              <a:gd name="T0" fmla="*/ 2147483647 w 4128"/>
              <a:gd name="T1" fmla="*/ 2147483647 h 3458"/>
              <a:gd name="T2" fmla="*/ 2147483647 w 4128"/>
              <a:gd name="T3" fmla="*/ 2147483647 h 3458"/>
              <a:gd name="T4" fmla="*/ 2147483647 w 4128"/>
              <a:gd name="T5" fmla="*/ 2147483647 h 3458"/>
              <a:gd name="T6" fmla="*/ 2147483647 w 4128"/>
              <a:gd name="T7" fmla="*/ 2147483647 h 3458"/>
              <a:gd name="T8" fmla="*/ 2147483647 w 4128"/>
              <a:gd name="T9" fmla="*/ 2147483647 h 3458"/>
              <a:gd name="T10" fmla="*/ 2147483647 w 4128"/>
              <a:gd name="T11" fmla="*/ 2147483647 h 3458"/>
              <a:gd name="T12" fmla="*/ 2147483647 w 4128"/>
              <a:gd name="T13" fmla="*/ 2147483647 h 3458"/>
              <a:gd name="T14" fmla="*/ 2147483647 w 4128"/>
              <a:gd name="T15" fmla="*/ 2147483647 h 3458"/>
              <a:gd name="T16" fmla="*/ 2147483647 w 4128"/>
              <a:gd name="T17" fmla="*/ 2147483647 h 3458"/>
              <a:gd name="T18" fmla="*/ 2147483647 w 4128"/>
              <a:gd name="T19" fmla="*/ 2147483647 h 3458"/>
              <a:gd name="T20" fmla="*/ 2147483647 w 4128"/>
              <a:gd name="T21" fmla="*/ 2147483647 h 3458"/>
              <a:gd name="T22" fmla="*/ 2147483647 w 4128"/>
              <a:gd name="T23" fmla="*/ 2147483647 h 3458"/>
              <a:gd name="T24" fmla="*/ 2147483647 w 4128"/>
              <a:gd name="T25" fmla="*/ 2147483647 h 3458"/>
              <a:gd name="T26" fmla="*/ 2147483647 w 4128"/>
              <a:gd name="T27" fmla="*/ 2147483647 h 3458"/>
              <a:gd name="T28" fmla="*/ 0 w 4128"/>
              <a:gd name="T29" fmla="*/ 2147483647 h 3458"/>
              <a:gd name="T30" fmla="*/ 2147483647 w 4128"/>
              <a:gd name="T31" fmla="*/ 2147483647 h 3458"/>
              <a:gd name="T32" fmla="*/ 2147483647 w 4128"/>
              <a:gd name="T33" fmla="*/ 2147483647 h 34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28"/>
              <a:gd name="T52" fmla="*/ 0 h 3458"/>
              <a:gd name="T53" fmla="*/ 4128 w 4128"/>
              <a:gd name="T54" fmla="*/ 3458 h 34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28" h="3458">
                <a:moveTo>
                  <a:pt x="607" y="2462"/>
                </a:moveTo>
                <a:cubicBezTo>
                  <a:pt x="867" y="3194"/>
                  <a:pt x="1458" y="3458"/>
                  <a:pt x="1927" y="3054"/>
                </a:cubicBezTo>
                <a:cubicBezTo>
                  <a:pt x="1975" y="3012"/>
                  <a:pt x="2021" y="2964"/>
                  <a:pt x="2064" y="2911"/>
                </a:cubicBezTo>
                <a:cubicBezTo>
                  <a:pt x="2483" y="3433"/>
                  <a:pt x="3094" y="3328"/>
                  <a:pt x="3429" y="2675"/>
                </a:cubicBezTo>
                <a:cubicBezTo>
                  <a:pt x="3464" y="2608"/>
                  <a:pt x="3494" y="2537"/>
                  <a:pt x="3521" y="2462"/>
                </a:cubicBezTo>
                <a:cubicBezTo>
                  <a:pt x="3781" y="2567"/>
                  <a:pt x="4045" y="2323"/>
                  <a:pt x="4112" y="1919"/>
                </a:cubicBezTo>
                <a:cubicBezTo>
                  <a:pt x="4123" y="1857"/>
                  <a:pt x="4128" y="1793"/>
                  <a:pt x="4128" y="1729"/>
                </a:cubicBezTo>
                <a:cubicBezTo>
                  <a:pt x="4128" y="1311"/>
                  <a:pt x="3910" y="973"/>
                  <a:pt x="3642" y="973"/>
                </a:cubicBezTo>
                <a:cubicBezTo>
                  <a:pt x="3601" y="973"/>
                  <a:pt x="3560" y="981"/>
                  <a:pt x="3521" y="997"/>
                </a:cubicBezTo>
                <a:cubicBezTo>
                  <a:pt x="3261" y="265"/>
                  <a:pt x="2670" y="0"/>
                  <a:pt x="2201" y="405"/>
                </a:cubicBezTo>
                <a:cubicBezTo>
                  <a:pt x="2153" y="447"/>
                  <a:pt x="2107" y="494"/>
                  <a:pt x="2064" y="548"/>
                </a:cubicBezTo>
                <a:cubicBezTo>
                  <a:pt x="1645" y="25"/>
                  <a:pt x="1034" y="131"/>
                  <a:pt x="699" y="783"/>
                </a:cubicBezTo>
                <a:cubicBezTo>
                  <a:pt x="664" y="850"/>
                  <a:pt x="634" y="922"/>
                  <a:pt x="607" y="997"/>
                </a:cubicBezTo>
                <a:cubicBezTo>
                  <a:pt x="347" y="892"/>
                  <a:pt x="83" y="1136"/>
                  <a:pt x="16" y="1540"/>
                </a:cubicBezTo>
                <a:cubicBezTo>
                  <a:pt x="5" y="1602"/>
                  <a:pt x="0" y="1666"/>
                  <a:pt x="0" y="1729"/>
                </a:cubicBezTo>
                <a:cubicBezTo>
                  <a:pt x="0" y="2147"/>
                  <a:pt x="218" y="2486"/>
                  <a:pt x="486" y="2486"/>
                </a:cubicBezTo>
                <a:cubicBezTo>
                  <a:pt x="527" y="2486"/>
                  <a:pt x="567" y="2478"/>
                  <a:pt x="607" y="2462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8"/>
          <p:cNvSpPr>
            <a:spLocks/>
          </p:cNvSpPr>
          <p:nvPr/>
        </p:nvSpPr>
        <p:spPr bwMode="auto">
          <a:xfrm>
            <a:off x="3606800" y="2912000"/>
            <a:ext cx="2447925" cy="2047875"/>
          </a:xfrm>
          <a:custGeom>
            <a:avLst/>
            <a:gdLst>
              <a:gd name="T0" fmla="*/ 2147483647 w 1542"/>
              <a:gd name="T1" fmla="*/ 2147483647 h 1290"/>
              <a:gd name="T2" fmla="*/ 2147483647 w 1542"/>
              <a:gd name="T3" fmla="*/ 2147483647 h 1290"/>
              <a:gd name="T4" fmla="*/ 2147483647 w 1542"/>
              <a:gd name="T5" fmla="*/ 2147483647 h 1290"/>
              <a:gd name="T6" fmla="*/ 2147483647 w 1542"/>
              <a:gd name="T7" fmla="*/ 2147483647 h 1290"/>
              <a:gd name="T8" fmla="*/ 2147483647 w 1542"/>
              <a:gd name="T9" fmla="*/ 2147483647 h 1290"/>
              <a:gd name="T10" fmla="*/ 2147483647 w 1542"/>
              <a:gd name="T11" fmla="*/ 2147483647 h 1290"/>
              <a:gd name="T12" fmla="*/ 2147483647 w 1542"/>
              <a:gd name="T13" fmla="*/ 2147483647 h 1290"/>
              <a:gd name="T14" fmla="*/ 2147483647 w 1542"/>
              <a:gd name="T15" fmla="*/ 2147483647 h 1290"/>
              <a:gd name="T16" fmla="*/ 2147483647 w 1542"/>
              <a:gd name="T17" fmla="*/ 2147483647 h 1290"/>
              <a:gd name="T18" fmla="*/ 2147483647 w 1542"/>
              <a:gd name="T19" fmla="*/ 2147483647 h 1290"/>
              <a:gd name="T20" fmla="*/ 2147483647 w 1542"/>
              <a:gd name="T21" fmla="*/ 2147483647 h 1290"/>
              <a:gd name="T22" fmla="*/ 2147483647 w 1542"/>
              <a:gd name="T23" fmla="*/ 2147483647 h 1290"/>
              <a:gd name="T24" fmla="*/ 2147483647 w 1542"/>
              <a:gd name="T25" fmla="*/ 2147483647 h 1290"/>
              <a:gd name="T26" fmla="*/ 2147483647 w 1542"/>
              <a:gd name="T27" fmla="*/ 2147483647 h 1290"/>
              <a:gd name="T28" fmla="*/ 0 w 1542"/>
              <a:gd name="T29" fmla="*/ 2147483647 h 1290"/>
              <a:gd name="T30" fmla="*/ 2147483647 w 1542"/>
              <a:gd name="T31" fmla="*/ 2147483647 h 1290"/>
              <a:gd name="T32" fmla="*/ 2147483647 w 1542"/>
              <a:gd name="T33" fmla="*/ 2147483647 h 12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2"/>
              <a:gd name="T52" fmla="*/ 0 h 1290"/>
              <a:gd name="T53" fmla="*/ 1542 w 1542"/>
              <a:gd name="T54" fmla="*/ 1290 h 12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2" h="1290">
                <a:moveTo>
                  <a:pt x="226" y="918"/>
                </a:moveTo>
                <a:cubicBezTo>
                  <a:pt x="324" y="1191"/>
                  <a:pt x="544" y="1290"/>
                  <a:pt x="719" y="1139"/>
                </a:cubicBezTo>
                <a:cubicBezTo>
                  <a:pt x="737" y="1124"/>
                  <a:pt x="755" y="1106"/>
                  <a:pt x="771" y="1086"/>
                </a:cubicBezTo>
                <a:cubicBezTo>
                  <a:pt x="927" y="1281"/>
                  <a:pt x="1155" y="1241"/>
                  <a:pt x="1281" y="998"/>
                </a:cubicBezTo>
                <a:cubicBezTo>
                  <a:pt x="1294" y="973"/>
                  <a:pt x="1305" y="946"/>
                  <a:pt x="1315" y="918"/>
                </a:cubicBezTo>
                <a:cubicBezTo>
                  <a:pt x="1412" y="958"/>
                  <a:pt x="1511" y="867"/>
                  <a:pt x="1536" y="716"/>
                </a:cubicBezTo>
                <a:cubicBezTo>
                  <a:pt x="1540" y="693"/>
                  <a:pt x="1542" y="669"/>
                  <a:pt x="1542" y="645"/>
                </a:cubicBezTo>
                <a:cubicBezTo>
                  <a:pt x="1542" y="489"/>
                  <a:pt x="1460" y="363"/>
                  <a:pt x="1360" y="363"/>
                </a:cubicBezTo>
                <a:cubicBezTo>
                  <a:pt x="1345" y="363"/>
                  <a:pt x="1329" y="366"/>
                  <a:pt x="1315" y="372"/>
                </a:cubicBezTo>
                <a:cubicBezTo>
                  <a:pt x="1218" y="99"/>
                  <a:pt x="997" y="0"/>
                  <a:pt x="822" y="151"/>
                </a:cubicBezTo>
                <a:cubicBezTo>
                  <a:pt x="804" y="167"/>
                  <a:pt x="787" y="184"/>
                  <a:pt x="771" y="205"/>
                </a:cubicBezTo>
                <a:cubicBezTo>
                  <a:pt x="614" y="10"/>
                  <a:pt x="386" y="49"/>
                  <a:pt x="261" y="292"/>
                </a:cubicBezTo>
                <a:cubicBezTo>
                  <a:pt x="248" y="317"/>
                  <a:pt x="237" y="344"/>
                  <a:pt x="226" y="372"/>
                </a:cubicBezTo>
                <a:cubicBezTo>
                  <a:pt x="129" y="333"/>
                  <a:pt x="31" y="424"/>
                  <a:pt x="6" y="575"/>
                </a:cubicBezTo>
                <a:cubicBezTo>
                  <a:pt x="2" y="598"/>
                  <a:pt x="0" y="622"/>
                  <a:pt x="0" y="645"/>
                </a:cubicBezTo>
                <a:cubicBezTo>
                  <a:pt x="0" y="801"/>
                  <a:pt x="81" y="927"/>
                  <a:pt x="181" y="927"/>
                </a:cubicBezTo>
                <a:cubicBezTo>
                  <a:pt x="197" y="927"/>
                  <a:pt x="211" y="924"/>
                  <a:pt x="226" y="918"/>
                </a:cubicBez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AutoShape 9"/>
          <p:cNvSpPr>
            <a:spLocks noChangeAspect="1" noChangeArrowheads="1" noTextEdit="1"/>
          </p:cNvSpPr>
          <p:nvPr/>
        </p:nvSpPr>
        <p:spPr bwMode="auto">
          <a:xfrm>
            <a:off x="304800" y="3013600"/>
            <a:ext cx="3092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10"/>
          <p:cNvSpPr>
            <a:spLocks/>
          </p:cNvSpPr>
          <p:nvPr/>
        </p:nvSpPr>
        <p:spPr bwMode="auto">
          <a:xfrm>
            <a:off x="325438" y="2905650"/>
            <a:ext cx="3051175" cy="2087563"/>
          </a:xfrm>
          <a:custGeom>
            <a:avLst/>
            <a:gdLst>
              <a:gd name="T0" fmla="*/ 2147483647 w 5128"/>
              <a:gd name="T1" fmla="*/ 2147483647 h 3505"/>
              <a:gd name="T2" fmla="*/ 2147483647 w 5128"/>
              <a:gd name="T3" fmla="*/ 2147483647 h 3505"/>
              <a:gd name="T4" fmla="*/ 2147483647 w 5128"/>
              <a:gd name="T5" fmla="*/ 2147483647 h 3505"/>
              <a:gd name="T6" fmla="*/ 2147483647 w 5128"/>
              <a:gd name="T7" fmla="*/ 2147483647 h 3505"/>
              <a:gd name="T8" fmla="*/ 2147483647 w 5128"/>
              <a:gd name="T9" fmla="*/ 2147483647 h 3505"/>
              <a:gd name="T10" fmla="*/ 2147483647 w 5128"/>
              <a:gd name="T11" fmla="*/ 2147483647 h 3505"/>
              <a:gd name="T12" fmla="*/ 2147483647 w 5128"/>
              <a:gd name="T13" fmla="*/ 2147483647 h 3505"/>
              <a:gd name="T14" fmla="*/ 2147483647 w 5128"/>
              <a:gd name="T15" fmla="*/ 2147483647 h 3505"/>
              <a:gd name="T16" fmla="*/ 2147483647 w 5128"/>
              <a:gd name="T17" fmla="*/ 2147483647 h 3505"/>
              <a:gd name="T18" fmla="*/ 2147483647 w 5128"/>
              <a:gd name="T19" fmla="*/ 2147483647 h 3505"/>
              <a:gd name="T20" fmla="*/ 2147483647 w 5128"/>
              <a:gd name="T21" fmla="*/ 2147483647 h 3505"/>
              <a:gd name="T22" fmla="*/ 2147483647 w 5128"/>
              <a:gd name="T23" fmla="*/ 2147483647 h 3505"/>
              <a:gd name="T24" fmla="*/ 2147483647 w 5128"/>
              <a:gd name="T25" fmla="*/ 2147483647 h 3505"/>
              <a:gd name="T26" fmla="*/ 2147483647 w 5128"/>
              <a:gd name="T27" fmla="*/ 2147483647 h 3505"/>
              <a:gd name="T28" fmla="*/ 0 w 5128"/>
              <a:gd name="T29" fmla="*/ 2147483647 h 3505"/>
              <a:gd name="T30" fmla="*/ 2147483647 w 5128"/>
              <a:gd name="T31" fmla="*/ 2147483647 h 3505"/>
              <a:gd name="T32" fmla="*/ 2147483647 w 5128"/>
              <a:gd name="T33" fmla="*/ 2147483647 h 35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28"/>
              <a:gd name="T52" fmla="*/ 0 h 3505"/>
              <a:gd name="T53" fmla="*/ 5128 w 5128"/>
              <a:gd name="T54" fmla="*/ 3505 h 35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28" h="3505">
                <a:moveTo>
                  <a:pt x="754" y="2495"/>
                </a:moveTo>
                <a:cubicBezTo>
                  <a:pt x="1077" y="3237"/>
                  <a:pt x="1811" y="3505"/>
                  <a:pt x="2394" y="3095"/>
                </a:cubicBezTo>
                <a:cubicBezTo>
                  <a:pt x="2454" y="3053"/>
                  <a:pt x="2511" y="3005"/>
                  <a:pt x="2564" y="2950"/>
                </a:cubicBezTo>
                <a:cubicBezTo>
                  <a:pt x="3084" y="3480"/>
                  <a:pt x="3844" y="3373"/>
                  <a:pt x="4260" y="2712"/>
                </a:cubicBezTo>
                <a:cubicBezTo>
                  <a:pt x="4303" y="2644"/>
                  <a:pt x="4341" y="2571"/>
                  <a:pt x="4374" y="2495"/>
                </a:cubicBezTo>
                <a:cubicBezTo>
                  <a:pt x="4697" y="2601"/>
                  <a:pt x="5026" y="2355"/>
                  <a:pt x="5109" y="1944"/>
                </a:cubicBezTo>
                <a:cubicBezTo>
                  <a:pt x="5122" y="1882"/>
                  <a:pt x="5128" y="1817"/>
                  <a:pt x="5128" y="1753"/>
                </a:cubicBezTo>
                <a:cubicBezTo>
                  <a:pt x="5128" y="1329"/>
                  <a:pt x="4858" y="985"/>
                  <a:pt x="4525" y="985"/>
                </a:cubicBezTo>
                <a:cubicBezTo>
                  <a:pt x="4474" y="985"/>
                  <a:pt x="4423" y="994"/>
                  <a:pt x="4374" y="1010"/>
                </a:cubicBezTo>
                <a:cubicBezTo>
                  <a:pt x="4052" y="268"/>
                  <a:pt x="3317" y="0"/>
                  <a:pt x="2734" y="410"/>
                </a:cubicBezTo>
                <a:cubicBezTo>
                  <a:pt x="2674" y="452"/>
                  <a:pt x="2618" y="501"/>
                  <a:pt x="2564" y="555"/>
                </a:cubicBezTo>
                <a:cubicBezTo>
                  <a:pt x="2044" y="25"/>
                  <a:pt x="1285" y="132"/>
                  <a:pt x="868" y="794"/>
                </a:cubicBezTo>
                <a:cubicBezTo>
                  <a:pt x="825" y="861"/>
                  <a:pt x="787" y="934"/>
                  <a:pt x="754" y="1010"/>
                </a:cubicBezTo>
                <a:cubicBezTo>
                  <a:pt x="432" y="904"/>
                  <a:pt x="102" y="1151"/>
                  <a:pt x="19" y="1561"/>
                </a:cubicBezTo>
                <a:cubicBezTo>
                  <a:pt x="6" y="1623"/>
                  <a:pt x="0" y="1688"/>
                  <a:pt x="0" y="1753"/>
                </a:cubicBezTo>
                <a:cubicBezTo>
                  <a:pt x="0" y="2176"/>
                  <a:pt x="270" y="2520"/>
                  <a:pt x="603" y="2520"/>
                </a:cubicBezTo>
                <a:cubicBezTo>
                  <a:pt x="654" y="2520"/>
                  <a:pt x="705" y="2512"/>
                  <a:pt x="754" y="2495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11"/>
          <p:cNvSpPr>
            <a:spLocks/>
          </p:cNvSpPr>
          <p:nvPr/>
        </p:nvSpPr>
        <p:spPr bwMode="auto">
          <a:xfrm>
            <a:off x="325438" y="2905650"/>
            <a:ext cx="3051175" cy="2087563"/>
          </a:xfrm>
          <a:custGeom>
            <a:avLst/>
            <a:gdLst>
              <a:gd name="T0" fmla="*/ 2147483647 w 1922"/>
              <a:gd name="T1" fmla="*/ 2147483647 h 1315"/>
              <a:gd name="T2" fmla="*/ 2147483647 w 1922"/>
              <a:gd name="T3" fmla="*/ 2147483647 h 1315"/>
              <a:gd name="T4" fmla="*/ 2147483647 w 1922"/>
              <a:gd name="T5" fmla="*/ 2147483647 h 1315"/>
              <a:gd name="T6" fmla="*/ 2147483647 w 1922"/>
              <a:gd name="T7" fmla="*/ 2147483647 h 1315"/>
              <a:gd name="T8" fmla="*/ 2147483647 w 1922"/>
              <a:gd name="T9" fmla="*/ 2147483647 h 1315"/>
              <a:gd name="T10" fmla="*/ 2147483647 w 1922"/>
              <a:gd name="T11" fmla="*/ 2147483647 h 1315"/>
              <a:gd name="T12" fmla="*/ 2147483647 w 1922"/>
              <a:gd name="T13" fmla="*/ 2147483647 h 1315"/>
              <a:gd name="T14" fmla="*/ 2147483647 w 1922"/>
              <a:gd name="T15" fmla="*/ 2147483647 h 1315"/>
              <a:gd name="T16" fmla="*/ 2147483647 w 1922"/>
              <a:gd name="T17" fmla="*/ 2147483647 h 1315"/>
              <a:gd name="T18" fmla="*/ 2147483647 w 1922"/>
              <a:gd name="T19" fmla="*/ 2147483647 h 1315"/>
              <a:gd name="T20" fmla="*/ 2147483647 w 1922"/>
              <a:gd name="T21" fmla="*/ 2147483647 h 1315"/>
              <a:gd name="T22" fmla="*/ 2147483647 w 1922"/>
              <a:gd name="T23" fmla="*/ 2147483647 h 1315"/>
              <a:gd name="T24" fmla="*/ 2147483647 w 1922"/>
              <a:gd name="T25" fmla="*/ 2147483647 h 1315"/>
              <a:gd name="T26" fmla="*/ 2147483647 w 1922"/>
              <a:gd name="T27" fmla="*/ 2147483647 h 1315"/>
              <a:gd name="T28" fmla="*/ 0 w 1922"/>
              <a:gd name="T29" fmla="*/ 2147483647 h 1315"/>
              <a:gd name="T30" fmla="*/ 2147483647 w 1922"/>
              <a:gd name="T31" fmla="*/ 2147483647 h 1315"/>
              <a:gd name="T32" fmla="*/ 2147483647 w 1922"/>
              <a:gd name="T33" fmla="*/ 2147483647 h 13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2"/>
              <a:gd name="T52" fmla="*/ 0 h 1315"/>
              <a:gd name="T53" fmla="*/ 1922 w 1922"/>
              <a:gd name="T54" fmla="*/ 1315 h 13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2" h="1315">
                <a:moveTo>
                  <a:pt x="282" y="936"/>
                </a:moveTo>
                <a:cubicBezTo>
                  <a:pt x="404" y="1214"/>
                  <a:pt x="679" y="1315"/>
                  <a:pt x="897" y="1161"/>
                </a:cubicBezTo>
                <a:cubicBezTo>
                  <a:pt x="920" y="1145"/>
                  <a:pt x="941" y="1127"/>
                  <a:pt x="961" y="1106"/>
                </a:cubicBezTo>
                <a:cubicBezTo>
                  <a:pt x="1156" y="1305"/>
                  <a:pt x="1441" y="1265"/>
                  <a:pt x="1597" y="1017"/>
                </a:cubicBezTo>
                <a:cubicBezTo>
                  <a:pt x="1613" y="992"/>
                  <a:pt x="1627" y="964"/>
                  <a:pt x="1640" y="936"/>
                </a:cubicBezTo>
                <a:cubicBezTo>
                  <a:pt x="1761" y="975"/>
                  <a:pt x="1884" y="883"/>
                  <a:pt x="1915" y="729"/>
                </a:cubicBezTo>
                <a:cubicBezTo>
                  <a:pt x="1920" y="706"/>
                  <a:pt x="1922" y="681"/>
                  <a:pt x="1922" y="657"/>
                </a:cubicBezTo>
                <a:cubicBezTo>
                  <a:pt x="1922" y="498"/>
                  <a:pt x="1821" y="369"/>
                  <a:pt x="1696" y="369"/>
                </a:cubicBezTo>
                <a:cubicBezTo>
                  <a:pt x="1677" y="369"/>
                  <a:pt x="1658" y="373"/>
                  <a:pt x="1640" y="379"/>
                </a:cubicBezTo>
                <a:cubicBezTo>
                  <a:pt x="1519" y="100"/>
                  <a:pt x="1243" y="0"/>
                  <a:pt x="1025" y="154"/>
                </a:cubicBezTo>
                <a:cubicBezTo>
                  <a:pt x="1002" y="169"/>
                  <a:pt x="981" y="188"/>
                  <a:pt x="961" y="208"/>
                </a:cubicBezTo>
                <a:cubicBezTo>
                  <a:pt x="766" y="9"/>
                  <a:pt x="482" y="49"/>
                  <a:pt x="325" y="298"/>
                </a:cubicBezTo>
                <a:cubicBezTo>
                  <a:pt x="309" y="323"/>
                  <a:pt x="295" y="350"/>
                  <a:pt x="282" y="379"/>
                </a:cubicBezTo>
                <a:cubicBezTo>
                  <a:pt x="162" y="339"/>
                  <a:pt x="38" y="431"/>
                  <a:pt x="7" y="585"/>
                </a:cubicBezTo>
                <a:cubicBezTo>
                  <a:pt x="2" y="609"/>
                  <a:pt x="0" y="633"/>
                  <a:pt x="0" y="657"/>
                </a:cubicBezTo>
                <a:cubicBezTo>
                  <a:pt x="0" y="816"/>
                  <a:pt x="101" y="945"/>
                  <a:pt x="226" y="945"/>
                </a:cubicBezTo>
                <a:cubicBezTo>
                  <a:pt x="245" y="945"/>
                  <a:pt x="264" y="942"/>
                  <a:pt x="282" y="936"/>
                </a:cubicBez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77322"/>
              </p:ext>
            </p:extLst>
          </p:nvPr>
        </p:nvGraphicFramePr>
        <p:xfrm>
          <a:off x="4755356" y="776019"/>
          <a:ext cx="8524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Visio" r:id="rId4" imgW="854202" imgH="553517" progId="Visio.Drawing.11">
                  <p:embed/>
                </p:oleObj>
              </mc:Choice>
              <mc:Fallback>
                <p:oleObj name="Visio" r:id="rId4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356" y="776019"/>
                        <a:ext cx="8524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58209"/>
              </p:ext>
            </p:extLst>
          </p:nvPr>
        </p:nvGraphicFramePr>
        <p:xfrm>
          <a:off x="2895600" y="1468963"/>
          <a:ext cx="8524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Visio" r:id="rId6" imgW="854202" imgH="553517" progId="Visio.Drawing.11">
                  <p:embed/>
                </p:oleObj>
              </mc:Choice>
              <mc:Fallback>
                <p:oleObj name="Visio" r:id="rId6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68963"/>
                        <a:ext cx="8524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47567"/>
              </p:ext>
            </p:extLst>
          </p:nvPr>
        </p:nvGraphicFramePr>
        <p:xfrm>
          <a:off x="6716712" y="1364981"/>
          <a:ext cx="8524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Visio" r:id="rId8" imgW="854202" imgH="553517" progId="Visio.Drawing.11">
                  <p:embed/>
                </p:oleObj>
              </mc:Choice>
              <mc:Fallback>
                <p:oleObj name="Visio" r:id="rId8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1364981"/>
                        <a:ext cx="8524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69784"/>
              </p:ext>
            </p:extLst>
          </p:nvPr>
        </p:nvGraphicFramePr>
        <p:xfrm>
          <a:off x="1724818" y="2297638"/>
          <a:ext cx="817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Visio" r:id="rId10" imgW="816864" imgH="553517" progId="Visio.Drawing.11">
                  <p:embed/>
                </p:oleObj>
              </mc:Choice>
              <mc:Fallback>
                <p:oleObj name="Visio" r:id="rId10" imgW="816864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818" y="2297638"/>
                        <a:ext cx="8175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89481"/>
              </p:ext>
            </p:extLst>
          </p:nvPr>
        </p:nvGraphicFramePr>
        <p:xfrm>
          <a:off x="3830637" y="2297638"/>
          <a:ext cx="817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Visio" r:id="rId12" imgW="816864" imgH="553517" progId="Visio.Drawing.11">
                  <p:embed/>
                </p:oleObj>
              </mc:Choice>
              <mc:Fallback>
                <p:oleObj name="Visio" r:id="rId12" imgW="816864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7" y="2297638"/>
                        <a:ext cx="8175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07913"/>
              </p:ext>
            </p:extLst>
          </p:nvPr>
        </p:nvGraphicFramePr>
        <p:xfrm>
          <a:off x="6781800" y="2297638"/>
          <a:ext cx="8905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Visio" r:id="rId14" imgW="891159" imgH="553517" progId="Visio.Drawing.11">
                  <p:embed/>
                </p:oleObj>
              </mc:Choice>
              <mc:Fallback>
                <p:oleObj name="Visio" r:id="rId14" imgW="891159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97638"/>
                        <a:ext cx="8905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Line 18"/>
          <p:cNvSpPr>
            <a:spLocks noChangeShapeType="1"/>
          </p:cNvSpPr>
          <p:nvPr/>
        </p:nvSpPr>
        <p:spPr bwMode="auto">
          <a:xfrm flipV="1">
            <a:off x="3276600" y="1108599"/>
            <a:ext cx="144780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19"/>
          <p:cNvSpPr>
            <a:spLocks noChangeShapeType="1"/>
          </p:cNvSpPr>
          <p:nvPr/>
        </p:nvSpPr>
        <p:spPr bwMode="auto">
          <a:xfrm>
            <a:off x="5486399" y="983239"/>
            <a:ext cx="1704975" cy="40238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20"/>
          <p:cNvSpPr>
            <a:spLocks noChangeShapeType="1"/>
          </p:cNvSpPr>
          <p:nvPr/>
        </p:nvSpPr>
        <p:spPr bwMode="auto">
          <a:xfrm flipV="1">
            <a:off x="2209800" y="2023000"/>
            <a:ext cx="889000" cy="2746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21"/>
          <p:cNvSpPr>
            <a:spLocks noChangeShapeType="1"/>
          </p:cNvSpPr>
          <p:nvPr/>
        </p:nvSpPr>
        <p:spPr bwMode="auto">
          <a:xfrm>
            <a:off x="3505200" y="2023000"/>
            <a:ext cx="7620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22"/>
          <p:cNvSpPr>
            <a:spLocks noChangeShapeType="1"/>
          </p:cNvSpPr>
          <p:nvPr/>
        </p:nvSpPr>
        <p:spPr bwMode="auto">
          <a:xfrm flipV="1">
            <a:off x="7239000" y="1919018"/>
            <a:ext cx="0" cy="37862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23"/>
          <p:cNvSpPr>
            <a:spLocks noChangeShapeType="1"/>
          </p:cNvSpPr>
          <p:nvPr/>
        </p:nvSpPr>
        <p:spPr bwMode="auto">
          <a:xfrm flipV="1">
            <a:off x="7010400" y="3775600"/>
            <a:ext cx="11430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24"/>
          <p:cNvSpPr>
            <a:spLocks noChangeShapeType="1"/>
          </p:cNvSpPr>
          <p:nvPr/>
        </p:nvSpPr>
        <p:spPr bwMode="auto">
          <a:xfrm>
            <a:off x="7696200" y="3470800"/>
            <a:ext cx="457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25"/>
          <p:cNvSpPr>
            <a:spLocks noChangeShapeType="1"/>
          </p:cNvSpPr>
          <p:nvPr/>
        </p:nvSpPr>
        <p:spPr bwMode="auto">
          <a:xfrm>
            <a:off x="7543800" y="3547000"/>
            <a:ext cx="228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26"/>
          <p:cNvSpPr>
            <a:spLocks noChangeShapeType="1"/>
          </p:cNvSpPr>
          <p:nvPr/>
        </p:nvSpPr>
        <p:spPr bwMode="auto">
          <a:xfrm>
            <a:off x="7010400" y="4156600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27"/>
          <p:cNvSpPr>
            <a:spLocks noChangeShapeType="1"/>
          </p:cNvSpPr>
          <p:nvPr/>
        </p:nvSpPr>
        <p:spPr bwMode="auto">
          <a:xfrm flipV="1">
            <a:off x="6934200" y="3547000"/>
            <a:ext cx="533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769"/>
              </p:ext>
            </p:extLst>
          </p:nvPr>
        </p:nvGraphicFramePr>
        <p:xfrm>
          <a:off x="6705600" y="33946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Visio" r:id="rId16" imgW="342900" imgH="390550" progId="Visio.Drawing.11">
                  <p:embed/>
                </p:oleObj>
              </mc:Choice>
              <mc:Fallback>
                <p:oleObj name="Visio" r:id="rId16" imgW="342900" imgH="3905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946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04104"/>
              </p:ext>
            </p:extLst>
          </p:nvPr>
        </p:nvGraphicFramePr>
        <p:xfrm>
          <a:off x="67818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Visio" r:id="rId18" imgW="333375" imgH="379984" progId="Visio.Drawing.11">
                  <p:embed/>
                </p:oleObj>
              </mc:Choice>
              <mc:Fallback>
                <p:oleObj name="Visio" r:id="rId18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74829"/>
              </p:ext>
            </p:extLst>
          </p:nvPr>
        </p:nvGraphicFramePr>
        <p:xfrm>
          <a:off x="7391400" y="3318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Visio" r:id="rId20" imgW="356235" imgH="379984" progId="Visio.Drawing.11">
                  <p:embed/>
                </p:oleObj>
              </mc:Choice>
              <mc:Fallback>
                <p:oleObj name="Visio" r:id="rId20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318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47350"/>
              </p:ext>
            </p:extLst>
          </p:nvPr>
        </p:nvGraphicFramePr>
        <p:xfrm>
          <a:off x="7651750" y="40042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Visio" r:id="rId22" imgW="349758" imgH="373075" progId="Visio.Drawing.11">
                  <p:embed/>
                </p:oleObj>
              </mc:Choice>
              <mc:Fallback>
                <p:oleObj name="Visio" r:id="rId22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40042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1884"/>
              </p:ext>
            </p:extLst>
          </p:nvPr>
        </p:nvGraphicFramePr>
        <p:xfrm>
          <a:off x="8108950" y="36232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Visio" r:id="rId24" imgW="349758" imgH="373075" progId="Visio.Drawing.11">
                  <p:embed/>
                </p:oleObj>
              </mc:Choice>
              <mc:Fallback>
                <p:oleObj name="Visio" r:id="rId24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36232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Line 33"/>
          <p:cNvSpPr>
            <a:spLocks noChangeShapeType="1"/>
          </p:cNvSpPr>
          <p:nvPr/>
        </p:nvSpPr>
        <p:spPr bwMode="auto">
          <a:xfrm flipV="1">
            <a:off x="1752600" y="4232800"/>
            <a:ext cx="11430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34"/>
          <p:cNvSpPr>
            <a:spLocks noChangeShapeType="1"/>
          </p:cNvSpPr>
          <p:nvPr/>
        </p:nvSpPr>
        <p:spPr bwMode="auto">
          <a:xfrm>
            <a:off x="2286000" y="3623200"/>
            <a:ext cx="6096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35"/>
          <p:cNvSpPr>
            <a:spLocks noChangeShapeType="1"/>
          </p:cNvSpPr>
          <p:nvPr/>
        </p:nvSpPr>
        <p:spPr bwMode="auto">
          <a:xfrm>
            <a:off x="1752600" y="42328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36"/>
          <p:cNvSpPr>
            <a:spLocks noChangeShapeType="1"/>
          </p:cNvSpPr>
          <p:nvPr/>
        </p:nvSpPr>
        <p:spPr bwMode="auto">
          <a:xfrm>
            <a:off x="2209800" y="37756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37"/>
          <p:cNvSpPr>
            <a:spLocks noChangeShapeType="1"/>
          </p:cNvSpPr>
          <p:nvPr/>
        </p:nvSpPr>
        <p:spPr bwMode="auto">
          <a:xfrm flipV="1">
            <a:off x="1752600" y="3775600"/>
            <a:ext cx="45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38"/>
          <p:cNvSpPr>
            <a:spLocks noChangeShapeType="1"/>
          </p:cNvSpPr>
          <p:nvPr/>
        </p:nvSpPr>
        <p:spPr bwMode="auto">
          <a:xfrm>
            <a:off x="1524000" y="3623200"/>
            <a:ext cx="1524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Line 39"/>
          <p:cNvSpPr>
            <a:spLocks noChangeShapeType="1"/>
          </p:cNvSpPr>
          <p:nvPr/>
        </p:nvSpPr>
        <p:spPr bwMode="auto">
          <a:xfrm flipV="1">
            <a:off x="990600" y="3547000"/>
            <a:ext cx="3810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Line 40"/>
          <p:cNvSpPr>
            <a:spLocks noChangeShapeType="1"/>
          </p:cNvSpPr>
          <p:nvPr/>
        </p:nvSpPr>
        <p:spPr bwMode="auto">
          <a:xfrm>
            <a:off x="990600" y="3775600"/>
            <a:ext cx="609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Line 41"/>
          <p:cNvSpPr>
            <a:spLocks noChangeShapeType="1"/>
          </p:cNvSpPr>
          <p:nvPr/>
        </p:nvSpPr>
        <p:spPr bwMode="auto">
          <a:xfrm>
            <a:off x="914400" y="38518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28021"/>
              </p:ext>
            </p:extLst>
          </p:nvPr>
        </p:nvGraphicFramePr>
        <p:xfrm>
          <a:off x="685800" y="35470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Visio" r:id="rId26" imgW="356235" imgH="379984" progId="Visio.Drawing.11">
                  <p:embed/>
                </p:oleObj>
              </mc:Choice>
              <mc:Fallback>
                <p:oleObj name="Visio" r:id="rId26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470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20587"/>
              </p:ext>
            </p:extLst>
          </p:nvPr>
        </p:nvGraphicFramePr>
        <p:xfrm>
          <a:off x="914400" y="4080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Visio" r:id="rId28" imgW="356235" imgH="379984" progId="Visio.Drawing.11">
                  <p:embed/>
                </p:oleObj>
              </mc:Choice>
              <mc:Fallback>
                <p:oleObj name="Visio" r:id="rId28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80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48134"/>
              </p:ext>
            </p:extLst>
          </p:nvPr>
        </p:nvGraphicFramePr>
        <p:xfrm>
          <a:off x="1371600" y="33184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Visio" r:id="rId30" imgW="349758" imgH="373075" progId="Visio.Drawing.11">
                  <p:embed/>
                </p:oleObj>
              </mc:Choice>
              <mc:Fallback>
                <p:oleObj name="Visio" r:id="rId30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184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40687"/>
              </p:ext>
            </p:extLst>
          </p:nvPr>
        </p:nvGraphicFramePr>
        <p:xfrm>
          <a:off x="1524000" y="4080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Visio" r:id="rId32" imgW="356235" imgH="379984" progId="Visio.Drawing.11">
                  <p:embed/>
                </p:oleObj>
              </mc:Choice>
              <mc:Fallback>
                <p:oleObj name="Visio" r:id="rId32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80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10399"/>
              </p:ext>
            </p:extLst>
          </p:nvPr>
        </p:nvGraphicFramePr>
        <p:xfrm>
          <a:off x="2057400" y="34708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Visio" r:id="rId34" imgW="349758" imgH="373075" progId="Visio.Drawing.11">
                  <p:embed/>
                </p:oleObj>
              </mc:Choice>
              <mc:Fallback>
                <p:oleObj name="Visio" r:id="rId34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708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3428"/>
              </p:ext>
            </p:extLst>
          </p:nvPr>
        </p:nvGraphicFramePr>
        <p:xfrm>
          <a:off x="2133600" y="39280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Visio" r:id="rId36" imgW="349758" imgH="373075" progId="Visio.Drawing.11">
                  <p:embed/>
                </p:oleObj>
              </mc:Choice>
              <mc:Fallback>
                <p:oleObj name="Visio" r:id="rId36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80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41728"/>
              </p:ext>
            </p:extLst>
          </p:nvPr>
        </p:nvGraphicFramePr>
        <p:xfrm>
          <a:off x="2743200" y="39280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Visio" r:id="rId38" imgW="356235" imgH="379984" progId="Visio.Drawing.11">
                  <p:embed/>
                </p:oleObj>
              </mc:Choice>
              <mc:Fallback>
                <p:oleObj name="Visio" r:id="rId38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280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0" name="Line 49"/>
          <p:cNvSpPr>
            <a:spLocks noChangeShapeType="1"/>
          </p:cNvSpPr>
          <p:nvPr/>
        </p:nvSpPr>
        <p:spPr bwMode="auto">
          <a:xfrm>
            <a:off x="1676400" y="3547000"/>
            <a:ext cx="3810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Line 50"/>
          <p:cNvSpPr>
            <a:spLocks noChangeShapeType="1"/>
          </p:cNvSpPr>
          <p:nvPr/>
        </p:nvSpPr>
        <p:spPr bwMode="auto">
          <a:xfrm>
            <a:off x="5029200" y="4080400"/>
            <a:ext cx="4572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Line 51"/>
          <p:cNvSpPr>
            <a:spLocks noChangeShapeType="1"/>
          </p:cNvSpPr>
          <p:nvPr/>
        </p:nvSpPr>
        <p:spPr bwMode="auto">
          <a:xfrm>
            <a:off x="4724400" y="3394600"/>
            <a:ext cx="7620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Line 52"/>
          <p:cNvSpPr>
            <a:spLocks noChangeShapeType="1"/>
          </p:cNvSpPr>
          <p:nvPr/>
        </p:nvSpPr>
        <p:spPr bwMode="auto">
          <a:xfrm flipV="1">
            <a:off x="5029200" y="3851800"/>
            <a:ext cx="3810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Line 53"/>
          <p:cNvSpPr>
            <a:spLocks noChangeShapeType="1"/>
          </p:cNvSpPr>
          <p:nvPr/>
        </p:nvSpPr>
        <p:spPr bwMode="auto">
          <a:xfrm>
            <a:off x="4724400" y="3394600"/>
            <a:ext cx="2286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Line 54"/>
          <p:cNvSpPr>
            <a:spLocks noChangeShapeType="1"/>
          </p:cNvSpPr>
          <p:nvPr/>
        </p:nvSpPr>
        <p:spPr bwMode="auto">
          <a:xfrm flipV="1">
            <a:off x="4495800" y="4080400"/>
            <a:ext cx="3810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Line 55"/>
          <p:cNvSpPr>
            <a:spLocks noChangeShapeType="1"/>
          </p:cNvSpPr>
          <p:nvPr/>
        </p:nvSpPr>
        <p:spPr bwMode="auto">
          <a:xfrm flipV="1">
            <a:off x="4495800" y="3547000"/>
            <a:ext cx="1524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Line 56"/>
          <p:cNvSpPr>
            <a:spLocks noChangeShapeType="1"/>
          </p:cNvSpPr>
          <p:nvPr/>
        </p:nvSpPr>
        <p:spPr bwMode="auto">
          <a:xfrm>
            <a:off x="4038600" y="37756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Line 57"/>
          <p:cNvSpPr>
            <a:spLocks noChangeShapeType="1"/>
          </p:cNvSpPr>
          <p:nvPr/>
        </p:nvSpPr>
        <p:spPr bwMode="auto">
          <a:xfrm flipV="1">
            <a:off x="4038600" y="3394600"/>
            <a:ext cx="5334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4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300438"/>
              </p:ext>
            </p:extLst>
          </p:nvPr>
        </p:nvGraphicFramePr>
        <p:xfrm>
          <a:off x="3810000" y="35470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Visio" r:id="rId40" imgW="333375" imgH="379984" progId="Visio.Drawing.11">
                  <p:embed/>
                </p:oleObj>
              </mc:Choice>
              <mc:Fallback>
                <p:oleObj name="Visio" r:id="rId40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470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84043"/>
              </p:ext>
            </p:extLst>
          </p:nvPr>
        </p:nvGraphicFramePr>
        <p:xfrm>
          <a:off x="42672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Visio" r:id="rId42" imgW="333375" imgH="379984" progId="Visio.Drawing.11">
                  <p:embed/>
                </p:oleObj>
              </mc:Choice>
              <mc:Fallback>
                <p:oleObj name="Visio" r:id="rId42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79346"/>
              </p:ext>
            </p:extLst>
          </p:nvPr>
        </p:nvGraphicFramePr>
        <p:xfrm>
          <a:off x="4495800" y="3242200"/>
          <a:ext cx="3270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Visio" r:id="rId44" imgW="326898" imgH="373075" progId="Visio.Drawing.11">
                  <p:embed/>
                </p:oleObj>
              </mc:Choice>
              <mc:Fallback>
                <p:oleObj name="Visio" r:id="rId44" imgW="32689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42200"/>
                        <a:ext cx="3270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21335"/>
              </p:ext>
            </p:extLst>
          </p:nvPr>
        </p:nvGraphicFramePr>
        <p:xfrm>
          <a:off x="4800600" y="38518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Visio" r:id="rId46" imgW="333375" imgH="379984" progId="Visio.Drawing.11">
                  <p:embed/>
                </p:oleObj>
              </mc:Choice>
              <mc:Fallback>
                <p:oleObj name="Visio" r:id="rId46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518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94142"/>
              </p:ext>
            </p:extLst>
          </p:nvPr>
        </p:nvGraphicFramePr>
        <p:xfrm>
          <a:off x="5334000" y="35470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Visio" r:id="rId48" imgW="333375" imgH="379984" progId="Visio.Drawing.11">
                  <p:embed/>
                </p:oleObj>
              </mc:Choice>
              <mc:Fallback>
                <p:oleObj name="Visio" r:id="rId48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470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75150"/>
              </p:ext>
            </p:extLst>
          </p:nvPr>
        </p:nvGraphicFramePr>
        <p:xfrm>
          <a:off x="54102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Visio" r:id="rId50" imgW="342900" imgH="390550" progId="Visio.Drawing.11">
                  <p:embed/>
                </p:oleObj>
              </mc:Choice>
              <mc:Fallback>
                <p:oleObj name="Visio" r:id="rId50" imgW="342900" imgH="3905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" name="Line 64"/>
          <p:cNvSpPr>
            <a:spLocks noChangeShapeType="1"/>
          </p:cNvSpPr>
          <p:nvPr/>
        </p:nvSpPr>
        <p:spPr bwMode="auto">
          <a:xfrm flipH="1">
            <a:off x="1981200" y="2785000"/>
            <a:ext cx="1524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Line 65"/>
          <p:cNvSpPr>
            <a:spLocks noChangeShapeType="1"/>
          </p:cNvSpPr>
          <p:nvPr/>
        </p:nvSpPr>
        <p:spPr bwMode="auto">
          <a:xfrm>
            <a:off x="4343400" y="2785000"/>
            <a:ext cx="762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Line 66"/>
          <p:cNvSpPr>
            <a:spLocks noChangeShapeType="1"/>
          </p:cNvSpPr>
          <p:nvPr/>
        </p:nvSpPr>
        <p:spPr bwMode="auto">
          <a:xfrm flipH="1">
            <a:off x="7239000" y="2785000"/>
            <a:ext cx="26988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Line 67"/>
          <p:cNvSpPr>
            <a:spLocks noChangeShapeType="1"/>
          </p:cNvSpPr>
          <p:nvPr/>
        </p:nvSpPr>
        <p:spPr bwMode="auto">
          <a:xfrm flipV="1">
            <a:off x="3048000" y="3775600"/>
            <a:ext cx="838200" cy="304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Line 68"/>
          <p:cNvSpPr>
            <a:spLocks noChangeShapeType="1"/>
          </p:cNvSpPr>
          <p:nvPr/>
        </p:nvSpPr>
        <p:spPr bwMode="auto">
          <a:xfrm flipV="1">
            <a:off x="1676400" y="4309000"/>
            <a:ext cx="2743200" cy="76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Line 69"/>
          <p:cNvSpPr>
            <a:spLocks noChangeShapeType="1"/>
          </p:cNvSpPr>
          <p:nvPr/>
        </p:nvSpPr>
        <p:spPr bwMode="auto">
          <a:xfrm flipV="1">
            <a:off x="5562600" y="3623200"/>
            <a:ext cx="1219200" cy="762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Line 70"/>
          <p:cNvSpPr>
            <a:spLocks noChangeShapeType="1"/>
          </p:cNvSpPr>
          <p:nvPr/>
        </p:nvSpPr>
        <p:spPr bwMode="auto">
          <a:xfrm flipV="1">
            <a:off x="5638800" y="42328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Line 71"/>
          <p:cNvSpPr>
            <a:spLocks noChangeShapeType="1"/>
          </p:cNvSpPr>
          <p:nvPr/>
        </p:nvSpPr>
        <p:spPr bwMode="auto">
          <a:xfrm>
            <a:off x="1676400" y="4385200"/>
            <a:ext cx="4267200" cy="914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Line 72"/>
          <p:cNvSpPr>
            <a:spLocks noChangeShapeType="1"/>
          </p:cNvSpPr>
          <p:nvPr/>
        </p:nvSpPr>
        <p:spPr bwMode="auto">
          <a:xfrm flipV="1">
            <a:off x="5867400" y="4309000"/>
            <a:ext cx="990600" cy="9906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Line 73"/>
          <p:cNvSpPr>
            <a:spLocks noChangeShapeType="1"/>
          </p:cNvSpPr>
          <p:nvPr/>
        </p:nvSpPr>
        <p:spPr bwMode="auto">
          <a:xfrm flipH="1">
            <a:off x="7620000" y="2785000"/>
            <a:ext cx="685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computr1"/>
          <p:cNvSpPr>
            <a:spLocks noEditPoints="1" noChangeArrowheads="1"/>
          </p:cNvSpPr>
          <p:nvPr/>
        </p:nvSpPr>
        <p:spPr bwMode="auto">
          <a:xfrm>
            <a:off x="8153400" y="22516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Text Box 75"/>
          <p:cNvSpPr txBox="1">
            <a:spLocks noChangeArrowheads="1"/>
          </p:cNvSpPr>
          <p:nvPr/>
        </p:nvSpPr>
        <p:spPr bwMode="auto">
          <a:xfrm>
            <a:off x="7848600" y="20230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Subscriber 1</a:t>
            </a:r>
          </a:p>
        </p:txBody>
      </p:sp>
      <p:sp>
        <p:nvSpPr>
          <p:cNvPr id="1101" name="computr1"/>
          <p:cNvSpPr>
            <a:spLocks noEditPoints="1" noChangeArrowheads="1"/>
          </p:cNvSpPr>
          <p:nvPr/>
        </p:nvSpPr>
        <p:spPr bwMode="auto">
          <a:xfrm>
            <a:off x="381000" y="24802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Text Box 77"/>
          <p:cNvSpPr txBox="1">
            <a:spLocks noChangeArrowheads="1"/>
          </p:cNvSpPr>
          <p:nvPr/>
        </p:nvSpPr>
        <p:spPr bwMode="auto">
          <a:xfrm>
            <a:off x="152400" y="2251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1</a:t>
            </a:r>
          </a:p>
        </p:txBody>
      </p:sp>
      <p:sp>
        <p:nvSpPr>
          <p:cNvPr id="1103" name="Line 78"/>
          <p:cNvSpPr>
            <a:spLocks noChangeShapeType="1"/>
          </p:cNvSpPr>
          <p:nvPr/>
        </p:nvSpPr>
        <p:spPr bwMode="auto">
          <a:xfrm flipH="1" flipV="1">
            <a:off x="533400" y="3013600"/>
            <a:ext cx="304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50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93350"/>
              </p:ext>
            </p:extLst>
          </p:nvPr>
        </p:nvGraphicFramePr>
        <p:xfrm>
          <a:off x="7569200" y="4462988"/>
          <a:ext cx="3556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Visio" r:id="rId52" imgW="346233" imgH="346506" progId="Visio.Drawing.11">
                  <p:embed/>
                </p:oleObj>
              </mc:Choice>
              <mc:Fallback>
                <p:oleObj name="Visio" r:id="rId52" imgW="346233" imgH="346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462988"/>
                        <a:ext cx="3556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" name="Line 84"/>
          <p:cNvSpPr>
            <a:spLocks noChangeShapeType="1"/>
          </p:cNvSpPr>
          <p:nvPr/>
        </p:nvSpPr>
        <p:spPr bwMode="auto">
          <a:xfrm>
            <a:off x="6934200" y="3699400"/>
            <a:ext cx="7620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Line 85"/>
          <p:cNvSpPr>
            <a:spLocks noChangeShapeType="1"/>
          </p:cNvSpPr>
          <p:nvPr/>
        </p:nvSpPr>
        <p:spPr bwMode="auto">
          <a:xfrm>
            <a:off x="7086600" y="4232800"/>
            <a:ext cx="5334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computr1"/>
          <p:cNvSpPr>
            <a:spLocks noEditPoints="1" noChangeArrowheads="1"/>
          </p:cNvSpPr>
          <p:nvPr/>
        </p:nvSpPr>
        <p:spPr bwMode="auto">
          <a:xfrm>
            <a:off x="1828800" y="50710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Text Box 87"/>
          <p:cNvSpPr txBox="1">
            <a:spLocks noChangeArrowheads="1"/>
          </p:cNvSpPr>
          <p:nvPr/>
        </p:nvSpPr>
        <p:spPr bwMode="auto">
          <a:xfrm>
            <a:off x="1600200" y="48424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3</a:t>
            </a:r>
          </a:p>
        </p:txBody>
      </p:sp>
      <p:sp>
        <p:nvSpPr>
          <p:cNvPr id="1108" name="Line 88"/>
          <p:cNvSpPr>
            <a:spLocks noChangeShapeType="1"/>
          </p:cNvSpPr>
          <p:nvPr/>
        </p:nvSpPr>
        <p:spPr bwMode="auto">
          <a:xfrm>
            <a:off x="1066800" y="4385200"/>
            <a:ext cx="7620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computr1"/>
          <p:cNvSpPr>
            <a:spLocks noEditPoints="1" noChangeArrowheads="1"/>
          </p:cNvSpPr>
          <p:nvPr/>
        </p:nvSpPr>
        <p:spPr bwMode="auto">
          <a:xfrm>
            <a:off x="381000" y="50710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Text Box 90"/>
          <p:cNvSpPr txBox="1">
            <a:spLocks noChangeArrowheads="1"/>
          </p:cNvSpPr>
          <p:nvPr/>
        </p:nvSpPr>
        <p:spPr bwMode="auto">
          <a:xfrm>
            <a:off x="152400" y="4766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2</a:t>
            </a:r>
          </a:p>
        </p:txBody>
      </p:sp>
      <p:sp>
        <p:nvSpPr>
          <p:cNvPr id="1111" name="Line 91"/>
          <p:cNvSpPr>
            <a:spLocks noChangeShapeType="1"/>
          </p:cNvSpPr>
          <p:nvPr/>
        </p:nvSpPr>
        <p:spPr bwMode="auto">
          <a:xfrm flipH="1">
            <a:off x="685800" y="4385200"/>
            <a:ext cx="3048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Text Box 89"/>
          <p:cNvSpPr txBox="1">
            <a:spLocks noChangeArrowheads="1"/>
          </p:cNvSpPr>
          <p:nvPr/>
        </p:nvSpPr>
        <p:spPr bwMode="auto">
          <a:xfrm>
            <a:off x="152400" y="5807653"/>
            <a:ext cx="8991600" cy="46166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Note: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GridStat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, not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app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programmer, figures route/path</a:t>
            </a:r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44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839200" cy="480131"/>
          </a:xfrm>
        </p:spPr>
        <p:txBody>
          <a:bodyPr/>
          <a:lstStyle/>
          <a:p>
            <a:pPr eaLnBrk="1" hangingPunct="1"/>
            <a:r>
              <a:rPr lang="en-US" dirty="0" smtClean="0"/>
              <a:t>Route Allocation to Subscriber 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1052" name="AutoShape 3"/>
          <p:cNvSpPr>
            <a:spLocks noChangeAspect="1" noChangeArrowheads="1" noTextEdit="1"/>
          </p:cNvSpPr>
          <p:nvPr/>
        </p:nvSpPr>
        <p:spPr bwMode="auto">
          <a:xfrm>
            <a:off x="6248400" y="3089800"/>
            <a:ext cx="2362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4"/>
          <p:cNvSpPr>
            <a:spLocks/>
          </p:cNvSpPr>
          <p:nvPr/>
        </p:nvSpPr>
        <p:spPr bwMode="auto">
          <a:xfrm>
            <a:off x="6280150" y="2994550"/>
            <a:ext cx="2300288" cy="1955800"/>
          </a:xfrm>
          <a:custGeom>
            <a:avLst/>
            <a:gdLst>
              <a:gd name="T0" fmla="*/ 2147483647 w 3112"/>
              <a:gd name="T1" fmla="*/ 2147483647 h 3305"/>
              <a:gd name="T2" fmla="*/ 2147483647 w 3112"/>
              <a:gd name="T3" fmla="*/ 2147483647 h 3305"/>
              <a:gd name="T4" fmla="*/ 2147483647 w 3112"/>
              <a:gd name="T5" fmla="*/ 2147483647 h 3305"/>
              <a:gd name="T6" fmla="*/ 2147483647 w 3112"/>
              <a:gd name="T7" fmla="*/ 2147483647 h 3305"/>
              <a:gd name="T8" fmla="*/ 2147483647 w 3112"/>
              <a:gd name="T9" fmla="*/ 2147483647 h 3305"/>
              <a:gd name="T10" fmla="*/ 2147483647 w 3112"/>
              <a:gd name="T11" fmla="*/ 2147483647 h 3305"/>
              <a:gd name="T12" fmla="*/ 2147483647 w 3112"/>
              <a:gd name="T13" fmla="*/ 2147483647 h 3305"/>
              <a:gd name="T14" fmla="*/ 2147483647 w 3112"/>
              <a:gd name="T15" fmla="*/ 2147483647 h 3305"/>
              <a:gd name="T16" fmla="*/ 2147483647 w 3112"/>
              <a:gd name="T17" fmla="*/ 2147483647 h 3305"/>
              <a:gd name="T18" fmla="*/ 2147483647 w 3112"/>
              <a:gd name="T19" fmla="*/ 2147483647 h 3305"/>
              <a:gd name="T20" fmla="*/ 2147483647 w 3112"/>
              <a:gd name="T21" fmla="*/ 2147483647 h 3305"/>
              <a:gd name="T22" fmla="*/ 2147483647 w 3112"/>
              <a:gd name="T23" fmla="*/ 2147483647 h 3305"/>
              <a:gd name="T24" fmla="*/ 2147483647 w 3112"/>
              <a:gd name="T25" fmla="*/ 2147483647 h 3305"/>
              <a:gd name="T26" fmla="*/ 2147483647 w 3112"/>
              <a:gd name="T27" fmla="*/ 2147483647 h 3305"/>
              <a:gd name="T28" fmla="*/ 0 w 3112"/>
              <a:gd name="T29" fmla="*/ 2147483647 h 3305"/>
              <a:gd name="T30" fmla="*/ 2147483647 w 3112"/>
              <a:gd name="T31" fmla="*/ 2147483647 h 3305"/>
              <a:gd name="T32" fmla="*/ 2147483647 w 3112"/>
              <a:gd name="T33" fmla="*/ 2147483647 h 33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12"/>
              <a:gd name="T52" fmla="*/ 0 h 3305"/>
              <a:gd name="T53" fmla="*/ 3112 w 3112"/>
              <a:gd name="T54" fmla="*/ 3305 h 33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12" h="3305">
                <a:moveTo>
                  <a:pt x="458" y="2353"/>
                </a:moveTo>
                <a:cubicBezTo>
                  <a:pt x="653" y="3052"/>
                  <a:pt x="1099" y="3305"/>
                  <a:pt x="1453" y="2919"/>
                </a:cubicBezTo>
                <a:cubicBezTo>
                  <a:pt x="1489" y="2879"/>
                  <a:pt x="1523" y="2833"/>
                  <a:pt x="1556" y="2782"/>
                </a:cubicBezTo>
                <a:cubicBezTo>
                  <a:pt x="1871" y="3281"/>
                  <a:pt x="2332" y="3181"/>
                  <a:pt x="2585" y="2557"/>
                </a:cubicBezTo>
                <a:cubicBezTo>
                  <a:pt x="2611" y="2493"/>
                  <a:pt x="2634" y="2425"/>
                  <a:pt x="2654" y="2353"/>
                </a:cubicBezTo>
                <a:cubicBezTo>
                  <a:pt x="2850" y="2453"/>
                  <a:pt x="3049" y="2220"/>
                  <a:pt x="3100" y="1834"/>
                </a:cubicBezTo>
                <a:cubicBezTo>
                  <a:pt x="3108" y="1774"/>
                  <a:pt x="3112" y="1714"/>
                  <a:pt x="3112" y="1653"/>
                </a:cubicBezTo>
                <a:cubicBezTo>
                  <a:pt x="3112" y="1253"/>
                  <a:pt x="2948" y="929"/>
                  <a:pt x="2746" y="929"/>
                </a:cubicBezTo>
                <a:cubicBezTo>
                  <a:pt x="2715" y="929"/>
                  <a:pt x="2684" y="937"/>
                  <a:pt x="2654" y="952"/>
                </a:cubicBezTo>
                <a:cubicBezTo>
                  <a:pt x="2458" y="253"/>
                  <a:pt x="2013" y="0"/>
                  <a:pt x="1659" y="387"/>
                </a:cubicBezTo>
                <a:cubicBezTo>
                  <a:pt x="1623" y="426"/>
                  <a:pt x="1588" y="472"/>
                  <a:pt x="1556" y="523"/>
                </a:cubicBezTo>
                <a:cubicBezTo>
                  <a:pt x="1240" y="24"/>
                  <a:pt x="779" y="125"/>
                  <a:pt x="527" y="748"/>
                </a:cubicBezTo>
                <a:cubicBezTo>
                  <a:pt x="501" y="812"/>
                  <a:pt x="478" y="881"/>
                  <a:pt x="458" y="952"/>
                </a:cubicBezTo>
                <a:cubicBezTo>
                  <a:pt x="262" y="852"/>
                  <a:pt x="62" y="1085"/>
                  <a:pt x="12" y="1472"/>
                </a:cubicBezTo>
                <a:cubicBezTo>
                  <a:pt x="4" y="1531"/>
                  <a:pt x="0" y="1592"/>
                  <a:pt x="0" y="1653"/>
                </a:cubicBezTo>
                <a:cubicBezTo>
                  <a:pt x="0" y="2052"/>
                  <a:pt x="164" y="2376"/>
                  <a:pt x="366" y="2376"/>
                </a:cubicBezTo>
                <a:cubicBezTo>
                  <a:pt x="397" y="2376"/>
                  <a:pt x="428" y="2368"/>
                  <a:pt x="458" y="2353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5"/>
          <p:cNvSpPr>
            <a:spLocks/>
          </p:cNvSpPr>
          <p:nvPr/>
        </p:nvSpPr>
        <p:spPr bwMode="auto">
          <a:xfrm>
            <a:off x="6280150" y="2994550"/>
            <a:ext cx="2300288" cy="1955800"/>
          </a:xfrm>
          <a:custGeom>
            <a:avLst/>
            <a:gdLst>
              <a:gd name="T0" fmla="*/ 2147483647 w 1449"/>
              <a:gd name="T1" fmla="*/ 2147483647 h 1232"/>
              <a:gd name="T2" fmla="*/ 2147483647 w 1449"/>
              <a:gd name="T3" fmla="*/ 2147483647 h 1232"/>
              <a:gd name="T4" fmla="*/ 2147483647 w 1449"/>
              <a:gd name="T5" fmla="*/ 2147483647 h 1232"/>
              <a:gd name="T6" fmla="*/ 2147483647 w 1449"/>
              <a:gd name="T7" fmla="*/ 2147483647 h 1232"/>
              <a:gd name="T8" fmla="*/ 2147483647 w 1449"/>
              <a:gd name="T9" fmla="*/ 2147483647 h 1232"/>
              <a:gd name="T10" fmla="*/ 2147483647 w 1449"/>
              <a:gd name="T11" fmla="*/ 2147483647 h 1232"/>
              <a:gd name="T12" fmla="*/ 2147483647 w 1449"/>
              <a:gd name="T13" fmla="*/ 2147483647 h 1232"/>
              <a:gd name="T14" fmla="*/ 2147483647 w 1449"/>
              <a:gd name="T15" fmla="*/ 2147483647 h 1232"/>
              <a:gd name="T16" fmla="*/ 2147483647 w 1449"/>
              <a:gd name="T17" fmla="*/ 2147483647 h 1232"/>
              <a:gd name="T18" fmla="*/ 2147483647 w 1449"/>
              <a:gd name="T19" fmla="*/ 2147483647 h 1232"/>
              <a:gd name="T20" fmla="*/ 2147483647 w 1449"/>
              <a:gd name="T21" fmla="*/ 2147483647 h 1232"/>
              <a:gd name="T22" fmla="*/ 2147483647 w 1449"/>
              <a:gd name="T23" fmla="*/ 2147483647 h 1232"/>
              <a:gd name="T24" fmla="*/ 2147483647 w 1449"/>
              <a:gd name="T25" fmla="*/ 2147483647 h 1232"/>
              <a:gd name="T26" fmla="*/ 2147483647 w 1449"/>
              <a:gd name="T27" fmla="*/ 2147483647 h 1232"/>
              <a:gd name="T28" fmla="*/ 0 w 1449"/>
              <a:gd name="T29" fmla="*/ 2147483647 h 1232"/>
              <a:gd name="T30" fmla="*/ 2147483647 w 1449"/>
              <a:gd name="T31" fmla="*/ 2147483647 h 1232"/>
              <a:gd name="T32" fmla="*/ 2147483647 w 1449"/>
              <a:gd name="T33" fmla="*/ 2147483647 h 12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49"/>
              <a:gd name="T52" fmla="*/ 0 h 1232"/>
              <a:gd name="T53" fmla="*/ 1449 w 1449"/>
              <a:gd name="T54" fmla="*/ 1232 h 12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49" h="1232">
                <a:moveTo>
                  <a:pt x="213" y="877"/>
                </a:moveTo>
                <a:cubicBezTo>
                  <a:pt x="304" y="1138"/>
                  <a:pt x="511" y="1232"/>
                  <a:pt x="676" y="1088"/>
                </a:cubicBezTo>
                <a:cubicBezTo>
                  <a:pt x="693" y="1073"/>
                  <a:pt x="709" y="1056"/>
                  <a:pt x="724" y="1037"/>
                </a:cubicBezTo>
                <a:cubicBezTo>
                  <a:pt x="871" y="1223"/>
                  <a:pt x="1086" y="1186"/>
                  <a:pt x="1204" y="953"/>
                </a:cubicBezTo>
                <a:cubicBezTo>
                  <a:pt x="1216" y="929"/>
                  <a:pt x="1226" y="904"/>
                  <a:pt x="1236" y="877"/>
                </a:cubicBezTo>
                <a:cubicBezTo>
                  <a:pt x="1327" y="915"/>
                  <a:pt x="1420" y="828"/>
                  <a:pt x="1443" y="684"/>
                </a:cubicBezTo>
                <a:cubicBezTo>
                  <a:pt x="1447" y="661"/>
                  <a:pt x="1449" y="639"/>
                  <a:pt x="1449" y="616"/>
                </a:cubicBezTo>
                <a:cubicBezTo>
                  <a:pt x="1449" y="467"/>
                  <a:pt x="1373" y="346"/>
                  <a:pt x="1278" y="346"/>
                </a:cubicBezTo>
                <a:cubicBezTo>
                  <a:pt x="1264" y="346"/>
                  <a:pt x="1250" y="349"/>
                  <a:pt x="1236" y="355"/>
                </a:cubicBezTo>
                <a:cubicBezTo>
                  <a:pt x="1144" y="94"/>
                  <a:pt x="937" y="0"/>
                  <a:pt x="772" y="144"/>
                </a:cubicBezTo>
                <a:cubicBezTo>
                  <a:pt x="755" y="159"/>
                  <a:pt x="739" y="176"/>
                  <a:pt x="724" y="195"/>
                </a:cubicBezTo>
                <a:cubicBezTo>
                  <a:pt x="577" y="9"/>
                  <a:pt x="362" y="47"/>
                  <a:pt x="245" y="279"/>
                </a:cubicBezTo>
                <a:cubicBezTo>
                  <a:pt x="233" y="303"/>
                  <a:pt x="222" y="328"/>
                  <a:pt x="213" y="355"/>
                </a:cubicBezTo>
                <a:cubicBezTo>
                  <a:pt x="122" y="318"/>
                  <a:pt x="28" y="404"/>
                  <a:pt x="5" y="549"/>
                </a:cubicBezTo>
                <a:cubicBezTo>
                  <a:pt x="1" y="571"/>
                  <a:pt x="0" y="594"/>
                  <a:pt x="0" y="616"/>
                </a:cubicBezTo>
                <a:cubicBezTo>
                  <a:pt x="0" y="765"/>
                  <a:pt x="76" y="886"/>
                  <a:pt x="170" y="886"/>
                </a:cubicBezTo>
                <a:cubicBezTo>
                  <a:pt x="184" y="886"/>
                  <a:pt x="199" y="883"/>
                  <a:pt x="213" y="877"/>
                </a:cubicBezTo>
              </a:path>
            </a:pathLst>
          </a:custGeom>
          <a:noFill/>
          <a:ln w="11113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AutoShape 6"/>
          <p:cNvSpPr>
            <a:spLocks noChangeAspect="1" noChangeArrowheads="1" noTextEdit="1"/>
          </p:cNvSpPr>
          <p:nvPr/>
        </p:nvSpPr>
        <p:spPr bwMode="auto">
          <a:xfrm>
            <a:off x="3581400" y="3013600"/>
            <a:ext cx="24971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7"/>
          <p:cNvSpPr>
            <a:spLocks/>
          </p:cNvSpPr>
          <p:nvPr/>
        </p:nvSpPr>
        <p:spPr bwMode="auto">
          <a:xfrm>
            <a:off x="3606800" y="2912000"/>
            <a:ext cx="2447925" cy="2047875"/>
          </a:xfrm>
          <a:custGeom>
            <a:avLst/>
            <a:gdLst>
              <a:gd name="T0" fmla="*/ 2147483647 w 4128"/>
              <a:gd name="T1" fmla="*/ 2147483647 h 3458"/>
              <a:gd name="T2" fmla="*/ 2147483647 w 4128"/>
              <a:gd name="T3" fmla="*/ 2147483647 h 3458"/>
              <a:gd name="T4" fmla="*/ 2147483647 w 4128"/>
              <a:gd name="T5" fmla="*/ 2147483647 h 3458"/>
              <a:gd name="T6" fmla="*/ 2147483647 w 4128"/>
              <a:gd name="T7" fmla="*/ 2147483647 h 3458"/>
              <a:gd name="T8" fmla="*/ 2147483647 w 4128"/>
              <a:gd name="T9" fmla="*/ 2147483647 h 3458"/>
              <a:gd name="T10" fmla="*/ 2147483647 w 4128"/>
              <a:gd name="T11" fmla="*/ 2147483647 h 3458"/>
              <a:gd name="T12" fmla="*/ 2147483647 w 4128"/>
              <a:gd name="T13" fmla="*/ 2147483647 h 3458"/>
              <a:gd name="T14" fmla="*/ 2147483647 w 4128"/>
              <a:gd name="T15" fmla="*/ 2147483647 h 3458"/>
              <a:gd name="T16" fmla="*/ 2147483647 w 4128"/>
              <a:gd name="T17" fmla="*/ 2147483647 h 3458"/>
              <a:gd name="T18" fmla="*/ 2147483647 w 4128"/>
              <a:gd name="T19" fmla="*/ 2147483647 h 3458"/>
              <a:gd name="T20" fmla="*/ 2147483647 w 4128"/>
              <a:gd name="T21" fmla="*/ 2147483647 h 3458"/>
              <a:gd name="T22" fmla="*/ 2147483647 w 4128"/>
              <a:gd name="T23" fmla="*/ 2147483647 h 3458"/>
              <a:gd name="T24" fmla="*/ 2147483647 w 4128"/>
              <a:gd name="T25" fmla="*/ 2147483647 h 3458"/>
              <a:gd name="T26" fmla="*/ 2147483647 w 4128"/>
              <a:gd name="T27" fmla="*/ 2147483647 h 3458"/>
              <a:gd name="T28" fmla="*/ 0 w 4128"/>
              <a:gd name="T29" fmla="*/ 2147483647 h 3458"/>
              <a:gd name="T30" fmla="*/ 2147483647 w 4128"/>
              <a:gd name="T31" fmla="*/ 2147483647 h 3458"/>
              <a:gd name="T32" fmla="*/ 2147483647 w 4128"/>
              <a:gd name="T33" fmla="*/ 2147483647 h 34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28"/>
              <a:gd name="T52" fmla="*/ 0 h 3458"/>
              <a:gd name="T53" fmla="*/ 4128 w 4128"/>
              <a:gd name="T54" fmla="*/ 3458 h 34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28" h="3458">
                <a:moveTo>
                  <a:pt x="607" y="2462"/>
                </a:moveTo>
                <a:cubicBezTo>
                  <a:pt x="867" y="3194"/>
                  <a:pt x="1458" y="3458"/>
                  <a:pt x="1927" y="3054"/>
                </a:cubicBezTo>
                <a:cubicBezTo>
                  <a:pt x="1975" y="3012"/>
                  <a:pt x="2021" y="2964"/>
                  <a:pt x="2064" y="2911"/>
                </a:cubicBezTo>
                <a:cubicBezTo>
                  <a:pt x="2483" y="3433"/>
                  <a:pt x="3094" y="3328"/>
                  <a:pt x="3429" y="2675"/>
                </a:cubicBezTo>
                <a:cubicBezTo>
                  <a:pt x="3464" y="2608"/>
                  <a:pt x="3494" y="2537"/>
                  <a:pt x="3521" y="2462"/>
                </a:cubicBezTo>
                <a:cubicBezTo>
                  <a:pt x="3781" y="2567"/>
                  <a:pt x="4045" y="2323"/>
                  <a:pt x="4112" y="1919"/>
                </a:cubicBezTo>
                <a:cubicBezTo>
                  <a:pt x="4123" y="1857"/>
                  <a:pt x="4128" y="1793"/>
                  <a:pt x="4128" y="1729"/>
                </a:cubicBezTo>
                <a:cubicBezTo>
                  <a:pt x="4128" y="1311"/>
                  <a:pt x="3910" y="973"/>
                  <a:pt x="3642" y="973"/>
                </a:cubicBezTo>
                <a:cubicBezTo>
                  <a:pt x="3601" y="973"/>
                  <a:pt x="3560" y="981"/>
                  <a:pt x="3521" y="997"/>
                </a:cubicBezTo>
                <a:cubicBezTo>
                  <a:pt x="3261" y="265"/>
                  <a:pt x="2670" y="0"/>
                  <a:pt x="2201" y="405"/>
                </a:cubicBezTo>
                <a:cubicBezTo>
                  <a:pt x="2153" y="447"/>
                  <a:pt x="2107" y="494"/>
                  <a:pt x="2064" y="548"/>
                </a:cubicBezTo>
                <a:cubicBezTo>
                  <a:pt x="1645" y="25"/>
                  <a:pt x="1034" y="131"/>
                  <a:pt x="699" y="783"/>
                </a:cubicBezTo>
                <a:cubicBezTo>
                  <a:pt x="664" y="850"/>
                  <a:pt x="634" y="922"/>
                  <a:pt x="607" y="997"/>
                </a:cubicBezTo>
                <a:cubicBezTo>
                  <a:pt x="347" y="892"/>
                  <a:pt x="83" y="1136"/>
                  <a:pt x="16" y="1540"/>
                </a:cubicBezTo>
                <a:cubicBezTo>
                  <a:pt x="5" y="1602"/>
                  <a:pt x="0" y="1666"/>
                  <a:pt x="0" y="1729"/>
                </a:cubicBezTo>
                <a:cubicBezTo>
                  <a:pt x="0" y="2147"/>
                  <a:pt x="218" y="2486"/>
                  <a:pt x="486" y="2486"/>
                </a:cubicBezTo>
                <a:cubicBezTo>
                  <a:pt x="527" y="2486"/>
                  <a:pt x="567" y="2478"/>
                  <a:pt x="607" y="2462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8"/>
          <p:cNvSpPr>
            <a:spLocks/>
          </p:cNvSpPr>
          <p:nvPr/>
        </p:nvSpPr>
        <p:spPr bwMode="auto">
          <a:xfrm>
            <a:off x="3606800" y="2912000"/>
            <a:ext cx="2447925" cy="2047875"/>
          </a:xfrm>
          <a:custGeom>
            <a:avLst/>
            <a:gdLst>
              <a:gd name="T0" fmla="*/ 2147483647 w 1542"/>
              <a:gd name="T1" fmla="*/ 2147483647 h 1290"/>
              <a:gd name="T2" fmla="*/ 2147483647 w 1542"/>
              <a:gd name="T3" fmla="*/ 2147483647 h 1290"/>
              <a:gd name="T4" fmla="*/ 2147483647 w 1542"/>
              <a:gd name="T5" fmla="*/ 2147483647 h 1290"/>
              <a:gd name="T6" fmla="*/ 2147483647 w 1542"/>
              <a:gd name="T7" fmla="*/ 2147483647 h 1290"/>
              <a:gd name="T8" fmla="*/ 2147483647 w 1542"/>
              <a:gd name="T9" fmla="*/ 2147483647 h 1290"/>
              <a:gd name="T10" fmla="*/ 2147483647 w 1542"/>
              <a:gd name="T11" fmla="*/ 2147483647 h 1290"/>
              <a:gd name="T12" fmla="*/ 2147483647 w 1542"/>
              <a:gd name="T13" fmla="*/ 2147483647 h 1290"/>
              <a:gd name="T14" fmla="*/ 2147483647 w 1542"/>
              <a:gd name="T15" fmla="*/ 2147483647 h 1290"/>
              <a:gd name="T16" fmla="*/ 2147483647 w 1542"/>
              <a:gd name="T17" fmla="*/ 2147483647 h 1290"/>
              <a:gd name="T18" fmla="*/ 2147483647 w 1542"/>
              <a:gd name="T19" fmla="*/ 2147483647 h 1290"/>
              <a:gd name="T20" fmla="*/ 2147483647 w 1542"/>
              <a:gd name="T21" fmla="*/ 2147483647 h 1290"/>
              <a:gd name="T22" fmla="*/ 2147483647 w 1542"/>
              <a:gd name="T23" fmla="*/ 2147483647 h 1290"/>
              <a:gd name="T24" fmla="*/ 2147483647 w 1542"/>
              <a:gd name="T25" fmla="*/ 2147483647 h 1290"/>
              <a:gd name="T26" fmla="*/ 2147483647 w 1542"/>
              <a:gd name="T27" fmla="*/ 2147483647 h 1290"/>
              <a:gd name="T28" fmla="*/ 0 w 1542"/>
              <a:gd name="T29" fmla="*/ 2147483647 h 1290"/>
              <a:gd name="T30" fmla="*/ 2147483647 w 1542"/>
              <a:gd name="T31" fmla="*/ 2147483647 h 1290"/>
              <a:gd name="T32" fmla="*/ 2147483647 w 1542"/>
              <a:gd name="T33" fmla="*/ 2147483647 h 12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2"/>
              <a:gd name="T52" fmla="*/ 0 h 1290"/>
              <a:gd name="T53" fmla="*/ 1542 w 1542"/>
              <a:gd name="T54" fmla="*/ 1290 h 12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2" h="1290">
                <a:moveTo>
                  <a:pt x="226" y="918"/>
                </a:moveTo>
                <a:cubicBezTo>
                  <a:pt x="324" y="1191"/>
                  <a:pt x="544" y="1290"/>
                  <a:pt x="719" y="1139"/>
                </a:cubicBezTo>
                <a:cubicBezTo>
                  <a:pt x="737" y="1124"/>
                  <a:pt x="755" y="1106"/>
                  <a:pt x="771" y="1086"/>
                </a:cubicBezTo>
                <a:cubicBezTo>
                  <a:pt x="927" y="1281"/>
                  <a:pt x="1155" y="1241"/>
                  <a:pt x="1281" y="998"/>
                </a:cubicBezTo>
                <a:cubicBezTo>
                  <a:pt x="1294" y="973"/>
                  <a:pt x="1305" y="946"/>
                  <a:pt x="1315" y="918"/>
                </a:cubicBezTo>
                <a:cubicBezTo>
                  <a:pt x="1412" y="958"/>
                  <a:pt x="1511" y="867"/>
                  <a:pt x="1536" y="716"/>
                </a:cubicBezTo>
                <a:cubicBezTo>
                  <a:pt x="1540" y="693"/>
                  <a:pt x="1542" y="669"/>
                  <a:pt x="1542" y="645"/>
                </a:cubicBezTo>
                <a:cubicBezTo>
                  <a:pt x="1542" y="489"/>
                  <a:pt x="1460" y="363"/>
                  <a:pt x="1360" y="363"/>
                </a:cubicBezTo>
                <a:cubicBezTo>
                  <a:pt x="1345" y="363"/>
                  <a:pt x="1329" y="366"/>
                  <a:pt x="1315" y="372"/>
                </a:cubicBezTo>
                <a:cubicBezTo>
                  <a:pt x="1218" y="99"/>
                  <a:pt x="997" y="0"/>
                  <a:pt x="822" y="151"/>
                </a:cubicBezTo>
                <a:cubicBezTo>
                  <a:pt x="804" y="167"/>
                  <a:pt x="787" y="184"/>
                  <a:pt x="771" y="205"/>
                </a:cubicBezTo>
                <a:cubicBezTo>
                  <a:pt x="614" y="10"/>
                  <a:pt x="386" y="49"/>
                  <a:pt x="261" y="292"/>
                </a:cubicBezTo>
                <a:cubicBezTo>
                  <a:pt x="248" y="317"/>
                  <a:pt x="237" y="344"/>
                  <a:pt x="226" y="372"/>
                </a:cubicBezTo>
                <a:cubicBezTo>
                  <a:pt x="129" y="333"/>
                  <a:pt x="31" y="424"/>
                  <a:pt x="6" y="575"/>
                </a:cubicBezTo>
                <a:cubicBezTo>
                  <a:pt x="2" y="598"/>
                  <a:pt x="0" y="622"/>
                  <a:pt x="0" y="645"/>
                </a:cubicBezTo>
                <a:cubicBezTo>
                  <a:pt x="0" y="801"/>
                  <a:pt x="81" y="927"/>
                  <a:pt x="181" y="927"/>
                </a:cubicBezTo>
                <a:cubicBezTo>
                  <a:pt x="197" y="927"/>
                  <a:pt x="211" y="924"/>
                  <a:pt x="226" y="918"/>
                </a:cubicBez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AutoShape 9"/>
          <p:cNvSpPr>
            <a:spLocks noChangeAspect="1" noChangeArrowheads="1" noTextEdit="1"/>
          </p:cNvSpPr>
          <p:nvPr/>
        </p:nvSpPr>
        <p:spPr bwMode="auto">
          <a:xfrm>
            <a:off x="304800" y="3013600"/>
            <a:ext cx="3092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10"/>
          <p:cNvSpPr>
            <a:spLocks/>
          </p:cNvSpPr>
          <p:nvPr/>
        </p:nvSpPr>
        <p:spPr bwMode="auto">
          <a:xfrm>
            <a:off x="325438" y="2905650"/>
            <a:ext cx="3051175" cy="2087563"/>
          </a:xfrm>
          <a:custGeom>
            <a:avLst/>
            <a:gdLst>
              <a:gd name="T0" fmla="*/ 2147483647 w 5128"/>
              <a:gd name="T1" fmla="*/ 2147483647 h 3505"/>
              <a:gd name="T2" fmla="*/ 2147483647 w 5128"/>
              <a:gd name="T3" fmla="*/ 2147483647 h 3505"/>
              <a:gd name="T4" fmla="*/ 2147483647 w 5128"/>
              <a:gd name="T5" fmla="*/ 2147483647 h 3505"/>
              <a:gd name="T6" fmla="*/ 2147483647 w 5128"/>
              <a:gd name="T7" fmla="*/ 2147483647 h 3505"/>
              <a:gd name="T8" fmla="*/ 2147483647 w 5128"/>
              <a:gd name="T9" fmla="*/ 2147483647 h 3505"/>
              <a:gd name="T10" fmla="*/ 2147483647 w 5128"/>
              <a:gd name="T11" fmla="*/ 2147483647 h 3505"/>
              <a:gd name="T12" fmla="*/ 2147483647 w 5128"/>
              <a:gd name="T13" fmla="*/ 2147483647 h 3505"/>
              <a:gd name="T14" fmla="*/ 2147483647 w 5128"/>
              <a:gd name="T15" fmla="*/ 2147483647 h 3505"/>
              <a:gd name="T16" fmla="*/ 2147483647 w 5128"/>
              <a:gd name="T17" fmla="*/ 2147483647 h 3505"/>
              <a:gd name="T18" fmla="*/ 2147483647 w 5128"/>
              <a:gd name="T19" fmla="*/ 2147483647 h 3505"/>
              <a:gd name="T20" fmla="*/ 2147483647 w 5128"/>
              <a:gd name="T21" fmla="*/ 2147483647 h 3505"/>
              <a:gd name="T22" fmla="*/ 2147483647 w 5128"/>
              <a:gd name="T23" fmla="*/ 2147483647 h 3505"/>
              <a:gd name="T24" fmla="*/ 2147483647 w 5128"/>
              <a:gd name="T25" fmla="*/ 2147483647 h 3505"/>
              <a:gd name="T26" fmla="*/ 2147483647 w 5128"/>
              <a:gd name="T27" fmla="*/ 2147483647 h 3505"/>
              <a:gd name="T28" fmla="*/ 0 w 5128"/>
              <a:gd name="T29" fmla="*/ 2147483647 h 3505"/>
              <a:gd name="T30" fmla="*/ 2147483647 w 5128"/>
              <a:gd name="T31" fmla="*/ 2147483647 h 3505"/>
              <a:gd name="T32" fmla="*/ 2147483647 w 5128"/>
              <a:gd name="T33" fmla="*/ 2147483647 h 35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28"/>
              <a:gd name="T52" fmla="*/ 0 h 3505"/>
              <a:gd name="T53" fmla="*/ 5128 w 5128"/>
              <a:gd name="T54" fmla="*/ 3505 h 35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28" h="3505">
                <a:moveTo>
                  <a:pt x="754" y="2495"/>
                </a:moveTo>
                <a:cubicBezTo>
                  <a:pt x="1077" y="3237"/>
                  <a:pt x="1811" y="3505"/>
                  <a:pt x="2394" y="3095"/>
                </a:cubicBezTo>
                <a:cubicBezTo>
                  <a:pt x="2454" y="3053"/>
                  <a:pt x="2511" y="3005"/>
                  <a:pt x="2564" y="2950"/>
                </a:cubicBezTo>
                <a:cubicBezTo>
                  <a:pt x="3084" y="3480"/>
                  <a:pt x="3844" y="3373"/>
                  <a:pt x="4260" y="2712"/>
                </a:cubicBezTo>
                <a:cubicBezTo>
                  <a:pt x="4303" y="2644"/>
                  <a:pt x="4341" y="2571"/>
                  <a:pt x="4374" y="2495"/>
                </a:cubicBezTo>
                <a:cubicBezTo>
                  <a:pt x="4697" y="2601"/>
                  <a:pt x="5026" y="2355"/>
                  <a:pt x="5109" y="1944"/>
                </a:cubicBezTo>
                <a:cubicBezTo>
                  <a:pt x="5122" y="1882"/>
                  <a:pt x="5128" y="1817"/>
                  <a:pt x="5128" y="1753"/>
                </a:cubicBezTo>
                <a:cubicBezTo>
                  <a:pt x="5128" y="1329"/>
                  <a:pt x="4858" y="985"/>
                  <a:pt x="4525" y="985"/>
                </a:cubicBezTo>
                <a:cubicBezTo>
                  <a:pt x="4474" y="985"/>
                  <a:pt x="4423" y="994"/>
                  <a:pt x="4374" y="1010"/>
                </a:cubicBezTo>
                <a:cubicBezTo>
                  <a:pt x="4052" y="268"/>
                  <a:pt x="3317" y="0"/>
                  <a:pt x="2734" y="410"/>
                </a:cubicBezTo>
                <a:cubicBezTo>
                  <a:pt x="2674" y="452"/>
                  <a:pt x="2618" y="501"/>
                  <a:pt x="2564" y="555"/>
                </a:cubicBezTo>
                <a:cubicBezTo>
                  <a:pt x="2044" y="25"/>
                  <a:pt x="1285" y="132"/>
                  <a:pt x="868" y="794"/>
                </a:cubicBezTo>
                <a:cubicBezTo>
                  <a:pt x="825" y="861"/>
                  <a:pt x="787" y="934"/>
                  <a:pt x="754" y="1010"/>
                </a:cubicBezTo>
                <a:cubicBezTo>
                  <a:pt x="432" y="904"/>
                  <a:pt x="102" y="1151"/>
                  <a:pt x="19" y="1561"/>
                </a:cubicBezTo>
                <a:cubicBezTo>
                  <a:pt x="6" y="1623"/>
                  <a:pt x="0" y="1688"/>
                  <a:pt x="0" y="1753"/>
                </a:cubicBezTo>
                <a:cubicBezTo>
                  <a:pt x="0" y="2176"/>
                  <a:pt x="270" y="2520"/>
                  <a:pt x="603" y="2520"/>
                </a:cubicBezTo>
                <a:cubicBezTo>
                  <a:pt x="654" y="2520"/>
                  <a:pt x="705" y="2512"/>
                  <a:pt x="754" y="2495"/>
                </a:cubicBezTo>
              </a:path>
            </a:pathLst>
          </a:custGeom>
          <a:solidFill>
            <a:srgbClr val="EAEAE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11"/>
          <p:cNvSpPr>
            <a:spLocks/>
          </p:cNvSpPr>
          <p:nvPr/>
        </p:nvSpPr>
        <p:spPr bwMode="auto">
          <a:xfrm>
            <a:off x="325438" y="2905650"/>
            <a:ext cx="3051175" cy="2087563"/>
          </a:xfrm>
          <a:custGeom>
            <a:avLst/>
            <a:gdLst>
              <a:gd name="T0" fmla="*/ 2147483647 w 1922"/>
              <a:gd name="T1" fmla="*/ 2147483647 h 1315"/>
              <a:gd name="T2" fmla="*/ 2147483647 w 1922"/>
              <a:gd name="T3" fmla="*/ 2147483647 h 1315"/>
              <a:gd name="T4" fmla="*/ 2147483647 w 1922"/>
              <a:gd name="T5" fmla="*/ 2147483647 h 1315"/>
              <a:gd name="T6" fmla="*/ 2147483647 w 1922"/>
              <a:gd name="T7" fmla="*/ 2147483647 h 1315"/>
              <a:gd name="T8" fmla="*/ 2147483647 w 1922"/>
              <a:gd name="T9" fmla="*/ 2147483647 h 1315"/>
              <a:gd name="T10" fmla="*/ 2147483647 w 1922"/>
              <a:gd name="T11" fmla="*/ 2147483647 h 1315"/>
              <a:gd name="T12" fmla="*/ 2147483647 w 1922"/>
              <a:gd name="T13" fmla="*/ 2147483647 h 1315"/>
              <a:gd name="T14" fmla="*/ 2147483647 w 1922"/>
              <a:gd name="T15" fmla="*/ 2147483647 h 1315"/>
              <a:gd name="T16" fmla="*/ 2147483647 w 1922"/>
              <a:gd name="T17" fmla="*/ 2147483647 h 1315"/>
              <a:gd name="T18" fmla="*/ 2147483647 w 1922"/>
              <a:gd name="T19" fmla="*/ 2147483647 h 1315"/>
              <a:gd name="T20" fmla="*/ 2147483647 w 1922"/>
              <a:gd name="T21" fmla="*/ 2147483647 h 1315"/>
              <a:gd name="T22" fmla="*/ 2147483647 w 1922"/>
              <a:gd name="T23" fmla="*/ 2147483647 h 1315"/>
              <a:gd name="T24" fmla="*/ 2147483647 w 1922"/>
              <a:gd name="T25" fmla="*/ 2147483647 h 1315"/>
              <a:gd name="T26" fmla="*/ 2147483647 w 1922"/>
              <a:gd name="T27" fmla="*/ 2147483647 h 1315"/>
              <a:gd name="T28" fmla="*/ 0 w 1922"/>
              <a:gd name="T29" fmla="*/ 2147483647 h 1315"/>
              <a:gd name="T30" fmla="*/ 2147483647 w 1922"/>
              <a:gd name="T31" fmla="*/ 2147483647 h 1315"/>
              <a:gd name="T32" fmla="*/ 2147483647 w 1922"/>
              <a:gd name="T33" fmla="*/ 2147483647 h 13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2"/>
              <a:gd name="T52" fmla="*/ 0 h 1315"/>
              <a:gd name="T53" fmla="*/ 1922 w 1922"/>
              <a:gd name="T54" fmla="*/ 1315 h 13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2" h="1315">
                <a:moveTo>
                  <a:pt x="282" y="936"/>
                </a:moveTo>
                <a:cubicBezTo>
                  <a:pt x="404" y="1214"/>
                  <a:pt x="679" y="1315"/>
                  <a:pt x="897" y="1161"/>
                </a:cubicBezTo>
                <a:cubicBezTo>
                  <a:pt x="920" y="1145"/>
                  <a:pt x="941" y="1127"/>
                  <a:pt x="961" y="1106"/>
                </a:cubicBezTo>
                <a:cubicBezTo>
                  <a:pt x="1156" y="1305"/>
                  <a:pt x="1441" y="1265"/>
                  <a:pt x="1597" y="1017"/>
                </a:cubicBezTo>
                <a:cubicBezTo>
                  <a:pt x="1613" y="992"/>
                  <a:pt x="1627" y="964"/>
                  <a:pt x="1640" y="936"/>
                </a:cubicBezTo>
                <a:cubicBezTo>
                  <a:pt x="1761" y="975"/>
                  <a:pt x="1884" y="883"/>
                  <a:pt x="1915" y="729"/>
                </a:cubicBezTo>
                <a:cubicBezTo>
                  <a:pt x="1920" y="706"/>
                  <a:pt x="1922" y="681"/>
                  <a:pt x="1922" y="657"/>
                </a:cubicBezTo>
                <a:cubicBezTo>
                  <a:pt x="1922" y="498"/>
                  <a:pt x="1821" y="369"/>
                  <a:pt x="1696" y="369"/>
                </a:cubicBezTo>
                <a:cubicBezTo>
                  <a:pt x="1677" y="369"/>
                  <a:pt x="1658" y="373"/>
                  <a:pt x="1640" y="379"/>
                </a:cubicBezTo>
                <a:cubicBezTo>
                  <a:pt x="1519" y="100"/>
                  <a:pt x="1243" y="0"/>
                  <a:pt x="1025" y="154"/>
                </a:cubicBezTo>
                <a:cubicBezTo>
                  <a:pt x="1002" y="169"/>
                  <a:pt x="981" y="188"/>
                  <a:pt x="961" y="208"/>
                </a:cubicBezTo>
                <a:cubicBezTo>
                  <a:pt x="766" y="9"/>
                  <a:pt x="482" y="49"/>
                  <a:pt x="325" y="298"/>
                </a:cubicBezTo>
                <a:cubicBezTo>
                  <a:pt x="309" y="323"/>
                  <a:pt x="295" y="350"/>
                  <a:pt x="282" y="379"/>
                </a:cubicBezTo>
                <a:cubicBezTo>
                  <a:pt x="162" y="339"/>
                  <a:pt x="38" y="431"/>
                  <a:pt x="7" y="585"/>
                </a:cubicBezTo>
                <a:cubicBezTo>
                  <a:pt x="2" y="609"/>
                  <a:pt x="0" y="633"/>
                  <a:pt x="0" y="657"/>
                </a:cubicBezTo>
                <a:cubicBezTo>
                  <a:pt x="0" y="816"/>
                  <a:pt x="101" y="945"/>
                  <a:pt x="226" y="945"/>
                </a:cubicBezTo>
                <a:cubicBezTo>
                  <a:pt x="245" y="945"/>
                  <a:pt x="264" y="942"/>
                  <a:pt x="282" y="936"/>
                </a:cubicBez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57805"/>
              </p:ext>
            </p:extLst>
          </p:nvPr>
        </p:nvGraphicFramePr>
        <p:xfrm>
          <a:off x="4755356" y="776019"/>
          <a:ext cx="8524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Visio" r:id="rId4" imgW="854202" imgH="553517" progId="Visio.Drawing.11">
                  <p:embed/>
                </p:oleObj>
              </mc:Choice>
              <mc:Fallback>
                <p:oleObj name="Visio" r:id="rId4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356" y="776019"/>
                        <a:ext cx="8524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79581"/>
              </p:ext>
            </p:extLst>
          </p:nvPr>
        </p:nvGraphicFramePr>
        <p:xfrm>
          <a:off x="2895600" y="1468963"/>
          <a:ext cx="8524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Visio" r:id="rId6" imgW="854202" imgH="553517" progId="Visio.Drawing.11">
                  <p:embed/>
                </p:oleObj>
              </mc:Choice>
              <mc:Fallback>
                <p:oleObj name="Visio" r:id="rId6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68963"/>
                        <a:ext cx="8524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4761"/>
              </p:ext>
            </p:extLst>
          </p:nvPr>
        </p:nvGraphicFramePr>
        <p:xfrm>
          <a:off x="6716712" y="1364981"/>
          <a:ext cx="8524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Visio" r:id="rId8" imgW="854202" imgH="553517" progId="Visio.Drawing.11">
                  <p:embed/>
                </p:oleObj>
              </mc:Choice>
              <mc:Fallback>
                <p:oleObj name="Visio" r:id="rId8" imgW="854202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1364981"/>
                        <a:ext cx="8524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31605"/>
              </p:ext>
            </p:extLst>
          </p:nvPr>
        </p:nvGraphicFramePr>
        <p:xfrm>
          <a:off x="1724818" y="2297638"/>
          <a:ext cx="817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Visio" r:id="rId10" imgW="816864" imgH="553517" progId="Visio.Drawing.11">
                  <p:embed/>
                </p:oleObj>
              </mc:Choice>
              <mc:Fallback>
                <p:oleObj name="Visio" r:id="rId10" imgW="816864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818" y="2297638"/>
                        <a:ext cx="8175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74265"/>
              </p:ext>
            </p:extLst>
          </p:nvPr>
        </p:nvGraphicFramePr>
        <p:xfrm>
          <a:off x="3830637" y="2297638"/>
          <a:ext cx="817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Visio" r:id="rId12" imgW="816864" imgH="553517" progId="Visio.Drawing.11">
                  <p:embed/>
                </p:oleObj>
              </mc:Choice>
              <mc:Fallback>
                <p:oleObj name="Visio" r:id="rId12" imgW="816864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7" y="2297638"/>
                        <a:ext cx="8175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63997"/>
              </p:ext>
            </p:extLst>
          </p:nvPr>
        </p:nvGraphicFramePr>
        <p:xfrm>
          <a:off x="6781800" y="2297638"/>
          <a:ext cx="8905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Visio" r:id="rId14" imgW="891159" imgH="553517" progId="Visio.Drawing.11">
                  <p:embed/>
                </p:oleObj>
              </mc:Choice>
              <mc:Fallback>
                <p:oleObj name="Visio" r:id="rId14" imgW="891159" imgH="553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97638"/>
                        <a:ext cx="8905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Line 18"/>
          <p:cNvSpPr>
            <a:spLocks noChangeShapeType="1"/>
          </p:cNvSpPr>
          <p:nvPr/>
        </p:nvSpPr>
        <p:spPr bwMode="auto">
          <a:xfrm flipV="1">
            <a:off x="3276600" y="1108599"/>
            <a:ext cx="144780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19"/>
          <p:cNvSpPr>
            <a:spLocks noChangeShapeType="1"/>
          </p:cNvSpPr>
          <p:nvPr/>
        </p:nvSpPr>
        <p:spPr bwMode="auto">
          <a:xfrm>
            <a:off x="5486399" y="983239"/>
            <a:ext cx="1704975" cy="40238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20"/>
          <p:cNvSpPr>
            <a:spLocks noChangeShapeType="1"/>
          </p:cNvSpPr>
          <p:nvPr/>
        </p:nvSpPr>
        <p:spPr bwMode="auto">
          <a:xfrm flipV="1">
            <a:off x="2209800" y="2023000"/>
            <a:ext cx="889000" cy="2746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21"/>
          <p:cNvSpPr>
            <a:spLocks noChangeShapeType="1"/>
          </p:cNvSpPr>
          <p:nvPr/>
        </p:nvSpPr>
        <p:spPr bwMode="auto">
          <a:xfrm>
            <a:off x="3505200" y="2023000"/>
            <a:ext cx="7620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22"/>
          <p:cNvSpPr>
            <a:spLocks noChangeShapeType="1"/>
          </p:cNvSpPr>
          <p:nvPr/>
        </p:nvSpPr>
        <p:spPr bwMode="auto">
          <a:xfrm flipV="1">
            <a:off x="7239000" y="1919018"/>
            <a:ext cx="0" cy="37862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23"/>
          <p:cNvSpPr>
            <a:spLocks noChangeShapeType="1"/>
          </p:cNvSpPr>
          <p:nvPr/>
        </p:nvSpPr>
        <p:spPr bwMode="auto">
          <a:xfrm flipV="1">
            <a:off x="7010400" y="3775600"/>
            <a:ext cx="11430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24"/>
          <p:cNvSpPr>
            <a:spLocks noChangeShapeType="1"/>
          </p:cNvSpPr>
          <p:nvPr/>
        </p:nvSpPr>
        <p:spPr bwMode="auto">
          <a:xfrm>
            <a:off x="7696200" y="3470800"/>
            <a:ext cx="457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25"/>
          <p:cNvSpPr>
            <a:spLocks noChangeShapeType="1"/>
          </p:cNvSpPr>
          <p:nvPr/>
        </p:nvSpPr>
        <p:spPr bwMode="auto">
          <a:xfrm>
            <a:off x="7543800" y="3547000"/>
            <a:ext cx="228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26"/>
          <p:cNvSpPr>
            <a:spLocks noChangeShapeType="1"/>
          </p:cNvSpPr>
          <p:nvPr/>
        </p:nvSpPr>
        <p:spPr bwMode="auto">
          <a:xfrm>
            <a:off x="7010400" y="4156600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27"/>
          <p:cNvSpPr>
            <a:spLocks noChangeShapeType="1"/>
          </p:cNvSpPr>
          <p:nvPr/>
        </p:nvSpPr>
        <p:spPr bwMode="auto">
          <a:xfrm flipV="1">
            <a:off x="6934200" y="3547000"/>
            <a:ext cx="533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25308"/>
              </p:ext>
            </p:extLst>
          </p:nvPr>
        </p:nvGraphicFramePr>
        <p:xfrm>
          <a:off x="6705600" y="33946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Visio" r:id="rId16" imgW="342900" imgH="390550" progId="Visio.Drawing.11">
                  <p:embed/>
                </p:oleObj>
              </mc:Choice>
              <mc:Fallback>
                <p:oleObj name="Visio" r:id="rId16" imgW="342900" imgH="3905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946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83009"/>
              </p:ext>
            </p:extLst>
          </p:nvPr>
        </p:nvGraphicFramePr>
        <p:xfrm>
          <a:off x="67818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18" imgW="333375" imgH="379984" progId="Visio.Drawing.11">
                  <p:embed/>
                </p:oleObj>
              </mc:Choice>
              <mc:Fallback>
                <p:oleObj name="Visio" r:id="rId18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21810"/>
              </p:ext>
            </p:extLst>
          </p:nvPr>
        </p:nvGraphicFramePr>
        <p:xfrm>
          <a:off x="7391400" y="3318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Visio" r:id="rId20" imgW="356235" imgH="379984" progId="Visio.Drawing.11">
                  <p:embed/>
                </p:oleObj>
              </mc:Choice>
              <mc:Fallback>
                <p:oleObj name="Visio" r:id="rId20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318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11126"/>
              </p:ext>
            </p:extLst>
          </p:nvPr>
        </p:nvGraphicFramePr>
        <p:xfrm>
          <a:off x="7651750" y="40042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Visio" r:id="rId22" imgW="349758" imgH="373075" progId="Visio.Drawing.11">
                  <p:embed/>
                </p:oleObj>
              </mc:Choice>
              <mc:Fallback>
                <p:oleObj name="Visio" r:id="rId22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40042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24407"/>
              </p:ext>
            </p:extLst>
          </p:nvPr>
        </p:nvGraphicFramePr>
        <p:xfrm>
          <a:off x="8108950" y="36232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Visio" r:id="rId24" imgW="349758" imgH="373075" progId="Visio.Drawing.11">
                  <p:embed/>
                </p:oleObj>
              </mc:Choice>
              <mc:Fallback>
                <p:oleObj name="Visio" r:id="rId24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36232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Line 33"/>
          <p:cNvSpPr>
            <a:spLocks noChangeShapeType="1"/>
          </p:cNvSpPr>
          <p:nvPr/>
        </p:nvSpPr>
        <p:spPr bwMode="auto">
          <a:xfrm flipV="1">
            <a:off x="1752600" y="4232800"/>
            <a:ext cx="11430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34"/>
          <p:cNvSpPr>
            <a:spLocks noChangeShapeType="1"/>
          </p:cNvSpPr>
          <p:nvPr/>
        </p:nvSpPr>
        <p:spPr bwMode="auto">
          <a:xfrm>
            <a:off x="2286000" y="3623200"/>
            <a:ext cx="6096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35"/>
          <p:cNvSpPr>
            <a:spLocks noChangeShapeType="1"/>
          </p:cNvSpPr>
          <p:nvPr/>
        </p:nvSpPr>
        <p:spPr bwMode="auto">
          <a:xfrm>
            <a:off x="1752600" y="42328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36"/>
          <p:cNvSpPr>
            <a:spLocks noChangeShapeType="1"/>
          </p:cNvSpPr>
          <p:nvPr/>
        </p:nvSpPr>
        <p:spPr bwMode="auto">
          <a:xfrm>
            <a:off x="2209800" y="37756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37"/>
          <p:cNvSpPr>
            <a:spLocks noChangeShapeType="1"/>
          </p:cNvSpPr>
          <p:nvPr/>
        </p:nvSpPr>
        <p:spPr bwMode="auto">
          <a:xfrm flipV="1">
            <a:off x="1752600" y="3775600"/>
            <a:ext cx="45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38"/>
          <p:cNvSpPr>
            <a:spLocks noChangeShapeType="1"/>
          </p:cNvSpPr>
          <p:nvPr/>
        </p:nvSpPr>
        <p:spPr bwMode="auto">
          <a:xfrm>
            <a:off x="1524000" y="3623200"/>
            <a:ext cx="1524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Line 39"/>
          <p:cNvSpPr>
            <a:spLocks noChangeShapeType="1"/>
          </p:cNvSpPr>
          <p:nvPr/>
        </p:nvSpPr>
        <p:spPr bwMode="auto">
          <a:xfrm flipV="1">
            <a:off x="990600" y="3547000"/>
            <a:ext cx="3810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Line 40"/>
          <p:cNvSpPr>
            <a:spLocks noChangeShapeType="1"/>
          </p:cNvSpPr>
          <p:nvPr/>
        </p:nvSpPr>
        <p:spPr bwMode="auto">
          <a:xfrm>
            <a:off x="990600" y="3775600"/>
            <a:ext cx="609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Line 41"/>
          <p:cNvSpPr>
            <a:spLocks noChangeShapeType="1"/>
          </p:cNvSpPr>
          <p:nvPr/>
        </p:nvSpPr>
        <p:spPr bwMode="auto">
          <a:xfrm>
            <a:off x="914400" y="38518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33585"/>
              </p:ext>
            </p:extLst>
          </p:nvPr>
        </p:nvGraphicFramePr>
        <p:xfrm>
          <a:off x="685800" y="35470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Visio" r:id="rId26" imgW="356235" imgH="379984" progId="Visio.Drawing.11">
                  <p:embed/>
                </p:oleObj>
              </mc:Choice>
              <mc:Fallback>
                <p:oleObj name="Visio" r:id="rId26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470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99947"/>
              </p:ext>
            </p:extLst>
          </p:nvPr>
        </p:nvGraphicFramePr>
        <p:xfrm>
          <a:off x="914400" y="4080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Visio" r:id="rId28" imgW="356235" imgH="379984" progId="Visio.Drawing.11">
                  <p:embed/>
                </p:oleObj>
              </mc:Choice>
              <mc:Fallback>
                <p:oleObj name="Visio" r:id="rId28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80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78322"/>
              </p:ext>
            </p:extLst>
          </p:nvPr>
        </p:nvGraphicFramePr>
        <p:xfrm>
          <a:off x="1371600" y="33184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Visio" r:id="rId30" imgW="349758" imgH="373075" progId="Visio.Drawing.11">
                  <p:embed/>
                </p:oleObj>
              </mc:Choice>
              <mc:Fallback>
                <p:oleObj name="Visio" r:id="rId30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184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42866"/>
              </p:ext>
            </p:extLst>
          </p:nvPr>
        </p:nvGraphicFramePr>
        <p:xfrm>
          <a:off x="1524000" y="40804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Visio" r:id="rId32" imgW="356235" imgH="379984" progId="Visio.Drawing.11">
                  <p:embed/>
                </p:oleObj>
              </mc:Choice>
              <mc:Fallback>
                <p:oleObj name="Visio" r:id="rId32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804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47576"/>
              </p:ext>
            </p:extLst>
          </p:nvPr>
        </p:nvGraphicFramePr>
        <p:xfrm>
          <a:off x="2057400" y="34708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Visio" r:id="rId34" imgW="349758" imgH="373075" progId="Visio.Drawing.11">
                  <p:embed/>
                </p:oleObj>
              </mc:Choice>
              <mc:Fallback>
                <p:oleObj name="Visio" r:id="rId34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708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72557"/>
              </p:ext>
            </p:extLst>
          </p:nvPr>
        </p:nvGraphicFramePr>
        <p:xfrm>
          <a:off x="2133600" y="3928000"/>
          <a:ext cx="349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Visio" r:id="rId36" imgW="349758" imgH="373075" progId="Visio.Drawing.11">
                  <p:embed/>
                </p:oleObj>
              </mc:Choice>
              <mc:Fallback>
                <p:oleObj name="Visio" r:id="rId36" imgW="34975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8000"/>
                        <a:ext cx="349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76905"/>
              </p:ext>
            </p:extLst>
          </p:nvPr>
        </p:nvGraphicFramePr>
        <p:xfrm>
          <a:off x="2743200" y="3928000"/>
          <a:ext cx="355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Visio" r:id="rId38" imgW="356235" imgH="379984" progId="Visio.Drawing.11">
                  <p:embed/>
                </p:oleObj>
              </mc:Choice>
              <mc:Fallback>
                <p:oleObj name="Visio" r:id="rId38" imgW="35623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28000"/>
                        <a:ext cx="355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0" name="Line 49"/>
          <p:cNvSpPr>
            <a:spLocks noChangeShapeType="1"/>
          </p:cNvSpPr>
          <p:nvPr/>
        </p:nvSpPr>
        <p:spPr bwMode="auto">
          <a:xfrm>
            <a:off x="1676400" y="3547000"/>
            <a:ext cx="3810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Line 50"/>
          <p:cNvSpPr>
            <a:spLocks noChangeShapeType="1"/>
          </p:cNvSpPr>
          <p:nvPr/>
        </p:nvSpPr>
        <p:spPr bwMode="auto">
          <a:xfrm>
            <a:off x="5029200" y="4080400"/>
            <a:ext cx="4572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Line 51"/>
          <p:cNvSpPr>
            <a:spLocks noChangeShapeType="1"/>
          </p:cNvSpPr>
          <p:nvPr/>
        </p:nvSpPr>
        <p:spPr bwMode="auto">
          <a:xfrm>
            <a:off x="4724400" y="3394600"/>
            <a:ext cx="7620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Line 52"/>
          <p:cNvSpPr>
            <a:spLocks noChangeShapeType="1"/>
          </p:cNvSpPr>
          <p:nvPr/>
        </p:nvSpPr>
        <p:spPr bwMode="auto">
          <a:xfrm flipV="1">
            <a:off x="5029200" y="3851800"/>
            <a:ext cx="3810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Line 53"/>
          <p:cNvSpPr>
            <a:spLocks noChangeShapeType="1"/>
          </p:cNvSpPr>
          <p:nvPr/>
        </p:nvSpPr>
        <p:spPr bwMode="auto">
          <a:xfrm>
            <a:off x="4724400" y="3394600"/>
            <a:ext cx="2286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Line 54"/>
          <p:cNvSpPr>
            <a:spLocks noChangeShapeType="1"/>
          </p:cNvSpPr>
          <p:nvPr/>
        </p:nvSpPr>
        <p:spPr bwMode="auto">
          <a:xfrm flipV="1">
            <a:off x="4495800" y="4080400"/>
            <a:ext cx="3810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Line 55"/>
          <p:cNvSpPr>
            <a:spLocks noChangeShapeType="1"/>
          </p:cNvSpPr>
          <p:nvPr/>
        </p:nvSpPr>
        <p:spPr bwMode="auto">
          <a:xfrm flipV="1">
            <a:off x="4495800" y="3547000"/>
            <a:ext cx="1524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Line 56"/>
          <p:cNvSpPr>
            <a:spLocks noChangeShapeType="1"/>
          </p:cNvSpPr>
          <p:nvPr/>
        </p:nvSpPr>
        <p:spPr bwMode="auto">
          <a:xfrm>
            <a:off x="4038600" y="37756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Line 57"/>
          <p:cNvSpPr>
            <a:spLocks noChangeShapeType="1"/>
          </p:cNvSpPr>
          <p:nvPr/>
        </p:nvSpPr>
        <p:spPr bwMode="auto">
          <a:xfrm flipV="1">
            <a:off x="4038600" y="3394600"/>
            <a:ext cx="5334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4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07966"/>
              </p:ext>
            </p:extLst>
          </p:nvPr>
        </p:nvGraphicFramePr>
        <p:xfrm>
          <a:off x="3810000" y="35470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Visio" r:id="rId40" imgW="333375" imgH="379984" progId="Visio.Drawing.11">
                  <p:embed/>
                </p:oleObj>
              </mc:Choice>
              <mc:Fallback>
                <p:oleObj name="Visio" r:id="rId40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470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95385"/>
              </p:ext>
            </p:extLst>
          </p:nvPr>
        </p:nvGraphicFramePr>
        <p:xfrm>
          <a:off x="42672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Visio" r:id="rId42" imgW="333375" imgH="379984" progId="Visio.Drawing.11">
                  <p:embed/>
                </p:oleObj>
              </mc:Choice>
              <mc:Fallback>
                <p:oleObj name="Visio" r:id="rId42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88787"/>
              </p:ext>
            </p:extLst>
          </p:nvPr>
        </p:nvGraphicFramePr>
        <p:xfrm>
          <a:off x="4495800" y="3242200"/>
          <a:ext cx="3270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44" imgW="326898" imgH="373075" progId="Visio.Drawing.11">
                  <p:embed/>
                </p:oleObj>
              </mc:Choice>
              <mc:Fallback>
                <p:oleObj name="Visio" r:id="rId44" imgW="326898" imgH="373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42200"/>
                        <a:ext cx="3270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83107"/>
              </p:ext>
            </p:extLst>
          </p:nvPr>
        </p:nvGraphicFramePr>
        <p:xfrm>
          <a:off x="4800600" y="38518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Visio" r:id="rId46" imgW="333375" imgH="379984" progId="Visio.Drawing.11">
                  <p:embed/>
                </p:oleObj>
              </mc:Choice>
              <mc:Fallback>
                <p:oleObj name="Visio" r:id="rId46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518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79588"/>
              </p:ext>
            </p:extLst>
          </p:nvPr>
        </p:nvGraphicFramePr>
        <p:xfrm>
          <a:off x="5334000" y="35470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Visio" r:id="rId48" imgW="333375" imgH="379984" progId="Visio.Drawing.11">
                  <p:embed/>
                </p:oleObj>
              </mc:Choice>
              <mc:Fallback>
                <p:oleObj name="Visio" r:id="rId48" imgW="333375" imgH="3799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470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211193"/>
              </p:ext>
            </p:extLst>
          </p:nvPr>
        </p:nvGraphicFramePr>
        <p:xfrm>
          <a:off x="5410200" y="40042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Visio" r:id="rId50" imgW="342900" imgH="390550" progId="Visio.Drawing.11">
                  <p:embed/>
                </p:oleObj>
              </mc:Choice>
              <mc:Fallback>
                <p:oleObj name="Visio" r:id="rId50" imgW="342900" imgH="3905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04200"/>
                        <a:ext cx="33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" name="Line 64"/>
          <p:cNvSpPr>
            <a:spLocks noChangeShapeType="1"/>
          </p:cNvSpPr>
          <p:nvPr/>
        </p:nvSpPr>
        <p:spPr bwMode="auto">
          <a:xfrm flipH="1">
            <a:off x="1981200" y="2785000"/>
            <a:ext cx="1524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Line 65"/>
          <p:cNvSpPr>
            <a:spLocks noChangeShapeType="1"/>
          </p:cNvSpPr>
          <p:nvPr/>
        </p:nvSpPr>
        <p:spPr bwMode="auto">
          <a:xfrm>
            <a:off x="4343400" y="2785000"/>
            <a:ext cx="762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Line 66"/>
          <p:cNvSpPr>
            <a:spLocks noChangeShapeType="1"/>
          </p:cNvSpPr>
          <p:nvPr/>
        </p:nvSpPr>
        <p:spPr bwMode="auto">
          <a:xfrm flipH="1">
            <a:off x="7239000" y="2785000"/>
            <a:ext cx="26988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Line 67"/>
          <p:cNvSpPr>
            <a:spLocks noChangeShapeType="1"/>
          </p:cNvSpPr>
          <p:nvPr/>
        </p:nvSpPr>
        <p:spPr bwMode="auto">
          <a:xfrm flipV="1">
            <a:off x="3048000" y="3775600"/>
            <a:ext cx="838200" cy="304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Line 68"/>
          <p:cNvSpPr>
            <a:spLocks noChangeShapeType="1"/>
          </p:cNvSpPr>
          <p:nvPr/>
        </p:nvSpPr>
        <p:spPr bwMode="auto">
          <a:xfrm flipV="1">
            <a:off x="1676400" y="4309000"/>
            <a:ext cx="2743200" cy="76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Line 69"/>
          <p:cNvSpPr>
            <a:spLocks noChangeShapeType="1"/>
          </p:cNvSpPr>
          <p:nvPr/>
        </p:nvSpPr>
        <p:spPr bwMode="auto">
          <a:xfrm flipV="1">
            <a:off x="5562600" y="3623200"/>
            <a:ext cx="1219200" cy="762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Line 70"/>
          <p:cNvSpPr>
            <a:spLocks noChangeShapeType="1"/>
          </p:cNvSpPr>
          <p:nvPr/>
        </p:nvSpPr>
        <p:spPr bwMode="auto">
          <a:xfrm flipV="1">
            <a:off x="5638800" y="42328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Line 71"/>
          <p:cNvSpPr>
            <a:spLocks noChangeShapeType="1"/>
          </p:cNvSpPr>
          <p:nvPr/>
        </p:nvSpPr>
        <p:spPr bwMode="auto">
          <a:xfrm>
            <a:off x="1676400" y="4385200"/>
            <a:ext cx="4267200" cy="914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Line 72"/>
          <p:cNvSpPr>
            <a:spLocks noChangeShapeType="1"/>
          </p:cNvSpPr>
          <p:nvPr/>
        </p:nvSpPr>
        <p:spPr bwMode="auto">
          <a:xfrm flipV="1">
            <a:off x="5867400" y="4309000"/>
            <a:ext cx="990600" cy="9906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Line 73"/>
          <p:cNvSpPr>
            <a:spLocks noChangeShapeType="1"/>
          </p:cNvSpPr>
          <p:nvPr/>
        </p:nvSpPr>
        <p:spPr bwMode="auto">
          <a:xfrm flipH="1">
            <a:off x="7620000" y="2785000"/>
            <a:ext cx="685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computr1"/>
          <p:cNvSpPr>
            <a:spLocks noEditPoints="1" noChangeArrowheads="1"/>
          </p:cNvSpPr>
          <p:nvPr/>
        </p:nvSpPr>
        <p:spPr bwMode="auto">
          <a:xfrm>
            <a:off x="8153400" y="2356375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Text Box 75"/>
          <p:cNvSpPr txBox="1">
            <a:spLocks noChangeArrowheads="1"/>
          </p:cNvSpPr>
          <p:nvPr/>
        </p:nvSpPr>
        <p:spPr bwMode="auto">
          <a:xfrm>
            <a:off x="7848600" y="212777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Subscriber 1</a:t>
            </a:r>
          </a:p>
        </p:txBody>
      </p:sp>
      <p:sp>
        <p:nvSpPr>
          <p:cNvPr id="1101" name="computr1"/>
          <p:cNvSpPr>
            <a:spLocks noEditPoints="1" noChangeArrowheads="1"/>
          </p:cNvSpPr>
          <p:nvPr/>
        </p:nvSpPr>
        <p:spPr bwMode="auto">
          <a:xfrm>
            <a:off x="381000" y="24802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Text Box 77"/>
          <p:cNvSpPr txBox="1">
            <a:spLocks noChangeArrowheads="1"/>
          </p:cNvSpPr>
          <p:nvPr/>
        </p:nvSpPr>
        <p:spPr bwMode="auto">
          <a:xfrm>
            <a:off x="152400" y="2251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1</a:t>
            </a:r>
          </a:p>
        </p:txBody>
      </p:sp>
      <p:sp>
        <p:nvSpPr>
          <p:cNvPr id="1103" name="Line 78"/>
          <p:cNvSpPr>
            <a:spLocks noChangeShapeType="1"/>
          </p:cNvSpPr>
          <p:nvPr/>
        </p:nvSpPr>
        <p:spPr bwMode="auto">
          <a:xfrm flipH="1" flipV="1">
            <a:off x="533400" y="3013600"/>
            <a:ext cx="304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50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13750"/>
              </p:ext>
            </p:extLst>
          </p:nvPr>
        </p:nvGraphicFramePr>
        <p:xfrm>
          <a:off x="7569200" y="4462988"/>
          <a:ext cx="3556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Visio" r:id="rId52" imgW="346233" imgH="346506" progId="Visio.Drawing.11">
                  <p:embed/>
                </p:oleObj>
              </mc:Choice>
              <mc:Fallback>
                <p:oleObj name="Visio" r:id="rId52" imgW="346233" imgH="346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462988"/>
                        <a:ext cx="3556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" name="Line 84"/>
          <p:cNvSpPr>
            <a:spLocks noChangeShapeType="1"/>
          </p:cNvSpPr>
          <p:nvPr/>
        </p:nvSpPr>
        <p:spPr bwMode="auto">
          <a:xfrm>
            <a:off x="6934200" y="3699400"/>
            <a:ext cx="7620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Line 85"/>
          <p:cNvSpPr>
            <a:spLocks noChangeShapeType="1"/>
          </p:cNvSpPr>
          <p:nvPr/>
        </p:nvSpPr>
        <p:spPr bwMode="auto">
          <a:xfrm>
            <a:off x="7086600" y="4232800"/>
            <a:ext cx="5334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computr1"/>
          <p:cNvSpPr>
            <a:spLocks noEditPoints="1" noChangeArrowheads="1"/>
          </p:cNvSpPr>
          <p:nvPr/>
        </p:nvSpPr>
        <p:spPr bwMode="auto">
          <a:xfrm>
            <a:off x="1828800" y="50710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Text Box 87"/>
          <p:cNvSpPr txBox="1">
            <a:spLocks noChangeArrowheads="1"/>
          </p:cNvSpPr>
          <p:nvPr/>
        </p:nvSpPr>
        <p:spPr bwMode="auto">
          <a:xfrm>
            <a:off x="1600200" y="48424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3</a:t>
            </a:r>
          </a:p>
        </p:txBody>
      </p:sp>
      <p:sp>
        <p:nvSpPr>
          <p:cNvPr id="1108" name="Line 88"/>
          <p:cNvSpPr>
            <a:spLocks noChangeShapeType="1"/>
          </p:cNvSpPr>
          <p:nvPr/>
        </p:nvSpPr>
        <p:spPr bwMode="auto">
          <a:xfrm>
            <a:off x="1066800" y="4385200"/>
            <a:ext cx="7620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computr1"/>
          <p:cNvSpPr>
            <a:spLocks noEditPoints="1" noChangeArrowheads="1"/>
          </p:cNvSpPr>
          <p:nvPr/>
        </p:nvSpPr>
        <p:spPr bwMode="auto">
          <a:xfrm>
            <a:off x="381000" y="507100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Text Box 90"/>
          <p:cNvSpPr txBox="1">
            <a:spLocks noChangeArrowheads="1"/>
          </p:cNvSpPr>
          <p:nvPr/>
        </p:nvSpPr>
        <p:spPr bwMode="auto">
          <a:xfrm>
            <a:off x="152400" y="4766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Publisher 2</a:t>
            </a:r>
          </a:p>
        </p:txBody>
      </p:sp>
      <p:sp>
        <p:nvSpPr>
          <p:cNvPr id="1111" name="Line 91"/>
          <p:cNvSpPr>
            <a:spLocks noChangeShapeType="1"/>
          </p:cNvSpPr>
          <p:nvPr/>
        </p:nvSpPr>
        <p:spPr bwMode="auto">
          <a:xfrm flipH="1">
            <a:off x="685800" y="4385200"/>
            <a:ext cx="3048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Text Box 89"/>
          <p:cNvSpPr txBox="1">
            <a:spLocks noChangeArrowheads="1"/>
          </p:cNvSpPr>
          <p:nvPr/>
        </p:nvSpPr>
        <p:spPr bwMode="auto">
          <a:xfrm>
            <a:off x="0" y="5807653"/>
            <a:ext cx="9144000" cy="46166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Note: Sub2 may have different latency, rate, #paths than Sub1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3" name="computr1"/>
          <p:cNvSpPr>
            <a:spLocks noEditPoints="1" noChangeArrowheads="1"/>
          </p:cNvSpPr>
          <p:nvPr/>
        </p:nvSpPr>
        <p:spPr bwMode="auto">
          <a:xfrm>
            <a:off x="8296275" y="5128150"/>
            <a:ext cx="447675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Text Box 75"/>
          <p:cNvSpPr txBox="1">
            <a:spLocks noChangeArrowheads="1"/>
          </p:cNvSpPr>
          <p:nvPr/>
        </p:nvSpPr>
        <p:spPr bwMode="auto">
          <a:xfrm>
            <a:off x="7991475" y="489955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Subscriber 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5" name="Line 73"/>
          <p:cNvSpPr>
            <a:spLocks noChangeShapeType="1"/>
          </p:cNvSpPr>
          <p:nvPr/>
        </p:nvSpPr>
        <p:spPr bwMode="auto">
          <a:xfrm>
            <a:off x="7810500" y="4766200"/>
            <a:ext cx="4191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01914" y="169691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GridStat</a:t>
            </a:r>
            <a:r>
              <a:rPr lang="en-US" dirty="0" smtClean="0"/>
              <a:t> Performance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666749"/>
            <a:ext cx="9144000" cy="5972175"/>
          </a:xfrm>
        </p:spPr>
        <p:txBody>
          <a:bodyPr>
            <a:normAutofit/>
          </a:bodyPr>
          <a:lstStyle/>
          <a:p>
            <a:r>
              <a:rPr lang="en-US" dirty="0" smtClean="0"/>
              <a:t>Forwarding Latency through one status router between ~50 microseconds (20010 vintage PC)</a:t>
            </a:r>
          </a:p>
          <a:p>
            <a:pPr lvl="1"/>
            <a:r>
              <a:rPr lang="en-US" dirty="0" smtClean="0"/>
              <a:t>Very little jitter</a:t>
            </a:r>
          </a:p>
          <a:p>
            <a:pPr lvl="1"/>
            <a:r>
              <a:rPr lang="en-US" dirty="0" smtClean="0"/>
              <a:t>Scales to 300-500K+/sec in Java</a:t>
            </a:r>
          </a:p>
          <a:p>
            <a:pPr lvl="1"/>
            <a:r>
              <a:rPr lang="en-US" dirty="0" smtClean="0"/>
              <a:t>Even much faster with “network processors”</a:t>
            </a:r>
          </a:p>
          <a:p>
            <a:pPr lvl="1"/>
            <a:r>
              <a:rPr lang="en-US" dirty="0" smtClean="0"/>
              <a:t>In custom HW should scale about same as IP router</a:t>
            </a:r>
          </a:p>
          <a:p>
            <a:r>
              <a:rPr lang="en-US" dirty="0" smtClean="0"/>
              <a:t>So forwarding across an entire grid would be </a:t>
            </a:r>
            <a:r>
              <a:rPr lang="en-US" b="1" u="sng" dirty="0" smtClean="0"/>
              <a:t>less than a millisecond</a:t>
            </a:r>
            <a:r>
              <a:rPr lang="en-US" dirty="0" smtClean="0"/>
              <a:t> over the speed of light</a:t>
            </a:r>
          </a:p>
          <a:p>
            <a:pPr lvl="1"/>
            <a:r>
              <a:rPr lang="en-US" dirty="0" smtClean="0"/>
              <a:t>8-10 hops over a wider area would be typical</a:t>
            </a:r>
          </a:p>
          <a:p>
            <a:pPr lvl="1"/>
            <a:r>
              <a:rPr lang="en-US" dirty="0" smtClean="0"/>
              <a:t>You </a:t>
            </a:r>
            <a:r>
              <a:rPr lang="en-US" b="1" i="1" dirty="0" smtClean="0"/>
              <a:t>can</a:t>
            </a:r>
            <a:r>
              <a:rPr lang="en-US" dirty="0" smtClean="0"/>
              <a:t> afford a millisecond (IMHO; YMMV)</a:t>
            </a:r>
          </a:p>
          <a:p>
            <a:r>
              <a:rPr lang="en-US" dirty="0" smtClean="0"/>
              <a:t>You cannot buy COTS products that give you the complete required </a:t>
            </a:r>
            <a:r>
              <a:rPr lang="en-US" dirty="0" err="1" smtClean="0"/>
              <a:t>flexiblity</a:t>
            </a:r>
            <a:r>
              <a:rPr lang="en-US" dirty="0" smtClean="0"/>
              <a:t> and </a:t>
            </a:r>
            <a:r>
              <a:rPr lang="en-US" dirty="0" err="1" smtClean="0"/>
              <a:t>QoS</a:t>
            </a:r>
            <a:r>
              <a:rPr lang="en-US" dirty="0" smtClean="0"/>
              <a:t> control (including rate filtering)</a:t>
            </a:r>
          </a:p>
          <a:p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8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236366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555"/>
            <a:ext cx="8229600" cy="563794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Better WAMS-DD can help the bulk power system</a:t>
            </a:r>
          </a:p>
          <a:p>
            <a:pPr lvl="0"/>
            <a:r>
              <a:rPr lang="en-US" dirty="0" smtClean="0"/>
              <a:t>WAMS-DD has more extreme requirements than any other; need to be careful here</a:t>
            </a:r>
          </a:p>
          <a:p>
            <a:pPr lvl="0"/>
            <a:r>
              <a:rPr lang="en-US" dirty="0" err="1" smtClean="0"/>
              <a:t>NASPInet</a:t>
            </a:r>
            <a:r>
              <a:rPr lang="en-US" dirty="0" smtClean="0"/>
              <a:t> is an encouraging conceptual network for WAMS-DD</a:t>
            </a:r>
          </a:p>
          <a:p>
            <a:pPr lvl="0"/>
            <a:r>
              <a:rPr lang="en-US" dirty="0" err="1" smtClean="0"/>
              <a:t>GridStat</a:t>
            </a:r>
            <a:r>
              <a:rPr lang="en-US" dirty="0" smtClean="0"/>
              <a:t> was designed from the ground up to do WAMS-DD</a:t>
            </a:r>
          </a:p>
          <a:p>
            <a:pPr lvl="1"/>
            <a:r>
              <a:rPr lang="en-US" dirty="0" smtClean="0"/>
              <a:t>Most full-featured </a:t>
            </a:r>
            <a:r>
              <a:rPr lang="en-US" dirty="0" err="1" smtClean="0"/>
              <a:t>NASPInet</a:t>
            </a:r>
            <a:r>
              <a:rPr lang="en-US" dirty="0" smtClean="0"/>
              <a:t> Data Bus implementation available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3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188741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Applied Computer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9568"/>
            <a:ext cx="9144000" cy="1954894"/>
          </a:xfrm>
        </p:spPr>
        <p:txBody>
          <a:bodyPr/>
          <a:lstStyle/>
          <a:p>
            <a:pPr lvl="0"/>
            <a:r>
              <a:rPr lang="en-US" dirty="0" smtClean="0"/>
              <a:t>Work in “distributed computing”, above the network layer</a:t>
            </a:r>
          </a:p>
          <a:p>
            <a:pPr lvl="1"/>
            <a:r>
              <a:rPr lang="en-US" dirty="0" smtClean="0"/>
              <a:t>Not a power engineer!</a:t>
            </a:r>
          </a:p>
          <a:p>
            <a:pPr lvl="0"/>
            <a:r>
              <a:rPr lang="en-US" dirty="0" smtClean="0"/>
              <a:t>Working closely with Prof. </a:t>
            </a:r>
            <a:r>
              <a:rPr lang="en-US" dirty="0" err="1" smtClean="0"/>
              <a:t>Anjan</a:t>
            </a:r>
            <a:r>
              <a:rPr lang="en-US" dirty="0" smtClean="0"/>
              <a:t> Bose for 13 years.</a:t>
            </a:r>
          </a:p>
          <a:p>
            <a:pPr lvl="1"/>
            <a:r>
              <a:rPr lang="en-US" dirty="0" smtClean="0"/>
              <a:t>“How can distributed computing (and computer networking and real-time computing) help improve communications for the bulk power grid?”</a:t>
            </a:r>
          </a:p>
          <a:p>
            <a:pPr lvl="1"/>
            <a:r>
              <a:rPr lang="en-US" dirty="0" smtClean="0"/>
              <a:t>Also Mani </a:t>
            </a:r>
            <a:r>
              <a:rPr lang="en-US" dirty="0" err="1" smtClean="0"/>
              <a:t>Venkatasubramanian</a:t>
            </a:r>
            <a:r>
              <a:rPr lang="en-US" dirty="0" smtClean="0"/>
              <a:t> (power), Carl Hauser (distributed computing)</a:t>
            </a:r>
          </a:p>
          <a:p>
            <a:pPr lvl="0"/>
            <a:r>
              <a:rPr lang="en-US" dirty="0" smtClean="0"/>
              <a:t>1990s at research lab BBN working on wide-area data delivery for DARPA</a:t>
            </a:r>
            <a:r>
              <a:rPr lang="en-US" sz="1400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Worked for Boeing, consulted to Amazon.com , etc.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188741"/>
            <a:ext cx="7772400" cy="480131"/>
          </a:xfrm>
        </p:spPr>
        <p:txBody>
          <a:bodyPr>
            <a:normAutofit/>
          </a:bodyPr>
          <a:lstStyle/>
          <a:p>
            <a:r>
              <a:rPr lang="en-US" dirty="0" smtClean="0"/>
              <a:t>Better Communications are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555"/>
            <a:ext cx="9144000" cy="599737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Grids are getting more stressed each year</a:t>
            </a:r>
          </a:p>
          <a:p>
            <a:pPr lvl="1" indent="3175">
              <a:buNone/>
            </a:pPr>
            <a:r>
              <a:rPr lang="en-US" i="1" dirty="0" smtClean="0"/>
              <a:t>“With the exception of the initial power equipment problems in the August 14, 2003 blackout [in North America], the on-going and cascading failures were almost exclusively due to problems in providing the right information to the right place within the right time.”</a:t>
            </a:r>
            <a:endParaRPr lang="en-US" dirty="0" smtClean="0"/>
          </a:p>
          <a:p>
            <a:pPr lvl="1" indent="3175">
              <a:buNone/>
            </a:pPr>
            <a:r>
              <a:rPr lang="en-US" dirty="0" smtClean="0"/>
              <a:t>Francis Cleveland, 2007</a:t>
            </a:r>
          </a:p>
          <a:p>
            <a:pPr lvl="0"/>
            <a:r>
              <a:rPr lang="en-US" dirty="0" smtClean="0"/>
              <a:t>Inadequate communications major contributing factor in  recent major blackouts </a:t>
            </a:r>
          </a:p>
          <a:p>
            <a:pPr lvl="0"/>
            <a:r>
              <a:rPr lang="en-US" dirty="0" smtClean="0"/>
              <a:t>Other challenges for the bulk power system</a:t>
            </a:r>
          </a:p>
          <a:p>
            <a:pPr lvl="1"/>
            <a:r>
              <a:rPr lang="en-US" dirty="0" smtClean="0"/>
              <a:t>Growth in generation and load far more than transmission capacity growth (in North America)</a:t>
            </a:r>
          </a:p>
          <a:p>
            <a:pPr lvl="1"/>
            <a:r>
              <a:rPr lang="en-US" dirty="0" smtClean="0"/>
              <a:t>Integrating renewable sources of energy</a:t>
            </a:r>
          </a:p>
          <a:p>
            <a:pPr lvl="1"/>
            <a:r>
              <a:rPr lang="en-US" dirty="0" smtClean="0"/>
              <a:t>Distributed control</a:t>
            </a:r>
          </a:p>
          <a:p>
            <a:pPr lvl="1"/>
            <a:r>
              <a:rPr lang="en-US" dirty="0" smtClean="0"/>
              <a:t>Retiring operators (in North America)</a:t>
            </a:r>
          </a:p>
          <a:p>
            <a:pPr lvl="0"/>
            <a:r>
              <a:rPr lang="en-US" b="1" u="sng" dirty="0" smtClean="0"/>
              <a:t>All</a:t>
            </a:r>
            <a:r>
              <a:rPr lang="en-US" dirty="0" smtClean="0"/>
              <a:t> can be mitigated by </a:t>
            </a:r>
            <a:r>
              <a:rPr lang="en-US" b="1" u="sng" dirty="0" smtClean="0"/>
              <a:t>better communications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89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88" y="274466"/>
            <a:ext cx="8389711" cy="480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Communications &amp; Application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5268"/>
            <a:ext cx="9144000" cy="1954894"/>
          </a:xfrm>
        </p:spPr>
        <p:txBody>
          <a:bodyPr/>
          <a:lstStyle/>
          <a:p>
            <a:pPr lvl="0"/>
            <a:r>
              <a:rPr lang="en-US" dirty="0" smtClean="0"/>
              <a:t>Interoperability (“universal connectivity”) is key</a:t>
            </a:r>
          </a:p>
          <a:p>
            <a:pPr lvl="1" indent="3175">
              <a:buNone/>
            </a:pPr>
            <a:r>
              <a:rPr lang="en-US" i="1" dirty="0" smtClean="0"/>
              <a:t>In order to create this new power delivery system, what is needed is a </a:t>
            </a:r>
            <a:r>
              <a:rPr lang="en-US" i="1" u="sng" dirty="0" smtClean="0"/>
              <a:t>national electricity-communications </a:t>
            </a:r>
            <a:r>
              <a:rPr lang="en-US" i="1" u="sng" dirty="0" err="1" smtClean="0"/>
              <a:t>superhiway</a:t>
            </a:r>
            <a:r>
              <a:rPr lang="en-US" i="1" dirty="0" smtClean="0"/>
              <a:t> …. The </a:t>
            </a:r>
            <a:r>
              <a:rPr lang="en-US" i="1" u="sng" dirty="0" smtClean="0"/>
              <a:t>ultimate challenge</a:t>
            </a:r>
            <a:r>
              <a:rPr lang="en-US" i="1" dirty="0" smtClean="0"/>
              <a:t> in creating the power delivery system of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 is in the development of a </a:t>
            </a:r>
            <a:r>
              <a:rPr lang="en-US" i="1" u="sng" dirty="0" smtClean="0"/>
              <a:t>communications infrastructure that allows for universal connectivity</a:t>
            </a:r>
            <a:r>
              <a:rPr lang="en-US" i="1" dirty="0" smtClean="0"/>
              <a:t>.</a:t>
            </a:r>
            <a:endParaRPr lang="en-US" dirty="0" smtClean="0"/>
          </a:p>
          <a:p>
            <a:pPr lvl="1" indent="3175">
              <a:buNone/>
            </a:pPr>
            <a:r>
              <a:rPr lang="en-US" dirty="0" smtClean="0"/>
              <a:t>Clark </a:t>
            </a:r>
            <a:r>
              <a:rPr lang="en-US" dirty="0" err="1" smtClean="0"/>
              <a:t>Gellings</a:t>
            </a:r>
            <a:r>
              <a:rPr lang="en-US" dirty="0" smtClean="0"/>
              <a:t>, US EPRI, 2003 (</a:t>
            </a:r>
            <a:r>
              <a:rPr lang="en-US" u="sng" dirty="0" smtClean="0"/>
              <a:t>emphasis</a:t>
            </a:r>
            <a:r>
              <a:rPr lang="en-US" dirty="0" smtClean="0"/>
              <a:t> is mine)</a:t>
            </a:r>
          </a:p>
          <a:p>
            <a:pPr marL="344488" indent="-344488"/>
            <a:r>
              <a:rPr lang="en-US" dirty="0" smtClean="0"/>
              <a:t>This interoperability (“universal connectivity”) can only be </a:t>
            </a:r>
            <a:r>
              <a:rPr lang="en-US" dirty="0" err="1" smtClean="0"/>
              <a:t>achived</a:t>
            </a:r>
            <a:r>
              <a:rPr lang="en-US" dirty="0" smtClean="0"/>
              <a:t> at the data/middleware layer, not the network layer</a:t>
            </a:r>
          </a:p>
          <a:p>
            <a:pPr marL="744538" lvl="1" indent="-344488"/>
            <a:r>
              <a:rPr lang="en-US" dirty="0" smtClean="0"/>
              <a:t>See our Grid-</a:t>
            </a:r>
            <a:r>
              <a:rPr lang="en-US" dirty="0" err="1" smtClean="0"/>
              <a:t>Interop</a:t>
            </a:r>
            <a:r>
              <a:rPr lang="en-US" dirty="0" smtClean="0"/>
              <a:t> 2009 paper for more (details at end)</a:t>
            </a:r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3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785652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Introduction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Emerging Power </a:t>
            </a:r>
            <a:r>
              <a:rPr lang="en-US" sz="2400" b="1" dirty="0" err="1" smtClean="0">
                <a:solidFill>
                  <a:srgbClr val="C00000"/>
                </a:solidFill>
              </a:rPr>
              <a:t>Applicaions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Implementation Issues for WAMS Data Delivery (WAMS-DD)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NASPI and </a:t>
            </a:r>
            <a:r>
              <a:rPr lang="en-US" sz="2400" dirty="0" err="1" smtClean="0">
                <a:solidFill>
                  <a:srgbClr val="C00000"/>
                </a:solidFill>
              </a:rPr>
              <a:t>NASPInet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GridStat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7184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Range of </a:t>
            </a:r>
            <a:r>
              <a:rPr lang="en-US" dirty="0" err="1" smtClean="0"/>
              <a:t>QoS</a:t>
            </a:r>
            <a:r>
              <a:rPr lang="en-US" dirty="0" smtClean="0"/>
              <a:t>+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+: </a:t>
            </a:r>
          </a:p>
          <a:p>
            <a:pPr lvl="1"/>
            <a:r>
              <a:rPr lang="en-US" dirty="0" smtClean="0"/>
              <a:t>network/middleware “</a:t>
            </a:r>
            <a:r>
              <a:rPr lang="en-US" dirty="0" err="1" smtClean="0"/>
              <a:t>QoS</a:t>
            </a:r>
            <a:r>
              <a:rPr lang="en-US" dirty="0" smtClean="0"/>
              <a:t>” (latency, rate), availability/criticality</a:t>
            </a:r>
          </a:p>
          <a:p>
            <a:pPr lvl="1"/>
            <a:r>
              <a:rPr lang="en-US" dirty="0" smtClean="0"/>
              <a:t>Also things an implementer/</a:t>
            </a:r>
            <a:r>
              <a:rPr lang="en-US" dirty="0" err="1" smtClean="0"/>
              <a:t>deployer</a:t>
            </a:r>
            <a:r>
              <a:rPr lang="en-US" dirty="0" smtClean="0"/>
              <a:t> of WAMS-DD needs to know: geographic scope, quantity.</a:t>
            </a:r>
          </a:p>
          <a:p>
            <a:r>
              <a:rPr lang="en-US" dirty="0" smtClean="0"/>
              <a:t>Comparing Apples and Apples:</a:t>
            </a:r>
          </a:p>
          <a:p>
            <a:pPr lvl="1"/>
            <a:r>
              <a:rPr lang="en-US" dirty="0" smtClean="0"/>
              <a:t>Normalize each from 1 (very easy) to 5 (very hard)</a:t>
            </a:r>
          </a:p>
          <a:p>
            <a:r>
              <a:rPr lang="en-US" dirty="0" smtClean="0"/>
              <a:t>Wide ranges</a:t>
            </a:r>
          </a:p>
          <a:p>
            <a:pPr lvl="1"/>
            <a:r>
              <a:rPr lang="en-US" dirty="0" smtClean="0"/>
              <a:t>Across application families</a:t>
            </a:r>
          </a:p>
          <a:p>
            <a:pPr lvl="1"/>
            <a:r>
              <a:rPr lang="en-US" dirty="0" smtClean="0"/>
              <a:t>Sometimes within them (each configuration is different)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29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759969"/>
              </p:ext>
            </p:extLst>
          </p:nvPr>
        </p:nvGraphicFramePr>
        <p:xfrm>
          <a:off x="76200" y="981075"/>
          <a:ext cx="899159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"/>
                <a:gridCol w="990600"/>
                <a:gridCol w="1371600"/>
                <a:gridCol w="1143000"/>
                <a:gridCol w="1600200"/>
                <a:gridCol w="1142998"/>
              </a:tblGrid>
              <a:tr h="8382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Difficulty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 : hardest)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Latency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msec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Rate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Hz)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Criticality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Quantity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Geography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Deadline (for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Bulk)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5–20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240–720+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Ultra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Very High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Across grid or multiple ISOs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&lt;5 sec.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20–50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120–240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SimSun"/>
                          <a:cs typeface="Times New Roman"/>
                        </a:rPr>
                        <a:t>High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Within an ISO/ RTO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 min.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50–100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30–120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Medium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Medium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Between a few utilities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 hr.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100–1000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1–30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Within a single utility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1 day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&gt;1000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&lt;1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Very 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Very Low (serial)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Within a substation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&gt;1 day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959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Also what kind of </a:t>
            </a:r>
            <a:r>
              <a:rPr lang="en-US" sz="2400" dirty="0" err="1" smtClean="0">
                <a:solidFill>
                  <a:schemeClr val="bg1"/>
                </a:solidFill>
              </a:rPr>
              <a:t>msgs</a:t>
            </a:r>
            <a:r>
              <a:rPr lang="en-US" sz="2400" dirty="0" smtClean="0">
                <a:solidFill>
                  <a:schemeClr val="bg1"/>
                </a:solidFill>
              </a:rPr>
              <a:t> (both I/O): streaming, condition-based, bulk; person or computer in loop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58814" y="6356350"/>
            <a:ext cx="1408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David Bakken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36892" y="6356350"/>
            <a:ext cx="2986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Delivery Mechanisms and Issues for Wide Area Measurement Systems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85703" y="6356350"/>
            <a:ext cx="43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BE9-2859-7A45-A7D6-975E84882A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black">
          <a:xfrm>
            <a:off x="801914" y="398291"/>
            <a:ext cx="7772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smtClean="0"/>
              <a:t>Normalized Values of </a:t>
            </a:r>
            <a:r>
              <a:rPr lang="en-US" dirty="0" err="1" smtClean="0"/>
              <a:t>QoS</a:t>
            </a:r>
            <a:r>
              <a:rPr lang="en-US" dirty="0" smtClean="0"/>
              <a:t>+ Parameters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56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4"/>
            <a:ext cx="9144000" cy="632381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(</a:t>
            </a:r>
            <a:r>
              <a:rPr lang="en-US" dirty="0" err="1" smtClean="0"/>
              <a:t>ProcIEEE</a:t>
            </a:r>
            <a:r>
              <a:rPr lang="en-US" dirty="0" smtClean="0"/>
              <a:t> Section &amp; </a:t>
            </a:r>
            <a:r>
              <a:rPr lang="en-US" dirty="0" err="1" smtClean="0"/>
              <a:t>NASPInet</a:t>
            </a:r>
            <a:r>
              <a:rPr lang="en-US" dirty="0" smtClean="0"/>
              <a:t>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555"/>
            <a:ext cx="9144000" cy="602594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Traditional State Estimation (III.A)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Direct State Measurement (III.A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B)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Operator Displays (III.B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Catch Up For Operator Displays (III.B)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Distributed Wide-Area Control (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Distributed SIPS (III.C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Synchronous Distributed Control (III.C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Renewable Generation Islanding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Transient Stability (III.C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Ancillary Services (III.C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Automated Contingency Drill-Down (III.D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D, sort of)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Post-Event Analysis (III.E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Research Traffic (III.F &amp; </a:t>
            </a:r>
            <a:r>
              <a:rPr lang="en-US" sz="1400" dirty="0" err="1" smtClean="0"/>
              <a:t>NASPInet</a:t>
            </a:r>
            <a:r>
              <a:rPr lang="en-US" sz="1400" dirty="0" smtClean="0"/>
              <a:t> Class E)</a:t>
            </a:r>
          </a:p>
          <a:p>
            <a:pPr marL="165100" indent="0">
              <a:buNone/>
            </a:pPr>
            <a:r>
              <a:rPr lang="en-US" sz="1600" dirty="0" smtClean="0"/>
              <a:t>This </a:t>
            </a:r>
            <a:r>
              <a:rPr lang="en-US" sz="1600" dirty="0" smtClean="0"/>
              <a:t>normalized parameterization can be considered a (significant) </a:t>
            </a:r>
            <a:r>
              <a:rPr lang="en-US" sz="1600" i="1" dirty="0" smtClean="0"/>
              <a:t>refinement of the original </a:t>
            </a:r>
            <a:r>
              <a:rPr lang="en-US" sz="1600" i="1" dirty="0" err="1" smtClean="0"/>
              <a:t>NASPInet</a:t>
            </a:r>
            <a:r>
              <a:rPr lang="en-US" sz="1600" i="1" dirty="0" smtClean="0"/>
              <a:t> traffic categories</a:t>
            </a:r>
            <a:endParaRPr lang="en-US" sz="1600" dirty="0" smtClean="0"/>
          </a:p>
          <a:p>
            <a:pPr marL="165100" indent="0">
              <a:buNone/>
            </a:pPr>
            <a:r>
              <a:rPr lang="en-US" sz="1600" dirty="0" smtClean="0"/>
              <a:t>Can’t go through following tables in great detail due to time</a:t>
            </a:r>
          </a:p>
          <a:p>
            <a:pPr marL="16510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Bottom line: Wide range of </a:t>
            </a:r>
            <a:r>
              <a:rPr lang="en-US" sz="1600" b="1" dirty="0" err="1" smtClean="0">
                <a:solidFill>
                  <a:srgbClr val="FF0000"/>
                </a:solidFill>
              </a:rPr>
              <a:t>QoS</a:t>
            </a:r>
            <a:r>
              <a:rPr lang="en-US" sz="1600" b="1" dirty="0" smtClean="0">
                <a:solidFill>
                  <a:srgbClr val="FF0000"/>
                </a:solidFill>
              </a:rPr>
              <a:t>+ requirements; not “one size fits all”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09954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12956</TotalTime>
  <Words>2150</Words>
  <Application>Microsoft Office PowerPoint</Application>
  <PresentationFormat>On-screen Show (4:3)</PresentationFormat>
  <Paragraphs>582</Paragraphs>
  <Slides>26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Visio</vt:lpstr>
      <vt:lpstr>Critical Infrastructure Security:  The Emerging Smart Grid  In Class: Cpt S 580-03, Cpt S 483-01, EE 582-02, EE 483-01 Online or Tri-Cities: Cpt S 580-03, Cpt S 483-01, Cpt S 483-02, EE 582-01, EE 483-01 </vt:lpstr>
      <vt:lpstr>Today’s Content</vt:lpstr>
      <vt:lpstr>Background: Applied Computer Scientist</vt:lpstr>
      <vt:lpstr>Better Communications are Needed</vt:lpstr>
      <vt:lpstr>Communications &amp; Application Interoperability</vt:lpstr>
      <vt:lpstr>Today’s Content</vt:lpstr>
      <vt:lpstr>Wide Range of QoS+ Requirements</vt:lpstr>
      <vt:lpstr>PowerPoint Presentation</vt:lpstr>
      <vt:lpstr>Applications (ProcIEEE Section &amp; NASPInet Class)</vt:lpstr>
      <vt:lpstr>Most Difficult Input for Each App</vt:lpstr>
      <vt:lpstr>Most Difficult Output for Each App</vt:lpstr>
      <vt:lpstr>Today’s Content</vt:lpstr>
      <vt:lpstr>QoS Requirements</vt:lpstr>
      <vt:lpstr>Internet vs. NASPInet environment </vt:lpstr>
      <vt:lpstr>PowerPoint Presentation</vt:lpstr>
      <vt:lpstr>Today’s Content</vt:lpstr>
      <vt:lpstr>Synchrophasors</vt:lpstr>
      <vt:lpstr>Actual Example – Aug. 14th, 2003 Blackout</vt:lpstr>
      <vt:lpstr>NASPI</vt:lpstr>
      <vt:lpstr>NASPInet Conceptual Architecture</vt:lpstr>
      <vt:lpstr>Today’s Content</vt:lpstr>
      <vt:lpstr>GridStat Architecture</vt:lpstr>
      <vt:lpstr>Route Allocation to Subscriber 1</vt:lpstr>
      <vt:lpstr>Route Allocation to Subscriber 2</vt:lpstr>
      <vt:lpstr>Overview of GridStat Performance</vt:lpstr>
      <vt:lpstr>Conclusions</vt:lpstr>
    </vt:vector>
  </TitlesOfParts>
  <Company>Washington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bakken</cp:lastModifiedBy>
  <cp:revision>550</cp:revision>
  <cp:lastPrinted>2012-03-08T22:35:17Z</cp:lastPrinted>
  <dcterms:created xsi:type="dcterms:W3CDTF">2012-01-12T21:56:12Z</dcterms:created>
  <dcterms:modified xsi:type="dcterms:W3CDTF">2012-04-07T23:45:56Z</dcterms:modified>
</cp:coreProperties>
</file>