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8"/>
  </p:notesMasterIdLst>
  <p:sldIdLst>
    <p:sldId id="28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94660"/>
  </p:normalViewPr>
  <p:slideViewPr>
    <p:cSldViewPr>
      <p:cViewPr>
        <p:scale>
          <a:sx n="100" d="100"/>
          <a:sy n="100" d="100"/>
        </p:scale>
        <p:origin x="-1692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81A72-36C1-4434-B157-D3742D405551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AE7A3-0E54-449D-BE66-F0F6F430A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7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0"/>
            <a:ext cx="9109075" cy="26431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92" name="Group 20"/>
          <p:cNvGrpSpPr>
            <a:grpSpLocks/>
          </p:cNvGrpSpPr>
          <p:nvPr/>
        </p:nvGrpSpPr>
        <p:grpSpPr bwMode="auto">
          <a:xfrm>
            <a:off x="-4763" y="0"/>
            <a:ext cx="9148763" cy="6856413"/>
            <a:chOff x="-3" y="0"/>
            <a:chExt cx="5763" cy="4319"/>
          </a:xfrm>
        </p:grpSpPr>
        <p:sp>
          <p:nvSpPr>
            <p:cNvPr id="3093" name="AutoShape 2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gray">
            <a:xfrm rot="-5408600">
              <a:off x="-50" y="4030"/>
              <a:ext cx="336" cy="242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gray">
            <a:xfrm rot="10769190">
              <a:off x="5519" y="4031"/>
              <a:ext cx="232" cy="287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762000" y="990600"/>
            <a:ext cx="7772400" cy="1066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895600"/>
            <a:ext cx="7086600" cy="22860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535302"/>
            <a:ext cx="3581400" cy="636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0" y="113050"/>
            <a:ext cx="231629" cy="663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64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287338"/>
            <a:ext cx="2057400" cy="6389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287338"/>
            <a:ext cx="6019800" cy="6389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95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525" y="287338"/>
            <a:ext cx="66294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1800" y="1727200"/>
            <a:ext cx="4038600" cy="4949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727200"/>
            <a:ext cx="4038600" cy="4949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9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65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384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139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6294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272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7272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0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59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257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859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257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6294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07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49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243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6171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259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0" y="260350"/>
            <a:ext cx="9156700" cy="1296988"/>
            <a:chOff x="-1" y="196"/>
            <a:chExt cx="5768" cy="635"/>
          </a:xfrm>
        </p:grpSpPr>
        <p:sp>
          <p:nvSpPr>
            <p:cNvPr id="1047" name="Rectangle 23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/>
            </p:cNvSpPr>
            <p:nvPr userDrawn="1"/>
          </p:nvSpPr>
          <p:spPr bwMode="gray">
            <a:xfrm flipH="1" flipV="1">
              <a:off x="2265" y="196"/>
              <a:ext cx="3497" cy="226"/>
            </a:xfrm>
            <a:custGeom>
              <a:avLst/>
              <a:gdLst>
                <a:gd name="T0" fmla="*/ 45 w 1497"/>
                <a:gd name="T1" fmla="*/ 590 h 590"/>
                <a:gd name="T2" fmla="*/ 1497 w 1497"/>
                <a:gd name="T3" fmla="*/ 590 h 590"/>
                <a:gd name="T4" fmla="*/ 0 w 1497"/>
                <a:gd name="T5" fmla="*/ 0 h 590"/>
                <a:gd name="T6" fmla="*/ 0 w 1497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 userDrawn="1"/>
          </p:nvSpPr>
          <p:spPr bwMode="gray">
            <a:xfrm>
              <a:off x="-1" y="513"/>
              <a:ext cx="3702" cy="311"/>
            </a:xfrm>
            <a:custGeom>
              <a:avLst/>
              <a:gdLst>
                <a:gd name="T0" fmla="*/ 45 w 1497"/>
                <a:gd name="T1" fmla="*/ 590 h 590"/>
                <a:gd name="T2" fmla="*/ 1497 w 1497"/>
                <a:gd name="T3" fmla="*/ 590 h 590"/>
                <a:gd name="T4" fmla="*/ 0 w 1497"/>
                <a:gd name="T5" fmla="*/ 0 h 590"/>
                <a:gd name="T6" fmla="*/ 0 w 1497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12700" y="1614488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685800"/>
            <a:ext cx="66294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727200"/>
            <a:ext cx="8229600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gray">
          <a:xfrm>
            <a:off x="0" y="223838"/>
            <a:ext cx="9140825" cy="69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1588" y="0"/>
            <a:ext cx="9144000" cy="188913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69887"/>
            <a:ext cx="2065337" cy="3672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k5.net/" TargetMode="External"/><Relationship Id="rId7" Type="http://schemas.openxmlformats.org/officeDocument/2006/relationships/hyperlink" Target="http://gridstat.net/publications/SmartGen-WSU-SEL.pdf" TargetMode="External"/><Relationship Id="rId2" Type="http://schemas.openxmlformats.org/officeDocument/2006/relationships/hyperlink" Target="http://en.wikipedia.org/wiki/IEC_6185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eeexplore.ieee.org/xpls/abs_all.jsp?arnumber=5768095" TargetMode="External"/><Relationship Id="rId5" Type="http://schemas.openxmlformats.org/officeDocument/2006/relationships/hyperlink" Target="http://www.eecs.berkeley.edu/Pubs/TechRpts/2009/EECS-2009-28.pdf" TargetMode="External"/><Relationship Id="rId4" Type="http://schemas.openxmlformats.org/officeDocument/2006/relationships/hyperlink" Target="http://gridstat.net/publications/TR-GS-013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8839200" cy="1066800"/>
          </a:xfrm>
        </p:spPr>
        <p:txBody>
          <a:bodyPr/>
          <a:lstStyle/>
          <a:p>
            <a:r>
              <a:rPr lang="en-US" sz="3600" dirty="0" smtClean="0"/>
              <a:t>Digital Systems for the Smart Grid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Computation Segment Lecture 1:</a:t>
            </a:r>
            <a:br>
              <a:rPr lang="en-US" sz="2400" dirty="0" smtClean="0"/>
            </a:br>
            <a:r>
              <a:rPr lang="en-US" sz="3600" dirty="0"/>
              <a:t> </a:t>
            </a:r>
            <a:r>
              <a:rPr lang="en-US" sz="2400" dirty="0"/>
              <a:t>C</a:t>
            </a:r>
            <a:r>
              <a:rPr lang="en-US" sz="2400" dirty="0" smtClean="0"/>
              <a:t>ontrol </a:t>
            </a:r>
            <a:r>
              <a:rPr lang="en-US" sz="2400" dirty="0"/>
              <a:t>center structure &amp; </a:t>
            </a:r>
            <a:r>
              <a:rPr lang="en-US" sz="2400" dirty="0" smtClean="0"/>
              <a:t>software; Utility ICT infrastructures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895600"/>
            <a:ext cx="7086600" cy="2590800"/>
          </a:xfrm>
        </p:spPr>
        <p:txBody>
          <a:bodyPr/>
          <a:lstStyle/>
          <a:p>
            <a:r>
              <a:rPr lang="en-US" sz="2400" dirty="0" smtClean="0">
                <a:solidFill>
                  <a:srgbClr val="1F497D"/>
                </a:solidFill>
              </a:rPr>
              <a:t>Dr. Anurag K. Srivastava, </a:t>
            </a:r>
          </a:p>
          <a:p>
            <a:r>
              <a:rPr lang="en-US" sz="2400" dirty="0" smtClean="0">
                <a:solidFill>
                  <a:srgbClr val="1F497D"/>
                </a:solidFill>
              </a:rPr>
              <a:t>Dr. Carl Hauser, </a:t>
            </a:r>
          </a:p>
          <a:p>
            <a:r>
              <a:rPr lang="en-US" sz="2400" b="1" dirty="0" smtClean="0">
                <a:solidFill>
                  <a:srgbClr val="800000"/>
                </a:solidFill>
              </a:rPr>
              <a:t>Dr. Dave </a:t>
            </a:r>
            <a:r>
              <a:rPr lang="en-US" sz="2400" b="1" dirty="0" err="1" smtClean="0">
                <a:solidFill>
                  <a:srgbClr val="800000"/>
                </a:solidFill>
              </a:rPr>
              <a:t>Bakken</a:t>
            </a:r>
            <a:r>
              <a:rPr lang="en-US" sz="2400" dirty="0" smtClean="0">
                <a:solidFill>
                  <a:srgbClr val="1F497D"/>
                </a:solidFill>
              </a:rPr>
              <a:t>, </a:t>
            </a:r>
          </a:p>
          <a:p>
            <a:r>
              <a:rPr lang="en-US" sz="2400" dirty="0" smtClean="0">
                <a:solidFill>
                  <a:srgbClr val="1F497D"/>
                </a:solidFill>
              </a:rPr>
              <a:t>Dr. Min </a:t>
            </a:r>
            <a:r>
              <a:rPr lang="en-US" sz="2400" dirty="0" err="1" smtClean="0">
                <a:solidFill>
                  <a:srgbClr val="1F497D"/>
                </a:solidFill>
              </a:rPr>
              <a:t>Sik</a:t>
            </a:r>
            <a:r>
              <a:rPr lang="en-US" sz="2400" dirty="0" smtClean="0">
                <a:solidFill>
                  <a:srgbClr val="1F497D"/>
                </a:solidFill>
              </a:rPr>
              <a:t> Kim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Washington State University 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2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696200" cy="868362"/>
          </a:xfrm>
        </p:spPr>
        <p:txBody>
          <a:bodyPr/>
          <a:lstStyle/>
          <a:p>
            <a:r>
              <a:rPr lang="en-US" dirty="0" smtClean="0"/>
              <a:t>Control Center Evolution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43943"/>
            <a:ext cx="9067800" cy="2952603"/>
          </a:xfrm>
        </p:spPr>
        <p:txBody>
          <a:bodyPr/>
          <a:lstStyle/>
          <a:p>
            <a:r>
              <a:rPr lang="en-US" sz="2800" dirty="0" smtClean="0"/>
              <a:t>Host of supporting functions in grid to ensure reliability</a:t>
            </a:r>
          </a:p>
          <a:p>
            <a:pPr lvl="1"/>
            <a:r>
              <a:rPr lang="en-US" sz="2400" dirty="0" smtClean="0"/>
              <a:t>Real power reserves</a:t>
            </a:r>
          </a:p>
          <a:p>
            <a:pPr lvl="1"/>
            <a:r>
              <a:rPr lang="en-US" sz="2400" b="1" u="sng" dirty="0" smtClean="0"/>
              <a:t>Ancillary services</a:t>
            </a:r>
            <a:r>
              <a:rPr lang="en-US" sz="2400" dirty="0" smtClean="0"/>
              <a:t>: additional capabilities (often inter-utility) to help ensure reliability (e.g., load following)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920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815269"/>
            <a:ext cx="7772400" cy="480131"/>
          </a:xfrm>
        </p:spPr>
        <p:txBody>
          <a:bodyPr/>
          <a:lstStyle/>
          <a:p>
            <a:r>
              <a:rPr lang="en-US" dirty="0" smtClean="0"/>
              <a:t>Control Center Evolution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66086"/>
            <a:ext cx="9144000" cy="5672914"/>
          </a:xfrm>
        </p:spPr>
        <p:txBody>
          <a:bodyPr/>
          <a:lstStyle/>
          <a:p>
            <a:r>
              <a:rPr lang="en-US" sz="2400" dirty="0" smtClean="0"/>
              <a:t>Deregulation (of generation): mid-90s</a:t>
            </a:r>
          </a:p>
          <a:p>
            <a:pPr lvl="1"/>
            <a:r>
              <a:rPr lang="en-US" sz="2200" dirty="0" smtClean="0"/>
              <a:t>Old: vertically-integrated utility w/all 3 fund. roles in its territory</a:t>
            </a:r>
          </a:p>
          <a:p>
            <a:pPr lvl="1"/>
            <a:r>
              <a:rPr lang="en-US" sz="2200" dirty="0" smtClean="0"/>
              <a:t>New</a:t>
            </a:r>
          </a:p>
          <a:p>
            <a:pPr lvl="2"/>
            <a:r>
              <a:rPr lang="en-US" sz="2000" dirty="0" smtClean="0"/>
              <a:t>Competition for generation</a:t>
            </a:r>
          </a:p>
          <a:p>
            <a:pPr lvl="2"/>
            <a:r>
              <a:rPr lang="en-US" sz="2000" dirty="0" smtClean="0"/>
              <a:t>LSE: </a:t>
            </a:r>
            <a:r>
              <a:rPr lang="en-US" sz="2000" b="1" u="sng" dirty="0" smtClean="0"/>
              <a:t>load serving entity</a:t>
            </a:r>
          </a:p>
          <a:p>
            <a:pPr lvl="2"/>
            <a:r>
              <a:rPr lang="en-US" sz="2000" dirty="0" smtClean="0"/>
              <a:t>ISO/RTO to run transmission markets for LSEs</a:t>
            </a:r>
          </a:p>
          <a:p>
            <a:pPr lvl="2"/>
            <a:r>
              <a:rPr lang="en-US" sz="2000" dirty="0" smtClean="0"/>
              <a:t>CC expanded from reliability-based EMS to also include economic/business functionality</a:t>
            </a:r>
          </a:p>
          <a:p>
            <a:pPr lvl="2"/>
            <a:r>
              <a:rPr lang="en-US" sz="2000" dirty="0" smtClean="0"/>
              <a:t>Two-level structure of CCs in market…</a:t>
            </a:r>
          </a:p>
          <a:p>
            <a:r>
              <a:rPr lang="en-US" sz="2400" dirty="0" smtClean="0"/>
              <a:t>Two types of markets (complex, balance in RT!):</a:t>
            </a:r>
          </a:p>
          <a:p>
            <a:pPr lvl="1"/>
            <a:r>
              <a:rPr lang="en-US" sz="2200" b="1" u="sng" dirty="0" smtClean="0"/>
              <a:t>Bilateral contracts</a:t>
            </a:r>
            <a:r>
              <a:rPr lang="en-US" sz="2200" dirty="0" smtClean="0"/>
              <a:t> between suppliers and consumers</a:t>
            </a:r>
          </a:p>
          <a:p>
            <a:pPr lvl="1"/>
            <a:r>
              <a:rPr lang="en-US" sz="2200" b="1" u="sng" dirty="0" smtClean="0"/>
              <a:t>Auction market</a:t>
            </a:r>
            <a:r>
              <a:rPr lang="en-US" sz="2200" dirty="0" smtClean="0"/>
              <a:t>: generators submit bids</a:t>
            </a:r>
          </a:p>
          <a:p>
            <a:pPr lvl="1"/>
            <a:r>
              <a:rPr lang="en-US" sz="2200" dirty="0" smtClean="0"/>
              <a:t>Also markets for day-ahead, real-time balancing (5min), and ancillary services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891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5317"/>
            <a:ext cx="9144000" cy="867930"/>
          </a:xfrm>
        </p:spPr>
        <p:txBody>
          <a:bodyPr/>
          <a:lstStyle/>
          <a:p>
            <a:r>
              <a:rPr lang="en-US" dirty="0" smtClean="0"/>
              <a:t>Control Centers (CC) in the Market Environment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64" y="1752816"/>
            <a:ext cx="5718665" cy="2813706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black">
          <a:xfrm>
            <a:off x="5993476" y="1543943"/>
            <a:ext cx="3129496" cy="40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600" b="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ＭＳ Ｐゴシック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Wingdings" pitchFamily="2" charset="2"/>
              <a:buChar char="§"/>
              <a:defRPr lang="en-US" sz="2400">
                <a:solidFill>
                  <a:schemeClr val="bg2"/>
                </a:solidFill>
                <a:latin typeface="Lucida Sans" pitchFamily="34" charset="0"/>
                <a:ea typeface="ＭＳ Ｐゴシック" charset="-128"/>
              </a:defRPr>
            </a:lvl2pPr>
            <a:lvl3pPr marL="688975" indent="-179388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itchFamily="34" charset="0"/>
              <a:buChar char="–"/>
              <a:defRPr lang="en-US" sz="2200">
                <a:solidFill>
                  <a:schemeClr val="bg2"/>
                </a:solidFill>
                <a:latin typeface="Lucida Sans" pitchFamily="34" charset="0"/>
                <a:ea typeface="ＭＳ Ｐゴシック" charset="-128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5888" lvl="1" indent="-115888"/>
            <a:r>
              <a:rPr lang="en-US" dirty="0">
                <a:solidFill>
                  <a:schemeClr val="tx1"/>
                </a:solidFill>
              </a:rPr>
              <a:t>BMS: </a:t>
            </a:r>
            <a:r>
              <a:rPr lang="en-US" b="1" u="sng" dirty="0">
                <a:solidFill>
                  <a:schemeClr val="tx1"/>
                </a:solidFill>
              </a:rPr>
              <a:t>business management systems</a:t>
            </a:r>
          </a:p>
          <a:p>
            <a:pPr marL="115888" lvl="1" indent="-115888"/>
            <a:r>
              <a:rPr lang="en-US" dirty="0" smtClean="0">
                <a:solidFill>
                  <a:schemeClr val="tx1"/>
                </a:solidFill>
              </a:rPr>
              <a:t>ISO/RTO operates market</a:t>
            </a:r>
          </a:p>
          <a:p>
            <a:pPr marL="295275" lvl="2" indent="-115888"/>
            <a:r>
              <a:rPr lang="en-US" dirty="0" smtClean="0">
                <a:solidFill>
                  <a:schemeClr val="tx1"/>
                </a:solidFill>
              </a:rPr>
              <a:t>MOS: market operations system</a:t>
            </a:r>
          </a:p>
          <a:p>
            <a:pPr marL="115888" lvl="1" indent="-115888"/>
            <a:r>
              <a:rPr lang="en-US" dirty="0" smtClean="0">
                <a:solidFill>
                  <a:schemeClr val="tx1"/>
                </a:solidFill>
              </a:rPr>
              <a:t>Market participants: </a:t>
            </a:r>
            <a:r>
              <a:rPr lang="en-US" dirty="0" err="1" smtClean="0">
                <a:solidFill>
                  <a:schemeClr val="tx1"/>
                </a:solidFill>
              </a:rPr>
              <a:t>Gencos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Trancos</a:t>
            </a:r>
            <a:r>
              <a:rPr lang="en-US" dirty="0" smtClean="0">
                <a:solidFill>
                  <a:schemeClr val="tx1"/>
                </a:solidFill>
              </a:rPr>
              <a:t>, LSEs, ISO/RTO, </a:t>
            </a:r>
            <a:r>
              <a:rPr lang="en-US" dirty="0" err="1" smtClean="0">
                <a:solidFill>
                  <a:schemeClr val="tx1"/>
                </a:solidFill>
              </a:rPr>
              <a:t>etc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5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179885"/>
            <a:ext cx="7772400" cy="480131"/>
          </a:xfrm>
        </p:spPr>
        <p:txBody>
          <a:bodyPr/>
          <a:lstStyle/>
          <a:p>
            <a:r>
              <a:rPr lang="en-US" dirty="0" smtClean="0"/>
              <a:t>EMS and BMS Interactions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2" y="1600200"/>
            <a:ext cx="5257800" cy="52578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black">
          <a:xfrm>
            <a:off x="5486400" y="1543943"/>
            <a:ext cx="3636572" cy="224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600" b="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ＭＳ Ｐゴシック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Wingdings" pitchFamily="2" charset="2"/>
              <a:buChar char="§"/>
              <a:defRPr lang="en-US" sz="2400">
                <a:solidFill>
                  <a:schemeClr val="bg2"/>
                </a:solidFill>
                <a:latin typeface="Lucida Sans" pitchFamily="34" charset="0"/>
                <a:ea typeface="ＭＳ Ｐゴシック" charset="-128"/>
              </a:defRPr>
            </a:lvl2pPr>
            <a:lvl3pPr marL="688975" indent="-179388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itchFamily="34" charset="0"/>
              <a:buChar char="–"/>
              <a:defRPr lang="en-US" sz="2200">
                <a:solidFill>
                  <a:schemeClr val="bg2"/>
                </a:solidFill>
                <a:latin typeface="Lucida Sans" pitchFamily="34" charset="0"/>
                <a:ea typeface="ＭＳ Ｐゴシック" charset="-128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5888" lvl="1" indent="-115888"/>
            <a:r>
              <a:rPr lang="en-US" dirty="0" smtClean="0">
                <a:solidFill>
                  <a:schemeClr val="tx1"/>
                </a:solidFill>
              </a:rPr>
              <a:t>SCUC: </a:t>
            </a:r>
            <a:r>
              <a:rPr lang="en-US" b="1" u="sng" dirty="0" smtClean="0">
                <a:solidFill>
                  <a:schemeClr val="tx1"/>
                </a:solidFill>
              </a:rPr>
              <a:t>security-constrained unit commit</a:t>
            </a:r>
            <a:r>
              <a:rPr lang="en-US" dirty="0" smtClean="0">
                <a:solidFill>
                  <a:schemeClr val="tx1"/>
                </a:solidFill>
              </a:rPr>
              <a:t> ~ 5min</a:t>
            </a:r>
          </a:p>
          <a:p>
            <a:pPr marL="115888" lvl="1" indent="-115888"/>
            <a:r>
              <a:rPr lang="en-US" dirty="0" smtClean="0">
                <a:solidFill>
                  <a:schemeClr val="tx1"/>
                </a:solidFill>
              </a:rPr>
              <a:t>SCED: </a:t>
            </a:r>
            <a:r>
              <a:rPr lang="en-US" b="1" u="sng" dirty="0" smtClean="0">
                <a:solidFill>
                  <a:schemeClr val="tx1"/>
                </a:solidFill>
              </a:rPr>
              <a:t>security-constrained economic dispatch</a:t>
            </a:r>
            <a:endParaRPr lang="en-US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8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500168"/>
            <a:ext cx="7772400" cy="480131"/>
          </a:xfrm>
        </p:spPr>
        <p:txBody>
          <a:bodyPr/>
          <a:lstStyle/>
          <a:p>
            <a:r>
              <a:rPr lang="en-US" dirty="0" smtClean="0"/>
              <a:t>Conventional Control Centers 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" y="1552445"/>
            <a:ext cx="9085811" cy="5305555"/>
          </a:xfrm>
        </p:spPr>
        <p:txBody>
          <a:bodyPr/>
          <a:lstStyle/>
          <a:p>
            <a:r>
              <a:rPr lang="en-US" sz="2400" dirty="0" smtClean="0"/>
              <a:t>Looking from two angles: functions and architecture</a:t>
            </a:r>
          </a:p>
          <a:p>
            <a:r>
              <a:rPr lang="en-US" sz="2400" dirty="0" smtClean="0"/>
              <a:t>Functionality provided by power system application programs (“apps”)</a:t>
            </a:r>
          </a:p>
          <a:p>
            <a:r>
              <a:rPr lang="en-US" sz="2400" dirty="0" smtClean="0"/>
              <a:t>Two main kinds of functions:</a:t>
            </a:r>
          </a:p>
          <a:p>
            <a:pPr lvl="1"/>
            <a:r>
              <a:rPr lang="en-US" sz="2200" dirty="0" smtClean="0"/>
              <a:t>Extensions of the first EMSs: reliability</a:t>
            </a:r>
          </a:p>
          <a:p>
            <a:pPr lvl="2"/>
            <a:r>
              <a:rPr lang="en-US" sz="2000" dirty="0" smtClean="0"/>
              <a:t>Data acquisition</a:t>
            </a:r>
          </a:p>
          <a:p>
            <a:pPr lvl="2"/>
            <a:r>
              <a:rPr lang="en-US" sz="2000" dirty="0" smtClean="0"/>
              <a:t>Generation control: NERC role </a:t>
            </a:r>
            <a:r>
              <a:rPr lang="en-US" sz="2000" b="1" u="sng" dirty="0" smtClean="0"/>
              <a:t>balancing authority </a:t>
            </a:r>
            <a:r>
              <a:rPr lang="en-US" sz="2000" dirty="0" smtClean="0"/>
              <a:t>(BA)</a:t>
            </a:r>
          </a:p>
          <a:p>
            <a:pPr lvl="2"/>
            <a:r>
              <a:rPr lang="en-US" sz="2000" dirty="0" smtClean="0"/>
              <a:t>Network (security) analysis and control: NERC role </a:t>
            </a:r>
            <a:r>
              <a:rPr lang="en-US" sz="2000" b="1" u="sng" dirty="0" smtClean="0"/>
              <a:t>reliability authority</a:t>
            </a:r>
          </a:p>
          <a:p>
            <a:pPr lvl="3"/>
            <a:r>
              <a:rPr lang="en-US" dirty="0" smtClean="0"/>
              <a:t>State estimation</a:t>
            </a:r>
          </a:p>
          <a:p>
            <a:pPr lvl="3"/>
            <a:r>
              <a:rPr lang="en-US" b="1" u="sng" dirty="0" smtClean="0"/>
              <a:t>Contingency analysis / security analysis</a:t>
            </a:r>
          </a:p>
          <a:p>
            <a:pPr lvl="1"/>
            <a:r>
              <a:rPr lang="en-US" sz="2200" dirty="0"/>
              <a:t>BMSs for market operations: economics</a:t>
            </a:r>
          </a:p>
          <a:p>
            <a:pPr lvl="2"/>
            <a:r>
              <a:rPr lang="en-US" sz="2000" dirty="0" smtClean="0"/>
              <a:t>(skipping details …. BMSs are not the focus of this overview)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973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662869"/>
            <a:ext cx="7772400" cy="480131"/>
          </a:xfrm>
        </p:spPr>
        <p:txBody>
          <a:bodyPr/>
          <a:lstStyle/>
          <a:p>
            <a:r>
              <a:rPr lang="en-US" dirty="0" smtClean="0"/>
              <a:t>Control Center Functions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12" y="1600200"/>
            <a:ext cx="8799295" cy="5205297"/>
          </a:xfrm>
        </p:spPr>
      </p:pic>
      <p:sp>
        <p:nvSpPr>
          <p:cNvPr id="3" name="TextBox 2"/>
          <p:cNvSpPr txBox="1"/>
          <p:nvPr/>
        </p:nvSpPr>
        <p:spPr>
          <a:xfrm>
            <a:off x="199505" y="6367547"/>
            <a:ext cx="5237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Note: ERP and Data Warehouse discussed later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0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Center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3943"/>
            <a:ext cx="9144000" cy="4760278"/>
          </a:xfrm>
        </p:spPr>
        <p:txBody>
          <a:bodyPr/>
          <a:lstStyle/>
          <a:p>
            <a:r>
              <a:rPr lang="en-US" sz="2400" dirty="0" smtClean="0"/>
              <a:t>SCADA designed for vertically-integrated utilities and very little useful data in substations</a:t>
            </a:r>
          </a:p>
          <a:p>
            <a:pPr lvl="1"/>
            <a:r>
              <a:rPr lang="en-US" sz="2400" dirty="0" smtClean="0"/>
              <a:t>Star topology feeding into one computer: inflexible</a:t>
            </a:r>
          </a:p>
          <a:p>
            <a:r>
              <a:rPr lang="en-US" sz="2400" dirty="0" smtClean="0"/>
              <a:t>Today: substation automation adds many IEDs that could be quite useful</a:t>
            </a:r>
          </a:p>
          <a:p>
            <a:r>
              <a:rPr lang="en-US" sz="2400" dirty="0" smtClean="0"/>
              <a:t>Lots of data starting to be used by many different applications (historically in proprietary formats)</a:t>
            </a:r>
          </a:p>
          <a:p>
            <a:pPr lvl="1"/>
            <a:r>
              <a:rPr lang="en-US" sz="2400" dirty="0" smtClean="0"/>
              <a:t>Different subsets used by different apps</a:t>
            </a:r>
          </a:p>
          <a:p>
            <a:pPr lvl="1"/>
            <a:r>
              <a:rPr lang="en-US" sz="2400" dirty="0" smtClean="0"/>
              <a:t>Multiple copies have to be coordinated, synchronized, merged into DBs</a:t>
            </a:r>
          </a:p>
          <a:p>
            <a:pPr lvl="1"/>
            <a:r>
              <a:rPr lang="en-US" sz="2400" dirty="0" smtClean="0"/>
              <a:t>CIMs to the rescue (next lecture)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37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22972" cy="868362"/>
          </a:xfrm>
        </p:spPr>
        <p:txBody>
          <a:bodyPr/>
          <a:lstStyle/>
          <a:p>
            <a:r>
              <a:rPr lang="en-US" sz="3600" dirty="0" smtClean="0"/>
              <a:t>Conventional Control Center Architecture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6400"/>
            <a:ext cx="6472695" cy="51816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black">
          <a:xfrm>
            <a:off x="6172446" y="1543943"/>
            <a:ext cx="2971554" cy="29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600" b="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ＭＳ Ｐゴシック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Wingdings" pitchFamily="2" charset="2"/>
              <a:buChar char="§"/>
              <a:defRPr lang="en-US" sz="2400">
                <a:solidFill>
                  <a:schemeClr val="bg2"/>
                </a:solidFill>
                <a:latin typeface="Lucida Sans" pitchFamily="34" charset="0"/>
                <a:ea typeface="ＭＳ Ｐゴシック" charset="-128"/>
              </a:defRPr>
            </a:lvl2pPr>
            <a:lvl3pPr marL="688975" indent="-179388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itchFamily="34" charset="0"/>
              <a:buChar char="–"/>
              <a:defRPr lang="en-US" sz="2200">
                <a:solidFill>
                  <a:schemeClr val="bg2"/>
                </a:solidFill>
                <a:latin typeface="Lucida Sans" pitchFamily="34" charset="0"/>
                <a:ea typeface="ＭＳ Ｐゴシック" charset="-128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5888" lvl="1" indent="-115888"/>
            <a:r>
              <a:rPr lang="en-US" dirty="0" smtClean="0">
                <a:solidFill>
                  <a:schemeClr val="tx1"/>
                </a:solidFill>
              </a:rPr>
              <a:t>Substations have LANs connecting IEDs to RTU</a:t>
            </a:r>
          </a:p>
          <a:p>
            <a:pPr marL="295275" lvl="2" indent="-115888"/>
            <a:r>
              <a:rPr lang="en-US" dirty="0" smtClean="0">
                <a:solidFill>
                  <a:schemeClr val="tx1"/>
                </a:solidFill>
              </a:rPr>
              <a:t>Formerly: wires!</a:t>
            </a:r>
          </a:p>
          <a:p>
            <a:pPr marL="295275" lvl="2" indent="-115888"/>
            <a:r>
              <a:rPr lang="en-US" dirty="0" smtClean="0">
                <a:solidFill>
                  <a:schemeClr val="tx1"/>
                </a:solidFill>
              </a:rPr>
              <a:t>61850 ….</a:t>
            </a:r>
          </a:p>
          <a:p>
            <a:pPr marL="115888" lvl="1" indent="-115888"/>
            <a:r>
              <a:rPr lang="en-US" dirty="0" smtClean="0">
                <a:solidFill>
                  <a:schemeClr val="tx1"/>
                </a:solidFill>
              </a:rPr>
              <a:t>RTU P2P network link to front end (FE) to CC LAN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7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891469"/>
            <a:ext cx="7772400" cy="480131"/>
          </a:xfrm>
        </p:spPr>
        <p:txBody>
          <a:bodyPr/>
          <a:lstStyle/>
          <a:p>
            <a:r>
              <a:rPr lang="en-US" dirty="0" smtClean="0"/>
              <a:t>Changing Environment (IV)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334"/>
            <a:ext cx="9144000" cy="5915466"/>
          </a:xfrm>
        </p:spPr>
        <p:txBody>
          <a:bodyPr/>
          <a:lstStyle/>
          <a:p>
            <a:r>
              <a:rPr lang="en-US" sz="2400" dirty="0" smtClean="0"/>
              <a:t>Very dynamic situation</a:t>
            </a:r>
          </a:p>
          <a:p>
            <a:pPr lvl="1"/>
            <a:r>
              <a:rPr lang="en-US" sz="2200" dirty="0" smtClean="0"/>
              <a:t>Vertically-oriented utility to deregulation</a:t>
            </a:r>
          </a:p>
          <a:p>
            <a:pPr lvl="1"/>
            <a:r>
              <a:rPr lang="en-US" sz="2200" dirty="0" smtClean="0"/>
              <a:t>Divestitures, mergers, acquisitions</a:t>
            </a:r>
          </a:p>
          <a:p>
            <a:pPr lvl="1"/>
            <a:r>
              <a:rPr lang="en-US" sz="2200" dirty="0" smtClean="0"/>
              <a:t>Control centers with non-contiguous territories</a:t>
            </a:r>
          </a:p>
          <a:p>
            <a:pPr lvl="1"/>
            <a:r>
              <a:rPr lang="en-US" sz="2200" dirty="0" smtClean="0"/>
              <a:t>New participants coming, some disappear</a:t>
            </a:r>
          </a:p>
          <a:p>
            <a:pPr lvl="1"/>
            <a:r>
              <a:rPr lang="en-US" sz="2200" dirty="0" smtClean="0">
                <a:sym typeface="Wingdings" pitchFamily="2" charset="2"/>
              </a:rPr>
              <a:t> “all generalizations are false”</a:t>
            </a:r>
          </a:p>
          <a:p>
            <a:pPr lvl="1"/>
            <a:r>
              <a:rPr lang="en-US" sz="2200" dirty="0" smtClean="0">
                <a:sym typeface="Wingdings" pitchFamily="2" charset="2"/>
              </a:rPr>
              <a:t>But now all control centers have to cope with changing business architecture (ouch!) above, below, and with peers</a:t>
            </a:r>
          </a:p>
          <a:p>
            <a:r>
              <a:rPr lang="en-US" sz="2400" dirty="0" smtClean="0">
                <a:sym typeface="Wingdings" pitchFamily="2" charset="2"/>
              </a:rPr>
              <a:t>Coarsely-integrated EMS, SCADA, DA, … morphs towards a coherent </a:t>
            </a:r>
            <a:r>
              <a:rPr lang="en-US" sz="2400" b="1" u="sng" dirty="0" smtClean="0">
                <a:sym typeface="Wingdings" pitchFamily="2" charset="2"/>
              </a:rPr>
              <a:t>enterprise architecture</a:t>
            </a:r>
          </a:p>
          <a:p>
            <a:pPr marL="165100" indent="0">
              <a:buNone/>
            </a:pPr>
            <a:r>
              <a:rPr lang="en-US" sz="2400" dirty="0" smtClean="0">
                <a:solidFill>
                  <a:srgbClr val="C00000"/>
                </a:solidFill>
                <a:sym typeface="Wingdings" pitchFamily="2" charset="2"/>
              </a:rPr>
              <a:t></a:t>
            </a:r>
            <a:r>
              <a:rPr lang="en-US" sz="2400" dirty="0" smtClean="0">
                <a:sym typeface="Wingdings" pitchFamily="2" charset="2"/>
              </a:rPr>
              <a:t> Need </a:t>
            </a:r>
            <a:r>
              <a:rPr lang="en-US" sz="2400" b="1" u="sng" dirty="0" smtClean="0">
                <a:sym typeface="Wingdings" pitchFamily="2" charset="2"/>
              </a:rPr>
              <a:t>flexibility</a:t>
            </a:r>
            <a:r>
              <a:rPr lang="en-US" sz="2400" dirty="0" smtClean="0">
                <a:sym typeface="Wingdings" pitchFamily="2" charset="2"/>
              </a:rPr>
              <a:t> in many dimensions and at many levels of the EA’s components…. </a:t>
            </a:r>
            <a:r>
              <a:rPr lang="en-US" sz="2400" b="1" u="sng" dirty="0" smtClean="0">
                <a:sym typeface="Wingdings" pitchFamily="2" charset="2"/>
              </a:rPr>
              <a:t>modularity</a:t>
            </a:r>
            <a:r>
              <a:rPr lang="en-US" sz="2400" dirty="0" smtClean="0">
                <a:sym typeface="Wingdings" pitchFamily="2" charset="2"/>
              </a:rPr>
              <a:t> …. </a:t>
            </a:r>
            <a:r>
              <a:rPr lang="en-US" sz="2400" b="1" u="sng" dirty="0" smtClean="0">
                <a:sym typeface="Wingdings" pitchFamily="2" charset="2"/>
              </a:rPr>
              <a:t>scalability</a:t>
            </a:r>
            <a:r>
              <a:rPr lang="en-US" sz="2400" dirty="0" smtClean="0">
                <a:sym typeface="Wingdings" pitchFamily="2" charset="2"/>
              </a:rPr>
              <a:t>, … </a:t>
            </a:r>
            <a:r>
              <a:rPr lang="en-US" sz="2400" b="1" u="sng" dirty="0" smtClean="0">
                <a:sym typeface="Wingdings" pitchFamily="2" charset="2"/>
              </a:rPr>
              <a:t>expandability</a:t>
            </a:r>
            <a:r>
              <a:rPr lang="en-US" sz="2400" dirty="0" smtClean="0">
                <a:sym typeface="Wingdings" pitchFamily="2" charset="2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38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815269"/>
            <a:ext cx="7772400" cy="480131"/>
          </a:xfrm>
        </p:spPr>
        <p:txBody>
          <a:bodyPr/>
          <a:lstStyle/>
          <a:p>
            <a:r>
              <a:rPr lang="en-US" dirty="0" smtClean="0"/>
              <a:t>Changing Environment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0571"/>
            <a:ext cx="9144000" cy="5407429"/>
          </a:xfrm>
        </p:spPr>
        <p:txBody>
          <a:bodyPr/>
          <a:lstStyle/>
          <a:p>
            <a:r>
              <a:rPr lang="en-US" sz="2400" dirty="0" smtClean="0"/>
              <a:t>Control center’s sensor and derived data contain (literally) a wealth of information</a:t>
            </a:r>
          </a:p>
          <a:p>
            <a:pPr lvl="1"/>
            <a:r>
              <a:rPr lang="en-US" sz="2200" dirty="0" smtClean="0"/>
              <a:t>Key issue: how to cleanly integrate (again, CIMs help here)</a:t>
            </a:r>
          </a:p>
          <a:p>
            <a:r>
              <a:rPr lang="en-US" sz="2400" dirty="0" smtClean="0"/>
              <a:t>Part of </a:t>
            </a:r>
            <a:r>
              <a:rPr lang="en-US" sz="2400" dirty="0" err="1" smtClean="0"/>
              <a:t>soln</a:t>
            </a:r>
            <a:r>
              <a:rPr lang="en-US" sz="2400" dirty="0" smtClean="0"/>
              <a:t>:  sophisticated SW from other domains</a:t>
            </a:r>
          </a:p>
          <a:p>
            <a:r>
              <a:rPr lang="en-US" sz="2400" dirty="0" smtClean="0"/>
              <a:t>ERP: </a:t>
            </a:r>
            <a:r>
              <a:rPr lang="en-US" sz="2400" b="1" u="sng" dirty="0" smtClean="0"/>
              <a:t>enterprise resource planning</a:t>
            </a:r>
          </a:p>
          <a:p>
            <a:pPr lvl="1"/>
            <a:r>
              <a:rPr lang="en-US" sz="2200" dirty="0" smtClean="0"/>
              <a:t>AKA </a:t>
            </a:r>
            <a:r>
              <a:rPr lang="en-US" sz="2200" b="1" u="sng" dirty="0" smtClean="0"/>
              <a:t>enterprise resource management</a:t>
            </a:r>
            <a:r>
              <a:rPr lang="en-US" sz="2200" dirty="0" smtClean="0"/>
              <a:t> (ERM)</a:t>
            </a:r>
          </a:p>
          <a:p>
            <a:pPr lvl="1"/>
            <a:r>
              <a:rPr lang="en-US" sz="2200" dirty="0" smtClean="0"/>
              <a:t>Manages all aspects of business: production planning, material purchasing, maintaining inventories, supplier interactions, payroll, customer service, etc.</a:t>
            </a:r>
          </a:p>
          <a:p>
            <a:r>
              <a:rPr lang="en-US" sz="2400" b="1" u="sng" dirty="0" smtClean="0"/>
              <a:t>Data warehouse</a:t>
            </a:r>
            <a:r>
              <a:rPr lang="en-US" sz="2400" dirty="0" smtClean="0"/>
              <a:t>: carefully integrated (and scalable) collection of utility’s data</a:t>
            </a:r>
          </a:p>
          <a:p>
            <a:pPr lvl="1"/>
            <a:r>
              <a:rPr lang="en-US" sz="2200" dirty="0" smtClean="0"/>
              <a:t>Bundled with statistical tools, e.g. SAS</a:t>
            </a:r>
          </a:p>
          <a:p>
            <a:pPr lvl="1"/>
            <a:r>
              <a:rPr lang="en-US" sz="2200" dirty="0" smtClean="0"/>
              <a:t>Can repackage easily for other subsets, applications, </a:t>
            </a:r>
            <a:r>
              <a:rPr lang="en-US" sz="2200" dirty="0" err="1" smtClean="0"/>
              <a:t>etc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7960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815269"/>
            <a:ext cx="7772400" cy="480131"/>
          </a:xfrm>
        </p:spPr>
        <p:txBody>
          <a:bodyPr/>
          <a:lstStyle/>
          <a:p>
            <a:r>
              <a:rPr lang="en-US" dirty="0" smtClean="0"/>
              <a:t>Schedule for This Segment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6045"/>
            <a:ext cx="9144000" cy="5847755"/>
          </a:xfrm>
        </p:spPr>
        <p:txBody>
          <a:bodyPr/>
          <a:lstStyle/>
          <a:p>
            <a:pPr marL="569913"/>
            <a:r>
              <a:rPr lang="en-US" sz="2800" b="1" dirty="0" smtClean="0"/>
              <a:t>Lecture 1</a:t>
            </a:r>
            <a:r>
              <a:rPr lang="en-US" sz="2800" dirty="0" smtClean="0"/>
              <a:t>: Utility </a:t>
            </a:r>
            <a:r>
              <a:rPr lang="en-US" sz="2800" dirty="0"/>
              <a:t>IT infrastructures; control center structure &amp; software; </a:t>
            </a:r>
            <a:endParaRPr lang="en-US" sz="2800" dirty="0" smtClean="0"/>
          </a:p>
          <a:p>
            <a:pPr marL="569913"/>
            <a:r>
              <a:rPr lang="en-US" sz="2800" b="1" dirty="0"/>
              <a:t>Lecture 2:</a:t>
            </a:r>
            <a:r>
              <a:rPr lang="en-US" sz="2800" dirty="0" smtClean="0"/>
              <a:t> CIMs, IEC 61850 and 61970</a:t>
            </a:r>
          </a:p>
          <a:p>
            <a:pPr marL="569913"/>
            <a:r>
              <a:rPr lang="en-US" sz="2800" b="1" dirty="0"/>
              <a:t>Lecture 3:</a:t>
            </a:r>
            <a:r>
              <a:rPr lang="en-US" sz="2800" dirty="0" smtClean="0"/>
              <a:t>  fault-tolerant </a:t>
            </a:r>
            <a:r>
              <a:rPr lang="en-US" sz="2800" dirty="0"/>
              <a:t>computing </a:t>
            </a:r>
            <a:r>
              <a:rPr lang="en-US" sz="2800" dirty="0" smtClean="0"/>
              <a:t>basics</a:t>
            </a:r>
          </a:p>
          <a:p>
            <a:pPr marL="569913"/>
            <a:r>
              <a:rPr lang="en-US" sz="2800" b="1" dirty="0"/>
              <a:t>Lecture 4: </a:t>
            </a:r>
            <a:r>
              <a:rPr lang="en-US" sz="2800" dirty="0" smtClean="0"/>
              <a:t>distributed </a:t>
            </a:r>
            <a:r>
              <a:rPr lang="en-US" sz="2800" dirty="0"/>
              <a:t>computing </a:t>
            </a:r>
            <a:r>
              <a:rPr lang="en-US" sz="2800" dirty="0" smtClean="0"/>
              <a:t>basics</a:t>
            </a:r>
          </a:p>
          <a:p>
            <a:pPr marL="569913"/>
            <a:r>
              <a:rPr lang="en-US" sz="2800" b="1" dirty="0" smtClean="0"/>
              <a:t>Lecture 5: </a:t>
            </a:r>
            <a:r>
              <a:rPr lang="en-US" sz="2800" dirty="0" smtClean="0"/>
              <a:t>distributed </a:t>
            </a:r>
            <a:r>
              <a:rPr lang="en-US" sz="2800" dirty="0"/>
              <a:t>computing architectures; </a:t>
            </a:r>
            <a:r>
              <a:rPr lang="en-US" sz="2800" dirty="0" smtClean="0"/>
              <a:t>middleware</a:t>
            </a:r>
          </a:p>
          <a:p>
            <a:pPr marL="569913"/>
            <a:r>
              <a:rPr lang="en-US" sz="2800" b="1" dirty="0" smtClean="0"/>
              <a:t>Lecture 6: </a:t>
            </a:r>
            <a:r>
              <a:rPr lang="en-US" sz="2800" dirty="0" smtClean="0"/>
              <a:t> WAMS </a:t>
            </a:r>
            <a:r>
              <a:rPr lang="en-US" sz="2800" dirty="0"/>
              <a:t>data delivery requirements and </a:t>
            </a:r>
            <a:r>
              <a:rPr lang="en-US" sz="2800" dirty="0" smtClean="0"/>
              <a:t>mechanisms, including </a:t>
            </a:r>
            <a:r>
              <a:rPr lang="en-US" sz="2800" dirty="0" err="1" smtClean="0"/>
              <a:t>NASPInet</a:t>
            </a:r>
            <a:r>
              <a:rPr lang="en-US" sz="2800" dirty="0" smtClean="0"/>
              <a:t> and </a:t>
            </a:r>
            <a:r>
              <a:rPr lang="en-US" sz="2800" dirty="0" err="1" smtClean="0"/>
              <a:t>GridStat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5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665772" cy="868362"/>
          </a:xfrm>
        </p:spPr>
        <p:txBody>
          <a:bodyPr/>
          <a:lstStyle/>
          <a:p>
            <a:r>
              <a:rPr lang="en-US" dirty="0" smtClean="0"/>
              <a:t>Integration Needs of Control Centers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" y="1875920"/>
            <a:ext cx="5903860" cy="383908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black">
          <a:xfrm>
            <a:off x="5993476" y="2001777"/>
            <a:ext cx="3129496" cy="401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600" b="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ＭＳ Ｐゴシック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Wingdings" pitchFamily="2" charset="2"/>
              <a:buChar char="§"/>
              <a:defRPr lang="en-US" sz="2400">
                <a:solidFill>
                  <a:schemeClr val="bg2"/>
                </a:solidFill>
                <a:latin typeface="Lucida Sans" pitchFamily="34" charset="0"/>
                <a:ea typeface="ＭＳ Ｐゴシック" charset="-128"/>
              </a:defRPr>
            </a:lvl2pPr>
            <a:lvl3pPr marL="688975" indent="-179388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itchFamily="34" charset="0"/>
              <a:buChar char="–"/>
              <a:defRPr lang="en-US" sz="2200">
                <a:solidFill>
                  <a:schemeClr val="bg2"/>
                </a:solidFill>
                <a:latin typeface="Lucida Sans" pitchFamily="34" charset="0"/>
                <a:ea typeface="ＭＳ Ｐゴシック" charset="-128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5888" lvl="1" indent="-115888"/>
            <a:r>
              <a:rPr lang="en-US" dirty="0" smtClean="0">
                <a:solidFill>
                  <a:schemeClr val="tx1"/>
                </a:solidFill>
              </a:rPr>
              <a:t>CCs have to integrate in new ways</a:t>
            </a:r>
          </a:p>
          <a:p>
            <a:pPr marL="295275" lvl="2" indent="-115888"/>
            <a:r>
              <a:rPr lang="en-US" dirty="0" smtClean="0">
                <a:solidFill>
                  <a:schemeClr val="tx1"/>
                </a:solidFill>
              </a:rPr>
              <a:t>Vertically (both above and below)</a:t>
            </a:r>
          </a:p>
          <a:p>
            <a:pPr marL="295275" lvl="2" indent="-115888"/>
            <a:r>
              <a:rPr lang="en-US" dirty="0" smtClean="0">
                <a:solidFill>
                  <a:schemeClr val="tx1"/>
                </a:solidFill>
              </a:rPr>
              <a:t>Horizontally (new!)</a:t>
            </a:r>
          </a:p>
          <a:p>
            <a:pPr marL="115888" lvl="1" indent="-115888"/>
            <a:r>
              <a:rPr lang="en-US" dirty="0" smtClean="0">
                <a:solidFill>
                  <a:schemeClr val="tx1"/>
                </a:solidFill>
              </a:rPr>
              <a:t>E.g., NASPI (North American </a:t>
            </a:r>
            <a:r>
              <a:rPr lang="en-US" dirty="0" err="1" smtClean="0">
                <a:solidFill>
                  <a:schemeClr val="tx1"/>
                </a:solidFill>
              </a:rPr>
              <a:t>Synchrophasor</a:t>
            </a:r>
            <a:r>
              <a:rPr lang="en-US" dirty="0" smtClean="0">
                <a:solidFill>
                  <a:schemeClr val="tx1"/>
                </a:solidFill>
              </a:rPr>
              <a:t> Initiative) and similar emerging</a:t>
            </a:r>
          </a:p>
        </p:txBody>
      </p:sp>
    </p:spTree>
    <p:extLst>
      <p:ext uri="{BB962C8B-B14F-4D97-AF65-F5344CB8AC3E}">
        <p14:creationId xmlns:p14="http://schemas.microsoft.com/office/powerpoint/2010/main" val="40862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5269"/>
            <a:ext cx="9144000" cy="480131"/>
          </a:xfrm>
        </p:spPr>
        <p:txBody>
          <a:bodyPr/>
          <a:lstStyle/>
          <a:p>
            <a:r>
              <a:rPr lang="en-US" dirty="0" smtClean="0"/>
              <a:t>Modern Distributed Control Centers (VI)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0903"/>
            <a:ext cx="9144000" cy="5217097"/>
          </a:xfrm>
        </p:spPr>
        <p:txBody>
          <a:bodyPr/>
          <a:lstStyle/>
          <a:p>
            <a:r>
              <a:rPr lang="en-US" sz="2400" b="1" u="sng" dirty="0" smtClean="0"/>
              <a:t>Distributed Computing System</a:t>
            </a:r>
            <a:r>
              <a:rPr lang="en-US" sz="2400" dirty="0" smtClean="0"/>
              <a:t>: system where apps and services are spread out over multiple computers that communicate only via message passing</a:t>
            </a:r>
          </a:p>
          <a:p>
            <a:pPr lvl="1"/>
            <a:r>
              <a:rPr lang="en-US" sz="2200" dirty="0" smtClean="0"/>
              <a:t>I.e., no shared memory</a:t>
            </a:r>
          </a:p>
          <a:p>
            <a:pPr lvl="1"/>
            <a:r>
              <a:rPr lang="en-US" sz="2200" dirty="0" smtClean="0"/>
              <a:t>A centralized EMS and BMS suite in one room matches (oops)</a:t>
            </a:r>
          </a:p>
          <a:p>
            <a:r>
              <a:rPr lang="en-US" sz="2400" dirty="0" smtClean="0"/>
              <a:t>Better definition/term: decentralized</a:t>
            </a:r>
          </a:p>
          <a:p>
            <a:pPr lvl="1"/>
            <a:r>
              <a:rPr lang="en-US" sz="2200" dirty="0"/>
              <a:t>E.g., distributed control logic pushed out of substation</a:t>
            </a:r>
          </a:p>
          <a:p>
            <a:pPr lvl="1"/>
            <a:r>
              <a:rPr lang="en-US" sz="2200" dirty="0"/>
              <a:t>E.g., RAS/SPS/SIPS not in CC or otherwise centralized</a:t>
            </a:r>
          </a:p>
          <a:p>
            <a:r>
              <a:rPr lang="en-US" sz="2400" dirty="0" smtClean="0"/>
              <a:t>Current trends in distributed control systems</a:t>
            </a:r>
          </a:p>
          <a:p>
            <a:pPr lvl="1"/>
            <a:r>
              <a:rPr lang="en-US" sz="2200" dirty="0"/>
              <a:t>Separation of “SCADA” (data acquisition), EMS, and BMS</a:t>
            </a:r>
          </a:p>
          <a:p>
            <a:pPr lvl="1"/>
            <a:r>
              <a:rPr lang="en-US" sz="2200" dirty="0"/>
              <a:t>IP-based distributed SCADA (DNP3)</a:t>
            </a:r>
          </a:p>
          <a:p>
            <a:pPr lvl="1"/>
            <a:r>
              <a:rPr lang="en-US" sz="2200" dirty="0"/>
              <a:t>Standard (CIM)-based distributed data processing</a:t>
            </a:r>
          </a:p>
          <a:p>
            <a:pPr lvl="1"/>
            <a:r>
              <a:rPr lang="en-US" sz="2200" dirty="0"/>
              <a:t>Middleware-based distributed EMS and BMS apps </a:t>
            </a:r>
          </a:p>
        </p:txBody>
      </p:sp>
    </p:spTree>
    <p:extLst>
      <p:ext uri="{BB962C8B-B14F-4D97-AF65-F5344CB8AC3E}">
        <p14:creationId xmlns:p14="http://schemas.microsoft.com/office/powerpoint/2010/main" val="50492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Data Acquisition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5" y="2088734"/>
            <a:ext cx="5226695" cy="4769266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black">
          <a:xfrm>
            <a:off x="5993476" y="1978599"/>
            <a:ext cx="3129496" cy="221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600" b="0">
                <a:solidFill>
                  <a:schemeClr val="bg2"/>
                </a:solidFill>
                <a:latin typeface="Lucida Sans" pitchFamily="34" charset="0"/>
                <a:ea typeface="ＭＳ Ｐゴシック" charset="-128"/>
                <a:cs typeface="ＭＳ Ｐゴシック" charset="-128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Wingdings" pitchFamily="2" charset="2"/>
              <a:buChar char="§"/>
              <a:defRPr lang="en-US" sz="2400">
                <a:solidFill>
                  <a:schemeClr val="bg2"/>
                </a:solidFill>
                <a:latin typeface="Lucida Sans" pitchFamily="34" charset="0"/>
                <a:ea typeface="ＭＳ Ｐゴシック" charset="-128"/>
              </a:defRPr>
            </a:lvl2pPr>
            <a:lvl3pPr marL="688975" indent="-179388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itchFamily="34" charset="0"/>
              <a:buChar char="–"/>
              <a:defRPr lang="en-US" sz="2200">
                <a:solidFill>
                  <a:schemeClr val="bg2"/>
                </a:solidFill>
                <a:latin typeface="Lucida Sans" pitchFamily="34" charset="0"/>
                <a:ea typeface="ＭＳ Ｐゴシック" charset="-128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>
                <a:solidFill>
                  <a:schemeClr val="bg2"/>
                </a:solidFill>
                <a:latin typeface="Lucida Sans" pitchFamily="34" charset="0"/>
                <a:ea typeface="ＭＳ Ｐゴシック" charset="-128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5888" lvl="1" indent="-115888"/>
            <a:r>
              <a:rPr lang="en-US" dirty="0" smtClean="0">
                <a:solidFill>
                  <a:schemeClr val="tx1"/>
                </a:solidFill>
              </a:rPr>
              <a:t>Data acquisition not tightly coupled with EMS</a:t>
            </a:r>
          </a:p>
          <a:p>
            <a:pPr marL="295275" lvl="2" indent="-115888"/>
            <a:r>
              <a:rPr lang="en-US" dirty="0" smtClean="0">
                <a:solidFill>
                  <a:schemeClr val="tx1"/>
                </a:solidFill>
              </a:rPr>
              <a:t>Now: IP/DNP3 “SCADA”</a:t>
            </a:r>
          </a:p>
          <a:p>
            <a:pPr marL="295275" lvl="2" indent="-115888"/>
            <a:r>
              <a:rPr lang="en-US" dirty="0" smtClean="0">
                <a:solidFill>
                  <a:schemeClr val="tx1"/>
                </a:solidFill>
              </a:rPr>
              <a:t>Soon: </a:t>
            </a:r>
            <a:r>
              <a:rPr lang="en-US" dirty="0" err="1" smtClean="0">
                <a:solidFill>
                  <a:schemeClr val="tx1"/>
                </a:solidFill>
              </a:rPr>
              <a:t>NASPInet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Control Centers (VIII)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6153"/>
            <a:ext cx="9144000" cy="5380447"/>
          </a:xfrm>
        </p:spPr>
        <p:txBody>
          <a:bodyPr/>
          <a:lstStyle/>
          <a:p>
            <a:r>
              <a:rPr lang="en-US" sz="2400" dirty="0" smtClean="0"/>
              <a:t>Data acquisition: much higher amount &amp; range of</a:t>
            </a:r>
          </a:p>
          <a:p>
            <a:pPr lvl="1"/>
            <a:r>
              <a:rPr lang="en-US" sz="2200" dirty="0" smtClean="0"/>
              <a:t>Rate of collection</a:t>
            </a:r>
          </a:p>
          <a:p>
            <a:pPr lvl="2"/>
            <a:r>
              <a:rPr lang="en-US" sz="2000" dirty="0" smtClean="0"/>
              <a:t>DFRs: 720+ Hz</a:t>
            </a:r>
          </a:p>
          <a:p>
            <a:pPr lvl="2"/>
            <a:r>
              <a:rPr lang="en-US" sz="2000" dirty="0" smtClean="0"/>
              <a:t>F/Net: 1440 Hz</a:t>
            </a:r>
          </a:p>
          <a:p>
            <a:pPr lvl="2"/>
            <a:r>
              <a:rPr lang="en-US" sz="2000" dirty="0" smtClean="0"/>
              <a:t>Some home sensor apps ~5K Hz; broader uses?</a:t>
            </a:r>
          </a:p>
          <a:p>
            <a:pPr lvl="1"/>
            <a:r>
              <a:rPr lang="en-US" sz="2200" dirty="0"/>
              <a:t>Latency required</a:t>
            </a:r>
          </a:p>
          <a:p>
            <a:pPr lvl="1"/>
            <a:r>
              <a:rPr lang="en-US" sz="2200" dirty="0"/>
              <a:t>Criticality of application</a:t>
            </a:r>
          </a:p>
          <a:p>
            <a:pPr lvl="1"/>
            <a:r>
              <a:rPr lang="en-US" sz="2200" dirty="0"/>
              <a:t>Quantity of data Geographic distance shared over</a:t>
            </a:r>
          </a:p>
          <a:p>
            <a:pPr lvl="1"/>
            <a:r>
              <a:rPr lang="en-US" sz="2200" dirty="0"/>
              <a:t>Degree of sharing (#subscribers) per sensor</a:t>
            </a:r>
          </a:p>
          <a:p>
            <a:pPr marL="344488" lvl="1" indent="0">
              <a:buNone/>
            </a:pPr>
            <a:endParaRPr lang="en-US" sz="2400" dirty="0" smtClean="0">
              <a:solidFill>
                <a:srgbClr val="C00000"/>
              </a:solidFill>
              <a:sym typeface="Wingdings" pitchFamily="2" charset="2"/>
            </a:endParaRPr>
          </a:p>
          <a:p>
            <a:pPr marL="179388" indent="0">
              <a:buNone/>
            </a:pPr>
            <a:r>
              <a:rPr lang="en-US" sz="2400" dirty="0" smtClean="0">
                <a:solidFill>
                  <a:srgbClr val="C00000"/>
                </a:solidFill>
                <a:sym typeface="Wingdings" pitchFamily="2" charset="2"/>
              </a:rPr>
              <a:t></a:t>
            </a:r>
            <a:r>
              <a:rPr lang="en-US" sz="2400" dirty="0" smtClean="0">
                <a:sym typeface="Wingdings" pitchFamily="2" charset="2"/>
              </a:rPr>
              <a:t> Far from “one size fits all” data acquisition and delivery!</a:t>
            </a:r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725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610600" cy="868362"/>
          </a:xfrm>
        </p:spPr>
        <p:txBody>
          <a:bodyPr/>
          <a:lstStyle/>
          <a:p>
            <a:r>
              <a:rPr lang="en-US" dirty="0" smtClean="0"/>
              <a:t>Future Control Centers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3943"/>
            <a:ext cx="9144000" cy="2800767"/>
          </a:xfrm>
        </p:spPr>
        <p:txBody>
          <a:bodyPr/>
          <a:lstStyle/>
          <a:p>
            <a:r>
              <a:rPr lang="en-US" dirty="0" smtClean="0"/>
              <a:t>Security monitoring and control (SE, contingency analysis, </a:t>
            </a:r>
            <a:r>
              <a:rPr lang="en-US" dirty="0" err="1" smtClean="0"/>
              <a:t>etc</a:t>
            </a:r>
            <a:r>
              <a:rPr lang="en-US" dirty="0" smtClean="0"/>
              <a:t>) based on steady-state models</a:t>
            </a:r>
          </a:p>
          <a:p>
            <a:pPr lvl="1"/>
            <a:r>
              <a:rPr lang="en-US" dirty="0" smtClean="0"/>
              <a:t>Reason: inadequate data acquisition (mainly) and computational power in CCs</a:t>
            </a:r>
          </a:p>
          <a:p>
            <a:pPr lvl="1"/>
            <a:r>
              <a:rPr lang="en-US" dirty="0" smtClean="0"/>
              <a:t>Result: only preventative control</a:t>
            </a:r>
          </a:p>
          <a:p>
            <a:pPr lvl="1"/>
            <a:r>
              <a:rPr lang="en-US" dirty="0" smtClean="0"/>
              <a:t>Possible: analytical tool for emergency control by system operators (or DHS/NERC?) ….</a:t>
            </a:r>
          </a:p>
        </p:txBody>
      </p:sp>
    </p:spTree>
    <p:extLst>
      <p:ext uri="{BB962C8B-B14F-4D97-AF65-F5344CB8AC3E}">
        <p14:creationId xmlns:p14="http://schemas.microsoft.com/office/powerpoint/2010/main" val="213241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815269"/>
            <a:ext cx="7772400" cy="480131"/>
          </a:xfrm>
        </p:spPr>
        <p:txBody>
          <a:bodyPr/>
          <a:lstStyle/>
          <a:p>
            <a:r>
              <a:rPr lang="en-US" dirty="0" smtClean="0"/>
              <a:t>Future Control Centers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7077"/>
            <a:ext cx="9144000" cy="490852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This (and much more) possible by</a:t>
            </a:r>
          </a:p>
          <a:p>
            <a:pPr lvl="1"/>
            <a:r>
              <a:rPr lang="en-US" sz="2200" dirty="0" smtClean="0"/>
              <a:t>Cleanly decomposed and packaged application logic</a:t>
            </a:r>
          </a:p>
          <a:p>
            <a:pPr lvl="1"/>
            <a:r>
              <a:rPr lang="en-US" sz="2200" dirty="0" smtClean="0"/>
              <a:t>Separate management of data acquisition, managing computational resources, information security, etc.</a:t>
            </a:r>
          </a:p>
          <a:p>
            <a:pPr lvl="2"/>
            <a:r>
              <a:rPr lang="en-US" sz="2000" dirty="0" smtClean="0"/>
              <a:t>Cloud computing (“grid services” in paper)</a:t>
            </a:r>
          </a:p>
          <a:p>
            <a:pPr lvl="2"/>
            <a:r>
              <a:rPr lang="en-US" sz="2000" dirty="0" smtClean="0"/>
              <a:t>New ARPA-E project </a:t>
            </a:r>
            <a:r>
              <a:rPr lang="en-US" sz="2000" dirty="0" err="1" smtClean="0"/>
              <a:t>GridCloud</a:t>
            </a:r>
            <a:r>
              <a:rPr lang="en-US" sz="2000" dirty="0" smtClean="0"/>
              <a:t> with 					Cornell and WSU</a:t>
            </a:r>
          </a:p>
          <a:p>
            <a:pPr lvl="1"/>
            <a:r>
              <a:rPr lang="en-US" sz="2200" dirty="0"/>
              <a:t>Let the power folks and ICT folks both do </a:t>
            </a:r>
            <a:r>
              <a:rPr lang="en-US" sz="2200" dirty="0" smtClean="0"/>
              <a:t>				what </a:t>
            </a:r>
            <a:r>
              <a:rPr lang="en-US" sz="2200" dirty="0"/>
              <a:t>they are good at!</a:t>
            </a:r>
          </a:p>
          <a:p>
            <a:pPr lvl="2"/>
            <a:r>
              <a:rPr lang="en-US" sz="2000" dirty="0"/>
              <a:t>C</a:t>
            </a:r>
            <a:r>
              <a:rPr lang="en-US" sz="2000" dirty="0" smtClean="0"/>
              <a:t>lean separation enables new tech. 					(apps &amp; ICT) to developed faster)</a:t>
            </a:r>
          </a:p>
          <a:p>
            <a:pPr lvl="2"/>
            <a:r>
              <a:rPr lang="en-US" sz="2000" dirty="0" smtClean="0"/>
              <a:t>It worked for the internet!</a:t>
            </a:r>
          </a:p>
          <a:p>
            <a:pPr lvl="3"/>
            <a:r>
              <a:rPr lang="en-US" dirty="0" smtClean="0"/>
              <a:t>Though it now needs </a:t>
            </a:r>
            <a:r>
              <a:rPr lang="en-US" dirty="0" err="1" smtClean="0"/>
              <a:t>QoS</a:t>
            </a:r>
            <a:r>
              <a:rPr lang="en-US" dirty="0" smtClean="0"/>
              <a:t>+ at the waist</a:t>
            </a:r>
            <a:endParaRPr lang="en-US" dirty="0"/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6934200" y="3348565"/>
            <a:ext cx="2133600" cy="3433236"/>
            <a:chOff x="4128" y="576"/>
            <a:chExt cx="1008" cy="1622"/>
          </a:xfrm>
        </p:grpSpPr>
        <p:grpSp>
          <p:nvGrpSpPr>
            <p:cNvPr id="26" name="Group 25"/>
            <p:cNvGrpSpPr>
              <a:grpSpLocks/>
            </p:cNvGrpSpPr>
            <p:nvPr/>
          </p:nvGrpSpPr>
          <p:grpSpPr bwMode="auto">
            <a:xfrm>
              <a:off x="4176" y="672"/>
              <a:ext cx="912" cy="1440"/>
              <a:chOff x="4176" y="672"/>
              <a:chExt cx="912" cy="1440"/>
            </a:xfrm>
          </p:grpSpPr>
          <p:sp>
            <p:nvSpPr>
              <p:cNvPr id="38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4176" y="1560"/>
                <a:ext cx="912" cy="168"/>
              </a:xfrm>
              <a:prstGeom prst="rect">
                <a:avLst/>
              </a:prstGeom>
              <a:solidFill>
                <a:srgbClr val="66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39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4176" y="1728"/>
                <a:ext cx="912" cy="168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40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4176" y="1896"/>
                <a:ext cx="912" cy="21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41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4176" y="672"/>
                <a:ext cx="912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42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4176" y="1056"/>
                <a:ext cx="912" cy="168"/>
              </a:xfrm>
              <a:prstGeom prst="rect">
                <a:avLst/>
              </a:prstGeom>
              <a:solidFill>
                <a:srgbClr val="66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43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4176" y="1224"/>
                <a:ext cx="912" cy="33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44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4176" y="864"/>
                <a:ext cx="912" cy="19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pitchFamily="-112" charset="-128"/>
                    <a:cs typeface="+mn-cs"/>
                  </a:defRPr>
                </a:lvl9pPr>
              </a:lstStyle>
              <a:p>
                <a:pPr algn="ctr"/>
                <a:endParaRPr lang="en-US" sz="1200" b="1">
                  <a:solidFill>
                    <a:srgbClr val="FF99CC"/>
                  </a:solidFill>
                  <a:latin typeface="Helvetica" pitchFamily="-112" charset="0"/>
                </a:endParaRPr>
              </a:p>
            </p:txBody>
          </p:sp>
        </p:grpSp>
        <p:sp>
          <p:nvSpPr>
            <p:cNvPr id="27" name="Freeform 26"/>
            <p:cNvSpPr>
              <a:spLocks noChangeAspect="1"/>
            </p:cNvSpPr>
            <p:nvPr/>
          </p:nvSpPr>
          <p:spPr bwMode="auto">
            <a:xfrm>
              <a:off x="4176" y="667"/>
              <a:ext cx="399" cy="720"/>
            </a:xfrm>
            <a:custGeom>
              <a:avLst/>
              <a:gdLst>
                <a:gd name="T0" fmla="*/ 107 w 799"/>
                <a:gd name="T1" fmla="*/ 0 h 1440"/>
                <a:gd name="T2" fmla="*/ 107 w 799"/>
                <a:gd name="T3" fmla="*/ 767 h 1440"/>
                <a:gd name="T4" fmla="*/ 725 w 799"/>
                <a:gd name="T5" fmla="*/ 1247 h 1440"/>
                <a:gd name="T6" fmla="*/ 779 w 799"/>
                <a:gd name="T7" fmla="*/ 1439 h 1440"/>
                <a:gd name="T8" fmla="*/ 0 w 799"/>
                <a:gd name="T9" fmla="*/ 1440 h 1440"/>
                <a:gd name="T10" fmla="*/ 0 w 799"/>
                <a:gd name="T11" fmla="*/ 0 h 1440"/>
                <a:gd name="T12" fmla="*/ 107 w 799"/>
                <a:gd name="T13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9" h="1440">
                  <a:moveTo>
                    <a:pt x="107" y="0"/>
                  </a:moveTo>
                  <a:cubicBezTo>
                    <a:pt x="76" y="65"/>
                    <a:pt x="3" y="560"/>
                    <a:pt x="107" y="767"/>
                  </a:cubicBezTo>
                  <a:cubicBezTo>
                    <a:pt x="217" y="973"/>
                    <a:pt x="651" y="1145"/>
                    <a:pt x="725" y="1247"/>
                  </a:cubicBezTo>
                  <a:cubicBezTo>
                    <a:pt x="799" y="1349"/>
                    <a:pt x="779" y="1399"/>
                    <a:pt x="779" y="1439"/>
                  </a:cubicBezTo>
                  <a:lnTo>
                    <a:pt x="0" y="1440"/>
                  </a:lnTo>
                  <a:lnTo>
                    <a:pt x="0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9pPr>
            </a:lstStyle>
            <a:p>
              <a:endParaRPr lang="en-US" sz="1200"/>
            </a:p>
          </p:txBody>
        </p:sp>
        <p:sp>
          <p:nvSpPr>
            <p:cNvPr id="28" name="Freeform 27"/>
            <p:cNvSpPr>
              <a:spLocks noChangeAspect="1"/>
            </p:cNvSpPr>
            <p:nvPr/>
          </p:nvSpPr>
          <p:spPr bwMode="auto">
            <a:xfrm flipV="1">
              <a:off x="4176" y="1387"/>
              <a:ext cx="399" cy="720"/>
            </a:xfrm>
            <a:custGeom>
              <a:avLst/>
              <a:gdLst>
                <a:gd name="T0" fmla="*/ 107 w 799"/>
                <a:gd name="T1" fmla="*/ 0 h 1440"/>
                <a:gd name="T2" fmla="*/ 107 w 799"/>
                <a:gd name="T3" fmla="*/ 767 h 1440"/>
                <a:gd name="T4" fmla="*/ 725 w 799"/>
                <a:gd name="T5" fmla="*/ 1247 h 1440"/>
                <a:gd name="T6" fmla="*/ 779 w 799"/>
                <a:gd name="T7" fmla="*/ 1439 h 1440"/>
                <a:gd name="T8" fmla="*/ 0 w 799"/>
                <a:gd name="T9" fmla="*/ 1440 h 1440"/>
                <a:gd name="T10" fmla="*/ 0 w 799"/>
                <a:gd name="T11" fmla="*/ 0 h 1440"/>
                <a:gd name="T12" fmla="*/ 107 w 799"/>
                <a:gd name="T13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9" h="1440">
                  <a:moveTo>
                    <a:pt x="107" y="0"/>
                  </a:moveTo>
                  <a:cubicBezTo>
                    <a:pt x="76" y="65"/>
                    <a:pt x="3" y="560"/>
                    <a:pt x="107" y="767"/>
                  </a:cubicBezTo>
                  <a:cubicBezTo>
                    <a:pt x="217" y="973"/>
                    <a:pt x="651" y="1145"/>
                    <a:pt x="725" y="1247"/>
                  </a:cubicBezTo>
                  <a:cubicBezTo>
                    <a:pt x="799" y="1349"/>
                    <a:pt x="779" y="1399"/>
                    <a:pt x="779" y="1439"/>
                  </a:cubicBezTo>
                  <a:lnTo>
                    <a:pt x="0" y="1440"/>
                  </a:lnTo>
                  <a:lnTo>
                    <a:pt x="0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9pPr>
            </a:lstStyle>
            <a:p>
              <a:endParaRPr lang="en-US" sz="1200"/>
            </a:p>
          </p:txBody>
        </p:sp>
        <p:sp>
          <p:nvSpPr>
            <p:cNvPr id="29" name="Freeform 28"/>
            <p:cNvSpPr>
              <a:spLocks noChangeAspect="1"/>
            </p:cNvSpPr>
            <p:nvPr/>
          </p:nvSpPr>
          <p:spPr bwMode="auto">
            <a:xfrm flipH="1">
              <a:off x="4689" y="667"/>
              <a:ext cx="399" cy="720"/>
            </a:xfrm>
            <a:custGeom>
              <a:avLst/>
              <a:gdLst>
                <a:gd name="T0" fmla="*/ 107 w 799"/>
                <a:gd name="T1" fmla="*/ 0 h 1440"/>
                <a:gd name="T2" fmla="*/ 107 w 799"/>
                <a:gd name="T3" fmla="*/ 767 h 1440"/>
                <a:gd name="T4" fmla="*/ 725 w 799"/>
                <a:gd name="T5" fmla="*/ 1247 h 1440"/>
                <a:gd name="T6" fmla="*/ 779 w 799"/>
                <a:gd name="T7" fmla="*/ 1439 h 1440"/>
                <a:gd name="T8" fmla="*/ 0 w 799"/>
                <a:gd name="T9" fmla="*/ 1440 h 1440"/>
                <a:gd name="T10" fmla="*/ 0 w 799"/>
                <a:gd name="T11" fmla="*/ 0 h 1440"/>
                <a:gd name="T12" fmla="*/ 107 w 799"/>
                <a:gd name="T13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9" h="1440">
                  <a:moveTo>
                    <a:pt x="107" y="0"/>
                  </a:moveTo>
                  <a:cubicBezTo>
                    <a:pt x="76" y="65"/>
                    <a:pt x="3" y="560"/>
                    <a:pt x="107" y="767"/>
                  </a:cubicBezTo>
                  <a:cubicBezTo>
                    <a:pt x="217" y="973"/>
                    <a:pt x="651" y="1145"/>
                    <a:pt x="725" y="1247"/>
                  </a:cubicBezTo>
                  <a:cubicBezTo>
                    <a:pt x="799" y="1349"/>
                    <a:pt x="779" y="1399"/>
                    <a:pt x="779" y="1439"/>
                  </a:cubicBezTo>
                  <a:lnTo>
                    <a:pt x="0" y="1440"/>
                  </a:lnTo>
                  <a:lnTo>
                    <a:pt x="0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9pPr>
            </a:lstStyle>
            <a:p>
              <a:endParaRPr lang="en-US" sz="1200"/>
            </a:p>
          </p:txBody>
        </p:sp>
        <p:sp>
          <p:nvSpPr>
            <p:cNvPr id="30" name="Freeform 29"/>
            <p:cNvSpPr>
              <a:spLocks noChangeAspect="1"/>
            </p:cNvSpPr>
            <p:nvPr/>
          </p:nvSpPr>
          <p:spPr bwMode="auto">
            <a:xfrm flipH="1" flipV="1">
              <a:off x="4689" y="1387"/>
              <a:ext cx="399" cy="720"/>
            </a:xfrm>
            <a:custGeom>
              <a:avLst/>
              <a:gdLst>
                <a:gd name="T0" fmla="*/ 107 w 799"/>
                <a:gd name="T1" fmla="*/ 0 h 1440"/>
                <a:gd name="T2" fmla="*/ 107 w 799"/>
                <a:gd name="T3" fmla="*/ 767 h 1440"/>
                <a:gd name="T4" fmla="*/ 725 w 799"/>
                <a:gd name="T5" fmla="*/ 1247 h 1440"/>
                <a:gd name="T6" fmla="*/ 779 w 799"/>
                <a:gd name="T7" fmla="*/ 1439 h 1440"/>
                <a:gd name="T8" fmla="*/ 0 w 799"/>
                <a:gd name="T9" fmla="*/ 1440 h 1440"/>
                <a:gd name="T10" fmla="*/ 0 w 799"/>
                <a:gd name="T11" fmla="*/ 0 h 1440"/>
                <a:gd name="T12" fmla="*/ 107 w 799"/>
                <a:gd name="T13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9" h="1440">
                  <a:moveTo>
                    <a:pt x="107" y="0"/>
                  </a:moveTo>
                  <a:cubicBezTo>
                    <a:pt x="76" y="65"/>
                    <a:pt x="3" y="560"/>
                    <a:pt x="107" y="767"/>
                  </a:cubicBezTo>
                  <a:cubicBezTo>
                    <a:pt x="217" y="973"/>
                    <a:pt x="651" y="1145"/>
                    <a:pt x="725" y="1247"/>
                  </a:cubicBezTo>
                  <a:cubicBezTo>
                    <a:pt x="799" y="1349"/>
                    <a:pt x="779" y="1399"/>
                    <a:pt x="779" y="1439"/>
                  </a:cubicBezTo>
                  <a:lnTo>
                    <a:pt x="0" y="1440"/>
                  </a:lnTo>
                  <a:lnTo>
                    <a:pt x="0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9pPr>
            </a:lstStyle>
            <a:p>
              <a:endParaRPr lang="en-US" sz="1200"/>
            </a:p>
          </p:txBody>
        </p:sp>
        <p:sp>
          <p:nvSpPr>
            <p:cNvPr id="31" name="Rectangle 30"/>
            <p:cNvSpPr>
              <a:spLocks noChangeAspect="1" noChangeArrowheads="1"/>
            </p:cNvSpPr>
            <p:nvPr/>
          </p:nvSpPr>
          <p:spPr bwMode="auto">
            <a:xfrm>
              <a:off x="4128" y="643"/>
              <a:ext cx="72" cy="1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9pPr>
            </a:lstStyle>
            <a:p>
              <a:endParaRPr lang="en-US" sz="1200"/>
            </a:p>
          </p:txBody>
        </p:sp>
        <p:sp>
          <p:nvSpPr>
            <p:cNvPr id="32" name="Rectangle 31"/>
            <p:cNvSpPr>
              <a:spLocks noChangeAspect="1" noChangeArrowheads="1"/>
            </p:cNvSpPr>
            <p:nvPr/>
          </p:nvSpPr>
          <p:spPr bwMode="auto">
            <a:xfrm>
              <a:off x="5074" y="643"/>
              <a:ext cx="24" cy="1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9pPr>
            </a:lstStyle>
            <a:p>
              <a:endParaRPr lang="en-US" sz="1200"/>
            </a:p>
          </p:txBody>
        </p:sp>
        <p:sp>
          <p:nvSpPr>
            <p:cNvPr id="33" name="AutoShape 22" descr="Oak"/>
            <p:cNvSpPr>
              <a:spLocks noChangeAspect="1" noChangeArrowheads="1"/>
            </p:cNvSpPr>
            <p:nvPr/>
          </p:nvSpPr>
          <p:spPr bwMode="auto">
            <a:xfrm>
              <a:off x="4128" y="576"/>
              <a:ext cx="1008" cy="96"/>
            </a:xfrm>
            <a:prstGeom prst="roundRect">
              <a:avLst>
                <a:gd name="adj" fmla="val 5000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6633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9pPr>
            </a:lstStyle>
            <a:p>
              <a:endParaRPr lang="en-US" sz="1200"/>
            </a:p>
          </p:txBody>
        </p:sp>
        <p:sp>
          <p:nvSpPr>
            <p:cNvPr id="34" name="AutoShape 23" descr="Oak"/>
            <p:cNvSpPr>
              <a:spLocks noChangeAspect="1" noChangeArrowheads="1"/>
            </p:cNvSpPr>
            <p:nvPr/>
          </p:nvSpPr>
          <p:spPr bwMode="auto">
            <a:xfrm>
              <a:off x="4128" y="2102"/>
              <a:ext cx="1008" cy="96"/>
            </a:xfrm>
            <a:prstGeom prst="roundRect">
              <a:avLst>
                <a:gd name="adj" fmla="val 5000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9pPr>
            </a:lstStyle>
            <a:p>
              <a:endParaRPr lang="en-US" sz="1200"/>
            </a:p>
          </p:txBody>
        </p:sp>
        <p:sp>
          <p:nvSpPr>
            <p:cNvPr id="35" name="Rectangle 34"/>
            <p:cNvSpPr>
              <a:spLocks noChangeAspect="1" noChangeArrowheads="1"/>
            </p:cNvSpPr>
            <p:nvPr/>
          </p:nvSpPr>
          <p:spPr bwMode="auto">
            <a:xfrm>
              <a:off x="4154" y="1363"/>
              <a:ext cx="4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9pPr>
            </a:lstStyle>
            <a:p>
              <a:endParaRPr lang="en-US" sz="1200"/>
            </a:p>
          </p:txBody>
        </p:sp>
        <p:sp>
          <p:nvSpPr>
            <p:cNvPr id="36" name="Rectangle 35"/>
            <p:cNvSpPr>
              <a:spLocks noChangeAspect="1" noChangeArrowheads="1"/>
            </p:cNvSpPr>
            <p:nvPr/>
          </p:nvSpPr>
          <p:spPr bwMode="auto">
            <a:xfrm>
              <a:off x="4704" y="1363"/>
              <a:ext cx="4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9pPr>
            </a:lstStyle>
            <a:p>
              <a:endParaRPr lang="en-US" sz="1200"/>
            </a:p>
          </p:txBody>
        </p:sp>
        <p:sp>
          <p:nvSpPr>
            <p:cNvPr id="37" name="Text Box 26"/>
            <p:cNvSpPr txBox="1">
              <a:spLocks noChangeAspect="1" noChangeArrowheads="1"/>
            </p:cNvSpPr>
            <p:nvPr/>
          </p:nvSpPr>
          <p:spPr bwMode="auto">
            <a:xfrm>
              <a:off x="4156" y="720"/>
              <a:ext cx="960" cy="1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200">
                  <a:latin typeface="Helvetica" pitchFamily="-112" charset="0"/>
                </a:rPr>
                <a:t> email  WWW  phone...</a:t>
              </a:r>
            </a:p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200">
                  <a:latin typeface="Helvetica" pitchFamily="-112" charset="0"/>
                </a:rPr>
                <a:t>SMTP  HTTP  RTP...</a:t>
              </a:r>
            </a:p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200">
                  <a:latin typeface="Helvetica" pitchFamily="-112" charset="0"/>
                </a:rPr>
                <a:t>TCP  UDP…</a:t>
              </a:r>
            </a:p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endParaRPr lang="en-US" sz="1200">
                <a:latin typeface="Helvetica" pitchFamily="-112" charset="0"/>
              </a:endParaRPr>
            </a:p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200" b="1">
                  <a:latin typeface="Helvetica" pitchFamily="-112" charset="0"/>
                </a:rPr>
                <a:t>IP</a:t>
              </a:r>
              <a:endParaRPr lang="en-US" sz="1200">
                <a:latin typeface="Helvetica" pitchFamily="-112" charset="0"/>
              </a:endParaRPr>
            </a:p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endParaRPr lang="en-US" sz="1200">
                <a:latin typeface="Helvetica" pitchFamily="-112" charset="0"/>
              </a:endParaRPr>
            </a:p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200">
                  <a:latin typeface="Helvetica" pitchFamily="-112" charset="0"/>
                </a:rPr>
                <a:t>  ethernet   PPP…</a:t>
              </a:r>
            </a:p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200">
                  <a:latin typeface="Helvetica" pitchFamily="-112" charset="0"/>
                </a:rPr>
                <a:t>CSMA  async  sonet...</a:t>
              </a:r>
            </a:p>
            <a:p>
              <a:pPr algn="ctr">
                <a:lnSpc>
                  <a:spcPct val="125000"/>
                </a:lnSpc>
                <a:spcBef>
                  <a:spcPct val="50000"/>
                </a:spcBef>
              </a:pPr>
              <a:r>
                <a:rPr lang="en-US" sz="1200">
                  <a:latin typeface="Helvetica" pitchFamily="-112" charset="0"/>
                </a:rPr>
                <a:t> copper  fiber  radio...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395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739069"/>
            <a:ext cx="7772400" cy="480131"/>
          </a:xfrm>
        </p:spPr>
        <p:txBody>
          <a:bodyPr/>
          <a:lstStyle/>
          <a:p>
            <a:r>
              <a:rPr lang="en-US" dirty="0" smtClean="0"/>
              <a:t>The Brave New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31689"/>
            <a:ext cx="9144000" cy="2588810"/>
          </a:xfrm>
        </p:spPr>
        <p:txBody>
          <a:bodyPr/>
          <a:lstStyle/>
          <a:p>
            <a:r>
              <a:rPr lang="en-US" sz="2400" dirty="0" smtClean="0"/>
              <a:t>Cloud computing (</a:t>
            </a:r>
            <a:r>
              <a:rPr lang="en-US" sz="2400" b="1" u="sng" dirty="0" smtClean="0">
                <a:solidFill>
                  <a:srgbClr val="C00000"/>
                </a:solidFill>
              </a:rPr>
              <a:t>IF</a:t>
            </a:r>
            <a:r>
              <a:rPr lang="en-US" sz="2400" dirty="0" smtClean="0">
                <a:solidFill>
                  <a:srgbClr val="C00000"/>
                </a:solidFill>
              </a:rPr>
              <a:t> made mission critical!</a:t>
            </a:r>
            <a:r>
              <a:rPr lang="en-US" sz="2400" dirty="0" smtClean="0"/>
              <a:t>) enables</a:t>
            </a:r>
          </a:p>
          <a:p>
            <a:pPr lvl="1"/>
            <a:r>
              <a:rPr lang="en-US" sz="2200" dirty="0" smtClean="0"/>
              <a:t>Greatly expanded applications (and app providers)</a:t>
            </a:r>
          </a:p>
          <a:p>
            <a:pPr lvl="1"/>
            <a:r>
              <a:rPr lang="en-US" sz="2200" dirty="0" smtClean="0"/>
              <a:t>Federations of enterprise grids, ancillary services, …</a:t>
            </a:r>
          </a:p>
          <a:p>
            <a:pPr lvl="1"/>
            <a:r>
              <a:rPr lang="en-US" sz="2200" dirty="0" smtClean="0"/>
              <a:t>Dynamic sharing of computational resources of all IEDS</a:t>
            </a:r>
          </a:p>
          <a:p>
            <a:pPr lvl="1"/>
            <a:r>
              <a:rPr lang="en-US" sz="2200" dirty="0" smtClean="0"/>
              <a:t>Distributed services for data acquisition and data processing (aggregation, error collection, </a:t>
            </a:r>
            <a:r>
              <a:rPr lang="en-US" sz="2200" dirty="0" err="1" smtClean="0"/>
              <a:t>etc</a:t>
            </a:r>
            <a:r>
              <a:rPr lang="en-US" sz="2200" dirty="0" smtClean="0"/>
              <a:t>)</a:t>
            </a:r>
          </a:p>
        </p:txBody>
      </p:sp>
      <p:pic>
        <p:nvPicPr>
          <p:cNvPr id="1026" name="Picture 2" descr="http://misfit120.files.wordpress.com/2011/12/emerald-dorothy-and-toto-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299"/>
            <a:ext cx="2809700" cy="28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09700" y="4811281"/>
            <a:ext cx="48814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“I don’t think we’re in Kansas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anymore, Toto!”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6204" y="6083127"/>
            <a:ext cx="6267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Opportunities abound for a lot of fun and impact for newly-minted EE and CS grads working in this field!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590800" y="4038600"/>
            <a:ext cx="6553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2000" dirty="0" smtClean="0"/>
              <a:t>Distributed control center apps expressed in terms of layers and services (~SOA)</a:t>
            </a:r>
          </a:p>
          <a:p>
            <a:pPr lvl="1"/>
            <a:r>
              <a:rPr lang="en-US" sz="2000" dirty="0" smtClean="0"/>
              <a:t>Use of standard cloud computing architectures               and tools to manage ICT resources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“I don’t think we’re in Kansas anymore, Toto.” - Dorothy</a:t>
            </a:r>
          </a:p>
        </p:txBody>
      </p:sp>
    </p:spTree>
    <p:extLst>
      <p:ext uri="{BB962C8B-B14F-4D97-AF65-F5344CB8AC3E}">
        <p14:creationId xmlns:p14="http://schemas.microsoft.com/office/powerpoint/2010/main" val="420883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733" y="884287"/>
            <a:ext cx="7772400" cy="487313"/>
          </a:xfrm>
        </p:spPr>
        <p:txBody>
          <a:bodyPr/>
          <a:lstStyle/>
          <a:p>
            <a:r>
              <a:rPr lang="en-US" dirty="0" smtClean="0">
                <a:latin typeface="Lucida Sans" charset="0"/>
              </a:rPr>
              <a:t>Caveats on the big picture</a:t>
            </a:r>
            <a:endParaRPr lang="en-US" dirty="0">
              <a:latin typeface="Lucida Sans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5259901"/>
          </a:xfrm>
        </p:spPr>
        <p:txBody>
          <a:bodyPr/>
          <a:lstStyle/>
          <a:p>
            <a:r>
              <a:rPr lang="en-US" sz="2400" dirty="0"/>
              <a:t>O</a:t>
            </a:r>
            <a:r>
              <a:rPr lang="en-US" sz="2400" dirty="0" smtClean="0"/>
              <a:t>n our generalized architectural descriptions:</a:t>
            </a:r>
          </a:p>
          <a:p>
            <a:pPr lvl="1"/>
            <a:r>
              <a:rPr lang="en-US" sz="2200" dirty="0" smtClean="0"/>
              <a:t>“All generalizations are false, including this one.” Pascal</a:t>
            </a:r>
          </a:p>
          <a:p>
            <a:pPr lvl="1"/>
            <a:r>
              <a:rPr lang="en-US" sz="2200" dirty="0" smtClean="0"/>
              <a:t>Result: NERC functional model</a:t>
            </a:r>
            <a:endParaRPr lang="en-US" sz="2000" dirty="0" smtClean="0"/>
          </a:p>
          <a:p>
            <a:pPr marL="344488" lvl="1" indent="-179388">
              <a:lnSpc>
                <a:spcPct val="100000"/>
              </a:lnSpc>
              <a:spcBef>
                <a:spcPts val="1200"/>
              </a:spcBef>
              <a:buSzPct val="100000"/>
              <a:buFont typeface="Arial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ower </a:t>
            </a:r>
            <a:r>
              <a:rPr lang="en-US" dirty="0"/>
              <a:t>industry moves very, very slowly</a:t>
            </a:r>
            <a:r>
              <a:rPr lang="en-US" dirty="0" smtClean="0"/>
              <a:t>…… esp. on information and communication technologies (ICT)</a:t>
            </a:r>
            <a:endParaRPr lang="en-US" dirty="0"/>
          </a:p>
          <a:p>
            <a:pPr lvl="1"/>
            <a:r>
              <a:rPr lang="en-US" sz="2000" dirty="0" smtClean="0"/>
              <a:t>Use of advanced ICT in the power grid is way behind that in other industries</a:t>
            </a:r>
          </a:p>
          <a:p>
            <a:pPr lvl="2"/>
            <a:r>
              <a:rPr lang="en-US" sz="1800" dirty="0" smtClean="0"/>
              <a:t>E.g., middleware “best practices” in other industries for 15-20 years, barely used in the electricity sector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“</a:t>
            </a:r>
            <a:r>
              <a:rPr lang="en-US" sz="2200" dirty="0"/>
              <a:t>Utilities are trying hard to be first to be </a:t>
            </a:r>
            <a:r>
              <a:rPr lang="en-US" sz="2200" dirty="0" smtClean="0"/>
              <a:t>second”</a:t>
            </a:r>
          </a:p>
          <a:p>
            <a:pPr marL="1371600" lvl="3" indent="0">
              <a:lnSpc>
                <a:spcPct val="90000"/>
              </a:lnSpc>
              <a:buNone/>
            </a:pPr>
            <a:r>
              <a:rPr lang="en-US" sz="1400" i="1" dirty="0" smtClean="0"/>
              <a:t>engineer from a US national energy lab</a:t>
            </a:r>
            <a:endParaRPr lang="en-US" sz="1400" i="1" dirty="0"/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“Utilities are quite willing to use the latest technology, so long as every other utility has used it for 30 years”  </a:t>
            </a:r>
            <a:endParaRPr lang="en-US" sz="2200" dirty="0" smtClean="0"/>
          </a:p>
          <a:p>
            <a:pPr marL="1371600" lvl="3" indent="0">
              <a:lnSpc>
                <a:spcPct val="90000"/>
              </a:lnSpc>
              <a:buNone/>
            </a:pPr>
            <a:r>
              <a:rPr lang="en-US" sz="1400" i="1" dirty="0"/>
              <a:t>anonymous pessimist</a:t>
            </a:r>
          </a:p>
        </p:txBody>
      </p:sp>
    </p:spTree>
    <p:extLst>
      <p:ext uri="{BB962C8B-B14F-4D97-AF65-F5344CB8AC3E}">
        <p14:creationId xmlns:p14="http://schemas.microsoft.com/office/powerpoint/2010/main" val="409249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808087"/>
            <a:ext cx="9144000" cy="487313"/>
          </a:xfrm>
        </p:spPr>
        <p:txBody>
          <a:bodyPr/>
          <a:lstStyle/>
          <a:p>
            <a:r>
              <a:rPr lang="en-US" dirty="0" smtClean="0">
                <a:latin typeface="Lucida Sans" charset="0"/>
              </a:rPr>
              <a:t>Reading for Computation Segment</a:t>
            </a:r>
            <a:endParaRPr lang="en-US" dirty="0">
              <a:latin typeface="Lucida Sans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6247864"/>
          </a:xfrm>
        </p:spPr>
        <p:txBody>
          <a:bodyPr/>
          <a:lstStyle/>
          <a:p>
            <a:pPr marL="622300" indent="-457200">
              <a:buFont typeface="+mj-lt"/>
              <a:buAutoNum type="arabicPeriod"/>
            </a:pPr>
            <a:r>
              <a:rPr lang="en-US" sz="1600" dirty="0" smtClean="0"/>
              <a:t>Felix </a:t>
            </a:r>
            <a:r>
              <a:rPr lang="en-US" sz="1600" dirty="0"/>
              <a:t>F. Wu, </a:t>
            </a:r>
            <a:r>
              <a:rPr lang="en-US" sz="1600" dirty="0" err="1"/>
              <a:t>Khosrow</a:t>
            </a:r>
            <a:r>
              <a:rPr lang="en-US" sz="1600" dirty="0"/>
              <a:t> </a:t>
            </a:r>
            <a:r>
              <a:rPr lang="en-US" sz="1600" dirty="0" err="1"/>
              <a:t>Moslehi</a:t>
            </a:r>
            <a:r>
              <a:rPr lang="en-US" sz="1600" dirty="0"/>
              <a:t>, and </a:t>
            </a:r>
            <a:r>
              <a:rPr lang="en-US" sz="1600" dirty="0" err="1"/>
              <a:t>Anjan</a:t>
            </a:r>
            <a:r>
              <a:rPr lang="en-US" sz="1600" dirty="0"/>
              <a:t> Bose. Power System Control Centers: Past, Present, and Future. </a:t>
            </a:r>
            <a:r>
              <a:rPr lang="en-US" sz="1600" i="1" dirty="0"/>
              <a:t>Proceedings of the IEEE</a:t>
            </a:r>
            <a:r>
              <a:rPr lang="en-US" sz="1600" dirty="0"/>
              <a:t>, 93(11), </a:t>
            </a:r>
            <a:r>
              <a:rPr lang="en-US" sz="1600" dirty="0" smtClean="0"/>
              <a:t>Nov. </a:t>
            </a:r>
            <a:r>
              <a:rPr lang="en-US" sz="1600" dirty="0"/>
              <a:t>2005, 1890-1908. </a:t>
            </a:r>
            <a:r>
              <a:rPr lang="en-US" sz="1600" dirty="0" smtClean="0"/>
              <a:t> Sec 1-4, 6, 8.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1600" dirty="0" smtClean="0"/>
              <a:t>EPRI, </a:t>
            </a:r>
            <a:r>
              <a:rPr lang="en-US" sz="1600" i="1" dirty="0" smtClean="0"/>
              <a:t>Common Information Model Primer</a:t>
            </a:r>
            <a:r>
              <a:rPr lang="en-US" sz="1600" dirty="0" smtClean="0"/>
              <a:t>, 1ed, 2011. Sec 4+5.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1600" dirty="0" smtClean="0"/>
              <a:t>IEC 61850, </a:t>
            </a:r>
            <a:r>
              <a:rPr lang="en-US" sz="1600" dirty="0">
                <a:hlinkClick r:id="rId2"/>
              </a:rPr>
              <a:t>http://en.wikipedia.org/wiki/IEC_61850</a:t>
            </a:r>
            <a:endParaRPr lang="en-US" sz="1600" dirty="0" smtClean="0"/>
          </a:p>
          <a:p>
            <a:pPr marL="622300" indent="-457200">
              <a:buFont typeface="+mj-lt"/>
              <a:buAutoNum type="arabicPeriod"/>
            </a:pPr>
            <a:r>
              <a:rPr lang="en-US" sz="1600" dirty="0"/>
              <a:t>CDKB5: George </a:t>
            </a:r>
            <a:r>
              <a:rPr lang="en-US" sz="1600" dirty="0" err="1"/>
              <a:t>Coulouris</a:t>
            </a:r>
            <a:r>
              <a:rPr lang="en-US" sz="1600" dirty="0"/>
              <a:t>, Jean </a:t>
            </a:r>
            <a:r>
              <a:rPr lang="en-US" sz="1600" dirty="0" err="1"/>
              <a:t>Dollimore</a:t>
            </a:r>
            <a:r>
              <a:rPr lang="en-US" sz="1600" dirty="0"/>
              <a:t>, Tim </a:t>
            </a:r>
            <a:r>
              <a:rPr lang="en-US" sz="1600" dirty="0" err="1"/>
              <a:t>Kindberg</a:t>
            </a:r>
            <a:r>
              <a:rPr lang="en-US" sz="1600" dirty="0"/>
              <a:t> and Gordon Blair, </a:t>
            </a:r>
            <a:r>
              <a:rPr lang="en-US" sz="1600" i="1" dirty="0"/>
              <a:t>Distributed Systems: Concepts and Design </a:t>
            </a:r>
            <a:r>
              <a:rPr lang="en-US" sz="1600" dirty="0"/>
              <a:t>Fifth Edition, published by Addison Wesley, May 2011 (Chapters 1-2). </a:t>
            </a:r>
            <a:r>
              <a:rPr lang="en-US" sz="1600" dirty="0" smtClean="0"/>
              <a:t>WSU bookstore; </a:t>
            </a:r>
            <a:r>
              <a:rPr lang="en-US" sz="1600" dirty="0" smtClean="0">
                <a:hlinkClick r:id="rId3"/>
              </a:rPr>
              <a:t>www.cdk5.net</a:t>
            </a:r>
            <a:r>
              <a:rPr lang="en-US" sz="1600" dirty="0" smtClean="0"/>
              <a:t> 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1600" dirty="0"/>
              <a:t>D. </a:t>
            </a:r>
            <a:r>
              <a:rPr lang="en-US" sz="1600" dirty="0" err="1"/>
              <a:t>Bakken</a:t>
            </a:r>
            <a:r>
              <a:rPr lang="en-US" sz="1600" dirty="0"/>
              <a:t>, R. </a:t>
            </a:r>
            <a:r>
              <a:rPr lang="en-US" sz="1600" dirty="0" err="1"/>
              <a:t>Schantz</a:t>
            </a:r>
            <a:r>
              <a:rPr lang="en-US" sz="1600" dirty="0"/>
              <a:t>, and R. Tucker. “</a:t>
            </a:r>
            <a:r>
              <a:rPr lang="en-US" sz="1600" dirty="0">
                <a:hlinkClick r:id="rId4"/>
              </a:rPr>
              <a:t>Smart Grid Communications: </a:t>
            </a:r>
            <a:r>
              <a:rPr lang="en-US" sz="1600" dirty="0" err="1">
                <a:hlinkClick r:id="rId4"/>
              </a:rPr>
              <a:t>QoS</a:t>
            </a:r>
            <a:r>
              <a:rPr lang="en-US" sz="1600" dirty="0">
                <a:hlinkClick r:id="rId4"/>
              </a:rPr>
              <a:t> Stovepipes or </a:t>
            </a:r>
            <a:r>
              <a:rPr lang="en-US" sz="1600" dirty="0" err="1">
                <a:hlinkClick r:id="rId4"/>
              </a:rPr>
              <a:t>QoS</a:t>
            </a:r>
            <a:r>
              <a:rPr lang="en-US" sz="1600" dirty="0">
                <a:hlinkClick r:id="rId4"/>
              </a:rPr>
              <a:t> Interoperability</a:t>
            </a:r>
            <a:r>
              <a:rPr lang="en-US" sz="1600" dirty="0"/>
              <a:t>?”, Grid-</a:t>
            </a:r>
            <a:r>
              <a:rPr lang="en-US" sz="1600" dirty="0" err="1"/>
              <a:t>Interop</a:t>
            </a:r>
            <a:r>
              <a:rPr lang="en-US" sz="1600" dirty="0"/>
              <a:t> 2009 (best “connectivity” paper), Denver, November 18, 2009</a:t>
            </a:r>
            <a:r>
              <a:rPr lang="en-US" sz="1600" dirty="0" smtClean="0"/>
              <a:t>.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1600" dirty="0" smtClean="0"/>
              <a:t>J. Waldo, G. </a:t>
            </a:r>
            <a:r>
              <a:rPr lang="en-US" sz="1600" dirty="0" err="1" smtClean="0"/>
              <a:t>Wyant</a:t>
            </a:r>
            <a:r>
              <a:rPr lang="en-US" sz="1600" dirty="0" smtClean="0"/>
              <a:t>, A. </a:t>
            </a:r>
            <a:r>
              <a:rPr lang="en-US" sz="1600" dirty="0" err="1" smtClean="0"/>
              <a:t>Wollrath</a:t>
            </a:r>
            <a:r>
              <a:rPr lang="en-US" sz="1600" dirty="0" smtClean="0"/>
              <a:t>, and S. Kendall. “A Note on Distributed Computing”. </a:t>
            </a:r>
            <a:r>
              <a:rPr lang="en-US" sz="1600" i="1" dirty="0" smtClean="0"/>
              <a:t>Sun Labs Technical Report TR-94-29</a:t>
            </a:r>
            <a:r>
              <a:rPr lang="en-US" sz="1600" dirty="0" smtClean="0"/>
              <a:t>, November 1994.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1600" dirty="0" smtClean="0"/>
              <a:t>M. </a:t>
            </a:r>
            <a:r>
              <a:rPr lang="en-US" sz="1600" dirty="0" err="1" smtClean="0"/>
              <a:t>Armbrust</a:t>
            </a:r>
            <a:r>
              <a:rPr lang="en-US" sz="1600" dirty="0" smtClean="0"/>
              <a:t> et al. “</a:t>
            </a:r>
            <a:r>
              <a:rPr lang="en-US" sz="1600" dirty="0" smtClean="0">
                <a:hlinkClick r:id="rId5"/>
              </a:rPr>
              <a:t>Above the Clouds: A Berkeley View of Cloud Computing</a:t>
            </a:r>
            <a:r>
              <a:rPr lang="en-US" sz="1600" dirty="0" smtClean="0"/>
              <a:t>”, </a:t>
            </a:r>
            <a:r>
              <a:rPr lang="en-US" sz="1600" i="1" dirty="0" smtClean="0"/>
              <a:t>Technical Report No. UCB/EECS-2009-28</a:t>
            </a:r>
            <a:r>
              <a:rPr lang="en-US" sz="1600" dirty="0" smtClean="0"/>
              <a:t>, February 2010.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1600" dirty="0"/>
              <a:t>D. </a:t>
            </a:r>
            <a:r>
              <a:rPr lang="en-US" sz="1600" dirty="0" err="1"/>
              <a:t>Bakken</a:t>
            </a:r>
            <a:r>
              <a:rPr lang="en-US" sz="1600" dirty="0"/>
              <a:t>, A. Bose, C. Hauser, D. Whitehead, and G. </a:t>
            </a:r>
            <a:r>
              <a:rPr lang="en-US" sz="1600" dirty="0" err="1"/>
              <a:t>Zweigle</a:t>
            </a:r>
            <a:r>
              <a:rPr lang="en-US" sz="1600" dirty="0"/>
              <a:t>. “</a:t>
            </a:r>
            <a:r>
              <a:rPr lang="en-US" sz="1600" dirty="0">
                <a:hlinkClick r:id="rId6"/>
              </a:rPr>
              <a:t>Smart Generation and Transmission with Coherent, Real-Time Data</a:t>
            </a:r>
            <a:r>
              <a:rPr lang="en-US" sz="1600" dirty="0"/>
              <a:t>”. </a:t>
            </a:r>
            <a:r>
              <a:rPr lang="en-US" sz="1600" i="1" dirty="0"/>
              <a:t> Proceedings of the IEEE (Special Issue on Smart Grids)</a:t>
            </a:r>
            <a:r>
              <a:rPr lang="en-US" sz="1600" dirty="0"/>
              <a:t>, 99(6), June 2011, 928-951. </a:t>
            </a:r>
            <a:r>
              <a:rPr lang="en-US" sz="1600" dirty="0">
                <a:hlinkClick r:id="rId7"/>
              </a:rPr>
              <a:t>Preprint </a:t>
            </a:r>
            <a:r>
              <a:rPr lang="en-US" sz="1600" dirty="0"/>
              <a:t>(if IEEE paper not accessible).</a:t>
            </a:r>
          </a:p>
          <a:p>
            <a:pPr marL="165100" indent="0">
              <a:buNone/>
            </a:pPr>
            <a:r>
              <a:rPr lang="en-US" sz="1600" dirty="0" smtClean="0"/>
              <a:t>Notes: #1-2,5-8 are available online with the course:  Assignments/Reading; #6-8 optional but may be useful and/or interesting.</a:t>
            </a:r>
          </a:p>
        </p:txBody>
      </p:sp>
    </p:spTree>
    <p:extLst>
      <p:ext uri="{BB962C8B-B14F-4D97-AF65-F5344CB8AC3E}">
        <p14:creationId xmlns:p14="http://schemas.microsoft.com/office/powerpoint/2010/main" val="309323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733" y="884287"/>
            <a:ext cx="7772400" cy="487313"/>
          </a:xfrm>
        </p:spPr>
        <p:txBody>
          <a:bodyPr/>
          <a:lstStyle/>
          <a:p>
            <a:r>
              <a:rPr lang="en-US" dirty="0" smtClean="0">
                <a:latin typeface="Lucida Sans" charset="0"/>
              </a:rPr>
              <a:t>Today’s Content</a:t>
            </a:r>
            <a:endParaRPr lang="en-US" dirty="0">
              <a:latin typeface="Lucida Sans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677832"/>
            <a:ext cx="9144000" cy="5256368"/>
          </a:xfrm>
        </p:spPr>
        <p:txBody>
          <a:bodyPr/>
          <a:lstStyle/>
          <a:p>
            <a:r>
              <a:rPr lang="en-US" sz="2400" dirty="0" smtClean="0"/>
              <a:t>Quick review of earlier big picture &amp; Intro (I)</a:t>
            </a:r>
          </a:p>
          <a:p>
            <a:r>
              <a:rPr lang="en-US" sz="2400" dirty="0" smtClean="0"/>
              <a:t>Control Center Evolution (II)</a:t>
            </a:r>
          </a:p>
          <a:p>
            <a:r>
              <a:rPr lang="en-US" sz="2400" dirty="0" smtClean="0"/>
              <a:t>Conventional Control Centers (III)</a:t>
            </a:r>
          </a:p>
          <a:p>
            <a:r>
              <a:rPr lang="en-US" sz="2400" dirty="0" smtClean="0"/>
              <a:t>Changing Environment (IV)</a:t>
            </a:r>
          </a:p>
          <a:p>
            <a:r>
              <a:rPr lang="en-US" sz="2400" dirty="0" smtClean="0"/>
              <a:t>Modern Distributed Control Centers (VI)</a:t>
            </a:r>
          </a:p>
          <a:p>
            <a:r>
              <a:rPr lang="en-US" sz="2400" dirty="0" smtClean="0"/>
              <a:t>Future Control Centers (VIII)</a:t>
            </a:r>
          </a:p>
          <a:p>
            <a:pPr marL="165100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165100" indent="0">
              <a:buNone/>
            </a:pPr>
            <a:r>
              <a:rPr lang="en-US" sz="2400" dirty="0" smtClean="0"/>
              <a:t>Note: Skipping cause in rest of this segment and others: </a:t>
            </a:r>
          </a:p>
          <a:p>
            <a:pPr lvl="1"/>
            <a:r>
              <a:rPr lang="en-US" sz="2200" dirty="0" smtClean="0"/>
              <a:t>Enabling </a:t>
            </a:r>
            <a:r>
              <a:rPr lang="en-US" sz="2200" dirty="0"/>
              <a:t>[</a:t>
            </a:r>
            <a:r>
              <a:rPr lang="en-US" sz="2200" dirty="0" smtClean="0"/>
              <a:t>ICT] Technologies (V)</a:t>
            </a:r>
          </a:p>
          <a:p>
            <a:pPr lvl="1"/>
            <a:r>
              <a:rPr lang="en-US" sz="2200" dirty="0" smtClean="0"/>
              <a:t>Emerging [ICT] Technologies (VII)</a:t>
            </a:r>
          </a:p>
          <a:p>
            <a:pPr lvl="1"/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799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772967" y="366016"/>
            <a:ext cx="7772400" cy="487313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  <a:latin typeface="Lucida Sans" charset="0"/>
              </a:rPr>
              <a:t>Power System Structure</a:t>
            </a:r>
            <a:endParaRPr lang="en-US" dirty="0">
              <a:solidFill>
                <a:srgbClr val="C0504D"/>
              </a:solidFill>
              <a:latin typeface="Lucida San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525" y="6317061"/>
            <a:ext cx="290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http://</a:t>
            </a:r>
            <a:r>
              <a:rPr lang="en-US" dirty="0" err="1" smtClean="0">
                <a:solidFill>
                  <a:srgbClr val="000000"/>
                </a:solidFill>
              </a:rPr>
              <a:t>tcip.mste.illinois.edu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B031D1C5-844B-A041-8348-F377DFC13FE5}" type="slidenum">
              <a:rPr lang="en-US">
                <a:solidFill>
                  <a:srgbClr val="000090"/>
                </a:solidFill>
              </a:rPr>
              <a:pPr/>
              <a:t>6</a:t>
            </a:fld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7" name="Picture 4" descr="TransSystem-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4863" y="1695450"/>
            <a:ext cx="701198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j02290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" y="3019510"/>
            <a:ext cx="1827213" cy="1135063"/>
          </a:xfrm>
          <a:prstGeom prst="rect">
            <a:avLst/>
          </a:prstGeom>
          <a:noFill/>
        </p:spPr>
      </p:pic>
      <p:pic>
        <p:nvPicPr>
          <p:cNvPr id="9" name="Picture 6" descr="j02969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4925" y="4611633"/>
            <a:ext cx="1874838" cy="1382713"/>
          </a:xfrm>
          <a:prstGeom prst="rect">
            <a:avLst/>
          </a:prstGeom>
          <a:noFill/>
        </p:spPr>
      </p:pic>
      <p:pic>
        <p:nvPicPr>
          <p:cNvPr id="10" name="Picture 7" descr="j029692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" y="1762210"/>
            <a:ext cx="1474788" cy="1227138"/>
          </a:xfrm>
          <a:prstGeom prst="rect">
            <a:avLst/>
          </a:prstGeom>
          <a:noFill/>
        </p:spPr>
      </p:pic>
      <p:pic>
        <p:nvPicPr>
          <p:cNvPr id="13" name="Picture 9" descr="a nuclear power sta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125" y="4562560"/>
            <a:ext cx="2351088" cy="1204913"/>
          </a:xfrm>
          <a:prstGeom prst="rect">
            <a:avLst/>
          </a:prstGeom>
          <a:noFill/>
        </p:spPr>
      </p:pic>
      <p:sp>
        <p:nvSpPr>
          <p:cNvPr id="14" name="Line 10"/>
          <p:cNvSpPr>
            <a:spLocks noChangeShapeType="1"/>
          </p:cNvSpPr>
          <p:nvPr/>
        </p:nvSpPr>
        <p:spPr bwMode="auto">
          <a:xfrm flipH="1" flipV="1">
            <a:off x="3332288" y="4244293"/>
            <a:ext cx="249237" cy="3683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2149475" y="4281573"/>
            <a:ext cx="312738" cy="303212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963738" y="3662447"/>
            <a:ext cx="398462" cy="71352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1868488" y="2341648"/>
            <a:ext cx="493712" cy="1087352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23825" y="5669048"/>
            <a:ext cx="112077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Monotype Sorts" charset="2"/>
              <a:buNone/>
            </a:pPr>
            <a:r>
              <a:rPr lang="en-US" b="1">
                <a:solidFill>
                  <a:schemeClr val="bg2"/>
                </a:solidFill>
              </a:rPr>
              <a:t>Nuclear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14300" y="4060910"/>
            <a:ext cx="137001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Monotype Sorts" charset="2"/>
              <a:buNone/>
            </a:pPr>
            <a:r>
              <a:rPr lang="en-US" b="1">
                <a:solidFill>
                  <a:schemeClr val="bg2"/>
                </a:solidFill>
              </a:rPr>
              <a:t>Gas or CC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55600" y="1436773"/>
            <a:ext cx="112077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Monotype Sorts" charset="2"/>
              <a:buNone/>
            </a:pPr>
            <a:r>
              <a:rPr lang="en-US" b="1">
                <a:solidFill>
                  <a:schemeClr val="bg2"/>
                </a:solidFill>
              </a:rPr>
              <a:t>Hydro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566988" y="5957833"/>
            <a:ext cx="7112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Monotype Sorts" charset="2"/>
              <a:buNone/>
            </a:pPr>
            <a:r>
              <a:rPr lang="en-US" b="1">
                <a:solidFill>
                  <a:schemeClr val="bg2"/>
                </a:solidFill>
              </a:rPr>
              <a:t>Coal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6422164"/>
            <a:ext cx="3374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Credit: Jim </a:t>
            </a:r>
            <a:r>
              <a:rPr lang="en-US" dirty="0" err="1" smtClean="0">
                <a:solidFill>
                  <a:schemeClr val="bg2"/>
                </a:solidFill>
              </a:rPr>
              <a:t>McCally</a:t>
            </a:r>
            <a:r>
              <a:rPr lang="en-US" dirty="0" smtClean="0">
                <a:solidFill>
                  <a:schemeClr val="bg2"/>
                </a:solidFill>
              </a:rPr>
              <a:t>, Iowa State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oom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3638" y="144463"/>
            <a:ext cx="5275262" cy="3521075"/>
          </a:xfrm>
          <a:prstGeom prst="rect">
            <a:avLst/>
          </a:prstGeom>
          <a:noFill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" y="3622675"/>
            <a:ext cx="4727575" cy="314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3838" y="408389"/>
            <a:ext cx="3057525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Monotype Sorts" charset="2"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control </a:t>
            </a:r>
            <a:r>
              <a:rPr lang="en-US" sz="3200" dirty="0">
                <a:solidFill>
                  <a:schemeClr val="bg1"/>
                </a:solidFill>
              </a:rPr>
              <a:t>centers</a:t>
            </a:r>
          </a:p>
        </p:txBody>
      </p:sp>
      <p:pic>
        <p:nvPicPr>
          <p:cNvPr id="7" name="Picture 11" descr="photo_oas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2050" y="3711575"/>
            <a:ext cx="3863975" cy="2798763"/>
          </a:xfrm>
          <a:prstGeom prst="rect">
            <a:avLst/>
          </a:prstGeom>
          <a:noFill/>
        </p:spPr>
      </p:pic>
      <p:pic>
        <p:nvPicPr>
          <p:cNvPr id="8" name="Picture 12" descr="Control Room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900" y="1173163"/>
            <a:ext cx="35369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193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3943"/>
            <a:ext cx="9144000" cy="5486117"/>
          </a:xfrm>
        </p:spPr>
        <p:txBody>
          <a:bodyPr/>
          <a:lstStyle/>
          <a:p>
            <a:r>
              <a:rPr lang="en-US" sz="2800" dirty="0" smtClean="0"/>
              <a:t>Impetus to have control centers came from big 1965 blackout in northeastern US</a:t>
            </a:r>
          </a:p>
          <a:p>
            <a:r>
              <a:rPr lang="en-US" sz="2800" dirty="0" smtClean="0"/>
              <a:t>Energy Management System (EMS) resulted</a:t>
            </a:r>
          </a:p>
          <a:p>
            <a:pPr lvl="1"/>
            <a:r>
              <a:rPr lang="en-US" sz="2400" dirty="0" smtClean="0"/>
              <a:t>Fairly crude ICT by 1980s standards</a:t>
            </a:r>
          </a:p>
          <a:p>
            <a:pPr lvl="1"/>
            <a:r>
              <a:rPr lang="en-US" sz="2400" dirty="0" smtClean="0"/>
              <a:t>Core largely obsolete by 2000 ICT standards</a:t>
            </a:r>
          </a:p>
          <a:p>
            <a:r>
              <a:rPr lang="en-US" sz="2800" dirty="0" smtClean="0"/>
              <a:t>Likely future: cloud-based infrastructure (“grid services” in paper)</a:t>
            </a:r>
          </a:p>
          <a:p>
            <a:pPr lvl="1"/>
            <a:r>
              <a:rPr lang="en-US" sz="2400" dirty="0" smtClean="0"/>
              <a:t>Very fast and reliable data acquisition</a:t>
            </a:r>
          </a:p>
          <a:p>
            <a:pPr lvl="1"/>
            <a:r>
              <a:rPr lang="en-US" sz="2400" dirty="0" smtClean="0"/>
              <a:t>Many more apps, with intelligence pushed in or towards substations</a:t>
            </a:r>
          </a:p>
          <a:p>
            <a:pPr lvl="1"/>
            <a:r>
              <a:rPr lang="en-US" sz="2400" dirty="0" smtClean="0"/>
              <a:t>Much more sharing of data between apps and between utilities and others (?DHS)</a:t>
            </a:r>
          </a:p>
          <a:p>
            <a:pPr lvl="2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724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739069"/>
            <a:ext cx="7772400" cy="480131"/>
          </a:xfrm>
        </p:spPr>
        <p:txBody>
          <a:bodyPr/>
          <a:lstStyle/>
          <a:p>
            <a:r>
              <a:rPr lang="en-US" dirty="0" smtClean="0"/>
              <a:t>Control Center Evolution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35641"/>
          </a:xfrm>
        </p:spPr>
        <p:txBody>
          <a:bodyPr/>
          <a:lstStyle/>
          <a:p>
            <a:r>
              <a:rPr lang="en-US" sz="2400" dirty="0" smtClean="0"/>
              <a:t>1950s: analog communications deliver “analogs” to analog computers</a:t>
            </a:r>
          </a:p>
          <a:p>
            <a:pPr lvl="1"/>
            <a:r>
              <a:rPr lang="en-US" sz="2200" b="1" u="sng" dirty="0" smtClean="0"/>
              <a:t>Load frequency control </a:t>
            </a:r>
            <a:r>
              <a:rPr lang="en-US" sz="2200" dirty="0" smtClean="0"/>
              <a:t>(LFC) and </a:t>
            </a:r>
            <a:r>
              <a:rPr lang="en-US" sz="2200" b="1" u="sng" dirty="0" smtClean="0"/>
              <a:t>economic dispatch </a:t>
            </a:r>
            <a:r>
              <a:rPr lang="en-US" sz="2200" dirty="0" smtClean="0"/>
              <a:t>(ED)</a:t>
            </a:r>
          </a:p>
          <a:p>
            <a:pPr lvl="2"/>
            <a:r>
              <a:rPr lang="en-US" sz="2000" b="1" u="sng" dirty="0" smtClean="0"/>
              <a:t>Unit commitment </a:t>
            </a:r>
            <a:r>
              <a:rPr lang="en-US" sz="2000" dirty="0" smtClean="0"/>
              <a:t>(UC): schedules start/top for generators</a:t>
            </a:r>
          </a:p>
          <a:p>
            <a:r>
              <a:rPr lang="en-US" sz="2400" dirty="0" smtClean="0"/>
              <a:t>1960s: SCADA and RTUs slowly begin to be used</a:t>
            </a:r>
          </a:p>
          <a:p>
            <a:r>
              <a:rPr lang="en-US" sz="2400" dirty="0" smtClean="0"/>
              <a:t>1965 blackout recommendation: use digital computers more extensively and effectively for RT</a:t>
            </a:r>
          </a:p>
          <a:p>
            <a:r>
              <a:rPr lang="en-US" sz="2400" dirty="0" smtClean="0"/>
              <a:t>1970s: </a:t>
            </a:r>
            <a:r>
              <a:rPr lang="en-US" sz="2400" b="1" u="sng" dirty="0" smtClean="0"/>
              <a:t>power system “security”/reliability</a:t>
            </a:r>
            <a:r>
              <a:rPr lang="en-US" sz="2400" dirty="0" smtClean="0"/>
              <a:t>: ability of system to withstand disturbances/contingencies.</a:t>
            </a:r>
          </a:p>
          <a:p>
            <a:pPr lvl="1"/>
            <a:r>
              <a:rPr lang="en-US" sz="2200" dirty="0"/>
              <a:t>Custom computers </a:t>
            </a:r>
            <a:r>
              <a:rPr lang="en-US" sz="2200" dirty="0">
                <a:sym typeface="Wingdings" pitchFamily="2" charset="2"/>
              </a:rPr>
              <a:t> general purpose computers running EMS</a:t>
            </a:r>
          </a:p>
          <a:p>
            <a:pPr lvl="1"/>
            <a:r>
              <a:rPr lang="en-US" sz="2200" dirty="0">
                <a:sym typeface="Wingdings" pitchFamily="2" charset="2"/>
              </a:rPr>
              <a:t>SCADA installed in substations and distribution feeders  </a:t>
            </a:r>
            <a:r>
              <a:rPr lang="en-US" sz="2200" b="1" u="sng" dirty="0">
                <a:sym typeface="Wingdings" pitchFamily="2" charset="2"/>
              </a:rPr>
              <a:t>distribution management systems </a:t>
            </a:r>
            <a:r>
              <a:rPr lang="en-US" sz="2200" dirty="0">
                <a:sym typeface="Wingdings" pitchFamily="2" charset="2"/>
              </a:rPr>
              <a:t>(DMS)</a:t>
            </a:r>
          </a:p>
          <a:p>
            <a:pPr lvl="1"/>
            <a:r>
              <a:rPr lang="en-US" sz="2200" dirty="0">
                <a:sym typeface="Wingdings" pitchFamily="2" charset="2"/>
              </a:rPr>
              <a:t>SCED: </a:t>
            </a:r>
            <a:r>
              <a:rPr lang="en-US" sz="2200" b="1" u="sng" dirty="0">
                <a:sym typeface="Wingdings" pitchFamily="2" charset="2"/>
              </a:rPr>
              <a:t>security-constrained economic dispatch</a:t>
            </a:r>
            <a:endParaRPr lang="en-US" sz="2200" b="1" u="sng" dirty="0"/>
          </a:p>
        </p:txBody>
      </p:sp>
    </p:spTree>
    <p:extLst>
      <p:ext uri="{BB962C8B-B14F-4D97-AF65-F5344CB8AC3E}">
        <p14:creationId xmlns:p14="http://schemas.microsoft.com/office/powerpoint/2010/main" val="394345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heme1">
  <a:themeElements>
    <a:clrScheme name="Sample presentation slides [6]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Sample presentation slides [6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presentation slides [6]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[6]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[6]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325</TotalTime>
  <Words>1810</Words>
  <Application>Microsoft Office PowerPoint</Application>
  <PresentationFormat>On-screen Show (4:3)</PresentationFormat>
  <Paragraphs>215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Theme1</vt:lpstr>
      <vt:lpstr>Digital Systems for the Smart Grid  Computation Segment Lecture 1:  Control center structure &amp; software; Utility ICT infrastructures</vt:lpstr>
      <vt:lpstr>Schedule for This Segment</vt:lpstr>
      <vt:lpstr>Caveats on the big picture</vt:lpstr>
      <vt:lpstr>Reading for Computation Segment</vt:lpstr>
      <vt:lpstr>Today’s Content</vt:lpstr>
      <vt:lpstr>Power System Structure</vt:lpstr>
      <vt:lpstr>PowerPoint Presentation</vt:lpstr>
      <vt:lpstr>Introduction (I)</vt:lpstr>
      <vt:lpstr>Control Center Evolution (II)</vt:lpstr>
      <vt:lpstr>Control Center Evolution (cont.)</vt:lpstr>
      <vt:lpstr>Control Center Evolution (cont.)</vt:lpstr>
      <vt:lpstr>Control Centers (CC) in the Market Environment</vt:lpstr>
      <vt:lpstr>EMS and BMS Interactions</vt:lpstr>
      <vt:lpstr>Conventional Control Centers (III)</vt:lpstr>
      <vt:lpstr>Control Center Functions</vt:lpstr>
      <vt:lpstr>Control Center Architecture</vt:lpstr>
      <vt:lpstr>Conventional Control Center Architecture</vt:lpstr>
      <vt:lpstr>Changing Environment (IV)</vt:lpstr>
      <vt:lpstr>Changing Environment (cont.)</vt:lpstr>
      <vt:lpstr>Integration Needs of Control Centers</vt:lpstr>
      <vt:lpstr>Modern Distributed Control Centers (VI)</vt:lpstr>
      <vt:lpstr>Distributed Data Acquisition</vt:lpstr>
      <vt:lpstr>Future Control Centers (VIII)</vt:lpstr>
      <vt:lpstr>Future Control Centers (cont.)</vt:lpstr>
      <vt:lpstr>Future Control Centers (cont.)</vt:lpstr>
      <vt:lpstr>The Brave New World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Kenny-Home</dc:creator>
  <cp:lastModifiedBy>bakken</cp:lastModifiedBy>
  <cp:revision>28</cp:revision>
  <dcterms:created xsi:type="dcterms:W3CDTF">2011-10-07T22:16:53Z</dcterms:created>
  <dcterms:modified xsi:type="dcterms:W3CDTF">2012-02-28T03:32:59Z</dcterms:modified>
</cp:coreProperties>
</file>