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3" r:id="rId1"/>
  </p:sldMasterIdLst>
  <p:notesMasterIdLst>
    <p:notesMasterId r:id="rId41"/>
  </p:notesMasterIdLst>
  <p:sldIdLst>
    <p:sldId id="256" r:id="rId2"/>
    <p:sldId id="262" r:id="rId3"/>
    <p:sldId id="263" r:id="rId4"/>
    <p:sldId id="264" r:id="rId5"/>
    <p:sldId id="265" r:id="rId6"/>
    <p:sldId id="266" r:id="rId7"/>
    <p:sldId id="267" r:id="rId8"/>
    <p:sldId id="268" r:id="rId9"/>
    <p:sldId id="269" r:id="rId10"/>
    <p:sldId id="270" r:id="rId11"/>
    <p:sldId id="271" r:id="rId12"/>
    <p:sldId id="272" r:id="rId13"/>
    <p:sldId id="273" r:id="rId14"/>
    <p:sldId id="274" r:id="rId15"/>
    <p:sldId id="275" r:id="rId16"/>
    <p:sldId id="276" r:id="rId17"/>
    <p:sldId id="277" r:id="rId18"/>
    <p:sldId id="278" r:id="rId19"/>
    <p:sldId id="279" r:id="rId20"/>
    <p:sldId id="280" r:id="rId21"/>
    <p:sldId id="281" r:id="rId22"/>
    <p:sldId id="282" r:id="rId23"/>
    <p:sldId id="283" r:id="rId24"/>
    <p:sldId id="284" r:id="rId25"/>
    <p:sldId id="285" r:id="rId26"/>
    <p:sldId id="286" r:id="rId27"/>
    <p:sldId id="287" r:id="rId28"/>
    <p:sldId id="288" r:id="rId29"/>
    <p:sldId id="289" r:id="rId30"/>
    <p:sldId id="290" r:id="rId31"/>
    <p:sldId id="291" r:id="rId32"/>
    <p:sldId id="292" r:id="rId33"/>
    <p:sldId id="293" r:id="rId34"/>
    <p:sldId id="294" r:id="rId35"/>
    <p:sldId id="295" r:id="rId36"/>
    <p:sldId id="296" r:id="rId37"/>
    <p:sldId id="297" r:id="rId38"/>
    <p:sldId id="298" r:id="rId39"/>
    <p:sldId id="299" r:id="rId4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1599" autoAdjust="0"/>
    <p:restoredTop sz="94660"/>
  </p:normalViewPr>
  <p:slideViewPr>
    <p:cSldViewPr>
      <p:cViewPr>
        <p:scale>
          <a:sx n="100" d="100"/>
          <a:sy n="100" d="100"/>
        </p:scale>
        <p:origin x="-1692" y="-65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1EB4DB5-5254-4FC8-A598-29A0D1CC729B}" type="datetimeFigureOut">
              <a:rPr lang="en-US" smtClean="0"/>
              <a:t>2/27/2012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FB80F14-ACAC-4DFA-A893-A88248EBF6B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867552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1" name="Rectangle 19"/>
          <p:cNvSpPr>
            <a:spLocks noChangeArrowheads="1"/>
          </p:cNvSpPr>
          <p:nvPr/>
        </p:nvSpPr>
        <p:spPr bwMode="gray">
          <a:xfrm>
            <a:off x="0" y="0"/>
            <a:ext cx="9109075" cy="2643188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grpSp>
        <p:nvGrpSpPr>
          <p:cNvPr id="3092" name="Group 20"/>
          <p:cNvGrpSpPr>
            <a:grpSpLocks/>
          </p:cNvGrpSpPr>
          <p:nvPr/>
        </p:nvGrpSpPr>
        <p:grpSpPr bwMode="auto">
          <a:xfrm>
            <a:off x="-4763" y="0"/>
            <a:ext cx="9148763" cy="6856413"/>
            <a:chOff x="-3" y="0"/>
            <a:chExt cx="5763" cy="4319"/>
          </a:xfrm>
        </p:grpSpPr>
        <p:sp>
          <p:nvSpPr>
            <p:cNvPr id="3093" name="AutoShape 21"/>
            <p:cNvSpPr>
              <a:spLocks noChangeArrowheads="1"/>
            </p:cNvSpPr>
            <p:nvPr userDrawn="1"/>
          </p:nvSpPr>
          <p:spPr bwMode="gray">
            <a:xfrm>
              <a:off x="24" y="24"/>
              <a:ext cx="5712" cy="4272"/>
            </a:xfrm>
            <a:prstGeom prst="roundRect">
              <a:avLst>
                <a:gd name="adj" fmla="val 6227"/>
              </a:avLst>
            </a:prstGeom>
            <a:noFill/>
            <a:ln w="76200">
              <a:solidFill>
                <a:schemeClr val="bg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3094" name="Freeform 22"/>
            <p:cNvSpPr>
              <a:spLocks/>
            </p:cNvSpPr>
            <p:nvPr userDrawn="1"/>
          </p:nvSpPr>
          <p:spPr bwMode="gray">
            <a:xfrm>
              <a:off x="0" y="0"/>
              <a:ext cx="288" cy="288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5" name="Freeform 23"/>
            <p:cNvSpPr>
              <a:spLocks/>
            </p:cNvSpPr>
            <p:nvPr userDrawn="1"/>
          </p:nvSpPr>
          <p:spPr bwMode="gray">
            <a:xfrm rot="-5408600">
              <a:off x="-50" y="4030"/>
              <a:ext cx="336" cy="242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6" name="Freeform 24"/>
            <p:cNvSpPr>
              <a:spLocks/>
            </p:cNvSpPr>
            <p:nvPr userDrawn="1"/>
          </p:nvSpPr>
          <p:spPr bwMode="gray">
            <a:xfrm rot="10769190">
              <a:off x="5519" y="4031"/>
              <a:ext cx="232" cy="287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3097" name="Freeform 25"/>
            <p:cNvSpPr>
              <a:spLocks/>
            </p:cNvSpPr>
            <p:nvPr userDrawn="1"/>
          </p:nvSpPr>
          <p:spPr bwMode="gray">
            <a:xfrm rot="5400000">
              <a:off x="5472" y="0"/>
              <a:ext cx="288" cy="288"/>
            </a:xfrm>
            <a:custGeom>
              <a:avLst/>
              <a:gdLst>
                <a:gd name="T0" fmla="*/ 0 w 336"/>
                <a:gd name="T1" fmla="*/ 48 h 384"/>
                <a:gd name="T2" fmla="*/ 0 w 336"/>
                <a:gd name="T3" fmla="*/ 384 h 384"/>
                <a:gd name="T4" fmla="*/ 96 w 336"/>
                <a:gd name="T5" fmla="*/ 192 h 384"/>
                <a:gd name="T6" fmla="*/ 192 w 336"/>
                <a:gd name="T7" fmla="*/ 48 h 384"/>
                <a:gd name="T8" fmla="*/ 336 w 336"/>
                <a:gd name="T9" fmla="*/ 0 h 384"/>
                <a:gd name="T10" fmla="*/ 0 w 336"/>
                <a:gd name="T11" fmla="*/ 0 h 384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  <a:cxn ang="0">
                  <a:pos x="T8" y="T9"/>
                </a:cxn>
                <a:cxn ang="0">
                  <a:pos x="T10" y="T11"/>
                </a:cxn>
              </a:cxnLst>
              <a:rect l="0" t="0" r="r" b="b"/>
              <a:pathLst>
                <a:path w="336" h="384">
                  <a:moveTo>
                    <a:pt x="0" y="48"/>
                  </a:moveTo>
                  <a:lnTo>
                    <a:pt x="0" y="384"/>
                  </a:lnTo>
                  <a:lnTo>
                    <a:pt x="96" y="192"/>
                  </a:lnTo>
                  <a:lnTo>
                    <a:pt x="192" y="48"/>
                  </a:lnTo>
                  <a:lnTo>
                    <a:pt x="336" y="0"/>
                  </a:lnTo>
                  <a:lnTo>
                    <a:pt x="0" y="0"/>
                  </a:lnTo>
                </a:path>
              </a:pathLst>
            </a:custGeom>
            <a:solidFill>
              <a:schemeClr val="bg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 bwMode="ltGray">
          <a:xfrm>
            <a:off x="762000" y="990600"/>
            <a:ext cx="7772400" cy="10668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rgbClr val="000000"/>
                  </a:outerShdw>
                </a:effectLst>
              </a14:hiddenEffects>
            </a:ext>
          </a:extLst>
        </p:spPr>
        <p:txBody>
          <a:bodyPr/>
          <a:lstStyle>
            <a:lvl1pPr algn="ctr">
              <a:defRPr sz="4400"/>
            </a:lvl1pPr>
          </a:lstStyle>
          <a:p>
            <a:pPr lvl="0"/>
            <a:r>
              <a:rPr lang="en-US" noProof="0" dirty="0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066800" y="2895600"/>
            <a:ext cx="7086600" cy="2286000"/>
          </a:xfrm>
        </p:spPr>
        <p:txBody>
          <a:bodyPr/>
          <a:lstStyle>
            <a:lvl1pPr marL="0" indent="0" algn="ctr">
              <a:buFontTx/>
              <a:buNone/>
              <a:defRPr sz="2800">
                <a:solidFill>
                  <a:schemeClr val="tx2"/>
                </a:solidFill>
              </a:defRPr>
            </a:lvl1pPr>
          </a:lstStyle>
          <a:p>
            <a:pPr lvl="0"/>
            <a:r>
              <a:rPr lang="en-US" noProof="0" dirty="0" smtClean="0"/>
              <a:t>Click to edit Master subtitle style</a:t>
            </a:r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19400" y="5535302"/>
            <a:ext cx="3581400" cy="636898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8450" y="113050"/>
            <a:ext cx="231629" cy="66319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526436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04000" y="287338"/>
            <a:ext cx="2057400" cy="6389687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31800" y="287338"/>
            <a:ext cx="6019800" cy="638968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38955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Title, Text,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98525" y="287338"/>
            <a:ext cx="66294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31800" y="1727200"/>
            <a:ext cx="4038600" cy="4949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727200"/>
            <a:ext cx="4038600" cy="494982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2059002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1658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438400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76139083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6294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31800" y="17272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2800" y="1727200"/>
            <a:ext cx="4038600" cy="49498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8260255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8595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5257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88595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257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6629400" cy="8683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590778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5294936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266424369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392617106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28225935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46" name="Group 22"/>
          <p:cNvGrpSpPr>
            <a:grpSpLocks/>
          </p:cNvGrpSpPr>
          <p:nvPr/>
        </p:nvGrpSpPr>
        <p:grpSpPr bwMode="auto">
          <a:xfrm>
            <a:off x="0" y="260350"/>
            <a:ext cx="9156700" cy="1296988"/>
            <a:chOff x="-1" y="196"/>
            <a:chExt cx="5768" cy="635"/>
          </a:xfrm>
        </p:grpSpPr>
        <p:sp>
          <p:nvSpPr>
            <p:cNvPr id="1047" name="Rectangle 23"/>
            <p:cNvSpPr>
              <a:spLocks noChangeArrowheads="1"/>
            </p:cNvSpPr>
            <p:nvPr userDrawn="1"/>
          </p:nvSpPr>
          <p:spPr bwMode="gray">
            <a:xfrm>
              <a:off x="1" y="196"/>
              <a:ext cx="5766" cy="635"/>
            </a:xfrm>
            <a:prstGeom prst="rect">
              <a:avLst/>
            </a:prstGeom>
            <a:gradFill rotWithShape="1">
              <a:gsLst>
                <a:gs pos="0">
                  <a:schemeClr val="accent1"/>
                </a:gs>
                <a:gs pos="100000">
                  <a:schemeClr val="tx1"/>
                </a:gs>
              </a:gsLst>
              <a:lin ang="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/>
            </a:p>
          </p:txBody>
        </p:sp>
        <p:sp>
          <p:nvSpPr>
            <p:cNvPr id="1048" name="Freeform 24"/>
            <p:cNvSpPr>
              <a:spLocks/>
            </p:cNvSpPr>
            <p:nvPr userDrawn="1"/>
          </p:nvSpPr>
          <p:spPr bwMode="gray">
            <a:xfrm flipH="1" flipV="1">
              <a:off x="2265" y="196"/>
              <a:ext cx="3497" cy="226"/>
            </a:xfrm>
            <a:custGeom>
              <a:avLst/>
              <a:gdLst>
                <a:gd name="T0" fmla="*/ 45 w 1497"/>
                <a:gd name="T1" fmla="*/ 590 h 590"/>
                <a:gd name="T2" fmla="*/ 1497 w 1497"/>
                <a:gd name="T3" fmla="*/ 590 h 590"/>
                <a:gd name="T4" fmla="*/ 0 w 1497"/>
                <a:gd name="T5" fmla="*/ 0 h 590"/>
                <a:gd name="T6" fmla="*/ 0 w 1497"/>
                <a:gd name="T7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tx1"/>
                </a:gs>
                <a:gs pos="100000">
                  <a:schemeClr val="tx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  <p:sp>
          <p:nvSpPr>
            <p:cNvPr id="1049" name="Freeform 25"/>
            <p:cNvSpPr>
              <a:spLocks/>
            </p:cNvSpPr>
            <p:nvPr userDrawn="1"/>
          </p:nvSpPr>
          <p:spPr bwMode="gray">
            <a:xfrm>
              <a:off x="-1" y="513"/>
              <a:ext cx="3702" cy="311"/>
            </a:xfrm>
            <a:custGeom>
              <a:avLst/>
              <a:gdLst>
                <a:gd name="T0" fmla="*/ 45 w 1497"/>
                <a:gd name="T1" fmla="*/ 590 h 590"/>
                <a:gd name="T2" fmla="*/ 1497 w 1497"/>
                <a:gd name="T3" fmla="*/ 590 h 590"/>
                <a:gd name="T4" fmla="*/ 0 w 1497"/>
                <a:gd name="T5" fmla="*/ 0 h 590"/>
                <a:gd name="T6" fmla="*/ 0 w 1497"/>
                <a:gd name="T7" fmla="*/ 590 h 59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0" t="0" r="r" b="b"/>
              <a:pathLst>
                <a:path w="1497" h="590">
                  <a:moveTo>
                    <a:pt x="45" y="590"/>
                  </a:moveTo>
                  <a:lnTo>
                    <a:pt x="1497" y="590"/>
                  </a:lnTo>
                  <a:lnTo>
                    <a:pt x="0" y="0"/>
                  </a:lnTo>
                  <a:lnTo>
                    <a:pt x="0" y="590"/>
                  </a:lnTo>
                </a:path>
              </a:pathLst>
            </a:custGeom>
            <a:gradFill rotWithShape="1">
              <a:gsLst>
                <a:gs pos="0">
                  <a:schemeClr val="accent1"/>
                </a:gs>
                <a:gs pos="100000">
                  <a:schemeClr val="accent1">
                    <a:gamma/>
                    <a:shade val="46275"/>
                    <a:invGamma/>
                  </a:schemeClr>
                </a:gs>
              </a:gsLst>
              <a:lin ang="18900000" scaled="1"/>
            </a:gra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round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040" name="Rectangle 16"/>
          <p:cNvSpPr>
            <a:spLocks noChangeArrowheads="1"/>
          </p:cNvSpPr>
          <p:nvPr/>
        </p:nvSpPr>
        <p:spPr bwMode="gray">
          <a:xfrm>
            <a:off x="12700" y="1614488"/>
            <a:ext cx="9132888" cy="158750"/>
          </a:xfrm>
          <a:prstGeom prst="rect">
            <a:avLst/>
          </a:prstGeom>
          <a:gradFill rotWithShape="0">
            <a:gsLst>
              <a:gs pos="0">
                <a:schemeClr val="bg2"/>
              </a:gs>
              <a:gs pos="100000">
                <a:schemeClr val="bg2">
                  <a:gamma/>
                  <a:tint val="0"/>
                  <a:invGamma/>
                </a:schemeClr>
              </a:gs>
            </a:gsLst>
            <a:lin ang="540000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gray">
          <a:xfrm>
            <a:off x="457200" y="685800"/>
            <a:ext cx="6629400" cy="8683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18900000" algn="ctr" rotWithShape="0">
                    <a:srgbClr val="000000">
                      <a:alpha val="50000"/>
                    </a:srgbClr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31800" y="1727200"/>
            <a:ext cx="8229600" cy="4949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</a:p>
        </p:txBody>
      </p:sp>
      <p:sp>
        <p:nvSpPr>
          <p:cNvPr id="1045" name="Rectangle 21"/>
          <p:cNvSpPr>
            <a:spLocks noChangeArrowheads="1"/>
          </p:cNvSpPr>
          <p:nvPr/>
        </p:nvSpPr>
        <p:spPr bwMode="gray">
          <a:xfrm>
            <a:off x="0" y="223838"/>
            <a:ext cx="9140825" cy="698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sp>
        <p:nvSpPr>
          <p:cNvPr id="1050" name="Rectangle 26"/>
          <p:cNvSpPr>
            <a:spLocks noChangeArrowheads="1"/>
          </p:cNvSpPr>
          <p:nvPr/>
        </p:nvSpPr>
        <p:spPr bwMode="gray">
          <a:xfrm>
            <a:off x="1588" y="0"/>
            <a:ext cx="9144000" cy="188913"/>
          </a:xfrm>
          <a:prstGeom prst="rect">
            <a:avLst/>
          </a:prstGeom>
          <a:gradFill rotWithShape="0">
            <a:gsLst>
              <a:gs pos="0">
                <a:schemeClr val="tx1"/>
              </a:gs>
              <a:gs pos="100000">
                <a:schemeClr val="tx1">
                  <a:gamma/>
                  <a:shade val="46275"/>
                  <a:invGamma/>
                </a:schemeClr>
              </a:gs>
            </a:gsLst>
            <a:lin ang="0" scaled="1"/>
          </a:gra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/>
          </a:p>
        </p:txBody>
      </p:sp>
      <p:pic>
        <p:nvPicPr>
          <p:cNvPr id="2" name="Picture 1"/>
          <p:cNvPicPr>
            <a:picLocks noChangeAspect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10400" y="369887"/>
            <a:ext cx="2065337" cy="367289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4" r:id="rId1"/>
    <p:sldLayoutId id="2147483675" r:id="rId2"/>
    <p:sldLayoutId id="2147483676" r:id="rId3"/>
    <p:sldLayoutId id="2147483677" r:id="rId4"/>
    <p:sldLayoutId id="2147483678" r:id="rId5"/>
    <p:sldLayoutId id="2147483679" r:id="rId6"/>
    <p:sldLayoutId id="2147483680" r:id="rId7"/>
    <p:sldLayoutId id="2147483681" r:id="rId8"/>
    <p:sldLayoutId id="2147483682" r:id="rId9"/>
    <p:sldLayoutId id="2147483683" r:id="rId10"/>
    <p:sldLayoutId id="2147483684" r:id="rId11"/>
    <p:sldLayoutId id="2147483685" r:id="rId12"/>
  </p:sldLayoutIdLst>
  <p:timing>
    <p:tnLst>
      <p:par>
        <p:cTn id="1" dur="indefinite" restart="never" nodeType="tmRoot"/>
      </p:par>
    </p:tnLst>
  </p:timing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>
          <a:solidFill>
            <a:schemeClr val="bg1"/>
          </a:solidFill>
          <a:latin typeface="Arial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hyperlink" Target="http://en.wikipedia.org/wiki/GOOSE" TargetMode="External"/><Relationship Id="rId2" Type="http://schemas.openxmlformats.org/officeDocument/2006/relationships/hyperlink" Target="http://en.wikipedia.org/wiki/Generic_Substation_Events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en.wikipedia.org/wiki/Substation_Configuration_Language" TargetMode="Externa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hyperlink" Target="http://seclab.web.cs.illinois.edu/wp-content/uploads/2011/03/iec61850-intro.pdf" TargetMode="External"/><Relationship Id="rId2" Type="http://schemas.openxmlformats.org/officeDocument/2006/relationships/hyperlink" Target="http://en.wikipedia.org/wiki/61850" TargetMode="Externa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62000" y="990600"/>
            <a:ext cx="7772400" cy="1600200"/>
          </a:xfrm>
        </p:spPr>
        <p:txBody>
          <a:bodyPr/>
          <a:lstStyle/>
          <a:p>
            <a:r>
              <a:rPr lang="en-US" sz="3600" dirty="0" smtClean="0"/>
              <a:t>Digital Systems for the Smart Grid</a:t>
            </a:r>
            <a:br>
              <a:rPr lang="en-US" sz="3600" dirty="0" smtClean="0"/>
            </a:br>
            <a:r>
              <a:rPr lang="en-US" sz="3600" dirty="0"/>
              <a:t/>
            </a:r>
            <a:br>
              <a:rPr lang="en-US" sz="3600" dirty="0"/>
            </a:br>
            <a:r>
              <a:rPr lang="en-US" sz="2400" dirty="0" smtClean="0"/>
              <a:t>Computation Segment Lecture 2:</a:t>
            </a:r>
            <a:br>
              <a:rPr lang="en-US" sz="2400" dirty="0" smtClean="0"/>
            </a:br>
            <a:r>
              <a:rPr lang="en-US" sz="2400" dirty="0" smtClean="0"/>
              <a:t>Data Management and IEC 61850</a:t>
            </a: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>
                <a:solidFill>
                  <a:srgbClr val="1F497D"/>
                </a:solidFill>
              </a:rPr>
              <a:t>Dr. </a:t>
            </a:r>
            <a:r>
              <a:rPr lang="en-US" dirty="0" err="1">
                <a:solidFill>
                  <a:srgbClr val="1F497D"/>
                </a:solidFill>
              </a:rPr>
              <a:t>Anurag</a:t>
            </a:r>
            <a:r>
              <a:rPr lang="en-US" dirty="0">
                <a:solidFill>
                  <a:srgbClr val="1F497D"/>
                </a:solidFill>
              </a:rPr>
              <a:t> K. </a:t>
            </a:r>
            <a:r>
              <a:rPr lang="en-US" dirty="0" err="1">
                <a:solidFill>
                  <a:srgbClr val="1F497D"/>
                </a:solidFill>
              </a:rPr>
              <a:t>Srivastava</a:t>
            </a:r>
            <a:r>
              <a:rPr lang="en-US" dirty="0">
                <a:solidFill>
                  <a:srgbClr val="1F497D"/>
                </a:solidFill>
              </a:rPr>
              <a:t>, </a:t>
            </a:r>
          </a:p>
          <a:p>
            <a:r>
              <a:rPr lang="en-US" dirty="0">
                <a:solidFill>
                  <a:srgbClr val="1F497D"/>
                </a:solidFill>
              </a:rPr>
              <a:t>Dr. Carl Hauser, </a:t>
            </a:r>
          </a:p>
          <a:p>
            <a:r>
              <a:rPr lang="en-US" b="1" dirty="0">
                <a:solidFill>
                  <a:srgbClr val="800000"/>
                </a:solidFill>
              </a:rPr>
              <a:t>Dr. Dave </a:t>
            </a:r>
            <a:r>
              <a:rPr lang="en-US" b="1" dirty="0" err="1">
                <a:solidFill>
                  <a:srgbClr val="800000"/>
                </a:solidFill>
              </a:rPr>
              <a:t>Bakken</a:t>
            </a:r>
            <a:r>
              <a:rPr lang="en-US" dirty="0">
                <a:solidFill>
                  <a:srgbClr val="1F497D"/>
                </a:solidFill>
              </a:rPr>
              <a:t>, </a:t>
            </a:r>
          </a:p>
          <a:p>
            <a:r>
              <a:rPr lang="en-US" dirty="0">
                <a:solidFill>
                  <a:srgbClr val="1F497D"/>
                </a:solidFill>
              </a:rPr>
              <a:t>Dr. Min </a:t>
            </a:r>
            <a:r>
              <a:rPr lang="en-US" dirty="0" err="1">
                <a:solidFill>
                  <a:srgbClr val="1F497D"/>
                </a:solidFill>
              </a:rPr>
              <a:t>Sik</a:t>
            </a:r>
            <a:r>
              <a:rPr lang="en-US" dirty="0">
                <a:solidFill>
                  <a:srgbClr val="1F497D"/>
                </a:solidFill>
              </a:rPr>
              <a:t> Kim</a:t>
            </a:r>
          </a:p>
          <a:p>
            <a:r>
              <a:rPr lang="en-US" dirty="0">
                <a:solidFill>
                  <a:srgbClr val="800000"/>
                </a:solidFill>
              </a:rPr>
              <a:t>Washington State University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40776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4" y="891469"/>
            <a:ext cx="7772400" cy="480131"/>
          </a:xfrm>
        </p:spPr>
        <p:txBody>
          <a:bodyPr/>
          <a:lstStyle/>
          <a:p>
            <a:r>
              <a:rPr lang="en-US" dirty="0" smtClean="0"/>
              <a:t>Inheritance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" y="1706305"/>
            <a:ext cx="9144000" cy="5837495"/>
          </a:xfrm>
        </p:spPr>
        <p:txBody>
          <a:bodyPr/>
          <a:lstStyle/>
          <a:p>
            <a:r>
              <a:rPr lang="en-US" sz="2600" b="1" u="sng" dirty="0" smtClean="0"/>
              <a:t>Inheritance</a:t>
            </a:r>
            <a:r>
              <a:rPr lang="en-US" sz="2600" dirty="0" smtClean="0"/>
              <a:t> (AKA </a:t>
            </a:r>
            <a:r>
              <a:rPr lang="en-US" sz="2600" b="1" u="sng" dirty="0" smtClean="0"/>
              <a:t>generalization</a:t>
            </a:r>
            <a:r>
              <a:rPr lang="en-US" sz="2600" dirty="0" smtClean="0"/>
              <a:t>) defines class and sub-class relationships</a:t>
            </a:r>
          </a:p>
          <a:p>
            <a:pPr lvl="1"/>
            <a:r>
              <a:rPr lang="en-US" sz="2000" dirty="0" smtClean="0"/>
              <a:t>Sub-classes inherit attributes from parent class (and up)</a:t>
            </a:r>
          </a:p>
          <a:p>
            <a:r>
              <a:rPr lang="en-US" sz="2600" dirty="0" smtClean="0"/>
              <a:t>Kids of classes</a:t>
            </a:r>
          </a:p>
          <a:p>
            <a:pPr lvl="1"/>
            <a:r>
              <a:rPr lang="en-US" sz="2000" b="1" u="sng" dirty="0"/>
              <a:t>Concrete</a:t>
            </a:r>
            <a:r>
              <a:rPr lang="en-US" sz="2000" dirty="0"/>
              <a:t>: can instantiate instances</a:t>
            </a:r>
          </a:p>
          <a:p>
            <a:pPr lvl="1"/>
            <a:r>
              <a:rPr lang="en-US" sz="2000" b="1" u="sng" dirty="0"/>
              <a:t>Abstract</a:t>
            </a:r>
            <a:r>
              <a:rPr lang="en-US" sz="2000" dirty="0"/>
              <a:t>: can’t instantiate instances, use as common parent class for other classes</a:t>
            </a:r>
          </a:p>
          <a:p>
            <a:r>
              <a:rPr lang="en-US" sz="2600" dirty="0" smtClean="0"/>
              <a:t>E.g. </a:t>
            </a:r>
            <a:r>
              <a:rPr lang="en-US" sz="2600" dirty="0" smtClean="0">
                <a:latin typeface="Courier New" pitchFamily="49" charset="0"/>
                <a:cs typeface="Courier New" pitchFamily="49" charset="0"/>
              </a:rPr>
              <a:t>Shape</a:t>
            </a:r>
            <a:r>
              <a:rPr lang="en-US" sz="2600" dirty="0" smtClean="0"/>
              <a:t> class hierarchy (abstract class)</a:t>
            </a:r>
          </a:p>
          <a:p>
            <a:pPr lvl="1"/>
            <a:r>
              <a:rPr lang="en-US" sz="2200" u="sng" dirty="0"/>
              <a:t>Circle</a:t>
            </a:r>
          </a:p>
          <a:p>
            <a:pPr lvl="1"/>
            <a:r>
              <a:rPr lang="en-US" sz="2200" u="sng" dirty="0"/>
              <a:t>Triangle</a:t>
            </a:r>
          </a:p>
          <a:p>
            <a:pPr lvl="1"/>
            <a:r>
              <a:rPr lang="en-US" sz="2200" u="sng" dirty="0"/>
              <a:t>Rectangle</a:t>
            </a:r>
          </a:p>
          <a:p>
            <a:pPr lvl="2"/>
            <a:r>
              <a:rPr lang="en-US" sz="1800" u="sng" dirty="0"/>
              <a:t>Square</a:t>
            </a:r>
          </a:p>
          <a:p>
            <a:r>
              <a:rPr lang="en-US" sz="2600" dirty="0" smtClean="0"/>
              <a:t>UML inheritance: clear triangle on parent side of line</a:t>
            </a:r>
          </a:p>
        </p:txBody>
      </p:sp>
    </p:spTree>
    <p:extLst>
      <p:ext uri="{BB962C8B-B14F-4D97-AF65-F5344CB8AC3E}">
        <p14:creationId xmlns:p14="http://schemas.microsoft.com/office/powerpoint/2010/main" val="2735888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4" y="815269"/>
            <a:ext cx="7772400" cy="480131"/>
          </a:xfrm>
        </p:spPr>
        <p:txBody>
          <a:bodyPr/>
          <a:lstStyle/>
          <a:p>
            <a:r>
              <a:rPr lang="en-US" dirty="0" smtClean="0"/>
              <a:t>Inheritance (cont.)</a:t>
            </a:r>
            <a:endParaRPr 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926" t="30152" r="9042" b="5490"/>
          <a:stretch/>
        </p:blipFill>
        <p:spPr bwMode="auto">
          <a:xfrm>
            <a:off x="1458226" y="2051685"/>
            <a:ext cx="6542774" cy="45781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8028224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91469"/>
            <a:ext cx="9144000" cy="480131"/>
          </a:xfrm>
        </p:spPr>
        <p:txBody>
          <a:bodyPr/>
          <a:lstStyle/>
          <a:p>
            <a:r>
              <a:rPr lang="en-US" dirty="0" smtClean="0"/>
              <a:t>Association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24000"/>
            <a:ext cx="9144000" cy="3276600"/>
          </a:xfrm>
        </p:spPr>
        <p:txBody>
          <a:bodyPr/>
          <a:lstStyle/>
          <a:p>
            <a:r>
              <a:rPr lang="en-US" sz="2400" dirty="0" smtClean="0"/>
              <a:t>Relationships other than parent-child are useful!</a:t>
            </a:r>
          </a:p>
          <a:p>
            <a:r>
              <a:rPr lang="en-US" sz="2400" dirty="0" smtClean="0"/>
              <a:t>E.g., a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Shape</a:t>
            </a:r>
            <a:r>
              <a:rPr lang="en-US" sz="2400" dirty="0" smtClean="0"/>
              <a:t> can have a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Style</a:t>
            </a:r>
          </a:p>
          <a:p>
            <a:r>
              <a:rPr lang="en-US" sz="2400" dirty="0" smtClean="0"/>
              <a:t>UML depiction: a line with </a:t>
            </a:r>
            <a:r>
              <a:rPr lang="en-US" sz="2400" b="1" u="sng" dirty="0" smtClean="0"/>
              <a:t>role</a:t>
            </a:r>
            <a:r>
              <a:rPr lang="en-US" sz="2400" dirty="0" smtClean="0"/>
              <a:t> and  </a:t>
            </a:r>
            <a:r>
              <a:rPr lang="en-US" sz="2400" b="1" u="sng" dirty="0"/>
              <a:t>cardinality</a:t>
            </a:r>
            <a:r>
              <a:rPr lang="en-US" sz="2400" dirty="0" smtClean="0"/>
              <a:t> at each end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Shape</a:t>
            </a:r>
            <a:r>
              <a:rPr lang="en-US" sz="2000" dirty="0" smtClean="0"/>
              <a:t> has a role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Style</a:t>
            </a:r>
            <a:r>
              <a:rPr lang="en-US" sz="2000" dirty="0" smtClean="0"/>
              <a:t> with cardinality 1</a:t>
            </a:r>
          </a:p>
          <a:p>
            <a:pPr lvl="1"/>
            <a:r>
              <a:rPr lang="en-US" sz="2000" dirty="0" smtClean="0"/>
              <a:t>A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Style</a:t>
            </a:r>
            <a:r>
              <a:rPr lang="en-US" sz="2000" dirty="0" smtClean="0"/>
              <a:t> has a role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Shapes</a:t>
            </a:r>
            <a:r>
              <a:rPr lang="en-US" sz="2000" dirty="0" smtClean="0"/>
              <a:t> with cardinality 0..*</a:t>
            </a:r>
          </a:p>
          <a:p>
            <a:r>
              <a:rPr lang="en-US" sz="2400" dirty="0" smtClean="0"/>
              <a:t>Implications: subclasses of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Shape</a:t>
            </a:r>
          </a:p>
          <a:p>
            <a:pPr lvl="1"/>
            <a:r>
              <a:rPr lang="en-US" sz="2000" dirty="0" smtClean="0"/>
              <a:t>Must all have a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Style</a:t>
            </a:r>
            <a:r>
              <a:rPr lang="en-US" sz="2000" dirty="0" smtClean="0"/>
              <a:t> </a:t>
            </a:r>
          </a:p>
          <a:p>
            <a:pPr lvl="1"/>
            <a:r>
              <a:rPr lang="en-US" sz="2000" dirty="0"/>
              <a:t>D</a:t>
            </a:r>
            <a:r>
              <a:rPr lang="en-US" sz="2000" dirty="0" smtClean="0"/>
              <a:t>ifferent instances may share or have a different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Style</a:t>
            </a:r>
          </a:p>
          <a:p>
            <a:pPr lvl="2"/>
            <a:endParaRPr 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437" t="35094" r="8380" b="47379"/>
          <a:stretch/>
        </p:blipFill>
        <p:spPr bwMode="auto">
          <a:xfrm>
            <a:off x="178227" y="4772025"/>
            <a:ext cx="8897047" cy="16367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1433592" y="6408550"/>
            <a:ext cx="41601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C00000"/>
                </a:solidFill>
              </a:rPr>
              <a:t>(… below this as in previous slides … )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017162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4" y="967669"/>
            <a:ext cx="7772400" cy="480131"/>
          </a:xfrm>
        </p:spPr>
        <p:txBody>
          <a:bodyPr/>
          <a:lstStyle/>
          <a:p>
            <a:r>
              <a:rPr lang="en-US" dirty="0" smtClean="0"/>
              <a:t>Aggregation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1514" y="1676400"/>
            <a:ext cx="6395858" cy="5060300"/>
          </a:xfrm>
        </p:spPr>
        <p:txBody>
          <a:bodyPr/>
          <a:lstStyle/>
          <a:p>
            <a:r>
              <a:rPr lang="en-US" sz="2400" dirty="0" smtClean="0"/>
              <a:t>A special kind of association, indicating one is a container of instances of the other</a:t>
            </a:r>
          </a:p>
          <a:p>
            <a:r>
              <a:rPr lang="en-US" sz="2400" dirty="0"/>
              <a:t>UML depiction: a </a:t>
            </a:r>
            <a:r>
              <a:rPr lang="en-US" sz="2400" dirty="0" smtClean="0"/>
              <a:t>line with </a:t>
            </a:r>
          </a:p>
          <a:p>
            <a:pPr lvl="1"/>
            <a:r>
              <a:rPr lang="en-US" sz="2000" dirty="0" smtClean="0"/>
              <a:t>a clear diamond on the container end</a:t>
            </a:r>
          </a:p>
          <a:p>
            <a:pPr lvl="1"/>
            <a:r>
              <a:rPr lang="en-US" sz="2000" dirty="0" smtClean="0"/>
              <a:t> </a:t>
            </a:r>
            <a:r>
              <a:rPr lang="en-US" sz="2000" dirty="0"/>
              <a:t>with </a:t>
            </a:r>
            <a:r>
              <a:rPr lang="en-US" sz="2000" b="1" u="sng" dirty="0"/>
              <a:t>role</a:t>
            </a:r>
            <a:r>
              <a:rPr lang="en-US" sz="2000" dirty="0"/>
              <a:t> &amp;</a:t>
            </a:r>
            <a:r>
              <a:rPr lang="en-US" sz="2000" dirty="0" smtClean="0"/>
              <a:t>  </a:t>
            </a:r>
            <a:r>
              <a:rPr lang="en-US" sz="2000" b="1" u="sng" dirty="0"/>
              <a:t>cardinality</a:t>
            </a:r>
            <a:r>
              <a:rPr lang="en-US" sz="2000" dirty="0"/>
              <a:t> at each </a:t>
            </a:r>
            <a:r>
              <a:rPr lang="en-US" sz="2000" dirty="0" smtClean="0"/>
              <a:t>end</a:t>
            </a:r>
            <a:endParaRPr lang="en-US" sz="2000" dirty="0"/>
          </a:p>
          <a:p>
            <a:r>
              <a:rPr lang="en-US" sz="2400" dirty="0" smtClean="0"/>
              <a:t>Clear diamond: If the container is destroyed, the contained objects still exist </a:t>
            </a:r>
          </a:p>
          <a:p>
            <a:r>
              <a:rPr lang="en-US" sz="2400" dirty="0" smtClean="0"/>
              <a:t>Example: a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Layer</a:t>
            </a:r>
            <a:r>
              <a:rPr lang="en-US" sz="2400" dirty="0" smtClean="0"/>
              <a:t> that contains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Shape</a:t>
            </a:r>
            <a:r>
              <a:rPr lang="en-US" sz="2400" dirty="0" smtClean="0"/>
              <a:t> objects and can be toggled on and off</a:t>
            </a:r>
          </a:p>
          <a:p>
            <a:endParaRPr lang="en-US" sz="2400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356" t="29644" r="49995" b="25254"/>
          <a:stretch/>
        </p:blipFill>
        <p:spPr bwMode="auto">
          <a:xfrm>
            <a:off x="6407372" y="1783577"/>
            <a:ext cx="2780166" cy="438862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70657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4" y="815269"/>
            <a:ext cx="7772400" cy="480131"/>
          </a:xfrm>
        </p:spPr>
        <p:txBody>
          <a:bodyPr/>
          <a:lstStyle/>
          <a:p>
            <a:r>
              <a:rPr lang="en-US" dirty="0" smtClean="0"/>
              <a:t>Composition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69235"/>
            <a:ext cx="9144000" cy="3359965"/>
          </a:xfrm>
        </p:spPr>
        <p:txBody>
          <a:bodyPr/>
          <a:lstStyle/>
          <a:p>
            <a:r>
              <a:rPr lang="en-US" sz="2400" dirty="0" smtClean="0"/>
              <a:t>Specialized form of aggregation: contained object is fundamental part of the container object</a:t>
            </a:r>
          </a:p>
          <a:p>
            <a:pPr lvl="1"/>
            <a:r>
              <a:rPr lang="en-US" sz="2000" dirty="0" smtClean="0"/>
              <a:t>If container destroyed then contained objects are</a:t>
            </a:r>
          </a:p>
          <a:p>
            <a:pPr lvl="1"/>
            <a:r>
              <a:rPr lang="en-US" sz="2000" dirty="0" smtClean="0"/>
              <a:t>E.g., an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Anchor</a:t>
            </a:r>
            <a:r>
              <a:rPr lang="en-US" sz="2000" dirty="0" smtClean="0"/>
              <a:t> class to show where a line can be attached (anchored) on a 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Shape</a:t>
            </a:r>
          </a:p>
          <a:p>
            <a:r>
              <a:rPr lang="en-US" sz="2400" dirty="0" smtClean="0"/>
              <a:t>UML depiction: filled diamond on the container end</a:t>
            </a:r>
            <a:endParaRPr lang="en-US" sz="2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073" t="35392" r="10453" b="46590"/>
          <a:stretch/>
        </p:blipFill>
        <p:spPr bwMode="auto">
          <a:xfrm>
            <a:off x="101599" y="5092915"/>
            <a:ext cx="8926286" cy="176508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75515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5269"/>
            <a:ext cx="9144000" cy="480131"/>
          </a:xfrm>
        </p:spPr>
        <p:txBody>
          <a:bodyPr/>
          <a:lstStyle/>
          <a:p>
            <a:r>
              <a:rPr lang="en-US" dirty="0" smtClean="0"/>
              <a:t>Final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91521"/>
            <a:ext cx="9144000" cy="2856679"/>
          </a:xfrm>
        </p:spPr>
        <p:txBody>
          <a:bodyPr/>
          <a:lstStyle/>
          <a:p>
            <a:r>
              <a:rPr lang="en-US" sz="2400" dirty="0" smtClean="0"/>
              <a:t>Adding a new class,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Connection</a:t>
            </a:r>
            <a:r>
              <a:rPr lang="en-US" sz="2400" dirty="0" smtClean="0"/>
              <a:t>, to represent the connection between two 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Anchor</a:t>
            </a:r>
            <a:r>
              <a:rPr lang="en-US" sz="2400" dirty="0" smtClean="0"/>
              <a:t> objects</a:t>
            </a:r>
          </a:p>
          <a:p>
            <a:pPr lvl="1"/>
            <a:r>
              <a:rPr lang="en-US" sz="2000" dirty="0" smtClean="0"/>
              <a:t>Two associations from 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Connection</a:t>
            </a:r>
            <a:r>
              <a:rPr lang="en-US" sz="2000" dirty="0" smtClean="0"/>
              <a:t> to the same class (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Anchor</a:t>
            </a:r>
            <a:r>
              <a:rPr lang="en-US" sz="2000" dirty="0" smtClean="0"/>
              <a:t>)!</a:t>
            </a:r>
          </a:p>
          <a:p>
            <a:pPr lvl="1"/>
            <a:r>
              <a:rPr lang="en-US" sz="2000" dirty="0" smtClean="0"/>
              <a:t>But different role names on each end</a:t>
            </a:r>
          </a:p>
          <a:p>
            <a:pPr lvl="2"/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FromAnchor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ToAnchor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FromConnections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,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ToConnections</a:t>
            </a:r>
            <a:endParaRPr lang="en-US" sz="20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704741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4" y="815269"/>
            <a:ext cx="7772400" cy="480131"/>
          </a:xfrm>
        </p:spPr>
        <p:txBody>
          <a:bodyPr/>
          <a:lstStyle/>
          <a:p>
            <a:r>
              <a:rPr lang="en-US" dirty="0" smtClean="0"/>
              <a:t>UML for Final Example</a:t>
            </a:r>
            <a:endParaRPr 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409" t="31531" r="10081" b="22394"/>
          <a:stretch/>
        </p:blipFill>
        <p:spPr bwMode="auto">
          <a:xfrm>
            <a:off x="232231" y="1963057"/>
            <a:ext cx="8932532" cy="4513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059954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UML Discussion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914" y="1944231"/>
            <a:ext cx="7772400" cy="2246769"/>
          </a:xfrm>
        </p:spPr>
        <p:txBody>
          <a:bodyPr/>
          <a:lstStyle/>
          <a:p>
            <a:r>
              <a:rPr lang="en-US" sz="2400" dirty="0" smtClean="0"/>
              <a:t>In programming languages, what is the difference between a procedure/routine and an object?</a:t>
            </a:r>
          </a:p>
          <a:p>
            <a:r>
              <a:rPr lang="en-US" sz="2400" dirty="0"/>
              <a:t>What two things does an OO language have that UML does not, and why</a:t>
            </a:r>
            <a:r>
              <a:rPr lang="en-US" sz="2400" dirty="0" smtClean="0"/>
              <a:t>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0774146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733" y="808087"/>
            <a:ext cx="7772400" cy="487313"/>
          </a:xfrm>
        </p:spPr>
        <p:txBody>
          <a:bodyPr/>
          <a:lstStyle/>
          <a:p>
            <a:r>
              <a:rPr lang="en-US" dirty="0" smtClean="0">
                <a:latin typeface="Lucida Sans" charset="0"/>
              </a:rPr>
              <a:t>Today’s Content</a:t>
            </a:r>
            <a:endParaRPr lang="en-US" dirty="0">
              <a:latin typeface="Lucida Sans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0" y="2144792"/>
            <a:ext cx="8229600" cy="3570208"/>
          </a:xfrm>
        </p:spPr>
        <p:txBody>
          <a:bodyPr/>
          <a:lstStyle/>
          <a:p>
            <a:pPr marL="622300" indent="-457200">
              <a:buFont typeface="+mj-lt"/>
              <a:buAutoNum type="arabicPeriod"/>
            </a:pPr>
            <a:r>
              <a:rPr lang="en-US" sz="2400" dirty="0" smtClean="0"/>
              <a:t>Background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 smtClean="0"/>
              <a:t>UML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XML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 smtClean="0"/>
              <a:t>RDF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/>
              <a:t>CIM (IEC 61970)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 smtClean="0"/>
              <a:t>IEC 61850 and PMUs/WANs</a:t>
            </a:r>
            <a:endParaRPr lang="en-US" sz="20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2359391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15269"/>
            <a:ext cx="9144000" cy="480131"/>
          </a:xfrm>
        </p:spPr>
        <p:txBody>
          <a:bodyPr/>
          <a:lstStyle/>
          <a:p>
            <a:r>
              <a:rPr lang="en-US" dirty="0" smtClean="0"/>
              <a:t>Extensible Markup Language (XML)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19717"/>
            <a:ext cx="9144000" cy="5238283"/>
          </a:xfrm>
        </p:spPr>
        <p:txBody>
          <a:bodyPr/>
          <a:lstStyle/>
          <a:p>
            <a:r>
              <a:rPr lang="en-US" sz="2400" dirty="0" smtClean="0"/>
              <a:t>Markup language (based on SGML, like HTML)</a:t>
            </a:r>
          </a:p>
          <a:p>
            <a:pPr lvl="1"/>
            <a:r>
              <a:rPr lang="en-US" sz="2000" dirty="0" smtClean="0"/>
              <a:t>Defining a set of rules for encoding documents/data</a:t>
            </a:r>
          </a:p>
          <a:p>
            <a:pPr lvl="1"/>
            <a:r>
              <a:rPr lang="en-US" sz="2000" dirty="0" smtClean="0"/>
              <a:t>Both human-readable and machine-readable</a:t>
            </a:r>
          </a:p>
          <a:p>
            <a:r>
              <a:rPr lang="en-US" sz="2400" dirty="0" smtClean="0"/>
              <a:t>Design goals: simplicity, generality, and usability over the Internet</a:t>
            </a:r>
          </a:p>
          <a:p>
            <a:r>
              <a:rPr lang="en-US" sz="2400" dirty="0" smtClean="0"/>
              <a:t>Element expressed as either</a:t>
            </a:r>
          </a:p>
          <a:p>
            <a:pPr lvl="1"/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&lt;tag&gt; … contained data … &lt;/tag&gt;</a:t>
            </a:r>
          </a:p>
          <a:p>
            <a:pPr lvl="1"/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&lt;tag/&gt;</a:t>
            </a:r>
          </a:p>
          <a:p>
            <a:r>
              <a:rPr lang="en-US" sz="2400" dirty="0" smtClean="0"/>
              <a:t>Entry can contain attributes, either</a:t>
            </a:r>
          </a:p>
          <a:p>
            <a:pPr lvl="1"/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&lt;tag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attributeOne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=“how” </a:t>
            </a:r>
            <a:r>
              <a:rPr lang="en-US" sz="2000" dirty="0" err="1" smtClean="0">
                <a:latin typeface="Courier New" pitchFamily="49" charset="0"/>
                <a:cs typeface="Courier New" pitchFamily="49" charset="0"/>
              </a:rPr>
              <a:t>attributeTwo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=“why”/&gt;</a:t>
            </a:r>
          </a:p>
          <a:p>
            <a:pPr lvl="1"/>
            <a:r>
              <a:rPr lang="en-US" sz="2000" dirty="0">
                <a:latin typeface="Courier New" pitchFamily="49" charset="0"/>
                <a:cs typeface="Courier New" pitchFamily="49" charset="0"/>
              </a:rPr>
              <a:t>&lt;tag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attributeOne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=“how” </a:t>
            </a:r>
            <a:r>
              <a:rPr lang="en-US" sz="2000" dirty="0" err="1">
                <a:latin typeface="Courier New" pitchFamily="49" charset="0"/>
                <a:cs typeface="Courier New" pitchFamily="49" charset="0"/>
              </a:rPr>
              <a:t>attributeTwo</a:t>
            </a:r>
            <a:r>
              <a:rPr lang="en-US" sz="2000" dirty="0">
                <a:latin typeface="Courier New" pitchFamily="49" charset="0"/>
                <a:cs typeface="Courier New" pitchFamily="49" charset="0"/>
              </a:rPr>
              <a:t>=“why</a:t>
            </a:r>
            <a:r>
              <a:rPr lang="en-US" sz="2000" dirty="0" smtClean="0">
                <a:latin typeface="Courier New" pitchFamily="49" charset="0"/>
                <a:cs typeface="Courier New" pitchFamily="49" charset="0"/>
              </a:rPr>
              <a:t>”/&gt;…&lt;/tag&gt;</a:t>
            </a:r>
          </a:p>
          <a:p>
            <a:r>
              <a:rPr lang="en-US" sz="2400" dirty="0"/>
              <a:t>Above, anything in the “…” is a child of the parent</a:t>
            </a:r>
          </a:p>
          <a:p>
            <a:r>
              <a:rPr lang="en-US" sz="2400" dirty="0"/>
              <a:t>Also, “</a:t>
            </a:r>
            <a:r>
              <a:rPr lang="en-US" sz="2400" dirty="0">
                <a:latin typeface="Courier New" pitchFamily="49" charset="0"/>
                <a:cs typeface="Courier New" pitchFamily="49" charset="0"/>
              </a:rPr>
              <a:t>tag</a:t>
            </a:r>
            <a:r>
              <a:rPr lang="en-US" sz="2400" dirty="0"/>
              <a:t>” is NOT </a:t>
            </a:r>
            <a:r>
              <a:rPr lang="en-US" sz="2400" dirty="0" smtClean="0"/>
              <a:t>a </a:t>
            </a:r>
            <a:r>
              <a:rPr lang="en-US" sz="2400" dirty="0"/>
              <a:t>keyword – </a:t>
            </a:r>
            <a:r>
              <a:rPr lang="en-US" sz="2400" dirty="0" smtClean="0"/>
              <a:t>you’re </a:t>
            </a:r>
            <a:r>
              <a:rPr lang="en-US" sz="2400" dirty="0"/>
              <a:t>defining it!</a:t>
            </a:r>
          </a:p>
        </p:txBody>
      </p:sp>
    </p:spTree>
    <p:extLst>
      <p:ext uri="{BB962C8B-B14F-4D97-AF65-F5344CB8AC3E}">
        <p14:creationId xmlns:p14="http://schemas.microsoft.com/office/powerpoint/2010/main" val="1856467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733" y="472438"/>
            <a:ext cx="7772400" cy="487313"/>
          </a:xfrm>
        </p:spPr>
        <p:txBody>
          <a:bodyPr/>
          <a:lstStyle/>
          <a:p>
            <a:r>
              <a:rPr lang="en-US" dirty="0" smtClean="0">
                <a:latin typeface="Lucida Sans" charset="0"/>
              </a:rPr>
              <a:t>Today’s Content</a:t>
            </a:r>
            <a:endParaRPr lang="en-US" dirty="0">
              <a:latin typeface="Lucida Sans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0" y="1916192"/>
            <a:ext cx="8229600" cy="3570208"/>
          </a:xfrm>
        </p:spPr>
        <p:txBody>
          <a:bodyPr/>
          <a:lstStyle/>
          <a:p>
            <a:pPr marL="6223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Background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 smtClean="0"/>
              <a:t>UML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 smtClean="0"/>
              <a:t>XML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 smtClean="0"/>
              <a:t>RDF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/>
              <a:t>CIM (IEC 61970)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 smtClean="0"/>
              <a:t>IEC 61850 and PMUs/WANs</a:t>
            </a:r>
            <a:endParaRPr lang="en-US" sz="20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9772270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4" y="891469"/>
            <a:ext cx="7772400" cy="480131"/>
          </a:xfrm>
        </p:spPr>
        <p:txBody>
          <a:bodyPr/>
          <a:lstStyle/>
          <a:p>
            <a:r>
              <a:rPr lang="en-US" dirty="0" smtClean="0"/>
              <a:t>Simple XML Example: Book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257800"/>
          </a:xfrm>
        </p:spPr>
        <p:txBody>
          <a:bodyPr/>
          <a:lstStyle/>
          <a:p>
            <a:pPr marL="165100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&lt;book title=“Hi” author=“Joe”&gt;</a:t>
            </a:r>
          </a:p>
          <a:p>
            <a:pPr marL="165100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&lt;rev </a:t>
            </a:r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num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=“2”&gt;</a:t>
            </a:r>
          </a:p>
          <a:p>
            <a:pPr marL="165100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&lt;year&gt;2006&lt;/year&gt;</a:t>
            </a:r>
          </a:p>
          <a:p>
            <a:pPr marL="165100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&lt;month&gt;January&lt;/month&gt;</a:t>
            </a:r>
          </a:p>
          <a:p>
            <a:pPr marL="165100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&lt;day&gt;1&lt;/day&gt;</a:t>
            </a:r>
          </a:p>
          <a:p>
            <a:pPr marL="165100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&lt;/rev&gt;</a:t>
            </a:r>
          </a:p>
          <a:p>
            <a:pPr marL="165100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&lt;chapter title=“Preface”&gt;</a:t>
            </a:r>
          </a:p>
          <a:p>
            <a:pPr marL="165100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&lt;paragraph&gt; …. &lt;/paragraph&gt;</a:t>
            </a:r>
          </a:p>
          <a:p>
            <a:pPr marL="165100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		….</a:t>
            </a:r>
          </a:p>
          <a:p>
            <a:pPr marL="165100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&lt;/chapter&gt;</a:t>
            </a:r>
          </a:p>
          <a:p>
            <a:pPr marL="165100" indent="0">
              <a:buNone/>
            </a:pPr>
            <a:r>
              <a:rPr lang="en-US" sz="2400" dirty="0">
                <a:latin typeface="Courier New" pitchFamily="49" charset="0"/>
                <a:cs typeface="Courier New" pitchFamily="49" charset="0"/>
              </a:rPr>
              <a:t>	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…. (another chapter)</a:t>
            </a:r>
          </a:p>
          <a:p>
            <a:pPr marL="165100" indent="0">
              <a:buNone/>
            </a:pP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&lt;/book&gt;</a:t>
            </a:r>
          </a:p>
          <a:p>
            <a:endParaRPr lang="en-US" sz="2400" dirty="0">
              <a:latin typeface="Courier New" pitchFamily="49" charset="0"/>
              <a:cs typeface="Courier New" pitchFamily="49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27498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4" y="739069"/>
            <a:ext cx="7772400" cy="480131"/>
          </a:xfrm>
        </p:spPr>
        <p:txBody>
          <a:bodyPr/>
          <a:lstStyle/>
          <a:p>
            <a:r>
              <a:rPr lang="en-US" dirty="0" smtClean="0"/>
              <a:t>XML Schema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90894"/>
            <a:ext cx="9144000" cy="5014706"/>
          </a:xfrm>
        </p:spPr>
        <p:txBody>
          <a:bodyPr/>
          <a:lstStyle/>
          <a:p>
            <a:r>
              <a:rPr lang="en-US" sz="2400" dirty="0" smtClean="0"/>
              <a:t>XML per se has no set syntax or semantics for a tag </a:t>
            </a:r>
            <a:r>
              <a:rPr lang="en-US" sz="2400" dirty="0" err="1" smtClean="0"/>
              <a:t>etc</a:t>
            </a:r>
            <a:endParaRPr lang="en-US" sz="2400" dirty="0" smtClean="0"/>
          </a:p>
          <a:p>
            <a:pPr lvl="1"/>
            <a:r>
              <a:rPr lang="en-US" sz="2000" dirty="0" smtClean="0"/>
              <a:t>Apps have to know this to be able to parse and then interpret an XML document</a:t>
            </a:r>
          </a:p>
          <a:p>
            <a:pPr lvl="1"/>
            <a:r>
              <a:rPr lang="en-US" sz="2000" dirty="0" smtClean="0"/>
              <a:t>A schema expresses this</a:t>
            </a:r>
          </a:p>
          <a:p>
            <a:r>
              <a:rPr lang="en-US" sz="2400" dirty="0" smtClean="0"/>
              <a:t>XML Schema Definition (XSD) defines</a:t>
            </a:r>
          </a:p>
          <a:p>
            <a:pPr lvl="1"/>
            <a:r>
              <a:rPr lang="en-US" sz="2000" dirty="0" smtClean="0"/>
              <a:t>Elements and attributes that may appear in a doc</a:t>
            </a:r>
          </a:p>
          <a:p>
            <a:pPr lvl="1"/>
            <a:r>
              <a:rPr lang="en-US" sz="2000" dirty="0" smtClean="0"/>
              <a:t>Parent-child relationships</a:t>
            </a:r>
          </a:p>
          <a:p>
            <a:pPr lvl="1"/>
            <a:r>
              <a:rPr lang="en-US" sz="2000" dirty="0" smtClean="0"/>
              <a:t>#children allowed for an element</a:t>
            </a:r>
          </a:p>
          <a:p>
            <a:pPr lvl="1"/>
            <a:r>
              <a:rPr lang="en-US" sz="2000" dirty="0" smtClean="0"/>
              <a:t>Whether an element can include text</a:t>
            </a:r>
          </a:p>
          <a:p>
            <a:pPr lvl="1"/>
            <a:r>
              <a:rPr lang="en-US" sz="2000" dirty="0" smtClean="0"/>
              <a:t>Data types for elements and attributes</a:t>
            </a:r>
          </a:p>
          <a:p>
            <a:pPr lvl="1"/>
            <a:r>
              <a:rPr lang="en-US" sz="2000" dirty="0" smtClean="0"/>
              <a:t>If data items have fixed values or default values</a:t>
            </a:r>
          </a:p>
        </p:txBody>
      </p:sp>
    </p:spTree>
    <p:extLst>
      <p:ext uri="{BB962C8B-B14F-4D97-AF65-F5344CB8AC3E}">
        <p14:creationId xmlns:p14="http://schemas.microsoft.com/office/powerpoint/2010/main" val="1245518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733" y="884287"/>
            <a:ext cx="7772400" cy="487313"/>
          </a:xfrm>
        </p:spPr>
        <p:txBody>
          <a:bodyPr/>
          <a:lstStyle/>
          <a:p>
            <a:r>
              <a:rPr lang="en-US" dirty="0" smtClean="0">
                <a:latin typeface="Lucida Sans" charset="0"/>
              </a:rPr>
              <a:t>Today’s Content</a:t>
            </a:r>
            <a:endParaRPr lang="en-US" dirty="0">
              <a:latin typeface="Lucida Sans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0" y="1839992"/>
            <a:ext cx="8229600" cy="3570208"/>
          </a:xfrm>
        </p:spPr>
        <p:txBody>
          <a:bodyPr/>
          <a:lstStyle/>
          <a:p>
            <a:pPr marL="622300" indent="-457200">
              <a:buFont typeface="+mj-lt"/>
              <a:buAutoNum type="arabicPeriod"/>
            </a:pPr>
            <a:r>
              <a:rPr lang="en-US" sz="2400" dirty="0" smtClean="0"/>
              <a:t>Background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 smtClean="0"/>
              <a:t>UML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 smtClean="0"/>
              <a:t>XML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RDF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/>
              <a:t>CIM (IEC 61970)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 smtClean="0"/>
              <a:t>IEC 61850 and PMUs/WANs</a:t>
            </a:r>
            <a:endParaRPr lang="en-US" sz="20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7143481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685800"/>
            <a:ext cx="9144000" cy="480131"/>
          </a:xfrm>
        </p:spPr>
        <p:txBody>
          <a:bodyPr/>
          <a:lstStyle/>
          <a:p>
            <a:r>
              <a:rPr lang="en-US" dirty="0" smtClean="0"/>
              <a:t>Resource Description </a:t>
            </a:r>
            <a:br>
              <a:rPr lang="en-US" dirty="0" smtClean="0"/>
            </a:br>
            <a:r>
              <a:rPr lang="en-US" dirty="0" smtClean="0"/>
              <a:t>Framework (RDF)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86239"/>
            <a:ext cx="9144000" cy="2404761"/>
          </a:xfrm>
        </p:spPr>
        <p:txBody>
          <a:bodyPr/>
          <a:lstStyle/>
          <a:p>
            <a:r>
              <a:rPr lang="en-US" sz="2400" dirty="0" smtClean="0"/>
              <a:t>XML so far only has parent-child links</a:t>
            </a:r>
          </a:p>
          <a:p>
            <a:r>
              <a:rPr lang="en-US" sz="2400" dirty="0" smtClean="0"/>
              <a:t>RDF generalizes this</a:t>
            </a:r>
          </a:p>
          <a:p>
            <a:pPr lvl="1"/>
            <a:r>
              <a:rPr lang="en-US" sz="2000" dirty="0" smtClean="0"/>
              <a:t>Element can be assigned a unique ID attribute</a:t>
            </a:r>
          </a:p>
          <a:p>
            <a:pPr lvl="1"/>
            <a:r>
              <a:rPr lang="en-US" sz="2000" dirty="0" smtClean="0"/>
              <a:t>E.g., for a book, </a:t>
            </a:r>
            <a:r>
              <a:rPr lang="en-US" sz="2000" i="1" dirty="0" smtClean="0"/>
              <a:t>sequel</a:t>
            </a:r>
            <a:r>
              <a:rPr lang="en-US" sz="2000" dirty="0" smtClean="0"/>
              <a:t> and </a:t>
            </a:r>
            <a:r>
              <a:rPr lang="en-US" sz="2000" i="1" dirty="0" err="1" smtClean="0"/>
              <a:t>sequelTo</a:t>
            </a:r>
            <a:r>
              <a:rPr lang="en-US" sz="2000" dirty="0" smtClean="0"/>
              <a:t> elements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40033147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4" y="739069"/>
            <a:ext cx="7772400" cy="480131"/>
          </a:xfrm>
        </p:spPr>
        <p:txBody>
          <a:bodyPr/>
          <a:lstStyle/>
          <a:p>
            <a:r>
              <a:rPr lang="en-US" dirty="0" smtClean="0"/>
              <a:t>RDF Schema (RDFS)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5123248"/>
          </a:xfrm>
        </p:spPr>
        <p:txBody>
          <a:bodyPr/>
          <a:lstStyle/>
          <a:p>
            <a:r>
              <a:rPr lang="en-US" sz="2400" dirty="0" smtClean="0"/>
              <a:t>RDF </a:t>
            </a:r>
            <a:r>
              <a:rPr lang="en-US" sz="2400" i="1" dirty="0" smtClean="0"/>
              <a:t>can</a:t>
            </a:r>
            <a:r>
              <a:rPr lang="en-US" sz="2400" dirty="0" smtClean="0"/>
              <a:t> express relationships between resources</a:t>
            </a:r>
          </a:p>
          <a:p>
            <a:r>
              <a:rPr lang="en-US" sz="2400" dirty="0" smtClean="0"/>
              <a:t>RDF </a:t>
            </a:r>
            <a:r>
              <a:rPr lang="en-US" sz="2400" i="1" dirty="0" smtClean="0"/>
              <a:t>can’t</a:t>
            </a:r>
            <a:r>
              <a:rPr lang="en-US" sz="2400" dirty="0" smtClean="0"/>
              <a:t> define a vocabulary for them</a:t>
            </a:r>
          </a:p>
          <a:p>
            <a:r>
              <a:rPr lang="en-US" sz="2400" dirty="0" smtClean="0"/>
              <a:t>RDF Vocabulary Description Language AKA RDFS</a:t>
            </a:r>
          </a:p>
          <a:p>
            <a:r>
              <a:rPr lang="en-US" sz="2400" dirty="0" smtClean="0"/>
              <a:t>RDF Schema</a:t>
            </a:r>
          </a:p>
          <a:p>
            <a:pPr lvl="1"/>
            <a:r>
              <a:rPr lang="en-US" sz="2000" dirty="0" smtClean="0"/>
              <a:t>Does not provide vocabulary for specific resources or classes</a:t>
            </a:r>
          </a:p>
          <a:p>
            <a:pPr lvl="1"/>
            <a:r>
              <a:rPr lang="en-US" sz="2000" dirty="0" smtClean="0"/>
              <a:t>Does allow description of how classes and properties should be used together</a:t>
            </a:r>
          </a:p>
          <a:p>
            <a:pPr lvl="1"/>
            <a:r>
              <a:rPr lang="en-US" sz="2000" dirty="0" smtClean="0"/>
              <a:t>Basically provides a type system for RDF</a:t>
            </a:r>
          </a:p>
          <a:p>
            <a:pPr lvl="1"/>
            <a:r>
              <a:rPr lang="en-US" sz="2000" dirty="0" smtClean="0"/>
              <a:t>E.g.</a:t>
            </a:r>
          </a:p>
          <a:p>
            <a:pPr lvl="2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lib:book.title</a:t>
            </a:r>
            <a:r>
              <a:rPr lang="en-US" dirty="0" smtClean="0"/>
              <a:t> used to describe a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lib:book</a:t>
            </a:r>
            <a:endParaRPr lang="en-US" dirty="0" smtClean="0">
              <a:latin typeface="Courier New" pitchFamily="49" charset="0"/>
              <a:cs typeface="Courier New" pitchFamily="49" charset="0"/>
            </a:endParaRPr>
          </a:p>
          <a:p>
            <a:pPr lvl="2"/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lib:book.sequel</a:t>
            </a:r>
            <a:r>
              <a:rPr lang="en-US" dirty="0" smtClean="0"/>
              <a:t> is an element of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lib:book</a:t>
            </a:r>
            <a:r>
              <a:rPr lang="en-US" dirty="0" smtClean="0"/>
              <a:t> and refers to another </a:t>
            </a:r>
            <a:r>
              <a:rPr lang="en-US" dirty="0" err="1" smtClean="0">
                <a:latin typeface="Courier New" pitchFamily="49" charset="0"/>
                <a:cs typeface="Courier New" pitchFamily="49" charset="0"/>
              </a:rPr>
              <a:t>lib:book</a:t>
            </a:r>
            <a:r>
              <a:rPr lang="en-US" dirty="0" smtClean="0">
                <a:latin typeface="Courier New" pitchFamily="49" charset="0"/>
                <a:cs typeface="Courier New" pitchFamily="49" charset="0"/>
              </a:rPr>
              <a:t> entry</a:t>
            </a:r>
          </a:p>
          <a:p>
            <a:pPr lvl="2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533799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733" y="960487"/>
            <a:ext cx="7772400" cy="487313"/>
          </a:xfrm>
        </p:spPr>
        <p:txBody>
          <a:bodyPr/>
          <a:lstStyle/>
          <a:p>
            <a:r>
              <a:rPr lang="en-US" dirty="0" smtClean="0">
                <a:latin typeface="Lucida Sans" charset="0"/>
              </a:rPr>
              <a:t>Today’s Content</a:t>
            </a:r>
            <a:endParaRPr lang="en-US" dirty="0">
              <a:latin typeface="Lucida Sans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0" y="1916192"/>
            <a:ext cx="8229600" cy="3570208"/>
          </a:xfrm>
        </p:spPr>
        <p:txBody>
          <a:bodyPr/>
          <a:lstStyle/>
          <a:p>
            <a:pPr marL="622300" indent="-457200">
              <a:buFont typeface="+mj-lt"/>
              <a:buAutoNum type="arabicPeriod"/>
            </a:pPr>
            <a:r>
              <a:rPr lang="en-US" sz="2400" dirty="0" smtClean="0"/>
              <a:t>Background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 smtClean="0"/>
              <a:t>UML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 smtClean="0"/>
              <a:t>XML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 smtClean="0"/>
              <a:t>RDF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>
                <a:solidFill>
                  <a:srgbClr val="C00000"/>
                </a:solidFill>
              </a:rPr>
              <a:t>CIM </a:t>
            </a:r>
            <a:r>
              <a:rPr lang="en-US" sz="2400" dirty="0" smtClean="0">
                <a:solidFill>
                  <a:srgbClr val="C00000"/>
                </a:solidFill>
              </a:rPr>
              <a:t>(IEC </a:t>
            </a:r>
            <a:r>
              <a:rPr lang="en-US" sz="2400" dirty="0">
                <a:solidFill>
                  <a:srgbClr val="C00000"/>
                </a:solidFill>
              </a:rPr>
              <a:t>61970)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 smtClean="0"/>
              <a:t>IEC 61850 and PMUs/WANs</a:t>
            </a:r>
            <a:endParaRPr lang="en-US" sz="20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13875029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4" y="967669"/>
            <a:ext cx="7772400" cy="480131"/>
          </a:xfrm>
        </p:spPr>
        <p:txBody>
          <a:bodyPr/>
          <a:lstStyle/>
          <a:p>
            <a:r>
              <a:rPr lang="en-US" dirty="0" smtClean="0"/>
              <a:t>CIM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933734"/>
            <a:ext cx="9144000" cy="3857466"/>
          </a:xfrm>
        </p:spPr>
        <p:txBody>
          <a:bodyPr/>
          <a:lstStyle/>
          <a:p>
            <a:r>
              <a:rPr lang="en-US" sz="2400" dirty="0" smtClean="0"/>
              <a:t>Implementation-agnostic model for defining  in UML data used by electric utilities</a:t>
            </a:r>
          </a:p>
          <a:p>
            <a:r>
              <a:rPr lang="en-US" sz="2400" dirty="0" smtClean="0"/>
              <a:t>Example: a </a:t>
            </a:r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Breaker</a:t>
            </a:r>
            <a:r>
              <a:rPr lang="en-US" sz="2400" dirty="0" smtClean="0"/>
              <a:t> (very common grid component)</a:t>
            </a:r>
          </a:p>
          <a:p>
            <a:pPr lvl="1"/>
            <a:r>
              <a:rPr lang="en-US" sz="2000" dirty="0"/>
              <a:t>M</a:t>
            </a:r>
            <a:r>
              <a:rPr lang="en-US" sz="2000" dirty="0" smtClean="0"/>
              <a:t>echanical switching device capable of making, carrying, and breaking currents under normal circuit conditions</a:t>
            </a:r>
          </a:p>
          <a:p>
            <a:pPr lvl="1"/>
            <a:r>
              <a:rPr lang="en-US" sz="2000" dirty="0" smtClean="0"/>
              <a:t>Making, carrying for a specified time, and breaking current under specified abnormal circuit conditions</a:t>
            </a:r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9112668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4" y="891469"/>
            <a:ext cx="5744029" cy="480131"/>
          </a:xfrm>
        </p:spPr>
        <p:txBody>
          <a:bodyPr/>
          <a:lstStyle/>
          <a:p>
            <a:r>
              <a:rPr lang="en-US" dirty="0" smtClean="0"/>
              <a:t>CIM Breaker Example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2" y="1676400"/>
            <a:ext cx="6415315" cy="4944305"/>
          </a:xfrm>
        </p:spPr>
        <p:txBody>
          <a:bodyPr/>
          <a:lstStyle/>
          <a:p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IdentifiedObject</a:t>
            </a:r>
            <a:r>
              <a:rPr lang="en-US" sz="2400" dirty="0" smtClean="0"/>
              <a:t>: root class</a:t>
            </a:r>
          </a:p>
          <a:p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PowerSystemResource</a:t>
            </a:r>
            <a:r>
              <a:rPr lang="en-US" sz="2400" dirty="0" smtClean="0"/>
              <a:t>: any resource in a grid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Equipment</a:t>
            </a:r>
            <a:r>
              <a:rPr lang="en-US" sz="2400" dirty="0" smtClean="0"/>
              <a:t>: a physical device (electrical or mechanical)</a:t>
            </a:r>
          </a:p>
          <a:p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ConductingEquipment</a:t>
            </a:r>
            <a:r>
              <a:rPr lang="en-US" sz="2400" dirty="0" smtClean="0"/>
              <a:t>: carry current or are conductively connected to network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Switch</a:t>
            </a:r>
            <a:r>
              <a:rPr lang="en-US" sz="2400" dirty="0" smtClean="0"/>
              <a:t>: device that </a:t>
            </a:r>
            <a:r>
              <a:rPr lang="en-US" sz="2400" dirty="0" err="1" smtClean="0"/>
              <a:t>opens+closes</a:t>
            </a:r>
            <a:endParaRPr lang="en-US" sz="2400" dirty="0" smtClean="0"/>
          </a:p>
          <a:p>
            <a:r>
              <a:rPr lang="en-US" sz="2400" dirty="0" err="1" smtClean="0">
                <a:latin typeface="Courier New" pitchFamily="49" charset="0"/>
                <a:cs typeface="Courier New" pitchFamily="49" charset="0"/>
              </a:rPr>
              <a:t>ProtectedSwitch</a:t>
            </a:r>
            <a:r>
              <a:rPr lang="en-US" sz="2400" dirty="0" smtClean="0"/>
              <a:t>: operated by protection equipment </a:t>
            </a:r>
          </a:p>
          <a:p>
            <a:r>
              <a:rPr lang="en-US" sz="2400" dirty="0" smtClean="0">
                <a:latin typeface="Courier New" pitchFamily="49" charset="0"/>
                <a:cs typeface="Courier New" pitchFamily="49" charset="0"/>
              </a:rPr>
              <a:t>Breaker</a:t>
            </a:r>
            <a:r>
              <a:rPr lang="en-US" sz="2400" dirty="0" smtClean="0"/>
              <a:t>: also has a transit time</a:t>
            </a:r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1082" t="14930" r="38202" b="2188"/>
          <a:stretch/>
        </p:blipFill>
        <p:spPr bwMode="auto">
          <a:xfrm>
            <a:off x="6822766" y="758372"/>
            <a:ext cx="2335744" cy="60996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07135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4" y="891469"/>
            <a:ext cx="7772400" cy="480131"/>
          </a:xfrm>
        </p:spPr>
        <p:txBody>
          <a:bodyPr/>
          <a:lstStyle/>
          <a:p>
            <a:r>
              <a:rPr lang="en-US" dirty="0" smtClean="0"/>
              <a:t>Subclasses of Switch</a:t>
            </a:r>
            <a:endParaRPr lang="en-US" dirty="0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0657" t="41313" r="24230" b="11068"/>
          <a:stretch/>
        </p:blipFill>
        <p:spPr bwMode="auto">
          <a:xfrm>
            <a:off x="1360714" y="1828800"/>
            <a:ext cx="5673576" cy="50220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6335903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733" y="884287"/>
            <a:ext cx="7772400" cy="487313"/>
          </a:xfrm>
        </p:spPr>
        <p:txBody>
          <a:bodyPr/>
          <a:lstStyle/>
          <a:p>
            <a:r>
              <a:rPr lang="en-US" dirty="0" smtClean="0">
                <a:latin typeface="Lucida Sans" charset="0"/>
              </a:rPr>
              <a:t>Today’s Content</a:t>
            </a:r>
            <a:endParaRPr lang="en-US" dirty="0">
              <a:latin typeface="Lucida Sans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0" y="1916192"/>
            <a:ext cx="8229600" cy="3570208"/>
          </a:xfrm>
        </p:spPr>
        <p:txBody>
          <a:bodyPr/>
          <a:lstStyle/>
          <a:p>
            <a:pPr marL="622300" indent="-457200">
              <a:buFont typeface="+mj-lt"/>
              <a:buAutoNum type="arabicPeriod"/>
            </a:pPr>
            <a:r>
              <a:rPr lang="en-US" sz="2400" dirty="0" smtClean="0"/>
              <a:t>Background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 smtClean="0"/>
              <a:t>UML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 smtClean="0"/>
              <a:t>XML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 smtClean="0"/>
              <a:t>RDF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/>
              <a:t>CIM (IEC 61970)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IEC 61850 and PMUs/WANs</a:t>
            </a:r>
            <a:endParaRPr lang="en-US" sz="2000" dirty="0" smtClean="0">
              <a:solidFill>
                <a:srgbClr val="C00000"/>
              </a:solidFill>
            </a:endParaRPr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2857299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4" y="515317"/>
            <a:ext cx="7772400" cy="867930"/>
          </a:xfrm>
        </p:spPr>
        <p:txBody>
          <a:bodyPr/>
          <a:lstStyle/>
          <a:p>
            <a:r>
              <a:rPr lang="en-US" dirty="0" smtClean="0"/>
              <a:t>Power Systems Data </a:t>
            </a:r>
            <a:br>
              <a:rPr lang="en-US" dirty="0" smtClean="0"/>
            </a:br>
            <a:r>
              <a:rPr lang="en-US" dirty="0" smtClean="0"/>
              <a:t>Formats and System Integration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3943"/>
            <a:ext cx="9074258" cy="4764381"/>
          </a:xfrm>
        </p:spPr>
        <p:txBody>
          <a:bodyPr/>
          <a:lstStyle/>
          <a:p>
            <a:r>
              <a:rPr lang="en-US" sz="2800" dirty="0" smtClean="0"/>
              <a:t>EMSs long had app-specific, proprietary file formats</a:t>
            </a:r>
          </a:p>
          <a:p>
            <a:pPr lvl="1"/>
            <a:r>
              <a:rPr lang="en-US" sz="2400" dirty="0" smtClean="0"/>
              <a:t>Some crude: column-oriented, fixed width, tab-separated … (similar to FORTRAN)</a:t>
            </a:r>
          </a:p>
          <a:p>
            <a:r>
              <a:rPr lang="en-US" sz="2800" dirty="0" smtClean="0"/>
              <a:t>Deregulation pushing vendors, utilities, </a:t>
            </a:r>
            <a:r>
              <a:rPr lang="en-US" sz="2800" dirty="0" err="1" smtClean="0"/>
              <a:t>etc</a:t>
            </a:r>
            <a:r>
              <a:rPr lang="en-US" sz="2800" dirty="0" smtClean="0"/>
              <a:t> from doing own custom software and data formats</a:t>
            </a:r>
          </a:p>
          <a:p>
            <a:pPr lvl="1"/>
            <a:r>
              <a:rPr lang="en-US" sz="2400" dirty="0"/>
              <a:t>Interoperability is key in the evolving EMS world</a:t>
            </a:r>
          </a:p>
          <a:p>
            <a:r>
              <a:rPr lang="en-US" sz="2800" dirty="0" smtClean="0"/>
              <a:t>Problems arise</a:t>
            </a:r>
          </a:p>
          <a:p>
            <a:pPr lvl="1"/>
            <a:r>
              <a:rPr lang="en-US" sz="2400" dirty="0"/>
              <a:t>Sharing data between </a:t>
            </a:r>
            <a:r>
              <a:rPr lang="en-US" sz="2400" dirty="0" err="1"/>
              <a:t>differnet</a:t>
            </a:r>
            <a:r>
              <a:rPr lang="en-US" sz="2400" dirty="0"/>
              <a:t> vendors/utilities’ SW</a:t>
            </a:r>
          </a:p>
          <a:p>
            <a:pPr lvl="1"/>
            <a:r>
              <a:rPr lang="en-US" sz="2400" dirty="0"/>
              <a:t>Sharing data even between two versions of same SW</a:t>
            </a:r>
          </a:p>
          <a:p>
            <a:pPr marL="344488" lvl="1" indent="0">
              <a:buNone/>
            </a:pPr>
            <a:endParaRPr lang="en-US" dirty="0" smtClean="0"/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3801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4" y="503670"/>
            <a:ext cx="7772400" cy="867930"/>
          </a:xfrm>
        </p:spPr>
        <p:txBody>
          <a:bodyPr/>
          <a:lstStyle/>
          <a:p>
            <a:r>
              <a:rPr lang="en-US" dirty="0" smtClean="0"/>
              <a:t>Review of IEC 61850:</a:t>
            </a:r>
            <a:br>
              <a:rPr lang="en-US" dirty="0" smtClean="0"/>
            </a:br>
            <a:r>
              <a:rPr lang="en-US" dirty="0" smtClean="0"/>
              <a:t>The Good, the Bad and the Ugly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3725"/>
            <a:ext cx="9144000" cy="5314275"/>
          </a:xfrm>
        </p:spPr>
        <p:txBody>
          <a:bodyPr/>
          <a:lstStyle/>
          <a:p>
            <a:r>
              <a:rPr lang="en-US" sz="2400" dirty="0"/>
              <a:t>Designed for substation automation (see Prof. Hauser’s slides for Segment 2)</a:t>
            </a:r>
          </a:p>
          <a:p>
            <a:r>
              <a:rPr lang="en-US" sz="2400" dirty="0"/>
              <a:t>Main features (from Wikipedia):</a:t>
            </a:r>
          </a:p>
          <a:p>
            <a:pPr marL="801688" lvl="1" indent="-457200">
              <a:buFont typeface="+mj-lt"/>
              <a:buAutoNum type="arabicPeriod"/>
            </a:pPr>
            <a:r>
              <a:rPr lang="en-US" sz="2000" i="1" dirty="0"/>
              <a:t>Data Modeling</a:t>
            </a:r>
            <a:r>
              <a:rPr lang="en-US" sz="2000" dirty="0"/>
              <a:t> </a:t>
            </a:r>
            <a:endParaRPr lang="en-US" sz="2000" dirty="0" smtClean="0"/>
          </a:p>
          <a:p>
            <a:pPr marL="801688" lvl="1" indent="-457200">
              <a:buFont typeface="+mj-lt"/>
              <a:buAutoNum type="arabicPeriod"/>
            </a:pPr>
            <a:r>
              <a:rPr lang="en-US" sz="2000" i="1" dirty="0"/>
              <a:t>R</a:t>
            </a:r>
            <a:r>
              <a:rPr lang="en-US" sz="2000" i="1" dirty="0" smtClean="0"/>
              <a:t>eporting </a:t>
            </a:r>
            <a:r>
              <a:rPr lang="en-US" sz="2000" i="1" dirty="0"/>
              <a:t>Schemes</a:t>
            </a:r>
            <a:r>
              <a:rPr lang="en-US" sz="2000" dirty="0"/>
              <a:t> — </a:t>
            </a:r>
            <a:r>
              <a:rPr lang="en-US" sz="2000" dirty="0" smtClean="0"/>
              <a:t> </a:t>
            </a:r>
            <a:r>
              <a:rPr lang="en-US" sz="2000" dirty="0"/>
              <a:t>server-client relationship which can be triggered based on pre-defined trigger conditions.</a:t>
            </a:r>
          </a:p>
          <a:p>
            <a:pPr marL="801688" lvl="1" indent="-457200">
              <a:buFont typeface="+mj-lt"/>
              <a:buAutoNum type="arabicPeriod"/>
            </a:pPr>
            <a:r>
              <a:rPr lang="en-US" sz="2000" i="1" dirty="0"/>
              <a:t>Fast Transfer of events</a:t>
            </a:r>
            <a:r>
              <a:rPr lang="en-US" sz="2000" dirty="0"/>
              <a:t> — </a:t>
            </a:r>
            <a:r>
              <a:rPr lang="en-US" sz="2000" u="sng" dirty="0">
                <a:hlinkClick r:id="rId2" tooltip="Generic Substation Events"/>
              </a:rPr>
              <a:t>Generic Substation Events</a:t>
            </a:r>
            <a:r>
              <a:rPr lang="en-US" sz="2000" dirty="0"/>
              <a:t> (</a:t>
            </a:r>
            <a:r>
              <a:rPr lang="en-US" sz="2000" i="1" dirty="0"/>
              <a:t>GSE</a:t>
            </a:r>
            <a:r>
              <a:rPr lang="en-US" sz="2000" dirty="0"/>
              <a:t>) </a:t>
            </a:r>
            <a:r>
              <a:rPr lang="en-US" sz="2000" i="1" u="sng" dirty="0" smtClean="0">
                <a:hlinkClick r:id="rId3" tooltip="GOOSE"/>
              </a:rPr>
              <a:t>GOOSE</a:t>
            </a:r>
            <a:r>
              <a:rPr lang="en-US" sz="2000" dirty="0" smtClean="0"/>
              <a:t> </a:t>
            </a:r>
            <a:r>
              <a:rPr lang="en-US" sz="2000" dirty="0"/>
              <a:t>&amp; </a:t>
            </a:r>
            <a:r>
              <a:rPr lang="en-US" sz="2000" i="1" u="sng" dirty="0">
                <a:hlinkClick r:id="rId2" tooltip="Generic Substation Events"/>
              </a:rPr>
              <a:t>GSSE</a:t>
            </a:r>
            <a:r>
              <a:rPr lang="en-US" sz="2000" dirty="0"/>
              <a:t>.</a:t>
            </a:r>
          </a:p>
          <a:p>
            <a:pPr marL="801688" lvl="1" indent="-457200">
              <a:buFont typeface="+mj-lt"/>
              <a:buAutoNum type="arabicPeriod"/>
            </a:pPr>
            <a:r>
              <a:rPr lang="en-US" sz="2000" i="1" dirty="0"/>
              <a:t>Setting Groups</a:t>
            </a:r>
            <a:r>
              <a:rPr lang="en-US" sz="2000" dirty="0"/>
              <a:t> — The setting group control Blocks (</a:t>
            </a:r>
            <a:r>
              <a:rPr lang="en-US" sz="2000" i="1" dirty="0"/>
              <a:t>SGCB</a:t>
            </a:r>
            <a:r>
              <a:rPr lang="en-US" sz="2000" dirty="0" smtClean="0"/>
              <a:t>) for </a:t>
            </a:r>
            <a:r>
              <a:rPr lang="en-US" sz="2000" dirty="0" err="1" smtClean="0"/>
              <a:t>config</a:t>
            </a:r>
            <a:endParaRPr lang="en-US" sz="2000" dirty="0"/>
          </a:p>
          <a:p>
            <a:pPr marL="801688" lvl="1" indent="-457200">
              <a:buFont typeface="+mj-lt"/>
              <a:buAutoNum type="arabicPeriod"/>
            </a:pPr>
            <a:r>
              <a:rPr lang="en-US" sz="2000" i="1" dirty="0"/>
              <a:t>Sampled Data Transfer</a:t>
            </a:r>
            <a:r>
              <a:rPr lang="en-US" sz="2000" dirty="0"/>
              <a:t> — </a:t>
            </a:r>
          </a:p>
          <a:p>
            <a:pPr marL="801688" lvl="1" indent="-457200">
              <a:buFont typeface="+mj-lt"/>
              <a:buAutoNum type="arabicPeriod"/>
            </a:pPr>
            <a:r>
              <a:rPr lang="en-US" sz="2000" i="1" dirty="0"/>
              <a:t>Commands</a:t>
            </a:r>
            <a:r>
              <a:rPr lang="en-US" sz="2000" dirty="0"/>
              <a:t> — Various command types </a:t>
            </a:r>
            <a:r>
              <a:rPr lang="en-US" sz="2000" dirty="0" smtClean="0"/>
              <a:t>to </a:t>
            </a:r>
            <a:r>
              <a:rPr lang="en-US" sz="2000" dirty="0" err="1" smtClean="0"/>
              <a:t>maniuplate</a:t>
            </a:r>
            <a:r>
              <a:rPr lang="en-US" sz="2000" dirty="0" smtClean="0"/>
              <a:t> sub. Equip.</a:t>
            </a:r>
            <a:endParaRPr lang="en-US" sz="2000" dirty="0"/>
          </a:p>
          <a:p>
            <a:pPr marL="801688" lvl="1" indent="-457200">
              <a:buFont typeface="+mj-lt"/>
              <a:buAutoNum type="arabicPeriod"/>
            </a:pPr>
            <a:r>
              <a:rPr lang="en-US" sz="2000" i="1" dirty="0"/>
              <a:t>Data Storage</a:t>
            </a:r>
            <a:r>
              <a:rPr lang="en-US" sz="2000" dirty="0"/>
              <a:t> — </a:t>
            </a:r>
            <a:r>
              <a:rPr lang="en-US" sz="2000" u="sng" dirty="0">
                <a:hlinkClick r:id="rId4" tooltip="Substation Configuration Language"/>
              </a:rPr>
              <a:t>Substation Configuration Language</a:t>
            </a:r>
            <a:r>
              <a:rPr lang="en-US" sz="2000" dirty="0"/>
              <a:t> (</a:t>
            </a:r>
            <a:r>
              <a:rPr lang="en-US" sz="2000" i="1" dirty="0"/>
              <a:t>SCL</a:t>
            </a:r>
            <a:r>
              <a:rPr lang="en-US" sz="2000" dirty="0"/>
              <a:t>) is defined for complete storage of configured data of the substation in a specific format</a:t>
            </a:r>
            <a:r>
              <a:rPr lang="en-US" sz="2000" dirty="0" smtClean="0"/>
              <a:t>.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7530881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IEC 61850: For More Info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-1" y="1750072"/>
            <a:ext cx="9144001" cy="3202928"/>
          </a:xfrm>
        </p:spPr>
        <p:txBody>
          <a:bodyPr/>
          <a:lstStyle/>
          <a:p>
            <a:pPr lvl="0"/>
            <a:r>
              <a:rPr lang="en-US" sz="2400" dirty="0"/>
              <a:t>Wikipedia </a:t>
            </a:r>
            <a:r>
              <a:rPr lang="en-US" sz="2400" u="sng" dirty="0">
                <a:hlinkClick r:id="rId2"/>
              </a:rPr>
              <a:t>http://en.wikipedia.org/wiki/61850</a:t>
            </a:r>
            <a:r>
              <a:rPr lang="en-US" sz="2400" dirty="0"/>
              <a:t> </a:t>
            </a:r>
          </a:p>
          <a:p>
            <a:pPr lvl="0"/>
            <a:r>
              <a:rPr lang="en-US" sz="2400" dirty="0"/>
              <a:t>Great detailed slide set: </a:t>
            </a:r>
            <a:r>
              <a:rPr lang="en-US" sz="2400" u="sng" dirty="0">
                <a:hlinkClick r:id="rId3"/>
              </a:rPr>
              <a:t>http://seclab.web.cs.illinois.edu/wp-content/uploads/2011/03/iec61850-intro.pdf</a:t>
            </a:r>
            <a:r>
              <a:rPr lang="en-US" sz="2400" dirty="0"/>
              <a:t>  includes some </a:t>
            </a:r>
            <a:r>
              <a:rPr lang="en-US" sz="2400" dirty="0" smtClean="0"/>
              <a:t>UML</a:t>
            </a:r>
          </a:p>
          <a:p>
            <a:pPr lvl="1"/>
            <a:r>
              <a:rPr lang="en-US" sz="2000" dirty="0" smtClean="0"/>
              <a:t>WAN and other limitations not addressed here…</a:t>
            </a:r>
            <a:endParaRPr lang="en-US" sz="2000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621938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043869"/>
            <a:ext cx="9144000" cy="480131"/>
          </a:xfrm>
        </p:spPr>
        <p:txBody>
          <a:bodyPr/>
          <a:lstStyle/>
          <a:p>
            <a:r>
              <a:rPr lang="en-US" dirty="0" smtClean="0"/>
              <a:t>The Good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162"/>
            <a:ext cx="9144000" cy="1600438"/>
          </a:xfrm>
        </p:spPr>
        <p:txBody>
          <a:bodyPr/>
          <a:lstStyle/>
          <a:p>
            <a:pPr lvl="0"/>
            <a:r>
              <a:rPr lang="en-US" sz="2400" dirty="0"/>
              <a:t>HUGE benefit compared to wires in </a:t>
            </a:r>
            <a:r>
              <a:rPr lang="en-US" sz="2400" dirty="0" smtClean="0"/>
              <a:t>substation</a:t>
            </a:r>
          </a:p>
          <a:p>
            <a:pPr lvl="1"/>
            <a:r>
              <a:rPr lang="en-US" sz="2000" dirty="0" smtClean="0"/>
              <a:t>Hard to overstate this benefit!</a:t>
            </a:r>
            <a:endParaRPr lang="en-US" sz="2000" dirty="0"/>
          </a:p>
          <a:p>
            <a:pPr lvl="0"/>
            <a:r>
              <a:rPr lang="en-US" sz="2400" dirty="0"/>
              <a:t>Data model elegant</a:t>
            </a:r>
          </a:p>
          <a:p>
            <a:pPr lvl="0"/>
            <a:r>
              <a:rPr lang="en-US" sz="2400" dirty="0"/>
              <a:t>Substation Configuration Language (SCL) </a:t>
            </a:r>
            <a:r>
              <a:rPr lang="en-US" sz="2400" dirty="0" smtClean="0"/>
              <a:t>elegant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843908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91469"/>
            <a:ext cx="9144000" cy="480131"/>
          </a:xfrm>
        </p:spPr>
        <p:txBody>
          <a:bodyPr/>
          <a:lstStyle/>
          <a:p>
            <a:r>
              <a:rPr lang="en-US" dirty="0" smtClean="0"/>
              <a:t>The Bad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22188"/>
            <a:ext cx="9144000" cy="3230812"/>
          </a:xfrm>
        </p:spPr>
        <p:txBody>
          <a:bodyPr/>
          <a:lstStyle/>
          <a:p>
            <a:r>
              <a:rPr lang="en-US" sz="2400" b="1" dirty="0"/>
              <a:t>Complexity</a:t>
            </a:r>
          </a:p>
          <a:p>
            <a:pPr lvl="1"/>
            <a:r>
              <a:rPr lang="en-US" sz="2000" dirty="0"/>
              <a:t>Far more complex than it has to be given the problem it is tackling</a:t>
            </a:r>
          </a:p>
          <a:p>
            <a:pPr lvl="1"/>
            <a:r>
              <a:rPr lang="en-US" sz="2000" dirty="0"/>
              <a:t>Double the size/bandwidth of IEEE C37.118 with no extra useful info</a:t>
            </a:r>
          </a:p>
          <a:p>
            <a:pPr lvl="1"/>
            <a:r>
              <a:rPr lang="en-US" sz="2000" dirty="0"/>
              <a:t>Feels to me like a spec doc by a 1975 Mechanical Engineer specifying HW not a 1995 (or later) SW Engineer specifying </a:t>
            </a:r>
            <a:r>
              <a:rPr lang="en-US" sz="2000" dirty="0" smtClean="0"/>
              <a:t>SW</a:t>
            </a:r>
          </a:p>
          <a:p>
            <a:r>
              <a:rPr lang="en-US" sz="2400" b="1" dirty="0"/>
              <a:t>Hype</a:t>
            </a:r>
          </a:p>
          <a:p>
            <a:pPr lvl="1"/>
            <a:r>
              <a:rPr lang="en-US" sz="2000" dirty="0"/>
              <a:t>Almost sounds like it will cure cancer at times</a:t>
            </a:r>
          </a:p>
          <a:p>
            <a:pPr lvl="2"/>
            <a:r>
              <a:rPr lang="en-US" sz="2000" dirty="0"/>
              <a:t>PJM engineer: 4 substations (ISO has ~30% of the USA footprint)</a:t>
            </a:r>
          </a:p>
          <a:p>
            <a:pPr lvl="1"/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65750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7669"/>
            <a:ext cx="9144000" cy="480131"/>
          </a:xfrm>
        </p:spPr>
        <p:txBody>
          <a:bodyPr/>
          <a:lstStyle/>
          <a:p>
            <a:r>
              <a:rPr lang="en-US" dirty="0" smtClean="0"/>
              <a:t>The Bad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00200"/>
            <a:ext cx="9144000" cy="4602798"/>
          </a:xfrm>
        </p:spPr>
        <p:txBody>
          <a:bodyPr/>
          <a:lstStyle/>
          <a:p>
            <a:r>
              <a:rPr lang="en-US" sz="2400" b="1" dirty="0"/>
              <a:t>Performance</a:t>
            </a:r>
            <a:r>
              <a:rPr lang="en-US" sz="2000" b="1" dirty="0"/>
              <a:t> </a:t>
            </a:r>
          </a:p>
          <a:p>
            <a:pPr lvl="1"/>
            <a:r>
              <a:rPr lang="en-US" sz="2000" dirty="0"/>
              <a:t>Subscriber apps have to be able to detect missing and duplicates (no sophisticated fault-tolerant multicast) </a:t>
            </a:r>
            <a:r>
              <a:rPr lang="en-US" sz="2000" dirty="0" smtClean="0"/>
              <a:t>when not using TCP via MMS</a:t>
            </a:r>
            <a:endParaRPr lang="en-US" sz="2000" dirty="0"/>
          </a:p>
          <a:p>
            <a:pPr lvl="1"/>
            <a:r>
              <a:rPr lang="en-US" sz="2000" dirty="0"/>
              <a:t>GOOSE authentication via RSA signatures: way too expensive for many embedded devices</a:t>
            </a:r>
          </a:p>
          <a:p>
            <a:pPr lvl="2"/>
            <a:r>
              <a:rPr lang="en-US" sz="2000" dirty="0"/>
              <a:t>UIUC paper (</a:t>
            </a:r>
            <a:r>
              <a:rPr lang="en-US" sz="2000" dirty="0" err="1"/>
              <a:t>Jaianqing</a:t>
            </a:r>
            <a:r>
              <a:rPr lang="en-US" sz="2000" dirty="0"/>
              <a:t> Zhang and Carl Gunter, IEEE </a:t>
            </a:r>
            <a:r>
              <a:rPr lang="en-US" sz="2000" dirty="0" err="1" smtClean="0"/>
              <a:t>SmartGridComm</a:t>
            </a:r>
            <a:r>
              <a:rPr lang="en-US" sz="2000" dirty="0" smtClean="0"/>
              <a:t> </a:t>
            </a:r>
            <a:r>
              <a:rPr lang="en-US" sz="2000" dirty="0"/>
              <a:t>2010)</a:t>
            </a:r>
          </a:p>
          <a:p>
            <a:pPr lvl="2"/>
            <a:r>
              <a:rPr lang="en-US" sz="2000" dirty="0"/>
              <a:t>WSU paper (Hauser </a:t>
            </a:r>
            <a:r>
              <a:rPr lang="en-US" sz="2000" dirty="0" smtClean="0"/>
              <a:t>et </a:t>
            </a:r>
            <a:r>
              <a:rPr lang="en-US" sz="2000" dirty="0"/>
              <a:t>al paper from </a:t>
            </a:r>
            <a:r>
              <a:rPr lang="en-US" sz="2000" dirty="0" smtClean="0"/>
              <a:t>HICSS </a:t>
            </a:r>
            <a:r>
              <a:rPr lang="en-US" sz="2000" dirty="0"/>
              <a:t>45 (2012))</a:t>
            </a:r>
          </a:p>
          <a:p>
            <a:pPr lvl="1"/>
            <a:r>
              <a:rPr lang="en-US" sz="2000" dirty="0"/>
              <a:t>GOOSE messages very CPU-</a:t>
            </a:r>
            <a:r>
              <a:rPr lang="en-US" sz="2000" dirty="0" err="1"/>
              <a:t>intesive</a:t>
            </a:r>
            <a:r>
              <a:rPr lang="en-US" sz="2000" dirty="0"/>
              <a:t> with ASN.1 integer fields </a:t>
            </a:r>
            <a:r>
              <a:rPr lang="en-US" sz="2000" dirty="0" err="1"/>
              <a:t>etc</a:t>
            </a:r>
            <a:r>
              <a:rPr lang="en-US" sz="2000" dirty="0"/>
              <a:t>, expensive for many embedded devices</a:t>
            </a:r>
          </a:p>
          <a:p>
            <a:pPr lvl="1"/>
            <a:r>
              <a:rPr lang="en-US" sz="2000" dirty="0"/>
              <a:t>Have to be careful that the multicast (Ethernet broadcast) does not overload small embedded </a:t>
            </a:r>
            <a:r>
              <a:rPr lang="en-US" sz="2000" dirty="0" smtClean="0"/>
              <a:t>devices (easy to do)</a:t>
            </a:r>
          </a:p>
          <a:p>
            <a:pPr lvl="1"/>
            <a:r>
              <a:rPr lang="en-US" sz="2000" dirty="0" smtClean="0"/>
              <a:t>Messages sent more than once to ensure they get there</a:t>
            </a:r>
          </a:p>
          <a:p>
            <a:pPr lvl="2"/>
            <a:r>
              <a:rPr lang="en-US" sz="2000" dirty="0" smtClean="0"/>
              <a:t>Have to, if no real guarantees provided by communications system!</a:t>
            </a:r>
          </a:p>
          <a:p>
            <a:pPr lvl="2"/>
            <a:r>
              <a:rPr lang="en-US" sz="2000" dirty="0" smtClean="0"/>
              <a:t>But yet more spamming of small embedded devices </a:t>
            </a:r>
            <a:r>
              <a:rPr lang="en-US" sz="2000" dirty="0" smtClean="0">
                <a:sym typeface="Wingdings" pitchFamily="2" charset="2"/>
              </a:rPr>
              <a:t>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1014148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7669"/>
            <a:ext cx="9144000" cy="480131"/>
          </a:xfrm>
        </p:spPr>
        <p:txBody>
          <a:bodyPr/>
          <a:lstStyle/>
          <a:p>
            <a:r>
              <a:rPr lang="en-US" dirty="0" smtClean="0"/>
              <a:t>The Bad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09568"/>
            <a:ext cx="9144000" cy="4667432"/>
          </a:xfrm>
        </p:spPr>
        <p:txBody>
          <a:bodyPr/>
          <a:lstStyle/>
          <a:p>
            <a:r>
              <a:rPr lang="en-US" sz="2400" b="1" dirty="0" err="1"/>
              <a:t>Misc</a:t>
            </a:r>
            <a:endParaRPr lang="en-US" sz="2400" b="1" dirty="0"/>
          </a:p>
          <a:p>
            <a:pPr lvl="1"/>
            <a:r>
              <a:rPr lang="en-US" sz="2000" dirty="0"/>
              <a:t>$3K just to read the spec</a:t>
            </a:r>
          </a:p>
          <a:p>
            <a:pPr lvl="1"/>
            <a:r>
              <a:rPr lang="en-US" sz="2000" dirty="0"/>
              <a:t>Design by Committee before Full Implementation</a:t>
            </a:r>
          </a:p>
          <a:p>
            <a:pPr lvl="2"/>
            <a:r>
              <a:rPr lang="en-US" sz="2000" dirty="0"/>
              <a:t>Way better way: IETF and OMG</a:t>
            </a:r>
          </a:p>
          <a:p>
            <a:pPr lvl="3"/>
            <a:r>
              <a:rPr lang="en-US" dirty="0" smtClean="0"/>
              <a:t>David Clark, Internet pioneer</a:t>
            </a:r>
          </a:p>
          <a:p>
            <a:pPr marL="1828800" lvl="6" indent="0">
              <a:buNone/>
            </a:pPr>
            <a:r>
              <a:rPr lang="en-US" dirty="0"/>
              <a:t>"We reject: </a:t>
            </a:r>
            <a:r>
              <a:rPr lang="en-US" dirty="0" smtClean="0"/>
              <a:t>kings, presidents</a:t>
            </a:r>
            <a:r>
              <a:rPr lang="en-US" dirty="0"/>
              <a:t>, and voting. </a:t>
            </a:r>
            <a:endParaRPr lang="en-US" dirty="0" smtClean="0"/>
          </a:p>
          <a:p>
            <a:pPr marL="1828800" lvl="6" indent="0">
              <a:buNone/>
            </a:pPr>
            <a:r>
              <a:rPr lang="en-US" dirty="0"/>
              <a:t> </a:t>
            </a:r>
            <a:r>
              <a:rPr lang="en-US" dirty="0" smtClean="0"/>
              <a:t>We </a:t>
            </a:r>
            <a:r>
              <a:rPr lang="en-US" dirty="0"/>
              <a:t>believe in: rough consensus and running code"</a:t>
            </a:r>
            <a:endParaRPr lang="en-US" dirty="0" smtClean="0"/>
          </a:p>
          <a:p>
            <a:pPr lvl="3"/>
            <a:r>
              <a:rPr lang="en-US" dirty="0" smtClean="0"/>
              <a:t>Richard </a:t>
            </a:r>
            <a:r>
              <a:rPr lang="en-US" dirty="0" err="1" smtClean="0"/>
              <a:t>Schantz</a:t>
            </a:r>
            <a:r>
              <a:rPr lang="en-US" dirty="0" smtClean="0"/>
              <a:t>, (IMO) father of middleware</a:t>
            </a:r>
          </a:p>
          <a:p>
            <a:pPr marL="1828800" lvl="6" indent="0">
              <a:buNone/>
            </a:pPr>
            <a:r>
              <a:rPr lang="en-US" dirty="0"/>
              <a:t>“Any time you standardize beyond the state of the practice you are in trouble”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73689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7669"/>
            <a:ext cx="9144000" cy="480131"/>
          </a:xfrm>
        </p:spPr>
        <p:txBody>
          <a:bodyPr/>
          <a:lstStyle/>
          <a:p>
            <a:r>
              <a:rPr lang="en-US" dirty="0" smtClean="0"/>
              <a:t>The Bad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59457"/>
            <a:ext cx="9144000" cy="3650743"/>
          </a:xfrm>
        </p:spPr>
        <p:txBody>
          <a:bodyPr/>
          <a:lstStyle/>
          <a:p>
            <a:r>
              <a:rPr lang="en-US" sz="2400" b="1" dirty="0" err="1" smtClean="0"/>
              <a:t>Misc</a:t>
            </a:r>
            <a:r>
              <a:rPr lang="en-US" sz="2400" b="1" dirty="0" smtClean="0"/>
              <a:t> (cont.)</a:t>
            </a:r>
            <a:endParaRPr lang="en-US" sz="2400" b="1" dirty="0"/>
          </a:p>
          <a:p>
            <a:pPr lvl="1"/>
            <a:r>
              <a:rPr lang="en-US" sz="2000" dirty="0" smtClean="0"/>
              <a:t>PMUs </a:t>
            </a:r>
            <a:r>
              <a:rPr lang="en-US" sz="2000" dirty="0"/>
              <a:t>often need </a:t>
            </a:r>
            <a:r>
              <a:rPr lang="en-US" sz="2000" dirty="0" err="1"/>
              <a:t>many:one</a:t>
            </a:r>
            <a:r>
              <a:rPr lang="en-US" sz="2000" dirty="0"/>
              <a:t> (to a PDC) not 1:many communication</a:t>
            </a:r>
          </a:p>
          <a:p>
            <a:pPr lvl="1"/>
            <a:r>
              <a:rPr lang="en-US" sz="2000" dirty="0"/>
              <a:t>Lack of a reference implementation and reference test suite</a:t>
            </a:r>
          </a:p>
          <a:p>
            <a:pPr lvl="2"/>
            <a:r>
              <a:rPr lang="en-US" sz="2000" dirty="0" smtClean="0"/>
              <a:t>Standard </a:t>
            </a:r>
            <a:r>
              <a:rPr lang="en-US" sz="2000" dirty="0"/>
              <a:t>so huge many vendors don’t implement all of it; most vendors violate the standard in some </a:t>
            </a:r>
            <a:r>
              <a:rPr lang="en-US" sz="2000" dirty="0" smtClean="0"/>
              <a:t>way</a:t>
            </a:r>
          </a:p>
          <a:p>
            <a:pPr lvl="2"/>
            <a:r>
              <a:rPr lang="en-US" sz="2000" dirty="0"/>
              <a:t>Have to test devices pairwise</a:t>
            </a:r>
          </a:p>
          <a:p>
            <a:pPr lvl="2"/>
            <a:endParaRPr lang="en-US" sz="2000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77156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91469"/>
            <a:ext cx="9144000" cy="480131"/>
          </a:xfrm>
        </p:spPr>
        <p:txBody>
          <a:bodyPr/>
          <a:lstStyle/>
          <a:p>
            <a:r>
              <a:rPr lang="en-US" dirty="0" smtClean="0"/>
              <a:t>The Ugly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800826"/>
            <a:ext cx="9144000" cy="3837974"/>
          </a:xfrm>
        </p:spPr>
        <p:txBody>
          <a:bodyPr/>
          <a:lstStyle/>
          <a:p>
            <a:r>
              <a:rPr lang="en-US" sz="2400" dirty="0" smtClean="0"/>
              <a:t>WANs are very different from LANs: partial failures &amp; widely-varying performance (incl. network jitter)</a:t>
            </a:r>
          </a:p>
          <a:p>
            <a:r>
              <a:rPr lang="en-US" sz="2400" dirty="0" smtClean="0"/>
              <a:t>61850 assumes the same interface for a LAN will magically work in a WAN	</a:t>
            </a:r>
          </a:p>
          <a:p>
            <a:pPr lvl="1"/>
            <a:r>
              <a:rPr lang="en-US" sz="2000" dirty="0" smtClean="0"/>
              <a:t>Known by distributed computing practitioners and applied researchers to be false since &lt;= 1990</a:t>
            </a:r>
          </a:p>
          <a:p>
            <a:pPr lvl="2"/>
            <a:r>
              <a:rPr lang="en-US" sz="2000" dirty="0" smtClean="0"/>
              <a:t>See the “A Note on Distributed Computing” by Waldo et al 1994</a:t>
            </a:r>
          </a:p>
          <a:p>
            <a:pPr lvl="0"/>
            <a:endParaRPr lang="en-US" sz="2400" dirty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5598886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967669"/>
            <a:ext cx="9144000" cy="480131"/>
          </a:xfrm>
        </p:spPr>
        <p:txBody>
          <a:bodyPr/>
          <a:lstStyle/>
          <a:p>
            <a:r>
              <a:rPr lang="en-US" dirty="0" smtClean="0"/>
              <a:t>The Ugly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676400"/>
            <a:ext cx="9144000" cy="5181600"/>
          </a:xfrm>
        </p:spPr>
        <p:txBody>
          <a:bodyPr/>
          <a:lstStyle/>
          <a:p>
            <a:pPr lvl="0"/>
            <a:r>
              <a:rPr lang="en-US" sz="2400" dirty="0"/>
              <a:t>61850-90-5 is the WAN extension</a:t>
            </a:r>
          </a:p>
          <a:p>
            <a:pPr lvl="1"/>
            <a:r>
              <a:rPr lang="en-US" sz="2000" dirty="0"/>
              <a:t>Advanced multicast is hard, fault-tolerant is harder, real-time is harder yet, with security (not ruining </a:t>
            </a:r>
            <a:r>
              <a:rPr lang="en-US" sz="2000" dirty="0" smtClean="0"/>
              <a:t>perf</a:t>
            </a:r>
            <a:r>
              <a:rPr lang="en-US" sz="2000" dirty="0" smtClean="0"/>
              <a:t>ormance and availability</a:t>
            </a:r>
            <a:r>
              <a:rPr lang="en-US" sz="2000" dirty="0" smtClean="0"/>
              <a:t>) harder still</a:t>
            </a:r>
            <a:endParaRPr lang="en-US" sz="2000" dirty="0"/>
          </a:p>
          <a:p>
            <a:pPr lvl="1"/>
            <a:r>
              <a:rPr lang="en-US" sz="2000" dirty="0"/>
              <a:t>Wide range of properties </a:t>
            </a:r>
            <a:r>
              <a:rPr lang="en-US" sz="2000" dirty="0" smtClean="0"/>
              <a:t>any given implementation could </a:t>
            </a:r>
            <a:r>
              <a:rPr lang="en-US" sz="2000" dirty="0"/>
              <a:t>trade off, </a:t>
            </a:r>
            <a:r>
              <a:rPr lang="en-US" sz="2000" dirty="0" smtClean="0"/>
              <a:t>including </a:t>
            </a:r>
            <a:r>
              <a:rPr lang="en-US" sz="2000" dirty="0"/>
              <a:t>latency, jitter, consistency, throughput, resource consumption, availability, ...</a:t>
            </a:r>
          </a:p>
          <a:p>
            <a:pPr lvl="1"/>
            <a:r>
              <a:rPr lang="en-US" sz="2000" dirty="0" smtClean="0"/>
              <a:t>Dec </a:t>
            </a:r>
            <a:r>
              <a:rPr lang="en-US" sz="2000" dirty="0"/>
              <a:t>2010 draft says communications redundancy is </a:t>
            </a:r>
            <a:r>
              <a:rPr lang="en-US" sz="2000" dirty="0" smtClean="0"/>
              <a:t>crucial</a:t>
            </a:r>
            <a:endParaRPr lang="en-US" sz="2000" dirty="0"/>
          </a:p>
          <a:p>
            <a:pPr lvl="1"/>
            <a:r>
              <a:rPr lang="en-US" sz="2000" dirty="0"/>
              <a:t>But the draft has less than one page on it (Sec 8.8) that has no meaningful </a:t>
            </a:r>
            <a:r>
              <a:rPr lang="en-US" sz="2000" dirty="0" smtClean="0"/>
              <a:t>details</a:t>
            </a:r>
          </a:p>
          <a:p>
            <a:pPr lvl="2"/>
            <a:r>
              <a:rPr lang="en-US" sz="2000" dirty="0" smtClean="0"/>
              <a:t>IETF RFC 2991 it relies on has nothing about end-to-end latency, availability, exploiting a more controllable utility infrastructure, properties </a:t>
            </a:r>
            <a:r>
              <a:rPr lang="en-US" sz="2000" dirty="0" smtClean="0"/>
              <a:t>above, tradeoffs below (next slide), </a:t>
            </a:r>
            <a:r>
              <a:rPr lang="en-US" sz="2000" dirty="0" err="1" smtClean="0"/>
              <a:t>etc</a:t>
            </a:r>
            <a:endParaRPr lang="en-US" sz="2000" dirty="0" smtClean="0"/>
          </a:p>
          <a:p>
            <a:pPr lvl="1"/>
            <a:r>
              <a:rPr lang="en-US" sz="2000" dirty="0" smtClean="0"/>
              <a:t>Integration with IP Multicast (a common underlying 1:many transport, which BTW provides no reliability guarantees) is undefined</a:t>
            </a:r>
          </a:p>
          <a:p>
            <a:pPr lvl="1"/>
            <a:r>
              <a:rPr lang="en-US" sz="2000" dirty="0" smtClean="0"/>
              <a:t>Integration with MPLS (a common “</a:t>
            </a:r>
            <a:r>
              <a:rPr lang="en-US" sz="2000" dirty="0" err="1" smtClean="0"/>
              <a:t>QoS</a:t>
            </a:r>
            <a:r>
              <a:rPr lang="en-US" sz="2000" dirty="0" smtClean="0"/>
              <a:t>”-like service) is undefined</a:t>
            </a:r>
            <a:endParaRPr lang="en-US" sz="2000" dirty="0" smtClean="0"/>
          </a:p>
          <a:p>
            <a:pPr lvl="1"/>
            <a:endParaRPr lang="en-US" sz="2000" dirty="0" smtClean="0"/>
          </a:p>
        </p:txBody>
      </p:sp>
    </p:spTree>
    <p:extLst>
      <p:ext uri="{BB962C8B-B14F-4D97-AF65-F5344CB8AC3E}">
        <p14:creationId xmlns:p14="http://schemas.microsoft.com/office/powerpoint/2010/main" val="2704841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891469"/>
            <a:ext cx="9144000" cy="480131"/>
          </a:xfrm>
        </p:spPr>
        <p:txBody>
          <a:bodyPr/>
          <a:lstStyle/>
          <a:p>
            <a:r>
              <a:rPr lang="en-US" dirty="0" smtClean="0"/>
              <a:t>The Ugly (cont.)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47890"/>
            <a:ext cx="9144000" cy="3586110"/>
          </a:xfrm>
        </p:spPr>
        <p:txBody>
          <a:bodyPr/>
          <a:lstStyle/>
          <a:p>
            <a:pPr lvl="0"/>
            <a:r>
              <a:rPr lang="en-US" sz="2400" dirty="0" smtClean="0"/>
              <a:t>61850-90-5 WAN extension (cont.)</a:t>
            </a:r>
          </a:p>
          <a:p>
            <a:pPr lvl="1"/>
            <a:r>
              <a:rPr lang="en-US" sz="2000" dirty="0"/>
              <a:t>Do implementers (or drafters) know this space of possible properties, what tradeoffs their given implementations make?  Very unlikely…</a:t>
            </a:r>
          </a:p>
          <a:p>
            <a:pPr lvl="1"/>
            <a:r>
              <a:rPr lang="en-US" sz="2000" dirty="0"/>
              <a:t>Do utilities/ISOs know what tradeoffs they are being sold, and how appropriate they are for them? Unlikelier!</a:t>
            </a:r>
            <a:endParaRPr lang="en-US" sz="2400" dirty="0" smtClean="0"/>
          </a:p>
          <a:p>
            <a:pPr lvl="0"/>
            <a:r>
              <a:rPr lang="en-US" sz="2400" dirty="0" smtClean="0"/>
              <a:t>Bottom </a:t>
            </a:r>
            <a:r>
              <a:rPr lang="en-US" sz="2400" dirty="0"/>
              <a:t>line: a lead control engineer from a large </a:t>
            </a:r>
            <a:r>
              <a:rPr lang="en-US" sz="2400" dirty="0" smtClean="0"/>
              <a:t>utility to me</a:t>
            </a:r>
            <a:endParaRPr lang="en-US" sz="2400" dirty="0"/>
          </a:p>
          <a:p>
            <a:pPr lvl="1"/>
            <a:r>
              <a:rPr lang="en-US" sz="2000" dirty="0"/>
              <a:t>2009: “No way in hell am I letting </a:t>
            </a:r>
            <a:r>
              <a:rPr lang="en-US" sz="2000" dirty="0" smtClean="0"/>
              <a:t>61850 </a:t>
            </a:r>
            <a:r>
              <a:rPr lang="en-US" sz="2000" dirty="0"/>
              <a:t>outside my substations”</a:t>
            </a:r>
          </a:p>
          <a:p>
            <a:pPr lvl="1"/>
            <a:r>
              <a:rPr lang="en-US" sz="2000" dirty="0"/>
              <a:t>2011: (ruefully) “I was overruled from above, because its ‘a standard</a:t>
            </a:r>
            <a:r>
              <a:rPr lang="en-US" sz="2000" dirty="0" smtClean="0"/>
              <a:t>’.”</a:t>
            </a:r>
            <a:endParaRPr lang="en-US" sz="2000" dirty="0"/>
          </a:p>
          <a:p>
            <a:pPr lvl="2"/>
            <a:r>
              <a:rPr lang="en-US" sz="2000" dirty="0"/>
              <a:t>But a standard for doing what</a:t>
            </a:r>
            <a:r>
              <a:rPr lang="en-US" sz="2000" dirty="0" smtClean="0"/>
              <a:t>? </a:t>
            </a:r>
            <a:endParaRPr lang="en-US" sz="2000" dirty="0" smtClean="0"/>
          </a:p>
          <a:p>
            <a:pPr lvl="3"/>
            <a:r>
              <a:rPr lang="en-US" dirty="0" smtClean="0"/>
              <a:t>Certainly not, IMO, WAN communication, at least by any competent distributed computing expert!</a:t>
            </a:r>
            <a:endParaRPr lang="en-US" dirty="0" smtClean="0"/>
          </a:p>
          <a:p>
            <a:pPr lvl="2"/>
            <a:r>
              <a:rPr lang="en-US" sz="2000" dirty="0" smtClean="0"/>
              <a:t>With what properties traded off?</a:t>
            </a:r>
            <a:endParaRPr lang="en-US" sz="2000" dirty="0"/>
          </a:p>
          <a:p>
            <a:pPr lvl="2"/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30909245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Solution possibilities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3943"/>
            <a:ext cx="9144000" cy="5265031"/>
          </a:xfrm>
        </p:spPr>
        <p:txBody>
          <a:bodyPr/>
          <a:lstStyle/>
          <a:p>
            <a:pPr marL="679450" indent="-514350">
              <a:buFont typeface="+mj-lt"/>
              <a:buAutoNum type="arabicPeriod"/>
            </a:pPr>
            <a:r>
              <a:rPr lang="en-US" sz="2800" dirty="0" smtClean="0"/>
              <a:t>Maintain multiple copies of same data in multiple formats</a:t>
            </a:r>
          </a:p>
          <a:p>
            <a:pPr marL="679450" indent="-514350">
              <a:buFont typeface="+mj-lt"/>
              <a:buAutoNum type="arabicPeriod"/>
            </a:pPr>
            <a:r>
              <a:rPr lang="en-US" sz="2800" dirty="0" smtClean="0"/>
              <a:t>Store the data in a format compatible with every piece of SW</a:t>
            </a:r>
          </a:p>
          <a:p>
            <a:pPr marL="844550" lvl="1" indent="-514350"/>
            <a:r>
              <a:rPr lang="en-US" dirty="0" smtClean="0"/>
              <a:t>Have to remove app-specific data &amp; lose precision</a:t>
            </a:r>
          </a:p>
          <a:p>
            <a:pPr marL="679450" indent="-514350">
              <a:buFont typeface="+mj-lt"/>
              <a:buAutoNum type="arabicPeriod"/>
            </a:pPr>
            <a:r>
              <a:rPr lang="en-US" sz="2800" dirty="0" smtClean="0"/>
              <a:t>Store data in single, highly-detailed format and create SW to convert to app-specific formats</a:t>
            </a:r>
          </a:p>
          <a:p>
            <a:pPr marL="679450" indent="-514350">
              <a:buFont typeface="+mj-lt"/>
              <a:buAutoNum type="arabicPeriod"/>
            </a:pPr>
            <a:r>
              <a:rPr lang="en-US" sz="2800" dirty="0" smtClean="0"/>
              <a:t>Use highly detailed format compatible w/every app</a:t>
            </a:r>
          </a:p>
          <a:p>
            <a:pPr marL="165100" indent="0">
              <a:buNone/>
            </a:pPr>
            <a:r>
              <a:rPr lang="en-US" sz="2800" dirty="0" smtClean="0"/>
              <a:t>#3 and #4 don’t require separate copies but don’t lose precision</a:t>
            </a:r>
          </a:p>
          <a:p>
            <a:pPr marL="165100" indent="0">
              <a:buNone/>
            </a:pPr>
            <a:r>
              <a:rPr lang="en-US" sz="2800" dirty="0" smtClean="0"/>
              <a:t>#4 is ideal solution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0006285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4" y="838200"/>
            <a:ext cx="7772400" cy="480131"/>
          </a:xfrm>
        </p:spPr>
        <p:txBody>
          <a:bodyPr/>
          <a:lstStyle/>
          <a:p>
            <a:r>
              <a:rPr lang="en-US" dirty="0" smtClean="0"/>
              <a:t>Data management in then grid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745932"/>
            <a:ext cx="9144000" cy="4578668"/>
          </a:xfrm>
        </p:spPr>
        <p:txBody>
          <a:bodyPr/>
          <a:lstStyle/>
          <a:p>
            <a:pPr marL="165100" indent="0">
              <a:buNone/>
            </a:pPr>
            <a:r>
              <a:rPr lang="en-US" sz="2800" dirty="0" smtClean="0"/>
              <a:t>#4: Use </a:t>
            </a:r>
            <a:r>
              <a:rPr lang="en-US" sz="2800" dirty="0"/>
              <a:t>highly detailed format compatible w/every </a:t>
            </a:r>
            <a:r>
              <a:rPr lang="en-US" sz="2800" dirty="0" smtClean="0"/>
              <a:t>app</a:t>
            </a:r>
          </a:p>
          <a:p>
            <a:pPr marL="165100" indent="0">
              <a:buNone/>
            </a:pPr>
            <a:r>
              <a:rPr lang="en-US" sz="2800" dirty="0" smtClean="0"/>
              <a:t>Requirements for this to work</a:t>
            </a:r>
          </a:p>
          <a:p>
            <a:pPr marL="679450" indent="-514350">
              <a:buFont typeface="+mj-lt"/>
              <a:buAutoNum type="arabicPeriod"/>
            </a:pPr>
            <a:r>
              <a:rPr lang="en-US" sz="2800" dirty="0" smtClean="0"/>
              <a:t>Highly detailed model to describe the power system</a:t>
            </a:r>
          </a:p>
          <a:p>
            <a:pPr marL="679450" indent="-514350">
              <a:buFont typeface="+mj-lt"/>
              <a:buAutoNum type="arabicPeriod"/>
            </a:pPr>
            <a:r>
              <a:rPr lang="en-US" sz="2800" dirty="0" smtClean="0"/>
              <a:t>File format capable of storing extended data without affecting the core data</a:t>
            </a:r>
          </a:p>
          <a:p>
            <a:pPr marL="679450" indent="-514350">
              <a:buFont typeface="+mj-lt"/>
              <a:buAutoNum type="arabicPeriod"/>
            </a:pPr>
            <a:r>
              <a:rPr lang="en-US" sz="2800" dirty="0" smtClean="0"/>
              <a:t>Power system SW vendors and utilities adopt and embrace the data model</a:t>
            </a:r>
          </a:p>
          <a:p>
            <a:pPr marL="165100" indent="0">
              <a:buNone/>
            </a:pPr>
            <a:r>
              <a:rPr lang="en-US" sz="2800" dirty="0" smtClean="0"/>
              <a:t>CIM can do #1</a:t>
            </a:r>
          </a:p>
          <a:p>
            <a:pPr marL="165100" indent="0">
              <a:buNone/>
            </a:pPr>
            <a:r>
              <a:rPr lang="en-US" sz="2800" dirty="0" smtClean="0"/>
              <a:t>XML with RDF can do #2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9532534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787733" y="472438"/>
            <a:ext cx="7772400" cy="487313"/>
          </a:xfrm>
        </p:spPr>
        <p:txBody>
          <a:bodyPr/>
          <a:lstStyle/>
          <a:p>
            <a:r>
              <a:rPr lang="en-US" dirty="0" smtClean="0">
                <a:latin typeface="Lucida Sans" charset="0"/>
              </a:rPr>
              <a:t>Today’s Content</a:t>
            </a:r>
            <a:endParaRPr lang="en-US" dirty="0">
              <a:latin typeface="Lucida Sans" charset="0"/>
            </a:endParaRPr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431800" y="1763792"/>
            <a:ext cx="8229600" cy="3570208"/>
          </a:xfrm>
        </p:spPr>
        <p:txBody>
          <a:bodyPr/>
          <a:lstStyle/>
          <a:p>
            <a:pPr marL="622300" indent="-457200">
              <a:buFont typeface="+mj-lt"/>
              <a:buAutoNum type="arabicPeriod"/>
            </a:pPr>
            <a:r>
              <a:rPr lang="en-US" sz="2400" dirty="0" smtClean="0"/>
              <a:t>Background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 smtClean="0">
                <a:solidFill>
                  <a:srgbClr val="C00000"/>
                </a:solidFill>
              </a:rPr>
              <a:t>UML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 smtClean="0"/>
              <a:t>XML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 smtClean="0"/>
              <a:t>RDF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/>
              <a:t>CIM (IEC 61970)</a:t>
            </a:r>
          </a:p>
          <a:p>
            <a:pPr marL="622300" indent="-457200">
              <a:buFont typeface="+mj-lt"/>
              <a:buAutoNum type="arabicPeriod"/>
            </a:pPr>
            <a:r>
              <a:rPr lang="en-US" sz="2400" dirty="0" smtClean="0"/>
              <a:t>IEC 61850 and PMUs/WANs</a:t>
            </a:r>
            <a:endParaRPr lang="en-US" sz="2000" dirty="0" smtClean="0"/>
          </a:p>
          <a:p>
            <a:endParaRPr lang="en-US" sz="2200" dirty="0"/>
          </a:p>
        </p:txBody>
      </p:sp>
    </p:spTree>
    <p:extLst>
      <p:ext uri="{BB962C8B-B14F-4D97-AF65-F5344CB8AC3E}">
        <p14:creationId xmlns:p14="http://schemas.microsoft.com/office/powerpoint/2010/main" val="39863680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85800"/>
            <a:ext cx="8305800" cy="868362"/>
          </a:xfrm>
        </p:spPr>
        <p:txBody>
          <a:bodyPr/>
          <a:lstStyle/>
          <a:p>
            <a:r>
              <a:rPr lang="en-US" dirty="0" smtClean="0"/>
              <a:t>Unified Modeling Language (UML)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543943"/>
            <a:ext cx="9144000" cy="4161139"/>
          </a:xfrm>
        </p:spPr>
        <p:txBody>
          <a:bodyPr/>
          <a:lstStyle/>
          <a:p>
            <a:r>
              <a:rPr lang="en-US" sz="2800" dirty="0" smtClean="0"/>
              <a:t>Used for modeling wide variety of SW components</a:t>
            </a:r>
          </a:p>
          <a:p>
            <a:pPr lvl="1"/>
            <a:r>
              <a:rPr lang="en-US" sz="2400" dirty="0" smtClean="0"/>
              <a:t>Data structures</a:t>
            </a:r>
          </a:p>
          <a:p>
            <a:pPr lvl="1"/>
            <a:r>
              <a:rPr lang="en-US" sz="2400" dirty="0" smtClean="0"/>
              <a:t>System interactions</a:t>
            </a:r>
          </a:p>
          <a:p>
            <a:pPr lvl="1"/>
            <a:r>
              <a:rPr lang="en-US" sz="2400" dirty="0" smtClean="0"/>
              <a:t>Use cases</a:t>
            </a:r>
          </a:p>
          <a:p>
            <a:r>
              <a:rPr lang="en-US" sz="2800" dirty="0" smtClean="0"/>
              <a:t>Not tied to any one implementation technology: </a:t>
            </a:r>
            <a:r>
              <a:rPr lang="en-US" sz="2800" dirty="0" err="1" smtClean="0"/>
              <a:t>realizeable</a:t>
            </a:r>
            <a:r>
              <a:rPr lang="en-US" sz="2800" dirty="0" smtClean="0"/>
              <a:t> on multiple platforms</a:t>
            </a:r>
          </a:p>
          <a:p>
            <a:r>
              <a:rPr lang="en-US" sz="2800" dirty="0" smtClean="0"/>
              <a:t>Widely used outside the electricity sector</a:t>
            </a:r>
          </a:p>
          <a:p>
            <a:r>
              <a:rPr lang="en-US" sz="2800" dirty="0" smtClean="0"/>
              <a:t>Standardized by the Object Management Group (OMG), which largely does middleware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806041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4" y="967669"/>
            <a:ext cx="7772400" cy="480131"/>
          </a:xfrm>
        </p:spPr>
        <p:txBody>
          <a:bodyPr/>
          <a:lstStyle/>
          <a:p>
            <a:r>
              <a:rPr lang="en-US" dirty="0" smtClean="0"/>
              <a:t>Classes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01914" y="1670094"/>
            <a:ext cx="7772400" cy="4959306"/>
          </a:xfrm>
        </p:spPr>
        <p:txBody>
          <a:bodyPr/>
          <a:lstStyle/>
          <a:p>
            <a:r>
              <a:rPr lang="en-US" sz="2800" b="1" u="sng" dirty="0" smtClean="0"/>
              <a:t>Class</a:t>
            </a:r>
            <a:r>
              <a:rPr lang="en-US" sz="2800" dirty="0" smtClean="0"/>
              <a:t> represents specific type of “object” being modeled</a:t>
            </a:r>
          </a:p>
          <a:p>
            <a:r>
              <a:rPr lang="en-US" sz="2800" dirty="0" smtClean="0"/>
              <a:t>Class hierarchy is an abstract model: defines every type of component within a system as a separate class</a:t>
            </a:r>
          </a:p>
          <a:p>
            <a:r>
              <a:rPr lang="en-US" sz="2800" dirty="0" smtClean="0"/>
              <a:t>Very </a:t>
            </a:r>
            <a:r>
              <a:rPr lang="en-US" sz="2800" dirty="0" err="1" smtClean="0"/>
              <a:t>similiar</a:t>
            </a:r>
            <a:r>
              <a:rPr lang="en-US" sz="2800" dirty="0" smtClean="0"/>
              <a:t> to objected-oriented programming languages: Smalltalk, C++, Java, C#. … </a:t>
            </a:r>
          </a:p>
          <a:p>
            <a:r>
              <a:rPr lang="en-US" sz="2800" dirty="0" smtClean="0"/>
              <a:t>Each UML class can have</a:t>
            </a:r>
          </a:p>
          <a:p>
            <a:pPr lvl="1"/>
            <a:r>
              <a:rPr lang="en-US" sz="2400" dirty="0" smtClean="0"/>
              <a:t>Its own internal attributes</a:t>
            </a:r>
          </a:p>
          <a:p>
            <a:pPr lvl="1"/>
            <a:r>
              <a:rPr lang="en-US" sz="2400" dirty="0" smtClean="0"/>
              <a:t>Relationships with other classes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2993305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01914" y="891469"/>
            <a:ext cx="7772400" cy="480131"/>
          </a:xfrm>
        </p:spPr>
        <p:txBody>
          <a:bodyPr/>
          <a:lstStyle/>
          <a:p>
            <a:r>
              <a:rPr lang="en-US" dirty="0" smtClean="0"/>
              <a:t>Example Circle class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8064" y="1847433"/>
            <a:ext cx="4180791" cy="2800767"/>
          </a:xfrm>
        </p:spPr>
        <p:txBody>
          <a:bodyPr/>
          <a:lstStyle/>
          <a:p>
            <a:r>
              <a:rPr lang="en-US" dirty="0" smtClean="0"/>
              <a:t>Each instance has its own copy of the data</a:t>
            </a:r>
          </a:p>
          <a:p>
            <a:r>
              <a:rPr lang="en-US" dirty="0" smtClean="0"/>
              <a:t>Useful to have more kinds of data than just a circle!</a:t>
            </a:r>
          </a:p>
          <a:p>
            <a:endParaRPr 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483" t="33879" r="41941" b="47242"/>
          <a:stretch/>
        </p:blipFill>
        <p:spPr bwMode="auto">
          <a:xfrm>
            <a:off x="5543550" y="2086105"/>
            <a:ext cx="3343275" cy="20859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1464315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</p:sld>
</file>

<file path=ppt/theme/theme1.xml><?xml version="1.0" encoding="utf-8"?>
<a:theme xmlns:a="http://schemas.openxmlformats.org/drawingml/2006/main" name="Theme1">
  <a:themeElements>
    <a:clrScheme name="Sample presentation slides [6] 1">
      <a:dk1>
        <a:srgbClr val="1D528D"/>
      </a:dk1>
      <a:lt1>
        <a:srgbClr val="FFFFFF"/>
      </a:lt1>
      <a:dk2>
        <a:srgbClr val="000000"/>
      </a:dk2>
      <a:lt2>
        <a:srgbClr val="CACACA"/>
      </a:lt2>
      <a:accent1>
        <a:srgbClr val="0099CC"/>
      </a:accent1>
      <a:accent2>
        <a:srgbClr val="BFA907"/>
      </a:accent2>
      <a:accent3>
        <a:srgbClr val="FFFFFF"/>
      </a:accent3>
      <a:accent4>
        <a:srgbClr val="174578"/>
      </a:accent4>
      <a:accent5>
        <a:srgbClr val="AACAE2"/>
      </a:accent5>
      <a:accent6>
        <a:srgbClr val="AD9906"/>
      </a:accent6>
      <a:hlink>
        <a:srgbClr val="6E81E0"/>
      </a:hlink>
      <a:folHlink>
        <a:srgbClr val="009999"/>
      </a:folHlink>
    </a:clrScheme>
    <a:fontScheme name="Sample presentation slides [6]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Sample presentation slides [6] 1">
        <a:dk1>
          <a:srgbClr val="1D528D"/>
        </a:dk1>
        <a:lt1>
          <a:srgbClr val="FFFFFF"/>
        </a:lt1>
        <a:dk2>
          <a:srgbClr val="000000"/>
        </a:dk2>
        <a:lt2>
          <a:srgbClr val="CACACA"/>
        </a:lt2>
        <a:accent1>
          <a:srgbClr val="0099CC"/>
        </a:accent1>
        <a:accent2>
          <a:srgbClr val="BFA907"/>
        </a:accent2>
        <a:accent3>
          <a:srgbClr val="FFFFFF"/>
        </a:accent3>
        <a:accent4>
          <a:srgbClr val="174578"/>
        </a:accent4>
        <a:accent5>
          <a:srgbClr val="AACAE2"/>
        </a:accent5>
        <a:accent6>
          <a:srgbClr val="AD9906"/>
        </a:accent6>
        <a:hlink>
          <a:srgbClr val="6E81E0"/>
        </a:hlink>
        <a:folHlink>
          <a:srgbClr val="0099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resentation slides [6] 2">
        <a:dk1>
          <a:srgbClr val="4E40A4"/>
        </a:dk1>
        <a:lt1>
          <a:srgbClr val="FFFFFF"/>
        </a:lt1>
        <a:dk2>
          <a:srgbClr val="000000"/>
        </a:dk2>
        <a:lt2>
          <a:srgbClr val="CACACA"/>
        </a:lt2>
        <a:accent1>
          <a:srgbClr val="8B65E9"/>
        </a:accent1>
        <a:accent2>
          <a:srgbClr val="008080"/>
        </a:accent2>
        <a:accent3>
          <a:srgbClr val="FFFFFF"/>
        </a:accent3>
        <a:accent4>
          <a:srgbClr val="41358B"/>
        </a:accent4>
        <a:accent5>
          <a:srgbClr val="C4B8F2"/>
        </a:accent5>
        <a:accent6>
          <a:srgbClr val="007373"/>
        </a:accent6>
        <a:hlink>
          <a:srgbClr val="0066CC"/>
        </a:hlink>
        <a:folHlink>
          <a:srgbClr val="8AB151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ample presentation slides [6] 3">
        <a:dk1>
          <a:srgbClr val="666699"/>
        </a:dk1>
        <a:lt1>
          <a:srgbClr val="FFFFFF"/>
        </a:lt1>
        <a:dk2>
          <a:srgbClr val="000000"/>
        </a:dk2>
        <a:lt2>
          <a:srgbClr val="CACACA"/>
        </a:lt2>
        <a:accent1>
          <a:srgbClr val="72B88E"/>
        </a:accent1>
        <a:accent2>
          <a:srgbClr val="C78DD7"/>
        </a:accent2>
        <a:accent3>
          <a:srgbClr val="FFFFFF"/>
        </a:accent3>
        <a:accent4>
          <a:srgbClr val="565682"/>
        </a:accent4>
        <a:accent5>
          <a:srgbClr val="BCD8C6"/>
        </a:accent5>
        <a:accent6>
          <a:srgbClr val="B47FC3"/>
        </a:accent6>
        <a:hlink>
          <a:srgbClr val="3197BB"/>
        </a:hlink>
        <a:folHlink>
          <a:srgbClr val="878FA5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Theme1</Template>
  <TotalTime>271</TotalTime>
  <Words>2014</Words>
  <Application>Microsoft Office PowerPoint</Application>
  <PresentationFormat>On-screen Show (4:3)</PresentationFormat>
  <Paragraphs>280</Paragraphs>
  <Slides>39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0" baseType="lpstr">
      <vt:lpstr>Theme1</vt:lpstr>
      <vt:lpstr>Digital Systems for the Smart Grid  Computation Segment Lecture 2: Data Management and IEC 61850 </vt:lpstr>
      <vt:lpstr>Today’s Content</vt:lpstr>
      <vt:lpstr>Power Systems Data  Formats and System Integration</vt:lpstr>
      <vt:lpstr>Solution possibilities</vt:lpstr>
      <vt:lpstr>Data management in then grid</vt:lpstr>
      <vt:lpstr>Today’s Content</vt:lpstr>
      <vt:lpstr>Unified Modeling Language (UML)</vt:lpstr>
      <vt:lpstr>Classes</vt:lpstr>
      <vt:lpstr>Example Circle class</vt:lpstr>
      <vt:lpstr>Inheritance</vt:lpstr>
      <vt:lpstr>Inheritance (cont.)</vt:lpstr>
      <vt:lpstr>Association</vt:lpstr>
      <vt:lpstr>Aggregation</vt:lpstr>
      <vt:lpstr>Composition</vt:lpstr>
      <vt:lpstr>Final example</vt:lpstr>
      <vt:lpstr>UML for Final Example</vt:lpstr>
      <vt:lpstr>UML Discussion</vt:lpstr>
      <vt:lpstr>Today’s Content</vt:lpstr>
      <vt:lpstr>Extensible Markup Language (XML)</vt:lpstr>
      <vt:lpstr>Simple XML Example: Book</vt:lpstr>
      <vt:lpstr>XML Schema</vt:lpstr>
      <vt:lpstr>Today’s Content</vt:lpstr>
      <vt:lpstr>Resource Description  Framework (RDF)</vt:lpstr>
      <vt:lpstr>RDF Schema (RDFS)</vt:lpstr>
      <vt:lpstr>Today’s Content</vt:lpstr>
      <vt:lpstr>CIM</vt:lpstr>
      <vt:lpstr>CIM Breaker Example</vt:lpstr>
      <vt:lpstr>Subclasses of Switch</vt:lpstr>
      <vt:lpstr>Today’s Content</vt:lpstr>
      <vt:lpstr>Review of IEC 61850: The Good, the Bad and the Ugly</vt:lpstr>
      <vt:lpstr>IEC 61850: For More Info</vt:lpstr>
      <vt:lpstr>The Good</vt:lpstr>
      <vt:lpstr>The Bad</vt:lpstr>
      <vt:lpstr>The Bad (cont.)</vt:lpstr>
      <vt:lpstr>The Bad (cont.)</vt:lpstr>
      <vt:lpstr>The Bad (cont.)</vt:lpstr>
      <vt:lpstr>The Ugly</vt:lpstr>
      <vt:lpstr>The Ugly (cont.)</vt:lpstr>
      <vt:lpstr>The Ugly (cont.)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Kenny-Home</dc:creator>
  <cp:lastModifiedBy>bakken</cp:lastModifiedBy>
  <cp:revision>21</cp:revision>
  <dcterms:created xsi:type="dcterms:W3CDTF">2011-10-07T22:16:53Z</dcterms:created>
  <dcterms:modified xsi:type="dcterms:W3CDTF">2012-02-28T04:09:45Z</dcterms:modified>
</cp:coreProperties>
</file>