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4" r:id="rId2"/>
    <p:sldId id="474" r:id="rId3"/>
    <p:sldId id="480" r:id="rId4"/>
    <p:sldId id="475" r:id="rId5"/>
    <p:sldId id="481" r:id="rId6"/>
    <p:sldId id="482" r:id="rId7"/>
    <p:sldId id="483" r:id="rId8"/>
    <p:sldId id="516" r:id="rId9"/>
    <p:sldId id="485" r:id="rId10"/>
    <p:sldId id="486" r:id="rId11"/>
    <p:sldId id="487" r:id="rId12"/>
    <p:sldId id="476" r:id="rId13"/>
    <p:sldId id="489" r:id="rId14"/>
    <p:sldId id="490" r:id="rId15"/>
    <p:sldId id="491" r:id="rId16"/>
    <p:sldId id="492" r:id="rId17"/>
    <p:sldId id="493" r:id="rId18"/>
    <p:sldId id="494" r:id="rId19"/>
    <p:sldId id="477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478" r:id="rId28"/>
    <p:sldId id="509" r:id="rId29"/>
    <p:sldId id="510" r:id="rId30"/>
    <p:sldId id="511" r:id="rId31"/>
    <p:sldId id="512" r:id="rId32"/>
    <p:sldId id="479" r:id="rId33"/>
    <p:sldId id="513" r:id="rId34"/>
    <p:sldId id="514" r:id="rId35"/>
    <p:sldId id="515" r:id="rId3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FF00"/>
    <a:srgbClr val="A60000"/>
    <a:srgbClr val="DBCEAC"/>
    <a:srgbClr val="3CB6CE"/>
    <a:srgbClr val="B6BF00"/>
    <a:srgbClr val="EC7A00"/>
    <a:srgbClr val="003C69"/>
    <a:srgbClr val="452325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-1200" y="-90"/>
      </p:cViewPr>
      <p:guideLst>
        <p:guide orient="horz" pos="1534"/>
        <p:guide orient="horz" pos="660"/>
        <p:guide pos="2015"/>
        <p:guide pos="3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6018"/>
    </p:cViewPr>
  </p:sorterViewPr>
  <p:notesViewPr>
    <p:cSldViewPr snapToGrid="0">
      <p:cViewPr varScale="1">
        <p:scale>
          <a:sx n="69" d="100"/>
          <a:sy n="69" d="100"/>
        </p:scale>
        <p:origin x="-330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45907" y="0"/>
            <a:ext cx="3079136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5044" y="0"/>
            <a:ext cx="1575821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8E549AE1-CB59-2745-AF92-31C81185A39C}" type="datetime1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I-Aqua curve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A737CBF3-CE8D-5249-98EE-A22195CC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5" descr="wsuTLSig4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6" y="146293"/>
            <a:ext cx="1264847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01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1" y="0"/>
            <a:ext cx="3077524" cy="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0FE0C1DE-C5B0-E843-82B5-4B8AF2F0E0D7}" type="datetime1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6438"/>
            <a:ext cx="4694238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1" y="4459526"/>
            <a:ext cx="5681335" cy="42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defTabSz="93424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I-Aqua curve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1" y="8917444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2" tIns="46666" rIns="93332" bIns="46666" numCol="1" anchor="b" anchorCtr="0" compatLnSpc="1">
            <a:prstTxWarp prst="textNoShape">
              <a:avLst/>
            </a:prstTxWarp>
          </a:bodyPr>
          <a:lstStyle>
            <a:lvl1pPr algn="r" defTabSz="933272">
              <a:defRPr sz="1200"/>
            </a:lvl1pPr>
          </a:lstStyle>
          <a:p>
            <a:pPr>
              <a:defRPr/>
            </a:pPr>
            <a:fld id="{1A350439-484D-8946-BE60-42AE40F0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86E486A-C5BD-A14B-AEAA-2911FECD3E2A}" type="datetime1">
              <a:rPr lang="en-US"/>
              <a:pPr/>
              <a:t>3/6/2012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3272"/>
            <a:r>
              <a:rPr lang="en-US"/>
              <a:t>Template I-Aqua curve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AC3FC-B412-FB4D-AAA5-1024CDBDEB49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5" name="Rounded Rectangle 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5" descr="wsuTLSig4cW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2888" y="5943600"/>
            <a:ext cx="14874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91722" y="950495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85627" y="1638705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9213" y="6464300"/>
            <a:ext cx="1550987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631950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1DAB-1978-274E-B275-EF7314A6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DC07-4414-F64B-9FE9-D22E25CD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C994-C645-8547-929F-414DD5212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CptS/EE 562 Spring 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Fault Tolerant System Foundations:  © 2012 David E. Bakken.  Some figures © 2001, 2003 by textbook authors.</a:t>
            </a:r>
          </a:p>
        </p:txBody>
      </p:sp>
    </p:spTree>
    <p:extLst>
      <p:ext uri="{BB962C8B-B14F-4D97-AF65-F5344CB8AC3E}">
        <p14:creationId xmlns:p14="http://schemas.microsoft.com/office/powerpoint/2010/main" val="1720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CptS/EE 562 Spring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Fault Tolerant System Foundations:  © 2012 David E. Bakken.  Some figures © 2001, 2003 by textbook authors.</a:t>
            </a:r>
          </a:p>
        </p:txBody>
      </p:sp>
    </p:spTree>
    <p:extLst>
      <p:ext uri="{BB962C8B-B14F-4D97-AF65-F5344CB8AC3E}">
        <p14:creationId xmlns:p14="http://schemas.microsoft.com/office/powerpoint/2010/main" val="141153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853A-D761-CF46-B522-8BBC76CE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0659-AB4B-5F4F-8CC6-3E132ABE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182A-1E5E-FE44-B15C-B9755A7B4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4397-8511-224E-9F89-17E3AA3A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2478-83E3-5E4E-A276-DA153126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B2A5-1F34-6745-B5BD-475F7FE0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A0F8-68D3-4F46-BD63-29EEA50D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7436-A17A-A649-AD92-68205989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24" name="Rectangle 23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7" name="Group 13"/>
          <p:cNvGrpSpPr>
            <a:grpSpLocks/>
          </p:cNvGrpSpPr>
          <p:nvPr userDrawn="1"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15" name="Rounded Rectangle 1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5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unded Rectangle 1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0C37A1A-351C-7B4A-B678-F2F868C1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03" r:id="rId2"/>
    <p:sldLayoutId id="214748411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4" r:id="rId12"/>
    <p:sldLayoutId id="2147484115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ＭＳ Ｐゴシック" charset="-128"/>
          <a:cs typeface="ＭＳ Ｐゴシック" charset="-128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ＭＳ Ｐゴシック" charset="-128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  <a:ea typeface="ＭＳ Ｐゴシック" charset="-128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ＭＳ Ｐゴシック" charset="-128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content.wsulibs.wsu.edu/photo/image/38444163112006_060102029.jpg"/>
          <p:cNvPicPr>
            <a:picLocks noChangeAspect="1" noChangeArrowheads="1"/>
          </p:cNvPicPr>
          <p:nvPr/>
        </p:nvPicPr>
        <p:blipFill>
          <a:blip r:embed="rId3"/>
          <a:srcRect t="15347" b="34772"/>
          <a:stretch>
            <a:fillRect/>
          </a:stretch>
        </p:blipFill>
        <p:spPr bwMode="auto">
          <a:xfrm>
            <a:off x="809389" y="3323993"/>
            <a:ext cx="7636859" cy="24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21670" y="283584"/>
            <a:ext cx="8140700" cy="1469633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Critical Infrastructure Security:  The Emerging Smart Grid</a:t>
            </a:r>
            <a:r>
              <a:rPr lang="en-US" sz="1200" dirty="0" smtClean="0">
                <a:solidFill>
                  <a:srgbClr val="800000"/>
                </a:solidFill>
              </a:rPr>
              <a:t/>
            </a:r>
            <a:br>
              <a:rPr lang="en-US" sz="1200" dirty="0" smtClean="0">
                <a:solidFill>
                  <a:srgbClr val="800000"/>
                </a:solidFill>
              </a:rPr>
            </a:br>
            <a:r>
              <a:rPr lang="en-US" sz="1200" dirty="0" smtClean="0">
                <a:solidFill>
                  <a:srgbClr val="800000"/>
                </a:solidFill>
              </a:rPr>
              <a:t/>
            </a:r>
            <a:br>
              <a:rPr lang="en-US" sz="1200" dirty="0" smtClean="0">
                <a:solidFill>
                  <a:srgbClr val="800000"/>
                </a:solidFill>
              </a:rPr>
            </a:br>
            <a:r>
              <a:rPr lang="en-US" sz="1500" b="0" i="1" dirty="0" smtClean="0">
                <a:solidFill>
                  <a:srgbClr val="800000"/>
                </a:solidFill>
              </a:rPr>
              <a:t>In Class: Cpt S 580-03, Cpt S 483-01, EE 582-02, EE 483-01</a:t>
            </a:r>
            <a:br>
              <a:rPr lang="en-US" sz="1500" b="0" i="1" dirty="0" smtClean="0">
                <a:solidFill>
                  <a:srgbClr val="800000"/>
                </a:solidFill>
              </a:rPr>
            </a:br>
            <a:r>
              <a:rPr lang="en-US" sz="1500" b="0" i="1" dirty="0" smtClean="0">
                <a:solidFill>
                  <a:srgbClr val="800000"/>
                </a:solidFill>
              </a:rPr>
              <a:t>Online or Tri-Cities: Cpt S 580-03, Cpt S 483-01, Cpt S 483-02, EE 582-01, EE 483-01</a:t>
            </a:r>
            <a:r>
              <a:rPr lang="en-US" sz="2400" dirty="0" smtClean="0"/>
              <a:t> </a:t>
            </a:r>
            <a:endParaRPr sz="2700" dirty="0">
              <a:solidFill>
                <a:srgbClr val="800000"/>
              </a:solidFill>
              <a:latin typeface="Lucida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5114" y="1843264"/>
            <a:ext cx="9128886" cy="1465786"/>
          </a:xfrm>
        </p:spPr>
        <p:txBody>
          <a:bodyPr/>
          <a:lstStyle/>
          <a:p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Dr. Anurag K. Srivastava, Dr. Carl Hauser, </a:t>
            </a:r>
            <a:r>
              <a:rPr lang="en-US" sz="1800" b="1" u="sng" dirty="0" smtClean="0">
                <a:solidFill>
                  <a:srgbClr val="C00000"/>
                </a:solidFill>
                <a:latin typeface="Lucida Sans"/>
                <a:cs typeface="Lucida Sans"/>
              </a:rPr>
              <a:t>Dr. Dave </a:t>
            </a:r>
            <a:r>
              <a:rPr lang="en-US" sz="1800" b="1" u="sng" dirty="0" err="1" smtClean="0">
                <a:solidFill>
                  <a:srgbClr val="C00000"/>
                </a:solidFill>
                <a:latin typeface="Lucida Sans"/>
                <a:cs typeface="Lucida Sans"/>
              </a:rPr>
              <a:t>Bakken</a:t>
            </a:r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, </a:t>
            </a:r>
          </a:p>
          <a:p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and Dr. Min </a:t>
            </a:r>
            <a:r>
              <a:rPr lang="en-US" sz="1800" b="1" dirty="0" err="1" smtClean="0">
                <a:solidFill>
                  <a:srgbClr val="1F497D"/>
                </a:solidFill>
                <a:latin typeface="Lucida Sans"/>
                <a:cs typeface="Lucida Sans"/>
              </a:rPr>
              <a:t>Sik</a:t>
            </a:r>
            <a:r>
              <a:rPr lang="en-US" sz="1800" b="1" dirty="0" smtClean="0">
                <a:solidFill>
                  <a:srgbClr val="1F497D"/>
                </a:solidFill>
                <a:latin typeface="Lucida Sans"/>
                <a:cs typeface="Lucida Sans"/>
              </a:rPr>
              <a:t> Kim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100" b="1" u="sng" dirty="0" smtClean="0">
                <a:solidFill>
                  <a:srgbClr val="A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Lecture 3: Overview of Fault-Tolerant Computing</a:t>
            </a:r>
            <a:endParaRPr sz="2100" b="1" u="sng" dirty="0">
              <a:solidFill>
                <a:srgbClr val="A60000"/>
              </a:solidFill>
              <a:latin typeface="Lucida San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More on Faults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Independent faults</a:t>
            </a:r>
            <a:r>
              <a:rPr lang="en-US" smtClean="0"/>
              <a:t>: attributed to different causes</a:t>
            </a:r>
          </a:p>
          <a:p>
            <a:pPr eaLnBrk="1" hangingPunct="1"/>
            <a:r>
              <a:rPr lang="en-US" b="1" u="sng" smtClean="0"/>
              <a:t>Related faults</a:t>
            </a:r>
            <a:r>
              <a:rPr lang="en-US" smtClean="0"/>
              <a:t>: attributed to a common cause</a:t>
            </a:r>
          </a:p>
          <a:p>
            <a:pPr eaLnBrk="1" hangingPunct="1"/>
            <a:r>
              <a:rPr lang="en-US" smtClean="0"/>
              <a:t>Related faults usually cause </a:t>
            </a:r>
            <a:r>
              <a:rPr lang="en-US" b="1" u="sng" smtClean="0"/>
              <a:t>common-mode failures</a:t>
            </a:r>
          </a:p>
          <a:p>
            <a:pPr lvl="1" eaLnBrk="1" hangingPunct="1"/>
            <a:r>
              <a:rPr lang="en-US" smtClean="0"/>
              <a:t>Single power supply for multiple CPUs</a:t>
            </a:r>
          </a:p>
          <a:p>
            <a:pPr lvl="1" eaLnBrk="1" hangingPunct="1"/>
            <a:r>
              <a:rPr lang="en-US" smtClean="0"/>
              <a:t>Single clock</a:t>
            </a:r>
          </a:p>
          <a:p>
            <a:pPr lvl="1" eaLnBrk="1" hangingPunct="1"/>
            <a:r>
              <a:rPr lang="en-US" smtClean="0"/>
              <a:t>Single specification used for design diversity</a:t>
            </a:r>
          </a:p>
        </p:txBody>
      </p:sp>
    </p:spTree>
    <p:extLst>
      <p:ext uri="{BB962C8B-B14F-4D97-AF65-F5344CB8AC3E}">
        <p14:creationId xmlns:p14="http://schemas.microsoft.com/office/powerpoint/2010/main" val="1175256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71651" y="214428"/>
            <a:ext cx="5600700" cy="480131"/>
          </a:xfrm>
        </p:spPr>
        <p:txBody>
          <a:bodyPr/>
          <a:lstStyle/>
          <a:p>
            <a:pPr eaLnBrk="1" hangingPunct="1"/>
            <a:r>
              <a:rPr lang="en-US" sz="2800" smtClean="0"/>
              <a:t>Scope of Fault Classification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69863" y="1143000"/>
            <a:ext cx="8831262" cy="5029200"/>
            <a:chOff x="266" y="1002"/>
            <a:chExt cx="5192" cy="2879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03" y="3121"/>
              <a:ext cx="4420" cy="7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314" y="1464"/>
              <a:ext cx="4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07" y="1807"/>
              <a:ext cx="5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07" y="1994"/>
              <a:ext cx="4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307" y="2182"/>
              <a:ext cx="5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307" y="2370"/>
              <a:ext cx="5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07" y="2558"/>
              <a:ext cx="4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307" y="2746"/>
              <a:ext cx="5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07" y="2934"/>
              <a:ext cx="5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307" y="3122"/>
              <a:ext cx="5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07" y="3310"/>
              <a:ext cx="4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307" y="3498"/>
              <a:ext cx="5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307" y="3686"/>
              <a:ext cx="4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732" y="1470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1167" y="1013"/>
              <a:ext cx="0" cy="2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1618" y="1464"/>
              <a:ext cx="0" cy="2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2031" y="1233"/>
              <a:ext cx="0" cy="2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2477" y="1464"/>
              <a:ext cx="0" cy="2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2907" y="1238"/>
              <a:ext cx="0" cy="2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3358" y="1470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3809" y="1002"/>
              <a:ext cx="0" cy="2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4239" y="1464"/>
              <a:ext cx="0" cy="2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4723" y="1002"/>
              <a:ext cx="0" cy="2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1168" y="1233"/>
              <a:ext cx="2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98" y="1137"/>
              <a:ext cx="48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3365FB"/>
                  </a:solidFill>
                </a:rPr>
                <a:t>NATURE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243" y="1021"/>
              <a:ext cx="42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3365FB"/>
                  </a:solidFill>
                </a:rPr>
                <a:t>ORIGIN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3864" y="1151"/>
              <a:ext cx="74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3365FB"/>
                  </a:solidFill>
                </a:rPr>
                <a:t>PERSISTENCE</a:t>
              </a: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1202" y="1232"/>
              <a:ext cx="7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3365FB"/>
                  </a:solidFill>
                </a:rPr>
                <a:t>Phenomenological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3365FB"/>
                  </a:solidFill>
                </a:rPr>
                <a:t>Cause</a:t>
              </a:r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2045" y="1280"/>
              <a:ext cx="80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3365FB"/>
                  </a:solidFill>
                </a:rPr>
                <a:t>System Boundaries</a:t>
              </a:r>
            </a:p>
          </p:txBody>
        </p: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2956" y="1280"/>
              <a:ext cx="74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3365FB"/>
                  </a:solidFill>
                </a:rPr>
                <a:t>Phase of Creation</a:t>
              </a: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4876" y="1301"/>
              <a:ext cx="43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Usual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Labelling</a:t>
              </a: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4769" y="1909"/>
              <a:ext cx="64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Physical Faults</a:t>
              </a:r>
            </a:p>
          </p:txBody>
        </p:sp>
        <p:sp>
          <p:nvSpPr>
            <p:cNvPr id="10278" name="Text Box 38"/>
            <p:cNvSpPr txBox="1">
              <a:spLocks noChangeArrowheads="1"/>
            </p:cNvSpPr>
            <p:nvPr/>
          </p:nvSpPr>
          <p:spPr bwMode="auto">
            <a:xfrm>
              <a:off x="4751" y="2197"/>
              <a:ext cx="68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Transient Faults</a:t>
              </a:r>
            </a:p>
          </p:txBody>
        </p:sp>
        <p:sp>
          <p:nvSpPr>
            <p:cNvPr id="10279" name="Text Box 39"/>
            <p:cNvSpPr txBox="1">
              <a:spLocks noChangeArrowheads="1"/>
            </p:cNvSpPr>
            <p:nvPr/>
          </p:nvSpPr>
          <p:spPr bwMode="auto">
            <a:xfrm>
              <a:off x="4835" y="2430"/>
              <a:ext cx="5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Intermittent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4795" y="2764"/>
              <a:ext cx="59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Design Faults</a:t>
              </a:r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4729" y="2948"/>
              <a:ext cx="72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Interaction Faults</a:t>
              </a:r>
            </a:p>
          </p:txBody>
        </p:sp>
        <p:sp>
          <p:nvSpPr>
            <p:cNvPr id="10282" name="Text Box 42"/>
            <p:cNvSpPr txBox="1">
              <a:spLocks noChangeArrowheads="1"/>
            </p:cNvSpPr>
            <p:nvPr/>
          </p:nvSpPr>
          <p:spPr bwMode="auto">
            <a:xfrm>
              <a:off x="4870" y="3198"/>
              <a:ext cx="44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Malicious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Logic</a:t>
              </a:r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4858" y="3606"/>
              <a:ext cx="46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i="1">
                  <a:solidFill>
                    <a:srgbClr val="3365FB"/>
                  </a:solidFill>
                </a:rPr>
                <a:t>Intrusions</a:t>
              </a:r>
            </a:p>
          </p:txBody>
        </p:sp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266" y="1513"/>
              <a:ext cx="44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Accidental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725" y="1513"/>
              <a:ext cx="44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Intentional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1193" y="1513"/>
              <a:ext cx="38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Physical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1581" y="147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Human-made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auto">
            <a:xfrm>
              <a:off x="2002" y="1513"/>
              <a:ext cx="47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Internal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89" name="Text Box 49"/>
            <p:cNvSpPr txBox="1">
              <a:spLocks noChangeArrowheads="1"/>
            </p:cNvSpPr>
            <p:nvPr/>
          </p:nvSpPr>
          <p:spPr bwMode="auto">
            <a:xfrm>
              <a:off x="2456" y="1513"/>
              <a:ext cx="47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External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886" y="1513"/>
              <a:ext cx="47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Design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3286" y="1513"/>
              <a:ext cx="59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Operational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3730" y="1513"/>
              <a:ext cx="59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Permanent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 dirty="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93" name="Text Box 53"/>
            <p:cNvSpPr txBox="1">
              <a:spLocks noChangeArrowheads="1"/>
            </p:cNvSpPr>
            <p:nvPr/>
          </p:nvSpPr>
          <p:spPr bwMode="auto">
            <a:xfrm>
              <a:off x="4171" y="1513"/>
              <a:ext cx="59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Temporary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900">
                  <a:solidFill>
                    <a:srgbClr val="3365FB"/>
                  </a:solidFill>
                </a:rPr>
                <a:t>Faults</a:t>
              </a:r>
            </a:p>
          </p:txBody>
        </p:sp>
        <p:sp>
          <p:nvSpPr>
            <p:cNvPr id="10294" name="Text Box 54"/>
            <p:cNvSpPr txBox="1">
              <a:spLocks noChangeArrowheads="1"/>
            </p:cNvSpPr>
            <p:nvPr/>
          </p:nvSpPr>
          <p:spPr bwMode="auto">
            <a:xfrm>
              <a:off x="398" y="1811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>
              <a:off x="397" y="199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296" name="Text Box 56"/>
            <p:cNvSpPr txBox="1">
              <a:spLocks noChangeArrowheads="1"/>
            </p:cNvSpPr>
            <p:nvPr/>
          </p:nvSpPr>
          <p:spPr bwMode="auto">
            <a:xfrm>
              <a:off x="397" y="2182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398" y="236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398" y="2565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398" y="274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0" name="Text Box 60"/>
            <p:cNvSpPr txBox="1">
              <a:spLocks noChangeArrowheads="1"/>
            </p:cNvSpPr>
            <p:nvPr/>
          </p:nvSpPr>
          <p:spPr bwMode="auto">
            <a:xfrm>
              <a:off x="397" y="2940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1" name="Text Box 61"/>
            <p:cNvSpPr txBox="1">
              <a:spLocks noChangeArrowheads="1"/>
            </p:cNvSpPr>
            <p:nvPr/>
          </p:nvSpPr>
          <p:spPr bwMode="auto">
            <a:xfrm>
              <a:off x="827" y="3107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2" name="Text Box 62"/>
            <p:cNvSpPr txBox="1">
              <a:spLocks noChangeArrowheads="1"/>
            </p:cNvSpPr>
            <p:nvPr/>
          </p:nvSpPr>
          <p:spPr bwMode="auto">
            <a:xfrm>
              <a:off x="827" y="3291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3" name="Text Box 63"/>
            <p:cNvSpPr txBox="1">
              <a:spLocks noChangeArrowheads="1"/>
            </p:cNvSpPr>
            <p:nvPr/>
          </p:nvSpPr>
          <p:spPr bwMode="auto">
            <a:xfrm>
              <a:off x="827" y="349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4" name="Text Box 64"/>
            <p:cNvSpPr txBox="1">
              <a:spLocks noChangeArrowheads="1"/>
            </p:cNvSpPr>
            <p:nvPr/>
          </p:nvSpPr>
          <p:spPr bwMode="auto">
            <a:xfrm>
              <a:off x="827" y="368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5" name="Text Box 65"/>
            <p:cNvSpPr txBox="1">
              <a:spLocks noChangeArrowheads="1"/>
            </p:cNvSpPr>
            <p:nvPr/>
          </p:nvSpPr>
          <p:spPr bwMode="auto">
            <a:xfrm>
              <a:off x="1301" y="181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6" name="Text Box 66"/>
            <p:cNvSpPr txBox="1">
              <a:spLocks noChangeArrowheads="1"/>
            </p:cNvSpPr>
            <p:nvPr/>
          </p:nvSpPr>
          <p:spPr bwMode="auto">
            <a:xfrm>
              <a:off x="1302" y="199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7" name="Text Box 67"/>
            <p:cNvSpPr txBox="1">
              <a:spLocks noChangeArrowheads="1"/>
            </p:cNvSpPr>
            <p:nvPr/>
          </p:nvSpPr>
          <p:spPr bwMode="auto">
            <a:xfrm>
              <a:off x="1301" y="218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8" name="Text Box 68"/>
            <p:cNvSpPr txBox="1">
              <a:spLocks noChangeArrowheads="1"/>
            </p:cNvSpPr>
            <p:nvPr/>
          </p:nvSpPr>
          <p:spPr bwMode="auto">
            <a:xfrm>
              <a:off x="1301" y="236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1714" y="256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0" name="Text Box 70"/>
            <p:cNvSpPr txBox="1">
              <a:spLocks noChangeArrowheads="1"/>
            </p:cNvSpPr>
            <p:nvPr/>
          </p:nvSpPr>
          <p:spPr bwMode="auto">
            <a:xfrm>
              <a:off x="1714" y="274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1" name="Text Box 71"/>
            <p:cNvSpPr txBox="1">
              <a:spLocks noChangeArrowheads="1"/>
            </p:cNvSpPr>
            <p:nvPr/>
          </p:nvSpPr>
          <p:spPr bwMode="auto">
            <a:xfrm>
              <a:off x="1714" y="2939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2" name="Text Box 72"/>
            <p:cNvSpPr txBox="1">
              <a:spLocks noChangeArrowheads="1"/>
            </p:cNvSpPr>
            <p:nvPr/>
          </p:nvSpPr>
          <p:spPr bwMode="auto">
            <a:xfrm>
              <a:off x="1714" y="3107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3" name="Text Box 73"/>
            <p:cNvSpPr txBox="1">
              <a:spLocks noChangeArrowheads="1"/>
            </p:cNvSpPr>
            <p:nvPr/>
          </p:nvSpPr>
          <p:spPr bwMode="auto">
            <a:xfrm>
              <a:off x="1714" y="3291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4" name="Text Box 74"/>
            <p:cNvSpPr txBox="1">
              <a:spLocks noChangeArrowheads="1"/>
            </p:cNvSpPr>
            <p:nvPr/>
          </p:nvSpPr>
          <p:spPr bwMode="auto">
            <a:xfrm>
              <a:off x="1714" y="349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5" name="Text Box 75"/>
            <p:cNvSpPr txBox="1">
              <a:spLocks noChangeArrowheads="1"/>
            </p:cNvSpPr>
            <p:nvPr/>
          </p:nvSpPr>
          <p:spPr bwMode="auto">
            <a:xfrm>
              <a:off x="1714" y="3682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6" name="Text Box 76"/>
            <p:cNvSpPr txBox="1">
              <a:spLocks noChangeArrowheads="1"/>
            </p:cNvSpPr>
            <p:nvPr/>
          </p:nvSpPr>
          <p:spPr bwMode="auto">
            <a:xfrm>
              <a:off x="2163" y="3292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7" name="Text Box 77"/>
            <p:cNvSpPr txBox="1">
              <a:spLocks noChangeArrowheads="1"/>
            </p:cNvSpPr>
            <p:nvPr/>
          </p:nvSpPr>
          <p:spPr bwMode="auto">
            <a:xfrm>
              <a:off x="2164" y="3107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8" name="Text Box 78"/>
            <p:cNvSpPr txBox="1">
              <a:spLocks noChangeArrowheads="1"/>
            </p:cNvSpPr>
            <p:nvPr/>
          </p:nvSpPr>
          <p:spPr bwMode="auto">
            <a:xfrm>
              <a:off x="2164" y="274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19" name="Text Box 79"/>
            <p:cNvSpPr txBox="1">
              <a:spLocks noChangeArrowheads="1"/>
            </p:cNvSpPr>
            <p:nvPr/>
          </p:nvSpPr>
          <p:spPr bwMode="auto">
            <a:xfrm>
              <a:off x="2164" y="2565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0" name="Text Box 80"/>
            <p:cNvSpPr txBox="1">
              <a:spLocks noChangeArrowheads="1"/>
            </p:cNvSpPr>
            <p:nvPr/>
          </p:nvSpPr>
          <p:spPr bwMode="auto">
            <a:xfrm>
              <a:off x="2164" y="236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1" name="Text Box 81"/>
            <p:cNvSpPr txBox="1">
              <a:spLocks noChangeArrowheads="1"/>
            </p:cNvSpPr>
            <p:nvPr/>
          </p:nvSpPr>
          <p:spPr bwMode="auto">
            <a:xfrm>
              <a:off x="2164" y="181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2" name="Text Box 82"/>
            <p:cNvSpPr txBox="1">
              <a:spLocks noChangeArrowheads="1"/>
            </p:cNvSpPr>
            <p:nvPr/>
          </p:nvSpPr>
          <p:spPr bwMode="auto">
            <a:xfrm>
              <a:off x="2587" y="199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3" name="Text Box 83"/>
            <p:cNvSpPr txBox="1">
              <a:spLocks noChangeArrowheads="1"/>
            </p:cNvSpPr>
            <p:nvPr/>
          </p:nvSpPr>
          <p:spPr bwMode="auto">
            <a:xfrm>
              <a:off x="2587" y="218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4" name="Text Box 84"/>
            <p:cNvSpPr txBox="1">
              <a:spLocks noChangeArrowheads="1"/>
            </p:cNvSpPr>
            <p:nvPr/>
          </p:nvSpPr>
          <p:spPr bwMode="auto">
            <a:xfrm>
              <a:off x="2587" y="2940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5" name="Text Box 85"/>
            <p:cNvSpPr txBox="1">
              <a:spLocks noChangeArrowheads="1"/>
            </p:cNvSpPr>
            <p:nvPr/>
          </p:nvSpPr>
          <p:spPr bwMode="auto">
            <a:xfrm>
              <a:off x="2586" y="3495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6" name="Text Box 86"/>
            <p:cNvSpPr txBox="1">
              <a:spLocks noChangeArrowheads="1"/>
            </p:cNvSpPr>
            <p:nvPr/>
          </p:nvSpPr>
          <p:spPr bwMode="auto">
            <a:xfrm>
              <a:off x="2586" y="368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7" name="Text Box 87"/>
            <p:cNvSpPr txBox="1">
              <a:spLocks noChangeArrowheads="1"/>
            </p:cNvSpPr>
            <p:nvPr/>
          </p:nvSpPr>
          <p:spPr bwMode="auto">
            <a:xfrm>
              <a:off x="3049" y="3291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8" name="Text Box 88"/>
            <p:cNvSpPr txBox="1">
              <a:spLocks noChangeArrowheads="1"/>
            </p:cNvSpPr>
            <p:nvPr/>
          </p:nvSpPr>
          <p:spPr bwMode="auto">
            <a:xfrm>
              <a:off x="3048" y="3107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29" name="Text Box 89"/>
            <p:cNvSpPr txBox="1">
              <a:spLocks noChangeArrowheads="1"/>
            </p:cNvSpPr>
            <p:nvPr/>
          </p:nvSpPr>
          <p:spPr bwMode="auto">
            <a:xfrm>
              <a:off x="3049" y="274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0" name="Text Box 90"/>
            <p:cNvSpPr txBox="1">
              <a:spLocks noChangeArrowheads="1"/>
            </p:cNvSpPr>
            <p:nvPr/>
          </p:nvSpPr>
          <p:spPr bwMode="auto">
            <a:xfrm>
              <a:off x="3049" y="2565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1" name="Text Box 91"/>
            <p:cNvSpPr txBox="1">
              <a:spLocks noChangeArrowheads="1"/>
            </p:cNvSpPr>
            <p:nvPr/>
          </p:nvSpPr>
          <p:spPr bwMode="auto">
            <a:xfrm>
              <a:off x="3494" y="1811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3494" y="199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3" name="Text Box 93"/>
            <p:cNvSpPr txBox="1">
              <a:spLocks noChangeArrowheads="1"/>
            </p:cNvSpPr>
            <p:nvPr/>
          </p:nvSpPr>
          <p:spPr bwMode="auto">
            <a:xfrm>
              <a:off x="3494" y="218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3494" y="2364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5" name="Text Box 95"/>
            <p:cNvSpPr txBox="1">
              <a:spLocks noChangeArrowheads="1"/>
            </p:cNvSpPr>
            <p:nvPr/>
          </p:nvSpPr>
          <p:spPr bwMode="auto">
            <a:xfrm>
              <a:off x="3494" y="2939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6" name="Text Box 96"/>
            <p:cNvSpPr txBox="1">
              <a:spLocks noChangeArrowheads="1"/>
            </p:cNvSpPr>
            <p:nvPr/>
          </p:nvSpPr>
          <p:spPr bwMode="auto">
            <a:xfrm>
              <a:off x="3494" y="3495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7" name="Text Box 97"/>
            <p:cNvSpPr txBox="1">
              <a:spLocks noChangeArrowheads="1"/>
            </p:cNvSpPr>
            <p:nvPr/>
          </p:nvSpPr>
          <p:spPr bwMode="auto">
            <a:xfrm>
              <a:off x="3494" y="368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8" name="Text Box 98"/>
            <p:cNvSpPr txBox="1">
              <a:spLocks noChangeArrowheads="1"/>
            </p:cNvSpPr>
            <p:nvPr/>
          </p:nvSpPr>
          <p:spPr bwMode="auto">
            <a:xfrm>
              <a:off x="3935" y="349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39" name="Text Box 99"/>
            <p:cNvSpPr txBox="1">
              <a:spLocks noChangeArrowheads="1"/>
            </p:cNvSpPr>
            <p:nvPr/>
          </p:nvSpPr>
          <p:spPr bwMode="auto">
            <a:xfrm>
              <a:off x="3935" y="3107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0" name="Text Box 100"/>
            <p:cNvSpPr txBox="1">
              <a:spLocks noChangeArrowheads="1"/>
            </p:cNvSpPr>
            <p:nvPr/>
          </p:nvSpPr>
          <p:spPr bwMode="auto">
            <a:xfrm>
              <a:off x="3934" y="2743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1" name="Text Box 101"/>
            <p:cNvSpPr txBox="1">
              <a:spLocks noChangeArrowheads="1"/>
            </p:cNvSpPr>
            <p:nvPr/>
          </p:nvSpPr>
          <p:spPr bwMode="auto">
            <a:xfrm>
              <a:off x="3934" y="1994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2" name="Text Box 102"/>
            <p:cNvSpPr txBox="1">
              <a:spLocks noChangeArrowheads="1"/>
            </p:cNvSpPr>
            <p:nvPr/>
          </p:nvSpPr>
          <p:spPr bwMode="auto">
            <a:xfrm>
              <a:off x="3934" y="1811"/>
              <a:ext cx="1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3" name="Text Box 103"/>
            <p:cNvSpPr txBox="1">
              <a:spLocks noChangeArrowheads="1"/>
            </p:cNvSpPr>
            <p:nvPr/>
          </p:nvSpPr>
          <p:spPr bwMode="auto">
            <a:xfrm>
              <a:off x="4386" y="2182"/>
              <a:ext cx="1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4" name="Text Box 104"/>
            <p:cNvSpPr txBox="1">
              <a:spLocks noChangeArrowheads="1"/>
            </p:cNvSpPr>
            <p:nvPr/>
          </p:nvSpPr>
          <p:spPr bwMode="auto">
            <a:xfrm>
              <a:off x="4386" y="236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5" name="Text Box 105"/>
            <p:cNvSpPr txBox="1">
              <a:spLocks noChangeArrowheads="1"/>
            </p:cNvSpPr>
            <p:nvPr/>
          </p:nvSpPr>
          <p:spPr bwMode="auto">
            <a:xfrm>
              <a:off x="4386" y="2565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6" name="Text Box 106"/>
            <p:cNvSpPr txBox="1">
              <a:spLocks noChangeArrowheads="1"/>
            </p:cNvSpPr>
            <p:nvPr/>
          </p:nvSpPr>
          <p:spPr bwMode="auto">
            <a:xfrm>
              <a:off x="4386" y="2940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7" name="Text Box 107"/>
            <p:cNvSpPr txBox="1">
              <a:spLocks noChangeArrowheads="1"/>
            </p:cNvSpPr>
            <p:nvPr/>
          </p:nvSpPr>
          <p:spPr bwMode="auto">
            <a:xfrm>
              <a:off x="4386" y="3292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  <p:sp>
          <p:nvSpPr>
            <p:cNvPr id="10348" name="Text Box 108"/>
            <p:cNvSpPr txBox="1">
              <a:spLocks noChangeArrowheads="1"/>
            </p:cNvSpPr>
            <p:nvPr/>
          </p:nvSpPr>
          <p:spPr bwMode="auto">
            <a:xfrm>
              <a:off x="4386" y="3683"/>
              <a:ext cx="1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3365FB"/>
                  </a:solidFill>
                </a:rPr>
                <a:t>X</a:t>
              </a:r>
            </a:p>
          </p:txBody>
        </p:sp>
      </p:grpSp>
      <p:cxnSp>
        <p:nvCxnSpPr>
          <p:cNvPr id="5" name="Straight Connector 4"/>
          <p:cNvCxnSpPr>
            <a:stCxn id="10258" idx="0"/>
          </p:cNvCxnSpPr>
          <p:nvPr/>
        </p:nvCxnSpPr>
        <p:spPr>
          <a:xfrm>
            <a:off x="239601" y="5831563"/>
            <a:ext cx="74880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237021" y="5519023"/>
            <a:ext cx="8906979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34441" y="5175487"/>
            <a:ext cx="7493230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31861" y="4847449"/>
            <a:ext cx="8912139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52528" y="4534909"/>
            <a:ext cx="8912139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32798" y="4222370"/>
            <a:ext cx="8911202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2528" y="3909830"/>
            <a:ext cx="748650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251" idx="0"/>
          </p:cNvCxnSpPr>
          <p:nvPr/>
        </p:nvCxnSpPr>
        <p:spPr>
          <a:xfrm>
            <a:off x="239601" y="3532700"/>
            <a:ext cx="8925066" cy="1797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250" idx="0"/>
          </p:cNvCxnSpPr>
          <p:nvPr/>
        </p:nvCxnSpPr>
        <p:spPr>
          <a:xfrm flipV="1">
            <a:off x="239601" y="3191763"/>
            <a:ext cx="8925066" cy="1252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1861" y="2879222"/>
            <a:ext cx="7495810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248" idx="0"/>
          </p:cNvCxnSpPr>
          <p:nvPr/>
        </p:nvCxnSpPr>
        <p:spPr>
          <a:xfrm>
            <a:off x="239601" y="2549220"/>
            <a:ext cx="8904399" cy="1746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97197" y="2013923"/>
            <a:ext cx="7330474" cy="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750587" y="1445665"/>
            <a:ext cx="59884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939520" y="2013922"/>
            <a:ext cx="1" cy="41352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1750586" y="1143000"/>
            <a:ext cx="1" cy="5003564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491909" y="2008762"/>
            <a:ext cx="1" cy="41352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178991" y="1450446"/>
            <a:ext cx="1" cy="469095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904816" y="2003602"/>
            <a:ext cx="1" cy="41352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630643" y="1445665"/>
            <a:ext cx="1" cy="469057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5356468" y="1998442"/>
            <a:ext cx="1" cy="41352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6198530" y="1450446"/>
            <a:ext cx="1" cy="468063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6970849" y="1993282"/>
            <a:ext cx="1" cy="41352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7727672" y="1143000"/>
            <a:ext cx="1" cy="4982924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88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88800"/>
            <a:ext cx="91440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err="1" smtClean="0"/>
              <a:t>Administrivia</a:t>
            </a:r>
            <a:endParaRPr lang="en-US" sz="24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b="1" dirty="0" smtClean="0">
                <a:solidFill>
                  <a:srgbClr val="C00000"/>
                </a:solidFill>
              </a:rPr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Architectures (6.5)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3722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208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Achieving </a:t>
            </a:r>
            <a:r>
              <a:rPr lang="en-US" sz="2800" dirty="0" smtClean="0"/>
              <a:t>Dependability (6.1 B)</a:t>
            </a:r>
            <a:endParaRPr lang="en-US" sz="28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1035"/>
            <a:ext cx="9144000" cy="5748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Chain of failures likely to cascade unless handled!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To get dependability, break that chain </a:t>
            </a:r>
            <a:r>
              <a:rPr lang="en-US" sz="2200" i="1" dirty="0" smtClean="0"/>
              <a:t>somewhere</a:t>
            </a:r>
            <a:r>
              <a:rPr lang="en-US" sz="2200" dirty="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Fault removal</a:t>
            </a:r>
            <a:r>
              <a:rPr lang="en-US" sz="2400" dirty="0" smtClean="0"/>
              <a:t>: detecting and removing faults before they can cause an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Find software bugs, bad hardware components,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Fault forecasting</a:t>
            </a:r>
            <a:r>
              <a:rPr lang="en-US" sz="2400" dirty="0" smtClean="0"/>
              <a:t>: estimating the probability of faults </a:t>
            </a:r>
            <a:r>
              <a:rPr lang="en-US" sz="2400" dirty="0" err="1" smtClean="0"/>
              <a:t>occuring</a:t>
            </a:r>
            <a:r>
              <a:rPr lang="en-US" sz="2400" dirty="0" smtClean="0"/>
              <a:t> or remaining in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Can’t remove all kinds easily/cheaply!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Fault prevention</a:t>
            </a:r>
            <a:r>
              <a:rPr lang="en-US" sz="2400" b="1" dirty="0" smtClean="0"/>
              <a:t>: </a:t>
            </a:r>
            <a:r>
              <a:rPr lang="en-US" sz="2400" dirty="0" smtClean="0"/>
              <a:t>preventing causes of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Eliminate conditions that make fault occurrence probable during operation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Use quality components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Use components with internal redundancy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Rigorous design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Fault avoidance</a:t>
            </a:r>
            <a:r>
              <a:rPr lang="en-US" sz="2400" dirty="0" smtClean="0"/>
              <a:t>: fault prevention + fault removal</a:t>
            </a:r>
          </a:p>
        </p:txBody>
      </p:sp>
    </p:spTree>
    <p:extLst>
      <p:ext uri="{BB962C8B-B14F-4D97-AF65-F5344CB8AC3E}">
        <p14:creationId xmlns:p14="http://schemas.microsoft.com/office/powerpoint/2010/main" val="799520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174710"/>
            <a:ext cx="7772400" cy="480131"/>
          </a:xfrm>
        </p:spPr>
        <p:txBody>
          <a:bodyPr/>
          <a:lstStyle/>
          <a:p>
            <a:pPr eaLnBrk="1" hangingPunct="1"/>
            <a:r>
              <a:rPr lang="en-US" sz="2800" smtClean="0"/>
              <a:t>Achieving Dependability (cont.)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500" y="533400"/>
            <a:ext cx="9159499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Can’t always avoid faults, so better tolerate them!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Fault-Tolerant System</a:t>
            </a:r>
            <a:r>
              <a:rPr lang="en-US" dirty="0" smtClean="0"/>
              <a:t>: a system that can provide service despite one or more faults occurring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Acts at the phase that errors are produced (operation)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Error detection</a:t>
            </a:r>
            <a:r>
              <a:rPr lang="en-US" dirty="0" smtClean="0"/>
              <a:t>: finding the error in the first place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Error processing</a:t>
            </a:r>
            <a:r>
              <a:rPr lang="en-US" dirty="0" smtClean="0"/>
              <a:t>: mechanisms that remove errors from computational state (hopefully before failure!)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2 Choices: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Error recovery</a:t>
            </a:r>
            <a:r>
              <a:rPr lang="en-US" dirty="0" smtClean="0"/>
              <a:t>: substitute an error-free state for the erroneous 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u="sng" dirty="0" smtClean="0"/>
              <a:t>Backward recovery</a:t>
            </a:r>
            <a:r>
              <a:rPr lang="en-US" dirty="0" smtClean="0"/>
              <a:t>: go back to a previous error-free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u="sng" dirty="0" smtClean="0"/>
              <a:t>Forward recovery</a:t>
            </a:r>
            <a:r>
              <a:rPr lang="en-US" dirty="0" smtClean="0"/>
              <a:t>: find a new state system can operate from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Error compensation</a:t>
            </a:r>
            <a:r>
              <a:rPr lang="en-US" dirty="0" smtClean="0"/>
              <a:t>: erroneous state contains enough redundancy to enable delivery of error-free service from the erroneous state</a:t>
            </a:r>
          </a:p>
        </p:txBody>
      </p:sp>
    </p:spTree>
    <p:extLst>
      <p:ext uri="{BB962C8B-B14F-4D97-AF65-F5344CB8AC3E}">
        <p14:creationId xmlns:p14="http://schemas.microsoft.com/office/powerpoint/2010/main" val="2455065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Achieving Dependability (cont.)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Fault Treatment</a:t>
            </a:r>
            <a:r>
              <a:rPr lang="en-US" smtClean="0"/>
              <a:t>: preventing faults from re-occuring</a:t>
            </a:r>
          </a:p>
          <a:p>
            <a:pPr eaLnBrk="1" hangingPunct="1">
              <a:buFontTx/>
              <a:buNone/>
            </a:pPr>
            <a:r>
              <a:rPr lang="en-US" smtClean="0"/>
              <a:t>	Steps:</a:t>
            </a:r>
          </a:p>
          <a:p>
            <a:pPr lvl="1" eaLnBrk="1" hangingPunct="1"/>
            <a:r>
              <a:rPr lang="en-US" b="1" u="sng" smtClean="0"/>
              <a:t>Fault diagnosis</a:t>
            </a:r>
            <a:r>
              <a:rPr lang="en-US" smtClean="0"/>
              <a:t>: determining cause(s) of the error(s)</a:t>
            </a:r>
          </a:p>
          <a:p>
            <a:pPr lvl="1" eaLnBrk="1" hangingPunct="1"/>
            <a:r>
              <a:rPr lang="en-US" b="1" u="sng" smtClean="0"/>
              <a:t>Fault passivation</a:t>
            </a:r>
            <a:r>
              <a:rPr lang="en-US" smtClean="0"/>
              <a:t>: preventing fault(s) from being activated again</a:t>
            </a:r>
          </a:p>
          <a:p>
            <a:pPr lvl="2" eaLnBrk="1" hangingPunct="1"/>
            <a:r>
              <a:rPr lang="en-US" smtClean="0"/>
              <a:t>Remove component</a:t>
            </a:r>
          </a:p>
          <a:p>
            <a:pPr lvl="2" eaLnBrk="1" hangingPunct="1"/>
            <a:r>
              <a:rPr lang="en-US" smtClean="0"/>
              <a:t>If can’t continue with this removed, need to reconfigure system</a:t>
            </a:r>
          </a:p>
        </p:txBody>
      </p:sp>
    </p:spTree>
    <p:extLst>
      <p:ext uri="{BB962C8B-B14F-4D97-AF65-F5344CB8AC3E}">
        <p14:creationId xmlns:p14="http://schemas.microsoft.com/office/powerpoint/2010/main" val="4077297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467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smtClean="0"/>
              <a:t>Measuring and Validating Dependability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1294"/>
            <a:ext cx="9144000" cy="1954894"/>
          </a:xfrm>
        </p:spPr>
        <p:txBody>
          <a:bodyPr/>
          <a:lstStyle/>
          <a:p>
            <a:pPr eaLnBrk="1" hangingPunct="1"/>
            <a:r>
              <a:rPr lang="en-US" dirty="0" smtClean="0"/>
              <a:t>We’ve practiced fault avoidance &amp; fault tolerance….</a:t>
            </a:r>
          </a:p>
          <a:p>
            <a:pPr lvl="1" eaLnBrk="1" hangingPunct="1"/>
            <a:r>
              <a:rPr lang="en-US" dirty="0" smtClean="0"/>
              <a:t>But how good did we do???</a:t>
            </a:r>
          </a:p>
          <a:p>
            <a:pPr lvl="1" eaLnBrk="1" hangingPunct="1"/>
            <a:r>
              <a:rPr lang="en-US" b="1" dirty="0" smtClean="0"/>
              <a:t>Attributes</a:t>
            </a:r>
            <a:r>
              <a:rPr lang="en-US" dirty="0" smtClean="0"/>
              <a:t> by which we measure and validate dependability…</a:t>
            </a:r>
          </a:p>
          <a:p>
            <a:pPr eaLnBrk="1" hangingPunct="1"/>
            <a:r>
              <a:rPr lang="en-US" b="1" u="sng" dirty="0" smtClean="0"/>
              <a:t>Reliability</a:t>
            </a:r>
            <a:r>
              <a:rPr lang="en-US" dirty="0" smtClean="0"/>
              <a:t>: probability that system does not fail during a given time period (e.g., mission or flight)</a:t>
            </a:r>
          </a:p>
          <a:p>
            <a:pPr lvl="1" eaLnBrk="1" hangingPunct="1"/>
            <a:r>
              <a:rPr lang="en-US" b="1" u="sng" dirty="0" smtClean="0"/>
              <a:t>Mean time between failures</a:t>
            </a:r>
            <a:r>
              <a:rPr lang="en-US" dirty="0" smtClean="0"/>
              <a:t> (MTBF): useful for continuous mission systems (a scalar)</a:t>
            </a:r>
          </a:p>
          <a:p>
            <a:pPr lvl="1" eaLnBrk="1" hangingPunct="1"/>
            <a:r>
              <a:rPr lang="en-US" dirty="0" smtClean="0"/>
              <a:t>Other quantifications are </a:t>
            </a:r>
          </a:p>
          <a:p>
            <a:pPr lvl="2" eaLnBrk="1" hangingPunct="1"/>
            <a:r>
              <a:rPr lang="en-US" dirty="0" smtClean="0"/>
              <a:t>probability distribution functions (e.g., bathtub)</a:t>
            </a:r>
          </a:p>
          <a:p>
            <a:pPr lvl="2" eaLnBrk="1" hangingPunct="1"/>
            <a:r>
              <a:rPr lang="en-US" dirty="0" smtClean="0"/>
              <a:t>Scalar: </a:t>
            </a:r>
            <a:r>
              <a:rPr lang="en-US" b="1" u="sng" dirty="0" smtClean="0"/>
              <a:t>failures per hour</a:t>
            </a:r>
            <a:r>
              <a:rPr lang="en-US" dirty="0" smtClean="0"/>
              <a:t> (e.g., 10</a:t>
            </a:r>
            <a:r>
              <a:rPr lang="en-US" baseline="30000" dirty="0" smtClean="0"/>
              <a:t>-9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u="sng" dirty="0" smtClean="0"/>
              <a:t>Maintainability</a:t>
            </a:r>
            <a:r>
              <a:rPr lang="en-US" dirty="0" smtClean="0"/>
              <a:t>: measure of time to restore correct service</a:t>
            </a:r>
          </a:p>
          <a:p>
            <a:pPr lvl="1" eaLnBrk="1" hangingPunct="1"/>
            <a:r>
              <a:rPr lang="en-US" b="1" u="sng" dirty="0" smtClean="0"/>
              <a:t>Mean time to repair</a:t>
            </a:r>
            <a:r>
              <a:rPr lang="en-US" dirty="0" smtClean="0"/>
              <a:t> (MTTR): a scalar measure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991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677" y="159212"/>
            <a:ext cx="8849533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Measuring </a:t>
            </a:r>
            <a:r>
              <a:rPr lang="en-US" dirty="0"/>
              <a:t>&amp;</a:t>
            </a:r>
            <a:r>
              <a:rPr lang="en-US" sz="2800" dirty="0" smtClean="0"/>
              <a:t> </a:t>
            </a:r>
            <a:r>
              <a:rPr lang="en-US" sz="2800" dirty="0" smtClean="0"/>
              <a:t>Validating Dependability (</a:t>
            </a:r>
            <a:r>
              <a:rPr lang="en-US" sz="2800" dirty="0" err="1" smtClean="0"/>
              <a:t>cont</a:t>
            </a:r>
            <a:r>
              <a:rPr lang="en-US" sz="2800" dirty="0" smtClean="0"/>
              <a:t>).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947"/>
            <a:ext cx="9144000" cy="6365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Availability</a:t>
            </a:r>
            <a:r>
              <a:rPr lang="en-US" dirty="0" smtClean="0"/>
              <a:t>: prob. a service is correctly functioning when needed (note: many sub-definitions…)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Steady-state availability</a:t>
            </a:r>
            <a:r>
              <a:rPr lang="en-US" dirty="0" smtClean="0"/>
              <a:t>: the fraction of time that a service is correctly functioning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MTBF/(MTBF+MTTR)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 smtClean="0"/>
              <a:t>Interval availability</a:t>
            </a:r>
            <a:r>
              <a:rPr lang="en-US" dirty="0" smtClean="0"/>
              <a:t> (one explanation): the probability that a service will be correctly functioning during a time interval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E.g., during the assumed time for a client-server request-reply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/>
              <a:t>Performability</a:t>
            </a:r>
            <a:r>
              <a:rPr lang="en-US" dirty="0" smtClean="0"/>
              <a:t>: combined </a:t>
            </a:r>
            <a:r>
              <a:rPr lang="en-US" dirty="0" err="1" smtClean="0"/>
              <a:t>performance+dependability</a:t>
            </a:r>
            <a:r>
              <a:rPr lang="en-US" dirty="0" smtClean="0"/>
              <a:t> analysis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Quantifies how a system gracefully degrades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Safety</a:t>
            </a:r>
            <a:r>
              <a:rPr lang="en-US" dirty="0" smtClean="0"/>
              <a:t>: degree that system failing is not catastrophic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Security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 charset="-128"/>
                <a:ea typeface="ＭＳ ゴシック" charset="-128"/>
              </a:rPr>
              <a:t>≅ </a:t>
            </a:r>
            <a:r>
              <a:rPr lang="en-US" b="1" u="sng" dirty="0" err="1" smtClean="0"/>
              <a:t>Confidentiality</a:t>
            </a:r>
            <a:r>
              <a:rPr lang="en-US" dirty="0" err="1" smtClean="0">
                <a:latin typeface="ＭＳ ゴシック" charset="-128"/>
                <a:ea typeface="ＭＳ ゴシック" charset="-128"/>
              </a:rPr>
              <a:t>∧</a:t>
            </a:r>
            <a:r>
              <a:rPr lang="en-US" b="1" u="sng" dirty="0" err="1" smtClean="0"/>
              <a:t>Integrity</a:t>
            </a:r>
            <a:r>
              <a:rPr lang="en-US" dirty="0" err="1" smtClean="0">
                <a:latin typeface="ＭＳ ゴシック" charset="-128"/>
                <a:ea typeface="ＭＳ ゴシック" charset="-128"/>
              </a:rPr>
              <a:t>∧</a:t>
            </a:r>
            <a:r>
              <a:rPr lang="en-US" b="1" u="sng" dirty="0" err="1" smtClean="0"/>
              <a:t>Availability</a:t>
            </a:r>
            <a:endParaRPr lang="en-US" b="1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Note: dependability measures vary </a:t>
            </a:r>
            <a:r>
              <a:rPr lang="en-US" sz="2400" b="1" dirty="0" smtClean="0">
                <a:solidFill>
                  <a:schemeClr val="hlink"/>
                </a:solidFill>
              </a:rPr>
              <a:t>w/ </a:t>
            </a:r>
            <a:r>
              <a:rPr lang="en-US" sz="2400" b="1" dirty="0" err="1" smtClean="0">
                <a:solidFill>
                  <a:schemeClr val="hlink"/>
                </a:solidFill>
              </a:rPr>
              <a:t>resources+usage</a:t>
            </a:r>
            <a:endParaRPr lang="en-US" sz="2400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4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Availability Examples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51183807"/>
              </p:ext>
            </p:extLst>
          </p:nvPr>
        </p:nvGraphicFramePr>
        <p:xfrm>
          <a:off x="410704" y="533400"/>
          <a:ext cx="8580896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224"/>
                <a:gridCol w="845950"/>
                <a:gridCol w="2092271"/>
                <a:gridCol w="3497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Downtime/year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Component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Unattended PC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Maintained PC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</a:t>
                      </a:r>
                      <a:r>
                        <a:rPr lang="en-US" baseline="0" dirty="0" smtClean="0"/>
                        <a:t>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Multicomputer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System (w/PC technology)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99.9999%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System (custom HW)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99.99997%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</a:t>
                      </a:r>
                      <a:r>
                        <a:rPr lang="en-US" baseline="0" dirty="0" smtClean="0"/>
                        <a:t>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System (custom</a:t>
                      </a:r>
                      <a:r>
                        <a:rPr lang="en-US" baseline="0" dirty="0" smtClean="0"/>
                        <a:t> HW)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err="1" smtClean="0"/>
              <a:t>Administrivia</a:t>
            </a:r>
            <a:endParaRPr lang="en-US" sz="24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b="1" dirty="0" smtClean="0">
                <a:solidFill>
                  <a:srgbClr val="C00000"/>
                </a:solidFill>
              </a:rPr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Architectures (6.5)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355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Administrivia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Architectures (6.5)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364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463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Fault Assumptions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290"/>
            <a:ext cx="9144000" cy="5133200"/>
          </a:xfrm>
        </p:spPr>
        <p:txBody>
          <a:bodyPr/>
          <a:lstStyle/>
          <a:p>
            <a:pPr eaLnBrk="1" hangingPunct="1"/>
            <a:r>
              <a:rPr lang="en-US" dirty="0" smtClean="0"/>
              <a:t>Can’t design to tolerate an arbitrary number and kind of faults!  (IMHO; YMMV.)</a:t>
            </a:r>
          </a:p>
          <a:p>
            <a:pPr eaLnBrk="1" hangingPunct="1"/>
            <a:r>
              <a:rPr lang="en-US" b="1" u="sng" dirty="0" smtClean="0"/>
              <a:t>Fault model</a:t>
            </a:r>
            <a:r>
              <a:rPr lang="en-US" dirty="0" smtClean="0"/>
              <a:t>: number of classes of faults that have to be tolerated</a:t>
            </a:r>
          </a:p>
          <a:p>
            <a:pPr lvl="1" eaLnBrk="1" hangingPunct="1"/>
            <a:r>
              <a:rPr lang="en-US" dirty="0" smtClean="0"/>
              <a:t>AKA </a:t>
            </a:r>
            <a:r>
              <a:rPr lang="en-US" b="1" u="sng" dirty="0" smtClean="0"/>
              <a:t>failure model</a:t>
            </a:r>
            <a:r>
              <a:rPr lang="en-US" dirty="0" smtClean="0"/>
              <a:t> (failure of a component being used)</a:t>
            </a:r>
          </a:p>
          <a:p>
            <a:pPr lvl="1" eaLnBrk="1" hangingPunct="1"/>
            <a:r>
              <a:rPr lang="en-US" dirty="0" smtClean="0"/>
              <a:t>2 main groupings of fault model: </a:t>
            </a:r>
            <a:r>
              <a:rPr lang="en-US" dirty="0" err="1" smtClean="0"/>
              <a:t>omissive</a:t>
            </a:r>
            <a:r>
              <a:rPr lang="en-US" dirty="0" smtClean="0"/>
              <a:t> and assertive</a:t>
            </a:r>
          </a:p>
          <a:p>
            <a:pPr lvl="1" eaLnBrk="1" hangingPunct="1"/>
            <a:r>
              <a:rPr lang="en-US" dirty="0" smtClean="0"/>
              <a:t>In this </a:t>
            </a:r>
            <a:r>
              <a:rPr lang="en-US" dirty="0" smtClean="0"/>
              <a:t>segment</a:t>
            </a:r>
            <a:r>
              <a:rPr lang="en-US" dirty="0" smtClean="0"/>
              <a:t> </a:t>
            </a:r>
            <a:r>
              <a:rPr lang="en-US" dirty="0" smtClean="0"/>
              <a:t>we mainly deal with interaction faults</a:t>
            </a:r>
          </a:p>
          <a:p>
            <a:pPr lvl="2" eaLnBrk="1" hangingPunct="1"/>
            <a:r>
              <a:rPr lang="en-US" dirty="0" smtClean="0">
                <a:solidFill>
                  <a:schemeClr val="hlink"/>
                </a:solidFill>
              </a:rPr>
              <a:t>Q: why?</a:t>
            </a:r>
          </a:p>
          <a:p>
            <a:pPr eaLnBrk="1" hangingPunct="1"/>
            <a:r>
              <a:rPr lang="en-US" dirty="0" smtClean="0"/>
              <a:t>Fault model done at atomic level of abstraction not possible or useful to go below</a:t>
            </a:r>
          </a:p>
          <a:p>
            <a:pPr lvl="1" eaLnBrk="1" hangingPunct="1"/>
            <a:r>
              <a:rPr lang="en-US" dirty="0" smtClean="0"/>
              <a:t>Nicely groups lower-level problems at the granularity that you would want to do something about it!</a:t>
            </a:r>
          </a:p>
        </p:txBody>
      </p:sp>
    </p:spTree>
    <p:extLst>
      <p:ext uri="{BB962C8B-B14F-4D97-AF65-F5344CB8AC3E}">
        <p14:creationId xmlns:p14="http://schemas.microsoft.com/office/powerpoint/2010/main" val="143170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174710"/>
            <a:ext cx="7772400" cy="480131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Omissive</a:t>
            </a:r>
            <a:r>
              <a:rPr lang="en-US" sz="2800" dirty="0" smtClean="0"/>
              <a:t> Fault Group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914" y="815537"/>
            <a:ext cx="7772400" cy="1954894"/>
          </a:xfrm>
        </p:spPr>
        <p:txBody>
          <a:bodyPr/>
          <a:lstStyle/>
          <a:p>
            <a:pPr eaLnBrk="1" hangingPunct="1"/>
            <a:r>
              <a:rPr lang="en-US" b="1" u="sng" smtClean="0"/>
              <a:t>Omissive faults</a:t>
            </a:r>
            <a:r>
              <a:rPr lang="en-US" smtClean="0"/>
              <a:t>: component not performing an interaction it was specified to</a:t>
            </a:r>
          </a:p>
          <a:p>
            <a:pPr lvl="1" eaLnBrk="1" hangingPunct="1"/>
            <a:r>
              <a:rPr lang="en-US" b="1" u="sng" smtClean="0"/>
              <a:t>Crash</a:t>
            </a:r>
            <a:r>
              <a:rPr lang="en-US" smtClean="0"/>
              <a:t>: component permanently (but cleanly) stops</a:t>
            </a:r>
          </a:p>
          <a:p>
            <a:pPr lvl="2" eaLnBrk="1" hangingPunct="1"/>
            <a:r>
              <a:rPr lang="en-US" smtClean="0"/>
              <a:t>AKA “</a:t>
            </a:r>
            <a:r>
              <a:rPr lang="en-US" b="1" u="sng" smtClean="0"/>
              <a:t>fail silent</a:t>
            </a:r>
            <a:r>
              <a:rPr lang="en-US" smtClean="0"/>
              <a:t>”</a:t>
            </a:r>
          </a:p>
          <a:p>
            <a:pPr lvl="1" eaLnBrk="1" hangingPunct="1"/>
            <a:r>
              <a:rPr lang="en-US" b="1" u="sng" smtClean="0"/>
              <a:t>Omission</a:t>
            </a:r>
            <a:r>
              <a:rPr lang="en-US" smtClean="0"/>
              <a:t>: component periodically omits a specified interaction</a:t>
            </a:r>
          </a:p>
          <a:p>
            <a:pPr lvl="2" eaLnBrk="1" hangingPunct="1"/>
            <a:r>
              <a:rPr lang="en-US" b="1" u="sng" smtClean="0"/>
              <a:t>Omisssion degree</a:t>
            </a:r>
            <a:r>
              <a:rPr lang="en-US" smtClean="0"/>
              <a:t>: # of successive omission faults</a:t>
            </a:r>
          </a:p>
          <a:p>
            <a:pPr lvl="2" eaLnBrk="1" hangingPunct="1"/>
            <a:r>
              <a:rPr lang="en-US" smtClean="0"/>
              <a:t>Note crash is an extreme case of omission: infinite omission degree</a:t>
            </a:r>
          </a:p>
          <a:p>
            <a:pPr lvl="1" eaLnBrk="1" hangingPunct="1"/>
            <a:r>
              <a:rPr lang="en-US" b="1" u="sng" smtClean="0"/>
              <a:t>Timing</a:t>
            </a:r>
            <a:r>
              <a:rPr lang="en-US" smtClean="0"/>
              <a:t>: component is later (or earlier) than performing specified interaction</a:t>
            </a:r>
          </a:p>
          <a:p>
            <a:pPr lvl="2" eaLnBrk="1" hangingPunct="1"/>
            <a:r>
              <a:rPr lang="en-US" smtClean="0"/>
              <a:t>Note: omission is extreme case of timing fault: infinite lateness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9425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Assertive and Arbitrary Faults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4017"/>
            <a:ext cx="8839200" cy="63246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Assertive faults</a:t>
            </a:r>
            <a:r>
              <a:rPr lang="en-US" dirty="0" smtClean="0"/>
              <a:t>: interactions not performed to spec.</a:t>
            </a:r>
          </a:p>
          <a:p>
            <a:pPr lvl="1" eaLnBrk="1" hangingPunct="1"/>
            <a:r>
              <a:rPr lang="en-US" b="1" u="sng" dirty="0" smtClean="0"/>
              <a:t>Syntactic</a:t>
            </a:r>
            <a:r>
              <a:rPr lang="en-US" dirty="0" smtClean="0"/>
              <a:t>: wrong structure of interaction</a:t>
            </a:r>
          </a:p>
          <a:p>
            <a:pPr lvl="2" eaLnBrk="1" hangingPunct="1"/>
            <a:r>
              <a:rPr lang="en-US" dirty="0" smtClean="0"/>
              <a:t>E.g., sending a float instead of an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Semantic</a:t>
            </a:r>
            <a:r>
              <a:rPr lang="en-US" dirty="0" smtClean="0"/>
              <a:t>: wrong meaning</a:t>
            </a:r>
          </a:p>
          <a:p>
            <a:pPr lvl="2" eaLnBrk="1" hangingPunct="1"/>
            <a:r>
              <a:rPr lang="en-US" dirty="0" smtClean="0"/>
              <a:t>E.g., bad value</a:t>
            </a:r>
          </a:p>
          <a:p>
            <a:pPr lvl="2" eaLnBrk="1" hangingPunct="1"/>
            <a:r>
              <a:rPr lang="en-US" dirty="0" smtClean="0"/>
              <a:t>E.g., temp sensor below absolute zero </a:t>
            </a:r>
          </a:p>
          <a:p>
            <a:pPr lvl="2" eaLnBrk="1" hangingPunct="1"/>
            <a:r>
              <a:rPr lang="en-US" dirty="0" smtClean="0"/>
              <a:t>E.g., Sensor  very different from redundant sensors</a:t>
            </a:r>
          </a:p>
          <a:p>
            <a:pPr eaLnBrk="1" hangingPunct="1"/>
            <a:r>
              <a:rPr lang="en-US" b="1" u="sng" dirty="0" smtClean="0"/>
              <a:t>Arbitrary faults</a:t>
            </a:r>
            <a:r>
              <a:rPr lang="en-US" dirty="0" smtClean="0"/>
              <a:t>: union of </a:t>
            </a:r>
            <a:r>
              <a:rPr lang="en-US" dirty="0" err="1" smtClean="0"/>
              <a:t>omissive</a:t>
            </a:r>
            <a:r>
              <a:rPr lang="en-US" dirty="0" smtClean="0"/>
              <a:t> and assertive</a:t>
            </a:r>
          </a:p>
          <a:p>
            <a:pPr lvl="1" eaLnBrk="1" hangingPunct="1"/>
            <a:r>
              <a:rPr lang="en-US" dirty="0" smtClean="0"/>
              <a:t>Note: </a:t>
            </a:r>
            <a:r>
              <a:rPr lang="en-US" dirty="0" err="1" smtClean="0"/>
              <a:t>omissive</a:t>
            </a:r>
            <a:r>
              <a:rPr lang="en-US" dirty="0" smtClean="0"/>
              <a:t> faults occur in the time domain</a:t>
            </a:r>
          </a:p>
          <a:p>
            <a:pPr lvl="1" eaLnBrk="1" hangingPunct="1"/>
            <a:r>
              <a:rPr lang="en-US" dirty="0" smtClean="0"/>
              <a:t>Note: assertive faults occur in the value domain</a:t>
            </a:r>
          </a:p>
          <a:p>
            <a:pPr lvl="1" eaLnBrk="1" hangingPunct="1"/>
            <a:r>
              <a:rPr lang="en-US" dirty="0" smtClean="0"/>
              <a:t>Arbitrary can be either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0712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205706"/>
            <a:ext cx="77724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Arbitrary Faults (cont.)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914" y="846533"/>
            <a:ext cx="7772400" cy="1954894"/>
          </a:xfrm>
        </p:spPr>
        <p:txBody>
          <a:bodyPr/>
          <a:lstStyle/>
          <a:p>
            <a:pPr eaLnBrk="1" hangingPunct="1"/>
            <a:r>
              <a:rPr lang="en-US" smtClean="0"/>
              <a:t>Causes of arbitrary faults</a:t>
            </a:r>
          </a:p>
          <a:p>
            <a:pPr lvl="1" eaLnBrk="1" hangingPunct="1"/>
            <a:r>
              <a:rPr lang="en-US" smtClean="0"/>
              <a:t>Improbable but possible sequence of events</a:t>
            </a:r>
          </a:p>
          <a:p>
            <a:pPr lvl="1" eaLnBrk="1" hangingPunct="1"/>
            <a:r>
              <a:rPr lang="en-US" smtClean="0"/>
              <a:t>A bug</a:t>
            </a:r>
          </a:p>
          <a:p>
            <a:pPr lvl="1" eaLnBrk="1" hangingPunct="1"/>
            <a:r>
              <a:rPr lang="en-US" smtClean="0"/>
              <a:t>Deliberate action by intruder</a:t>
            </a:r>
          </a:p>
          <a:p>
            <a:pPr eaLnBrk="1" hangingPunct="1"/>
            <a:r>
              <a:rPr lang="en-US" smtClean="0"/>
              <a:t>Byzantine faults: subset of arbitrary</a:t>
            </a:r>
          </a:p>
          <a:p>
            <a:pPr lvl="1" eaLnBrk="1" hangingPunct="1"/>
            <a:r>
              <a:rPr lang="en-US" smtClean="0"/>
              <a:t>Generally defined as sending bad values and often inconsistent semantic faults (“two-faced behavior”)</a:t>
            </a:r>
          </a:p>
          <a:p>
            <a:pPr lvl="1" eaLnBrk="1" hangingPunct="1"/>
            <a:r>
              <a:rPr lang="en-US" smtClean="0"/>
              <a:t>One counter-example sub-case: a malicious early timing fault</a:t>
            </a:r>
          </a:p>
          <a:p>
            <a:pPr lvl="2" eaLnBrk="1" hangingPunct="1"/>
            <a:r>
              <a:rPr lang="en-US" smtClean="0"/>
              <a:t>Really a forged interaction</a:t>
            </a:r>
          </a:p>
          <a:p>
            <a:pPr lvl="2" eaLnBrk="1" hangingPunct="1"/>
            <a:r>
              <a:rPr lang="en-US" smtClean="0"/>
              <a:t>Non-malicious early timing fault happened to my lab machines in fall 2000…</a:t>
            </a:r>
          </a:p>
        </p:txBody>
      </p:sp>
    </p:spTree>
    <p:extLst>
      <p:ext uri="{BB962C8B-B14F-4D97-AF65-F5344CB8AC3E}">
        <p14:creationId xmlns:p14="http://schemas.microsoft.com/office/powerpoint/2010/main" val="392567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Summary: Classes of Interaction Faults</a:t>
            </a:r>
          </a:p>
        </p:txBody>
      </p:sp>
      <p:pic>
        <p:nvPicPr>
          <p:cNvPr id="834564" name="Picture 4" descr="fig6-2---fc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87375"/>
            <a:ext cx="8839200" cy="3908425"/>
          </a:xfrm>
          <a:noFill/>
        </p:spPr>
      </p:pic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152400" y="4419600"/>
            <a:ext cx="8763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1275" rIns="85725" bIns="41275">
            <a:spAutoFit/>
          </a:bodyPr>
          <a:lstStyle>
            <a:lvl1pPr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Caveat: it’s a Byzantine (and Machievellian) world out there….</a:t>
            </a:r>
          </a:p>
          <a:p>
            <a:pPr eaLnBrk="1" hangingPunct="1">
              <a:buFontTx/>
              <a:buNone/>
            </a:pPr>
            <a:endParaRPr lang="en-US" sz="1200"/>
          </a:p>
          <a:p>
            <a:pPr eaLnBrk="1" hangingPunct="1">
              <a:buFontTx/>
              <a:buNone/>
            </a:pPr>
            <a:r>
              <a:rPr lang="en-US" i="1"/>
              <a:t>“You've got to ask yourself one question. Do you feel lucky? Well, do you... Punk</a:t>
            </a:r>
            <a:r>
              <a:rPr lang="en-US"/>
              <a:t>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8763000" cy="19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1275" rIns="85725" bIns="41275">
            <a:spAutoFit/>
          </a:bodyPr>
          <a:lstStyle>
            <a:lvl1pPr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445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Caveat: it’s a Byzantine (and </a:t>
            </a:r>
            <a:r>
              <a:rPr lang="en-US" dirty="0" err="1">
                <a:solidFill>
                  <a:schemeClr val="bg2"/>
                </a:solidFill>
              </a:rPr>
              <a:t>Machievellian</a:t>
            </a:r>
            <a:r>
              <a:rPr lang="en-US" dirty="0">
                <a:solidFill>
                  <a:schemeClr val="bg2"/>
                </a:solidFill>
              </a:rPr>
              <a:t>) world out there….</a:t>
            </a:r>
          </a:p>
          <a:p>
            <a:pPr eaLnBrk="1" hangingPunct="1"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</a:rPr>
              <a:t>“You've got to ask yourself one question. Do you feel lucky? Well, do you... Punk</a:t>
            </a:r>
            <a:r>
              <a:rPr lang="en-US" dirty="0">
                <a:solidFill>
                  <a:schemeClr val="bg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55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7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961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Coverage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7788"/>
            <a:ext cx="9144000" cy="1954894"/>
          </a:xfrm>
        </p:spPr>
        <p:txBody>
          <a:bodyPr/>
          <a:lstStyle/>
          <a:p>
            <a:pPr eaLnBrk="1" hangingPunct="1"/>
            <a:r>
              <a:rPr lang="en-US" smtClean="0"/>
              <a:t>To build a FT system you had to assume a fault model</a:t>
            </a:r>
          </a:p>
          <a:p>
            <a:pPr lvl="1" eaLnBrk="1" hangingPunct="1"/>
            <a:r>
              <a:rPr lang="en-US" smtClean="0"/>
              <a:t>But how good (lucky?) were you in you assumptions???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Q: which is “better”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A system tolerating two arbitrary faults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A system tolerating two omission faults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A system tolerating one omission and one arbitrary fault</a:t>
            </a:r>
          </a:p>
          <a:p>
            <a:pPr eaLnBrk="1" hangingPunct="1"/>
            <a:r>
              <a:rPr lang="en-US" smtClean="0"/>
              <a:t>Coverage: given a fault, it’s the probability that it will be tolerated</a:t>
            </a:r>
          </a:p>
          <a:p>
            <a:pPr eaLnBrk="1" hangingPunct="1"/>
            <a:r>
              <a:rPr lang="en-US" smtClean="0"/>
              <a:t>Assumption coverage (informally): the probability that the fault model will not be violated</a:t>
            </a:r>
          </a:p>
        </p:txBody>
      </p:sp>
    </p:spTree>
    <p:extLst>
      <p:ext uri="{BB962C8B-B14F-4D97-AF65-F5344CB8AC3E}">
        <p14:creationId xmlns:p14="http://schemas.microsoft.com/office/powerpoint/2010/main" val="450584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710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Causes of Failures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5537"/>
            <a:ext cx="9144000" cy="19548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Jim Gray (RIP) survey at Tandem (1986)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Still relevant today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Causes of failures (“How do computers fail…”)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Plurality (42%) caused by incorrect system administration or human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Second (25%) software faults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Third: environmental (mainly power outage, but flood/fire)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Last: hardware faults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Lessons for the system architect (“…and what can be done about it?”)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Dependability can be increased by careful admin/ops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SWE methodologies that help with fault prevention and removal can significantly increase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Software fault tolerance is a very critical aspect</a:t>
            </a:r>
          </a:p>
        </p:txBody>
      </p:sp>
    </p:spTree>
    <p:extLst>
      <p:ext uri="{BB962C8B-B14F-4D97-AF65-F5344CB8AC3E}">
        <p14:creationId xmlns:p14="http://schemas.microsoft.com/office/powerpoint/2010/main" val="2467139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err="1" smtClean="0"/>
              <a:t>Administrivia</a:t>
            </a:r>
            <a:endParaRPr lang="en-US" sz="24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Architectures (6.5)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1565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Fault-Tolerant Computing (6.2)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FT computing is techniques that prevent faults from becoming failures</a:t>
            </a:r>
          </a:p>
          <a:p>
            <a:pPr lvl="1" eaLnBrk="1" hangingPunct="1"/>
            <a:r>
              <a:rPr lang="en-US" dirty="0" smtClean="0"/>
              <a:t>Quite a span of mechanisms…</a:t>
            </a:r>
          </a:p>
          <a:p>
            <a:pPr eaLnBrk="1" hangingPunct="1"/>
            <a:r>
              <a:rPr lang="en-US" dirty="0" smtClean="0"/>
              <a:t>FT requires some kind(s) of redundancy (examples?)</a:t>
            </a:r>
          </a:p>
          <a:p>
            <a:pPr lvl="1" eaLnBrk="1" hangingPunct="1"/>
            <a:r>
              <a:rPr lang="en-US" b="1" u="sng" dirty="0" smtClean="0"/>
              <a:t>Space redundancy</a:t>
            </a:r>
            <a:r>
              <a:rPr lang="en-US" dirty="0" smtClean="0"/>
              <a:t>: having multiple copies of a component</a:t>
            </a:r>
          </a:p>
          <a:p>
            <a:pPr lvl="1" eaLnBrk="1" hangingPunct="1"/>
            <a:r>
              <a:rPr lang="en-US" b="1" u="sng" dirty="0" smtClean="0"/>
              <a:t>Time redundancy</a:t>
            </a:r>
            <a:r>
              <a:rPr lang="en-US" dirty="0" smtClean="0"/>
              <a:t>: doing the same thing more than once until desired effect achieved</a:t>
            </a:r>
          </a:p>
          <a:p>
            <a:pPr lvl="2" eaLnBrk="1" hangingPunct="1"/>
            <a:r>
              <a:rPr lang="en-US" dirty="0" smtClean="0"/>
              <a:t>Can be redone same way or different way</a:t>
            </a:r>
          </a:p>
          <a:p>
            <a:pPr lvl="1" eaLnBrk="1" hangingPunct="1"/>
            <a:r>
              <a:rPr lang="en-US" b="1" u="sng" dirty="0" smtClean="0"/>
              <a:t>Value redundancy</a:t>
            </a:r>
            <a:r>
              <a:rPr lang="en-US" dirty="0" smtClean="0"/>
              <a:t>: adding extra information about the value of the data being stored/sent</a:t>
            </a:r>
          </a:p>
        </p:txBody>
      </p:sp>
    </p:spTree>
    <p:extLst>
      <p:ext uri="{BB962C8B-B14F-4D97-AF65-F5344CB8AC3E}">
        <p14:creationId xmlns:p14="http://schemas.microsoft.com/office/powerpoint/2010/main" val="435849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Error Processing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Facets of error processing</a:t>
            </a:r>
          </a:p>
          <a:p>
            <a:pPr lvl="1" eaLnBrk="1" hangingPunct="1"/>
            <a:r>
              <a:rPr lang="en-US" b="1" u="sng" smtClean="0"/>
              <a:t>Error detection</a:t>
            </a:r>
            <a:r>
              <a:rPr lang="en-US" smtClean="0"/>
              <a:t>: discovering the error</a:t>
            </a:r>
          </a:p>
          <a:p>
            <a:pPr lvl="1" eaLnBrk="1" hangingPunct="1"/>
            <a:r>
              <a:rPr lang="en-US" b="1" u="sng" smtClean="0"/>
              <a:t>Error recovery</a:t>
            </a:r>
            <a:r>
              <a:rPr lang="en-US" smtClean="0"/>
              <a:t>: utilize enough redundancy to keep operating correctly despite the error</a:t>
            </a:r>
          </a:p>
          <a:p>
            <a:pPr lvl="2" eaLnBrk="1" hangingPunct="1"/>
            <a:r>
              <a:rPr lang="en-US" b="1" u="sng" smtClean="0"/>
              <a:t>Backward error recovery</a:t>
            </a:r>
            <a:r>
              <a:rPr lang="en-US" smtClean="0"/>
              <a:t>: system goes back to a previous state known to be correct</a:t>
            </a:r>
          </a:p>
          <a:p>
            <a:pPr lvl="2" eaLnBrk="1" hangingPunct="1"/>
            <a:r>
              <a:rPr lang="en-US" b="1" u="sng" smtClean="0"/>
              <a:t>Forward error recovery</a:t>
            </a:r>
            <a:r>
              <a:rPr lang="en-US" smtClean="0"/>
              <a:t>: system proceeds forward to a state where correct provision of service can still be ensured</a:t>
            </a:r>
          </a:p>
          <a:p>
            <a:pPr lvl="3" eaLnBrk="1" hangingPunct="1"/>
            <a:r>
              <a:rPr lang="en-US" smtClean="0"/>
              <a:t>Usually in a degraded mode</a:t>
            </a:r>
          </a:p>
          <a:p>
            <a:pPr lvl="1" eaLnBrk="1" hangingPunct="1"/>
            <a:r>
              <a:rPr lang="en-US" b="1" u="sng" smtClean="0"/>
              <a:t>Error masking</a:t>
            </a:r>
            <a:r>
              <a:rPr lang="en-US" smtClean="0"/>
              <a:t>: providing correct service despite lingering errors</a:t>
            </a:r>
          </a:p>
          <a:p>
            <a:pPr lvl="2" eaLnBrk="1" hangingPunct="1"/>
            <a:r>
              <a:rPr lang="en-US" smtClean="0"/>
              <a:t>AKA </a:t>
            </a:r>
            <a:r>
              <a:rPr lang="en-US" b="1" u="sng" smtClean="0"/>
              <a:t>error compensation</a:t>
            </a:r>
          </a:p>
          <a:p>
            <a:pPr lvl="2" eaLnBrk="1" hangingPunct="1"/>
            <a:r>
              <a:rPr lang="en-US" smtClean="0"/>
              <a:t>E.g., receiving replies from multiple servers and voting</a:t>
            </a:r>
          </a:p>
          <a:p>
            <a:pPr lvl="2" eaLnBrk="1" hangingPunct="1"/>
            <a:r>
              <a:rPr lang="en-US" smtClean="0"/>
              <a:t>E.g, sending three identical messages and voting</a:t>
            </a:r>
          </a:p>
        </p:txBody>
      </p:sp>
    </p:spTree>
    <p:extLst>
      <p:ext uri="{BB962C8B-B14F-4D97-AF65-F5344CB8AC3E}">
        <p14:creationId xmlns:p14="http://schemas.microsoft.com/office/powerpoint/2010/main" val="37462547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6004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Email about midterm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Hand back first assignment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Distributed Fault Tolerance (DFT)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839200" cy="2286000"/>
          </a:xfrm>
        </p:spPr>
        <p:txBody>
          <a:bodyPr/>
          <a:lstStyle/>
          <a:p>
            <a:pPr eaLnBrk="1" hangingPunct="1"/>
            <a:r>
              <a:rPr lang="en-US" smtClean="0"/>
              <a:t>Modularity is important for FT</a:t>
            </a:r>
          </a:p>
          <a:p>
            <a:pPr eaLnBrk="1" hangingPunct="1"/>
            <a:r>
              <a:rPr lang="en-US" smtClean="0"/>
              <a:t>DFT sys. built of nodes, networks, SW components</a:t>
            </a:r>
          </a:p>
          <a:p>
            <a:pPr lvl="1" eaLnBrk="1" hangingPunct="1"/>
            <a:r>
              <a:rPr lang="en-US" smtClean="0"/>
              <a:t>Key goal: decouple SW components from HW they run on</a:t>
            </a:r>
          </a:p>
          <a:p>
            <a:pPr lvl="1" eaLnBrk="1" hangingPunct="1"/>
            <a:r>
              <a:rPr lang="en-US" smtClean="0"/>
              <a:t>This modularity greatly helps reconfiguration and replication</a:t>
            </a:r>
          </a:p>
        </p:txBody>
      </p:sp>
      <p:pic>
        <p:nvPicPr>
          <p:cNvPr id="26630" name="Picture 4" descr="fig6-3---d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868613"/>
            <a:ext cx="8839200" cy="3798887"/>
          </a:xfrm>
          <a:noFill/>
        </p:spPr>
      </p:pic>
    </p:spTree>
    <p:extLst>
      <p:ext uri="{BB962C8B-B14F-4D97-AF65-F5344CB8AC3E}">
        <p14:creationId xmlns:p14="http://schemas.microsoft.com/office/powerpoint/2010/main" val="542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208"/>
            <a:ext cx="9144000" cy="480131"/>
          </a:xfrm>
        </p:spPr>
        <p:txBody>
          <a:bodyPr/>
          <a:lstStyle/>
          <a:p>
            <a:pPr eaLnBrk="1" hangingPunct="1"/>
            <a:r>
              <a:rPr lang="en-US" sz="2800" smtClean="0"/>
              <a:t>Distributed Fault Tolerance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1035"/>
            <a:ext cx="9144000" cy="1954894"/>
          </a:xfrm>
        </p:spPr>
        <p:txBody>
          <a:bodyPr/>
          <a:lstStyle/>
          <a:p>
            <a:pPr eaLnBrk="1" hangingPunct="1"/>
            <a:r>
              <a:rPr lang="en-US" smtClean="0"/>
              <a:t>If right design techniques used, you can replace HW or SW components without changing the arch.</a:t>
            </a:r>
          </a:p>
          <a:p>
            <a:pPr eaLnBrk="1" hangingPunct="1"/>
            <a:r>
              <a:rPr lang="en-US" smtClean="0"/>
              <a:t>Also lets you provide incremental dependability</a:t>
            </a:r>
          </a:p>
          <a:p>
            <a:pPr lvl="1" eaLnBrk="1" hangingPunct="1"/>
            <a:r>
              <a:rPr lang="en-US" smtClean="0"/>
              <a:t>Adding more replicas</a:t>
            </a:r>
          </a:p>
          <a:p>
            <a:pPr lvl="1" eaLnBrk="1" hangingPunct="1"/>
            <a:r>
              <a:rPr lang="en-US" smtClean="0"/>
              <a:t>Hardening fragile ones (fault prevention) </a:t>
            </a:r>
          </a:p>
          <a:p>
            <a:pPr lvl="1" eaLnBrk="1" hangingPunct="1"/>
            <a:r>
              <a:rPr lang="en-US" smtClean="0"/>
              <a:t>Making more resilient to severe faults (fault tolerance)</a:t>
            </a:r>
          </a:p>
          <a:p>
            <a:pPr eaLnBrk="1" hangingPunct="1"/>
            <a:r>
              <a:rPr lang="en-US" smtClean="0"/>
              <a:t>Can also support graceful degradation: system does not collapse quickly at some point, service provided at lower level</a:t>
            </a:r>
          </a:p>
          <a:p>
            <a:pPr lvl="1" eaLnBrk="1" hangingPunct="1"/>
            <a:r>
              <a:rPr lang="en-US" smtClean="0"/>
              <a:t>Slower</a:t>
            </a:r>
          </a:p>
          <a:p>
            <a:pPr lvl="1" eaLnBrk="1" hangingPunct="1"/>
            <a:r>
              <a:rPr lang="en-US" smtClean="0"/>
              <a:t>Less precise results</a:t>
            </a:r>
          </a:p>
          <a:p>
            <a:pPr eaLnBrk="1" hangingPunct="1"/>
            <a:r>
              <a:rPr lang="en-US" smtClean="0"/>
              <a:t>Modularity also helps support heterogeneity</a:t>
            </a:r>
          </a:p>
          <a:p>
            <a:pPr lvl="1" eaLnBrk="1" hangingPunct="1"/>
            <a:r>
              <a:rPr lang="en-US" smtClean="0"/>
              <a:t>Usually with distributed object middleware</a:t>
            </a:r>
          </a:p>
        </p:txBody>
      </p:sp>
    </p:spTree>
    <p:extLst>
      <p:ext uri="{BB962C8B-B14F-4D97-AF65-F5344CB8AC3E}">
        <p14:creationId xmlns:p14="http://schemas.microsoft.com/office/powerpoint/2010/main" val="209562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err="1" smtClean="0"/>
              <a:t>Administrivia</a:t>
            </a:r>
            <a:endParaRPr lang="en-US" sz="24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Fault-Tolerant Architectures (6.5)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8031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Fault-Tolerant Architectures (6.5)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839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Give some examples now of FT, details later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Approaches increasing local availability for crashes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(a) redundant storage (RAID)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(b) redundant processors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9702" name="Picture 7" descr="fig6-6---arq-f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8610600" cy="4098925"/>
          </a:xfrm>
          <a:noFill/>
        </p:spPr>
      </p:pic>
    </p:spTree>
    <p:extLst>
      <p:ext uri="{BB962C8B-B14F-4D97-AF65-F5344CB8AC3E}">
        <p14:creationId xmlns:p14="http://schemas.microsoft.com/office/powerpoint/2010/main" val="42322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FT Architectures (cont.)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991600" cy="6172200"/>
          </a:xfrm>
        </p:spPr>
        <p:txBody>
          <a:bodyPr/>
          <a:lstStyle/>
          <a:p>
            <a:pPr eaLnBrk="1" hangingPunct="1"/>
            <a:r>
              <a:rPr lang="en-US" smtClean="0"/>
              <a:t>Tolerating crashes OK, tol. misbehavior better….</a:t>
            </a:r>
          </a:p>
          <a:p>
            <a:pPr eaLnBrk="1" hangingPunct="1"/>
            <a:r>
              <a:rPr lang="en-US" smtClean="0"/>
              <a:t>Redundant Architectural Models:</a:t>
            </a:r>
          </a:p>
          <a:p>
            <a:pPr lvl="1" eaLnBrk="1" hangingPunct="1">
              <a:buFontTx/>
              <a:buNone/>
            </a:pPr>
            <a:r>
              <a:rPr lang="en-US" smtClean="0"/>
              <a:t>(a) Self-Checking: checker detects an error and halts</a:t>
            </a:r>
          </a:p>
          <a:p>
            <a:pPr lvl="1" eaLnBrk="1" hangingPunct="1">
              <a:buFontTx/>
              <a:buNone/>
            </a:pPr>
            <a:r>
              <a:rPr lang="en-US" smtClean="0"/>
              <a:t>(b) N-Modular Redundancy(NMR): lock-step CPUs and instruction-by-instruction comparison</a:t>
            </a:r>
          </a:p>
          <a:p>
            <a:pPr lvl="2" eaLnBrk="1" hangingPunct="1"/>
            <a:r>
              <a:rPr lang="en-US" smtClean="0"/>
              <a:t>Tolerates up to (but not including) half of the CPUs failing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mtClean="0"/>
              <a:t>Caveat: “</a:t>
            </a:r>
            <a:r>
              <a:rPr lang="en-US" smtClean="0">
                <a:solidFill>
                  <a:srgbClr val="FF0000"/>
                </a:solidFill>
              </a:rPr>
              <a:t>But who will guard the guards</a:t>
            </a:r>
            <a:r>
              <a:rPr lang="en-US" smtClean="0"/>
              <a:t>?”  Caesar</a:t>
            </a:r>
          </a:p>
        </p:txBody>
      </p:sp>
      <p:pic>
        <p:nvPicPr>
          <p:cNvPr id="30726" name="Picture 4" descr="fig6-7---arq-f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686175"/>
            <a:ext cx="6629400" cy="3009900"/>
          </a:xfrm>
          <a:noFill/>
        </p:spPr>
      </p:pic>
    </p:spTree>
    <p:extLst>
      <p:ext uri="{BB962C8B-B14F-4D97-AF65-F5344CB8AC3E}">
        <p14:creationId xmlns:p14="http://schemas.microsoft.com/office/powerpoint/2010/main" val="17705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FT Architectures (cont.)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839200" cy="3886200"/>
          </a:xfrm>
        </p:spPr>
        <p:txBody>
          <a:bodyPr/>
          <a:lstStyle/>
          <a:p>
            <a:pPr eaLnBrk="1" hangingPunct="1"/>
            <a:r>
              <a:rPr lang="en-US" smtClean="0"/>
              <a:t>Local is nice, but remote is better…..</a:t>
            </a:r>
          </a:p>
          <a:p>
            <a:pPr lvl="1" eaLnBrk="1" hangingPunct="1"/>
            <a:r>
              <a:rPr lang="en-US" smtClean="0"/>
              <a:t>Lock-step too constraining and inefficient</a:t>
            </a:r>
          </a:p>
          <a:p>
            <a:pPr lvl="2" eaLnBrk="1" hangingPunct="1"/>
            <a:r>
              <a:rPr lang="en-US" smtClean="0"/>
              <a:t>Let them execute at same logical time, not physical time</a:t>
            </a:r>
          </a:p>
          <a:p>
            <a:pPr lvl="2" eaLnBrk="1" hangingPunct="1"/>
            <a:r>
              <a:rPr lang="en-US" smtClean="0"/>
              <a:t>Geographic dispersion for more fault independence</a:t>
            </a:r>
          </a:p>
          <a:p>
            <a:pPr eaLnBrk="1" hangingPunct="1"/>
            <a:r>
              <a:rPr lang="en-US" smtClean="0"/>
              <a:t>Distributed replication architectures: replica groups communicate among themselves (lots of ways…)</a:t>
            </a:r>
          </a:p>
        </p:txBody>
      </p:sp>
      <p:pic>
        <p:nvPicPr>
          <p:cNvPr id="31750" name="Picture 4" descr="fig6-8---arq-ft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195638"/>
            <a:ext cx="5791200" cy="3373437"/>
          </a:xfrm>
          <a:noFill/>
        </p:spPr>
      </p:pic>
    </p:spTree>
    <p:extLst>
      <p:ext uri="{BB962C8B-B14F-4D97-AF65-F5344CB8AC3E}">
        <p14:creationId xmlns:p14="http://schemas.microsoft.com/office/powerpoint/2010/main" val="5016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Today’s Content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988800"/>
            <a:ext cx="8229600" cy="3642536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err="1" smtClean="0"/>
              <a:t>Administrivia</a:t>
            </a:r>
            <a:endParaRPr lang="en-US" sz="24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 Definition of Dependability (6.1)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b="1" dirty="0" smtClean="0">
                <a:solidFill>
                  <a:srgbClr val="C00000"/>
                </a:solidFill>
              </a:rPr>
              <a:t>Basic Definitions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Achieving, Measuring, and Validating Dependability</a:t>
            </a:r>
          </a:p>
          <a:p>
            <a:pPr marL="787400" lvl="1" indent="-457200">
              <a:buFont typeface="+mj-lt"/>
              <a:buAutoNum type="alphaUcPeriod"/>
            </a:pPr>
            <a:r>
              <a:rPr lang="en-US" sz="2200" dirty="0" smtClean="0"/>
              <a:t>Fault Assumptions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Computing (6.2)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Fault-Tolerant Architectures (6.5)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1441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Definition of Dependability (6.1)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Dependability</a:t>
            </a:r>
            <a:r>
              <a:rPr lang="en-US" smtClean="0"/>
              <a:t> deals with having a high probability of behaving according to specification (informal definition)</a:t>
            </a:r>
          </a:p>
          <a:p>
            <a:pPr eaLnBrk="1" hangingPunct="1"/>
            <a:r>
              <a:rPr lang="en-US" smtClean="0"/>
              <a:t>Implications</a:t>
            </a:r>
          </a:p>
          <a:p>
            <a:pPr lvl="1" eaLnBrk="1" hangingPunct="1"/>
            <a:r>
              <a:rPr lang="en-US" smtClean="0"/>
              <a:t>Need a comprehensive specification</a:t>
            </a:r>
          </a:p>
          <a:p>
            <a:pPr lvl="1" eaLnBrk="1" hangingPunct="1"/>
            <a:r>
              <a:rPr lang="en-US" smtClean="0"/>
              <a:t>Need to specify not only functionality but assumed environmental conditions</a:t>
            </a:r>
          </a:p>
          <a:p>
            <a:pPr lvl="1" eaLnBrk="1" hangingPunct="1"/>
            <a:r>
              <a:rPr lang="en-US" smtClean="0"/>
              <a:t>Need to clarify what “high” means (context-dependent)</a:t>
            </a:r>
          </a:p>
          <a:p>
            <a:pPr lvl="1" eaLnBrk="1" hangingPunct="1"/>
            <a:endParaRPr lang="en-US" smtClean="0">
              <a:solidFill>
                <a:schemeClr val="hlink"/>
              </a:solidFill>
            </a:endParaRP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09577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162530"/>
            <a:ext cx="7772400" cy="480131"/>
          </a:xfrm>
        </p:spPr>
        <p:txBody>
          <a:bodyPr/>
          <a:lstStyle/>
          <a:p>
            <a:pPr eaLnBrk="1" hangingPunct="1"/>
            <a:r>
              <a:rPr lang="en-US" dirty="0" smtClean="0"/>
              <a:t>Defining Dependability (cont.)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914" y="652217"/>
            <a:ext cx="7772400" cy="6005522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Dependability</a:t>
            </a:r>
            <a:r>
              <a:rPr lang="en-US" dirty="0" smtClean="0"/>
              <a:t>: the measure in which reliance can justifiably be placed on the service delivered by a system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Q: what issues does this definition raise?</a:t>
            </a:r>
          </a:p>
          <a:p>
            <a:pPr eaLnBrk="1" hangingPunct="1"/>
            <a:r>
              <a:rPr lang="en-US" dirty="0" smtClean="0"/>
              <a:t>Is there a systematic way to achieve such justifiable reliance?</a:t>
            </a:r>
          </a:p>
          <a:p>
            <a:pPr lvl="1" eaLnBrk="1" hangingPunct="1"/>
            <a:r>
              <a:rPr lang="en-US" dirty="0" smtClean="0"/>
              <a:t>No silver bullets: fault tolerance is an art</a:t>
            </a:r>
          </a:p>
          <a:p>
            <a:pPr lvl="1" eaLnBrk="1" hangingPunct="1"/>
            <a:r>
              <a:rPr lang="en-US" dirty="0" err="1" smtClean="0"/>
              <a:t>Prereq</a:t>
            </a:r>
            <a:r>
              <a:rPr lang="en-US" dirty="0" smtClean="0"/>
              <a:t> #1: know impairments to </a:t>
            </a:r>
            <a:r>
              <a:rPr lang="en-US" dirty="0" err="1" smtClean="0"/>
              <a:t>dependablity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Prereq</a:t>
            </a:r>
            <a:r>
              <a:rPr lang="en-US" dirty="0" smtClean="0"/>
              <a:t> #2: know means to achieve dependability</a:t>
            </a:r>
          </a:p>
          <a:p>
            <a:pPr lvl="1" eaLnBrk="1" hangingPunct="1"/>
            <a:r>
              <a:rPr lang="en-US" dirty="0" err="1" smtClean="0"/>
              <a:t>Prereq</a:t>
            </a:r>
            <a:r>
              <a:rPr lang="en-US" dirty="0" smtClean="0"/>
              <a:t> #3: devise ways of specifying/expressing level of dependability required</a:t>
            </a:r>
          </a:p>
          <a:p>
            <a:pPr lvl="1" eaLnBrk="1" hangingPunct="1"/>
            <a:r>
              <a:rPr lang="en-US" dirty="0" err="1" smtClean="0"/>
              <a:t>Prereq</a:t>
            </a:r>
            <a:r>
              <a:rPr lang="en-US" dirty="0" smtClean="0"/>
              <a:t> #4: measure if it the required level of dependability was achieved</a:t>
            </a:r>
          </a:p>
        </p:txBody>
      </p:sp>
    </p:spTree>
    <p:extLst>
      <p:ext uri="{BB962C8B-B14F-4D97-AF65-F5344CB8AC3E}">
        <p14:creationId xmlns:p14="http://schemas.microsoft.com/office/powerpoint/2010/main" val="2334104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201"/>
            <a:ext cx="9144000" cy="480131"/>
          </a:xfrm>
        </p:spPr>
        <p:txBody>
          <a:bodyPr/>
          <a:lstStyle/>
          <a:p>
            <a:pPr eaLnBrk="1" hangingPunct="1"/>
            <a:r>
              <a:rPr lang="en-US" dirty="0" err="1" smtClean="0"/>
              <a:t>Faults,Errors</a:t>
            </a:r>
            <a:r>
              <a:rPr lang="en-US" dirty="0" smtClean="0"/>
              <a:t>, and Failures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6028"/>
            <a:ext cx="9144000" cy="1954894"/>
          </a:xfrm>
        </p:spPr>
        <p:txBody>
          <a:bodyPr/>
          <a:lstStyle/>
          <a:p>
            <a:pPr eaLnBrk="1" hangingPunct="1"/>
            <a:r>
              <a:rPr lang="en-US" smtClean="0"/>
              <a:t>Some definitions from the fault tolerance realm</a:t>
            </a:r>
          </a:p>
          <a:p>
            <a:pPr lvl="1" eaLnBrk="1" hangingPunct="1"/>
            <a:r>
              <a:rPr lang="en-US" b="1" u="sng" smtClean="0"/>
              <a:t>Fault</a:t>
            </a:r>
            <a:r>
              <a:rPr lang="en-US" smtClean="0"/>
              <a:t>: the adjudged (hypothesized) cause for an error</a:t>
            </a:r>
          </a:p>
          <a:p>
            <a:pPr lvl="1" eaLnBrk="1" hangingPunct="1"/>
            <a:r>
              <a:rPr lang="en-US" smtClean="0"/>
              <a:t>Note: m</a:t>
            </a:r>
            <a:r>
              <a:rPr lang="en-US" b="1" smtClean="0"/>
              <a:t>ay lie dormant for some time</a:t>
            </a:r>
          </a:p>
          <a:p>
            <a:pPr lvl="2" eaLnBrk="1" hangingPunct="1"/>
            <a:r>
              <a:rPr lang="en-US" smtClean="0"/>
              <a:t>Running Example: file system disk defect or overwriting</a:t>
            </a:r>
          </a:p>
          <a:p>
            <a:pPr lvl="2" eaLnBrk="1" hangingPunct="1"/>
            <a:r>
              <a:rPr lang="en-US" smtClean="0"/>
              <a:t>Example: software bug</a:t>
            </a:r>
          </a:p>
          <a:p>
            <a:pPr lvl="2" eaLnBrk="1" hangingPunct="1"/>
            <a:r>
              <a:rPr lang="en-US" smtClean="0"/>
              <a:t>Example: if a man talks in the woods…..</a:t>
            </a:r>
          </a:p>
          <a:p>
            <a:pPr lvl="1" eaLnBrk="1" hangingPunct="1"/>
            <a:r>
              <a:rPr lang="en-US" b="1" u="sng" smtClean="0"/>
              <a:t>Error</a:t>
            </a:r>
            <a:r>
              <a:rPr lang="en-US" smtClean="0"/>
              <a:t>: incorrect system state</a:t>
            </a:r>
          </a:p>
          <a:p>
            <a:pPr lvl="2" eaLnBrk="1" hangingPunct="1"/>
            <a:r>
              <a:rPr lang="en-US" smtClean="0"/>
              <a:t>Running Example: wrong bytes on disk for a given record</a:t>
            </a:r>
          </a:p>
          <a:p>
            <a:pPr lvl="1" eaLnBrk="1" hangingPunct="1"/>
            <a:r>
              <a:rPr lang="en-US" b="1" u="sng" smtClean="0"/>
              <a:t>Failure</a:t>
            </a:r>
            <a:r>
              <a:rPr lang="en-US" smtClean="0"/>
              <a:t>: component no longer meets its specification</a:t>
            </a:r>
          </a:p>
          <a:p>
            <a:pPr lvl="2" eaLnBrk="1" hangingPunct="1"/>
            <a:r>
              <a:rPr lang="en-US" smtClean="0"/>
              <a:t>I.e., the problem is visible outside the component</a:t>
            </a:r>
          </a:p>
          <a:p>
            <a:pPr lvl="2" eaLnBrk="1" hangingPunct="1"/>
            <a:r>
              <a:rPr lang="en-US" smtClean="0"/>
              <a:t>Running Example: file system API returns the wrong byte</a:t>
            </a:r>
          </a:p>
          <a:p>
            <a:pPr eaLnBrk="1" hangingPunct="1"/>
            <a:r>
              <a:rPr lang="en-US" smtClean="0"/>
              <a:t>Sequence (for a given component): </a:t>
            </a:r>
          </a:p>
          <a:p>
            <a:pPr lvl="1" eaLnBrk="1" hangingPunct="1">
              <a:buFontTx/>
              <a:buNone/>
            </a:pPr>
            <a:r>
              <a:rPr lang="en-US" smtClean="0"/>
              <a:t>Fault</a:t>
            </a:r>
            <a:r>
              <a:rPr lang="en-US" smtClean="0">
                <a:sym typeface="Wingdings" charset="2"/>
              </a:rPr>
              <a:t> Error  Failure</a:t>
            </a:r>
          </a:p>
          <a:p>
            <a:pPr eaLnBrk="1" hangingPunct="1"/>
            <a:endParaRPr lang="en-US" u="sng" smtClean="0"/>
          </a:p>
        </p:txBody>
      </p:sp>
    </p:spTree>
    <p:extLst>
      <p:ext uri="{BB962C8B-B14F-4D97-AF65-F5344CB8AC3E}">
        <p14:creationId xmlns:p14="http://schemas.microsoft.com/office/powerpoint/2010/main" val="1450371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185201"/>
            <a:ext cx="7772400" cy="480131"/>
          </a:xfrm>
        </p:spPr>
        <p:txBody>
          <a:bodyPr/>
          <a:lstStyle/>
          <a:p>
            <a:pPr eaLnBrk="1" hangingPunct="1"/>
            <a:r>
              <a:rPr lang="en-US" dirty="0" smtClean="0"/>
              <a:t>Cascading </a:t>
            </a:r>
            <a:r>
              <a:rPr lang="en-US" dirty="0" err="1" smtClean="0"/>
              <a:t>Faults,Errors</a:t>
            </a:r>
            <a:r>
              <a:rPr lang="en-US" dirty="0" smtClean="0"/>
              <a:t>, and Failures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914" y="826028"/>
            <a:ext cx="7772400" cy="1954894"/>
          </a:xfrm>
        </p:spPr>
        <p:txBody>
          <a:bodyPr/>
          <a:lstStyle/>
          <a:p>
            <a:pPr eaLnBrk="1" hangingPunct="1"/>
            <a:r>
              <a:rPr lang="en-US" dirty="0" smtClean="0"/>
              <a:t>Can cascade (if not handled)</a:t>
            </a:r>
          </a:p>
          <a:p>
            <a:pPr lvl="1" eaLnBrk="1" hangingPunct="1"/>
            <a:r>
              <a:rPr lang="en-US" dirty="0" smtClean="0"/>
              <a:t>Scenario: Component 2 uses Component 1</a:t>
            </a:r>
          </a:p>
          <a:p>
            <a:pPr lvl="1" eaLnBrk="1" hangingPunct="1"/>
            <a:r>
              <a:rPr lang="en-US" dirty="0" smtClean="0"/>
              <a:t>Lets see if you can get the terms right..</a:t>
            </a:r>
          </a:p>
          <a:p>
            <a:pPr eaLnBrk="1" hangingPunct="1"/>
            <a:endParaRPr lang="en-US" u="sng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81186" y="4169044"/>
            <a:ext cx="1937289" cy="1999281"/>
            <a:chOff x="581186" y="4169044"/>
            <a:chExt cx="1937289" cy="1999281"/>
          </a:xfrm>
        </p:grpSpPr>
        <p:sp>
          <p:nvSpPr>
            <p:cNvPr id="2" name="Rectangle 1"/>
            <p:cNvSpPr/>
            <p:nvPr/>
          </p:nvSpPr>
          <p:spPr>
            <a:xfrm>
              <a:off x="581186" y="4169044"/>
              <a:ext cx="1937289" cy="199928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416" y="4199076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Component1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Lightning Bolt 9"/>
          <p:cNvSpPr/>
          <p:nvPr/>
        </p:nvSpPr>
        <p:spPr>
          <a:xfrm flipH="1">
            <a:off x="2657965" y="3913324"/>
            <a:ext cx="1712562" cy="2022529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6355" y="2508179"/>
            <a:ext cx="1937289" cy="999640"/>
            <a:chOff x="586355" y="2508179"/>
            <a:chExt cx="1937289" cy="999640"/>
          </a:xfrm>
        </p:grpSpPr>
        <p:sp>
          <p:nvSpPr>
            <p:cNvPr id="40" name="Rectangle 39"/>
            <p:cNvSpPr/>
            <p:nvPr/>
          </p:nvSpPr>
          <p:spPr>
            <a:xfrm>
              <a:off x="586355" y="2508179"/>
              <a:ext cx="1937289" cy="99964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6585" y="253821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Component2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7741" y="253821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….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0659" y="307806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….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3577" y="3617910"/>
            <a:ext cx="458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…. (of Component1)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86495" y="4157760"/>
            <a:ext cx="458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…. (to Component2)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4477" y="5607997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Fault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8363" y="489147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Error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26161" y="3679465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Failure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6161" y="2907542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Fault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8463" y="4601311"/>
            <a:ext cx="1221783" cy="323277"/>
            <a:chOff x="4610746" y="3078060"/>
            <a:chExt cx="1221783" cy="323277"/>
          </a:xfrm>
        </p:grpSpPr>
        <p:sp>
          <p:nvSpPr>
            <p:cNvPr id="15" name="Rectangle 14"/>
            <p:cNvSpPr/>
            <p:nvPr/>
          </p:nvSpPr>
          <p:spPr>
            <a:xfrm>
              <a:off x="4610746" y="3078060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63146" y="3078076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15546" y="3078092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67946" y="3078108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20346" y="3078124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72746" y="3078140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25146" y="3078156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677546" y="3078172"/>
              <a:ext cx="154983" cy="323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1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1198354" y="3507819"/>
            <a:ext cx="0" cy="649941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96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CptS/EE 562 Spring 2012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000" b="0" smtClean="0"/>
              <a:t>Fault Tolerant System Foundations:  © 2012 David E. Bakken.  Some figures © 2001, 2003 by textbook authors.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914" y="135965"/>
            <a:ext cx="7772400" cy="48013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Fault Types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6792"/>
            <a:ext cx="9144000" cy="1954894"/>
          </a:xfrm>
        </p:spPr>
        <p:txBody>
          <a:bodyPr/>
          <a:lstStyle/>
          <a:p>
            <a:pPr eaLnBrk="1" hangingPunct="1"/>
            <a:r>
              <a:rPr lang="en-US" dirty="0" smtClean="0"/>
              <a:t>Several axes/viewpoints by which to classify faults…</a:t>
            </a:r>
          </a:p>
          <a:p>
            <a:pPr eaLnBrk="1" hangingPunct="1"/>
            <a:r>
              <a:rPr lang="en-US" b="1" u="sng" dirty="0" smtClean="0"/>
              <a:t>Phenomenological origin</a:t>
            </a:r>
          </a:p>
          <a:p>
            <a:pPr lvl="1" eaLnBrk="1" hangingPunct="1"/>
            <a:r>
              <a:rPr lang="en-US" dirty="0" smtClean="0"/>
              <a:t>Physical: HW causes</a:t>
            </a:r>
          </a:p>
          <a:p>
            <a:pPr lvl="1" eaLnBrk="1" hangingPunct="1"/>
            <a:r>
              <a:rPr lang="en-US" dirty="0" smtClean="0"/>
              <a:t>Design: introduced in the design phase</a:t>
            </a:r>
          </a:p>
          <a:p>
            <a:pPr lvl="1" eaLnBrk="1" hangingPunct="1"/>
            <a:r>
              <a:rPr lang="en-US" dirty="0" smtClean="0"/>
              <a:t>Interaction: </a:t>
            </a:r>
            <a:r>
              <a:rPr lang="en-US" dirty="0" err="1" smtClean="0"/>
              <a:t>occuring</a:t>
            </a:r>
            <a:r>
              <a:rPr lang="en-US" dirty="0" smtClean="0"/>
              <a:t> at interfaces between components</a:t>
            </a:r>
          </a:p>
          <a:p>
            <a:pPr eaLnBrk="1" hangingPunct="1"/>
            <a:r>
              <a:rPr lang="en-US" b="1" u="sng" dirty="0" smtClean="0"/>
              <a:t>Nature</a:t>
            </a:r>
            <a:endParaRPr lang="en-US" dirty="0" smtClean="0"/>
          </a:p>
          <a:p>
            <a:pPr lvl="1" eaLnBrk="1" hangingPunct="1"/>
            <a:r>
              <a:rPr lang="en-US" dirty="0" smtClean="0"/>
              <a:t>Accidental</a:t>
            </a:r>
          </a:p>
          <a:p>
            <a:pPr lvl="1" eaLnBrk="1" hangingPunct="1"/>
            <a:r>
              <a:rPr lang="en-US" dirty="0" smtClean="0"/>
              <a:t>Intentional/malicious</a:t>
            </a:r>
          </a:p>
          <a:p>
            <a:pPr eaLnBrk="1" hangingPunct="1"/>
            <a:r>
              <a:rPr lang="en-US" b="1" u="sng" dirty="0" smtClean="0"/>
              <a:t>Phase of creation </a:t>
            </a:r>
            <a:r>
              <a:rPr lang="en-US" dirty="0" smtClean="0"/>
              <a:t>in system lifecycle</a:t>
            </a:r>
          </a:p>
          <a:p>
            <a:pPr lvl="1" eaLnBrk="1" hangingPunct="1"/>
            <a:r>
              <a:rPr lang="en-US" dirty="0" smtClean="0"/>
              <a:t>Development</a:t>
            </a:r>
          </a:p>
          <a:p>
            <a:pPr lvl="1" eaLnBrk="1" hangingPunct="1"/>
            <a:r>
              <a:rPr lang="en-US" dirty="0" smtClean="0"/>
              <a:t>Operations</a:t>
            </a:r>
          </a:p>
          <a:p>
            <a:pPr eaLnBrk="1" hangingPunct="1"/>
            <a:r>
              <a:rPr lang="en-US" b="1" u="sng" dirty="0" smtClean="0"/>
              <a:t>Locus</a:t>
            </a:r>
            <a:r>
              <a:rPr lang="en-US" dirty="0" smtClean="0"/>
              <a:t> (external or internal)</a:t>
            </a:r>
          </a:p>
          <a:p>
            <a:pPr eaLnBrk="1" hangingPunct="1"/>
            <a:r>
              <a:rPr lang="en-US" b="1" u="sng" dirty="0" smtClean="0"/>
              <a:t>Persistence</a:t>
            </a:r>
            <a:r>
              <a:rPr lang="en-US" dirty="0" smtClean="0"/>
              <a:t> (permanent or temporary)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93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2982</Words>
  <Application>Microsoft Office PowerPoint</Application>
  <PresentationFormat>On-screen Show (4:3)</PresentationFormat>
  <Paragraphs>487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Critical Infrastructure Security:  The Emerging Smart Grid  In Class: Cpt S 580-03, Cpt S 483-01, EE 582-02, EE 483-01 Online or Tri-Cities: Cpt S 580-03, Cpt S 483-01, Cpt S 483-02, EE 582-01, EE 483-01 </vt:lpstr>
      <vt:lpstr>Today’s Content</vt:lpstr>
      <vt:lpstr>Administrivia </vt:lpstr>
      <vt:lpstr>Today’s Content</vt:lpstr>
      <vt:lpstr>A Definition of Dependability (6.1)</vt:lpstr>
      <vt:lpstr>Defining Dependability (cont.)</vt:lpstr>
      <vt:lpstr>Faults,Errors, and Failures</vt:lpstr>
      <vt:lpstr>Cascading Faults,Errors, and Failures</vt:lpstr>
      <vt:lpstr>Fault Types</vt:lpstr>
      <vt:lpstr>More on Faults</vt:lpstr>
      <vt:lpstr>Scope of Fault Classification</vt:lpstr>
      <vt:lpstr>Today’s Content</vt:lpstr>
      <vt:lpstr>Achieving Dependability (6.1 B)</vt:lpstr>
      <vt:lpstr>Achieving Dependability (cont.)</vt:lpstr>
      <vt:lpstr>Achieving Dependability (cont.)</vt:lpstr>
      <vt:lpstr>Measuring and Validating Dependability</vt:lpstr>
      <vt:lpstr>Measuring &amp; Validating Dependability (cont).</vt:lpstr>
      <vt:lpstr>Availability Examples</vt:lpstr>
      <vt:lpstr>Today’s Content</vt:lpstr>
      <vt:lpstr>Fault Assumptions</vt:lpstr>
      <vt:lpstr>Omissive Fault Group</vt:lpstr>
      <vt:lpstr>Assertive and Arbitrary Faults</vt:lpstr>
      <vt:lpstr>Arbitrary Faults (cont.)</vt:lpstr>
      <vt:lpstr>Summary: Classes of Interaction Faults</vt:lpstr>
      <vt:lpstr>Coverage</vt:lpstr>
      <vt:lpstr>Causes of Failures</vt:lpstr>
      <vt:lpstr>Today’s Content</vt:lpstr>
      <vt:lpstr>Fault-Tolerant Computing (6.2)</vt:lpstr>
      <vt:lpstr>Error Processing</vt:lpstr>
      <vt:lpstr>Distributed Fault Tolerance (DFT)</vt:lpstr>
      <vt:lpstr>Distributed Fault Tolerance (cont.)</vt:lpstr>
      <vt:lpstr>Today’s Content</vt:lpstr>
      <vt:lpstr>Fault-Tolerant Architectures (6.5)</vt:lpstr>
      <vt:lpstr>FT Architectures (cont.)</vt:lpstr>
      <vt:lpstr>FT Architectures (cont.)</vt:lpstr>
    </vt:vector>
  </TitlesOfParts>
  <Company>Washington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bakken</cp:lastModifiedBy>
  <cp:revision>514</cp:revision>
  <cp:lastPrinted>2012-03-06T22:38:33Z</cp:lastPrinted>
  <dcterms:created xsi:type="dcterms:W3CDTF">2012-01-12T21:56:12Z</dcterms:created>
  <dcterms:modified xsi:type="dcterms:W3CDTF">2012-03-06T22:40:15Z</dcterms:modified>
</cp:coreProperties>
</file>