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04" r:id="rId2"/>
    <p:sldId id="474" r:id="rId3"/>
    <p:sldId id="487" r:id="rId4"/>
    <p:sldId id="475" r:id="rId5"/>
    <p:sldId id="480" r:id="rId6"/>
    <p:sldId id="481" r:id="rId7"/>
    <p:sldId id="482" r:id="rId8"/>
    <p:sldId id="476" r:id="rId9"/>
    <p:sldId id="506" r:id="rId10"/>
    <p:sldId id="507" r:id="rId11"/>
    <p:sldId id="485" r:id="rId12"/>
    <p:sldId id="486" r:id="rId13"/>
    <p:sldId id="477" r:id="rId14"/>
    <p:sldId id="488" r:id="rId15"/>
    <p:sldId id="489" r:id="rId16"/>
    <p:sldId id="490" r:id="rId17"/>
    <p:sldId id="491" r:id="rId18"/>
    <p:sldId id="492" r:id="rId19"/>
    <p:sldId id="493" r:id="rId20"/>
    <p:sldId id="478" r:id="rId21"/>
    <p:sldId id="495" r:id="rId22"/>
    <p:sldId id="496" r:id="rId23"/>
    <p:sldId id="497" r:id="rId24"/>
    <p:sldId id="498" r:id="rId25"/>
    <p:sldId id="499" r:id="rId26"/>
    <p:sldId id="479" r:id="rId27"/>
    <p:sldId id="500" r:id="rId28"/>
    <p:sldId id="501" r:id="rId29"/>
    <p:sldId id="502" r:id="rId30"/>
    <p:sldId id="503" r:id="rId31"/>
    <p:sldId id="504" r:id="rId32"/>
    <p:sldId id="505" r:id="rId33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FFFF00"/>
    <a:srgbClr val="A60000"/>
    <a:srgbClr val="DBCEAC"/>
    <a:srgbClr val="3CB6CE"/>
    <a:srgbClr val="B6BF00"/>
    <a:srgbClr val="EC7A00"/>
    <a:srgbClr val="003C69"/>
    <a:srgbClr val="452325"/>
    <a:srgbClr val="C60C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860" y="-582"/>
      </p:cViewPr>
      <p:guideLst>
        <p:guide orient="horz" pos="1534"/>
        <p:guide orient="horz" pos="660"/>
        <p:guide pos="2015"/>
        <p:guide pos="390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3300" y="-96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445907" y="0"/>
            <a:ext cx="3079136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25044" y="0"/>
            <a:ext cx="1575821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8E549AE1-CB59-2745-AF92-31C81185A39C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 I-Aqua curve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34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A737CBF3-CE8D-5249-98EE-A22195CC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3318" name="Picture 5" descr="wsuTLSig4c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786" y="146293"/>
            <a:ext cx="1264847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22010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341" y="0"/>
            <a:ext cx="3077524" cy="467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0FE0C1DE-C5B0-E843-82B5-4B8AF2F0E0D7}" type="datetime1">
              <a:rPr lang="en-US"/>
              <a:pPr>
                <a:defRPr/>
              </a:pPr>
              <a:t>3/8/2012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6438"/>
            <a:ext cx="4694238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571" y="4459526"/>
            <a:ext cx="5681335" cy="422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defTabSz="934243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Template I-Aqua curve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341" y="8917444"/>
            <a:ext cx="3077524" cy="469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32" tIns="46666" rIns="93332" bIns="46666" numCol="1" anchor="b" anchorCtr="0" compatLnSpc="1">
            <a:prstTxWarp prst="textNoShape">
              <a:avLst/>
            </a:prstTxWarp>
          </a:bodyPr>
          <a:lstStyle>
            <a:lvl1pPr algn="r" defTabSz="933272">
              <a:defRPr sz="1200"/>
            </a:lvl1pPr>
          </a:lstStyle>
          <a:p>
            <a:pPr>
              <a:defRPr/>
            </a:pPr>
            <a:fld id="{1A350439-484D-8946-BE60-42AE40F028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578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686E486A-C5BD-A14B-AEAA-2911FECD3E2A}" type="datetime1">
              <a:rPr lang="en-US"/>
              <a:pPr/>
              <a:t>3/8/2012</a:t>
            </a:fld>
            <a:endParaRPr lang="en-US"/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3272"/>
            <a:r>
              <a:rPr lang="en-US"/>
              <a:t>Template I-Aqua curve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5AC3FC-B412-FB4D-AAA5-1024CDBDEB49}" type="slidenum">
              <a:rPr lang="en-US"/>
              <a:pPr/>
              <a:t>1</a:t>
            </a:fld>
            <a:endParaRPr lang="en-US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2A0684-DFF0-4D23-AF20-5618901BC59C}" type="slidenum">
              <a:rPr lang="en-US"/>
              <a:pPr/>
              <a:t>18</a:t>
            </a:fld>
            <a:endParaRPr 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0BE18E-50C1-4E82-A974-3592FBD04349}" type="slidenum">
              <a:rPr lang="en-US"/>
              <a:pPr/>
              <a:t>22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C34743-EC90-4EF8-8FDE-21AC7A56B362}" type="slidenum">
              <a:rPr lang="en-US"/>
              <a:pPr/>
              <a:t>25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AA6D14-1FAA-43C2-A84C-F6067CC828D1}" type="slidenum">
              <a:rPr lang="en-US"/>
              <a:pPr/>
              <a:t>14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"/>
          <p:cNvGrpSpPr>
            <a:grpSpLocks/>
          </p:cNvGrpSpPr>
          <p:nvPr userDrawn="1"/>
        </p:nvGrpSpPr>
        <p:grpSpPr bwMode="auto">
          <a:xfrm>
            <a:off x="160338" y="171450"/>
            <a:ext cx="8626475" cy="6219825"/>
            <a:chOff x="228600" y="152400"/>
            <a:chExt cx="8626475" cy="6219825"/>
          </a:xfrm>
        </p:grpSpPr>
        <p:sp>
          <p:nvSpPr>
            <p:cNvPr id="5" name="Rounded Rectangle 4"/>
            <p:cNvSpPr/>
            <p:nvPr userDrawn="1"/>
          </p:nvSpPr>
          <p:spPr bwMode="ltGray">
            <a:xfrm>
              <a:off x="228600" y="152400"/>
              <a:ext cx="8626475" cy="6219825"/>
            </a:xfrm>
            <a:prstGeom prst="roundRect">
              <a:avLst/>
            </a:prstGeom>
            <a:gradFill flip="none" rotWithShape="1">
              <a:gsLst>
                <a:gs pos="17000">
                  <a:schemeClr val="accent5">
                    <a:lumMod val="20000"/>
                    <a:lumOff val="80000"/>
                  </a:schemeClr>
                </a:gs>
                <a:gs pos="37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" name="Rounded Rectangle 5"/>
            <p:cNvSpPr/>
            <p:nvPr userDrawn="1"/>
          </p:nvSpPr>
          <p:spPr bwMode="white">
            <a:xfrm>
              <a:off x="268287" y="180975"/>
              <a:ext cx="8547100" cy="6162675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7" name="Group 17"/>
          <p:cNvGrpSpPr>
            <a:grpSpLocks/>
          </p:cNvGrpSpPr>
          <p:nvPr userDrawn="1"/>
        </p:nvGrpSpPr>
        <p:grpSpPr bwMode="auto">
          <a:xfrm>
            <a:off x="0" y="6705600"/>
            <a:ext cx="9144000" cy="152400"/>
            <a:chOff x="-1" y="6705600"/>
            <a:chExt cx="9144001" cy="152400"/>
          </a:xfrm>
        </p:grpSpPr>
        <p:sp>
          <p:nvSpPr>
            <p:cNvPr id="8" name="Rectangle 7"/>
            <p:cNvSpPr/>
            <p:nvPr userDrawn="1"/>
          </p:nvSpPr>
          <p:spPr bwMode="ltGray">
            <a:xfrm>
              <a:off x="-1" y="6705600"/>
              <a:ext cx="4611689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 userDrawn="1"/>
          </p:nvSpPr>
          <p:spPr bwMode="ltGray">
            <a:xfrm>
              <a:off x="4572000" y="6705600"/>
              <a:ext cx="31162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 bwMode="ltGray">
            <a:xfrm>
              <a:off x="7620000" y="6705600"/>
              <a:ext cx="1524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pic>
        <p:nvPicPr>
          <p:cNvPr id="11" name="Picture 15" descr="wsuTLSig4cW.gi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42888" y="5943600"/>
            <a:ext cx="148748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 bwMode="black">
          <a:xfrm>
            <a:off x="591722" y="950495"/>
            <a:ext cx="8141479" cy="480131"/>
          </a:xfr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ct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800" b="1" dirty="0">
                <a:solidFill>
                  <a:schemeClr val="accent1"/>
                </a:solidFill>
                <a:latin typeface="Lucida Sans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585627" y="1638705"/>
            <a:ext cx="8162563" cy="430887"/>
          </a:xfrm>
        </p:spPr>
        <p:txBody>
          <a:bodyPr rIns="0" anchorCtr="0"/>
          <a:lstStyle>
            <a:lvl1pPr marL="0" indent="0" algn="ctr">
              <a:buFont typeface="Arial" pitchFamily="34" charset="0"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Rectangle 6"/>
          <p:cNvSpPr>
            <a:spLocks noGrp="1" noChangeArrowheads="1"/>
          </p:cNvSpPr>
          <p:nvPr userDrawn="1">
            <p:ph type="dt" sz="half" idx="10"/>
          </p:nvPr>
        </p:nvSpPr>
        <p:spPr>
          <a:xfrm>
            <a:off x="49213" y="6464300"/>
            <a:ext cx="1550987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7"/>
          <p:cNvSpPr>
            <a:spLocks noGrp="1" noChangeArrowheads="1"/>
          </p:cNvSpPr>
          <p:nvPr userDrawn="1">
            <p:ph type="ftr" sz="quarter" idx="11"/>
          </p:nvPr>
        </p:nvSpPr>
        <p:spPr>
          <a:xfrm>
            <a:off x="1631950" y="6464300"/>
            <a:ext cx="6451600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8"/>
          <p:cNvSpPr>
            <a:spLocks noGrp="1" noChangeArrowheads="1"/>
          </p:cNvSpPr>
          <p:nvPr userDrawn="1">
            <p:ph type="sldNum" sz="quarter" idx="12"/>
          </p:nvPr>
        </p:nvSpPr>
        <p:spPr>
          <a:xfrm>
            <a:off x="8169275" y="6464300"/>
            <a:ext cx="974725" cy="3937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81DAB-1978-274E-B275-EF7314A67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260" y="2667001"/>
            <a:ext cx="4832092" cy="1851025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DC07-4414-F64B-9FE9-D22E25CDD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4441" y="1981200"/>
            <a:ext cx="1348061" cy="251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45320" y="1981200"/>
            <a:ext cx="2774606" cy="2514600"/>
          </a:xfrm>
        </p:spPr>
        <p:txBody>
          <a:bodyPr vert="eaVert"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22C994-C645-8547-929F-414DD5212D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903116"/>
            <a:ext cx="7772400" cy="480131"/>
          </a:xfrm>
        </p:spPr>
        <p:txBody>
          <a:bodyPr/>
          <a:lstStyle>
            <a:lvl1pPr>
              <a:defRPr sz="2800">
                <a:latin typeface="Lucida San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1543943"/>
            <a:ext cx="7772400" cy="1954894"/>
          </a:xfrm>
        </p:spPr>
        <p:txBody>
          <a:bodyPr/>
          <a:lstStyle>
            <a:lvl1pPr marL="344488" indent="-179388">
              <a:spcBef>
                <a:spcPts val="1200"/>
              </a:spcBef>
              <a:buSzPct val="100000"/>
              <a:buFont typeface="Arial" pitchFamily="34" charset="0"/>
              <a:buChar char="•"/>
              <a:defRPr sz="2600" b="0"/>
            </a:lvl1pPr>
            <a:lvl2pPr marL="509588" indent="-165100">
              <a:spcBef>
                <a:spcPts val="400"/>
              </a:spcBef>
              <a:buSzPct val="75000"/>
              <a:buFont typeface="Wingdings" pitchFamily="2" charset="2"/>
              <a:buChar char="§"/>
              <a:defRPr sz="2400"/>
            </a:lvl2pPr>
            <a:lvl3pPr marL="688975" indent="-179388">
              <a:spcBef>
                <a:spcPts val="400"/>
              </a:spcBef>
              <a:buSzPct val="100000"/>
              <a:buFont typeface="Lucida Sans" pitchFamily="34" charset="0"/>
              <a:buChar char="–"/>
              <a:defRPr/>
            </a:lvl3pPr>
            <a:lvl4pPr marL="9144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2000"/>
            </a:lvl4pPr>
            <a:lvl5pPr marL="1079500" indent="-165100">
              <a:spcBef>
                <a:spcPts val="400"/>
              </a:spcBef>
              <a:buSzPct val="100000"/>
              <a:buFont typeface="Arial" pitchFamily="34" charset="0"/>
              <a:buChar char="•"/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7853A-D761-CF46-B522-8BBC76CE66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vboydo\My Documents\0 val work\1 WSU signature identities\PullmanTLSigsWindows\face to face - matted gifs to use\wsuTLSig4cW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9113" y="6030913"/>
            <a:ext cx="1376362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18842" y="1993614"/>
            <a:ext cx="5070298" cy="892552"/>
          </a:xfrm>
        </p:spPr>
        <p:txBody>
          <a:bodyPr anchorCtr="0"/>
          <a:lstStyle>
            <a:lvl1pPr algn="l">
              <a:lnSpc>
                <a:spcPct val="100000"/>
              </a:lnSpc>
              <a:defRPr sz="2600">
                <a:solidFill>
                  <a:schemeClr val="accent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18842" y="2978475"/>
            <a:ext cx="5070298" cy="430887"/>
          </a:xfrm>
        </p:spPr>
        <p:txBody>
          <a:bodyPr rIns="0" anchorCtr="0"/>
          <a:lstStyle>
            <a:lvl1pPr marL="0" indent="0" algn="l">
              <a:buFontTx/>
              <a:buNone/>
              <a:defRPr sz="2200" b="0">
                <a:solidFill>
                  <a:schemeClr val="bg2"/>
                </a:solidFill>
                <a:effectLst/>
                <a:latin typeface="Lucida Sans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70659-AB4B-5F4F-8CC6-3E132ABE34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969592"/>
            <a:ext cx="5600700" cy="4801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9686" y="1813811"/>
            <a:ext cx="4002321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406" y="1813811"/>
            <a:ext cx="3969948" cy="2355004"/>
          </a:xfrm>
        </p:spPr>
        <p:txBody>
          <a:bodyPr/>
          <a:lstStyle>
            <a:lvl1pPr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E182A-1E5E-FE44-B15C-B9755A7B4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8013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83099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2355004"/>
          </a:xfrm>
        </p:spPr>
        <p:txBody>
          <a:bodyPr/>
          <a:lstStyle>
            <a:lvl1pPr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04397-8511-224E-9F89-17E3AA3A6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1651" y="1981200"/>
            <a:ext cx="5600700" cy="4801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972478-83E3-5E4E-A276-DA1531262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8B2A5-1F34-6745-B5BD-475F7FE0F4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64633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2355004"/>
          </a:xfrm>
        </p:spPr>
        <p:txBody>
          <a:bodyPr/>
          <a:lstStyle>
            <a:lvl1pPr marL="165100" indent="-165100">
              <a:buSzPct val="125000"/>
              <a:buFont typeface="Arial" pitchFamily="34" charset="0"/>
              <a:buChar char="•"/>
              <a:defRPr lang="en-US" sz="2600" b="0" dirty="0" smtClean="0">
                <a:solidFill>
                  <a:schemeClr val="bg2"/>
                </a:solidFill>
                <a:latin typeface="Lucida Sans" pitchFamily="34" charset="0"/>
                <a:ea typeface="+mn-ea"/>
                <a:cs typeface="+mn-cs"/>
              </a:defRPr>
            </a:lvl1pPr>
            <a:lvl2pPr marL="509588" indent="-165100">
              <a:buSzPct val="125000"/>
              <a:buFont typeface="Arial" pitchFamily="34" charset="0"/>
              <a:buChar char="•"/>
              <a:defRPr lang="en-US" sz="2400" dirty="0" smtClean="0">
                <a:solidFill>
                  <a:schemeClr val="bg2"/>
                </a:solidFill>
                <a:latin typeface="Lucida Sans" pitchFamily="34" charset="0"/>
              </a:defRPr>
            </a:lvl2pPr>
            <a:lvl3pPr>
              <a:buSzPct val="125000"/>
              <a:buFont typeface="Arial" pitchFamily="34" charset="0"/>
              <a:buChar char="•"/>
              <a:defRPr lang="en-US" sz="2200" dirty="0" smtClean="0">
                <a:solidFill>
                  <a:schemeClr val="bg2"/>
                </a:solidFill>
                <a:latin typeface="Lucida Sans" pitchFamily="34" charset="0"/>
              </a:defRPr>
            </a:lvl3pPr>
            <a:lvl4pPr marL="974725" indent="-180975">
              <a:buSzPct val="125000"/>
              <a:buFont typeface="Arial" pitchFamily="34" charset="0"/>
              <a:buChar char="•"/>
              <a:defRPr lang="en-US" sz="2000" dirty="0" smtClean="0">
                <a:solidFill>
                  <a:schemeClr val="bg2"/>
                </a:solidFill>
                <a:latin typeface="Lucida Sans" pitchFamily="34" charset="0"/>
              </a:defRPr>
            </a:lvl4pPr>
            <a:lvl5pPr>
              <a:buSzPct val="125000"/>
              <a:buFont typeface="Arial" pitchFamily="34" charset="0"/>
              <a:buChar char="•"/>
              <a:defRPr lang="en-US" sz="2000" dirty="0">
                <a:solidFill>
                  <a:schemeClr val="bg2"/>
                </a:solidFill>
                <a:latin typeface="Lucida San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4A0F8-68D3-4F46-BD63-29EEA50D9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369332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584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3077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 userDrawn="1"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 userDrawn="1"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 userDrawn="1"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AF7436-A17A-A649-AD92-68205989C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 userDrawn="1"/>
        </p:nvGrpSpPr>
        <p:grpSpPr bwMode="auto">
          <a:xfrm>
            <a:off x="0" y="6705600"/>
            <a:ext cx="9144000" cy="152400"/>
            <a:chOff x="-1" y="6705600"/>
            <a:chExt cx="9144001" cy="152400"/>
          </a:xfrm>
        </p:grpSpPr>
        <p:sp>
          <p:nvSpPr>
            <p:cNvPr id="24" name="Rectangle 23"/>
            <p:cNvSpPr/>
            <p:nvPr userDrawn="1"/>
          </p:nvSpPr>
          <p:spPr bwMode="ltGray">
            <a:xfrm>
              <a:off x="-1" y="6705600"/>
              <a:ext cx="4611689" cy="152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Rectangle 24"/>
            <p:cNvSpPr/>
            <p:nvPr userDrawn="1"/>
          </p:nvSpPr>
          <p:spPr bwMode="ltGray">
            <a:xfrm>
              <a:off x="4572000" y="6705600"/>
              <a:ext cx="3116263" cy="152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Rectangle 25"/>
            <p:cNvSpPr/>
            <p:nvPr userDrawn="1"/>
          </p:nvSpPr>
          <p:spPr bwMode="ltGray">
            <a:xfrm>
              <a:off x="7620000" y="6705600"/>
              <a:ext cx="1524000" cy="15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027" name="Group 13"/>
          <p:cNvGrpSpPr>
            <a:grpSpLocks/>
          </p:cNvGrpSpPr>
          <p:nvPr userDrawn="1"/>
        </p:nvGrpSpPr>
        <p:grpSpPr bwMode="auto">
          <a:xfrm>
            <a:off x="160338" y="171450"/>
            <a:ext cx="8626475" cy="6219825"/>
            <a:chOff x="228600" y="152400"/>
            <a:chExt cx="8626475" cy="6219825"/>
          </a:xfrm>
        </p:grpSpPr>
        <p:sp>
          <p:nvSpPr>
            <p:cNvPr id="15" name="Rounded Rectangle 14"/>
            <p:cNvSpPr/>
            <p:nvPr userDrawn="1"/>
          </p:nvSpPr>
          <p:spPr bwMode="ltGray">
            <a:xfrm>
              <a:off x="228600" y="152400"/>
              <a:ext cx="8626475" cy="6219825"/>
            </a:xfrm>
            <a:prstGeom prst="roundRect">
              <a:avLst/>
            </a:prstGeom>
            <a:gradFill flip="none" rotWithShape="1">
              <a:gsLst>
                <a:gs pos="17000">
                  <a:schemeClr val="accent5">
                    <a:lumMod val="20000"/>
                    <a:lumOff val="80000"/>
                  </a:schemeClr>
                </a:gs>
                <a:gs pos="37000">
                  <a:schemeClr val="tx1"/>
                </a:gs>
              </a:gsLst>
              <a:lin ang="27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 bwMode="white">
            <a:xfrm>
              <a:off x="268287" y="180975"/>
              <a:ext cx="8547100" cy="6162675"/>
            </a:xfrm>
            <a:prstGeom prst="round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1028" name="Rectangle 3"/>
          <p:cNvSpPr>
            <a:spLocks noGrp="1" noChangeArrowheads="1"/>
          </p:cNvSpPr>
          <p:nvPr userDrawn="1">
            <p:ph type="body" idx="1"/>
          </p:nvPr>
        </p:nvSpPr>
        <p:spPr bwMode="black">
          <a:xfrm>
            <a:off x="1874838" y="1592263"/>
            <a:ext cx="5600700" cy="195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2"/>
          <p:cNvSpPr>
            <a:spLocks noGrp="1" noChangeArrowheads="1"/>
          </p:cNvSpPr>
          <p:nvPr userDrawn="1">
            <p:ph type="title"/>
          </p:nvPr>
        </p:nvSpPr>
        <p:spPr bwMode="black">
          <a:xfrm>
            <a:off x="455613" y="906463"/>
            <a:ext cx="84391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 userDrawn="1">
            <p:ph type="dt" sz="half" idx="2"/>
          </p:nvPr>
        </p:nvSpPr>
        <p:spPr bwMode="black">
          <a:xfrm>
            <a:off x="123825" y="6469063"/>
            <a:ext cx="1519238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 userDrawn="1">
            <p:ph type="ftr" sz="quarter" idx="3"/>
          </p:nvPr>
        </p:nvSpPr>
        <p:spPr bwMode="black">
          <a:xfrm>
            <a:off x="1544638" y="6469063"/>
            <a:ext cx="61531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" name="Rectangle 6"/>
          <p:cNvSpPr>
            <a:spLocks noGrp="1" noChangeArrowheads="1"/>
          </p:cNvSpPr>
          <p:nvPr userDrawn="1">
            <p:ph type="sldNum" sz="quarter" idx="4"/>
          </p:nvPr>
        </p:nvSpPr>
        <p:spPr bwMode="black">
          <a:xfrm>
            <a:off x="7766050" y="6469063"/>
            <a:ext cx="1301750" cy="38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0C37A1A-351C-7B4A-B678-F2F868C1C4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12" r:id="rId1"/>
    <p:sldLayoutId id="2147484103" r:id="rId2"/>
    <p:sldLayoutId id="2147484113" r:id="rId3"/>
    <p:sldLayoutId id="2147484104" r:id="rId4"/>
    <p:sldLayoutId id="2147484105" r:id="rId5"/>
    <p:sldLayoutId id="2147484106" r:id="rId6"/>
    <p:sldLayoutId id="2147484107" r:id="rId7"/>
    <p:sldLayoutId id="2147484108" r:id="rId8"/>
    <p:sldLayoutId id="2147484109" r:id="rId9"/>
    <p:sldLayoutId id="2147484110" r:id="rId10"/>
    <p:sldLayoutId id="2147484111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Lucida Sans" pitchFamily="34" charset="0"/>
          <a:ea typeface="ＭＳ Ｐゴシック" charset="-128"/>
          <a:cs typeface="ＭＳ Ｐゴシック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accent2"/>
          </a:solidFill>
          <a:latin typeface="Arial" charset="0"/>
        </a:defRPr>
      </a:lvl9pPr>
    </p:titleStyle>
    <p:bodyStyle>
      <a:lvl1pPr marL="165100" indent="-165100" algn="l" rtl="0" eaLnBrk="0" fontAlgn="base" hangingPunct="0">
        <a:spcBef>
          <a:spcPct val="25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600" dirty="0">
          <a:solidFill>
            <a:schemeClr val="bg2"/>
          </a:solidFill>
          <a:latin typeface="Lucida Sans" pitchFamily="34" charset="0"/>
          <a:ea typeface="ＭＳ Ｐゴシック" charset="-128"/>
          <a:cs typeface="ＭＳ Ｐゴシック" charset="-128"/>
        </a:defRPr>
      </a:lvl1pPr>
      <a:lvl2pPr marL="344488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400" dirty="0">
          <a:solidFill>
            <a:schemeClr val="bg2"/>
          </a:solidFill>
          <a:latin typeface="Lucida Sans" pitchFamily="34" charset="0"/>
          <a:ea typeface="ＭＳ Ｐゴシック" charset="-128"/>
        </a:defRPr>
      </a:lvl2pPr>
      <a:lvl3pPr marL="509588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200" dirty="0">
          <a:solidFill>
            <a:schemeClr val="bg2"/>
          </a:solidFill>
          <a:latin typeface="Lucida Sans" pitchFamily="34" charset="0"/>
          <a:ea typeface="ＭＳ Ｐゴシック" charset="-128"/>
        </a:defRPr>
      </a:lvl3pPr>
      <a:lvl4pPr marL="688975" indent="-179388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ＭＳ Ｐゴシック" charset="-128"/>
        </a:defRPr>
      </a:lvl4pPr>
      <a:lvl5pPr marL="854075" indent="-165100" algn="l" rtl="0" eaLnBrk="0" fontAlgn="base" hangingPunct="0">
        <a:lnSpc>
          <a:spcPct val="95000"/>
        </a:lnSpc>
        <a:spcBef>
          <a:spcPct val="10000"/>
        </a:spcBef>
        <a:spcAft>
          <a:spcPct val="0"/>
        </a:spcAft>
        <a:buClr>
          <a:srgbClr val="C60C30"/>
        </a:buClr>
        <a:buSzPct val="100000"/>
        <a:buFont typeface="Arial" charset="0"/>
        <a:buChar char="•"/>
        <a:defRPr lang="en-US" sz="2000" dirty="0">
          <a:solidFill>
            <a:schemeClr val="bg2"/>
          </a:solidFill>
          <a:latin typeface="Lucida Sans" pitchFamily="34" charset="0"/>
          <a:ea typeface="ＭＳ Ｐゴシック" charset="-128"/>
        </a:defRPr>
      </a:lvl5pPr>
      <a:lvl6pPr marL="11414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15986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20558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2513013" indent="222250" algn="l" rtl="0" fontAlgn="base">
        <a:lnSpc>
          <a:spcPct val="95000"/>
        </a:lnSpc>
        <a:spcBef>
          <a:spcPct val="1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blogs.computerworld.com/18768/cloud_computing_philosophy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6" descr="http://content.wsulibs.wsu.edu/photo/image/38444163112006_060102029.jpg"/>
          <p:cNvPicPr>
            <a:picLocks noChangeAspect="1" noChangeArrowheads="1"/>
          </p:cNvPicPr>
          <p:nvPr/>
        </p:nvPicPr>
        <p:blipFill>
          <a:blip r:embed="rId3"/>
          <a:srcRect t="15347" b="34772"/>
          <a:stretch>
            <a:fillRect/>
          </a:stretch>
        </p:blipFill>
        <p:spPr bwMode="auto">
          <a:xfrm>
            <a:off x="809389" y="3323993"/>
            <a:ext cx="7636859" cy="2482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621670" y="283584"/>
            <a:ext cx="8140700" cy="1469633"/>
          </a:xfrm>
        </p:spPr>
        <p:txBody>
          <a:bodyPr/>
          <a:lstStyle/>
          <a:p>
            <a:r>
              <a:rPr lang="en-US" sz="2400" dirty="0" smtClean="0">
                <a:solidFill>
                  <a:srgbClr val="800000"/>
                </a:solidFill>
              </a:rPr>
              <a:t>Critical Infrastructure Security:  The Emerging Smart Grid</a:t>
            </a:r>
            <a:r>
              <a:rPr lang="en-US" sz="1200" dirty="0" smtClean="0">
                <a:solidFill>
                  <a:srgbClr val="800000"/>
                </a:solidFill>
              </a:rPr>
              <a:t/>
            </a:r>
            <a:br>
              <a:rPr lang="en-US" sz="1200" dirty="0" smtClean="0">
                <a:solidFill>
                  <a:srgbClr val="800000"/>
                </a:solidFill>
              </a:rPr>
            </a:br>
            <a:r>
              <a:rPr lang="en-US" sz="1200" dirty="0" smtClean="0">
                <a:solidFill>
                  <a:srgbClr val="800000"/>
                </a:solidFill>
              </a:rPr>
              <a:t/>
            </a:r>
            <a:br>
              <a:rPr lang="en-US" sz="1200" dirty="0" smtClean="0">
                <a:solidFill>
                  <a:srgbClr val="800000"/>
                </a:solidFill>
              </a:rPr>
            </a:br>
            <a:r>
              <a:rPr lang="en-US" sz="1500" b="0" i="1" dirty="0" smtClean="0">
                <a:solidFill>
                  <a:srgbClr val="800000"/>
                </a:solidFill>
              </a:rPr>
              <a:t>In Class: Cpt S 580-03, Cpt S 483-01, EE 582-02, EE 483-01</a:t>
            </a:r>
            <a:br>
              <a:rPr lang="en-US" sz="1500" b="0" i="1" dirty="0" smtClean="0">
                <a:solidFill>
                  <a:srgbClr val="800000"/>
                </a:solidFill>
              </a:rPr>
            </a:br>
            <a:r>
              <a:rPr lang="en-US" sz="1500" b="0" i="1" dirty="0" smtClean="0">
                <a:solidFill>
                  <a:srgbClr val="800000"/>
                </a:solidFill>
              </a:rPr>
              <a:t>Online or Tri-Cities: Cpt S 580-03, Cpt S 483-01, Cpt S 483-02, EE 582-01, EE 483-01</a:t>
            </a:r>
            <a:r>
              <a:rPr lang="en-US" sz="2400" dirty="0" smtClean="0"/>
              <a:t> </a:t>
            </a:r>
            <a:endParaRPr sz="2700" dirty="0">
              <a:solidFill>
                <a:srgbClr val="800000"/>
              </a:solidFill>
              <a:latin typeface="Lucida San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5114" y="1843264"/>
            <a:ext cx="9128886" cy="1465786"/>
          </a:xfrm>
        </p:spPr>
        <p:txBody>
          <a:bodyPr/>
          <a:lstStyle/>
          <a:p>
            <a:r>
              <a:rPr lang="en-US" sz="1800" b="1" dirty="0" smtClean="0">
                <a:solidFill>
                  <a:srgbClr val="1F497D"/>
                </a:solidFill>
                <a:latin typeface="Lucida Sans"/>
                <a:cs typeface="Lucida Sans"/>
              </a:rPr>
              <a:t>Dr. Anurag K. Srivastava, Dr. Carl Hauser, </a:t>
            </a:r>
            <a:r>
              <a:rPr lang="en-US" sz="1800" b="1" u="sng" dirty="0" smtClean="0">
                <a:solidFill>
                  <a:srgbClr val="C00000"/>
                </a:solidFill>
                <a:latin typeface="Lucida Sans"/>
                <a:cs typeface="Lucida Sans"/>
              </a:rPr>
              <a:t>Dr. Dave </a:t>
            </a:r>
            <a:r>
              <a:rPr lang="en-US" sz="1800" b="1" u="sng" dirty="0" err="1" smtClean="0">
                <a:solidFill>
                  <a:srgbClr val="C00000"/>
                </a:solidFill>
                <a:latin typeface="Lucida Sans"/>
                <a:cs typeface="Lucida Sans"/>
              </a:rPr>
              <a:t>Bakken</a:t>
            </a:r>
            <a:r>
              <a:rPr lang="en-US" sz="1800" b="1" dirty="0" smtClean="0">
                <a:solidFill>
                  <a:srgbClr val="1F497D"/>
                </a:solidFill>
                <a:latin typeface="Lucida Sans"/>
                <a:cs typeface="Lucida Sans"/>
              </a:rPr>
              <a:t>, </a:t>
            </a:r>
          </a:p>
          <a:p>
            <a:r>
              <a:rPr lang="en-US" sz="1800" b="1" dirty="0" smtClean="0">
                <a:solidFill>
                  <a:srgbClr val="1F497D"/>
                </a:solidFill>
                <a:latin typeface="Lucida Sans"/>
                <a:cs typeface="Lucida Sans"/>
              </a:rPr>
              <a:t>and Dr. Min </a:t>
            </a:r>
            <a:r>
              <a:rPr lang="en-US" sz="1800" b="1" dirty="0" err="1" smtClean="0">
                <a:solidFill>
                  <a:srgbClr val="1F497D"/>
                </a:solidFill>
                <a:latin typeface="Lucida Sans"/>
                <a:cs typeface="Lucida Sans"/>
              </a:rPr>
              <a:t>Sik</a:t>
            </a:r>
            <a:r>
              <a:rPr lang="en-US" sz="1800" b="1" dirty="0" smtClean="0">
                <a:solidFill>
                  <a:srgbClr val="1F497D"/>
                </a:solidFill>
                <a:latin typeface="Lucida Sans"/>
                <a:cs typeface="Lucida Sans"/>
              </a:rPr>
              <a:t> Kim</a:t>
            </a:r>
          </a:p>
          <a:p>
            <a:pPr eaLnBrk="1" hangingPunct="1">
              <a:defRPr/>
            </a:pPr>
            <a:endParaRPr lang="en-US" sz="18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sz="2100" b="1" u="sng" dirty="0" smtClean="0">
                <a:solidFill>
                  <a:srgbClr val="A6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Computation Lecture 4: Overview of Distributed Computing (1/2)</a:t>
            </a:r>
            <a:endParaRPr sz="2100" b="1" u="sng" dirty="0">
              <a:solidFill>
                <a:srgbClr val="A60000"/>
              </a:solidFill>
              <a:latin typeface="Lucida Sans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31591"/>
            <a:ext cx="7772400" cy="480131"/>
          </a:xfrm>
        </p:spPr>
        <p:txBody>
          <a:bodyPr/>
          <a:lstStyle/>
          <a:p>
            <a:pPr eaLnBrk="1" hangingPunct="1"/>
            <a:r>
              <a:rPr lang="en-US" smtClean="0"/>
              <a:t>Example Remote Call</a:t>
            </a:r>
          </a:p>
        </p:txBody>
      </p:sp>
      <p:sp>
        <p:nvSpPr>
          <p:cNvPr id="525316" name="Text Box 4"/>
          <p:cNvSpPr txBox="1">
            <a:spLocks noChangeArrowheads="1"/>
          </p:cNvSpPr>
          <p:nvPr/>
        </p:nvSpPr>
        <p:spPr bwMode="auto">
          <a:xfrm>
            <a:off x="206375" y="938213"/>
            <a:ext cx="32400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b="1" u="sng" dirty="0">
                <a:solidFill>
                  <a:schemeClr val="bg2"/>
                </a:solidFill>
              </a:rPr>
              <a:t>Caller: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// declare and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</a:rPr>
              <a:t>init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 stuff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x = </a:t>
            </a:r>
            <a:r>
              <a:rPr lang="en-US" sz="1600" b="1" dirty="0">
                <a:solidFill>
                  <a:schemeClr val="bg2"/>
                </a:solidFill>
                <a:latin typeface="Courier New" pitchFamily="49" charset="0"/>
              </a:rPr>
              <a:t>new </a:t>
            </a:r>
            <a:r>
              <a:rPr lang="en-US" sz="1600" b="1" dirty="0" err="1">
                <a:solidFill>
                  <a:schemeClr val="bg2"/>
                </a:solidFill>
                <a:latin typeface="Courier New" pitchFamily="49" charset="0"/>
              </a:rPr>
              <a:t>int</a:t>
            </a:r>
            <a:r>
              <a:rPr lang="en-US" sz="1600" b="1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[100];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Y = </a:t>
            </a:r>
            <a:r>
              <a:rPr lang="en-US" sz="1600" b="1" dirty="0">
                <a:solidFill>
                  <a:schemeClr val="bg2"/>
                </a:solidFill>
                <a:latin typeface="Courier New" pitchFamily="49" charset="0"/>
              </a:rPr>
              <a:t>new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</a:rPr>
              <a:t>util.bind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();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Flag =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</a:rPr>
              <a:t>y.sort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(x, 100);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…</a:t>
            </a:r>
          </a:p>
        </p:txBody>
      </p:sp>
      <p:sp>
        <p:nvSpPr>
          <p:cNvPr id="525317" name="Text Box 5"/>
          <p:cNvSpPr txBox="1">
            <a:spLocks noChangeArrowheads="1"/>
          </p:cNvSpPr>
          <p:nvPr/>
        </p:nvSpPr>
        <p:spPr bwMode="auto">
          <a:xfrm>
            <a:off x="4419600" y="785813"/>
            <a:ext cx="475162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b="1" u="sng" dirty="0" err="1">
                <a:solidFill>
                  <a:schemeClr val="bg2"/>
                </a:solidFill>
              </a:rPr>
              <a:t>Callee</a:t>
            </a:r>
            <a:r>
              <a:rPr lang="en-US" sz="1600" b="1" u="sng" dirty="0">
                <a:solidFill>
                  <a:schemeClr val="bg2"/>
                </a:solidFill>
              </a:rPr>
              <a:t>: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// declare and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</a:rPr>
              <a:t>init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 stuff</a:t>
            </a:r>
          </a:p>
          <a:p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dirty="0" err="1" smtClean="0">
                <a:solidFill>
                  <a:srgbClr val="C00000"/>
                </a:solidFill>
                <a:latin typeface="Courier New" pitchFamily="49" charset="0"/>
              </a:rPr>
              <a:t>util_impl:sort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</a:rPr>
              <a:t>[] a, </a:t>
            </a:r>
            <a:r>
              <a:rPr lang="en-US" sz="1600" b="1" dirty="0" err="1" smtClean="0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max</a:t>
            </a:r>
            <a:r>
              <a:rPr lang="en-US" sz="1600" dirty="0" smtClean="0">
                <a:solidFill>
                  <a:srgbClr val="C00000"/>
                </a:solidFill>
                <a:latin typeface="Courier New" pitchFamily="49" charset="0"/>
              </a:rPr>
              <a:t>)</a:t>
            </a:r>
            <a:r>
              <a:rPr lang="en-US" sz="1600" dirty="0" smtClean="0">
                <a:solidFill>
                  <a:schemeClr val="bg2"/>
                </a:solidFill>
                <a:latin typeface="Courier New" pitchFamily="49" charset="0"/>
              </a:rPr>
              <a:t>{</a:t>
            </a:r>
            <a:endParaRPr lang="en-US" sz="1600" dirty="0">
              <a:solidFill>
                <a:schemeClr val="bg2"/>
              </a:solidFill>
              <a:latin typeface="Courier New" pitchFamily="49" charset="0"/>
            </a:endParaRP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	// implementation of sort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    </a:t>
            </a:r>
            <a:r>
              <a:rPr lang="en-US" sz="1600" b="1" dirty="0">
                <a:solidFill>
                  <a:schemeClr val="bg2"/>
                </a:solidFill>
                <a:latin typeface="Courier New" pitchFamily="49" charset="0"/>
              </a:rPr>
              <a:t>return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 status;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25318" name="Freeform 6"/>
          <p:cNvSpPr>
            <a:spLocks/>
          </p:cNvSpPr>
          <p:nvPr/>
        </p:nvSpPr>
        <p:spPr bwMode="auto">
          <a:xfrm>
            <a:off x="1447800" y="5638800"/>
            <a:ext cx="4572000" cy="762000"/>
          </a:xfrm>
          <a:custGeom>
            <a:avLst/>
            <a:gdLst>
              <a:gd name="T0" fmla="*/ 0 w 2880"/>
              <a:gd name="T1" fmla="*/ 0 h 432"/>
              <a:gd name="T2" fmla="*/ 2147483647 w 2880"/>
              <a:gd name="T3" fmla="*/ 2147483647 h 432"/>
              <a:gd name="T4" fmla="*/ 2147483647 w 2880"/>
              <a:gd name="T5" fmla="*/ 2147483647 h 432"/>
              <a:gd name="T6" fmla="*/ 2147483647 w 28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432"/>
              <a:gd name="T14" fmla="*/ 2880 w 28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432">
                <a:moveTo>
                  <a:pt x="0" y="0"/>
                </a:moveTo>
                <a:lnTo>
                  <a:pt x="48" y="432"/>
                </a:lnTo>
                <a:lnTo>
                  <a:pt x="2736" y="432"/>
                </a:lnTo>
                <a:lnTo>
                  <a:pt x="2880" y="0"/>
                </a:lnTo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5319" name="Freeform 7"/>
          <p:cNvSpPr>
            <a:spLocks/>
          </p:cNvSpPr>
          <p:nvPr/>
        </p:nvSpPr>
        <p:spPr bwMode="auto">
          <a:xfrm>
            <a:off x="1219200" y="5715000"/>
            <a:ext cx="4953000" cy="762000"/>
          </a:xfrm>
          <a:custGeom>
            <a:avLst/>
            <a:gdLst>
              <a:gd name="T0" fmla="*/ 0 w 2880"/>
              <a:gd name="T1" fmla="*/ 0 h 432"/>
              <a:gd name="T2" fmla="*/ 2147483647 w 2880"/>
              <a:gd name="T3" fmla="*/ 2147483647 h 432"/>
              <a:gd name="T4" fmla="*/ 2147483647 w 2880"/>
              <a:gd name="T5" fmla="*/ 2147483647 h 432"/>
              <a:gd name="T6" fmla="*/ 2147483647 w 28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432"/>
              <a:gd name="T14" fmla="*/ 2880 w 28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432">
                <a:moveTo>
                  <a:pt x="0" y="0"/>
                </a:moveTo>
                <a:lnTo>
                  <a:pt x="48" y="432"/>
                </a:lnTo>
                <a:lnTo>
                  <a:pt x="2736" y="432"/>
                </a:lnTo>
                <a:lnTo>
                  <a:pt x="2880" y="0"/>
                </a:lnTo>
              </a:path>
            </a:pathLst>
          </a:cu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5321" name="Text Box 9"/>
          <p:cNvSpPr txBox="1">
            <a:spLocks noChangeArrowheads="1"/>
          </p:cNvSpPr>
          <p:nvPr/>
        </p:nvSpPr>
        <p:spPr bwMode="auto">
          <a:xfrm>
            <a:off x="152400" y="4476750"/>
            <a:ext cx="40386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// receive message w/ struct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// copy from struct to a[], 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// status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  </a:t>
            </a:r>
            <a:r>
              <a:rPr lang="en-US" sz="1600" b="1">
                <a:solidFill>
                  <a:schemeClr val="bg2"/>
                </a:solidFill>
                <a:latin typeface="Courier New" pitchFamily="49" charset="0"/>
              </a:rPr>
              <a:t>return</a:t>
            </a:r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status;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25322" name="Text Box 10"/>
          <p:cNvSpPr txBox="1">
            <a:spLocks noChangeArrowheads="1"/>
          </p:cNvSpPr>
          <p:nvPr/>
        </p:nvSpPr>
        <p:spPr bwMode="auto">
          <a:xfrm>
            <a:off x="4572000" y="4889500"/>
            <a:ext cx="3973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// copy a[], flag into struct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// send message with struct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…</a:t>
            </a:r>
          </a:p>
        </p:txBody>
      </p:sp>
      <p:sp>
        <p:nvSpPr>
          <p:cNvPr id="525323" name="Line 11"/>
          <p:cNvSpPr>
            <a:spLocks noChangeShapeType="1"/>
          </p:cNvSpPr>
          <p:nvPr/>
        </p:nvSpPr>
        <p:spPr bwMode="auto">
          <a:xfrm>
            <a:off x="4343400" y="914400"/>
            <a:ext cx="0" cy="4876800"/>
          </a:xfrm>
          <a:prstGeom prst="line">
            <a:avLst/>
          </a:prstGeom>
          <a:noFill/>
          <a:ln w="57150">
            <a:solidFill>
              <a:schemeClr val="bg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5324" name="Line 12"/>
          <p:cNvSpPr>
            <a:spLocks noChangeShapeType="1"/>
          </p:cNvSpPr>
          <p:nvPr/>
        </p:nvSpPr>
        <p:spPr bwMode="auto">
          <a:xfrm>
            <a:off x="1295400" y="2286000"/>
            <a:ext cx="0" cy="990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5325" name="Line 13"/>
          <p:cNvSpPr>
            <a:spLocks noChangeShapeType="1"/>
          </p:cNvSpPr>
          <p:nvPr/>
        </p:nvSpPr>
        <p:spPr bwMode="auto">
          <a:xfrm flipV="1">
            <a:off x="6019800" y="2286000"/>
            <a:ext cx="0" cy="990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5326" name="Line 14"/>
          <p:cNvSpPr>
            <a:spLocks noChangeShapeType="1"/>
          </p:cNvSpPr>
          <p:nvPr/>
        </p:nvSpPr>
        <p:spPr bwMode="auto">
          <a:xfrm flipV="1">
            <a:off x="1752600" y="2286000"/>
            <a:ext cx="0" cy="990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5327" name="Line 15"/>
          <p:cNvSpPr>
            <a:spLocks noChangeShapeType="1"/>
          </p:cNvSpPr>
          <p:nvPr/>
        </p:nvSpPr>
        <p:spPr bwMode="auto">
          <a:xfrm>
            <a:off x="6858000" y="2286000"/>
            <a:ext cx="0" cy="9906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5328" name="Text Box 16"/>
          <p:cNvSpPr txBox="1">
            <a:spLocks noChangeArrowheads="1"/>
          </p:cNvSpPr>
          <p:nvPr/>
        </p:nvSpPr>
        <p:spPr bwMode="auto">
          <a:xfrm>
            <a:off x="155575" y="3257550"/>
            <a:ext cx="4217988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// “proxy” or “stub”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// generated by middleware</a:t>
            </a:r>
          </a:p>
          <a:p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1600" dirty="0" err="1">
                <a:solidFill>
                  <a:srgbClr val="C00000"/>
                </a:solidFill>
                <a:latin typeface="Courier New" pitchFamily="49" charset="0"/>
              </a:rPr>
              <a:t>util:sort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(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[] a, </a:t>
            </a:r>
            <a:r>
              <a:rPr lang="en-US" sz="1600" b="1" dirty="0" err="1">
                <a:solidFill>
                  <a:srgbClr val="C00000"/>
                </a:solidFill>
                <a:latin typeface="Courier New" pitchFamily="49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Courier New" pitchFamily="49" charset="0"/>
              </a:rPr>
              <a:t> max)</a:t>
            </a:r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{</a:t>
            </a: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  // put a[], max into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</a:rPr>
              <a:t>struct</a:t>
            </a:r>
            <a:endParaRPr lang="en-US" sz="1600" dirty="0">
              <a:solidFill>
                <a:schemeClr val="bg2"/>
              </a:solidFill>
              <a:latin typeface="Courier New" pitchFamily="49" charset="0"/>
            </a:endParaRPr>
          </a:p>
          <a:p>
            <a:r>
              <a:rPr lang="en-US" sz="1600" dirty="0">
                <a:solidFill>
                  <a:schemeClr val="bg2"/>
                </a:solidFill>
                <a:latin typeface="Courier New" pitchFamily="49" charset="0"/>
              </a:rPr>
              <a:t>  // send message with </a:t>
            </a:r>
            <a:r>
              <a:rPr lang="en-US" sz="1600" dirty="0" err="1">
                <a:solidFill>
                  <a:schemeClr val="bg2"/>
                </a:solidFill>
                <a:latin typeface="Courier New" pitchFamily="49" charset="0"/>
              </a:rPr>
              <a:t>struct</a:t>
            </a:r>
            <a:endParaRPr lang="en-US" sz="1600" dirty="0">
              <a:solidFill>
                <a:schemeClr val="bg2"/>
              </a:solidFill>
              <a:latin typeface="Courier New" pitchFamily="49" charset="0"/>
            </a:endParaRPr>
          </a:p>
        </p:txBody>
      </p:sp>
      <p:sp>
        <p:nvSpPr>
          <p:cNvPr id="525329" name="Text Box 17"/>
          <p:cNvSpPr txBox="1">
            <a:spLocks noChangeArrowheads="1"/>
          </p:cNvSpPr>
          <p:nvPr/>
        </p:nvSpPr>
        <p:spPr bwMode="auto">
          <a:xfrm>
            <a:off x="4648200" y="3317875"/>
            <a:ext cx="42179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// “skeleton” generated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// by middleware compiler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…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// receive message with struct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// copy from struct to a[], max</a:t>
            </a:r>
          </a:p>
          <a:p>
            <a:r>
              <a:rPr lang="en-US" sz="1600">
                <a:solidFill>
                  <a:schemeClr val="bg2"/>
                </a:solidFill>
                <a:latin typeface="Courier New" pitchFamily="49" charset="0"/>
              </a:rPr>
              <a:t>  flag = z.sort(a, max)</a:t>
            </a:r>
          </a:p>
        </p:txBody>
      </p:sp>
    </p:spTree>
    <p:extLst>
      <p:ext uri="{BB962C8B-B14F-4D97-AF65-F5344CB8AC3E}">
        <p14:creationId xmlns:p14="http://schemas.microsoft.com/office/powerpoint/2010/main" val="398381084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5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16" grpId="0" autoUpdateAnimBg="0"/>
      <p:bldP spid="525317" grpId="0" autoUpdateAnimBg="0"/>
      <p:bldP spid="525318" grpId="0" animBg="1"/>
      <p:bldP spid="525319" grpId="0" animBg="1"/>
      <p:bldP spid="525321" grpId="0" autoUpdateAnimBg="0"/>
      <p:bldP spid="525322" grpId="0" autoUpdateAnimBg="0"/>
      <p:bldP spid="525323" grpId="0" animBg="1"/>
      <p:bldP spid="525324" grpId="0" animBg="1"/>
      <p:bldP spid="525325" grpId="0" animBg="1"/>
      <p:bldP spid="525326" grpId="0" animBg="1"/>
      <p:bldP spid="525327" grpId="0" animBg="1"/>
      <p:bldP spid="525328" grpId="0" autoUpdateAnimBg="0"/>
      <p:bldP spid="52532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790574" y="150641"/>
            <a:ext cx="8353425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Many Local Call Assumptions do not Hold!</a:t>
            </a: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91468"/>
            <a:ext cx="9144000" cy="1954894"/>
          </a:xfrm>
        </p:spPr>
        <p:txBody>
          <a:bodyPr/>
          <a:lstStyle/>
          <a:p>
            <a:pPr eaLnBrk="1" hangingPunct="1"/>
            <a:r>
              <a:rPr lang="en-US" sz="2400" dirty="0" smtClean="0"/>
              <a:t>Not a local procedure call, so need more help</a:t>
            </a:r>
          </a:p>
          <a:p>
            <a:pPr eaLnBrk="1" hangingPunct="1"/>
            <a:r>
              <a:rPr lang="en-US" sz="2400" dirty="0" smtClean="0"/>
              <a:t>Not in same programming language (can’t assume this)</a:t>
            </a:r>
          </a:p>
          <a:p>
            <a:pPr eaLnBrk="1" hangingPunct="1"/>
            <a:r>
              <a:rPr lang="en-US" sz="2400" dirty="0" smtClean="0"/>
              <a:t>Not written by same programmer</a:t>
            </a:r>
          </a:p>
          <a:p>
            <a:pPr eaLnBrk="1" hangingPunct="1"/>
            <a:r>
              <a:rPr lang="en-US" sz="2400" dirty="0" smtClean="0"/>
              <a:t>Not running same operating system for caller and </a:t>
            </a:r>
            <a:r>
              <a:rPr lang="en-US" sz="2400" dirty="0" err="1" smtClean="0"/>
              <a:t>callee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Not same CPU type for caller and </a:t>
            </a:r>
            <a:r>
              <a:rPr lang="en-US" sz="2400" dirty="0" err="1" smtClean="0"/>
              <a:t>callee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Not always in the same administrative domain</a:t>
            </a:r>
          </a:p>
          <a:p>
            <a:pPr eaLnBrk="1" hangingPunct="1"/>
            <a:r>
              <a:rPr lang="en-US" sz="2400" dirty="0" smtClean="0"/>
              <a:t>Latency for transfer of control and data can be large and, worse, unpredictable</a:t>
            </a:r>
          </a:p>
          <a:p>
            <a:pPr eaLnBrk="1" hangingPunct="1"/>
            <a:r>
              <a:rPr lang="en-US" sz="2400" dirty="0" smtClean="0"/>
              <a:t>Partial failures</a:t>
            </a:r>
          </a:p>
          <a:p>
            <a:pPr eaLnBrk="1" hangingPunct="1"/>
            <a:r>
              <a:rPr lang="en-US" sz="2400" dirty="0" smtClean="0"/>
              <a:t>Membership of the system (the computers in its collection) can change</a:t>
            </a:r>
          </a:p>
          <a:p>
            <a:pPr eaLnBrk="1" hangingPunct="1"/>
            <a:r>
              <a:rPr lang="en-US" sz="2400" dirty="0" smtClean="0"/>
              <a:t>Unreliable or insecure communication</a:t>
            </a:r>
            <a:endParaRPr lang="en-US" sz="2400" dirty="0" smtClean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215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259949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Bottom Line on Distributed Systems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04800" y="762000"/>
            <a:ext cx="5781675" cy="5867400"/>
            <a:chOff x="192" y="480"/>
            <a:chExt cx="3642" cy="3696"/>
          </a:xfrm>
        </p:grpSpPr>
        <p:pic>
          <p:nvPicPr>
            <p:cNvPr id="17415" name="Picture 6" descr="dorothy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016"/>
              <a:ext cx="1487" cy="2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6" name="AutoShape 4"/>
            <p:cNvSpPr>
              <a:spLocks noChangeArrowheads="1"/>
            </p:cNvSpPr>
            <p:nvPr/>
          </p:nvSpPr>
          <p:spPr bwMode="auto">
            <a:xfrm>
              <a:off x="714" y="480"/>
              <a:ext cx="3120" cy="1680"/>
            </a:xfrm>
            <a:prstGeom prst="cloudCallout">
              <a:avLst>
                <a:gd name="adj1" fmla="val -44806"/>
                <a:gd name="adj2" fmla="val 49403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85725" tIns="41275" rIns="85725" bIns="41275"/>
            <a:lstStyle/>
            <a:p>
              <a:pPr algn="ctr" defTabSz="844550">
                <a:spcBef>
                  <a:spcPct val="20000"/>
                </a:spcBef>
              </a:pPr>
              <a:r>
                <a:rPr lang="en-US" sz="3600"/>
                <a:t>I don’t think we are in Kansas anymore, Toto!</a:t>
              </a:r>
            </a:p>
          </p:txBody>
        </p:sp>
      </p:grpSp>
      <p:sp>
        <p:nvSpPr>
          <p:cNvPr id="539656" name="Text Box 8"/>
          <p:cNvSpPr txBox="1">
            <a:spLocks noChangeArrowheads="1"/>
          </p:cNvSpPr>
          <p:nvPr/>
        </p:nvSpPr>
        <p:spPr bwMode="auto">
          <a:xfrm>
            <a:off x="2743200" y="3276600"/>
            <a:ext cx="6324600" cy="2841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5725" tIns="41275" rIns="85725" bIns="41275">
            <a:spAutoFit/>
          </a:bodyPr>
          <a:lstStyle>
            <a:lvl1pPr marL="293688" indent="-293688" defTabSz="844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44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44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44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445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44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800" b="1" dirty="0">
                <a:solidFill>
                  <a:schemeClr val="hlink"/>
                </a:solidFill>
              </a:rPr>
              <a:t>Goal of this </a:t>
            </a:r>
            <a:r>
              <a:rPr lang="en-US" sz="2800" b="1" dirty="0" smtClean="0">
                <a:solidFill>
                  <a:schemeClr val="hlink"/>
                </a:solidFill>
              </a:rPr>
              <a:t>segment: </a:t>
            </a:r>
            <a:r>
              <a:rPr lang="en-US" sz="2800" b="1" dirty="0">
                <a:solidFill>
                  <a:schemeClr val="hlink"/>
                </a:solidFill>
              </a:rPr>
              <a:t>fully </a:t>
            </a:r>
            <a:r>
              <a:rPr lang="en-US" sz="2800" b="1" dirty="0" smtClean="0">
                <a:solidFill>
                  <a:schemeClr val="hlink"/>
                </a:solidFill>
              </a:rPr>
              <a:t>understand of:</a:t>
            </a:r>
            <a:endParaRPr lang="en-US" sz="2800" b="1" dirty="0">
              <a:solidFill>
                <a:schemeClr val="hlink"/>
              </a:solidFill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>
                <a:solidFill>
                  <a:schemeClr val="hlink"/>
                </a:solidFill>
              </a:rPr>
              <a:t>How and why you are no longer in Kansas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sz="2800" b="1" dirty="0" smtClean="0">
                <a:solidFill>
                  <a:schemeClr val="hlink"/>
                </a:solidFill>
              </a:rPr>
              <a:t>Where to dig more to find info about what </a:t>
            </a:r>
            <a:r>
              <a:rPr lang="en-US" sz="2800" b="1" dirty="0">
                <a:solidFill>
                  <a:schemeClr val="hlink"/>
                </a:solidFill>
              </a:rPr>
              <a:t>you can do about it</a:t>
            </a:r>
            <a:r>
              <a:rPr lang="en-US" sz="2800" b="1" dirty="0" smtClean="0">
                <a:solidFill>
                  <a:schemeClr val="hlink"/>
                </a:solidFill>
              </a:rPr>
              <a:t>!</a:t>
            </a:r>
            <a:endParaRPr lang="en-US" sz="2800" b="1" dirty="0">
              <a:solidFill>
                <a:schemeClr val="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24977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965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988800"/>
            <a:ext cx="8229600" cy="3570208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dirty="0" err="1"/>
              <a:t>Administrivia</a:t>
            </a:r>
            <a:endParaRPr lang="en-US" sz="2400" dirty="0"/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Intro to Distributed Computing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 Local vs. Remote Procedure Call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Examples (1.2)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Trends (1.3)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Focus on Resource Sharing (1.4)</a:t>
            </a:r>
            <a:endParaRPr lang="en-US" sz="20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7481687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60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60" charset="0"/>
              </a:rPr>
            </a:br>
            <a:r>
              <a:rPr lang="en-US" sz="800">
                <a:solidFill>
                  <a:schemeClr val="tx1"/>
                </a:solidFill>
                <a:cs typeface="Times" pitchFamily="60" charset="0"/>
              </a:rPr>
              <a:t>©  Pearson Education 2012 </a:t>
            </a:r>
          </a:p>
        </p:txBody>
      </p:sp>
      <p:sp>
        <p:nvSpPr>
          <p:cNvPr id="4098" name="Line 2"/>
          <p:cNvSpPr>
            <a:spLocks noChangeShapeType="1"/>
          </p:cNvSpPr>
          <p:nvPr/>
        </p:nvSpPr>
        <p:spPr bwMode="auto">
          <a:xfrm>
            <a:off x="457200" y="11430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1047750" y="132195"/>
            <a:ext cx="8096250" cy="867930"/>
          </a:xfrm>
          <a:ln/>
        </p:spPr>
        <p:txBody>
          <a:bodyPr rIns="132080"/>
          <a:lstStyle/>
          <a:p>
            <a:r>
              <a:rPr lang="en-US" dirty="0"/>
              <a:t>Figure </a:t>
            </a:r>
            <a:r>
              <a:rPr lang="en-US" dirty="0" smtClean="0"/>
              <a:t>1.1 Selected app </a:t>
            </a:r>
            <a:r>
              <a:rPr lang="en-US" dirty="0"/>
              <a:t>domains and associated networked </a:t>
            </a:r>
            <a:r>
              <a:rPr lang="en-US" dirty="0" smtClean="0"/>
              <a:t>apps</a:t>
            </a:r>
            <a:endParaRPr lang="en-US" dirty="0"/>
          </a:p>
        </p:txBody>
      </p:sp>
      <p:graphicFrame>
        <p:nvGraphicFramePr>
          <p:cNvPr id="4164" name="Group 68"/>
          <p:cNvGraphicFramePr>
            <a:graphicFrameLocks noGrp="1"/>
          </p:cNvGraphicFramePr>
          <p:nvPr/>
        </p:nvGraphicFramePr>
        <p:xfrm>
          <a:off x="586154" y="1208089"/>
          <a:ext cx="8242789" cy="5415280"/>
        </p:xfrm>
        <a:graphic>
          <a:graphicData uri="http://schemas.openxmlformats.org/drawingml/2006/table">
            <a:tbl>
              <a:tblPr/>
              <a:tblGrid>
                <a:gridCol w="3505200"/>
                <a:gridCol w="4737589"/>
              </a:tblGrid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Finance and commerce</a:t>
                      </a:r>
                    </a:p>
                  </a:txBody>
                  <a:tcPr marL="46892" marR="46892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eCommerce e.g. Amazon and eBay, PayPal,  online banking and trading </a:t>
                      </a:r>
                    </a:p>
                  </a:txBody>
                  <a:tcPr marL="46892" marR="46892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information society</a:t>
                      </a:r>
                    </a:p>
                  </a:txBody>
                  <a:tcPr marL="46892" marR="46892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</a:rPr>
                        <a:t>Web information and  search engines, ebooks, Wikipedia; social networking: Facebook and MySpace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.</a:t>
                      </a:r>
                    </a:p>
                  </a:txBody>
                  <a:tcPr marL="46892" marR="46892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Creative industries and entertainment</a:t>
                      </a:r>
                    </a:p>
                  </a:txBody>
                  <a:tcPr marL="46892" marR="46892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online gaming,  music and film in the home, user-generated content, e.g. YouTube, Flickr</a:t>
                      </a:r>
                    </a:p>
                  </a:txBody>
                  <a:tcPr marL="46892" marR="46892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Healthcare</a:t>
                      </a:r>
                    </a:p>
                  </a:txBody>
                  <a:tcPr marL="46892" marR="46892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health informatics, on online patient records, monitoring patients</a:t>
                      </a:r>
                    </a:p>
                  </a:txBody>
                  <a:tcPr marL="46892" marR="46892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Education</a:t>
                      </a:r>
                    </a:p>
                  </a:txBody>
                  <a:tcPr marL="46892" marR="46892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e-learning,  virtual learning environments; distance learning</a:t>
                      </a:r>
                    </a:p>
                  </a:txBody>
                  <a:tcPr marL="46892" marR="46892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Transport and logistics</a:t>
                      </a:r>
                    </a:p>
                  </a:txBody>
                  <a:tcPr marL="46892" marR="46892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GPS in route finding systems, map services: Google Maps, Google Earth</a:t>
                      </a:r>
                    </a:p>
                  </a:txBody>
                  <a:tcPr marL="46892" marR="46892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Science</a:t>
                      </a:r>
                    </a:p>
                  </a:txBody>
                  <a:tcPr marL="46892" marR="46892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The Grid as an enabling technology for collaboration between scientists</a:t>
                      </a:r>
                    </a:p>
                  </a:txBody>
                  <a:tcPr marL="46892" marR="46892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Environmental management</a:t>
                      </a:r>
                    </a:p>
                  </a:txBody>
                  <a:tcPr marL="46892" marR="46892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914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Arial" charset="0"/>
                          <a:ea typeface="ヒラギノ角ゴ ProN W3" pitchFamily="60" charset="-128"/>
                          <a:sym typeface="Arial" charset="0"/>
                        </a:rPr>
                        <a:t>sensor technology to monitor  earthquakes, floods or tsunamis</a:t>
                      </a:r>
                    </a:p>
                  </a:txBody>
                  <a:tcPr marL="46892" marR="46892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35763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9691"/>
            <a:ext cx="9144000" cy="480131"/>
          </a:xfrm>
        </p:spPr>
        <p:txBody>
          <a:bodyPr/>
          <a:lstStyle/>
          <a:p>
            <a:r>
              <a:rPr lang="en-US" dirty="0" smtClean="0"/>
              <a:t>E.g., Google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0518"/>
            <a:ext cx="9144000" cy="5864169"/>
          </a:xfrm>
        </p:spPr>
        <p:txBody>
          <a:bodyPr/>
          <a:lstStyle/>
          <a:p>
            <a:r>
              <a:rPr lang="en-US" dirty="0" smtClean="0"/>
              <a:t>Underlying physical infrastructure: huge number of networked computers at data centers all over the world</a:t>
            </a:r>
          </a:p>
          <a:p>
            <a:r>
              <a:rPr lang="en-US" dirty="0" smtClean="0"/>
              <a:t>Distributed file system</a:t>
            </a:r>
          </a:p>
          <a:p>
            <a:pPr lvl="1"/>
            <a:r>
              <a:rPr lang="en-US" dirty="0" smtClean="0"/>
              <a:t>Designed for very large files</a:t>
            </a:r>
          </a:p>
          <a:p>
            <a:pPr lvl="1"/>
            <a:r>
              <a:rPr lang="en-US" dirty="0" smtClean="0"/>
              <a:t>Heavily optimized for style of usage by </a:t>
            </a:r>
            <a:r>
              <a:rPr lang="en-US" dirty="0" err="1" smtClean="0"/>
              <a:t>google</a:t>
            </a:r>
            <a:r>
              <a:rPr lang="en-US" dirty="0" smtClean="0"/>
              <a:t> apps (high rates)</a:t>
            </a:r>
          </a:p>
          <a:p>
            <a:r>
              <a:rPr lang="en-US" dirty="0" smtClean="0"/>
              <a:t>Associated structured distributed storage system: fast access to very large datasets</a:t>
            </a:r>
          </a:p>
          <a:p>
            <a:r>
              <a:rPr lang="en-US" dirty="0" smtClean="0"/>
              <a:t>Lock service: distributed locks and agreement</a:t>
            </a:r>
          </a:p>
          <a:p>
            <a:r>
              <a:rPr lang="en-US" dirty="0" smtClean="0"/>
              <a:t>Programming model supporting managing very large parallel distributed computations across infrastructure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08840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1017"/>
            <a:ext cx="9144000" cy="446708"/>
          </a:xfrm>
        </p:spPr>
        <p:txBody>
          <a:bodyPr/>
          <a:lstStyle/>
          <a:p>
            <a:r>
              <a:rPr lang="en-US" dirty="0" smtClean="0"/>
              <a:t>Massive Multiplayer Online Games (MMOGs)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5768"/>
            <a:ext cx="9144000" cy="5517408"/>
          </a:xfrm>
        </p:spPr>
        <p:txBody>
          <a:bodyPr/>
          <a:lstStyle/>
          <a:p>
            <a:r>
              <a:rPr lang="en-US" dirty="0" smtClean="0"/>
              <a:t>Widely-spread users interacting via a persistent virtual world</a:t>
            </a:r>
          </a:p>
          <a:p>
            <a:r>
              <a:rPr lang="en-US" dirty="0" smtClean="0"/>
              <a:t>Huge challenge to engineer</a:t>
            </a:r>
          </a:p>
          <a:p>
            <a:pPr lvl="1"/>
            <a:r>
              <a:rPr lang="en-US" dirty="0" smtClean="0"/>
              <a:t>Fast response times for a user’s actions</a:t>
            </a:r>
          </a:p>
          <a:p>
            <a:pPr lvl="1"/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Propagating updates to other users</a:t>
            </a:r>
          </a:p>
          <a:p>
            <a:pPr lvl="1"/>
            <a:r>
              <a:rPr lang="en-US" dirty="0" smtClean="0"/>
              <a:t>Consistency</a:t>
            </a:r>
          </a:p>
          <a:p>
            <a:r>
              <a:rPr lang="en-US" dirty="0" smtClean="0"/>
              <a:t>Number of solution kinds</a:t>
            </a:r>
          </a:p>
          <a:p>
            <a:pPr lvl="1"/>
            <a:r>
              <a:rPr lang="en-US" dirty="0" smtClean="0"/>
              <a:t>Client-server: single state in one location (clever server)</a:t>
            </a:r>
          </a:p>
          <a:p>
            <a:pPr lvl="1"/>
            <a:r>
              <a:rPr lang="en-US" dirty="0" smtClean="0"/>
              <a:t>Distributing state to many servers (allocate users by usage patterns)</a:t>
            </a:r>
          </a:p>
          <a:p>
            <a:pPr lvl="1"/>
            <a:r>
              <a:rPr lang="en-US" dirty="0" smtClean="0"/>
              <a:t>Research into more radical: peer-to-peer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13953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226841"/>
            <a:ext cx="7772400" cy="480131"/>
          </a:xfrm>
        </p:spPr>
        <p:txBody>
          <a:bodyPr/>
          <a:lstStyle/>
          <a:p>
            <a:r>
              <a:rPr lang="en-US" dirty="0" smtClean="0"/>
              <a:t>Financial Trading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1914" y="867668"/>
            <a:ext cx="7772400" cy="3557897"/>
          </a:xfrm>
        </p:spPr>
        <p:txBody>
          <a:bodyPr/>
          <a:lstStyle/>
          <a:p>
            <a:r>
              <a:rPr lang="en-US" dirty="0" smtClean="0"/>
              <a:t>HUGE amount of money traded automatically</a:t>
            </a:r>
          </a:p>
          <a:p>
            <a:pPr lvl="1"/>
            <a:r>
              <a:rPr lang="en-US" dirty="0" smtClean="0"/>
              <a:t>Ergo on the cutting edge of distributed systems technology</a:t>
            </a:r>
          </a:p>
          <a:p>
            <a:r>
              <a:rPr lang="en-US" dirty="0" smtClean="0"/>
              <a:t>E.g., share prices, trends, economic and political development, …</a:t>
            </a:r>
          </a:p>
          <a:p>
            <a:r>
              <a:rPr lang="en-US" dirty="0" smtClean="0"/>
              <a:t>Subscribe to items of interest, an </a:t>
            </a:r>
            <a:r>
              <a:rPr lang="en-US" b="1" u="sng" dirty="0" smtClean="0"/>
              <a:t>event</a:t>
            </a:r>
          </a:p>
          <a:p>
            <a:pPr lvl="1"/>
            <a:r>
              <a:rPr lang="en-US" dirty="0" smtClean="0"/>
              <a:t>Publish-subscribe</a:t>
            </a:r>
          </a:p>
          <a:p>
            <a:pPr lvl="1"/>
            <a:r>
              <a:rPr lang="en-US" dirty="0" smtClean="0"/>
              <a:t>Distributed event-based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9835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60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60" charset="0"/>
              </a:rPr>
            </a:br>
            <a:r>
              <a:rPr lang="en-US" sz="800">
                <a:solidFill>
                  <a:schemeClr val="tx1"/>
                </a:solidFill>
                <a:cs typeface="Times" pitchFamily="60" charset="0"/>
              </a:rPr>
              <a:t>©  Pearson Education 2012 </a:t>
            </a: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457200" y="87630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24744"/>
            <a:ext cx="9144000" cy="480131"/>
          </a:xfrm>
          <a:ln/>
        </p:spPr>
        <p:txBody>
          <a:bodyPr rIns="132080"/>
          <a:lstStyle/>
          <a:p>
            <a:r>
              <a:rPr lang="en-US" dirty="0" smtClean="0"/>
              <a:t>Fig. </a:t>
            </a:r>
            <a:r>
              <a:rPr lang="en-US" dirty="0"/>
              <a:t>1.2 </a:t>
            </a:r>
            <a:r>
              <a:rPr lang="en-US" dirty="0" smtClean="0"/>
              <a:t> An </a:t>
            </a:r>
            <a:r>
              <a:rPr lang="en-US" dirty="0"/>
              <a:t>example financial trading system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739" y="914400"/>
            <a:ext cx="8569569" cy="3543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0" y="4448175"/>
            <a:ext cx="9144000" cy="1877437"/>
          </a:xfrm>
        </p:spPr>
        <p:txBody>
          <a:bodyPr/>
          <a:lstStyle/>
          <a:p>
            <a:r>
              <a:rPr lang="en-US" sz="2400" b="1" u="sng" dirty="0" smtClean="0"/>
              <a:t>CEP</a:t>
            </a:r>
            <a:r>
              <a:rPr lang="en-US" sz="2400" dirty="0" smtClean="0"/>
              <a:t>: compose event occurrences into logical, temporal, or spatial patterns</a:t>
            </a:r>
          </a:p>
          <a:p>
            <a:r>
              <a:rPr lang="en-US" sz="2400" dirty="0" smtClean="0"/>
              <a:t>Trading strategies NOT hard coded into the architecture!</a:t>
            </a:r>
          </a:p>
          <a:p>
            <a:r>
              <a:rPr lang="en-US" sz="2400" dirty="0" smtClean="0"/>
              <a:t>Looking for patterns that indicate a trading opportunity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13602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8994"/>
            <a:ext cx="9144000" cy="480131"/>
          </a:xfrm>
        </p:spPr>
        <p:txBody>
          <a:bodyPr/>
          <a:lstStyle/>
          <a:p>
            <a:r>
              <a:rPr lang="en-US" dirty="0" smtClean="0"/>
              <a:t>Trading strategies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01753"/>
          </a:xfrm>
        </p:spPr>
        <p:txBody>
          <a:bodyPr/>
          <a:lstStyle/>
          <a:p>
            <a:pPr>
              <a:buNone/>
            </a:pPr>
            <a:r>
              <a:rPr lang="en-US" sz="2000" dirty="0" smtClean="0"/>
              <a:t>WHEN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MSFT price moves outside 2% of MSFT Moving </a:t>
            </a:r>
            <a:r>
              <a:rPr lang="en-US" sz="2000" dirty="0" err="1" smtClean="0"/>
              <a:t>Avg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FOLLOWED-BY (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err="1" smtClean="0"/>
              <a:t>MyBasket</a:t>
            </a:r>
            <a:r>
              <a:rPr lang="en-US" sz="2000" dirty="0" smtClean="0"/>
              <a:t> moves up by 0.5%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AND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HPQ’s price moves up by 5%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OR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	MSFT’s price moves down by 2%</a:t>
            </a:r>
          </a:p>
          <a:p>
            <a:pPr>
              <a:buNone/>
            </a:pPr>
            <a:r>
              <a:rPr lang="en-US" sz="2000" dirty="0"/>
              <a:t>	</a:t>
            </a:r>
            <a:r>
              <a:rPr lang="en-US" sz="2000" dirty="0" smtClean="0"/>
              <a:t>	)</a:t>
            </a:r>
          </a:p>
          <a:p>
            <a:pPr>
              <a:buNone/>
            </a:pP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ALL WITHIN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smtClean="0"/>
              <a:t>any 2 minute time period</a:t>
            </a:r>
          </a:p>
          <a:p>
            <a:pPr>
              <a:buNone/>
            </a:pPr>
            <a:r>
              <a:rPr lang="en-US" sz="2000" dirty="0" smtClean="0"/>
              <a:t>THEN</a:t>
            </a:r>
          </a:p>
          <a:p>
            <a:pPr>
              <a:buNone/>
            </a:pPr>
            <a:r>
              <a:rPr lang="en-US" sz="2000" dirty="0"/>
              <a:t>		</a:t>
            </a:r>
            <a:r>
              <a:rPr lang="en-US" sz="2000" dirty="0" smtClean="0"/>
              <a:t>BUY MSFT; SELL HPQ</a:t>
            </a:r>
          </a:p>
        </p:txBody>
      </p:sp>
    </p:spTree>
    <p:extLst>
      <p:ext uri="{BB962C8B-B14F-4D97-AF65-F5344CB8AC3E}">
        <p14:creationId xmlns:p14="http://schemas.microsoft.com/office/powerpoint/2010/main" val="30806293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988800"/>
            <a:ext cx="8229600" cy="3570208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Administrivia</a:t>
            </a:r>
            <a:endParaRPr lang="en-US" sz="2400" b="1" dirty="0">
              <a:solidFill>
                <a:srgbClr val="C00000"/>
              </a:solidFill>
            </a:endParaRP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Intro to Distributed Computing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 Local vs. Remote Procedure Call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Examples (1.2)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Trends (1.3)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Focus on Resource Sharing (1.4)</a:t>
            </a:r>
            <a:endParaRPr lang="en-US" sz="20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136488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988800"/>
            <a:ext cx="8229600" cy="3570208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dirty="0" err="1"/>
              <a:t>Administrivia</a:t>
            </a:r>
            <a:endParaRPr lang="en-US" sz="2400" dirty="0"/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Intro to Distributed Computing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 Local vs. Remote Procedure Call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Examples (1.2)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Trends (1.3)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Focus on Resource Sharing (1.4)</a:t>
            </a:r>
            <a:endParaRPr lang="en-US" sz="20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24364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1591"/>
            <a:ext cx="9144000" cy="480131"/>
          </a:xfrm>
        </p:spPr>
        <p:txBody>
          <a:bodyPr/>
          <a:lstStyle/>
          <a:p>
            <a:r>
              <a:rPr lang="en-US" dirty="0" smtClean="0"/>
              <a:t>Mobile and ubiquitous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72418"/>
            <a:ext cx="9144000" cy="6572056"/>
          </a:xfrm>
        </p:spPr>
        <p:txBody>
          <a:bodyPr/>
          <a:lstStyle/>
          <a:p>
            <a:r>
              <a:rPr lang="en-US" dirty="0" smtClean="0"/>
              <a:t>Computing devices smaller and smaller…</a:t>
            </a:r>
          </a:p>
          <a:p>
            <a:pPr lvl="1"/>
            <a:r>
              <a:rPr lang="en-US" dirty="0" smtClean="0"/>
              <a:t>Laptops</a:t>
            </a:r>
          </a:p>
          <a:p>
            <a:pPr lvl="1"/>
            <a:r>
              <a:rPr lang="en-US" dirty="0" smtClean="0"/>
              <a:t>Handhelds</a:t>
            </a:r>
          </a:p>
          <a:p>
            <a:pPr lvl="1"/>
            <a:r>
              <a:rPr lang="en-US" dirty="0" smtClean="0"/>
              <a:t>Wearable &amp; implantable devices</a:t>
            </a:r>
          </a:p>
          <a:p>
            <a:pPr lvl="1"/>
            <a:r>
              <a:rPr lang="en-US" dirty="0" smtClean="0"/>
              <a:t>Embedded in appliances</a:t>
            </a:r>
          </a:p>
          <a:p>
            <a:r>
              <a:rPr lang="en-US" b="1" u="sng" dirty="0" smtClean="0"/>
              <a:t>Mobile computing</a:t>
            </a:r>
            <a:r>
              <a:rPr lang="en-US" dirty="0" smtClean="0"/>
              <a:t>: performing tasks when not at “home”</a:t>
            </a:r>
          </a:p>
          <a:p>
            <a:pPr lvl="1"/>
            <a:r>
              <a:rPr lang="en-US" dirty="0" smtClean="0"/>
              <a:t>Includes </a:t>
            </a:r>
            <a:r>
              <a:rPr lang="en-US" b="1" u="sng" dirty="0" smtClean="0"/>
              <a:t>location-aware</a:t>
            </a:r>
            <a:r>
              <a:rPr lang="en-US" dirty="0" smtClean="0"/>
              <a:t> or </a:t>
            </a:r>
            <a:r>
              <a:rPr lang="en-US" b="1" u="sng" dirty="0" smtClean="0"/>
              <a:t>context-aware</a:t>
            </a:r>
          </a:p>
          <a:p>
            <a:r>
              <a:rPr lang="en-US" b="1" u="sng" dirty="0" smtClean="0"/>
              <a:t>Ubiquitous computing</a:t>
            </a:r>
            <a:r>
              <a:rPr lang="en-US" dirty="0" smtClean="0"/>
              <a:t>: harnessing </a:t>
            </a:r>
            <a:r>
              <a:rPr lang="en-US" dirty="0" err="1" smtClean="0"/>
              <a:t>lotsa</a:t>
            </a:r>
            <a:r>
              <a:rPr lang="en-US" dirty="0" smtClean="0"/>
              <a:t> small and cheap devices in user’s environment</a:t>
            </a:r>
          </a:p>
          <a:p>
            <a:pPr lvl="1"/>
            <a:r>
              <a:rPr lang="en-US" dirty="0" smtClean="0"/>
              <a:t>Useful only when they can communicate!</a:t>
            </a:r>
          </a:p>
          <a:p>
            <a:r>
              <a:rPr lang="en-US" dirty="0" smtClean="0"/>
              <a:t>Some overlap, but distinct areas mostly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1021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60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60" charset="0"/>
              </a:rPr>
            </a:br>
            <a:r>
              <a:rPr lang="en-US" sz="800">
                <a:solidFill>
                  <a:schemeClr val="tx1"/>
                </a:solidFill>
                <a:cs typeface="Times" pitchFamily="60" charset="0"/>
              </a:rPr>
              <a:t>©  Pearson Education 2012 </a:t>
            </a:r>
          </a:p>
        </p:txBody>
      </p:sp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457200" y="97155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143842"/>
            <a:ext cx="7772400" cy="867930"/>
          </a:xfrm>
          <a:ln/>
        </p:spPr>
        <p:txBody>
          <a:bodyPr rIns="132080"/>
          <a:lstStyle/>
          <a:p>
            <a:r>
              <a:rPr lang="en-US" dirty="0"/>
              <a:t>Figure </a:t>
            </a:r>
            <a:r>
              <a:rPr lang="en-US" dirty="0" smtClean="0"/>
              <a:t>1.4  Portable </a:t>
            </a:r>
            <a:r>
              <a:rPr lang="en-US" dirty="0"/>
              <a:t>and handheld devices in a distributed system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5138" y="971550"/>
            <a:ext cx="8475785" cy="438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0" y="5410200"/>
            <a:ext cx="9144000" cy="1354217"/>
          </a:xfrm>
        </p:spPr>
        <p:txBody>
          <a:bodyPr/>
          <a:lstStyle/>
          <a:p>
            <a:r>
              <a:rPr lang="en-US" sz="2400" dirty="0" smtClean="0"/>
              <a:t>With right toys, can get </a:t>
            </a:r>
            <a:r>
              <a:rPr lang="en-US" sz="2400" dirty="0" err="1" smtClean="0"/>
              <a:t>lotsa</a:t>
            </a:r>
            <a:r>
              <a:rPr lang="en-US" sz="2400" dirty="0" smtClean="0"/>
              <a:t> work done away from “home”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upport </a:t>
            </a:r>
            <a:r>
              <a:rPr lang="en-US" sz="2400" b="1" u="sng" dirty="0" smtClean="0"/>
              <a:t>spontaneous interaction</a:t>
            </a:r>
            <a:r>
              <a:rPr lang="en-US" sz="2400" dirty="0" smtClean="0"/>
              <a:t>! </a:t>
            </a:r>
            <a:r>
              <a:rPr lang="en-US" sz="2400" b="1" u="sng" dirty="0" smtClean="0"/>
              <a:t>Service discovery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24803637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141116"/>
            <a:ext cx="7772400" cy="480131"/>
          </a:xfrm>
        </p:spPr>
        <p:txBody>
          <a:bodyPr/>
          <a:lstStyle/>
          <a:p>
            <a:r>
              <a:rPr lang="en-US" dirty="0" smtClean="0"/>
              <a:t>Distributed multimedia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38175"/>
            <a:ext cx="9144000" cy="6153150"/>
          </a:xfrm>
        </p:spPr>
        <p:txBody>
          <a:bodyPr/>
          <a:lstStyle/>
          <a:p>
            <a:r>
              <a:rPr lang="en-US" b="1" u="sng" dirty="0" smtClean="0"/>
              <a:t>DEFN</a:t>
            </a:r>
            <a:r>
              <a:rPr lang="en-US" dirty="0" smtClean="0"/>
              <a:t>: Support range of media types in integrated manner</a:t>
            </a:r>
          </a:p>
          <a:p>
            <a:r>
              <a:rPr lang="en-US" dirty="0" smtClean="0"/>
              <a:t>Always includes a temporal dimension &amp; preserving relationships (“</a:t>
            </a:r>
            <a:r>
              <a:rPr lang="en-US" b="1" u="sng" dirty="0" smtClean="0"/>
              <a:t>continuous media</a:t>
            </a:r>
            <a:r>
              <a:rPr lang="en-US" dirty="0" smtClean="0"/>
              <a:t>”)</a:t>
            </a:r>
          </a:p>
          <a:p>
            <a:r>
              <a:rPr lang="en-US" dirty="0" smtClean="0"/>
              <a:t>Access to huge amount of rich info (compared to text/html)</a:t>
            </a:r>
          </a:p>
          <a:p>
            <a:r>
              <a:rPr lang="en-US" dirty="0" smtClean="0"/>
              <a:t>Places huge demands on distributed infrastructure:</a:t>
            </a:r>
          </a:p>
          <a:p>
            <a:pPr lvl="1"/>
            <a:r>
              <a:rPr lang="en-US" dirty="0" smtClean="0"/>
              <a:t>Support extensible range of encoding and encryption formats</a:t>
            </a:r>
          </a:p>
          <a:p>
            <a:pPr lvl="1"/>
            <a:r>
              <a:rPr lang="en-US" dirty="0" smtClean="0"/>
              <a:t>Provide range of mechanisms to meet user’s </a:t>
            </a:r>
            <a:r>
              <a:rPr lang="en-US" b="1" u="sng" dirty="0" smtClean="0"/>
              <a:t>quality of service (</a:t>
            </a:r>
            <a:r>
              <a:rPr lang="en-US" b="1" u="sng" dirty="0" err="1" smtClean="0"/>
              <a:t>QoS</a:t>
            </a:r>
            <a:r>
              <a:rPr lang="en-US" b="1" u="sng" dirty="0" smtClean="0"/>
              <a:t>)</a:t>
            </a:r>
          </a:p>
          <a:p>
            <a:pPr lvl="1"/>
            <a:r>
              <a:rPr lang="en-US" dirty="0" smtClean="0"/>
              <a:t>Provide appropriate resource management strategies incl. </a:t>
            </a:r>
            <a:r>
              <a:rPr lang="en-US" dirty="0" err="1" smtClean="0"/>
              <a:t>sched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Provide adaptation strategies when </a:t>
            </a:r>
            <a:r>
              <a:rPr lang="en-US" dirty="0" err="1" smtClean="0"/>
              <a:t>QoS</a:t>
            </a:r>
            <a:r>
              <a:rPr lang="en-US" dirty="0" smtClean="0"/>
              <a:t> cannot be met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8886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914" y="141116"/>
            <a:ext cx="7772400" cy="480131"/>
          </a:xfrm>
        </p:spPr>
        <p:txBody>
          <a:bodyPr/>
          <a:lstStyle/>
          <a:p>
            <a:r>
              <a:rPr lang="en-US" dirty="0" smtClean="0"/>
              <a:t>Distributed computing as a utility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3426"/>
            <a:ext cx="9144000" cy="5096780"/>
          </a:xfrm>
        </p:spPr>
        <p:txBody>
          <a:bodyPr/>
          <a:lstStyle/>
          <a:p>
            <a:r>
              <a:rPr lang="en-US" b="1" u="sng" dirty="0" smtClean="0"/>
              <a:t>Grid Computing </a:t>
            </a:r>
            <a:r>
              <a:rPr lang="en-US" dirty="0" smtClean="0"/>
              <a:t>(e.g., </a:t>
            </a:r>
            <a:r>
              <a:rPr lang="en-US" dirty="0" err="1" smtClean="0"/>
              <a:t>Globus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b="1" u="sng" dirty="0" smtClean="0">
                <a:sym typeface="Wingdings" pitchFamily="2" charset="2"/>
              </a:rPr>
              <a:t>Cloud computing</a:t>
            </a:r>
          </a:p>
          <a:p>
            <a:r>
              <a:rPr lang="en-US" dirty="0" smtClean="0">
                <a:sym typeface="Wingdings" pitchFamily="2" charset="2"/>
              </a:rPr>
              <a:t>Tries to tread distributed resources as a commodity or utility</a:t>
            </a:r>
          </a:p>
          <a:p>
            <a:r>
              <a:rPr lang="en-US" dirty="0" smtClean="0">
                <a:sym typeface="Wingdings" pitchFamily="2" charset="2"/>
              </a:rPr>
              <a:t>Analogies from power grid, networking cloud</a:t>
            </a:r>
          </a:p>
          <a:p>
            <a:r>
              <a:rPr lang="en-US" dirty="0" smtClean="0">
                <a:sym typeface="Wingdings" pitchFamily="2" charset="2"/>
              </a:rPr>
              <a:t>Applies to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Physical resources: storage, processing …. Often virtualized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Software services: email, calendars, </a:t>
            </a:r>
          </a:p>
          <a:p>
            <a:r>
              <a:rPr lang="en-US" sz="1800" dirty="0" smtClean="0"/>
              <a:t>(See</a:t>
            </a:r>
            <a:r>
              <a:rPr lang="en-US" sz="1800" dirty="0" smtClean="0">
                <a:hlinkClick r:id="rId2"/>
              </a:rPr>
              <a:t>http://blogs.computerworld.com/18768/cloud_computing_philosophy</a:t>
            </a:r>
            <a:r>
              <a:rPr lang="en-US" sz="1800" dirty="0" smtClean="0"/>
              <a:t>)</a:t>
            </a:r>
          </a:p>
          <a:p>
            <a:r>
              <a:rPr lang="en-US" dirty="0" smtClean="0"/>
              <a:t>Clouds usually implemented on (huge) clusters</a:t>
            </a:r>
          </a:p>
          <a:p>
            <a:pPr lvl="1"/>
            <a:r>
              <a:rPr lang="en-US" dirty="0" smtClean="0"/>
              <a:t>Example: Quincy, Washington &amp; Grand County PUD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77459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/>
          </p:cNvSpPr>
          <p:nvPr/>
        </p:nvSpPr>
        <p:spPr bwMode="auto">
          <a:xfrm>
            <a:off x="1984131" y="6330950"/>
            <a:ext cx="5568462" cy="355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40639" bIns="0" anchor="b"/>
          <a:lstStyle/>
          <a:p>
            <a:pPr marL="39688" algn="ctr">
              <a:spcBef>
                <a:spcPts val="500"/>
              </a:spcBef>
            </a:pPr>
            <a:r>
              <a:rPr lang="en-US" sz="800">
                <a:solidFill>
                  <a:schemeClr val="tx1"/>
                </a:solidFill>
                <a:cs typeface="Times" pitchFamily="60" charset="0"/>
              </a:rPr>
              <a:t>Instructor’s Guide for  Coulouris, Dollimore, Kindberg and Blair,  Distributed Systems: Concepts and Design   Edn. 5   </a:t>
            </a:r>
            <a:br>
              <a:rPr lang="en-US" sz="800">
                <a:solidFill>
                  <a:schemeClr val="tx1"/>
                </a:solidFill>
                <a:cs typeface="Times" pitchFamily="60" charset="0"/>
              </a:rPr>
            </a:br>
            <a:r>
              <a:rPr lang="en-US" sz="800">
                <a:solidFill>
                  <a:schemeClr val="tx1"/>
                </a:solidFill>
                <a:cs typeface="Times" pitchFamily="60" charset="0"/>
              </a:rPr>
              <a:t>©  Pearson Education 2012 </a:t>
            </a:r>
          </a:p>
        </p:txBody>
      </p:sp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57200" y="552450"/>
            <a:ext cx="8153400" cy="1588"/>
          </a:xfrm>
          <a:prstGeom prst="line">
            <a:avLst/>
          </a:prstGeom>
          <a:noFill/>
          <a:ln w="127000">
            <a:solidFill>
              <a:srgbClr val="FFCC0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801914" y="131591"/>
            <a:ext cx="7772400" cy="480131"/>
          </a:xfrm>
          <a:ln/>
        </p:spPr>
        <p:txBody>
          <a:bodyPr rIns="132080"/>
          <a:lstStyle/>
          <a:p>
            <a:r>
              <a:rPr lang="en-US" dirty="0"/>
              <a:t>Figure 1.5	</a:t>
            </a:r>
            <a:r>
              <a:rPr lang="en-US" dirty="0" smtClean="0"/>
              <a:t> Cloud </a:t>
            </a:r>
            <a:r>
              <a:rPr lang="en-US" dirty="0"/>
              <a:t>computing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0954" y="577850"/>
            <a:ext cx="7669823" cy="495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2408327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988800"/>
            <a:ext cx="8229600" cy="3570208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dirty="0" err="1"/>
              <a:t>Administrivia</a:t>
            </a:r>
            <a:endParaRPr lang="en-US" sz="2400" dirty="0"/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Intro to Distributed Computing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 Local vs. Remote Procedure Call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Examples (1.2)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Trends (1.3)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Focus on Resource Sharing (1.4)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8976079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1116"/>
            <a:ext cx="9144000" cy="480131"/>
          </a:xfrm>
        </p:spPr>
        <p:txBody>
          <a:bodyPr/>
          <a:lstStyle/>
          <a:p>
            <a:r>
              <a:rPr lang="en-US" dirty="0" smtClean="0"/>
              <a:t>Focus in resource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4293"/>
            <a:ext cx="9144000" cy="6881371"/>
          </a:xfrm>
        </p:spPr>
        <p:txBody>
          <a:bodyPr/>
          <a:lstStyle/>
          <a:p>
            <a:r>
              <a:rPr lang="en-US" dirty="0" smtClean="0"/>
              <a:t>Users (and app programmers) want to share higher-level resources, not lower-level ones</a:t>
            </a:r>
          </a:p>
          <a:p>
            <a:r>
              <a:rPr lang="en-US" dirty="0" smtClean="0"/>
              <a:t>Computer-supported cooperative work (CSCW): docs</a:t>
            </a:r>
          </a:p>
          <a:p>
            <a:r>
              <a:rPr lang="en-US" b="1" u="sng" dirty="0" smtClean="0"/>
              <a:t>Service</a:t>
            </a:r>
            <a:r>
              <a:rPr lang="en-US" dirty="0" smtClean="0"/>
              <a:t>: distinct part of a computer system that </a:t>
            </a:r>
          </a:p>
          <a:p>
            <a:pPr lvl="1"/>
            <a:r>
              <a:rPr lang="en-US" sz="2200" dirty="0"/>
              <a:t>M</a:t>
            </a:r>
            <a:r>
              <a:rPr lang="en-US" sz="2200" dirty="0" smtClean="0"/>
              <a:t>anages a collection of related resources</a:t>
            </a:r>
          </a:p>
          <a:p>
            <a:pPr lvl="1"/>
            <a:r>
              <a:rPr lang="en-US" sz="2200" dirty="0" smtClean="0"/>
              <a:t>Presents their functionality to users &amp; apps (restricted access)</a:t>
            </a:r>
          </a:p>
          <a:p>
            <a:r>
              <a:rPr lang="en-US" b="1" u="sng" dirty="0" smtClean="0"/>
              <a:t>Server</a:t>
            </a:r>
            <a:r>
              <a:rPr lang="en-US" dirty="0" smtClean="0"/>
              <a:t>: a running program (or computer) on a network that</a:t>
            </a:r>
          </a:p>
          <a:p>
            <a:pPr lvl="1"/>
            <a:r>
              <a:rPr lang="en-US" sz="2200" dirty="0" smtClean="0"/>
              <a:t>Accepts requests from programs on other computers</a:t>
            </a:r>
          </a:p>
          <a:p>
            <a:pPr lvl="1"/>
            <a:r>
              <a:rPr lang="en-US" sz="2200" dirty="0" smtClean="0"/>
              <a:t>Performs a service</a:t>
            </a:r>
          </a:p>
          <a:p>
            <a:pPr lvl="1"/>
            <a:r>
              <a:rPr lang="en-US" sz="2200" dirty="0" smtClean="0"/>
              <a:t>Responds accordingly</a:t>
            </a:r>
          </a:p>
          <a:p>
            <a:r>
              <a:rPr lang="en-US" dirty="0" smtClean="0"/>
              <a:t>Client (object), server (</a:t>
            </a:r>
            <a:r>
              <a:rPr lang="en-US" dirty="0" err="1" smtClean="0"/>
              <a:t>obj</a:t>
            </a:r>
            <a:r>
              <a:rPr lang="en-US" dirty="0" smtClean="0"/>
              <a:t>), client-server, remote invocation</a:t>
            </a:r>
          </a:p>
          <a:p>
            <a:r>
              <a:rPr lang="en-US" dirty="0" smtClean="0"/>
              <a:t>Calls can be nested!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183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988800"/>
            <a:ext cx="9144000" cy="4462760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dirty="0" err="1"/>
              <a:t>Administrivia</a:t>
            </a:r>
            <a:endParaRPr lang="en-US" sz="2400" dirty="0"/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Intro to Distributed Computing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 Local vs. Remote Procedure Call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Examples (1.2)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Trends (1.3)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/>
              <a:t>Focus on Resource Sharing (1.4)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Bonus (if time): Parallel vs. Distributed computing</a:t>
            </a:r>
            <a:endParaRPr lang="en-US" sz="2400" b="1" dirty="0">
              <a:solidFill>
                <a:srgbClr val="C00000"/>
              </a:solidFill>
            </a:endParaRP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590025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60166"/>
            <a:ext cx="7772400" cy="480131"/>
          </a:xfrm>
        </p:spPr>
        <p:txBody>
          <a:bodyPr/>
          <a:lstStyle/>
          <a:p>
            <a:pPr eaLnBrk="1" hangingPunct="1"/>
            <a:r>
              <a:rPr lang="en-US" smtClean="0"/>
              <a:t>Comparison: DC and Parallel Computing</a:t>
            </a:r>
          </a:p>
        </p:txBody>
      </p:sp>
      <p:sp>
        <p:nvSpPr>
          <p:cNvPr id="533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76275"/>
            <a:ext cx="9144000" cy="54640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(Note: material from: Claudia Leopold, </a:t>
            </a:r>
            <a:r>
              <a:rPr lang="en-US" sz="2400" i="1" dirty="0" smtClean="0"/>
              <a:t>Parallel and Distributed Computing: A Survey of Models, Paradigms, and Approaches</a:t>
            </a:r>
            <a:r>
              <a:rPr lang="en-US" sz="2400" dirty="0" smtClean="0"/>
              <a:t>, John Wiley and Sons, 2001)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Common characteristics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Multiple processors are used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Processors interconnected by some “network”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Multiple computational activities (processes) are in progress at the same time and cooperate with each other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Some consider parallel computing a subfield of DC!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Very different….. (e.g., 1995 Kuwait PDC panel)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Parallel computing splits an application up into tasks that are executed </a:t>
            </a:r>
            <a:r>
              <a:rPr lang="en-US" sz="2400" u="sng" dirty="0" smtClean="0">
                <a:solidFill>
                  <a:schemeClr val="hlink"/>
                </a:solidFill>
              </a:rPr>
              <a:t>at the same time</a:t>
            </a:r>
            <a:r>
              <a:rPr lang="en-US" sz="2400" dirty="0" smtClean="0"/>
              <a:t>, whereas distributed computing splits an application up into tasks that are executed </a:t>
            </a:r>
            <a:r>
              <a:rPr lang="en-US" sz="2400" u="sng" dirty="0" smtClean="0">
                <a:solidFill>
                  <a:schemeClr val="hlink"/>
                </a:solidFill>
              </a:rPr>
              <a:t>at different locations</a:t>
            </a:r>
            <a:r>
              <a:rPr lang="en-US" sz="2400" dirty="0" smtClean="0"/>
              <a:t> using </a:t>
            </a:r>
            <a:r>
              <a:rPr lang="en-US" sz="2400" u="sng" dirty="0" smtClean="0">
                <a:solidFill>
                  <a:schemeClr val="hlink"/>
                </a:solidFill>
              </a:rPr>
              <a:t>different resources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181069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43943"/>
            <a:ext cx="9144000" cy="894604"/>
          </a:xfrm>
        </p:spPr>
        <p:txBody>
          <a:bodyPr/>
          <a:lstStyle/>
          <a:p>
            <a:r>
              <a:rPr lang="en-US" dirty="0" smtClean="0"/>
              <a:t>Computation segment HW coming out very soon</a:t>
            </a:r>
          </a:p>
          <a:p>
            <a:pPr marL="344488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2787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4111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Differences: DC and Parallel Computing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1943"/>
            <a:ext cx="9144000" cy="1954894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Parallel Computing puts emphasis on the following:</a:t>
            </a:r>
          </a:p>
          <a:p>
            <a:pPr lvl="1" eaLnBrk="1" hangingPunct="1"/>
            <a:r>
              <a:rPr lang="en-US" sz="2400" dirty="0" smtClean="0"/>
              <a:t>An application is split into subtasks that are solved simultaneously, often in a “tightly coupled” manner</a:t>
            </a:r>
          </a:p>
          <a:p>
            <a:pPr lvl="1" eaLnBrk="1" hangingPunct="1"/>
            <a:r>
              <a:rPr lang="en-US" sz="2400" dirty="0" smtClean="0"/>
              <a:t>One application is considered at a time, with the goal of speeding up the processing of that single application</a:t>
            </a:r>
          </a:p>
          <a:p>
            <a:pPr lvl="1" eaLnBrk="1" hangingPunct="1"/>
            <a:r>
              <a:rPr lang="en-US" sz="2400" dirty="0" smtClean="0"/>
              <a:t>Programs are generally run on homogeneous architectures, which typically have shared memory</a:t>
            </a:r>
          </a:p>
          <a:p>
            <a:pPr lvl="1" eaLnBrk="1" hangingPunct="1"/>
            <a:r>
              <a:rPr lang="en-US" sz="2400" dirty="0" smtClean="0"/>
              <a:t>Fault tolerance and security are not generally considered</a:t>
            </a:r>
          </a:p>
        </p:txBody>
      </p:sp>
    </p:spTree>
    <p:extLst>
      <p:ext uri="{BB962C8B-B14F-4D97-AF65-F5344CB8AC3E}">
        <p14:creationId xmlns:p14="http://schemas.microsoft.com/office/powerpoint/2010/main" val="3146624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>
          <a:xfrm>
            <a:off x="571500" y="217316"/>
            <a:ext cx="8715374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Differences: DC and Parallel Computing (cont.)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7700"/>
            <a:ext cx="9144000" cy="527685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Distributed Computing puts emphasis on the following:</a:t>
            </a:r>
          </a:p>
          <a:p>
            <a:pPr lvl="1" eaLnBrk="1" hangingPunct="1"/>
            <a:r>
              <a:rPr lang="en-US" sz="2400" dirty="0" smtClean="0"/>
              <a:t>Computation uses multiple resources physically separated: processors, memory, disk, databases</a:t>
            </a:r>
          </a:p>
          <a:p>
            <a:pPr lvl="1" eaLnBrk="1" hangingPunct="1"/>
            <a:r>
              <a:rPr lang="en-US" sz="2400" dirty="0" smtClean="0"/>
              <a:t>Multiple applications run at a time for many users</a:t>
            </a:r>
          </a:p>
          <a:p>
            <a:pPr lvl="1" eaLnBrk="1" hangingPunct="1"/>
            <a:r>
              <a:rPr lang="en-US" sz="2400" dirty="0" err="1" smtClean="0"/>
              <a:t>Heterogenous</a:t>
            </a:r>
            <a:r>
              <a:rPr lang="en-US" sz="2400" dirty="0" smtClean="0"/>
              <a:t> systems, open and dynamic</a:t>
            </a:r>
          </a:p>
          <a:p>
            <a:pPr lvl="1" eaLnBrk="1" hangingPunct="1"/>
            <a:r>
              <a:rPr lang="en-US" sz="2400" dirty="0" smtClean="0"/>
              <a:t>No shared memory, at least not in hardware</a:t>
            </a:r>
          </a:p>
          <a:p>
            <a:pPr lvl="1" eaLnBrk="1" hangingPunct="1"/>
            <a:r>
              <a:rPr lang="en-US" sz="2400" dirty="0" smtClean="0"/>
              <a:t>Fault tolerance and security must be dealt with (in some manner)</a:t>
            </a:r>
          </a:p>
          <a:p>
            <a:pPr lvl="1" eaLnBrk="1" hangingPunct="1"/>
            <a:r>
              <a:rPr lang="en-US" sz="2400" dirty="0" smtClean="0"/>
              <a:t>Sometimes the emphasis is on hiding system internals in a manner that the distributed system looks like a single large machine.   Feature called a </a:t>
            </a:r>
            <a:r>
              <a:rPr lang="en-US" sz="2400" i="1" dirty="0" smtClean="0"/>
              <a:t>single system image</a:t>
            </a:r>
            <a:r>
              <a:rPr lang="en-US" sz="2400" dirty="0" smtClean="0"/>
              <a:t>, used in </a:t>
            </a:r>
            <a:r>
              <a:rPr lang="en-US" sz="2400" i="1" dirty="0" smtClean="0"/>
              <a:t>cluster computing.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783573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515317"/>
            <a:ext cx="7772400" cy="867930"/>
          </a:xfrm>
        </p:spPr>
        <p:txBody>
          <a:bodyPr/>
          <a:lstStyle/>
          <a:p>
            <a:pPr eaLnBrk="1" hangingPunct="1"/>
            <a:r>
              <a:rPr lang="en-US" dirty="0" smtClean="0"/>
              <a:t>Convergence of DC and Parallel Computing (maybe, eventually)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43943"/>
            <a:ext cx="9144000" cy="368100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Architectures (vaguely) approaching each other</a:t>
            </a:r>
          </a:p>
          <a:p>
            <a:pPr lvl="1" eaLnBrk="1" hangingPunct="1"/>
            <a:r>
              <a:rPr lang="en-US" sz="2400" dirty="0" smtClean="0"/>
              <a:t>Fast network technologies allow cluster computing</a:t>
            </a:r>
          </a:p>
          <a:p>
            <a:pPr lvl="1" eaLnBrk="1" hangingPunct="1"/>
            <a:r>
              <a:rPr lang="en-US" sz="2400" dirty="0" smtClean="0"/>
              <a:t>Parallel machines increasingly used as servers in a DS</a:t>
            </a:r>
          </a:p>
          <a:p>
            <a:pPr eaLnBrk="1" hangingPunct="1"/>
            <a:r>
              <a:rPr lang="en-US" sz="2800" dirty="0" smtClean="0"/>
              <a:t>Parallelism and distribution are closely related</a:t>
            </a:r>
          </a:p>
          <a:p>
            <a:pPr lvl="1" eaLnBrk="1" hangingPunct="1"/>
            <a:r>
              <a:rPr lang="en-US" sz="2400" dirty="0" smtClean="0"/>
              <a:t>Main differences in distribution: variable delays and partial failures</a:t>
            </a:r>
          </a:p>
          <a:p>
            <a:pPr eaLnBrk="1" hangingPunct="1"/>
            <a:r>
              <a:rPr lang="en-US" sz="2800" dirty="0" smtClean="0"/>
              <a:t>Some joint meetings of parallel and distributed researchers</a:t>
            </a:r>
          </a:p>
        </p:txBody>
      </p:sp>
    </p:spTree>
    <p:extLst>
      <p:ext uri="{BB962C8B-B14F-4D97-AF65-F5344CB8AC3E}">
        <p14:creationId xmlns:p14="http://schemas.microsoft.com/office/powerpoint/2010/main" val="73513647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988800"/>
            <a:ext cx="8229600" cy="3570208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dirty="0" err="1"/>
              <a:t>Administrivia</a:t>
            </a:r>
            <a:endParaRPr lang="en-US" sz="2400" dirty="0"/>
          </a:p>
          <a:p>
            <a:pPr marL="622300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Intro to Distributed Computing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 Local vs. Remote Procedure Call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Examples (1.2)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Trends (1.3)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Focus on Resource Sharing (1.4)</a:t>
            </a:r>
            <a:endParaRPr lang="en-US" sz="20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3392501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207791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Introduction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1914" y="848618"/>
            <a:ext cx="7772400" cy="470077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 </a:t>
            </a:r>
            <a:r>
              <a:rPr lang="en-US" sz="2400" b="1" u="sng" dirty="0" smtClean="0"/>
              <a:t>distributed system</a:t>
            </a:r>
            <a:r>
              <a:rPr lang="en-US" sz="2400" b="1" dirty="0" smtClean="0"/>
              <a:t> </a:t>
            </a:r>
            <a:r>
              <a:rPr lang="en-US" sz="2400" dirty="0" smtClean="0"/>
              <a:t>is “one in which hardware or software components located at networked computers communicate and coordinate their actions only by message passing”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Very broad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Lots of examples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Lots of kinds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Abbreviations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“Distributed System” by “DS”,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“Distributed Computing” is “DC”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>
                <a:cs typeface="Times New Roman" charset="0"/>
              </a:rPr>
              <a:t>“You know you have one when the crash of a computer you’ve never heard of stops you from getting any work done.”  Leslie </a:t>
            </a:r>
            <a:r>
              <a:rPr lang="en-US" sz="2400" dirty="0" err="1" smtClean="0">
                <a:cs typeface="Times New Roman" charset="0"/>
              </a:rPr>
              <a:t>Lamport</a:t>
            </a:r>
            <a:endParaRPr lang="en-US" sz="2400" dirty="0" smtClean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5005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049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98266"/>
            <a:ext cx="91440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Advantages of Distributed Systems</a:t>
            </a:r>
          </a:p>
        </p:txBody>
      </p:sp>
      <p:sp>
        <p:nvSpPr>
          <p:cNvPr id="49254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0" y="839093"/>
            <a:ext cx="9144000" cy="590931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Share resources (key)</a:t>
            </a:r>
          </a:p>
          <a:p>
            <a:pPr eaLnBrk="1" hangingPunct="1"/>
            <a:r>
              <a:rPr lang="en-US" sz="2400" dirty="0" smtClean="0"/>
              <a:t>Share devices</a:t>
            </a:r>
          </a:p>
          <a:p>
            <a:pPr eaLnBrk="1" hangingPunct="1"/>
            <a:r>
              <a:rPr lang="en-US" sz="2400" dirty="0" smtClean="0"/>
              <a:t>Better hardware cost/performance than supercomputers, multiprocessors</a:t>
            </a:r>
          </a:p>
          <a:p>
            <a:pPr eaLnBrk="1" hangingPunct="1"/>
            <a:r>
              <a:rPr lang="en-US" sz="2400" dirty="0" smtClean="0"/>
              <a:t>Allows access from many remote users using their simple PCs (and mobile devices)</a:t>
            </a:r>
          </a:p>
          <a:p>
            <a:pPr eaLnBrk="1" hangingPunct="1"/>
            <a:r>
              <a:rPr lang="en-US" sz="2400" dirty="0" smtClean="0"/>
              <a:t>Allows for incremental growth (if done right)</a:t>
            </a:r>
          </a:p>
          <a:p>
            <a:pPr eaLnBrk="1" hangingPunct="1"/>
            <a:r>
              <a:rPr lang="en-US" sz="2400" dirty="0" smtClean="0"/>
              <a:t>Increases reliability and availability (if done right)</a:t>
            </a:r>
          </a:p>
          <a:p>
            <a:pPr eaLnBrk="1" hangingPunct="1"/>
            <a:r>
              <a:rPr lang="en-US" sz="2400" dirty="0" smtClean="0"/>
              <a:t>Some applications and services are inherently distributed</a:t>
            </a:r>
          </a:p>
          <a:p>
            <a:pPr eaLnBrk="1" hangingPunct="1"/>
            <a:r>
              <a:rPr lang="en-US" sz="2400" dirty="0" smtClean="0"/>
              <a:t>Can spread the load of a given service much more easily</a:t>
            </a:r>
          </a:p>
          <a:p>
            <a:pPr eaLnBrk="1" hangingPunct="1"/>
            <a:r>
              <a:rPr lang="en-US" sz="2400" dirty="0" smtClean="0"/>
              <a:t>Can potentially increase security (!!!???)</a:t>
            </a:r>
          </a:p>
          <a:p>
            <a:pPr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530559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25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2547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69691"/>
            <a:ext cx="7772400" cy="480131"/>
          </a:xfrm>
        </p:spPr>
        <p:txBody>
          <a:bodyPr/>
          <a:lstStyle/>
          <a:p>
            <a:pPr eaLnBrk="1" hangingPunct="1"/>
            <a:r>
              <a:rPr lang="en-US" smtClean="0"/>
              <a:t>Consequences of Distributed Systems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76275"/>
            <a:ext cx="9144000" cy="5627181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Concurrency</a:t>
            </a:r>
          </a:p>
          <a:p>
            <a:pPr lvl="1" eaLnBrk="1" hangingPunct="1"/>
            <a:r>
              <a:rPr lang="en-US" sz="2000" dirty="0" smtClean="0"/>
              <a:t>Concurrent use of low-level resources: processing, storage (</a:t>
            </a:r>
            <a:r>
              <a:rPr lang="en-US" sz="2000" dirty="0" err="1" smtClean="0"/>
              <a:t>memory+disk</a:t>
            </a:r>
            <a:r>
              <a:rPr lang="en-US" sz="2000" dirty="0" smtClean="0"/>
              <a:t>), communications</a:t>
            </a:r>
          </a:p>
          <a:p>
            <a:pPr lvl="1" eaLnBrk="1" hangingPunct="1"/>
            <a:r>
              <a:rPr lang="en-US" sz="2000" dirty="0" smtClean="0"/>
              <a:t>Mutual exclusion and other synchronization required</a:t>
            </a:r>
          </a:p>
          <a:p>
            <a:pPr lvl="1" eaLnBrk="1" hangingPunct="1"/>
            <a:r>
              <a:rPr lang="en-US" sz="2000" dirty="0" smtClean="0"/>
              <a:t>Access to resources for a given user often best-effort</a:t>
            </a:r>
          </a:p>
          <a:p>
            <a:pPr eaLnBrk="1" hangingPunct="1"/>
            <a:r>
              <a:rPr lang="en-US" sz="2400" dirty="0" smtClean="0"/>
              <a:t>No global clock</a:t>
            </a:r>
          </a:p>
          <a:p>
            <a:pPr lvl="1" eaLnBrk="1" hangingPunct="1"/>
            <a:r>
              <a:rPr lang="en-US" sz="2000" dirty="0" smtClean="0"/>
              <a:t>Cannot often know the exact ordering of events: which happened first</a:t>
            </a:r>
          </a:p>
          <a:p>
            <a:pPr eaLnBrk="1" hangingPunct="1"/>
            <a:r>
              <a:rPr lang="en-US" sz="2400" dirty="0" smtClean="0"/>
              <a:t>Independent failures</a:t>
            </a:r>
          </a:p>
          <a:p>
            <a:pPr lvl="1" eaLnBrk="1" hangingPunct="1"/>
            <a:r>
              <a:rPr lang="en-US" sz="2000" dirty="0" smtClean="0"/>
              <a:t>No longer “all or none” failures for your program!</a:t>
            </a:r>
          </a:p>
          <a:p>
            <a:pPr lvl="1" eaLnBrk="1" hangingPunct="1"/>
            <a:r>
              <a:rPr lang="en-US" sz="2000" dirty="0" smtClean="0"/>
              <a:t>Some computers still running, while others failed or partitioned</a:t>
            </a:r>
          </a:p>
          <a:p>
            <a:pPr lvl="1" eaLnBrk="1" hangingPunct="1"/>
            <a:r>
              <a:rPr lang="en-US" sz="2000" dirty="0" smtClean="0"/>
              <a:t>Failure of a component you are using may not be a clean failure</a:t>
            </a:r>
          </a:p>
          <a:p>
            <a:pPr eaLnBrk="1" hangingPunct="1"/>
            <a:r>
              <a:rPr lang="en-US" sz="2200" dirty="0" smtClean="0"/>
              <a:t>Variability</a:t>
            </a:r>
          </a:p>
          <a:p>
            <a:pPr lvl="1" eaLnBrk="1" hangingPunct="1"/>
            <a:r>
              <a:rPr lang="en-US" sz="2000" dirty="0" smtClean="0"/>
              <a:t>Performance of resources (network, CPU, storage) may vary widely across a remote call chain</a:t>
            </a:r>
          </a:p>
        </p:txBody>
      </p:sp>
    </p:spTree>
    <p:extLst>
      <p:ext uri="{BB962C8B-B14F-4D97-AF65-F5344CB8AC3E}">
        <p14:creationId xmlns:p14="http://schemas.microsoft.com/office/powerpoint/2010/main" val="26828823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87733" y="472438"/>
            <a:ext cx="7772400" cy="487313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  <a:latin typeface="Lucida Sans" charset="0"/>
              </a:rPr>
              <a:t>Today’s Content</a:t>
            </a:r>
            <a:endParaRPr lang="en-US" dirty="0">
              <a:solidFill>
                <a:srgbClr val="C0504D"/>
              </a:solidFill>
              <a:latin typeface="Lucida Sans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31800" y="988800"/>
            <a:ext cx="8229600" cy="3570208"/>
          </a:xfrm>
        </p:spPr>
        <p:txBody>
          <a:bodyPr/>
          <a:lstStyle/>
          <a:p>
            <a:pPr marL="622300" indent="-457200">
              <a:buFont typeface="+mj-lt"/>
              <a:buAutoNum type="arabicPeriod"/>
            </a:pPr>
            <a:r>
              <a:rPr lang="en-US" sz="2400" dirty="0" err="1"/>
              <a:t>Administrivia</a:t>
            </a:r>
            <a:endParaRPr lang="en-US" sz="2400" dirty="0"/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Intro to Distributed Computing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Example Local vs. Remote Procedure Call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Examples (1.2)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Trends (1.3)</a:t>
            </a:r>
          </a:p>
          <a:p>
            <a:pPr marL="622300" indent="-457200">
              <a:buFont typeface="+mj-lt"/>
              <a:buAutoNum type="arabicPeriod"/>
            </a:pPr>
            <a:r>
              <a:rPr lang="en-US" sz="2400" dirty="0" smtClean="0"/>
              <a:t>Focus on Resource Sharing (1.4)</a:t>
            </a:r>
            <a:endParaRPr lang="en-US" sz="20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55269005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>
          <a:xfrm>
            <a:off x="801914" y="141116"/>
            <a:ext cx="7772400" cy="480131"/>
          </a:xfrm>
        </p:spPr>
        <p:txBody>
          <a:bodyPr/>
          <a:lstStyle/>
          <a:p>
            <a:pPr eaLnBrk="1" hangingPunct="1"/>
            <a:r>
              <a:rPr lang="en-US" dirty="0" smtClean="0"/>
              <a:t>Example Local Call</a:t>
            </a:r>
          </a:p>
        </p:txBody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962275"/>
            <a:ext cx="8686800" cy="3731278"/>
          </a:xfrm>
          <a:ln>
            <a:noFill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Potential assumptions: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Procedure call conventions between caller (“client”) and callee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In same address space (on same computer)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In same programming language (usually)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Written by same programmer (often, not always)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Same operating system for both caller and callee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Same CPU type for both caller and callee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Can transfer data and control quickly, effectively in zero time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Both fail, or neither do (for the most part)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None of these assumptions are always true in a distributed system!</a:t>
            </a:r>
          </a:p>
        </p:txBody>
      </p:sp>
      <p:sp>
        <p:nvSpPr>
          <p:cNvPr id="524292" name="Text Box 4"/>
          <p:cNvSpPr txBox="1">
            <a:spLocks noChangeArrowheads="1"/>
          </p:cNvSpPr>
          <p:nvPr/>
        </p:nvSpPr>
        <p:spPr bwMode="auto">
          <a:xfrm>
            <a:off x="206375" y="733425"/>
            <a:ext cx="3597275" cy="14652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 u="sng" dirty="0">
                <a:solidFill>
                  <a:schemeClr val="bg2"/>
                </a:solidFill>
              </a:rPr>
              <a:t>Caller:</a:t>
            </a:r>
          </a:p>
          <a:p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// declare and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</a:rPr>
              <a:t>init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stuff</a:t>
            </a:r>
          </a:p>
          <a:p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x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= 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new </a:t>
            </a:r>
            <a:r>
              <a:rPr lang="en-US" b="1" dirty="0" err="1">
                <a:solidFill>
                  <a:schemeClr val="bg2"/>
                </a:solidFill>
                <a:latin typeface="Courier New" pitchFamily="49" charset="0"/>
              </a:rPr>
              <a:t>int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[100];</a:t>
            </a:r>
          </a:p>
          <a:p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y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= 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new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</a:rPr>
              <a:t>util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;</a:t>
            </a:r>
          </a:p>
          <a:p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flag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=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</a:rPr>
              <a:t>y.sort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(x, 100);</a:t>
            </a:r>
          </a:p>
        </p:txBody>
      </p:sp>
      <p:sp>
        <p:nvSpPr>
          <p:cNvPr id="524293" name="Text Box 5"/>
          <p:cNvSpPr txBox="1">
            <a:spLocks noChangeArrowheads="1"/>
          </p:cNvSpPr>
          <p:nvPr/>
        </p:nvSpPr>
        <p:spPr bwMode="auto">
          <a:xfrm>
            <a:off x="4267200" y="581025"/>
            <a:ext cx="4951997" cy="1754326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762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b="1" u="sng" dirty="0" err="1">
                <a:solidFill>
                  <a:schemeClr val="bg2"/>
                </a:solidFill>
              </a:rPr>
              <a:t>Callee</a:t>
            </a:r>
            <a:r>
              <a:rPr lang="en-US" b="1" u="sng" dirty="0">
                <a:solidFill>
                  <a:schemeClr val="bg2"/>
                </a:solidFill>
              </a:rPr>
              <a:t>:</a:t>
            </a:r>
          </a:p>
          <a:p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// declare and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</a:rPr>
              <a:t>init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stuff</a:t>
            </a:r>
          </a:p>
          <a:p>
            <a:r>
              <a:rPr lang="en-US" b="1" dirty="0" err="1" smtClean="0">
                <a:solidFill>
                  <a:schemeClr val="bg2"/>
                </a:solidFill>
                <a:latin typeface="Courier New" pitchFamily="49" charset="0"/>
              </a:rPr>
              <a:t>int</a:t>
            </a:r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 </a:t>
            </a:r>
            <a:r>
              <a:rPr lang="en-US" dirty="0" err="1">
                <a:solidFill>
                  <a:schemeClr val="bg2"/>
                </a:solidFill>
                <a:latin typeface="Courier New" pitchFamily="49" charset="0"/>
              </a:rPr>
              <a:t>util:sort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(</a:t>
            </a:r>
            <a:r>
              <a:rPr lang="en-US" b="1" dirty="0" err="1">
                <a:solidFill>
                  <a:schemeClr val="bg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[] a, </a:t>
            </a:r>
            <a:r>
              <a:rPr lang="en-US" b="1" dirty="0" err="1">
                <a:solidFill>
                  <a:schemeClr val="bg2"/>
                </a:solidFill>
                <a:latin typeface="Courier New" pitchFamily="49" charset="0"/>
              </a:rPr>
              <a:t>int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max) {</a:t>
            </a:r>
          </a:p>
          <a:p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    // 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implementation of </a:t>
            </a:r>
            <a:r>
              <a:rPr lang="en-US" dirty="0" smtClean="0">
                <a:solidFill>
                  <a:schemeClr val="bg2"/>
                </a:solidFill>
                <a:latin typeface="Courier New" pitchFamily="49" charset="0"/>
              </a:rPr>
              <a:t>sort...</a:t>
            </a:r>
            <a:endParaRPr lang="en-US" dirty="0">
              <a:solidFill>
                <a:schemeClr val="bg2"/>
              </a:solidFill>
              <a:latin typeface="Courier New" pitchFamily="49" charset="0"/>
            </a:endParaRPr>
          </a:p>
          <a:p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   </a:t>
            </a:r>
            <a:r>
              <a:rPr lang="en-US" b="1" dirty="0">
                <a:solidFill>
                  <a:schemeClr val="bg2"/>
                </a:solidFill>
                <a:latin typeface="Courier New" pitchFamily="49" charset="0"/>
              </a:rPr>
              <a:t>return</a:t>
            </a:r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 status;</a:t>
            </a:r>
          </a:p>
          <a:p>
            <a:r>
              <a:rPr lang="en-US" dirty="0">
                <a:solidFill>
                  <a:schemeClr val="bg2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524294" name="Freeform 6"/>
          <p:cNvSpPr>
            <a:spLocks/>
          </p:cNvSpPr>
          <p:nvPr/>
        </p:nvSpPr>
        <p:spPr bwMode="auto">
          <a:xfrm>
            <a:off x="1447800" y="2220913"/>
            <a:ext cx="4572000" cy="522287"/>
          </a:xfrm>
          <a:custGeom>
            <a:avLst/>
            <a:gdLst>
              <a:gd name="T0" fmla="*/ 0 w 2880"/>
              <a:gd name="T1" fmla="*/ 0 h 432"/>
              <a:gd name="T2" fmla="*/ 2147483647 w 2880"/>
              <a:gd name="T3" fmla="*/ 2147483647 h 432"/>
              <a:gd name="T4" fmla="*/ 2147483647 w 2880"/>
              <a:gd name="T5" fmla="*/ 2147483647 h 432"/>
              <a:gd name="T6" fmla="*/ 2147483647 w 28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432"/>
              <a:gd name="T14" fmla="*/ 2880 w 28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432">
                <a:moveTo>
                  <a:pt x="0" y="0"/>
                </a:moveTo>
                <a:lnTo>
                  <a:pt x="48" y="432"/>
                </a:lnTo>
                <a:lnTo>
                  <a:pt x="2736" y="432"/>
                </a:lnTo>
                <a:lnTo>
                  <a:pt x="2880" y="0"/>
                </a:lnTo>
              </a:path>
            </a:pathLst>
          </a:custGeom>
          <a:noFill/>
          <a:ln w="2857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  <p:sp>
        <p:nvSpPr>
          <p:cNvPr id="524295" name="Freeform 7"/>
          <p:cNvSpPr>
            <a:spLocks/>
          </p:cNvSpPr>
          <p:nvPr/>
        </p:nvSpPr>
        <p:spPr bwMode="auto">
          <a:xfrm>
            <a:off x="1219200" y="2220913"/>
            <a:ext cx="4953000" cy="674687"/>
          </a:xfrm>
          <a:custGeom>
            <a:avLst/>
            <a:gdLst>
              <a:gd name="T0" fmla="*/ 0 w 2880"/>
              <a:gd name="T1" fmla="*/ 0 h 432"/>
              <a:gd name="T2" fmla="*/ 2147483647 w 2880"/>
              <a:gd name="T3" fmla="*/ 2147483647 h 432"/>
              <a:gd name="T4" fmla="*/ 2147483647 w 2880"/>
              <a:gd name="T5" fmla="*/ 2147483647 h 432"/>
              <a:gd name="T6" fmla="*/ 2147483647 w 2880"/>
              <a:gd name="T7" fmla="*/ 0 h 432"/>
              <a:gd name="T8" fmla="*/ 0 60000 65536"/>
              <a:gd name="T9" fmla="*/ 0 60000 65536"/>
              <a:gd name="T10" fmla="*/ 0 60000 65536"/>
              <a:gd name="T11" fmla="*/ 0 60000 65536"/>
              <a:gd name="T12" fmla="*/ 0 w 2880"/>
              <a:gd name="T13" fmla="*/ 0 h 432"/>
              <a:gd name="T14" fmla="*/ 2880 w 2880"/>
              <a:gd name="T15" fmla="*/ 432 h 432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0" h="432">
                <a:moveTo>
                  <a:pt x="0" y="0"/>
                </a:moveTo>
                <a:lnTo>
                  <a:pt x="48" y="432"/>
                </a:lnTo>
                <a:lnTo>
                  <a:pt x="2736" y="432"/>
                </a:lnTo>
                <a:lnTo>
                  <a:pt x="2880" y="0"/>
                </a:lnTo>
              </a:path>
            </a:pathLst>
          </a:custGeom>
          <a:noFill/>
          <a:ln w="28575">
            <a:solidFill>
              <a:schemeClr val="bg2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59839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4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4291" grpId="0" build="p" autoUpdateAnimBg="0"/>
      <p:bldP spid="524292" grpId="0" animBg="1" autoUpdateAnimBg="0"/>
      <p:bldP spid="524293" grpId="0" animBg="1" autoUpdateAnimBg="0"/>
      <p:bldP spid="524294" grpId="0" animBg="1"/>
      <p:bldP spid="52429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CC0033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A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9999"/>
        </a:dk2>
        <a:lt2>
          <a:srgbClr val="FFFFFF"/>
        </a:lt2>
        <a:accent1>
          <a:srgbClr val="CC0033"/>
        </a:accent1>
        <a:accent2>
          <a:srgbClr val="000099"/>
        </a:accent2>
        <a:accent3>
          <a:srgbClr val="AACACA"/>
        </a:accent3>
        <a:accent4>
          <a:srgbClr val="DADADA"/>
        </a:accent4>
        <a:accent5>
          <a:srgbClr val="E2AAAD"/>
        </a:accent5>
        <a:accent6>
          <a:srgbClr val="00008A"/>
        </a:accent6>
        <a:hlink>
          <a:srgbClr val="009999"/>
        </a:hlink>
        <a:folHlink>
          <a:srgbClr val="33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11338</TotalTime>
  <Words>2087</Words>
  <Application>Microsoft Office PowerPoint</Application>
  <PresentationFormat>On-screen Show (4:3)</PresentationFormat>
  <Paragraphs>308</Paragraphs>
  <Slides>32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Default Design</vt:lpstr>
      <vt:lpstr>Critical Infrastructure Security:  The Emerging Smart Grid  In Class: Cpt S 580-03, Cpt S 483-01, EE 582-02, EE 483-01 Online or Tri-Cities: Cpt S 580-03, Cpt S 483-01, Cpt S 483-02, EE 582-01, EE 483-01 </vt:lpstr>
      <vt:lpstr>Today’s Content</vt:lpstr>
      <vt:lpstr>Administrivia</vt:lpstr>
      <vt:lpstr>Today’s Content</vt:lpstr>
      <vt:lpstr>Introduction</vt:lpstr>
      <vt:lpstr>Advantages of Distributed Systems</vt:lpstr>
      <vt:lpstr>Consequences of Distributed Systems</vt:lpstr>
      <vt:lpstr>Today’s Content</vt:lpstr>
      <vt:lpstr>Example Local Call</vt:lpstr>
      <vt:lpstr>Example Remote Call</vt:lpstr>
      <vt:lpstr>Many Local Call Assumptions do not Hold!</vt:lpstr>
      <vt:lpstr>Bottom Line on Distributed Systems</vt:lpstr>
      <vt:lpstr>Today’s Content</vt:lpstr>
      <vt:lpstr>Figure 1.1 Selected app domains and associated networked apps</vt:lpstr>
      <vt:lpstr>E.g., Google Infrastructure</vt:lpstr>
      <vt:lpstr>Massive Multiplayer Online Games (MMOGs)</vt:lpstr>
      <vt:lpstr>Financial Trading</vt:lpstr>
      <vt:lpstr>Fig. 1.2  An example financial trading system</vt:lpstr>
      <vt:lpstr>Trading strategies example</vt:lpstr>
      <vt:lpstr>Today’s Content</vt:lpstr>
      <vt:lpstr>Mobile and ubiquitous computing</vt:lpstr>
      <vt:lpstr>Figure 1.4  Portable and handheld devices in a distributed system</vt:lpstr>
      <vt:lpstr>Distributed multimedia systems</vt:lpstr>
      <vt:lpstr>Distributed computing as a utility</vt:lpstr>
      <vt:lpstr>Figure 1.5  Cloud computing</vt:lpstr>
      <vt:lpstr>Today’s Content</vt:lpstr>
      <vt:lpstr>Focus in resource sharing</vt:lpstr>
      <vt:lpstr>Today’s Content</vt:lpstr>
      <vt:lpstr>Comparison: DC and Parallel Computing</vt:lpstr>
      <vt:lpstr>Differences: DC and Parallel Computing</vt:lpstr>
      <vt:lpstr>Differences: DC and Parallel Computing (cont.)</vt:lpstr>
      <vt:lpstr>Convergence of DC and Parallel Computing (maybe, eventually)</vt:lpstr>
    </vt:vector>
  </TitlesOfParts>
  <Company>Washington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Marketing</dc:creator>
  <cp:lastModifiedBy>bakken</cp:lastModifiedBy>
  <cp:revision>526</cp:revision>
  <cp:lastPrinted>2012-03-08T22:35:17Z</cp:lastPrinted>
  <dcterms:created xsi:type="dcterms:W3CDTF">2012-01-12T21:56:12Z</dcterms:created>
  <dcterms:modified xsi:type="dcterms:W3CDTF">2012-03-08T22:41:26Z</dcterms:modified>
</cp:coreProperties>
</file>