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476" r:id="rId2"/>
    <p:sldId id="535" r:id="rId3"/>
    <p:sldId id="506" r:id="rId4"/>
    <p:sldId id="514" r:id="rId5"/>
    <p:sldId id="507" r:id="rId6"/>
    <p:sldId id="508" r:id="rId7"/>
    <p:sldId id="509" r:id="rId8"/>
    <p:sldId id="510" r:id="rId9"/>
    <p:sldId id="511" r:id="rId10"/>
    <p:sldId id="512" r:id="rId11"/>
    <p:sldId id="513" r:id="rId12"/>
    <p:sldId id="516" r:id="rId13"/>
    <p:sldId id="517" r:id="rId14"/>
    <p:sldId id="518" r:id="rId15"/>
    <p:sldId id="519" r:id="rId16"/>
    <p:sldId id="520" r:id="rId17"/>
    <p:sldId id="521" r:id="rId18"/>
    <p:sldId id="522" r:id="rId19"/>
    <p:sldId id="523" r:id="rId20"/>
    <p:sldId id="524" r:id="rId21"/>
    <p:sldId id="525" r:id="rId22"/>
    <p:sldId id="526" r:id="rId23"/>
    <p:sldId id="527" r:id="rId24"/>
    <p:sldId id="530" r:id="rId25"/>
    <p:sldId id="531" r:id="rId26"/>
    <p:sldId id="532" r:id="rId27"/>
    <p:sldId id="533" r:id="rId28"/>
    <p:sldId id="534" r:id="rId29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4">
          <p15:clr>
            <a:srgbClr val="A4A3A4"/>
          </p15:clr>
        </p15:guide>
        <p15:guide id="2" orient="horz" pos="660">
          <p15:clr>
            <a:srgbClr val="A4A3A4"/>
          </p15:clr>
        </p15:guide>
        <p15:guide id="3" pos="2015">
          <p15:clr>
            <a:srgbClr val="A4A3A4"/>
          </p15:clr>
        </p15:guide>
        <p15:guide id="4" pos="39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0000"/>
    <a:srgbClr val="FFFF00"/>
    <a:srgbClr val="A60000"/>
    <a:srgbClr val="DBCEAC"/>
    <a:srgbClr val="3CB6CE"/>
    <a:srgbClr val="B6BF00"/>
    <a:srgbClr val="EC7A00"/>
    <a:srgbClr val="003C69"/>
    <a:srgbClr val="452325"/>
    <a:srgbClr val="C60C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027" y="58"/>
      </p:cViewPr>
      <p:guideLst>
        <p:guide orient="horz" pos="1534"/>
        <p:guide orient="horz" pos="660"/>
        <p:guide pos="2015"/>
        <p:guide pos="39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-3300" y="-96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445907" y="0"/>
            <a:ext cx="3079136" cy="467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2" tIns="46666" rIns="93332" bIns="46666" numCol="1" anchor="t" anchorCtr="0" compatLnSpc="1">
            <a:prstTxWarp prst="textNoShape">
              <a:avLst/>
            </a:prstTxWarp>
          </a:bodyPr>
          <a:lstStyle>
            <a:lvl1pPr defTabSz="93424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25044" y="0"/>
            <a:ext cx="1575821" cy="467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2" tIns="46666" rIns="93332" bIns="46666" numCol="1" anchor="t" anchorCtr="0" compatLnSpc="1">
            <a:prstTxWarp prst="textNoShape">
              <a:avLst/>
            </a:prstTxWarp>
          </a:bodyPr>
          <a:lstStyle>
            <a:lvl1pPr algn="r" defTabSz="933272">
              <a:defRPr sz="1200"/>
            </a:lvl1pPr>
          </a:lstStyle>
          <a:p>
            <a:pPr>
              <a:defRPr/>
            </a:pPr>
            <a:fld id="{8E549AE1-CB59-2745-AF92-31C81185A39C}" type="datetime1">
              <a:rPr lang="en-US"/>
              <a:pPr>
                <a:defRPr/>
              </a:pPr>
              <a:t>10/26/2016</a:t>
            </a:fld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917444"/>
            <a:ext cx="3077524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2" tIns="46666" rIns="93332" bIns="46666" numCol="1" anchor="b" anchorCtr="0" compatLnSpc="1">
            <a:prstTxWarp prst="textNoShape">
              <a:avLst/>
            </a:prstTxWarp>
          </a:bodyPr>
          <a:lstStyle>
            <a:lvl1pPr defTabSz="934243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Template I-Aqua curve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341" y="8917444"/>
            <a:ext cx="3077524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2" tIns="46666" rIns="93332" bIns="46666" numCol="1" anchor="b" anchorCtr="0" compatLnSpc="1">
            <a:prstTxWarp prst="textNoShape">
              <a:avLst/>
            </a:prstTxWarp>
          </a:bodyPr>
          <a:lstStyle>
            <a:lvl1pPr algn="r" defTabSz="933272">
              <a:defRPr sz="1200"/>
            </a:lvl1pPr>
          </a:lstStyle>
          <a:p>
            <a:pPr>
              <a:defRPr/>
            </a:pPr>
            <a:fld id="{A737CBF3-CE8D-5249-98EE-A22195CC8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318" name="Picture 5" descr="wsuTLSig4c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786" y="146293"/>
            <a:ext cx="1264847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2201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524" cy="467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2" tIns="46666" rIns="93332" bIns="46666" numCol="1" anchor="t" anchorCtr="0" compatLnSpc="1">
            <a:prstTxWarp prst="textNoShape">
              <a:avLst/>
            </a:prstTxWarp>
          </a:bodyPr>
          <a:lstStyle>
            <a:lvl1pPr defTabSz="93424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341" y="0"/>
            <a:ext cx="3077524" cy="467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2" tIns="46666" rIns="93332" bIns="46666" numCol="1" anchor="t" anchorCtr="0" compatLnSpc="1">
            <a:prstTxWarp prst="textNoShape">
              <a:avLst/>
            </a:prstTxWarp>
          </a:bodyPr>
          <a:lstStyle>
            <a:lvl1pPr algn="r" defTabSz="933272">
              <a:defRPr sz="1200"/>
            </a:lvl1pPr>
          </a:lstStyle>
          <a:p>
            <a:pPr>
              <a:defRPr/>
            </a:pPr>
            <a:fld id="{0FE0C1DE-C5B0-E843-82B5-4B8AF2F0E0D7}" type="datetime1">
              <a:rPr lang="en-US"/>
              <a:pPr>
                <a:defRPr/>
              </a:pPr>
              <a:t>10/26/2016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6500" y="706438"/>
            <a:ext cx="4694238" cy="3519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571" y="4459526"/>
            <a:ext cx="5681335" cy="4223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2" tIns="46666" rIns="93332" bIns="466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917444"/>
            <a:ext cx="3077524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2" tIns="46666" rIns="93332" bIns="46666" numCol="1" anchor="b" anchorCtr="0" compatLnSpc="1">
            <a:prstTxWarp prst="textNoShape">
              <a:avLst/>
            </a:prstTxWarp>
          </a:bodyPr>
          <a:lstStyle>
            <a:lvl1pPr defTabSz="934243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Template I-Aqua curve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341" y="8917444"/>
            <a:ext cx="3077524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2" tIns="46666" rIns="93332" bIns="46666" numCol="1" anchor="b" anchorCtr="0" compatLnSpc="1">
            <a:prstTxWarp prst="textNoShape">
              <a:avLst/>
            </a:prstTxWarp>
          </a:bodyPr>
          <a:lstStyle>
            <a:lvl1pPr algn="r" defTabSz="933272">
              <a:defRPr sz="1200"/>
            </a:lvl1pPr>
          </a:lstStyle>
          <a:p>
            <a:pPr>
              <a:defRPr/>
            </a:pPr>
            <a:fld id="{1A350439-484D-8946-BE60-42AE40F02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57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0FE0C1DE-C5B0-E843-82B5-4B8AF2F0E0D7}" type="datetime1">
              <a:rPr lang="en-US" smtClean="0"/>
              <a:pPr>
                <a:defRPr/>
              </a:pPr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Template I-Aqua curve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350439-484D-8946-BE60-42AE40F028B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6772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99416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689836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106038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680227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484375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99416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689836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106038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680227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4535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642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445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48437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"/>
          <p:cNvGrpSpPr>
            <a:grpSpLocks/>
          </p:cNvGrpSpPr>
          <p:nvPr userDrawn="1"/>
        </p:nvGrpSpPr>
        <p:grpSpPr bwMode="auto">
          <a:xfrm>
            <a:off x="160338" y="171450"/>
            <a:ext cx="8626475" cy="6219825"/>
            <a:chOff x="228600" y="152400"/>
            <a:chExt cx="8626475" cy="6219825"/>
          </a:xfrm>
        </p:grpSpPr>
        <p:sp>
          <p:nvSpPr>
            <p:cNvPr id="5" name="Rounded Rectangle 4"/>
            <p:cNvSpPr/>
            <p:nvPr userDrawn="1"/>
          </p:nvSpPr>
          <p:spPr bwMode="ltGray">
            <a:xfrm>
              <a:off x="228600" y="152400"/>
              <a:ext cx="8626475" cy="6219825"/>
            </a:xfrm>
            <a:prstGeom prst="roundRect">
              <a:avLst/>
            </a:prstGeom>
            <a:gradFill flip="none" rotWithShape="1">
              <a:gsLst>
                <a:gs pos="17000">
                  <a:schemeClr val="accent5">
                    <a:lumMod val="20000"/>
                    <a:lumOff val="80000"/>
                  </a:schemeClr>
                </a:gs>
                <a:gs pos="37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ounded Rectangle 5"/>
            <p:cNvSpPr/>
            <p:nvPr userDrawn="1"/>
          </p:nvSpPr>
          <p:spPr bwMode="white">
            <a:xfrm>
              <a:off x="268287" y="180975"/>
              <a:ext cx="8547100" cy="6162675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" name="Group 17"/>
          <p:cNvGrpSpPr>
            <a:grpSpLocks/>
          </p:cNvGrpSpPr>
          <p:nvPr userDrawn="1"/>
        </p:nvGrpSpPr>
        <p:grpSpPr bwMode="auto">
          <a:xfrm>
            <a:off x="0" y="6705600"/>
            <a:ext cx="9144000" cy="152400"/>
            <a:chOff x="-1" y="6705600"/>
            <a:chExt cx="9144001" cy="152400"/>
          </a:xfrm>
        </p:grpSpPr>
        <p:sp>
          <p:nvSpPr>
            <p:cNvPr id="8" name="Rectangle 7"/>
            <p:cNvSpPr/>
            <p:nvPr userDrawn="1"/>
          </p:nvSpPr>
          <p:spPr bwMode="ltGray">
            <a:xfrm>
              <a:off x="-1" y="6705600"/>
              <a:ext cx="4611689" cy="15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 bwMode="ltGray">
            <a:xfrm>
              <a:off x="4572000" y="6705600"/>
              <a:ext cx="3116263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 bwMode="ltGray">
            <a:xfrm>
              <a:off x="7620000" y="6705600"/>
              <a:ext cx="1524000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pic>
        <p:nvPicPr>
          <p:cNvPr id="11" name="Picture 15" descr="wsuTLSig4cW.gi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42888" y="5943600"/>
            <a:ext cx="1487487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 bwMode="black">
          <a:xfrm>
            <a:off x="591722" y="950495"/>
            <a:ext cx="8141479" cy="480131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800" b="1" dirty="0">
                <a:solidFill>
                  <a:schemeClr val="accent1"/>
                </a:solidFill>
                <a:latin typeface="Lucida Sans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585627" y="1638705"/>
            <a:ext cx="8162563" cy="430887"/>
          </a:xfrm>
        </p:spPr>
        <p:txBody>
          <a:bodyPr rIns="0" anchorCtr="0"/>
          <a:lstStyle>
            <a:lvl1pPr marL="0" indent="0" algn="ctr">
              <a:buFont typeface="Arial" pitchFamily="34" charset="0"/>
              <a:buNone/>
              <a:defRPr sz="2200" b="0">
                <a:solidFill>
                  <a:schemeClr val="bg2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Rectangle 6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49213" y="6464300"/>
            <a:ext cx="1550987" cy="393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7"/>
          <p:cNvSpPr>
            <a:spLocks noGrp="1" noChangeArrowheads="1"/>
          </p:cNvSpPr>
          <p:nvPr userDrawn="1">
            <p:ph type="ftr" sz="quarter" idx="11"/>
          </p:nvPr>
        </p:nvSpPr>
        <p:spPr>
          <a:xfrm>
            <a:off x="1631950" y="6464300"/>
            <a:ext cx="6451600" cy="393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8"/>
          <p:cNvSpPr>
            <a:spLocks noGrp="1" noChangeArrowheads="1"/>
          </p:cNvSpPr>
          <p:nvPr userDrawn="1">
            <p:ph type="sldNum" sz="quarter" idx="12"/>
          </p:nvPr>
        </p:nvSpPr>
        <p:spPr>
          <a:xfrm>
            <a:off x="8169275" y="6464300"/>
            <a:ext cx="974725" cy="393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81DAB-1978-274E-B275-EF7314A67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1" y="1981200"/>
            <a:ext cx="5600700" cy="4801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260" y="2667001"/>
            <a:ext cx="4832092" cy="1851025"/>
          </a:xfrm>
        </p:spPr>
        <p:txBody>
          <a:bodyPr vert="eaVert"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2DC07-4414-F64B-9FE9-D22E25CDD1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24441" y="1981200"/>
            <a:ext cx="1348061" cy="251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45320" y="1981200"/>
            <a:ext cx="2774606" cy="2514600"/>
          </a:xfrm>
        </p:spPr>
        <p:txBody>
          <a:bodyPr vert="eaVert"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2C994-C645-8547-929F-414DD5212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914" y="903116"/>
            <a:ext cx="7772400" cy="480131"/>
          </a:xfrm>
        </p:spPr>
        <p:txBody>
          <a:bodyPr/>
          <a:lstStyle>
            <a:lvl1pPr>
              <a:defRPr sz="2800">
                <a:latin typeface="Lucida San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914" y="1543943"/>
            <a:ext cx="7772400" cy="1954894"/>
          </a:xfrm>
        </p:spPr>
        <p:txBody>
          <a:bodyPr/>
          <a:lstStyle>
            <a:lvl1pPr marL="344488" indent="-179388">
              <a:spcBef>
                <a:spcPts val="1200"/>
              </a:spcBef>
              <a:buSzPct val="100000"/>
              <a:buFont typeface="Arial" pitchFamily="34" charset="0"/>
              <a:buChar char="•"/>
              <a:defRPr sz="2600" b="0"/>
            </a:lvl1pPr>
            <a:lvl2pPr marL="509588" indent="-165100">
              <a:spcBef>
                <a:spcPts val="400"/>
              </a:spcBef>
              <a:buSzPct val="75000"/>
              <a:buFont typeface="Wingdings" pitchFamily="2" charset="2"/>
              <a:buChar char="§"/>
              <a:defRPr sz="2400"/>
            </a:lvl2pPr>
            <a:lvl3pPr marL="688975" indent="-179388">
              <a:spcBef>
                <a:spcPts val="400"/>
              </a:spcBef>
              <a:buSzPct val="100000"/>
              <a:buFont typeface="Lucida Sans" pitchFamily="34" charset="0"/>
              <a:buChar char="–"/>
              <a:defRPr/>
            </a:lvl3pPr>
            <a:lvl4pPr marL="9144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2000"/>
            </a:lvl4pPr>
            <a:lvl5pPr marL="10795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7853A-D761-CF46-B522-8BBC76CE6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vboydo\My Documents\0 val work\1 WSU signature identities\PullmanTLSigsWindows\face to face - matted gifs to use\wsuTLSig4cW.gif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19113" y="6030913"/>
            <a:ext cx="13763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18842" y="1993614"/>
            <a:ext cx="5070298" cy="892552"/>
          </a:xfrm>
        </p:spPr>
        <p:txBody>
          <a:bodyPr anchorCtr="0"/>
          <a:lstStyle>
            <a:lvl1pPr algn="l">
              <a:lnSpc>
                <a:spcPct val="100000"/>
              </a:lnSpc>
              <a:defRPr sz="2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18842" y="2978475"/>
            <a:ext cx="5070298" cy="430887"/>
          </a:xfrm>
        </p:spPr>
        <p:txBody>
          <a:bodyPr rIns="0" anchorCtr="0"/>
          <a:lstStyle>
            <a:lvl1pPr marL="0" indent="0" algn="l">
              <a:buFontTx/>
              <a:buNone/>
              <a:defRPr sz="2200" b="0">
                <a:solidFill>
                  <a:schemeClr val="bg2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70659-AB4B-5F4F-8CC6-3E132ABE3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1" y="969592"/>
            <a:ext cx="5600700" cy="48013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686" y="1813811"/>
            <a:ext cx="4002321" cy="2355004"/>
          </a:xfrm>
        </p:spPr>
        <p:txBody>
          <a:bodyPr/>
          <a:lstStyle>
            <a:lvl1pPr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>
              <a:buSzPct val="125000"/>
              <a:buFont typeface="Arial" pitchFamily="34" charset="0"/>
              <a:buChar char="•"/>
              <a:defRPr lang="en-US" sz="2000" dirty="0" smtClean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406" y="1813811"/>
            <a:ext cx="3969948" cy="2355004"/>
          </a:xfrm>
        </p:spPr>
        <p:txBody>
          <a:bodyPr/>
          <a:lstStyle>
            <a:lvl1pPr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>
              <a:buSzPct val="125000"/>
              <a:buFont typeface="Arial" pitchFamily="34" charset="0"/>
              <a:buChar char="•"/>
              <a:defRPr lang="en-US" sz="2000" dirty="0" smtClean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E182A-1E5E-FE44-B15C-B9755A7B4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8013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8309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2355004"/>
          </a:xfrm>
        </p:spPr>
        <p:txBody>
          <a:bodyPr/>
          <a:lstStyle>
            <a:lvl1pPr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>
              <a:defRPr lang="en-US" sz="2000" dirty="0" smtClean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8309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2355004"/>
          </a:xfrm>
        </p:spPr>
        <p:txBody>
          <a:bodyPr/>
          <a:lstStyle>
            <a:lvl1pPr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>
              <a:defRPr lang="en-US" sz="2000" dirty="0" smtClean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04397-8511-224E-9F89-17E3AA3A6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1" y="1981200"/>
            <a:ext cx="5600700" cy="4801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72478-83E3-5E4E-A276-DA1531262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8B2A5-1F34-6745-B5BD-475F7FE0F4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64633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2355004"/>
          </a:xfrm>
        </p:spPr>
        <p:txBody>
          <a:bodyPr/>
          <a:lstStyle>
            <a:lvl1pPr marL="165100" indent="-165100"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 marL="509588" indent="-165100"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 marL="974725" indent="-180975">
              <a:buSzPct val="125000"/>
              <a:buFont typeface="Arial" pitchFamily="34" charset="0"/>
              <a:buChar char="•"/>
              <a:defRPr lang="en-US" sz="2000" dirty="0" smtClean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4A0F8-68D3-4F46-BD63-29EEA50D9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36933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58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F7436-A17A-A649-AD92-68205989C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>
            <a:grpSpLocks/>
          </p:cNvGrpSpPr>
          <p:nvPr userDrawn="1"/>
        </p:nvGrpSpPr>
        <p:grpSpPr bwMode="auto">
          <a:xfrm>
            <a:off x="0" y="6705600"/>
            <a:ext cx="9144000" cy="152400"/>
            <a:chOff x="-1" y="6705600"/>
            <a:chExt cx="9144001" cy="152400"/>
          </a:xfrm>
        </p:grpSpPr>
        <p:sp>
          <p:nvSpPr>
            <p:cNvPr id="24" name="Rectangle 23"/>
            <p:cNvSpPr/>
            <p:nvPr userDrawn="1"/>
          </p:nvSpPr>
          <p:spPr bwMode="ltGray">
            <a:xfrm>
              <a:off x="-1" y="6705600"/>
              <a:ext cx="4611689" cy="15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 bwMode="ltGray">
            <a:xfrm>
              <a:off x="4572000" y="6705600"/>
              <a:ext cx="3116263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Rectangle 25"/>
            <p:cNvSpPr/>
            <p:nvPr userDrawn="1"/>
          </p:nvSpPr>
          <p:spPr bwMode="ltGray">
            <a:xfrm>
              <a:off x="7620000" y="6705600"/>
              <a:ext cx="1524000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7" name="Group 13"/>
          <p:cNvGrpSpPr>
            <a:grpSpLocks/>
          </p:cNvGrpSpPr>
          <p:nvPr userDrawn="1"/>
        </p:nvGrpSpPr>
        <p:grpSpPr bwMode="auto">
          <a:xfrm>
            <a:off x="160338" y="171450"/>
            <a:ext cx="8626475" cy="6219825"/>
            <a:chOff x="228600" y="152400"/>
            <a:chExt cx="8626475" cy="6219825"/>
          </a:xfrm>
        </p:grpSpPr>
        <p:sp>
          <p:nvSpPr>
            <p:cNvPr id="15" name="Rounded Rectangle 14"/>
            <p:cNvSpPr/>
            <p:nvPr userDrawn="1"/>
          </p:nvSpPr>
          <p:spPr bwMode="ltGray">
            <a:xfrm>
              <a:off x="228600" y="152400"/>
              <a:ext cx="8626475" cy="6219825"/>
            </a:xfrm>
            <a:prstGeom prst="roundRect">
              <a:avLst/>
            </a:prstGeom>
            <a:gradFill flip="none" rotWithShape="1">
              <a:gsLst>
                <a:gs pos="17000">
                  <a:schemeClr val="accent5">
                    <a:lumMod val="20000"/>
                    <a:lumOff val="80000"/>
                  </a:schemeClr>
                </a:gs>
                <a:gs pos="37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Rounded Rectangle 15"/>
            <p:cNvSpPr/>
            <p:nvPr userDrawn="1"/>
          </p:nvSpPr>
          <p:spPr bwMode="white">
            <a:xfrm>
              <a:off x="268287" y="180975"/>
              <a:ext cx="8547100" cy="6162675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028" name="Rectangle 3"/>
          <p:cNvSpPr>
            <a:spLocks noGrp="1" noChangeArrowheads="1"/>
          </p:cNvSpPr>
          <p:nvPr userDrawn="1">
            <p:ph type="body" idx="1"/>
          </p:nvPr>
        </p:nvSpPr>
        <p:spPr bwMode="black">
          <a:xfrm>
            <a:off x="1874838" y="1592263"/>
            <a:ext cx="5600700" cy="195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2"/>
          <p:cNvSpPr>
            <a:spLocks noGrp="1" noChangeArrowheads="1"/>
          </p:cNvSpPr>
          <p:nvPr userDrawn="1">
            <p:ph type="title"/>
          </p:nvPr>
        </p:nvSpPr>
        <p:spPr bwMode="black">
          <a:xfrm>
            <a:off x="455613" y="906463"/>
            <a:ext cx="84391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2"/>
          </p:nvPr>
        </p:nvSpPr>
        <p:spPr bwMode="black">
          <a:xfrm>
            <a:off x="123825" y="6469063"/>
            <a:ext cx="1519238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3"/>
          </p:nvPr>
        </p:nvSpPr>
        <p:spPr bwMode="black">
          <a:xfrm>
            <a:off x="1544638" y="6469063"/>
            <a:ext cx="615315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Rectangle 6"/>
          <p:cNvSpPr>
            <a:spLocks noGrp="1" noChangeArrowheads="1"/>
          </p:cNvSpPr>
          <p:nvPr userDrawn="1">
            <p:ph type="sldNum" sz="quarter" idx="4"/>
          </p:nvPr>
        </p:nvSpPr>
        <p:spPr bwMode="black">
          <a:xfrm>
            <a:off x="7766050" y="6469063"/>
            <a:ext cx="130175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0C37A1A-351C-7B4A-B678-F2F868C1C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12" r:id="rId1"/>
    <p:sldLayoutId id="2147484103" r:id="rId2"/>
    <p:sldLayoutId id="2147484113" r:id="rId3"/>
    <p:sldLayoutId id="2147484104" r:id="rId4"/>
    <p:sldLayoutId id="2147484105" r:id="rId5"/>
    <p:sldLayoutId id="2147484106" r:id="rId6"/>
    <p:sldLayoutId id="2147484107" r:id="rId7"/>
    <p:sldLayoutId id="2147484108" r:id="rId8"/>
    <p:sldLayoutId id="2147484109" r:id="rId9"/>
    <p:sldLayoutId id="2147484110" r:id="rId10"/>
    <p:sldLayoutId id="2147484111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  <a:ea typeface="ＭＳ Ｐゴシック" charset="-128"/>
          <a:cs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165100" indent="-165100" algn="l" rtl="0" eaLnBrk="0" fontAlgn="base" hangingPunct="0">
        <a:spcBef>
          <a:spcPct val="25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600" dirty="0">
          <a:solidFill>
            <a:schemeClr val="bg2"/>
          </a:solidFill>
          <a:latin typeface="Lucida Sans" pitchFamily="34" charset="0"/>
          <a:ea typeface="ＭＳ Ｐゴシック" charset="-128"/>
          <a:cs typeface="ＭＳ Ｐゴシック" charset="-128"/>
        </a:defRPr>
      </a:lvl1pPr>
      <a:lvl2pPr marL="344488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ＭＳ Ｐゴシック" charset="-128"/>
        </a:defRPr>
      </a:lvl2pPr>
      <a:lvl3pPr marL="509588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200" dirty="0">
          <a:solidFill>
            <a:schemeClr val="bg2"/>
          </a:solidFill>
          <a:latin typeface="Lucida Sans" pitchFamily="34" charset="0"/>
          <a:ea typeface="ＭＳ Ｐゴシック" charset="-128"/>
        </a:defRPr>
      </a:lvl3pPr>
      <a:lvl4pPr marL="688975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000" dirty="0">
          <a:solidFill>
            <a:schemeClr val="bg2"/>
          </a:solidFill>
          <a:latin typeface="Lucida Sans" pitchFamily="34" charset="0"/>
          <a:ea typeface="ＭＳ Ｐゴシック" charset="-128"/>
        </a:defRPr>
      </a:lvl4pPr>
      <a:lvl5pPr marL="854075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000" dirty="0">
          <a:solidFill>
            <a:schemeClr val="bg2"/>
          </a:solidFill>
          <a:latin typeface="Lucida Sans" pitchFamily="34" charset="0"/>
          <a:ea typeface="ＭＳ Ｐゴシック" charset="-128"/>
        </a:defRPr>
      </a:lvl5pPr>
      <a:lvl6pPr marL="11414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15986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20558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25130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ecs.wsu.edu/~bakken/middleware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87733" y="472438"/>
            <a:ext cx="7772400" cy="487313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  <a:latin typeface="Lucida Sans" charset="0"/>
              </a:rPr>
              <a:t>Distributed Computing &amp; Middleware</a:t>
            </a:r>
            <a:endParaRPr lang="en-US" dirty="0">
              <a:solidFill>
                <a:srgbClr val="C0504D"/>
              </a:solidFill>
              <a:latin typeface="Lucida San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3214" y="1570312"/>
            <a:ext cx="80325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Info </a:t>
            </a:r>
            <a:r>
              <a:rPr lang="en-US" sz="3200" dirty="0" smtClean="0">
                <a:solidFill>
                  <a:schemeClr val="bg1"/>
                </a:solidFill>
              </a:rPr>
              <a:t>on </a:t>
            </a:r>
            <a:r>
              <a:rPr lang="en-US" sz="3200" dirty="0" err="1" smtClean="0">
                <a:solidFill>
                  <a:schemeClr val="bg1"/>
                </a:solidFill>
              </a:rPr>
              <a:t>CptS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464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Good background in case you never take 464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900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5613"/>
            <a:ext cx="9144000" cy="915987"/>
          </a:xfrm>
        </p:spPr>
        <p:txBody>
          <a:bodyPr/>
          <a:lstStyle/>
          <a:p>
            <a:pPr eaLnBrk="1" hangingPunct="1"/>
            <a:r>
              <a:rPr lang="en-US" sz="4000">
                <a:latin typeface="Comic Sans MS" charset="0"/>
              </a:rPr>
              <a:t>Many Local Call Assumptions don</a:t>
            </a:r>
            <a:r>
              <a:rPr lang="ja-JP" altLang="en-US" sz="4000">
                <a:latin typeface="Comic Sans MS" charset="0"/>
              </a:rPr>
              <a:t>’</a:t>
            </a:r>
            <a:r>
              <a:rPr lang="en-US" sz="4000">
                <a:latin typeface="Comic Sans MS" charset="0"/>
              </a:rPr>
              <a:t>t Hold!</a:t>
            </a:r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91600" cy="48006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Not a local object Invocation, so need more help </a:t>
            </a:r>
          </a:p>
          <a:p>
            <a:pPr lvl="1" eaLnBrk="1" hangingPunct="1"/>
            <a:r>
              <a:rPr lang="en-US" sz="2400">
                <a:latin typeface="Arial" charset="0"/>
              </a:rPr>
              <a:t>Need remote equivalent of local (assembler) calling conventions</a:t>
            </a:r>
          </a:p>
          <a:p>
            <a:pPr lvl="1" eaLnBrk="1" hangingPunct="1"/>
            <a:r>
              <a:rPr lang="en-US" sz="2400">
                <a:latin typeface="Arial" charset="0"/>
              </a:rPr>
              <a:t>In this class we will come to understand this </a:t>
            </a:r>
            <a:r>
              <a:rPr lang="ja-JP" altLang="en-US" sz="2400">
                <a:latin typeface="Arial" charset="0"/>
              </a:rPr>
              <a:t>“</a:t>
            </a:r>
            <a:r>
              <a:rPr lang="en-US" sz="2400">
                <a:latin typeface="Arial" charset="0"/>
              </a:rPr>
              <a:t>plumbing</a:t>
            </a:r>
            <a:r>
              <a:rPr lang="ja-JP" altLang="en-US" sz="2400">
                <a:latin typeface="Arial" charset="0"/>
              </a:rPr>
              <a:t>”</a:t>
            </a:r>
            <a:r>
              <a:rPr lang="en-US" sz="2400">
                <a:latin typeface="Arial" charset="0"/>
              </a:rPr>
              <a:t> much better</a:t>
            </a:r>
          </a:p>
          <a:p>
            <a:pPr eaLnBrk="1" hangingPunct="1"/>
            <a:r>
              <a:rPr lang="en-US" sz="2800">
                <a:latin typeface="Arial" charset="0"/>
              </a:rPr>
              <a:t>Not in same programming language (can</a:t>
            </a:r>
            <a:r>
              <a:rPr lang="ja-JP" altLang="en-US" sz="2800">
                <a:latin typeface="Arial" charset="0"/>
              </a:rPr>
              <a:t>’</a:t>
            </a:r>
            <a:r>
              <a:rPr lang="en-US" sz="2800">
                <a:latin typeface="Arial" charset="0"/>
              </a:rPr>
              <a:t>t assume)</a:t>
            </a:r>
          </a:p>
          <a:p>
            <a:pPr eaLnBrk="1" hangingPunct="1"/>
            <a:r>
              <a:rPr lang="en-US" sz="2800">
                <a:latin typeface="Arial" charset="0"/>
              </a:rPr>
              <a:t>Not written by same programmer</a:t>
            </a:r>
          </a:p>
          <a:p>
            <a:pPr eaLnBrk="1" hangingPunct="1"/>
            <a:r>
              <a:rPr lang="en-US" sz="2800">
                <a:latin typeface="Arial" charset="0"/>
              </a:rPr>
              <a:t>Not running same operating system for caller and callee</a:t>
            </a:r>
          </a:p>
          <a:p>
            <a:pPr eaLnBrk="1" hangingPunct="1"/>
            <a:r>
              <a:rPr lang="en-US" sz="2800">
                <a:latin typeface="Arial" charset="0"/>
              </a:rPr>
              <a:t>Not same CPU type for caller and callee</a:t>
            </a:r>
          </a:p>
          <a:p>
            <a:pPr eaLnBrk="1" hangingPunct="1"/>
            <a:r>
              <a:rPr lang="en-US" sz="2800">
                <a:latin typeface="Arial" charset="0"/>
              </a:rPr>
              <a:t>…</a:t>
            </a:r>
          </a:p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0462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38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991600" cy="3017838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Not always in the same administrative domain</a:t>
            </a:r>
          </a:p>
          <a:p>
            <a:pPr eaLnBrk="1" hangingPunct="1"/>
            <a:r>
              <a:rPr lang="en-US" sz="2800">
                <a:latin typeface="Arial" charset="0"/>
              </a:rPr>
              <a:t>Latency for transfer of control and data can be large and, worse, unpredictable</a:t>
            </a:r>
          </a:p>
          <a:p>
            <a:pPr eaLnBrk="1" hangingPunct="1"/>
            <a:r>
              <a:rPr lang="en-US" sz="2800">
                <a:latin typeface="Arial" charset="0"/>
              </a:rPr>
              <a:t>Partial failures</a:t>
            </a:r>
          </a:p>
          <a:p>
            <a:pPr eaLnBrk="1" hangingPunct="1"/>
            <a:r>
              <a:rPr lang="en-US" sz="2800">
                <a:latin typeface="Arial" charset="0"/>
              </a:rPr>
              <a:t>Membership of the system (the computers in its collection) can change</a:t>
            </a:r>
          </a:p>
          <a:p>
            <a:pPr eaLnBrk="1" hangingPunct="1"/>
            <a:r>
              <a:rPr lang="en-US" sz="2800">
                <a:latin typeface="Arial" charset="0"/>
              </a:rPr>
              <a:t>Unreliable or insecure communication</a:t>
            </a:r>
            <a:endParaRPr lang="en-US" sz="28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455613"/>
            <a:ext cx="9296400" cy="915987"/>
          </a:xfrm>
        </p:spPr>
        <p:txBody>
          <a:bodyPr/>
          <a:lstStyle/>
          <a:p>
            <a:pPr eaLnBrk="1" hangingPunct="1"/>
            <a:r>
              <a:rPr lang="en-US" sz="4000">
                <a:latin typeface="Comic Sans MS" charset="0"/>
              </a:rPr>
              <a:t>Many Local Call Assumptions don</a:t>
            </a:r>
            <a:r>
              <a:rPr lang="ja-JP" altLang="en-US" sz="4000">
                <a:latin typeface="Comic Sans MS" charset="0"/>
              </a:rPr>
              <a:t>’</a:t>
            </a:r>
            <a:r>
              <a:rPr lang="en-US" sz="4000">
                <a:latin typeface="Comic Sans MS" charset="0"/>
              </a:rPr>
              <a:t>t Hold! (2)</a:t>
            </a:r>
          </a:p>
        </p:txBody>
      </p:sp>
    </p:spTree>
    <p:extLst>
      <p:ext uri="{BB962C8B-B14F-4D97-AF65-F5344CB8AC3E}">
        <p14:creationId xmlns:p14="http://schemas.microsoft.com/office/powerpoint/2010/main" val="26128112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38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dirty="0" err="1" smtClean="0"/>
              <a:t>CptS</a:t>
            </a:r>
            <a:r>
              <a:rPr lang="en-US" dirty="0" smtClean="0"/>
              <a:t> 464/564 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mtClean="0"/>
              <a:t>Middleware in Context:  © 2011 David E. Bakken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801914" y="179216"/>
            <a:ext cx="7772400" cy="480131"/>
          </a:xfrm>
        </p:spPr>
        <p:txBody>
          <a:bodyPr/>
          <a:lstStyle/>
          <a:p>
            <a:pPr eaLnBrk="1" hangingPunct="1"/>
            <a:r>
              <a:rPr lang="en-US" sz="2800" smtClean="0"/>
              <a:t>Context: (Most) Technology Marches On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991600" cy="569848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Hardware technology’s progress phenomenal in last few decades</a:t>
            </a:r>
          </a:p>
          <a:p>
            <a:pPr lvl="1" eaLnBrk="1" hangingPunct="1"/>
            <a:r>
              <a:rPr lang="en-US" sz="2200" dirty="0" smtClean="0"/>
              <a:t>Moore’s Law</a:t>
            </a:r>
          </a:p>
          <a:p>
            <a:pPr lvl="1" eaLnBrk="1" hangingPunct="1"/>
            <a:r>
              <a:rPr lang="en-US" sz="2200" dirty="0" smtClean="0"/>
              <a:t>Metcalf’s Law</a:t>
            </a:r>
          </a:p>
          <a:p>
            <a:pPr lvl="1" eaLnBrk="1" hangingPunct="1"/>
            <a:r>
              <a:rPr lang="en-US" sz="2200" dirty="0" smtClean="0"/>
              <a:t>Graphics processing power</a:t>
            </a:r>
          </a:p>
          <a:p>
            <a:pPr eaLnBrk="1" hangingPunct="1"/>
            <a:r>
              <a:rPr lang="en-US" sz="2400" dirty="0" smtClean="0"/>
              <a:t>Software technology’s progress is much more spotty</a:t>
            </a:r>
          </a:p>
          <a:p>
            <a:pPr lvl="1" eaLnBrk="1" hangingPunct="1"/>
            <a:r>
              <a:rPr lang="en-US" sz="2200" dirty="0" smtClean="0"/>
              <a:t>“Software crisis”</a:t>
            </a:r>
          </a:p>
          <a:p>
            <a:pPr lvl="1" eaLnBrk="1" hangingPunct="1"/>
            <a:r>
              <a:rPr lang="en-US" sz="2200" dirty="0" smtClean="0"/>
              <a:t>Yet SW is a large and increasing part of complex apps/systems!</a:t>
            </a:r>
          </a:p>
          <a:p>
            <a:pPr eaLnBrk="1" hangingPunct="1"/>
            <a:r>
              <a:rPr lang="en-US" sz="2400" dirty="0" smtClean="0"/>
              <a:t>Apps and systems are rapidly becoming (more) networked</a:t>
            </a:r>
          </a:p>
          <a:p>
            <a:pPr lvl="1" eaLnBrk="1" hangingPunct="1"/>
            <a:r>
              <a:rPr lang="en-US" sz="2200" dirty="0" smtClean="0"/>
              <a:t>Oops, distributed software is much harder yet to get right…</a:t>
            </a:r>
          </a:p>
          <a:p>
            <a:pPr eaLnBrk="1" hangingPunct="1"/>
            <a:r>
              <a:rPr lang="en-US" sz="2400" dirty="0" smtClean="0"/>
              <a:t>Middleware a promising technology for programmability of distributed systems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-43815" y="6469063"/>
            <a:ext cx="1519238" cy="388937"/>
          </a:xfrm>
        </p:spPr>
        <p:txBody>
          <a:bodyPr/>
          <a:lstStyle/>
          <a:p>
            <a:pPr>
              <a:defRPr/>
            </a:pPr>
            <a:fld id="{D9469AD1-8220-48E4-9A67-58436C02FF46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0984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dirty="0" err="1" smtClean="0"/>
              <a:t>CptS</a:t>
            </a:r>
            <a:r>
              <a:rPr lang="en-US" dirty="0" smtClean="0"/>
              <a:t> 464/564 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mtClean="0"/>
              <a:t>Middleware in Context:  © 2011 David E. Bakken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83820"/>
            <a:ext cx="8686800" cy="561975"/>
          </a:xfrm>
        </p:spPr>
        <p:txBody>
          <a:bodyPr/>
          <a:lstStyle/>
          <a:p>
            <a:pPr eaLnBrk="1" hangingPunct="1"/>
            <a:r>
              <a:rPr lang="en-US" dirty="0" smtClean="0"/>
              <a:t>Why Middleware?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41020"/>
            <a:ext cx="9144000" cy="5629233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15000"/>
              </a:spcBef>
            </a:pPr>
            <a:r>
              <a:rPr lang="en-US" sz="2400" dirty="0" smtClean="0"/>
              <a:t>Middleware == “</a:t>
            </a:r>
            <a:r>
              <a:rPr lang="en-US" sz="2400" b="1" dirty="0" smtClean="0">
                <a:solidFill>
                  <a:srgbClr val="FF3300"/>
                </a:solidFill>
              </a:rPr>
              <a:t>A layer of software above the operating system but below the application program that provides a common programming abstraction across a distributed system</a:t>
            </a:r>
            <a:r>
              <a:rPr lang="en-US" sz="2400" dirty="0" smtClean="0"/>
              <a:t>”</a:t>
            </a:r>
          </a:p>
          <a:p>
            <a:pPr eaLnBrk="1" hangingPunct="1">
              <a:lnSpc>
                <a:spcPct val="95000"/>
              </a:lnSpc>
              <a:spcBef>
                <a:spcPct val="15000"/>
              </a:spcBef>
            </a:pPr>
            <a:r>
              <a:rPr lang="en-US" sz="2400" dirty="0" smtClean="0"/>
              <a:t>Middleware exists to help manage the complexity and heterogeneity inherent in distributed systems</a:t>
            </a:r>
          </a:p>
          <a:p>
            <a:pPr eaLnBrk="1" hangingPunct="1">
              <a:lnSpc>
                <a:spcPct val="95000"/>
              </a:lnSpc>
              <a:spcBef>
                <a:spcPct val="15000"/>
              </a:spcBef>
            </a:pPr>
            <a:r>
              <a:rPr lang="en-US" sz="2400" dirty="0" smtClean="0"/>
              <a:t>Middleware provides higher-level building blocks (“abstractions”) for programmers than the OS provides</a:t>
            </a:r>
          </a:p>
          <a:p>
            <a:pPr lvl="1" eaLnBrk="1" hangingPunct="1">
              <a:lnSpc>
                <a:spcPct val="95000"/>
              </a:lnSpc>
              <a:spcBef>
                <a:spcPct val="15000"/>
              </a:spcBef>
            </a:pPr>
            <a:r>
              <a:rPr lang="en-US" sz="2200" dirty="0" smtClean="0"/>
              <a:t>Can make code much more portable</a:t>
            </a:r>
          </a:p>
          <a:p>
            <a:pPr lvl="1" eaLnBrk="1" hangingPunct="1">
              <a:lnSpc>
                <a:spcPct val="95000"/>
              </a:lnSpc>
              <a:spcBef>
                <a:spcPct val="15000"/>
              </a:spcBef>
            </a:pPr>
            <a:r>
              <a:rPr lang="en-US" sz="2200" dirty="0" smtClean="0"/>
              <a:t>Can make them much more productive</a:t>
            </a:r>
          </a:p>
          <a:p>
            <a:pPr lvl="1" eaLnBrk="1" hangingPunct="1">
              <a:lnSpc>
                <a:spcPct val="95000"/>
              </a:lnSpc>
              <a:spcBef>
                <a:spcPct val="15000"/>
              </a:spcBef>
            </a:pPr>
            <a:r>
              <a:rPr lang="en-US" sz="2200" dirty="0" smtClean="0"/>
              <a:t>Can make the resulting code have fewer errors</a:t>
            </a:r>
          </a:p>
          <a:p>
            <a:pPr lvl="1" eaLnBrk="1" hangingPunct="1">
              <a:lnSpc>
                <a:spcPct val="95000"/>
              </a:lnSpc>
              <a:spcBef>
                <a:spcPct val="15000"/>
              </a:spcBef>
            </a:pPr>
            <a:r>
              <a:rPr lang="en-US" sz="2200" dirty="0" smtClean="0"/>
              <a:t>Analogy </a:t>
            </a:r>
            <a:r>
              <a:rPr lang="en-US" sz="2200" dirty="0" smtClean="0">
                <a:cs typeface="Times New Roman" pitchFamily="18" charset="0"/>
              </a:rPr>
              <a:t>—</a:t>
            </a:r>
            <a:r>
              <a:rPr lang="en-US" sz="2200" dirty="0" smtClean="0"/>
              <a:t> </a:t>
            </a:r>
            <a:r>
              <a:rPr lang="en-US" sz="2200" dirty="0" err="1" smtClean="0"/>
              <a:t>MW:sockets</a:t>
            </a:r>
            <a:r>
              <a:rPr lang="en-US" sz="2200" dirty="0" smtClean="0"/>
              <a:t> </a:t>
            </a:r>
            <a:r>
              <a:rPr lang="en-US" sz="2200" dirty="0" smtClean="0">
                <a:cs typeface="Times New Roman" pitchFamily="18" charset="0"/>
              </a:rPr>
              <a:t>≈</a:t>
            </a:r>
            <a:r>
              <a:rPr lang="en-US" sz="2200" dirty="0" smtClean="0"/>
              <a:t> </a:t>
            </a:r>
            <a:r>
              <a:rPr lang="en-US" sz="2200" dirty="0" err="1" smtClean="0"/>
              <a:t>HOL:assembler</a:t>
            </a:r>
            <a:endParaRPr lang="en-US" sz="2200" dirty="0" smtClean="0"/>
          </a:p>
          <a:p>
            <a:pPr eaLnBrk="1" hangingPunct="1">
              <a:lnSpc>
                <a:spcPct val="95000"/>
              </a:lnSpc>
              <a:spcBef>
                <a:spcPct val="15000"/>
              </a:spcBef>
            </a:pPr>
            <a:r>
              <a:rPr lang="en-US" sz="2200" dirty="0" smtClean="0"/>
              <a:t>Middleware sometimes is informally called “plumbing”</a:t>
            </a:r>
          </a:p>
          <a:p>
            <a:pPr lvl="1" eaLnBrk="1" hangingPunct="1">
              <a:lnSpc>
                <a:spcPct val="95000"/>
              </a:lnSpc>
              <a:spcBef>
                <a:spcPct val="15000"/>
              </a:spcBef>
            </a:pPr>
            <a:r>
              <a:rPr lang="en-US" sz="2200" dirty="0" smtClean="0"/>
              <a:t>Connects parts of a distributed application with “data pipes” and passes data between them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-43815" y="6469063"/>
            <a:ext cx="1519238" cy="388937"/>
          </a:xfrm>
        </p:spPr>
        <p:txBody>
          <a:bodyPr/>
          <a:lstStyle/>
          <a:p>
            <a:pPr>
              <a:defRPr/>
            </a:pPr>
            <a:fld id="{D9469AD1-8220-48E4-9A67-58436C02FF46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9663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dirty="0" err="1" smtClean="0"/>
              <a:t>CptS</a:t>
            </a:r>
            <a:r>
              <a:rPr lang="en-US" dirty="0" smtClean="0"/>
              <a:t> 464/564 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4937" y="6332308"/>
            <a:ext cx="6153150" cy="3889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mtClean="0"/>
              <a:t>Middleware in Context:  © 2011 David E. Bakken</a:t>
            </a:r>
          </a:p>
        </p:txBody>
      </p:sp>
      <p:sp>
        <p:nvSpPr>
          <p:cNvPr id="6148" name="Rectangle 2"/>
          <p:cNvSpPr>
            <a:spLocks noChangeAspect="1" noChangeArrowheads="1"/>
          </p:cNvSpPr>
          <p:nvPr/>
        </p:nvSpPr>
        <p:spPr bwMode="auto">
          <a:xfrm>
            <a:off x="379413" y="2516188"/>
            <a:ext cx="3513137" cy="1155700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2400" b="1">
              <a:latin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latin typeface="Times New Roman" pitchFamily="18" charset="0"/>
              </a:rPr>
              <a:t>Middleware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title"/>
          </p:nvPr>
        </p:nvSpPr>
        <p:spPr>
          <a:xfrm>
            <a:off x="219075" y="152400"/>
            <a:ext cx="8686800" cy="561975"/>
          </a:xfrm>
        </p:spPr>
        <p:txBody>
          <a:bodyPr/>
          <a:lstStyle/>
          <a:p>
            <a:pPr eaLnBrk="1" hangingPunct="1"/>
            <a:r>
              <a:rPr lang="en-US" smtClean="0"/>
              <a:t>Middleware in Context</a:t>
            </a:r>
          </a:p>
        </p:txBody>
      </p:sp>
      <p:sp>
        <p:nvSpPr>
          <p:cNvPr id="6150" name="Line 4"/>
          <p:cNvSpPr>
            <a:spLocks noChangeAspect="1" noChangeShapeType="1"/>
          </p:cNvSpPr>
          <p:nvPr/>
        </p:nvSpPr>
        <p:spPr bwMode="auto">
          <a:xfrm>
            <a:off x="4459288" y="5981700"/>
            <a:ext cx="215265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5"/>
          <p:cNvSpPr>
            <a:spLocks noChangeAspect="1" noChangeShapeType="1"/>
          </p:cNvSpPr>
          <p:nvPr/>
        </p:nvSpPr>
        <p:spPr bwMode="auto">
          <a:xfrm>
            <a:off x="1738313" y="5981700"/>
            <a:ext cx="2154237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Rectangle 6"/>
          <p:cNvSpPr>
            <a:spLocks noChangeAspect="1" noChangeArrowheads="1"/>
          </p:cNvSpPr>
          <p:nvPr/>
        </p:nvSpPr>
        <p:spPr bwMode="auto">
          <a:xfrm>
            <a:off x="379413" y="1217613"/>
            <a:ext cx="3513137" cy="865187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</a:rPr>
              <a:t>Distributed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</a:rPr>
              <a:t>Application</a:t>
            </a:r>
          </a:p>
        </p:txBody>
      </p:sp>
      <p:sp>
        <p:nvSpPr>
          <p:cNvPr id="6153" name="Rectangle 7"/>
          <p:cNvSpPr>
            <a:spLocks noChangeAspect="1" noChangeArrowheads="1"/>
          </p:cNvSpPr>
          <p:nvPr/>
        </p:nvSpPr>
        <p:spPr bwMode="auto">
          <a:xfrm>
            <a:off x="379413" y="4105275"/>
            <a:ext cx="3513137" cy="1154113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latin typeface="Times New Roman" pitchFamily="18" charset="0"/>
              </a:rPr>
              <a:t>OS</a:t>
            </a:r>
          </a:p>
        </p:txBody>
      </p:sp>
      <p:grpSp>
        <p:nvGrpSpPr>
          <p:cNvPr id="6154" name="Group 8"/>
          <p:cNvGrpSpPr>
            <a:grpSpLocks noChangeAspect="1"/>
          </p:cNvGrpSpPr>
          <p:nvPr/>
        </p:nvGrpSpPr>
        <p:grpSpPr bwMode="auto">
          <a:xfrm>
            <a:off x="1398588" y="4683125"/>
            <a:ext cx="2379662" cy="287338"/>
            <a:chOff x="1104" y="1296"/>
            <a:chExt cx="1008" cy="96"/>
          </a:xfrm>
        </p:grpSpPr>
        <p:sp>
          <p:nvSpPr>
            <p:cNvPr id="6223" name="Rectangle 9"/>
            <p:cNvSpPr>
              <a:spLocks noChangeAspect="1" noChangeArrowheads="1"/>
            </p:cNvSpPr>
            <p:nvPr/>
          </p:nvSpPr>
          <p:spPr bwMode="auto">
            <a:xfrm>
              <a:off x="1104" y="1296"/>
              <a:ext cx="240" cy="96"/>
            </a:xfrm>
            <a:prstGeom prst="rect">
              <a:avLst/>
            </a:prstGeom>
            <a:noFill/>
            <a:ln w="1905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400">
                  <a:solidFill>
                    <a:schemeClr val="bg2"/>
                  </a:solidFill>
                  <a:latin typeface="Times New Roman" pitchFamily="18" charset="0"/>
                </a:rPr>
                <a:t>Comm.</a:t>
              </a:r>
            </a:p>
          </p:txBody>
        </p:sp>
        <p:sp>
          <p:nvSpPr>
            <p:cNvPr id="6224" name="Rectangle 10"/>
            <p:cNvSpPr>
              <a:spLocks noChangeAspect="1" noChangeArrowheads="1"/>
            </p:cNvSpPr>
            <p:nvPr/>
          </p:nvSpPr>
          <p:spPr bwMode="auto">
            <a:xfrm>
              <a:off x="1392" y="1296"/>
              <a:ext cx="384" cy="96"/>
            </a:xfrm>
            <a:prstGeom prst="rect">
              <a:avLst/>
            </a:prstGeom>
            <a:noFill/>
            <a:ln w="1905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400">
                  <a:solidFill>
                    <a:schemeClr val="bg2"/>
                  </a:solidFill>
                  <a:latin typeface="Times New Roman" pitchFamily="18" charset="0"/>
                </a:rPr>
                <a:t>Processing</a:t>
              </a:r>
            </a:p>
          </p:txBody>
        </p:sp>
        <p:sp>
          <p:nvSpPr>
            <p:cNvPr id="6225" name="Rectangle 11"/>
            <p:cNvSpPr>
              <a:spLocks noChangeAspect="1" noChangeArrowheads="1"/>
            </p:cNvSpPr>
            <p:nvPr/>
          </p:nvSpPr>
          <p:spPr bwMode="auto">
            <a:xfrm>
              <a:off x="1824" y="1296"/>
              <a:ext cx="288" cy="96"/>
            </a:xfrm>
            <a:prstGeom prst="rect">
              <a:avLst/>
            </a:prstGeom>
            <a:noFill/>
            <a:ln w="1905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400">
                  <a:solidFill>
                    <a:schemeClr val="bg2"/>
                  </a:solidFill>
                  <a:latin typeface="Times New Roman" pitchFamily="18" charset="0"/>
                </a:rPr>
                <a:t>Storage</a:t>
              </a:r>
            </a:p>
          </p:txBody>
        </p:sp>
      </p:grpSp>
      <p:sp>
        <p:nvSpPr>
          <p:cNvPr id="6155" name="Line 12"/>
          <p:cNvSpPr>
            <a:spLocks noChangeAspect="1" noChangeShapeType="1"/>
          </p:cNvSpPr>
          <p:nvPr/>
        </p:nvSpPr>
        <p:spPr bwMode="auto">
          <a:xfrm>
            <a:off x="2209800" y="1676400"/>
            <a:ext cx="0" cy="839788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3"/>
          <p:cNvSpPr>
            <a:spLocks noChangeAspect="1" noChangeShapeType="1"/>
          </p:cNvSpPr>
          <p:nvPr/>
        </p:nvSpPr>
        <p:spPr bwMode="auto">
          <a:xfrm>
            <a:off x="2209800" y="2805113"/>
            <a:ext cx="0" cy="144462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4"/>
          <p:cNvSpPr>
            <a:spLocks noChangeAspect="1" noChangeShapeType="1"/>
          </p:cNvSpPr>
          <p:nvPr/>
        </p:nvSpPr>
        <p:spPr bwMode="auto">
          <a:xfrm flipH="1">
            <a:off x="2644775" y="3238500"/>
            <a:ext cx="227013" cy="86677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5"/>
          <p:cNvSpPr>
            <a:spLocks noChangeAspect="1" noChangeShapeType="1"/>
          </p:cNvSpPr>
          <p:nvPr/>
        </p:nvSpPr>
        <p:spPr bwMode="auto">
          <a:xfrm>
            <a:off x="2986088" y="3238500"/>
            <a:ext cx="225425" cy="86677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6"/>
          <p:cNvSpPr>
            <a:spLocks noChangeAspect="1" noChangeShapeType="1"/>
          </p:cNvSpPr>
          <p:nvPr/>
        </p:nvSpPr>
        <p:spPr bwMode="auto">
          <a:xfrm>
            <a:off x="1738313" y="4394200"/>
            <a:ext cx="0" cy="28892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6160" name="Line 17"/>
          <p:cNvSpPr>
            <a:spLocks noChangeAspect="1" noChangeShapeType="1"/>
          </p:cNvSpPr>
          <p:nvPr/>
        </p:nvSpPr>
        <p:spPr bwMode="auto">
          <a:xfrm>
            <a:off x="2305050" y="4394200"/>
            <a:ext cx="0" cy="28892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6161" name="Line 18"/>
          <p:cNvSpPr>
            <a:spLocks noChangeAspect="1" noChangeShapeType="1"/>
          </p:cNvSpPr>
          <p:nvPr/>
        </p:nvSpPr>
        <p:spPr bwMode="auto">
          <a:xfrm>
            <a:off x="2644775" y="4394200"/>
            <a:ext cx="0" cy="28892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6162" name="Line 19"/>
          <p:cNvSpPr>
            <a:spLocks noChangeAspect="1" noChangeShapeType="1"/>
          </p:cNvSpPr>
          <p:nvPr/>
        </p:nvSpPr>
        <p:spPr bwMode="auto">
          <a:xfrm>
            <a:off x="3211513" y="4394200"/>
            <a:ext cx="0" cy="28892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6163" name="Line 20"/>
          <p:cNvSpPr>
            <a:spLocks noChangeAspect="1" noChangeShapeType="1"/>
          </p:cNvSpPr>
          <p:nvPr/>
        </p:nvSpPr>
        <p:spPr bwMode="auto">
          <a:xfrm>
            <a:off x="1738313" y="4970463"/>
            <a:ext cx="0" cy="1011237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Rectangle 21"/>
          <p:cNvSpPr>
            <a:spLocks noChangeAspect="1" noChangeArrowheads="1"/>
          </p:cNvSpPr>
          <p:nvPr/>
        </p:nvSpPr>
        <p:spPr bwMode="auto">
          <a:xfrm>
            <a:off x="5251450" y="1217613"/>
            <a:ext cx="3513138" cy="865187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bg2"/>
                </a:solidFill>
                <a:latin typeface="Times New Roman" pitchFamily="18" charset="0"/>
              </a:rPr>
              <a:t>Distributed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bg2"/>
                </a:solidFill>
                <a:latin typeface="Times New Roman" pitchFamily="18" charset="0"/>
              </a:rPr>
              <a:t>Application</a:t>
            </a:r>
          </a:p>
        </p:txBody>
      </p:sp>
      <p:sp>
        <p:nvSpPr>
          <p:cNvPr id="6165" name="Line 22"/>
          <p:cNvSpPr>
            <a:spLocks noChangeAspect="1" noChangeShapeType="1"/>
          </p:cNvSpPr>
          <p:nvPr/>
        </p:nvSpPr>
        <p:spPr bwMode="auto">
          <a:xfrm>
            <a:off x="7086600" y="1752600"/>
            <a:ext cx="0" cy="763588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Line 23"/>
          <p:cNvSpPr>
            <a:spLocks noChangeAspect="1" noChangeShapeType="1"/>
          </p:cNvSpPr>
          <p:nvPr/>
        </p:nvSpPr>
        <p:spPr bwMode="auto">
          <a:xfrm>
            <a:off x="6611938" y="4970463"/>
            <a:ext cx="0" cy="1011237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67" name="Group 24"/>
          <p:cNvGrpSpPr>
            <a:grpSpLocks noChangeAspect="1"/>
          </p:cNvGrpSpPr>
          <p:nvPr/>
        </p:nvGrpSpPr>
        <p:grpSpPr bwMode="auto">
          <a:xfrm>
            <a:off x="3124200" y="5695950"/>
            <a:ext cx="3286125" cy="722313"/>
            <a:chOff x="1492" y="772"/>
            <a:chExt cx="2200" cy="1000"/>
          </a:xfrm>
          <a:solidFill>
            <a:srgbClr val="6C0000"/>
          </a:solidFill>
        </p:grpSpPr>
        <p:sp>
          <p:nvSpPr>
            <p:cNvPr id="6200" name="Oval 25"/>
            <p:cNvSpPr>
              <a:spLocks noChangeAspect="1" noChangeArrowheads="1"/>
            </p:cNvSpPr>
            <p:nvPr/>
          </p:nvSpPr>
          <p:spPr bwMode="auto">
            <a:xfrm>
              <a:off x="1553" y="1069"/>
              <a:ext cx="299" cy="171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1" name="Oval 26"/>
            <p:cNvSpPr>
              <a:spLocks noChangeAspect="1" noChangeArrowheads="1"/>
            </p:cNvSpPr>
            <p:nvPr/>
          </p:nvSpPr>
          <p:spPr bwMode="auto">
            <a:xfrm>
              <a:off x="1676" y="954"/>
              <a:ext cx="421" cy="167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2" name="Oval 27"/>
            <p:cNvSpPr>
              <a:spLocks noChangeAspect="1" noChangeArrowheads="1"/>
            </p:cNvSpPr>
            <p:nvPr/>
          </p:nvSpPr>
          <p:spPr bwMode="auto">
            <a:xfrm>
              <a:off x="1921" y="891"/>
              <a:ext cx="422" cy="230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3" name="Oval 28"/>
            <p:cNvSpPr>
              <a:spLocks noChangeAspect="1" noChangeArrowheads="1"/>
            </p:cNvSpPr>
            <p:nvPr/>
          </p:nvSpPr>
          <p:spPr bwMode="auto">
            <a:xfrm>
              <a:off x="2167" y="832"/>
              <a:ext cx="421" cy="229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4" name="Oval 29"/>
            <p:cNvSpPr>
              <a:spLocks noChangeAspect="1" noChangeArrowheads="1"/>
            </p:cNvSpPr>
            <p:nvPr/>
          </p:nvSpPr>
          <p:spPr bwMode="auto">
            <a:xfrm>
              <a:off x="2473" y="772"/>
              <a:ext cx="483" cy="230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5" name="Oval 30"/>
            <p:cNvSpPr>
              <a:spLocks noChangeAspect="1" noChangeArrowheads="1"/>
            </p:cNvSpPr>
            <p:nvPr/>
          </p:nvSpPr>
          <p:spPr bwMode="auto">
            <a:xfrm>
              <a:off x="2903" y="832"/>
              <a:ext cx="482" cy="349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6" name="Oval 31"/>
            <p:cNvSpPr>
              <a:spLocks noChangeAspect="1" noChangeArrowheads="1"/>
            </p:cNvSpPr>
            <p:nvPr/>
          </p:nvSpPr>
          <p:spPr bwMode="auto">
            <a:xfrm>
              <a:off x="3332" y="954"/>
              <a:ext cx="237" cy="227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7" name="Oval 32"/>
            <p:cNvSpPr>
              <a:spLocks noChangeAspect="1" noChangeArrowheads="1"/>
            </p:cNvSpPr>
            <p:nvPr/>
          </p:nvSpPr>
          <p:spPr bwMode="auto">
            <a:xfrm>
              <a:off x="3393" y="1069"/>
              <a:ext cx="238" cy="171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8" name="Oval 33"/>
            <p:cNvSpPr>
              <a:spLocks noChangeAspect="1" noChangeArrowheads="1"/>
            </p:cNvSpPr>
            <p:nvPr/>
          </p:nvSpPr>
          <p:spPr bwMode="auto">
            <a:xfrm>
              <a:off x="3577" y="1129"/>
              <a:ext cx="115" cy="174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9" name="Oval 34"/>
            <p:cNvSpPr>
              <a:spLocks noChangeAspect="1" noChangeArrowheads="1"/>
            </p:cNvSpPr>
            <p:nvPr/>
          </p:nvSpPr>
          <p:spPr bwMode="auto">
            <a:xfrm>
              <a:off x="3393" y="1248"/>
              <a:ext cx="238" cy="227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0" name="Oval 35"/>
            <p:cNvSpPr>
              <a:spLocks noChangeAspect="1" noChangeArrowheads="1"/>
            </p:cNvSpPr>
            <p:nvPr/>
          </p:nvSpPr>
          <p:spPr bwMode="auto">
            <a:xfrm>
              <a:off x="3271" y="1363"/>
              <a:ext cx="176" cy="171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1" name="Oval 36"/>
            <p:cNvSpPr>
              <a:spLocks noChangeAspect="1" noChangeArrowheads="1"/>
            </p:cNvSpPr>
            <p:nvPr/>
          </p:nvSpPr>
          <p:spPr bwMode="auto">
            <a:xfrm>
              <a:off x="3025" y="1423"/>
              <a:ext cx="299" cy="230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2" name="Oval 37"/>
            <p:cNvSpPr>
              <a:spLocks noChangeAspect="1" noChangeArrowheads="1"/>
            </p:cNvSpPr>
            <p:nvPr/>
          </p:nvSpPr>
          <p:spPr bwMode="auto">
            <a:xfrm>
              <a:off x="2780" y="1363"/>
              <a:ext cx="299" cy="290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3" name="Oval 38"/>
            <p:cNvSpPr>
              <a:spLocks noChangeAspect="1" noChangeArrowheads="1"/>
            </p:cNvSpPr>
            <p:nvPr/>
          </p:nvSpPr>
          <p:spPr bwMode="auto">
            <a:xfrm>
              <a:off x="2596" y="1483"/>
              <a:ext cx="360" cy="229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4" name="Oval 39"/>
            <p:cNvSpPr>
              <a:spLocks noChangeAspect="1" noChangeArrowheads="1"/>
            </p:cNvSpPr>
            <p:nvPr/>
          </p:nvSpPr>
          <p:spPr bwMode="auto">
            <a:xfrm>
              <a:off x="2351" y="1423"/>
              <a:ext cx="360" cy="349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5" name="Oval 40"/>
            <p:cNvSpPr>
              <a:spLocks noChangeAspect="1" noChangeArrowheads="1"/>
            </p:cNvSpPr>
            <p:nvPr/>
          </p:nvSpPr>
          <p:spPr bwMode="auto">
            <a:xfrm>
              <a:off x="2289" y="1423"/>
              <a:ext cx="115" cy="230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6" name="Oval 41"/>
            <p:cNvSpPr>
              <a:spLocks noChangeAspect="1" noChangeArrowheads="1"/>
            </p:cNvSpPr>
            <p:nvPr/>
          </p:nvSpPr>
          <p:spPr bwMode="auto">
            <a:xfrm>
              <a:off x="2044" y="1363"/>
              <a:ext cx="299" cy="290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7" name="Oval 42"/>
            <p:cNvSpPr>
              <a:spLocks noChangeAspect="1" noChangeArrowheads="1"/>
            </p:cNvSpPr>
            <p:nvPr/>
          </p:nvSpPr>
          <p:spPr bwMode="auto">
            <a:xfrm>
              <a:off x="1983" y="1423"/>
              <a:ext cx="114" cy="174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8" name="Oval 43"/>
            <p:cNvSpPr>
              <a:spLocks noChangeAspect="1" noChangeArrowheads="1"/>
            </p:cNvSpPr>
            <p:nvPr/>
          </p:nvSpPr>
          <p:spPr bwMode="auto">
            <a:xfrm>
              <a:off x="1860" y="1423"/>
              <a:ext cx="176" cy="111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9" name="Oval 44"/>
            <p:cNvSpPr>
              <a:spLocks noChangeAspect="1" noChangeArrowheads="1"/>
            </p:cNvSpPr>
            <p:nvPr/>
          </p:nvSpPr>
          <p:spPr bwMode="auto">
            <a:xfrm>
              <a:off x="1799" y="1248"/>
              <a:ext cx="114" cy="349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0" name="Oval 45"/>
            <p:cNvSpPr>
              <a:spLocks noChangeAspect="1" noChangeArrowheads="1"/>
            </p:cNvSpPr>
            <p:nvPr/>
          </p:nvSpPr>
          <p:spPr bwMode="auto">
            <a:xfrm>
              <a:off x="1676" y="1311"/>
              <a:ext cx="176" cy="164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1" name="Oval 46"/>
            <p:cNvSpPr>
              <a:spLocks noChangeAspect="1" noChangeArrowheads="1"/>
            </p:cNvSpPr>
            <p:nvPr/>
          </p:nvSpPr>
          <p:spPr bwMode="auto">
            <a:xfrm>
              <a:off x="1492" y="1129"/>
              <a:ext cx="237" cy="286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2" name="Oval 47"/>
            <p:cNvSpPr>
              <a:spLocks noChangeAspect="1" noChangeArrowheads="1"/>
            </p:cNvSpPr>
            <p:nvPr/>
          </p:nvSpPr>
          <p:spPr bwMode="auto">
            <a:xfrm>
              <a:off x="1611" y="887"/>
              <a:ext cx="2024" cy="71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68" name="Text Box 48"/>
          <p:cNvSpPr txBox="1">
            <a:spLocks noChangeAspect="1" noChangeArrowheads="1"/>
          </p:cNvSpPr>
          <p:nvPr/>
        </p:nvSpPr>
        <p:spPr bwMode="auto">
          <a:xfrm>
            <a:off x="4335463" y="5791200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Times New Roman" pitchFamily="18" charset="0"/>
              </a:rPr>
              <a:t>Network</a:t>
            </a:r>
          </a:p>
        </p:txBody>
      </p:sp>
      <p:sp>
        <p:nvSpPr>
          <p:cNvPr id="6169" name="Rectangle 49"/>
          <p:cNvSpPr>
            <a:spLocks noChangeAspect="1" noChangeArrowheads="1"/>
          </p:cNvSpPr>
          <p:nvPr/>
        </p:nvSpPr>
        <p:spPr bwMode="auto">
          <a:xfrm>
            <a:off x="152400" y="639763"/>
            <a:ext cx="3965575" cy="4908550"/>
          </a:xfrm>
          <a:prstGeom prst="rect">
            <a:avLst/>
          </a:prstGeom>
          <a:noFill/>
          <a:ln w="57150">
            <a:solidFill>
              <a:schemeClr val="folHlink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Text Box 50"/>
          <p:cNvSpPr txBox="1">
            <a:spLocks noChangeAspect="1" noChangeArrowheads="1"/>
          </p:cNvSpPr>
          <p:nvPr/>
        </p:nvSpPr>
        <p:spPr bwMode="auto">
          <a:xfrm>
            <a:off x="1600200" y="579438"/>
            <a:ext cx="102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>
                <a:latin typeface="Times New Roman" pitchFamily="18" charset="0"/>
              </a:rPr>
              <a:t>Host 1</a:t>
            </a:r>
          </a:p>
        </p:txBody>
      </p:sp>
      <p:sp>
        <p:nvSpPr>
          <p:cNvPr id="6171" name="Rectangle 51"/>
          <p:cNvSpPr>
            <a:spLocks noChangeAspect="1" noChangeArrowheads="1"/>
          </p:cNvSpPr>
          <p:nvPr/>
        </p:nvSpPr>
        <p:spPr bwMode="auto">
          <a:xfrm>
            <a:off x="5026025" y="669925"/>
            <a:ext cx="3965575" cy="4908550"/>
          </a:xfrm>
          <a:prstGeom prst="rect">
            <a:avLst/>
          </a:prstGeom>
          <a:noFill/>
          <a:ln w="57150">
            <a:solidFill>
              <a:schemeClr val="folHlink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Text Box 52"/>
          <p:cNvSpPr txBox="1">
            <a:spLocks noChangeAspect="1" noChangeArrowheads="1"/>
          </p:cNvSpPr>
          <p:nvPr/>
        </p:nvSpPr>
        <p:spPr bwMode="auto">
          <a:xfrm>
            <a:off x="6473825" y="609600"/>
            <a:ext cx="102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>
                <a:latin typeface="Times New Roman" pitchFamily="18" charset="0"/>
              </a:rPr>
              <a:t>Host 2</a:t>
            </a:r>
          </a:p>
        </p:txBody>
      </p:sp>
      <p:sp>
        <p:nvSpPr>
          <p:cNvPr id="6173" name="Line 53"/>
          <p:cNvSpPr>
            <a:spLocks noChangeShapeType="1"/>
          </p:cNvSpPr>
          <p:nvPr/>
        </p:nvSpPr>
        <p:spPr bwMode="auto">
          <a:xfrm flipH="1">
            <a:off x="1752600" y="3124200"/>
            <a:ext cx="457200" cy="9906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" name="Oval 54"/>
          <p:cNvSpPr>
            <a:spLocks noChangeAspect="1" noChangeArrowheads="1"/>
          </p:cNvSpPr>
          <p:nvPr/>
        </p:nvSpPr>
        <p:spPr bwMode="auto">
          <a:xfrm>
            <a:off x="2644775" y="2949575"/>
            <a:ext cx="566738" cy="2889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5" name="Line 55"/>
          <p:cNvSpPr>
            <a:spLocks noChangeShapeType="1"/>
          </p:cNvSpPr>
          <p:nvPr/>
        </p:nvSpPr>
        <p:spPr bwMode="auto">
          <a:xfrm>
            <a:off x="2209800" y="3124200"/>
            <a:ext cx="76200" cy="9906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6" name="Oval 56"/>
          <p:cNvSpPr>
            <a:spLocks noChangeAspect="1" noChangeArrowheads="1"/>
          </p:cNvSpPr>
          <p:nvPr/>
        </p:nvSpPr>
        <p:spPr bwMode="auto">
          <a:xfrm>
            <a:off x="1905000" y="2949575"/>
            <a:ext cx="566738" cy="2889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Rectangle 57"/>
          <p:cNvSpPr>
            <a:spLocks noChangeAspect="1" noChangeArrowheads="1"/>
          </p:cNvSpPr>
          <p:nvPr/>
        </p:nvSpPr>
        <p:spPr bwMode="auto">
          <a:xfrm>
            <a:off x="5249863" y="2514600"/>
            <a:ext cx="3513137" cy="1155700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2400" b="1">
              <a:latin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latin typeface="Times New Roman" pitchFamily="18" charset="0"/>
              </a:rPr>
              <a:t>Middleware</a:t>
            </a:r>
          </a:p>
        </p:txBody>
      </p:sp>
      <p:sp>
        <p:nvSpPr>
          <p:cNvPr id="6178" name="Line 58"/>
          <p:cNvSpPr>
            <a:spLocks noChangeAspect="1" noChangeShapeType="1"/>
          </p:cNvSpPr>
          <p:nvPr/>
        </p:nvSpPr>
        <p:spPr bwMode="auto">
          <a:xfrm>
            <a:off x="7080250" y="2803525"/>
            <a:ext cx="0" cy="144463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9" name="Line 59"/>
          <p:cNvSpPr>
            <a:spLocks noChangeAspect="1" noChangeShapeType="1"/>
          </p:cNvSpPr>
          <p:nvPr/>
        </p:nvSpPr>
        <p:spPr bwMode="auto">
          <a:xfrm flipH="1">
            <a:off x="7515225" y="3236913"/>
            <a:ext cx="227013" cy="86677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0" name="Line 60"/>
          <p:cNvSpPr>
            <a:spLocks noChangeAspect="1" noChangeShapeType="1"/>
          </p:cNvSpPr>
          <p:nvPr/>
        </p:nvSpPr>
        <p:spPr bwMode="auto">
          <a:xfrm>
            <a:off x="7856538" y="3236913"/>
            <a:ext cx="225425" cy="86677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1" name="Line 61"/>
          <p:cNvSpPr>
            <a:spLocks noChangeShapeType="1"/>
          </p:cNvSpPr>
          <p:nvPr/>
        </p:nvSpPr>
        <p:spPr bwMode="auto">
          <a:xfrm flipH="1">
            <a:off x="6623050" y="3122613"/>
            <a:ext cx="457200" cy="9906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2" name="Oval 62"/>
          <p:cNvSpPr>
            <a:spLocks noChangeAspect="1" noChangeArrowheads="1"/>
          </p:cNvSpPr>
          <p:nvPr/>
        </p:nvSpPr>
        <p:spPr bwMode="auto">
          <a:xfrm>
            <a:off x="7515225" y="2947988"/>
            <a:ext cx="566738" cy="2889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3" name="Line 63"/>
          <p:cNvSpPr>
            <a:spLocks noChangeShapeType="1"/>
          </p:cNvSpPr>
          <p:nvPr/>
        </p:nvSpPr>
        <p:spPr bwMode="auto">
          <a:xfrm>
            <a:off x="7080250" y="3122613"/>
            <a:ext cx="76200" cy="9906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4" name="Oval 64"/>
          <p:cNvSpPr>
            <a:spLocks noChangeAspect="1" noChangeArrowheads="1"/>
          </p:cNvSpPr>
          <p:nvPr/>
        </p:nvSpPr>
        <p:spPr bwMode="auto">
          <a:xfrm>
            <a:off x="6775450" y="2947988"/>
            <a:ext cx="566738" cy="2889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Rectangle 65"/>
          <p:cNvSpPr>
            <a:spLocks noChangeAspect="1" noChangeArrowheads="1"/>
          </p:cNvSpPr>
          <p:nvPr/>
        </p:nvSpPr>
        <p:spPr bwMode="auto">
          <a:xfrm>
            <a:off x="379413" y="4105275"/>
            <a:ext cx="3513137" cy="390525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400">
                <a:latin typeface="Times New Roman" pitchFamily="18" charset="0"/>
              </a:rPr>
              <a:t>Operating System API</a:t>
            </a:r>
          </a:p>
        </p:txBody>
      </p:sp>
      <p:sp>
        <p:nvSpPr>
          <p:cNvPr id="6186" name="Rectangle 66"/>
          <p:cNvSpPr>
            <a:spLocks noChangeAspect="1" noChangeArrowheads="1"/>
          </p:cNvSpPr>
          <p:nvPr/>
        </p:nvSpPr>
        <p:spPr bwMode="auto">
          <a:xfrm>
            <a:off x="5249863" y="4114800"/>
            <a:ext cx="3513137" cy="1154113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latin typeface="Times New Roman" pitchFamily="18" charset="0"/>
              </a:rPr>
              <a:t>OS</a:t>
            </a:r>
          </a:p>
        </p:txBody>
      </p:sp>
      <p:grpSp>
        <p:nvGrpSpPr>
          <p:cNvPr id="6187" name="Group 67"/>
          <p:cNvGrpSpPr>
            <a:grpSpLocks noChangeAspect="1"/>
          </p:cNvGrpSpPr>
          <p:nvPr/>
        </p:nvGrpSpPr>
        <p:grpSpPr bwMode="auto">
          <a:xfrm>
            <a:off x="6269038" y="4692650"/>
            <a:ext cx="2379662" cy="287338"/>
            <a:chOff x="1104" y="1296"/>
            <a:chExt cx="1008" cy="96"/>
          </a:xfrm>
        </p:grpSpPr>
        <p:sp>
          <p:nvSpPr>
            <p:cNvPr id="6197" name="Rectangle 68"/>
            <p:cNvSpPr>
              <a:spLocks noChangeAspect="1" noChangeArrowheads="1"/>
            </p:cNvSpPr>
            <p:nvPr/>
          </p:nvSpPr>
          <p:spPr bwMode="auto">
            <a:xfrm>
              <a:off x="1104" y="1296"/>
              <a:ext cx="240" cy="96"/>
            </a:xfrm>
            <a:prstGeom prst="rect">
              <a:avLst/>
            </a:prstGeom>
            <a:noFill/>
            <a:ln w="1905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400">
                  <a:solidFill>
                    <a:schemeClr val="bg2"/>
                  </a:solidFill>
                  <a:latin typeface="Times New Roman" pitchFamily="18" charset="0"/>
                </a:rPr>
                <a:t>Comm.</a:t>
              </a:r>
            </a:p>
          </p:txBody>
        </p:sp>
        <p:sp>
          <p:nvSpPr>
            <p:cNvPr id="6198" name="Rectangle 69"/>
            <p:cNvSpPr>
              <a:spLocks noChangeAspect="1" noChangeArrowheads="1"/>
            </p:cNvSpPr>
            <p:nvPr/>
          </p:nvSpPr>
          <p:spPr bwMode="auto">
            <a:xfrm>
              <a:off x="1392" y="1296"/>
              <a:ext cx="384" cy="96"/>
            </a:xfrm>
            <a:prstGeom prst="rect">
              <a:avLst/>
            </a:prstGeom>
            <a:noFill/>
            <a:ln w="1905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400">
                  <a:solidFill>
                    <a:schemeClr val="bg2"/>
                  </a:solidFill>
                  <a:latin typeface="Times New Roman" pitchFamily="18" charset="0"/>
                </a:rPr>
                <a:t>Processing</a:t>
              </a:r>
            </a:p>
          </p:txBody>
        </p:sp>
        <p:sp>
          <p:nvSpPr>
            <p:cNvPr id="6199" name="Rectangle 70"/>
            <p:cNvSpPr>
              <a:spLocks noChangeAspect="1" noChangeArrowheads="1"/>
            </p:cNvSpPr>
            <p:nvPr/>
          </p:nvSpPr>
          <p:spPr bwMode="auto">
            <a:xfrm>
              <a:off x="1824" y="1296"/>
              <a:ext cx="288" cy="96"/>
            </a:xfrm>
            <a:prstGeom prst="rect">
              <a:avLst/>
            </a:prstGeom>
            <a:noFill/>
            <a:ln w="1905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400">
                  <a:solidFill>
                    <a:schemeClr val="bg2"/>
                  </a:solidFill>
                  <a:latin typeface="Times New Roman" pitchFamily="18" charset="0"/>
                </a:rPr>
                <a:t>Storage</a:t>
              </a:r>
            </a:p>
          </p:txBody>
        </p:sp>
      </p:grpSp>
      <p:sp>
        <p:nvSpPr>
          <p:cNvPr id="6188" name="Line 71"/>
          <p:cNvSpPr>
            <a:spLocks noChangeAspect="1" noChangeShapeType="1"/>
          </p:cNvSpPr>
          <p:nvPr/>
        </p:nvSpPr>
        <p:spPr bwMode="auto">
          <a:xfrm>
            <a:off x="6608763" y="4403725"/>
            <a:ext cx="0" cy="28892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6189" name="Line 72"/>
          <p:cNvSpPr>
            <a:spLocks noChangeAspect="1" noChangeShapeType="1"/>
          </p:cNvSpPr>
          <p:nvPr/>
        </p:nvSpPr>
        <p:spPr bwMode="auto">
          <a:xfrm>
            <a:off x="7175500" y="4403725"/>
            <a:ext cx="0" cy="28892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6190" name="Line 73"/>
          <p:cNvSpPr>
            <a:spLocks noChangeAspect="1" noChangeShapeType="1"/>
          </p:cNvSpPr>
          <p:nvPr/>
        </p:nvSpPr>
        <p:spPr bwMode="auto">
          <a:xfrm>
            <a:off x="7515225" y="4403725"/>
            <a:ext cx="0" cy="28892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6191" name="Line 74"/>
          <p:cNvSpPr>
            <a:spLocks noChangeAspect="1" noChangeShapeType="1"/>
          </p:cNvSpPr>
          <p:nvPr/>
        </p:nvSpPr>
        <p:spPr bwMode="auto">
          <a:xfrm>
            <a:off x="8081963" y="4403725"/>
            <a:ext cx="0" cy="28892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6192" name="Rectangle 75"/>
          <p:cNvSpPr>
            <a:spLocks noChangeAspect="1" noChangeArrowheads="1"/>
          </p:cNvSpPr>
          <p:nvPr/>
        </p:nvSpPr>
        <p:spPr bwMode="auto">
          <a:xfrm>
            <a:off x="5249863" y="4114800"/>
            <a:ext cx="3513137" cy="390525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400">
                <a:latin typeface="Times New Roman" pitchFamily="18" charset="0"/>
              </a:rPr>
              <a:t>Operating System API</a:t>
            </a:r>
          </a:p>
        </p:txBody>
      </p:sp>
      <p:sp>
        <p:nvSpPr>
          <p:cNvPr id="6193" name="Rectangle 76"/>
          <p:cNvSpPr>
            <a:spLocks noChangeAspect="1" noChangeArrowheads="1"/>
          </p:cNvSpPr>
          <p:nvPr/>
        </p:nvSpPr>
        <p:spPr bwMode="auto">
          <a:xfrm>
            <a:off x="379413" y="2516188"/>
            <a:ext cx="3513137" cy="379412"/>
          </a:xfrm>
          <a:prstGeom prst="rect">
            <a:avLst/>
          </a:prstGeom>
          <a:solidFill>
            <a:schemeClr val="hlink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400">
                <a:latin typeface="Times New Roman" pitchFamily="18" charset="0"/>
              </a:rPr>
              <a:t>Middleware API</a:t>
            </a:r>
          </a:p>
        </p:txBody>
      </p:sp>
      <p:sp>
        <p:nvSpPr>
          <p:cNvPr id="6194" name="Rectangle 77"/>
          <p:cNvSpPr>
            <a:spLocks noChangeAspect="1" noChangeArrowheads="1"/>
          </p:cNvSpPr>
          <p:nvPr/>
        </p:nvSpPr>
        <p:spPr bwMode="auto">
          <a:xfrm>
            <a:off x="5249863" y="2514600"/>
            <a:ext cx="3513137" cy="3810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400">
                <a:latin typeface="Times New Roman" pitchFamily="18" charset="0"/>
              </a:rPr>
              <a:t>Middleware API</a:t>
            </a:r>
          </a:p>
        </p:txBody>
      </p:sp>
      <p:sp>
        <p:nvSpPr>
          <p:cNvPr id="6195" name="Oval 78"/>
          <p:cNvSpPr>
            <a:spLocks noChangeAspect="1" noChangeArrowheads="1"/>
          </p:cNvSpPr>
          <p:nvPr/>
        </p:nvSpPr>
        <p:spPr bwMode="auto">
          <a:xfrm>
            <a:off x="2057400" y="1447800"/>
            <a:ext cx="685800" cy="34925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itchFamily="18" charset="0"/>
              </a:rPr>
              <a:t>Client</a:t>
            </a:r>
          </a:p>
        </p:txBody>
      </p:sp>
      <p:sp>
        <p:nvSpPr>
          <p:cNvPr id="6196" name="Oval 79"/>
          <p:cNvSpPr>
            <a:spLocks noChangeAspect="1" noChangeArrowheads="1"/>
          </p:cNvSpPr>
          <p:nvPr/>
        </p:nvSpPr>
        <p:spPr bwMode="auto">
          <a:xfrm>
            <a:off x="6824663" y="1447800"/>
            <a:ext cx="642937" cy="3270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itchFamily="18" charset="0"/>
              </a:rPr>
              <a:t>Server</a:t>
            </a:r>
          </a:p>
        </p:txBody>
      </p:sp>
      <p:sp>
        <p:nvSpPr>
          <p:cNvPr id="8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-43815" y="6469063"/>
            <a:ext cx="1519238" cy="388937"/>
          </a:xfrm>
        </p:spPr>
        <p:txBody>
          <a:bodyPr/>
          <a:lstStyle/>
          <a:p>
            <a:pPr>
              <a:defRPr/>
            </a:pPr>
            <a:fld id="{D9469AD1-8220-48E4-9A67-58436C02FF46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5142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dirty="0" err="1" smtClean="0"/>
              <a:t>CptS</a:t>
            </a:r>
            <a:r>
              <a:rPr lang="en-US" dirty="0" smtClean="0"/>
              <a:t> 464/564 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mtClean="0"/>
              <a:t>Middleware in Context:  © 2011 David E. Bakken</a:t>
            </a: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363538" y="106680"/>
            <a:ext cx="8324850" cy="56197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Middleware Benefit: Masking Heterogeneity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54384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2400" dirty="0" smtClean="0"/>
              <a:t>Middleware’s programming building blocks mask heterogeneity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2200" dirty="0" smtClean="0"/>
              <a:t>Makes programmer’s life much easier!!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2400" dirty="0" smtClean="0"/>
              <a:t>Kinds of heterogeneity masked by middleware (MW) frameworks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2200" dirty="0" smtClean="0"/>
              <a:t>All MW masks heterogeneity in network technology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2200" dirty="0" smtClean="0"/>
              <a:t>All MW masks heterogeneity in host CPU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2200" dirty="0" smtClean="0"/>
              <a:t>Almost all MW masks heterogeneity in operating system (or family thereof)</a:t>
            </a:r>
          </a:p>
          <a:p>
            <a:pPr lvl="2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2000" dirty="0" smtClean="0"/>
              <a:t>Notable exception: Microsoft middleware (</a:t>
            </a:r>
            <a:r>
              <a:rPr lang="en-US" sz="2000" i="1" dirty="0" smtClean="0"/>
              <a:t>de facto</a:t>
            </a:r>
            <a:r>
              <a:rPr lang="en-US" sz="2000" dirty="0" smtClean="0"/>
              <a:t>; not </a:t>
            </a:r>
            <a:r>
              <a:rPr lang="en-US" sz="2000" i="1" dirty="0" smtClean="0"/>
              <a:t>de jure </a:t>
            </a:r>
            <a:r>
              <a:rPr lang="en-US" sz="2000" dirty="0" smtClean="0"/>
              <a:t>or </a:t>
            </a:r>
            <a:r>
              <a:rPr lang="en-US" sz="2000" i="1" dirty="0" smtClean="0"/>
              <a:t>de fiat</a:t>
            </a:r>
            <a:r>
              <a:rPr lang="en-US" sz="2000" dirty="0" smtClean="0"/>
              <a:t>)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2200" dirty="0" smtClean="0"/>
              <a:t>Almost all MW masks heterogeneity in programming language</a:t>
            </a:r>
          </a:p>
          <a:p>
            <a:pPr lvl="2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2000" dirty="0" err="1" smtClean="0"/>
              <a:t>Noteable</a:t>
            </a:r>
            <a:r>
              <a:rPr lang="en-US" sz="2000" dirty="0" smtClean="0"/>
              <a:t> exception: Java RMI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2200" dirty="0" smtClean="0"/>
              <a:t>Some MW masks heterogeneity in vendor implementations</a:t>
            </a:r>
          </a:p>
          <a:p>
            <a:pPr lvl="2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2000" dirty="0" smtClean="0"/>
              <a:t>Object Management Group (omg.org) best here: CORBA (object-oriented), DDS (publish-subscribe)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-43815" y="6469063"/>
            <a:ext cx="1519238" cy="388937"/>
          </a:xfrm>
        </p:spPr>
        <p:txBody>
          <a:bodyPr/>
          <a:lstStyle/>
          <a:p>
            <a:pPr>
              <a:defRPr/>
            </a:pPr>
            <a:fld id="{D9469AD1-8220-48E4-9A67-58436C02FF46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1239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dirty="0" err="1" smtClean="0"/>
              <a:t>CptS</a:t>
            </a:r>
            <a:r>
              <a:rPr lang="en-US" dirty="0" smtClean="0"/>
              <a:t> 464/564 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mtClean="0"/>
              <a:t>Middleware in Context:  © 2011 David E. Bakken</a:t>
            </a: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533400"/>
          </a:xfrm>
        </p:spPr>
        <p:txBody>
          <a:bodyPr/>
          <a:lstStyle/>
          <a:p>
            <a:pPr eaLnBrk="1" hangingPunct="1"/>
            <a:r>
              <a:rPr lang="en-US" smtClean="0"/>
              <a:t>Middleware Benefit: Transparency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9916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mtClean="0"/>
              <a:t>Middleware can provide useful transparencies: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mtClean="0"/>
              <a:t>Access Transparency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mtClean="0"/>
              <a:t>Location transparency		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mtClean="0"/>
              <a:t>Concurrency transparency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mtClean="0"/>
              <a:t>Replication transparency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mtClean="0"/>
              <a:t>Failure transparency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mtClean="0"/>
              <a:t>Mobility transparency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mtClean="0">
                <a:solidFill>
                  <a:srgbClr val="FF3300"/>
                </a:solidFill>
              </a:rPr>
              <a:t>Masking heterogeneity and providing transparency makes programming distributed systems much easier to do!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-43815" y="6469063"/>
            <a:ext cx="1519238" cy="388937"/>
          </a:xfrm>
        </p:spPr>
        <p:txBody>
          <a:bodyPr/>
          <a:lstStyle/>
          <a:p>
            <a:pPr>
              <a:defRPr/>
            </a:pPr>
            <a:fld id="{D9469AD1-8220-48E4-9A67-58436C02FF46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2974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Middleware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914" y="1543943"/>
            <a:ext cx="7772400" cy="2154436"/>
          </a:xfrm>
        </p:spPr>
        <p:txBody>
          <a:bodyPr/>
          <a:lstStyle/>
          <a:p>
            <a:r>
              <a:rPr lang="en-US" dirty="0" smtClean="0"/>
              <a:t>“Middleware is like underwear: it is absolutely essential, but it should never be seen in public.” unknown </a:t>
            </a:r>
            <a:r>
              <a:rPr lang="en-US" dirty="0" err="1" smtClean="0"/>
              <a:t>witticist</a:t>
            </a:r>
            <a:endParaRPr lang="en-US" dirty="0" smtClean="0"/>
          </a:p>
          <a:p>
            <a:r>
              <a:rPr lang="en-US" dirty="0" smtClean="0"/>
              <a:t>Background info (only first page required): </a:t>
            </a:r>
            <a:r>
              <a:rPr lang="en-US" sz="2000" dirty="0">
                <a:hlinkClick r:id="rId2"/>
              </a:rPr>
              <a:t>http://www.eecs.wsu.edu/~</a:t>
            </a:r>
            <a:r>
              <a:rPr lang="en-US" sz="2000" dirty="0" smtClean="0">
                <a:hlinkClick r:id="rId2"/>
              </a:rPr>
              <a:t>bakken/middleware.pdf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825" y="6469063"/>
            <a:ext cx="1519238" cy="388937"/>
          </a:xfrm>
        </p:spPr>
        <p:txBody>
          <a:bodyPr/>
          <a:lstStyle/>
          <a:p>
            <a:pPr>
              <a:defRPr/>
            </a:pPr>
            <a:fld id="{D9469AD1-8220-48E4-9A67-58436C02FF46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2189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dirty="0" err="1" smtClean="0"/>
              <a:t>CptS</a:t>
            </a:r>
            <a:r>
              <a:rPr lang="en-US" dirty="0" smtClean="0"/>
              <a:t> 464/564 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mtClean="0"/>
              <a:t>Middleware in Context:  © 2011 David E. Bakken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801914" y="179216"/>
            <a:ext cx="7772400" cy="480131"/>
          </a:xfrm>
        </p:spPr>
        <p:txBody>
          <a:bodyPr/>
          <a:lstStyle/>
          <a:p>
            <a:pPr eaLnBrk="1" hangingPunct="1"/>
            <a:r>
              <a:rPr lang="en-US" sz="2800" smtClean="0"/>
              <a:t>Context: (Most) Technology Marches On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991600" cy="569848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Hardware technology’s progress phenomenal in last few decades</a:t>
            </a:r>
          </a:p>
          <a:p>
            <a:pPr lvl="1" eaLnBrk="1" hangingPunct="1"/>
            <a:r>
              <a:rPr lang="en-US" sz="2200" dirty="0" smtClean="0"/>
              <a:t>Moore’s Law</a:t>
            </a:r>
          </a:p>
          <a:p>
            <a:pPr lvl="1" eaLnBrk="1" hangingPunct="1"/>
            <a:r>
              <a:rPr lang="en-US" sz="2200" dirty="0" smtClean="0"/>
              <a:t>Metcalf’s Law</a:t>
            </a:r>
          </a:p>
          <a:p>
            <a:pPr lvl="1" eaLnBrk="1" hangingPunct="1"/>
            <a:r>
              <a:rPr lang="en-US" sz="2200" dirty="0" smtClean="0"/>
              <a:t>Graphics processing power</a:t>
            </a:r>
          </a:p>
          <a:p>
            <a:pPr eaLnBrk="1" hangingPunct="1"/>
            <a:r>
              <a:rPr lang="en-US" sz="2400" dirty="0" smtClean="0"/>
              <a:t>Software technology’s progress is much more spotty</a:t>
            </a:r>
          </a:p>
          <a:p>
            <a:pPr lvl="1" eaLnBrk="1" hangingPunct="1"/>
            <a:r>
              <a:rPr lang="en-US" sz="2200" dirty="0" smtClean="0"/>
              <a:t>“Software crisis”</a:t>
            </a:r>
          </a:p>
          <a:p>
            <a:pPr lvl="1" eaLnBrk="1" hangingPunct="1"/>
            <a:r>
              <a:rPr lang="en-US" sz="2200" dirty="0" smtClean="0"/>
              <a:t>Yet SW is a large and increasing part of complex apps/systems!</a:t>
            </a:r>
          </a:p>
          <a:p>
            <a:pPr eaLnBrk="1" hangingPunct="1"/>
            <a:r>
              <a:rPr lang="en-US" sz="2400" dirty="0" smtClean="0"/>
              <a:t>Apps and systems are rapidly becoming (more) networked</a:t>
            </a:r>
          </a:p>
          <a:p>
            <a:pPr lvl="1" eaLnBrk="1" hangingPunct="1"/>
            <a:r>
              <a:rPr lang="en-US" sz="2200" dirty="0" smtClean="0"/>
              <a:t>Oops, distributed software is much harder yet to get right…</a:t>
            </a:r>
          </a:p>
          <a:p>
            <a:pPr eaLnBrk="1" hangingPunct="1"/>
            <a:r>
              <a:rPr lang="en-US" sz="2400" dirty="0" smtClean="0"/>
              <a:t>Middleware a promising technology for programmability of distributed systems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-43815" y="6469063"/>
            <a:ext cx="1519238" cy="388937"/>
          </a:xfrm>
        </p:spPr>
        <p:txBody>
          <a:bodyPr/>
          <a:lstStyle/>
          <a:p>
            <a:pPr>
              <a:defRPr/>
            </a:pPr>
            <a:fld id="{D9469AD1-8220-48E4-9A67-58436C02FF46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2783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dirty="0" err="1" smtClean="0"/>
              <a:t>CptS</a:t>
            </a:r>
            <a:r>
              <a:rPr lang="en-US" dirty="0" smtClean="0"/>
              <a:t> 464/564 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mtClean="0"/>
              <a:t>Middleware in Context:  © 2011 David E. Bakken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83820"/>
            <a:ext cx="8686800" cy="561975"/>
          </a:xfrm>
        </p:spPr>
        <p:txBody>
          <a:bodyPr/>
          <a:lstStyle/>
          <a:p>
            <a:pPr eaLnBrk="1" hangingPunct="1"/>
            <a:r>
              <a:rPr lang="en-US" dirty="0" smtClean="0"/>
              <a:t>Why Middleware?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41020"/>
            <a:ext cx="9144000" cy="5629233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15000"/>
              </a:spcBef>
            </a:pPr>
            <a:r>
              <a:rPr lang="en-US" sz="2400" dirty="0" smtClean="0"/>
              <a:t>Middleware == “</a:t>
            </a:r>
            <a:r>
              <a:rPr lang="en-US" sz="2400" b="1" dirty="0" smtClean="0">
                <a:solidFill>
                  <a:srgbClr val="FF3300"/>
                </a:solidFill>
              </a:rPr>
              <a:t>A layer of software above the operating system but below the application program that provides a common programming abstraction across a distributed system</a:t>
            </a:r>
            <a:r>
              <a:rPr lang="en-US" sz="2400" dirty="0" smtClean="0"/>
              <a:t>”</a:t>
            </a:r>
          </a:p>
          <a:p>
            <a:pPr eaLnBrk="1" hangingPunct="1">
              <a:lnSpc>
                <a:spcPct val="95000"/>
              </a:lnSpc>
              <a:spcBef>
                <a:spcPct val="15000"/>
              </a:spcBef>
            </a:pPr>
            <a:r>
              <a:rPr lang="en-US" sz="2400" dirty="0" smtClean="0"/>
              <a:t>Middleware exists to help manage the complexity and heterogeneity inherent in distributed systems</a:t>
            </a:r>
          </a:p>
          <a:p>
            <a:pPr eaLnBrk="1" hangingPunct="1">
              <a:lnSpc>
                <a:spcPct val="95000"/>
              </a:lnSpc>
              <a:spcBef>
                <a:spcPct val="15000"/>
              </a:spcBef>
            </a:pPr>
            <a:r>
              <a:rPr lang="en-US" sz="2400" dirty="0" smtClean="0"/>
              <a:t>Middleware provides higher-level building blocks (“abstractions”) for programmers than the OS provides</a:t>
            </a:r>
          </a:p>
          <a:p>
            <a:pPr lvl="1" eaLnBrk="1" hangingPunct="1">
              <a:lnSpc>
                <a:spcPct val="95000"/>
              </a:lnSpc>
              <a:spcBef>
                <a:spcPct val="15000"/>
              </a:spcBef>
            </a:pPr>
            <a:r>
              <a:rPr lang="en-US" sz="2200" dirty="0" smtClean="0"/>
              <a:t>Can make code much more portable</a:t>
            </a:r>
          </a:p>
          <a:p>
            <a:pPr lvl="1" eaLnBrk="1" hangingPunct="1">
              <a:lnSpc>
                <a:spcPct val="95000"/>
              </a:lnSpc>
              <a:spcBef>
                <a:spcPct val="15000"/>
              </a:spcBef>
            </a:pPr>
            <a:r>
              <a:rPr lang="en-US" sz="2200" dirty="0" smtClean="0"/>
              <a:t>Can make them much more productive</a:t>
            </a:r>
          </a:p>
          <a:p>
            <a:pPr lvl="1" eaLnBrk="1" hangingPunct="1">
              <a:lnSpc>
                <a:spcPct val="95000"/>
              </a:lnSpc>
              <a:spcBef>
                <a:spcPct val="15000"/>
              </a:spcBef>
            </a:pPr>
            <a:r>
              <a:rPr lang="en-US" sz="2200" dirty="0" smtClean="0"/>
              <a:t>Can make the resulting code have fewer errors</a:t>
            </a:r>
          </a:p>
          <a:p>
            <a:pPr lvl="1" eaLnBrk="1" hangingPunct="1">
              <a:lnSpc>
                <a:spcPct val="95000"/>
              </a:lnSpc>
              <a:spcBef>
                <a:spcPct val="15000"/>
              </a:spcBef>
            </a:pPr>
            <a:r>
              <a:rPr lang="en-US" sz="2200" dirty="0" smtClean="0"/>
              <a:t>Analogy </a:t>
            </a:r>
            <a:r>
              <a:rPr lang="en-US" sz="2200" dirty="0" smtClean="0">
                <a:cs typeface="Times New Roman" pitchFamily="18" charset="0"/>
              </a:rPr>
              <a:t>—</a:t>
            </a:r>
            <a:r>
              <a:rPr lang="en-US" sz="2200" dirty="0" smtClean="0"/>
              <a:t> </a:t>
            </a:r>
            <a:r>
              <a:rPr lang="en-US" sz="2200" dirty="0" err="1" smtClean="0"/>
              <a:t>MW:sockets</a:t>
            </a:r>
            <a:r>
              <a:rPr lang="en-US" sz="2200" dirty="0" smtClean="0"/>
              <a:t> </a:t>
            </a:r>
            <a:r>
              <a:rPr lang="en-US" sz="2200" dirty="0" smtClean="0">
                <a:cs typeface="Times New Roman" pitchFamily="18" charset="0"/>
              </a:rPr>
              <a:t>≈</a:t>
            </a:r>
            <a:r>
              <a:rPr lang="en-US" sz="2200" dirty="0" smtClean="0"/>
              <a:t> </a:t>
            </a:r>
            <a:r>
              <a:rPr lang="en-US" sz="2200" dirty="0" err="1" smtClean="0"/>
              <a:t>HOL:assembler</a:t>
            </a:r>
            <a:endParaRPr lang="en-US" sz="2200" dirty="0" smtClean="0"/>
          </a:p>
          <a:p>
            <a:pPr eaLnBrk="1" hangingPunct="1">
              <a:lnSpc>
                <a:spcPct val="95000"/>
              </a:lnSpc>
              <a:spcBef>
                <a:spcPct val="15000"/>
              </a:spcBef>
            </a:pPr>
            <a:r>
              <a:rPr lang="en-US" sz="2200" dirty="0" smtClean="0"/>
              <a:t>Middleware sometimes is informally called “plumbing”</a:t>
            </a:r>
          </a:p>
          <a:p>
            <a:pPr lvl="1" eaLnBrk="1" hangingPunct="1">
              <a:lnSpc>
                <a:spcPct val="95000"/>
              </a:lnSpc>
              <a:spcBef>
                <a:spcPct val="15000"/>
              </a:spcBef>
            </a:pPr>
            <a:r>
              <a:rPr lang="en-US" sz="2200" dirty="0" smtClean="0"/>
              <a:t>Connects parts of a distributed application with “data pipes” and passes data between them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-43815" y="6469063"/>
            <a:ext cx="1519238" cy="388937"/>
          </a:xfrm>
        </p:spPr>
        <p:txBody>
          <a:bodyPr/>
          <a:lstStyle/>
          <a:p>
            <a:pPr>
              <a:defRPr/>
            </a:pPr>
            <a:fld id="{D9469AD1-8220-48E4-9A67-58436C02FF46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4318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801914" y="207791"/>
            <a:ext cx="7772400" cy="480131"/>
          </a:xfrm>
        </p:spPr>
        <p:txBody>
          <a:bodyPr/>
          <a:lstStyle/>
          <a:p>
            <a:pPr eaLnBrk="1" hangingPunct="1"/>
            <a:r>
              <a:rPr lang="en-US" dirty="0" smtClean="0"/>
              <a:t>Introduction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1914" y="848618"/>
            <a:ext cx="7772400" cy="470077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 </a:t>
            </a:r>
            <a:r>
              <a:rPr lang="en-US" sz="2400" b="1" u="sng" dirty="0" smtClean="0"/>
              <a:t>distributed system</a:t>
            </a:r>
            <a:r>
              <a:rPr lang="en-US" sz="2400" b="1" dirty="0" smtClean="0"/>
              <a:t> </a:t>
            </a:r>
            <a:r>
              <a:rPr lang="en-US" sz="2400" dirty="0" smtClean="0"/>
              <a:t>is “one in which hardware or software components located at networked computers communicate and coordinate their actions only by message passing”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Very broad definition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Lots of examples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Lots of kinds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Abbreviations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“Distributed System” by “</a:t>
            </a:r>
            <a:r>
              <a:rPr lang="en-US" sz="2000" b="1" dirty="0" smtClean="0"/>
              <a:t>DS</a:t>
            </a:r>
            <a:r>
              <a:rPr lang="en-US" sz="2000" dirty="0" smtClean="0"/>
              <a:t>”,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“Distributed Computing” is “</a:t>
            </a:r>
            <a:r>
              <a:rPr lang="en-US" sz="2000" b="1" dirty="0" smtClean="0"/>
              <a:t>DC</a:t>
            </a:r>
            <a:r>
              <a:rPr lang="en-US" sz="2000" dirty="0" smtClean="0"/>
              <a:t>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cs typeface="Times New Roman" charset="0"/>
              </a:rPr>
              <a:t>“You know you have one when the crash of a computer you’ve never heard of stops you from getting any work done.”  Leslie </a:t>
            </a:r>
            <a:r>
              <a:rPr lang="en-US" sz="2400" dirty="0" err="1" smtClean="0">
                <a:cs typeface="Times New Roman" charset="0"/>
              </a:rPr>
              <a:t>Lamport</a:t>
            </a:r>
            <a:endParaRPr lang="en-US" sz="2400" dirty="0" smtClean="0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5510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4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dirty="0" err="1" smtClean="0"/>
              <a:t>CptS</a:t>
            </a:r>
            <a:r>
              <a:rPr lang="en-US" dirty="0" smtClean="0"/>
              <a:t> 464/564 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4937" y="6332308"/>
            <a:ext cx="6153150" cy="3889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mtClean="0"/>
              <a:t>Middleware in Context:  © 2011 David E. Bakken</a:t>
            </a:r>
          </a:p>
        </p:txBody>
      </p:sp>
      <p:sp>
        <p:nvSpPr>
          <p:cNvPr id="6148" name="Rectangle 2"/>
          <p:cNvSpPr>
            <a:spLocks noChangeAspect="1" noChangeArrowheads="1"/>
          </p:cNvSpPr>
          <p:nvPr/>
        </p:nvSpPr>
        <p:spPr bwMode="auto">
          <a:xfrm>
            <a:off x="379413" y="2516188"/>
            <a:ext cx="3513137" cy="1155700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2400" b="1">
              <a:latin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latin typeface="Times New Roman" pitchFamily="18" charset="0"/>
              </a:rPr>
              <a:t>Middleware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title"/>
          </p:nvPr>
        </p:nvSpPr>
        <p:spPr>
          <a:xfrm>
            <a:off x="219075" y="152400"/>
            <a:ext cx="8686800" cy="561975"/>
          </a:xfrm>
        </p:spPr>
        <p:txBody>
          <a:bodyPr/>
          <a:lstStyle/>
          <a:p>
            <a:pPr eaLnBrk="1" hangingPunct="1"/>
            <a:r>
              <a:rPr lang="en-US" smtClean="0"/>
              <a:t>Middleware in Context</a:t>
            </a:r>
          </a:p>
        </p:txBody>
      </p:sp>
      <p:sp>
        <p:nvSpPr>
          <p:cNvPr id="6150" name="Line 4"/>
          <p:cNvSpPr>
            <a:spLocks noChangeAspect="1" noChangeShapeType="1"/>
          </p:cNvSpPr>
          <p:nvPr/>
        </p:nvSpPr>
        <p:spPr bwMode="auto">
          <a:xfrm>
            <a:off x="4459288" y="5981700"/>
            <a:ext cx="215265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5"/>
          <p:cNvSpPr>
            <a:spLocks noChangeAspect="1" noChangeShapeType="1"/>
          </p:cNvSpPr>
          <p:nvPr/>
        </p:nvSpPr>
        <p:spPr bwMode="auto">
          <a:xfrm>
            <a:off x="1738313" y="5981700"/>
            <a:ext cx="2154237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Rectangle 6"/>
          <p:cNvSpPr>
            <a:spLocks noChangeAspect="1" noChangeArrowheads="1"/>
          </p:cNvSpPr>
          <p:nvPr/>
        </p:nvSpPr>
        <p:spPr bwMode="auto">
          <a:xfrm>
            <a:off x="379413" y="1217613"/>
            <a:ext cx="3513137" cy="865187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</a:rPr>
              <a:t>Distributed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</a:rPr>
              <a:t>Application</a:t>
            </a:r>
          </a:p>
        </p:txBody>
      </p:sp>
      <p:sp>
        <p:nvSpPr>
          <p:cNvPr id="6153" name="Rectangle 7"/>
          <p:cNvSpPr>
            <a:spLocks noChangeAspect="1" noChangeArrowheads="1"/>
          </p:cNvSpPr>
          <p:nvPr/>
        </p:nvSpPr>
        <p:spPr bwMode="auto">
          <a:xfrm>
            <a:off x="379413" y="4105275"/>
            <a:ext cx="3513137" cy="1154113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latin typeface="Times New Roman" pitchFamily="18" charset="0"/>
              </a:rPr>
              <a:t>OS</a:t>
            </a:r>
          </a:p>
        </p:txBody>
      </p:sp>
      <p:grpSp>
        <p:nvGrpSpPr>
          <p:cNvPr id="6154" name="Group 8"/>
          <p:cNvGrpSpPr>
            <a:grpSpLocks noChangeAspect="1"/>
          </p:cNvGrpSpPr>
          <p:nvPr/>
        </p:nvGrpSpPr>
        <p:grpSpPr bwMode="auto">
          <a:xfrm>
            <a:off x="1398588" y="4683125"/>
            <a:ext cx="2379662" cy="287338"/>
            <a:chOff x="1104" y="1296"/>
            <a:chExt cx="1008" cy="96"/>
          </a:xfrm>
        </p:grpSpPr>
        <p:sp>
          <p:nvSpPr>
            <p:cNvPr id="6223" name="Rectangle 9"/>
            <p:cNvSpPr>
              <a:spLocks noChangeAspect="1" noChangeArrowheads="1"/>
            </p:cNvSpPr>
            <p:nvPr/>
          </p:nvSpPr>
          <p:spPr bwMode="auto">
            <a:xfrm>
              <a:off x="1104" y="1296"/>
              <a:ext cx="240" cy="96"/>
            </a:xfrm>
            <a:prstGeom prst="rect">
              <a:avLst/>
            </a:prstGeom>
            <a:noFill/>
            <a:ln w="1905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400">
                  <a:solidFill>
                    <a:schemeClr val="bg2"/>
                  </a:solidFill>
                  <a:latin typeface="Times New Roman" pitchFamily="18" charset="0"/>
                </a:rPr>
                <a:t>Comm.</a:t>
              </a:r>
            </a:p>
          </p:txBody>
        </p:sp>
        <p:sp>
          <p:nvSpPr>
            <p:cNvPr id="6224" name="Rectangle 10"/>
            <p:cNvSpPr>
              <a:spLocks noChangeAspect="1" noChangeArrowheads="1"/>
            </p:cNvSpPr>
            <p:nvPr/>
          </p:nvSpPr>
          <p:spPr bwMode="auto">
            <a:xfrm>
              <a:off x="1392" y="1296"/>
              <a:ext cx="384" cy="96"/>
            </a:xfrm>
            <a:prstGeom prst="rect">
              <a:avLst/>
            </a:prstGeom>
            <a:noFill/>
            <a:ln w="1905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400">
                  <a:solidFill>
                    <a:schemeClr val="bg2"/>
                  </a:solidFill>
                  <a:latin typeface="Times New Roman" pitchFamily="18" charset="0"/>
                </a:rPr>
                <a:t>Processing</a:t>
              </a:r>
            </a:p>
          </p:txBody>
        </p:sp>
        <p:sp>
          <p:nvSpPr>
            <p:cNvPr id="6225" name="Rectangle 11"/>
            <p:cNvSpPr>
              <a:spLocks noChangeAspect="1" noChangeArrowheads="1"/>
            </p:cNvSpPr>
            <p:nvPr/>
          </p:nvSpPr>
          <p:spPr bwMode="auto">
            <a:xfrm>
              <a:off x="1824" y="1296"/>
              <a:ext cx="288" cy="96"/>
            </a:xfrm>
            <a:prstGeom prst="rect">
              <a:avLst/>
            </a:prstGeom>
            <a:noFill/>
            <a:ln w="1905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400">
                  <a:solidFill>
                    <a:schemeClr val="bg2"/>
                  </a:solidFill>
                  <a:latin typeface="Times New Roman" pitchFamily="18" charset="0"/>
                </a:rPr>
                <a:t>Storage</a:t>
              </a:r>
            </a:p>
          </p:txBody>
        </p:sp>
      </p:grpSp>
      <p:sp>
        <p:nvSpPr>
          <p:cNvPr id="6155" name="Line 12"/>
          <p:cNvSpPr>
            <a:spLocks noChangeAspect="1" noChangeShapeType="1"/>
          </p:cNvSpPr>
          <p:nvPr/>
        </p:nvSpPr>
        <p:spPr bwMode="auto">
          <a:xfrm>
            <a:off x="2209800" y="1676400"/>
            <a:ext cx="0" cy="839788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3"/>
          <p:cNvSpPr>
            <a:spLocks noChangeAspect="1" noChangeShapeType="1"/>
          </p:cNvSpPr>
          <p:nvPr/>
        </p:nvSpPr>
        <p:spPr bwMode="auto">
          <a:xfrm>
            <a:off x="2209800" y="2805113"/>
            <a:ext cx="0" cy="144462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4"/>
          <p:cNvSpPr>
            <a:spLocks noChangeAspect="1" noChangeShapeType="1"/>
          </p:cNvSpPr>
          <p:nvPr/>
        </p:nvSpPr>
        <p:spPr bwMode="auto">
          <a:xfrm flipH="1">
            <a:off x="2644775" y="3238500"/>
            <a:ext cx="227013" cy="86677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5"/>
          <p:cNvSpPr>
            <a:spLocks noChangeAspect="1" noChangeShapeType="1"/>
          </p:cNvSpPr>
          <p:nvPr/>
        </p:nvSpPr>
        <p:spPr bwMode="auto">
          <a:xfrm>
            <a:off x="2986088" y="3238500"/>
            <a:ext cx="225425" cy="86677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6"/>
          <p:cNvSpPr>
            <a:spLocks noChangeAspect="1" noChangeShapeType="1"/>
          </p:cNvSpPr>
          <p:nvPr/>
        </p:nvSpPr>
        <p:spPr bwMode="auto">
          <a:xfrm>
            <a:off x="1738313" y="4394200"/>
            <a:ext cx="0" cy="28892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6160" name="Line 17"/>
          <p:cNvSpPr>
            <a:spLocks noChangeAspect="1" noChangeShapeType="1"/>
          </p:cNvSpPr>
          <p:nvPr/>
        </p:nvSpPr>
        <p:spPr bwMode="auto">
          <a:xfrm>
            <a:off x="2305050" y="4394200"/>
            <a:ext cx="0" cy="28892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6161" name="Line 18"/>
          <p:cNvSpPr>
            <a:spLocks noChangeAspect="1" noChangeShapeType="1"/>
          </p:cNvSpPr>
          <p:nvPr/>
        </p:nvSpPr>
        <p:spPr bwMode="auto">
          <a:xfrm>
            <a:off x="2644775" y="4394200"/>
            <a:ext cx="0" cy="28892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6162" name="Line 19"/>
          <p:cNvSpPr>
            <a:spLocks noChangeAspect="1" noChangeShapeType="1"/>
          </p:cNvSpPr>
          <p:nvPr/>
        </p:nvSpPr>
        <p:spPr bwMode="auto">
          <a:xfrm>
            <a:off x="3211513" y="4394200"/>
            <a:ext cx="0" cy="28892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6163" name="Line 20"/>
          <p:cNvSpPr>
            <a:spLocks noChangeAspect="1" noChangeShapeType="1"/>
          </p:cNvSpPr>
          <p:nvPr/>
        </p:nvSpPr>
        <p:spPr bwMode="auto">
          <a:xfrm>
            <a:off x="1738313" y="4970463"/>
            <a:ext cx="0" cy="1011237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Rectangle 21"/>
          <p:cNvSpPr>
            <a:spLocks noChangeAspect="1" noChangeArrowheads="1"/>
          </p:cNvSpPr>
          <p:nvPr/>
        </p:nvSpPr>
        <p:spPr bwMode="auto">
          <a:xfrm>
            <a:off x="5251450" y="1217613"/>
            <a:ext cx="3513138" cy="865187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bg2"/>
                </a:solidFill>
                <a:latin typeface="Times New Roman" pitchFamily="18" charset="0"/>
              </a:rPr>
              <a:t>Distributed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bg2"/>
                </a:solidFill>
                <a:latin typeface="Times New Roman" pitchFamily="18" charset="0"/>
              </a:rPr>
              <a:t>Application</a:t>
            </a:r>
          </a:p>
        </p:txBody>
      </p:sp>
      <p:sp>
        <p:nvSpPr>
          <p:cNvPr id="6165" name="Line 22"/>
          <p:cNvSpPr>
            <a:spLocks noChangeAspect="1" noChangeShapeType="1"/>
          </p:cNvSpPr>
          <p:nvPr/>
        </p:nvSpPr>
        <p:spPr bwMode="auto">
          <a:xfrm>
            <a:off x="7086600" y="1752600"/>
            <a:ext cx="0" cy="763588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Line 23"/>
          <p:cNvSpPr>
            <a:spLocks noChangeAspect="1" noChangeShapeType="1"/>
          </p:cNvSpPr>
          <p:nvPr/>
        </p:nvSpPr>
        <p:spPr bwMode="auto">
          <a:xfrm>
            <a:off x="6611938" y="4970463"/>
            <a:ext cx="0" cy="1011237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67" name="Group 24"/>
          <p:cNvGrpSpPr>
            <a:grpSpLocks noChangeAspect="1"/>
          </p:cNvGrpSpPr>
          <p:nvPr/>
        </p:nvGrpSpPr>
        <p:grpSpPr bwMode="auto">
          <a:xfrm>
            <a:off x="3124200" y="5695950"/>
            <a:ext cx="3286125" cy="722313"/>
            <a:chOff x="1492" y="772"/>
            <a:chExt cx="2200" cy="1000"/>
          </a:xfrm>
          <a:solidFill>
            <a:srgbClr val="6C0000"/>
          </a:solidFill>
        </p:grpSpPr>
        <p:sp>
          <p:nvSpPr>
            <p:cNvPr id="6200" name="Oval 25"/>
            <p:cNvSpPr>
              <a:spLocks noChangeAspect="1" noChangeArrowheads="1"/>
            </p:cNvSpPr>
            <p:nvPr/>
          </p:nvSpPr>
          <p:spPr bwMode="auto">
            <a:xfrm>
              <a:off x="1553" y="1069"/>
              <a:ext cx="299" cy="171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1" name="Oval 26"/>
            <p:cNvSpPr>
              <a:spLocks noChangeAspect="1" noChangeArrowheads="1"/>
            </p:cNvSpPr>
            <p:nvPr/>
          </p:nvSpPr>
          <p:spPr bwMode="auto">
            <a:xfrm>
              <a:off x="1676" y="954"/>
              <a:ext cx="421" cy="167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2" name="Oval 27"/>
            <p:cNvSpPr>
              <a:spLocks noChangeAspect="1" noChangeArrowheads="1"/>
            </p:cNvSpPr>
            <p:nvPr/>
          </p:nvSpPr>
          <p:spPr bwMode="auto">
            <a:xfrm>
              <a:off x="1921" y="891"/>
              <a:ext cx="422" cy="230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3" name="Oval 28"/>
            <p:cNvSpPr>
              <a:spLocks noChangeAspect="1" noChangeArrowheads="1"/>
            </p:cNvSpPr>
            <p:nvPr/>
          </p:nvSpPr>
          <p:spPr bwMode="auto">
            <a:xfrm>
              <a:off x="2167" y="832"/>
              <a:ext cx="421" cy="229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4" name="Oval 29"/>
            <p:cNvSpPr>
              <a:spLocks noChangeAspect="1" noChangeArrowheads="1"/>
            </p:cNvSpPr>
            <p:nvPr/>
          </p:nvSpPr>
          <p:spPr bwMode="auto">
            <a:xfrm>
              <a:off x="2473" y="772"/>
              <a:ext cx="483" cy="230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5" name="Oval 30"/>
            <p:cNvSpPr>
              <a:spLocks noChangeAspect="1" noChangeArrowheads="1"/>
            </p:cNvSpPr>
            <p:nvPr/>
          </p:nvSpPr>
          <p:spPr bwMode="auto">
            <a:xfrm>
              <a:off x="2903" y="832"/>
              <a:ext cx="482" cy="349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6" name="Oval 31"/>
            <p:cNvSpPr>
              <a:spLocks noChangeAspect="1" noChangeArrowheads="1"/>
            </p:cNvSpPr>
            <p:nvPr/>
          </p:nvSpPr>
          <p:spPr bwMode="auto">
            <a:xfrm>
              <a:off x="3332" y="954"/>
              <a:ext cx="237" cy="227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7" name="Oval 32"/>
            <p:cNvSpPr>
              <a:spLocks noChangeAspect="1" noChangeArrowheads="1"/>
            </p:cNvSpPr>
            <p:nvPr/>
          </p:nvSpPr>
          <p:spPr bwMode="auto">
            <a:xfrm>
              <a:off x="3393" y="1069"/>
              <a:ext cx="238" cy="171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8" name="Oval 33"/>
            <p:cNvSpPr>
              <a:spLocks noChangeAspect="1" noChangeArrowheads="1"/>
            </p:cNvSpPr>
            <p:nvPr/>
          </p:nvSpPr>
          <p:spPr bwMode="auto">
            <a:xfrm>
              <a:off x="3577" y="1129"/>
              <a:ext cx="115" cy="174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9" name="Oval 34"/>
            <p:cNvSpPr>
              <a:spLocks noChangeAspect="1" noChangeArrowheads="1"/>
            </p:cNvSpPr>
            <p:nvPr/>
          </p:nvSpPr>
          <p:spPr bwMode="auto">
            <a:xfrm>
              <a:off x="3393" y="1248"/>
              <a:ext cx="238" cy="227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0" name="Oval 35"/>
            <p:cNvSpPr>
              <a:spLocks noChangeAspect="1" noChangeArrowheads="1"/>
            </p:cNvSpPr>
            <p:nvPr/>
          </p:nvSpPr>
          <p:spPr bwMode="auto">
            <a:xfrm>
              <a:off x="3271" y="1363"/>
              <a:ext cx="176" cy="171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1" name="Oval 36"/>
            <p:cNvSpPr>
              <a:spLocks noChangeAspect="1" noChangeArrowheads="1"/>
            </p:cNvSpPr>
            <p:nvPr/>
          </p:nvSpPr>
          <p:spPr bwMode="auto">
            <a:xfrm>
              <a:off x="3025" y="1423"/>
              <a:ext cx="299" cy="230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2" name="Oval 37"/>
            <p:cNvSpPr>
              <a:spLocks noChangeAspect="1" noChangeArrowheads="1"/>
            </p:cNvSpPr>
            <p:nvPr/>
          </p:nvSpPr>
          <p:spPr bwMode="auto">
            <a:xfrm>
              <a:off x="2780" y="1363"/>
              <a:ext cx="299" cy="290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3" name="Oval 38"/>
            <p:cNvSpPr>
              <a:spLocks noChangeAspect="1" noChangeArrowheads="1"/>
            </p:cNvSpPr>
            <p:nvPr/>
          </p:nvSpPr>
          <p:spPr bwMode="auto">
            <a:xfrm>
              <a:off x="2596" y="1483"/>
              <a:ext cx="360" cy="229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4" name="Oval 39"/>
            <p:cNvSpPr>
              <a:spLocks noChangeAspect="1" noChangeArrowheads="1"/>
            </p:cNvSpPr>
            <p:nvPr/>
          </p:nvSpPr>
          <p:spPr bwMode="auto">
            <a:xfrm>
              <a:off x="2351" y="1423"/>
              <a:ext cx="360" cy="349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5" name="Oval 40"/>
            <p:cNvSpPr>
              <a:spLocks noChangeAspect="1" noChangeArrowheads="1"/>
            </p:cNvSpPr>
            <p:nvPr/>
          </p:nvSpPr>
          <p:spPr bwMode="auto">
            <a:xfrm>
              <a:off x="2289" y="1423"/>
              <a:ext cx="115" cy="230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6" name="Oval 41"/>
            <p:cNvSpPr>
              <a:spLocks noChangeAspect="1" noChangeArrowheads="1"/>
            </p:cNvSpPr>
            <p:nvPr/>
          </p:nvSpPr>
          <p:spPr bwMode="auto">
            <a:xfrm>
              <a:off x="2044" y="1363"/>
              <a:ext cx="299" cy="290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7" name="Oval 42"/>
            <p:cNvSpPr>
              <a:spLocks noChangeAspect="1" noChangeArrowheads="1"/>
            </p:cNvSpPr>
            <p:nvPr/>
          </p:nvSpPr>
          <p:spPr bwMode="auto">
            <a:xfrm>
              <a:off x="1983" y="1423"/>
              <a:ext cx="114" cy="174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8" name="Oval 43"/>
            <p:cNvSpPr>
              <a:spLocks noChangeAspect="1" noChangeArrowheads="1"/>
            </p:cNvSpPr>
            <p:nvPr/>
          </p:nvSpPr>
          <p:spPr bwMode="auto">
            <a:xfrm>
              <a:off x="1860" y="1423"/>
              <a:ext cx="176" cy="111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9" name="Oval 44"/>
            <p:cNvSpPr>
              <a:spLocks noChangeAspect="1" noChangeArrowheads="1"/>
            </p:cNvSpPr>
            <p:nvPr/>
          </p:nvSpPr>
          <p:spPr bwMode="auto">
            <a:xfrm>
              <a:off x="1799" y="1248"/>
              <a:ext cx="114" cy="349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0" name="Oval 45"/>
            <p:cNvSpPr>
              <a:spLocks noChangeAspect="1" noChangeArrowheads="1"/>
            </p:cNvSpPr>
            <p:nvPr/>
          </p:nvSpPr>
          <p:spPr bwMode="auto">
            <a:xfrm>
              <a:off x="1676" y="1311"/>
              <a:ext cx="176" cy="164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1" name="Oval 46"/>
            <p:cNvSpPr>
              <a:spLocks noChangeAspect="1" noChangeArrowheads="1"/>
            </p:cNvSpPr>
            <p:nvPr/>
          </p:nvSpPr>
          <p:spPr bwMode="auto">
            <a:xfrm>
              <a:off x="1492" y="1129"/>
              <a:ext cx="237" cy="286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2" name="Oval 47"/>
            <p:cNvSpPr>
              <a:spLocks noChangeAspect="1" noChangeArrowheads="1"/>
            </p:cNvSpPr>
            <p:nvPr/>
          </p:nvSpPr>
          <p:spPr bwMode="auto">
            <a:xfrm>
              <a:off x="1611" y="887"/>
              <a:ext cx="2024" cy="71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68" name="Text Box 48"/>
          <p:cNvSpPr txBox="1">
            <a:spLocks noChangeAspect="1" noChangeArrowheads="1"/>
          </p:cNvSpPr>
          <p:nvPr/>
        </p:nvSpPr>
        <p:spPr bwMode="auto">
          <a:xfrm>
            <a:off x="4335463" y="5791200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Times New Roman" pitchFamily="18" charset="0"/>
              </a:rPr>
              <a:t>Network</a:t>
            </a:r>
          </a:p>
        </p:txBody>
      </p:sp>
      <p:sp>
        <p:nvSpPr>
          <p:cNvPr id="6169" name="Rectangle 49"/>
          <p:cNvSpPr>
            <a:spLocks noChangeAspect="1" noChangeArrowheads="1"/>
          </p:cNvSpPr>
          <p:nvPr/>
        </p:nvSpPr>
        <p:spPr bwMode="auto">
          <a:xfrm>
            <a:off x="152400" y="639763"/>
            <a:ext cx="3965575" cy="4908550"/>
          </a:xfrm>
          <a:prstGeom prst="rect">
            <a:avLst/>
          </a:prstGeom>
          <a:noFill/>
          <a:ln w="57150">
            <a:solidFill>
              <a:schemeClr val="folHlink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Text Box 50"/>
          <p:cNvSpPr txBox="1">
            <a:spLocks noChangeAspect="1" noChangeArrowheads="1"/>
          </p:cNvSpPr>
          <p:nvPr/>
        </p:nvSpPr>
        <p:spPr bwMode="auto">
          <a:xfrm>
            <a:off x="1600200" y="579438"/>
            <a:ext cx="102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>
                <a:latin typeface="Times New Roman" pitchFamily="18" charset="0"/>
              </a:rPr>
              <a:t>Host 1</a:t>
            </a:r>
          </a:p>
        </p:txBody>
      </p:sp>
      <p:sp>
        <p:nvSpPr>
          <p:cNvPr id="6171" name="Rectangle 51"/>
          <p:cNvSpPr>
            <a:spLocks noChangeAspect="1" noChangeArrowheads="1"/>
          </p:cNvSpPr>
          <p:nvPr/>
        </p:nvSpPr>
        <p:spPr bwMode="auto">
          <a:xfrm>
            <a:off x="5026025" y="669925"/>
            <a:ext cx="3965575" cy="4908550"/>
          </a:xfrm>
          <a:prstGeom prst="rect">
            <a:avLst/>
          </a:prstGeom>
          <a:noFill/>
          <a:ln w="57150">
            <a:solidFill>
              <a:schemeClr val="folHlink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Text Box 52"/>
          <p:cNvSpPr txBox="1">
            <a:spLocks noChangeAspect="1" noChangeArrowheads="1"/>
          </p:cNvSpPr>
          <p:nvPr/>
        </p:nvSpPr>
        <p:spPr bwMode="auto">
          <a:xfrm>
            <a:off x="6473825" y="609600"/>
            <a:ext cx="102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>
                <a:latin typeface="Times New Roman" pitchFamily="18" charset="0"/>
              </a:rPr>
              <a:t>Host 2</a:t>
            </a:r>
          </a:p>
        </p:txBody>
      </p:sp>
      <p:sp>
        <p:nvSpPr>
          <p:cNvPr id="6173" name="Line 53"/>
          <p:cNvSpPr>
            <a:spLocks noChangeShapeType="1"/>
          </p:cNvSpPr>
          <p:nvPr/>
        </p:nvSpPr>
        <p:spPr bwMode="auto">
          <a:xfrm flipH="1">
            <a:off x="1752600" y="3124200"/>
            <a:ext cx="457200" cy="9906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" name="Oval 54"/>
          <p:cNvSpPr>
            <a:spLocks noChangeAspect="1" noChangeArrowheads="1"/>
          </p:cNvSpPr>
          <p:nvPr/>
        </p:nvSpPr>
        <p:spPr bwMode="auto">
          <a:xfrm>
            <a:off x="2644775" y="2949575"/>
            <a:ext cx="566738" cy="2889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5" name="Line 55"/>
          <p:cNvSpPr>
            <a:spLocks noChangeShapeType="1"/>
          </p:cNvSpPr>
          <p:nvPr/>
        </p:nvSpPr>
        <p:spPr bwMode="auto">
          <a:xfrm>
            <a:off x="2209800" y="3124200"/>
            <a:ext cx="76200" cy="9906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6" name="Oval 56"/>
          <p:cNvSpPr>
            <a:spLocks noChangeAspect="1" noChangeArrowheads="1"/>
          </p:cNvSpPr>
          <p:nvPr/>
        </p:nvSpPr>
        <p:spPr bwMode="auto">
          <a:xfrm>
            <a:off x="1905000" y="2949575"/>
            <a:ext cx="566738" cy="2889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Rectangle 57"/>
          <p:cNvSpPr>
            <a:spLocks noChangeAspect="1" noChangeArrowheads="1"/>
          </p:cNvSpPr>
          <p:nvPr/>
        </p:nvSpPr>
        <p:spPr bwMode="auto">
          <a:xfrm>
            <a:off x="5249863" y="2514600"/>
            <a:ext cx="3513137" cy="1155700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2400" b="1">
              <a:latin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latin typeface="Times New Roman" pitchFamily="18" charset="0"/>
              </a:rPr>
              <a:t>Middleware</a:t>
            </a:r>
          </a:p>
        </p:txBody>
      </p:sp>
      <p:sp>
        <p:nvSpPr>
          <p:cNvPr id="6178" name="Line 58"/>
          <p:cNvSpPr>
            <a:spLocks noChangeAspect="1" noChangeShapeType="1"/>
          </p:cNvSpPr>
          <p:nvPr/>
        </p:nvSpPr>
        <p:spPr bwMode="auto">
          <a:xfrm>
            <a:off x="7080250" y="2803525"/>
            <a:ext cx="0" cy="144463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9" name="Line 59"/>
          <p:cNvSpPr>
            <a:spLocks noChangeAspect="1" noChangeShapeType="1"/>
          </p:cNvSpPr>
          <p:nvPr/>
        </p:nvSpPr>
        <p:spPr bwMode="auto">
          <a:xfrm flipH="1">
            <a:off x="7515225" y="3236913"/>
            <a:ext cx="227013" cy="86677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0" name="Line 60"/>
          <p:cNvSpPr>
            <a:spLocks noChangeAspect="1" noChangeShapeType="1"/>
          </p:cNvSpPr>
          <p:nvPr/>
        </p:nvSpPr>
        <p:spPr bwMode="auto">
          <a:xfrm>
            <a:off x="7856538" y="3236913"/>
            <a:ext cx="225425" cy="86677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1" name="Line 61"/>
          <p:cNvSpPr>
            <a:spLocks noChangeShapeType="1"/>
          </p:cNvSpPr>
          <p:nvPr/>
        </p:nvSpPr>
        <p:spPr bwMode="auto">
          <a:xfrm flipH="1">
            <a:off x="6623050" y="3122613"/>
            <a:ext cx="457200" cy="9906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2" name="Oval 62"/>
          <p:cNvSpPr>
            <a:spLocks noChangeAspect="1" noChangeArrowheads="1"/>
          </p:cNvSpPr>
          <p:nvPr/>
        </p:nvSpPr>
        <p:spPr bwMode="auto">
          <a:xfrm>
            <a:off x="7515225" y="2947988"/>
            <a:ext cx="566738" cy="2889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3" name="Line 63"/>
          <p:cNvSpPr>
            <a:spLocks noChangeShapeType="1"/>
          </p:cNvSpPr>
          <p:nvPr/>
        </p:nvSpPr>
        <p:spPr bwMode="auto">
          <a:xfrm>
            <a:off x="7080250" y="3122613"/>
            <a:ext cx="76200" cy="9906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4" name="Oval 64"/>
          <p:cNvSpPr>
            <a:spLocks noChangeAspect="1" noChangeArrowheads="1"/>
          </p:cNvSpPr>
          <p:nvPr/>
        </p:nvSpPr>
        <p:spPr bwMode="auto">
          <a:xfrm>
            <a:off x="6775450" y="2947988"/>
            <a:ext cx="566738" cy="2889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Rectangle 65"/>
          <p:cNvSpPr>
            <a:spLocks noChangeAspect="1" noChangeArrowheads="1"/>
          </p:cNvSpPr>
          <p:nvPr/>
        </p:nvSpPr>
        <p:spPr bwMode="auto">
          <a:xfrm>
            <a:off x="379413" y="4105275"/>
            <a:ext cx="3513137" cy="390525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400">
                <a:latin typeface="Times New Roman" pitchFamily="18" charset="0"/>
              </a:rPr>
              <a:t>Operating System API</a:t>
            </a:r>
          </a:p>
        </p:txBody>
      </p:sp>
      <p:sp>
        <p:nvSpPr>
          <p:cNvPr id="6186" name="Rectangle 66"/>
          <p:cNvSpPr>
            <a:spLocks noChangeAspect="1" noChangeArrowheads="1"/>
          </p:cNvSpPr>
          <p:nvPr/>
        </p:nvSpPr>
        <p:spPr bwMode="auto">
          <a:xfrm>
            <a:off x="5249863" y="4114800"/>
            <a:ext cx="3513137" cy="1154113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latin typeface="Times New Roman" pitchFamily="18" charset="0"/>
              </a:rPr>
              <a:t>OS</a:t>
            </a:r>
          </a:p>
        </p:txBody>
      </p:sp>
      <p:grpSp>
        <p:nvGrpSpPr>
          <p:cNvPr id="6187" name="Group 67"/>
          <p:cNvGrpSpPr>
            <a:grpSpLocks noChangeAspect="1"/>
          </p:cNvGrpSpPr>
          <p:nvPr/>
        </p:nvGrpSpPr>
        <p:grpSpPr bwMode="auto">
          <a:xfrm>
            <a:off x="6269038" y="4692650"/>
            <a:ext cx="2379662" cy="287338"/>
            <a:chOff x="1104" y="1296"/>
            <a:chExt cx="1008" cy="96"/>
          </a:xfrm>
        </p:grpSpPr>
        <p:sp>
          <p:nvSpPr>
            <p:cNvPr id="6197" name="Rectangle 68"/>
            <p:cNvSpPr>
              <a:spLocks noChangeAspect="1" noChangeArrowheads="1"/>
            </p:cNvSpPr>
            <p:nvPr/>
          </p:nvSpPr>
          <p:spPr bwMode="auto">
            <a:xfrm>
              <a:off x="1104" y="1296"/>
              <a:ext cx="240" cy="96"/>
            </a:xfrm>
            <a:prstGeom prst="rect">
              <a:avLst/>
            </a:prstGeom>
            <a:noFill/>
            <a:ln w="1905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400">
                  <a:solidFill>
                    <a:schemeClr val="bg2"/>
                  </a:solidFill>
                  <a:latin typeface="Times New Roman" pitchFamily="18" charset="0"/>
                </a:rPr>
                <a:t>Comm.</a:t>
              </a:r>
            </a:p>
          </p:txBody>
        </p:sp>
        <p:sp>
          <p:nvSpPr>
            <p:cNvPr id="6198" name="Rectangle 69"/>
            <p:cNvSpPr>
              <a:spLocks noChangeAspect="1" noChangeArrowheads="1"/>
            </p:cNvSpPr>
            <p:nvPr/>
          </p:nvSpPr>
          <p:spPr bwMode="auto">
            <a:xfrm>
              <a:off x="1392" y="1296"/>
              <a:ext cx="384" cy="96"/>
            </a:xfrm>
            <a:prstGeom prst="rect">
              <a:avLst/>
            </a:prstGeom>
            <a:noFill/>
            <a:ln w="1905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400">
                  <a:solidFill>
                    <a:schemeClr val="bg2"/>
                  </a:solidFill>
                  <a:latin typeface="Times New Roman" pitchFamily="18" charset="0"/>
                </a:rPr>
                <a:t>Processing</a:t>
              </a:r>
            </a:p>
          </p:txBody>
        </p:sp>
        <p:sp>
          <p:nvSpPr>
            <p:cNvPr id="6199" name="Rectangle 70"/>
            <p:cNvSpPr>
              <a:spLocks noChangeAspect="1" noChangeArrowheads="1"/>
            </p:cNvSpPr>
            <p:nvPr/>
          </p:nvSpPr>
          <p:spPr bwMode="auto">
            <a:xfrm>
              <a:off x="1824" y="1296"/>
              <a:ext cx="288" cy="96"/>
            </a:xfrm>
            <a:prstGeom prst="rect">
              <a:avLst/>
            </a:prstGeom>
            <a:noFill/>
            <a:ln w="1905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400">
                  <a:solidFill>
                    <a:schemeClr val="bg2"/>
                  </a:solidFill>
                  <a:latin typeface="Times New Roman" pitchFamily="18" charset="0"/>
                </a:rPr>
                <a:t>Storage</a:t>
              </a:r>
            </a:p>
          </p:txBody>
        </p:sp>
      </p:grpSp>
      <p:sp>
        <p:nvSpPr>
          <p:cNvPr id="6188" name="Line 71"/>
          <p:cNvSpPr>
            <a:spLocks noChangeAspect="1" noChangeShapeType="1"/>
          </p:cNvSpPr>
          <p:nvPr/>
        </p:nvSpPr>
        <p:spPr bwMode="auto">
          <a:xfrm>
            <a:off x="6608763" y="4403725"/>
            <a:ext cx="0" cy="28892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6189" name="Line 72"/>
          <p:cNvSpPr>
            <a:spLocks noChangeAspect="1" noChangeShapeType="1"/>
          </p:cNvSpPr>
          <p:nvPr/>
        </p:nvSpPr>
        <p:spPr bwMode="auto">
          <a:xfrm>
            <a:off x="7175500" y="4403725"/>
            <a:ext cx="0" cy="28892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6190" name="Line 73"/>
          <p:cNvSpPr>
            <a:spLocks noChangeAspect="1" noChangeShapeType="1"/>
          </p:cNvSpPr>
          <p:nvPr/>
        </p:nvSpPr>
        <p:spPr bwMode="auto">
          <a:xfrm>
            <a:off x="7515225" y="4403725"/>
            <a:ext cx="0" cy="28892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6191" name="Line 74"/>
          <p:cNvSpPr>
            <a:spLocks noChangeAspect="1" noChangeShapeType="1"/>
          </p:cNvSpPr>
          <p:nvPr/>
        </p:nvSpPr>
        <p:spPr bwMode="auto">
          <a:xfrm>
            <a:off x="8081963" y="4403725"/>
            <a:ext cx="0" cy="28892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6192" name="Rectangle 75"/>
          <p:cNvSpPr>
            <a:spLocks noChangeAspect="1" noChangeArrowheads="1"/>
          </p:cNvSpPr>
          <p:nvPr/>
        </p:nvSpPr>
        <p:spPr bwMode="auto">
          <a:xfrm>
            <a:off x="5249863" y="4114800"/>
            <a:ext cx="3513137" cy="390525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400">
                <a:latin typeface="Times New Roman" pitchFamily="18" charset="0"/>
              </a:rPr>
              <a:t>Operating System API</a:t>
            </a:r>
          </a:p>
        </p:txBody>
      </p:sp>
      <p:sp>
        <p:nvSpPr>
          <p:cNvPr id="6193" name="Rectangle 76"/>
          <p:cNvSpPr>
            <a:spLocks noChangeAspect="1" noChangeArrowheads="1"/>
          </p:cNvSpPr>
          <p:nvPr/>
        </p:nvSpPr>
        <p:spPr bwMode="auto">
          <a:xfrm>
            <a:off x="379413" y="2516188"/>
            <a:ext cx="3513137" cy="379412"/>
          </a:xfrm>
          <a:prstGeom prst="rect">
            <a:avLst/>
          </a:prstGeom>
          <a:solidFill>
            <a:schemeClr val="hlink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400">
                <a:latin typeface="Times New Roman" pitchFamily="18" charset="0"/>
              </a:rPr>
              <a:t>Middleware API</a:t>
            </a:r>
          </a:p>
        </p:txBody>
      </p:sp>
      <p:sp>
        <p:nvSpPr>
          <p:cNvPr id="6194" name="Rectangle 77"/>
          <p:cNvSpPr>
            <a:spLocks noChangeAspect="1" noChangeArrowheads="1"/>
          </p:cNvSpPr>
          <p:nvPr/>
        </p:nvSpPr>
        <p:spPr bwMode="auto">
          <a:xfrm>
            <a:off x="5249863" y="2514600"/>
            <a:ext cx="3513137" cy="3810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400">
                <a:latin typeface="Times New Roman" pitchFamily="18" charset="0"/>
              </a:rPr>
              <a:t>Middleware API</a:t>
            </a:r>
          </a:p>
        </p:txBody>
      </p:sp>
      <p:sp>
        <p:nvSpPr>
          <p:cNvPr id="6195" name="Oval 78"/>
          <p:cNvSpPr>
            <a:spLocks noChangeAspect="1" noChangeArrowheads="1"/>
          </p:cNvSpPr>
          <p:nvPr/>
        </p:nvSpPr>
        <p:spPr bwMode="auto">
          <a:xfrm>
            <a:off x="2057400" y="1447800"/>
            <a:ext cx="685800" cy="34925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itchFamily="18" charset="0"/>
              </a:rPr>
              <a:t>Client</a:t>
            </a:r>
          </a:p>
        </p:txBody>
      </p:sp>
      <p:sp>
        <p:nvSpPr>
          <p:cNvPr id="6196" name="Oval 79"/>
          <p:cNvSpPr>
            <a:spLocks noChangeAspect="1" noChangeArrowheads="1"/>
          </p:cNvSpPr>
          <p:nvPr/>
        </p:nvSpPr>
        <p:spPr bwMode="auto">
          <a:xfrm>
            <a:off x="6824663" y="1447800"/>
            <a:ext cx="642937" cy="3270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itchFamily="18" charset="0"/>
              </a:rPr>
              <a:t>Server</a:t>
            </a:r>
          </a:p>
        </p:txBody>
      </p:sp>
      <p:sp>
        <p:nvSpPr>
          <p:cNvPr id="8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-43815" y="6469063"/>
            <a:ext cx="1519238" cy="388937"/>
          </a:xfrm>
        </p:spPr>
        <p:txBody>
          <a:bodyPr/>
          <a:lstStyle/>
          <a:p>
            <a:pPr>
              <a:defRPr/>
            </a:pPr>
            <a:fld id="{D9469AD1-8220-48E4-9A67-58436C02FF46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7752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dirty="0" err="1" smtClean="0"/>
              <a:t>CptS</a:t>
            </a:r>
            <a:r>
              <a:rPr lang="en-US" dirty="0" smtClean="0"/>
              <a:t> 464/564 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mtClean="0"/>
              <a:t>Middleware in Context:  © 2011 David E. Bakken</a:t>
            </a: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363538" y="106680"/>
            <a:ext cx="8324850" cy="56197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Middleware Benefit: Masking Heterogeneity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54384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2400" dirty="0" smtClean="0"/>
              <a:t>Middleware’s programming building blocks mask heterogeneity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2200" dirty="0" smtClean="0"/>
              <a:t>Makes programmer’s life much easier!!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2400" dirty="0" smtClean="0"/>
              <a:t>Kinds of heterogeneity masked by middleware (MW) frameworks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2200" dirty="0" smtClean="0"/>
              <a:t>All MW masks heterogeneity in network technology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2200" dirty="0" smtClean="0"/>
              <a:t>All MW masks heterogeneity in host CPU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2200" dirty="0" smtClean="0"/>
              <a:t>Almost all MW masks heterogeneity in operating system (or family thereof)</a:t>
            </a:r>
          </a:p>
          <a:p>
            <a:pPr lvl="2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2000" dirty="0" smtClean="0"/>
              <a:t>Notable exception: Microsoft middleware (</a:t>
            </a:r>
            <a:r>
              <a:rPr lang="en-US" sz="2000" i="1" dirty="0" smtClean="0"/>
              <a:t>de facto</a:t>
            </a:r>
            <a:r>
              <a:rPr lang="en-US" sz="2000" dirty="0" smtClean="0"/>
              <a:t>; not </a:t>
            </a:r>
            <a:r>
              <a:rPr lang="en-US" sz="2000" i="1" dirty="0" smtClean="0"/>
              <a:t>de jure </a:t>
            </a:r>
            <a:r>
              <a:rPr lang="en-US" sz="2000" dirty="0" smtClean="0"/>
              <a:t>or </a:t>
            </a:r>
            <a:r>
              <a:rPr lang="en-US" sz="2000" i="1" dirty="0" smtClean="0"/>
              <a:t>de fiat</a:t>
            </a:r>
            <a:r>
              <a:rPr lang="en-US" sz="2000" dirty="0" smtClean="0"/>
              <a:t>)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2200" dirty="0" smtClean="0"/>
              <a:t>Almost all MW masks heterogeneity in programming language</a:t>
            </a:r>
          </a:p>
          <a:p>
            <a:pPr lvl="2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2000" dirty="0" err="1" smtClean="0"/>
              <a:t>Noteable</a:t>
            </a:r>
            <a:r>
              <a:rPr lang="en-US" sz="2000" dirty="0" smtClean="0"/>
              <a:t> exception: Java RMI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2200" dirty="0" smtClean="0"/>
              <a:t>Some MW masks heterogeneity in vendor implementations</a:t>
            </a:r>
          </a:p>
          <a:p>
            <a:pPr lvl="2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2000" dirty="0" smtClean="0"/>
              <a:t>Object Management Group (omg.org) best here: CORBA (object-oriented), DDS (publish-subscribe)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-43815" y="6469063"/>
            <a:ext cx="1519238" cy="388937"/>
          </a:xfrm>
        </p:spPr>
        <p:txBody>
          <a:bodyPr/>
          <a:lstStyle/>
          <a:p>
            <a:pPr>
              <a:defRPr/>
            </a:pPr>
            <a:fld id="{D9469AD1-8220-48E4-9A67-58436C02FF46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932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dirty="0" err="1" smtClean="0"/>
              <a:t>CptS</a:t>
            </a:r>
            <a:r>
              <a:rPr lang="en-US" dirty="0" smtClean="0"/>
              <a:t> 464/564 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mtClean="0"/>
              <a:t>Middleware in Context:  © 2011 David E. Bakken</a:t>
            </a: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533400"/>
          </a:xfrm>
        </p:spPr>
        <p:txBody>
          <a:bodyPr/>
          <a:lstStyle/>
          <a:p>
            <a:pPr eaLnBrk="1" hangingPunct="1"/>
            <a:r>
              <a:rPr lang="en-US" smtClean="0"/>
              <a:t>Middleware Benefit: Transparency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9916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mtClean="0"/>
              <a:t>Middleware can provide useful transparencies: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mtClean="0"/>
              <a:t>Access Transparency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mtClean="0"/>
              <a:t>Location transparency		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mtClean="0"/>
              <a:t>Concurrency transparency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mtClean="0"/>
              <a:t>Replication transparency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mtClean="0"/>
              <a:t>Failure transparency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mtClean="0"/>
              <a:t>Mobility transparency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mtClean="0">
                <a:solidFill>
                  <a:srgbClr val="FF3300"/>
                </a:solidFill>
              </a:rPr>
              <a:t>Masking heterogeneity and providing transparency makes programming distributed systems much easier to do!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-43815" y="6469063"/>
            <a:ext cx="1519238" cy="388937"/>
          </a:xfrm>
        </p:spPr>
        <p:txBody>
          <a:bodyPr/>
          <a:lstStyle/>
          <a:p>
            <a:pPr>
              <a:defRPr/>
            </a:pPr>
            <a:fld id="{D9469AD1-8220-48E4-9A67-58436C02FF46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7076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354013"/>
            <a:ext cx="8686800" cy="484187"/>
          </a:xfrm>
        </p:spPr>
        <p:txBody>
          <a:bodyPr/>
          <a:lstStyle/>
          <a:p>
            <a:pPr eaLnBrk="1" hangingPunct="1"/>
            <a:r>
              <a:rPr lang="en-US" altLang="en-US" smtClean="0"/>
              <a:t>Middleware and Legacy Systems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867400"/>
          </a:xfrm>
        </p:spPr>
        <p:txBody>
          <a:bodyPr/>
          <a:lstStyle/>
          <a:p>
            <a:pPr marL="381000" indent="-381000" eaLnBrk="1" hangingPunct="1"/>
            <a:r>
              <a:rPr lang="en-US" altLang="en-US" dirty="0" smtClean="0"/>
              <a:t>Legacy systems are a huge problem (and asset) in industry and military domains!</a:t>
            </a:r>
          </a:p>
          <a:p>
            <a:pPr marL="381000" indent="-381000" eaLnBrk="1" hangingPunct="1"/>
            <a:r>
              <a:rPr lang="en-US" altLang="en-US" dirty="0" smtClean="0"/>
              <a:t>Middleware often called a “glue” technology: integrated “legacy” components</a:t>
            </a:r>
          </a:p>
          <a:p>
            <a:pPr marL="774700" lvl="1" indent="-342900" eaLnBrk="1" hangingPunct="1"/>
            <a:r>
              <a:rPr lang="en-US" altLang="en-US" dirty="0" smtClean="0"/>
              <a:t>Much distributed programming involves integrating components, not building them from scratch!</a:t>
            </a:r>
          </a:p>
          <a:p>
            <a:pPr marL="381000" indent="-381000" eaLnBrk="1" hangingPunct="1"/>
            <a:r>
              <a:rPr lang="en-US" altLang="en-US" dirty="0" smtClean="0"/>
              <a:t>Middleware’s abstractions are general enough to allow legacy systems to be “wrapped”</a:t>
            </a:r>
          </a:p>
          <a:p>
            <a:pPr marL="774700" lvl="1" indent="-342900" eaLnBrk="1" hangingPunct="1"/>
            <a:r>
              <a:rPr lang="en-US" altLang="en-US" dirty="0" smtClean="0"/>
              <a:t>Distributed objects are best here because more general</a:t>
            </a:r>
          </a:p>
          <a:p>
            <a:pPr marL="774700" lvl="1" indent="-342900" eaLnBrk="1" hangingPunct="1"/>
            <a:r>
              <a:rPr lang="en-US" altLang="en-US" dirty="0" smtClean="0">
                <a:solidFill>
                  <a:srgbClr val="FF3300"/>
                </a:solidFill>
              </a:rPr>
              <a:t>End result: a very high-level “lowest common denominator” of interoperability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5396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Middleware vs. Sockets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Middleware is much easier to program!</a:t>
            </a:r>
          </a:p>
          <a:p>
            <a:r>
              <a:rPr lang="en-US" dirty="0" smtClean="0"/>
              <a:t>Example interface from CORBA (OMG) IDL: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HelloApp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Hello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MyFunction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b, 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c,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string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d,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float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e, 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ret);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465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Middleware vs. Sockets(2)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201628"/>
          </a:xfrm>
        </p:spPr>
        <p:txBody>
          <a:bodyPr/>
          <a:lstStyle/>
          <a:p>
            <a:r>
              <a:rPr lang="en-US" dirty="0" smtClean="0"/>
              <a:t>Calling that interface in C++ with </a:t>
            </a:r>
            <a:r>
              <a:rPr lang="en-US" dirty="0" smtClean="0"/>
              <a:t>CORBA</a:t>
            </a:r>
          </a:p>
          <a:p>
            <a:r>
              <a:rPr lang="en-US" dirty="0" err="1" smtClean="0"/>
              <a:t>helloImpl</a:t>
            </a:r>
            <a:r>
              <a:rPr lang="en-US" dirty="0" smtClean="0"/>
              <a:t> (</a:t>
            </a:r>
            <a:r>
              <a:rPr lang="en-US" dirty="0" err="1" smtClean="0"/>
              <a:t>classname</a:t>
            </a:r>
            <a:r>
              <a:rPr lang="en-US" dirty="0" smtClean="0"/>
              <a:t>) = CORBA_NAME(…..)</a:t>
            </a:r>
            <a:endParaRPr lang="en-US" dirty="0" smtClean="0"/>
          </a:p>
          <a:p>
            <a:pPr marL="400050" lvl="1" indent="0">
              <a:buNone/>
            </a:pPr>
            <a:r>
              <a:rPr lang="en-US" sz="2400" b="1" dirty="0" err="1"/>
              <a:t>boolean</a:t>
            </a:r>
            <a:r>
              <a:rPr lang="en-US" sz="2400" dirty="0"/>
              <a:t>  success = </a:t>
            </a:r>
            <a:endParaRPr lang="en-US" sz="2400" dirty="0" smtClean="0"/>
          </a:p>
          <a:p>
            <a:pPr marL="400050" lvl="1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400" dirty="0" err="1" smtClean="0"/>
              <a:t>helloImpl.</a:t>
            </a:r>
            <a:r>
              <a:rPr lang="en-US" sz="24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MyFunction</a:t>
            </a:r>
            <a:r>
              <a:rPr lang="en-US" sz="2400" dirty="0"/>
              <a:t>(3.3, “hello”, 2345, </a:t>
            </a:r>
            <a:r>
              <a:rPr lang="en-US" sz="2400" dirty="0" smtClean="0"/>
              <a:t>             </a:t>
            </a:r>
            <a:r>
              <a:rPr lang="en-US" sz="2400" dirty="0" smtClean="0"/>
              <a:t>			“</a:t>
            </a:r>
            <a:r>
              <a:rPr lang="en-US" sz="2400" dirty="0" err="1"/>
              <a:t>bakken</a:t>
            </a:r>
            <a:r>
              <a:rPr lang="en-US" sz="2400" dirty="0"/>
              <a:t>!”, 67.34, </a:t>
            </a:r>
            <a:r>
              <a:rPr lang="en-US" sz="2400" dirty="0" err="1"/>
              <a:t>doubleBox</a:t>
            </a:r>
            <a:r>
              <a:rPr lang="en-US" sz="2400" dirty="0"/>
              <a:t>);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1249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1" y="620672"/>
            <a:ext cx="5600700" cy="480131"/>
          </a:xfrm>
        </p:spPr>
        <p:txBody>
          <a:bodyPr/>
          <a:lstStyle/>
          <a:p>
            <a:r>
              <a:rPr lang="en-US" dirty="0" smtClean="0"/>
              <a:t>Middleware vs. Sockets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a;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b[5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c;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d[7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e;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rval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success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//Ignore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read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errors.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ardcode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field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size, assume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//all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systems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are same CPU arch.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and bit size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read(socket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&amp;a,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read(socket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b,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* 5);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read(socket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&amp;c,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read(socket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d,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)*7);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read(socket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&amp;e,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… continued on next slide …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3821DF-A11E-4644-91CD-53DC8D5D7B6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3041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1" y="476294"/>
            <a:ext cx="5600700" cy="480131"/>
          </a:xfrm>
        </p:spPr>
        <p:txBody>
          <a:bodyPr/>
          <a:lstStyle/>
          <a:p>
            <a:r>
              <a:rPr lang="en-US" dirty="0" smtClean="0"/>
              <a:t>Middleware vs. Sockets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9144000" cy="3200399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… continued from previous slide …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 calculating return values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goes here …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//send back return value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write(socket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rval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cant tell if it actually was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recieved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or if socket is broken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write(socket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&amp;success,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again, no error checking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3821DF-A11E-4644-91CD-53DC8D5D7B6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7258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1" y="343949"/>
            <a:ext cx="5600700" cy="480131"/>
          </a:xfrm>
        </p:spPr>
        <p:txBody>
          <a:bodyPr/>
          <a:lstStyle/>
          <a:p>
            <a:r>
              <a:rPr lang="en-US" dirty="0" smtClean="0"/>
              <a:t>Middleware vs. Sockets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9144000" cy="6951135"/>
          </a:xfrm>
        </p:spPr>
        <p:txBody>
          <a:bodyPr/>
          <a:lstStyle/>
          <a:p>
            <a:r>
              <a:rPr lang="en-US" dirty="0"/>
              <a:t>This </a:t>
            </a:r>
            <a:r>
              <a:rPr lang="en-US" dirty="0" smtClean="0"/>
              <a:t>socket code ignored </a:t>
            </a:r>
            <a:r>
              <a:rPr lang="en-US" dirty="0"/>
              <a:t>all of the following:</a:t>
            </a:r>
          </a:p>
          <a:p>
            <a:pPr lvl="1"/>
            <a:r>
              <a:rPr lang="en-US" dirty="0" smtClean="0"/>
              <a:t>Errors </a:t>
            </a:r>
            <a:r>
              <a:rPr lang="en-US" dirty="0"/>
              <a:t>with the socket</a:t>
            </a:r>
          </a:p>
          <a:p>
            <a:pPr lvl="1"/>
            <a:r>
              <a:rPr lang="en-US" dirty="0" smtClean="0"/>
              <a:t>Differences </a:t>
            </a:r>
            <a:r>
              <a:rPr lang="en-US" dirty="0"/>
              <a:t>in CPU </a:t>
            </a:r>
            <a:r>
              <a:rPr lang="en-US" dirty="0" smtClean="0"/>
              <a:t>architecture (</a:t>
            </a:r>
            <a:r>
              <a:rPr lang="en-US" dirty="0" err="1" smtClean="0"/>
              <a:t>endianness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Differences </a:t>
            </a:r>
            <a:r>
              <a:rPr lang="en-US" dirty="0"/>
              <a:t>in representation of data types between languages</a:t>
            </a:r>
          </a:p>
          <a:p>
            <a:pPr lvl="1"/>
            <a:r>
              <a:rPr lang="en-US" dirty="0" smtClean="0"/>
              <a:t>I/O errors</a:t>
            </a:r>
          </a:p>
          <a:p>
            <a:pPr lvl="1"/>
            <a:r>
              <a:rPr lang="en-US" dirty="0" smtClean="0"/>
              <a:t>Type checking of data variables</a:t>
            </a:r>
          </a:p>
          <a:p>
            <a:r>
              <a:rPr lang="en-US" dirty="0" smtClean="0"/>
              <a:t>All of the above (and much more) are handled by middleware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altLang="en-US" dirty="0"/>
              <a:t>Middleware’s programming building blocks </a:t>
            </a:r>
            <a:r>
              <a:rPr lang="en-US" altLang="en-US" dirty="0" smtClean="0"/>
              <a:t>(abstractions) mask </a:t>
            </a:r>
            <a:r>
              <a:rPr lang="en-US" altLang="en-US" dirty="0"/>
              <a:t>heterogeneity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altLang="en-US" dirty="0"/>
              <a:t>Makes programmer’s life much easier!!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cs typeface="Courier New" panose="02070309020205020404" pitchFamily="49" charset="0"/>
              </a:rPr>
              <a:t/>
            </a:r>
            <a:br>
              <a:rPr lang="en-US" dirty="0">
                <a:cs typeface="Courier New" panose="02070309020205020404" pitchFamily="49" charset="0"/>
              </a:rPr>
            </a:br>
            <a:r>
              <a:rPr lang="en-US" dirty="0">
                <a:cs typeface="Courier New" panose="02070309020205020404" pitchFamily="49" charset="0"/>
              </a:rPr>
              <a:t/>
            </a:r>
            <a:br>
              <a:rPr lang="en-US" dirty="0">
                <a:cs typeface="Courier New" panose="02070309020205020404" pitchFamily="49" charset="0"/>
              </a:rPr>
            </a:b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3821DF-A11E-4644-91CD-53DC8D5D7B6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6652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01688" y="358775"/>
            <a:ext cx="7772400" cy="479425"/>
          </a:xfrm>
        </p:spPr>
        <p:txBody>
          <a:bodyPr/>
          <a:lstStyle/>
          <a:p>
            <a:pPr eaLnBrk="1" hangingPunct="1"/>
            <a:r>
              <a:rPr lang="en-US">
                <a:latin typeface="Comic Sans MS" charset="0"/>
              </a:rPr>
              <a:t>Example Local Call</a:t>
            </a:r>
            <a:endParaRPr lang="en-US">
              <a:solidFill>
                <a:srgbClr val="FF0000"/>
              </a:solidFill>
              <a:latin typeface="Comic Sans MS" charset="0"/>
            </a:endParaRPr>
          </a:p>
        </p:txBody>
      </p:sp>
      <p:sp>
        <p:nvSpPr>
          <p:cNvPr id="524292" name="Text Box 4"/>
          <p:cNvSpPr txBox="1">
            <a:spLocks noChangeArrowheads="1"/>
          </p:cNvSpPr>
          <p:nvPr/>
        </p:nvSpPr>
        <p:spPr bwMode="auto">
          <a:xfrm>
            <a:off x="206375" y="957263"/>
            <a:ext cx="6651625" cy="1938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7620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7620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7620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76200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76200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7620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7620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7620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7620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1" u="sng" dirty="0">
                <a:solidFill>
                  <a:schemeClr val="bg2"/>
                </a:solidFill>
              </a:rPr>
              <a:t>Caller:</a:t>
            </a:r>
          </a:p>
          <a:p>
            <a:r>
              <a:rPr lang="en-US" sz="2400" dirty="0">
                <a:solidFill>
                  <a:schemeClr val="bg2"/>
                </a:solidFill>
              </a:rPr>
              <a:t>// declare and </a:t>
            </a:r>
            <a:r>
              <a:rPr lang="en-US" sz="2400" dirty="0" err="1">
                <a:solidFill>
                  <a:schemeClr val="bg2"/>
                </a:solidFill>
              </a:rPr>
              <a:t>init</a:t>
            </a:r>
            <a:r>
              <a:rPr lang="en-US" sz="2400" dirty="0">
                <a:solidFill>
                  <a:schemeClr val="bg2"/>
                </a:solidFill>
              </a:rPr>
              <a:t> stuff</a:t>
            </a:r>
          </a:p>
          <a:p>
            <a:r>
              <a:rPr lang="en-US" sz="2400" dirty="0">
                <a:solidFill>
                  <a:schemeClr val="bg2"/>
                </a:solidFill>
              </a:rPr>
              <a:t>x = </a:t>
            </a:r>
            <a:r>
              <a:rPr lang="en-US" sz="2400" b="1" dirty="0">
                <a:solidFill>
                  <a:schemeClr val="bg2"/>
                </a:solidFill>
              </a:rPr>
              <a:t>new </a:t>
            </a:r>
            <a:r>
              <a:rPr lang="en-US" sz="2400" b="1" dirty="0" err="1">
                <a:solidFill>
                  <a:schemeClr val="bg2"/>
                </a:solidFill>
              </a:rPr>
              <a:t>int</a:t>
            </a:r>
            <a:r>
              <a:rPr lang="en-US" sz="2400" b="1" dirty="0">
                <a:solidFill>
                  <a:schemeClr val="bg2"/>
                </a:solidFill>
              </a:rPr>
              <a:t> </a:t>
            </a:r>
            <a:r>
              <a:rPr lang="en-US" sz="2400" dirty="0">
                <a:solidFill>
                  <a:schemeClr val="bg2"/>
                </a:solidFill>
              </a:rPr>
              <a:t>[100];</a:t>
            </a:r>
          </a:p>
          <a:p>
            <a:r>
              <a:rPr lang="en-US" sz="2400" dirty="0">
                <a:solidFill>
                  <a:schemeClr val="bg2"/>
                </a:solidFill>
              </a:rPr>
              <a:t>y = </a:t>
            </a:r>
            <a:r>
              <a:rPr lang="en-US" sz="2400" b="1" dirty="0">
                <a:solidFill>
                  <a:schemeClr val="bg2"/>
                </a:solidFill>
              </a:rPr>
              <a:t>new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60000"/>
                    <a:lumOff val="40000"/>
                  </a:schemeClr>
                </a:solidFill>
              </a:rPr>
              <a:t>util</a:t>
            </a:r>
            <a:r>
              <a:rPr lang="en-US" sz="2400" dirty="0">
                <a:solidFill>
                  <a:schemeClr val="bg2"/>
                </a:solidFill>
              </a:rPr>
              <a:t>;  // create and </a:t>
            </a:r>
            <a:r>
              <a:rPr lang="en-US" sz="2400" dirty="0" err="1">
                <a:solidFill>
                  <a:schemeClr val="bg2"/>
                </a:solidFill>
              </a:rPr>
              <a:t>rtn</a:t>
            </a:r>
            <a:r>
              <a:rPr lang="en-US" sz="2400" dirty="0">
                <a:solidFill>
                  <a:schemeClr val="bg2"/>
                </a:solidFill>
              </a:rPr>
              <a:t> ref</a:t>
            </a:r>
          </a:p>
          <a:p>
            <a:r>
              <a:rPr lang="en-US" sz="2400" dirty="0">
                <a:solidFill>
                  <a:srgbClr val="FF0000"/>
                </a:solidFill>
              </a:rPr>
              <a:t>flag = </a:t>
            </a:r>
            <a:r>
              <a:rPr lang="en-US" sz="2400" dirty="0" err="1">
                <a:solidFill>
                  <a:srgbClr val="FF0000"/>
                </a:solidFill>
              </a:rPr>
              <a:t>y.sort</a:t>
            </a:r>
            <a:r>
              <a:rPr lang="en-US" sz="2400" dirty="0">
                <a:solidFill>
                  <a:srgbClr val="FF0000"/>
                </a:solidFill>
              </a:rPr>
              <a:t>(x, 100);</a:t>
            </a:r>
          </a:p>
        </p:txBody>
      </p:sp>
      <p:sp>
        <p:nvSpPr>
          <p:cNvPr id="524293" name="Text Box 5"/>
          <p:cNvSpPr txBox="1">
            <a:spLocks noChangeArrowheads="1"/>
          </p:cNvSpPr>
          <p:nvPr/>
        </p:nvSpPr>
        <p:spPr bwMode="auto">
          <a:xfrm>
            <a:off x="152400" y="3810000"/>
            <a:ext cx="8764588" cy="2308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7620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7620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7620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76200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76200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7620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7620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7620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7620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1" u="sng" dirty="0" err="1">
                <a:solidFill>
                  <a:schemeClr val="bg2"/>
                </a:solidFill>
              </a:rPr>
              <a:t>Callee</a:t>
            </a:r>
            <a:r>
              <a:rPr lang="en-US" sz="2400" b="1" u="sng" dirty="0">
                <a:solidFill>
                  <a:schemeClr val="bg2"/>
                </a:solidFill>
              </a:rPr>
              <a:t>:</a:t>
            </a:r>
          </a:p>
          <a:p>
            <a:r>
              <a:rPr lang="en-US" sz="2400" dirty="0">
                <a:solidFill>
                  <a:schemeClr val="bg2"/>
                </a:solidFill>
              </a:rPr>
              <a:t>// declare and </a:t>
            </a:r>
            <a:r>
              <a:rPr lang="en-US" sz="2400" dirty="0" err="1">
                <a:solidFill>
                  <a:schemeClr val="bg2"/>
                </a:solidFill>
              </a:rPr>
              <a:t>init</a:t>
            </a:r>
            <a:r>
              <a:rPr lang="en-US" sz="2400" dirty="0">
                <a:solidFill>
                  <a:schemeClr val="bg2"/>
                </a:solidFill>
              </a:rPr>
              <a:t> stuff (not shown)</a:t>
            </a:r>
          </a:p>
          <a:p>
            <a:r>
              <a:rPr lang="en-US" sz="2400" b="1" dirty="0" err="1">
                <a:solidFill>
                  <a:schemeClr val="bg2"/>
                </a:solidFill>
              </a:rPr>
              <a:t>int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util:sort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b="1" dirty="0" err="1">
                <a:solidFill>
                  <a:srgbClr val="FF0000"/>
                </a:solidFill>
              </a:rPr>
              <a:t>int</a:t>
            </a:r>
            <a:r>
              <a:rPr lang="en-US" sz="2400" dirty="0">
                <a:solidFill>
                  <a:srgbClr val="FF0000"/>
                </a:solidFill>
              </a:rPr>
              <a:t> [] a, </a:t>
            </a:r>
            <a:r>
              <a:rPr lang="en-US" sz="2400" b="1" dirty="0" err="1">
                <a:solidFill>
                  <a:srgbClr val="FF0000"/>
                </a:solidFill>
              </a:rPr>
              <a:t>int</a:t>
            </a:r>
            <a:r>
              <a:rPr lang="en-US" sz="2400" dirty="0">
                <a:solidFill>
                  <a:srgbClr val="FF0000"/>
                </a:solidFill>
              </a:rPr>
              <a:t> max) </a:t>
            </a:r>
            <a:r>
              <a:rPr lang="en-US" sz="2400" dirty="0">
                <a:solidFill>
                  <a:schemeClr val="bg2"/>
                </a:solidFill>
              </a:rPr>
              <a:t>{</a:t>
            </a:r>
          </a:p>
          <a:p>
            <a:r>
              <a:rPr lang="en-US" sz="2400" dirty="0">
                <a:solidFill>
                  <a:schemeClr val="bg2"/>
                </a:solidFill>
              </a:rPr>
              <a:t>    // implementation of sort... bubble sort, quicksort, …</a:t>
            </a:r>
          </a:p>
          <a:p>
            <a:r>
              <a:rPr lang="en-US" sz="2400" dirty="0">
                <a:solidFill>
                  <a:schemeClr val="bg2"/>
                </a:solidFill>
              </a:rPr>
              <a:t>    </a:t>
            </a:r>
            <a:r>
              <a:rPr lang="en-US" sz="2400" b="1" dirty="0">
                <a:solidFill>
                  <a:srgbClr val="FF0000"/>
                </a:solidFill>
              </a:rPr>
              <a:t>return</a:t>
            </a:r>
            <a:r>
              <a:rPr lang="en-US" sz="2400" dirty="0">
                <a:solidFill>
                  <a:srgbClr val="FF0000"/>
                </a:solidFill>
              </a:rPr>
              <a:t> status</a:t>
            </a:r>
            <a:r>
              <a:rPr lang="en-US" sz="2400" dirty="0">
                <a:solidFill>
                  <a:schemeClr val="bg2"/>
                </a:solidFill>
              </a:rPr>
              <a:t>;</a:t>
            </a:r>
          </a:p>
          <a:p>
            <a:r>
              <a:rPr lang="en-US" sz="2400" dirty="0">
                <a:solidFill>
                  <a:schemeClr val="bg2"/>
                </a:solidFill>
              </a:rPr>
              <a:t>}</a:t>
            </a:r>
          </a:p>
        </p:txBody>
      </p:sp>
      <p:cxnSp>
        <p:nvCxnSpPr>
          <p:cNvPr id="4" name="Straight Arrow Connector 3"/>
          <p:cNvCxnSpPr>
            <a:cxnSpLocks noChangeShapeType="1"/>
          </p:cNvCxnSpPr>
          <p:nvPr/>
        </p:nvCxnSpPr>
        <p:spPr bwMode="auto">
          <a:xfrm>
            <a:off x="762000" y="2895600"/>
            <a:ext cx="0" cy="9144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Arrow Connector 10"/>
          <p:cNvCxnSpPr>
            <a:cxnSpLocks noChangeShapeType="1"/>
          </p:cNvCxnSpPr>
          <p:nvPr/>
        </p:nvCxnSpPr>
        <p:spPr bwMode="auto">
          <a:xfrm flipV="1">
            <a:off x="1219200" y="2895600"/>
            <a:ext cx="0" cy="9144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3508124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92" grpId="0" animBg="1" autoUpdateAnimBg="0"/>
      <p:bldP spid="524293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801914" y="133934"/>
            <a:ext cx="7772400" cy="487313"/>
          </a:xfrm>
        </p:spPr>
        <p:txBody>
          <a:bodyPr/>
          <a:lstStyle/>
          <a:p>
            <a:pPr eaLnBrk="1" hangingPunct="1"/>
            <a:r>
              <a:rPr lang="en-US" dirty="0" smtClean="0"/>
              <a:t>Example Local Call (BACKUP SLIDE)</a:t>
            </a:r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962275"/>
            <a:ext cx="8686800" cy="3731278"/>
          </a:xfrm>
          <a:ln>
            <a:noFill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Potential assumptions: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Object Invocation conventions between caller (“client”) and </a:t>
            </a:r>
            <a:r>
              <a:rPr lang="en-US" sz="1800" dirty="0" err="1" smtClean="0"/>
              <a:t>callee</a:t>
            </a: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In same address space (on same computer)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In same programming language (usually)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Written by same programmer (often, not always)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Same operating system for both caller and </a:t>
            </a:r>
            <a:r>
              <a:rPr lang="en-US" sz="1800" dirty="0" err="1" smtClean="0"/>
              <a:t>callee</a:t>
            </a: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Same CPU type for both caller and </a:t>
            </a:r>
            <a:r>
              <a:rPr lang="en-US" sz="1800" dirty="0" err="1" smtClean="0"/>
              <a:t>callee</a:t>
            </a: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Can transfer data and control quickly, effectively in zero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Both fail, or neither do (for the most part)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None of these assumptions are always true in a distributed system!</a:t>
            </a:r>
          </a:p>
        </p:txBody>
      </p:sp>
      <p:sp>
        <p:nvSpPr>
          <p:cNvPr id="524292" name="Text Box 4"/>
          <p:cNvSpPr txBox="1">
            <a:spLocks noChangeArrowheads="1"/>
          </p:cNvSpPr>
          <p:nvPr/>
        </p:nvSpPr>
        <p:spPr bwMode="auto">
          <a:xfrm>
            <a:off x="206375" y="733425"/>
            <a:ext cx="3647716" cy="147732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b="1" u="sng" dirty="0">
                <a:solidFill>
                  <a:schemeClr val="bg2"/>
                </a:solidFill>
              </a:rPr>
              <a:t>Caller:</a:t>
            </a:r>
          </a:p>
          <a:p>
            <a:r>
              <a:rPr lang="en-US" dirty="0">
                <a:solidFill>
                  <a:schemeClr val="bg2"/>
                </a:solidFill>
                <a:latin typeface="Courier New" pitchFamily="49" charset="0"/>
              </a:rPr>
              <a:t>// declare and </a:t>
            </a:r>
            <a:r>
              <a:rPr lang="en-US" dirty="0" err="1">
                <a:solidFill>
                  <a:schemeClr val="bg2"/>
                </a:solidFill>
                <a:latin typeface="Courier New" pitchFamily="49" charset="0"/>
              </a:rPr>
              <a:t>init</a:t>
            </a:r>
            <a:r>
              <a:rPr lang="en-US" dirty="0">
                <a:solidFill>
                  <a:schemeClr val="bg2"/>
                </a:solidFill>
                <a:latin typeface="Courier New" pitchFamily="49" charset="0"/>
              </a:rPr>
              <a:t> stuff</a:t>
            </a:r>
          </a:p>
          <a:p>
            <a:r>
              <a:rPr lang="en-US" dirty="0" smtClean="0">
                <a:solidFill>
                  <a:schemeClr val="bg2"/>
                </a:solidFill>
                <a:latin typeface="Courier New" pitchFamily="49" charset="0"/>
              </a:rPr>
              <a:t>x </a:t>
            </a:r>
            <a:r>
              <a:rPr lang="en-US" dirty="0">
                <a:solidFill>
                  <a:schemeClr val="bg2"/>
                </a:solidFill>
                <a:latin typeface="Courier New" pitchFamily="49" charset="0"/>
              </a:rPr>
              <a:t>= </a:t>
            </a:r>
            <a:r>
              <a:rPr lang="en-US" b="1" dirty="0">
                <a:solidFill>
                  <a:schemeClr val="bg2"/>
                </a:solidFill>
                <a:latin typeface="Courier New" pitchFamily="49" charset="0"/>
              </a:rPr>
              <a:t>new </a:t>
            </a:r>
            <a:r>
              <a:rPr lang="en-US" b="1" dirty="0" err="1">
                <a:solidFill>
                  <a:schemeClr val="bg2"/>
                </a:solidFill>
                <a:latin typeface="Courier New" pitchFamily="49" charset="0"/>
              </a:rPr>
              <a:t>int</a:t>
            </a:r>
            <a:r>
              <a:rPr lang="en-US" b="1" dirty="0">
                <a:solidFill>
                  <a:schemeClr val="bg2"/>
                </a:solidFill>
                <a:latin typeface="Courier New" pitchFamily="49" charset="0"/>
              </a:rPr>
              <a:t> </a:t>
            </a:r>
            <a:r>
              <a:rPr lang="en-US" dirty="0">
                <a:solidFill>
                  <a:schemeClr val="bg2"/>
                </a:solidFill>
                <a:latin typeface="Courier New" pitchFamily="49" charset="0"/>
              </a:rPr>
              <a:t>[100];</a:t>
            </a:r>
          </a:p>
          <a:p>
            <a:r>
              <a:rPr lang="en-US" dirty="0" smtClean="0">
                <a:solidFill>
                  <a:schemeClr val="bg2"/>
                </a:solidFill>
                <a:latin typeface="Courier New" pitchFamily="49" charset="0"/>
              </a:rPr>
              <a:t>y </a:t>
            </a:r>
            <a:r>
              <a:rPr lang="en-US" dirty="0">
                <a:solidFill>
                  <a:schemeClr val="bg2"/>
                </a:solidFill>
                <a:latin typeface="Courier New" pitchFamily="49" charset="0"/>
              </a:rPr>
              <a:t>= </a:t>
            </a:r>
            <a:r>
              <a:rPr lang="en-US" b="1" dirty="0">
                <a:solidFill>
                  <a:schemeClr val="bg2"/>
                </a:solidFill>
                <a:latin typeface="Courier New" pitchFamily="49" charset="0"/>
              </a:rPr>
              <a:t>new</a:t>
            </a:r>
            <a:r>
              <a:rPr lang="en-US" dirty="0">
                <a:solidFill>
                  <a:schemeClr val="bg2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chemeClr val="bg2"/>
                </a:solidFill>
                <a:latin typeface="Courier New" pitchFamily="49" charset="0"/>
              </a:rPr>
              <a:t>util</a:t>
            </a:r>
            <a:r>
              <a:rPr lang="en-US" dirty="0">
                <a:solidFill>
                  <a:schemeClr val="bg2"/>
                </a:solidFill>
                <a:latin typeface="Courier New" pitchFamily="49" charset="0"/>
              </a:rPr>
              <a:t>;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flag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=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y.sort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(x, 100)</a:t>
            </a:r>
            <a:r>
              <a:rPr lang="en-US" dirty="0">
                <a:solidFill>
                  <a:schemeClr val="bg2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524293" name="Text Box 5"/>
          <p:cNvSpPr txBox="1">
            <a:spLocks noChangeArrowheads="1"/>
          </p:cNvSpPr>
          <p:nvPr/>
        </p:nvSpPr>
        <p:spPr bwMode="auto">
          <a:xfrm>
            <a:off x="4267200" y="581025"/>
            <a:ext cx="4951997" cy="175432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b="1" u="sng" dirty="0" err="1">
                <a:solidFill>
                  <a:schemeClr val="bg2"/>
                </a:solidFill>
              </a:rPr>
              <a:t>Callee</a:t>
            </a:r>
            <a:r>
              <a:rPr lang="en-US" b="1" u="sng" dirty="0">
                <a:solidFill>
                  <a:schemeClr val="bg2"/>
                </a:solidFill>
              </a:rPr>
              <a:t>:</a:t>
            </a:r>
          </a:p>
          <a:p>
            <a:r>
              <a:rPr lang="en-US" dirty="0">
                <a:solidFill>
                  <a:schemeClr val="bg2"/>
                </a:solidFill>
                <a:latin typeface="Courier New" pitchFamily="49" charset="0"/>
              </a:rPr>
              <a:t>// declare and </a:t>
            </a:r>
            <a:r>
              <a:rPr lang="en-US" dirty="0" err="1">
                <a:solidFill>
                  <a:schemeClr val="bg2"/>
                </a:solidFill>
                <a:latin typeface="Courier New" pitchFamily="49" charset="0"/>
              </a:rPr>
              <a:t>init</a:t>
            </a:r>
            <a:r>
              <a:rPr lang="en-US" dirty="0">
                <a:solidFill>
                  <a:schemeClr val="bg2"/>
                </a:solidFill>
                <a:latin typeface="Courier New" pitchFamily="49" charset="0"/>
              </a:rPr>
              <a:t> stuff</a:t>
            </a:r>
          </a:p>
          <a:p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</a:rPr>
              <a:t>int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util:sort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 []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 a,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 max) </a:t>
            </a:r>
            <a:r>
              <a:rPr lang="en-US" dirty="0">
                <a:solidFill>
                  <a:schemeClr val="bg2"/>
                </a:solidFill>
                <a:latin typeface="Courier New" pitchFamily="49" charset="0"/>
              </a:rPr>
              <a:t>{</a:t>
            </a:r>
          </a:p>
          <a:p>
            <a:r>
              <a:rPr lang="en-US" dirty="0" smtClean="0">
                <a:solidFill>
                  <a:schemeClr val="bg2"/>
                </a:solidFill>
                <a:latin typeface="Courier New" pitchFamily="49" charset="0"/>
              </a:rPr>
              <a:t>    // </a:t>
            </a:r>
            <a:r>
              <a:rPr lang="en-US" dirty="0">
                <a:solidFill>
                  <a:schemeClr val="bg2"/>
                </a:solidFill>
                <a:latin typeface="Courier New" pitchFamily="49" charset="0"/>
              </a:rPr>
              <a:t>implementation of </a:t>
            </a:r>
            <a:r>
              <a:rPr lang="en-US" dirty="0" smtClean="0">
                <a:solidFill>
                  <a:schemeClr val="bg2"/>
                </a:solidFill>
                <a:latin typeface="Courier New" pitchFamily="49" charset="0"/>
              </a:rPr>
              <a:t>sort...</a:t>
            </a:r>
            <a:endParaRPr lang="en-US" dirty="0">
              <a:solidFill>
                <a:schemeClr val="bg2"/>
              </a:solidFill>
              <a:latin typeface="Courier New" pitchFamily="49" charset="0"/>
            </a:endParaRPr>
          </a:p>
          <a:p>
            <a:r>
              <a:rPr lang="en-US" dirty="0">
                <a:solidFill>
                  <a:schemeClr val="bg2"/>
                </a:solidFill>
                <a:latin typeface="Courier New" pitchFamily="49" charset="0"/>
              </a:rPr>
              <a:t>    </a:t>
            </a:r>
            <a:r>
              <a:rPr lang="en-US" b="1" dirty="0">
                <a:solidFill>
                  <a:schemeClr val="bg2"/>
                </a:solidFill>
                <a:latin typeface="Courier New" pitchFamily="49" charset="0"/>
              </a:rPr>
              <a:t>return</a:t>
            </a:r>
            <a:r>
              <a:rPr lang="en-US" dirty="0">
                <a:solidFill>
                  <a:schemeClr val="bg2"/>
                </a:solidFill>
                <a:latin typeface="Courier New" pitchFamily="49" charset="0"/>
              </a:rPr>
              <a:t> status;</a:t>
            </a:r>
          </a:p>
          <a:p>
            <a:r>
              <a:rPr lang="en-US" dirty="0">
                <a:solidFill>
                  <a:schemeClr val="bg2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24294" name="Freeform 6"/>
          <p:cNvSpPr>
            <a:spLocks/>
          </p:cNvSpPr>
          <p:nvPr/>
        </p:nvSpPr>
        <p:spPr bwMode="auto">
          <a:xfrm>
            <a:off x="1447800" y="2220913"/>
            <a:ext cx="4572000" cy="522287"/>
          </a:xfrm>
          <a:custGeom>
            <a:avLst/>
            <a:gdLst>
              <a:gd name="T0" fmla="*/ 0 w 2880"/>
              <a:gd name="T1" fmla="*/ 0 h 432"/>
              <a:gd name="T2" fmla="*/ 2147483647 w 2880"/>
              <a:gd name="T3" fmla="*/ 2147483647 h 432"/>
              <a:gd name="T4" fmla="*/ 2147483647 w 2880"/>
              <a:gd name="T5" fmla="*/ 2147483647 h 432"/>
              <a:gd name="T6" fmla="*/ 2147483647 w 2880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2880"/>
              <a:gd name="T13" fmla="*/ 0 h 432"/>
              <a:gd name="T14" fmla="*/ 2880 w 2880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0" h="432">
                <a:moveTo>
                  <a:pt x="0" y="0"/>
                </a:moveTo>
                <a:lnTo>
                  <a:pt x="48" y="432"/>
                </a:lnTo>
                <a:lnTo>
                  <a:pt x="2736" y="432"/>
                </a:lnTo>
                <a:lnTo>
                  <a:pt x="2880" y="0"/>
                </a:lnTo>
              </a:path>
            </a:pathLst>
          </a:cu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524295" name="Freeform 7"/>
          <p:cNvSpPr>
            <a:spLocks/>
          </p:cNvSpPr>
          <p:nvPr/>
        </p:nvSpPr>
        <p:spPr bwMode="auto">
          <a:xfrm>
            <a:off x="1219200" y="2220913"/>
            <a:ext cx="4953000" cy="674687"/>
          </a:xfrm>
          <a:custGeom>
            <a:avLst/>
            <a:gdLst>
              <a:gd name="T0" fmla="*/ 0 w 2880"/>
              <a:gd name="T1" fmla="*/ 0 h 432"/>
              <a:gd name="T2" fmla="*/ 2147483647 w 2880"/>
              <a:gd name="T3" fmla="*/ 2147483647 h 432"/>
              <a:gd name="T4" fmla="*/ 2147483647 w 2880"/>
              <a:gd name="T5" fmla="*/ 2147483647 h 432"/>
              <a:gd name="T6" fmla="*/ 2147483647 w 2880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2880"/>
              <a:gd name="T13" fmla="*/ 0 h 432"/>
              <a:gd name="T14" fmla="*/ 2880 w 2880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0" h="432">
                <a:moveTo>
                  <a:pt x="0" y="0"/>
                </a:moveTo>
                <a:lnTo>
                  <a:pt x="48" y="432"/>
                </a:lnTo>
                <a:lnTo>
                  <a:pt x="2736" y="432"/>
                </a:lnTo>
                <a:lnTo>
                  <a:pt x="2880" y="0"/>
                </a:lnTo>
              </a:path>
            </a:pathLst>
          </a:custGeom>
          <a:noFill/>
          <a:ln w="28575">
            <a:solidFill>
              <a:schemeClr val="bg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4958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91" grpId="0" build="p" autoUpdateAnimBg="0"/>
      <p:bldP spid="524292" grpId="0" animBg="1" autoUpdateAnimBg="0"/>
      <p:bldP spid="524293" grpId="0" animBg="1" autoUpdateAnimBg="0"/>
      <p:bldP spid="524294" grpId="0" animBg="1"/>
      <p:bldP spid="52429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Reminder: Assembler</a:t>
            </a:r>
          </a:p>
        </p:txBody>
      </p:sp>
      <p:sp>
        <p:nvSpPr>
          <p:cNvPr id="30723" name="Text Placeholder 4"/>
          <p:cNvSpPr>
            <a:spLocks noGrp="1"/>
          </p:cNvSpPr>
          <p:nvPr>
            <p:ph type="body" idx="1"/>
          </p:nvPr>
        </p:nvSpPr>
        <p:spPr>
          <a:xfrm>
            <a:off x="228600" y="1535113"/>
            <a:ext cx="3048000" cy="639762"/>
          </a:xfrm>
        </p:spPr>
        <p:txBody>
          <a:bodyPr/>
          <a:lstStyle/>
          <a:p>
            <a:pPr algn="ctr"/>
            <a:r>
              <a:rPr lang="en-US">
                <a:latin typeface="Arial" charset="0"/>
              </a:rPr>
              <a:t>Example C-like call</a:t>
            </a:r>
          </a:p>
        </p:txBody>
      </p:sp>
      <p:sp>
        <p:nvSpPr>
          <p:cNvPr id="30724" name="Content Placeholder 2"/>
          <p:cNvSpPr>
            <a:spLocks noGrp="1"/>
          </p:cNvSpPr>
          <p:nvPr>
            <p:ph sz="half" idx="2"/>
          </p:nvPr>
        </p:nvSpPr>
        <p:spPr>
          <a:xfrm>
            <a:off x="228600" y="2174875"/>
            <a:ext cx="3657600" cy="17875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>
                <a:latin typeface="Arial" charset="0"/>
              </a:rPr>
              <a:t>X = 4 + ((Y * 4) / (A + B));</a:t>
            </a:r>
            <a:endParaRPr lang="en-US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0725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3733800" y="1535113"/>
            <a:ext cx="4876800" cy="639762"/>
          </a:xfrm>
        </p:spPr>
        <p:txBody>
          <a:bodyPr/>
          <a:lstStyle/>
          <a:p>
            <a:pPr algn="ctr"/>
            <a:r>
              <a:rPr lang="en-US">
                <a:latin typeface="Arial" charset="0"/>
              </a:rPr>
              <a:t>Equivalent assembler (vars on stack)</a:t>
            </a:r>
          </a:p>
        </p:txBody>
      </p:sp>
      <p:sp>
        <p:nvSpPr>
          <p:cNvPr id="30726" name="Content Placeholder 6"/>
          <p:cNvSpPr>
            <a:spLocks noGrp="1"/>
          </p:cNvSpPr>
          <p:nvPr>
            <p:ph sz="quarter" idx="4"/>
          </p:nvPr>
        </p:nvSpPr>
        <p:spPr>
          <a:xfrm>
            <a:off x="4191000" y="2174875"/>
            <a:ext cx="4800600" cy="409342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ldr</a:t>
            </a:r>
            <a:r>
              <a:rPr lang="en-US" dirty="0">
                <a:latin typeface="Arial" charset="0"/>
              </a:rPr>
              <a:t> r1, [</a:t>
            </a:r>
            <a:r>
              <a:rPr lang="en-US" dirty="0" err="1">
                <a:latin typeface="Arial" charset="0"/>
              </a:rPr>
              <a:t>sp</a:t>
            </a:r>
            <a:r>
              <a:rPr lang="en-US" dirty="0">
                <a:latin typeface="Arial" charset="0"/>
              </a:rPr>
              <a:t>, Y]   </a:t>
            </a:r>
            <a:r>
              <a:rPr lang="en-US" i="1" dirty="0">
                <a:solidFill>
                  <a:srgbClr val="0066FF"/>
                </a:solidFill>
                <a:latin typeface="Arial" charset="0"/>
              </a:rPr>
              <a:t>!load Y</a:t>
            </a:r>
            <a:r>
              <a:rPr lang="en-US" dirty="0">
                <a:solidFill>
                  <a:srgbClr val="0066FF"/>
                </a:solidFill>
                <a:latin typeface="Arial" charset="0"/>
              </a:rPr>
              <a:t/>
            </a:r>
            <a:br>
              <a:rPr lang="en-US" dirty="0">
                <a:solidFill>
                  <a:srgbClr val="0066FF"/>
                </a:solidFill>
                <a:latin typeface="Arial" charset="0"/>
              </a:rPr>
            </a:b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mul</a:t>
            </a:r>
            <a:r>
              <a:rPr lang="en-US" dirty="0">
                <a:latin typeface="Arial" charset="0"/>
              </a:rPr>
              <a:t> r1, r1, #4  </a:t>
            </a:r>
            <a:r>
              <a:rPr lang="en-US" i="1" dirty="0">
                <a:solidFill>
                  <a:srgbClr val="0066FF"/>
                </a:solidFill>
                <a:latin typeface="Arial" charset="0"/>
              </a:rPr>
              <a:t>!Y * 4</a:t>
            </a:r>
            <a:r>
              <a:rPr lang="en-US" dirty="0">
                <a:solidFill>
                  <a:srgbClr val="0066FF"/>
                </a:solidFill>
                <a:latin typeface="Arial" charset="0"/>
              </a:rPr>
              <a:t/>
            </a:r>
            <a:br>
              <a:rPr lang="en-US" dirty="0">
                <a:solidFill>
                  <a:srgbClr val="0066FF"/>
                </a:solidFill>
                <a:latin typeface="Arial" charset="0"/>
              </a:rPr>
            </a:b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ldr</a:t>
            </a:r>
            <a:r>
              <a:rPr lang="en-US" dirty="0">
                <a:latin typeface="Arial" charset="0"/>
              </a:rPr>
              <a:t> r2, [</a:t>
            </a:r>
            <a:r>
              <a:rPr lang="en-US" dirty="0" err="1">
                <a:latin typeface="Arial" charset="0"/>
              </a:rPr>
              <a:t>sp</a:t>
            </a:r>
            <a:r>
              <a:rPr lang="en-US" dirty="0">
                <a:latin typeface="Arial" charset="0"/>
              </a:rPr>
              <a:t>, A]   </a:t>
            </a:r>
            <a:r>
              <a:rPr lang="en-US" i="1" dirty="0">
                <a:solidFill>
                  <a:srgbClr val="0066FF"/>
                </a:solidFill>
                <a:latin typeface="Arial" charset="0"/>
              </a:rPr>
              <a:t>!load A</a:t>
            </a:r>
            <a:r>
              <a:rPr lang="en-US" dirty="0">
                <a:solidFill>
                  <a:srgbClr val="0066FF"/>
                </a:solidFill>
                <a:latin typeface="Arial" charset="0"/>
              </a:rPr>
              <a:t/>
            </a:r>
            <a:br>
              <a:rPr lang="en-US" dirty="0">
                <a:solidFill>
                  <a:srgbClr val="0066FF"/>
                </a:solidFill>
                <a:latin typeface="Arial" charset="0"/>
              </a:rPr>
            </a:b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ldr</a:t>
            </a:r>
            <a:r>
              <a:rPr lang="en-US" dirty="0">
                <a:latin typeface="Arial" charset="0"/>
              </a:rPr>
              <a:t> r3, [</a:t>
            </a:r>
            <a:r>
              <a:rPr lang="en-US" dirty="0" err="1">
                <a:latin typeface="Arial" charset="0"/>
              </a:rPr>
              <a:t>sp</a:t>
            </a:r>
            <a:r>
              <a:rPr lang="en-US" dirty="0">
                <a:latin typeface="Arial" charset="0"/>
              </a:rPr>
              <a:t>, B]   </a:t>
            </a:r>
            <a:r>
              <a:rPr lang="en-US" i="1" dirty="0">
                <a:solidFill>
                  <a:srgbClr val="0066FF"/>
                </a:solidFill>
                <a:latin typeface="Arial" charset="0"/>
              </a:rPr>
              <a:t>!load B</a:t>
            </a:r>
            <a:r>
              <a:rPr lang="en-US" dirty="0">
                <a:solidFill>
                  <a:srgbClr val="0066FF"/>
                </a:solidFill>
                <a:latin typeface="Arial" charset="0"/>
              </a:rPr>
              <a:t/>
            </a:r>
            <a:br>
              <a:rPr lang="en-US" dirty="0">
                <a:solidFill>
                  <a:srgbClr val="0066FF"/>
                </a:solidFill>
                <a:latin typeface="Arial" charset="0"/>
              </a:rPr>
            </a:br>
            <a:r>
              <a:rPr lang="en-US" dirty="0">
                <a:latin typeface="Arial" charset="0"/>
              </a:rPr>
              <a:t> add r2, r2, r3   </a:t>
            </a:r>
            <a:r>
              <a:rPr lang="en-US" i="1" dirty="0">
                <a:solidFill>
                  <a:srgbClr val="0066FF"/>
                </a:solidFill>
                <a:latin typeface="Arial" charset="0"/>
              </a:rPr>
              <a:t>!A + B</a:t>
            </a:r>
            <a:r>
              <a:rPr lang="en-US" dirty="0">
                <a:solidFill>
                  <a:srgbClr val="0066FF"/>
                </a:solidFill>
                <a:latin typeface="Arial" charset="0"/>
              </a:rPr>
              <a:t/>
            </a:r>
            <a:br>
              <a:rPr lang="en-US" dirty="0">
                <a:solidFill>
                  <a:srgbClr val="0066FF"/>
                </a:solidFill>
                <a:latin typeface="Arial" charset="0"/>
              </a:rPr>
            </a:br>
            <a:r>
              <a:rPr lang="en-US" dirty="0">
                <a:latin typeface="Arial" charset="0"/>
              </a:rPr>
              <a:t> div r1, r1, r2    </a:t>
            </a:r>
            <a:r>
              <a:rPr lang="en-US" i="1" dirty="0">
                <a:solidFill>
                  <a:srgbClr val="0066FF"/>
                </a:solidFill>
                <a:latin typeface="Arial" charset="0"/>
              </a:rPr>
              <a:t>!divide the two</a:t>
            </a:r>
            <a:r>
              <a:rPr lang="en-US" dirty="0">
                <a:latin typeface="Arial" charset="0"/>
              </a:rPr>
              <a:t/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 add r1, r1, #4  </a:t>
            </a:r>
            <a:r>
              <a:rPr lang="en-US" i="1" dirty="0">
                <a:solidFill>
                  <a:srgbClr val="0066FF"/>
                </a:solidFill>
                <a:latin typeface="Arial" charset="0"/>
              </a:rPr>
              <a:t>!add four to result</a:t>
            </a:r>
            <a:r>
              <a:rPr lang="en-US" dirty="0">
                <a:latin typeface="Arial" charset="0"/>
              </a:rPr>
              <a:t/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str</a:t>
            </a:r>
            <a:r>
              <a:rPr lang="en-US" dirty="0">
                <a:latin typeface="Arial" charset="0"/>
              </a:rPr>
              <a:t> r1, [</a:t>
            </a:r>
            <a:r>
              <a:rPr lang="en-US" dirty="0" err="1">
                <a:latin typeface="Arial" charset="0"/>
              </a:rPr>
              <a:t>sp</a:t>
            </a:r>
            <a:r>
              <a:rPr lang="en-US" dirty="0">
                <a:latin typeface="Arial" charset="0"/>
              </a:rPr>
              <a:t>, X]   </a:t>
            </a:r>
            <a:r>
              <a:rPr lang="en-US" i="1" dirty="0">
                <a:solidFill>
                  <a:srgbClr val="0066FF"/>
                </a:solidFill>
                <a:latin typeface="Arial" charset="0"/>
              </a:rPr>
              <a:t>!store result in </a:t>
            </a:r>
            <a:r>
              <a:rPr lang="en-US" i="1" dirty="0" smtClean="0">
                <a:solidFill>
                  <a:srgbClr val="0066FF"/>
                </a:solidFill>
                <a:latin typeface="Arial" charset="0"/>
              </a:rPr>
              <a:t>		   </a:t>
            </a:r>
            <a:r>
              <a:rPr lang="en-US" i="1" dirty="0">
                <a:solidFill>
                  <a:srgbClr val="0066FF"/>
                </a:solidFill>
                <a:latin typeface="Arial" charset="0"/>
              </a:rPr>
              <a:t>! </a:t>
            </a:r>
            <a:r>
              <a:rPr lang="en-US" i="1" dirty="0" smtClean="0">
                <a:solidFill>
                  <a:srgbClr val="0066FF"/>
                </a:solidFill>
                <a:latin typeface="Arial" charset="0"/>
              </a:rPr>
              <a:t>X on </a:t>
            </a:r>
            <a:r>
              <a:rPr lang="en-US" i="1" dirty="0">
                <a:solidFill>
                  <a:srgbClr val="0066FF"/>
                </a:solidFill>
                <a:latin typeface="Arial" charset="0"/>
              </a:rPr>
              <a:t>stack</a:t>
            </a:r>
            <a:endParaRPr lang="en-US" dirty="0">
              <a:solidFill>
                <a:srgbClr val="0066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1838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</a:rPr>
              <a:t>Reminder: Calling Conventions</a:t>
            </a:r>
          </a:p>
        </p:txBody>
      </p:sp>
      <p:sp>
        <p:nvSpPr>
          <p:cNvPr id="31747" name="Rectangle 1"/>
          <p:cNvSpPr>
            <a:spLocks noGrp="1" noChangeArrowheads="1"/>
          </p:cNvSpPr>
          <p:nvPr>
            <p:ph sz="half" idx="1"/>
          </p:nvPr>
        </p:nvSpPr>
        <p:spPr>
          <a:xfrm>
            <a:off x="5010150" y="4206875"/>
            <a:ext cx="4000500" cy="1014413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marL="0" indent="0" defTabSz="914400">
              <a:spcBef>
                <a:spcPct val="30000"/>
              </a:spcBef>
              <a:buFontTx/>
              <a:buNone/>
            </a:pPr>
            <a:r>
              <a:rPr lang="en-US" sz="2000" b="1">
                <a:solidFill>
                  <a:srgbClr val="445588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2000">
                <a:solidFill>
                  <a:srgbClr val="333333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2000" b="1">
                <a:solidFill>
                  <a:srgbClr val="990000"/>
                </a:solidFill>
                <a:latin typeface="Courier New" charset="0"/>
                <a:cs typeface="Courier New" charset="0"/>
              </a:rPr>
              <a:t>myFunc</a:t>
            </a:r>
            <a:r>
              <a:rPr lang="en-US" sz="2000">
                <a:solidFill>
                  <a:srgbClr val="333333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2000" b="1">
                <a:solidFill>
                  <a:srgbClr val="445588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2000">
                <a:solidFill>
                  <a:srgbClr val="333333"/>
                </a:solidFill>
                <a:latin typeface="Courier New" charset="0"/>
                <a:cs typeface="Courier New" charset="0"/>
              </a:rPr>
              <a:t> x, </a:t>
            </a:r>
            <a:r>
              <a:rPr lang="en-US" sz="2000" b="1">
                <a:solidFill>
                  <a:srgbClr val="445588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2000">
                <a:solidFill>
                  <a:srgbClr val="333333"/>
                </a:solidFill>
                <a:latin typeface="Courier New" charset="0"/>
                <a:cs typeface="Courier New" charset="0"/>
              </a:rPr>
              <a:t> y) {</a:t>
            </a:r>
          </a:p>
          <a:p>
            <a:pPr marL="0" indent="0" defTabSz="914400">
              <a:spcBef>
                <a:spcPct val="30000"/>
              </a:spcBef>
              <a:buFontTx/>
              <a:buNone/>
            </a:pPr>
            <a:r>
              <a:rPr lang="en-US" sz="2000" b="1">
                <a:solidFill>
                  <a:srgbClr val="333333"/>
                </a:solidFill>
                <a:latin typeface="Courier New" charset="0"/>
                <a:cs typeface="Courier New" charset="0"/>
              </a:rPr>
              <a:t>    return</a:t>
            </a:r>
            <a:r>
              <a:rPr lang="en-US" sz="2000">
                <a:solidFill>
                  <a:srgbClr val="333333"/>
                </a:solidFill>
                <a:latin typeface="Courier New" charset="0"/>
                <a:cs typeface="Courier New" charset="0"/>
              </a:rPr>
              <a:t> x </a:t>
            </a:r>
            <a:r>
              <a:rPr lang="en-US" sz="2000" b="1">
                <a:latin typeface="Courier New" charset="0"/>
                <a:cs typeface="Courier New" charset="0"/>
              </a:rPr>
              <a:t>+</a:t>
            </a:r>
            <a:r>
              <a:rPr lang="en-US" sz="2000">
                <a:solidFill>
                  <a:srgbClr val="333333"/>
                </a:solidFill>
                <a:latin typeface="Courier New" charset="0"/>
                <a:cs typeface="Courier New" charset="0"/>
              </a:rPr>
              <a:t> y</a:t>
            </a:r>
          </a:p>
          <a:p>
            <a:pPr marL="0" indent="0" defTabSz="914400">
              <a:spcBef>
                <a:spcPct val="0"/>
              </a:spcBef>
              <a:buFontTx/>
              <a:buNone/>
            </a:pPr>
            <a:r>
              <a:rPr lang="en-US" sz="2000">
                <a:solidFill>
                  <a:srgbClr val="333333"/>
                </a:solidFill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31748" name="Rectangle 1"/>
          <p:cNvSpPr txBox="1">
            <a:spLocks noChangeArrowheads="1"/>
          </p:cNvSpPr>
          <p:nvPr/>
        </p:nvSpPr>
        <p:spPr bwMode="auto">
          <a:xfrm>
            <a:off x="133350" y="4100513"/>
            <a:ext cx="3692525" cy="15382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rgbClr val="445588"/>
                </a:solidFill>
                <a:latin typeface="Courier New" charset="0"/>
                <a:cs typeface="Courier New" charset="0"/>
              </a:rPr>
              <a:t>int</a:t>
            </a:r>
            <a:r>
              <a:rPr lang="en-US">
                <a:solidFill>
                  <a:srgbClr val="333333"/>
                </a:solidFill>
                <a:latin typeface="Courier New" charset="0"/>
                <a:cs typeface="Courier New" charset="0"/>
              </a:rPr>
              <a:t> </a:t>
            </a:r>
            <a:r>
              <a:rPr lang="en-US" b="1">
                <a:solidFill>
                  <a:srgbClr val="990000"/>
                </a:solidFill>
                <a:latin typeface="Courier New" charset="0"/>
                <a:cs typeface="Courier New" charset="0"/>
              </a:rPr>
              <a:t>main</a:t>
            </a:r>
            <a:r>
              <a:rPr lang="en-US">
                <a:solidFill>
                  <a:srgbClr val="333333"/>
                </a:solidFill>
                <a:latin typeface="Courier New" charset="0"/>
                <a:cs typeface="Courier New" charset="0"/>
              </a:rPr>
              <a:t>() {</a:t>
            </a:r>
          </a:p>
          <a:p>
            <a:r>
              <a:rPr lang="en-US" b="1">
                <a:solidFill>
                  <a:srgbClr val="445588"/>
                </a:solidFill>
                <a:latin typeface="Courier New" charset="0"/>
                <a:cs typeface="Courier New" charset="0"/>
              </a:rPr>
              <a:t>    int</a:t>
            </a:r>
            <a:r>
              <a:rPr lang="en-US">
                <a:solidFill>
                  <a:srgbClr val="333333"/>
                </a:solidFill>
                <a:latin typeface="Courier New" charset="0"/>
                <a:cs typeface="Courier New" charset="0"/>
              </a:rPr>
              <a:t> x </a:t>
            </a:r>
            <a:r>
              <a:rPr lang="en-US" b="1">
                <a:latin typeface="Courier New" charset="0"/>
                <a:cs typeface="Courier New" charset="0"/>
              </a:rPr>
              <a:t>=</a:t>
            </a:r>
            <a:r>
              <a:rPr lang="en-US">
                <a:solidFill>
                  <a:srgbClr val="333333"/>
                </a:solidFill>
                <a:latin typeface="Courier New" charset="0"/>
                <a:cs typeface="Courier New" charset="0"/>
              </a:rPr>
              <a:t> </a:t>
            </a:r>
            <a:r>
              <a:rPr lang="en-US">
                <a:solidFill>
                  <a:srgbClr val="009999"/>
                </a:solidFill>
                <a:latin typeface="Courier New" charset="0"/>
                <a:cs typeface="Courier New" charset="0"/>
              </a:rPr>
              <a:t>1</a:t>
            </a:r>
            <a:r>
              <a:rPr lang="en-US">
                <a:solidFill>
                  <a:srgbClr val="333333"/>
                </a:solidFill>
                <a:latin typeface="Courier New" charset="0"/>
                <a:cs typeface="Courier New" charset="0"/>
              </a:rPr>
              <a:t>;</a:t>
            </a:r>
          </a:p>
          <a:p>
            <a:r>
              <a:rPr lang="en-US" b="1">
                <a:solidFill>
                  <a:srgbClr val="445588"/>
                </a:solidFill>
                <a:latin typeface="Courier New" charset="0"/>
                <a:cs typeface="Courier New" charset="0"/>
              </a:rPr>
              <a:t>    int</a:t>
            </a:r>
            <a:r>
              <a:rPr lang="en-US">
                <a:solidFill>
                  <a:srgbClr val="333333"/>
                </a:solidFill>
                <a:latin typeface="Courier New" charset="0"/>
                <a:cs typeface="Courier New" charset="0"/>
              </a:rPr>
              <a:t> y </a:t>
            </a:r>
            <a:r>
              <a:rPr lang="en-US" b="1">
                <a:latin typeface="Courier New" charset="0"/>
                <a:cs typeface="Courier New" charset="0"/>
              </a:rPr>
              <a:t>=</a:t>
            </a:r>
            <a:r>
              <a:rPr lang="en-US">
                <a:solidFill>
                  <a:srgbClr val="333333"/>
                </a:solidFill>
                <a:latin typeface="Courier New" charset="0"/>
                <a:cs typeface="Courier New" charset="0"/>
              </a:rPr>
              <a:t> </a:t>
            </a:r>
            <a:r>
              <a:rPr lang="en-US">
                <a:solidFill>
                  <a:srgbClr val="009999"/>
                </a:solidFill>
                <a:latin typeface="Courier New" charset="0"/>
                <a:cs typeface="Courier New" charset="0"/>
              </a:rPr>
              <a:t>2</a:t>
            </a:r>
            <a:r>
              <a:rPr lang="en-US">
                <a:solidFill>
                  <a:srgbClr val="333333"/>
                </a:solidFill>
                <a:latin typeface="Courier New" charset="0"/>
                <a:cs typeface="Courier New" charset="0"/>
              </a:rPr>
              <a:t>;</a:t>
            </a:r>
          </a:p>
          <a:p>
            <a:r>
              <a:rPr lang="en-US">
                <a:solidFill>
                  <a:srgbClr val="333333"/>
                </a:solidFill>
                <a:latin typeface="Courier New" charset="0"/>
                <a:cs typeface="Courier New" charset="0"/>
              </a:rPr>
              <a:t>    </a:t>
            </a:r>
            <a:r>
              <a:rPr lang="en-US" b="1">
                <a:solidFill>
                  <a:srgbClr val="445588"/>
                </a:solidFill>
                <a:latin typeface="Courier New" charset="0"/>
                <a:cs typeface="Courier New" charset="0"/>
              </a:rPr>
              <a:t>int</a:t>
            </a:r>
            <a:r>
              <a:rPr lang="en-US">
                <a:solidFill>
                  <a:srgbClr val="333333"/>
                </a:solidFill>
                <a:latin typeface="Courier New" charset="0"/>
                <a:cs typeface="Courier New" charset="0"/>
              </a:rPr>
              <a:t> z </a:t>
            </a:r>
            <a:r>
              <a:rPr lang="en-US" b="1">
                <a:latin typeface="Courier New" charset="0"/>
                <a:cs typeface="Courier New" charset="0"/>
              </a:rPr>
              <a:t>=</a:t>
            </a:r>
            <a:r>
              <a:rPr lang="en-US">
                <a:solidFill>
                  <a:srgbClr val="333333"/>
                </a:solidFill>
                <a:latin typeface="Courier New" charset="0"/>
                <a:cs typeface="Courier New" charset="0"/>
              </a:rPr>
              <a:t> </a:t>
            </a:r>
            <a:r>
              <a:rPr lang="en-US" b="1">
                <a:solidFill>
                  <a:srgbClr val="990000"/>
                </a:solidFill>
                <a:latin typeface="Courier New" charset="0"/>
                <a:cs typeface="Courier New" charset="0"/>
              </a:rPr>
              <a:t>myFunc</a:t>
            </a:r>
            <a:r>
              <a:rPr lang="en-US">
                <a:solidFill>
                  <a:srgbClr val="333333"/>
                </a:solidFill>
                <a:latin typeface="Courier New" charset="0"/>
                <a:cs typeface="Courier New" charset="0"/>
              </a:rPr>
              <a:t>(x,y);</a:t>
            </a:r>
          </a:p>
          <a:p>
            <a:r>
              <a:rPr lang="en-US">
                <a:solidFill>
                  <a:srgbClr val="333333"/>
                </a:solidFill>
                <a:latin typeface="Courier New" charset="0"/>
                <a:cs typeface="Courier New" charset="0"/>
              </a:rPr>
              <a:t>}</a:t>
            </a:r>
            <a:endParaRPr lang="en-US">
              <a:latin typeface="Courier New" charset="0"/>
              <a:cs typeface="Courier New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1154113"/>
            <a:ext cx="8686800" cy="28924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sz="2400"/>
              <a:t>To call a function or routine you need to push arguments on the stack (in the right order), push the return address on the stack, ….., branch to the routine, …. </a:t>
            </a:r>
          </a:p>
          <a:p>
            <a:pPr>
              <a:buFont typeface="Arial" charset="0"/>
              <a:buChar char="•"/>
            </a:pPr>
            <a:r>
              <a:rPr lang="en-US" sz="2400">
                <a:solidFill>
                  <a:srgbClr val="FF0000"/>
                </a:solidFill>
              </a:rPr>
              <a:t>Calling conventions define this for a given compiler/language</a:t>
            </a:r>
          </a:p>
          <a:p>
            <a:pPr>
              <a:buFont typeface="Arial" charset="0"/>
              <a:buChar char="•"/>
            </a:pPr>
            <a:r>
              <a:rPr lang="en-US" sz="2400">
                <a:solidFill>
                  <a:srgbClr val="FF0000"/>
                </a:solidFill>
              </a:rPr>
              <a:t>High-level language compilers do all this for you</a:t>
            </a:r>
          </a:p>
          <a:p>
            <a:pPr>
              <a:buFont typeface="Arial" charset="0"/>
              <a:buChar char="•"/>
            </a:pPr>
            <a:r>
              <a:rPr lang="en-US" sz="2400">
                <a:solidFill>
                  <a:srgbClr val="FF0000"/>
                </a:solidFill>
              </a:rPr>
              <a:t>Have to program yourself if using assembler</a:t>
            </a:r>
          </a:p>
          <a:p>
            <a:pPr>
              <a:buFont typeface="Arial" charset="0"/>
              <a:buChar char="•"/>
            </a:pPr>
            <a:endParaRPr lang="en-US" sz="1200">
              <a:solidFill>
                <a:srgbClr val="FF0000"/>
              </a:solidFill>
            </a:endParaRPr>
          </a:p>
          <a:p>
            <a:r>
              <a:rPr lang="en-US" sz="2400" u="sng"/>
              <a:t>Calling myFunc() in C</a:t>
            </a:r>
            <a:r>
              <a:rPr lang="en-US" sz="240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9631924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1771651" y="163477"/>
            <a:ext cx="5600700" cy="480131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Reminder: Calling Conventions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sz="half" idx="2"/>
          </p:nvPr>
        </p:nvSpPr>
        <p:spPr>
          <a:xfrm>
            <a:off x="381000" y="1066800"/>
            <a:ext cx="7943850" cy="5416550"/>
          </a:xfrm>
        </p:spPr>
        <p:txBody>
          <a:bodyPr lIns="0" tIns="0" rIns="0" bIns="0" anchor="ctr">
            <a:spAutoFit/>
          </a:bodyPr>
          <a:lstStyle/>
          <a:p>
            <a:pPr marL="0" indent="0">
              <a:buFontTx/>
              <a:buNone/>
            </a:pPr>
            <a:r>
              <a:rPr lang="en-US" sz="2000" b="1" dirty="0" err="1">
                <a:solidFill>
                  <a:srgbClr val="990000"/>
                </a:solidFill>
                <a:latin typeface="Courier New" charset="0"/>
                <a:cs typeface="Courier New" charset="0"/>
              </a:rPr>
              <a:t>myFunc</a:t>
            </a:r>
            <a:r>
              <a:rPr lang="en-US" sz="2000" dirty="0">
                <a:latin typeface="Courier New" charset="0"/>
                <a:cs typeface="Courier New" charset="0"/>
              </a:rPr>
              <a:t>: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 New" charset="0"/>
                <a:cs typeface="Courier New" charset="0"/>
              </a:rPr>
              <a:t>	</a:t>
            </a:r>
            <a:r>
              <a:rPr lang="en-US" sz="2000" b="1" dirty="0" err="1">
                <a:latin typeface="Courier New" charset="0"/>
                <a:cs typeface="Courier New" charset="0"/>
              </a:rPr>
              <a:t>movl</a:t>
            </a:r>
            <a:r>
              <a:rPr lang="en-US" sz="2000" dirty="0">
                <a:latin typeface="Courier New" charset="0"/>
                <a:cs typeface="Courier New" charset="0"/>
              </a:rPr>
              <a:t>	</a:t>
            </a:r>
            <a:r>
              <a:rPr lang="en-US" sz="2000" b="1" dirty="0">
                <a:latin typeface="Courier New" charset="0"/>
                <a:cs typeface="Courier New" charset="0"/>
              </a:rPr>
              <a:t>%</a:t>
            </a:r>
            <a:r>
              <a:rPr lang="en-US" sz="2000" dirty="0" err="1">
                <a:latin typeface="Courier New" charset="0"/>
                <a:cs typeface="Courier New" charset="0"/>
              </a:rPr>
              <a:t>edi</a:t>
            </a:r>
            <a:r>
              <a:rPr lang="en-US" sz="2000" dirty="0">
                <a:latin typeface="Courier New" charset="0"/>
                <a:cs typeface="Courier New" charset="0"/>
              </a:rPr>
              <a:t>, </a:t>
            </a:r>
            <a:r>
              <a:rPr lang="en-US" sz="2000" b="1" dirty="0">
                <a:latin typeface="Courier New" charset="0"/>
                <a:cs typeface="Courier New" charset="0"/>
              </a:rPr>
              <a:t>-</a:t>
            </a:r>
            <a:r>
              <a:rPr lang="en-US" sz="2000" dirty="0">
                <a:latin typeface="Courier New" charset="0"/>
                <a:cs typeface="Courier New" charset="0"/>
              </a:rPr>
              <a:t>4(</a:t>
            </a:r>
            <a:r>
              <a:rPr lang="en-US" sz="2000" b="1" dirty="0">
                <a:latin typeface="Courier New" charset="0"/>
                <a:cs typeface="Courier New" charset="0"/>
              </a:rPr>
              <a:t>%</a:t>
            </a:r>
            <a:r>
              <a:rPr lang="en-US" sz="2000" dirty="0" err="1">
                <a:latin typeface="Courier New" charset="0"/>
                <a:cs typeface="Courier New" charset="0"/>
              </a:rPr>
              <a:t>rbp</a:t>
            </a:r>
            <a:r>
              <a:rPr lang="en-US" sz="2000" dirty="0">
                <a:latin typeface="Courier New" charset="0"/>
                <a:cs typeface="Courier New" charset="0"/>
              </a:rPr>
              <a:t>) </a:t>
            </a:r>
            <a:r>
              <a:rPr lang="en-US" sz="2000" dirty="0">
                <a:solidFill>
                  <a:srgbClr val="0066FF"/>
                </a:solidFill>
                <a:latin typeface="Courier New" charset="0"/>
                <a:cs typeface="Courier New" charset="0"/>
              </a:rPr>
              <a:t>!grab x off stack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 New" charset="0"/>
                <a:cs typeface="Courier New" charset="0"/>
              </a:rPr>
              <a:t>	</a:t>
            </a:r>
            <a:r>
              <a:rPr lang="en-US" sz="2000" b="1" dirty="0" err="1">
                <a:latin typeface="Courier New" charset="0"/>
                <a:cs typeface="Courier New" charset="0"/>
              </a:rPr>
              <a:t>movl</a:t>
            </a:r>
            <a:r>
              <a:rPr lang="en-US" sz="2000" dirty="0">
                <a:latin typeface="Courier New" charset="0"/>
                <a:cs typeface="Courier New" charset="0"/>
              </a:rPr>
              <a:t>	</a:t>
            </a:r>
            <a:r>
              <a:rPr lang="en-US" sz="2000" b="1" dirty="0">
                <a:latin typeface="Courier New" charset="0"/>
                <a:cs typeface="Courier New" charset="0"/>
              </a:rPr>
              <a:t>%</a:t>
            </a:r>
            <a:r>
              <a:rPr lang="en-US" sz="2000" dirty="0" err="1">
                <a:latin typeface="Courier New" charset="0"/>
                <a:cs typeface="Courier New" charset="0"/>
              </a:rPr>
              <a:t>esi</a:t>
            </a:r>
            <a:r>
              <a:rPr lang="en-US" sz="2000" dirty="0">
                <a:latin typeface="Courier New" charset="0"/>
                <a:cs typeface="Courier New" charset="0"/>
              </a:rPr>
              <a:t>, </a:t>
            </a:r>
            <a:r>
              <a:rPr lang="en-US" sz="2000" b="1" dirty="0">
                <a:latin typeface="Courier New" charset="0"/>
                <a:cs typeface="Courier New" charset="0"/>
              </a:rPr>
              <a:t>-</a:t>
            </a:r>
            <a:r>
              <a:rPr lang="en-US" sz="2000" dirty="0">
                <a:latin typeface="Courier New" charset="0"/>
                <a:cs typeface="Courier New" charset="0"/>
              </a:rPr>
              <a:t>8(</a:t>
            </a:r>
            <a:r>
              <a:rPr lang="en-US" sz="2000" b="1" dirty="0">
                <a:latin typeface="Courier New" charset="0"/>
                <a:cs typeface="Courier New" charset="0"/>
              </a:rPr>
              <a:t>%</a:t>
            </a:r>
            <a:r>
              <a:rPr lang="en-US" sz="2000" dirty="0" err="1">
                <a:latin typeface="Courier New" charset="0"/>
                <a:cs typeface="Courier New" charset="0"/>
              </a:rPr>
              <a:t>rbp</a:t>
            </a:r>
            <a:r>
              <a:rPr lang="en-US" sz="2000" dirty="0">
                <a:latin typeface="Courier New" charset="0"/>
                <a:cs typeface="Courier New" charset="0"/>
              </a:rPr>
              <a:t>) </a:t>
            </a:r>
            <a:r>
              <a:rPr lang="en-US" sz="2000" dirty="0">
                <a:solidFill>
                  <a:srgbClr val="0066FF"/>
                </a:solidFill>
                <a:latin typeface="Courier New" charset="0"/>
                <a:cs typeface="Courier New" charset="0"/>
              </a:rPr>
              <a:t>!grab y off stack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 New" charset="0"/>
                <a:cs typeface="Courier New" charset="0"/>
              </a:rPr>
              <a:t>	</a:t>
            </a:r>
            <a:r>
              <a:rPr lang="en-US" sz="2000" b="1" dirty="0">
                <a:latin typeface="Courier New" charset="0"/>
                <a:cs typeface="Courier New" charset="0"/>
              </a:rPr>
              <a:t>add</a:t>
            </a:r>
            <a:r>
              <a:rPr lang="en-US" sz="2000" dirty="0">
                <a:latin typeface="Courier New" charset="0"/>
                <a:cs typeface="Courier New" charset="0"/>
              </a:rPr>
              <a:t>   </a:t>
            </a:r>
            <a:r>
              <a:rPr lang="en-US" sz="2000" b="1" dirty="0">
                <a:latin typeface="Courier New" charset="0"/>
                <a:cs typeface="Courier New" charset="0"/>
              </a:rPr>
              <a:t>%</a:t>
            </a:r>
            <a:r>
              <a:rPr lang="en-US" sz="2000" dirty="0" err="1">
                <a:latin typeface="Courier New" charset="0"/>
                <a:cs typeface="Courier New" charset="0"/>
              </a:rPr>
              <a:t>esi</a:t>
            </a:r>
            <a:r>
              <a:rPr lang="en-US" sz="2000" dirty="0">
                <a:latin typeface="Courier New" charset="0"/>
                <a:cs typeface="Courier New" charset="0"/>
              </a:rPr>
              <a:t>, </a:t>
            </a:r>
            <a:r>
              <a:rPr lang="en-US" sz="2000" b="1" dirty="0">
                <a:latin typeface="Courier New" charset="0"/>
                <a:cs typeface="Courier New" charset="0"/>
              </a:rPr>
              <a:t>%</a:t>
            </a:r>
            <a:r>
              <a:rPr lang="en-US" sz="2000" dirty="0" err="1">
                <a:latin typeface="Courier New" charset="0"/>
                <a:cs typeface="Courier New" charset="0"/>
              </a:rPr>
              <a:t>edi</a:t>
            </a:r>
            <a:r>
              <a:rPr lang="en-US" sz="2000" dirty="0">
                <a:latin typeface="Courier New" charset="0"/>
                <a:cs typeface="Courier New" charset="0"/>
              </a:rPr>
              <a:t>     </a:t>
            </a:r>
            <a:r>
              <a:rPr lang="en-US" sz="2000" dirty="0">
                <a:solidFill>
                  <a:srgbClr val="0066FF"/>
                </a:solidFill>
                <a:latin typeface="Courier New" charset="0"/>
                <a:cs typeface="Courier New" charset="0"/>
              </a:rPr>
              <a:t>!add x and y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 New" charset="0"/>
                <a:cs typeface="Courier New" charset="0"/>
              </a:rPr>
              <a:t>	</a:t>
            </a:r>
            <a:r>
              <a:rPr lang="en-US" sz="2000" b="1" dirty="0" err="1">
                <a:latin typeface="Courier New" charset="0"/>
                <a:cs typeface="Courier New" charset="0"/>
              </a:rPr>
              <a:t>movl</a:t>
            </a:r>
            <a:r>
              <a:rPr lang="en-US" sz="2000" dirty="0">
                <a:latin typeface="Courier New" charset="0"/>
                <a:cs typeface="Courier New" charset="0"/>
              </a:rPr>
              <a:t>	</a:t>
            </a:r>
            <a:r>
              <a:rPr lang="en-US" sz="2000" b="1" dirty="0">
                <a:latin typeface="Courier New" charset="0"/>
                <a:cs typeface="Courier New" charset="0"/>
              </a:rPr>
              <a:t>%</a:t>
            </a:r>
            <a:r>
              <a:rPr lang="en-US" sz="2000" dirty="0" err="1">
                <a:latin typeface="Courier New" charset="0"/>
                <a:cs typeface="Courier New" charset="0"/>
              </a:rPr>
              <a:t>esi</a:t>
            </a:r>
            <a:r>
              <a:rPr lang="en-US" sz="2000" dirty="0">
                <a:latin typeface="Courier New" charset="0"/>
                <a:cs typeface="Courier New" charset="0"/>
              </a:rPr>
              <a:t>, </a:t>
            </a:r>
            <a:r>
              <a:rPr lang="en-US" sz="2000" b="1" dirty="0">
                <a:latin typeface="Courier New" charset="0"/>
                <a:cs typeface="Courier New" charset="0"/>
              </a:rPr>
              <a:t>%</a:t>
            </a:r>
            <a:r>
              <a:rPr lang="en-US" sz="2000" dirty="0" err="1">
                <a:latin typeface="Courier New" charset="0"/>
                <a:cs typeface="Courier New" charset="0"/>
              </a:rPr>
              <a:t>eax</a:t>
            </a:r>
            <a:r>
              <a:rPr lang="en-US" sz="2000" dirty="0">
                <a:latin typeface="Courier New" charset="0"/>
                <a:cs typeface="Courier New" charset="0"/>
              </a:rPr>
              <a:t>     </a:t>
            </a:r>
            <a:r>
              <a:rPr lang="en-US" sz="2000" dirty="0">
                <a:solidFill>
                  <a:srgbClr val="0066FF"/>
                </a:solidFill>
                <a:latin typeface="Courier New" charset="0"/>
                <a:cs typeface="Courier New" charset="0"/>
              </a:rPr>
              <a:t>!return x + y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 New" charset="0"/>
                <a:cs typeface="Courier New" charset="0"/>
              </a:rPr>
              <a:t>	</a:t>
            </a:r>
            <a:r>
              <a:rPr lang="en-US" sz="2000" b="1" dirty="0">
                <a:latin typeface="Courier New" charset="0"/>
                <a:cs typeface="Courier New" charset="0"/>
              </a:rPr>
              <a:t>ret</a:t>
            </a:r>
            <a:endParaRPr lang="en-US" sz="2000" dirty="0">
              <a:latin typeface="Courier New" charset="0"/>
              <a:cs typeface="Courier New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 New" charset="0"/>
                <a:cs typeface="Courier New" charset="0"/>
              </a:rPr>
              <a:t> </a:t>
            </a:r>
          </a:p>
          <a:p>
            <a:pPr marL="0" indent="0">
              <a:buFontTx/>
              <a:buNone/>
            </a:pPr>
            <a:r>
              <a:rPr lang="en-US" sz="2000" b="1" dirty="0">
                <a:latin typeface="Courier New" charset="0"/>
                <a:cs typeface="Courier New" charset="0"/>
              </a:rPr>
              <a:t>.</a:t>
            </a:r>
            <a:r>
              <a:rPr lang="en-US" sz="2000" b="1" dirty="0" err="1">
                <a:latin typeface="Courier New" charset="0"/>
                <a:cs typeface="Courier New" charset="0"/>
              </a:rPr>
              <a:t>globl</a:t>
            </a:r>
            <a:r>
              <a:rPr lang="en-US" sz="2000" dirty="0">
                <a:latin typeface="Courier New" charset="0"/>
                <a:cs typeface="Courier New" charset="0"/>
              </a:rPr>
              <a:t> </a:t>
            </a:r>
            <a:r>
              <a:rPr lang="en-US" sz="2000" b="1" dirty="0">
                <a:solidFill>
                  <a:srgbClr val="990000"/>
                </a:solidFill>
                <a:latin typeface="Courier New" charset="0"/>
                <a:cs typeface="Courier New" charset="0"/>
              </a:rPr>
              <a:t>main</a:t>
            </a:r>
          </a:p>
          <a:p>
            <a:pPr marL="0" indent="0">
              <a:buFontTx/>
              <a:buNone/>
            </a:pPr>
            <a:r>
              <a:rPr lang="en-US" sz="2000" b="1" dirty="0">
                <a:solidFill>
                  <a:srgbClr val="990000"/>
                </a:solidFill>
                <a:latin typeface="Courier New" charset="0"/>
                <a:cs typeface="Courier New" charset="0"/>
              </a:rPr>
              <a:t>main</a:t>
            </a:r>
            <a:r>
              <a:rPr lang="en-US" sz="2000" dirty="0">
                <a:latin typeface="Courier New" charset="0"/>
                <a:cs typeface="Courier New" charset="0"/>
              </a:rPr>
              <a:t>: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 New" charset="0"/>
                <a:cs typeface="Courier New" charset="0"/>
              </a:rPr>
              <a:t>	</a:t>
            </a:r>
            <a:r>
              <a:rPr lang="en-US" sz="2000" b="1" dirty="0" err="1">
                <a:latin typeface="Courier New" charset="0"/>
                <a:cs typeface="Courier New" charset="0"/>
              </a:rPr>
              <a:t>movl</a:t>
            </a:r>
            <a:r>
              <a:rPr lang="en-US" sz="2000" dirty="0">
                <a:latin typeface="Courier New" charset="0"/>
                <a:cs typeface="Courier New" charset="0"/>
              </a:rPr>
              <a:t>	</a:t>
            </a:r>
            <a:r>
              <a:rPr lang="en-US" sz="2000" b="1" dirty="0">
                <a:latin typeface="Courier New" charset="0"/>
                <a:cs typeface="Courier New" charset="0"/>
              </a:rPr>
              <a:t>$</a:t>
            </a:r>
            <a:r>
              <a:rPr lang="en-US" sz="2000" dirty="0">
                <a:latin typeface="Courier New" charset="0"/>
                <a:cs typeface="Courier New" charset="0"/>
              </a:rPr>
              <a:t>1, </a:t>
            </a:r>
            <a:r>
              <a:rPr lang="en-US" sz="2000" b="1" dirty="0">
                <a:latin typeface="Courier New" charset="0"/>
                <a:cs typeface="Courier New" charset="0"/>
              </a:rPr>
              <a:t>-</a:t>
            </a:r>
            <a:r>
              <a:rPr lang="en-US" sz="2000" dirty="0">
                <a:latin typeface="Courier New" charset="0"/>
                <a:cs typeface="Courier New" charset="0"/>
              </a:rPr>
              <a:t>4(</a:t>
            </a:r>
            <a:r>
              <a:rPr lang="en-US" sz="2000" b="1" dirty="0">
                <a:latin typeface="Courier New" charset="0"/>
                <a:cs typeface="Courier New" charset="0"/>
              </a:rPr>
              <a:t>%</a:t>
            </a:r>
            <a:r>
              <a:rPr lang="en-US" sz="2000" dirty="0" err="1">
                <a:latin typeface="Courier New" charset="0"/>
                <a:cs typeface="Courier New" charset="0"/>
              </a:rPr>
              <a:t>rbp</a:t>
            </a:r>
            <a:r>
              <a:rPr lang="en-US" sz="2000" dirty="0">
                <a:latin typeface="Courier New" charset="0"/>
                <a:cs typeface="Courier New" charset="0"/>
              </a:rPr>
              <a:t>)   </a:t>
            </a:r>
            <a:r>
              <a:rPr lang="en-US" sz="2000" dirty="0">
                <a:solidFill>
                  <a:srgbClr val="0066FF"/>
                </a:solidFill>
                <a:latin typeface="Courier New" charset="0"/>
                <a:cs typeface="Courier New" charset="0"/>
              </a:rPr>
              <a:t>!x = 1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 New" charset="0"/>
                <a:cs typeface="Courier New" charset="0"/>
              </a:rPr>
              <a:t>	</a:t>
            </a:r>
            <a:r>
              <a:rPr lang="en-US" sz="2000" b="1" dirty="0" err="1">
                <a:latin typeface="Courier New" charset="0"/>
                <a:cs typeface="Courier New" charset="0"/>
              </a:rPr>
              <a:t>movl</a:t>
            </a:r>
            <a:r>
              <a:rPr lang="en-US" sz="2000" dirty="0">
                <a:latin typeface="Courier New" charset="0"/>
                <a:cs typeface="Courier New" charset="0"/>
              </a:rPr>
              <a:t>	</a:t>
            </a:r>
            <a:r>
              <a:rPr lang="en-US" sz="2000" b="1" dirty="0">
                <a:latin typeface="Courier New" charset="0"/>
                <a:cs typeface="Courier New" charset="0"/>
              </a:rPr>
              <a:t>$</a:t>
            </a:r>
            <a:r>
              <a:rPr lang="en-US" sz="2000" dirty="0">
                <a:latin typeface="Courier New" charset="0"/>
                <a:cs typeface="Courier New" charset="0"/>
              </a:rPr>
              <a:t>2, </a:t>
            </a:r>
            <a:r>
              <a:rPr lang="en-US" sz="2000" b="1" dirty="0">
                <a:latin typeface="Courier New" charset="0"/>
                <a:cs typeface="Courier New" charset="0"/>
              </a:rPr>
              <a:t>-</a:t>
            </a:r>
            <a:r>
              <a:rPr lang="en-US" sz="2000" dirty="0">
                <a:latin typeface="Courier New" charset="0"/>
                <a:cs typeface="Courier New" charset="0"/>
              </a:rPr>
              <a:t>8(</a:t>
            </a:r>
            <a:r>
              <a:rPr lang="en-US" sz="2000" b="1" dirty="0">
                <a:latin typeface="Courier New" charset="0"/>
                <a:cs typeface="Courier New" charset="0"/>
              </a:rPr>
              <a:t>%</a:t>
            </a:r>
            <a:r>
              <a:rPr lang="en-US" sz="2000" dirty="0" err="1">
                <a:latin typeface="Courier New" charset="0"/>
                <a:cs typeface="Courier New" charset="0"/>
              </a:rPr>
              <a:t>rbp</a:t>
            </a:r>
            <a:r>
              <a:rPr lang="en-US" sz="2000" dirty="0">
                <a:latin typeface="Courier New" charset="0"/>
                <a:cs typeface="Courier New" charset="0"/>
              </a:rPr>
              <a:t>)   </a:t>
            </a:r>
            <a:r>
              <a:rPr lang="en-US" sz="2000" dirty="0">
                <a:solidFill>
                  <a:srgbClr val="0066FF"/>
                </a:solidFill>
                <a:latin typeface="Courier New" charset="0"/>
                <a:cs typeface="Courier New" charset="0"/>
              </a:rPr>
              <a:t>!y = 2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 New" charset="0"/>
                <a:cs typeface="Courier New" charset="0"/>
              </a:rPr>
              <a:t> 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 New" charset="0"/>
                <a:cs typeface="Courier New" charset="0"/>
              </a:rPr>
              <a:t>	</a:t>
            </a:r>
            <a:r>
              <a:rPr lang="en-US" sz="2000" b="1" dirty="0">
                <a:solidFill>
                  <a:srgbClr val="C00000"/>
                </a:solidFill>
                <a:latin typeface="Courier New" charset="0"/>
                <a:cs typeface="Courier New" charset="0"/>
              </a:rPr>
              <a:t>call</a:t>
            </a:r>
            <a:r>
              <a:rPr lang="en-US" sz="2000" dirty="0">
                <a:solidFill>
                  <a:srgbClr val="C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2000" dirty="0" err="1">
                <a:solidFill>
                  <a:srgbClr val="C00000"/>
                </a:solidFill>
                <a:latin typeface="Courier New" charset="0"/>
                <a:cs typeface="Courier New" charset="0"/>
              </a:rPr>
              <a:t>myFunc</a:t>
            </a:r>
            <a:endParaRPr lang="en-US" sz="2000" dirty="0">
              <a:solidFill>
                <a:srgbClr val="C00000"/>
              </a:solidFill>
              <a:latin typeface="Courier New" charset="0"/>
              <a:cs typeface="Courier New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 New" charset="0"/>
                <a:cs typeface="Courier New" charset="0"/>
              </a:rPr>
              <a:t>	</a:t>
            </a:r>
            <a:r>
              <a:rPr lang="en-US" sz="2000" b="1" dirty="0">
                <a:latin typeface="Courier New" charset="0"/>
                <a:cs typeface="Courier New" charset="0"/>
              </a:rPr>
              <a:t>ret</a:t>
            </a:r>
            <a:endParaRPr lang="en-US" sz="2000" dirty="0">
              <a:latin typeface="Courier New" charset="0"/>
              <a:cs typeface="Courier New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en-US" sz="2000" dirty="0">
              <a:latin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2506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01688" y="434975"/>
            <a:ext cx="7772400" cy="479425"/>
          </a:xfrm>
        </p:spPr>
        <p:txBody>
          <a:bodyPr/>
          <a:lstStyle/>
          <a:p>
            <a:pPr eaLnBrk="1" hangingPunct="1"/>
            <a:r>
              <a:rPr lang="en-US">
                <a:latin typeface="Comic Sans MS" charset="0"/>
              </a:rPr>
              <a:t>Example Local Call (2)</a:t>
            </a:r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86800" cy="50260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Potential assumptions between caller and callee: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Assembler calling conventions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In same address space (on same computer)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In same programming language (usually)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Same operating system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Same CPU type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Can transfer data and control quickly, effectively in zero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Both fail, or neither do (for the most part)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None of these assumptions are always true in a distributed system!</a:t>
            </a:r>
          </a:p>
        </p:txBody>
      </p:sp>
    </p:spTree>
    <p:extLst>
      <p:ext uri="{BB962C8B-B14F-4D97-AF65-F5344CB8AC3E}">
        <p14:creationId xmlns:p14="http://schemas.microsoft.com/office/powerpoint/2010/main" val="28571426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9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87375"/>
            <a:ext cx="9144000" cy="479425"/>
          </a:xfrm>
        </p:spPr>
        <p:txBody>
          <a:bodyPr/>
          <a:lstStyle/>
          <a:p>
            <a:pPr eaLnBrk="1" hangingPunct="1"/>
            <a:r>
              <a:rPr lang="en-US">
                <a:latin typeface="Comic Sans MS" charset="0"/>
              </a:rPr>
              <a:t>Example Remote Call</a:t>
            </a:r>
          </a:p>
        </p:txBody>
      </p:sp>
      <p:sp>
        <p:nvSpPr>
          <p:cNvPr id="525316" name="Text Box 4"/>
          <p:cNvSpPr txBox="1">
            <a:spLocks noChangeArrowheads="1"/>
          </p:cNvSpPr>
          <p:nvPr/>
        </p:nvSpPr>
        <p:spPr bwMode="auto">
          <a:xfrm>
            <a:off x="206375" y="1336675"/>
            <a:ext cx="3240088" cy="1558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defTabSz="7620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7620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7620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76200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76200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7620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7620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7620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7620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b="1" u="sng" dirty="0">
                <a:solidFill>
                  <a:srgbClr val="000000"/>
                </a:solidFill>
              </a:rPr>
              <a:t>Caller: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// declare and </a:t>
            </a:r>
            <a:r>
              <a:rPr lang="en-US" sz="1600" dirty="0" err="1">
                <a:solidFill>
                  <a:srgbClr val="000000"/>
                </a:solidFill>
                <a:latin typeface="Courier New" charset="0"/>
              </a:rPr>
              <a:t>init</a:t>
            </a:r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 stuff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x = 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</a:rPr>
              <a:t>new </a:t>
            </a:r>
            <a:r>
              <a:rPr lang="en-US" sz="1600" b="1" dirty="0" err="1">
                <a:solidFill>
                  <a:srgbClr val="000000"/>
                </a:solidFill>
                <a:latin typeface="Courier New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[100];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Y = 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 charset="0"/>
              </a:rPr>
              <a:t>util.lookup</a:t>
            </a:r>
            <a:r>
              <a:rPr lang="en-US" sz="1600" dirty="0" smtClean="0">
                <a:solidFill>
                  <a:srgbClr val="000000"/>
                </a:solidFill>
                <a:latin typeface="Courier New" charset="0"/>
              </a:rPr>
              <a:t>(…)</a:t>
            </a:r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Flag = </a:t>
            </a:r>
            <a:r>
              <a:rPr lang="en-US" sz="1600" dirty="0" err="1">
                <a:solidFill>
                  <a:srgbClr val="000000"/>
                </a:solidFill>
                <a:latin typeface="Courier New" charset="0"/>
              </a:rPr>
              <a:t>y.</a:t>
            </a:r>
            <a:r>
              <a:rPr lang="en-US" sz="1600" b="1" dirty="0" err="1">
                <a:solidFill>
                  <a:srgbClr val="FF0000"/>
                </a:solidFill>
                <a:latin typeface="Courier New" charset="0"/>
              </a:rPr>
              <a:t>sort</a:t>
            </a:r>
            <a:r>
              <a:rPr lang="en-US" sz="1600" b="1" dirty="0">
                <a:solidFill>
                  <a:srgbClr val="FF0000"/>
                </a:solidFill>
                <a:latin typeface="Courier New" charset="0"/>
              </a:rPr>
              <a:t>(x, 100)</a:t>
            </a:r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…</a:t>
            </a:r>
          </a:p>
        </p:txBody>
      </p:sp>
      <p:sp>
        <p:nvSpPr>
          <p:cNvPr id="525317" name="Text Box 5"/>
          <p:cNvSpPr txBox="1">
            <a:spLocks noChangeArrowheads="1"/>
          </p:cNvSpPr>
          <p:nvPr/>
        </p:nvSpPr>
        <p:spPr bwMode="auto">
          <a:xfrm>
            <a:off x="4419600" y="1184275"/>
            <a:ext cx="4751388" cy="1570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defTabSz="7620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7620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7620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76200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76200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7620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7620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7620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7620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b="1" u="sng">
                <a:solidFill>
                  <a:srgbClr val="000000"/>
                </a:solidFill>
              </a:rPr>
              <a:t>Callee:</a:t>
            </a:r>
          </a:p>
          <a:p>
            <a:r>
              <a:rPr lang="en-US" sz="1600">
                <a:solidFill>
                  <a:srgbClr val="000000"/>
                </a:solidFill>
                <a:latin typeface="Courier New" charset="0"/>
              </a:rPr>
              <a:t>// declare and init stuff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int</a:t>
            </a:r>
            <a:r>
              <a:rPr lang="en-US" sz="1600">
                <a:solidFill>
                  <a:srgbClr val="000000"/>
                </a:solidFill>
                <a:latin typeface="Courier New" charset="0"/>
              </a:rPr>
              <a:t> util_impl: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sort(int[] a, int max)</a:t>
            </a:r>
            <a:r>
              <a:rPr lang="en-US" sz="1600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r>
              <a:rPr lang="en-US" sz="1600">
                <a:solidFill>
                  <a:srgbClr val="000000"/>
                </a:solidFill>
                <a:latin typeface="Courier New" charset="0"/>
              </a:rPr>
              <a:t>	// implementation of sort</a:t>
            </a:r>
          </a:p>
          <a:p>
            <a:r>
              <a:rPr lang="en-US" sz="1600">
                <a:solidFill>
                  <a:srgbClr val="000000"/>
                </a:solidFill>
                <a:latin typeface="Courier New" charset="0"/>
              </a:rPr>
              <a:t>   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return</a:t>
            </a:r>
            <a:r>
              <a:rPr lang="en-US" sz="1600">
                <a:solidFill>
                  <a:srgbClr val="000000"/>
                </a:solidFill>
                <a:latin typeface="Courier New" charset="0"/>
              </a:rPr>
              <a:t> status;</a:t>
            </a:r>
          </a:p>
          <a:p>
            <a:r>
              <a:rPr lang="en-US" sz="1600">
                <a:solidFill>
                  <a:srgbClr val="000000"/>
                </a:solidFill>
                <a:latin typeface="Courier New" charset="0"/>
              </a:rPr>
              <a:t>}</a:t>
            </a:r>
          </a:p>
        </p:txBody>
      </p:sp>
      <p:sp>
        <p:nvSpPr>
          <p:cNvPr id="525318" name="Freeform 6"/>
          <p:cNvSpPr>
            <a:spLocks/>
          </p:cNvSpPr>
          <p:nvPr/>
        </p:nvSpPr>
        <p:spPr bwMode="auto">
          <a:xfrm>
            <a:off x="1676400" y="5562600"/>
            <a:ext cx="4572000" cy="762000"/>
          </a:xfrm>
          <a:custGeom>
            <a:avLst/>
            <a:gdLst>
              <a:gd name="T0" fmla="*/ 0 w 2880"/>
              <a:gd name="T1" fmla="*/ 0 h 432"/>
              <a:gd name="T2" fmla="*/ 2147483646 w 2880"/>
              <a:gd name="T3" fmla="*/ 2147483646 h 432"/>
              <a:gd name="T4" fmla="*/ 2147483646 w 2880"/>
              <a:gd name="T5" fmla="*/ 2147483646 h 432"/>
              <a:gd name="T6" fmla="*/ 2147483646 w 2880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2880"/>
              <a:gd name="T13" fmla="*/ 0 h 432"/>
              <a:gd name="T14" fmla="*/ 2880 w 2880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0" h="432">
                <a:moveTo>
                  <a:pt x="0" y="0"/>
                </a:moveTo>
                <a:lnTo>
                  <a:pt x="48" y="432"/>
                </a:lnTo>
                <a:lnTo>
                  <a:pt x="2736" y="432"/>
                </a:lnTo>
                <a:lnTo>
                  <a:pt x="2880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5319" name="Freeform 7"/>
          <p:cNvSpPr>
            <a:spLocks/>
          </p:cNvSpPr>
          <p:nvPr/>
        </p:nvSpPr>
        <p:spPr bwMode="auto">
          <a:xfrm>
            <a:off x="1447800" y="5638800"/>
            <a:ext cx="4953000" cy="762000"/>
          </a:xfrm>
          <a:custGeom>
            <a:avLst/>
            <a:gdLst>
              <a:gd name="T0" fmla="*/ 0 w 2880"/>
              <a:gd name="T1" fmla="*/ 0 h 432"/>
              <a:gd name="T2" fmla="*/ 2147483646 w 2880"/>
              <a:gd name="T3" fmla="*/ 2147483646 h 432"/>
              <a:gd name="T4" fmla="*/ 2147483646 w 2880"/>
              <a:gd name="T5" fmla="*/ 2147483646 h 432"/>
              <a:gd name="T6" fmla="*/ 2147483646 w 2880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2880"/>
              <a:gd name="T13" fmla="*/ 0 h 432"/>
              <a:gd name="T14" fmla="*/ 2880 w 2880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0" h="432">
                <a:moveTo>
                  <a:pt x="0" y="0"/>
                </a:moveTo>
                <a:lnTo>
                  <a:pt x="48" y="432"/>
                </a:lnTo>
                <a:lnTo>
                  <a:pt x="2736" y="432"/>
                </a:lnTo>
                <a:lnTo>
                  <a:pt x="2880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5321" name="Text Box 9"/>
          <p:cNvSpPr txBox="1">
            <a:spLocks noChangeArrowheads="1"/>
          </p:cNvSpPr>
          <p:nvPr/>
        </p:nvSpPr>
        <p:spPr bwMode="auto">
          <a:xfrm>
            <a:off x="152400" y="4476750"/>
            <a:ext cx="4038600" cy="1314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7620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7620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7620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76200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76200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7620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7620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7620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7620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rgbClr val="000000"/>
                </a:solidFill>
                <a:latin typeface="Courier New" charset="0"/>
              </a:rPr>
              <a:t>  // </a:t>
            </a:r>
            <a:r>
              <a:rPr lang="en-US" sz="1600" b="1">
                <a:solidFill>
                  <a:srgbClr val="0066FF"/>
                </a:solidFill>
                <a:latin typeface="Courier New" charset="0"/>
              </a:rPr>
              <a:t>wait: message w/ struct</a:t>
            </a:r>
          </a:p>
          <a:p>
            <a:r>
              <a:rPr lang="en-US" sz="1600">
                <a:solidFill>
                  <a:srgbClr val="000000"/>
                </a:solidFill>
                <a:latin typeface="Courier New" charset="0"/>
              </a:rPr>
              <a:t>  // copy from struct to a[], </a:t>
            </a:r>
          </a:p>
          <a:p>
            <a:r>
              <a:rPr lang="en-US" sz="1600">
                <a:solidFill>
                  <a:srgbClr val="000000"/>
                </a:solidFill>
                <a:latin typeface="Courier New" charset="0"/>
              </a:rPr>
              <a:t>  // status</a:t>
            </a:r>
          </a:p>
          <a:p>
            <a:r>
              <a:rPr lang="en-US" sz="1600">
                <a:solidFill>
                  <a:srgbClr val="000000"/>
                </a:solidFill>
                <a:latin typeface="Courier New" charset="0"/>
              </a:rPr>
              <a:t>   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return</a:t>
            </a:r>
            <a:r>
              <a:rPr lang="en-US" sz="1600">
                <a:solidFill>
                  <a:srgbClr val="000000"/>
                </a:solidFill>
                <a:latin typeface="Courier New" charset="0"/>
              </a:rPr>
              <a:t> status;</a:t>
            </a:r>
          </a:p>
          <a:p>
            <a:r>
              <a:rPr lang="en-US" sz="1600">
                <a:solidFill>
                  <a:srgbClr val="000000"/>
                </a:solidFill>
                <a:latin typeface="Courier New" charset="0"/>
              </a:rPr>
              <a:t>}</a:t>
            </a:r>
          </a:p>
        </p:txBody>
      </p:sp>
      <p:sp>
        <p:nvSpPr>
          <p:cNvPr id="525323" name="Line 11"/>
          <p:cNvSpPr>
            <a:spLocks noChangeShapeType="1"/>
          </p:cNvSpPr>
          <p:nvPr/>
        </p:nvSpPr>
        <p:spPr bwMode="auto">
          <a:xfrm>
            <a:off x="4343400" y="1143000"/>
            <a:ext cx="0" cy="4876800"/>
          </a:xfrm>
          <a:prstGeom prst="line">
            <a:avLst/>
          </a:prstGeom>
          <a:noFill/>
          <a:ln w="5715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5324" name="Line 12"/>
          <p:cNvSpPr>
            <a:spLocks noChangeShapeType="1"/>
          </p:cNvSpPr>
          <p:nvPr/>
        </p:nvSpPr>
        <p:spPr bwMode="auto">
          <a:xfrm>
            <a:off x="1295400" y="28956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5325" name="Line 13"/>
          <p:cNvSpPr>
            <a:spLocks noChangeShapeType="1"/>
          </p:cNvSpPr>
          <p:nvPr/>
        </p:nvSpPr>
        <p:spPr bwMode="auto">
          <a:xfrm flipV="1">
            <a:off x="6019800" y="2743200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5326" name="Line 14"/>
          <p:cNvSpPr>
            <a:spLocks noChangeShapeType="1"/>
          </p:cNvSpPr>
          <p:nvPr/>
        </p:nvSpPr>
        <p:spPr bwMode="auto">
          <a:xfrm flipV="1">
            <a:off x="1752600" y="28956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5327" name="Line 15"/>
          <p:cNvSpPr>
            <a:spLocks noChangeShapeType="1"/>
          </p:cNvSpPr>
          <p:nvPr/>
        </p:nvSpPr>
        <p:spPr bwMode="auto">
          <a:xfrm>
            <a:off x="6858000" y="2743200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5328" name="Text Box 16"/>
          <p:cNvSpPr txBox="1">
            <a:spLocks noChangeArrowheads="1"/>
          </p:cNvSpPr>
          <p:nvPr/>
        </p:nvSpPr>
        <p:spPr bwMode="auto">
          <a:xfrm>
            <a:off x="155575" y="3257550"/>
            <a:ext cx="4217988" cy="1314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defTabSz="7620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7620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7620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76200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76200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7620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7620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7620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7620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rgbClr val="000000"/>
                </a:solidFill>
                <a:latin typeface="Courier New" charset="0"/>
              </a:rPr>
              <a:t>// </a:t>
            </a:r>
            <a:r>
              <a:rPr lang="ja-JP" altLang="en-US" sz="1600">
                <a:solidFill>
                  <a:srgbClr val="000000"/>
                </a:solidFill>
                <a:latin typeface="Courier New" charset="0"/>
              </a:rPr>
              <a:t>“</a:t>
            </a:r>
            <a:r>
              <a:rPr lang="en-US" sz="1600">
                <a:solidFill>
                  <a:srgbClr val="000000"/>
                </a:solidFill>
                <a:latin typeface="Courier New" charset="0"/>
              </a:rPr>
              <a:t>proxy</a:t>
            </a:r>
            <a:r>
              <a:rPr lang="ja-JP" altLang="en-US" sz="1600">
                <a:solidFill>
                  <a:srgbClr val="000000"/>
                </a:solidFill>
                <a:latin typeface="Courier New" charset="0"/>
              </a:rPr>
              <a:t>”</a:t>
            </a:r>
            <a:r>
              <a:rPr lang="en-US" sz="1600">
                <a:solidFill>
                  <a:srgbClr val="000000"/>
                </a:solidFill>
                <a:latin typeface="Courier New" charset="0"/>
              </a:rPr>
              <a:t> or </a:t>
            </a:r>
            <a:r>
              <a:rPr lang="ja-JP" altLang="en-US" sz="1600">
                <a:solidFill>
                  <a:srgbClr val="000000"/>
                </a:solidFill>
                <a:latin typeface="Courier New" charset="0"/>
              </a:rPr>
              <a:t>“</a:t>
            </a:r>
            <a:r>
              <a:rPr lang="en-US" sz="1600">
                <a:solidFill>
                  <a:srgbClr val="000000"/>
                </a:solidFill>
                <a:latin typeface="Courier New" charset="0"/>
              </a:rPr>
              <a:t>stub</a:t>
            </a:r>
            <a:r>
              <a:rPr lang="ja-JP" altLang="en-US" sz="1600">
                <a:solidFill>
                  <a:srgbClr val="000000"/>
                </a:solidFill>
                <a:latin typeface="Courier New" charset="0"/>
              </a:rPr>
              <a:t>”</a:t>
            </a:r>
            <a:endParaRPr lang="en-US" sz="1600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 charset="0"/>
              </a:rPr>
              <a:t>// generated by middleware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int</a:t>
            </a:r>
            <a:r>
              <a:rPr lang="en-US" sz="1600">
                <a:solidFill>
                  <a:srgbClr val="000000"/>
                </a:solidFill>
                <a:latin typeface="Courier New" charset="0"/>
              </a:rPr>
              <a:t> util: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sort(int [] a, int max)</a:t>
            </a:r>
            <a:r>
              <a:rPr lang="en-US" sz="1600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r>
              <a:rPr lang="en-US" sz="1600">
                <a:solidFill>
                  <a:srgbClr val="000000"/>
                </a:solidFill>
                <a:latin typeface="Courier New" charset="0"/>
              </a:rPr>
              <a:t>  // put a[], max into struct</a:t>
            </a:r>
          </a:p>
          <a:p>
            <a:r>
              <a:rPr lang="en-US" sz="1600">
                <a:solidFill>
                  <a:srgbClr val="000000"/>
                </a:solidFill>
                <a:latin typeface="Courier New" charset="0"/>
              </a:rPr>
              <a:t>  // </a:t>
            </a:r>
            <a:r>
              <a:rPr lang="en-US" sz="1600" b="1">
                <a:solidFill>
                  <a:srgbClr val="0066FF"/>
                </a:solidFill>
                <a:latin typeface="Courier New" charset="0"/>
              </a:rPr>
              <a:t>send message with struct</a:t>
            </a:r>
          </a:p>
        </p:txBody>
      </p:sp>
      <p:sp>
        <p:nvSpPr>
          <p:cNvPr id="525329" name="Text Box 17"/>
          <p:cNvSpPr txBox="1">
            <a:spLocks noChangeArrowheads="1"/>
          </p:cNvSpPr>
          <p:nvPr/>
        </p:nvSpPr>
        <p:spPr bwMode="auto">
          <a:xfrm>
            <a:off x="4648200" y="3317875"/>
            <a:ext cx="4002088" cy="1570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defTabSz="7620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7620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7620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76200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76200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7620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7620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7620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7620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rgbClr val="000000"/>
                </a:solidFill>
                <a:latin typeface="Courier New" charset="0"/>
              </a:rPr>
              <a:t>// </a:t>
            </a:r>
            <a:r>
              <a:rPr lang="ja-JP" altLang="en-US" sz="1600">
                <a:solidFill>
                  <a:srgbClr val="000000"/>
                </a:solidFill>
                <a:latin typeface="Courier New" charset="0"/>
              </a:rPr>
              <a:t>“</a:t>
            </a:r>
            <a:r>
              <a:rPr lang="en-US" sz="1600">
                <a:solidFill>
                  <a:srgbClr val="000000"/>
                </a:solidFill>
                <a:latin typeface="Courier New" charset="0"/>
              </a:rPr>
              <a:t>skeleton</a:t>
            </a:r>
            <a:r>
              <a:rPr lang="ja-JP" altLang="en-US" sz="1600">
                <a:solidFill>
                  <a:srgbClr val="000000"/>
                </a:solidFill>
                <a:latin typeface="Courier New" charset="0"/>
              </a:rPr>
              <a:t>”</a:t>
            </a:r>
            <a:r>
              <a:rPr lang="en-US" sz="1600">
                <a:solidFill>
                  <a:srgbClr val="000000"/>
                </a:solidFill>
                <a:latin typeface="Courier New" charset="0"/>
              </a:rPr>
              <a:t> generated</a:t>
            </a:r>
          </a:p>
          <a:p>
            <a:r>
              <a:rPr lang="en-US" sz="1600">
                <a:solidFill>
                  <a:srgbClr val="000000"/>
                </a:solidFill>
                <a:latin typeface="Courier New" charset="0"/>
              </a:rPr>
              <a:t>// by middleware compiler</a:t>
            </a:r>
          </a:p>
          <a:p>
            <a:r>
              <a:rPr lang="en-US" sz="1600">
                <a:solidFill>
                  <a:srgbClr val="000000"/>
                </a:solidFill>
                <a:latin typeface="Courier New" charset="0"/>
              </a:rPr>
              <a:t>  …</a:t>
            </a:r>
          </a:p>
          <a:p>
            <a:r>
              <a:rPr lang="en-US" sz="1600">
                <a:solidFill>
                  <a:srgbClr val="000000"/>
                </a:solidFill>
                <a:latin typeface="Courier New" charset="0"/>
              </a:rPr>
              <a:t>// </a:t>
            </a:r>
            <a:r>
              <a:rPr lang="en-US" sz="1600" b="1">
                <a:solidFill>
                  <a:srgbClr val="0066FF"/>
                </a:solidFill>
                <a:latin typeface="Courier New" charset="0"/>
              </a:rPr>
              <a:t>receive message with struct</a:t>
            </a:r>
          </a:p>
          <a:p>
            <a:r>
              <a:rPr lang="en-US" sz="1600">
                <a:solidFill>
                  <a:srgbClr val="000000"/>
                </a:solidFill>
                <a:latin typeface="Courier New" charset="0"/>
              </a:rPr>
              <a:t>// copy from struct to a[], max</a:t>
            </a:r>
          </a:p>
          <a:p>
            <a:r>
              <a:rPr lang="en-US" sz="1600">
                <a:solidFill>
                  <a:srgbClr val="000000"/>
                </a:solidFill>
                <a:latin typeface="Courier New" charset="0"/>
              </a:rPr>
              <a:t>flag = z.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sort(a, max)</a:t>
            </a:r>
            <a:r>
              <a:rPr lang="en-US" sz="160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4648200" y="4953000"/>
            <a:ext cx="4038600" cy="584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7620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7620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7620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76200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76200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7620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7620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7620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7620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rgbClr val="000000"/>
                </a:solidFill>
                <a:latin typeface="Courier New" charset="0"/>
              </a:rPr>
              <a:t>// copy a[], flag into struct</a:t>
            </a:r>
          </a:p>
          <a:p>
            <a:r>
              <a:rPr lang="en-US" sz="1600">
                <a:solidFill>
                  <a:srgbClr val="000000"/>
                </a:solidFill>
                <a:latin typeface="Courier New" charset="0"/>
              </a:rPr>
              <a:t>// </a:t>
            </a:r>
            <a:r>
              <a:rPr lang="en-US" sz="1600" b="1">
                <a:solidFill>
                  <a:srgbClr val="0066FF"/>
                </a:solidFill>
                <a:latin typeface="Courier New" charset="0"/>
              </a:rPr>
              <a:t>send message with struct</a:t>
            </a:r>
          </a:p>
        </p:txBody>
      </p:sp>
    </p:spTree>
    <p:extLst>
      <p:ext uri="{BB962C8B-B14F-4D97-AF65-F5344CB8AC3E}">
        <p14:creationId xmlns:p14="http://schemas.microsoft.com/office/powerpoint/2010/main" val="27355045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6" grpId="0" animBg="1" autoUpdateAnimBg="0"/>
      <p:bldP spid="525317" grpId="0" animBg="1" autoUpdateAnimBg="0"/>
      <p:bldP spid="525318" grpId="0" animBg="1"/>
      <p:bldP spid="525319" grpId="0" animBg="1"/>
      <p:bldP spid="525321" grpId="0" animBg="1" autoUpdateAnimBg="0"/>
      <p:bldP spid="525323" grpId="0" animBg="1"/>
      <p:bldP spid="525324" grpId="0" animBg="1"/>
      <p:bldP spid="525325" grpId="0" animBg="1"/>
      <p:bldP spid="525326" grpId="0" animBg="1"/>
      <p:bldP spid="525327" grpId="0" animBg="1"/>
      <p:bldP spid="525328" grpId="0" animBg="1" autoUpdateAnimBg="0"/>
      <p:bldP spid="525329" grpId="0" animBg="1" autoUpdateAnimBg="0"/>
      <p:bldP spid="16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11569</TotalTime>
  <Words>1938</Words>
  <Application>Microsoft Office PowerPoint</Application>
  <PresentationFormat>On-screen Show (4:3)</PresentationFormat>
  <Paragraphs>363</Paragraphs>
  <Slides>28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ＭＳ Ｐゴシック</vt:lpstr>
      <vt:lpstr>Arial</vt:lpstr>
      <vt:lpstr>Comic Sans MS</vt:lpstr>
      <vt:lpstr>Courier New</vt:lpstr>
      <vt:lpstr>Lucida Sans</vt:lpstr>
      <vt:lpstr>Times New Roman</vt:lpstr>
      <vt:lpstr>Wingdings</vt:lpstr>
      <vt:lpstr>Default Design</vt:lpstr>
      <vt:lpstr>Distributed Computing &amp; Middleware</vt:lpstr>
      <vt:lpstr>Introduction</vt:lpstr>
      <vt:lpstr>Example Local Call</vt:lpstr>
      <vt:lpstr>Example Local Call (BACKUP SLIDE)</vt:lpstr>
      <vt:lpstr>Reminder: Assembler</vt:lpstr>
      <vt:lpstr>Reminder: Calling Conventions</vt:lpstr>
      <vt:lpstr>Reminder: Calling Conventions</vt:lpstr>
      <vt:lpstr>Example Local Call (2)</vt:lpstr>
      <vt:lpstr>Example Remote Call</vt:lpstr>
      <vt:lpstr>Many Local Call Assumptions don’t Hold!</vt:lpstr>
      <vt:lpstr>Many Local Call Assumptions don’t Hold! (2)</vt:lpstr>
      <vt:lpstr>Context: (Most) Technology Marches On</vt:lpstr>
      <vt:lpstr>Why Middleware?</vt:lpstr>
      <vt:lpstr>Middleware in Context</vt:lpstr>
      <vt:lpstr>Middleware Benefit: Masking Heterogeneity</vt:lpstr>
      <vt:lpstr>Middleware Benefit: Transparency</vt:lpstr>
      <vt:lpstr>Middleware Perspective</vt:lpstr>
      <vt:lpstr>Context: (Most) Technology Marches On</vt:lpstr>
      <vt:lpstr>Why Middleware?</vt:lpstr>
      <vt:lpstr>Middleware in Context</vt:lpstr>
      <vt:lpstr>Middleware Benefit: Masking Heterogeneity</vt:lpstr>
      <vt:lpstr>Middleware Benefit: Transparency</vt:lpstr>
      <vt:lpstr>Middleware and Legacy Systems</vt:lpstr>
      <vt:lpstr>Middleware vs. Sockets</vt:lpstr>
      <vt:lpstr>Middleware vs. Sockets(2)</vt:lpstr>
      <vt:lpstr>Middleware vs. Sockets (3)</vt:lpstr>
      <vt:lpstr>Middleware vs. Sockets (4)</vt:lpstr>
      <vt:lpstr>Middleware vs. Sockets (5)</vt:lpstr>
    </vt:vector>
  </TitlesOfParts>
  <Company>Washington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Marketing</dc:creator>
  <cp:lastModifiedBy>Bakken David</cp:lastModifiedBy>
  <cp:revision>539</cp:revision>
  <cp:lastPrinted>2012-03-08T22:35:17Z</cp:lastPrinted>
  <dcterms:created xsi:type="dcterms:W3CDTF">2012-01-12T21:56:12Z</dcterms:created>
  <dcterms:modified xsi:type="dcterms:W3CDTF">2016-10-26T21:38:32Z</dcterms:modified>
</cp:coreProperties>
</file>