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9" d="100"/>
          <a:sy n="159" d="100"/>
        </p:scale>
        <p:origin x="138"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74450404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Hello, I’m Bryce Handerson, I am treasurer of the LUG and a senior CS major.</a:t>
            </a:r>
          </a:p>
          <a:p>
            <a:endParaRPr lang="en"/>
          </a:p>
          <a:p>
            <a:endParaRPr lang="en"/>
          </a:p>
        </p:txBody>
      </p:sp>
    </p:spTree>
    <p:extLst>
      <p:ext uri="{BB962C8B-B14F-4D97-AF65-F5344CB8AC3E}">
        <p14:creationId xmlns:p14="http://schemas.microsoft.com/office/powerpoint/2010/main" val="16602443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155696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725484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So Vim all started from VI vi was released in 1976 as part of freeBSD to replace ed which was written for teletypes so that they could use display terminals</a:t>
            </a:r>
          </a:p>
          <a:p>
            <a:pPr lvl="0" rtl="0">
              <a:buNone/>
            </a:pPr>
            <a:r>
              <a:rPr lang="en"/>
              <a:t>Bram Moolenaar wrote it to be a more full featured text editor and allow pretty much any customizable thing you can think of to work</a:t>
            </a:r>
          </a:p>
          <a:p>
            <a:pPr>
              <a:buNone/>
            </a:pPr>
            <a:r>
              <a:rPr lang="en"/>
              <a:t>He released it in 1991 as charityware with the charity being donations to Ugandan children</a:t>
            </a:r>
          </a:p>
        </p:txBody>
      </p:sp>
    </p:spTree>
    <p:extLst>
      <p:ext uri="{BB962C8B-B14F-4D97-AF65-F5344CB8AC3E}">
        <p14:creationId xmlns:p14="http://schemas.microsoft.com/office/powerpoint/2010/main" val="3468266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Unline other text editors like Notepad++ emacs and sublime, Vi and VIM are mode based text editors</a:t>
            </a:r>
          </a:p>
          <a:p>
            <a:pPr lvl="0" rtl="0">
              <a:buNone/>
            </a:pPr>
            <a:r>
              <a:rPr lang="en"/>
              <a:t>there are essentially three different modes the user can be in to accomplish certain tasks.</a:t>
            </a:r>
          </a:p>
          <a:p>
            <a:pPr lvl="0" rtl="0">
              <a:buNone/>
            </a:pPr>
            <a:r>
              <a:rPr lang="en"/>
              <a:t>Normal mode is where you navigate around the file and can run basic keyboard bindings</a:t>
            </a:r>
          </a:p>
          <a:p>
            <a:pPr lvl="0" rtl="0">
              <a:buNone/>
            </a:pPr>
            <a:r>
              <a:rPr lang="en"/>
              <a:t>Insert mode is exactly like you would think it is, you insert text like you would in a non mode text editor</a:t>
            </a:r>
          </a:p>
          <a:p>
            <a:pPr>
              <a:buNone/>
            </a:pPr>
            <a:r>
              <a:rPr lang="en"/>
              <a:t>Command mode is where you run non keyboard bound commands such as help or quit and any other command.</a:t>
            </a:r>
          </a:p>
        </p:txBody>
      </p:sp>
    </p:spTree>
    <p:extLst>
      <p:ext uri="{BB962C8B-B14F-4D97-AF65-F5344CB8AC3E}">
        <p14:creationId xmlns:p14="http://schemas.microsoft.com/office/powerpoint/2010/main" val="2634730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Because there are so many cool things about vim there isn’t enough room in one mode to store it all the whole point of vim is to keep your fingers on the keyboard and not have to move very much at all</a:t>
            </a:r>
          </a:p>
          <a:p>
            <a:pPr>
              <a:buNone/>
            </a:pPr>
            <a:r>
              <a:rPr lang="en"/>
              <a:t>If you have ever spent a whole day writing code you will know that after awhile your wrists and forearms get sore, this can lead to other problems such as carpal tunnel and rsi</a:t>
            </a:r>
          </a:p>
        </p:txBody>
      </p:sp>
    </p:spTree>
    <p:extLst>
      <p:ext uri="{BB962C8B-B14F-4D97-AF65-F5344CB8AC3E}">
        <p14:creationId xmlns:p14="http://schemas.microsoft.com/office/powerpoint/2010/main" val="3247723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With your vimrc file you can turn boring white text into a clean easy to read colorful informative text editor</a:t>
            </a:r>
          </a:p>
        </p:txBody>
      </p:sp>
    </p:spTree>
    <p:extLst>
      <p:ext uri="{BB962C8B-B14F-4D97-AF65-F5344CB8AC3E}">
        <p14:creationId xmlns:p14="http://schemas.microsoft.com/office/powerpoint/2010/main" val="229757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6601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Vim - addon - manager is a command line plugin manager ran outside of vim</a:t>
            </a:r>
          </a:p>
          <a:p>
            <a:pPr lvl="0" rtl="0">
              <a:buNone/>
            </a:pPr>
            <a:r>
              <a:rPr lang="en"/>
              <a:t>Pathogen is an older manager which finds the plugins in a certain directory and adds them</a:t>
            </a:r>
          </a:p>
          <a:p>
            <a:pPr lvl="0" rtl="0">
              <a:buNone/>
            </a:pPr>
            <a:r>
              <a:rPr lang="en"/>
              <a:t>Vundle is a plugin in itself where you just put which plugins you want in your vimrc </a:t>
            </a:r>
          </a:p>
        </p:txBody>
      </p:sp>
    </p:spTree>
    <p:extLst>
      <p:ext uri="{BB962C8B-B14F-4D97-AF65-F5344CB8AC3E}">
        <p14:creationId xmlns:p14="http://schemas.microsoft.com/office/powerpoint/2010/main" val="4056016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939186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escape is how to get out of a mode you are in, you cannot leave normal mode this is the default mode</a:t>
            </a:r>
          </a:p>
          <a:p>
            <a:pPr lvl="0" rtl="0">
              <a:buNone/>
            </a:pPr>
            <a:r>
              <a:rPr lang="en"/>
              <a:t>lowercase i is insert where your cursor is exactly </a:t>
            </a:r>
          </a:p>
          <a:p>
            <a:pPr lvl="0" rtl="0">
              <a:buNone/>
            </a:pPr>
            <a:r>
              <a:rPr lang="en"/>
              <a:t>Uppercase I is insert at the beginning of the text on the line</a:t>
            </a:r>
          </a:p>
          <a:p>
            <a:pPr lvl="0" rtl="0">
              <a:buNone/>
            </a:pPr>
            <a:r>
              <a:rPr lang="en"/>
              <a:t>lowercase a is insert after the character you are hovering over with your cursor</a:t>
            </a:r>
          </a:p>
          <a:p>
            <a:pPr lvl="0" rtl="0">
              <a:buNone/>
            </a:pPr>
            <a:r>
              <a:rPr lang="en"/>
              <a:t>uppercase A is insert at end of line this can be useful to find bad whitespace if you don’t highlight it</a:t>
            </a:r>
          </a:p>
          <a:p>
            <a:pPr lvl="0" rtl="0">
              <a:buNone/>
            </a:pPr>
            <a:r>
              <a:rPr lang="en"/>
              <a:t>u is undo last action</a:t>
            </a:r>
          </a:p>
          <a:p>
            <a:pPr lvl="0" rtl="0">
              <a:buNone/>
            </a:pPr>
            <a:r>
              <a:rPr lang="en"/>
              <a:t>U is undo last action on that line only</a:t>
            </a:r>
          </a:p>
          <a:p>
            <a:pPr>
              <a:buNone/>
            </a:pPr>
            <a:r>
              <a:rPr lang="en"/>
              <a:t>ctrl r is redo </a:t>
            </a:r>
          </a:p>
        </p:txBody>
      </p:sp>
    </p:spTree>
    <p:extLst>
      <p:ext uri="{BB962C8B-B14F-4D97-AF65-F5344CB8AC3E}">
        <p14:creationId xmlns:p14="http://schemas.microsoft.com/office/powerpoint/2010/main" val="3424568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a:off x="0" y="2914648"/>
            <a:ext cx="9144000" cy="2228999"/>
          </a:xfrm>
          <a:prstGeom prst="rect">
            <a:avLst/>
          </a:prstGeom>
          <a:solidFill>
            <a:schemeClr val="dk2"/>
          </a:solidFill>
          <a:ln>
            <a:noFill/>
          </a:ln>
        </p:spPr>
        <p:txBody>
          <a:bodyPr lIns="91425" tIns="45700" rIns="91425" bIns="45700" anchor="ctr" anchorCtr="0">
            <a:noAutofit/>
          </a:bodyPr>
          <a:lstStyle/>
          <a:p>
            <a:endParaRPr/>
          </a:p>
        </p:txBody>
      </p:sp>
      <p:cxnSp>
        <p:nvCxnSpPr>
          <p:cNvPr id="9" name="Shape 9"/>
          <p:cNvCxnSpPr/>
          <p:nvPr/>
        </p:nvCxnSpPr>
        <p:spPr>
          <a:xfrm>
            <a:off x="0" y="2914649"/>
            <a:ext cx="9144000" cy="0"/>
          </a:xfrm>
          <a:prstGeom prst="straightConnector1">
            <a:avLst/>
          </a:prstGeom>
          <a:noFill/>
          <a:ln w="28575" cap="flat">
            <a:solidFill>
              <a:schemeClr val="dk1"/>
            </a:solidFill>
            <a:prstDash val="solid"/>
            <a:round/>
            <a:headEnd type="none" w="med" len="med"/>
            <a:tailEnd type="none" w="med" len="med"/>
          </a:ln>
        </p:spPr>
      </p:cxnSp>
      <p:sp>
        <p:nvSpPr>
          <p:cNvPr id="10" name="Shape 10"/>
          <p:cNvSpPr txBox="1">
            <a:spLocks noGrp="1"/>
          </p:cNvSpPr>
          <p:nvPr>
            <p:ph type="ctrTitle"/>
          </p:nvPr>
        </p:nvSpPr>
        <p:spPr>
          <a:xfrm>
            <a:off x="685800" y="1618313"/>
            <a:ext cx="7772400" cy="1238099"/>
          </a:xfrm>
          <a:prstGeom prst="rect">
            <a:avLst/>
          </a:prstGeom>
        </p:spPr>
        <p:txBody>
          <a:bodyPr lIns="91425" tIns="91425" rIns="91425" bIns="91425" anchor="b" anchorCtr="0"/>
          <a:lstStyle>
            <a:lvl1pPr indent="304800">
              <a:buClr>
                <a:schemeClr val="dk2"/>
              </a:buClr>
              <a:buSzPct val="100000"/>
              <a:defRPr sz="4800">
                <a:solidFill>
                  <a:schemeClr val="dk2"/>
                </a:solidFill>
              </a:defRPr>
            </a:lvl1pPr>
            <a:lvl2pPr indent="304800">
              <a:buClr>
                <a:schemeClr val="dk2"/>
              </a:buClr>
              <a:buSzPct val="100000"/>
              <a:defRPr sz="4800">
                <a:solidFill>
                  <a:schemeClr val="dk2"/>
                </a:solidFill>
              </a:defRPr>
            </a:lvl2pPr>
            <a:lvl3pPr indent="304800">
              <a:buClr>
                <a:schemeClr val="dk2"/>
              </a:buClr>
              <a:buSzPct val="100000"/>
              <a:defRPr sz="4800">
                <a:solidFill>
                  <a:schemeClr val="dk2"/>
                </a:solidFill>
              </a:defRPr>
            </a:lvl3pPr>
            <a:lvl4pPr indent="304800">
              <a:buClr>
                <a:schemeClr val="dk2"/>
              </a:buClr>
              <a:buSzPct val="100000"/>
              <a:defRPr sz="4800">
                <a:solidFill>
                  <a:schemeClr val="dk2"/>
                </a:solidFill>
              </a:defRPr>
            </a:lvl4pPr>
            <a:lvl5pPr indent="304800">
              <a:buClr>
                <a:schemeClr val="dk2"/>
              </a:buClr>
              <a:buSzPct val="100000"/>
              <a:defRPr sz="4800">
                <a:solidFill>
                  <a:schemeClr val="dk2"/>
                </a:solidFill>
              </a:defRPr>
            </a:lvl5pPr>
            <a:lvl6pPr indent="304800">
              <a:buClr>
                <a:schemeClr val="dk2"/>
              </a:buClr>
              <a:buSzPct val="100000"/>
              <a:defRPr sz="4800">
                <a:solidFill>
                  <a:schemeClr val="dk2"/>
                </a:solidFill>
              </a:defRPr>
            </a:lvl6pPr>
            <a:lvl7pPr indent="304800">
              <a:buClr>
                <a:schemeClr val="dk2"/>
              </a:buClr>
              <a:buSzPct val="100000"/>
              <a:defRPr sz="4800">
                <a:solidFill>
                  <a:schemeClr val="dk2"/>
                </a:solidFill>
              </a:defRPr>
            </a:lvl7pPr>
            <a:lvl8pPr indent="304800">
              <a:buClr>
                <a:schemeClr val="dk2"/>
              </a:buClr>
              <a:buSzPct val="100000"/>
              <a:defRPr sz="4800">
                <a:solidFill>
                  <a:schemeClr val="dk2"/>
                </a:solidFill>
              </a:defRPr>
            </a:lvl8pPr>
            <a:lvl9pPr indent="304800">
              <a:buClr>
                <a:schemeClr val="dk2"/>
              </a:buClr>
              <a:buSzPct val="100000"/>
              <a:defRPr sz="4800">
                <a:solidFill>
                  <a:schemeClr val="dk2"/>
                </a:solidFill>
              </a:defRPr>
            </a:lvl9pPr>
          </a:lstStyle>
          <a:p>
            <a:endParaRPr/>
          </a:p>
        </p:txBody>
      </p:sp>
      <p:sp>
        <p:nvSpPr>
          <p:cNvPr id="11" name="Shape 11"/>
          <p:cNvSpPr txBox="1">
            <a:spLocks noGrp="1"/>
          </p:cNvSpPr>
          <p:nvPr>
            <p:ph type="subTitle" idx="1"/>
          </p:nvPr>
        </p:nvSpPr>
        <p:spPr>
          <a:xfrm>
            <a:off x="685800" y="2964777"/>
            <a:ext cx="7772400" cy="944700"/>
          </a:xfrm>
          <a:prstGeom prst="rect">
            <a:avLst/>
          </a:prstGeom>
        </p:spPr>
        <p:txBody>
          <a:bodyPr lIns="91425" tIns="91425" rIns="91425" bIns="91425" anchor="t" anchorCtr="0"/>
          <a:lstStyle>
            <a:lvl1pPr marL="0" indent="228600">
              <a:spcBef>
                <a:spcPts val="0"/>
              </a:spcBef>
              <a:buClr>
                <a:schemeClr val="lt2"/>
              </a:buClr>
              <a:buSzPct val="100000"/>
              <a:buNone/>
              <a:defRPr sz="3600">
                <a:solidFill>
                  <a:schemeClr val="lt2"/>
                </a:solidFill>
              </a:defRPr>
            </a:lvl1pPr>
            <a:lvl2pPr marL="0" indent="228600">
              <a:spcBef>
                <a:spcPts val="0"/>
              </a:spcBef>
              <a:buClr>
                <a:schemeClr val="lt2"/>
              </a:buClr>
              <a:buSzPct val="100000"/>
              <a:buNone/>
              <a:defRPr sz="3600">
                <a:solidFill>
                  <a:schemeClr val="lt2"/>
                </a:solidFill>
              </a:defRPr>
            </a:lvl2pPr>
            <a:lvl3pPr marL="0" indent="228600">
              <a:spcBef>
                <a:spcPts val="0"/>
              </a:spcBef>
              <a:buClr>
                <a:schemeClr val="lt2"/>
              </a:buClr>
              <a:buSzPct val="100000"/>
              <a:buNone/>
              <a:defRPr sz="3600">
                <a:solidFill>
                  <a:schemeClr val="lt2"/>
                </a:solidFill>
              </a:defRPr>
            </a:lvl3pPr>
            <a:lvl4pPr marL="0" indent="228600">
              <a:spcBef>
                <a:spcPts val="0"/>
              </a:spcBef>
              <a:buClr>
                <a:schemeClr val="lt2"/>
              </a:buClr>
              <a:buSzPct val="100000"/>
              <a:buNone/>
              <a:defRPr sz="3600">
                <a:solidFill>
                  <a:schemeClr val="lt2"/>
                </a:solidFill>
              </a:defRPr>
            </a:lvl4pPr>
            <a:lvl5pPr marL="0" indent="228600">
              <a:spcBef>
                <a:spcPts val="0"/>
              </a:spcBef>
              <a:buClr>
                <a:schemeClr val="lt2"/>
              </a:buClr>
              <a:buSzPct val="100000"/>
              <a:buNone/>
              <a:defRPr sz="3600">
                <a:solidFill>
                  <a:schemeClr val="lt2"/>
                </a:solidFill>
              </a:defRPr>
            </a:lvl5pPr>
            <a:lvl6pPr marL="0" indent="228600">
              <a:spcBef>
                <a:spcPts val="0"/>
              </a:spcBef>
              <a:buClr>
                <a:schemeClr val="lt2"/>
              </a:buClr>
              <a:buSzPct val="100000"/>
              <a:buNone/>
              <a:defRPr sz="3600">
                <a:solidFill>
                  <a:schemeClr val="lt2"/>
                </a:solidFill>
              </a:defRPr>
            </a:lvl6pPr>
            <a:lvl7pPr marL="0" indent="228600">
              <a:spcBef>
                <a:spcPts val="0"/>
              </a:spcBef>
              <a:buClr>
                <a:schemeClr val="lt2"/>
              </a:buClr>
              <a:buSzPct val="100000"/>
              <a:buNone/>
              <a:defRPr sz="3600">
                <a:solidFill>
                  <a:schemeClr val="lt2"/>
                </a:solidFill>
              </a:defRPr>
            </a:lvl7pPr>
            <a:lvl8pPr marL="0" indent="228600">
              <a:spcBef>
                <a:spcPts val="0"/>
              </a:spcBef>
              <a:buClr>
                <a:schemeClr val="lt2"/>
              </a:buClr>
              <a:buSzPct val="100000"/>
              <a:buNone/>
              <a:defRPr sz="3600">
                <a:solidFill>
                  <a:schemeClr val="lt2"/>
                </a:solidFill>
              </a:defRPr>
            </a:lvl8pPr>
            <a:lvl9pPr marL="0" indent="228600">
              <a:spcBef>
                <a:spcPts val="0"/>
              </a:spcBef>
              <a:buClr>
                <a:schemeClr val="lt2"/>
              </a:buClr>
              <a:buSzPct val="100000"/>
              <a:buNone/>
              <a:defRPr sz="3600">
                <a:solidFill>
                  <a:schemeClr val="lt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p:nvPr/>
        </p:nvSpPr>
        <p:spPr>
          <a:xfrm>
            <a:off x="0" y="0"/>
            <a:ext cx="9144000" cy="1127700"/>
          </a:xfrm>
          <a:prstGeom prst="rect">
            <a:avLst/>
          </a:prstGeom>
          <a:solidFill>
            <a:schemeClr val="dk2"/>
          </a:solidFill>
          <a:ln>
            <a:noFill/>
          </a:ln>
        </p:spPr>
        <p:txBody>
          <a:bodyPr lIns="91425" tIns="45700" rIns="91425" bIns="45700" anchor="ctr" anchorCtr="0">
            <a:noAutofit/>
          </a:bodyPr>
          <a:lstStyle/>
          <a:p>
            <a:endParaRPr/>
          </a:p>
        </p:txBody>
      </p:sp>
      <p:cxnSp>
        <p:nvCxnSpPr>
          <p:cNvPr id="14" name="Shape 14"/>
          <p:cNvCxnSpPr/>
          <p:nvPr/>
        </p:nvCxnSpPr>
        <p:spPr>
          <a:xfrm>
            <a:off x="0" y="1127679"/>
            <a:ext cx="9144000" cy="0"/>
          </a:xfrm>
          <a:prstGeom prst="straightConnector1">
            <a:avLst/>
          </a:prstGeom>
          <a:noFill/>
          <a:ln w="28575" cap="flat">
            <a:solidFill>
              <a:schemeClr val="dk1"/>
            </a:solidFill>
            <a:prstDash val="solid"/>
            <a:round/>
            <a:headEnd type="none" w="med" len="med"/>
            <a:tailEnd type="none" w="med" len="med"/>
          </a:ln>
        </p:spPr>
      </p:cxnSp>
      <p:sp>
        <p:nvSpPr>
          <p:cNvPr id="15" name="Shape 15"/>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7"/>
        <p:cNvGrpSpPr/>
        <p:nvPr/>
      </p:nvGrpSpPr>
      <p:grpSpPr>
        <a:xfrm>
          <a:off x="0" y="0"/>
          <a:ext cx="0" cy="0"/>
          <a:chOff x="0" y="0"/>
          <a:chExt cx="0" cy="0"/>
        </a:xfrm>
      </p:grpSpPr>
      <p:sp>
        <p:nvSpPr>
          <p:cNvPr id="18" name="Shape 18"/>
          <p:cNvSpPr/>
          <p:nvPr/>
        </p:nvSpPr>
        <p:spPr>
          <a:xfrm>
            <a:off x="0" y="0"/>
            <a:ext cx="9144000" cy="1127700"/>
          </a:xfrm>
          <a:prstGeom prst="rect">
            <a:avLst/>
          </a:prstGeom>
          <a:solidFill>
            <a:schemeClr val="dk2"/>
          </a:solidFill>
          <a:ln>
            <a:noFill/>
          </a:ln>
        </p:spPr>
        <p:txBody>
          <a:bodyPr lIns="91425" tIns="45700" rIns="91425" bIns="45700" anchor="ctr" anchorCtr="0">
            <a:noAutofit/>
          </a:bodyPr>
          <a:lstStyle/>
          <a:p>
            <a:endParaRPr/>
          </a:p>
        </p:txBody>
      </p:sp>
      <p:cxnSp>
        <p:nvCxnSpPr>
          <p:cNvPr id="19" name="Shape 19"/>
          <p:cNvCxnSpPr/>
          <p:nvPr/>
        </p:nvCxnSpPr>
        <p:spPr>
          <a:xfrm>
            <a:off x="0" y="1127679"/>
            <a:ext cx="9144000" cy="0"/>
          </a:xfrm>
          <a:prstGeom prst="straightConnector1">
            <a:avLst/>
          </a:prstGeom>
          <a:noFill/>
          <a:ln w="28575" cap="flat">
            <a:solidFill>
              <a:schemeClr val="dk1"/>
            </a:solidFill>
            <a:prstDash val="solid"/>
            <a:round/>
            <a:headEnd type="none" w="med" len="med"/>
            <a:tailEnd type="none" w="med" len="med"/>
          </a:ln>
        </p:spPr>
      </p:cxnSp>
      <p:sp>
        <p:nvSpPr>
          <p:cNvPr id="20" name="Shape 20"/>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1" name="Shape 21"/>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2" name="Shape 22"/>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3"/>
        <p:cNvGrpSpPr/>
        <p:nvPr/>
      </p:nvGrpSpPr>
      <p:grpSpPr>
        <a:xfrm>
          <a:off x="0" y="0"/>
          <a:ext cx="0" cy="0"/>
          <a:chOff x="0" y="0"/>
          <a:chExt cx="0" cy="0"/>
        </a:xfrm>
      </p:grpSpPr>
      <p:sp>
        <p:nvSpPr>
          <p:cNvPr id="24" name="Shape 24"/>
          <p:cNvSpPr/>
          <p:nvPr/>
        </p:nvSpPr>
        <p:spPr>
          <a:xfrm>
            <a:off x="0" y="0"/>
            <a:ext cx="9144000" cy="1127700"/>
          </a:xfrm>
          <a:prstGeom prst="rect">
            <a:avLst/>
          </a:prstGeom>
          <a:solidFill>
            <a:schemeClr val="dk2"/>
          </a:solidFill>
          <a:ln>
            <a:noFill/>
          </a:ln>
        </p:spPr>
        <p:txBody>
          <a:bodyPr lIns="91425" tIns="45700" rIns="91425" bIns="45700" anchor="ctr" anchorCtr="0">
            <a:noAutofit/>
          </a:bodyPr>
          <a:lstStyle/>
          <a:p>
            <a:endParaRPr/>
          </a:p>
        </p:txBody>
      </p:sp>
      <p:cxnSp>
        <p:nvCxnSpPr>
          <p:cNvPr id="25" name="Shape 25"/>
          <p:cNvCxnSpPr/>
          <p:nvPr/>
        </p:nvCxnSpPr>
        <p:spPr>
          <a:xfrm>
            <a:off x="0" y="1127679"/>
            <a:ext cx="9144000" cy="0"/>
          </a:xfrm>
          <a:prstGeom prst="straightConnector1">
            <a:avLst/>
          </a:prstGeom>
          <a:noFill/>
          <a:ln w="28575" cap="flat">
            <a:solidFill>
              <a:schemeClr val="dk1"/>
            </a:solidFill>
            <a:prstDash val="solid"/>
            <a:round/>
            <a:headEnd type="none" w="med" len="med"/>
            <a:tailEnd type="none" w="med" len="med"/>
          </a:ln>
        </p:spPr>
      </p:cxnSp>
      <p:sp>
        <p:nvSpPr>
          <p:cNvPr id="26" name="Shape 26"/>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7"/>
        <p:cNvGrpSpPr/>
        <p:nvPr/>
      </p:nvGrpSpPr>
      <p:grpSpPr>
        <a:xfrm>
          <a:off x="0" y="0"/>
          <a:ext cx="0" cy="0"/>
          <a:chOff x="0" y="0"/>
          <a:chExt cx="0" cy="0"/>
        </a:xfrm>
      </p:grpSpPr>
      <p:sp>
        <p:nvSpPr>
          <p:cNvPr id="28" name="Shape 28"/>
          <p:cNvSpPr/>
          <p:nvPr/>
        </p:nvSpPr>
        <p:spPr>
          <a:xfrm>
            <a:off x="0" y="4225081"/>
            <a:ext cx="9144000" cy="918300"/>
          </a:xfrm>
          <a:prstGeom prst="rect">
            <a:avLst/>
          </a:prstGeom>
          <a:solidFill>
            <a:schemeClr val="dk2"/>
          </a:solidFill>
          <a:ln>
            <a:noFill/>
          </a:ln>
        </p:spPr>
        <p:txBody>
          <a:bodyPr lIns="91425" tIns="45700" rIns="91425" bIns="45700" anchor="ctr" anchorCtr="0">
            <a:noAutofit/>
          </a:bodyPr>
          <a:lstStyle/>
          <a:p>
            <a:endParaRPr/>
          </a:p>
        </p:txBody>
      </p:sp>
      <p:cxnSp>
        <p:nvCxnSpPr>
          <p:cNvPr id="29" name="Shape 29"/>
          <p:cNvCxnSpPr/>
          <p:nvPr/>
        </p:nvCxnSpPr>
        <p:spPr>
          <a:xfrm>
            <a:off x="0" y="4225081"/>
            <a:ext cx="9144000" cy="0"/>
          </a:xfrm>
          <a:prstGeom prst="straightConnector1">
            <a:avLst/>
          </a:prstGeom>
          <a:noFill/>
          <a:ln w="28575" cap="flat">
            <a:solidFill>
              <a:schemeClr val="dk1"/>
            </a:solidFill>
            <a:prstDash val="solid"/>
            <a:round/>
            <a:headEnd type="none" w="med" len="med"/>
            <a:tailEnd type="none" w="med" len="med"/>
          </a:ln>
        </p:spPr>
      </p:cxnSp>
      <p:sp>
        <p:nvSpPr>
          <p:cNvPr id="30" name="Shape 30"/>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marL="285750" indent="-171450" algn="ctr">
              <a:spcBef>
                <a:spcPts val="0"/>
              </a:spcBef>
              <a:buClr>
                <a:schemeClr val="lt1"/>
              </a:buClr>
              <a:buSzPct val="100000"/>
              <a:buNone/>
              <a:defRPr sz="1800">
                <a:solidFill>
                  <a:schemeClr val="lt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p:spPr>
        <p:txBody>
          <a:bodyPr lIns="91425" tIns="91425" rIns="91425" bIns="91425" anchor="b" anchorCtr="0"/>
          <a:lstStyle>
            <a:lvl1pPr marL="0">
              <a:buClr>
                <a:schemeClr val="lt1"/>
              </a:buClr>
              <a:buSzPct val="100000"/>
              <a:buFont typeface="Trebuchet MS"/>
              <a:buNone/>
              <a:defRPr sz="3600" b="1">
                <a:solidFill>
                  <a:schemeClr val="lt1"/>
                </a:solidFill>
                <a:latin typeface="Trebuchet MS"/>
                <a:ea typeface="Trebuchet MS"/>
                <a:cs typeface="Trebuchet MS"/>
                <a:sym typeface="Trebuchet MS"/>
              </a:defRPr>
            </a:lvl1pPr>
            <a:lvl2pPr marL="0" indent="228600">
              <a:buClr>
                <a:schemeClr val="lt1"/>
              </a:buClr>
              <a:buSzPct val="100000"/>
              <a:buFont typeface="Trebuchet MS"/>
              <a:buNone/>
              <a:defRPr sz="3600" b="1">
                <a:solidFill>
                  <a:schemeClr val="lt1"/>
                </a:solidFill>
                <a:latin typeface="Trebuchet MS"/>
                <a:ea typeface="Trebuchet MS"/>
                <a:cs typeface="Trebuchet MS"/>
                <a:sym typeface="Trebuchet MS"/>
              </a:defRPr>
            </a:lvl2pPr>
            <a:lvl3pPr marL="0" indent="228600">
              <a:buClr>
                <a:schemeClr val="lt1"/>
              </a:buClr>
              <a:buSzPct val="100000"/>
              <a:buFont typeface="Trebuchet MS"/>
              <a:buNone/>
              <a:defRPr sz="3600" b="1">
                <a:solidFill>
                  <a:schemeClr val="lt1"/>
                </a:solidFill>
                <a:latin typeface="Trebuchet MS"/>
                <a:ea typeface="Trebuchet MS"/>
                <a:cs typeface="Trebuchet MS"/>
                <a:sym typeface="Trebuchet MS"/>
              </a:defRPr>
            </a:lvl3pPr>
            <a:lvl4pPr marL="0" indent="228600">
              <a:buClr>
                <a:schemeClr val="lt1"/>
              </a:buClr>
              <a:buSzPct val="100000"/>
              <a:buFont typeface="Trebuchet MS"/>
              <a:buNone/>
              <a:defRPr sz="3600" b="1">
                <a:solidFill>
                  <a:schemeClr val="lt1"/>
                </a:solidFill>
                <a:latin typeface="Trebuchet MS"/>
                <a:ea typeface="Trebuchet MS"/>
                <a:cs typeface="Trebuchet MS"/>
                <a:sym typeface="Trebuchet MS"/>
              </a:defRPr>
            </a:lvl4pPr>
            <a:lvl5pPr marL="0" indent="228600">
              <a:buClr>
                <a:schemeClr val="lt1"/>
              </a:buClr>
              <a:buSzPct val="100000"/>
              <a:buFont typeface="Trebuchet MS"/>
              <a:buNone/>
              <a:defRPr sz="3600" b="1">
                <a:solidFill>
                  <a:schemeClr val="lt1"/>
                </a:solidFill>
                <a:latin typeface="Trebuchet MS"/>
                <a:ea typeface="Trebuchet MS"/>
                <a:cs typeface="Trebuchet MS"/>
                <a:sym typeface="Trebuchet MS"/>
              </a:defRPr>
            </a:lvl5pPr>
            <a:lvl6pPr marL="0" indent="228600">
              <a:buClr>
                <a:schemeClr val="lt1"/>
              </a:buClr>
              <a:buSzPct val="100000"/>
              <a:buFont typeface="Trebuchet MS"/>
              <a:buNone/>
              <a:defRPr sz="3600" b="1">
                <a:solidFill>
                  <a:schemeClr val="lt1"/>
                </a:solidFill>
                <a:latin typeface="Trebuchet MS"/>
                <a:ea typeface="Trebuchet MS"/>
                <a:cs typeface="Trebuchet MS"/>
                <a:sym typeface="Trebuchet MS"/>
              </a:defRPr>
            </a:lvl6pPr>
            <a:lvl7pPr marL="0" indent="228600">
              <a:buClr>
                <a:schemeClr val="lt1"/>
              </a:buClr>
              <a:buSzPct val="100000"/>
              <a:buFont typeface="Trebuchet MS"/>
              <a:buNone/>
              <a:defRPr sz="3600" b="1">
                <a:solidFill>
                  <a:schemeClr val="lt1"/>
                </a:solidFill>
                <a:latin typeface="Trebuchet MS"/>
                <a:ea typeface="Trebuchet MS"/>
                <a:cs typeface="Trebuchet MS"/>
                <a:sym typeface="Trebuchet MS"/>
              </a:defRPr>
            </a:lvl7pPr>
            <a:lvl8pPr marL="0" indent="228600">
              <a:buClr>
                <a:schemeClr val="lt1"/>
              </a:buClr>
              <a:buSzPct val="100000"/>
              <a:buFont typeface="Trebuchet MS"/>
              <a:buNone/>
              <a:defRPr sz="3600" b="1">
                <a:solidFill>
                  <a:schemeClr val="lt1"/>
                </a:solidFill>
                <a:latin typeface="Trebuchet MS"/>
                <a:ea typeface="Trebuchet MS"/>
                <a:cs typeface="Trebuchet MS"/>
                <a:sym typeface="Trebuchet MS"/>
              </a:defRPr>
            </a:lvl8pPr>
            <a:lvl9pPr marL="0" indent="228600">
              <a:buClr>
                <a:schemeClr val="lt1"/>
              </a:buClr>
              <a:buSzPct val="100000"/>
              <a:buFont typeface="Trebuchet MS"/>
              <a:buNone/>
              <a:defRPr sz="3600" b="1">
                <a:solidFill>
                  <a:schemeClr val="lt1"/>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marL="342900" indent="-152400">
              <a:spcBef>
                <a:spcPts val="600"/>
              </a:spcBef>
              <a:buClr>
                <a:schemeClr val="dk2"/>
              </a:buClr>
              <a:buSzPct val="100000"/>
              <a:buFont typeface="Trebuchet MS"/>
              <a:defRPr sz="3000">
                <a:solidFill>
                  <a:schemeClr val="dk2"/>
                </a:solidFill>
                <a:latin typeface="Trebuchet MS"/>
                <a:ea typeface="Trebuchet MS"/>
                <a:cs typeface="Trebuchet MS"/>
                <a:sym typeface="Trebuchet MS"/>
              </a:defRPr>
            </a:lvl1pPr>
            <a:lvl2pPr marL="742950" indent="-133350">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2pPr>
            <a:lvl3pPr marL="1143000" indent="-76200">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marL="16002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4pPr>
            <a:lvl5pPr marL="20574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5pPr>
            <a:lvl6pPr marL="25146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6pPr>
            <a:lvl7pPr marL="29718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7pPr>
            <a:lvl8pPr marL="34290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8pPr>
            <a:lvl9pPr marL="38862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goo.gl/VzwoIC"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github.com/bhanderson/dotfiles" TargetMode="External"/><Relationship Id="rId4" Type="http://schemas.openxmlformats.org/officeDocument/2006/relationships/hyperlink" Target="http://goo.gl/EazM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a:spLocks noGrp="1"/>
          </p:cNvSpPr>
          <p:nvPr>
            <p:ph type="ctrTitle"/>
          </p:nvPr>
        </p:nvSpPr>
        <p:spPr>
          <a:xfrm>
            <a:off x="685800" y="1618313"/>
            <a:ext cx="7772400" cy="1238099"/>
          </a:xfrm>
          <a:prstGeom prst="rect">
            <a:avLst/>
          </a:prstGeom>
        </p:spPr>
        <p:txBody>
          <a:bodyPr lIns="91425" tIns="91425" rIns="91425" bIns="91425" anchor="b" anchorCtr="0">
            <a:noAutofit/>
          </a:bodyPr>
          <a:lstStyle/>
          <a:p>
            <a:pPr>
              <a:buNone/>
            </a:pPr>
            <a:r>
              <a:rPr lang="en"/>
              <a:t>VIM - Vi IMproved</a:t>
            </a:r>
          </a:p>
        </p:txBody>
      </p:sp>
      <p:sp>
        <p:nvSpPr>
          <p:cNvPr id="34" name="Shape 34"/>
          <p:cNvSpPr txBox="1">
            <a:spLocks noGrp="1"/>
          </p:cNvSpPr>
          <p:nvPr>
            <p:ph type="subTitle" idx="1"/>
          </p:nvPr>
        </p:nvSpPr>
        <p:spPr>
          <a:xfrm>
            <a:off x="685800" y="2964777"/>
            <a:ext cx="7772400" cy="944700"/>
          </a:xfrm>
          <a:prstGeom prst="rect">
            <a:avLst/>
          </a:prstGeom>
        </p:spPr>
        <p:txBody>
          <a:bodyPr lIns="91425" tIns="91425" rIns="91425" bIns="91425" anchor="t" anchorCtr="0">
            <a:noAutofit/>
          </a:bodyPr>
          <a:lstStyle/>
          <a:p>
            <a:pPr>
              <a:buNone/>
            </a:pPr>
            <a:r>
              <a:rPr lang="en"/>
              <a:t>Bryce Handerson</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Tour through my .vimrc</a:t>
            </a:r>
          </a:p>
        </p:txBody>
      </p:sp>
      <p:sp>
        <p:nvSpPr>
          <p:cNvPr id="95" name="Shape 9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endParaRPr/>
          </a:p>
        </p:txBody>
      </p:sp>
      <p:pic>
        <p:nvPicPr>
          <p:cNvPr id="96" name="Shape 96"/>
          <p:cNvPicPr preferRelativeResize="0"/>
          <p:nvPr/>
        </p:nvPicPr>
        <p:blipFill>
          <a:blip r:embed="rId3"/>
          <a:stretch>
            <a:fillRect/>
          </a:stretch>
        </p:blipFill>
        <p:spPr>
          <a:xfrm>
            <a:off x="3257550" y="2191450"/>
            <a:ext cx="2628900" cy="1743075"/>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lug.wsu.edu</a:t>
            </a:r>
          </a:p>
        </p:txBody>
      </p:sp>
      <p:sp>
        <p:nvSpPr>
          <p:cNvPr id="102" name="Shape 10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a:t>lug-announce@lists.wsu.edu</a:t>
            </a:r>
          </a:p>
          <a:p>
            <a:pPr lvl="0" rtl="0">
              <a:buNone/>
            </a:pPr>
            <a:r>
              <a:rPr lang="en"/>
              <a:t>These Slides:	</a:t>
            </a:r>
            <a:r>
              <a:rPr lang="en" u="sng">
                <a:solidFill>
                  <a:schemeClr val="hlink"/>
                </a:solidFill>
                <a:hlinkClick r:id="rId3"/>
              </a:rPr>
              <a:t>http://goo.gl/VzwoIC</a:t>
            </a:r>
          </a:p>
          <a:p>
            <a:pPr lvl="0" rtl="0">
              <a:buNone/>
            </a:pPr>
            <a:r>
              <a:rPr lang="en"/>
              <a:t>Making The Switch, Linux	</a:t>
            </a:r>
            <a:r>
              <a:rPr lang="en" u="sng">
                <a:solidFill>
                  <a:schemeClr val="hlink"/>
                </a:solidFill>
                <a:hlinkClick r:id="rId4"/>
              </a:rPr>
              <a:t>http://goo.gl/EazMA</a:t>
            </a:r>
          </a:p>
          <a:p>
            <a:endParaRPr lang="en" u="sng">
              <a:solidFill>
                <a:schemeClr val="hlink"/>
              </a:solidFill>
              <a:hlinkClick r:id="rId4"/>
            </a:endParaRPr>
          </a:p>
          <a:p>
            <a:pPr lvl="0" rtl="0">
              <a:buNone/>
            </a:pPr>
            <a:r>
              <a:rPr lang="en" u="sng">
                <a:solidFill>
                  <a:schemeClr val="hlink"/>
                </a:solidFill>
                <a:hlinkClick r:id="rId5"/>
              </a:rPr>
              <a:t>http://github.com/bhanderson/dotfiles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History</a:t>
            </a:r>
          </a:p>
        </p:txBody>
      </p:sp>
      <p:sp>
        <p:nvSpPr>
          <p:cNvPr id="40" name="Shape 4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a:t>VI - 1976</a:t>
            </a:r>
          </a:p>
          <a:p>
            <a:pPr marL="914400" lvl="1" indent="-381000" rtl="0">
              <a:buClr>
                <a:schemeClr val="dk2"/>
              </a:buClr>
              <a:buSzPct val="80000"/>
              <a:buFont typeface="Courier New"/>
              <a:buChar char="o"/>
            </a:pPr>
            <a:r>
              <a:rPr lang="en"/>
              <a:t>Bill Joy</a:t>
            </a:r>
          </a:p>
          <a:p>
            <a:pPr marL="457200" lvl="0" indent="-419100" rtl="0">
              <a:buClr>
                <a:schemeClr val="dk2"/>
              </a:buClr>
              <a:buSzPct val="166666"/>
              <a:buFont typeface="Arial"/>
              <a:buChar char="•"/>
            </a:pPr>
            <a:r>
              <a:rPr lang="en"/>
              <a:t>Vim - 1991</a:t>
            </a:r>
          </a:p>
          <a:p>
            <a:pPr marL="914400" lvl="1" indent="-381000" rtl="0">
              <a:buClr>
                <a:schemeClr val="dk2"/>
              </a:buClr>
              <a:buSzPct val="80000"/>
              <a:buFont typeface="Courier New"/>
              <a:buChar char="o"/>
            </a:pPr>
            <a:r>
              <a:rPr lang="en"/>
              <a:t>Bram Moolenaar</a:t>
            </a:r>
          </a:p>
          <a:p>
            <a:pPr marL="457200" lvl="0" indent="-419100" rtl="0">
              <a:buClr>
                <a:schemeClr val="dk2"/>
              </a:buClr>
              <a:buSzPct val="166666"/>
              <a:buFont typeface="Arial"/>
              <a:buChar char="•"/>
            </a:pPr>
            <a:r>
              <a:rPr lang="en"/>
              <a:t>Charityware</a:t>
            </a:r>
          </a:p>
          <a:p>
            <a:pPr marL="914400" lvl="1" indent="-381000" rtl="0">
              <a:buClr>
                <a:schemeClr val="dk2"/>
              </a:buClr>
              <a:buSzPct val="80000"/>
              <a:buFont typeface="Courier New"/>
              <a:buChar char="o"/>
            </a:pPr>
            <a:r>
              <a:rPr lang="en"/>
              <a:t>Ugandan children</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Modes</a:t>
            </a:r>
          </a:p>
        </p:txBody>
      </p:sp>
      <p:sp>
        <p:nvSpPr>
          <p:cNvPr id="46" name="Shape 46"/>
          <p:cNvSpPr txBox="1">
            <a:spLocks noGrp="1"/>
          </p:cNvSpPr>
          <p:nvPr>
            <p:ph type="body" idx="1"/>
          </p:nvPr>
        </p:nvSpPr>
        <p:spPr>
          <a:xfrm>
            <a:off x="457200" y="1200150"/>
            <a:ext cx="2096699" cy="3725699"/>
          </a:xfrm>
          <a:prstGeom prst="rect">
            <a:avLst/>
          </a:prstGeom>
        </p:spPr>
        <p:txBody>
          <a:bodyPr lIns="91425" tIns="91425" rIns="91425" bIns="91425" anchor="t" anchorCtr="0">
            <a:noAutofit/>
          </a:bodyPr>
          <a:lstStyle/>
          <a:p>
            <a:pPr lvl="0" rtl="0">
              <a:buNone/>
            </a:pPr>
            <a:r>
              <a:rPr lang="en" b="1"/>
              <a:t>Normal</a:t>
            </a:r>
          </a:p>
        </p:txBody>
      </p:sp>
      <p:sp>
        <p:nvSpPr>
          <p:cNvPr id="47" name="Shape 47"/>
          <p:cNvSpPr txBox="1">
            <a:spLocks noGrp="1"/>
          </p:cNvSpPr>
          <p:nvPr>
            <p:ph type="body" idx="2"/>
          </p:nvPr>
        </p:nvSpPr>
        <p:spPr>
          <a:xfrm>
            <a:off x="3523650" y="1200150"/>
            <a:ext cx="2096699" cy="3725699"/>
          </a:xfrm>
          <a:prstGeom prst="rect">
            <a:avLst/>
          </a:prstGeom>
        </p:spPr>
        <p:txBody>
          <a:bodyPr lIns="91425" tIns="91425" rIns="91425" bIns="91425" anchor="t" anchorCtr="0">
            <a:noAutofit/>
          </a:bodyPr>
          <a:lstStyle/>
          <a:p>
            <a:pPr lvl="0" rtl="0">
              <a:buNone/>
            </a:pPr>
            <a:r>
              <a:rPr lang="en" b="1"/>
              <a:t>Insert</a:t>
            </a:r>
          </a:p>
        </p:txBody>
      </p:sp>
      <p:sp>
        <p:nvSpPr>
          <p:cNvPr id="48" name="Shape 48"/>
          <p:cNvSpPr txBox="1">
            <a:spLocks noGrp="1"/>
          </p:cNvSpPr>
          <p:nvPr>
            <p:ph type="body" idx="3"/>
          </p:nvPr>
        </p:nvSpPr>
        <p:spPr>
          <a:xfrm>
            <a:off x="6590100" y="1200150"/>
            <a:ext cx="2096699" cy="3725699"/>
          </a:xfrm>
          <a:prstGeom prst="rect">
            <a:avLst/>
          </a:prstGeom>
        </p:spPr>
        <p:txBody>
          <a:bodyPr lIns="91425" tIns="91425" rIns="91425" bIns="91425" anchor="t" anchorCtr="0">
            <a:noAutofit/>
          </a:bodyPr>
          <a:lstStyle/>
          <a:p>
            <a:pPr lvl="0" rtl="0">
              <a:buNone/>
            </a:pPr>
            <a:r>
              <a:rPr lang="en" b="1"/>
              <a:t>Command</a:t>
            </a:r>
          </a:p>
        </p:txBody>
      </p:sp>
      <p:pic>
        <p:nvPicPr>
          <p:cNvPr id="49" name="Shape 49"/>
          <p:cNvPicPr preferRelativeResize="0"/>
          <p:nvPr/>
        </p:nvPicPr>
        <p:blipFill>
          <a:blip r:embed="rId3"/>
          <a:stretch>
            <a:fillRect/>
          </a:stretch>
        </p:blipFill>
        <p:spPr>
          <a:xfrm>
            <a:off x="6057734" y="1834343"/>
            <a:ext cx="3086264" cy="1723975"/>
          </a:xfrm>
          <a:prstGeom prst="rect">
            <a:avLst/>
          </a:prstGeom>
          <a:noFill/>
          <a:ln>
            <a:noFill/>
          </a:ln>
        </p:spPr>
      </p:pic>
      <p:pic>
        <p:nvPicPr>
          <p:cNvPr id="50" name="Shape 50"/>
          <p:cNvPicPr preferRelativeResize="0"/>
          <p:nvPr/>
        </p:nvPicPr>
        <p:blipFill>
          <a:blip r:embed="rId4"/>
          <a:stretch>
            <a:fillRect/>
          </a:stretch>
        </p:blipFill>
        <p:spPr>
          <a:xfrm>
            <a:off x="3028871" y="1834343"/>
            <a:ext cx="3086264" cy="1723975"/>
          </a:xfrm>
          <a:prstGeom prst="rect">
            <a:avLst/>
          </a:prstGeom>
          <a:noFill/>
          <a:ln>
            <a:noFill/>
          </a:ln>
        </p:spPr>
      </p:pic>
      <p:pic>
        <p:nvPicPr>
          <p:cNvPr id="51" name="Shape 51"/>
          <p:cNvPicPr preferRelativeResize="0"/>
          <p:nvPr/>
        </p:nvPicPr>
        <p:blipFill>
          <a:blip r:embed="rId5"/>
          <a:stretch>
            <a:fillRect/>
          </a:stretch>
        </p:blipFill>
        <p:spPr>
          <a:xfrm>
            <a:off x="25" y="1834343"/>
            <a:ext cx="3086249" cy="172397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Why three modes?</a:t>
            </a:r>
          </a:p>
        </p:txBody>
      </p:sp>
      <p:pic>
        <p:nvPicPr>
          <p:cNvPr id="57" name="Shape 57"/>
          <p:cNvPicPr preferRelativeResize="0"/>
          <p:nvPr/>
        </p:nvPicPr>
        <p:blipFill>
          <a:blip r:embed="rId3"/>
          <a:stretch>
            <a:fillRect/>
          </a:stretch>
        </p:blipFill>
        <p:spPr>
          <a:xfrm>
            <a:off x="2034597" y="1381325"/>
            <a:ext cx="5074800" cy="3588024"/>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Vimrc file</a:t>
            </a:r>
          </a:p>
        </p:txBody>
      </p:sp>
      <p:pic>
        <p:nvPicPr>
          <p:cNvPr id="63" name="Shape 63"/>
          <p:cNvPicPr preferRelativeResize="0"/>
          <p:nvPr/>
        </p:nvPicPr>
        <p:blipFill>
          <a:blip r:embed="rId3"/>
          <a:stretch>
            <a:fillRect/>
          </a:stretch>
        </p:blipFill>
        <p:spPr>
          <a:xfrm>
            <a:off x="4558000" y="1290895"/>
            <a:ext cx="4585999" cy="2561724"/>
          </a:xfrm>
          <a:prstGeom prst="rect">
            <a:avLst/>
          </a:prstGeom>
          <a:noFill/>
          <a:ln>
            <a:noFill/>
          </a:ln>
        </p:spPr>
      </p:pic>
      <p:pic>
        <p:nvPicPr>
          <p:cNvPr id="64" name="Shape 64"/>
          <p:cNvPicPr preferRelativeResize="0"/>
          <p:nvPr/>
        </p:nvPicPr>
        <p:blipFill>
          <a:blip r:embed="rId4"/>
          <a:stretch>
            <a:fillRect/>
          </a:stretch>
        </p:blipFill>
        <p:spPr>
          <a:xfrm>
            <a:off x="0" y="1298722"/>
            <a:ext cx="4558000" cy="254608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What can I do with my vimrc</a:t>
            </a:r>
          </a:p>
        </p:txBody>
      </p:sp>
      <p:sp>
        <p:nvSpPr>
          <p:cNvPr id="70" name="Shape 7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a:t>Vimscript</a:t>
            </a:r>
          </a:p>
          <a:p>
            <a:pPr marL="457200" lvl="0" indent="-419100" rtl="0">
              <a:buClr>
                <a:schemeClr val="dk2"/>
              </a:buClr>
              <a:buSzPct val="166666"/>
              <a:buFont typeface="Arial"/>
              <a:buChar char="•"/>
            </a:pPr>
            <a:r>
              <a:rPr lang="en"/>
              <a:t>Plugins</a:t>
            </a:r>
          </a:p>
          <a:p>
            <a:pPr marL="457200" lvl="0" indent="-419100" rtl="0">
              <a:buClr>
                <a:schemeClr val="dk2"/>
              </a:buClr>
              <a:buSzPct val="166666"/>
              <a:buFont typeface="Arial"/>
              <a:buChar char="•"/>
            </a:pPr>
            <a:r>
              <a:rPr lang="en"/>
              <a:t>Bundling</a:t>
            </a:r>
          </a:p>
          <a:p>
            <a:pPr marL="457200" lvl="0" indent="-419100" rtl="0">
              <a:buClr>
                <a:schemeClr val="dk2"/>
              </a:buClr>
              <a:buSzPct val="166666"/>
              <a:buFont typeface="Arial"/>
              <a:buChar char="•"/>
            </a:pPr>
            <a:r>
              <a:rPr lang="en"/>
              <a:t>Bindings</a:t>
            </a:r>
          </a:p>
          <a:p>
            <a:pPr marL="457200" lvl="0" indent="-419100" rtl="0">
              <a:buClr>
                <a:schemeClr val="dk2"/>
              </a:buClr>
              <a:buSzPct val="166666"/>
              <a:buFont typeface="Arial"/>
              <a:buChar char="•"/>
            </a:pPr>
            <a:r>
              <a:rPr lang="en"/>
              <a:t>Shortcuts</a:t>
            </a:r>
          </a:p>
          <a:p>
            <a:pPr marL="457200" lvl="0" indent="-419100" rtl="0">
              <a:buClr>
                <a:schemeClr val="dk2"/>
              </a:buClr>
              <a:buSzPct val="166666"/>
              <a:buFont typeface="Arial"/>
              <a:buChar char="•"/>
            </a:pPr>
            <a:r>
              <a:rPr lang="en"/>
              <a:t>Auto formatting</a:t>
            </a:r>
          </a:p>
          <a:p>
            <a:pPr marL="457200" lvl="0" indent="-419100">
              <a:buClr>
                <a:schemeClr val="dk2"/>
              </a:buClr>
              <a:buSzPct val="166666"/>
              <a:buFont typeface="Arial"/>
              <a:buChar char="•"/>
            </a:pPr>
            <a:r>
              <a:rPr lang="en"/>
              <a:t>Colors!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Package manager</a:t>
            </a:r>
          </a:p>
        </p:txBody>
      </p:sp>
      <p:sp>
        <p:nvSpPr>
          <p:cNvPr id="76" name="Shape 7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algn="ctr" rtl="0">
              <a:buNone/>
            </a:pPr>
            <a:r>
              <a:rPr lang="en"/>
              <a:t>vim-addon-manager</a:t>
            </a:r>
          </a:p>
          <a:p>
            <a:pPr lvl="0" algn="ctr" rtl="0">
              <a:buNone/>
            </a:pPr>
            <a:r>
              <a:rPr lang="en"/>
              <a:t>Pathogen</a:t>
            </a:r>
          </a:p>
          <a:p>
            <a:pPr algn="ctr">
              <a:buNone/>
            </a:pPr>
            <a:r>
              <a:rPr lang="en"/>
              <a:t>Vundle (my favorite)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Vundle Bundles</a:t>
            </a:r>
          </a:p>
        </p:txBody>
      </p:sp>
      <p:sp>
        <p:nvSpPr>
          <p:cNvPr id="82" name="Shape 8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endParaRPr/>
          </a:p>
        </p:txBody>
      </p:sp>
      <p:pic>
        <p:nvPicPr>
          <p:cNvPr id="83" name="Shape 83"/>
          <p:cNvPicPr preferRelativeResize="0"/>
          <p:nvPr/>
        </p:nvPicPr>
        <p:blipFill>
          <a:blip r:embed="rId3"/>
          <a:stretch>
            <a:fillRect/>
          </a:stretch>
        </p:blipFill>
        <p:spPr>
          <a:xfrm>
            <a:off x="1058280" y="1200150"/>
            <a:ext cx="7027446" cy="3925500"/>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Basic normal mode commands</a:t>
            </a:r>
          </a:p>
        </p:txBody>
      </p:sp>
      <p:sp>
        <p:nvSpPr>
          <p:cNvPr id="89" name="Shape 8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chemeClr val="dk2"/>
              </a:buClr>
              <a:buSzPct val="100000"/>
              <a:buFont typeface="Trebuchet MS"/>
              <a:buAutoNum type="arabicPeriod"/>
            </a:pPr>
            <a:r>
              <a:rPr lang="en"/>
              <a:t>&lt;esc&gt;</a:t>
            </a:r>
          </a:p>
          <a:p>
            <a:pPr marL="457200" lvl="0" indent="-419100" rtl="0">
              <a:buClr>
                <a:schemeClr val="dk2"/>
              </a:buClr>
              <a:buSzPct val="100000"/>
              <a:buFont typeface="Trebuchet MS"/>
              <a:buAutoNum type="arabicPeriod"/>
            </a:pPr>
            <a:r>
              <a:rPr lang="en"/>
              <a:t>i and I</a:t>
            </a:r>
          </a:p>
          <a:p>
            <a:pPr marL="457200" lvl="0" indent="-419100" rtl="0">
              <a:buClr>
                <a:schemeClr val="dk2"/>
              </a:buClr>
              <a:buSzPct val="100000"/>
              <a:buFont typeface="Trebuchet MS"/>
              <a:buAutoNum type="arabicPeriod"/>
            </a:pPr>
            <a:r>
              <a:rPr lang="en"/>
              <a:t>a and A</a:t>
            </a:r>
          </a:p>
          <a:p>
            <a:pPr marL="457200" lvl="0" indent="-419100" rtl="0">
              <a:buClr>
                <a:schemeClr val="dk2"/>
              </a:buClr>
              <a:buSzPct val="100000"/>
              <a:buFont typeface="Trebuchet MS"/>
              <a:buAutoNum type="arabicPeriod"/>
            </a:pPr>
            <a:r>
              <a:rPr lang="en"/>
              <a:t>u and U</a:t>
            </a:r>
          </a:p>
          <a:p>
            <a:pPr marL="457200" lvl="0" indent="-419100" rtl="0">
              <a:buClr>
                <a:schemeClr val="dk2"/>
              </a:buClr>
              <a:buSzPct val="100000"/>
              <a:buFont typeface="Trebuchet MS"/>
              <a:buAutoNum type="arabicPeriod"/>
            </a:pPr>
            <a:r>
              <a:rPr lang="en"/>
              <a:t>&lt;ctrl&gt; r</a:t>
            </a:r>
          </a:p>
        </p:txBody>
      </p:sp>
    </p:spTree>
  </p:cSld>
  <p:clrMapOvr>
    <a:masterClrMapping/>
  </p:clrMapOvr>
  <p:transition spd="slow">
    <p:cut/>
  </p:transition>
</p:sld>
</file>

<file path=ppt/theme/theme1.xml><?xml version="1.0" encoding="utf-8"?>
<a:theme xmlns:a="http://schemas.openxmlformats.org/drawingml/2006/main" name="khaki">
  <a:themeElements>
    <a:clrScheme name="Custom 349">
      <a:dk1>
        <a:srgbClr val="262626"/>
      </a:dk1>
      <a:lt1>
        <a:srgbClr val="E6D6BD"/>
      </a:lt1>
      <a:dk2>
        <a:srgbClr val="535353"/>
      </a:dk2>
      <a:lt2>
        <a:srgbClr val="B4AD9E"/>
      </a:lt2>
      <a:accent1>
        <a:srgbClr val="ADB48E"/>
      </a:accent1>
      <a:accent2>
        <a:srgbClr val="867961"/>
      </a:accent2>
      <a:accent3>
        <a:srgbClr val="CBB680"/>
      </a:accent3>
      <a:accent4>
        <a:srgbClr val="78A3C0"/>
      </a:accent4>
      <a:accent5>
        <a:srgbClr val="C0AE91"/>
      </a:accent5>
      <a:accent6>
        <a:srgbClr val="668874"/>
      </a:accent6>
      <a:hlink>
        <a:srgbClr val="4B94B3"/>
      </a:hlink>
      <a:folHlink>
        <a:srgbClr val="41414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511</Words>
  <Application>Microsoft Office PowerPoint</Application>
  <PresentationFormat>On-screen Show (16:9)</PresentationFormat>
  <Paragraphs>64</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Courier New</vt:lpstr>
      <vt:lpstr>Trebuchet MS</vt:lpstr>
      <vt:lpstr>khaki</vt:lpstr>
      <vt:lpstr>VIM - Vi IMproved</vt:lpstr>
      <vt:lpstr>History</vt:lpstr>
      <vt:lpstr>Modes</vt:lpstr>
      <vt:lpstr>Why three modes?</vt:lpstr>
      <vt:lpstr>Vimrc file</vt:lpstr>
      <vt:lpstr>What can I do with my vimrc</vt:lpstr>
      <vt:lpstr>Package manager</vt:lpstr>
      <vt:lpstr>Vundle Bundles</vt:lpstr>
      <vt:lpstr>Basic normal mode commands</vt:lpstr>
      <vt:lpstr>Tour through my .vimrc</vt:lpstr>
      <vt:lpstr>lug.wsu.edu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VIM - Vi IMproved</dc:title>
  <dc:creator>Bakken</dc:creator>
  <cp:lastModifiedBy>Dave</cp:lastModifiedBy>
  <cp:revision>1</cp:revision>
  <dcterms:modified xsi:type="dcterms:W3CDTF">2014-03-05T21:19:29Z</dcterms:modified>
</cp:coreProperties>
</file>