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handoutMasterIdLst>
    <p:handoutMasterId r:id="rId95"/>
  </p:handoutMasterIdLst>
  <p:sldIdLst>
    <p:sldId id="486" r:id="rId2"/>
    <p:sldId id="687" r:id="rId3"/>
    <p:sldId id="716" r:id="rId4"/>
    <p:sldId id="717" r:id="rId5"/>
    <p:sldId id="590" r:id="rId6"/>
    <p:sldId id="589" r:id="rId7"/>
    <p:sldId id="588" r:id="rId8"/>
    <p:sldId id="592" r:id="rId9"/>
    <p:sldId id="594" r:id="rId10"/>
    <p:sldId id="595" r:id="rId11"/>
    <p:sldId id="596" r:id="rId12"/>
    <p:sldId id="597" r:id="rId13"/>
    <p:sldId id="598" r:id="rId14"/>
    <p:sldId id="599" r:id="rId15"/>
    <p:sldId id="600" r:id="rId16"/>
    <p:sldId id="601" r:id="rId17"/>
    <p:sldId id="688" r:id="rId18"/>
    <p:sldId id="604" r:id="rId19"/>
    <p:sldId id="602" r:id="rId20"/>
    <p:sldId id="603" r:id="rId21"/>
    <p:sldId id="689" r:id="rId22"/>
    <p:sldId id="606" r:id="rId23"/>
    <p:sldId id="605" r:id="rId24"/>
    <p:sldId id="653" r:id="rId25"/>
    <p:sldId id="690" r:id="rId26"/>
    <p:sldId id="607" r:id="rId27"/>
    <p:sldId id="609" r:id="rId28"/>
    <p:sldId id="610" r:id="rId29"/>
    <p:sldId id="615" r:id="rId30"/>
    <p:sldId id="608" r:id="rId31"/>
    <p:sldId id="715" r:id="rId32"/>
    <p:sldId id="611" r:id="rId33"/>
    <p:sldId id="691" r:id="rId34"/>
    <p:sldId id="612" r:id="rId35"/>
    <p:sldId id="613" r:id="rId36"/>
    <p:sldId id="614" r:id="rId37"/>
    <p:sldId id="692" r:id="rId38"/>
    <p:sldId id="616" r:id="rId39"/>
    <p:sldId id="617" r:id="rId40"/>
    <p:sldId id="619" r:id="rId41"/>
    <p:sldId id="618" r:id="rId42"/>
    <p:sldId id="636" r:id="rId43"/>
    <p:sldId id="718" r:id="rId44"/>
    <p:sldId id="693" r:id="rId45"/>
    <p:sldId id="697" r:id="rId46"/>
    <p:sldId id="698" r:id="rId47"/>
    <p:sldId id="699" r:id="rId48"/>
    <p:sldId id="719"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20" r:id="rId64"/>
    <p:sldId id="668" r:id="rId65"/>
    <p:sldId id="669" r:id="rId66"/>
    <p:sldId id="670" r:id="rId67"/>
    <p:sldId id="671" r:id="rId68"/>
    <p:sldId id="672" r:id="rId69"/>
    <p:sldId id="673" r:id="rId70"/>
    <p:sldId id="674" r:id="rId71"/>
    <p:sldId id="675" r:id="rId72"/>
    <p:sldId id="676" r:id="rId73"/>
    <p:sldId id="677" r:id="rId74"/>
    <p:sldId id="678" r:id="rId75"/>
    <p:sldId id="679" r:id="rId76"/>
    <p:sldId id="680" r:id="rId77"/>
    <p:sldId id="681" r:id="rId78"/>
    <p:sldId id="721" r:id="rId79"/>
    <p:sldId id="682" r:id="rId80"/>
    <p:sldId id="683" r:id="rId81"/>
    <p:sldId id="684" r:id="rId82"/>
    <p:sldId id="722" r:id="rId83"/>
    <p:sldId id="723" r:id="rId84"/>
    <p:sldId id="724" r:id="rId85"/>
    <p:sldId id="725" r:id="rId86"/>
    <p:sldId id="726" r:id="rId87"/>
    <p:sldId id="728" r:id="rId88"/>
    <p:sldId id="729" r:id="rId89"/>
    <p:sldId id="730" r:id="rId90"/>
    <p:sldId id="731" r:id="rId91"/>
    <p:sldId id="732" r:id="rId92"/>
    <p:sldId id="727" r:id="rId9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00"/>
    <a:srgbClr val="8A0000"/>
    <a:srgbClr val="C0504D"/>
    <a:srgbClr val="969696"/>
    <a:srgbClr val="00AE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napToGrid="0" snapToObjects="1" showGuides="1">
      <p:cViewPr varScale="1">
        <p:scale>
          <a:sx n="105" d="100"/>
          <a:sy n="105" d="100"/>
        </p:scale>
        <p:origin x="996" y="108"/>
      </p:cViewPr>
      <p:guideLst>
        <p:guide orient="horz" pos="2160"/>
        <p:guide pos="2880"/>
      </p:guideLst>
    </p:cSldViewPr>
  </p:slideViewPr>
  <p:outlineViewPr>
    <p:cViewPr>
      <p:scale>
        <a:sx n="33" d="100"/>
        <a:sy n="33" d="100"/>
      </p:scale>
      <p:origin x="0" y="-13766"/>
    </p:cViewPr>
  </p:outlineViewPr>
  <p:notesTextViewPr>
    <p:cViewPr>
      <p:scale>
        <a:sx n="3" d="2"/>
        <a:sy n="3" d="2"/>
      </p:scale>
      <p:origin x="0" y="0"/>
    </p:cViewPr>
  </p:notesTextViewPr>
  <p:sorterViewPr>
    <p:cViewPr varScale="1">
      <p:scale>
        <a:sx n="1" d="1"/>
        <a:sy n="1" d="1"/>
      </p:scale>
      <p:origin x="0" y="-14766"/>
    </p:cViewPr>
  </p:sorterViewPr>
  <p:notesViewPr>
    <p:cSldViewPr snapToGrid="0" snapToObjects="1">
      <p:cViewPr varScale="1">
        <p:scale>
          <a:sx n="55" d="100"/>
          <a:sy n="55" d="100"/>
        </p:scale>
        <p:origin x="-289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969AAD4-EB49-4CE5-95D1-443119D561FD}" type="datetimeFigureOut">
              <a:rPr lang="en-US" smtClean="0"/>
              <a:pPr/>
              <a:t>2/20/2020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8ACED7A-B1F3-4A62-BE71-C1E520597FB4}" type="slidenum">
              <a:rPr lang="en-US" smtClean="0"/>
              <a:pPr/>
              <a:t>‹#›</a:t>
            </a:fld>
            <a:endParaRPr lang="en-US" dirty="0"/>
          </a:p>
        </p:txBody>
      </p:sp>
    </p:spTree>
    <p:extLst>
      <p:ext uri="{BB962C8B-B14F-4D97-AF65-F5344CB8AC3E}">
        <p14:creationId xmlns:p14="http://schemas.microsoft.com/office/powerpoint/2010/main" val="33033921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512834A-4E0F-1842-8129-85B54166FD94}" type="datetimeFigureOut">
              <a:rPr lang="en-US" smtClean="0"/>
              <a:pPr/>
              <a:t>2/20/2020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F56A23-63F4-B444-BD07-8FCD9C08A552}" type="slidenum">
              <a:rPr lang="en-US" smtClean="0"/>
              <a:pPr/>
              <a:t>‹#›</a:t>
            </a:fld>
            <a:endParaRPr lang="en-US" dirty="0"/>
          </a:p>
        </p:txBody>
      </p:sp>
    </p:spTree>
    <p:extLst>
      <p:ext uri="{BB962C8B-B14F-4D97-AF65-F5344CB8AC3E}">
        <p14:creationId xmlns:p14="http://schemas.microsoft.com/office/powerpoint/2010/main" val="253772473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Grp="1" noChangeArrowheads="1"/>
          </p:cNvSpPr>
          <p:nvPr/>
        </p:nvSpPr>
        <p:spPr bwMode="auto">
          <a:xfrm>
            <a:off x="4151316" y="9155115"/>
            <a:ext cx="3190875" cy="473075"/>
          </a:xfrm>
          <a:prstGeom prst="rect">
            <a:avLst/>
          </a:prstGeom>
          <a:noFill/>
          <a:ln w="9525">
            <a:noFill/>
            <a:miter lim="800000"/>
            <a:headEnd/>
            <a:tailEnd/>
          </a:ln>
        </p:spPr>
        <p:txBody>
          <a:bodyPr lIns="92124" tIns="46063" rIns="92124" bIns="46063" anchor="b">
            <a:prstTxWarp prst="textNoShape">
              <a:avLst/>
            </a:prstTxWarp>
          </a:bodyPr>
          <a:lstStyle/>
          <a:p>
            <a:pPr algn="r" defTabSz="919015"/>
            <a:r>
              <a:rPr lang="en-US" sz="1200" dirty="0"/>
              <a:t>1</a:t>
            </a:r>
          </a:p>
        </p:txBody>
      </p:sp>
      <p:sp>
        <p:nvSpPr>
          <p:cNvPr id="82947" name="Rectangle 3"/>
          <p:cNvSpPr>
            <a:spLocks noGrp="1" noRot="1" noChangeAspect="1" noChangeArrowheads="1" noTextEdit="1"/>
          </p:cNvSpPr>
          <p:nvPr>
            <p:ph type="sldImg"/>
          </p:nvPr>
        </p:nvSpPr>
        <p:spPr>
          <a:xfrm>
            <a:off x="1263650" y="722313"/>
            <a:ext cx="4797425" cy="3598862"/>
          </a:xfrm>
          <a:ln/>
        </p:spPr>
      </p:sp>
      <p:sp>
        <p:nvSpPr>
          <p:cNvPr id="82948" name="Rectangle 4"/>
          <p:cNvSpPr>
            <a:spLocks noGrp="1" noChangeArrowheads="1"/>
          </p:cNvSpPr>
          <p:nvPr>
            <p:ph type="body" idx="1"/>
          </p:nvPr>
        </p:nvSpPr>
        <p:spPr>
          <a:xfrm>
            <a:off x="976314" y="4562476"/>
            <a:ext cx="5362575" cy="4318000"/>
          </a:xfrm>
          <a:noFill/>
          <a:ln/>
        </p:spPr>
        <p:txBody>
          <a:bodyPr/>
          <a:lstStyle/>
          <a:p>
            <a:pPr eaLnBrk="1" hangingPunct="1"/>
            <a:endParaRPr lang="en-US" dirty="0">
              <a:latin typeface="Times New Roman" charset="0"/>
            </a:endParaRPr>
          </a:p>
        </p:txBody>
      </p:sp>
    </p:spTree>
    <p:extLst>
      <p:ext uri="{BB962C8B-B14F-4D97-AF65-F5344CB8AC3E}">
        <p14:creationId xmlns:p14="http://schemas.microsoft.com/office/powerpoint/2010/main" val="336754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15</a:t>
            </a:fld>
            <a:endParaRPr lang="en-US"/>
          </a:p>
        </p:txBody>
      </p:sp>
    </p:spTree>
    <p:extLst>
      <p:ext uri="{BB962C8B-B14F-4D97-AF65-F5344CB8AC3E}">
        <p14:creationId xmlns:p14="http://schemas.microsoft.com/office/powerpoint/2010/main" val="36547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16</a:t>
            </a:fld>
            <a:endParaRPr lang="en-US"/>
          </a:p>
        </p:txBody>
      </p:sp>
    </p:spTree>
    <p:extLst>
      <p:ext uri="{BB962C8B-B14F-4D97-AF65-F5344CB8AC3E}">
        <p14:creationId xmlns:p14="http://schemas.microsoft.com/office/powerpoint/2010/main" val="1861966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0FE0C1DE-C5B0-E843-82B5-4B8AF2F0E0D7}" type="datetime1">
              <a:rPr lang="en-US" smtClean="0"/>
              <a:pPr>
                <a:defRPr/>
              </a:pPr>
              <a:t>2/20/2020</a:t>
            </a:fld>
            <a:endParaRPr lang="en-US"/>
          </a:p>
        </p:txBody>
      </p:sp>
      <p:sp>
        <p:nvSpPr>
          <p:cNvPr id="5" name="Footer Placeholder 4"/>
          <p:cNvSpPr>
            <a:spLocks noGrp="1"/>
          </p:cNvSpPr>
          <p:nvPr>
            <p:ph type="ftr" sz="quarter" idx="11"/>
          </p:nvPr>
        </p:nvSpPr>
        <p:spPr/>
        <p:txBody>
          <a:bodyPr/>
          <a:lstStyle/>
          <a:p>
            <a:pPr>
              <a:defRPr/>
            </a:pPr>
            <a:r>
              <a:rPr lang="en-US"/>
              <a:t>Template I-Aqua curve</a:t>
            </a:r>
          </a:p>
        </p:txBody>
      </p:sp>
      <p:sp>
        <p:nvSpPr>
          <p:cNvPr id="6" name="Slide Number Placeholder 5"/>
          <p:cNvSpPr>
            <a:spLocks noGrp="1"/>
          </p:cNvSpPr>
          <p:nvPr>
            <p:ph type="sldNum" sz="quarter" idx="12"/>
          </p:nvPr>
        </p:nvSpPr>
        <p:spPr/>
        <p:txBody>
          <a:bodyPr/>
          <a:lstStyle/>
          <a:p>
            <a:pPr>
              <a:defRPr/>
            </a:pPr>
            <a:fld id="{1A350439-484D-8946-BE60-42AE40F028B5}" type="slidenum">
              <a:rPr lang="en-US" smtClean="0"/>
              <a:pPr>
                <a:defRPr/>
              </a:pPr>
              <a:t>18</a:t>
            </a:fld>
            <a:endParaRPr lang="en-US"/>
          </a:p>
        </p:txBody>
      </p:sp>
    </p:spTree>
    <p:extLst>
      <p:ext uri="{BB962C8B-B14F-4D97-AF65-F5344CB8AC3E}">
        <p14:creationId xmlns:p14="http://schemas.microsoft.com/office/powerpoint/2010/main" val="338496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19</a:t>
            </a:fld>
            <a:endParaRPr lang="en-US"/>
          </a:p>
        </p:txBody>
      </p:sp>
    </p:spTree>
    <p:extLst>
      <p:ext uri="{BB962C8B-B14F-4D97-AF65-F5344CB8AC3E}">
        <p14:creationId xmlns:p14="http://schemas.microsoft.com/office/powerpoint/2010/main" val="3712660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20</a:t>
            </a:fld>
            <a:endParaRPr lang="en-US"/>
          </a:p>
        </p:txBody>
      </p:sp>
    </p:spTree>
    <p:extLst>
      <p:ext uri="{BB962C8B-B14F-4D97-AF65-F5344CB8AC3E}">
        <p14:creationId xmlns:p14="http://schemas.microsoft.com/office/powerpoint/2010/main" val="371266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31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a:ln/>
        </p:spPr>
      </p:sp>
      <p:sp>
        <p:nvSpPr>
          <p:cNvPr id="91139" name="Rectangle 3"/>
          <p:cNvSpPr>
            <a:spLocks noGrp="1"/>
          </p:cNvSpPr>
          <p:nvPr>
            <p:ph type="body" idx="1"/>
          </p:nvPr>
        </p:nvSpPr>
        <p:spPr>
          <a:noFill/>
          <a:ln/>
        </p:spPr>
        <p:txBody>
          <a:bodyPr/>
          <a:lstStyle/>
          <a:p>
            <a:endParaRPr lang="en-US">
              <a:latin typeface="Times New Roman" charset="0"/>
            </a:endParaRPr>
          </a:p>
        </p:txBody>
      </p:sp>
      <p:sp>
        <p:nvSpPr>
          <p:cNvPr id="9114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9</a:t>
            </a:r>
          </a:p>
        </p:txBody>
      </p:sp>
    </p:spTree>
    <p:extLst>
      <p:ext uri="{BB962C8B-B14F-4D97-AF65-F5344CB8AC3E}">
        <p14:creationId xmlns:p14="http://schemas.microsoft.com/office/powerpoint/2010/main" val="298974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314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a:ln/>
        </p:spPr>
      </p:sp>
      <p:sp>
        <p:nvSpPr>
          <p:cNvPr id="91139" name="Rectangle 3"/>
          <p:cNvSpPr>
            <a:spLocks noGrp="1"/>
          </p:cNvSpPr>
          <p:nvPr>
            <p:ph type="body" idx="1"/>
          </p:nvPr>
        </p:nvSpPr>
        <p:spPr>
          <a:noFill/>
          <a:ln/>
        </p:spPr>
        <p:txBody>
          <a:bodyPr/>
          <a:lstStyle/>
          <a:p>
            <a:endParaRPr lang="en-US">
              <a:latin typeface="Times New Roman" charset="0"/>
            </a:endParaRPr>
          </a:p>
        </p:txBody>
      </p:sp>
      <p:sp>
        <p:nvSpPr>
          <p:cNvPr id="9114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9</a:t>
            </a:r>
          </a:p>
        </p:txBody>
      </p:sp>
    </p:spTree>
    <p:extLst>
      <p:ext uri="{BB962C8B-B14F-4D97-AF65-F5344CB8AC3E}">
        <p14:creationId xmlns:p14="http://schemas.microsoft.com/office/powerpoint/2010/main" val="75664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0344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31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noFill/>
          <a:ln/>
        </p:spPr>
        <p:txBody>
          <a:bodyPr/>
          <a:lstStyle/>
          <a:p>
            <a:endParaRPr lang="en-US">
              <a:latin typeface="Times New Roman" charset="0"/>
            </a:endParaRPr>
          </a:p>
        </p:txBody>
      </p:sp>
      <p:sp>
        <p:nvSpPr>
          <p:cNvPr id="110596"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28</a:t>
            </a:r>
          </a:p>
        </p:txBody>
      </p:sp>
    </p:spTree>
    <p:extLst>
      <p:ext uri="{BB962C8B-B14F-4D97-AF65-F5344CB8AC3E}">
        <p14:creationId xmlns:p14="http://schemas.microsoft.com/office/powerpoint/2010/main" val="3250519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800473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noFill/>
          <a:ln/>
        </p:spPr>
        <p:txBody>
          <a:bodyPr/>
          <a:lstStyle/>
          <a:p>
            <a:endParaRPr lang="en-US">
              <a:latin typeface="Times New Roman" charset="0"/>
            </a:endParaRPr>
          </a:p>
        </p:txBody>
      </p:sp>
      <p:sp>
        <p:nvSpPr>
          <p:cNvPr id="110596"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28</a:t>
            </a:r>
          </a:p>
        </p:txBody>
      </p:sp>
    </p:spTree>
    <p:extLst>
      <p:ext uri="{BB962C8B-B14F-4D97-AF65-F5344CB8AC3E}">
        <p14:creationId xmlns:p14="http://schemas.microsoft.com/office/powerpoint/2010/main" val="2309612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561777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561777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56177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561777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561777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endParaRPr lang="en-US">
              <a:latin typeface="Times New Roman" charset="0"/>
            </a:endParaRPr>
          </a:p>
        </p:txBody>
      </p:sp>
      <p:sp>
        <p:nvSpPr>
          <p:cNvPr id="111620" name="Text Box 4"/>
          <p:cNvSpPr txBox="1">
            <a:spLocks noGrp="1"/>
          </p:cNvSpPr>
          <p:nvPr/>
        </p:nvSpPr>
        <p:spPr bwMode="auto">
          <a:xfrm>
            <a:off x="4151315" y="9155114"/>
            <a:ext cx="3190875" cy="473075"/>
          </a:xfrm>
          <a:prstGeom prst="rect">
            <a:avLst/>
          </a:prstGeom>
          <a:noFill/>
          <a:ln w="9525">
            <a:noFill/>
            <a:miter lim="800000"/>
            <a:headEnd/>
            <a:tailEnd/>
          </a:ln>
        </p:spPr>
        <p:txBody>
          <a:bodyPr lIns="92130" tIns="46067" rIns="92130" bIns="46067" anchor="b">
            <a:prstTxWarp prst="textNoShape">
              <a:avLst/>
            </a:prstTxWarp>
          </a:bodyPr>
          <a:lstStyle/>
          <a:p>
            <a:pPr algn="r" defTabSz="942891"/>
            <a:r>
              <a:rPr lang="en-US" sz="1200" dirty="0"/>
              <a:t>29</a:t>
            </a:r>
          </a:p>
        </p:txBody>
      </p:sp>
    </p:spTree>
    <p:extLst>
      <p:ext uri="{BB962C8B-B14F-4D97-AF65-F5344CB8AC3E}">
        <p14:creationId xmlns:p14="http://schemas.microsoft.com/office/powerpoint/2010/main" val="630605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latin typeface="+mn-lt"/>
                <a:ea typeface="+mn-ea"/>
                <a:cs typeface="+mn-cs"/>
              </a:rPr>
              <a:t>Before I describe this challenge, let me say that I think that power engineers and researchers are extremely intelligent people. But any one person can only specialize in a few areas…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Another large challenge in achieving better interoperability of application programs and sensors in the bulk power grid is not directly technical, but it is the technical culture. Electric utilities have a power engineering culture, not a culture of information and communications technology (ICT), which is very different.  This applies to not only the engineers, but their managers, regulators, and research funding personnel. Power engineers also have a some knowledge of computer networking and programming. However, as Thomas Huxley said, “A little knowledge is a dangerous thing”. Further, engineers are usually confident problem solvers. As a result, they often are not aware of their limitations in ICT, and are generally very unaware of much better “best practices” in other industries.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Very often then, what results is a “hard-coded” data delivery solution that is very inflexible, and has to be re-implemented for each new power application program for each utility.  It also does not utilize “best practices” in other industries. And it does not support the interoperability across different kinds of ICT resources that I described earlier.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One final problem involving the lack of an ICT culture is that ICT departments tend to be understaffed, sometimes quite severely. Additionally, it can be hard to attract and retain good programmers in such a non-ICT culture. Without top programmers with good experience in other industries, it is almost impossible to provide the kind of interoperability that I have described.</a:t>
            </a:r>
          </a:p>
          <a:p>
            <a:endParaRPr lang="en-US" dirty="0"/>
          </a:p>
        </p:txBody>
      </p:sp>
      <p:sp>
        <p:nvSpPr>
          <p:cNvPr id="4" name="Slide Number Placeholder 3"/>
          <p:cNvSpPr>
            <a:spLocks noGrp="1"/>
          </p:cNvSpPr>
          <p:nvPr>
            <p:ph type="sldNum" sz="quarter" idx="10"/>
          </p:nvPr>
        </p:nvSpPr>
        <p:spPr/>
        <p:txBody>
          <a:bodyPr/>
          <a:lstStyle/>
          <a:p>
            <a:fld id="{D2F56A23-63F4-B444-BD07-8FCD9C08A552}" type="slidenum">
              <a:rPr lang="en-US" smtClean="0"/>
              <a:pPr/>
              <a:t>64</a:t>
            </a:fld>
            <a:endParaRPr lang="en-US"/>
          </a:p>
        </p:txBody>
      </p:sp>
    </p:spTree>
    <p:extLst>
      <p:ext uri="{BB962C8B-B14F-4D97-AF65-F5344CB8AC3E}">
        <p14:creationId xmlns:p14="http://schemas.microsoft.com/office/powerpoint/2010/main" val="323664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6</a:t>
            </a:fld>
            <a:endParaRPr lang="en-US"/>
          </a:p>
        </p:txBody>
      </p:sp>
    </p:spTree>
    <p:extLst>
      <p:ext uri="{BB962C8B-B14F-4D97-AF65-F5344CB8AC3E}">
        <p14:creationId xmlns:p14="http://schemas.microsoft.com/office/powerpoint/2010/main" val="371266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03441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314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4314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 Tunable techniques., while still providing predictable delivery times</a:t>
            </a:r>
          </a:p>
          <a:p>
            <a:r>
              <a:rPr lang="en-US" altLang="en-US">
                <a:ea typeface="ＭＳ Ｐゴシック" panose="020B0600070205080204" pitchFamily="34" charset="-128"/>
              </a:rPr>
              <a:t>1) Spatial Redundancy requires that the underlying network can provide this. This may be expensive to assume such a network, but for the power Grid it may be there. </a:t>
            </a:r>
          </a:p>
          <a:p>
            <a:r>
              <a:rPr lang="en-US" altLang="en-US">
                <a:ea typeface="ＭＳ Ｐゴシック" panose="020B0600070205080204" pitchFamily="34" charset="-128"/>
              </a:rPr>
              <a:t>Cost is use of bandwidth in the Network and processing times at routers</a:t>
            </a:r>
          </a:p>
          <a:p>
            <a:r>
              <a:rPr lang="en-US" altLang="en-US">
                <a:ea typeface="ＭＳ Ｐゴシック" panose="020B0600070205080204" pitchFamily="34" charset="-128"/>
              </a:rPr>
              <a:t>2) In case spatial redundancy is not available, Temporal Redundancy can be used to mask intermittent Network problems</a:t>
            </a:r>
          </a:p>
          <a:p>
            <a:r>
              <a:rPr lang="en-US" altLang="en-US">
                <a:ea typeface="ＭＳ Ｐゴシック" panose="020B0600070205080204" pitchFamily="34" charset="-128"/>
              </a:rPr>
              <a:t>Cost is use of bandwidth in the Network and processing times at routers, twice as much resources are being used. </a:t>
            </a:r>
          </a:p>
          <a:p>
            <a:r>
              <a:rPr lang="en-US" altLang="en-US">
                <a:ea typeface="ＭＳ Ｐゴシック" panose="020B0600070205080204" pitchFamily="34" charset="-128"/>
              </a:rPr>
              <a:t>3) ACK/Resend</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AFD7A53-B3F7-4570-9AC3-1323284B2005}" type="slidenum">
              <a:rPr lang="en-US" altLang="en-US">
                <a:latin typeface="Calibri" panose="020F0502020204030204" pitchFamily="34" charset="0"/>
              </a:rPr>
              <a:pPr eaLnBrk="1" hangingPunct="1"/>
              <a:t>86</a:t>
            </a:fld>
            <a:endParaRPr lang="en-US" altLang="en-US">
              <a:latin typeface="Calibri" panose="020F0502020204030204" pitchFamily="34" charset="0"/>
            </a:endParaRPr>
          </a:p>
        </p:txBody>
      </p:sp>
    </p:spTree>
    <p:extLst>
      <p:ext uri="{BB962C8B-B14F-4D97-AF65-F5344CB8AC3E}">
        <p14:creationId xmlns:p14="http://schemas.microsoft.com/office/powerpoint/2010/main" val="1032457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 Tunable techniques., while still providing predictable delivery times</a:t>
            </a:r>
          </a:p>
          <a:p>
            <a:r>
              <a:rPr lang="en-US" altLang="en-US">
                <a:ea typeface="ＭＳ Ｐゴシック" panose="020B0600070205080204" pitchFamily="34" charset="-128"/>
              </a:rPr>
              <a:t>1) Spatial Redundancy requires that the underlying network can provide this. This may be expensive to assume such a network, but for the power Grid it may be there. </a:t>
            </a:r>
          </a:p>
          <a:p>
            <a:r>
              <a:rPr lang="en-US" altLang="en-US">
                <a:ea typeface="ＭＳ Ｐゴシック" panose="020B0600070205080204" pitchFamily="34" charset="-128"/>
              </a:rPr>
              <a:t>Cost is use of bandwidth in the Network and processing times at routers</a:t>
            </a:r>
          </a:p>
          <a:p>
            <a:r>
              <a:rPr lang="en-US" altLang="en-US">
                <a:ea typeface="ＭＳ Ｐゴシック" panose="020B0600070205080204" pitchFamily="34" charset="-128"/>
              </a:rPr>
              <a:t>2) In case spatial redundancy is not available, Temporal Redundancy can be used to mask intermittent Network problems</a:t>
            </a:r>
          </a:p>
          <a:p>
            <a:r>
              <a:rPr lang="en-US" altLang="en-US">
                <a:ea typeface="ＭＳ Ｐゴシック" panose="020B0600070205080204" pitchFamily="34" charset="-128"/>
              </a:rPr>
              <a:t>Cost is use of bandwidth in the Network and processing times at routers, twice as much resources are being used. </a:t>
            </a:r>
          </a:p>
          <a:p>
            <a:r>
              <a:rPr lang="en-US" altLang="en-US">
                <a:ea typeface="ＭＳ Ｐゴシック" panose="020B0600070205080204" pitchFamily="34" charset="-128"/>
              </a:rPr>
              <a:t>3) ACK/Resend</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AFD7A53-B3F7-4570-9AC3-1323284B2005}"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extLst>
      <p:ext uri="{BB962C8B-B14F-4D97-AF65-F5344CB8AC3E}">
        <p14:creationId xmlns:p14="http://schemas.microsoft.com/office/powerpoint/2010/main" val="26230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9</a:t>
            </a:fld>
            <a:endParaRPr lang="en-US"/>
          </a:p>
        </p:txBody>
      </p:sp>
    </p:spTree>
    <p:extLst>
      <p:ext uri="{BB962C8B-B14F-4D97-AF65-F5344CB8AC3E}">
        <p14:creationId xmlns:p14="http://schemas.microsoft.com/office/powerpoint/2010/main" val="418358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10</a:t>
            </a:fld>
            <a:endParaRPr lang="en-US"/>
          </a:p>
        </p:txBody>
      </p:sp>
    </p:spTree>
    <p:extLst>
      <p:ext uri="{BB962C8B-B14F-4D97-AF65-F5344CB8AC3E}">
        <p14:creationId xmlns:p14="http://schemas.microsoft.com/office/powerpoint/2010/main" val="330011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11</a:t>
            </a:fld>
            <a:endParaRPr lang="en-US"/>
          </a:p>
        </p:txBody>
      </p:sp>
    </p:spTree>
    <p:extLst>
      <p:ext uri="{BB962C8B-B14F-4D97-AF65-F5344CB8AC3E}">
        <p14:creationId xmlns:p14="http://schemas.microsoft.com/office/powerpoint/2010/main" val="401355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12</a:t>
            </a:fld>
            <a:endParaRPr lang="en-US"/>
          </a:p>
        </p:txBody>
      </p:sp>
    </p:spTree>
    <p:extLst>
      <p:ext uri="{BB962C8B-B14F-4D97-AF65-F5344CB8AC3E}">
        <p14:creationId xmlns:p14="http://schemas.microsoft.com/office/powerpoint/2010/main" val="3796961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13</a:t>
            </a:fld>
            <a:endParaRPr lang="en-US"/>
          </a:p>
        </p:txBody>
      </p:sp>
    </p:spTree>
    <p:extLst>
      <p:ext uri="{BB962C8B-B14F-4D97-AF65-F5344CB8AC3E}">
        <p14:creationId xmlns:p14="http://schemas.microsoft.com/office/powerpoint/2010/main" val="387691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latin typeface="Times New Roman" charset="0"/>
            </a:endParaRPr>
          </a:p>
        </p:txBody>
      </p:sp>
      <p:sp>
        <p:nvSpPr>
          <p:cNvPr id="119812" name="Slide Number Placeholder 3"/>
          <p:cNvSpPr>
            <a:spLocks noGrp="1"/>
          </p:cNvSpPr>
          <p:nvPr>
            <p:ph type="sldNum" sz="quarter" idx="5"/>
          </p:nvPr>
        </p:nvSpPr>
        <p:spPr/>
        <p:txBody>
          <a:bodyPr/>
          <a:lstStyle/>
          <a:p>
            <a:fld id="{B5595DD5-71F0-3B46-905A-4CEE5E888308}" type="slidenum">
              <a:rPr lang="en-US"/>
              <a:pPr/>
              <a:t>14</a:t>
            </a:fld>
            <a:endParaRPr lang="en-US"/>
          </a:p>
        </p:txBody>
      </p:sp>
    </p:spTree>
    <p:extLst>
      <p:ext uri="{BB962C8B-B14F-4D97-AF65-F5344CB8AC3E}">
        <p14:creationId xmlns:p14="http://schemas.microsoft.com/office/powerpoint/2010/main" val="314563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 2018 David E. Bakken</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576BE9-2859-7A45-A7D6-975E84882A2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5653"/>
            <a:ext cx="8229600" cy="9370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94944"/>
            <a:ext cx="8229600" cy="50312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
          <p:cNvPicPr>
            <a:picLocks noChangeAspect="1" noChangeArrowheads="1"/>
          </p:cNvPicPr>
          <p:nvPr userDrawn="1"/>
        </p:nvPicPr>
        <p:blipFill>
          <a:blip r:embed="rId14"/>
          <a:srcRect/>
          <a:stretch>
            <a:fillRect/>
          </a:stretch>
        </p:blipFill>
        <p:spPr bwMode="auto">
          <a:xfrm>
            <a:off x="7375" y="6135347"/>
            <a:ext cx="2459550" cy="715277"/>
          </a:xfrm>
          <a:prstGeom prst="rect">
            <a:avLst/>
          </a:prstGeom>
          <a:noFill/>
          <a:ln w="9525">
            <a:noFill/>
            <a:miter lim="800000"/>
            <a:headEnd/>
            <a:tailEnd/>
          </a:ln>
        </p:spPr>
      </p:pic>
      <p:pic>
        <p:nvPicPr>
          <p:cNvPr id="11" name="Picture 10" descr="Gridstat_Logo_Large.png"/>
          <p:cNvPicPr>
            <a:picLocks noChangeAspect="1"/>
          </p:cNvPicPr>
          <p:nvPr userDrawn="1"/>
        </p:nvPicPr>
        <p:blipFill>
          <a:blip r:embed="rId15"/>
          <a:srcRect/>
          <a:stretch>
            <a:fillRect/>
          </a:stretch>
        </p:blipFill>
        <p:spPr bwMode="auto">
          <a:xfrm>
            <a:off x="7792194" y="6135347"/>
            <a:ext cx="1359179" cy="707906"/>
          </a:xfrm>
          <a:prstGeom prst="rect">
            <a:avLst/>
          </a:prstGeom>
          <a:noFill/>
          <a:ln w="9525">
            <a:noFill/>
            <a:miter lim="800000"/>
            <a:headEnd/>
            <a:tailEnd/>
          </a:ln>
        </p:spPr>
      </p:pic>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2018 David E. Bakken</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457200" rtl="0" eaLnBrk="1" latinLnBrk="0" hangingPunct="1">
        <a:spcBef>
          <a:spcPct val="0"/>
        </a:spcBef>
        <a:buNone/>
        <a:defRPr sz="4400" b="1" kern="1200">
          <a:solidFill>
            <a:srgbClr val="00AE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Macintosh%20HD:Users:bakken:Documents:eecs_bakken_19Oct2013:CRC%20Press%20Book:Chapters:03---WANApps:WAN-Apps-Chapter--Preprint.docx!OLE_LINK2"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ridstat.net/publications/TR-GS-01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ToSG-Workshop.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s.cornell.edu/projects/quicksilver/public_pdfs/eurosys.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584365"/>
            <a:ext cx="9144000" cy="1692771"/>
          </a:xfrm>
          <a:prstGeom prst="rect">
            <a:avLst/>
          </a:prstGeom>
          <a:noFill/>
          <a:ln w="9525">
            <a:noFill/>
            <a:miter lim="800000"/>
            <a:headEnd/>
            <a:tailEnd/>
          </a:ln>
        </p:spPr>
        <p:txBody>
          <a:bodyPr anchor="ctr">
            <a:prstTxWarp prst="textNoShape">
              <a:avLst/>
            </a:prstTxWarp>
            <a:spAutoFit/>
          </a:bodyPr>
          <a:lstStyle/>
          <a:p>
            <a:pPr algn="ctr"/>
            <a:r>
              <a:rPr lang="en-US" sz="3200" b="1" dirty="0">
                <a:solidFill>
                  <a:srgbClr val="0070C0"/>
                </a:solidFill>
              </a:rPr>
              <a:t>Prof. Dave Bakken</a:t>
            </a:r>
            <a:endParaRPr lang="en-US" sz="3200" b="1" dirty="0">
              <a:solidFill>
                <a:srgbClr val="FF0000"/>
              </a:solidFill>
            </a:endParaRPr>
          </a:p>
          <a:p>
            <a:pPr algn="ctr"/>
            <a:r>
              <a:rPr lang="en-US" sz="2400" b="1" dirty="0">
                <a:solidFill>
                  <a:srgbClr val="0070C0"/>
                </a:solidFill>
              </a:rPr>
              <a:t>School of Electrical Engineering and Computer Science</a:t>
            </a:r>
          </a:p>
          <a:p>
            <a:pPr algn="ctr"/>
            <a:r>
              <a:rPr lang="en-US" sz="2400" b="1" dirty="0">
                <a:solidFill>
                  <a:srgbClr val="0070C0"/>
                </a:solidFill>
              </a:rPr>
              <a:t>Washington State University</a:t>
            </a:r>
          </a:p>
          <a:p>
            <a:pPr algn="ctr"/>
            <a:r>
              <a:rPr lang="en-US" sz="2400" b="1" dirty="0">
                <a:solidFill>
                  <a:srgbClr val="0070C0"/>
                </a:solidFill>
              </a:rPr>
              <a:t>Pullman, Washington, USA</a:t>
            </a:r>
          </a:p>
        </p:txBody>
      </p:sp>
      <p:sp>
        <p:nvSpPr>
          <p:cNvPr id="29699" name="Rectangle 3"/>
          <p:cNvSpPr>
            <a:spLocks noChangeArrowheads="1"/>
          </p:cNvSpPr>
          <p:nvPr/>
        </p:nvSpPr>
        <p:spPr bwMode="auto">
          <a:xfrm>
            <a:off x="-127000" y="75450"/>
            <a:ext cx="9385300" cy="2353361"/>
          </a:xfrm>
          <a:prstGeom prst="rect">
            <a:avLst/>
          </a:prstGeom>
          <a:noFill/>
          <a:ln w="9525">
            <a:noFill/>
            <a:miter lim="800000"/>
            <a:headEnd/>
            <a:tailEnd/>
          </a:ln>
        </p:spPr>
        <p:txBody>
          <a:bodyPr anchor="ctr">
            <a:prstTxWarp prst="textNoShape">
              <a:avLst/>
            </a:prstTxWarp>
          </a:bodyPr>
          <a:lstStyle/>
          <a:p>
            <a:pPr algn="ctr"/>
            <a:r>
              <a:rPr lang="en-US" sz="3600" b="1" dirty="0">
                <a:solidFill>
                  <a:srgbClr val="00AE00"/>
                </a:solidFill>
              </a:rPr>
              <a:t>Towards More Effective &amp; Resilient Power Apps</a:t>
            </a:r>
          </a:p>
          <a:p>
            <a:pPr algn="ctr"/>
            <a:r>
              <a:rPr lang="en-US" sz="3600" b="1" dirty="0">
                <a:solidFill>
                  <a:srgbClr val="00AE00"/>
                </a:solidFill>
              </a:rPr>
              <a:t>Exploiting Better </a:t>
            </a:r>
            <a:r>
              <a:rPr lang="en-US" sz="3600" b="1" dirty="0" err="1">
                <a:solidFill>
                  <a:srgbClr val="00AE00"/>
                </a:solidFill>
              </a:rPr>
              <a:t>Comms</a:t>
            </a:r>
            <a:r>
              <a:rPr lang="en-US" sz="3600" b="1" dirty="0">
                <a:solidFill>
                  <a:srgbClr val="00AE00"/>
                </a:solidFill>
              </a:rPr>
              <a:t>. &amp; Computation</a:t>
            </a:r>
          </a:p>
        </p:txBody>
      </p:sp>
      <p:sp>
        <p:nvSpPr>
          <p:cNvPr id="29700" name="Rectangle 4"/>
          <p:cNvSpPr>
            <a:spLocks noChangeArrowheads="1"/>
          </p:cNvSpPr>
          <p:nvPr/>
        </p:nvSpPr>
        <p:spPr bwMode="auto">
          <a:xfrm>
            <a:off x="0" y="5715000"/>
            <a:ext cx="9144000" cy="1143000"/>
          </a:xfrm>
          <a:prstGeom prst="rect">
            <a:avLst/>
          </a:prstGeom>
          <a:solidFill>
            <a:schemeClr val="bg1"/>
          </a:solidFill>
          <a:ln w="9525">
            <a:noFill/>
            <a:miter lim="800000"/>
            <a:headEnd/>
            <a:tailEnd/>
          </a:ln>
        </p:spPr>
        <p:txBody>
          <a:bodyPr wrap="none" anchor="ctr">
            <a:prstTxWarp prst="textNoShape">
              <a:avLst/>
            </a:prstTxWarp>
          </a:bodyPr>
          <a:lstStyle/>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a:p>
            <a:pPr algn="ctr"/>
            <a:endParaRPr lang="en-US" sz="2400" b="1" dirty="0"/>
          </a:p>
        </p:txBody>
      </p:sp>
      <p:pic>
        <p:nvPicPr>
          <p:cNvPr id="29701" name="Picture 4"/>
          <p:cNvPicPr>
            <a:picLocks noChangeAspect="1" noChangeArrowheads="1"/>
          </p:cNvPicPr>
          <p:nvPr/>
        </p:nvPicPr>
        <p:blipFill>
          <a:blip r:embed="rId3"/>
          <a:srcRect/>
          <a:stretch>
            <a:fillRect/>
          </a:stretch>
        </p:blipFill>
        <p:spPr bwMode="auto">
          <a:xfrm>
            <a:off x="-1" y="5800237"/>
            <a:ext cx="3637219" cy="1057763"/>
          </a:xfrm>
          <a:prstGeom prst="rect">
            <a:avLst/>
          </a:prstGeom>
          <a:noFill/>
          <a:ln w="9525">
            <a:noFill/>
            <a:miter lim="800000"/>
            <a:headEnd/>
            <a:tailEnd/>
          </a:ln>
        </p:spPr>
      </p:pic>
      <p:sp>
        <p:nvSpPr>
          <p:cNvPr id="29702" name="Text Box 6"/>
          <p:cNvSpPr txBox="1">
            <a:spLocks noChangeArrowheads="1"/>
          </p:cNvSpPr>
          <p:nvPr/>
        </p:nvSpPr>
        <p:spPr bwMode="auto">
          <a:xfrm>
            <a:off x="37386" y="4539476"/>
            <a:ext cx="9144000" cy="1200329"/>
          </a:xfrm>
          <a:prstGeom prst="rect">
            <a:avLst/>
          </a:prstGeom>
          <a:noFill/>
          <a:ln w="9525">
            <a:noFill/>
            <a:miter lim="800000"/>
            <a:headEnd/>
            <a:tailEnd/>
          </a:ln>
        </p:spPr>
        <p:txBody>
          <a:bodyPr wrap="square">
            <a:prstTxWarp prst="textNoShape">
              <a:avLst/>
            </a:prstTxWarp>
            <a:spAutoFit/>
          </a:bodyPr>
          <a:lstStyle/>
          <a:p>
            <a:pPr algn="ctr"/>
            <a:r>
              <a:rPr lang="en-US" sz="2400" b="1" dirty="0"/>
              <a:t>Grenoble INP</a:t>
            </a:r>
          </a:p>
          <a:p>
            <a:pPr algn="ctr"/>
            <a:r>
              <a:rPr lang="en-US" sz="2400" b="1" dirty="0"/>
              <a:t>Grenoble, France</a:t>
            </a:r>
          </a:p>
          <a:p>
            <a:pPr algn="ctr"/>
            <a:r>
              <a:rPr lang="en-US" sz="2400" b="1" dirty="0"/>
              <a:t>16 December 2019</a:t>
            </a:r>
          </a:p>
        </p:txBody>
      </p:sp>
      <p:pic>
        <p:nvPicPr>
          <p:cNvPr id="7" name="Picture 7" descr="Gridstat_Logo_Large.png"/>
          <p:cNvPicPr>
            <a:picLocks noChangeAspect="1"/>
          </p:cNvPicPr>
          <p:nvPr/>
        </p:nvPicPr>
        <p:blipFill>
          <a:blip r:embed="rId4"/>
          <a:srcRect/>
          <a:stretch>
            <a:fillRect/>
          </a:stretch>
        </p:blipFill>
        <p:spPr bwMode="auto">
          <a:xfrm>
            <a:off x="6819786" y="5647472"/>
            <a:ext cx="2324214" cy="121052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13377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1013326"/>
          </a:xfrm>
        </p:spPr>
        <p:txBody>
          <a:bodyPr>
            <a:normAutofit/>
          </a:bodyPr>
          <a:lstStyle/>
          <a:p>
            <a:r>
              <a:rPr lang="en-US" b="1" dirty="0">
                <a:solidFill>
                  <a:srgbClr val="00AE00"/>
                </a:solidFill>
              </a:rPr>
              <a:t>Questions to Ask Yourself</a:t>
            </a:r>
          </a:p>
        </p:txBody>
      </p:sp>
      <p:sp>
        <p:nvSpPr>
          <p:cNvPr id="64515" name="Content Placeholder 2"/>
          <p:cNvSpPr>
            <a:spLocks noGrp="1"/>
          </p:cNvSpPr>
          <p:nvPr>
            <p:ph idx="1"/>
          </p:nvPr>
        </p:nvSpPr>
        <p:spPr>
          <a:xfrm>
            <a:off x="0" y="1143960"/>
            <a:ext cx="9144000" cy="5126879"/>
          </a:xfrm>
        </p:spPr>
        <p:txBody>
          <a:bodyPr>
            <a:normAutofit/>
          </a:bodyPr>
          <a:lstStyle/>
          <a:p>
            <a:r>
              <a:rPr lang="en-US" dirty="0">
                <a:cs typeface="ＭＳ Ｐゴシック" charset="-128"/>
              </a:rPr>
              <a:t>So how can power researchers exploit this better communications infrastructure?</a:t>
            </a:r>
          </a:p>
          <a:p>
            <a:r>
              <a:rPr lang="en-US" dirty="0">
                <a:solidFill>
                  <a:srgbClr val="C00000"/>
                </a:solidFill>
                <a:cs typeface="ＭＳ Ｐゴシック" charset="-128"/>
              </a:rPr>
              <a:t>What </a:t>
            </a:r>
            <a:r>
              <a:rPr lang="en-US" b="1" dirty="0">
                <a:solidFill>
                  <a:srgbClr val="C00000"/>
                </a:solidFill>
                <a:cs typeface="ＭＳ Ｐゴシック" charset="-128"/>
              </a:rPr>
              <a:t>rate </a:t>
            </a:r>
            <a:r>
              <a:rPr lang="en-US" dirty="0">
                <a:solidFill>
                  <a:srgbClr val="C00000"/>
                </a:solidFill>
                <a:cs typeface="ＭＳ Ｐゴシック" charset="-128"/>
              </a:rPr>
              <a:t>and </a:t>
            </a:r>
            <a:r>
              <a:rPr lang="en-US" b="1" dirty="0">
                <a:solidFill>
                  <a:srgbClr val="C00000"/>
                </a:solidFill>
                <a:cs typeface="ＭＳ Ｐゴシック" charset="-128"/>
              </a:rPr>
              <a:t>latency</a:t>
            </a:r>
            <a:r>
              <a:rPr lang="en-US" dirty="0">
                <a:solidFill>
                  <a:srgbClr val="C00000"/>
                </a:solidFill>
                <a:cs typeface="ＭＳ Ｐゴシック" charset="-128"/>
              </a:rPr>
              <a:t> and </a:t>
            </a:r>
            <a:r>
              <a:rPr lang="en-US" b="1" dirty="0">
                <a:solidFill>
                  <a:srgbClr val="C00000"/>
                </a:solidFill>
                <a:cs typeface="ＭＳ Ｐゴシック" charset="-128"/>
              </a:rPr>
              <a:t>data availability </a:t>
            </a:r>
            <a:r>
              <a:rPr lang="en-US" dirty="0">
                <a:solidFill>
                  <a:srgbClr val="C00000"/>
                </a:solidFill>
                <a:cs typeface="ＭＳ Ｐゴシック" charset="-128"/>
              </a:rPr>
              <a:t>does my power app </a:t>
            </a:r>
            <a:r>
              <a:rPr lang="en-US" i="1" u="sng" dirty="0">
                <a:solidFill>
                  <a:srgbClr val="C00000"/>
                </a:solidFill>
                <a:cs typeface="ＭＳ Ｐゴシック" charset="-128"/>
              </a:rPr>
              <a:t>really</a:t>
            </a:r>
            <a:r>
              <a:rPr lang="en-US" dirty="0">
                <a:solidFill>
                  <a:srgbClr val="C00000"/>
                </a:solidFill>
                <a:cs typeface="ＭＳ Ｐゴシック" charset="-128"/>
              </a:rPr>
              <a:t> need</a:t>
            </a:r>
            <a:r>
              <a:rPr lang="en-US" dirty="0">
                <a:cs typeface="ＭＳ Ｐゴシック" charset="-128"/>
              </a:rPr>
              <a:t> for remote data?</a:t>
            </a:r>
          </a:p>
          <a:p>
            <a:pPr lvl="1"/>
            <a:r>
              <a:rPr lang="en-US" dirty="0">
                <a:cs typeface="ＭＳ Ｐゴシック" charset="-128"/>
              </a:rPr>
              <a:t>Why fundamentally does it need that? </a:t>
            </a:r>
          </a:p>
          <a:p>
            <a:pPr lvl="1"/>
            <a:r>
              <a:rPr lang="en-US" dirty="0">
                <a:cs typeface="ＭＳ Ｐゴシック" charset="-128"/>
              </a:rPr>
              <a:t>How sensitive is it to occasional longer delays, periodic drops (maybe a few in a row), or data blackouts for longer periods of time?</a:t>
            </a:r>
          </a:p>
          <a:p>
            <a:r>
              <a:rPr lang="en-US" b="1" u="sng" dirty="0">
                <a:solidFill>
                  <a:srgbClr val="C0504D"/>
                </a:solidFill>
                <a:cs typeface="ＭＳ Ｐゴシック" charset="-128"/>
              </a:rPr>
              <a:t>Can I formulate &amp; test hypotheses for the above?</a:t>
            </a:r>
          </a:p>
          <a:p>
            <a:pPr lvl="1"/>
            <a:endParaRPr lang="en-US" dirty="0">
              <a:solidFill>
                <a:srgbClr val="C0504D"/>
              </a:solidFill>
              <a:cs typeface="ＭＳ Ｐゴシック" charset="-128"/>
            </a:endParaRP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61734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689184"/>
          </a:xfrm>
        </p:spPr>
        <p:txBody>
          <a:bodyPr>
            <a:normAutofit fontScale="90000"/>
          </a:bodyPr>
          <a:lstStyle/>
          <a:p>
            <a:r>
              <a:rPr lang="en-US" b="1" dirty="0">
                <a:solidFill>
                  <a:srgbClr val="00AE00"/>
                </a:solidFill>
              </a:rPr>
              <a:t>Beyond Steady-State-Only Thinking</a:t>
            </a:r>
          </a:p>
        </p:txBody>
      </p:sp>
      <p:sp>
        <p:nvSpPr>
          <p:cNvPr id="64515" name="Content Placeholder 2"/>
          <p:cNvSpPr>
            <a:spLocks noGrp="1"/>
          </p:cNvSpPr>
          <p:nvPr>
            <p:ph idx="1"/>
          </p:nvPr>
        </p:nvSpPr>
        <p:spPr>
          <a:xfrm>
            <a:off x="0" y="695502"/>
            <a:ext cx="9144000" cy="5575337"/>
          </a:xfrm>
        </p:spPr>
        <p:txBody>
          <a:bodyPr>
            <a:normAutofit fontScale="92500" lnSpcReduction="10000"/>
          </a:bodyPr>
          <a:lstStyle/>
          <a:p>
            <a:r>
              <a:rPr lang="en-US" dirty="0">
                <a:cs typeface="ＭＳ Ｐゴシック" charset="-128"/>
              </a:rPr>
              <a:t>Previous is just for steady state: different in some contingency/mode situations?</a:t>
            </a:r>
          </a:p>
          <a:p>
            <a:r>
              <a:rPr lang="en-US" dirty="0">
                <a:solidFill>
                  <a:srgbClr val="C0504D"/>
                </a:solidFill>
                <a:cs typeface="ＭＳ Ｐゴシック" charset="-128"/>
              </a:rPr>
              <a:t>How important is my app </a:t>
            </a:r>
            <a:r>
              <a:rPr lang="en-US" i="1" u="sng" dirty="0">
                <a:solidFill>
                  <a:srgbClr val="C0504D"/>
                </a:solidFill>
                <a:cs typeface="ＭＳ Ｐゴシック" charset="-128"/>
              </a:rPr>
              <a:t>in that given contingency/mode, compared to other apps?</a:t>
            </a:r>
          </a:p>
          <a:p>
            <a:pPr lvl="1"/>
            <a:r>
              <a:rPr lang="en-US" dirty="0">
                <a:cs typeface="ＭＳ Ｐゴシック" charset="-128"/>
              </a:rPr>
              <a:t>E.g., simple “importance” number [0,10]</a:t>
            </a:r>
          </a:p>
          <a:p>
            <a:pPr lvl="1"/>
            <a:r>
              <a:rPr lang="en-US" dirty="0">
                <a:cs typeface="ＭＳ Ｐゴシック" charset="-128"/>
              </a:rPr>
              <a:t>How much worse </a:t>
            </a:r>
            <a:r>
              <a:rPr lang="en-US" dirty="0" err="1">
                <a:cs typeface="ＭＳ Ｐゴシック" charset="-128"/>
              </a:rPr>
              <a:t>QoS</a:t>
            </a:r>
            <a:r>
              <a:rPr lang="en-US" dirty="0">
                <a:cs typeface="ＭＳ Ｐゴシック" charset="-128"/>
              </a:rPr>
              <a:t>+ (latency, rate, availability) can I live with in steady state and in given contingencies?</a:t>
            </a:r>
          </a:p>
          <a:p>
            <a:pPr lvl="2"/>
            <a:r>
              <a:rPr lang="en-US" dirty="0">
                <a:cs typeface="ＭＳ Ｐゴシック" charset="-128"/>
              </a:rPr>
              <a:t>But would </a:t>
            </a:r>
            <a:r>
              <a:rPr lang="en-US" b="1" dirty="0">
                <a:cs typeface="ＭＳ Ｐゴシック" charset="-128"/>
              </a:rPr>
              <a:t>still get strong guarantees </a:t>
            </a:r>
            <a:r>
              <a:rPr lang="en-US" dirty="0">
                <a:cs typeface="ＭＳ Ｐゴシック" charset="-128"/>
              </a:rPr>
              <a:t>at that lower quality</a:t>
            </a:r>
          </a:p>
          <a:p>
            <a:pPr lvl="2"/>
            <a:r>
              <a:rPr lang="en-US" dirty="0">
                <a:cs typeface="ＭＳ Ｐゴシック" charset="-128"/>
              </a:rPr>
              <a:t>How much benefit do different levels really give me?</a:t>
            </a:r>
          </a:p>
          <a:p>
            <a:pPr lvl="1"/>
            <a:r>
              <a:rPr lang="en-US" dirty="0">
                <a:cs typeface="ＭＳ Ｐゴシック" charset="-128"/>
              </a:rPr>
              <a:t>Can I program my app to run at different rates, or is there a fundamental reason it has to run at one?</a:t>
            </a:r>
          </a:p>
          <a:p>
            <a:r>
              <a:rPr lang="en-US" dirty="0">
                <a:solidFill>
                  <a:srgbClr val="C0504D"/>
                </a:solidFill>
                <a:cs typeface="ＭＳ Ｐゴシック" charset="-128"/>
              </a:rPr>
              <a:t>What extra data feeds (or higher rates etc) could I use in a contingency/mode (could get in &lt;&lt; 1sec)</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30906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689184"/>
          </a:xfrm>
        </p:spPr>
        <p:txBody>
          <a:bodyPr>
            <a:normAutofit fontScale="90000"/>
          </a:bodyPr>
          <a:lstStyle/>
          <a:p>
            <a:r>
              <a:rPr lang="en-US" b="1" dirty="0">
                <a:solidFill>
                  <a:srgbClr val="00AE00"/>
                </a:solidFill>
              </a:rPr>
              <a:t>Bad Data</a:t>
            </a:r>
          </a:p>
        </p:txBody>
      </p:sp>
      <p:sp>
        <p:nvSpPr>
          <p:cNvPr id="64515" name="Content Placeholder 2"/>
          <p:cNvSpPr>
            <a:spLocks noGrp="1"/>
          </p:cNvSpPr>
          <p:nvPr>
            <p:ph idx="1"/>
          </p:nvPr>
        </p:nvSpPr>
        <p:spPr>
          <a:xfrm>
            <a:off x="0" y="695502"/>
            <a:ext cx="9144000" cy="5575337"/>
          </a:xfrm>
        </p:spPr>
        <p:txBody>
          <a:bodyPr>
            <a:normAutofit fontScale="92500" lnSpcReduction="10000"/>
          </a:bodyPr>
          <a:lstStyle/>
          <a:p>
            <a:r>
              <a:rPr lang="en-US" dirty="0">
                <a:cs typeface="ＭＳ Ｐゴシック" charset="-128"/>
              </a:rPr>
              <a:t>How vulnerable is my power app to bad data?</a:t>
            </a:r>
          </a:p>
          <a:p>
            <a:pPr lvl="1"/>
            <a:r>
              <a:rPr lang="en-US" dirty="0">
                <a:cs typeface="ＭＳ Ｐゴシック" charset="-128"/>
              </a:rPr>
              <a:t>State estimation obviously has handed for many decades</a:t>
            </a:r>
          </a:p>
          <a:p>
            <a:r>
              <a:rPr lang="en-US" dirty="0">
                <a:cs typeface="ＭＳ Ｐゴシック" charset="-128"/>
              </a:rPr>
              <a:t>But</a:t>
            </a:r>
          </a:p>
          <a:p>
            <a:pPr lvl="1"/>
            <a:r>
              <a:rPr lang="en-US" dirty="0">
                <a:cs typeface="ＭＳ Ｐゴシック" charset="-128"/>
              </a:rPr>
              <a:t>How much bad data</a:t>
            </a:r>
          </a:p>
          <a:p>
            <a:pPr lvl="1"/>
            <a:r>
              <a:rPr lang="en-US" dirty="0">
                <a:cs typeface="ＭＳ Ｐゴシック" charset="-128"/>
              </a:rPr>
              <a:t>Does how much bad (grammar alert!)</a:t>
            </a:r>
          </a:p>
          <a:p>
            <a:pPr lvl="1"/>
            <a:r>
              <a:rPr lang="en-US" dirty="0">
                <a:cs typeface="ＭＳ Ｐゴシック" charset="-128"/>
              </a:rPr>
              <a:t>In what circumstances?</a:t>
            </a:r>
          </a:p>
          <a:p>
            <a:r>
              <a:rPr lang="en-US" dirty="0">
                <a:cs typeface="ＭＳ Ｐゴシック" charset="-128"/>
              </a:rPr>
              <a:t>E.g. </a:t>
            </a:r>
            <a:r>
              <a:rPr lang="en-US" dirty="0">
                <a:solidFill>
                  <a:srgbClr val="C00000"/>
                </a:solidFill>
                <a:cs typeface="ＭＳ Ｐゴシック" charset="-128"/>
              </a:rPr>
              <a:t>can I specify assumptions about bad data</a:t>
            </a:r>
            <a:r>
              <a:rPr lang="en-US" dirty="0">
                <a:cs typeface="ＭＳ Ｐゴシック" charset="-128"/>
              </a:rPr>
              <a:t>?</a:t>
            </a:r>
          </a:p>
          <a:p>
            <a:pPr lvl="1"/>
            <a:r>
              <a:rPr lang="en-US" dirty="0">
                <a:cs typeface="ＭＳ Ｐゴシック" charset="-128"/>
              </a:rPr>
              <a:t>Number: absolute or (better) as a function of the problem size (state/configuration/#PMUs/</a:t>
            </a:r>
            <a:r>
              <a:rPr lang="en-US" dirty="0" err="1">
                <a:cs typeface="ＭＳ Ｐゴシック" charset="-128"/>
              </a:rPr>
              <a:t>etc</a:t>
            </a:r>
            <a:r>
              <a:rPr lang="en-US" dirty="0">
                <a:cs typeface="ＭＳ Ｐゴシック" charset="-128"/>
              </a:rPr>
              <a:t>)</a:t>
            </a:r>
          </a:p>
          <a:p>
            <a:pPr lvl="1"/>
            <a:r>
              <a:rPr lang="en-US" dirty="0">
                <a:cs typeface="ＭＳ Ｐゴシック" charset="-128"/>
              </a:rPr>
              <a:t>Location and timing: randomly distributed or worst case?</a:t>
            </a:r>
          </a:p>
          <a:p>
            <a:pPr lvl="1"/>
            <a:r>
              <a:rPr lang="en-US" dirty="0">
                <a:cs typeface="ＭＳ Ｐゴシック" charset="-128"/>
              </a:rPr>
              <a:t>Error degree: randomly off (what probability distribution) or worst case (from an adversary)?</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01389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689184"/>
          </a:xfrm>
        </p:spPr>
        <p:txBody>
          <a:bodyPr>
            <a:normAutofit fontScale="90000"/>
          </a:bodyPr>
          <a:lstStyle/>
          <a:p>
            <a:r>
              <a:rPr lang="en-US" b="1" dirty="0">
                <a:solidFill>
                  <a:srgbClr val="00AE00"/>
                </a:solidFill>
              </a:rPr>
              <a:t>Bad Manners</a:t>
            </a:r>
          </a:p>
        </p:txBody>
      </p:sp>
      <p:sp>
        <p:nvSpPr>
          <p:cNvPr id="64515" name="Content Placeholder 2"/>
          <p:cNvSpPr>
            <a:spLocks noGrp="1"/>
          </p:cNvSpPr>
          <p:nvPr>
            <p:ph idx="1"/>
          </p:nvPr>
        </p:nvSpPr>
        <p:spPr>
          <a:xfrm>
            <a:off x="0" y="695502"/>
            <a:ext cx="9144000" cy="5575337"/>
          </a:xfrm>
        </p:spPr>
        <p:txBody>
          <a:bodyPr>
            <a:normAutofit fontScale="92500" lnSpcReduction="10000"/>
          </a:bodyPr>
          <a:lstStyle/>
          <a:p>
            <a:r>
              <a:rPr lang="en-US" dirty="0">
                <a:cs typeface="ＭＳ Ｐゴシック" charset="-128"/>
              </a:rPr>
              <a:t>How vulnerable is my power app or RAS scheme or stability assumptions to worst-case malicious behavior?</a:t>
            </a:r>
          </a:p>
          <a:p>
            <a:r>
              <a:rPr lang="en-US" dirty="0">
                <a:cs typeface="ＭＳ Ｐゴシック" charset="-128"/>
              </a:rPr>
              <a:t>E.g. not just false data (which may be able to be detected) but taking over command of a relay or other devices</a:t>
            </a:r>
          </a:p>
          <a:p>
            <a:pPr lvl="1"/>
            <a:r>
              <a:rPr lang="en-US" dirty="0">
                <a:cs typeface="ＭＳ Ｐゴシック" charset="-128"/>
              </a:rPr>
              <a:t>How many of these, and of what kind, could cause problems?</a:t>
            </a:r>
          </a:p>
          <a:p>
            <a:r>
              <a:rPr lang="en-US" dirty="0">
                <a:cs typeface="ＭＳ Ｐゴシック" charset="-128"/>
              </a:rPr>
              <a:t>Thinking cyber-physical here</a:t>
            </a:r>
          </a:p>
          <a:p>
            <a:pPr lvl="1"/>
            <a:r>
              <a:rPr lang="en-US" dirty="0">
                <a:cs typeface="ＭＳ Ｐゴシック" charset="-128"/>
              </a:rPr>
              <a:t>What are some worst case combinations of a physical attack (rifle, chaff, modifying sensors, ..) and a cyber attack (colluding customer meters, taking over relays, DDOS to throttle delivery of sensor data and commands,</a:t>
            </a:r>
          </a:p>
          <a:p>
            <a:pPr lvl="1"/>
            <a:r>
              <a:rPr lang="en-US" dirty="0">
                <a:cs typeface="ＭＳ Ｐゴシック" charset="-128"/>
              </a:rPr>
              <a:t>And worst case under what situations?</a:t>
            </a:r>
          </a:p>
          <a:p>
            <a:pPr lvl="1"/>
            <a:endParaRPr lang="en-US" dirty="0">
              <a:cs typeface="ＭＳ Ｐゴシック" charset="-128"/>
            </a:endParaRP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5224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689184"/>
          </a:xfrm>
        </p:spPr>
        <p:txBody>
          <a:bodyPr>
            <a:normAutofit fontScale="90000"/>
          </a:bodyPr>
          <a:lstStyle/>
          <a:p>
            <a:r>
              <a:rPr lang="en-US" b="1" dirty="0">
                <a:solidFill>
                  <a:srgbClr val="00AE00"/>
                </a:solidFill>
              </a:rPr>
              <a:t>Bad Manners (cont.)</a:t>
            </a:r>
          </a:p>
        </p:txBody>
      </p:sp>
      <p:sp>
        <p:nvSpPr>
          <p:cNvPr id="64515" name="Content Placeholder 2"/>
          <p:cNvSpPr>
            <a:spLocks noGrp="1"/>
          </p:cNvSpPr>
          <p:nvPr>
            <p:ph idx="1"/>
          </p:nvPr>
        </p:nvSpPr>
        <p:spPr>
          <a:xfrm>
            <a:off x="0" y="695502"/>
            <a:ext cx="9144000" cy="5575337"/>
          </a:xfrm>
        </p:spPr>
        <p:txBody>
          <a:bodyPr>
            <a:normAutofit/>
          </a:bodyPr>
          <a:lstStyle/>
          <a:p>
            <a:r>
              <a:rPr lang="en-US" altLang="en-US" dirty="0">
                <a:solidFill>
                  <a:schemeClr val="accent2"/>
                </a:solidFill>
              </a:rPr>
              <a:t>“The event I fear most is a physical attack in a successful cyber-attack in conjunction with responders' 911 system or </a:t>
            </a:r>
            <a:r>
              <a:rPr lang="en-US" altLang="en-US" i="1" dirty="0">
                <a:solidFill>
                  <a:schemeClr val="accent2"/>
                </a:solidFill>
              </a:rPr>
              <a:t>on the </a:t>
            </a:r>
            <a:r>
              <a:rPr lang="en-US" altLang="en-US" i="1" u="sng" dirty="0">
                <a:solidFill>
                  <a:schemeClr val="accent2"/>
                </a:solidFill>
              </a:rPr>
              <a:t>power grid</a:t>
            </a:r>
            <a:r>
              <a:rPr lang="en-US" altLang="en-US" dirty="0">
                <a:solidFill>
                  <a:schemeClr val="accent2"/>
                </a:solidFill>
              </a:rPr>
              <a:t>,”</a:t>
            </a:r>
            <a:endParaRPr lang="en-US" altLang="en-US" dirty="0">
              <a:solidFill>
                <a:srgbClr val="FF3300"/>
              </a:solidFill>
            </a:endParaRPr>
          </a:p>
          <a:p>
            <a:pPr lvl="1"/>
            <a:r>
              <a:rPr lang="en-US" altLang="en-US" sz="2600" dirty="0"/>
              <a:t>Ronald Dick, director of the FBI's National Infrastructure Protection Center, </a:t>
            </a:r>
            <a:r>
              <a:rPr lang="en-US" altLang="en-US" sz="2600" i="1" dirty="0"/>
              <a:t>Washington Post</a:t>
            </a:r>
            <a:r>
              <a:rPr lang="en-US" altLang="en-US" sz="2600" dirty="0"/>
              <a:t>, Front Page Article, June 27 2002,  (</a:t>
            </a:r>
            <a:r>
              <a:rPr lang="en-US" altLang="en-US" sz="2600" i="1" u="sng" dirty="0"/>
              <a:t>emphasis</a:t>
            </a:r>
            <a:r>
              <a:rPr lang="en-US" altLang="en-US" sz="2600" dirty="0"/>
              <a:t> added)</a:t>
            </a:r>
          </a:p>
          <a:p>
            <a:pPr lvl="1"/>
            <a:endParaRPr lang="en-US" dirty="0">
              <a:cs typeface="ＭＳ Ｐゴシック" charset="-128"/>
            </a:endParaRP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41847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19432"/>
            <a:ext cx="9144000" cy="800062"/>
          </a:xfrm>
        </p:spPr>
        <p:txBody>
          <a:bodyPr>
            <a:normAutofit/>
          </a:bodyPr>
          <a:lstStyle/>
          <a:p>
            <a:r>
              <a:rPr lang="en-US" b="1" dirty="0">
                <a:solidFill>
                  <a:srgbClr val="00AE00"/>
                </a:solidFill>
              </a:rPr>
              <a:t>A Cloudy Forecast</a:t>
            </a:r>
          </a:p>
        </p:txBody>
      </p:sp>
      <p:sp>
        <p:nvSpPr>
          <p:cNvPr id="64515" name="Content Placeholder 2"/>
          <p:cNvSpPr>
            <a:spLocks noGrp="1"/>
          </p:cNvSpPr>
          <p:nvPr>
            <p:ph idx="1"/>
          </p:nvPr>
        </p:nvSpPr>
        <p:spPr>
          <a:xfrm>
            <a:off x="0" y="573952"/>
            <a:ext cx="9144000" cy="5725290"/>
          </a:xfrm>
        </p:spPr>
        <p:txBody>
          <a:bodyPr>
            <a:normAutofit fontScale="85000" lnSpcReduction="20000"/>
          </a:bodyPr>
          <a:lstStyle/>
          <a:p>
            <a:r>
              <a:rPr lang="en-US" dirty="0">
                <a:cs typeface="ＭＳ Ｐゴシック" charset="-128"/>
              </a:rPr>
              <a:t>What could I do with cloud computing, assuming it is made mission critical, i.e.:</a:t>
            </a:r>
          </a:p>
          <a:p>
            <a:pPr lvl="1"/>
            <a:r>
              <a:rPr lang="en-US" dirty="0">
                <a:cs typeface="ＭＳ Ｐゴシック" charset="-128"/>
              </a:rPr>
              <a:t>Keeps same fast throughput</a:t>
            </a:r>
          </a:p>
          <a:p>
            <a:pPr lvl="1"/>
            <a:r>
              <a:rPr lang="en-US" dirty="0">
                <a:cs typeface="ＭＳ Ｐゴシック" charset="-128"/>
              </a:rPr>
              <a:t>Does not allow deliberate “inconsistencies”</a:t>
            </a:r>
          </a:p>
          <a:p>
            <a:pPr lvl="2"/>
            <a:r>
              <a:rPr lang="en-US" dirty="0">
                <a:cs typeface="ＭＳ Ｐゴシック" charset="-128"/>
              </a:rPr>
              <a:t>e.g., a replica does a state update never received by others</a:t>
            </a:r>
          </a:p>
          <a:p>
            <a:pPr lvl="1"/>
            <a:r>
              <a:rPr lang="en-US" dirty="0">
                <a:cs typeface="ＭＳ Ｐゴシック" charset="-128"/>
              </a:rPr>
              <a:t>Is much more predictable with CPU </a:t>
            </a:r>
            <a:r>
              <a:rPr lang="en-US" dirty="0" err="1">
                <a:cs typeface="ＭＳ Ｐゴシック" charset="-128"/>
              </a:rPr>
              <a:t>perf</a:t>
            </a:r>
            <a:r>
              <a:rPr lang="en-US" dirty="0">
                <a:cs typeface="ＭＳ Ｐゴシック" charset="-128"/>
              </a:rPr>
              <a:t>., ramp-up time, …</a:t>
            </a:r>
          </a:p>
          <a:p>
            <a:pPr lvl="1"/>
            <a:r>
              <a:rPr lang="en-US" dirty="0">
                <a:cs typeface="ＭＳ Ｐゴシック" charset="-128"/>
              </a:rPr>
              <a:t>(BTW, ARPA-E </a:t>
            </a:r>
            <a:r>
              <a:rPr lang="en-US" dirty="0" err="1">
                <a:cs typeface="ＭＳ Ｐゴシック" charset="-128"/>
              </a:rPr>
              <a:t>GridCloud</a:t>
            </a:r>
            <a:r>
              <a:rPr lang="en-US" dirty="0">
                <a:cs typeface="ＭＳ Ｐゴシック" charset="-128"/>
              </a:rPr>
              <a:t> </a:t>
            </a:r>
            <a:r>
              <a:rPr lang="en-US" dirty="0" err="1">
                <a:cs typeface="ＭＳ Ｐゴシック" charset="-128"/>
              </a:rPr>
              <a:t>proj</a:t>
            </a:r>
            <a:r>
              <a:rPr lang="en-US" dirty="0">
                <a:cs typeface="ＭＳ Ｐゴシック" charset="-128"/>
              </a:rPr>
              <a:t>. w/</a:t>
            </a:r>
            <a:r>
              <a:rPr lang="en-US" dirty="0" err="1">
                <a:cs typeface="ＭＳ Ｐゴシック" charset="-128"/>
              </a:rPr>
              <a:t>Cornell+WSU</a:t>
            </a:r>
            <a:r>
              <a:rPr lang="en-US" dirty="0">
                <a:cs typeface="ＭＳ Ｐゴシック" charset="-128"/>
              </a:rPr>
              <a:t> doing for &gt;2 years)</a:t>
            </a:r>
          </a:p>
          <a:p>
            <a:pPr lvl="2"/>
            <a:r>
              <a:rPr lang="en-US" dirty="0">
                <a:cs typeface="ＭＳ Ｐゴシック" charset="-128"/>
              </a:rPr>
              <a:t>Pilot starting with ISO-New England, likely others soon</a:t>
            </a:r>
          </a:p>
          <a:p>
            <a:pPr lvl="1"/>
            <a:r>
              <a:rPr lang="en-US" b="1" dirty="0">
                <a:solidFill>
                  <a:schemeClr val="accent2"/>
                </a:solidFill>
                <a:cs typeface="ＭＳ Ｐゴシック" charset="-128"/>
              </a:rPr>
              <a:t>Not all CPUs in datacenter, some (managed) in substations… (Cisco Fog?)</a:t>
            </a:r>
          </a:p>
          <a:p>
            <a:r>
              <a:rPr lang="en-US" dirty="0">
                <a:cs typeface="ＭＳ Ｐゴシック" charset="-128"/>
              </a:rPr>
              <a:t>How could I use</a:t>
            </a:r>
          </a:p>
          <a:p>
            <a:pPr lvl="1"/>
            <a:r>
              <a:rPr lang="en-US" dirty="0">
                <a:cs typeface="ＭＳ Ｐゴシック" charset="-128"/>
              </a:rPr>
              <a:t>Tens/Hundreds of processors in steady state</a:t>
            </a:r>
          </a:p>
          <a:p>
            <a:pPr lvl="1"/>
            <a:r>
              <a:rPr lang="en-US" b="1" dirty="0">
                <a:solidFill>
                  <a:srgbClr val="C00000"/>
                </a:solidFill>
                <a:cs typeface="ＭＳ Ｐゴシック" charset="-128"/>
              </a:rPr>
              <a:t>&gt;&gt;Thousands when approaching/reaching contingencies</a:t>
            </a:r>
          </a:p>
          <a:p>
            <a:pPr lvl="1"/>
            <a:r>
              <a:rPr lang="en-US" dirty="0">
                <a:cs typeface="ＭＳ Ｐゴシック" charset="-128"/>
              </a:rPr>
              <a:t>Data from ALL participants in a grid enabled quickly when approaching a crisis</a:t>
            </a:r>
          </a:p>
          <a:p>
            <a:r>
              <a:rPr lang="en-US" dirty="0">
                <a:cs typeface="ＭＳ Ｐゴシック" charset="-128"/>
              </a:rPr>
              <a:t>More in the “Killer Apps” discussion in the backup slides</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918049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800062"/>
          </a:xfrm>
        </p:spPr>
        <p:txBody>
          <a:bodyPr>
            <a:normAutofit fontScale="90000"/>
          </a:bodyPr>
          <a:lstStyle/>
          <a:p>
            <a:r>
              <a:rPr lang="en-US" b="1" dirty="0">
                <a:solidFill>
                  <a:schemeClr val="accent2"/>
                </a:solidFill>
              </a:rPr>
              <a:t>CIP-Managed</a:t>
            </a:r>
            <a:r>
              <a:rPr lang="en-US" b="1" dirty="0">
                <a:solidFill>
                  <a:srgbClr val="FF0000"/>
                </a:solidFill>
              </a:rPr>
              <a:t> </a:t>
            </a:r>
            <a:r>
              <a:rPr lang="en-US" b="1" dirty="0" err="1">
                <a:solidFill>
                  <a:srgbClr val="00AE00"/>
                </a:solidFill>
              </a:rPr>
              <a:t>Compute</a:t>
            </a:r>
            <a:r>
              <a:rPr lang="en-US" b="1" dirty="0" err="1">
                <a:solidFill>
                  <a:schemeClr val="accent2"/>
                </a:solidFill>
              </a:rPr>
              <a:t>+</a:t>
            </a:r>
            <a:r>
              <a:rPr lang="en-US" b="1" dirty="0" err="1">
                <a:solidFill>
                  <a:srgbClr val="00AE00"/>
                </a:solidFill>
              </a:rPr>
              <a:t>Comms</a:t>
            </a:r>
            <a:r>
              <a:rPr lang="en-US" b="1" dirty="0" err="1">
                <a:solidFill>
                  <a:schemeClr val="accent2"/>
                </a:solidFill>
              </a:rPr>
              <a:t>+</a:t>
            </a:r>
            <a:r>
              <a:rPr lang="en-US" b="1" dirty="0" err="1">
                <a:solidFill>
                  <a:srgbClr val="00AE00"/>
                </a:solidFill>
              </a:rPr>
              <a:t>Security</a:t>
            </a:r>
            <a:endParaRPr lang="en-US" b="1" dirty="0">
              <a:solidFill>
                <a:srgbClr val="00AE00"/>
              </a:solidFill>
            </a:endParaRPr>
          </a:p>
        </p:txBody>
      </p:sp>
      <p:sp>
        <p:nvSpPr>
          <p:cNvPr id="64515" name="Content Placeholder 2"/>
          <p:cNvSpPr>
            <a:spLocks noGrp="1"/>
          </p:cNvSpPr>
          <p:nvPr>
            <p:ph idx="1"/>
          </p:nvPr>
        </p:nvSpPr>
        <p:spPr>
          <a:xfrm>
            <a:off x="0" y="685422"/>
            <a:ext cx="9144000" cy="5725290"/>
          </a:xfrm>
        </p:spPr>
        <p:txBody>
          <a:bodyPr>
            <a:normAutofit/>
          </a:bodyPr>
          <a:lstStyle/>
          <a:p>
            <a:r>
              <a:rPr lang="en-US" dirty="0">
                <a:cs typeface="ＭＳ Ｐゴシック" charset="-128"/>
              </a:rPr>
              <a:t>Computations + communications + security </a:t>
            </a:r>
            <a:r>
              <a:rPr lang="en-US" i="1" dirty="0">
                <a:solidFill>
                  <a:srgbClr val="C00000"/>
                </a:solidFill>
                <a:cs typeface="ＭＳ Ｐゴシック" charset="-128"/>
              </a:rPr>
              <a:t>can</a:t>
            </a:r>
            <a:r>
              <a:rPr lang="en-US" dirty="0">
                <a:solidFill>
                  <a:srgbClr val="C00000"/>
                </a:solidFill>
                <a:cs typeface="ＭＳ Ｐゴシック" charset="-128"/>
              </a:rPr>
              <a:t> be</a:t>
            </a:r>
          </a:p>
          <a:p>
            <a:pPr lvl="1"/>
            <a:r>
              <a:rPr lang="en-US" dirty="0">
                <a:cs typeface="ＭＳ Ｐゴシック" charset="-128"/>
              </a:rPr>
              <a:t>Mission critical to power grid specs</a:t>
            </a:r>
          </a:p>
          <a:p>
            <a:pPr lvl="2"/>
            <a:r>
              <a:rPr lang="en-US" dirty="0">
                <a:cs typeface="ＭＳ Ｐゴシック" charset="-128"/>
              </a:rPr>
              <a:t>Closed-loop WAN app requirements </a:t>
            </a:r>
            <a:r>
              <a:rPr lang="en-US" b="1" dirty="0">
                <a:solidFill>
                  <a:schemeClr val="accent2"/>
                </a:solidFill>
                <a:cs typeface="ＭＳ Ｐゴシック" charset="-128"/>
              </a:rPr>
              <a:t>WAY harder </a:t>
            </a:r>
            <a:r>
              <a:rPr lang="en-US" dirty="0">
                <a:cs typeface="ＭＳ Ｐゴシック" charset="-128"/>
              </a:rPr>
              <a:t>than air traffic control, railways, military, …</a:t>
            </a:r>
          </a:p>
          <a:p>
            <a:pPr lvl="1"/>
            <a:r>
              <a:rPr lang="en-US" dirty="0">
                <a:cs typeface="ＭＳ Ｐゴシック" charset="-128"/>
              </a:rPr>
              <a:t>Changed rapidly in a coordinated manner</a:t>
            </a:r>
          </a:p>
          <a:p>
            <a:pPr lvl="2"/>
            <a:r>
              <a:rPr lang="en-US" dirty="0">
                <a:cs typeface="ＭＳ Ｐゴシック" charset="-128"/>
              </a:rPr>
              <a:t>Providing app developers </a:t>
            </a:r>
            <a:r>
              <a:rPr lang="en-US" b="1" dirty="0">
                <a:solidFill>
                  <a:schemeClr val="accent2"/>
                </a:solidFill>
                <a:cs typeface="ＭＳ Ｐゴシック" charset="-128"/>
              </a:rPr>
              <a:t>much higher-level building blocks</a:t>
            </a:r>
          </a:p>
          <a:p>
            <a:pPr lvl="1"/>
            <a:r>
              <a:rPr lang="en-US" dirty="0">
                <a:cs typeface="ＭＳ Ｐゴシック" charset="-128"/>
              </a:rPr>
              <a:t>Managed in a network operations center 24x7</a:t>
            </a:r>
          </a:p>
          <a:p>
            <a:pPr lvl="2"/>
            <a:r>
              <a:rPr lang="en-US" b="1" u="sng" dirty="0">
                <a:solidFill>
                  <a:srgbClr val="C00000"/>
                </a:solidFill>
                <a:cs typeface="ＭＳ Ｐゴシック" charset="-128"/>
              </a:rPr>
              <a:t>Much like a power control center!!!</a:t>
            </a:r>
          </a:p>
          <a:p>
            <a:pPr lvl="2"/>
            <a:r>
              <a:rPr lang="en-US" dirty="0">
                <a:cs typeface="ＭＳ Ｐゴシック" charset="-128"/>
              </a:rPr>
              <a:t>Needed if power grid stability really does depend on </a:t>
            </a:r>
            <a:r>
              <a:rPr lang="en-US" dirty="0" err="1">
                <a:cs typeface="ＭＳ Ｐゴシック" charset="-128"/>
              </a:rPr>
              <a:t>comms</a:t>
            </a:r>
            <a:r>
              <a:rPr lang="en-US" dirty="0">
                <a:cs typeface="ＭＳ Ｐゴシック" charset="-128"/>
              </a:rPr>
              <a:t> and computation and cyber-security</a:t>
            </a:r>
          </a:p>
          <a:p>
            <a:pPr lvl="2"/>
            <a:r>
              <a:rPr lang="en-US" dirty="0">
                <a:cs typeface="ＭＳ Ｐゴシック" charset="-128"/>
              </a:rPr>
              <a:t>No more hard-coded and unmonitored </a:t>
            </a:r>
            <a:r>
              <a:rPr lang="en-US" dirty="0" err="1">
                <a:cs typeface="ＭＳ Ｐゴシック" charset="-128"/>
              </a:rPr>
              <a:t>comms</a:t>
            </a:r>
            <a:r>
              <a:rPr lang="en-US" dirty="0">
                <a:cs typeface="ＭＳ Ｐゴシック" charset="-128"/>
              </a:rPr>
              <a:t> infrastructures causing headaches when glitches occur! </a:t>
            </a:r>
          </a:p>
          <a:p>
            <a:endParaRPr lang="en-US" dirty="0">
              <a:cs typeface="ＭＳ Ｐゴシック" charset="-128"/>
            </a:endParaRPr>
          </a:p>
          <a:p>
            <a:pPr lvl="1"/>
            <a:endParaRPr lang="en-US" dirty="0">
              <a:cs typeface="ＭＳ Ｐゴシック" charset="-128"/>
            </a:endParaRP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4237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dirty="0">
                <a:solidFill>
                  <a:schemeClr val="bg1">
                    <a:lumMod val="65000"/>
                  </a:schemeClr>
                </a:solidFill>
              </a:rPr>
              <a:t>Questions for Power Engineers &amp; Researchers</a:t>
            </a:r>
          </a:p>
          <a:p>
            <a:r>
              <a:rPr lang="en-US" b="1" dirty="0">
                <a:solidFill>
                  <a:srgbClr val="C0504D"/>
                </a:solidFill>
              </a:rPr>
              <a:t>WAN Apps with Extreme </a:t>
            </a:r>
            <a:r>
              <a:rPr lang="en-US" b="1" dirty="0" err="1">
                <a:solidFill>
                  <a:srgbClr val="C0504D"/>
                </a:solidFill>
              </a:rPr>
              <a:t>Comms</a:t>
            </a:r>
            <a:r>
              <a:rPr lang="en-US" b="1" dirty="0">
                <a:solidFill>
                  <a:srgbClr val="C0504D"/>
                </a:solidFill>
              </a:rPr>
              <a:t> Requirements</a:t>
            </a:r>
          </a:p>
          <a:p>
            <a:r>
              <a:rPr lang="en-US" dirty="0"/>
              <a:t>IT Guidelines for Achieving these Requirements</a:t>
            </a:r>
          </a:p>
          <a:p>
            <a:r>
              <a:rPr lang="en-US" dirty="0" err="1"/>
              <a:t>GridStat</a:t>
            </a:r>
            <a:r>
              <a:rPr lang="en-US" dirty="0"/>
              <a:t>: Industrial Internet for Electricity (IIE)</a:t>
            </a:r>
          </a:p>
          <a:p>
            <a:r>
              <a:rPr lang="en-US" dirty="0" err="1"/>
              <a:t>GridStat</a:t>
            </a:r>
            <a:r>
              <a:rPr lang="en-US" dirty="0"/>
              <a:t> Cyber-Physical Example</a:t>
            </a:r>
          </a:p>
          <a:p>
            <a:r>
              <a:rPr lang="en-US" dirty="0"/>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73421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Wide Range of </a:t>
            </a:r>
            <a:r>
              <a:rPr lang="en-US" dirty="0" err="1"/>
              <a:t>QoS</a:t>
            </a:r>
            <a:r>
              <a:rPr lang="en-US" dirty="0"/>
              <a:t>+ Requirements</a:t>
            </a:r>
          </a:p>
        </p:txBody>
      </p:sp>
      <p:sp>
        <p:nvSpPr>
          <p:cNvPr id="3" name="Content Placeholder 2"/>
          <p:cNvSpPr>
            <a:spLocks noGrp="1"/>
          </p:cNvSpPr>
          <p:nvPr>
            <p:ph idx="1"/>
          </p:nvPr>
        </p:nvSpPr>
        <p:spPr/>
        <p:txBody>
          <a:bodyPr>
            <a:normAutofit fontScale="92500" lnSpcReduction="10000"/>
          </a:bodyPr>
          <a:lstStyle/>
          <a:p>
            <a:r>
              <a:rPr lang="en-US" b="1" dirty="0" err="1">
                <a:solidFill>
                  <a:srgbClr val="C00000"/>
                </a:solidFill>
              </a:rPr>
              <a:t>QoS</a:t>
            </a:r>
            <a:r>
              <a:rPr lang="en-US" b="1" dirty="0">
                <a:solidFill>
                  <a:srgbClr val="C00000"/>
                </a:solidFill>
              </a:rPr>
              <a:t>+</a:t>
            </a:r>
            <a:r>
              <a:rPr lang="en-US" dirty="0"/>
              <a:t>: </a:t>
            </a:r>
          </a:p>
          <a:p>
            <a:pPr lvl="1"/>
            <a:r>
              <a:rPr lang="en-US" dirty="0"/>
              <a:t>network/middleware “</a:t>
            </a:r>
            <a:r>
              <a:rPr lang="en-US" dirty="0" err="1"/>
              <a:t>QoS</a:t>
            </a:r>
            <a:r>
              <a:rPr lang="en-US" dirty="0"/>
              <a:t>” (latency, rate), availability/criticality</a:t>
            </a:r>
          </a:p>
          <a:p>
            <a:pPr lvl="1"/>
            <a:r>
              <a:rPr lang="en-US" dirty="0"/>
              <a:t>Also things an implementer/</a:t>
            </a:r>
            <a:r>
              <a:rPr lang="en-US" dirty="0" err="1"/>
              <a:t>deployer</a:t>
            </a:r>
            <a:r>
              <a:rPr lang="en-US" dirty="0"/>
              <a:t> of WAMS-DD</a:t>
            </a:r>
            <a:r>
              <a:rPr lang="en-US" baseline="30000" dirty="0"/>
              <a:t>1</a:t>
            </a:r>
            <a:r>
              <a:rPr lang="en-US" dirty="0"/>
              <a:t> needs to know: geographic scope, quantity.</a:t>
            </a:r>
          </a:p>
          <a:p>
            <a:r>
              <a:rPr lang="en-US" dirty="0"/>
              <a:t>Comparing Apples and Apples:</a:t>
            </a:r>
          </a:p>
          <a:p>
            <a:pPr lvl="1"/>
            <a:r>
              <a:rPr lang="en-US" dirty="0"/>
              <a:t>Normalize each from 1 (very easy) to 5 (very hard)</a:t>
            </a:r>
          </a:p>
          <a:p>
            <a:r>
              <a:rPr lang="en-US" dirty="0"/>
              <a:t>Wide ranges</a:t>
            </a:r>
          </a:p>
          <a:p>
            <a:pPr lvl="1"/>
            <a:r>
              <a:rPr lang="en-US" dirty="0"/>
              <a:t>Across application families</a:t>
            </a:r>
          </a:p>
          <a:p>
            <a:pPr lvl="1"/>
            <a:r>
              <a:rPr lang="en-US" dirty="0"/>
              <a:t>Sometimes within them (each configuration is different)</a:t>
            </a:r>
          </a:p>
        </p:txBody>
      </p:sp>
      <p:sp>
        <p:nvSpPr>
          <p:cNvPr id="4" name="TextBox 3"/>
          <p:cNvSpPr txBox="1"/>
          <p:nvPr/>
        </p:nvSpPr>
        <p:spPr>
          <a:xfrm>
            <a:off x="3144075" y="6250797"/>
            <a:ext cx="3419927" cy="369332"/>
          </a:xfrm>
          <a:prstGeom prst="rect">
            <a:avLst/>
          </a:prstGeom>
          <a:noFill/>
        </p:spPr>
        <p:txBody>
          <a:bodyPr wrap="none" rtlCol="0">
            <a:spAutoFit/>
          </a:bodyPr>
          <a:lstStyle/>
          <a:p>
            <a:r>
              <a:rPr lang="en-US" baseline="30000" dirty="0"/>
              <a:t>1</a:t>
            </a:r>
            <a:r>
              <a:rPr lang="en-US" dirty="0"/>
              <a:t>WAMS-DD≡WAMS Data Delivery</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930208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9"/>
            <a:ext cx="9144000" cy="655556"/>
          </a:xfrm>
        </p:spPr>
        <p:txBody>
          <a:bodyPr>
            <a:normAutofit fontScale="90000"/>
          </a:bodyPr>
          <a:lstStyle/>
          <a:p>
            <a:r>
              <a:rPr lang="en-US" b="1" dirty="0">
                <a:solidFill>
                  <a:srgbClr val="00AE00"/>
                </a:solidFill>
              </a:rPr>
              <a:t>Normalized Values of Parameters</a:t>
            </a:r>
          </a:p>
        </p:txBody>
      </p:sp>
      <p:graphicFrame>
        <p:nvGraphicFramePr>
          <p:cNvPr id="9" name="Table 8"/>
          <p:cNvGraphicFramePr>
            <a:graphicFrameLocks noGrp="1"/>
          </p:cNvGraphicFramePr>
          <p:nvPr>
            <p:extLst>
              <p:ext uri="{D42A27DB-BD31-4B8C-83A1-F6EECF244321}">
                <p14:modId xmlns:p14="http://schemas.microsoft.com/office/powerpoint/2010/main" val="2214364949"/>
              </p:ext>
            </p:extLst>
          </p:nvPr>
        </p:nvGraphicFramePr>
        <p:xfrm>
          <a:off x="1" y="635052"/>
          <a:ext cx="9084178" cy="5357592"/>
        </p:xfrm>
        <a:graphic>
          <a:graphicData uri="http://schemas.openxmlformats.org/drawingml/2006/table">
            <a:tbl>
              <a:tblPr firstRow="1" bandRow="1">
                <a:tableStyleId>{5C22544A-7EE6-4342-B048-85BDC9FD1C3A}</a:tableStyleId>
              </a:tblPr>
              <a:tblGrid>
                <a:gridCol w="1353745">
                  <a:extLst>
                    <a:ext uri="{9D8B030D-6E8A-4147-A177-3AD203B41FA5}">
                      <a16:colId xmlns:a16="http://schemas.microsoft.com/office/drawing/2014/main" val="20000"/>
                    </a:ext>
                  </a:extLst>
                </a:gridCol>
                <a:gridCol w="1412203">
                  <a:extLst>
                    <a:ext uri="{9D8B030D-6E8A-4147-A177-3AD203B41FA5}">
                      <a16:colId xmlns:a16="http://schemas.microsoft.com/office/drawing/2014/main" val="20001"/>
                    </a:ext>
                  </a:extLst>
                </a:gridCol>
                <a:gridCol w="939583">
                  <a:extLst>
                    <a:ext uri="{9D8B030D-6E8A-4147-A177-3AD203B41FA5}">
                      <a16:colId xmlns:a16="http://schemas.microsoft.com/office/drawing/2014/main" val="20002"/>
                    </a:ext>
                  </a:extLst>
                </a:gridCol>
                <a:gridCol w="1656049">
                  <a:extLst>
                    <a:ext uri="{9D8B030D-6E8A-4147-A177-3AD203B41FA5}">
                      <a16:colId xmlns:a16="http://schemas.microsoft.com/office/drawing/2014/main" val="20003"/>
                    </a:ext>
                  </a:extLst>
                </a:gridCol>
                <a:gridCol w="1732678">
                  <a:extLst>
                    <a:ext uri="{9D8B030D-6E8A-4147-A177-3AD203B41FA5}">
                      <a16:colId xmlns:a16="http://schemas.microsoft.com/office/drawing/2014/main" val="20004"/>
                    </a:ext>
                  </a:extLst>
                </a:gridCol>
                <a:gridCol w="1989920">
                  <a:extLst>
                    <a:ext uri="{9D8B030D-6E8A-4147-A177-3AD203B41FA5}">
                      <a16:colId xmlns:a16="http://schemas.microsoft.com/office/drawing/2014/main" val="20005"/>
                    </a:ext>
                  </a:extLst>
                </a:gridCol>
              </a:tblGrid>
              <a:tr h="1040075">
                <a:tc>
                  <a:txBody>
                    <a:bodyPr/>
                    <a:lstStyle/>
                    <a:p>
                      <a:r>
                        <a:rPr lang="en-US" sz="2400" dirty="0"/>
                        <a:t>Difficulty </a:t>
                      </a:r>
                    </a:p>
                    <a:p>
                      <a:r>
                        <a:rPr lang="en-US" sz="2400" dirty="0"/>
                        <a:t>(5</a:t>
                      </a:r>
                      <a:r>
                        <a:rPr lang="en-US" sz="2400" baseline="0" dirty="0"/>
                        <a:t> is </a:t>
                      </a:r>
                      <a:r>
                        <a:rPr lang="en-US" sz="2400" dirty="0"/>
                        <a:t>hardest)</a:t>
                      </a:r>
                    </a:p>
                  </a:txBody>
                  <a:tcPr/>
                </a:tc>
                <a:tc>
                  <a:txBody>
                    <a:bodyPr/>
                    <a:lstStyle/>
                    <a:p>
                      <a:r>
                        <a:rPr lang="en-US" sz="2400" dirty="0"/>
                        <a:t>Latency</a:t>
                      </a:r>
                    </a:p>
                    <a:p>
                      <a:r>
                        <a:rPr lang="en-US" sz="2400" dirty="0"/>
                        <a:t>(ms)</a:t>
                      </a:r>
                    </a:p>
                  </a:txBody>
                  <a:tcPr/>
                </a:tc>
                <a:tc>
                  <a:txBody>
                    <a:bodyPr/>
                    <a:lstStyle/>
                    <a:p>
                      <a:r>
                        <a:rPr lang="en-US" sz="2400" dirty="0"/>
                        <a:t>Rate (Hz)</a:t>
                      </a:r>
                    </a:p>
                  </a:txBody>
                  <a:tcPr/>
                </a:tc>
                <a:tc>
                  <a:txBody>
                    <a:bodyPr/>
                    <a:lstStyle/>
                    <a:p>
                      <a:r>
                        <a:rPr lang="en-US" sz="2400" dirty="0"/>
                        <a:t>Criticality/ Availability</a:t>
                      </a:r>
                    </a:p>
                  </a:txBody>
                  <a:tcPr/>
                </a:tc>
                <a:tc>
                  <a:txBody>
                    <a:bodyPr/>
                    <a:lstStyle/>
                    <a:p>
                      <a:r>
                        <a:rPr lang="en-US" sz="2400" dirty="0"/>
                        <a:t>Quantity</a:t>
                      </a:r>
                    </a:p>
                  </a:txBody>
                  <a:tcPr/>
                </a:tc>
                <a:tc>
                  <a:txBody>
                    <a:bodyPr/>
                    <a:lstStyle/>
                    <a:p>
                      <a:r>
                        <a:rPr lang="en-US" sz="2400" dirty="0"/>
                        <a:t>Geography</a:t>
                      </a:r>
                    </a:p>
                  </a:txBody>
                  <a:tcPr/>
                </a:tc>
                <a:extLst>
                  <a:ext uri="{0D108BD9-81ED-4DB2-BD59-A6C34878D82A}">
                    <a16:rowId xmlns:a16="http://schemas.microsoft.com/office/drawing/2014/main" val="10000"/>
                  </a:ext>
                </a:extLst>
              </a:tr>
              <a:tr h="1004382">
                <a:tc>
                  <a:txBody>
                    <a:bodyPr/>
                    <a:lstStyle/>
                    <a:p>
                      <a:r>
                        <a:rPr lang="en-US" sz="2400" dirty="0"/>
                        <a:t>5</a:t>
                      </a:r>
                    </a:p>
                  </a:txBody>
                  <a:tcPr/>
                </a:tc>
                <a:tc>
                  <a:txBody>
                    <a:bodyPr/>
                    <a:lstStyle/>
                    <a:p>
                      <a:r>
                        <a:rPr lang="en-US" sz="2400" dirty="0"/>
                        <a:t>5-20</a:t>
                      </a:r>
                    </a:p>
                  </a:txBody>
                  <a:tcPr/>
                </a:tc>
                <a:tc>
                  <a:txBody>
                    <a:bodyPr/>
                    <a:lstStyle/>
                    <a:p>
                      <a:r>
                        <a:rPr lang="en-US" sz="2400" dirty="0"/>
                        <a:t>&gt;240</a:t>
                      </a:r>
                    </a:p>
                  </a:txBody>
                  <a:tcPr/>
                </a:tc>
                <a:tc>
                  <a:txBody>
                    <a:bodyPr/>
                    <a:lstStyle/>
                    <a:p>
                      <a:r>
                        <a:rPr lang="en-US" sz="2400" dirty="0"/>
                        <a:t>Ultra</a:t>
                      </a:r>
                    </a:p>
                  </a:txBody>
                  <a:tcPr/>
                </a:tc>
                <a:tc>
                  <a:txBody>
                    <a:bodyPr/>
                    <a:lstStyle/>
                    <a:p>
                      <a:r>
                        <a:rPr lang="en-US" sz="2400" dirty="0"/>
                        <a:t>Very High</a:t>
                      </a:r>
                    </a:p>
                  </a:txBody>
                  <a:tcPr/>
                </a:tc>
                <a:tc>
                  <a:txBody>
                    <a:bodyPr/>
                    <a:lstStyle/>
                    <a:p>
                      <a:r>
                        <a:rPr lang="en-US" sz="2400" dirty="0"/>
                        <a:t>Across grid or multiple </a:t>
                      </a:r>
                      <a:r>
                        <a:rPr lang="en-US" sz="2400" dirty="0" err="1"/>
                        <a:t>ISOs/RTOs</a:t>
                      </a:r>
                      <a:endParaRPr lang="en-US" sz="2400" dirty="0"/>
                    </a:p>
                  </a:txBody>
                  <a:tcPr/>
                </a:tc>
                <a:extLst>
                  <a:ext uri="{0D108BD9-81ED-4DB2-BD59-A6C34878D82A}">
                    <a16:rowId xmlns:a16="http://schemas.microsoft.com/office/drawing/2014/main" val="10001"/>
                  </a:ext>
                </a:extLst>
              </a:tr>
              <a:tr h="703067">
                <a:tc>
                  <a:txBody>
                    <a:bodyPr/>
                    <a:lstStyle/>
                    <a:p>
                      <a:r>
                        <a:rPr lang="en-US" sz="2400" dirty="0"/>
                        <a:t>4</a:t>
                      </a:r>
                    </a:p>
                  </a:txBody>
                  <a:tcPr/>
                </a:tc>
                <a:tc>
                  <a:txBody>
                    <a:bodyPr/>
                    <a:lstStyle/>
                    <a:p>
                      <a:r>
                        <a:rPr lang="en-US" sz="2400" dirty="0"/>
                        <a:t>20-50</a:t>
                      </a:r>
                    </a:p>
                  </a:txBody>
                  <a:tcPr/>
                </a:tc>
                <a:tc>
                  <a:txBody>
                    <a:bodyPr/>
                    <a:lstStyle/>
                    <a:p>
                      <a:r>
                        <a:rPr lang="en-US" sz="2400" dirty="0"/>
                        <a:t>120-</a:t>
                      </a:r>
                    </a:p>
                    <a:p>
                      <a:r>
                        <a:rPr lang="en-US" sz="2400" dirty="0"/>
                        <a:t>240</a:t>
                      </a:r>
                    </a:p>
                  </a:txBody>
                  <a:tcPr/>
                </a:tc>
                <a:tc>
                  <a:txBody>
                    <a:bodyPr/>
                    <a:lstStyle/>
                    <a:p>
                      <a:r>
                        <a:rPr lang="en-US" sz="2400" dirty="0"/>
                        <a:t>Very High</a:t>
                      </a:r>
                    </a:p>
                  </a:txBody>
                  <a:tcPr/>
                </a:tc>
                <a:tc>
                  <a:txBody>
                    <a:bodyPr/>
                    <a:lstStyle/>
                    <a:p>
                      <a:r>
                        <a:rPr lang="en-US" sz="2400" dirty="0"/>
                        <a:t>High</a:t>
                      </a:r>
                    </a:p>
                  </a:txBody>
                  <a:tcPr/>
                </a:tc>
                <a:tc>
                  <a:txBody>
                    <a:bodyPr/>
                    <a:lstStyle/>
                    <a:p>
                      <a:r>
                        <a:rPr lang="en-US" sz="2400" dirty="0"/>
                        <a:t>With an ISO/RTO</a:t>
                      </a:r>
                    </a:p>
                  </a:txBody>
                  <a:tcPr/>
                </a:tc>
                <a:extLst>
                  <a:ext uri="{0D108BD9-81ED-4DB2-BD59-A6C34878D82A}">
                    <a16:rowId xmlns:a16="http://schemas.microsoft.com/office/drawing/2014/main" val="10002"/>
                  </a:ext>
                </a:extLst>
              </a:tr>
              <a:tr h="703067">
                <a:tc>
                  <a:txBody>
                    <a:bodyPr/>
                    <a:lstStyle/>
                    <a:p>
                      <a:r>
                        <a:rPr lang="en-US" sz="2400" dirty="0"/>
                        <a:t>3</a:t>
                      </a:r>
                    </a:p>
                  </a:txBody>
                  <a:tcPr/>
                </a:tc>
                <a:tc>
                  <a:txBody>
                    <a:bodyPr/>
                    <a:lstStyle/>
                    <a:p>
                      <a:r>
                        <a:rPr lang="en-US" sz="2400" dirty="0"/>
                        <a:t>50-100</a:t>
                      </a:r>
                    </a:p>
                  </a:txBody>
                  <a:tcPr/>
                </a:tc>
                <a:tc>
                  <a:txBody>
                    <a:bodyPr/>
                    <a:lstStyle/>
                    <a:p>
                      <a:r>
                        <a:rPr lang="en-US" sz="2400" dirty="0"/>
                        <a:t>30-</a:t>
                      </a:r>
                    </a:p>
                    <a:p>
                      <a:r>
                        <a:rPr lang="en-US" sz="2400" dirty="0"/>
                        <a:t>120</a:t>
                      </a:r>
                    </a:p>
                  </a:txBody>
                  <a:tcPr/>
                </a:tc>
                <a:tc>
                  <a:txBody>
                    <a:bodyPr/>
                    <a:lstStyle/>
                    <a:p>
                      <a:r>
                        <a:rPr lang="en-US" sz="2400" dirty="0"/>
                        <a:t>High</a:t>
                      </a:r>
                    </a:p>
                  </a:txBody>
                  <a:tcPr/>
                </a:tc>
                <a:tc>
                  <a:txBody>
                    <a:bodyPr/>
                    <a:lstStyle/>
                    <a:p>
                      <a:r>
                        <a:rPr lang="en-US" sz="2400" dirty="0"/>
                        <a:t>Medium</a:t>
                      </a:r>
                    </a:p>
                  </a:txBody>
                  <a:tcPr/>
                </a:tc>
                <a:tc>
                  <a:txBody>
                    <a:bodyPr/>
                    <a:lstStyle/>
                    <a:p>
                      <a:r>
                        <a:rPr lang="en-US" sz="2400" dirty="0"/>
                        <a:t>Between a</a:t>
                      </a:r>
                      <a:r>
                        <a:rPr lang="en-US" sz="2400" baseline="0" dirty="0"/>
                        <a:t> </a:t>
                      </a:r>
                      <a:r>
                        <a:rPr lang="en-US" sz="2400" dirty="0"/>
                        <a:t>few utilities</a:t>
                      </a:r>
                    </a:p>
                  </a:txBody>
                  <a:tcPr/>
                </a:tc>
                <a:extLst>
                  <a:ext uri="{0D108BD9-81ED-4DB2-BD59-A6C34878D82A}">
                    <a16:rowId xmlns:a16="http://schemas.microsoft.com/office/drawing/2014/main" val="10003"/>
                  </a:ext>
                </a:extLst>
              </a:tr>
              <a:tr h="703067">
                <a:tc>
                  <a:txBody>
                    <a:bodyPr/>
                    <a:lstStyle/>
                    <a:p>
                      <a:r>
                        <a:rPr lang="en-US" sz="2400" dirty="0"/>
                        <a:t>2</a:t>
                      </a:r>
                    </a:p>
                  </a:txBody>
                  <a:tcPr/>
                </a:tc>
                <a:tc>
                  <a:txBody>
                    <a:bodyPr/>
                    <a:lstStyle/>
                    <a:p>
                      <a:r>
                        <a:rPr lang="en-US" sz="2400" dirty="0"/>
                        <a:t>100-1000</a:t>
                      </a:r>
                    </a:p>
                  </a:txBody>
                  <a:tcPr/>
                </a:tc>
                <a:tc>
                  <a:txBody>
                    <a:bodyPr/>
                    <a:lstStyle/>
                    <a:p>
                      <a:r>
                        <a:rPr lang="en-US" sz="2400" dirty="0"/>
                        <a:t>1-30</a:t>
                      </a:r>
                    </a:p>
                  </a:txBody>
                  <a:tcPr/>
                </a:tc>
                <a:tc>
                  <a:txBody>
                    <a:bodyPr/>
                    <a:lstStyle/>
                    <a:p>
                      <a:r>
                        <a:rPr lang="en-US" sz="2400" dirty="0"/>
                        <a:t>-</a:t>
                      </a:r>
                    </a:p>
                  </a:txBody>
                  <a:tcPr/>
                </a:tc>
                <a:tc>
                  <a:txBody>
                    <a:bodyPr/>
                    <a:lstStyle/>
                    <a:p>
                      <a:r>
                        <a:rPr lang="en-US" sz="2400" dirty="0"/>
                        <a:t>Low</a:t>
                      </a:r>
                    </a:p>
                  </a:txBody>
                  <a:tcPr/>
                </a:tc>
                <a:tc>
                  <a:txBody>
                    <a:bodyPr/>
                    <a:lstStyle/>
                    <a:p>
                      <a:r>
                        <a:rPr lang="en-US" sz="2400" dirty="0"/>
                        <a:t>Within a utility</a:t>
                      </a:r>
                    </a:p>
                  </a:txBody>
                  <a:tcPr/>
                </a:tc>
                <a:extLst>
                  <a:ext uri="{0D108BD9-81ED-4DB2-BD59-A6C34878D82A}">
                    <a16:rowId xmlns:a16="http://schemas.microsoft.com/office/drawing/2014/main" val="10004"/>
                  </a:ext>
                </a:extLst>
              </a:tr>
              <a:tr h="511272">
                <a:tc>
                  <a:txBody>
                    <a:bodyPr/>
                    <a:lstStyle/>
                    <a:p>
                      <a:r>
                        <a:rPr lang="en-US" sz="2400" dirty="0"/>
                        <a:t>1</a:t>
                      </a:r>
                    </a:p>
                  </a:txBody>
                  <a:tcPr/>
                </a:tc>
                <a:tc>
                  <a:txBody>
                    <a:bodyPr/>
                    <a:lstStyle/>
                    <a:p>
                      <a:r>
                        <a:rPr lang="en-US" sz="2400" dirty="0"/>
                        <a:t>&gt;1000</a:t>
                      </a:r>
                    </a:p>
                  </a:txBody>
                  <a:tcPr/>
                </a:tc>
                <a:tc>
                  <a:txBody>
                    <a:bodyPr/>
                    <a:lstStyle/>
                    <a:p>
                      <a:r>
                        <a:rPr lang="en-US" sz="2400" dirty="0"/>
                        <a:t>-</a:t>
                      </a:r>
                    </a:p>
                  </a:txBody>
                  <a:tcPr/>
                </a:tc>
                <a:tc>
                  <a:txBody>
                    <a:bodyPr/>
                    <a:lstStyle/>
                    <a:p>
                      <a:r>
                        <a:rPr lang="en-US" sz="2400" dirty="0"/>
                        <a:t>-</a:t>
                      </a:r>
                    </a:p>
                  </a:txBody>
                  <a:tcPr/>
                </a:tc>
                <a:tc>
                  <a:txBody>
                    <a:bodyPr/>
                    <a:lstStyle/>
                    <a:p>
                      <a:r>
                        <a:rPr lang="en-US" sz="2400" dirty="0"/>
                        <a:t>Very Low</a:t>
                      </a:r>
                    </a:p>
                  </a:txBody>
                  <a:tcPr/>
                </a:tc>
                <a:tc>
                  <a:txBody>
                    <a:bodyPr/>
                    <a:lstStyle/>
                    <a:p>
                      <a:r>
                        <a:rPr lang="en-US" sz="2400" dirty="0"/>
                        <a:t>Within sub.</a:t>
                      </a:r>
                    </a:p>
                  </a:txBody>
                  <a:tcPr/>
                </a:tc>
                <a:extLst>
                  <a:ext uri="{0D108BD9-81ED-4DB2-BD59-A6C34878D82A}">
                    <a16:rowId xmlns:a16="http://schemas.microsoft.com/office/drawing/2014/main" val="10005"/>
                  </a:ext>
                </a:extLst>
              </a:tr>
            </a:tbl>
          </a:graphicData>
        </a:graphic>
      </p:graphicFrame>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39594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55653"/>
            <a:ext cx="8229600" cy="710255"/>
          </a:xfrm>
        </p:spPr>
        <p:txBody>
          <a:bodyPr>
            <a:normAutofit fontScale="90000"/>
          </a:bodyPr>
          <a:lstStyle/>
          <a:p>
            <a:pPr eaLnBrk="1" hangingPunct="1"/>
            <a:r>
              <a:rPr lang="en-US" dirty="0">
                <a:latin typeface="Calibri" charset="0"/>
                <a:ea typeface="MS PGothic" charset="0"/>
              </a:rPr>
              <a:t>Big Picture</a:t>
            </a:r>
          </a:p>
        </p:txBody>
      </p:sp>
      <p:sp>
        <p:nvSpPr>
          <p:cNvPr id="13315" name="Content Placeholder 2"/>
          <p:cNvSpPr>
            <a:spLocks noGrp="1"/>
          </p:cNvSpPr>
          <p:nvPr>
            <p:ph idx="1"/>
          </p:nvPr>
        </p:nvSpPr>
        <p:spPr>
          <a:xfrm>
            <a:off x="0" y="765908"/>
            <a:ext cx="4923692" cy="5400429"/>
          </a:xfrm>
        </p:spPr>
        <p:txBody>
          <a:bodyPr>
            <a:normAutofit fontScale="92500" lnSpcReduction="20000"/>
          </a:bodyPr>
          <a:lstStyle/>
          <a:p>
            <a:r>
              <a:rPr lang="en-US" sz="2800" dirty="0">
                <a:latin typeface="Times New Roman" charset="0"/>
                <a:ea typeface="MS PGothic" charset="0"/>
              </a:rPr>
              <a:t>Electric grids are getting more stressed each year</a:t>
            </a:r>
          </a:p>
          <a:p>
            <a:pPr lvl="1"/>
            <a:r>
              <a:rPr lang="en-US" dirty="0">
                <a:latin typeface="Times New Roman" charset="0"/>
                <a:ea typeface="MS PGothic" charset="0"/>
              </a:rPr>
              <a:t>Transmission line growth inadequate</a:t>
            </a:r>
          </a:p>
          <a:p>
            <a:pPr lvl="1"/>
            <a:r>
              <a:rPr lang="en-US" dirty="0">
                <a:latin typeface="Times New Roman" charset="0"/>
                <a:ea typeface="MS PGothic" charset="0"/>
              </a:rPr>
              <a:t>New kinds of generation to integrate (solar, wind, …)</a:t>
            </a:r>
          </a:p>
          <a:p>
            <a:pPr lvl="1"/>
            <a:r>
              <a:rPr lang="en-US" dirty="0">
                <a:latin typeface="Times New Roman" charset="0"/>
                <a:ea typeface="MS PGothic" charset="0"/>
              </a:rPr>
              <a:t>Semi-independent </a:t>
            </a:r>
            <a:r>
              <a:rPr lang="en-US" dirty="0" err="1">
                <a:latin typeface="Times New Roman" charset="0"/>
                <a:ea typeface="MS PGothic" charset="0"/>
              </a:rPr>
              <a:t>microgrids</a:t>
            </a:r>
            <a:endParaRPr lang="en-US" dirty="0">
              <a:latin typeface="Times New Roman" charset="0"/>
              <a:ea typeface="MS PGothic" charset="0"/>
            </a:endParaRPr>
          </a:p>
          <a:p>
            <a:pPr lvl="1"/>
            <a:r>
              <a:rPr lang="en-US" dirty="0">
                <a:latin typeface="Times New Roman" charset="0"/>
                <a:ea typeface="MS PGothic" charset="0"/>
              </a:rPr>
              <a:t>“Prosumers” producing electricity at the distribution edges</a:t>
            </a:r>
          </a:p>
          <a:p>
            <a:pPr lvl="1"/>
            <a:r>
              <a:rPr lang="en-US" dirty="0">
                <a:latin typeface="Times New Roman" charset="0"/>
                <a:ea typeface="MS PGothic" charset="0"/>
              </a:rPr>
              <a:t>Chance or cyber or physical attacks</a:t>
            </a:r>
          </a:p>
          <a:p>
            <a:pPr lvl="1"/>
            <a:r>
              <a:rPr lang="en-US" dirty="0">
                <a:latin typeface="Times New Roman" charset="0"/>
                <a:ea typeface="MS PGothic" charset="0"/>
              </a:rPr>
              <a:t>Imperfect/incomplete modeling everywhere</a:t>
            </a:r>
          </a:p>
          <a:p>
            <a:pPr eaLnBrk="1" hangingPunct="1"/>
            <a:endParaRPr lang="en-US" dirty="0">
              <a:latin typeface="Calibri" charset="0"/>
              <a:ea typeface="MS PGothic"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1282" b="43812"/>
          <a:stretch/>
        </p:blipFill>
        <p:spPr>
          <a:xfrm>
            <a:off x="4582655" y="1332135"/>
            <a:ext cx="4545714" cy="4123003"/>
          </a:xfrm>
          <a:prstGeom prst="rect">
            <a:avLst/>
          </a:prstGeom>
        </p:spPr>
      </p:pic>
      <p:sp>
        <p:nvSpPr>
          <p:cNvPr id="3" name="TextBox 2"/>
          <p:cNvSpPr txBox="1"/>
          <p:nvPr/>
        </p:nvSpPr>
        <p:spPr>
          <a:xfrm>
            <a:off x="2553008" y="5769473"/>
            <a:ext cx="5586057" cy="1077218"/>
          </a:xfrm>
          <a:prstGeom prst="rect">
            <a:avLst/>
          </a:prstGeom>
          <a:noFill/>
        </p:spPr>
        <p:txBody>
          <a:bodyPr wrap="square" rtlCol="0">
            <a:spAutoFit/>
          </a:bodyPr>
          <a:lstStyle/>
          <a:p>
            <a:r>
              <a:rPr lang="en-US" sz="3200" dirty="0">
                <a:solidFill>
                  <a:srgbClr val="FF0000"/>
                </a:solidFill>
              </a:rPr>
              <a:t>Better </a:t>
            </a:r>
            <a:r>
              <a:rPr lang="en-US" sz="3200" dirty="0" err="1">
                <a:solidFill>
                  <a:srgbClr val="FF0000"/>
                </a:solidFill>
              </a:rPr>
              <a:t>Comms</a:t>
            </a:r>
            <a:r>
              <a:rPr lang="en-US" sz="3200" dirty="0">
                <a:solidFill>
                  <a:srgbClr val="FF0000"/>
                </a:solidFill>
              </a:rPr>
              <a:t> &amp; Computation can </a:t>
            </a:r>
            <a:r>
              <a:rPr lang="en-US" sz="3200" u="sng" dirty="0">
                <a:solidFill>
                  <a:srgbClr val="FF0000"/>
                </a:solidFill>
              </a:rPr>
              <a:t>greatly</a:t>
            </a:r>
            <a:r>
              <a:rPr lang="en-US" sz="3200" dirty="0">
                <a:solidFill>
                  <a:srgbClr val="FF0000"/>
                </a:solidFill>
              </a:rPr>
              <a:t> mitigate the above</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860511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7" name="Object 3"/>
          <p:cNvGraphicFramePr>
            <a:graphicFrameLocks noChangeAspect="1"/>
          </p:cNvGraphicFramePr>
          <p:nvPr>
            <p:extLst>
              <p:ext uri="{D42A27DB-BD31-4B8C-83A1-F6EECF244321}">
                <p14:modId xmlns:p14="http://schemas.microsoft.com/office/powerpoint/2010/main" val="1216412596"/>
              </p:ext>
            </p:extLst>
          </p:nvPr>
        </p:nvGraphicFramePr>
        <p:xfrm>
          <a:off x="333286" y="804982"/>
          <a:ext cx="8431859" cy="5919259"/>
        </p:xfrm>
        <a:graphic>
          <a:graphicData uri="http://schemas.openxmlformats.org/presentationml/2006/ole">
            <mc:AlternateContent xmlns:mc="http://schemas.openxmlformats.org/markup-compatibility/2006">
              <mc:Choice xmlns:v="urn:schemas-microsoft-com:vml" Requires="v">
                <p:oleObj spid="_x0000_s109636" name="Document" r:id="rId4" imgW="5499100" imgH="4191000" progId="Word.Document.12">
                  <p:link updateAutomatic="1"/>
                </p:oleObj>
              </mc:Choice>
              <mc:Fallback>
                <p:oleObj name="Document" r:id="rId4" imgW="5499100" imgH="41910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286" y="804982"/>
                        <a:ext cx="8431859" cy="5919259"/>
                      </a:xfrm>
                      <a:prstGeom prst="rect">
                        <a:avLst/>
                      </a:prstGeom>
                      <a:noFill/>
                      <a:ln>
                        <a:noFill/>
                      </a:ln>
                    </p:spPr>
                  </p:pic>
                </p:oleObj>
              </mc:Fallback>
            </mc:AlternateContent>
          </a:graphicData>
        </a:graphic>
      </p:graphicFrame>
      <p:sp>
        <p:nvSpPr>
          <p:cNvPr id="64514" name="Title 1"/>
          <p:cNvSpPr>
            <a:spLocks noGrp="1"/>
          </p:cNvSpPr>
          <p:nvPr>
            <p:ph type="title"/>
          </p:nvPr>
        </p:nvSpPr>
        <p:spPr>
          <a:xfrm>
            <a:off x="0" y="6318"/>
            <a:ext cx="9144000" cy="798664"/>
          </a:xfrm>
        </p:spPr>
        <p:txBody>
          <a:bodyPr>
            <a:normAutofit/>
          </a:bodyPr>
          <a:lstStyle/>
          <a:p>
            <a:r>
              <a:rPr lang="en-US" b="1" dirty="0">
                <a:solidFill>
                  <a:srgbClr val="00AE00"/>
                </a:solidFill>
              </a:rPr>
              <a:t>Diversity of Extreme Apps</a:t>
            </a:r>
          </a:p>
        </p:txBody>
      </p:sp>
      <p:sp>
        <p:nvSpPr>
          <p:cNvPr id="2" name="Rectangle 1"/>
          <p:cNvSpPr/>
          <p:nvPr/>
        </p:nvSpPr>
        <p:spPr>
          <a:xfrm>
            <a:off x="6093151" y="709301"/>
            <a:ext cx="2743200" cy="1504060"/>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325716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dirty="0">
                <a:solidFill>
                  <a:schemeClr val="bg1">
                    <a:lumMod val="65000"/>
                  </a:schemeClr>
                </a:solidFill>
              </a:rPr>
              <a:t>Questions for Power Engineers &amp; Researchers</a:t>
            </a:r>
          </a:p>
          <a:p>
            <a:r>
              <a:rPr lang="en-US" dirty="0">
                <a:solidFill>
                  <a:schemeClr val="bg1">
                    <a:lumMod val="65000"/>
                  </a:schemeClr>
                </a:solidFill>
              </a:rPr>
              <a:t>WAN Apps with Extreme </a:t>
            </a:r>
            <a:r>
              <a:rPr lang="en-US" dirty="0" err="1">
                <a:solidFill>
                  <a:schemeClr val="bg1">
                    <a:lumMod val="65000"/>
                  </a:schemeClr>
                </a:solidFill>
              </a:rPr>
              <a:t>Comms</a:t>
            </a:r>
            <a:r>
              <a:rPr lang="en-US" dirty="0">
                <a:solidFill>
                  <a:schemeClr val="bg1">
                    <a:lumMod val="65000"/>
                  </a:schemeClr>
                </a:solidFill>
              </a:rPr>
              <a:t> Requirements</a:t>
            </a:r>
          </a:p>
          <a:p>
            <a:r>
              <a:rPr lang="en-US" b="1" dirty="0">
                <a:solidFill>
                  <a:srgbClr val="C0504D"/>
                </a:solidFill>
              </a:rPr>
              <a:t>IT Guidelines for Achieving these Requirements</a:t>
            </a:r>
          </a:p>
          <a:p>
            <a:r>
              <a:rPr lang="en-US" dirty="0" err="1"/>
              <a:t>GridStat</a:t>
            </a:r>
            <a:r>
              <a:rPr lang="en-US" dirty="0"/>
              <a:t>: Industrial Internet for Electricity (IIE)</a:t>
            </a:r>
          </a:p>
          <a:p>
            <a:r>
              <a:rPr lang="en-US" dirty="0" err="1"/>
              <a:t>GridStat</a:t>
            </a:r>
            <a:r>
              <a:rPr lang="en-US" dirty="0"/>
              <a:t> Cyber-Physical Example</a:t>
            </a:r>
          </a:p>
          <a:p>
            <a:r>
              <a:rPr lang="en-US" dirty="0"/>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07562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5725400"/>
              </p:ext>
            </p:extLst>
          </p:nvPr>
        </p:nvGraphicFramePr>
        <p:xfrm>
          <a:off x="0" y="1095375"/>
          <a:ext cx="9144000" cy="4958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sz="1800" dirty="0"/>
                        <a:t>Characteristic</a:t>
                      </a:r>
                    </a:p>
                  </a:txBody>
                  <a:tcPr/>
                </a:tc>
                <a:tc>
                  <a:txBody>
                    <a:bodyPr/>
                    <a:lstStyle/>
                    <a:p>
                      <a:r>
                        <a:rPr lang="en-US" sz="1800" dirty="0"/>
                        <a:t>Internet</a:t>
                      </a:r>
                    </a:p>
                  </a:txBody>
                  <a:tcPr/>
                </a:tc>
                <a:tc>
                  <a:txBody>
                    <a:bodyPr/>
                    <a:lstStyle/>
                    <a:p>
                      <a:r>
                        <a:rPr lang="en-US" sz="1800" dirty="0" err="1"/>
                        <a:t>NASPInet</a:t>
                      </a:r>
                      <a:r>
                        <a:rPr lang="en-US" sz="1800" dirty="0"/>
                        <a:t>/WAMS-DD</a:t>
                      </a:r>
                    </a:p>
                  </a:txBody>
                  <a:tcPr/>
                </a:tc>
                <a:extLst>
                  <a:ext uri="{0D108BD9-81ED-4DB2-BD59-A6C34878D82A}">
                    <a16:rowId xmlns:a16="http://schemas.microsoft.com/office/drawing/2014/main" val="10000"/>
                  </a:ext>
                </a:extLst>
              </a:tr>
              <a:tr h="370840">
                <a:tc>
                  <a:txBody>
                    <a:bodyPr/>
                    <a:lstStyle/>
                    <a:p>
                      <a:r>
                        <a:rPr lang="en-US" sz="1800" dirty="0"/>
                        <a:t>Network Size</a:t>
                      </a:r>
                    </a:p>
                  </a:txBody>
                  <a:tcPr/>
                </a:tc>
                <a:tc>
                  <a:txBody>
                    <a:bodyPr/>
                    <a:lstStyle/>
                    <a:p>
                      <a:r>
                        <a:rPr lang="en-US" sz="1800" dirty="0"/>
                        <a:t>~10</a:t>
                      </a:r>
                      <a:r>
                        <a:rPr lang="en-US" sz="1800" baseline="30000" dirty="0"/>
                        <a:t>9</a:t>
                      </a:r>
                      <a:r>
                        <a:rPr lang="en-US" sz="1800" dirty="0"/>
                        <a:t> hosts</a:t>
                      </a:r>
                      <a:r>
                        <a:rPr lang="en-US" sz="1800" baseline="0" dirty="0"/>
                        <a:t> worldwide</a:t>
                      </a:r>
                      <a:endParaRPr lang="en-US" sz="1800" dirty="0"/>
                    </a:p>
                  </a:txBody>
                  <a:tcPr/>
                </a:tc>
                <a:tc>
                  <a:txBody>
                    <a:bodyPr/>
                    <a:lstStyle/>
                    <a:p>
                      <a:r>
                        <a:rPr lang="en-US" sz="1800" dirty="0"/>
                        <a:t>10</a:t>
                      </a:r>
                      <a:r>
                        <a:rPr lang="en-US" sz="1800" baseline="30000" dirty="0"/>
                        <a:t>5</a:t>
                      </a:r>
                      <a:r>
                        <a:rPr lang="en-US" sz="1800" dirty="0"/>
                        <a:t> hosts on a grid, </a:t>
                      </a:r>
                      <a:r>
                        <a:rPr lang="en-US" sz="1800" dirty="0">
                          <a:solidFill>
                            <a:srgbClr val="C00000"/>
                          </a:solidFill>
                        </a:rPr>
                        <a:t>10</a:t>
                      </a:r>
                      <a:r>
                        <a:rPr lang="en-US" sz="1800" baseline="30000" dirty="0">
                          <a:solidFill>
                            <a:srgbClr val="C00000"/>
                          </a:solidFill>
                        </a:rPr>
                        <a:t>3-4</a:t>
                      </a:r>
                      <a:r>
                        <a:rPr lang="en-US" sz="1800" dirty="0">
                          <a:solidFill>
                            <a:srgbClr val="C00000"/>
                          </a:solidFill>
                        </a:rPr>
                        <a:t> “routers”</a:t>
                      </a:r>
                    </a:p>
                  </a:txBody>
                  <a:tcPr/>
                </a:tc>
                <a:extLst>
                  <a:ext uri="{0D108BD9-81ED-4DB2-BD59-A6C34878D82A}">
                    <a16:rowId xmlns:a16="http://schemas.microsoft.com/office/drawing/2014/main" val="10001"/>
                  </a:ext>
                </a:extLst>
              </a:tr>
              <a:tr h="370840">
                <a:tc>
                  <a:txBody>
                    <a:bodyPr/>
                    <a:lstStyle/>
                    <a:p>
                      <a:r>
                        <a:rPr lang="en-US" sz="1800" dirty="0"/>
                        <a:t>Per-Flow</a:t>
                      </a:r>
                      <a:r>
                        <a:rPr lang="en-US" sz="1800" baseline="0" dirty="0"/>
                        <a:t> State</a:t>
                      </a:r>
                      <a:endParaRPr lang="en-US" sz="1800" dirty="0"/>
                    </a:p>
                  </a:txBody>
                  <a:tcPr/>
                </a:tc>
                <a:tc>
                  <a:txBody>
                    <a:bodyPr/>
                    <a:lstStyle/>
                    <a:p>
                      <a:r>
                        <a:rPr lang="en-US" sz="1800" dirty="0"/>
                        <a:t>Death</a:t>
                      </a:r>
                      <a:r>
                        <a:rPr lang="en-US" sz="1800" baseline="0" dirty="0"/>
                        <a:t> (RIP RSVP)</a:t>
                      </a:r>
                      <a:endParaRPr lang="en-US" sz="1800" dirty="0"/>
                    </a:p>
                  </a:txBody>
                  <a:tcPr/>
                </a:tc>
                <a:tc>
                  <a:txBody>
                    <a:bodyPr/>
                    <a:lstStyle/>
                    <a:p>
                      <a:r>
                        <a:rPr lang="en-US" sz="1800" b="1" dirty="0">
                          <a:solidFill>
                            <a:srgbClr val="C0504D"/>
                          </a:solidFill>
                        </a:rPr>
                        <a:t>Very feasible</a:t>
                      </a:r>
                    </a:p>
                  </a:txBody>
                  <a:tcPr/>
                </a:tc>
                <a:extLst>
                  <a:ext uri="{0D108BD9-81ED-4DB2-BD59-A6C34878D82A}">
                    <a16:rowId xmlns:a16="http://schemas.microsoft.com/office/drawing/2014/main" val="10002"/>
                  </a:ext>
                </a:extLst>
              </a:tr>
              <a:tr h="370840">
                <a:tc>
                  <a:txBody>
                    <a:bodyPr/>
                    <a:lstStyle/>
                    <a:p>
                      <a:r>
                        <a:rPr lang="en-US" sz="1800" dirty="0"/>
                        <a:t>Network Design Goal</a:t>
                      </a:r>
                    </a:p>
                  </a:txBody>
                  <a:tcPr/>
                </a:tc>
                <a:tc>
                  <a:txBody>
                    <a:bodyPr/>
                    <a:lstStyle/>
                    <a:p>
                      <a:r>
                        <a:rPr lang="en-US" sz="1800" dirty="0"/>
                        <a:t>Best-effort delivery for any user and purpose</a:t>
                      </a:r>
                    </a:p>
                  </a:txBody>
                  <a:tcPr/>
                </a:tc>
                <a:tc>
                  <a:txBody>
                    <a:bodyPr/>
                    <a:lstStyle/>
                    <a:p>
                      <a:r>
                        <a:rPr lang="en-US" sz="1800" b="1" dirty="0">
                          <a:solidFill>
                            <a:srgbClr val="C0504D"/>
                          </a:solidFill>
                        </a:rPr>
                        <a:t>Strong</a:t>
                      </a:r>
                      <a:r>
                        <a:rPr lang="en-US" sz="1800" b="1" baseline="0" dirty="0">
                          <a:solidFill>
                            <a:srgbClr val="C0504D"/>
                          </a:solidFill>
                        </a:rPr>
                        <a:t> g</a:t>
                      </a:r>
                      <a:r>
                        <a:rPr lang="en-US" sz="1800" b="1" dirty="0">
                          <a:solidFill>
                            <a:srgbClr val="C0504D"/>
                          </a:solidFill>
                        </a:rPr>
                        <a:t>uarantees</a:t>
                      </a:r>
                      <a:r>
                        <a:rPr lang="en-US" sz="1800" b="1" baseline="0" dirty="0">
                          <a:solidFill>
                            <a:srgbClr val="C0504D"/>
                          </a:solidFill>
                        </a:rPr>
                        <a:t> of</a:t>
                      </a:r>
                      <a:r>
                        <a:rPr lang="en-US" sz="1800" b="1" dirty="0">
                          <a:solidFill>
                            <a:srgbClr val="C0504D"/>
                          </a:solidFill>
                        </a:rPr>
                        <a:t> </a:t>
                      </a:r>
                      <a:r>
                        <a:rPr lang="en-US" sz="1800" b="1" dirty="0" err="1">
                          <a:solidFill>
                            <a:srgbClr val="C0504D"/>
                          </a:solidFill>
                        </a:rPr>
                        <a:t>QoS</a:t>
                      </a:r>
                      <a:r>
                        <a:rPr lang="en-US" sz="1800" b="1" dirty="0">
                          <a:solidFill>
                            <a:srgbClr val="C0504D"/>
                          </a:solidFill>
                        </a:rPr>
                        <a:t>+ in several dimensions for grid-specific users and purposes</a:t>
                      </a:r>
                    </a:p>
                  </a:txBody>
                  <a:tcPr/>
                </a:tc>
                <a:extLst>
                  <a:ext uri="{0D108BD9-81ED-4DB2-BD59-A6C34878D82A}">
                    <a16:rowId xmlns:a16="http://schemas.microsoft.com/office/drawing/2014/main" val="10003"/>
                  </a:ext>
                </a:extLst>
              </a:tr>
              <a:tr h="370840">
                <a:tc>
                  <a:txBody>
                    <a:bodyPr/>
                    <a:lstStyle/>
                    <a:p>
                      <a:r>
                        <a:rPr lang="en-US" sz="1800" dirty="0"/>
                        <a:t>Admission </a:t>
                      </a:r>
                      <a:r>
                        <a:rPr lang="en-US" sz="1800" dirty="0" err="1"/>
                        <a:t>Cntl</a:t>
                      </a:r>
                      <a:r>
                        <a:rPr lang="en-US" sz="1800" baseline="0" dirty="0"/>
                        <a:t> Perimeter</a:t>
                      </a:r>
                      <a:endParaRPr lang="en-US" sz="1800" dirty="0"/>
                    </a:p>
                  </a:txBody>
                  <a:tcPr/>
                </a:tc>
                <a:tc>
                  <a:txBody>
                    <a:bodyPr/>
                    <a:lstStyle/>
                    <a:p>
                      <a:r>
                        <a:rPr lang="en-US" sz="1800" dirty="0"/>
                        <a:t>None</a:t>
                      </a:r>
                    </a:p>
                  </a:txBody>
                  <a:tcPr/>
                </a:tc>
                <a:tc>
                  <a:txBody>
                    <a:bodyPr/>
                    <a:lstStyle/>
                    <a:p>
                      <a:r>
                        <a:rPr lang="en-US" sz="1800" b="1" dirty="0">
                          <a:solidFill>
                            <a:srgbClr val="C0504D"/>
                          </a:solidFill>
                        </a:rPr>
                        <a:t>Complete</a:t>
                      </a:r>
                    </a:p>
                  </a:txBody>
                  <a:tcPr/>
                </a:tc>
                <a:extLst>
                  <a:ext uri="{0D108BD9-81ED-4DB2-BD59-A6C34878D82A}">
                    <a16:rowId xmlns:a16="http://schemas.microsoft.com/office/drawing/2014/main" val="10004"/>
                  </a:ext>
                </a:extLst>
              </a:tr>
              <a:tr h="370840">
                <a:tc>
                  <a:txBody>
                    <a:bodyPr/>
                    <a:lstStyle/>
                    <a:p>
                      <a:r>
                        <a:rPr lang="en-US" sz="1800" dirty="0"/>
                        <a:t>Fraction of Managed Traffic</a:t>
                      </a:r>
                    </a:p>
                  </a:txBody>
                  <a:tcPr/>
                </a:tc>
                <a:tc>
                  <a:txBody>
                    <a:bodyPr/>
                    <a:lstStyle/>
                    <a:p>
                      <a:r>
                        <a:rPr lang="en-US" sz="1800" dirty="0"/>
                        <a:t>None/Very Little</a:t>
                      </a:r>
                    </a:p>
                  </a:txBody>
                  <a:tcPr/>
                </a:tc>
                <a:tc>
                  <a:txBody>
                    <a:bodyPr/>
                    <a:lstStyle/>
                    <a:p>
                      <a:r>
                        <a:rPr lang="en-US" sz="1800" dirty="0"/>
                        <a:t>Almost all. All traffic</a:t>
                      </a:r>
                      <a:r>
                        <a:rPr lang="en-US" sz="1800" baseline="0" dirty="0"/>
                        <a:t> subject to policing. &gt;&gt;90% periodic.</a:t>
                      </a:r>
                      <a:endParaRPr lang="en-US" sz="1800" dirty="0"/>
                    </a:p>
                  </a:txBody>
                  <a:tcPr/>
                </a:tc>
                <a:extLst>
                  <a:ext uri="{0D108BD9-81ED-4DB2-BD59-A6C34878D82A}">
                    <a16:rowId xmlns:a16="http://schemas.microsoft.com/office/drawing/2014/main" val="10005"/>
                  </a:ext>
                </a:extLst>
              </a:tr>
              <a:tr h="370840">
                <a:tc>
                  <a:txBody>
                    <a:bodyPr/>
                    <a:lstStyle/>
                    <a:p>
                      <a:r>
                        <a:rPr lang="en-US" sz="1800" dirty="0"/>
                        <a:t>Central Knowledge of Topology</a:t>
                      </a:r>
                    </a:p>
                  </a:txBody>
                  <a:tcPr/>
                </a:tc>
                <a:tc>
                  <a:txBody>
                    <a:bodyPr/>
                    <a:lstStyle/>
                    <a:p>
                      <a:r>
                        <a:rPr lang="en-US" sz="1800" dirty="0"/>
                        <a:t>Not attempted: large</a:t>
                      </a:r>
                      <a:r>
                        <a:rPr lang="en-US" sz="1800" baseline="0" dirty="0"/>
                        <a:t> scale and dynamicity</a:t>
                      </a:r>
                      <a:endParaRPr lang="en-US" sz="1800" dirty="0"/>
                    </a:p>
                  </a:txBody>
                  <a:tcPr/>
                </a:tc>
                <a:tc>
                  <a:txBody>
                    <a:bodyPr/>
                    <a:lstStyle/>
                    <a:p>
                      <a:r>
                        <a:rPr lang="en-US" sz="1800" dirty="0"/>
                        <a:t>Feasible:</a:t>
                      </a:r>
                      <a:r>
                        <a:rPr lang="en-US" sz="1800" baseline="0" dirty="0"/>
                        <a:t> small scale and relatively slow changes</a:t>
                      </a:r>
                      <a:endParaRPr lang="en-US" sz="1800" dirty="0"/>
                    </a:p>
                  </a:txBody>
                  <a:tcPr/>
                </a:tc>
                <a:extLst>
                  <a:ext uri="{0D108BD9-81ED-4DB2-BD59-A6C34878D82A}">
                    <a16:rowId xmlns:a16="http://schemas.microsoft.com/office/drawing/2014/main" val="10006"/>
                  </a:ext>
                </a:extLst>
              </a:tr>
              <a:tr h="370840">
                <a:tc>
                  <a:txBody>
                    <a:bodyPr/>
                    <a:lstStyle/>
                    <a:p>
                      <a:r>
                        <a:rPr lang="en-US" sz="1800" dirty="0"/>
                        <a:t>Topology changes (w/o failures)</a:t>
                      </a:r>
                    </a:p>
                  </a:txBody>
                  <a:tcPr/>
                </a:tc>
                <a:tc>
                  <a:txBody>
                    <a:bodyPr/>
                    <a:lstStyle/>
                    <a:p>
                      <a:r>
                        <a:rPr lang="en-US" sz="1800" dirty="0"/>
                        <a:t>Often</a:t>
                      </a:r>
                      <a:r>
                        <a:rPr lang="en-US" sz="1800" baseline="0" dirty="0"/>
                        <a:t> &amp; without warning</a:t>
                      </a:r>
                      <a:endParaRPr lang="en-US" sz="1800" dirty="0"/>
                    </a:p>
                  </a:txBody>
                  <a:tcPr/>
                </a:tc>
                <a:tc>
                  <a:txBody>
                    <a:bodyPr/>
                    <a:lstStyle/>
                    <a:p>
                      <a:r>
                        <a:rPr lang="en-US" sz="1800" dirty="0"/>
                        <a:t>Not often &amp;</a:t>
                      </a:r>
                      <a:r>
                        <a:rPr lang="en-US" sz="1800" baseline="0" dirty="0"/>
                        <a:t> virtually always with warning</a:t>
                      </a:r>
                      <a:endParaRPr lang="en-US" sz="1800" dirty="0"/>
                    </a:p>
                  </a:txBody>
                  <a:tcPr/>
                </a:tc>
                <a:extLst>
                  <a:ext uri="{0D108BD9-81ED-4DB2-BD59-A6C34878D82A}">
                    <a16:rowId xmlns:a16="http://schemas.microsoft.com/office/drawing/2014/main" val="10007"/>
                  </a:ext>
                </a:extLst>
              </a:tr>
              <a:tr h="370840">
                <a:tc>
                  <a:txBody>
                    <a:bodyPr/>
                    <a:lstStyle/>
                    <a:p>
                      <a:r>
                        <a:rPr lang="en-US" sz="1800" dirty="0"/>
                        <a:t>Frequency of Route Changes</a:t>
                      </a:r>
                    </a:p>
                  </a:txBody>
                  <a:tcPr/>
                </a:tc>
                <a:tc>
                  <a:txBody>
                    <a:bodyPr/>
                    <a:lstStyle/>
                    <a:p>
                      <a:r>
                        <a:rPr lang="en-US" sz="1800" dirty="0"/>
                        <a:t>Frequent; can</a:t>
                      </a:r>
                      <a:r>
                        <a:rPr lang="en-US" sz="1800" baseline="0" dirty="0"/>
                        <a:t> converge slowly</a:t>
                      </a:r>
                      <a:endParaRPr lang="en-US" sz="1800" dirty="0"/>
                    </a:p>
                  </a:txBody>
                  <a:tcPr/>
                </a:tc>
                <a:tc>
                  <a:txBody>
                    <a:bodyPr/>
                    <a:lstStyle/>
                    <a:p>
                      <a:r>
                        <a:rPr lang="en-US" sz="1800" dirty="0"/>
                        <a:t>Infrequent</a:t>
                      </a:r>
                      <a:r>
                        <a:rPr lang="en-US" sz="1800" baseline="0" dirty="0"/>
                        <a:t> </a:t>
                      </a:r>
                      <a:r>
                        <a:rPr lang="en-US" sz="1800" baseline="0" dirty="0">
                          <a:latin typeface="Wingdings"/>
                          <a:ea typeface="Wingdings"/>
                          <a:cs typeface="Wingdings"/>
                          <a:sym typeface="Wingdings"/>
                        </a:rPr>
                        <a:t></a:t>
                      </a:r>
                      <a:r>
                        <a:rPr lang="en-US" sz="1800" dirty="0"/>
                        <a:t> </a:t>
                      </a:r>
                      <a:r>
                        <a:rPr lang="en-US" sz="1800" b="1" dirty="0">
                          <a:solidFill>
                            <a:srgbClr val="C00000"/>
                          </a:solidFill>
                        </a:rPr>
                        <a:t>use static </a:t>
                      </a:r>
                      <a:r>
                        <a:rPr lang="en-US" sz="1800" b="1" dirty="0" err="1">
                          <a:solidFill>
                            <a:srgbClr val="C00000"/>
                          </a:solidFill>
                        </a:rPr>
                        <a:t>topo</a:t>
                      </a:r>
                      <a:r>
                        <a:rPr lang="en-US" sz="1800" dirty="0"/>
                        <a:t>.</a:t>
                      </a:r>
                    </a:p>
                  </a:txBody>
                  <a:tcPr/>
                </a:tc>
                <a:extLst>
                  <a:ext uri="{0D108BD9-81ED-4DB2-BD59-A6C34878D82A}">
                    <a16:rowId xmlns:a16="http://schemas.microsoft.com/office/drawing/2014/main" val="10008"/>
                  </a:ext>
                </a:extLst>
              </a:tr>
            </a:tbl>
          </a:graphicData>
        </a:graphic>
      </p:graphicFrame>
      <p:sp>
        <p:nvSpPr>
          <p:cNvPr id="3" name="Title 2"/>
          <p:cNvSpPr>
            <a:spLocks noGrp="1"/>
          </p:cNvSpPr>
          <p:nvPr>
            <p:ph type="title"/>
          </p:nvPr>
        </p:nvSpPr>
        <p:spPr/>
        <p:txBody>
          <a:bodyPr/>
          <a:lstStyle/>
          <a:p>
            <a:r>
              <a:rPr lang="en-US" dirty="0"/>
              <a:t>Internet vs. </a:t>
            </a:r>
            <a:r>
              <a:rPr lang="en-US" dirty="0" err="1"/>
              <a:t>NASPInet</a:t>
            </a:r>
            <a:r>
              <a:rPr lang="en-US" dirty="0"/>
              <a:t>/WAMS-DD</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96306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78708673"/>
              </p:ext>
            </p:extLst>
          </p:nvPr>
        </p:nvGraphicFramePr>
        <p:xfrm>
          <a:off x="0" y="1095375"/>
          <a:ext cx="9144000" cy="4800600"/>
        </p:xfrm>
        <a:graphic>
          <a:graphicData uri="http://schemas.openxmlformats.org/drawingml/2006/table">
            <a:tbl>
              <a:tblPr firstRow="1" bandRow="1">
                <a:tableStyleId>{5C22544A-7EE6-4342-B048-85BDC9FD1C3A}</a:tableStyleId>
              </a:tblPr>
              <a:tblGrid>
                <a:gridCol w="2572378">
                  <a:extLst>
                    <a:ext uri="{9D8B030D-6E8A-4147-A177-3AD203B41FA5}">
                      <a16:colId xmlns:a16="http://schemas.microsoft.com/office/drawing/2014/main" val="20000"/>
                    </a:ext>
                  </a:extLst>
                </a:gridCol>
                <a:gridCol w="2781384">
                  <a:extLst>
                    <a:ext uri="{9D8B030D-6E8A-4147-A177-3AD203B41FA5}">
                      <a16:colId xmlns:a16="http://schemas.microsoft.com/office/drawing/2014/main" val="20001"/>
                    </a:ext>
                  </a:extLst>
                </a:gridCol>
                <a:gridCol w="3790238">
                  <a:extLst>
                    <a:ext uri="{9D8B030D-6E8A-4147-A177-3AD203B41FA5}">
                      <a16:colId xmlns:a16="http://schemas.microsoft.com/office/drawing/2014/main" val="20002"/>
                    </a:ext>
                  </a:extLst>
                </a:gridCol>
              </a:tblGrid>
              <a:tr h="370840">
                <a:tc>
                  <a:txBody>
                    <a:bodyPr/>
                    <a:lstStyle/>
                    <a:p>
                      <a:r>
                        <a:rPr lang="en-US" sz="2100" dirty="0"/>
                        <a:t>Characteristic</a:t>
                      </a:r>
                    </a:p>
                  </a:txBody>
                  <a:tcPr/>
                </a:tc>
                <a:tc>
                  <a:txBody>
                    <a:bodyPr/>
                    <a:lstStyle/>
                    <a:p>
                      <a:r>
                        <a:rPr lang="en-US" sz="2100" dirty="0"/>
                        <a:t>Internet</a:t>
                      </a:r>
                    </a:p>
                  </a:txBody>
                  <a:tcPr/>
                </a:tc>
                <a:tc>
                  <a:txBody>
                    <a:bodyPr/>
                    <a:lstStyle/>
                    <a:p>
                      <a:r>
                        <a:rPr lang="en-US" sz="2100" dirty="0" err="1"/>
                        <a:t>NASPInet</a:t>
                      </a:r>
                      <a:r>
                        <a:rPr lang="en-US" sz="2100" dirty="0"/>
                        <a:t>/WAMS-DD</a:t>
                      </a:r>
                    </a:p>
                  </a:txBody>
                  <a:tcPr/>
                </a:tc>
                <a:extLst>
                  <a:ext uri="{0D108BD9-81ED-4DB2-BD59-A6C34878D82A}">
                    <a16:rowId xmlns:a16="http://schemas.microsoft.com/office/drawing/2014/main" val="10000"/>
                  </a:ext>
                </a:extLst>
              </a:tr>
              <a:tr h="370840">
                <a:tc>
                  <a:txBody>
                    <a:bodyPr/>
                    <a:lstStyle/>
                    <a:p>
                      <a:r>
                        <a:rPr lang="en-US" sz="2100" dirty="0"/>
                        <a:t>Latency Achievable</a:t>
                      </a:r>
                    </a:p>
                  </a:txBody>
                  <a:tcPr/>
                </a:tc>
                <a:tc>
                  <a:txBody>
                    <a:bodyPr/>
                    <a:lstStyle/>
                    <a:p>
                      <a:r>
                        <a:rPr lang="en-US" sz="2100" dirty="0"/>
                        <a:t>Slow to Medium</a:t>
                      </a:r>
                    </a:p>
                  </a:txBody>
                  <a:tcPr/>
                </a:tc>
                <a:tc>
                  <a:txBody>
                    <a:bodyPr/>
                    <a:lstStyle/>
                    <a:p>
                      <a:r>
                        <a:rPr lang="en-US" sz="2100" dirty="0"/>
                        <a:t>Very fast</a:t>
                      </a:r>
                    </a:p>
                  </a:txBody>
                  <a:tcPr/>
                </a:tc>
                <a:extLst>
                  <a:ext uri="{0D108BD9-81ED-4DB2-BD59-A6C34878D82A}">
                    <a16:rowId xmlns:a16="http://schemas.microsoft.com/office/drawing/2014/main" val="10001"/>
                  </a:ext>
                </a:extLst>
              </a:tr>
              <a:tr h="370840">
                <a:tc>
                  <a:txBody>
                    <a:bodyPr/>
                    <a:lstStyle/>
                    <a:p>
                      <a:r>
                        <a:rPr lang="en-US" sz="2100" dirty="0"/>
                        <a:t>Latency Predictability</a:t>
                      </a:r>
                    </a:p>
                  </a:txBody>
                  <a:tcPr/>
                </a:tc>
                <a:tc>
                  <a:txBody>
                    <a:bodyPr/>
                    <a:lstStyle/>
                    <a:p>
                      <a:r>
                        <a:rPr lang="en-US" sz="2100" dirty="0"/>
                        <a:t>Poor</a:t>
                      </a:r>
                    </a:p>
                  </a:txBody>
                  <a:tcPr/>
                </a:tc>
                <a:tc>
                  <a:txBody>
                    <a:bodyPr/>
                    <a:lstStyle/>
                    <a:p>
                      <a:r>
                        <a:rPr lang="en-US" sz="2100" dirty="0"/>
                        <a:t>Very Good to Excellent</a:t>
                      </a:r>
                    </a:p>
                  </a:txBody>
                  <a:tcPr/>
                </a:tc>
                <a:extLst>
                  <a:ext uri="{0D108BD9-81ED-4DB2-BD59-A6C34878D82A}">
                    <a16:rowId xmlns:a16="http://schemas.microsoft.com/office/drawing/2014/main" val="10002"/>
                  </a:ext>
                </a:extLst>
              </a:tr>
              <a:tr h="370840">
                <a:tc>
                  <a:txBody>
                    <a:bodyPr/>
                    <a:lstStyle/>
                    <a:p>
                      <a:r>
                        <a:rPr lang="en-US" sz="2100" dirty="0"/>
                        <a:t>Recovery</a:t>
                      </a:r>
                      <a:r>
                        <a:rPr lang="en-US" sz="2100" baseline="0" dirty="0"/>
                        <a:t> Delay after dropped packet (with “reliable” delivery)</a:t>
                      </a:r>
                      <a:r>
                        <a:rPr lang="en-US" sz="2100" baseline="30000" dirty="0"/>
                        <a:t>1</a:t>
                      </a:r>
                    </a:p>
                  </a:txBody>
                  <a:tcPr/>
                </a:tc>
                <a:tc>
                  <a:txBody>
                    <a:bodyPr/>
                    <a:lstStyle/>
                    <a:p>
                      <a:r>
                        <a:rPr lang="en-US" sz="2100" b="1" dirty="0">
                          <a:solidFill>
                            <a:srgbClr val="C00000"/>
                          </a:solidFill>
                        </a:rPr>
                        <a:t>High</a:t>
                      </a:r>
                      <a:r>
                        <a:rPr lang="en-US" sz="2100" dirty="0"/>
                        <a:t> (timeout waiting for data or acknowledgement; then two one-way </a:t>
                      </a:r>
                      <a:r>
                        <a:rPr lang="en-US" sz="2100" dirty="0" err="1"/>
                        <a:t>msgs</a:t>
                      </a:r>
                      <a:r>
                        <a:rPr lang="en-US" sz="2100" dirty="0"/>
                        <a:t>)</a:t>
                      </a:r>
                    </a:p>
                  </a:txBody>
                  <a:tcPr/>
                </a:tc>
                <a:tc>
                  <a:txBody>
                    <a:bodyPr/>
                    <a:lstStyle/>
                    <a:p>
                      <a:r>
                        <a:rPr lang="en-US" sz="2100" dirty="0"/>
                        <a:t>Zero (redundant copies sent over disjoint path</a:t>
                      </a:r>
                      <a:r>
                        <a:rPr lang="en-US" sz="2100" baseline="0" dirty="0"/>
                        <a:t>s arrives virtually at same time) </a:t>
                      </a:r>
                      <a:r>
                        <a:rPr lang="en-US" sz="2100" b="1" baseline="0" dirty="0">
                          <a:solidFill>
                            <a:srgbClr val="C0504D"/>
                          </a:solidFill>
                          <a:latin typeface="Wingdings"/>
                          <a:ea typeface="Wingdings"/>
                          <a:cs typeface="Wingdings"/>
                          <a:sym typeface="Wingdings"/>
                        </a:rPr>
                        <a:t></a:t>
                      </a:r>
                      <a:r>
                        <a:rPr lang="en-US" sz="2100" b="1" dirty="0">
                          <a:solidFill>
                            <a:srgbClr val="C0504D"/>
                          </a:solidFill>
                        </a:rPr>
                        <a:t>  DO</a:t>
                      </a:r>
                      <a:r>
                        <a:rPr lang="en-US" sz="2100" b="1" baseline="0" dirty="0">
                          <a:solidFill>
                            <a:srgbClr val="C0504D"/>
                          </a:solidFill>
                        </a:rPr>
                        <a:t> NOT USE post-error recovery, be proactive!</a:t>
                      </a:r>
                      <a:endParaRPr lang="en-US" sz="2100" b="1" dirty="0">
                        <a:solidFill>
                          <a:srgbClr val="C0504D"/>
                        </a:solidFill>
                      </a:endParaRPr>
                    </a:p>
                  </a:txBody>
                  <a:tcPr/>
                </a:tc>
                <a:extLst>
                  <a:ext uri="{0D108BD9-81ED-4DB2-BD59-A6C34878D82A}">
                    <a16:rowId xmlns:a16="http://schemas.microsoft.com/office/drawing/2014/main" val="10003"/>
                  </a:ext>
                </a:extLst>
              </a:tr>
              <a:tr h="370840">
                <a:tc>
                  <a:txBody>
                    <a:bodyPr/>
                    <a:lstStyle/>
                    <a:p>
                      <a:r>
                        <a:rPr lang="en-US" sz="2100" dirty="0"/>
                        <a:t>Forwarding Unit</a:t>
                      </a:r>
                    </a:p>
                  </a:txBody>
                  <a:tcPr/>
                </a:tc>
                <a:tc>
                  <a:txBody>
                    <a:bodyPr/>
                    <a:lstStyle/>
                    <a:p>
                      <a:r>
                        <a:rPr lang="en-US" sz="2100" dirty="0" err="1"/>
                        <a:t>Uninterpreted</a:t>
                      </a:r>
                      <a:r>
                        <a:rPr lang="en-US" sz="2100" dirty="0"/>
                        <a:t> packet</a:t>
                      </a:r>
                    </a:p>
                  </a:txBody>
                  <a:tcPr/>
                </a:tc>
                <a:tc>
                  <a:txBody>
                    <a:bodyPr/>
                    <a:lstStyle/>
                    <a:p>
                      <a:r>
                        <a:rPr lang="en-US" sz="2100" dirty="0"/>
                        <a:t>Update of a sensor</a:t>
                      </a:r>
                      <a:r>
                        <a:rPr lang="en-US" sz="2100" baseline="0" dirty="0"/>
                        <a:t> variable</a:t>
                      </a:r>
                      <a:endParaRPr lang="en-US" sz="2100" dirty="0"/>
                    </a:p>
                  </a:txBody>
                  <a:tcPr/>
                </a:tc>
                <a:extLst>
                  <a:ext uri="{0D108BD9-81ED-4DB2-BD59-A6C34878D82A}">
                    <a16:rowId xmlns:a16="http://schemas.microsoft.com/office/drawing/2014/main" val="10004"/>
                  </a:ext>
                </a:extLst>
              </a:tr>
              <a:tr h="370840">
                <a:tc>
                  <a:txBody>
                    <a:bodyPr/>
                    <a:lstStyle/>
                    <a:p>
                      <a:r>
                        <a:rPr lang="en-US" sz="2100" dirty="0"/>
                        <a:t>Traffic Predictability</a:t>
                      </a:r>
                    </a:p>
                  </a:txBody>
                  <a:tcPr/>
                </a:tc>
                <a:tc>
                  <a:txBody>
                    <a:bodyPr/>
                    <a:lstStyle/>
                    <a:p>
                      <a:r>
                        <a:rPr lang="en-US" sz="2100" dirty="0"/>
                        <a:t>Low</a:t>
                      </a:r>
                    </a:p>
                  </a:txBody>
                  <a:tcPr/>
                </a:tc>
                <a:tc>
                  <a:txBody>
                    <a:bodyPr/>
                    <a:lstStyle/>
                    <a:p>
                      <a:r>
                        <a:rPr lang="en-US" sz="2100" dirty="0"/>
                        <a:t>Very High</a:t>
                      </a:r>
                    </a:p>
                  </a:txBody>
                  <a:tcPr/>
                </a:tc>
                <a:extLst>
                  <a:ext uri="{0D108BD9-81ED-4DB2-BD59-A6C34878D82A}">
                    <a16:rowId xmlns:a16="http://schemas.microsoft.com/office/drawing/2014/main" val="10005"/>
                  </a:ext>
                </a:extLst>
              </a:tr>
              <a:tr h="370840">
                <a:tc>
                  <a:txBody>
                    <a:bodyPr/>
                    <a:lstStyle/>
                    <a:p>
                      <a:r>
                        <a:rPr lang="en-US" sz="2100" dirty="0"/>
                        <a:t>Elasticity of </a:t>
                      </a:r>
                      <a:r>
                        <a:rPr lang="en-US" sz="2100" dirty="0" err="1"/>
                        <a:t>QoS</a:t>
                      </a:r>
                      <a:r>
                        <a:rPr lang="en-US" sz="2100" dirty="0"/>
                        <a:t> requirements</a:t>
                      </a:r>
                    </a:p>
                  </a:txBody>
                  <a:tcPr/>
                </a:tc>
                <a:tc>
                  <a:txBody>
                    <a:bodyPr/>
                    <a:lstStyle/>
                    <a:p>
                      <a:r>
                        <a:rPr lang="en-US" sz="2100" dirty="0"/>
                        <a:t>None/Low</a:t>
                      </a:r>
                    </a:p>
                  </a:txBody>
                  <a:tcPr/>
                </a:tc>
                <a:tc>
                  <a:txBody>
                    <a:bodyPr/>
                    <a:lstStyle/>
                    <a:p>
                      <a:r>
                        <a:rPr lang="en-US" sz="2100" dirty="0"/>
                        <a:t>Potentially Medium-High (if power apps programmed per previous questions)</a:t>
                      </a:r>
                    </a:p>
                  </a:txBody>
                  <a:tcPr/>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p:txBody>
          <a:bodyPr/>
          <a:lstStyle/>
          <a:p>
            <a:r>
              <a:rPr lang="en-US" dirty="0"/>
              <a:t>Internet vs. </a:t>
            </a:r>
            <a:r>
              <a:rPr lang="en-US" dirty="0" err="1"/>
              <a:t>NASPInet</a:t>
            </a:r>
            <a:r>
              <a:rPr lang="en-US" dirty="0"/>
              <a:t>/… (cont.)</a:t>
            </a:r>
          </a:p>
        </p:txBody>
      </p:sp>
      <p:sp>
        <p:nvSpPr>
          <p:cNvPr id="2" name="TextBox 1"/>
          <p:cNvSpPr txBox="1"/>
          <p:nvPr/>
        </p:nvSpPr>
        <p:spPr>
          <a:xfrm>
            <a:off x="2719754" y="5788937"/>
            <a:ext cx="4346793" cy="1200329"/>
          </a:xfrm>
          <a:prstGeom prst="rect">
            <a:avLst/>
          </a:prstGeom>
          <a:noFill/>
        </p:spPr>
        <p:txBody>
          <a:bodyPr wrap="square" rtlCol="0">
            <a:spAutoFit/>
          </a:bodyPr>
          <a:lstStyle/>
          <a:p>
            <a:r>
              <a:rPr lang="en-US" sz="2400" baseline="30000" dirty="0"/>
              <a:t>1</a:t>
            </a:r>
            <a:r>
              <a:rPr lang="en-US" sz="2400" dirty="0"/>
              <a:t>I.e., latency in the case of a failure, which  is </a:t>
            </a:r>
            <a:r>
              <a:rPr lang="en-US" sz="2400" dirty="0">
                <a:solidFill>
                  <a:srgbClr val="C00000"/>
                </a:solidFill>
              </a:rPr>
              <a:t>what</a:t>
            </a:r>
            <a:r>
              <a:rPr lang="en-US" sz="2400" dirty="0"/>
              <a:t> ultimately </a:t>
            </a:r>
            <a:r>
              <a:rPr lang="en-US" sz="2400" dirty="0">
                <a:solidFill>
                  <a:srgbClr val="C00000"/>
                </a:solidFill>
              </a:rPr>
              <a:t>needs</a:t>
            </a:r>
            <a:r>
              <a:rPr lang="en-US" sz="2400" dirty="0"/>
              <a:t> to be “guaranteed”</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590462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49"/>
            <a:ext cx="8357934" cy="5220481"/>
          </a:xfrm>
        </p:spPr>
        <p:txBody>
          <a:bodyPr>
            <a:normAutofit fontScale="92500" lnSpcReduction="20000"/>
          </a:bodyPr>
          <a:lstStyle/>
          <a:p>
            <a:r>
              <a:rPr lang="en-US" dirty="0">
                <a:solidFill>
                  <a:srgbClr val="C00000"/>
                </a:solidFill>
              </a:rPr>
              <a:t>Don</a:t>
            </a:r>
            <a:r>
              <a:rPr lang="fr-FR" dirty="0">
                <a:solidFill>
                  <a:srgbClr val="C00000"/>
                </a:solidFill>
              </a:rPr>
              <a:t>’</a:t>
            </a:r>
            <a:r>
              <a:rPr lang="en-US" dirty="0">
                <a:solidFill>
                  <a:srgbClr val="C00000"/>
                </a:solidFill>
              </a:rPr>
              <a:t>t depend on priority-based “guarantees” </a:t>
            </a:r>
            <a:r>
              <a:rPr lang="en-US" dirty="0"/>
              <a:t>(including “fairness”) for hard real-time</a:t>
            </a:r>
          </a:p>
          <a:p>
            <a:pPr lvl="1"/>
            <a:r>
              <a:rPr lang="en-US" dirty="0">
                <a:solidFill>
                  <a:srgbClr val="C00000"/>
                </a:solidFill>
              </a:rPr>
              <a:t>They really don’t guarantee anything!</a:t>
            </a:r>
          </a:p>
          <a:p>
            <a:pPr lvl="1"/>
            <a:r>
              <a:rPr lang="en-US" dirty="0">
                <a:solidFill>
                  <a:srgbClr val="C00000"/>
                </a:solidFill>
              </a:rPr>
              <a:t>This rules out MPLS (but 6 classes is worse for MPLS…)</a:t>
            </a:r>
          </a:p>
          <a:p>
            <a:r>
              <a:rPr lang="en-US" dirty="0"/>
              <a:t>Exploit </a:t>
            </a:r>
            <a:r>
              <a:rPr lang="en-US" i="1" dirty="0"/>
              <a:t>a priori </a:t>
            </a:r>
            <a:r>
              <a:rPr lang="en-US" dirty="0"/>
              <a:t>knowledge of traffic</a:t>
            </a:r>
          </a:p>
          <a:p>
            <a:r>
              <a:rPr lang="en-US" dirty="0"/>
              <a:t>Optimize for rate-based sensor updates</a:t>
            </a:r>
          </a:p>
          <a:p>
            <a:r>
              <a:rPr lang="en-US" dirty="0"/>
              <a:t>Use static, not dynamic, routing</a:t>
            </a:r>
          </a:p>
          <a:p>
            <a:pPr lvl="1"/>
            <a:r>
              <a:rPr lang="en-US" dirty="0"/>
              <a:t>Can still have adaptations to update routing tables</a:t>
            </a:r>
          </a:p>
          <a:p>
            <a:r>
              <a:rPr lang="en-US" dirty="0"/>
              <a:t>Reject unauthorized messages quickly &amp; locally</a:t>
            </a:r>
          </a:p>
          <a:p>
            <a:r>
              <a:rPr lang="en-US" dirty="0"/>
              <a:t>Provide per-subscriber </a:t>
            </a:r>
            <a:r>
              <a:rPr lang="en-US" dirty="0" err="1"/>
              <a:t>QoS</a:t>
            </a:r>
            <a:r>
              <a:rPr lang="en-US" dirty="0"/>
              <a:t>+ (</a:t>
            </a:r>
            <a:r>
              <a:rPr lang="en-US" strike="sngStrike" dirty="0"/>
              <a:t>IP Multicast</a:t>
            </a:r>
            <a:r>
              <a:rPr lang="en-US" dirty="0"/>
              <a:t>)</a:t>
            </a:r>
          </a:p>
          <a:p>
            <a:r>
              <a:rPr lang="en-US" dirty="0"/>
              <a:t>Don’t over-design consistency and (re)ordering</a:t>
            </a:r>
          </a:p>
        </p:txBody>
      </p:sp>
      <p:sp>
        <p:nvSpPr>
          <p:cNvPr id="3" name="Title 2"/>
          <p:cNvSpPr>
            <a:spLocks noGrp="1"/>
          </p:cNvSpPr>
          <p:nvPr>
            <p:ph type="title"/>
          </p:nvPr>
        </p:nvSpPr>
        <p:spPr/>
        <p:txBody>
          <a:bodyPr/>
          <a:lstStyle/>
          <a:p>
            <a:r>
              <a:rPr lang="en-US" dirty="0"/>
              <a:t>Other IT Guidelines for WAMS-DD</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447159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dirty="0">
                <a:solidFill>
                  <a:schemeClr val="bg1">
                    <a:lumMod val="65000"/>
                  </a:schemeClr>
                </a:solidFill>
              </a:rPr>
              <a:t>Questions for Power Engineers &amp; Researchers</a:t>
            </a:r>
          </a:p>
          <a:p>
            <a:r>
              <a:rPr lang="en-US" dirty="0">
                <a:solidFill>
                  <a:schemeClr val="bg1">
                    <a:lumMod val="65000"/>
                  </a:schemeClr>
                </a:solidFill>
              </a:rPr>
              <a:t>WAN Apps with Extreme </a:t>
            </a:r>
            <a:r>
              <a:rPr lang="en-US" dirty="0" err="1">
                <a:solidFill>
                  <a:schemeClr val="bg1">
                    <a:lumMod val="65000"/>
                  </a:schemeClr>
                </a:solidFill>
              </a:rPr>
              <a:t>Comms</a:t>
            </a:r>
            <a:r>
              <a:rPr lang="en-US" dirty="0">
                <a:solidFill>
                  <a:schemeClr val="bg1">
                    <a:lumMod val="65000"/>
                  </a:schemeClr>
                </a:solidFill>
              </a:rPr>
              <a:t> Requirements</a:t>
            </a:r>
          </a:p>
          <a:p>
            <a:r>
              <a:rPr lang="en-US" dirty="0">
                <a:solidFill>
                  <a:schemeClr val="bg1">
                    <a:lumMod val="65000"/>
                  </a:schemeClr>
                </a:solidFill>
              </a:rPr>
              <a:t>IT Guidelines for Achieving these Requirements</a:t>
            </a:r>
          </a:p>
          <a:p>
            <a:r>
              <a:rPr lang="en-US" b="1" dirty="0" err="1">
                <a:solidFill>
                  <a:srgbClr val="C0504D"/>
                </a:solidFill>
              </a:rPr>
              <a:t>GridStat</a:t>
            </a:r>
            <a:r>
              <a:rPr lang="en-US" b="1" dirty="0">
                <a:solidFill>
                  <a:srgbClr val="C0504D"/>
                </a:solidFill>
              </a:rPr>
              <a:t>: Industrial Internet for Electricity (IIE)</a:t>
            </a:r>
          </a:p>
          <a:p>
            <a:r>
              <a:rPr lang="en-US" dirty="0" err="1"/>
              <a:t>GridStat</a:t>
            </a:r>
            <a:r>
              <a:rPr lang="en-US" dirty="0"/>
              <a:t> Cyber-Physical Example</a:t>
            </a:r>
          </a:p>
          <a:p>
            <a:r>
              <a:rPr lang="en-US" dirty="0"/>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59435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4"/>
            <a:ext cx="9144000" cy="632381"/>
          </a:xfrm>
        </p:spPr>
        <p:txBody>
          <a:bodyPr vert="horz" lIns="91440" tIns="45720" rIns="91440" bIns="45720" rtlCol="0" anchor="ctr">
            <a:normAutofit/>
          </a:bodyPr>
          <a:lstStyle/>
          <a:p>
            <a:r>
              <a:rPr lang="en-US" sz="3200" b="1" dirty="0">
                <a:solidFill>
                  <a:srgbClr val="00AE00"/>
                </a:solidFill>
              </a:rPr>
              <a:t>Middleware in One Slide</a:t>
            </a:r>
          </a:p>
        </p:txBody>
      </p:sp>
      <p:sp>
        <p:nvSpPr>
          <p:cNvPr id="3" name="Content Placeholder 2"/>
          <p:cNvSpPr>
            <a:spLocks noGrp="1"/>
          </p:cNvSpPr>
          <p:nvPr>
            <p:ph idx="1"/>
          </p:nvPr>
        </p:nvSpPr>
        <p:spPr>
          <a:xfrm>
            <a:off x="-1" y="641556"/>
            <a:ext cx="9034485" cy="5484608"/>
          </a:xfrm>
        </p:spPr>
        <p:txBody>
          <a:bodyPr>
            <a:normAutofit fontScale="92500" lnSpcReduction="20000"/>
          </a:bodyPr>
          <a:lstStyle/>
          <a:p>
            <a:pPr>
              <a:lnSpc>
                <a:spcPct val="95000"/>
              </a:lnSpc>
              <a:spcBef>
                <a:spcPct val="15000"/>
              </a:spcBef>
            </a:pPr>
            <a:r>
              <a:rPr lang="en-US" dirty="0"/>
              <a:t>Middleware == “</a:t>
            </a:r>
            <a:r>
              <a:rPr lang="en-US" b="1" dirty="0">
                <a:solidFill>
                  <a:schemeClr val="accent2"/>
                </a:solidFill>
              </a:rPr>
              <a:t>A layer of software </a:t>
            </a:r>
            <a:r>
              <a:rPr lang="en-US" b="1" u="sng" dirty="0">
                <a:solidFill>
                  <a:schemeClr val="accent2"/>
                </a:solidFill>
              </a:rPr>
              <a:t>above the operating system</a:t>
            </a:r>
            <a:r>
              <a:rPr lang="en-US" b="1" dirty="0">
                <a:solidFill>
                  <a:schemeClr val="accent2"/>
                </a:solidFill>
              </a:rPr>
              <a:t> but </a:t>
            </a:r>
            <a:r>
              <a:rPr lang="en-US" b="1" u="sng" dirty="0">
                <a:solidFill>
                  <a:schemeClr val="accent2"/>
                </a:solidFill>
              </a:rPr>
              <a:t>below the application program </a:t>
            </a:r>
            <a:r>
              <a:rPr lang="en-US" b="1" dirty="0">
                <a:solidFill>
                  <a:schemeClr val="accent2"/>
                </a:solidFill>
              </a:rPr>
              <a:t>that provides a common programming abstraction across a distributed system</a:t>
            </a:r>
            <a:r>
              <a:rPr lang="en-US" dirty="0"/>
              <a:t>”</a:t>
            </a:r>
          </a:p>
          <a:p>
            <a:pPr>
              <a:lnSpc>
                <a:spcPct val="95000"/>
              </a:lnSpc>
              <a:spcBef>
                <a:spcPct val="15000"/>
              </a:spcBef>
            </a:pPr>
            <a:r>
              <a:rPr lang="en-US" dirty="0"/>
              <a:t>Middleware exists to help manage the complexity and heterogeneity inherent in distributed systems</a:t>
            </a:r>
          </a:p>
          <a:p>
            <a:pPr>
              <a:lnSpc>
                <a:spcPct val="95000"/>
              </a:lnSpc>
              <a:spcBef>
                <a:spcPct val="15000"/>
              </a:spcBef>
            </a:pPr>
            <a:r>
              <a:rPr lang="en-US" dirty="0"/>
              <a:t>Middleware provides </a:t>
            </a:r>
            <a:r>
              <a:rPr lang="en-US" b="1" dirty="0">
                <a:solidFill>
                  <a:schemeClr val="accent2"/>
                </a:solidFill>
              </a:rPr>
              <a:t>higher-level building blocks </a:t>
            </a:r>
            <a:r>
              <a:rPr lang="en-US" dirty="0"/>
              <a:t>(“abstractions”) for programmers than the OS provides</a:t>
            </a:r>
          </a:p>
          <a:p>
            <a:pPr lvl="1">
              <a:lnSpc>
                <a:spcPct val="95000"/>
              </a:lnSpc>
              <a:spcBef>
                <a:spcPct val="15000"/>
              </a:spcBef>
            </a:pPr>
            <a:r>
              <a:rPr lang="en-US" dirty="0"/>
              <a:t>Can make code much more portable</a:t>
            </a:r>
          </a:p>
          <a:p>
            <a:pPr lvl="1">
              <a:lnSpc>
                <a:spcPct val="95000"/>
              </a:lnSpc>
              <a:spcBef>
                <a:spcPct val="15000"/>
              </a:spcBef>
            </a:pPr>
            <a:r>
              <a:rPr lang="en-US" dirty="0"/>
              <a:t>Can make them much more productive</a:t>
            </a:r>
          </a:p>
          <a:p>
            <a:pPr lvl="1">
              <a:lnSpc>
                <a:spcPct val="95000"/>
              </a:lnSpc>
              <a:spcBef>
                <a:spcPct val="15000"/>
              </a:spcBef>
            </a:pPr>
            <a:r>
              <a:rPr lang="en-US" dirty="0"/>
              <a:t>Can make the resulting code have fewer errors</a:t>
            </a:r>
          </a:p>
          <a:p>
            <a:pPr lvl="1">
              <a:lnSpc>
                <a:spcPct val="95000"/>
              </a:lnSpc>
              <a:spcBef>
                <a:spcPct val="15000"/>
              </a:spcBef>
            </a:pPr>
            <a:r>
              <a:rPr lang="en-US" b="1" dirty="0">
                <a:solidFill>
                  <a:schemeClr val="accent2"/>
                </a:solidFill>
              </a:rPr>
              <a:t>Programming analogy </a:t>
            </a:r>
            <a:r>
              <a:rPr lang="en-US" b="1" dirty="0">
                <a:solidFill>
                  <a:schemeClr val="accent2"/>
                </a:solidFill>
                <a:ea typeface="Times New Roman" pitchFamily="-105" charset="0"/>
                <a:cs typeface="Times New Roman" pitchFamily="-105" charset="0"/>
              </a:rPr>
              <a:t>—</a:t>
            </a:r>
            <a:r>
              <a:rPr lang="en-US" b="1" dirty="0">
                <a:solidFill>
                  <a:schemeClr val="accent2"/>
                </a:solidFill>
              </a:rPr>
              <a:t> MW:sockets </a:t>
            </a:r>
            <a:r>
              <a:rPr lang="en-US" b="1" dirty="0">
                <a:solidFill>
                  <a:schemeClr val="accent2"/>
                </a:solidFill>
                <a:ea typeface="Times New Roman" pitchFamily="-105" charset="0"/>
                <a:cs typeface="Times New Roman" pitchFamily="-105" charset="0"/>
              </a:rPr>
              <a:t>≈</a:t>
            </a:r>
            <a:r>
              <a:rPr lang="en-US" b="1" dirty="0">
                <a:solidFill>
                  <a:schemeClr val="accent2"/>
                </a:solidFill>
              </a:rPr>
              <a:t> HOL</a:t>
            </a:r>
            <a:r>
              <a:rPr lang="en-US" b="1" baseline="30000" dirty="0">
                <a:solidFill>
                  <a:schemeClr val="accent2"/>
                </a:solidFill>
              </a:rPr>
              <a:t>1</a:t>
            </a:r>
            <a:r>
              <a:rPr lang="en-US" b="1" dirty="0">
                <a:solidFill>
                  <a:schemeClr val="accent2"/>
                </a:solidFill>
              </a:rPr>
              <a:t>:assembler</a:t>
            </a:r>
          </a:p>
          <a:p>
            <a:pPr>
              <a:lnSpc>
                <a:spcPct val="95000"/>
              </a:lnSpc>
              <a:spcBef>
                <a:spcPct val="15000"/>
              </a:spcBef>
            </a:pPr>
            <a:r>
              <a:rPr lang="en-US" dirty="0"/>
              <a:t>Considered best practices in other industries for 15-20 years! (</a:t>
            </a:r>
            <a:r>
              <a:rPr lang="en-US" dirty="0">
                <a:solidFill>
                  <a:schemeClr val="accent2"/>
                </a:solidFill>
              </a:rPr>
              <a:t>Ouch!)</a:t>
            </a:r>
          </a:p>
        </p:txBody>
      </p:sp>
      <p:sp>
        <p:nvSpPr>
          <p:cNvPr id="4" name="Rectangle 3"/>
          <p:cNvSpPr/>
          <p:nvPr/>
        </p:nvSpPr>
        <p:spPr>
          <a:xfrm>
            <a:off x="2575560" y="6149340"/>
            <a:ext cx="5173980" cy="708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2748036" y="6128325"/>
            <a:ext cx="5173980" cy="4233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aseline="30000" dirty="0">
                <a:solidFill>
                  <a:srgbClr val="C00000"/>
                </a:solidFill>
              </a:rPr>
              <a:t>1</a:t>
            </a:r>
            <a:r>
              <a:rPr lang="en-US" dirty="0">
                <a:solidFill>
                  <a:srgbClr val="C00000"/>
                </a:solidFill>
              </a:rPr>
              <a:t>HOL≡Higher Order Language</a:t>
            </a:r>
          </a:p>
        </p:txBody>
      </p:sp>
      <p:sp>
        <p:nvSpPr>
          <p:cNvPr id="6" name="Footer Placeholder 5"/>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016040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0" y="3080"/>
            <a:ext cx="9144000" cy="807181"/>
          </a:xfrm>
        </p:spPr>
        <p:txBody>
          <a:bodyPr/>
          <a:lstStyle/>
          <a:p>
            <a:r>
              <a:rPr lang="en-US" b="1" dirty="0">
                <a:solidFill>
                  <a:srgbClr val="00AE00"/>
                </a:solidFill>
              </a:rPr>
              <a:t>What is GridStat?</a:t>
            </a:r>
          </a:p>
        </p:txBody>
      </p:sp>
      <p:sp>
        <p:nvSpPr>
          <p:cNvPr id="37894" name="Rectangle 6"/>
          <p:cNvSpPr>
            <a:spLocks noGrp="1" noChangeArrowheads="1"/>
          </p:cNvSpPr>
          <p:nvPr>
            <p:ph idx="4294967295"/>
          </p:nvPr>
        </p:nvSpPr>
        <p:spPr>
          <a:xfrm>
            <a:off x="0" y="810263"/>
            <a:ext cx="9144000" cy="5213735"/>
          </a:xfrm>
        </p:spPr>
        <p:txBody>
          <a:bodyPr wrap="square">
            <a:spAutoFit/>
          </a:bodyPr>
          <a:lstStyle/>
          <a:p>
            <a:pPr algn="just"/>
            <a:r>
              <a:rPr lang="en-US" sz="2800" dirty="0"/>
              <a:t>Bottom-up re-thinking of how and why the power grid’s  real-time data delivery monitoring services need to be</a:t>
            </a:r>
          </a:p>
          <a:p>
            <a:pPr algn="just"/>
            <a:r>
              <a:rPr lang="en-US" sz="2800" dirty="0"/>
              <a:t>Comprehensive, ambitious WAMS-DD middleware for power grid in coding since 2001</a:t>
            </a:r>
          </a:p>
          <a:p>
            <a:pPr lvl="1" algn="just"/>
            <a:r>
              <a:rPr lang="en-US" dirty="0"/>
              <a:t>Rate-based publish-subscribe middleware with</a:t>
            </a:r>
          </a:p>
          <a:p>
            <a:pPr lvl="2" algn="just"/>
            <a:r>
              <a:rPr lang="en-US" dirty="0"/>
              <a:t>Predictably low latency</a:t>
            </a:r>
          </a:p>
          <a:p>
            <a:pPr lvl="2" algn="just"/>
            <a:r>
              <a:rPr lang="en-US" dirty="0"/>
              <a:t>Predictably high availability</a:t>
            </a:r>
          </a:p>
          <a:p>
            <a:pPr lvl="2" algn="just"/>
            <a:r>
              <a:rPr lang="en-US" dirty="0"/>
              <a:t>Predictable adaptation</a:t>
            </a:r>
          </a:p>
          <a:p>
            <a:pPr lvl="1" algn="just"/>
            <a:r>
              <a:rPr lang="en-US" dirty="0">
                <a:solidFill>
                  <a:srgbClr val="C00000"/>
                </a:solidFill>
              </a:rPr>
              <a:t>Different subscribers to same variable can get different </a:t>
            </a:r>
            <a:r>
              <a:rPr lang="en-US" b="1" dirty="0" err="1">
                <a:solidFill>
                  <a:srgbClr val="C00000"/>
                </a:solidFill>
              </a:rPr>
              <a:t>QoS</a:t>
            </a:r>
            <a:r>
              <a:rPr lang="en-US" b="1" dirty="0">
                <a:solidFill>
                  <a:srgbClr val="C00000"/>
                </a:solidFill>
              </a:rPr>
              <a:t>+ {rate, latency, #paths}</a:t>
            </a:r>
            <a:endParaRPr lang="en-US" sz="2800" dirty="0">
              <a:solidFill>
                <a:srgbClr val="C00000"/>
              </a:solidFill>
            </a:endParaRPr>
          </a:p>
          <a:p>
            <a:pPr algn="just"/>
            <a:r>
              <a:rPr lang="en-US" sz="2800" dirty="0"/>
              <a:t>Influencing (glacial) </a:t>
            </a:r>
            <a:r>
              <a:rPr lang="en-US" sz="2800" dirty="0" err="1"/>
              <a:t>NASPInet</a:t>
            </a:r>
            <a:r>
              <a:rPr lang="en-US" sz="2800" dirty="0"/>
              <a:t> “effort”</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413774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4"/>
            <a:ext cx="9144000" cy="632381"/>
          </a:xfrm>
        </p:spPr>
        <p:txBody>
          <a:bodyPr vert="horz" lIns="91440" tIns="45720" rIns="91440" bIns="45720" rtlCol="0" anchor="ctr">
            <a:normAutofit/>
          </a:bodyPr>
          <a:lstStyle/>
          <a:p>
            <a:r>
              <a:rPr lang="en-US" sz="3200" b="1" dirty="0">
                <a:solidFill>
                  <a:srgbClr val="00AE00"/>
                </a:solidFill>
              </a:rPr>
              <a:t>GridStat: Rate-Based Forwarding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53" y="493769"/>
            <a:ext cx="8526775" cy="5644058"/>
          </a:xfrm>
          <a:prstGeom prst="rect">
            <a:avLst/>
          </a:prstGeom>
        </p:spPr>
      </p:pic>
      <p:sp>
        <p:nvSpPr>
          <p:cNvPr id="3" name="TextBox 2"/>
          <p:cNvSpPr txBox="1"/>
          <p:nvPr/>
        </p:nvSpPr>
        <p:spPr>
          <a:xfrm>
            <a:off x="2665046" y="6377354"/>
            <a:ext cx="4486806" cy="400110"/>
          </a:xfrm>
          <a:prstGeom prst="rect">
            <a:avLst/>
          </a:prstGeom>
          <a:noFill/>
        </p:spPr>
        <p:txBody>
          <a:bodyPr wrap="none" rtlCol="0">
            <a:spAutoFit/>
          </a:bodyPr>
          <a:lstStyle/>
          <a:p>
            <a:r>
              <a:rPr lang="en-US" sz="2000" b="1" dirty="0">
                <a:solidFill>
                  <a:srgbClr val="C0504D"/>
                </a:solidFill>
              </a:rPr>
              <a:t>Note: GMP, not programmer, finds paths</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29607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idx="4294967295"/>
          </p:nvPr>
        </p:nvSpPr>
        <p:spPr>
          <a:xfrm>
            <a:off x="0" y="3080"/>
            <a:ext cx="9144000" cy="807181"/>
          </a:xfrm>
        </p:spPr>
        <p:txBody>
          <a:bodyPr/>
          <a:lstStyle/>
          <a:p>
            <a:r>
              <a:rPr lang="en-US" b="1" dirty="0">
                <a:solidFill>
                  <a:srgbClr val="00AE00"/>
                </a:solidFill>
              </a:rPr>
              <a:t>What Really is </a:t>
            </a:r>
            <a:r>
              <a:rPr lang="en-US" b="1" dirty="0" err="1">
                <a:solidFill>
                  <a:srgbClr val="00AE00"/>
                </a:solidFill>
              </a:rPr>
              <a:t>GridStat</a:t>
            </a:r>
            <a:r>
              <a:rPr lang="en-US" b="1" dirty="0">
                <a:solidFill>
                  <a:srgbClr val="00AE00"/>
                </a:solidFill>
              </a:rPr>
              <a:t>?</a:t>
            </a:r>
          </a:p>
        </p:txBody>
      </p:sp>
      <p:sp>
        <p:nvSpPr>
          <p:cNvPr id="37894" name="Rectangle 6"/>
          <p:cNvSpPr>
            <a:spLocks noGrp="1" noChangeArrowheads="1"/>
          </p:cNvSpPr>
          <p:nvPr>
            <p:ph idx="4294967295"/>
          </p:nvPr>
        </p:nvSpPr>
        <p:spPr>
          <a:xfrm>
            <a:off x="0" y="810263"/>
            <a:ext cx="9144000" cy="5570757"/>
          </a:xfrm>
        </p:spPr>
        <p:txBody>
          <a:bodyPr wrap="square">
            <a:spAutoFit/>
          </a:bodyPr>
          <a:lstStyle/>
          <a:p>
            <a:pPr lvl="0"/>
            <a:r>
              <a:rPr lang="en-US" dirty="0"/>
              <a:t>GridStat at two layers</a:t>
            </a:r>
          </a:p>
          <a:p>
            <a:pPr lvl="1"/>
            <a:r>
              <a:rPr lang="en-US" dirty="0"/>
              <a:t>APIs &amp; services (including management, monitoring, …) at edges (e.g., last DNMTT comment)</a:t>
            </a:r>
          </a:p>
          <a:p>
            <a:pPr lvl="2"/>
            <a:r>
              <a:rPr lang="en-US" dirty="0"/>
              <a:t>I.e., Middleware overlay with mechanisms only at edges (P2P)</a:t>
            </a:r>
          </a:p>
          <a:p>
            <a:pPr lvl="1"/>
            <a:r>
              <a:rPr lang="en-US" dirty="0"/>
              <a:t>Augmented with core software defined network (SDN) utilizing rate-based, in-network router-like Layer-3 </a:t>
            </a:r>
            <a:r>
              <a:rPr lang="en-US" i="1" dirty="0"/>
              <a:t>forwarding engines</a:t>
            </a:r>
            <a:r>
              <a:rPr lang="en-US" dirty="0"/>
              <a:t> (</a:t>
            </a:r>
            <a:r>
              <a:rPr lang="en-US" dirty="0" err="1"/>
              <a:t>FEs</a:t>
            </a:r>
            <a:r>
              <a:rPr lang="en-US" dirty="0"/>
              <a:t>)</a:t>
            </a:r>
          </a:p>
          <a:p>
            <a:pPr lvl="2"/>
            <a:r>
              <a:rPr lang="en-US" dirty="0"/>
              <a:t>Also then richer management that exploits them</a:t>
            </a:r>
          </a:p>
          <a:p>
            <a:r>
              <a:rPr lang="en-US" sz="3600" dirty="0"/>
              <a:t>Even with only 10% penetration of FEs you have much more control and monitoring over data delivery, and at fine granularity</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120197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dirty="0">
                <a:latin typeface="Calibri" charset="0"/>
                <a:ea typeface="MS PGothic" charset="0"/>
              </a:rPr>
              <a:t>Context</a:t>
            </a:r>
          </a:p>
        </p:txBody>
      </p:sp>
      <p:sp>
        <p:nvSpPr>
          <p:cNvPr id="13315" name="Content Placeholder 2"/>
          <p:cNvSpPr>
            <a:spLocks noGrp="1"/>
          </p:cNvSpPr>
          <p:nvPr>
            <p:ph idx="1"/>
          </p:nvPr>
        </p:nvSpPr>
        <p:spPr>
          <a:xfrm>
            <a:off x="0" y="990599"/>
            <a:ext cx="5778500" cy="4976631"/>
          </a:xfrm>
        </p:spPr>
        <p:txBody>
          <a:bodyPr>
            <a:normAutofit fontScale="92500" lnSpcReduction="10000"/>
          </a:bodyPr>
          <a:lstStyle/>
          <a:p>
            <a:r>
              <a:rPr lang="en-US" sz="2800" dirty="0">
                <a:latin typeface="Times New Roman" charset="0"/>
                <a:ea typeface="MS PGothic" charset="0"/>
              </a:rPr>
              <a:t>IANAPP (power person): Computer Scientist</a:t>
            </a:r>
          </a:p>
          <a:p>
            <a:pPr lvl="1"/>
            <a:r>
              <a:rPr lang="en-US" sz="2400" dirty="0">
                <a:latin typeface="Times New Roman" charset="0"/>
                <a:ea typeface="MS PGothic" charset="0"/>
              </a:rPr>
              <a:t>Core background: fault-tolerant </a:t>
            </a:r>
            <a:r>
              <a:rPr lang="en-US" sz="2400" b="1" dirty="0">
                <a:solidFill>
                  <a:srgbClr val="C00000"/>
                </a:solidFill>
                <a:latin typeface="Times New Roman" charset="0"/>
                <a:ea typeface="MS PGothic" charset="0"/>
              </a:rPr>
              <a:t>distributed computing</a:t>
            </a:r>
          </a:p>
          <a:p>
            <a:pPr lvl="1"/>
            <a:r>
              <a:rPr lang="en-US" sz="2400" dirty="0">
                <a:latin typeface="Times New Roman" charset="0"/>
                <a:ea typeface="MS PGothic" charset="0"/>
              </a:rPr>
              <a:t>Research lab experience (BBN) with wide-area middleware with </a:t>
            </a:r>
            <a:r>
              <a:rPr lang="en-US" sz="2400" dirty="0" err="1">
                <a:latin typeface="Times New Roman" charset="0"/>
                <a:ea typeface="MS PGothic" charset="0"/>
              </a:rPr>
              <a:t>QoS</a:t>
            </a:r>
            <a:r>
              <a:rPr lang="en-US" sz="2400" dirty="0">
                <a:latin typeface="Times New Roman" charset="0"/>
                <a:ea typeface="MS PGothic" charset="0"/>
              </a:rPr>
              <a:t>, resilience, security, …. for DARPA/military</a:t>
            </a:r>
          </a:p>
          <a:p>
            <a:pPr lvl="1"/>
            <a:r>
              <a:rPr lang="en-US" sz="2400" dirty="0">
                <a:latin typeface="Times New Roman" charset="0"/>
                <a:ea typeface="MS PGothic" charset="0"/>
              </a:rPr>
              <a:t>Working with </a:t>
            </a:r>
            <a:r>
              <a:rPr lang="en-US" sz="2400" dirty="0" err="1">
                <a:latin typeface="Times New Roman" charset="0"/>
                <a:ea typeface="MS PGothic" charset="0"/>
              </a:rPr>
              <a:t>Anjan</a:t>
            </a:r>
            <a:r>
              <a:rPr lang="en-US" sz="2400" dirty="0">
                <a:latin typeface="Times New Roman" charset="0"/>
                <a:ea typeface="MS PGothic" charset="0"/>
              </a:rPr>
              <a:t> Bose since 1999 on </a:t>
            </a:r>
            <a:r>
              <a:rPr lang="en-US" sz="2400" b="1" dirty="0">
                <a:solidFill>
                  <a:srgbClr val="C00000"/>
                </a:solidFill>
                <a:latin typeface="Times New Roman" charset="0"/>
                <a:ea typeface="MS PGothic" charset="0"/>
              </a:rPr>
              <a:t>wide-area</a:t>
            </a:r>
            <a:r>
              <a:rPr lang="en-US" sz="2400" b="1" dirty="0">
                <a:solidFill>
                  <a:srgbClr val="FF0000"/>
                </a:solidFill>
                <a:latin typeface="Times New Roman" charset="0"/>
                <a:ea typeface="MS PGothic" charset="0"/>
              </a:rPr>
              <a:t> </a:t>
            </a:r>
            <a:r>
              <a:rPr lang="en-US" sz="2400" dirty="0">
                <a:latin typeface="Times New Roman" charset="0"/>
                <a:ea typeface="MS PGothic" charset="0"/>
              </a:rPr>
              <a:t>data delivery issues appropriate </a:t>
            </a:r>
            <a:r>
              <a:rPr lang="en-US" sz="2400" b="1" dirty="0">
                <a:solidFill>
                  <a:srgbClr val="C00000"/>
                </a:solidFill>
                <a:latin typeface="Times New Roman" charset="0"/>
                <a:ea typeface="MS PGothic" charset="0"/>
              </a:rPr>
              <a:t>for RAS and closed-loop applications</a:t>
            </a:r>
          </a:p>
          <a:p>
            <a:pPr lvl="2"/>
            <a:r>
              <a:rPr lang="en-US" b="1" dirty="0" err="1">
                <a:solidFill>
                  <a:srgbClr val="C00000"/>
                </a:solidFill>
                <a:latin typeface="Times New Roman" charset="0"/>
                <a:ea typeface="MS PGothic" charset="0"/>
              </a:rPr>
              <a:t>GridStat</a:t>
            </a:r>
            <a:r>
              <a:rPr lang="en-US" b="1" dirty="0">
                <a:solidFill>
                  <a:srgbClr val="C00000"/>
                </a:solidFill>
                <a:latin typeface="Times New Roman" charset="0"/>
                <a:ea typeface="MS PGothic" charset="0"/>
              </a:rPr>
              <a:t> (1999-present)</a:t>
            </a:r>
          </a:p>
          <a:p>
            <a:pPr lvl="2"/>
            <a:r>
              <a:rPr lang="en-US" b="1" dirty="0" err="1">
                <a:solidFill>
                  <a:srgbClr val="C00000"/>
                </a:solidFill>
                <a:latin typeface="Times New Roman" charset="0"/>
                <a:ea typeface="MS PGothic" charset="0"/>
              </a:rPr>
              <a:t>GridSim</a:t>
            </a:r>
            <a:r>
              <a:rPr lang="en-US" b="1" dirty="0">
                <a:solidFill>
                  <a:srgbClr val="C00000"/>
                </a:solidFill>
                <a:latin typeface="Times New Roman" charset="0"/>
                <a:ea typeface="MS PGothic" charset="0"/>
              </a:rPr>
              <a:t> (2009-2014)</a:t>
            </a:r>
          </a:p>
          <a:p>
            <a:pPr lvl="2"/>
            <a:r>
              <a:rPr lang="en-US" b="1" dirty="0" err="1">
                <a:solidFill>
                  <a:srgbClr val="C00000"/>
                </a:solidFill>
                <a:latin typeface="Times New Roman" charset="0"/>
                <a:ea typeface="MS PGothic" charset="0"/>
              </a:rPr>
              <a:t>GridCloud</a:t>
            </a:r>
            <a:r>
              <a:rPr lang="en-US" b="1" dirty="0">
                <a:solidFill>
                  <a:srgbClr val="C00000"/>
                </a:solidFill>
                <a:latin typeface="Times New Roman" charset="0"/>
                <a:ea typeface="MS PGothic" charset="0"/>
              </a:rPr>
              <a:t> (2012-present)</a:t>
            </a:r>
          </a:p>
          <a:p>
            <a:pPr lvl="2"/>
            <a:r>
              <a:rPr lang="en-US" b="1" dirty="0" err="1">
                <a:solidFill>
                  <a:srgbClr val="C00000"/>
                </a:solidFill>
                <a:latin typeface="Times New Roman" charset="0"/>
                <a:ea typeface="MS PGothic" charset="0"/>
              </a:rPr>
              <a:t>DCBlocks</a:t>
            </a:r>
            <a:r>
              <a:rPr lang="en-US" b="1" dirty="0">
                <a:solidFill>
                  <a:srgbClr val="C00000"/>
                </a:solidFill>
                <a:latin typeface="Times New Roman" charset="0"/>
                <a:ea typeface="MS PGothic" charset="0"/>
              </a:rPr>
              <a:t> (2014-present)</a:t>
            </a:r>
          </a:p>
          <a:p>
            <a:pPr lvl="1"/>
            <a:endParaRPr lang="en-US" dirty="0">
              <a:latin typeface="Times New Roman" charset="0"/>
              <a:ea typeface="MS PGothic" charset="0"/>
            </a:endParaRPr>
          </a:p>
          <a:p>
            <a:pPr eaLnBrk="1" hangingPunct="1"/>
            <a:endParaRPr lang="en-US" dirty="0">
              <a:latin typeface="Calibri" charset="0"/>
              <a:ea typeface="MS PGothic" charset="0"/>
            </a:endParaRPr>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5425"/>
            <a:ext cx="32639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8" name="TextBox 2"/>
          <p:cNvSpPr txBox="1">
            <a:spLocks noChangeArrowheads="1"/>
          </p:cNvSpPr>
          <p:nvPr/>
        </p:nvSpPr>
        <p:spPr bwMode="auto">
          <a:xfrm>
            <a:off x="5778500" y="5718425"/>
            <a:ext cx="34417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a:t>May, 2014 | ISBN: 1482206110</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73821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160"/>
            <a:ext cx="9144000" cy="783771"/>
          </a:xfrm>
        </p:spPr>
        <p:txBody>
          <a:bodyPr>
            <a:normAutofit/>
          </a:bodyPr>
          <a:lstStyle/>
          <a:p>
            <a:r>
              <a:rPr lang="en-US" sz="3200" dirty="0">
                <a:solidFill>
                  <a:srgbClr val="00AE00"/>
                </a:solidFill>
              </a:rPr>
              <a:t>Overlay Middleware Integrating Legacy (Sub)Systems</a:t>
            </a:r>
            <a:endParaRPr lang="en-US" sz="3200" dirty="0"/>
          </a:p>
        </p:txBody>
      </p:sp>
      <p:sp>
        <p:nvSpPr>
          <p:cNvPr id="3" name="TextBox 2"/>
          <p:cNvSpPr txBox="1"/>
          <p:nvPr/>
        </p:nvSpPr>
        <p:spPr>
          <a:xfrm>
            <a:off x="-50293" y="436929"/>
            <a:ext cx="2780793" cy="1200329"/>
          </a:xfrm>
          <a:prstGeom prst="rect">
            <a:avLst/>
          </a:prstGeom>
          <a:noFill/>
        </p:spPr>
        <p:txBody>
          <a:bodyPr wrap="square" rtlCol="0">
            <a:spAutoFit/>
          </a:bodyPr>
          <a:lstStyle/>
          <a:p>
            <a:r>
              <a:rPr lang="en-US" dirty="0"/>
              <a:t>Flow start (publisher) could also be RTU, substation router, </a:t>
            </a:r>
            <a:r>
              <a:rPr lang="en-US" dirty="0" err="1"/>
              <a:t>OpenPDC</a:t>
            </a:r>
            <a:r>
              <a:rPr lang="en-US" dirty="0"/>
              <a:t>, etc. i.e. not just a single sensor.</a:t>
            </a:r>
          </a:p>
        </p:txBody>
      </p:sp>
      <p:sp>
        <p:nvSpPr>
          <p:cNvPr id="4" name="TextBox 3"/>
          <p:cNvSpPr txBox="1"/>
          <p:nvPr/>
        </p:nvSpPr>
        <p:spPr>
          <a:xfrm>
            <a:off x="2875146" y="471011"/>
            <a:ext cx="2115954" cy="923330"/>
          </a:xfrm>
          <a:prstGeom prst="rect">
            <a:avLst/>
          </a:prstGeom>
          <a:noFill/>
        </p:spPr>
        <p:txBody>
          <a:bodyPr wrap="square" rtlCol="0">
            <a:spAutoFit/>
          </a:bodyPr>
          <a:lstStyle/>
          <a:p>
            <a:r>
              <a:rPr lang="en-US" dirty="0"/>
              <a:t>GS subscriber could be RTU, substation router, </a:t>
            </a:r>
            <a:r>
              <a:rPr lang="en-US" dirty="0" err="1"/>
              <a:t>OpenPDC</a:t>
            </a:r>
            <a:r>
              <a:rPr lang="en-US" dirty="0"/>
              <a:t>, …</a:t>
            </a:r>
          </a:p>
        </p:txBody>
      </p:sp>
      <p:sp>
        <p:nvSpPr>
          <p:cNvPr id="5" name="TextBox 4"/>
          <p:cNvSpPr txBox="1"/>
          <p:nvPr/>
        </p:nvSpPr>
        <p:spPr>
          <a:xfrm>
            <a:off x="3027546" y="5797347"/>
            <a:ext cx="4160666" cy="923330"/>
          </a:xfrm>
          <a:prstGeom prst="rect">
            <a:avLst/>
          </a:prstGeom>
          <a:noFill/>
        </p:spPr>
        <p:txBody>
          <a:bodyPr wrap="square" rtlCol="0">
            <a:spAutoFit/>
          </a:bodyPr>
          <a:lstStyle/>
          <a:p>
            <a:r>
              <a:rPr lang="en-US" dirty="0"/>
              <a:t>“</a:t>
            </a:r>
            <a:r>
              <a:rPr lang="en-US" sz="3600" dirty="0">
                <a:solidFill>
                  <a:srgbClr val="FF0000"/>
                </a:solidFill>
              </a:rPr>
              <a:t>…</a:t>
            </a:r>
            <a:r>
              <a:rPr lang="en-US" dirty="0"/>
              <a:t>” could be BPL/PLC, 4G </a:t>
            </a:r>
            <a:r>
              <a:rPr lang="en-US" dirty="0" err="1"/>
              <a:t>teleco</a:t>
            </a:r>
            <a:r>
              <a:rPr lang="en-US" dirty="0"/>
              <a:t>, 801.1TSN, even best-effort internet, etc. </a:t>
            </a:r>
          </a:p>
        </p:txBody>
      </p:sp>
      <p:sp>
        <p:nvSpPr>
          <p:cNvPr id="7" name="TextBox 6"/>
          <p:cNvSpPr txBox="1"/>
          <p:nvPr/>
        </p:nvSpPr>
        <p:spPr>
          <a:xfrm>
            <a:off x="5664200" y="432911"/>
            <a:ext cx="2390398" cy="1200329"/>
          </a:xfrm>
          <a:prstGeom prst="rect">
            <a:avLst/>
          </a:prstGeom>
          <a:noFill/>
        </p:spPr>
        <p:txBody>
          <a:bodyPr wrap="none" rtlCol="0">
            <a:spAutoFit/>
          </a:bodyPr>
          <a:lstStyle/>
          <a:p>
            <a:r>
              <a:rPr lang="en-US" dirty="0" err="1"/>
              <a:t>GridStat</a:t>
            </a:r>
            <a:r>
              <a:rPr lang="en-US" dirty="0"/>
              <a:t> is</a:t>
            </a:r>
          </a:p>
          <a:p>
            <a:pPr marL="285750" indent="-285750">
              <a:buFont typeface="Arial"/>
              <a:buChar char="•"/>
            </a:pPr>
            <a:r>
              <a:rPr lang="en-US" dirty="0"/>
              <a:t>Real-Time</a:t>
            </a:r>
          </a:p>
          <a:p>
            <a:pPr marL="285750" indent="-285750">
              <a:buFont typeface="Arial"/>
              <a:buChar char="•"/>
            </a:pPr>
            <a:r>
              <a:rPr lang="en-US" dirty="0"/>
              <a:t>Overlay (sometimes)</a:t>
            </a:r>
          </a:p>
          <a:p>
            <a:pPr marL="285750" indent="-285750">
              <a:buFont typeface="Arial"/>
              <a:buChar char="•"/>
            </a:pPr>
            <a:r>
              <a:rPr lang="en-US" dirty="0"/>
              <a:t>Middleware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3586"/>
            <a:ext cx="9144000" cy="4303594"/>
          </a:xfrm>
          <a:prstGeom prst="rect">
            <a:avLst/>
          </a:prstGeom>
        </p:spPr>
      </p:pic>
      <p:sp>
        <p:nvSpPr>
          <p:cNvPr id="6" name="Footer Placeholder 5"/>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914629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0490"/>
            <a:ext cx="8229600" cy="4554499"/>
          </a:xfrm>
        </p:spPr>
      </p:pic>
      <p:sp>
        <p:nvSpPr>
          <p:cNvPr id="3" name="Title 2"/>
          <p:cNvSpPr>
            <a:spLocks noGrp="1"/>
          </p:cNvSpPr>
          <p:nvPr>
            <p:ph type="title"/>
          </p:nvPr>
        </p:nvSpPr>
        <p:spPr>
          <a:xfrm>
            <a:off x="457200" y="55653"/>
            <a:ext cx="8229600" cy="664140"/>
          </a:xfrm>
        </p:spPr>
        <p:txBody>
          <a:bodyPr>
            <a:normAutofit fontScale="90000"/>
          </a:bodyPr>
          <a:lstStyle/>
          <a:p>
            <a:r>
              <a:rPr lang="en-US" dirty="0"/>
              <a:t>Getting There from Here</a:t>
            </a:r>
          </a:p>
        </p:txBody>
      </p:sp>
      <p:sp>
        <p:nvSpPr>
          <p:cNvPr id="6" name="TextBox 5"/>
          <p:cNvSpPr txBox="1"/>
          <p:nvPr/>
        </p:nvSpPr>
        <p:spPr>
          <a:xfrm>
            <a:off x="89342" y="571499"/>
            <a:ext cx="9054658" cy="954107"/>
          </a:xfrm>
          <a:prstGeom prst="rect">
            <a:avLst/>
          </a:prstGeom>
          <a:noFill/>
        </p:spPr>
        <p:txBody>
          <a:bodyPr wrap="square" rtlCol="0">
            <a:spAutoFit/>
          </a:bodyPr>
          <a:lstStyle/>
          <a:p>
            <a:r>
              <a:rPr lang="en-US" sz="2800" dirty="0">
                <a:solidFill>
                  <a:srgbClr val="C00000"/>
                </a:solidFill>
              </a:rPr>
              <a:t>Issue: how to integrate existing legacy protocols and transition to newer ones and not break apps’ data delivery?</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671341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458"/>
            <a:ext cx="9144000" cy="1143000"/>
          </a:xfrm>
        </p:spPr>
        <p:txBody>
          <a:bodyPr>
            <a:normAutofit/>
          </a:bodyPr>
          <a:lstStyle/>
          <a:p>
            <a:r>
              <a:rPr lang="en-US" sz="3600" b="1" dirty="0">
                <a:solidFill>
                  <a:srgbClr val="00AE00"/>
                </a:solidFill>
              </a:rPr>
              <a:t>Overview of GridStat Implementation &amp; </a:t>
            </a:r>
            <a:r>
              <a:rPr lang="en-US" sz="3600" b="1" dirty="0" err="1">
                <a:solidFill>
                  <a:srgbClr val="00AE00"/>
                </a:solidFill>
              </a:rPr>
              <a:t>Perf</a:t>
            </a:r>
            <a:r>
              <a:rPr lang="en-US" sz="3600" b="1" dirty="0">
                <a:solidFill>
                  <a:srgbClr val="00AE00"/>
                </a:solidFill>
              </a:rPr>
              <a:t>.</a:t>
            </a:r>
          </a:p>
        </p:txBody>
      </p:sp>
      <p:sp>
        <p:nvSpPr>
          <p:cNvPr id="3" name="Content Placeholder 2"/>
          <p:cNvSpPr>
            <a:spLocks noGrp="1"/>
          </p:cNvSpPr>
          <p:nvPr>
            <p:ph idx="1"/>
          </p:nvPr>
        </p:nvSpPr>
        <p:spPr>
          <a:xfrm>
            <a:off x="76200" y="695569"/>
            <a:ext cx="8991600" cy="5817810"/>
          </a:xfrm>
        </p:spPr>
        <p:txBody>
          <a:bodyPr>
            <a:normAutofit fontScale="77500" lnSpcReduction="20000"/>
          </a:bodyPr>
          <a:lstStyle/>
          <a:p>
            <a:r>
              <a:rPr lang="en-US" dirty="0"/>
              <a:t>Coding started 2001, demo 2002, real data 2003, inter-lab demo 2007-8</a:t>
            </a:r>
          </a:p>
          <a:p>
            <a:pPr lvl="1"/>
            <a:r>
              <a:rPr lang="en-US" dirty="0"/>
              <a:t>But power industry moves very, very slowly……</a:t>
            </a:r>
          </a:p>
          <a:p>
            <a:pPr lvl="2"/>
            <a:r>
              <a:rPr lang="en-US" dirty="0"/>
              <a:t>“Utilities are trying hard to be first to be second”  Jeff </a:t>
            </a:r>
            <a:r>
              <a:rPr lang="en-US" dirty="0" err="1"/>
              <a:t>Dagle</a:t>
            </a:r>
            <a:r>
              <a:rPr lang="en-US" dirty="0"/>
              <a:t>, PNNL</a:t>
            </a:r>
          </a:p>
          <a:p>
            <a:pPr lvl="2"/>
            <a:r>
              <a:rPr lang="en-US" dirty="0"/>
              <a:t>“Utilities are quite willing to use the latest technology, so long as every other utility has used it for 30 years”  unknown</a:t>
            </a:r>
          </a:p>
          <a:p>
            <a:pPr lvl="1"/>
            <a:r>
              <a:rPr lang="en-US" dirty="0"/>
              <a:t>And NASPI is pretty dysfunctional in a number of dimensions</a:t>
            </a:r>
          </a:p>
          <a:p>
            <a:r>
              <a:rPr lang="en-US" dirty="0"/>
              <a:t>Implementations</a:t>
            </a:r>
          </a:p>
          <a:p>
            <a:pPr lvl="1"/>
            <a:r>
              <a:rPr lang="en-US" dirty="0"/>
              <a:t>Java: &lt; 0.05 </a:t>
            </a:r>
            <a:r>
              <a:rPr lang="en-US" dirty="0" err="1"/>
              <a:t>msec</a:t>
            </a:r>
            <a:r>
              <a:rPr lang="en-US" dirty="0"/>
              <a:t>/forward, 500k+ forwards/sec</a:t>
            </a:r>
          </a:p>
          <a:p>
            <a:pPr lvl="2"/>
            <a:r>
              <a:rPr lang="en-US" b="1" dirty="0">
                <a:solidFill>
                  <a:srgbClr val="C00000"/>
                </a:solidFill>
              </a:rPr>
              <a:t>Adds less than 1 </a:t>
            </a:r>
            <a:r>
              <a:rPr lang="en-US" b="1" dirty="0" err="1">
                <a:solidFill>
                  <a:srgbClr val="C00000"/>
                </a:solidFill>
              </a:rPr>
              <a:t>msec</a:t>
            </a:r>
            <a:r>
              <a:rPr lang="en-US" b="1" dirty="0">
                <a:solidFill>
                  <a:srgbClr val="C00000"/>
                </a:solidFill>
              </a:rPr>
              <a:t> over underlay network (fiber, </a:t>
            </a:r>
            <a:r>
              <a:rPr lang="en-US" b="1" dirty="0" err="1">
                <a:solidFill>
                  <a:srgbClr val="C00000"/>
                </a:solidFill>
              </a:rPr>
              <a:t>etc</a:t>
            </a:r>
            <a:r>
              <a:rPr lang="en-US" b="1" dirty="0">
                <a:solidFill>
                  <a:srgbClr val="C00000"/>
                </a:solidFill>
              </a:rPr>
              <a:t>) over entire grid</a:t>
            </a:r>
          </a:p>
          <a:p>
            <a:pPr lvl="1"/>
            <a:r>
              <a:rPr lang="en-US" b="1" dirty="0">
                <a:solidFill>
                  <a:srgbClr val="C00000"/>
                </a:solidFill>
              </a:rPr>
              <a:t>C version should be 10X-20X faster (efficient I/O0</a:t>
            </a:r>
          </a:p>
          <a:p>
            <a:pPr lvl="1"/>
            <a:r>
              <a:rPr lang="en-US" dirty="0"/>
              <a:t>Network processor: 2003 HW ~.01 </a:t>
            </a:r>
            <a:r>
              <a:rPr lang="en-US" dirty="0" err="1"/>
              <a:t>msec</a:t>
            </a:r>
            <a:r>
              <a:rPr lang="en-US" dirty="0"/>
              <a:t>/forward, &gt;1M </a:t>
            </a:r>
            <a:r>
              <a:rPr lang="en-US" dirty="0" err="1"/>
              <a:t>fwds</a:t>
            </a:r>
            <a:r>
              <a:rPr lang="en-US" dirty="0"/>
              <a:t>/sec</a:t>
            </a:r>
          </a:p>
          <a:p>
            <a:pPr lvl="2"/>
            <a:r>
              <a:rPr lang="en-US" dirty="0"/>
              <a:t>Current network processors are ~10x better, and you can use &gt;1 …</a:t>
            </a:r>
          </a:p>
          <a:p>
            <a:pPr lvl="1"/>
            <a:r>
              <a:rPr lang="en-US" dirty="0"/>
              <a:t>Future: ASIC (on a chip)</a:t>
            </a:r>
          </a:p>
          <a:p>
            <a:pPr lvl="2"/>
            <a:r>
              <a:rPr lang="en-US" dirty="0"/>
              <a:t>Should be </a:t>
            </a:r>
            <a:r>
              <a:rPr lang="en-US" dirty="0">
                <a:solidFill>
                  <a:srgbClr val="C00000"/>
                </a:solidFill>
              </a:rPr>
              <a:t>competitive w/IP routers in scale</a:t>
            </a:r>
            <a:r>
              <a:rPr lang="en-US" dirty="0"/>
              <a:t>: doing much less, on purpose!</a:t>
            </a:r>
          </a:p>
          <a:p>
            <a:pPr marL="320040" lvl="2"/>
            <a:r>
              <a:rPr lang="en-US" sz="3176" dirty="0"/>
              <a:t>Note: no need to use IP for core …… (</a:t>
            </a:r>
            <a:r>
              <a:rPr lang="en-US" sz="3176" dirty="0" err="1"/>
              <a:t>ssshhhhh</a:t>
            </a:r>
            <a:r>
              <a:rPr lang="en-US" sz="3176" dirty="0"/>
              <a:t>!): less jitter and likely more bullet-proof (no IP vulnerabilities)</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988890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dirty="0">
                <a:solidFill>
                  <a:schemeClr val="bg1">
                    <a:lumMod val="65000"/>
                  </a:schemeClr>
                </a:solidFill>
              </a:rPr>
              <a:t>Questions for Power Engineers &amp; Researchers</a:t>
            </a:r>
          </a:p>
          <a:p>
            <a:r>
              <a:rPr lang="en-US" dirty="0">
                <a:solidFill>
                  <a:schemeClr val="bg1">
                    <a:lumMod val="65000"/>
                  </a:schemeClr>
                </a:solidFill>
              </a:rPr>
              <a:t>WAN Apps with Extreme </a:t>
            </a:r>
            <a:r>
              <a:rPr lang="en-US" dirty="0" err="1">
                <a:solidFill>
                  <a:schemeClr val="bg1">
                    <a:lumMod val="65000"/>
                  </a:schemeClr>
                </a:solidFill>
              </a:rPr>
              <a:t>Comms</a:t>
            </a:r>
            <a:r>
              <a:rPr lang="en-US" dirty="0">
                <a:solidFill>
                  <a:schemeClr val="bg1">
                    <a:lumMod val="65000"/>
                  </a:schemeClr>
                </a:solidFill>
              </a:rPr>
              <a:t> Requirements</a:t>
            </a:r>
          </a:p>
          <a:p>
            <a:r>
              <a:rPr lang="en-US" dirty="0">
                <a:solidFill>
                  <a:schemeClr val="bg1">
                    <a:lumMod val="65000"/>
                  </a:schemeClr>
                </a:solidFill>
              </a:rPr>
              <a:t>IT Guidelines for Achieving these Requirements</a:t>
            </a:r>
          </a:p>
          <a:p>
            <a:r>
              <a:rPr lang="en-US" dirty="0" err="1">
                <a:solidFill>
                  <a:schemeClr val="bg1">
                    <a:lumMod val="65000"/>
                  </a:schemeClr>
                </a:solidFill>
              </a:rPr>
              <a:t>GridStat</a:t>
            </a:r>
            <a:r>
              <a:rPr lang="en-US" dirty="0">
                <a:solidFill>
                  <a:schemeClr val="bg1">
                    <a:lumMod val="65000"/>
                  </a:schemeClr>
                </a:solidFill>
              </a:rPr>
              <a:t>: Industrial Internet for Electricity (IIE)</a:t>
            </a:r>
          </a:p>
          <a:p>
            <a:r>
              <a:rPr lang="en-US" b="1" dirty="0" err="1">
                <a:solidFill>
                  <a:srgbClr val="C0504D"/>
                </a:solidFill>
              </a:rPr>
              <a:t>GridStat</a:t>
            </a:r>
            <a:r>
              <a:rPr lang="en-US" b="1" dirty="0">
                <a:solidFill>
                  <a:srgbClr val="C0504D"/>
                </a:solidFill>
              </a:rPr>
              <a:t> Cyber-Physical Example</a:t>
            </a:r>
          </a:p>
          <a:p>
            <a:r>
              <a:rPr lang="en-US" dirty="0"/>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196719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idx="4294967295"/>
          </p:nvPr>
        </p:nvSpPr>
        <p:spPr>
          <a:xfrm>
            <a:off x="0" y="11067"/>
            <a:ext cx="9144000" cy="1143000"/>
          </a:xfrm>
        </p:spPr>
        <p:txBody>
          <a:bodyPr>
            <a:normAutofit/>
          </a:bodyPr>
          <a:lstStyle/>
          <a:p>
            <a:pPr eaLnBrk="1" hangingPunct="1"/>
            <a:r>
              <a:rPr lang="en-US" b="1" dirty="0">
                <a:solidFill>
                  <a:srgbClr val="00AE00"/>
                </a:solidFill>
              </a:rPr>
              <a:t>GridStat Modes</a:t>
            </a:r>
          </a:p>
        </p:txBody>
      </p:sp>
      <p:sp>
        <p:nvSpPr>
          <p:cNvPr id="55302" name="Rectangle 6"/>
          <p:cNvSpPr>
            <a:spLocks noGrp="1" noChangeArrowheads="1"/>
          </p:cNvSpPr>
          <p:nvPr>
            <p:ph type="body" idx="4294967295"/>
          </p:nvPr>
        </p:nvSpPr>
        <p:spPr>
          <a:xfrm flipH="1">
            <a:off x="0" y="973872"/>
            <a:ext cx="9145294" cy="5152292"/>
          </a:xfrm>
        </p:spPr>
        <p:txBody>
          <a:bodyPr>
            <a:normAutofit/>
          </a:bodyPr>
          <a:lstStyle/>
          <a:p>
            <a:pPr marL="533400" indent="-533400" eaLnBrk="1" hangingPunct="1"/>
            <a:r>
              <a:rPr lang="en-US" dirty="0"/>
              <a:t>Observation</a:t>
            </a:r>
          </a:p>
          <a:p>
            <a:pPr marL="933450" lvl="1" indent="-533400"/>
            <a:r>
              <a:rPr lang="en-US" dirty="0"/>
              <a:t>Path allocation algorithms complex, not for a crisis 10</a:t>
            </a:r>
            <a:r>
              <a:rPr lang="en-US" baseline="30000" dirty="0"/>
              <a:t>3</a:t>
            </a:r>
            <a:r>
              <a:rPr lang="en-US" dirty="0"/>
              <a:t>+</a:t>
            </a:r>
          </a:p>
          <a:p>
            <a:pPr marL="933450" lvl="1" indent="-533400"/>
            <a:r>
              <a:rPr lang="en-US" dirty="0"/>
              <a:t>But power grid adaptations planned </a:t>
            </a:r>
            <a:r>
              <a:rPr lang="en-US" b="1" i="1" dirty="0"/>
              <a:t>way </a:t>
            </a:r>
            <a:r>
              <a:rPr lang="en-US" dirty="0"/>
              <a:t>ahead of time</a:t>
            </a:r>
          </a:p>
          <a:p>
            <a:pPr marL="533400" indent="-533400"/>
            <a:r>
              <a:rPr lang="en-US" dirty="0"/>
              <a:t>GridStat supports </a:t>
            </a:r>
            <a:r>
              <a:rPr lang="en-US" b="1" u="sng" dirty="0"/>
              <a:t>operational modes</a:t>
            </a:r>
          </a:p>
          <a:p>
            <a:pPr marL="914400" lvl="1" indent="-457200" eaLnBrk="1" hangingPunct="1"/>
            <a:r>
              <a:rPr lang="en-US" dirty="0"/>
              <a:t>Can switch (preloaded) forwarding tables very fast</a:t>
            </a:r>
          </a:p>
          <a:p>
            <a:pPr marL="914400" lvl="1" indent="-457200" eaLnBrk="1" hangingPunct="1"/>
            <a:r>
              <a:rPr lang="en-US" dirty="0"/>
              <a:t>Avoids overloading subscription service in a crisis</a:t>
            </a:r>
          </a:p>
          <a:p>
            <a:pPr marL="914400" lvl="1" indent="-457200" eaLnBrk="1" hangingPunct="1"/>
            <a:r>
              <a:rPr lang="en-US" dirty="0">
                <a:solidFill>
                  <a:srgbClr val="C00000"/>
                </a:solidFill>
              </a:rPr>
              <a:t>Can have modes for different contingencies/modes/</a:t>
            </a:r>
            <a:r>
              <a:rPr lang="en-US" dirty="0" err="1">
                <a:solidFill>
                  <a:srgbClr val="C00000"/>
                </a:solidFill>
              </a:rPr>
              <a:t>etc</a:t>
            </a:r>
            <a:endParaRPr lang="en-US" dirty="0">
              <a:solidFill>
                <a:srgbClr val="C00000"/>
              </a:solidFill>
            </a:endParaRP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2882995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182386"/>
            <a:ext cx="9144000" cy="843562"/>
          </a:xfrm>
        </p:spPr>
        <p:txBody>
          <a:bodyPr/>
          <a:lstStyle/>
          <a:p>
            <a:pPr eaLnBrk="1" hangingPunct="1"/>
            <a:r>
              <a:rPr lang="en-US" b="1" dirty="0">
                <a:solidFill>
                  <a:srgbClr val="00AE00"/>
                </a:solidFill>
              </a:rPr>
              <a:t>Data Load Shedding</a:t>
            </a:r>
          </a:p>
        </p:txBody>
      </p:sp>
      <p:sp>
        <p:nvSpPr>
          <p:cNvPr id="56326" name="Rectangle 6"/>
          <p:cNvSpPr>
            <a:spLocks noGrp="1" noChangeArrowheads="1"/>
          </p:cNvSpPr>
          <p:nvPr>
            <p:ph type="body" idx="4294967295"/>
          </p:nvPr>
        </p:nvSpPr>
        <p:spPr>
          <a:xfrm>
            <a:off x="0" y="568655"/>
            <a:ext cx="9144000" cy="5713157"/>
          </a:xfrm>
        </p:spPr>
        <p:txBody>
          <a:bodyPr>
            <a:normAutofit lnSpcReduction="10000"/>
          </a:bodyPr>
          <a:lstStyle/>
          <a:p>
            <a:pPr eaLnBrk="1" hangingPunct="1"/>
            <a:r>
              <a:rPr lang="en-US" sz="2400" dirty="0"/>
              <a:t>Electric Utilities can do </a:t>
            </a:r>
            <a:r>
              <a:rPr lang="en-US" sz="2400" b="1" dirty="0"/>
              <a:t>load shedding</a:t>
            </a:r>
            <a:r>
              <a:rPr lang="en-US" sz="2400" dirty="0"/>
              <a:t> (I call </a:t>
            </a:r>
            <a:r>
              <a:rPr lang="en-US" sz="2400" b="1" dirty="0"/>
              <a:t>power load shedding</a:t>
            </a:r>
            <a:r>
              <a:rPr lang="en-US" sz="2400" dirty="0"/>
              <a:t>) in a crisis (but can really hurt/annoy customers)</a:t>
            </a:r>
          </a:p>
          <a:p>
            <a:pPr eaLnBrk="1" hangingPunct="1"/>
            <a:r>
              <a:rPr lang="en-US" sz="2400" dirty="0"/>
              <a:t>GridStat enables </a:t>
            </a:r>
            <a:r>
              <a:rPr lang="en-US" sz="2400" b="1" dirty="0"/>
              <a:t>Data Load Shedding</a:t>
            </a:r>
          </a:p>
          <a:p>
            <a:pPr lvl="1" eaLnBrk="1" hangingPunct="1"/>
            <a:r>
              <a:rPr lang="en-US" sz="2000" dirty="0"/>
              <a:t>Subscriber’s </a:t>
            </a:r>
            <a:r>
              <a:rPr lang="en-US" sz="2000" b="1" dirty="0"/>
              <a:t>desired &amp; worst-acceptable </a:t>
            </a:r>
            <a:r>
              <a:rPr lang="en-US" sz="2000" b="1" dirty="0" err="1"/>
              <a:t>QoS</a:t>
            </a:r>
            <a:r>
              <a:rPr lang="en-US" sz="2000" b="1" dirty="0"/>
              <a:t>+ (rate, latency, redundancy)</a:t>
            </a:r>
            <a:r>
              <a:rPr lang="en-US" sz="2000" dirty="0"/>
              <a:t> are already captured; can easily extend to add priorities (e.g., [0,10] above)</a:t>
            </a:r>
          </a:p>
          <a:p>
            <a:pPr lvl="1" eaLnBrk="1" hangingPunct="1"/>
            <a:r>
              <a:rPr lang="en-US" sz="2000" dirty="0"/>
              <a:t>In a crisis, can shed data load: move most subscribers from their desired </a:t>
            </a:r>
            <a:r>
              <a:rPr lang="en-US" sz="2000" dirty="0" err="1"/>
              <a:t>QoS</a:t>
            </a:r>
            <a:r>
              <a:rPr lang="en-US" sz="2000" dirty="0"/>
              <a:t> to worst case they can tolerate (based on priority, and eventually maybe also the kind of disturbance)</a:t>
            </a:r>
          </a:p>
          <a:p>
            <a:pPr lvl="1" eaLnBrk="1" hangingPunct="1"/>
            <a:r>
              <a:rPr lang="en-US" sz="2000" dirty="0"/>
              <a:t>Works very well using </a:t>
            </a:r>
            <a:r>
              <a:rPr lang="en-US" sz="2000" dirty="0" err="1"/>
              <a:t>GridStat’s</a:t>
            </a:r>
            <a:r>
              <a:rPr lang="en-US" sz="2000" dirty="0"/>
              <a:t> operational modes</a:t>
            </a:r>
          </a:p>
          <a:p>
            <a:pPr lvl="1" eaLnBrk="1" hangingPunct="1"/>
            <a:r>
              <a:rPr lang="en-US" sz="2000" dirty="0"/>
              <a:t>Note: this can prevent </a:t>
            </a:r>
            <a:r>
              <a:rPr lang="en-US" sz="2000" b="1" dirty="0"/>
              <a:t>data blackouts</a:t>
            </a:r>
            <a:r>
              <a:rPr lang="en-US" sz="2000" dirty="0"/>
              <a:t>, and also does not irritate subscribers</a:t>
            </a:r>
          </a:p>
          <a:p>
            <a:pPr eaLnBrk="1" hangingPunct="1"/>
            <a:r>
              <a:rPr lang="en-US" sz="2400" dirty="0"/>
              <a:t>Example research needed: systematic study of </a:t>
            </a:r>
            <a:r>
              <a:rPr lang="en-US" sz="2400" i="1" dirty="0"/>
              <a:t>data load shedding</a:t>
            </a:r>
            <a:r>
              <a:rPr lang="en-US" sz="2400" dirty="0"/>
              <a:t> possibilities in order to prevent </a:t>
            </a:r>
            <a:r>
              <a:rPr lang="en-US" sz="2400" i="1" dirty="0"/>
              <a:t>data blackouts</a:t>
            </a:r>
            <a:r>
              <a:rPr lang="en-US" sz="2400" dirty="0"/>
              <a:t> in contingencies and disturbances, including what priorities different power apps can/should have…</a:t>
            </a:r>
          </a:p>
          <a:p>
            <a:pPr eaLnBrk="1" hangingPunct="1"/>
            <a:r>
              <a:rPr lang="en-US" sz="2400" dirty="0"/>
              <a:t>Enables critical infrastructures: </a:t>
            </a:r>
            <a:r>
              <a:rPr lang="en-US" sz="2400" b="1" dirty="0">
                <a:solidFill>
                  <a:srgbClr val="C0504D"/>
                </a:solidFill>
              </a:rPr>
              <a:t>adapt data </a:t>
            </a:r>
            <a:r>
              <a:rPr lang="en-US" sz="2400" b="1" dirty="0" err="1">
                <a:solidFill>
                  <a:srgbClr val="C0504D"/>
                </a:solidFill>
              </a:rPr>
              <a:t>comms</a:t>
            </a:r>
            <a:r>
              <a:rPr lang="en-US" sz="2400" b="1" dirty="0">
                <a:solidFill>
                  <a:srgbClr val="C0504D"/>
                </a:solidFill>
              </a:rPr>
              <a:t> infrastructure </a:t>
            </a:r>
            <a:r>
              <a:rPr lang="en-US" sz="2400" b="1" dirty="0"/>
              <a:t>to benign IT failures, cyber-attacks, power anomalies, changing </a:t>
            </a:r>
            <a:r>
              <a:rPr lang="en-US" sz="2400" b="1" dirty="0" err="1"/>
              <a:t>req</a:t>
            </a:r>
            <a:r>
              <a:rPr lang="en-US" sz="2400" b="1" dirty="0"/>
              <a:t>, …</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363547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title" idx="4294967295"/>
          </p:nvPr>
        </p:nvSpPr>
        <p:spPr>
          <a:xfrm>
            <a:off x="0" y="11067"/>
            <a:ext cx="9144000" cy="1143000"/>
          </a:xfrm>
        </p:spPr>
        <p:txBody>
          <a:bodyPr>
            <a:normAutofit fontScale="90000"/>
          </a:bodyPr>
          <a:lstStyle/>
          <a:p>
            <a:pPr eaLnBrk="1" hangingPunct="1"/>
            <a:r>
              <a:rPr lang="en-US" b="1" dirty="0">
                <a:solidFill>
                  <a:srgbClr val="00AE00"/>
                </a:solidFill>
              </a:rPr>
              <a:t>Multi-Level Contingency Planning &amp; Adapting</a:t>
            </a:r>
          </a:p>
        </p:txBody>
      </p:sp>
      <p:sp>
        <p:nvSpPr>
          <p:cNvPr id="55302" name="Rectangle 6"/>
          <p:cNvSpPr>
            <a:spLocks noGrp="1" noChangeArrowheads="1"/>
          </p:cNvSpPr>
          <p:nvPr>
            <p:ph type="body" idx="4294967295"/>
          </p:nvPr>
        </p:nvSpPr>
        <p:spPr>
          <a:xfrm>
            <a:off x="0" y="1379001"/>
            <a:ext cx="9144000" cy="4869355"/>
          </a:xfrm>
        </p:spPr>
        <p:txBody>
          <a:bodyPr>
            <a:normAutofit fontScale="92500" lnSpcReduction="10000"/>
          </a:bodyPr>
          <a:lstStyle/>
          <a:p>
            <a:pPr marL="533400" indent="-533400"/>
            <a:r>
              <a:rPr lang="en-US" dirty="0"/>
              <a:t>Electricity example: Applied R&amp;D on coordinated</a:t>
            </a:r>
          </a:p>
          <a:p>
            <a:pPr marL="1295400" lvl="2" indent="-381000" eaLnBrk="1" hangingPunct="1">
              <a:buFontTx/>
              <a:buAutoNum type="arabicPeriod"/>
            </a:pPr>
            <a:r>
              <a:rPr lang="en-US" dirty="0">
                <a:solidFill>
                  <a:srgbClr val="C00000"/>
                </a:solidFill>
              </a:rPr>
              <a:t>Power dynamics contingency planning</a:t>
            </a:r>
          </a:p>
          <a:p>
            <a:pPr marL="1295400" lvl="2" indent="-381000" eaLnBrk="1" hangingPunct="1">
              <a:buFontTx/>
              <a:buAutoNum type="arabicPeriod"/>
            </a:pPr>
            <a:r>
              <a:rPr lang="en-US" dirty="0"/>
              <a:t>Switching modes to get new data for contingency</a:t>
            </a:r>
          </a:p>
          <a:p>
            <a:pPr marL="1295400" lvl="2" indent="-381000" eaLnBrk="1" hangingPunct="1">
              <a:buFontTx/>
              <a:buAutoNum type="arabicPeriod"/>
            </a:pPr>
            <a:r>
              <a:rPr lang="en-US" dirty="0"/>
              <a:t>New visualization window specific for the contingency and its new sensor data</a:t>
            </a:r>
          </a:p>
          <a:p>
            <a:pPr marL="533400" indent="-533400" eaLnBrk="1" hangingPunct="1">
              <a:buFontTx/>
              <a:buNone/>
            </a:pPr>
            <a:r>
              <a:rPr lang="en-US" dirty="0"/>
              <a:t>	involving contingencies with</a:t>
            </a:r>
          </a:p>
          <a:p>
            <a:pPr marL="1295400" lvl="2" indent="-381000" eaLnBrk="1" hangingPunct="1">
              <a:buFontTx/>
              <a:buAutoNum type="alphaUcPeriod"/>
            </a:pPr>
            <a:r>
              <a:rPr lang="en-US" dirty="0">
                <a:solidFill>
                  <a:srgbClr val="C00000"/>
                </a:solidFill>
              </a:rPr>
              <a:t>Power anomalies</a:t>
            </a:r>
          </a:p>
          <a:p>
            <a:pPr marL="1295400" lvl="2" indent="-381000" eaLnBrk="1" hangingPunct="1">
              <a:buFontTx/>
              <a:buAutoNum type="alphaUcPeriod"/>
            </a:pPr>
            <a:r>
              <a:rPr lang="en-US" dirty="0"/>
              <a:t>IT failures</a:t>
            </a:r>
          </a:p>
          <a:p>
            <a:pPr marL="1295400" lvl="2" indent="-381000" eaLnBrk="1" hangingPunct="1">
              <a:buFontTx/>
              <a:buAutoNum type="alphaUcPeriod"/>
            </a:pPr>
            <a:r>
              <a:rPr lang="en-US" dirty="0"/>
              <a:t>Cyber-attacks</a:t>
            </a:r>
          </a:p>
          <a:p>
            <a:pPr marL="533400" indent="-533400" eaLnBrk="1" hangingPunct="1"/>
            <a:r>
              <a:rPr lang="en-US" dirty="0">
                <a:solidFill>
                  <a:srgbClr val="C00000"/>
                </a:solidFill>
              </a:rPr>
              <a:t>State of art and practice today: 1 &amp; A only, offline</a:t>
            </a:r>
            <a:endParaRPr lang="en-US" i="1" dirty="0">
              <a:solidFill>
                <a:srgbClr val="C00000"/>
              </a:solidFill>
            </a:endParaRPr>
          </a:p>
          <a:p>
            <a:pPr marL="533400" indent="-533400" eaLnBrk="1" hangingPunct="1"/>
            <a:r>
              <a:rPr lang="en-US" dirty="0"/>
              <a:t>Very possible:  {1,2,3} X {A,B,C} and online</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159508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dirty="0">
                <a:solidFill>
                  <a:schemeClr val="bg1">
                    <a:lumMod val="65000"/>
                  </a:schemeClr>
                </a:solidFill>
              </a:rPr>
              <a:t>Questions for Power Engineers &amp; Researchers</a:t>
            </a:r>
          </a:p>
          <a:p>
            <a:r>
              <a:rPr lang="en-US" dirty="0">
                <a:solidFill>
                  <a:schemeClr val="bg1">
                    <a:lumMod val="65000"/>
                  </a:schemeClr>
                </a:solidFill>
              </a:rPr>
              <a:t>WAN Apps with Extreme </a:t>
            </a:r>
            <a:r>
              <a:rPr lang="en-US" dirty="0" err="1">
                <a:solidFill>
                  <a:schemeClr val="bg1">
                    <a:lumMod val="65000"/>
                  </a:schemeClr>
                </a:solidFill>
              </a:rPr>
              <a:t>Comms</a:t>
            </a:r>
            <a:r>
              <a:rPr lang="en-US" dirty="0">
                <a:solidFill>
                  <a:schemeClr val="bg1">
                    <a:lumMod val="65000"/>
                  </a:schemeClr>
                </a:solidFill>
              </a:rPr>
              <a:t> Requirements</a:t>
            </a:r>
          </a:p>
          <a:p>
            <a:r>
              <a:rPr lang="en-US" dirty="0">
                <a:solidFill>
                  <a:schemeClr val="bg1">
                    <a:lumMod val="65000"/>
                  </a:schemeClr>
                </a:solidFill>
              </a:rPr>
              <a:t>IT Guidelines for Achieving these Requirements</a:t>
            </a:r>
          </a:p>
          <a:p>
            <a:r>
              <a:rPr lang="en-US" dirty="0" err="1">
                <a:solidFill>
                  <a:schemeClr val="bg1">
                    <a:lumMod val="65000"/>
                  </a:schemeClr>
                </a:solidFill>
              </a:rPr>
              <a:t>GridStat</a:t>
            </a:r>
            <a:r>
              <a:rPr lang="en-US" dirty="0">
                <a:solidFill>
                  <a:schemeClr val="bg1">
                    <a:lumMod val="65000"/>
                  </a:schemeClr>
                </a:solidFill>
              </a:rPr>
              <a:t>: Industrial Internet for Electricity (IIE)</a:t>
            </a:r>
          </a:p>
          <a:p>
            <a:r>
              <a:rPr lang="en-US" dirty="0" err="1">
                <a:solidFill>
                  <a:schemeClr val="bg1">
                    <a:lumMod val="65000"/>
                  </a:schemeClr>
                </a:solidFill>
              </a:rPr>
              <a:t>GridStat</a:t>
            </a:r>
            <a:r>
              <a:rPr lang="en-US" dirty="0">
                <a:solidFill>
                  <a:schemeClr val="bg1">
                    <a:lumMod val="65000"/>
                  </a:schemeClr>
                </a:solidFill>
              </a:rPr>
              <a:t> Cyber-Physical Example</a:t>
            </a:r>
          </a:p>
          <a:p>
            <a:r>
              <a:rPr lang="en-US" b="1" dirty="0">
                <a:solidFill>
                  <a:srgbClr val="C0504D"/>
                </a:solidFill>
              </a:rPr>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448849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34476"/>
            <a:ext cx="9144000" cy="843562"/>
          </a:xfrm>
        </p:spPr>
        <p:txBody>
          <a:bodyPr>
            <a:normAutofit/>
          </a:bodyPr>
          <a:lstStyle/>
          <a:p>
            <a:pPr eaLnBrk="1" hangingPunct="1"/>
            <a:r>
              <a:rPr lang="en-US" b="1" dirty="0">
                <a:solidFill>
                  <a:srgbClr val="00AE00"/>
                </a:solidFill>
              </a:rPr>
              <a:t>A Note on Closed-Loop Cyber-Security</a:t>
            </a:r>
          </a:p>
        </p:txBody>
      </p:sp>
      <p:sp>
        <p:nvSpPr>
          <p:cNvPr id="56326" name="Rectangle 6"/>
          <p:cNvSpPr>
            <a:spLocks noGrp="1" noChangeArrowheads="1"/>
          </p:cNvSpPr>
          <p:nvPr>
            <p:ph type="body" idx="4294967295"/>
          </p:nvPr>
        </p:nvSpPr>
        <p:spPr>
          <a:xfrm>
            <a:off x="0" y="600619"/>
            <a:ext cx="9144000" cy="5713157"/>
          </a:xfrm>
        </p:spPr>
        <p:txBody>
          <a:bodyPr>
            <a:normAutofit lnSpcReduction="10000"/>
          </a:bodyPr>
          <a:lstStyle/>
          <a:p>
            <a:pPr lvl="0"/>
            <a:r>
              <a:rPr lang="en-US" dirty="0"/>
              <a:t>Extra low added latency crucial for closed-loop apps</a:t>
            </a:r>
          </a:p>
          <a:p>
            <a:pPr lvl="1"/>
            <a:r>
              <a:rPr lang="en-US" dirty="0"/>
              <a:t>Otherwise delivery latency too high to work</a:t>
            </a:r>
          </a:p>
          <a:p>
            <a:r>
              <a:rPr lang="en-US" dirty="0"/>
              <a:t>RSA is too slow (~60 </a:t>
            </a:r>
            <a:r>
              <a:rPr lang="en-US" dirty="0" err="1"/>
              <a:t>msec</a:t>
            </a:r>
            <a:r>
              <a:rPr lang="en-US" dirty="0"/>
              <a:t> on 2012-era PC)</a:t>
            </a:r>
          </a:p>
          <a:p>
            <a:r>
              <a:rPr lang="en-US" dirty="0"/>
              <a:t>Using shared key (publisher and its subscribers) has a serious security vulnerability publicized by WSU</a:t>
            </a:r>
          </a:p>
          <a:p>
            <a:pPr lvl="1"/>
            <a:r>
              <a:rPr lang="en-US" dirty="0">
                <a:solidFill>
                  <a:srgbClr val="C00000"/>
                </a:solidFill>
              </a:rPr>
              <a:t>Nothing prevents a subscriber from spoofing a publisher</a:t>
            </a:r>
          </a:p>
          <a:p>
            <a:pPr lvl="1"/>
            <a:r>
              <a:rPr lang="en-US" dirty="0"/>
              <a:t>Shared keys (and RSA) are the choices for IEC 61850-9005 </a:t>
            </a:r>
          </a:p>
          <a:p>
            <a:pPr lvl="1"/>
            <a:r>
              <a:rPr lang="en-US" dirty="0"/>
              <a:t>Example from 61850 workshop: presenter ducked out of next session after my pointing above out </a:t>
            </a:r>
            <a:r>
              <a:rPr lang="en-US" dirty="0">
                <a:sym typeface="Wingdings" panose="05000000000000000000" pitchFamily="2" charset="2"/>
              </a:rPr>
              <a:t></a:t>
            </a:r>
            <a:endParaRPr lang="en-US" dirty="0"/>
          </a:p>
          <a:p>
            <a:r>
              <a:rPr lang="en-US" dirty="0"/>
              <a:t>Real-time multicast authentication is an extremely hard problem (much harder than point-point)</a:t>
            </a:r>
          </a:p>
          <a:p>
            <a:pPr lvl="0"/>
            <a:endParaRPr lang="en-US" sz="2000" dirty="0"/>
          </a:p>
          <a:p>
            <a:pPr>
              <a:buNone/>
            </a:pPr>
            <a:endParaRPr lang="en-US" sz="2400" dirty="0"/>
          </a:p>
          <a:p>
            <a:pPr lvl="1"/>
            <a:endParaRPr lang="en-US" sz="2000" dirty="0"/>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79193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42944"/>
            <a:ext cx="9144000" cy="843562"/>
          </a:xfrm>
        </p:spPr>
        <p:txBody>
          <a:bodyPr>
            <a:normAutofit/>
          </a:bodyPr>
          <a:lstStyle/>
          <a:p>
            <a:pPr eaLnBrk="1" hangingPunct="1"/>
            <a:r>
              <a:rPr lang="en-US" b="1" dirty="0">
                <a:solidFill>
                  <a:srgbClr val="00AE00"/>
                </a:solidFill>
              </a:rPr>
              <a:t>Overview of </a:t>
            </a:r>
            <a:r>
              <a:rPr lang="en-US" b="1" dirty="0" err="1">
                <a:solidFill>
                  <a:srgbClr val="00AE00"/>
                </a:solidFill>
              </a:rPr>
              <a:t>GridStat</a:t>
            </a:r>
            <a:r>
              <a:rPr lang="en-US" b="1" dirty="0">
                <a:solidFill>
                  <a:srgbClr val="00AE00"/>
                </a:solidFill>
              </a:rPr>
              <a:t> Cyber-Security</a:t>
            </a:r>
          </a:p>
        </p:txBody>
      </p:sp>
      <p:sp>
        <p:nvSpPr>
          <p:cNvPr id="56326" name="Rectangle 6"/>
          <p:cNvSpPr>
            <a:spLocks noGrp="1" noChangeArrowheads="1"/>
          </p:cNvSpPr>
          <p:nvPr>
            <p:ph type="body" idx="4294967295"/>
          </p:nvPr>
        </p:nvSpPr>
        <p:spPr>
          <a:xfrm>
            <a:off x="0" y="600618"/>
            <a:ext cx="9144000" cy="5514559"/>
          </a:xfrm>
        </p:spPr>
        <p:txBody>
          <a:bodyPr>
            <a:normAutofit fontScale="92500" lnSpcReduction="20000"/>
          </a:bodyPr>
          <a:lstStyle/>
          <a:p>
            <a:pPr lvl="0"/>
            <a:r>
              <a:rPr lang="en-US" sz="3000" dirty="0"/>
              <a:t>GridStat has been a founding member of </a:t>
            </a:r>
            <a:r>
              <a:rPr lang="en-US" sz="3000" b="1" dirty="0"/>
              <a:t>TCIP and TCIPG</a:t>
            </a:r>
            <a:r>
              <a:rPr lang="en-US" sz="3000" dirty="0"/>
              <a:t> centers for cyber-security for the grid, 2005+.</a:t>
            </a:r>
          </a:p>
          <a:p>
            <a:pPr lvl="1"/>
            <a:r>
              <a:rPr lang="en-US" sz="2600" dirty="0"/>
              <a:t>Over $20M invested from NSF, DHS, DOE (also UIUC, others)</a:t>
            </a:r>
          </a:p>
          <a:p>
            <a:pPr eaLnBrk="1" hangingPunct="1"/>
            <a:r>
              <a:rPr lang="en-US" sz="3000" dirty="0"/>
              <a:t>Stackable and changeable security modules at pubs and subs (2007)</a:t>
            </a:r>
          </a:p>
          <a:p>
            <a:pPr lvl="1"/>
            <a:r>
              <a:rPr lang="en-US" sz="2600" dirty="0"/>
              <a:t>Long-lived required ability to change modules as crypto technology evolves</a:t>
            </a:r>
          </a:p>
          <a:p>
            <a:pPr lvl="1"/>
            <a:r>
              <a:rPr lang="en-US" sz="2600" dirty="0"/>
              <a:t>Modules for encryption &amp; authentication &amp; obfuscation of data</a:t>
            </a:r>
          </a:p>
          <a:p>
            <a:r>
              <a:rPr lang="en-US" sz="3000" dirty="0"/>
              <a:t>Authentication of management plane entities pairwise (2009, 2011+)</a:t>
            </a:r>
          </a:p>
          <a:p>
            <a:r>
              <a:rPr lang="en-US" sz="3000" dirty="0"/>
              <a:t>Node security protecting data in management plane nodes (2012)</a:t>
            </a:r>
          </a:p>
          <a:p>
            <a:pPr lvl="1"/>
            <a:r>
              <a:rPr lang="en-US" sz="2600" dirty="0"/>
              <a:t>Secure key storage (quorum based, Byzantine fault-tolerant, …) </a:t>
            </a:r>
            <a:r>
              <a:rPr lang="en-US" sz="2600" dirty="0" err="1"/>
              <a:t>ProFokus</a:t>
            </a:r>
            <a:endParaRPr lang="en-US" sz="2600" dirty="0"/>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014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 what do I REALLY do?</a:t>
            </a:r>
          </a:p>
        </p:txBody>
      </p:sp>
      <p:sp>
        <p:nvSpPr>
          <p:cNvPr id="5" name="Rectangle 1"/>
          <p:cNvSpPr>
            <a:spLocks noGrp="1" noChangeArrowheads="1"/>
          </p:cNvSpPr>
          <p:nvPr>
            <p:ph idx="1"/>
          </p:nvPr>
        </p:nvSpPr>
        <p:spPr bwMode="auto">
          <a:xfrm>
            <a:off x="457200" y="2452068"/>
            <a:ext cx="82296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990000"/>
                </a:solidFill>
                <a:effectLst/>
                <a:latin typeface="Arial" panose="020B0604020202020204" pitchFamily="34" charset="0"/>
                <a:cs typeface="Arial" panose="020B0604020202020204" pitchFamily="34" charset="0"/>
              </a:rPr>
              <a:t>WSU </a:t>
            </a:r>
            <a:r>
              <a:rPr kumimoji="0" lang="en-US" altLang="en-US" sz="2800" b="1" i="0" u="none" strike="noStrike" cap="none" normalizeH="0" baseline="0" dirty="0" err="1">
                <a:ln>
                  <a:noFill/>
                </a:ln>
                <a:solidFill>
                  <a:srgbClr val="990000"/>
                </a:solidFill>
                <a:effectLst/>
                <a:latin typeface="Arial" panose="020B0604020202020204" pitchFamily="34" charset="0"/>
                <a:cs typeface="Arial" panose="020B0604020202020204" pitchFamily="34" charset="0"/>
              </a:rPr>
              <a:t>GridStat</a:t>
            </a:r>
            <a:r>
              <a:rPr kumimoji="0" lang="en-US" altLang="en-US" sz="2800" b="1" i="0" u="none" strike="noStrike" cap="none" normalizeH="0" baseline="0" dirty="0">
                <a:ln>
                  <a:noFill/>
                </a:ln>
                <a:solidFill>
                  <a:srgbClr val="990000"/>
                </a:solidFill>
                <a:effectLst/>
                <a:latin typeface="Arial" panose="020B0604020202020204" pitchFamily="34" charset="0"/>
                <a:cs typeface="Arial" panose="020B0604020202020204" pitchFamily="34" charset="0"/>
              </a:rPr>
              <a:t> Project: Since 1999, cheerfully and audaciously dragging the wide-area data delivery services of the electric power grid -- kicking and screaming -- </a:t>
            </a:r>
            <a:r>
              <a:rPr kumimoji="0" lang="en-US" altLang="en-US" sz="2800" b="1" i="0" u="none" strike="noStrike" cap="none" normalizeH="0" baseline="0" dirty="0">
                <a:ln>
                  <a:noFill/>
                </a:ln>
                <a:solidFill>
                  <a:srgbClr val="0070C0"/>
                </a:solidFill>
                <a:effectLst/>
                <a:latin typeface="Arial" panose="020B0604020202020204" pitchFamily="34" charset="0"/>
                <a:cs typeface="Arial" panose="020B0604020202020204" pitchFamily="34" charset="0"/>
              </a:rPr>
              <a:t>into the mid-1990s</a:t>
            </a:r>
            <a:r>
              <a:rPr kumimoji="0" lang="en-US" altLang="en-US" sz="2800" b="1" i="0" u="none" strike="noStrike" cap="none" normalizeH="0" baseline="0" dirty="0">
                <a:ln>
                  <a:noFill/>
                </a:ln>
                <a:solidFill>
                  <a:srgbClr val="990000"/>
                </a:solidFill>
                <a:effectLst/>
                <a:latin typeface="Arial" panose="020B0604020202020204" pitchFamily="34" charset="0"/>
                <a:cs typeface="Arial" panose="020B0604020202020204" pitchFamily="34" charset="0"/>
              </a:rPr>
              <a:t>.  ETA: 2020-2025 for 10% penetration of mid-90s technology &amp; 2045 for 50% penetration of (then) some half-century-old ICT technology.</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102358" y="1652418"/>
            <a:ext cx="8148000" cy="584775"/>
          </a:xfrm>
          <a:prstGeom prst="rect">
            <a:avLst/>
          </a:prstGeom>
          <a:noFill/>
        </p:spPr>
        <p:txBody>
          <a:bodyPr wrap="none" rtlCol="0">
            <a:spAutoFit/>
          </a:bodyPr>
          <a:lstStyle/>
          <a:p>
            <a:r>
              <a:rPr lang="en-US" sz="3200" dirty="0"/>
              <a:t>From my too-long, smart aleck email .signature:</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1016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42944"/>
            <a:ext cx="9144000" cy="843562"/>
          </a:xfrm>
        </p:spPr>
        <p:txBody>
          <a:bodyPr>
            <a:normAutofit/>
          </a:bodyPr>
          <a:lstStyle/>
          <a:p>
            <a:pPr eaLnBrk="1" hangingPunct="1"/>
            <a:r>
              <a:rPr lang="en-US" b="1" dirty="0" err="1">
                <a:solidFill>
                  <a:srgbClr val="00AE00"/>
                </a:solidFill>
              </a:rPr>
              <a:t>GridStat</a:t>
            </a:r>
            <a:r>
              <a:rPr lang="en-US" b="1" dirty="0">
                <a:solidFill>
                  <a:srgbClr val="00AE00"/>
                </a:solidFill>
              </a:rPr>
              <a:t> Multicast Authentication</a:t>
            </a:r>
          </a:p>
        </p:txBody>
      </p:sp>
      <p:sp>
        <p:nvSpPr>
          <p:cNvPr id="56326" name="Rectangle 6"/>
          <p:cNvSpPr>
            <a:spLocks noGrp="1" noChangeArrowheads="1"/>
          </p:cNvSpPr>
          <p:nvPr>
            <p:ph type="body" idx="4294967295"/>
          </p:nvPr>
        </p:nvSpPr>
        <p:spPr>
          <a:xfrm>
            <a:off x="0" y="600618"/>
            <a:ext cx="9144000" cy="5514559"/>
          </a:xfrm>
        </p:spPr>
        <p:txBody>
          <a:bodyPr>
            <a:normAutofit/>
          </a:bodyPr>
          <a:lstStyle/>
          <a:p>
            <a:pPr marL="285750" indent="-285750"/>
            <a:r>
              <a:rPr lang="en-US" sz="2800" dirty="0"/>
              <a:t>Researchers: Prof. Carl Hauser and Kelsey Cairns</a:t>
            </a:r>
          </a:p>
          <a:p>
            <a:pPr marL="285750" indent="-285750"/>
            <a:r>
              <a:rPr lang="en-US" sz="2800" dirty="0"/>
              <a:t>Started with TV-OTS (Illinois), an experimental data authentication protocol that appears to fit PMU data delivery needs: </a:t>
            </a:r>
          </a:p>
          <a:p>
            <a:pPr lvl="1">
              <a:buFont typeface="Arial"/>
              <a:buChar char="•"/>
            </a:pPr>
            <a:r>
              <a:rPr lang="en-US" dirty="0"/>
              <a:t>Safe with Multicast (one-to-many) environments </a:t>
            </a:r>
          </a:p>
          <a:p>
            <a:pPr lvl="1">
              <a:buFont typeface="Arial"/>
              <a:buChar char="•"/>
            </a:pPr>
            <a:r>
              <a:rPr lang="en-US" dirty="0"/>
              <a:t>Low Latency</a:t>
            </a:r>
          </a:p>
          <a:p>
            <a:pPr lvl="1">
              <a:buFont typeface="Arial"/>
              <a:buChar char="•"/>
            </a:pPr>
            <a:r>
              <a:rPr lang="en-US" dirty="0"/>
              <a:t>Independently verifiable signatures</a:t>
            </a:r>
          </a:p>
          <a:p>
            <a:pPr lvl="1">
              <a:buFont typeface="Arial"/>
              <a:buChar char="•"/>
            </a:pPr>
            <a:r>
              <a:rPr lang="en-US" dirty="0"/>
              <a:t>Optimized for rate based communication (but </a:t>
            </a:r>
            <a:r>
              <a:rPr lang="en-US" dirty="0">
                <a:solidFill>
                  <a:srgbClr val="C0504D"/>
                </a:solidFill>
              </a:rPr>
              <a:t>not nearly fast enough for closed-loop apps with original TV-OTS</a:t>
            </a:r>
            <a:r>
              <a:rPr lang="en-US" dirty="0"/>
              <a:t>)</a:t>
            </a:r>
          </a:p>
          <a:p>
            <a:pPr marL="285750" indent="-285750"/>
            <a:r>
              <a:rPr lang="en-US" sz="2800" dirty="0"/>
              <a:t>Achieved by </a:t>
            </a:r>
            <a:r>
              <a:rPr lang="en-US" sz="2800" i="1" dirty="0"/>
              <a:t>probabilistic security </a:t>
            </a:r>
            <a:r>
              <a:rPr lang="en-US" sz="2800" dirty="0"/>
              <a:t>(not perfect security) </a:t>
            </a:r>
          </a:p>
          <a:p>
            <a:pPr lvl="0"/>
            <a:endParaRPr lang="en-US" sz="2600" dirty="0"/>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491492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42944"/>
            <a:ext cx="9144000" cy="843562"/>
          </a:xfrm>
        </p:spPr>
        <p:txBody>
          <a:bodyPr>
            <a:normAutofit fontScale="90000"/>
          </a:bodyPr>
          <a:lstStyle/>
          <a:p>
            <a:pPr eaLnBrk="1" hangingPunct="1"/>
            <a:r>
              <a:rPr lang="en-US" b="1" dirty="0" err="1">
                <a:solidFill>
                  <a:srgbClr val="00AE00"/>
                </a:solidFill>
              </a:rPr>
              <a:t>GridStat</a:t>
            </a:r>
            <a:r>
              <a:rPr lang="en-US" b="1" dirty="0">
                <a:solidFill>
                  <a:srgbClr val="00AE00"/>
                </a:solidFill>
              </a:rPr>
              <a:t> Multicast Authentication (cont.)</a:t>
            </a:r>
          </a:p>
        </p:txBody>
      </p:sp>
      <p:sp>
        <p:nvSpPr>
          <p:cNvPr id="56326" name="Rectangle 6"/>
          <p:cNvSpPr>
            <a:spLocks noGrp="1" noChangeArrowheads="1"/>
          </p:cNvSpPr>
          <p:nvPr>
            <p:ph type="body" idx="4294967295"/>
          </p:nvPr>
        </p:nvSpPr>
        <p:spPr>
          <a:xfrm>
            <a:off x="0" y="600618"/>
            <a:ext cx="9144000" cy="5798127"/>
          </a:xfrm>
        </p:spPr>
        <p:txBody>
          <a:bodyPr>
            <a:normAutofit/>
          </a:bodyPr>
          <a:lstStyle/>
          <a:p>
            <a:r>
              <a:rPr lang="en-US" dirty="0" err="1"/>
              <a:t>DETERLab</a:t>
            </a:r>
            <a:r>
              <a:rPr lang="en-US" dirty="0"/>
              <a:t> experiments:</a:t>
            </a:r>
          </a:p>
          <a:p>
            <a:pPr lvl="1"/>
            <a:r>
              <a:rPr lang="en-US" dirty="0"/>
              <a:t>Measure signing and verification latency</a:t>
            </a:r>
          </a:p>
          <a:p>
            <a:pPr lvl="1"/>
            <a:r>
              <a:rPr lang="en-US" dirty="0"/>
              <a:t>Test achieved security with Security Analyzer node</a:t>
            </a:r>
          </a:p>
          <a:p>
            <a:r>
              <a:rPr lang="en-US" dirty="0"/>
              <a:t>Low latency signing, lower latency verifying</a:t>
            </a:r>
          </a:p>
          <a:p>
            <a:r>
              <a:rPr lang="en-US" dirty="0" err="1"/>
              <a:t>Lossy</a:t>
            </a:r>
            <a:r>
              <a:rPr lang="en-US" dirty="0"/>
              <a:t> network has negligible effect</a:t>
            </a:r>
          </a:p>
          <a:p>
            <a:r>
              <a:rPr lang="en-US" dirty="0"/>
              <a:t>Given message forgery probability ranging from 1.2e-7 to 9.6e-17</a:t>
            </a:r>
          </a:p>
          <a:p>
            <a:pPr lvl="1"/>
            <a:r>
              <a:rPr lang="en-US" dirty="0"/>
              <a:t>Faster cases less secure</a:t>
            </a:r>
          </a:p>
          <a:p>
            <a:r>
              <a:rPr lang="en-US" dirty="0"/>
              <a:t>In tightly-controlled WAMS-DD: </a:t>
            </a:r>
            <a:r>
              <a:rPr lang="en-US" dirty="0">
                <a:solidFill>
                  <a:srgbClr val="C0504D"/>
                </a:solidFill>
              </a:rPr>
              <a:t>~1 </a:t>
            </a:r>
            <a:r>
              <a:rPr lang="en-US" dirty="0" err="1">
                <a:solidFill>
                  <a:srgbClr val="C0504D"/>
                </a:solidFill>
              </a:rPr>
              <a:t>msec</a:t>
            </a:r>
            <a:r>
              <a:rPr lang="en-US" dirty="0">
                <a:solidFill>
                  <a:srgbClr val="C0504D"/>
                </a:solidFill>
              </a:rPr>
              <a:t> added</a:t>
            </a:r>
          </a:p>
          <a:p>
            <a:pPr lvl="1"/>
            <a:r>
              <a:rPr lang="en-US" dirty="0">
                <a:solidFill>
                  <a:srgbClr val="C0504D"/>
                </a:solidFill>
              </a:rPr>
              <a:t>Ergo </a:t>
            </a:r>
            <a:r>
              <a:rPr lang="en-US" dirty="0" err="1">
                <a:solidFill>
                  <a:srgbClr val="C0504D"/>
                </a:solidFill>
              </a:rPr>
              <a:t>GridStat+Security</a:t>
            </a:r>
            <a:r>
              <a:rPr lang="en-US" dirty="0">
                <a:solidFill>
                  <a:srgbClr val="C0504D"/>
                </a:solidFill>
              </a:rPr>
              <a:t> ≤ ~2 </a:t>
            </a:r>
            <a:r>
              <a:rPr lang="en-US" dirty="0" err="1">
                <a:solidFill>
                  <a:srgbClr val="C0504D"/>
                </a:solidFill>
              </a:rPr>
              <a:t>msec</a:t>
            </a:r>
            <a:r>
              <a:rPr lang="en-US" dirty="0">
                <a:solidFill>
                  <a:srgbClr val="C0504D"/>
                </a:solidFill>
              </a:rPr>
              <a:t> over fiber/underlay!</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2324512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42944"/>
            <a:ext cx="9144000" cy="843562"/>
          </a:xfrm>
        </p:spPr>
        <p:txBody>
          <a:bodyPr>
            <a:normAutofit/>
          </a:bodyPr>
          <a:lstStyle/>
          <a:p>
            <a:pPr eaLnBrk="1" hangingPunct="1"/>
            <a:r>
              <a:rPr lang="en-US" dirty="0"/>
              <a:t>Final Thoughts on </a:t>
            </a:r>
            <a:r>
              <a:rPr lang="en-US" dirty="0" err="1"/>
              <a:t>GridStat</a:t>
            </a:r>
            <a:r>
              <a:rPr lang="en-US" dirty="0"/>
              <a:t> Security</a:t>
            </a:r>
            <a:endParaRPr lang="en-US" b="1" dirty="0">
              <a:solidFill>
                <a:srgbClr val="00AE00"/>
              </a:solidFill>
            </a:endParaRPr>
          </a:p>
        </p:txBody>
      </p:sp>
      <p:sp>
        <p:nvSpPr>
          <p:cNvPr id="56326" name="Rectangle 6"/>
          <p:cNvSpPr>
            <a:spLocks noGrp="1" noChangeArrowheads="1"/>
          </p:cNvSpPr>
          <p:nvPr>
            <p:ph type="body" idx="4294967295"/>
          </p:nvPr>
        </p:nvSpPr>
        <p:spPr>
          <a:xfrm>
            <a:off x="0" y="600618"/>
            <a:ext cx="9144000" cy="5798127"/>
          </a:xfrm>
        </p:spPr>
        <p:txBody>
          <a:bodyPr>
            <a:normAutofit/>
          </a:bodyPr>
          <a:lstStyle/>
          <a:p>
            <a:r>
              <a:rPr lang="en-US" dirty="0"/>
              <a:t>Would be very hard for an adversary to inject unauthorized traffic anyway even without authentication</a:t>
            </a:r>
          </a:p>
          <a:p>
            <a:pPr lvl="1"/>
            <a:r>
              <a:rPr lang="en-US" dirty="0"/>
              <a:t>Has to know exactly where to insert</a:t>
            </a:r>
          </a:p>
          <a:p>
            <a:pPr lvl="1"/>
            <a:r>
              <a:rPr lang="en-US" dirty="0"/>
              <a:t>Almost always would get dropped by next FE because not in forwarding table</a:t>
            </a:r>
          </a:p>
          <a:p>
            <a:r>
              <a:rPr lang="en-US" dirty="0"/>
              <a:t>Recent MS thesis (patented) on rate-based monitoring can make adversary’s job even harder</a:t>
            </a:r>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492422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idx="4294967295"/>
          </p:nvPr>
        </p:nvSpPr>
        <p:spPr>
          <a:xfrm>
            <a:off x="0" y="-242944"/>
            <a:ext cx="9144000" cy="843562"/>
          </a:xfrm>
        </p:spPr>
        <p:txBody>
          <a:bodyPr>
            <a:normAutofit/>
          </a:bodyPr>
          <a:lstStyle/>
          <a:p>
            <a:pPr eaLnBrk="1" hangingPunct="1"/>
            <a:r>
              <a:rPr lang="en-US" dirty="0"/>
              <a:t>Conclusions</a:t>
            </a:r>
            <a:endParaRPr lang="en-US" b="1" dirty="0">
              <a:solidFill>
                <a:srgbClr val="00AE00"/>
              </a:solidFill>
            </a:endParaRPr>
          </a:p>
        </p:txBody>
      </p:sp>
      <p:sp>
        <p:nvSpPr>
          <p:cNvPr id="56326" name="Rectangle 6"/>
          <p:cNvSpPr>
            <a:spLocks noGrp="1" noChangeArrowheads="1"/>
          </p:cNvSpPr>
          <p:nvPr>
            <p:ph type="body" idx="4294967295"/>
          </p:nvPr>
        </p:nvSpPr>
        <p:spPr>
          <a:xfrm>
            <a:off x="0" y="600618"/>
            <a:ext cx="9144000" cy="5798127"/>
          </a:xfrm>
        </p:spPr>
        <p:txBody>
          <a:bodyPr>
            <a:normAutofit/>
          </a:bodyPr>
          <a:lstStyle/>
          <a:p>
            <a:r>
              <a:rPr lang="en-US" dirty="0"/>
              <a:t>Requirements for wide-area communications in the power grid is the most extreme of any critical </a:t>
            </a:r>
            <a:r>
              <a:rPr lang="en-US" dirty="0" err="1"/>
              <a:t>inftastructure</a:t>
            </a:r>
            <a:endParaRPr lang="en-US" dirty="0"/>
          </a:p>
          <a:p>
            <a:r>
              <a:rPr lang="en-US" dirty="0" err="1"/>
              <a:t>GridStat</a:t>
            </a:r>
            <a:r>
              <a:rPr lang="en-US" dirty="0"/>
              <a:t> is real-time pub-sub middleware designed to meet these needs</a:t>
            </a:r>
          </a:p>
          <a:p>
            <a:r>
              <a:rPr lang="en-US" dirty="0"/>
              <a:t>Power grid is great opportunity for computer scientists to have impact</a:t>
            </a:r>
          </a:p>
          <a:p>
            <a:pPr lvl="1"/>
            <a:r>
              <a:rPr lang="en-US" dirty="0"/>
              <a:t>Takes many years of learning curve </a:t>
            </a:r>
            <a:r>
              <a:rPr lang="en-US" dirty="0">
                <a:sym typeface="Wingdings" panose="05000000000000000000" pitchFamily="2" charset="2"/>
              </a:rPr>
              <a:t></a:t>
            </a:r>
            <a:endParaRPr lang="en-US" dirty="0"/>
          </a:p>
          <a:p>
            <a:pPr lvl="1"/>
            <a:endParaRPr lang="en-US" dirty="0"/>
          </a:p>
        </p:txBody>
      </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1938315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1730"/>
            <a:ext cx="8357934" cy="5133414"/>
          </a:xfrm>
        </p:spPr>
        <p:txBody>
          <a:bodyPr>
            <a:normAutofit/>
          </a:bodyPr>
          <a:lstStyle/>
          <a:p>
            <a:r>
              <a:rPr lang="en-US" b="1" dirty="0">
                <a:solidFill>
                  <a:srgbClr val="C0504D"/>
                </a:solidFill>
              </a:rPr>
              <a:t>Optional Backup</a:t>
            </a:r>
          </a:p>
          <a:p>
            <a:pPr marL="742950" lvl="2" indent="-342900"/>
            <a:r>
              <a:rPr lang="en-US" sz="2800" b="1" dirty="0" err="1">
                <a:solidFill>
                  <a:srgbClr val="C0504D"/>
                </a:solidFill>
              </a:rPr>
              <a:t>GridSim</a:t>
            </a:r>
            <a:r>
              <a:rPr lang="en-US" sz="2800" b="1" dirty="0">
                <a:solidFill>
                  <a:srgbClr val="C0504D"/>
                </a:solidFill>
              </a:rPr>
              <a:t> &amp; </a:t>
            </a:r>
            <a:r>
              <a:rPr lang="en-US" sz="2800" b="1" dirty="0" err="1">
                <a:solidFill>
                  <a:srgbClr val="C0504D"/>
                </a:solidFill>
              </a:rPr>
              <a:t>GridControl</a:t>
            </a:r>
            <a:r>
              <a:rPr lang="en-US" sz="2800" b="1" dirty="0">
                <a:solidFill>
                  <a:srgbClr val="C0504D"/>
                </a:solidFill>
              </a:rPr>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a:p>
            <a:pPr lvl="1"/>
            <a:r>
              <a:rPr lang="en-US" dirty="0"/>
              <a:t>Ratatoskr RPC/</a:t>
            </a:r>
            <a:r>
              <a:rPr lang="en-US" dirty="0" err="1"/>
              <a:t>GridStat</a:t>
            </a:r>
            <a:r>
              <a:rPr lang="en-US" dirty="0"/>
              <a:t> with </a:t>
            </a:r>
            <a:r>
              <a:rPr lang="en-US" dirty="0" err="1"/>
              <a:t>tuneable</a:t>
            </a:r>
            <a:r>
              <a:rPr lang="en-US" dirty="0"/>
              <a:t> timeliness, redundancy, safety</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617644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76"/>
          <p:cNvGrpSpPr>
            <a:grpSpLocks/>
          </p:cNvGrpSpPr>
          <p:nvPr/>
        </p:nvGrpSpPr>
        <p:grpSpPr bwMode="auto">
          <a:xfrm>
            <a:off x="0" y="606425"/>
            <a:ext cx="8990013" cy="6251575"/>
            <a:chOff x="0" y="455612"/>
            <a:chExt cx="8990013" cy="6251575"/>
          </a:xfrm>
        </p:grpSpPr>
        <p:sp>
          <p:nvSpPr>
            <p:cNvPr id="14339" name="Rectangle 1"/>
            <p:cNvSpPr>
              <a:spLocks noChangeArrowheads="1"/>
            </p:cNvSpPr>
            <p:nvPr/>
          </p:nvSpPr>
          <p:spPr bwMode="auto">
            <a:xfrm>
              <a:off x="684213" y="550862"/>
              <a:ext cx="1139825" cy="3698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TSAT</a:t>
              </a:r>
            </a:p>
          </p:txBody>
        </p:sp>
        <p:sp>
          <p:nvSpPr>
            <p:cNvPr id="14340" name="Rectangle 2"/>
            <p:cNvSpPr>
              <a:spLocks noChangeArrowheads="1"/>
            </p:cNvSpPr>
            <p:nvPr/>
          </p:nvSpPr>
          <p:spPr bwMode="auto">
            <a:xfrm>
              <a:off x="684213" y="1143000"/>
              <a:ext cx="1139825" cy="57467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Measurement Generator</a:t>
              </a:r>
            </a:p>
          </p:txBody>
        </p:sp>
        <p:sp>
          <p:nvSpPr>
            <p:cNvPr id="14341" name="Rectangle 3"/>
            <p:cNvSpPr>
              <a:spLocks noChangeArrowheads="1"/>
            </p:cNvSpPr>
            <p:nvPr/>
          </p:nvSpPr>
          <p:spPr bwMode="auto">
            <a:xfrm>
              <a:off x="2052638" y="1143000"/>
              <a:ext cx="1041400" cy="574675"/>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Static Data Generator</a:t>
              </a:r>
            </a:p>
          </p:txBody>
        </p:sp>
        <p:sp>
          <p:nvSpPr>
            <p:cNvPr id="14342" name="Rectangle 4"/>
            <p:cNvSpPr>
              <a:spLocks noChangeArrowheads="1"/>
            </p:cNvSpPr>
            <p:nvPr/>
          </p:nvSpPr>
          <p:spPr bwMode="auto">
            <a:xfrm>
              <a:off x="684213" y="1957387"/>
              <a:ext cx="1139825" cy="369888"/>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C37.118 Generator</a:t>
              </a:r>
            </a:p>
          </p:txBody>
        </p:sp>
        <p:sp>
          <p:nvSpPr>
            <p:cNvPr id="14343" name="Right Brace 5"/>
            <p:cNvSpPr>
              <a:spLocks/>
            </p:cNvSpPr>
            <p:nvPr/>
          </p:nvSpPr>
          <p:spPr bwMode="auto">
            <a:xfrm>
              <a:off x="3051175" y="455612"/>
              <a:ext cx="304800" cy="2071688"/>
            </a:xfrm>
            <a:prstGeom prst="rightBrace">
              <a:avLst>
                <a:gd name="adj1" fmla="val 8339"/>
                <a:gd name="adj2" fmla="val 50000"/>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lstStyle/>
            <a:p>
              <a:endParaRPr lang="en-US">
                <a:solidFill>
                  <a:srgbClr val="000000"/>
                </a:solidFill>
                <a:ea typeface="ＭＳ Ｐゴシック" charset="0"/>
                <a:cs typeface="ＭＳ Ｐゴシック" charset="0"/>
              </a:endParaRPr>
            </a:p>
          </p:txBody>
        </p:sp>
        <p:sp>
          <p:nvSpPr>
            <p:cNvPr id="14344" name="TextBox 12"/>
            <p:cNvSpPr txBox="1">
              <a:spLocks noChangeArrowheads="1"/>
            </p:cNvSpPr>
            <p:nvPr/>
          </p:nvSpPr>
          <p:spPr bwMode="auto">
            <a:xfrm>
              <a:off x="3302000" y="1144587"/>
              <a:ext cx="17684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latin typeface="Calibri" charset="0"/>
                  <a:ea typeface="ＭＳ Ｐゴシック" charset="0"/>
                  <a:cs typeface="ＭＳ Ｐゴシック" charset="0"/>
                </a:rPr>
                <a:t>Simulated Power</a:t>
              </a:r>
            </a:p>
            <a:p>
              <a:r>
                <a:rPr lang="en-US">
                  <a:solidFill>
                    <a:srgbClr val="000000"/>
                  </a:solidFill>
                  <a:latin typeface="Calibri" charset="0"/>
                  <a:ea typeface="ＭＳ Ｐゴシック" charset="0"/>
                  <a:cs typeface="ＭＳ Ｐゴシック" charset="0"/>
                </a:rPr>
                <a:t>System</a:t>
              </a:r>
            </a:p>
          </p:txBody>
        </p:sp>
        <p:cxnSp>
          <p:nvCxnSpPr>
            <p:cNvPr id="14345" name="Straight Arrow Connector 7"/>
            <p:cNvCxnSpPr>
              <a:cxnSpLocks noChangeShapeType="1"/>
              <a:stCxn id="14339" idx="2"/>
              <a:endCxn id="14340" idx="0"/>
            </p:cNvCxnSpPr>
            <p:nvPr/>
          </p:nvCxnSpPr>
          <p:spPr bwMode="auto">
            <a:xfrm rot="5400000">
              <a:off x="1143000" y="1031875"/>
              <a:ext cx="223837"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46" name="Straight Arrow Connector 8"/>
            <p:cNvCxnSpPr>
              <a:cxnSpLocks noChangeShapeType="1"/>
              <a:stCxn id="14341" idx="1"/>
              <a:endCxn id="14340" idx="3"/>
            </p:cNvCxnSpPr>
            <p:nvPr/>
          </p:nvCxnSpPr>
          <p:spPr bwMode="auto">
            <a:xfrm rot="10800000">
              <a:off x="1824038" y="1430337"/>
              <a:ext cx="228600" cy="158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47" name="Straight Arrow Connector 9"/>
            <p:cNvCxnSpPr>
              <a:cxnSpLocks noChangeShapeType="1"/>
              <a:stCxn id="14340" idx="2"/>
              <a:endCxn id="14342" idx="0"/>
            </p:cNvCxnSpPr>
            <p:nvPr/>
          </p:nvCxnSpPr>
          <p:spPr bwMode="auto">
            <a:xfrm rot="5400000">
              <a:off x="1134269" y="1837531"/>
              <a:ext cx="239712" cy="0"/>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348" name="TextBox 60"/>
            <p:cNvSpPr txBox="1">
              <a:spLocks noChangeArrowheads="1"/>
            </p:cNvSpPr>
            <p:nvPr/>
          </p:nvSpPr>
          <p:spPr bwMode="auto">
            <a:xfrm>
              <a:off x="3286125" y="3284537"/>
              <a:ext cx="11096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N</a:t>
              </a:r>
            </a:p>
          </p:txBody>
        </p:sp>
        <p:sp>
          <p:nvSpPr>
            <p:cNvPr id="14349" name="TextBox 61"/>
            <p:cNvSpPr txBox="1">
              <a:spLocks noChangeArrowheads="1"/>
            </p:cNvSpPr>
            <p:nvPr/>
          </p:nvSpPr>
          <p:spPr bwMode="auto">
            <a:xfrm>
              <a:off x="4168775" y="5267325"/>
              <a:ext cx="1085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1</a:t>
              </a:r>
            </a:p>
          </p:txBody>
        </p:sp>
        <p:sp>
          <p:nvSpPr>
            <p:cNvPr id="14350" name="Cloud 82"/>
            <p:cNvSpPr>
              <a:spLocks noChangeArrowheads="1"/>
            </p:cNvSpPr>
            <p:nvPr/>
          </p:nvSpPr>
          <p:spPr bwMode="auto">
            <a:xfrm>
              <a:off x="4994275" y="1778000"/>
              <a:ext cx="3886200" cy="3316287"/>
            </a:xfrm>
            <a:custGeom>
              <a:avLst/>
              <a:gdLst>
                <a:gd name="T0" fmla="*/ 2147483647 w 43200"/>
                <a:gd name="T1" fmla="*/ 2147483647 h 43200"/>
                <a:gd name="T2" fmla="*/ 2147483647 w 43200"/>
                <a:gd name="T3" fmla="*/ 2147483647 h 43200"/>
                <a:gd name="T4" fmla="*/ 97522750 w 43200"/>
                <a:gd name="T5" fmla="*/ 2147483647 h 43200"/>
                <a:gd name="T6" fmla="*/ 2147483647 w 43200"/>
                <a:gd name="T7" fmla="*/ 1117602307 h 43200"/>
                <a:gd name="T8" fmla="*/ 0 60000 65536"/>
                <a:gd name="T9" fmla="*/ 0 60000 65536"/>
                <a:gd name="T10" fmla="*/ 0 60000 65536"/>
                <a:gd name="T11" fmla="*/ 0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lnTo>
                    <a:pt x="3900" y="14370"/>
                  </a:ln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63500" dist="20000" dir="5400000" rotWithShape="0">
                <a:srgbClr val="000000">
                  <a:alpha val="37999"/>
                </a:srgbClr>
              </a:outerShdw>
            </a:effectLst>
          </p:spPr>
          <p:txBody>
            <a:bodyPr/>
            <a:lstStyle/>
            <a:p>
              <a:r>
                <a:rPr lang="en-US">
                  <a:solidFill>
                    <a:srgbClr val="000000"/>
                  </a:solidFill>
                  <a:latin typeface="Calibri" charset="0"/>
                  <a:ea typeface="ＭＳ Ｐゴシック" charset="0"/>
                  <a:cs typeface="ＭＳ Ｐゴシック" charset="0"/>
                </a:rPr>
                <a:t>GridStat</a:t>
              </a:r>
            </a:p>
          </p:txBody>
        </p:sp>
        <p:sp>
          <p:nvSpPr>
            <p:cNvPr id="14351" name="Oval 13"/>
            <p:cNvSpPr>
              <a:spLocks noChangeArrowheads="1"/>
            </p:cNvSpPr>
            <p:nvPr/>
          </p:nvSpPr>
          <p:spPr bwMode="auto">
            <a:xfrm>
              <a:off x="5622925" y="3240087"/>
              <a:ext cx="522288" cy="51435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sp>
          <p:nvSpPr>
            <p:cNvPr id="14352" name="Oval 14"/>
            <p:cNvSpPr>
              <a:spLocks noChangeArrowheads="1"/>
            </p:cNvSpPr>
            <p:nvPr/>
          </p:nvSpPr>
          <p:spPr bwMode="auto">
            <a:xfrm>
              <a:off x="5883275" y="4068762"/>
              <a:ext cx="522288" cy="51435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sp>
          <p:nvSpPr>
            <p:cNvPr id="14353" name="Oval 15"/>
            <p:cNvSpPr>
              <a:spLocks noChangeArrowheads="1"/>
            </p:cNvSpPr>
            <p:nvPr/>
          </p:nvSpPr>
          <p:spPr bwMode="auto">
            <a:xfrm>
              <a:off x="6373813" y="2708275"/>
              <a:ext cx="520700" cy="514350"/>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sp>
          <p:nvSpPr>
            <p:cNvPr id="14354" name="Oval 16"/>
            <p:cNvSpPr>
              <a:spLocks noChangeArrowheads="1"/>
            </p:cNvSpPr>
            <p:nvPr/>
          </p:nvSpPr>
          <p:spPr bwMode="auto">
            <a:xfrm>
              <a:off x="7545388" y="3884612"/>
              <a:ext cx="520700" cy="51276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sp>
          <p:nvSpPr>
            <p:cNvPr id="14355" name="Oval 17"/>
            <p:cNvSpPr>
              <a:spLocks noChangeArrowheads="1"/>
            </p:cNvSpPr>
            <p:nvPr/>
          </p:nvSpPr>
          <p:spPr bwMode="auto">
            <a:xfrm>
              <a:off x="7751763" y="2452687"/>
              <a:ext cx="520700" cy="51276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sp>
          <p:nvSpPr>
            <p:cNvPr id="14356" name="Oval 18"/>
            <p:cNvSpPr>
              <a:spLocks noChangeArrowheads="1"/>
            </p:cNvSpPr>
            <p:nvPr/>
          </p:nvSpPr>
          <p:spPr bwMode="auto">
            <a:xfrm>
              <a:off x="6861175" y="3309937"/>
              <a:ext cx="520700" cy="512763"/>
            </a:xfrm>
            <a:prstGeom prst="ellipse">
              <a:avLst/>
            </a:prstGeom>
            <a:gradFill rotWithShape="1">
              <a:gsLst>
                <a:gs pos="0">
                  <a:srgbClr val="FF9A99"/>
                </a:gs>
                <a:gs pos="100000">
                  <a:srgbClr val="D1403C"/>
                </a:gs>
              </a:gsLst>
              <a:lin ang="5400000"/>
            </a:gradFill>
            <a:ln w="9525">
              <a:solidFill>
                <a:srgbClr val="BE4B48"/>
              </a:solidFill>
              <a:round/>
              <a:headEnd/>
              <a:tailEnd/>
            </a:ln>
            <a:effectLst>
              <a:outerShdw blurRad="63500" dist="23000" dir="5400000" rotWithShape="0">
                <a:srgbClr val="000000">
                  <a:alpha val="34998"/>
                </a:srgbClr>
              </a:outerShdw>
            </a:effectLst>
          </p:spPr>
          <p:txBody>
            <a:bodyPr anchor="ctr"/>
            <a:lstStyle/>
            <a:p>
              <a:pPr algn="ctr"/>
              <a:r>
                <a:rPr lang="en-US" sz="1200">
                  <a:solidFill>
                    <a:srgbClr val="000000"/>
                  </a:solidFill>
                  <a:latin typeface="Calibri" charset="0"/>
                  <a:ea typeface="ＭＳ Ｐゴシック" charset="0"/>
                  <a:cs typeface="ＭＳ Ｐゴシック" charset="0"/>
                </a:rPr>
                <a:t>FE</a:t>
              </a:r>
            </a:p>
          </p:txBody>
        </p:sp>
        <p:cxnSp>
          <p:nvCxnSpPr>
            <p:cNvPr id="14357" name="Curved Connector 19"/>
            <p:cNvCxnSpPr>
              <a:cxnSpLocks noChangeShapeType="1"/>
              <a:endCxn id="14352" idx="2"/>
            </p:cNvCxnSpPr>
            <p:nvPr/>
          </p:nvCxnSpPr>
          <p:spPr bwMode="auto">
            <a:xfrm flipV="1">
              <a:off x="4233863" y="4325937"/>
              <a:ext cx="1649412" cy="565150"/>
            </a:xfrm>
            <a:prstGeom prst="curvedConnector3">
              <a:avLst>
                <a:gd name="adj1" fmla="val 50000"/>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nvGrpSpPr>
            <p:cNvPr id="14358" name="Group 35"/>
            <p:cNvGrpSpPr>
              <a:grpSpLocks/>
            </p:cNvGrpSpPr>
            <p:nvPr/>
          </p:nvGrpSpPr>
          <p:grpSpPr bwMode="auto">
            <a:xfrm>
              <a:off x="1249363" y="3309937"/>
              <a:ext cx="1889125" cy="1185863"/>
              <a:chOff x="619531" y="2953135"/>
              <a:chExt cx="1888507" cy="1186415"/>
            </a:xfrm>
          </p:grpSpPr>
          <p:sp>
            <p:nvSpPr>
              <p:cNvPr id="14409" name="Rectangle 21"/>
              <p:cNvSpPr>
                <a:spLocks noChangeArrowheads="1"/>
              </p:cNvSpPr>
              <p:nvPr/>
            </p:nvSpPr>
            <p:spPr bwMode="auto">
              <a:xfrm>
                <a:off x="619531" y="2953135"/>
                <a:ext cx="1821854" cy="1161003"/>
              </a:xfrm>
              <a:prstGeom prst="rect">
                <a:avLst/>
              </a:prstGeom>
              <a:solidFill>
                <a:schemeClr val="bg1"/>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a:endParaRPr lang="en-US" sz="1200">
                  <a:solidFill>
                    <a:srgbClr val="000000"/>
                  </a:solidFill>
                  <a:latin typeface="Calibri" charset="0"/>
                  <a:ea typeface="ＭＳ Ｐゴシック" charset="0"/>
                  <a:cs typeface="ＭＳ Ｐゴシック" charset="0"/>
                </a:endParaRPr>
              </a:p>
            </p:txBody>
          </p:sp>
          <p:sp>
            <p:nvSpPr>
              <p:cNvPr id="14410" name="Rectangle 22"/>
              <p:cNvSpPr>
                <a:spLocks noChangeArrowheads="1"/>
              </p:cNvSpPr>
              <p:nvPr/>
            </p:nvSpPr>
            <p:spPr bwMode="auto">
              <a:xfrm>
                <a:off x="619531" y="2975370"/>
                <a:ext cx="910927" cy="46535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OM</a:t>
                </a:r>
              </a:p>
            </p:txBody>
          </p:sp>
          <p:sp>
            <p:nvSpPr>
              <p:cNvPr id="14411" name="Rectangle 23"/>
              <p:cNvSpPr>
                <a:spLocks noChangeArrowheads="1"/>
              </p:cNvSpPr>
              <p:nvPr/>
            </p:nvSpPr>
            <p:spPr bwMode="auto">
              <a:xfrm>
                <a:off x="619531" y="3440725"/>
                <a:ext cx="910927" cy="46694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SE</a:t>
                </a:r>
              </a:p>
            </p:txBody>
          </p:sp>
          <p:sp>
            <p:nvSpPr>
              <p:cNvPr id="14412" name="Rectangle 24"/>
              <p:cNvSpPr>
                <a:spLocks noChangeArrowheads="1"/>
              </p:cNvSpPr>
              <p:nvPr/>
            </p:nvSpPr>
            <p:spPr bwMode="auto">
              <a:xfrm>
                <a:off x="1530458" y="3207253"/>
                <a:ext cx="910927" cy="493943"/>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Gateway</a:t>
                </a:r>
              </a:p>
            </p:txBody>
          </p:sp>
          <p:sp>
            <p:nvSpPr>
              <p:cNvPr id="14413" name="TextBox 27"/>
              <p:cNvSpPr txBox="1">
                <a:spLocks noChangeArrowheads="1"/>
              </p:cNvSpPr>
              <p:nvPr/>
            </p:nvSpPr>
            <p:spPr bwMode="auto">
              <a:xfrm>
                <a:off x="1422009" y="3831773"/>
                <a:ext cx="1086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1</a:t>
                </a:r>
              </a:p>
            </p:txBody>
          </p:sp>
        </p:grpSp>
        <p:cxnSp>
          <p:nvCxnSpPr>
            <p:cNvPr id="14359" name="Curved Connector 26"/>
            <p:cNvCxnSpPr>
              <a:cxnSpLocks noChangeShapeType="1"/>
              <a:endCxn id="14351" idx="2"/>
            </p:cNvCxnSpPr>
            <p:nvPr/>
          </p:nvCxnSpPr>
          <p:spPr bwMode="auto">
            <a:xfrm flipV="1">
              <a:off x="3071813" y="3497262"/>
              <a:ext cx="2551112" cy="314325"/>
            </a:xfrm>
            <a:prstGeom prst="curvedConnector3">
              <a:avLst>
                <a:gd name="adj1" fmla="val 50000"/>
              </a:avLst>
            </a:prstGeom>
            <a:noFill/>
            <a:ln w="25400">
              <a:solidFill>
                <a:srgbClr val="9BBB59"/>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0" name="Curved Connector 27"/>
            <p:cNvCxnSpPr>
              <a:cxnSpLocks noChangeShapeType="1"/>
              <a:endCxn id="14352" idx="2"/>
            </p:cNvCxnSpPr>
            <p:nvPr/>
          </p:nvCxnSpPr>
          <p:spPr bwMode="auto">
            <a:xfrm>
              <a:off x="3311525" y="4094162"/>
              <a:ext cx="2571750" cy="231775"/>
            </a:xfrm>
            <a:prstGeom prst="curvedConnector3">
              <a:avLst>
                <a:gd name="adj1" fmla="val 50000"/>
              </a:avLst>
            </a:prstGeom>
            <a:noFill/>
            <a:ln w="25400">
              <a:solidFill>
                <a:srgbClr val="9BBB59"/>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1" name="Curved Connector 28"/>
            <p:cNvCxnSpPr>
              <a:cxnSpLocks noChangeShapeType="1"/>
              <a:endCxn id="14351" idx="2"/>
            </p:cNvCxnSpPr>
            <p:nvPr/>
          </p:nvCxnSpPr>
          <p:spPr bwMode="auto">
            <a:xfrm flipV="1">
              <a:off x="3560763" y="3497262"/>
              <a:ext cx="2062162" cy="881063"/>
            </a:xfrm>
            <a:prstGeom prst="curvedConnector3">
              <a:avLst>
                <a:gd name="adj1" fmla="val 50000"/>
              </a:avLst>
            </a:prstGeom>
            <a:noFill/>
            <a:ln w="25400">
              <a:solidFill>
                <a:srgbClr val="9BBB59"/>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2" name="Curved Connector 29"/>
            <p:cNvCxnSpPr>
              <a:cxnSpLocks noChangeShapeType="1"/>
              <a:endCxn id="14351" idx="2"/>
            </p:cNvCxnSpPr>
            <p:nvPr/>
          </p:nvCxnSpPr>
          <p:spPr bwMode="auto">
            <a:xfrm flipV="1">
              <a:off x="3873500" y="3497262"/>
              <a:ext cx="1749425" cy="1138238"/>
            </a:xfrm>
            <a:prstGeom prst="curvedConnector3">
              <a:avLst>
                <a:gd name="adj1" fmla="val 50000"/>
              </a:avLst>
            </a:prstGeom>
            <a:noFill/>
            <a:ln w="25400">
              <a:solidFill>
                <a:srgbClr val="9BBB59"/>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363" name="Left Brace 30"/>
            <p:cNvSpPr>
              <a:spLocks/>
            </p:cNvSpPr>
            <p:nvPr/>
          </p:nvSpPr>
          <p:spPr bwMode="auto">
            <a:xfrm>
              <a:off x="977900" y="3019425"/>
              <a:ext cx="336550" cy="2916237"/>
            </a:xfrm>
            <a:prstGeom prst="leftBrace">
              <a:avLst>
                <a:gd name="adj1" fmla="val 8344"/>
                <a:gd name="adj2" fmla="val 50000"/>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endParaRPr lang="en-US">
                <a:solidFill>
                  <a:srgbClr val="000000"/>
                </a:solidFill>
                <a:latin typeface="Calibri" charset="0"/>
                <a:ea typeface="ＭＳ Ｐゴシック" charset="0"/>
                <a:cs typeface="ＭＳ Ｐゴシック" charset="0"/>
              </a:endParaRPr>
            </a:p>
          </p:txBody>
        </p:sp>
        <p:sp>
          <p:nvSpPr>
            <p:cNvPr id="14364" name="TextBox 110"/>
            <p:cNvSpPr txBox="1">
              <a:spLocks noChangeArrowheads="1"/>
            </p:cNvSpPr>
            <p:nvPr/>
          </p:nvSpPr>
          <p:spPr bwMode="auto">
            <a:xfrm>
              <a:off x="0" y="3971925"/>
              <a:ext cx="1173163"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latin typeface="Calibri" charset="0"/>
                  <a:ea typeface="ＭＳ Ｐゴシック" charset="0"/>
                  <a:cs typeface="ＭＳ Ｐゴシック" charset="0"/>
                </a:rPr>
                <a:t>Substation</a:t>
              </a:r>
            </a:p>
            <a:p>
              <a:r>
                <a:rPr lang="en-US">
                  <a:solidFill>
                    <a:srgbClr val="000000"/>
                  </a:solidFill>
                  <a:latin typeface="Calibri" charset="0"/>
                  <a:ea typeface="ＭＳ Ｐゴシック" charset="0"/>
                  <a:cs typeface="ＭＳ Ｐゴシック" charset="0"/>
                </a:rPr>
                <a:t>Level</a:t>
              </a:r>
            </a:p>
            <a:p>
              <a:r>
                <a:rPr lang="en-US">
                  <a:solidFill>
                    <a:srgbClr val="000000"/>
                  </a:solidFill>
                  <a:latin typeface="Calibri" charset="0"/>
                  <a:ea typeface="ＭＳ Ｐゴシック" charset="0"/>
                  <a:cs typeface="ＭＳ Ｐゴシック" charset="0"/>
                </a:rPr>
                <a:t>Simulation</a:t>
              </a:r>
            </a:p>
          </p:txBody>
        </p:sp>
        <p:cxnSp>
          <p:nvCxnSpPr>
            <p:cNvPr id="14365" name="Straight Arrow Connector 32"/>
            <p:cNvCxnSpPr>
              <a:cxnSpLocks noChangeShapeType="1"/>
              <a:stCxn id="14351" idx="6"/>
              <a:endCxn id="14356" idx="2"/>
            </p:cNvCxnSpPr>
            <p:nvPr/>
          </p:nvCxnSpPr>
          <p:spPr bwMode="auto">
            <a:xfrm>
              <a:off x="6145213" y="3497262"/>
              <a:ext cx="715962" cy="68263"/>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6" name="Straight Arrow Connector 33"/>
            <p:cNvCxnSpPr>
              <a:cxnSpLocks noChangeShapeType="1"/>
              <a:stCxn id="14351" idx="7"/>
              <a:endCxn id="14353" idx="3"/>
            </p:cNvCxnSpPr>
            <p:nvPr/>
          </p:nvCxnSpPr>
          <p:spPr bwMode="auto">
            <a:xfrm rot="5400000" flipH="1" flipV="1">
              <a:off x="6173788" y="3040062"/>
              <a:ext cx="169862" cy="382588"/>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7" name="Straight Arrow Connector 34"/>
            <p:cNvCxnSpPr>
              <a:cxnSpLocks noChangeShapeType="1"/>
              <a:stCxn id="14351" idx="4"/>
              <a:endCxn id="14352" idx="0"/>
            </p:cNvCxnSpPr>
            <p:nvPr/>
          </p:nvCxnSpPr>
          <p:spPr bwMode="auto">
            <a:xfrm rot="16200000" flipH="1">
              <a:off x="5857081" y="3780631"/>
              <a:ext cx="314325" cy="261938"/>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8" name="Straight Arrow Connector 35"/>
            <p:cNvCxnSpPr>
              <a:cxnSpLocks noChangeShapeType="1"/>
              <a:stCxn id="14352" idx="6"/>
              <a:endCxn id="14354" idx="2"/>
            </p:cNvCxnSpPr>
            <p:nvPr/>
          </p:nvCxnSpPr>
          <p:spPr bwMode="auto">
            <a:xfrm flipV="1">
              <a:off x="6405563" y="4140200"/>
              <a:ext cx="1139825" cy="185737"/>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69" name="Straight Arrow Connector 36"/>
            <p:cNvCxnSpPr>
              <a:cxnSpLocks noChangeShapeType="1"/>
              <a:stCxn id="14354" idx="0"/>
              <a:endCxn id="14355" idx="4"/>
            </p:cNvCxnSpPr>
            <p:nvPr/>
          </p:nvCxnSpPr>
          <p:spPr bwMode="auto">
            <a:xfrm rot="5400000" flipH="1" flipV="1">
              <a:off x="7449345" y="3321843"/>
              <a:ext cx="919162" cy="206375"/>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70" name="Straight Arrow Connector 37"/>
            <p:cNvCxnSpPr>
              <a:cxnSpLocks noChangeShapeType="1"/>
              <a:stCxn id="14356" idx="6"/>
              <a:endCxn id="14355" idx="3"/>
            </p:cNvCxnSpPr>
            <p:nvPr/>
          </p:nvCxnSpPr>
          <p:spPr bwMode="auto">
            <a:xfrm flipV="1">
              <a:off x="7381875" y="2890837"/>
              <a:ext cx="446088" cy="674688"/>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71" name="Straight Arrow Connector 38"/>
            <p:cNvCxnSpPr>
              <a:cxnSpLocks noChangeShapeType="1"/>
              <a:stCxn id="14353" idx="6"/>
              <a:endCxn id="14355" idx="2"/>
            </p:cNvCxnSpPr>
            <p:nvPr/>
          </p:nvCxnSpPr>
          <p:spPr bwMode="auto">
            <a:xfrm flipV="1">
              <a:off x="6894513" y="2708275"/>
              <a:ext cx="857250" cy="257175"/>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72" name="Straight Arrow Connector 39"/>
            <p:cNvCxnSpPr>
              <a:cxnSpLocks noChangeShapeType="1"/>
              <a:stCxn id="14356" idx="5"/>
              <a:endCxn id="14354" idx="1"/>
            </p:cNvCxnSpPr>
            <p:nvPr/>
          </p:nvCxnSpPr>
          <p:spPr bwMode="auto">
            <a:xfrm rot="16200000" flipH="1">
              <a:off x="7358063" y="3695699"/>
              <a:ext cx="211138" cy="315913"/>
            </a:xfrm>
            <a:prstGeom prst="straightConnector1">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373" name="Rectangle 40"/>
            <p:cNvSpPr>
              <a:spLocks noChangeArrowheads="1"/>
            </p:cNvSpPr>
            <p:nvPr/>
          </p:nvSpPr>
          <p:spPr bwMode="auto">
            <a:xfrm>
              <a:off x="6307138" y="5434012"/>
              <a:ext cx="1238250" cy="1066800"/>
            </a:xfrm>
            <a:prstGeom prst="rect">
              <a:avLst/>
            </a:prstGeom>
            <a:solidFill>
              <a:srgbClr val="8064A2"/>
            </a:solidFill>
            <a:ln w="9525">
              <a:solidFill>
                <a:srgbClr val="8064A2"/>
              </a:solidFill>
              <a:miter lim="800000"/>
              <a:headEnd/>
              <a:tailEnd/>
            </a:ln>
            <a:effectLst>
              <a:outerShdw blurRad="63500" dist="23000" dir="5400000" rotWithShape="0">
                <a:srgbClr val="000000">
                  <a:alpha val="34998"/>
                </a:srgbClr>
              </a:outerShdw>
            </a:effectLst>
          </p:spPr>
          <p:txBody>
            <a:bodyPr anchor="ctr"/>
            <a:lstStyle/>
            <a:p>
              <a:pPr algn="ctr"/>
              <a:r>
                <a:rPr lang="en-US">
                  <a:solidFill>
                    <a:srgbClr val="000000"/>
                  </a:solidFill>
                  <a:latin typeface="Calibri" charset="0"/>
                  <a:ea typeface="ＭＳ Ｐゴシック" charset="0"/>
                  <a:cs typeface="ＭＳ Ｐゴシック" charset="0"/>
                </a:rPr>
                <a:t>Oscillation Monitor</a:t>
              </a:r>
            </a:p>
          </p:txBody>
        </p:sp>
        <p:sp>
          <p:nvSpPr>
            <p:cNvPr id="14374" name="Rectangle 41"/>
            <p:cNvSpPr>
              <a:spLocks noChangeArrowheads="1"/>
            </p:cNvSpPr>
            <p:nvPr/>
          </p:nvSpPr>
          <p:spPr bwMode="auto">
            <a:xfrm>
              <a:off x="7751763" y="5434012"/>
              <a:ext cx="1238250" cy="1066800"/>
            </a:xfrm>
            <a:prstGeom prst="rect">
              <a:avLst/>
            </a:prstGeom>
            <a:solidFill>
              <a:srgbClr val="8064A2"/>
            </a:solidFill>
            <a:ln w="9525">
              <a:solidFill>
                <a:srgbClr val="8064A2"/>
              </a:solidFill>
              <a:miter lim="800000"/>
              <a:headEnd/>
              <a:tailEnd/>
            </a:ln>
            <a:effectLst>
              <a:outerShdw blurRad="63500" dist="23000" dir="5400000" rotWithShape="0">
                <a:srgbClr val="000000">
                  <a:alpha val="34998"/>
                </a:srgbClr>
              </a:outerShdw>
            </a:effectLst>
          </p:spPr>
          <p:txBody>
            <a:bodyPr anchor="ctr"/>
            <a:lstStyle/>
            <a:p>
              <a:pPr algn="ctr"/>
              <a:r>
                <a:rPr lang="en-US">
                  <a:solidFill>
                    <a:srgbClr val="000000"/>
                  </a:solidFill>
                  <a:latin typeface="Calibri" charset="0"/>
                  <a:ea typeface="ＭＳ Ｐゴシック" charset="0"/>
                  <a:cs typeface="ＭＳ Ｐゴシック" charset="0"/>
                </a:rPr>
                <a:t>State Estimator</a:t>
              </a:r>
            </a:p>
          </p:txBody>
        </p:sp>
        <p:cxnSp>
          <p:nvCxnSpPr>
            <p:cNvPr id="14375" name="Curved Connector 42"/>
            <p:cNvCxnSpPr>
              <a:cxnSpLocks noChangeShapeType="1"/>
              <a:stCxn id="14354" idx="4"/>
              <a:endCxn id="14373" idx="0"/>
            </p:cNvCxnSpPr>
            <p:nvPr/>
          </p:nvCxnSpPr>
          <p:spPr bwMode="auto">
            <a:xfrm rot="5400000">
              <a:off x="6847682" y="4475956"/>
              <a:ext cx="1036637" cy="879475"/>
            </a:xfrm>
            <a:prstGeom prst="curvedConnector3">
              <a:avLst>
                <a:gd name="adj1" fmla="val 35352"/>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76" name="Curved Connector 43"/>
            <p:cNvCxnSpPr>
              <a:cxnSpLocks noChangeShapeType="1"/>
              <a:stCxn id="14355" idx="5"/>
              <a:endCxn id="14374" idx="0"/>
            </p:cNvCxnSpPr>
            <p:nvPr/>
          </p:nvCxnSpPr>
          <p:spPr bwMode="auto">
            <a:xfrm rot="16200000" flipH="1">
              <a:off x="7011988" y="4075112"/>
              <a:ext cx="2543175" cy="174625"/>
            </a:xfrm>
            <a:prstGeom prst="curvedConnector3">
              <a:avLst>
                <a:gd name="adj1" fmla="val 27815"/>
              </a:avLst>
            </a:prstGeom>
            <a:noFill/>
            <a:ln w="25400">
              <a:solidFill>
                <a:srgbClr val="9BBB59"/>
              </a:solidFill>
              <a:round/>
              <a:headEnd type="arrow" w="med" len="me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4377" name="Left Brace 44"/>
            <p:cNvSpPr>
              <a:spLocks/>
            </p:cNvSpPr>
            <p:nvPr/>
          </p:nvSpPr>
          <p:spPr bwMode="auto">
            <a:xfrm>
              <a:off x="6111875" y="5267325"/>
              <a:ext cx="260350" cy="1439862"/>
            </a:xfrm>
            <a:prstGeom prst="leftBrace">
              <a:avLst>
                <a:gd name="adj1" fmla="val 8347"/>
                <a:gd name="adj2" fmla="val 50000"/>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endParaRPr lang="en-US">
                <a:solidFill>
                  <a:srgbClr val="000000"/>
                </a:solidFill>
                <a:latin typeface="Calibri" charset="0"/>
                <a:ea typeface="ＭＳ Ｐゴシック" charset="0"/>
                <a:cs typeface="ＭＳ Ｐゴシック" charset="0"/>
              </a:endParaRPr>
            </a:p>
          </p:txBody>
        </p:sp>
        <p:sp>
          <p:nvSpPr>
            <p:cNvPr id="14378" name="TextBox 140"/>
            <p:cNvSpPr txBox="1">
              <a:spLocks noChangeArrowheads="1"/>
            </p:cNvSpPr>
            <p:nvPr/>
          </p:nvSpPr>
          <p:spPr bwMode="auto">
            <a:xfrm>
              <a:off x="5402263" y="5648325"/>
              <a:ext cx="877887"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latin typeface="Calibri" charset="0"/>
                  <a:ea typeface="ＭＳ Ｐゴシック" charset="0"/>
                  <a:cs typeface="ＭＳ Ｐゴシック" charset="0"/>
                </a:rPr>
                <a:t>Control</a:t>
              </a:r>
            </a:p>
            <a:p>
              <a:r>
                <a:rPr lang="en-US">
                  <a:solidFill>
                    <a:srgbClr val="000000"/>
                  </a:solidFill>
                  <a:latin typeface="Calibri" charset="0"/>
                  <a:ea typeface="ＭＳ Ｐゴシック" charset="0"/>
                  <a:cs typeface="ＭＳ Ｐゴシック" charset="0"/>
                </a:rPr>
                <a:t>Center</a:t>
              </a:r>
            </a:p>
            <a:p>
              <a:r>
                <a:rPr lang="en-US">
                  <a:solidFill>
                    <a:srgbClr val="000000"/>
                  </a:solidFill>
                  <a:latin typeface="Calibri" charset="0"/>
                  <a:ea typeface="ＭＳ Ｐゴシック" charset="0"/>
                  <a:cs typeface="ＭＳ Ｐゴシック" charset="0"/>
                </a:rPr>
                <a:t>Level</a:t>
              </a:r>
            </a:p>
          </p:txBody>
        </p:sp>
        <p:sp>
          <p:nvSpPr>
            <p:cNvPr id="14379" name="TextBox 168"/>
            <p:cNvSpPr txBox="1">
              <a:spLocks noChangeArrowheads="1"/>
            </p:cNvSpPr>
            <p:nvPr/>
          </p:nvSpPr>
          <p:spPr bwMode="auto">
            <a:xfrm>
              <a:off x="5497513" y="736600"/>
              <a:ext cx="28559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solidFill>
                    <a:srgbClr val="000000"/>
                  </a:solidFill>
                  <a:latin typeface="Calibri" charset="0"/>
                  <a:ea typeface="ＭＳ Ｐゴシック" charset="0"/>
                  <a:cs typeface="ＭＳ Ｐゴシック" charset="0"/>
                </a:rPr>
                <a:t>GridSim Overall Architecture</a:t>
              </a:r>
            </a:p>
          </p:txBody>
        </p:sp>
        <p:grpSp>
          <p:nvGrpSpPr>
            <p:cNvPr id="14380" name="Group 36"/>
            <p:cNvGrpSpPr>
              <a:grpSpLocks/>
            </p:cNvGrpSpPr>
            <p:nvPr/>
          </p:nvGrpSpPr>
          <p:grpSpPr bwMode="auto">
            <a:xfrm>
              <a:off x="1489075" y="3592512"/>
              <a:ext cx="1887538" cy="1185863"/>
              <a:chOff x="619531" y="2953135"/>
              <a:chExt cx="1888507" cy="1186415"/>
            </a:xfrm>
          </p:grpSpPr>
          <p:sp>
            <p:nvSpPr>
              <p:cNvPr id="14404" name="Rectangle 48"/>
              <p:cNvSpPr>
                <a:spLocks noChangeArrowheads="1"/>
              </p:cNvSpPr>
              <p:nvPr/>
            </p:nvSpPr>
            <p:spPr bwMode="auto">
              <a:xfrm>
                <a:off x="619531" y="2953135"/>
                <a:ext cx="1821798" cy="1161003"/>
              </a:xfrm>
              <a:prstGeom prst="rect">
                <a:avLst/>
              </a:prstGeom>
              <a:solidFill>
                <a:schemeClr val="bg1"/>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a:endParaRPr lang="en-US" sz="1200">
                  <a:solidFill>
                    <a:srgbClr val="000000"/>
                  </a:solidFill>
                  <a:latin typeface="Calibri" charset="0"/>
                  <a:ea typeface="ＭＳ Ｐゴシック" charset="0"/>
                  <a:cs typeface="ＭＳ Ｐゴシック" charset="0"/>
                </a:endParaRPr>
              </a:p>
            </p:txBody>
          </p:sp>
          <p:sp>
            <p:nvSpPr>
              <p:cNvPr id="14405" name="Rectangle 49"/>
              <p:cNvSpPr>
                <a:spLocks noChangeArrowheads="1"/>
              </p:cNvSpPr>
              <p:nvPr/>
            </p:nvSpPr>
            <p:spPr bwMode="auto">
              <a:xfrm>
                <a:off x="619531" y="2975370"/>
                <a:ext cx="911693" cy="46535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OM</a:t>
                </a:r>
              </a:p>
            </p:txBody>
          </p:sp>
          <p:sp>
            <p:nvSpPr>
              <p:cNvPr id="14406" name="Rectangle 50"/>
              <p:cNvSpPr>
                <a:spLocks noChangeArrowheads="1"/>
              </p:cNvSpPr>
              <p:nvPr/>
            </p:nvSpPr>
            <p:spPr bwMode="auto">
              <a:xfrm>
                <a:off x="619531" y="3440725"/>
                <a:ext cx="911693" cy="46694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SE</a:t>
                </a:r>
              </a:p>
            </p:txBody>
          </p:sp>
          <p:sp>
            <p:nvSpPr>
              <p:cNvPr id="14407" name="Rectangle 51"/>
              <p:cNvSpPr>
                <a:spLocks noChangeArrowheads="1"/>
              </p:cNvSpPr>
              <p:nvPr/>
            </p:nvSpPr>
            <p:spPr bwMode="auto">
              <a:xfrm>
                <a:off x="1531224" y="3207253"/>
                <a:ext cx="910105" cy="493943"/>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Gateway</a:t>
                </a:r>
              </a:p>
            </p:txBody>
          </p:sp>
          <p:sp>
            <p:nvSpPr>
              <p:cNvPr id="14408" name="TextBox 41"/>
              <p:cNvSpPr txBox="1">
                <a:spLocks noChangeArrowheads="1"/>
              </p:cNvSpPr>
              <p:nvPr/>
            </p:nvSpPr>
            <p:spPr bwMode="auto">
              <a:xfrm>
                <a:off x="1422009" y="3831773"/>
                <a:ext cx="1086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1</a:t>
                </a:r>
              </a:p>
            </p:txBody>
          </p:sp>
        </p:grpSp>
        <p:grpSp>
          <p:nvGrpSpPr>
            <p:cNvPr id="14381" name="Group 42"/>
            <p:cNvGrpSpPr>
              <a:grpSpLocks/>
            </p:cNvGrpSpPr>
            <p:nvPr/>
          </p:nvGrpSpPr>
          <p:grpSpPr bwMode="auto">
            <a:xfrm>
              <a:off x="1738313" y="3876675"/>
              <a:ext cx="1889125" cy="1187450"/>
              <a:chOff x="619531" y="2953135"/>
              <a:chExt cx="1888507" cy="1186415"/>
            </a:xfrm>
          </p:grpSpPr>
          <p:sp>
            <p:nvSpPr>
              <p:cNvPr id="14399" name="Rectangle 54"/>
              <p:cNvSpPr>
                <a:spLocks noChangeArrowheads="1"/>
              </p:cNvSpPr>
              <p:nvPr/>
            </p:nvSpPr>
            <p:spPr bwMode="auto">
              <a:xfrm>
                <a:off x="619531" y="2953135"/>
                <a:ext cx="1821854" cy="1161037"/>
              </a:xfrm>
              <a:prstGeom prst="rect">
                <a:avLst/>
              </a:prstGeom>
              <a:solidFill>
                <a:schemeClr val="bg1"/>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a:endParaRPr lang="en-US" sz="1200">
                  <a:solidFill>
                    <a:srgbClr val="000000"/>
                  </a:solidFill>
                  <a:latin typeface="Calibri" charset="0"/>
                  <a:ea typeface="ＭＳ Ｐゴシック" charset="0"/>
                  <a:cs typeface="ＭＳ Ｐゴシック" charset="0"/>
                </a:endParaRPr>
              </a:p>
            </p:txBody>
          </p:sp>
          <p:sp>
            <p:nvSpPr>
              <p:cNvPr id="14400" name="Rectangle 55"/>
              <p:cNvSpPr>
                <a:spLocks noChangeArrowheads="1"/>
              </p:cNvSpPr>
              <p:nvPr/>
            </p:nvSpPr>
            <p:spPr bwMode="auto">
              <a:xfrm>
                <a:off x="619531" y="2975341"/>
                <a:ext cx="910927" cy="46631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OM</a:t>
                </a:r>
              </a:p>
            </p:txBody>
          </p:sp>
          <p:sp>
            <p:nvSpPr>
              <p:cNvPr id="14401" name="Rectangle 56"/>
              <p:cNvSpPr>
                <a:spLocks noChangeArrowheads="1"/>
              </p:cNvSpPr>
              <p:nvPr/>
            </p:nvSpPr>
            <p:spPr bwMode="auto">
              <a:xfrm>
                <a:off x="619531" y="3441659"/>
                <a:ext cx="910927" cy="46631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SE</a:t>
                </a:r>
              </a:p>
            </p:txBody>
          </p:sp>
          <p:sp>
            <p:nvSpPr>
              <p:cNvPr id="14402" name="Rectangle 57"/>
              <p:cNvSpPr>
                <a:spLocks noChangeArrowheads="1"/>
              </p:cNvSpPr>
              <p:nvPr/>
            </p:nvSpPr>
            <p:spPr bwMode="auto">
              <a:xfrm>
                <a:off x="1530458" y="3208499"/>
                <a:ext cx="910927" cy="493283"/>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Gateway</a:t>
                </a:r>
              </a:p>
            </p:txBody>
          </p:sp>
          <p:sp>
            <p:nvSpPr>
              <p:cNvPr id="14403" name="TextBox 47"/>
              <p:cNvSpPr txBox="1">
                <a:spLocks noChangeArrowheads="1"/>
              </p:cNvSpPr>
              <p:nvPr/>
            </p:nvSpPr>
            <p:spPr bwMode="auto">
              <a:xfrm>
                <a:off x="1422009" y="3831773"/>
                <a:ext cx="1086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1</a:t>
                </a:r>
              </a:p>
            </p:txBody>
          </p:sp>
        </p:grpSp>
        <p:grpSp>
          <p:nvGrpSpPr>
            <p:cNvPr id="14382" name="Group 48"/>
            <p:cNvGrpSpPr>
              <a:grpSpLocks/>
            </p:cNvGrpSpPr>
            <p:nvPr/>
          </p:nvGrpSpPr>
          <p:grpSpPr bwMode="auto">
            <a:xfrm>
              <a:off x="2052638" y="4133850"/>
              <a:ext cx="1887537" cy="1187450"/>
              <a:chOff x="619531" y="2953135"/>
              <a:chExt cx="1888507" cy="1186415"/>
            </a:xfrm>
          </p:grpSpPr>
          <p:sp>
            <p:nvSpPr>
              <p:cNvPr id="14394" name="Rectangle 60"/>
              <p:cNvSpPr>
                <a:spLocks noChangeArrowheads="1"/>
              </p:cNvSpPr>
              <p:nvPr/>
            </p:nvSpPr>
            <p:spPr bwMode="auto">
              <a:xfrm>
                <a:off x="619531" y="2953135"/>
                <a:ext cx="1821798" cy="1161037"/>
              </a:xfrm>
              <a:prstGeom prst="rect">
                <a:avLst/>
              </a:prstGeom>
              <a:solidFill>
                <a:schemeClr val="bg1"/>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a:endParaRPr lang="en-US" sz="1200">
                  <a:solidFill>
                    <a:srgbClr val="000000"/>
                  </a:solidFill>
                  <a:latin typeface="Calibri" charset="0"/>
                  <a:ea typeface="ＭＳ Ｐゴシック" charset="0"/>
                  <a:cs typeface="ＭＳ Ｐゴシック" charset="0"/>
                </a:endParaRPr>
              </a:p>
            </p:txBody>
          </p:sp>
          <p:sp>
            <p:nvSpPr>
              <p:cNvPr id="14395" name="Rectangle 61"/>
              <p:cNvSpPr>
                <a:spLocks noChangeArrowheads="1"/>
              </p:cNvSpPr>
              <p:nvPr/>
            </p:nvSpPr>
            <p:spPr bwMode="auto">
              <a:xfrm>
                <a:off x="619531" y="2975341"/>
                <a:ext cx="911693" cy="46631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OM</a:t>
                </a:r>
              </a:p>
            </p:txBody>
          </p:sp>
          <p:sp>
            <p:nvSpPr>
              <p:cNvPr id="14396" name="Rectangle 62"/>
              <p:cNvSpPr>
                <a:spLocks noChangeArrowheads="1"/>
              </p:cNvSpPr>
              <p:nvPr/>
            </p:nvSpPr>
            <p:spPr bwMode="auto">
              <a:xfrm>
                <a:off x="619531" y="3441659"/>
                <a:ext cx="911693" cy="466318"/>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SE</a:t>
                </a:r>
              </a:p>
            </p:txBody>
          </p:sp>
          <p:sp>
            <p:nvSpPr>
              <p:cNvPr id="14397" name="Rectangle 63"/>
              <p:cNvSpPr>
                <a:spLocks noChangeArrowheads="1"/>
              </p:cNvSpPr>
              <p:nvPr/>
            </p:nvSpPr>
            <p:spPr bwMode="auto">
              <a:xfrm>
                <a:off x="1531224" y="3208499"/>
                <a:ext cx="910104" cy="493283"/>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Gateway</a:t>
                </a:r>
              </a:p>
            </p:txBody>
          </p:sp>
          <p:sp>
            <p:nvSpPr>
              <p:cNvPr id="14398" name="TextBox 53"/>
              <p:cNvSpPr txBox="1">
                <a:spLocks noChangeArrowheads="1"/>
              </p:cNvSpPr>
              <p:nvPr/>
            </p:nvSpPr>
            <p:spPr bwMode="auto">
              <a:xfrm>
                <a:off x="1422009" y="3831773"/>
                <a:ext cx="108602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400">
                    <a:solidFill>
                      <a:srgbClr val="000000"/>
                    </a:solidFill>
                    <a:latin typeface="Calibri" charset="0"/>
                    <a:ea typeface="ＭＳ Ｐゴシック" charset="0"/>
                    <a:cs typeface="ＭＳ Ｐゴシック" charset="0"/>
                  </a:rPr>
                  <a:t>Substation 1</a:t>
                </a:r>
              </a:p>
            </p:txBody>
          </p:sp>
        </p:grpSp>
        <p:grpSp>
          <p:nvGrpSpPr>
            <p:cNvPr id="14383" name="Group 54"/>
            <p:cNvGrpSpPr>
              <a:grpSpLocks/>
            </p:cNvGrpSpPr>
            <p:nvPr/>
          </p:nvGrpSpPr>
          <p:grpSpPr bwMode="auto">
            <a:xfrm>
              <a:off x="2411413" y="4389437"/>
              <a:ext cx="1822450" cy="1185863"/>
              <a:chOff x="619531" y="2953135"/>
              <a:chExt cx="1822056" cy="1186415"/>
            </a:xfrm>
          </p:grpSpPr>
          <p:sp>
            <p:nvSpPr>
              <p:cNvPr id="14389" name="Rectangle 66"/>
              <p:cNvSpPr>
                <a:spLocks noChangeArrowheads="1"/>
              </p:cNvSpPr>
              <p:nvPr/>
            </p:nvSpPr>
            <p:spPr bwMode="auto">
              <a:xfrm>
                <a:off x="619531" y="2953135"/>
                <a:ext cx="1822056" cy="1161003"/>
              </a:xfrm>
              <a:prstGeom prst="rect">
                <a:avLst/>
              </a:prstGeom>
              <a:solidFill>
                <a:schemeClr val="bg1"/>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a:endParaRPr lang="en-US" sz="1200">
                  <a:solidFill>
                    <a:srgbClr val="000000"/>
                  </a:solidFill>
                  <a:latin typeface="Calibri" charset="0"/>
                  <a:ea typeface="ＭＳ Ｐゴシック" charset="0"/>
                  <a:cs typeface="ＭＳ Ｐゴシック" charset="0"/>
                </a:endParaRPr>
              </a:p>
            </p:txBody>
          </p:sp>
          <p:sp>
            <p:nvSpPr>
              <p:cNvPr id="14390" name="Rectangle 67"/>
              <p:cNvSpPr>
                <a:spLocks noChangeArrowheads="1"/>
              </p:cNvSpPr>
              <p:nvPr/>
            </p:nvSpPr>
            <p:spPr bwMode="auto">
              <a:xfrm>
                <a:off x="619531" y="2975370"/>
                <a:ext cx="911028" cy="465355"/>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OM</a:t>
                </a:r>
              </a:p>
            </p:txBody>
          </p:sp>
          <p:sp>
            <p:nvSpPr>
              <p:cNvPr id="14391" name="Rectangle 68"/>
              <p:cNvSpPr>
                <a:spLocks noChangeArrowheads="1"/>
              </p:cNvSpPr>
              <p:nvPr/>
            </p:nvSpPr>
            <p:spPr bwMode="auto">
              <a:xfrm>
                <a:off x="619531" y="3440725"/>
                <a:ext cx="911028" cy="466942"/>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SE</a:t>
                </a:r>
              </a:p>
            </p:txBody>
          </p:sp>
          <p:sp>
            <p:nvSpPr>
              <p:cNvPr id="14392" name="Rectangle 69"/>
              <p:cNvSpPr>
                <a:spLocks noChangeArrowheads="1"/>
              </p:cNvSpPr>
              <p:nvPr/>
            </p:nvSpPr>
            <p:spPr bwMode="auto">
              <a:xfrm>
                <a:off x="1530559" y="3207253"/>
                <a:ext cx="911028" cy="493943"/>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blurRad="63500" dist="20000" dir="5400000" rotWithShape="0">
                  <a:srgbClr val="000000">
                    <a:alpha val="37999"/>
                  </a:srgbClr>
                </a:outerShdw>
              </a:effectLst>
            </p:spPr>
            <p:txBody>
              <a:bodyPr/>
              <a:lstStyle/>
              <a:p>
                <a:r>
                  <a:rPr lang="en-US" sz="1200">
                    <a:solidFill>
                      <a:srgbClr val="000000"/>
                    </a:solidFill>
                    <a:latin typeface="Calibri" charset="0"/>
                    <a:ea typeface="ＭＳ Ｐゴシック" charset="0"/>
                    <a:cs typeface="ＭＳ Ｐゴシック" charset="0"/>
                  </a:rPr>
                  <a:t>Substation Gateway</a:t>
                </a:r>
              </a:p>
            </p:txBody>
          </p:sp>
          <p:sp>
            <p:nvSpPr>
              <p:cNvPr id="14393" name="TextBox 59"/>
              <p:cNvSpPr txBox="1">
                <a:spLocks noChangeArrowheads="1"/>
              </p:cNvSpPr>
              <p:nvPr/>
            </p:nvSpPr>
            <p:spPr bwMode="auto">
              <a:xfrm>
                <a:off x="1422009" y="3831773"/>
                <a:ext cx="1846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sz="1400">
                  <a:solidFill>
                    <a:srgbClr val="000000"/>
                  </a:solidFill>
                  <a:latin typeface="Calibri" charset="0"/>
                  <a:ea typeface="ＭＳ Ｐゴシック" charset="0"/>
                  <a:cs typeface="ＭＳ Ｐゴシック" charset="0"/>
                </a:endParaRPr>
              </a:p>
            </p:txBody>
          </p:sp>
        </p:grpSp>
        <p:cxnSp>
          <p:nvCxnSpPr>
            <p:cNvPr id="14384" name="Elbow Connector 71"/>
            <p:cNvCxnSpPr>
              <a:cxnSpLocks noChangeShapeType="1"/>
              <a:stCxn id="14342" idx="2"/>
            </p:cNvCxnSpPr>
            <p:nvPr/>
          </p:nvCxnSpPr>
          <p:spPr bwMode="auto">
            <a:xfrm rot="16200000" flipH="1">
              <a:off x="1216026" y="2365374"/>
              <a:ext cx="982662" cy="906463"/>
            </a:xfrm>
            <a:prstGeom prst="bentConnector3">
              <a:avLst>
                <a:gd name="adj1" fmla="val 5000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85" name="Elbow Connector 72"/>
            <p:cNvCxnSpPr>
              <a:cxnSpLocks noChangeShapeType="1"/>
              <a:stCxn id="14342" idx="2"/>
            </p:cNvCxnSpPr>
            <p:nvPr/>
          </p:nvCxnSpPr>
          <p:spPr bwMode="auto">
            <a:xfrm rot="16200000" flipH="1">
              <a:off x="1194594" y="2386806"/>
              <a:ext cx="1265237" cy="1146175"/>
            </a:xfrm>
            <a:prstGeom prst="bentConnector3">
              <a:avLst>
                <a:gd name="adj1" fmla="val 46569"/>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86" name="Elbow Connector 73"/>
            <p:cNvCxnSpPr>
              <a:cxnSpLocks noChangeShapeType="1"/>
              <a:stCxn id="14342" idx="2"/>
            </p:cNvCxnSpPr>
            <p:nvPr/>
          </p:nvCxnSpPr>
          <p:spPr bwMode="auto">
            <a:xfrm rot="16200000" flipH="1">
              <a:off x="1177132" y="2404268"/>
              <a:ext cx="1549400" cy="1395413"/>
            </a:xfrm>
            <a:prstGeom prst="bentConnector3">
              <a:avLst>
                <a:gd name="adj1" fmla="val 43699"/>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87" name="Elbow Connector 74"/>
            <p:cNvCxnSpPr>
              <a:cxnSpLocks noChangeShapeType="1"/>
              <a:stCxn id="14342" idx="2"/>
            </p:cNvCxnSpPr>
            <p:nvPr/>
          </p:nvCxnSpPr>
          <p:spPr bwMode="auto">
            <a:xfrm rot="16200000" flipH="1">
              <a:off x="1205706" y="2375694"/>
              <a:ext cx="1806575" cy="1709738"/>
            </a:xfrm>
            <a:prstGeom prst="bentConnector3">
              <a:avLst>
                <a:gd name="adj1" fmla="val 42190"/>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88" name="Elbow Connector 75"/>
            <p:cNvCxnSpPr>
              <a:cxnSpLocks noChangeShapeType="1"/>
              <a:stCxn id="14342" idx="2"/>
            </p:cNvCxnSpPr>
            <p:nvPr/>
          </p:nvCxnSpPr>
          <p:spPr bwMode="auto">
            <a:xfrm rot="16200000" flipH="1">
              <a:off x="1257301" y="2324099"/>
              <a:ext cx="2062162" cy="2068513"/>
            </a:xfrm>
            <a:prstGeom prst="bentConnector3">
              <a:avLst>
                <a:gd name="adj1" fmla="val 41051"/>
              </a:avLst>
            </a:prstGeom>
            <a:noFill/>
            <a:ln w="25400">
              <a:solidFill>
                <a:schemeClr val="tx1"/>
              </a:solidFill>
              <a:miter lim="800000"/>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pSp>
      <p:sp>
        <p:nvSpPr>
          <p:cNvPr id="2" name="Footer Placeholder 1"/>
          <p:cNvSpPr>
            <a:spLocks noGrp="1"/>
          </p:cNvSpPr>
          <p:nvPr>
            <p:ph type="ftr" sz="quarter" idx="11"/>
          </p:nvPr>
        </p:nvSpPr>
        <p:spPr/>
        <p:txBody>
          <a:bodyPr/>
          <a:lstStyle/>
          <a:p>
            <a:r>
              <a:rPr lang="en-US"/>
              <a:t>© 2018 David E. Bakken</a:t>
            </a:r>
            <a:endParaRPr lang="en-US" dirty="0"/>
          </a:p>
        </p:txBody>
      </p:sp>
    </p:spTree>
    <p:extLst>
      <p:ext uri="{BB962C8B-B14F-4D97-AF65-F5344CB8AC3E}">
        <p14:creationId xmlns:p14="http://schemas.microsoft.com/office/powerpoint/2010/main" val="3607995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Autofit/>
          </a:bodyPr>
          <a:lstStyle/>
          <a:p>
            <a:r>
              <a:rPr lang="en-US" sz="3400" dirty="0"/>
              <a:t>2013: Updated Cloud Architecture (1 Replica)</a:t>
            </a:r>
          </a:p>
        </p:txBody>
      </p:sp>
      <p:sp>
        <p:nvSpPr>
          <p:cNvPr id="3" name="Footer Placeholder 2"/>
          <p:cNvSpPr>
            <a:spLocks noGrp="1"/>
          </p:cNvSpPr>
          <p:nvPr>
            <p:ph type="ftr" sz="quarter" idx="4294967295"/>
          </p:nvPr>
        </p:nvSpPr>
        <p:spPr>
          <a:xfrm>
            <a:off x="3352800" y="6324600"/>
            <a:ext cx="5421083" cy="365125"/>
          </a:xfrm>
          <a:prstGeom prst="rect">
            <a:avLst/>
          </a:prstGeom>
        </p:spPr>
        <p:txBody>
          <a:bodyPr/>
          <a:lstStyle/>
          <a:p>
            <a:r>
              <a:rPr lang="fr-FR"/>
              <a:t>© 2018 David E. Bakken</a:t>
            </a:r>
            <a:endParaRPr lang="en-US" dirty="0"/>
          </a:p>
        </p:txBody>
      </p:sp>
      <p:pic>
        <p:nvPicPr>
          <p:cNvPr id="7" name="Picture 6" descr="Arch-unre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5" y="3200400"/>
            <a:ext cx="8956244" cy="2895600"/>
          </a:xfrm>
          <a:prstGeom prst="rect">
            <a:avLst/>
          </a:prstGeom>
        </p:spPr>
      </p:pic>
      <p:sp>
        <p:nvSpPr>
          <p:cNvPr id="9" name="Left Brace 8"/>
          <p:cNvSpPr/>
          <p:nvPr/>
        </p:nvSpPr>
        <p:spPr>
          <a:xfrm rot="5400000">
            <a:off x="1676400" y="1371600"/>
            <a:ext cx="228600" cy="3429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0" name="Left Brace 9"/>
          <p:cNvSpPr/>
          <p:nvPr/>
        </p:nvSpPr>
        <p:spPr>
          <a:xfrm rot="5400000">
            <a:off x="4076700" y="2552700"/>
            <a:ext cx="228600" cy="1066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1" name="TextBox 10"/>
          <p:cNvSpPr txBox="1"/>
          <p:nvPr/>
        </p:nvSpPr>
        <p:spPr>
          <a:xfrm>
            <a:off x="1219200" y="2590800"/>
            <a:ext cx="7162800" cy="369332"/>
          </a:xfrm>
          <a:prstGeom prst="rect">
            <a:avLst/>
          </a:prstGeom>
          <a:noFill/>
        </p:spPr>
        <p:txBody>
          <a:bodyPr wrap="square" rtlCol="0">
            <a:spAutoFit/>
          </a:bodyPr>
          <a:lstStyle/>
          <a:p>
            <a:r>
              <a:rPr lang="en-US" dirty="0"/>
              <a:t>WSU Code                   Cornell Code                   WSU Code</a:t>
            </a:r>
          </a:p>
        </p:txBody>
      </p:sp>
      <p:sp>
        <p:nvSpPr>
          <p:cNvPr id="12" name="Left Brace 11"/>
          <p:cNvSpPr/>
          <p:nvPr/>
        </p:nvSpPr>
        <p:spPr>
          <a:xfrm rot="5400000">
            <a:off x="6400800" y="1371600"/>
            <a:ext cx="228600" cy="3429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4" name="Straight Arrow Connector 13"/>
          <p:cNvCxnSpPr/>
          <p:nvPr/>
        </p:nvCxnSpPr>
        <p:spPr>
          <a:xfrm>
            <a:off x="2514600" y="28194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4876800" y="28194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42077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990600"/>
          </a:xfrm>
        </p:spPr>
        <p:txBody>
          <a:bodyPr>
            <a:normAutofit/>
          </a:bodyPr>
          <a:lstStyle/>
          <a:p>
            <a:r>
              <a:rPr lang="en-US" sz="3600" dirty="0"/>
              <a:t>Current Cloud Architecture (3 Replica)</a:t>
            </a:r>
          </a:p>
        </p:txBody>
      </p:sp>
      <p:sp>
        <p:nvSpPr>
          <p:cNvPr id="3" name="Footer Placeholder 2"/>
          <p:cNvSpPr>
            <a:spLocks noGrp="1"/>
          </p:cNvSpPr>
          <p:nvPr>
            <p:ph type="ftr" sz="quarter" idx="4294967295"/>
          </p:nvPr>
        </p:nvSpPr>
        <p:spPr>
          <a:xfrm>
            <a:off x="3352800" y="6324600"/>
            <a:ext cx="5421083" cy="365125"/>
          </a:xfrm>
          <a:prstGeom prst="rect">
            <a:avLst/>
          </a:prstGeom>
        </p:spPr>
        <p:txBody>
          <a:bodyPr/>
          <a:lstStyle/>
          <a:p>
            <a:r>
              <a:rPr lang="fr-FR"/>
              <a:t>© 2018 David E. Bakken</a:t>
            </a:r>
            <a:endParaRPr lang="en-US"/>
          </a:p>
        </p:txBody>
      </p:sp>
      <p:pic>
        <p:nvPicPr>
          <p:cNvPr id="5" name="Picture 4" descr="Arch-v.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0"/>
            <a:ext cx="8915400" cy="5104672"/>
          </a:xfrm>
          <a:prstGeom prst="rect">
            <a:avLst/>
          </a:prstGeom>
        </p:spPr>
      </p:pic>
    </p:spTree>
    <p:extLst>
      <p:ext uri="{BB962C8B-B14F-4D97-AF65-F5344CB8AC3E}">
        <p14:creationId xmlns:p14="http://schemas.microsoft.com/office/powerpoint/2010/main" val="29307043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1730"/>
            <a:ext cx="8357934" cy="5133414"/>
          </a:xfrm>
        </p:spPr>
        <p:txBody>
          <a:bodyPr>
            <a:normAutofit/>
          </a:bodyPr>
          <a:lstStyle/>
          <a:p>
            <a:r>
              <a:rPr lang="en-US" b="1" dirty="0">
                <a:solidFill>
                  <a:srgbClr val="C0504D"/>
                </a:solidFill>
              </a:rPr>
              <a:t>Optional Backup</a:t>
            </a:r>
          </a:p>
          <a:p>
            <a:pPr marL="742950" lvl="2" indent="-342900"/>
            <a:r>
              <a:rPr lang="en-US" sz="2800" b="1" dirty="0" err="1">
                <a:solidFill>
                  <a:schemeClr val="bg1">
                    <a:lumMod val="75000"/>
                  </a:schemeClr>
                </a:solidFill>
              </a:rPr>
              <a:t>GridSim</a:t>
            </a:r>
            <a:r>
              <a:rPr lang="en-US" sz="2800" b="1" dirty="0">
                <a:solidFill>
                  <a:schemeClr val="bg1">
                    <a:lumMod val="75000"/>
                  </a:schemeClr>
                </a:solidFill>
              </a:rPr>
              <a:t> &amp; </a:t>
            </a:r>
            <a:r>
              <a:rPr lang="en-US" sz="2800" b="1" dirty="0" err="1">
                <a:solidFill>
                  <a:schemeClr val="bg1">
                    <a:lumMod val="75000"/>
                  </a:schemeClr>
                </a:solidFill>
              </a:rPr>
              <a:t>GridControl</a:t>
            </a:r>
            <a:r>
              <a:rPr lang="en-US" sz="2800" b="1" dirty="0">
                <a:solidFill>
                  <a:schemeClr val="bg1">
                    <a:lumMod val="75000"/>
                  </a:schemeClr>
                </a:solidFill>
              </a:rPr>
              <a:t> Brief Overviews </a:t>
            </a:r>
          </a:p>
          <a:p>
            <a:pPr marL="742950" lvl="2" indent="-342900"/>
            <a:r>
              <a:rPr lang="en-US" sz="2800" b="1" dirty="0">
                <a:solidFill>
                  <a:srgbClr val="C0504D"/>
                </a:solidFill>
              </a:rPr>
              <a:t>Killer Apps for Cloud Computing</a:t>
            </a:r>
          </a:p>
          <a:p>
            <a:pPr lvl="1"/>
            <a:r>
              <a:rPr lang="en-US" dirty="0"/>
              <a:t>A Distributed Computing Critique of Some Power Protocols: IEC 61850(-90-5), MPLS, …</a:t>
            </a:r>
          </a:p>
          <a:p>
            <a:pPr lvl="1"/>
            <a:r>
              <a:rPr lang="en-US" dirty="0"/>
              <a:t>Why Middleware is Needed for IIE</a:t>
            </a:r>
          </a:p>
          <a:p>
            <a:pPr lvl="1"/>
            <a:r>
              <a:rPr lang="en-US" dirty="0"/>
              <a:t>Ratatoskr RPC/</a:t>
            </a:r>
            <a:r>
              <a:rPr lang="en-US" dirty="0" err="1"/>
              <a:t>GridStat</a:t>
            </a:r>
            <a:r>
              <a:rPr lang="en-US" dirty="0"/>
              <a:t> with </a:t>
            </a:r>
            <a:r>
              <a:rPr lang="en-US" dirty="0" err="1"/>
              <a:t>tuneable</a:t>
            </a:r>
            <a:r>
              <a:rPr lang="en-US" dirty="0"/>
              <a:t> timeliness, redundancy, safety</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664373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22871"/>
          </a:xfrm>
        </p:spPr>
        <p:txBody>
          <a:bodyPr>
            <a:normAutofit fontScale="90000"/>
          </a:bodyPr>
          <a:lstStyle/>
          <a:p>
            <a:r>
              <a:rPr lang="en-US" b="1" dirty="0">
                <a:solidFill>
                  <a:srgbClr val="00AE00"/>
                </a:solidFill>
              </a:rPr>
              <a:t>Cloud Computing: The “Next New Thing”</a:t>
            </a:r>
          </a:p>
        </p:txBody>
      </p:sp>
      <p:sp>
        <p:nvSpPr>
          <p:cNvPr id="4" name="Content Placeholder 3"/>
          <p:cNvSpPr>
            <a:spLocks noGrp="1"/>
          </p:cNvSpPr>
          <p:nvPr>
            <p:ph idx="1"/>
          </p:nvPr>
        </p:nvSpPr>
        <p:spPr>
          <a:xfrm>
            <a:off x="0" y="822872"/>
            <a:ext cx="9144000" cy="5303292"/>
          </a:xfrm>
        </p:spPr>
        <p:txBody>
          <a:bodyPr>
            <a:normAutofit fontScale="92500"/>
          </a:bodyPr>
          <a:lstStyle/>
          <a:p>
            <a:r>
              <a:rPr lang="en-US" dirty="0"/>
              <a:t>Big data centers (probably hosted by power industry vendors or NERC or DHS/</a:t>
            </a:r>
            <a:r>
              <a:rPr lang="en-US" dirty="0" err="1"/>
              <a:t>DoE</a:t>
            </a:r>
            <a:r>
              <a:rPr lang="en-US" dirty="0"/>
              <a:t>, not Amazon or Google)</a:t>
            </a:r>
          </a:p>
          <a:p>
            <a:r>
              <a:rPr lang="en-US" dirty="0"/>
              <a:t>These permit “consolidation”</a:t>
            </a:r>
          </a:p>
          <a:p>
            <a:pPr lvl="1"/>
            <a:r>
              <a:rPr lang="en-US" dirty="0"/>
              <a:t>10x or better reductions in cost of operation </a:t>
            </a:r>
          </a:p>
          <a:p>
            <a:pPr lvl="1"/>
            <a:r>
              <a:rPr lang="en-US" dirty="0"/>
              <a:t>Far better equipment utilization and management</a:t>
            </a:r>
          </a:p>
          <a:p>
            <a:pPr lvl="1"/>
            <a:r>
              <a:rPr lang="en-US" dirty="0"/>
              <a:t>New styles of elastic computing, potential to compute directly on massive data collections</a:t>
            </a:r>
          </a:p>
          <a:p>
            <a:pPr lvl="1"/>
            <a:r>
              <a:rPr lang="en-US" dirty="0"/>
              <a:t>Adds up to a new way of computing that forces us to undertake new kinds of thinking</a:t>
            </a:r>
          </a:p>
          <a:p>
            <a:r>
              <a:rPr lang="en-US" dirty="0"/>
              <a:t>But deliberately designed to trade off consistency for scalability</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09209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4"/>
            <a:ext cx="9144000" cy="632381"/>
          </a:xfrm>
        </p:spPr>
        <p:txBody>
          <a:bodyPr vert="horz" lIns="91440" tIns="45720" rIns="91440" bIns="45720" rtlCol="0" anchor="ctr">
            <a:normAutofit fontScale="90000"/>
          </a:bodyPr>
          <a:lstStyle/>
          <a:p>
            <a:r>
              <a:rPr lang="en-US" b="1" dirty="0">
                <a:solidFill>
                  <a:srgbClr val="00AE00"/>
                </a:solidFill>
              </a:rPr>
              <a:t>Sources of Info (1)</a:t>
            </a:r>
          </a:p>
        </p:txBody>
      </p:sp>
      <p:sp>
        <p:nvSpPr>
          <p:cNvPr id="3" name="Content Placeholder 2"/>
          <p:cNvSpPr>
            <a:spLocks noGrp="1"/>
          </p:cNvSpPr>
          <p:nvPr>
            <p:ph idx="1"/>
          </p:nvPr>
        </p:nvSpPr>
        <p:spPr>
          <a:xfrm>
            <a:off x="0" y="641556"/>
            <a:ext cx="9144000" cy="5507784"/>
          </a:xfrm>
        </p:spPr>
        <p:txBody>
          <a:bodyPr>
            <a:noAutofit/>
          </a:bodyPr>
          <a:lstStyle/>
          <a:p>
            <a:r>
              <a:rPr lang="en-US" sz="2800" dirty="0"/>
              <a:t>D. Bakken, A. Bose, C. Hauser, D. Whitehead, and G. </a:t>
            </a:r>
            <a:r>
              <a:rPr lang="en-US" sz="2800" dirty="0" err="1"/>
              <a:t>Zweigle</a:t>
            </a:r>
            <a:r>
              <a:rPr lang="en-US" sz="2800" dirty="0"/>
              <a:t>. “Smart Generation and Transmission with Coherent, Real-Time Data.  </a:t>
            </a:r>
            <a:r>
              <a:rPr lang="en-US" sz="2800" i="1" dirty="0"/>
              <a:t>Proceedings of the IEEE</a:t>
            </a:r>
            <a:r>
              <a:rPr lang="en-US" sz="2800" dirty="0"/>
              <a:t>, 99(6), June 2011. </a:t>
            </a:r>
          </a:p>
          <a:p>
            <a:pPr lvl="0"/>
            <a:r>
              <a:rPr lang="en-US" sz="2800" dirty="0"/>
              <a:t>David E. Bakken, Richard E. </a:t>
            </a:r>
            <a:r>
              <a:rPr lang="en-US" sz="2800" dirty="0" err="1"/>
              <a:t>Schantz</a:t>
            </a:r>
            <a:r>
              <a:rPr lang="en-US" sz="2800" dirty="0"/>
              <a:t>, and Richard D. Tucker.  “Smart Grid Communications: </a:t>
            </a:r>
            <a:r>
              <a:rPr lang="en-US" sz="2800" dirty="0" err="1"/>
              <a:t>QoS</a:t>
            </a:r>
            <a:r>
              <a:rPr lang="en-US" sz="2800" dirty="0"/>
              <a:t> Stovepipes or </a:t>
            </a:r>
            <a:r>
              <a:rPr lang="en-US" sz="2800" dirty="0" err="1"/>
              <a:t>QoS</a:t>
            </a:r>
            <a:r>
              <a:rPr lang="en-US" sz="2800" dirty="0"/>
              <a:t> Interoperability”, in </a:t>
            </a:r>
            <a:r>
              <a:rPr lang="en-US" sz="2800" i="1" dirty="0"/>
              <a:t>Proceedings of Grid-</a:t>
            </a:r>
            <a:r>
              <a:rPr lang="en-US" sz="2800" i="1" dirty="0" err="1"/>
              <a:t>Interop</a:t>
            </a:r>
            <a:r>
              <a:rPr lang="en-US" sz="2800" i="1" dirty="0"/>
              <a:t> 2009</a:t>
            </a:r>
            <a:r>
              <a:rPr lang="en-US" sz="2800" dirty="0"/>
              <a:t>, </a:t>
            </a:r>
            <a:r>
              <a:rPr lang="en-US" sz="2800" dirty="0" err="1"/>
              <a:t>GridWise</a:t>
            </a:r>
            <a:r>
              <a:rPr lang="en-US" sz="2800" dirty="0"/>
              <a:t> Architecture Council, Denver, Colorado, November 17-19, 2009.   Online </a:t>
            </a:r>
            <a:r>
              <a:rPr lang="en-US" sz="2800" u="sng" dirty="0">
                <a:hlinkClick r:id="rId3"/>
              </a:rPr>
              <a:t>http://gridstat.net/publications/TR-GS-013.pdf</a:t>
            </a:r>
            <a:r>
              <a:rPr lang="en-US" sz="2800" dirty="0"/>
              <a:t>.</a:t>
            </a:r>
          </a:p>
          <a:p>
            <a:pPr lvl="1"/>
            <a:r>
              <a:rPr lang="en-US" sz="2200" b="1" dirty="0"/>
              <a:t>Best Paper Award for “Connectivity” track</a:t>
            </a:r>
            <a:r>
              <a:rPr lang="en-US" sz="2200" dirty="0"/>
              <a:t>.  This is the official communications/interoperability meeting for the pseudo-official “smart grid” community in the USA, namely DoE/</a:t>
            </a:r>
            <a:r>
              <a:rPr lang="en-US" sz="2200" dirty="0" err="1"/>
              <a:t>GridWise</a:t>
            </a:r>
            <a:r>
              <a:rPr lang="en-US" sz="2200" dirty="0"/>
              <a:t> and NIST/</a:t>
            </a:r>
            <a:r>
              <a:rPr lang="en-US" sz="2200" dirty="0" err="1"/>
              <a:t>SmartGrid</a:t>
            </a:r>
            <a:r>
              <a:rPr lang="en-US" sz="2200" dirty="0"/>
              <a:t>.</a:t>
            </a:r>
          </a:p>
        </p:txBody>
      </p:sp>
      <p:sp>
        <p:nvSpPr>
          <p:cNvPr id="4" name="Rectangle 3"/>
          <p:cNvSpPr/>
          <p:nvPr/>
        </p:nvSpPr>
        <p:spPr>
          <a:xfrm>
            <a:off x="2575560" y="6149340"/>
            <a:ext cx="5173980" cy="708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104523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830262"/>
          </a:xfrm>
        </p:spPr>
        <p:txBody>
          <a:bodyPr vert="horz" lIns="91440" tIns="45720" rIns="91440" bIns="45720" rtlCol="0" anchor="ctr">
            <a:normAutofit/>
          </a:bodyPr>
          <a:lstStyle/>
          <a:p>
            <a:r>
              <a:rPr lang="en-US" b="1" dirty="0" err="1">
                <a:solidFill>
                  <a:srgbClr val="00AE00"/>
                </a:solidFill>
              </a:rPr>
              <a:t>GridControl</a:t>
            </a:r>
            <a:endParaRPr lang="en-US" b="1" dirty="0">
              <a:solidFill>
                <a:srgbClr val="00AE00"/>
              </a:solidFill>
            </a:endParaRPr>
          </a:p>
        </p:txBody>
      </p:sp>
      <p:sp>
        <p:nvSpPr>
          <p:cNvPr id="3" name="Content Placeholder 2"/>
          <p:cNvSpPr>
            <a:spLocks noGrp="1"/>
          </p:cNvSpPr>
          <p:nvPr>
            <p:ph idx="1"/>
          </p:nvPr>
        </p:nvSpPr>
        <p:spPr>
          <a:xfrm>
            <a:off x="457199" y="838200"/>
            <a:ext cx="8333491" cy="5425212"/>
          </a:xfrm>
        </p:spPr>
        <p:txBody>
          <a:bodyPr>
            <a:normAutofit fontScale="92500" lnSpcReduction="10000"/>
          </a:bodyPr>
          <a:lstStyle/>
          <a:p>
            <a:r>
              <a:rPr lang="en-US" dirty="0"/>
              <a:t>Combining GridStat plus Cornell cloud computing technology (</a:t>
            </a:r>
            <a:r>
              <a:rPr lang="en-US" dirty="0" err="1"/>
              <a:t>GridCloud</a:t>
            </a:r>
            <a:r>
              <a:rPr lang="en-US" dirty="0"/>
              <a:t>)</a:t>
            </a:r>
          </a:p>
          <a:p>
            <a:pPr lvl="1"/>
            <a:r>
              <a:rPr lang="en-US" dirty="0"/>
              <a:t>See slides from NASPI meeting February 2012</a:t>
            </a:r>
          </a:p>
          <a:p>
            <a:pPr lvl="1"/>
            <a:r>
              <a:rPr lang="en-US" dirty="0" err="1"/>
              <a:t>GridStat+GridCloud</a:t>
            </a:r>
            <a:r>
              <a:rPr lang="en-US" dirty="0"/>
              <a:t>+ (replicated) </a:t>
            </a:r>
            <a:r>
              <a:rPr lang="en-US" dirty="0" err="1"/>
              <a:t>Anjan’s</a:t>
            </a:r>
            <a:r>
              <a:rPr lang="en-US" dirty="0"/>
              <a:t> LHSE in EC2 for 2+ years</a:t>
            </a:r>
          </a:p>
          <a:p>
            <a:pPr lvl="1"/>
            <a:r>
              <a:rPr lang="en-US" dirty="0"/>
              <a:t>ISO New England is starting a pilot project with </a:t>
            </a:r>
            <a:r>
              <a:rPr lang="en-US" dirty="0" err="1"/>
              <a:t>GridCloud</a:t>
            </a:r>
            <a:r>
              <a:rPr lang="en-US" dirty="0"/>
              <a:t> (then also </a:t>
            </a:r>
            <a:r>
              <a:rPr lang="en-US" dirty="0" err="1"/>
              <a:t>GridStat</a:t>
            </a:r>
            <a:r>
              <a:rPr lang="en-US" dirty="0"/>
              <a:t>)</a:t>
            </a:r>
          </a:p>
          <a:p>
            <a:r>
              <a:rPr lang="en-US" dirty="0"/>
              <a:t>Challenging questions with </a:t>
            </a:r>
            <a:r>
              <a:rPr lang="en-US" i="1" dirty="0"/>
              <a:t>highly elastic </a:t>
            </a:r>
            <a:r>
              <a:rPr lang="en-US" dirty="0"/>
              <a:t>apps </a:t>
            </a:r>
          </a:p>
          <a:p>
            <a:pPr lvl="1"/>
            <a:r>
              <a:rPr lang="en-US" dirty="0"/>
              <a:t>Rapid elasticity at scale</a:t>
            </a:r>
          </a:p>
          <a:p>
            <a:pPr lvl="1"/>
            <a:r>
              <a:rPr lang="en-US" dirty="0"/>
              <a:t>Predictability of such elasticity</a:t>
            </a:r>
          </a:p>
          <a:p>
            <a:pPr lvl="1"/>
            <a:r>
              <a:rPr lang="en-US" dirty="0"/>
              <a:t>Consistency with such elasticity</a:t>
            </a:r>
          </a:p>
          <a:p>
            <a:r>
              <a:rPr lang="en-US" dirty="0"/>
              <a:t>Now outlining 8 killer apps that </a:t>
            </a:r>
            <a:r>
              <a:rPr lang="en-US" dirty="0" err="1"/>
              <a:t>GridCloud</a:t>
            </a:r>
            <a:r>
              <a:rPr lang="en-US" dirty="0"/>
              <a:t> enables</a:t>
            </a:r>
          </a:p>
          <a:p>
            <a:pPr lvl="1"/>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996692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solidFill>
                  <a:srgbClr val="00AE00"/>
                </a:solidFill>
              </a:rPr>
              <a:t>#1: Mitigation Control</a:t>
            </a:r>
          </a:p>
        </p:txBody>
      </p:sp>
      <p:sp>
        <p:nvSpPr>
          <p:cNvPr id="5" name="Content Placeholder 4"/>
          <p:cNvSpPr>
            <a:spLocks noGrp="1"/>
          </p:cNvSpPr>
          <p:nvPr>
            <p:ph sz="quarter" idx="1"/>
          </p:nvPr>
        </p:nvSpPr>
        <p:spPr/>
        <p:txBody>
          <a:bodyPr>
            <a:normAutofit fontScale="92500"/>
          </a:bodyPr>
          <a:lstStyle/>
          <a:p>
            <a:r>
              <a:rPr lang="en-US" dirty="0"/>
              <a:t>Rare combination of events do happen</a:t>
            </a:r>
          </a:p>
          <a:p>
            <a:pPr lvl="1"/>
            <a:r>
              <a:rPr lang="en-US" dirty="0"/>
              <a:t>Have lead to many blackouts when not mitigated!</a:t>
            </a:r>
          </a:p>
          <a:p>
            <a:r>
              <a:rPr lang="en-US" dirty="0"/>
              <a:t>E.g., </a:t>
            </a:r>
            <a:r>
              <a:rPr lang="en-US" i="1" dirty="0"/>
              <a:t>N-3 contingency </a:t>
            </a:r>
            <a:r>
              <a:rPr lang="en-US" dirty="0"/>
              <a:t>(3 failures) never planned for</a:t>
            </a:r>
          </a:p>
          <a:p>
            <a:pPr lvl="1"/>
            <a:r>
              <a:rPr lang="en-US" dirty="0"/>
              <a:t>Infrequent but hugely expensive to analyze</a:t>
            </a:r>
          </a:p>
          <a:p>
            <a:pPr lvl="1"/>
            <a:r>
              <a:rPr lang="en-US" dirty="0" err="1"/>
              <a:t>GridCloud</a:t>
            </a:r>
            <a:r>
              <a:rPr lang="en-US" dirty="0"/>
              <a:t> commissions thousands of nodes analyzing candidate mitigation steps in parallel</a:t>
            </a:r>
          </a:p>
          <a:p>
            <a:pPr lvl="1"/>
            <a:r>
              <a:rPr lang="en-US" dirty="0"/>
              <a:t>Best approach (actionable steps) is given to operators</a:t>
            </a:r>
          </a:p>
          <a:p>
            <a:r>
              <a:rPr lang="en-US" dirty="0"/>
              <a:t>Acknowledgements: Prof. Mani </a:t>
            </a:r>
            <a:r>
              <a:rPr lang="en-US" dirty="0" err="1"/>
              <a:t>Venkatasubramanian</a:t>
            </a:r>
            <a:r>
              <a:rPr lang="en-US" dirty="0"/>
              <a:t> (WSU)</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003300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solidFill>
                  <a:srgbClr val="00AE00"/>
                </a:solidFill>
              </a:rPr>
              <a:t>#2: Oscillation Alarm Processing</a:t>
            </a:r>
          </a:p>
        </p:txBody>
      </p:sp>
      <p:sp>
        <p:nvSpPr>
          <p:cNvPr id="5" name="Content Placeholder 4"/>
          <p:cNvSpPr>
            <a:spLocks noGrp="1"/>
          </p:cNvSpPr>
          <p:nvPr>
            <p:ph sz="quarter" idx="1"/>
          </p:nvPr>
        </p:nvSpPr>
        <p:spPr/>
        <p:txBody>
          <a:bodyPr>
            <a:normAutofit fontScale="92500" lnSpcReduction="10000"/>
          </a:bodyPr>
          <a:lstStyle/>
          <a:p>
            <a:r>
              <a:rPr lang="en-US" dirty="0"/>
              <a:t>Grids oscillate between regions</a:t>
            </a:r>
          </a:p>
          <a:p>
            <a:pPr lvl="1"/>
            <a:r>
              <a:rPr lang="en-US" dirty="0"/>
              <a:t>Negatively damping can lead to blackout</a:t>
            </a:r>
          </a:p>
          <a:p>
            <a:pPr lvl="1"/>
            <a:r>
              <a:rPr lang="en-US" dirty="0"/>
              <a:t>E.g., Oregon/California in USA July 1996: 0.3 Hz (!!)</a:t>
            </a:r>
          </a:p>
          <a:p>
            <a:r>
              <a:rPr lang="en-US" dirty="0" err="1"/>
              <a:t>GridCloud</a:t>
            </a:r>
            <a:r>
              <a:rPr lang="en-US" dirty="0"/>
              <a:t> commissions massive parallel computations exploring huge permutation space</a:t>
            </a:r>
          </a:p>
          <a:p>
            <a:pPr lvl="1"/>
            <a:r>
              <a:rPr lang="en-US" dirty="0"/>
              <a:t>Looking for trends and correlations of alarm data</a:t>
            </a:r>
          </a:p>
          <a:p>
            <a:pPr lvl="1"/>
            <a:r>
              <a:rPr lang="en-US" dirty="0"/>
              <a:t>Also huge number of model-based </a:t>
            </a:r>
            <a:r>
              <a:rPr lang="en-US" dirty="0" err="1"/>
              <a:t>simluations</a:t>
            </a:r>
            <a:r>
              <a:rPr lang="en-US" dirty="0"/>
              <a:t> too</a:t>
            </a:r>
          </a:p>
          <a:p>
            <a:pPr lvl="1"/>
            <a:r>
              <a:rPr lang="en-US" dirty="0"/>
              <a:t>Finds root cause much faster than possible today in much broader set of conditions</a:t>
            </a:r>
          </a:p>
          <a:p>
            <a:r>
              <a:rPr lang="en-US" dirty="0"/>
              <a:t>Acknowledgements: Prof. Mani </a:t>
            </a:r>
            <a:r>
              <a:rPr lang="en-US" dirty="0" err="1"/>
              <a:t>Venkatasubramanian</a:t>
            </a:r>
            <a:r>
              <a:rPr lang="en-US" dirty="0"/>
              <a:t> (WSU)</a:t>
            </a:r>
          </a:p>
          <a:p>
            <a:pPr lvl="1"/>
            <a:endParaRPr lang="en-US" dirty="0"/>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350636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solidFill>
                  <a:srgbClr val="00AE00"/>
                </a:solidFill>
              </a:rPr>
              <a:t>#3: Post-Tripping Fault Diagnosis</a:t>
            </a:r>
          </a:p>
        </p:txBody>
      </p:sp>
      <p:sp>
        <p:nvSpPr>
          <p:cNvPr id="5" name="Content Placeholder 4"/>
          <p:cNvSpPr>
            <a:spLocks noGrp="1"/>
          </p:cNvSpPr>
          <p:nvPr>
            <p:ph sz="quarter" idx="1"/>
          </p:nvPr>
        </p:nvSpPr>
        <p:spPr/>
        <p:txBody>
          <a:bodyPr>
            <a:normAutofit fontScale="92500"/>
          </a:bodyPr>
          <a:lstStyle/>
          <a:p>
            <a:r>
              <a:rPr lang="en-US" dirty="0"/>
              <a:t>Protection scheme trips a relay, but why?</a:t>
            </a:r>
          </a:p>
          <a:p>
            <a:pPr lvl="1"/>
            <a:r>
              <a:rPr lang="en-US" dirty="0"/>
              <a:t>Underlying cause must be ascertained </a:t>
            </a:r>
            <a:r>
              <a:rPr lang="en-US" i="1" dirty="0"/>
              <a:t>post facto</a:t>
            </a:r>
          </a:p>
          <a:p>
            <a:r>
              <a:rPr lang="en-US" dirty="0" err="1"/>
              <a:t>GridCloud</a:t>
            </a:r>
            <a:r>
              <a:rPr lang="en-US" dirty="0"/>
              <a:t> commissions massive computations to identify the fault(s) that provoked the trip(s)</a:t>
            </a:r>
          </a:p>
          <a:p>
            <a:pPr lvl="1"/>
            <a:r>
              <a:rPr lang="en-US" dirty="0"/>
              <a:t>Many different kinds of fault diagnosis algorithms, all could be run in parallel</a:t>
            </a:r>
          </a:p>
          <a:p>
            <a:pPr lvl="1"/>
            <a:r>
              <a:rPr lang="en-US" dirty="0"/>
              <a:t>Possible integration candidate: </a:t>
            </a:r>
            <a:r>
              <a:rPr lang="en-US" dirty="0" err="1"/>
              <a:t>openFLE</a:t>
            </a:r>
            <a:r>
              <a:rPr lang="en-US" dirty="0"/>
              <a:t> (fault location engine) from Grid Protection Alliance</a:t>
            </a:r>
          </a:p>
          <a:p>
            <a:r>
              <a:rPr lang="en-US" dirty="0"/>
              <a:t>Acknowledgements: Prof. </a:t>
            </a:r>
            <a:r>
              <a:rPr lang="en-US" dirty="0" err="1"/>
              <a:t>Anuraug</a:t>
            </a:r>
            <a:r>
              <a:rPr lang="en-US" dirty="0"/>
              <a:t> </a:t>
            </a:r>
            <a:r>
              <a:rPr lang="en-US" dirty="0" err="1"/>
              <a:t>Srivastava</a:t>
            </a:r>
            <a:r>
              <a:rPr lang="en-US" dirty="0"/>
              <a:t> (WSU)</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634881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rmAutofit fontScale="90000"/>
          </a:bodyPr>
          <a:lstStyle/>
          <a:p>
            <a:r>
              <a:rPr lang="en-US" b="1" dirty="0">
                <a:solidFill>
                  <a:srgbClr val="00AE00"/>
                </a:solidFill>
              </a:rPr>
              <a:t>#4: Multi-Resolution Frequency Disturbance Visualization</a:t>
            </a:r>
          </a:p>
        </p:txBody>
      </p:sp>
      <p:sp>
        <p:nvSpPr>
          <p:cNvPr id="5" name="Content Placeholder 4"/>
          <p:cNvSpPr>
            <a:spLocks noGrp="1"/>
          </p:cNvSpPr>
          <p:nvPr>
            <p:ph sz="quarter" idx="1"/>
          </p:nvPr>
        </p:nvSpPr>
        <p:spPr/>
        <p:txBody>
          <a:bodyPr>
            <a:normAutofit fontScale="85000" lnSpcReduction="10000"/>
          </a:bodyPr>
          <a:lstStyle/>
          <a:p>
            <a:r>
              <a:rPr lang="en-US" dirty="0"/>
              <a:t>Grid operates in very narrow range unless stressed</a:t>
            </a:r>
          </a:p>
          <a:p>
            <a:pPr lvl="1"/>
            <a:r>
              <a:rPr lang="en-US" i="1" dirty="0"/>
              <a:t>Frequency excursions </a:t>
            </a:r>
            <a:r>
              <a:rPr lang="en-US" dirty="0"/>
              <a:t>outside this give clues to problems</a:t>
            </a:r>
          </a:p>
          <a:p>
            <a:r>
              <a:rPr lang="en-US" i="1" dirty="0"/>
              <a:t>Frequency disturbance recorder</a:t>
            </a:r>
            <a:r>
              <a:rPr lang="en-US" dirty="0"/>
              <a:t> (FDR): new device recording frequency disturbances at high rates</a:t>
            </a:r>
          </a:p>
          <a:p>
            <a:pPr lvl="1"/>
            <a:r>
              <a:rPr lang="en-US" dirty="0"/>
              <a:t>E.g., internal sampling of FNET device (in our lab): 1440 Hz</a:t>
            </a:r>
          </a:p>
          <a:p>
            <a:r>
              <a:rPr lang="en-US" dirty="0" err="1"/>
              <a:t>GridCloud</a:t>
            </a:r>
            <a:r>
              <a:rPr lang="en-US" dirty="0"/>
              <a:t> commissions thousands of parallel frequency rendering computations</a:t>
            </a:r>
          </a:p>
          <a:p>
            <a:pPr lvl="1"/>
            <a:r>
              <a:rPr lang="en-US" dirty="0"/>
              <a:t>Provide operators a rich suite of visualizations with which to better understand nature and cause of present excursion</a:t>
            </a:r>
          </a:p>
          <a:p>
            <a:r>
              <a:rPr lang="en-US" dirty="0"/>
              <a:t>Acknowledgements: Prof. </a:t>
            </a:r>
            <a:r>
              <a:rPr lang="en-US" dirty="0" err="1"/>
              <a:t>Yilu</a:t>
            </a:r>
            <a:r>
              <a:rPr lang="en-US" dirty="0"/>
              <a:t> Liu (University of Tennessee, Knoxville)</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642621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038"/>
            <a:ext cx="9144000" cy="1143000"/>
          </a:xfrm>
        </p:spPr>
        <p:txBody>
          <a:bodyPr vert="horz" lIns="91440" tIns="45720" rIns="91440" bIns="45720" rtlCol="0" anchor="ctr">
            <a:normAutofit fontScale="90000"/>
          </a:bodyPr>
          <a:lstStyle/>
          <a:p>
            <a:r>
              <a:rPr lang="en-US" sz="4000" b="1" dirty="0">
                <a:solidFill>
                  <a:srgbClr val="00AE00"/>
                </a:solidFill>
              </a:rPr>
              <a:t>#5: Multi-Dimensional Computations over Both Space and Time</a:t>
            </a:r>
          </a:p>
        </p:txBody>
      </p:sp>
      <p:sp>
        <p:nvSpPr>
          <p:cNvPr id="5" name="Content Placeholder 4"/>
          <p:cNvSpPr>
            <a:spLocks noGrp="1"/>
          </p:cNvSpPr>
          <p:nvPr>
            <p:ph sz="quarter" idx="1"/>
          </p:nvPr>
        </p:nvSpPr>
        <p:spPr>
          <a:xfrm>
            <a:off x="457200" y="1498600"/>
            <a:ext cx="8229600" cy="4525963"/>
          </a:xfrm>
        </p:spPr>
        <p:txBody>
          <a:bodyPr>
            <a:normAutofit fontScale="85000" lnSpcReduction="20000"/>
          </a:bodyPr>
          <a:lstStyle/>
          <a:p>
            <a:r>
              <a:rPr lang="en-US" dirty="0"/>
              <a:t>Two existing </a:t>
            </a:r>
            <a:r>
              <a:rPr lang="en-US" dirty="0" err="1"/>
              <a:t>GridSim</a:t>
            </a:r>
            <a:r>
              <a:rPr lang="en-US" dirty="0"/>
              <a:t> apps can be combined in rich ways possible only with cloud computing</a:t>
            </a:r>
          </a:p>
          <a:p>
            <a:r>
              <a:rPr lang="en-US" dirty="0"/>
              <a:t>Hierarchical linear state estimation: rich coverage of (geographical) space</a:t>
            </a:r>
          </a:p>
          <a:p>
            <a:pPr lvl="1"/>
            <a:r>
              <a:rPr lang="en-US" dirty="0"/>
              <a:t>At one snapshot in time</a:t>
            </a:r>
          </a:p>
          <a:p>
            <a:pPr lvl="1"/>
            <a:r>
              <a:rPr lang="en-US" dirty="0"/>
              <a:t>Obvious extensions over more space with more PMUs</a:t>
            </a:r>
          </a:p>
          <a:p>
            <a:r>
              <a:rPr lang="en-US" dirty="0"/>
              <a:t>Oscillation monitoring</a:t>
            </a:r>
          </a:p>
          <a:p>
            <a:pPr lvl="1"/>
            <a:r>
              <a:rPr lang="en-US" dirty="0"/>
              <a:t>Uses moving window of time (a few seconds typically)</a:t>
            </a:r>
          </a:p>
          <a:p>
            <a:pPr lvl="1"/>
            <a:r>
              <a:rPr lang="en-US" dirty="0"/>
              <a:t>Over streaming data</a:t>
            </a:r>
          </a:p>
          <a:p>
            <a:pPr lvl="1"/>
            <a:r>
              <a:rPr lang="en-US" dirty="0"/>
              <a:t>Produces a single number: damping factor</a:t>
            </a:r>
          </a:p>
          <a:p>
            <a:pPr lvl="1"/>
            <a:r>
              <a:rPr lang="en-US" dirty="0"/>
              <a:t>Obvious parallel computations over different sets of data with different time windows and algorithms</a:t>
            </a:r>
          </a:p>
          <a:p>
            <a:endParaRPr lang="en-US" dirty="0"/>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873792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1143000"/>
          </a:xfrm>
        </p:spPr>
        <p:txBody>
          <a:bodyPr vert="horz" lIns="91440" tIns="45720" rIns="91440" bIns="45720" rtlCol="0" anchor="ctr">
            <a:normAutofit fontScale="90000"/>
          </a:bodyPr>
          <a:lstStyle/>
          <a:p>
            <a:r>
              <a:rPr lang="en-US" sz="3600" b="1" dirty="0">
                <a:solidFill>
                  <a:srgbClr val="00AE00"/>
                </a:solidFill>
              </a:rPr>
              <a:t>#5: Multi-Dimensional Computations over Both Space and Time (cont.)</a:t>
            </a:r>
          </a:p>
        </p:txBody>
      </p:sp>
      <p:sp>
        <p:nvSpPr>
          <p:cNvPr id="5" name="Content Placeholder 4"/>
          <p:cNvSpPr>
            <a:spLocks noGrp="1"/>
          </p:cNvSpPr>
          <p:nvPr>
            <p:ph sz="quarter" idx="1"/>
          </p:nvPr>
        </p:nvSpPr>
        <p:spPr>
          <a:xfrm>
            <a:off x="457200" y="1447800"/>
            <a:ext cx="8229600" cy="4525963"/>
          </a:xfrm>
        </p:spPr>
        <p:txBody>
          <a:bodyPr>
            <a:normAutofit fontScale="92500" lnSpcReduction="20000"/>
          </a:bodyPr>
          <a:lstStyle/>
          <a:p>
            <a:r>
              <a:rPr lang="en-US" dirty="0"/>
              <a:t>Combination: provide rich set of two-dimensional (space, time) data to any desired location</a:t>
            </a:r>
          </a:p>
          <a:p>
            <a:pPr lvl="1"/>
            <a:r>
              <a:rPr lang="en-US" dirty="0"/>
              <a:t>Enables extremely powerful </a:t>
            </a:r>
            <a:r>
              <a:rPr lang="en-US" i="1" dirty="0"/>
              <a:t>new families of applications</a:t>
            </a:r>
            <a:r>
              <a:rPr lang="en-US" dirty="0"/>
              <a:t> operating coherently over both space and time</a:t>
            </a:r>
          </a:p>
          <a:p>
            <a:pPr lvl="1"/>
            <a:r>
              <a:rPr lang="en-US" dirty="0"/>
              <a:t>At each location: different time windows, different algorithms, different sets of data</a:t>
            </a:r>
          </a:p>
          <a:p>
            <a:pPr lvl="1"/>
            <a:r>
              <a:rPr lang="en-US" dirty="0"/>
              <a:t>If available, people would inevitably think of </a:t>
            </a:r>
            <a:r>
              <a:rPr lang="en-US" i="1" dirty="0"/>
              <a:t>many</a:t>
            </a:r>
            <a:r>
              <a:rPr lang="en-US" dirty="0"/>
              <a:t> uses for this data</a:t>
            </a:r>
          </a:p>
          <a:p>
            <a:pPr lvl="1"/>
            <a:r>
              <a:rPr lang="en-US" dirty="0"/>
              <a:t>Note: in other contexts (not cloud), Prof. Santiago </a:t>
            </a:r>
            <a:r>
              <a:rPr lang="en-US" dirty="0" err="1"/>
              <a:t>Grijalva</a:t>
            </a:r>
            <a:r>
              <a:rPr lang="en-US" dirty="0"/>
              <a:t> argues for a 3</a:t>
            </a:r>
            <a:r>
              <a:rPr lang="en-US" baseline="30000" dirty="0"/>
              <a:t>rd</a:t>
            </a:r>
            <a:r>
              <a:rPr lang="en-US" dirty="0"/>
              <a:t> dimension: contingency</a:t>
            </a:r>
          </a:p>
          <a:p>
            <a:r>
              <a:rPr lang="en-US" dirty="0"/>
              <a:t>Acknowledgements: Prof. </a:t>
            </a:r>
            <a:r>
              <a:rPr lang="en-US" dirty="0" err="1"/>
              <a:t>Anjan</a:t>
            </a:r>
            <a:r>
              <a:rPr lang="en-US" dirty="0"/>
              <a:t> Bose (WSU)</a:t>
            </a:r>
          </a:p>
          <a:p>
            <a:pPr lvl="1"/>
            <a:endParaRPr lang="en-US" dirty="0"/>
          </a:p>
          <a:p>
            <a:endParaRPr lang="en-US" dirty="0"/>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90272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4100"/>
          </a:xfrm>
        </p:spPr>
        <p:txBody>
          <a:bodyPr vert="horz" lIns="91440" tIns="45720" rIns="91440" bIns="45720" rtlCol="0" anchor="ctr">
            <a:normAutofit/>
          </a:bodyPr>
          <a:lstStyle/>
          <a:p>
            <a:r>
              <a:rPr lang="en-US" sz="3200" b="1" dirty="0">
                <a:solidFill>
                  <a:srgbClr val="00AE00"/>
                </a:solidFill>
              </a:rPr>
              <a:t>#6: Ultimate Scale: Tertiary Monitoring Centers</a:t>
            </a:r>
          </a:p>
        </p:txBody>
      </p:sp>
      <p:sp>
        <p:nvSpPr>
          <p:cNvPr id="5" name="Content Placeholder 4"/>
          <p:cNvSpPr>
            <a:spLocks noGrp="1"/>
          </p:cNvSpPr>
          <p:nvPr>
            <p:ph sz="quarter" idx="1"/>
          </p:nvPr>
        </p:nvSpPr>
        <p:spPr>
          <a:xfrm>
            <a:off x="457200" y="1155700"/>
            <a:ext cx="8229600" cy="4525963"/>
          </a:xfrm>
        </p:spPr>
        <p:txBody>
          <a:bodyPr>
            <a:normAutofit lnSpcReduction="10000"/>
          </a:bodyPr>
          <a:lstStyle/>
          <a:p>
            <a:r>
              <a:rPr lang="en-US" dirty="0"/>
              <a:t>Balancing authorities (144 in North America) must have remote backup control centers</a:t>
            </a:r>
          </a:p>
          <a:p>
            <a:pPr lvl="1"/>
            <a:r>
              <a:rPr lang="en-US" dirty="0"/>
              <a:t>Hot backups with same data and apps</a:t>
            </a:r>
          </a:p>
          <a:p>
            <a:r>
              <a:rPr lang="en-US" dirty="0"/>
              <a:t>TVA found great value in having a tertiary control center</a:t>
            </a:r>
          </a:p>
          <a:p>
            <a:pPr lvl="1"/>
            <a:r>
              <a:rPr lang="en-US" dirty="0"/>
              <a:t>Limited to monitoring: control outputs computed but not used</a:t>
            </a:r>
          </a:p>
          <a:p>
            <a:pPr lvl="1"/>
            <a:r>
              <a:rPr lang="en-US" dirty="0"/>
              <a:t>Obvious candidates for the cloud</a:t>
            </a:r>
          </a:p>
          <a:p>
            <a:pPr lvl="1"/>
            <a:r>
              <a:rPr lang="en-US" dirty="0"/>
              <a:t>But this is barely scratching the surface here…</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137016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38"/>
            <a:ext cx="9144000" cy="1143000"/>
          </a:xfrm>
        </p:spPr>
        <p:txBody>
          <a:bodyPr vert="horz" lIns="91440" tIns="45720" rIns="91440" bIns="45720" rtlCol="0" anchor="ctr">
            <a:normAutofit/>
          </a:bodyPr>
          <a:lstStyle/>
          <a:p>
            <a:r>
              <a:rPr lang="en-US" sz="3200" b="1" dirty="0">
                <a:solidFill>
                  <a:srgbClr val="00AE00"/>
                </a:solidFill>
              </a:rPr>
              <a:t>#6: Ultimate Scale: Tertiary Monitoring Centers (cont.)</a:t>
            </a:r>
          </a:p>
        </p:txBody>
      </p:sp>
      <p:sp>
        <p:nvSpPr>
          <p:cNvPr id="5" name="Content Placeholder 4"/>
          <p:cNvSpPr>
            <a:spLocks noGrp="1"/>
          </p:cNvSpPr>
          <p:nvPr>
            <p:ph sz="quarter" idx="1"/>
          </p:nvPr>
        </p:nvSpPr>
        <p:spPr>
          <a:xfrm>
            <a:off x="457200" y="1536700"/>
            <a:ext cx="8229600" cy="4525963"/>
          </a:xfrm>
        </p:spPr>
        <p:txBody>
          <a:bodyPr>
            <a:normAutofit fontScale="92500"/>
          </a:bodyPr>
          <a:lstStyle/>
          <a:p>
            <a:r>
              <a:rPr lang="en-US" dirty="0"/>
              <a:t>Major problem today: balancing authorities have almost no visibility anywhere in grid except for a few places in a few neighbors</a:t>
            </a:r>
          </a:p>
          <a:p>
            <a:pPr lvl="1"/>
            <a:r>
              <a:rPr lang="en-US" dirty="0"/>
              <a:t>“</a:t>
            </a:r>
            <a:r>
              <a:rPr lang="en-US" i="1" dirty="0"/>
              <a:t>Flying blind</a:t>
            </a:r>
            <a:r>
              <a:rPr lang="en-US" dirty="0"/>
              <a:t>”, The Economist, 2004</a:t>
            </a:r>
          </a:p>
          <a:p>
            <a:r>
              <a:rPr lang="en-US" dirty="0"/>
              <a:t>Why not just share more?</a:t>
            </a:r>
          </a:p>
          <a:p>
            <a:pPr lvl="1"/>
            <a:r>
              <a:rPr lang="en-US" dirty="0"/>
              <a:t>Data stored at another utility is problematic for owner</a:t>
            </a:r>
          </a:p>
          <a:p>
            <a:r>
              <a:rPr lang="en-US" dirty="0"/>
              <a:t>Storing in cloud could alleviate this</a:t>
            </a:r>
          </a:p>
          <a:p>
            <a:pPr lvl="1"/>
            <a:r>
              <a:rPr lang="en-US" dirty="0"/>
              <a:t>Only access a subset of data and/or derived info</a:t>
            </a:r>
          </a:p>
          <a:p>
            <a:pPr lvl="1"/>
            <a:r>
              <a:rPr lang="en-US" dirty="0"/>
              <a:t>Access opened up when grid sufficiently stressed</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8277159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sz="3200" b="1" dirty="0">
                <a:solidFill>
                  <a:srgbClr val="00AE00"/>
                </a:solidFill>
              </a:rPr>
              <a:t>#6: Ultimate Scale: Tertiary Monitoring Centers (cont.)</a:t>
            </a:r>
          </a:p>
        </p:txBody>
      </p:sp>
      <p:sp>
        <p:nvSpPr>
          <p:cNvPr id="5" name="Content Placeholder 4"/>
          <p:cNvSpPr>
            <a:spLocks noGrp="1"/>
          </p:cNvSpPr>
          <p:nvPr>
            <p:ph sz="quarter" idx="1"/>
          </p:nvPr>
        </p:nvSpPr>
        <p:spPr/>
        <p:txBody>
          <a:bodyPr/>
          <a:lstStyle/>
          <a:p>
            <a:r>
              <a:rPr lang="en-US" dirty="0"/>
              <a:t>Above is static with default steady state</a:t>
            </a:r>
          </a:p>
          <a:p>
            <a:r>
              <a:rPr lang="en-US" dirty="0"/>
              <a:t>Could also drill down on demand with elastic computations</a:t>
            </a:r>
          </a:p>
          <a:p>
            <a:pPr lvl="1"/>
            <a:r>
              <a:rPr lang="en-US" dirty="0"/>
              <a:t>Using higher-fidelity algorithms</a:t>
            </a:r>
          </a:p>
          <a:p>
            <a:pPr lvl="1"/>
            <a:r>
              <a:rPr lang="en-US" dirty="0"/>
              <a:t>Using higher-resolution data</a:t>
            </a:r>
          </a:p>
          <a:p>
            <a:r>
              <a:rPr lang="en-US" dirty="0"/>
              <a:t>Acknowledgements: Russell Robertson (Grid Protection Alliance), for the TVA example (though not the cloud possibilities)</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76355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741170"/>
          </a:xfrm>
        </p:spPr>
        <p:txBody>
          <a:bodyPr>
            <a:normAutofit fontScale="90000"/>
          </a:bodyPr>
          <a:lstStyle/>
          <a:p>
            <a:r>
              <a:rPr lang="en-US" b="1" dirty="0">
                <a:solidFill>
                  <a:srgbClr val="00AE00"/>
                </a:solidFill>
              </a:rPr>
              <a:t>Sources of Info (2)</a:t>
            </a:r>
          </a:p>
        </p:txBody>
      </p:sp>
      <p:sp>
        <p:nvSpPr>
          <p:cNvPr id="64515" name="Content Placeholder 2"/>
          <p:cNvSpPr>
            <a:spLocks noGrp="1"/>
          </p:cNvSpPr>
          <p:nvPr>
            <p:ph idx="1"/>
          </p:nvPr>
        </p:nvSpPr>
        <p:spPr>
          <a:xfrm>
            <a:off x="0" y="747488"/>
            <a:ext cx="9144000" cy="5523353"/>
          </a:xfrm>
        </p:spPr>
        <p:txBody>
          <a:bodyPr>
            <a:normAutofit lnSpcReduction="10000"/>
          </a:bodyPr>
          <a:lstStyle/>
          <a:p>
            <a:r>
              <a:rPr lang="en-US" dirty="0">
                <a:hlinkClick r:id="rId3" action="ppaction://hlinkfile"/>
              </a:rPr>
              <a:t>ToSG-Workshop.org</a:t>
            </a:r>
            <a:r>
              <a:rPr lang="en-US" dirty="0"/>
              <a:t> </a:t>
            </a:r>
          </a:p>
          <a:p>
            <a:r>
              <a:rPr lang="en-US" dirty="0"/>
              <a:t>Chapters in D. Bakken and K. </a:t>
            </a:r>
            <a:r>
              <a:rPr lang="en-US" dirty="0" err="1"/>
              <a:t>Iniewski</a:t>
            </a:r>
            <a:r>
              <a:rPr lang="en-US" dirty="0"/>
              <a:t>, ed. </a:t>
            </a:r>
            <a:r>
              <a:rPr lang="en-US" i="1" dirty="0"/>
              <a:t>Smart Grids: Clouds, Communications, Open Source, and Automation,</a:t>
            </a:r>
            <a:r>
              <a:rPr lang="en-US" dirty="0"/>
              <a:t> CRC Press, May 2014, ISBN 9781482206111.</a:t>
            </a:r>
          </a:p>
          <a:p>
            <a:pPr marL="914400" lvl="1" indent="-514350"/>
            <a:r>
              <a:rPr lang="en-US" dirty="0"/>
              <a:t>G. </a:t>
            </a:r>
            <a:r>
              <a:rPr lang="en-US" dirty="0" err="1"/>
              <a:t>Zweigle</a:t>
            </a:r>
            <a:r>
              <a:rPr lang="en-US" dirty="0"/>
              <a:t>, “Emerging Wide-Area Power Applications with Mission Critical Data Delivery Requirements”. </a:t>
            </a:r>
          </a:p>
          <a:p>
            <a:pPr marL="914400" lvl="1" indent="-514350"/>
            <a:r>
              <a:rPr lang="en-US" dirty="0"/>
              <a:t>D. Bakken </a:t>
            </a:r>
            <a:r>
              <a:rPr lang="en-US" i="1" dirty="0"/>
              <a:t>et. al</a:t>
            </a:r>
            <a:r>
              <a:rPr lang="en-US" dirty="0"/>
              <a:t>. “</a:t>
            </a:r>
            <a:r>
              <a:rPr lang="en-US" dirty="0" err="1"/>
              <a:t>GridStat</a:t>
            </a:r>
            <a:r>
              <a:rPr lang="en-US" dirty="0"/>
              <a:t>: High Availability, Low Latency and Adaptive Sensor Data Delivery for Smart Generation and Transmission.”</a:t>
            </a:r>
          </a:p>
          <a:p>
            <a:pPr marL="914400" lvl="1" indent="-514350"/>
            <a:r>
              <a:rPr lang="en-US" dirty="0"/>
              <a:t>T. </a:t>
            </a:r>
            <a:r>
              <a:rPr lang="en-US" dirty="0" err="1"/>
              <a:t>Gamage</a:t>
            </a:r>
            <a:r>
              <a:rPr lang="en-US" dirty="0"/>
              <a:t> </a:t>
            </a:r>
            <a:r>
              <a:rPr lang="en-US" i="1" dirty="0"/>
              <a:t>et. al</a:t>
            </a:r>
            <a:r>
              <a:rPr lang="en-US" dirty="0"/>
              <a:t>. “Power Application Possibilities with Mission Critical Cloud Computing.”</a:t>
            </a:r>
            <a:endParaRPr lang="en-US" dirty="0">
              <a:solidFill>
                <a:schemeClr val="accent2"/>
              </a:solidFill>
            </a:endParaRPr>
          </a:p>
          <a:p>
            <a:pPr marL="914400" lvl="1" indent="-514350"/>
            <a:endParaRPr lang="en-US" dirty="0">
              <a:solidFill>
                <a:schemeClr val="accent2"/>
              </a:solidFill>
            </a:endParaRPr>
          </a:p>
          <a:p>
            <a:pPr marL="514350" indent="-514350">
              <a:buFont typeface="+mj-lt"/>
              <a:buAutoNum type="arabicPeriod"/>
            </a:pPr>
            <a:endParaRPr lang="en-US" dirty="0"/>
          </a:p>
          <a:p>
            <a:pPr lvl="1"/>
            <a:endParaRPr lang="en-US" dirty="0"/>
          </a:p>
          <a:p>
            <a:endParaRPr lang="en-US" dirty="0">
              <a:cs typeface="ＭＳ Ｐゴシック" charset="-128"/>
            </a:endParaRPr>
          </a:p>
          <a:p>
            <a:pPr lvl="1"/>
            <a:endParaRPr lang="en-US" dirty="0">
              <a:cs typeface="ＭＳ Ｐゴシック" charset="-128"/>
            </a:endParaRP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7385267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9144000" cy="804862"/>
          </a:xfrm>
        </p:spPr>
        <p:txBody>
          <a:bodyPr vert="horz" lIns="91440" tIns="45720" rIns="91440" bIns="45720" rtlCol="0" anchor="ctr">
            <a:normAutofit/>
          </a:bodyPr>
          <a:lstStyle/>
          <a:p>
            <a:r>
              <a:rPr lang="en-US" sz="3200" b="1" dirty="0">
                <a:solidFill>
                  <a:srgbClr val="00AE00"/>
                </a:solidFill>
              </a:rPr>
              <a:t>#7: Robust Adaptive Topology Control (RATC)</a:t>
            </a:r>
          </a:p>
        </p:txBody>
      </p:sp>
      <p:sp>
        <p:nvSpPr>
          <p:cNvPr id="5" name="Content Placeholder 4"/>
          <p:cNvSpPr>
            <a:spLocks noGrp="1"/>
          </p:cNvSpPr>
          <p:nvPr>
            <p:ph sz="quarter" idx="1"/>
          </p:nvPr>
        </p:nvSpPr>
        <p:spPr>
          <a:xfrm>
            <a:off x="457200" y="838200"/>
            <a:ext cx="8229600" cy="5287963"/>
          </a:xfrm>
        </p:spPr>
        <p:txBody>
          <a:bodyPr>
            <a:normAutofit fontScale="47500" lnSpcReduction="20000"/>
          </a:bodyPr>
          <a:lstStyle/>
          <a:p>
            <a:pPr>
              <a:defRPr/>
            </a:pPr>
            <a:r>
              <a:rPr lang="en-US" sz="5818" dirty="0"/>
              <a:t>Use software to optimize grid topology switching as the control resource</a:t>
            </a:r>
          </a:p>
          <a:p>
            <a:pPr>
              <a:defRPr/>
            </a:pPr>
            <a:r>
              <a:rPr lang="en-US" sz="5818" dirty="0"/>
              <a:t>Technology: use topology control to enhance operations and manage disruptions in grid</a:t>
            </a:r>
          </a:p>
          <a:p>
            <a:pPr marL="342900" lvl="1" indent="-342900">
              <a:buFont typeface="Arial"/>
              <a:buChar char="•"/>
              <a:defRPr/>
            </a:pPr>
            <a:r>
              <a:rPr lang="en-US" sz="5818" dirty="0"/>
              <a:t>Massively parallel computations to </a:t>
            </a:r>
          </a:p>
          <a:p>
            <a:pPr lvl="1">
              <a:defRPr/>
            </a:pPr>
            <a:r>
              <a:rPr lang="en-US" sz="5895" dirty="0"/>
              <a:t>Detect, classify, and respond to grid disturbances</a:t>
            </a:r>
          </a:p>
          <a:p>
            <a:pPr lvl="1">
              <a:defRPr/>
            </a:pPr>
            <a:r>
              <a:rPr lang="en-US" sz="5895" dirty="0"/>
              <a:t>Ensure the grid maintains efficient operations while guaranteeing reliability</a:t>
            </a:r>
          </a:p>
          <a:p>
            <a:pPr>
              <a:defRPr/>
            </a:pPr>
            <a:r>
              <a:rPr lang="en-US" sz="5818" dirty="0"/>
              <a:t>Acknowledgements: Prof. </a:t>
            </a:r>
            <a:r>
              <a:rPr lang="en-US" sz="5818" dirty="0" err="1"/>
              <a:t>Mladen</a:t>
            </a:r>
            <a:r>
              <a:rPr lang="en-US" sz="5818" dirty="0"/>
              <a:t> </a:t>
            </a:r>
            <a:r>
              <a:rPr lang="en-US" sz="5818" dirty="0" err="1"/>
              <a:t>Kezunivoc</a:t>
            </a:r>
            <a:r>
              <a:rPr lang="en-US" sz="5818" dirty="0"/>
              <a:t>, Texas A&amp;M University.</a:t>
            </a:r>
          </a:p>
          <a:p>
            <a:pPr lvl="1">
              <a:defRPr/>
            </a:pPr>
            <a:r>
              <a:rPr lang="en-US" sz="5895" dirty="0"/>
              <a:t>Funded by the ARPA-E GENI program</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108948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9144000" cy="804862"/>
          </a:xfrm>
        </p:spPr>
        <p:txBody>
          <a:bodyPr vert="horz" lIns="91440" tIns="45720" rIns="91440" bIns="45720" rtlCol="0" anchor="ctr">
            <a:noAutofit/>
          </a:bodyPr>
          <a:lstStyle/>
          <a:p>
            <a:r>
              <a:rPr lang="en-US" sz="3200" b="1" dirty="0">
                <a:solidFill>
                  <a:srgbClr val="00AE00"/>
                </a:solidFill>
              </a:rPr>
              <a:t>#8: </a:t>
            </a:r>
            <a:r>
              <a:rPr lang="en-US" sz="3200" b="1" dirty="0" err="1">
                <a:solidFill>
                  <a:srgbClr val="00AE00"/>
                </a:solidFill>
              </a:rPr>
              <a:t>Prosumer</a:t>
            </a:r>
            <a:r>
              <a:rPr lang="en-US" sz="3200" b="1" dirty="0">
                <a:solidFill>
                  <a:srgbClr val="00AE00"/>
                </a:solidFill>
              </a:rPr>
              <a:t>-Based Distributed Autonomous 	</a:t>
            </a:r>
            <a:br>
              <a:rPr lang="en-US" sz="3200" b="1" dirty="0">
                <a:solidFill>
                  <a:srgbClr val="00AE00"/>
                </a:solidFill>
              </a:rPr>
            </a:br>
            <a:r>
              <a:rPr lang="en-US" sz="3200" b="1" dirty="0">
                <a:solidFill>
                  <a:srgbClr val="00AE00"/>
                </a:solidFill>
              </a:rPr>
              <a:t>Cyber-Physical Architecture</a:t>
            </a:r>
          </a:p>
        </p:txBody>
      </p:sp>
      <p:sp>
        <p:nvSpPr>
          <p:cNvPr id="5" name="Content Placeholder 4"/>
          <p:cNvSpPr>
            <a:spLocks noGrp="1"/>
          </p:cNvSpPr>
          <p:nvPr>
            <p:ph sz="quarter" idx="1"/>
          </p:nvPr>
        </p:nvSpPr>
        <p:spPr>
          <a:xfrm>
            <a:off x="457200" y="1016000"/>
            <a:ext cx="8229600" cy="5110163"/>
          </a:xfrm>
        </p:spPr>
        <p:txBody>
          <a:bodyPr>
            <a:normAutofit fontScale="70000" lnSpcReduction="20000"/>
          </a:bodyPr>
          <a:lstStyle/>
          <a:p>
            <a:pPr>
              <a:defRPr/>
            </a:pPr>
            <a:r>
              <a:rPr lang="en-US" sz="4480" b="1" u="sng" dirty="0" err="1"/>
              <a:t>Prosumer</a:t>
            </a:r>
            <a:r>
              <a:rPr lang="en-US" sz="4480" dirty="0"/>
              <a:t>: An economically motivated power system participant that can consume, produce, store, or transport electricity</a:t>
            </a:r>
          </a:p>
          <a:p>
            <a:pPr lvl="1">
              <a:defRPr/>
            </a:pPr>
            <a:r>
              <a:rPr lang="en-US" sz="4000" dirty="0"/>
              <a:t>Interact with other </a:t>
            </a:r>
            <a:r>
              <a:rPr lang="en-US" sz="4000" dirty="0" err="1"/>
              <a:t>prosumers</a:t>
            </a:r>
            <a:r>
              <a:rPr lang="en-US" sz="4000" dirty="0"/>
              <a:t> through services – generation, consumption, storage, and transportation</a:t>
            </a:r>
          </a:p>
          <a:p>
            <a:pPr lvl="2">
              <a:defRPr/>
            </a:pPr>
            <a:r>
              <a:rPr lang="en-US" sz="3600" dirty="0"/>
              <a:t>E.g. A utility </a:t>
            </a:r>
            <a:r>
              <a:rPr lang="en-US" sz="3600" dirty="0" err="1"/>
              <a:t>prosumer</a:t>
            </a:r>
            <a:r>
              <a:rPr lang="en-US" sz="3600" dirty="0"/>
              <a:t> aggregating heterogeneous home user </a:t>
            </a:r>
            <a:r>
              <a:rPr lang="en-US" sz="3600" dirty="0" err="1"/>
              <a:t>prosumers</a:t>
            </a:r>
            <a:r>
              <a:rPr lang="en-US" sz="3600" dirty="0"/>
              <a:t> to provide consumption and storage services to a distribution ISO </a:t>
            </a:r>
            <a:r>
              <a:rPr lang="en-US" sz="3600" dirty="0" err="1"/>
              <a:t>prosumer</a:t>
            </a:r>
            <a:endParaRPr lang="en-US" sz="3600" dirty="0"/>
          </a:p>
          <a:p>
            <a:pPr lvl="1">
              <a:defRPr/>
            </a:pPr>
            <a:r>
              <a:rPr lang="en-US" sz="4000" dirty="0"/>
              <a:t>Drastically increased data acquisition rates, autonomy, distributed control capability</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985875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338"/>
            <a:ext cx="9144000" cy="804862"/>
          </a:xfrm>
        </p:spPr>
        <p:txBody>
          <a:bodyPr vert="horz" lIns="91440" tIns="45720" rIns="91440" bIns="45720" rtlCol="0" anchor="ctr">
            <a:noAutofit/>
          </a:bodyPr>
          <a:lstStyle/>
          <a:p>
            <a:r>
              <a:rPr lang="en-US" sz="3200" b="1" dirty="0">
                <a:solidFill>
                  <a:srgbClr val="00AE00"/>
                </a:solidFill>
              </a:rPr>
              <a:t>#8: </a:t>
            </a:r>
            <a:r>
              <a:rPr lang="en-US" sz="3200" b="1" dirty="0" err="1">
                <a:solidFill>
                  <a:srgbClr val="00AE00"/>
                </a:solidFill>
              </a:rPr>
              <a:t>Prosumer</a:t>
            </a:r>
            <a:r>
              <a:rPr lang="en-US" sz="3200" b="1" dirty="0">
                <a:solidFill>
                  <a:srgbClr val="00AE00"/>
                </a:solidFill>
              </a:rPr>
              <a:t>-Based Distributed Autonomous </a:t>
            </a:r>
            <a:br>
              <a:rPr lang="en-US" sz="3200" b="1" dirty="0">
                <a:solidFill>
                  <a:srgbClr val="00AE00"/>
                </a:solidFill>
              </a:rPr>
            </a:br>
            <a:r>
              <a:rPr lang="en-US" sz="3200" b="1" dirty="0">
                <a:solidFill>
                  <a:srgbClr val="00AE00"/>
                </a:solidFill>
              </a:rPr>
              <a:t>Cyber-Physical Architecture (cont.)</a:t>
            </a:r>
          </a:p>
        </p:txBody>
      </p:sp>
      <p:sp>
        <p:nvSpPr>
          <p:cNvPr id="5" name="Content Placeholder 4"/>
          <p:cNvSpPr>
            <a:spLocks noGrp="1"/>
          </p:cNvSpPr>
          <p:nvPr>
            <p:ph sz="quarter" idx="1"/>
          </p:nvPr>
        </p:nvSpPr>
        <p:spPr>
          <a:xfrm>
            <a:off x="457200" y="1003300"/>
            <a:ext cx="8229600" cy="5122863"/>
          </a:xfrm>
        </p:spPr>
        <p:txBody>
          <a:bodyPr>
            <a:normAutofit fontScale="55000" lnSpcReduction="20000"/>
          </a:bodyPr>
          <a:lstStyle/>
          <a:p>
            <a:pPr>
              <a:defRPr/>
            </a:pPr>
            <a:r>
              <a:rPr lang="en-US" sz="5091" dirty="0" err="1"/>
              <a:t>GridCloud</a:t>
            </a:r>
            <a:r>
              <a:rPr lang="en-US" sz="5091" dirty="0"/>
              <a:t> commissions massive parallel computations exploring huge permutation space</a:t>
            </a:r>
          </a:p>
          <a:p>
            <a:pPr lvl="1">
              <a:defRPr/>
            </a:pPr>
            <a:r>
              <a:rPr lang="en-US" sz="5091" dirty="0"/>
              <a:t>Heterogeneous data aggregation for utility level device management that accounts for instantaneous interoperability</a:t>
            </a:r>
          </a:p>
          <a:p>
            <a:pPr lvl="2">
              <a:defRPr/>
            </a:pPr>
            <a:r>
              <a:rPr lang="en-US" sz="4545" dirty="0"/>
              <a:t>Home users can change their strategies (e.g. local storage is not available)</a:t>
            </a:r>
          </a:p>
          <a:p>
            <a:pPr lvl="1">
              <a:defRPr/>
            </a:pPr>
            <a:r>
              <a:rPr lang="en-US" sz="5091" dirty="0"/>
              <a:t>Scenario generators for </a:t>
            </a:r>
            <a:r>
              <a:rPr lang="en-US" sz="5091" dirty="0" err="1"/>
              <a:t>prosumers</a:t>
            </a:r>
            <a:r>
              <a:rPr lang="en-US" sz="5091" dirty="0"/>
              <a:t> at different level (in scale)</a:t>
            </a:r>
          </a:p>
          <a:p>
            <a:pPr lvl="1">
              <a:defRPr/>
            </a:pPr>
            <a:r>
              <a:rPr lang="en-US" sz="5091" dirty="0"/>
              <a:t>Data organization and processing </a:t>
            </a:r>
          </a:p>
          <a:p>
            <a:pPr>
              <a:defRPr/>
            </a:pPr>
            <a:r>
              <a:rPr lang="en-US" sz="5091" dirty="0"/>
              <a:t>Acknowledgements: Prof. Santiago </a:t>
            </a:r>
            <a:r>
              <a:rPr lang="en-US" sz="5091" dirty="0" err="1"/>
              <a:t>Grijalva</a:t>
            </a:r>
            <a:r>
              <a:rPr lang="en-US" sz="5091" dirty="0"/>
              <a:t> (Georgia Institute of Technology, Georgia)</a:t>
            </a:r>
          </a:p>
          <a:p>
            <a:pPr lvl="1">
              <a:defRPr/>
            </a:pPr>
            <a:r>
              <a:rPr lang="en-US" sz="5091" dirty="0"/>
              <a:t>Funded by ARPA-E GENI program</a:t>
            </a:r>
          </a:p>
        </p:txBody>
      </p:sp>
      <p:sp>
        <p:nvSpPr>
          <p:cNvPr id="3" name="Footer Placeholder 2"/>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084565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1730"/>
            <a:ext cx="8357934" cy="5133414"/>
          </a:xfrm>
        </p:spPr>
        <p:txBody>
          <a:bodyPr>
            <a:normAutofit/>
          </a:bodyPr>
          <a:lstStyle/>
          <a:p>
            <a:r>
              <a:rPr lang="en-US" b="1" dirty="0">
                <a:solidFill>
                  <a:srgbClr val="C0504D"/>
                </a:solidFill>
              </a:rPr>
              <a:t>Optional Backup</a:t>
            </a:r>
          </a:p>
          <a:p>
            <a:pPr marL="742950" lvl="2" indent="-342900"/>
            <a:r>
              <a:rPr lang="en-US" sz="2800" dirty="0" err="1">
                <a:solidFill>
                  <a:schemeClr val="bg1">
                    <a:lumMod val="75000"/>
                  </a:schemeClr>
                </a:solidFill>
              </a:rPr>
              <a:t>GridSim</a:t>
            </a:r>
            <a:r>
              <a:rPr lang="en-US" sz="2800" dirty="0">
                <a:solidFill>
                  <a:schemeClr val="bg1">
                    <a:lumMod val="75000"/>
                  </a:schemeClr>
                </a:solidFill>
              </a:rPr>
              <a:t> &amp; </a:t>
            </a:r>
            <a:r>
              <a:rPr lang="en-US" sz="2800" dirty="0" err="1">
                <a:solidFill>
                  <a:schemeClr val="bg1">
                    <a:lumMod val="75000"/>
                  </a:schemeClr>
                </a:solidFill>
              </a:rPr>
              <a:t>GridControl</a:t>
            </a:r>
            <a:r>
              <a:rPr lang="en-US" sz="2800" dirty="0">
                <a:solidFill>
                  <a:schemeClr val="bg1">
                    <a:lumMod val="75000"/>
                  </a:schemeClr>
                </a:solidFill>
              </a:rPr>
              <a:t> Brief Overviews </a:t>
            </a:r>
          </a:p>
          <a:p>
            <a:pPr lvl="1"/>
            <a:r>
              <a:rPr lang="en-US" dirty="0">
                <a:solidFill>
                  <a:schemeClr val="bg1">
                    <a:lumMod val="75000"/>
                  </a:schemeClr>
                </a:solidFill>
              </a:rPr>
              <a:t>Killer Apps for Cloud Computing</a:t>
            </a:r>
          </a:p>
          <a:p>
            <a:pPr marL="742950" lvl="2" indent="-342900"/>
            <a:r>
              <a:rPr lang="en-US" sz="2800" b="1" dirty="0">
                <a:solidFill>
                  <a:srgbClr val="C0504D"/>
                </a:solidFill>
              </a:rPr>
              <a:t>A Distributed Computing Critique of Some Power Protocols: IEC 61850(-90-5), MPLS, …</a:t>
            </a:r>
          </a:p>
          <a:p>
            <a:pPr lvl="1"/>
            <a:r>
              <a:rPr lang="en-US" dirty="0"/>
              <a:t>Why Middleware is Needed for IIE</a:t>
            </a:r>
          </a:p>
          <a:p>
            <a:pPr lvl="1"/>
            <a:r>
              <a:rPr lang="en-US" dirty="0"/>
              <a:t>Ratatoskr RPC/</a:t>
            </a:r>
            <a:r>
              <a:rPr lang="en-US" dirty="0" err="1"/>
              <a:t>GridStat</a:t>
            </a:r>
            <a:r>
              <a:rPr lang="en-US" dirty="0"/>
              <a:t> with </a:t>
            </a:r>
            <a:r>
              <a:rPr lang="en-US" dirty="0" err="1"/>
              <a:t>tuneable</a:t>
            </a:r>
            <a:r>
              <a:rPr lang="en-US" dirty="0"/>
              <a:t> timeliness, redundancy, safety</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462042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6"/>
            <a:ext cx="9144000" cy="832566"/>
          </a:xfrm>
        </p:spPr>
        <p:txBody>
          <a:bodyPr vert="horz" lIns="91440" tIns="45720" rIns="91440" bIns="45720" rtlCol="0" anchor="ctr">
            <a:normAutofit/>
          </a:bodyPr>
          <a:lstStyle/>
          <a:p>
            <a:r>
              <a:rPr lang="en-US" b="1" dirty="0">
                <a:solidFill>
                  <a:srgbClr val="00AE00"/>
                </a:solidFill>
              </a:rPr>
              <a:t>Power Culture, not ICT Culture</a:t>
            </a:r>
          </a:p>
        </p:txBody>
      </p:sp>
      <p:sp>
        <p:nvSpPr>
          <p:cNvPr id="3" name="Content Placeholder 2"/>
          <p:cNvSpPr>
            <a:spLocks noGrp="1"/>
          </p:cNvSpPr>
          <p:nvPr>
            <p:ph idx="1"/>
          </p:nvPr>
        </p:nvSpPr>
        <p:spPr>
          <a:xfrm>
            <a:off x="0" y="739739"/>
            <a:ext cx="9144000" cy="5584861"/>
          </a:xfrm>
        </p:spPr>
        <p:txBody>
          <a:bodyPr>
            <a:normAutofit fontScale="77500" lnSpcReduction="20000"/>
          </a:bodyPr>
          <a:lstStyle/>
          <a:p>
            <a:pPr lvl="0"/>
            <a:r>
              <a:rPr lang="en-US" dirty="0"/>
              <a:t>Every person can only specialize in a few areas!</a:t>
            </a:r>
          </a:p>
          <a:p>
            <a:pPr lvl="0"/>
            <a:r>
              <a:rPr lang="en-US" dirty="0"/>
              <a:t>Engineers are confident problem solvers!</a:t>
            </a:r>
          </a:p>
          <a:p>
            <a:pPr lvl="1"/>
            <a:r>
              <a:rPr lang="en-US" dirty="0"/>
              <a:t>Some knowledge of computer networking and programming</a:t>
            </a:r>
          </a:p>
          <a:p>
            <a:pPr lvl="2"/>
            <a:r>
              <a:rPr lang="en-US" dirty="0"/>
              <a:t>“A little knowledge is a dangerous thing”, </a:t>
            </a:r>
            <a:r>
              <a:rPr lang="en-US" i="1" dirty="0"/>
              <a:t>Thomas Huxley</a:t>
            </a:r>
            <a:endParaRPr lang="en-US" dirty="0"/>
          </a:p>
          <a:p>
            <a:pPr lvl="1"/>
            <a:r>
              <a:rPr lang="en-US" dirty="0"/>
              <a:t>Their managers, regulators, &amp; research funding personnel power not ICT</a:t>
            </a:r>
          </a:p>
          <a:p>
            <a:pPr lvl="0"/>
            <a:r>
              <a:rPr lang="en-US" dirty="0"/>
              <a:t>Middleware best practices in other industries, elec. sector its rare</a:t>
            </a:r>
          </a:p>
          <a:p>
            <a:pPr lvl="0"/>
            <a:r>
              <a:rPr lang="en-US" dirty="0"/>
              <a:t>Very often end up with</a:t>
            </a:r>
          </a:p>
          <a:p>
            <a:pPr lvl="1"/>
            <a:r>
              <a:rPr lang="en-US" dirty="0"/>
              <a:t>Hard-coded solution that is very inflexible, has to be re-implemented for each new power application program for each utility</a:t>
            </a:r>
          </a:p>
          <a:p>
            <a:pPr lvl="2"/>
            <a:r>
              <a:rPr lang="en-US" dirty="0"/>
              <a:t>“Application-level protocols” in network parlance</a:t>
            </a:r>
          </a:p>
          <a:p>
            <a:pPr lvl="1"/>
            <a:r>
              <a:rPr lang="en-US" dirty="0"/>
              <a:t>Not utilizing the state of the practice in other industries</a:t>
            </a:r>
          </a:p>
          <a:p>
            <a:pPr lvl="1"/>
            <a:r>
              <a:rPr lang="en-US" dirty="0"/>
              <a:t>Not handling the interoperability and building blocks necessary</a:t>
            </a:r>
          </a:p>
          <a:p>
            <a:pPr lvl="0"/>
            <a:r>
              <a:rPr lang="en-US" dirty="0"/>
              <a:t>Utility ICT staff unaware of cutting-edge data delivery or other relevant R&amp;D (</a:t>
            </a:r>
            <a:r>
              <a:rPr lang="en-US" dirty="0" err="1"/>
              <a:t>e..g</a:t>
            </a:r>
            <a:r>
              <a:rPr lang="en-US" dirty="0"/>
              <a:t>, DARPA in 1990s), middleware, </a:t>
            </a:r>
            <a:r>
              <a:rPr lang="en-US" dirty="0" err="1"/>
              <a:t>etc</a:t>
            </a:r>
            <a:endParaRPr lang="en-US" dirty="0"/>
          </a:p>
          <a:p>
            <a:pPr lvl="1"/>
            <a:r>
              <a:rPr lang="en-US" dirty="0"/>
              <a:t>Ergo don’t push vendors to offer much better </a:t>
            </a:r>
            <a:r>
              <a:rPr lang="en-US" dirty="0">
                <a:sym typeface="Wingdings"/>
              </a:rPr>
              <a:t></a:t>
            </a:r>
          </a:p>
          <a:p>
            <a:pPr lvl="1"/>
            <a:r>
              <a:rPr lang="en-US" dirty="0">
                <a:sym typeface="Wingdings"/>
              </a:rPr>
              <a:t>Vendors generally not very aware either</a:t>
            </a:r>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59074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269"/>
            <a:ext cx="9144000" cy="480131"/>
          </a:xfrm>
        </p:spPr>
        <p:txBody>
          <a:bodyPr vert="horz" lIns="91440" tIns="45720" rIns="91440" bIns="45720" rtlCol="0" anchor="ctr">
            <a:normAutofit fontScale="90000"/>
          </a:bodyPr>
          <a:lstStyle/>
          <a:p>
            <a:r>
              <a:rPr lang="en-US" b="1" dirty="0">
                <a:solidFill>
                  <a:srgbClr val="00AE00"/>
                </a:solidFill>
              </a:rPr>
              <a:t>IP Multicast, </a:t>
            </a:r>
            <a:r>
              <a:rPr lang="en-US" b="1" dirty="0" err="1">
                <a:solidFill>
                  <a:srgbClr val="00AE00"/>
                </a:solidFill>
              </a:rPr>
              <a:t>Int-Serv</a:t>
            </a:r>
            <a:r>
              <a:rPr lang="en-US" b="1" dirty="0">
                <a:solidFill>
                  <a:srgbClr val="00AE00"/>
                </a:solidFill>
              </a:rPr>
              <a:t> Guaranteed Svc</a:t>
            </a:r>
          </a:p>
        </p:txBody>
      </p:sp>
      <p:sp>
        <p:nvSpPr>
          <p:cNvPr id="3" name="Content Placeholder 2"/>
          <p:cNvSpPr>
            <a:spLocks noGrp="1"/>
          </p:cNvSpPr>
          <p:nvPr>
            <p:ph idx="1"/>
          </p:nvPr>
        </p:nvSpPr>
        <p:spPr>
          <a:xfrm>
            <a:off x="0" y="1066800"/>
            <a:ext cx="9144000" cy="5132560"/>
          </a:xfrm>
        </p:spPr>
        <p:txBody>
          <a:bodyPr>
            <a:normAutofit/>
          </a:bodyPr>
          <a:lstStyle/>
          <a:p>
            <a:pPr lvl="0"/>
            <a:r>
              <a:rPr lang="en-US" dirty="0"/>
              <a:t>IP Multicast (IPMC)</a:t>
            </a:r>
          </a:p>
          <a:p>
            <a:pPr lvl="1"/>
            <a:r>
              <a:rPr lang="en-US" dirty="0" err="1"/>
              <a:t>Spams</a:t>
            </a:r>
            <a:r>
              <a:rPr lang="en-US" dirty="0"/>
              <a:t> every “subscriber” at highest rate anyone wants it at</a:t>
            </a:r>
          </a:p>
          <a:p>
            <a:pPr lvl="1"/>
            <a:r>
              <a:rPr lang="en-US" dirty="0">
                <a:solidFill>
                  <a:srgbClr val="C00000"/>
                </a:solidFill>
              </a:rPr>
              <a:t>Can cause address instability; banned from some cloud computing environments</a:t>
            </a:r>
          </a:p>
          <a:p>
            <a:pPr lvl="2"/>
            <a:r>
              <a:rPr lang="en-US" b="1" dirty="0">
                <a:hlinkClick r:id="rId2"/>
              </a:rPr>
              <a:t>Dr. Multicast: Rx for Data Center Communication Scalability</a:t>
            </a:r>
            <a:r>
              <a:rPr lang="en-US" b="1" dirty="0"/>
              <a:t>. </a:t>
            </a:r>
            <a:r>
              <a:rPr lang="en-US" dirty="0" err="1"/>
              <a:t>Ymir</a:t>
            </a:r>
            <a:r>
              <a:rPr lang="en-US" dirty="0"/>
              <a:t> </a:t>
            </a:r>
            <a:r>
              <a:rPr lang="en-US" dirty="0" err="1"/>
              <a:t>Vigfusson</a:t>
            </a:r>
            <a:r>
              <a:rPr lang="en-US" dirty="0"/>
              <a:t>, </a:t>
            </a:r>
            <a:r>
              <a:rPr lang="en-US" i="1" dirty="0"/>
              <a:t>et al</a:t>
            </a:r>
            <a:r>
              <a:rPr lang="en-US" dirty="0"/>
              <a:t>. </a:t>
            </a:r>
            <a:r>
              <a:rPr lang="en-US" i="1" dirty="0"/>
              <a:t>ACM SIGOPS 2010</a:t>
            </a:r>
            <a:r>
              <a:rPr lang="en-US" dirty="0"/>
              <a:t>, pp. 349-362. </a:t>
            </a:r>
          </a:p>
          <a:p>
            <a:r>
              <a:rPr lang="en-US" dirty="0" err="1"/>
              <a:t>Int-Serv</a:t>
            </a:r>
            <a:endParaRPr lang="en-US" dirty="0"/>
          </a:p>
          <a:p>
            <a:pPr lvl="1"/>
            <a:r>
              <a:rPr lang="en-US" dirty="0"/>
              <a:t>Guaranteed Service only guarantees max, not average and does not handle jitter</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1926654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6141"/>
            <a:ext cx="9144000" cy="480131"/>
          </a:xfrm>
        </p:spPr>
        <p:txBody>
          <a:bodyPr vert="horz" lIns="91440" tIns="45720" rIns="91440" bIns="45720" rtlCol="0" anchor="ctr">
            <a:normAutofit fontScale="90000"/>
          </a:bodyPr>
          <a:lstStyle/>
          <a:p>
            <a:r>
              <a:rPr lang="en-US" b="1" dirty="0" err="1">
                <a:solidFill>
                  <a:srgbClr val="00AE00"/>
                </a:solidFill>
              </a:rPr>
              <a:t>OpenFlow</a:t>
            </a:r>
            <a:r>
              <a:rPr lang="en-US" b="1" dirty="0">
                <a:solidFill>
                  <a:srgbClr val="00AE00"/>
                </a:solidFill>
              </a:rPr>
              <a:t> (OF) &amp; SW-Defined Net’s (SDN)</a:t>
            </a:r>
          </a:p>
        </p:txBody>
      </p:sp>
      <p:sp>
        <p:nvSpPr>
          <p:cNvPr id="3" name="Content Placeholder 2"/>
          <p:cNvSpPr>
            <a:spLocks noGrp="1"/>
          </p:cNvSpPr>
          <p:nvPr>
            <p:ph idx="1"/>
          </p:nvPr>
        </p:nvSpPr>
        <p:spPr>
          <a:xfrm>
            <a:off x="0" y="990601"/>
            <a:ext cx="9144000" cy="5384880"/>
          </a:xfrm>
        </p:spPr>
        <p:txBody>
          <a:bodyPr>
            <a:normAutofit fontScale="85000" lnSpcReduction="20000"/>
          </a:bodyPr>
          <a:lstStyle/>
          <a:p>
            <a:r>
              <a:rPr lang="en-US" dirty="0"/>
              <a:t>Good per-flow network </a:t>
            </a:r>
            <a:r>
              <a:rPr lang="en-US" dirty="0" err="1"/>
              <a:t>QoS</a:t>
            </a:r>
            <a:endParaRPr lang="en-US" dirty="0"/>
          </a:p>
          <a:p>
            <a:r>
              <a:rPr lang="en-US" dirty="0"/>
              <a:t>But at net not MW level</a:t>
            </a:r>
          </a:p>
          <a:p>
            <a:pPr lvl="1"/>
            <a:r>
              <a:rPr lang="en-US" dirty="0"/>
              <a:t>Need management layer and some APIs above OF</a:t>
            </a:r>
          </a:p>
          <a:p>
            <a:r>
              <a:rPr lang="en-US" dirty="0"/>
              <a:t>Incomplete: Still need to handle other non-network </a:t>
            </a:r>
            <a:r>
              <a:rPr lang="en-US" dirty="0" err="1"/>
              <a:t>QoS</a:t>
            </a:r>
            <a:r>
              <a:rPr lang="en-US" dirty="0"/>
              <a:t>+ properties: redundancy, confidentiality, authentication, ….</a:t>
            </a:r>
          </a:p>
          <a:p>
            <a:r>
              <a:rPr lang="en-US" dirty="0"/>
              <a:t>Can be a lowest-common-denominator approach</a:t>
            </a:r>
          </a:p>
          <a:p>
            <a:r>
              <a:rPr lang="en-US" dirty="0"/>
              <a:t>Interoperability and </a:t>
            </a:r>
            <a:r>
              <a:rPr lang="en-US" dirty="0" err="1"/>
              <a:t>subsetting</a:t>
            </a:r>
            <a:r>
              <a:rPr lang="en-US" dirty="0"/>
              <a:t> [see </a:t>
            </a:r>
            <a:r>
              <a:rPr lang="en-US" dirty="0" err="1"/>
              <a:t>GridStat</a:t>
            </a:r>
            <a:r>
              <a:rPr lang="en-US" dirty="0"/>
              <a:t> chap. of my book]</a:t>
            </a:r>
          </a:p>
          <a:p>
            <a:pPr lvl="1"/>
            <a:r>
              <a:rPr lang="en-US" dirty="0"/>
              <a:t>S. </a:t>
            </a:r>
            <a:r>
              <a:rPr lang="en-US" dirty="0" err="1"/>
              <a:t>McGillicuddy</a:t>
            </a:r>
            <a:r>
              <a:rPr lang="en-US" dirty="0"/>
              <a:t>, “Not all </a:t>
            </a:r>
            <a:r>
              <a:rPr lang="en-US" dirty="0" err="1"/>
              <a:t>OpenFlow</a:t>
            </a:r>
            <a:r>
              <a:rPr lang="en-US" dirty="0"/>
              <a:t> Hardware is Created Equal: Understanding the Options”, Open Network Foundation, 25 September 2013, available via www.opennetworking.org. </a:t>
            </a:r>
          </a:p>
          <a:p>
            <a:r>
              <a:rPr lang="en-US" dirty="0"/>
              <a:t>No rate </a:t>
            </a:r>
            <a:r>
              <a:rPr lang="en-US" dirty="0" err="1"/>
              <a:t>downsampling</a:t>
            </a:r>
            <a:endParaRPr lang="en-US" dirty="0"/>
          </a:p>
          <a:p>
            <a:r>
              <a:rPr lang="en-US" dirty="0"/>
              <a:t>Utilities often don’t have a green field opportunity: have to be able to integrate many non-OF network assets, too</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600662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292"/>
            <a:ext cx="9144000" cy="480131"/>
          </a:xfrm>
        </p:spPr>
        <p:txBody>
          <a:bodyPr vert="horz" lIns="91440" tIns="45720" rIns="91440" bIns="45720" rtlCol="0" anchor="ctr">
            <a:normAutofit fontScale="90000"/>
          </a:bodyPr>
          <a:lstStyle/>
          <a:p>
            <a:r>
              <a:rPr lang="en-US" b="1" dirty="0">
                <a:solidFill>
                  <a:srgbClr val="00AE00"/>
                </a:solidFill>
              </a:rPr>
              <a:t>MPLS</a:t>
            </a:r>
          </a:p>
        </p:txBody>
      </p:sp>
      <p:sp>
        <p:nvSpPr>
          <p:cNvPr id="3" name="Content Placeholder 2"/>
          <p:cNvSpPr>
            <a:spLocks noGrp="1"/>
          </p:cNvSpPr>
          <p:nvPr>
            <p:ph idx="1"/>
          </p:nvPr>
        </p:nvSpPr>
        <p:spPr>
          <a:xfrm>
            <a:off x="0" y="954732"/>
            <a:ext cx="9144000" cy="5184160"/>
          </a:xfrm>
        </p:spPr>
        <p:txBody>
          <a:bodyPr>
            <a:normAutofit fontScale="85000" lnSpcReduction="20000"/>
          </a:bodyPr>
          <a:lstStyle/>
          <a:p>
            <a:r>
              <a:rPr lang="en-US" dirty="0">
                <a:solidFill>
                  <a:schemeClr val="accent2"/>
                </a:solidFill>
              </a:rPr>
              <a:t>Weak statistical guarantees </a:t>
            </a:r>
            <a:r>
              <a:rPr lang="en-US" dirty="0"/>
              <a:t>over {location, user, long time}</a:t>
            </a:r>
          </a:p>
          <a:p>
            <a:pPr lvl="1"/>
            <a:r>
              <a:rPr lang="en-US" dirty="0"/>
              <a:t>Meant to help ISPs coarsely provision bandwidth </a:t>
            </a:r>
            <a:r>
              <a:rPr lang="en-US" dirty="0" err="1"/>
              <a:t>w/QoS</a:t>
            </a:r>
            <a:r>
              <a:rPr lang="en-US" dirty="0"/>
              <a:t>, not for providing specific </a:t>
            </a:r>
            <a:r>
              <a:rPr lang="en-US" dirty="0" err="1"/>
              <a:t>QoS</a:t>
            </a:r>
            <a:r>
              <a:rPr lang="en-US" dirty="0"/>
              <a:t> for given data variable</a:t>
            </a:r>
          </a:p>
          <a:p>
            <a:pPr lvl="1"/>
            <a:r>
              <a:rPr lang="en-US" dirty="0"/>
              <a:t>E.g., </a:t>
            </a:r>
            <a:r>
              <a:rPr lang="en-US" dirty="0">
                <a:solidFill>
                  <a:schemeClr val="accent2"/>
                </a:solidFill>
              </a:rPr>
              <a:t>Harris’ FAA network has 30 minute statistical guarantees</a:t>
            </a:r>
          </a:p>
          <a:p>
            <a:pPr lvl="1"/>
            <a:r>
              <a:rPr lang="en-US" dirty="0">
                <a:solidFill>
                  <a:schemeClr val="accent2"/>
                </a:solidFill>
              </a:rPr>
              <a:t>Highly inappropriate (reckless) for closed-loop apps</a:t>
            </a:r>
          </a:p>
          <a:p>
            <a:r>
              <a:rPr lang="en-US" dirty="0">
                <a:solidFill>
                  <a:schemeClr val="accent2"/>
                </a:solidFill>
              </a:rPr>
              <a:t>Only 8 categories (3 bits) of </a:t>
            </a:r>
            <a:r>
              <a:rPr lang="en-US" dirty="0" err="1">
                <a:solidFill>
                  <a:schemeClr val="accent2"/>
                </a:solidFill>
              </a:rPr>
              <a:t>QoS</a:t>
            </a:r>
            <a:r>
              <a:rPr lang="en-US" dirty="0">
                <a:solidFill>
                  <a:schemeClr val="accent2"/>
                </a:solidFill>
              </a:rPr>
              <a:t> treatment</a:t>
            </a:r>
            <a:r>
              <a:rPr lang="en-US" dirty="0"/>
              <a:t>, yet many (hundreds, ?thousands) of </a:t>
            </a:r>
            <a:r>
              <a:rPr lang="en-US" dirty="0" err="1"/>
              <a:t>QoS</a:t>
            </a:r>
            <a:r>
              <a:rPr lang="en-US" dirty="0"/>
              <a:t> combinations very useful</a:t>
            </a:r>
          </a:p>
          <a:p>
            <a:pPr lvl="1"/>
            <a:r>
              <a:rPr lang="en-US" dirty="0"/>
              <a:t>Its not one size (or 8 sizes) fits all!</a:t>
            </a:r>
          </a:p>
          <a:p>
            <a:pPr lvl="1"/>
            <a:r>
              <a:rPr lang="en-US" dirty="0"/>
              <a:t>Flow with higher priority may not get better treatment than lower</a:t>
            </a:r>
          </a:p>
          <a:p>
            <a:pPr lvl="1"/>
            <a:r>
              <a:rPr lang="en-US" dirty="0"/>
              <a:t>Still have to track and manage ALL traffic if any hope</a:t>
            </a:r>
          </a:p>
          <a:p>
            <a:r>
              <a:rPr lang="en-US" dirty="0"/>
              <a:t>But widely used (with IPMC) by utilities lately, because you can buy it from a router vendor</a:t>
            </a:r>
          </a:p>
          <a:p>
            <a:pPr lvl="1"/>
            <a:r>
              <a:rPr lang="en-US" dirty="0"/>
              <a:t>Because it has (some flavor of) </a:t>
            </a:r>
            <a:r>
              <a:rPr lang="en-US" dirty="0" err="1"/>
              <a:t>QoS</a:t>
            </a:r>
            <a:r>
              <a:rPr lang="en-US" dirty="0"/>
              <a:t> and 1</a:t>
            </a:r>
            <a:r>
              <a:rPr lang="en-US" dirty="0">
                <a:sym typeface="Wingdings"/>
              </a:rPr>
              <a:t>many</a:t>
            </a:r>
            <a:r>
              <a:rPr lang="en-US" dirty="0"/>
              <a:t> superficially similar to what is needed! </a:t>
            </a:r>
          </a:p>
          <a:p>
            <a:pPr lvl="1"/>
            <a:endParaRPr lang="en-US" dirty="0">
              <a:solidFill>
                <a:srgbClr val="FF0000"/>
              </a:solidFill>
            </a:endParaRP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015443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6669"/>
            <a:ext cx="9144000" cy="480131"/>
          </a:xfrm>
        </p:spPr>
        <p:txBody>
          <a:bodyPr vert="horz" lIns="91440" tIns="45720" rIns="91440" bIns="45720" rtlCol="0" anchor="ctr">
            <a:normAutofit fontScale="90000"/>
          </a:bodyPr>
          <a:lstStyle/>
          <a:p>
            <a:r>
              <a:rPr lang="en-US" b="1" dirty="0">
                <a:solidFill>
                  <a:srgbClr val="00AE00"/>
                </a:solidFill>
              </a:rPr>
              <a:t>IEC 61850: The Good (LOTS!)</a:t>
            </a:r>
          </a:p>
        </p:txBody>
      </p:sp>
      <p:sp>
        <p:nvSpPr>
          <p:cNvPr id="3" name="Content Placeholder 2"/>
          <p:cNvSpPr>
            <a:spLocks noGrp="1"/>
          </p:cNvSpPr>
          <p:nvPr>
            <p:ph idx="1"/>
          </p:nvPr>
        </p:nvSpPr>
        <p:spPr>
          <a:xfrm>
            <a:off x="0" y="1112588"/>
            <a:ext cx="9144000" cy="2316412"/>
          </a:xfrm>
        </p:spPr>
        <p:txBody>
          <a:bodyPr>
            <a:normAutofit fontScale="85000" lnSpcReduction="20000"/>
          </a:bodyPr>
          <a:lstStyle/>
          <a:p>
            <a:pPr lvl="0"/>
            <a:r>
              <a:rPr lang="en-US" sz="3300" u="sng" dirty="0">
                <a:solidFill>
                  <a:schemeClr val="accent2"/>
                </a:solidFill>
              </a:rPr>
              <a:t>HUGE</a:t>
            </a:r>
            <a:r>
              <a:rPr lang="en-US" sz="3300" dirty="0">
                <a:solidFill>
                  <a:schemeClr val="accent2"/>
                </a:solidFill>
              </a:rPr>
              <a:t> benefit compared to wires in substation</a:t>
            </a:r>
          </a:p>
          <a:p>
            <a:pPr lvl="0"/>
            <a:r>
              <a:rPr lang="en-US" sz="3300" dirty="0"/>
              <a:t>Data model elegant</a:t>
            </a:r>
          </a:p>
          <a:p>
            <a:pPr lvl="1"/>
            <a:r>
              <a:rPr lang="en-US" dirty="0"/>
              <a:t>Opens up a lot of opportunities to exploit this semantic information in conjunction with power models, data delivery topologies, adaptation, default configuration or </a:t>
            </a:r>
            <a:r>
              <a:rPr lang="en-US" dirty="0" err="1"/>
              <a:t>QoS</a:t>
            </a:r>
            <a:r>
              <a:rPr lang="en-US" dirty="0"/>
              <a:t> settings, ….</a:t>
            </a:r>
          </a:p>
          <a:p>
            <a:pPr lvl="0"/>
            <a:r>
              <a:rPr lang="en-US" sz="3300" dirty="0"/>
              <a:t>Substation Configuration Language (SCL) elegant</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9872767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469"/>
            <a:ext cx="9144000" cy="480131"/>
          </a:xfrm>
        </p:spPr>
        <p:txBody>
          <a:bodyPr vert="horz" lIns="91440" tIns="45720" rIns="91440" bIns="45720" rtlCol="0" anchor="ctr">
            <a:normAutofit fontScale="90000"/>
          </a:bodyPr>
          <a:lstStyle/>
          <a:p>
            <a:r>
              <a:rPr lang="en-US" b="1" dirty="0">
                <a:solidFill>
                  <a:srgbClr val="00AE00"/>
                </a:solidFill>
              </a:rPr>
              <a:t>IEC 61850: The Bad</a:t>
            </a:r>
          </a:p>
        </p:txBody>
      </p:sp>
      <p:sp>
        <p:nvSpPr>
          <p:cNvPr id="3" name="Content Placeholder 2"/>
          <p:cNvSpPr>
            <a:spLocks noGrp="1"/>
          </p:cNvSpPr>
          <p:nvPr>
            <p:ph idx="1"/>
          </p:nvPr>
        </p:nvSpPr>
        <p:spPr>
          <a:xfrm>
            <a:off x="0" y="990600"/>
            <a:ext cx="9144000" cy="5003223"/>
          </a:xfrm>
        </p:spPr>
        <p:txBody>
          <a:bodyPr>
            <a:normAutofit fontScale="92500"/>
          </a:bodyPr>
          <a:lstStyle/>
          <a:p>
            <a:r>
              <a:rPr lang="en-US" b="1" dirty="0"/>
              <a:t>Complexity</a:t>
            </a:r>
          </a:p>
          <a:p>
            <a:pPr lvl="1"/>
            <a:r>
              <a:rPr lang="en-US" dirty="0"/>
              <a:t>Far more complex than it has to be given the problem it is tackling</a:t>
            </a:r>
          </a:p>
          <a:p>
            <a:pPr lvl="1"/>
            <a:r>
              <a:rPr lang="en-US" dirty="0"/>
              <a:t>Double the size/bandwidth of IEEE C37.118 with no extra useful info</a:t>
            </a:r>
          </a:p>
          <a:p>
            <a:pPr lvl="1"/>
            <a:r>
              <a:rPr lang="en-US" dirty="0"/>
              <a:t>Feels to me like a spec doc by a 1975 Mechanical Engineer specifying HW not a 1995 (or later) SW Engineer specifying SW</a:t>
            </a:r>
          </a:p>
          <a:p>
            <a:r>
              <a:rPr lang="en-US" sz="2800" b="1" dirty="0"/>
              <a:t>Hype</a:t>
            </a:r>
          </a:p>
          <a:p>
            <a:pPr lvl="1"/>
            <a:r>
              <a:rPr lang="en-US" dirty="0"/>
              <a:t>Almost sounds like it will cure cancer at times</a:t>
            </a:r>
          </a:p>
          <a:p>
            <a:pPr lvl="2"/>
            <a:r>
              <a:rPr lang="en-US" dirty="0"/>
              <a:t>PJM engineer: 4 substations (ISO has ~30% of the USA footprint)</a:t>
            </a:r>
          </a:p>
          <a:p>
            <a:pPr lvl="1"/>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28371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2750"/>
            <a:ext cx="8357934" cy="5133414"/>
          </a:xfrm>
        </p:spPr>
        <p:txBody>
          <a:bodyPr>
            <a:normAutofit fontScale="92500" lnSpcReduction="20000"/>
          </a:bodyPr>
          <a:lstStyle/>
          <a:p>
            <a:r>
              <a:rPr lang="en-US" b="1" dirty="0">
                <a:solidFill>
                  <a:srgbClr val="C00000"/>
                </a:solidFill>
              </a:rPr>
              <a:t>Questions for Power Engineers &amp; Researchers</a:t>
            </a:r>
          </a:p>
          <a:p>
            <a:r>
              <a:rPr lang="en-US" dirty="0"/>
              <a:t>WAN Apps with Extreme </a:t>
            </a:r>
            <a:r>
              <a:rPr lang="en-US" dirty="0" err="1"/>
              <a:t>Comms</a:t>
            </a:r>
            <a:r>
              <a:rPr lang="en-US" dirty="0"/>
              <a:t> Requirements</a:t>
            </a:r>
          </a:p>
          <a:p>
            <a:r>
              <a:rPr lang="en-US" dirty="0"/>
              <a:t>IT Guidelines for Achieving these Requirements</a:t>
            </a:r>
          </a:p>
          <a:p>
            <a:r>
              <a:rPr lang="en-US" dirty="0" err="1"/>
              <a:t>GridStat</a:t>
            </a:r>
            <a:r>
              <a:rPr lang="en-US" dirty="0"/>
              <a:t>: Industrial Internet for Electricity (IIE)</a:t>
            </a:r>
          </a:p>
          <a:p>
            <a:r>
              <a:rPr lang="en-US" dirty="0" err="1"/>
              <a:t>GridStat</a:t>
            </a:r>
            <a:r>
              <a:rPr lang="en-US" dirty="0"/>
              <a:t> Cyber-Physical Example</a:t>
            </a:r>
          </a:p>
          <a:p>
            <a:r>
              <a:rPr lang="en-US" dirty="0"/>
              <a:t>Cyber-Security for Closed-Loop Apps</a:t>
            </a:r>
          </a:p>
          <a:p>
            <a:r>
              <a:rPr lang="en-US" dirty="0"/>
              <a:t>Optional Backup</a:t>
            </a:r>
          </a:p>
          <a:p>
            <a:pPr lvl="1"/>
            <a:r>
              <a:rPr lang="en-US" dirty="0" err="1"/>
              <a:t>GridSim</a:t>
            </a:r>
            <a:r>
              <a:rPr lang="en-US" dirty="0"/>
              <a:t> &amp; </a:t>
            </a:r>
            <a:r>
              <a:rPr lang="en-US" dirty="0" err="1"/>
              <a:t>GridControl</a:t>
            </a:r>
            <a:r>
              <a:rPr lang="en-US" dirty="0"/>
              <a:t> Brief Overviews </a:t>
            </a:r>
          </a:p>
          <a:p>
            <a:pPr lvl="1"/>
            <a:r>
              <a:rPr lang="en-US" dirty="0"/>
              <a:t>Killer Apps for Cloud Computing</a:t>
            </a:r>
          </a:p>
          <a:p>
            <a:pPr lvl="1"/>
            <a:r>
              <a:rPr lang="en-US" dirty="0"/>
              <a:t>A Distributed Computing Critique of Some Power Protocols: IEC 61850(-90-5), MPLS, …</a:t>
            </a:r>
          </a:p>
          <a:p>
            <a:pPr lvl="1"/>
            <a:r>
              <a:rPr lang="en-US" dirty="0"/>
              <a:t>Why Middleware is Needed for IIE</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04269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4269"/>
            <a:ext cx="9144000" cy="480131"/>
          </a:xfrm>
        </p:spPr>
        <p:txBody>
          <a:bodyPr vert="horz" lIns="91440" tIns="45720" rIns="91440" bIns="45720" rtlCol="0" anchor="ctr">
            <a:normAutofit fontScale="90000"/>
          </a:bodyPr>
          <a:lstStyle/>
          <a:p>
            <a:r>
              <a:rPr lang="en-US" b="1" dirty="0">
                <a:solidFill>
                  <a:srgbClr val="00AE00"/>
                </a:solidFill>
              </a:rPr>
              <a:t>IEC 61850: The Bad (2)</a:t>
            </a:r>
          </a:p>
        </p:txBody>
      </p:sp>
      <p:sp>
        <p:nvSpPr>
          <p:cNvPr id="3" name="Content Placeholder 2"/>
          <p:cNvSpPr>
            <a:spLocks noGrp="1"/>
          </p:cNvSpPr>
          <p:nvPr>
            <p:ph idx="1"/>
          </p:nvPr>
        </p:nvSpPr>
        <p:spPr>
          <a:xfrm>
            <a:off x="0" y="1036002"/>
            <a:ext cx="9144000" cy="5288598"/>
          </a:xfrm>
        </p:spPr>
        <p:txBody>
          <a:bodyPr>
            <a:normAutofit fontScale="92500" lnSpcReduction="20000"/>
          </a:bodyPr>
          <a:lstStyle/>
          <a:p>
            <a:r>
              <a:rPr lang="en-US" sz="2800" b="1" dirty="0"/>
              <a:t>Performance </a:t>
            </a:r>
          </a:p>
          <a:p>
            <a:pPr lvl="1"/>
            <a:r>
              <a:rPr lang="en-US" dirty="0"/>
              <a:t>Subscriber apps have to be able to detect missing and duplicates (no sophisticated fault-tolerant multicast) </a:t>
            </a:r>
          </a:p>
          <a:p>
            <a:pPr lvl="1"/>
            <a:r>
              <a:rPr lang="en-US" dirty="0"/>
              <a:t>GOOSE authentication via RSA signatures: way too expensive for many embedded devices</a:t>
            </a:r>
          </a:p>
          <a:p>
            <a:pPr lvl="2"/>
            <a:r>
              <a:rPr lang="en-US" dirty="0"/>
              <a:t>UIUC paper (</a:t>
            </a:r>
            <a:r>
              <a:rPr lang="en-US" dirty="0" err="1"/>
              <a:t>Jaianqing</a:t>
            </a:r>
            <a:r>
              <a:rPr lang="en-US" dirty="0"/>
              <a:t> Zhang and Carl Gunter, IEEE </a:t>
            </a:r>
            <a:r>
              <a:rPr lang="en-US" dirty="0" err="1"/>
              <a:t>SmartGridComm</a:t>
            </a:r>
            <a:r>
              <a:rPr lang="en-US" dirty="0"/>
              <a:t> 2010)</a:t>
            </a:r>
          </a:p>
          <a:p>
            <a:pPr lvl="2"/>
            <a:r>
              <a:rPr lang="en-US" dirty="0"/>
              <a:t>WSU paper (Hauser et al paper from HICS 45 (2012))</a:t>
            </a:r>
          </a:p>
          <a:p>
            <a:pPr lvl="2"/>
            <a:r>
              <a:rPr lang="en-US" dirty="0"/>
              <a:t>Later shared key extensions allow subscriber to spoof publisher </a:t>
            </a:r>
            <a:r>
              <a:rPr lang="en-US" dirty="0">
                <a:sym typeface="Wingdings" panose="05000000000000000000" pitchFamily="2" charset="2"/>
              </a:rPr>
              <a:t></a:t>
            </a:r>
            <a:endParaRPr lang="en-US" dirty="0"/>
          </a:p>
          <a:p>
            <a:pPr lvl="1"/>
            <a:r>
              <a:rPr lang="en-US" dirty="0"/>
              <a:t>GOOSE messages very CPU-intensive with ASN.1 integer fields etc, expensive for many embedded devices</a:t>
            </a:r>
          </a:p>
          <a:p>
            <a:pPr lvl="1"/>
            <a:r>
              <a:rPr lang="en-US" dirty="0"/>
              <a:t>Have to be careful that the multicast (Ethernet broadcast) does not overload small embedded devices</a:t>
            </a:r>
          </a:p>
          <a:p>
            <a:pPr lvl="1"/>
            <a:r>
              <a:rPr lang="en-US" dirty="0"/>
              <a:t>Note: </a:t>
            </a:r>
            <a:r>
              <a:rPr lang="en-US" b="1" dirty="0">
                <a:solidFill>
                  <a:srgbClr val="C00000"/>
                </a:solidFill>
              </a:rPr>
              <a:t>61850-90-5 is NOT middleware </a:t>
            </a:r>
            <a:r>
              <a:rPr lang="en-US" dirty="0"/>
              <a:t>(not even close)</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0352304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13"/>
            <a:ext cx="9144000" cy="807787"/>
          </a:xfrm>
        </p:spPr>
        <p:txBody>
          <a:bodyPr vert="horz" lIns="91440" tIns="45720" rIns="91440" bIns="45720" rtlCol="0" anchor="ctr">
            <a:normAutofit/>
          </a:bodyPr>
          <a:lstStyle/>
          <a:p>
            <a:r>
              <a:rPr lang="en-US" b="1" dirty="0">
                <a:solidFill>
                  <a:srgbClr val="00AE00"/>
                </a:solidFill>
              </a:rPr>
              <a:t>IEC 61850: The Bad (3)</a:t>
            </a:r>
          </a:p>
        </p:txBody>
      </p:sp>
      <p:sp>
        <p:nvSpPr>
          <p:cNvPr id="3" name="Content Placeholder 2"/>
          <p:cNvSpPr>
            <a:spLocks noGrp="1"/>
          </p:cNvSpPr>
          <p:nvPr>
            <p:ph idx="1"/>
          </p:nvPr>
        </p:nvSpPr>
        <p:spPr>
          <a:xfrm>
            <a:off x="0" y="990600"/>
            <a:ext cx="9144000" cy="4484620"/>
          </a:xfrm>
        </p:spPr>
        <p:txBody>
          <a:bodyPr/>
          <a:lstStyle/>
          <a:p>
            <a:r>
              <a:rPr lang="en-US" sz="2800" b="1" dirty="0" err="1"/>
              <a:t>Misc</a:t>
            </a:r>
            <a:endParaRPr lang="en-US" sz="2800" b="1" dirty="0"/>
          </a:p>
          <a:p>
            <a:pPr lvl="1"/>
            <a:r>
              <a:rPr lang="en-US" dirty="0"/>
              <a:t>$3K just to read the spec</a:t>
            </a:r>
          </a:p>
          <a:p>
            <a:pPr lvl="1"/>
            <a:r>
              <a:rPr lang="en-US" dirty="0"/>
              <a:t>Design by Committee before Full Implementation</a:t>
            </a:r>
          </a:p>
          <a:p>
            <a:pPr lvl="1"/>
            <a:r>
              <a:rPr lang="en-US" dirty="0"/>
              <a:t>Way better standardization models: IETF and OMG</a:t>
            </a:r>
          </a:p>
          <a:p>
            <a:pPr marL="914400" lvl="4" indent="0">
              <a:buNone/>
            </a:pPr>
            <a:r>
              <a:rPr lang="en-US" dirty="0"/>
              <a:t>"We reject: kings, presidents, and voting. </a:t>
            </a:r>
          </a:p>
          <a:p>
            <a:pPr marL="914400" lvl="4" indent="0">
              <a:buNone/>
            </a:pPr>
            <a:r>
              <a:rPr lang="en-US" dirty="0"/>
              <a:t> We believe in: rough consensus and running code."</a:t>
            </a:r>
          </a:p>
          <a:p>
            <a:pPr lvl="3"/>
            <a:r>
              <a:rPr lang="en-US" i="1" dirty="0"/>
              <a:t>David Clark, Internet pioneer</a:t>
            </a:r>
          </a:p>
          <a:p>
            <a:pPr marL="914400" lvl="4" indent="0">
              <a:buNone/>
            </a:pPr>
            <a:r>
              <a:rPr lang="en-US" dirty="0"/>
              <a:t>“Any time you standardize beyond the state of the practice you are in trouble.”</a:t>
            </a:r>
          </a:p>
          <a:p>
            <a:pPr lvl="3"/>
            <a:r>
              <a:rPr lang="en-US" i="1" dirty="0"/>
              <a:t>Richard </a:t>
            </a:r>
            <a:r>
              <a:rPr lang="en-US" i="1" dirty="0" err="1"/>
              <a:t>Schantz</a:t>
            </a:r>
            <a:r>
              <a:rPr lang="en-US" i="1" dirty="0"/>
              <a:t>, father of middleware</a:t>
            </a:r>
          </a:p>
          <a:p>
            <a:pPr marL="914400" lvl="4" indent="0">
              <a:buNone/>
            </a:pPr>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3352377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13"/>
            <a:ext cx="9144000" cy="807787"/>
          </a:xfrm>
        </p:spPr>
        <p:txBody>
          <a:bodyPr vert="horz" lIns="91440" tIns="45720" rIns="91440" bIns="45720" rtlCol="0" anchor="ctr">
            <a:normAutofit/>
          </a:bodyPr>
          <a:lstStyle/>
          <a:p>
            <a:r>
              <a:rPr lang="en-US" b="1" dirty="0">
                <a:solidFill>
                  <a:srgbClr val="00AE00"/>
                </a:solidFill>
              </a:rPr>
              <a:t>IEC 61850: The Bad (4)</a:t>
            </a:r>
          </a:p>
        </p:txBody>
      </p:sp>
      <p:sp>
        <p:nvSpPr>
          <p:cNvPr id="3" name="Content Placeholder 2"/>
          <p:cNvSpPr>
            <a:spLocks noGrp="1"/>
          </p:cNvSpPr>
          <p:nvPr>
            <p:ph idx="1"/>
          </p:nvPr>
        </p:nvSpPr>
        <p:spPr>
          <a:xfrm>
            <a:off x="0" y="1066800"/>
            <a:ext cx="9144000" cy="3962400"/>
          </a:xfrm>
        </p:spPr>
        <p:txBody>
          <a:bodyPr/>
          <a:lstStyle/>
          <a:p>
            <a:r>
              <a:rPr lang="en-US" sz="2800" b="1" dirty="0" err="1"/>
              <a:t>Misc</a:t>
            </a:r>
            <a:r>
              <a:rPr lang="en-US" sz="2800" b="1" dirty="0"/>
              <a:t> (cont.)</a:t>
            </a:r>
          </a:p>
          <a:p>
            <a:pPr lvl="1"/>
            <a:r>
              <a:rPr lang="en-US" dirty="0"/>
              <a:t>PMUs often need </a:t>
            </a:r>
            <a:r>
              <a:rPr lang="en-US" dirty="0" err="1"/>
              <a:t>many:one</a:t>
            </a:r>
            <a:r>
              <a:rPr lang="en-US" dirty="0"/>
              <a:t> (to a PDC) not 1:many communication</a:t>
            </a:r>
          </a:p>
          <a:p>
            <a:pPr lvl="1"/>
            <a:r>
              <a:rPr lang="en-US" dirty="0"/>
              <a:t>Lack of a reference implementation and reference test suite</a:t>
            </a:r>
          </a:p>
          <a:p>
            <a:pPr lvl="2"/>
            <a:r>
              <a:rPr lang="en-US" dirty="0"/>
              <a:t>Have to test devices pairwise</a:t>
            </a:r>
          </a:p>
          <a:p>
            <a:pPr lvl="2"/>
            <a:r>
              <a:rPr lang="en-US" dirty="0"/>
              <a:t>Standard so huge many vendors don’t implement all of it; most vendors violate the standard in some way</a:t>
            </a:r>
          </a:p>
          <a:p>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2658368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613"/>
            <a:ext cx="9144000" cy="944387"/>
          </a:xfrm>
        </p:spPr>
        <p:txBody>
          <a:bodyPr vert="horz" lIns="91440" tIns="45720" rIns="91440" bIns="45720" rtlCol="0" anchor="ctr">
            <a:normAutofit/>
          </a:bodyPr>
          <a:lstStyle/>
          <a:p>
            <a:r>
              <a:rPr lang="en-US" b="1" dirty="0">
                <a:solidFill>
                  <a:srgbClr val="00AE00"/>
                </a:solidFill>
              </a:rPr>
              <a:t>IEC 61850: The Ugly</a:t>
            </a:r>
          </a:p>
        </p:txBody>
      </p:sp>
      <p:sp>
        <p:nvSpPr>
          <p:cNvPr id="3" name="Content Placeholder 2"/>
          <p:cNvSpPr>
            <a:spLocks noGrp="1"/>
          </p:cNvSpPr>
          <p:nvPr>
            <p:ph idx="1"/>
          </p:nvPr>
        </p:nvSpPr>
        <p:spPr>
          <a:xfrm>
            <a:off x="0" y="1115025"/>
            <a:ext cx="9144000" cy="4058759"/>
          </a:xfrm>
        </p:spPr>
        <p:txBody>
          <a:bodyPr>
            <a:normAutofit fontScale="85000" lnSpcReduction="20000"/>
          </a:bodyPr>
          <a:lstStyle/>
          <a:p>
            <a:r>
              <a:rPr lang="en-US" dirty="0"/>
              <a:t>Data Model is portable, but no configuration and other tools that are vendor-agnostic </a:t>
            </a:r>
            <a:r>
              <a:rPr lang="en-US" dirty="0">
                <a:sym typeface="Wingdings" panose="05000000000000000000" pitchFamily="2" charset="2"/>
              </a:rPr>
              <a:t></a:t>
            </a:r>
          </a:p>
          <a:p>
            <a:pPr lvl="1"/>
            <a:r>
              <a:rPr lang="en-US" dirty="0">
                <a:sym typeface="Wingdings" panose="05000000000000000000" pitchFamily="2" charset="2"/>
              </a:rPr>
              <a:t>Can you spell this: V-E-N-D-O-R  L-O-C-K-I-N ???</a:t>
            </a:r>
          </a:p>
          <a:p>
            <a:pPr lvl="1"/>
            <a:r>
              <a:rPr lang="en-US" dirty="0">
                <a:sym typeface="Wingdings" panose="05000000000000000000" pitchFamily="2" charset="2"/>
              </a:rPr>
              <a:t>But it’s a “standard” so the suits and MBAs want it</a:t>
            </a:r>
            <a:endParaRPr lang="en-US" dirty="0"/>
          </a:p>
          <a:p>
            <a:r>
              <a:rPr lang="en-US" dirty="0"/>
              <a:t>WANs are very different from LANs: partial failures &amp; widely-varying performance (incl. network jitter)</a:t>
            </a:r>
          </a:p>
          <a:p>
            <a:r>
              <a:rPr lang="en-US" dirty="0"/>
              <a:t>61850 assumes the same interface for a LAN will magically work in a WAN	</a:t>
            </a:r>
          </a:p>
          <a:p>
            <a:pPr lvl="1"/>
            <a:r>
              <a:rPr lang="en-US" dirty="0"/>
              <a:t>Known by distributed computing practitioners and applied researchers to be false since &lt;= 1990</a:t>
            </a:r>
          </a:p>
          <a:p>
            <a:pPr lvl="2"/>
            <a:r>
              <a:rPr lang="en-US" dirty="0"/>
              <a:t>See the “A Note on Distributed Computing” by Waldo et al</a:t>
            </a:r>
          </a:p>
          <a:p>
            <a:pPr lvl="0"/>
            <a:endParaRPr lang="en-US" sz="2200" dirty="0"/>
          </a:p>
          <a:p>
            <a:pPr lvl="2"/>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969481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177"/>
            <a:ext cx="9144000" cy="673423"/>
          </a:xfrm>
        </p:spPr>
        <p:txBody>
          <a:bodyPr vert="horz" lIns="91440" tIns="45720" rIns="91440" bIns="45720" rtlCol="0" anchor="ctr">
            <a:normAutofit fontScale="90000"/>
          </a:bodyPr>
          <a:lstStyle/>
          <a:p>
            <a:r>
              <a:rPr lang="en-US" b="1" dirty="0">
                <a:solidFill>
                  <a:srgbClr val="00AE00"/>
                </a:solidFill>
              </a:rPr>
              <a:t>IEC 61850: The Ugly (2)</a:t>
            </a:r>
          </a:p>
        </p:txBody>
      </p:sp>
      <p:sp>
        <p:nvSpPr>
          <p:cNvPr id="3" name="Content Placeholder 2"/>
          <p:cNvSpPr>
            <a:spLocks noGrp="1"/>
          </p:cNvSpPr>
          <p:nvPr>
            <p:ph idx="1"/>
          </p:nvPr>
        </p:nvSpPr>
        <p:spPr>
          <a:xfrm>
            <a:off x="0" y="914399"/>
            <a:ext cx="9144000" cy="5663243"/>
          </a:xfrm>
        </p:spPr>
        <p:txBody>
          <a:bodyPr>
            <a:normAutofit fontScale="92500" lnSpcReduction="20000"/>
          </a:bodyPr>
          <a:lstStyle/>
          <a:p>
            <a:pPr lvl="0"/>
            <a:r>
              <a:rPr lang="en-US" sz="3000" dirty="0"/>
              <a:t>61850-90-5 is the WAN extension</a:t>
            </a:r>
          </a:p>
          <a:p>
            <a:pPr lvl="1"/>
            <a:r>
              <a:rPr lang="en-US" sz="2600" dirty="0"/>
              <a:t>Dec 2010 draft says communications redundancy is “crucial”</a:t>
            </a:r>
          </a:p>
          <a:p>
            <a:pPr lvl="1"/>
            <a:r>
              <a:rPr lang="en-US" sz="2600" dirty="0"/>
              <a:t>But the draft has less than one page on it (Sec 8.8) that has no meaningful details </a:t>
            </a:r>
          </a:p>
          <a:p>
            <a:pPr lvl="1"/>
            <a:r>
              <a:rPr lang="en-US" sz="2600" dirty="0"/>
              <a:t>IETF RFC 2991 it relies on has nothing about end-to-end latency, availability, exploiting a more controllable utility infrastructure, tradeoffs below, </a:t>
            </a:r>
            <a:r>
              <a:rPr lang="en-US" sz="2600" dirty="0" err="1"/>
              <a:t>etc</a:t>
            </a:r>
            <a:endParaRPr lang="en-US" sz="2600" dirty="0"/>
          </a:p>
          <a:p>
            <a:pPr lvl="1"/>
            <a:r>
              <a:rPr lang="en-US" sz="2600" dirty="0"/>
              <a:t>Advanced multicast is hard, fault-tolerant is harder, real-time is harder yet, with security (not ruining </a:t>
            </a:r>
            <a:r>
              <a:rPr lang="en-US" sz="2600" dirty="0" err="1"/>
              <a:t>perf</a:t>
            </a:r>
            <a:r>
              <a:rPr lang="en-US" sz="2600" dirty="0"/>
              <a:t>.) worse</a:t>
            </a:r>
          </a:p>
          <a:p>
            <a:pPr lvl="1"/>
            <a:r>
              <a:rPr lang="en-US" sz="2600" dirty="0"/>
              <a:t>Wide range of properties could trade off, incl. latency, jitter, consistency, throughput, resource consumption, availability, ...</a:t>
            </a:r>
          </a:p>
          <a:p>
            <a:pPr lvl="1"/>
            <a:r>
              <a:rPr lang="en-US" sz="2600" dirty="0"/>
              <a:t>Do implementers (or drafters) know what this space of possible properties is, what tradeoffs their given implementations make?  Very unlikely…</a:t>
            </a:r>
          </a:p>
          <a:p>
            <a:pPr lvl="1"/>
            <a:r>
              <a:rPr lang="en-US" sz="2600" dirty="0"/>
              <a:t>Do utilities/ISOs know what tradeoffs they are being sold, and how appropriate they are for them? Unlikelier!</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5245581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13"/>
            <a:ext cx="9144000" cy="807787"/>
          </a:xfrm>
        </p:spPr>
        <p:txBody>
          <a:bodyPr vert="horz" lIns="91440" tIns="45720" rIns="91440" bIns="45720" rtlCol="0" anchor="ctr">
            <a:normAutofit/>
          </a:bodyPr>
          <a:lstStyle/>
          <a:p>
            <a:r>
              <a:rPr lang="en-US" b="1" dirty="0">
                <a:solidFill>
                  <a:srgbClr val="00AE00"/>
                </a:solidFill>
              </a:rPr>
              <a:t>IEC 61850: The Ugly (3)</a:t>
            </a:r>
          </a:p>
        </p:txBody>
      </p:sp>
      <p:sp>
        <p:nvSpPr>
          <p:cNvPr id="3" name="Content Placeholder 2"/>
          <p:cNvSpPr>
            <a:spLocks noGrp="1"/>
          </p:cNvSpPr>
          <p:nvPr>
            <p:ph idx="1"/>
          </p:nvPr>
        </p:nvSpPr>
        <p:spPr>
          <a:xfrm>
            <a:off x="0" y="985890"/>
            <a:ext cx="9144000" cy="3586110"/>
          </a:xfrm>
        </p:spPr>
        <p:txBody>
          <a:bodyPr>
            <a:normAutofit lnSpcReduction="10000"/>
          </a:bodyPr>
          <a:lstStyle/>
          <a:p>
            <a:pPr lvl="0"/>
            <a:r>
              <a:rPr lang="en-US" sz="2800" dirty="0"/>
              <a:t>Bottom line: a lead control engineer from a large utility (with very forward-thinking, advanced ICT) to me</a:t>
            </a:r>
          </a:p>
          <a:p>
            <a:pPr lvl="1"/>
            <a:r>
              <a:rPr lang="en-US" dirty="0"/>
              <a:t>2009: “No way in hell am I letting it [61850] outside my substations”</a:t>
            </a:r>
          </a:p>
          <a:p>
            <a:pPr lvl="1"/>
            <a:r>
              <a:rPr lang="en-US" dirty="0"/>
              <a:t>2011: (ruefully) “I was overruled from above, because its ‘a standard’.”</a:t>
            </a:r>
          </a:p>
          <a:p>
            <a:pPr lvl="2"/>
            <a:r>
              <a:rPr lang="en-US" sz="2400" dirty="0"/>
              <a:t>But a standard for doing what? With what properties traded off?</a:t>
            </a:r>
          </a:p>
          <a:p>
            <a:pPr lvl="2"/>
            <a:endParaRPr lang="en-US" dirty="0"/>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772372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914" y="434269"/>
            <a:ext cx="7772400" cy="480131"/>
          </a:xfrm>
        </p:spPr>
        <p:txBody>
          <a:bodyPr vert="horz" lIns="91440" tIns="45720" rIns="91440" bIns="45720" rtlCol="0" anchor="ctr">
            <a:normAutofit fontScale="90000"/>
          </a:bodyPr>
          <a:lstStyle/>
          <a:p>
            <a:r>
              <a:rPr lang="en-US" b="1" dirty="0">
                <a:solidFill>
                  <a:srgbClr val="00AE00"/>
                </a:solidFill>
              </a:rPr>
              <a:t>Email from that Same Utility</a:t>
            </a:r>
          </a:p>
        </p:txBody>
      </p:sp>
      <p:sp>
        <p:nvSpPr>
          <p:cNvPr id="3" name="Content Placeholder 2"/>
          <p:cNvSpPr>
            <a:spLocks noGrp="1"/>
          </p:cNvSpPr>
          <p:nvPr>
            <p:ph idx="1"/>
          </p:nvPr>
        </p:nvSpPr>
        <p:spPr>
          <a:xfrm>
            <a:off x="0" y="1447800"/>
            <a:ext cx="9143999" cy="4610288"/>
          </a:xfrm>
        </p:spPr>
        <p:txBody>
          <a:bodyPr>
            <a:normAutofit lnSpcReduction="10000"/>
          </a:bodyPr>
          <a:lstStyle/>
          <a:p>
            <a:pPr marL="165100" indent="0">
              <a:buNone/>
            </a:pPr>
            <a:r>
              <a:rPr lang="en-US" sz="2000" dirty="0"/>
              <a:t>I have little insight into the particulars, but I've been involved in conversations about aligning the IEC 61850 with the CIM (an elusive goal), plus some sidebar conversations on the "immaturity" of the standard (although its been kicking around for 10 years).  I think the underlying reason for this perception is the </a:t>
            </a:r>
            <a:r>
              <a:rPr lang="en-US" sz="2000" b="1" dirty="0"/>
              <a:t>vendor equipment-specific configuration tools</a:t>
            </a:r>
            <a:r>
              <a:rPr lang="en-US" sz="2000" dirty="0"/>
              <a:t> for 61850 and how </a:t>
            </a:r>
            <a:r>
              <a:rPr lang="en-US" sz="2000" b="1" dirty="0"/>
              <a:t>each vendor cherry-picks the standard</a:t>
            </a:r>
            <a:r>
              <a:rPr lang="en-US" sz="2000" dirty="0"/>
              <a:t> </a:t>
            </a:r>
            <a:r>
              <a:rPr lang="en-US" sz="2000" b="1" dirty="0"/>
              <a:t>with little regard to its impact on the overall substation configuration problem faced by a utility</a:t>
            </a:r>
            <a:r>
              <a:rPr lang="en-US" sz="2000" dirty="0"/>
              <a:t>.</a:t>
            </a:r>
          </a:p>
          <a:p>
            <a:pPr marL="165100" indent="0">
              <a:buNone/>
            </a:pPr>
            <a:r>
              <a:rPr lang="en-US" sz="2000" dirty="0"/>
              <a:t>There is a need for a vendor-agnostic toolset that mirrors the utility engineering process for constructing (or upgrading) a substation, and the long-term maintenance of the substation configuration. This process goes through several hands over several years, starting with a substation designer and ending with project engineers. The designer typically has templates to follow for the design, necessarily at a high level to explain (and sell) the design. </a:t>
            </a:r>
            <a:r>
              <a:rPr lang="en-US" sz="2000" b="1" dirty="0"/>
              <a:t>The electrical equipment vendors associated with the utility at the beginning of the design may not be the same when the time comes to purchase equipment</a:t>
            </a:r>
            <a:r>
              <a:rPr lang="en-US" sz="2000" dirty="0"/>
              <a:t>. [… continued]</a:t>
            </a:r>
          </a:p>
        </p:txBody>
      </p:sp>
      <p:sp>
        <p:nvSpPr>
          <p:cNvPr id="4" name="TextBox 3"/>
          <p:cNvSpPr txBox="1"/>
          <p:nvPr/>
        </p:nvSpPr>
        <p:spPr>
          <a:xfrm>
            <a:off x="152400" y="1066800"/>
            <a:ext cx="7458773" cy="369332"/>
          </a:xfrm>
          <a:prstGeom prst="rect">
            <a:avLst/>
          </a:prstGeom>
          <a:noFill/>
        </p:spPr>
        <p:txBody>
          <a:bodyPr wrap="none" rtlCol="0">
            <a:spAutoFit/>
          </a:bodyPr>
          <a:lstStyle/>
          <a:p>
            <a:r>
              <a:rPr lang="en-US" dirty="0">
                <a:solidFill>
                  <a:schemeClr val="accent2"/>
                </a:solidFill>
              </a:rPr>
              <a:t>[</a:t>
            </a:r>
            <a:r>
              <a:rPr lang="en-US" b="1" dirty="0">
                <a:solidFill>
                  <a:schemeClr val="accent2"/>
                </a:solidFill>
              </a:rPr>
              <a:t>Emphasis</a:t>
            </a:r>
            <a:r>
              <a:rPr lang="en-US" dirty="0">
                <a:solidFill>
                  <a:schemeClr val="accent2"/>
                </a:solidFill>
              </a:rPr>
              <a:t> is mine…. There are standards, and then there are STANDARDS …..]</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748690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885"/>
            <a:ext cx="9144000" cy="882115"/>
          </a:xfrm>
        </p:spPr>
        <p:txBody>
          <a:bodyPr vert="horz" lIns="91440" tIns="45720" rIns="91440" bIns="45720" rtlCol="0" anchor="ctr">
            <a:normAutofit/>
          </a:bodyPr>
          <a:lstStyle/>
          <a:p>
            <a:r>
              <a:rPr lang="en-US" b="1" dirty="0">
                <a:solidFill>
                  <a:srgbClr val="00AE00"/>
                </a:solidFill>
              </a:rPr>
              <a:t>Email from that Same Utility (2)</a:t>
            </a:r>
          </a:p>
        </p:txBody>
      </p:sp>
      <p:sp>
        <p:nvSpPr>
          <p:cNvPr id="3" name="Content Placeholder 2"/>
          <p:cNvSpPr>
            <a:spLocks noGrp="1"/>
          </p:cNvSpPr>
          <p:nvPr>
            <p:ph idx="1"/>
          </p:nvPr>
        </p:nvSpPr>
        <p:spPr>
          <a:xfrm>
            <a:off x="0" y="1066799"/>
            <a:ext cx="9144000" cy="4953001"/>
          </a:xfrm>
        </p:spPr>
        <p:txBody>
          <a:bodyPr/>
          <a:lstStyle/>
          <a:p>
            <a:pPr marL="165100" indent="0">
              <a:buNone/>
            </a:pPr>
            <a:r>
              <a:rPr lang="en-US" sz="2000" dirty="0"/>
              <a:t>[… continued] Thus the need for the vendor-agnostic toolset to support the design process and "seamlessly" transition to vendor-specific 61850 implementations as purchase orders are cut. Having all the tools CIM compliant would be a nice touch, but the two standards are not easily made compatible. There is much work to be done to solve the 61850 design/maintenance tool problem.</a:t>
            </a:r>
          </a:p>
          <a:p>
            <a:pPr marL="165100" indent="0">
              <a:buNone/>
            </a:pPr>
            <a:r>
              <a:rPr lang="en-US" sz="2000" dirty="0"/>
              <a:t>There are a lot of communication protocols in the electric grid domain, each reflecting the needs (and IT maturity state) of the time - from Modbus to DNP3 to 61850 to </a:t>
            </a:r>
            <a:r>
              <a:rPr lang="en-US" sz="2000" dirty="0" err="1"/>
              <a:t>GridStat</a:t>
            </a:r>
            <a:r>
              <a:rPr lang="en-US" sz="2000" dirty="0"/>
              <a:t>. </a:t>
            </a:r>
            <a:r>
              <a:rPr lang="en-US" sz="2000" b="1" dirty="0"/>
              <a:t>Unfortunately a utility cannot green-field a new grid as each new protocol is developed</a:t>
            </a:r>
            <a:r>
              <a:rPr lang="en-US" sz="2000" dirty="0"/>
              <a:t>, it has to ensure its deployed assets remain useful while trying to realize the benefits offered by maturing Information and Communications Technologies. That is a major driver behind the XYZ Advanced Lab - to determine which technologies have the potential to improve the XYZ grid's "</a:t>
            </a:r>
            <a:r>
              <a:rPr lang="en-US" sz="2000" dirty="0" err="1"/>
              <a:t>ities</a:t>
            </a:r>
            <a:r>
              <a:rPr lang="en-US" sz="2000" dirty="0"/>
              <a:t>" : reliability, stability, profitability, etc.</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8410746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1730"/>
            <a:ext cx="8357934" cy="5133414"/>
          </a:xfrm>
        </p:spPr>
        <p:txBody>
          <a:bodyPr>
            <a:normAutofit/>
          </a:bodyPr>
          <a:lstStyle/>
          <a:p>
            <a:r>
              <a:rPr lang="en-US" b="1" dirty="0">
                <a:solidFill>
                  <a:srgbClr val="C0504D"/>
                </a:solidFill>
              </a:rPr>
              <a:t>Optional Backup</a:t>
            </a:r>
          </a:p>
          <a:p>
            <a:pPr marL="742950" lvl="2" indent="-342900"/>
            <a:r>
              <a:rPr lang="en-US" sz="2800" dirty="0" err="1">
                <a:solidFill>
                  <a:schemeClr val="bg1">
                    <a:lumMod val="75000"/>
                  </a:schemeClr>
                </a:solidFill>
              </a:rPr>
              <a:t>GridSim</a:t>
            </a:r>
            <a:r>
              <a:rPr lang="en-US" sz="2800" dirty="0">
                <a:solidFill>
                  <a:schemeClr val="bg1">
                    <a:lumMod val="75000"/>
                  </a:schemeClr>
                </a:solidFill>
              </a:rPr>
              <a:t> &amp; </a:t>
            </a:r>
            <a:r>
              <a:rPr lang="en-US" sz="2800" dirty="0" err="1">
                <a:solidFill>
                  <a:schemeClr val="bg1">
                    <a:lumMod val="75000"/>
                  </a:schemeClr>
                </a:solidFill>
              </a:rPr>
              <a:t>GridControl</a:t>
            </a:r>
            <a:r>
              <a:rPr lang="en-US" sz="2800" dirty="0">
                <a:solidFill>
                  <a:schemeClr val="bg1">
                    <a:lumMod val="75000"/>
                  </a:schemeClr>
                </a:solidFill>
              </a:rPr>
              <a:t> Brief Overviews </a:t>
            </a:r>
          </a:p>
          <a:p>
            <a:pPr lvl="1"/>
            <a:r>
              <a:rPr lang="en-US" dirty="0">
                <a:solidFill>
                  <a:schemeClr val="bg1">
                    <a:lumMod val="75000"/>
                  </a:schemeClr>
                </a:solidFill>
              </a:rPr>
              <a:t>Killer Apps for Cloud Computing</a:t>
            </a:r>
          </a:p>
          <a:p>
            <a:pPr lvl="1"/>
            <a:r>
              <a:rPr lang="en-US" dirty="0">
                <a:solidFill>
                  <a:schemeClr val="bg1">
                    <a:lumMod val="75000"/>
                  </a:schemeClr>
                </a:solidFill>
              </a:rPr>
              <a:t>A Distributed Computing Critique of Some Power Protocols: IEC 61850(-90-5), MPLS, …</a:t>
            </a:r>
          </a:p>
          <a:p>
            <a:pPr marL="742950" lvl="2" indent="-342900"/>
            <a:r>
              <a:rPr lang="en-US" sz="2800" b="1" dirty="0">
                <a:solidFill>
                  <a:srgbClr val="C0504D"/>
                </a:solidFill>
              </a:rPr>
              <a:t>Why Middleware is Needed for IIE</a:t>
            </a:r>
          </a:p>
          <a:p>
            <a:pPr lvl="1"/>
            <a:r>
              <a:rPr lang="en-US" dirty="0"/>
              <a:t>Ratatoskr RPC/</a:t>
            </a:r>
            <a:r>
              <a:rPr lang="en-US" dirty="0" err="1"/>
              <a:t>GridStat</a:t>
            </a:r>
            <a:r>
              <a:rPr lang="en-US" dirty="0"/>
              <a:t> with </a:t>
            </a:r>
            <a:r>
              <a:rPr lang="en-US" dirty="0" err="1"/>
              <a:t>tuneable</a:t>
            </a:r>
            <a:r>
              <a:rPr lang="en-US" dirty="0"/>
              <a:t> timeliness, redundancy, safety</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944482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160"/>
            <a:ext cx="9144000" cy="783771"/>
          </a:xfrm>
        </p:spPr>
        <p:txBody>
          <a:bodyPr>
            <a:normAutofit/>
          </a:bodyPr>
          <a:lstStyle/>
          <a:p>
            <a:r>
              <a:rPr lang="en-US" sz="3200" dirty="0">
                <a:solidFill>
                  <a:srgbClr val="00AE00"/>
                </a:solidFill>
              </a:rPr>
              <a:t>Middleware (MW) Integrating Legacy (Sub)Systems</a:t>
            </a:r>
            <a:endParaRPr lang="en-US" sz="3200" dirty="0"/>
          </a:p>
        </p:txBody>
      </p:sp>
      <p:sp>
        <p:nvSpPr>
          <p:cNvPr id="3" name="TextBox 2"/>
          <p:cNvSpPr txBox="1"/>
          <p:nvPr/>
        </p:nvSpPr>
        <p:spPr>
          <a:xfrm>
            <a:off x="-50293" y="436929"/>
            <a:ext cx="2780793" cy="1200329"/>
          </a:xfrm>
          <a:prstGeom prst="rect">
            <a:avLst/>
          </a:prstGeom>
          <a:noFill/>
        </p:spPr>
        <p:txBody>
          <a:bodyPr wrap="square" rtlCol="0">
            <a:spAutoFit/>
          </a:bodyPr>
          <a:lstStyle/>
          <a:p>
            <a:r>
              <a:rPr lang="en-US" dirty="0"/>
              <a:t>Flow start (publisher) could also be RTU, substation router, </a:t>
            </a:r>
            <a:r>
              <a:rPr lang="en-US" dirty="0" err="1"/>
              <a:t>OpenPDC</a:t>
            </a:r>
            <a:r>
              <a:rPr lang="en-US" dirty="0"/>
              <a:t>, etc. i.e. not just a single sensor.</a:t>
            </a:r>
          </a:p>
        </p:txBody>
      </p:sp>
      <p:sp>
        <p:nvSpPr>
          <p:cNvPr id="4" name="TextBox 3"/>
          <p:cNvSpPr txBox="1"/>
          <p:nvPr/>
        </p:nvSpPr>
        <p:spPr>
          <a:xfrm>
            <a:off x="2875146" y="471011"/>
            <a:ext cx="2115954" cy="923330"/>
          </a:xfrm>
          <a:prstGeom prst="rect">
            <a:avLst/>
          </a:prstGeom>
          <a:noFill/>
        </p:spPr>
        <p:txBody>
          <a:bodyPr wrap="square" rtlCol="0">
            <a:spAutoFit/>
          </a:bodyPr>
          <a:lstStyle/>
          <a:p>
            <a:r>
              <a:rPr lang="en-US" dirty="0"/>
              <a:t>GS subscriber could be RTU, substation router, </a:t>
            </a:r>
            <a:r>
              <a:rPr lang="en-US" dirty="0" err="1"/>
              <a:t>OpenPDC</a:t>
            </a:r>
            <a:r>
              <a:rPr lang="en-US" dirty="0"/>
              <a:t>, …</a:t>
            </a:r>
          </a:p>
        </p:txBody>
      </p:sp>
      <p:sp>
        <p:nvSpPr>
          <p:cNvPr id="5" name="TextBox 4"/>
          <p:cNvSpPr txBox="1"/>
          <p:nvPr/>
        </p:nvSpPr>
        <p:spPr>
          <a:xfrm>
            <a:off x="3027546" y="5797347"/>
            <a:ext cx="4160666" cy="923330"/>
          </a:xfrm>
          <a:prstGeom prst="rect">
            <a:avLst/>
          </a:prstGeom>
          <a:noFill/>
        </p:spPr>
        <p:txBody>
          <a:bodyPr wrap="square" rtlCol="0">
            <a:spAutoFit/>
          </a:bodyPr>
          <a:lstStyle/>
          <a:p>
            <a:r>
              <a:rPr lang="en-US" dirty="0"/>
              <a:t>“</a:t>
            </a:r>
            <a:r>
              <a:rPr lang="en-US" sz="3600" dirty="0">
                <a:solidFill>
                  <a:srgbClr val="FF0000"/>
                </a:solidFill>
              </a:rPr>
              <a:t>…</a:t>
            </a:r>
            <a:r>
              <a:rPr lang="en-US" dirty="0"/>
              <a:t>” could be BPL/PLC, 4G </a:t>
            </a:r>
            <a:r>
              <a:rPr lang="en-US" dirty="0" err="1"/>
              <a:t>teleco</a:t>
            </a:r>
            <a:r>
              <a:rPr lang="en-US" dirty="0"/>
              <a:t>, best-effort internet, etc. </a:t>
            </a:r>
          </a:p>
        </p:txBody>
      </p:sp>
      <p:pic>
        <p:nvPicPr>
          <p:cNvPr id="6" name="Picture 5"/>
          <p:cNvPicPr>
            <a:picLocks noChangeAspect="1"/>
          </p:cNvPicPr>
          <p:nvPr/>
        </p:nvPicPr>
        <p:blipFill>
          <a:blip r:embed="rId3"/>
          <a:stretch>
            <a:fillRect/>
          </a:stretch>
        </p:blipFill>
        <p:spPr>
          <a:xfrm>
            <a:off x="32820" y="1498403"/>
            <a:ext cx="9111180" cy="4289541"/>
          </a:xfrm>
          <a:prstGeom prst="rect">
            <a:avLst/>
          </a:prstGeom>
        </p:spPr>
      </p:pic>
      <p:sp>
        <p:nvSpPr>
          <p:cNvPr id="7" name="TextBox 6"/>
          <p:cNvSpPr txBox="1"/>
          <p:nvPr/>
        </p:nvSpPr>
        <p:spPr>
          <a:xfrm>
            <a:off x="5664200" y="432911"/>
            <a:ext cx="2390398" cy="1200329"/>
          </a:xfrm>
          <a:prstGeom prst="rect">
            <a:avLst/>
          </a:prstGeom>
          <a:noFill/>
        </p:spPr>
        <p:txBody>
          <a:bodyPr wrap="none" rtlCol="0">
            <a:spAutoFit/>
          </a:bodyPr>
          <a:lstStyle/>
          <a:p>
            <a:r>
              <a:rPr lang="en-US" dirty="0" err="1"/>
              <a:t>GridStat</a:t>
            </a:r>
            <a:r>
              <a:rPr lang="en-US" dirty="0"/>
              <a:t> is</a:t>
            </a:r>
          </a:p>
          <a:p>
            <a:pPr marL="285750" indent="-285750">
              <a:buFont typeface="Arial"/>
              <a:buChar char="•"/>
            </a:pPr>
            <a:r>
              <a:rPr lang="en-US" dirty="0"/>
              <a:t>Real-Time</a:t>
            </a:r>
          </a:p>
          <a:p>
            <a:pPr marL="285750" indent="-285750">
              <a:buFont typeface="Arial"/>
              <a:buChar char="•"/>
            </a:pPr>
            <a:r>
              <a:rPr lang="en-US" dirty="0"/>
              <a:t>Overlay (sometimes)</a:t>
            </a:r>
          </a:p>
          <a:p>
            <a:pPr marL="285750" indent="-285750">
              <a:buFont typeface="Arial"/>
              <a:buChar char="•"/>
            </a:pPr>
            <a:r>
              <a:rPr lang="en-US" dirty="0"/>
              <a:t>Middleware</a:t>
            </a:r>
          </a:p>
        </p:txBody>
      </p:sp>
      <p:sp>
        <p:nvSpPr>
          <p:cNvPr id="8" name="Footer Placeholder 7"/>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86692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94944"/>
            <a:ext cx="8568127" cy="5031219"/>
          </a:xfrm>
        </p:spPr>
        <p:txBody>
          <a:bodyPr>
            <a:normAutofit fontScale="92500" lnSpcReduction="20000"/>
          </a:bodyPr>
          <a:lstStyle/>
          <a:p>
            <a:r>
              <a:rPr lang="en-US" b="1" dirty="0">
                <a:solidFill>
                  <a:srgbClr val="C0504D"/>
                </a:solidFill>
                <a:latin typeface="Calibri" charset="0"/>
                <a:ea typeface="MS PGothic" charset="0"/>
              </a:rPr>
              <a:t>How do anomalies in ICT affect power “stability”?</a:t>
            </a:r>
          </a:p>
          <a:p>
            <a:r>
              <a:rPr lang="en-US" dirty="0">
                <a:latin typeface="Calibri" charset="0"/>
                <a:ea typeface="MS PGothic" charset="0"/>
              </a:rPr>
              <a:t>Wide open: almost completely unstudied </a:t>
            </a:r>
            <a:r>
              <a:rPr lang="en-US" dirty="0">
                <a:latin typeface="Calibri" charset="0"/>
                <a:ea typeface="MS PGothic" charset="0"/>
                <a:sym typeface="Wingdings" charset="0"/>
              </a:rPr>
              <a:t></a:t>
            </a:r>
          </a:p>
          <a:p>
            <a:pPr lvl="1"/>
            <a:r>
              <a:rPr lang="en-US" dirty="0">
                <a:latin typeface="Calibri" charset="0"/>
                <a:ea typeface="MS PGothic" charset="0"/>
                <a:sym typeface="Wingdings" charset="0"/>
              </a:rPr>
              <a:t>Lars </a:t>
            </a:r>
            <a:r>
              <a:rPr lang="en-US" dirty="0" err="1">
                <a:latin typeface="Calibri" charset="0"/>
                <a:ea typeface="MS PGothic" charset="0"/>
                <a:sym typeface="Wingdings" charset="0"/>
              </a:rPr>
              <a:t>Nordstöm</a:t>
            </a:r>
            <a:r>
              <a:rPr lang="en-US" dirty="0">
                <a:latin typeface="Calibri" charset="0"/>
                <a:ea typeface="MS PGothic" charset="0"/>
                <a:sym typeface="Wingdings" charset="0"/>
              </a:rPr>
              <a:t> of KTH best power researcher at this</a:t>
            </a:r>
          </a:p>
          <a:p>
            <a:pPr lvl="1"/>
            <a:r>
              <a:rPr lang="en-US" dirty="0">
                <a:latin typeface="Calibri" charset="0"/>
                <a:ea typeface="MS PGothic" charset="0"/>
                <a:sym typeface="Wingdings" charset="0"/>
              </a:rPr>
              <a:t>Still a huge opportunity for research topics!</a:t>
            </a:r>
          </a:p>
          <a:p>
            <a:r>
              <a:rPr lang="en-US" dirty="0">
                <a:cs typeface="ＭＳ Ｐゴシック" charset="-128"/>
              </a:rPr>
              <a:t>Trying here to plant seeds to break chicken-egg</a:t>
            </a:r>
          </a:p>
          <a:p>
            <a:pPr lvl="1"/>
            <a:r>
              <a:rPr lang="en-US" dirty="0">
                <a:cs typeface="ＭＳ Ｐゴシック" charset="-128"/>
              </a:rPr>
              <a:t>Power researchers can assume much “better” data delivery to come up with “better” apps</a:t>
            </a:r>
          </a:p>
          <a:p>
            <a:pPr lvl="1"/>
            <a:r>
              <a:rPr lang="en-US" dirty="0">
                <a:cs typeface="ＭＳ Ｐゴシック" charset="-128"/>
              </a:rPr>
              <a:t>Computer scientists can come up with even better data delivery but need to know killer app requirements and acceptable tradeoffs (there are </a:t>
            </a:r>
            <a:r>
              <a:rPr lang="en-US" i="1" dirty="0">
                <a:cs typeface="ＭＳ Ｐゴシック" charset="-128"/>
              </a:rPr>
              <a:t>always</a:t>
            </a:r>
            <a:r>
              <a:rPr lang="en-US" dirty="0">
                <a:cs typeface="ＭＳ Ｐゴシック" charset="-128"/>
              </a:rPr>
              <a:t> tradeoffs!)</a:t>
            </a:r>
          </a:p>
          <a:p>
            <a:pPr lvl="1"/>
            <a:r>
              <a:rPr lang="en-US" dirty="0">
                <a:cs typeface="ＭＳ Ｐゴシック" charset="-128"/>
              </a:rPr>
              <a:t>Data Analytics scientists can come up with better analytics given the tradeoffs and assumptions above</a:t>
            </a:r>
          </a:p>
          <a:p>
            <a:pPr lvl="1"/>
            <a:endParaRPr lang="en-US" sz="2400" dirty="0">
              <a:latin typeface="Calibri" charset="0"/>
              <a:ea typeface="MS PGothic" charset="0"/>
            </a:endParaRPr>
          </a:p>
          <a:p>
            <a:endParaRPr lang="en-US" dirty="0"/>
          </a:p>
        </p:txBody>
      </p:sp>
      <p:sp>
        <p:nvSpPr>
          <p:cNvPr id="3" name="Title 2"/>
          <p:cNvSpPr>
            <a:spLocks noGrp="1"/>
          </p:cNvSpPr>
          <p:nvPr>
            <p:ph type="title"/>
          </p:nvPr>
        </p:nvSpPr>
        <p:spPr/>
        <p:txBody>
          <a:bodyPr/>
          <a:lstStyle/>
          <a:p>
            <a:r>
              <a:rPr lang="en-US" dirty="0"/>
              <a:t>A Crucial and Wide Open Issue</a:t>
            </a:r>
          </a:p>
        </p:txBody>
      </p:sp>
      <p:sp>
        <p:nvSpPr>
          <p:cNvPr id="4" name="Footer Placeholder 3"/>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42006334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4"/>
            <a:ext cx="9144000" cy="632381"/>
          </a:xfrm>
        </p:spPr>
        <p:txBody>
          <a:bodyPr vert="horz" lIns="91440" tIns="45720" rIns="91440" bIns="45720" rtlCol="0" anchor="ctr">
            <a:normAutofit fontScale="90000"/>
          </a:bodyPr>
          <a:lstStyle/>
          <a:p>
            <a:r>
              <a:rPr lang="en-US" b="1" dirty="0">
                <a:solidFill>
                  <a:srgbClr val="00AE00"/>
                </a:solidFill>
              </a:rPr>
              <a:t>The “Smart Grid” Community Agrees</a:t>
            </a:r>
          </a:p>
        </p:txBody>
      </p:sp>
      <p:sp>
        <p:nvSpPr>
          <p:cNvPr id="3" name="Content Placeholder 2"/>
          <p:cNvSpPr>
            <a:spLocks noGrp="1"/>
          </p:cNvSpPr>
          <p:nvPr>
            <p:ph idx="1"/>
          </p:nvPr>
        </p:nvSpPr>
        <p:spPr>
          <a:xfrm>
            <a:off x="0" y="641556"/>
            <a:ext cx="9144000" cy="5507784"/>
          </a:xfrm>
        </p:spPr>
        <p:txBody>
          <a:bodyPr>
            <a:noAutofit/>
          </a:bodyPr>
          <a:lstStyle/>
          <a:p>
            <a:pPr lvl="0"/>
            <a:r>
              <a:rPr lang="en-US" sz="2800" dirty="0"/>
              <a:t>David E. Bakken, Richard E. </a:t>
            </a:r>
            <a:r>
              <a:rPr lang="en-US" sz="2800" dirty="0" err="1"/>
              <a:t>Schantz</a:t>
            </a:r>
            <a:r>
              <a:rPr lang="en-US" sz="2800" dirty="0"/>
              <a:t>, and Richard D. Tucker.  “Smart Grid Communications: </a:t>
            </a:r>
            <a:r>
              <a:rPr lang="en-US" sz="2800" dirty="0" err="1"/>
              <a:t>QoS</a:t>
            </a:r>
            <a:r>
              <a:rPr lang="en-US" sz="2800" dirty="0"/>
              <a:t> Stovepipes or </a:t>
            </a:r>
            <a:r>
              <a:rPr lang="en-US" sz="2800" dirty="0" err="1"/>
              <a:t>QoS</a:t>
            </a:r>
            <a:r>
              <a:rPr lang="en-US" sz="2800" dirty="0"/>
              <a:t> Interoperability”, in </a:t>
            </a:r>
            <a:r>
              <a:rPr lang="en-US" sz="2800" i="1" dirty="0"/>
              <a:t>Proceedings of Grid-</a:t>
            </a:r>
            <a:r>
              <a:rPr lang="en-US" sz="2800" i="1" dirty="0" err="1"/>
              <a:t>Interop</a:t>
            </a:r>
            <a:r>
              <a:rPr lang="en-US" sz="2800" i="1" dirty="0"/>
              <a:t> 2009</a:t>
            </a:r>
            <a:r>
              <a:rPr lang="en-US" sz="2800" dirty="0"/>
              <a:t>, </a:t>
            </a:r>
            <a:r>
              <a:rPr lang="en-US" sz="2800" dirty="0" err="1"/>
              <a:t>GridWise</a:t>
            </a:r>
            <a:r>
              <a:rPr lang="en-US" sz="2800" dirty="0"/>
              <a:t> Architecture Council, Denver, Colorado, November 17-19, 2009. (shown earlier, with URL)</a:t>
            </a:r>
          </a:p>
          <a:p>
            <a:pPr lvl="1"/>
            <a:r>
              <a:rPr lang="en-US" sz="2400" dirty="0">
                <a:solidFill>
                  <a:srgbClr val="C00000"/>
                </a:solidFill>
              </a:rPr>
              <a:t>Argued that, by the stated goals of the US “smart grid” leadership (</a:t>
            </a:r>
            <a:r>
              <a:rPr lang="en-US" sz="2400" dirty="0" err="1">
                <a:solidFill>
                  <a:srgbClr val="C00000"/>
                </a:solidFill>
              </a:rPr>
              <a:t>GridWise</a:t>
            </a:r>
            <a:r>
              <a:rPr lang="en-US" sz="2400" dirty="0">
                <a:solidFill>
                  <a:srgbClr val="C00000"/>
                </a:solidFill>
              </a:rPr>
              <a:t> and NIST), </a:t>
            </a:r>
            <a:r>
              <a:rPr lang="en-US" sz="2400" b="1" dirty="0" err="1">
                <a:solidFill>
                  <a:srgbClr val="C00000"/>
                </a:solidFill>
              </a:rPr>
              <a:t>middlware</a:t>
            </a:r>
            <a:r>
              <a:rPr lang="en-US" sz="2400" b="1" dirty="0">
                <a:solidFill>
                  <a:srgbClr val="C00000"/>
                </a:solidFill>
              </a:rPr>
              <a:t> is needed for WAMS-DD</a:t>
            </a:r>
          </a:p>
          <a:p>
            <a:pPr lvl="1"/>
            <a:r>
              <a:rPr lang="en-US" sz="2400" dirty="0"/>
              <a:t>Argued that if you care about </a:t>
            </a:r>
            <a:r>
              <a:rPr lang="en-US" sz="2400" dirty="0" err="1"/>
              <a:t>QoS</a:t>
            </a:r>
            <a:r>
              <a:rPr lang="en-US" sz="2400" dirty="0"/>
              <a:t>, needed even more</a:t>
            </a:r>
          </a:p>
          <a:p>
            <a:pPr lvl="1"/>
            <a:r>
              <a:rPr lang="en-US" sz="2400" b="1" dirty="0">
                <a:solidFill>
                  <a:srgbClr val="C00000"/>
                </a:solidFill>
              </a:rPr>
              <a:t>Best Paper Award for “Connectivity” track</a:t>
            </a:r>
            <a:r>
              <a:rPr lang="en-US" sz="2400" dirty="0"/>
              <a:t>.  This is the official communications/interoperability meeting for the pseudo-official “smart grid” community in the USA, namely DoE/</a:t>
            </a:r>
            <a:r>
              <a:rPr lang="en-US" sz="2400" dirty="0" err="1"/>
              <a:t>GridWise</a:t>
            </a:r>
            <a:r>
              <a:rPr lang="en-US" sz="2400" dirty="0"/>
              <a:t> and NIST/</a:t>
            </a:r>
            <a:r>
              <a:rPr lang="en-US" sz="2400" dirty="0" err="1"/>
              <a:t>SmartGrid</a:t>
            </a:r>
            <a:r>
              <a:rPr lang="en-US" sz="2400" dirty="0"/>
              <a:t>.</a:t>
            </a:r>
          </a:p>
          <a:p>
            <a:pPr lvl="1"/>
            <a:r>
              <a:rPr lang="en-US" sz="2400" dirty="0"/>
              <a:t>Paper also describes what middleware is and how standardized</a:t>
            </a:r>
          </a:p>
        </p:txBody>
      </p:sp>
      <p:sp>
        <p:nvSpPr>
          <p:cNvPr id="4" name="Rectangle 3"/>
          <p:cNvSpPr/>
          <p:nvPr/>
        </p:nvSpPr>
        <p:spPr>
          <a:xfrm>
            <a:off x="2575560" y="6149340"/>
            <a:ext cx="5173980" cy="708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23863657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74"/>
            <a:ext cx="9144000" cy="632381"/>
          </a:xfrm>
        </p:spPr>
        <p:txBody>
          <a:bodyPr vert="horz" lIns="91440" tIns="45720" rIns="91440" bIns="45720" rtlCol="0" anchor="ctr">
            <a:normAutofit fontScale="90000"/>
          </a:bodyPr>
          <a:lstStyle/>
          <a:p>
            <a:r>
              <a:rPr lang="en-US" b="1" dirty="0">
                <a:solidFill>
                  <a:srgbClr val="00AE00"/>
                </a:solidFill>
              </a:rPr>
              <a:t>Other Reasons Middleware is Needed</a:t>
            </a:r>
          </a:p>
        </p:txBody>
      </p:sp>
      <p:sp>
        <p:nvSpPr>
          <p:cNvPr id="3" name="Content Placeholder 2"/>
          <p:cNvSpPr>
            <a:spLocks noGrp="1"/>
          </p:cNvSpPr>
          <p:nvPr>
            <p:ph idx="1"/>
          </p:nvPr>
        </p:nvSpPr>
        <p:spPr>
          <a:xfrm>
            <a:off x="0" y="641556"/>
            <a:ext cx="9144000" cy="5507784"/>
          </a:xfrm>
        </p:spPr>
        <p:txBody>
          <a:bodyPr>
            <a:noAutofit/>
          </a:bodyPr>
          <a:lstStyle/>
          <a:p>
            <a:pPr lvl="0"/>
            <a:r>
              <a:rPr lang="en-US" sz="2800" dirty="0"/>
              <a:t>Very hard problem for computer scientists to get right: combining mechanisms for network </a:t>
            </a:r>
            <a:r>
              <a:rPr lang="en-US" sz="2800" dirty="0" err="1"/>
              <a:t>QoS</a:t>
            </a:r>
            <a:r>
              <a:rPr lang="en-US" sz="2800" dirty="0"/>
              <a:t> and security and other </a:t>
            </a:r>
            <a:r>
              <a:rPr lang="en-US" sz="2800" dirty="0" err="1"/>
              <a:t>QoS</a:t>
            </a:r>
            <a:r>
              <a:rPr lang="en-US" sz="2800" dirty="0"/>
              <a:t>+ properties</a:t>
            </a:r>
          </a:p>
          <a:p>
            <a:pPr lvl="1"/>
            <a:r>
              <a:rPr lang="en-US" sz="2400" dirty="0"/>
              <a:t>Almost impossible for non-expert to get right</a:t>
            </a:r>
          </a:p>
          <a:p>
            <a:pPr lvl="1"/>
            <a:r>
              <a:rPr lang="en-US" sz="2400" dirty="0"/>
              <a:t>Without middleware, each application has to rewrite</a:t>
            </a:r>
          </a:p>
          <a:p>
            <a:pPr lvl="1"/>
            <a:r>
              <a:rPr lang="en-US" sz="2400" dirty="0"/>
              <a:t>Much better to let middleware developer do this, and </a:t>
            </a:r>
            <a:r>
              <a:rPr lang="en-US" sz="2400" b="1" dirty="0">
                <a:solidFill>
                  <a:srgbClr val="C00000"/>
                </a:solidFill>
              </a:rPr>
              <a:t>apps reuse</a:t>
            </a:r>
          </a:p>
          <a:p>
            <a:r>
              <a:rPr lang="en-US" dirty="0"/>
              <a:t>Future proofing: not locked into given mechanism</a:t>
            </a:r>
          </a:p>
          <a:p>
            <a:r>
              <a:rPr lang="en-US" dirty="0"/>
              <a:t>Only way to do monitoring/policing on a per-update per-sensor basis (rather than ~1.5 Mbps RTU-CC)</a:t>
            </a:r>
          </a:p>
          <a:p>
            <a:pPr lvl="0"/>
            <a:r>
              <a:rPr lang="en-US" dirty="0"/>
              <a:t>…. see Bakken book chapter on </a:t>
            </a:r>
            <a:r>
              <a:rPr lang="en-US" dirty="0" err="1"/>
              <a:t>GridStat</a:t>
            </a:r>
            <a:r>
              <a:rPr lang="en-US" dirty="0"/>
              <a:t> for 5 pages on this!</a:t>
            </a:r>
          </a:p>
          <a:p>
            <a:endParaRPr lang="en-US" dirty="0"/>
          </a:p>
          <a:p>
            <a:endParaRPr lang="en-US" dirty="0"/>
          </a:p>
          <a:p>
            <a:pPr lvl="0"/>
            <a:endParaRPr lang="en-US" sz="2800" dirty="0"/>
          </a:p>
          <a:p>
            <a:pPr lvl="0"/>
            <a:endParaRPr lang="en-US" sz="2400" dirty="0"/>
          </a:p>
        </p:txBody>
      </p:sp>
      <p:sp>
        <p:nvSpPr>
          <p:cNvPr id="4" name="Rectangle 3"/>
          <p:cNvSpPr/>
          <p:nvPr/>
        </p:nvSpPr>
        <p:spPr>
          <a:xfrm>
            <a:off x="2575560" y="6149340"/>
            <a:ext cx="5173980" cy="708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15405975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1730"/>
            <a:ext cx="8357934" cy="5133414"/>
          </a:xfrm>
        </p:spPr>
        <p:txBody>
          <a:bodyPr>
            <a:normAutofit/>
          </a:bodyPr>
          <a:lstStyle/>
          <a:p>
            <a:r>
              <a:rPr lang="en-US" b="1" dirty="0">
                <a:solidFill>
                  <a:srgbClr val="C0504D"/>
                </a:solidFill>
              </a:rPr>
              <a:t>Optional Backup</a:t>
            </a:r>
          </a:p>
          <a:p>
            <a:pPr marL="742950" lvl="2" indent="-342900"/>
            <a:r>
              <a:rPr lang="en-US" sz="2800" dirty="0" err="1">
                <a:solidFill>
                  <a:schemeClr val="bg1">
                    <a:lumMod val="75000"/>
                  </a:schemeClr>
                </a:solidFill>
              </a:rPr>
              <a:t>GridSim</a:t>
            </a:r>
            <a:r>
              <a:rPr lang="en-US" sz="2800" dirty="0">
                <a:solidFill>
                  <a:schemeClr val="bg1">
                    <a:lumMod val="75000"/>
                  </a:schemeClr>
                </a:solidFill>
              </a:rPr>
              <a:t> &amp; </a:t>
            </a:r>
            <a:r>
              <a:rPr lang="en-US" sz="2800" dirty="0" err="1">
                <a:solidFill>
                  <a:schemeClr val="bg1">
                    <a:lumMod val="75000"/>
                  </a:schemeClr>
                </a:solidFill>
              </a:rPr>
              <a:t>GridControl</a:t>
            </a:r>
            <a:r>
              <a:rPr lang="en-US" sz="2800" dirty="0">
                <a:solidFill>
                  <a:schemeClr val="bg1">
                    <a:lumMod val="75000"/>
                  </a:schemeClr>
                </a:solidFill>
              </a:rPr>
              <a:t> Brief Overviews </a:t>
            </a:r>
          </a:p>
          <a:p>
            <a:pPr lvl="1"/>
            <a:r>
              <a:rPr lang="en-US" dirty="0">
                <a:solidFill>
                  <a:schemeClr val="bg1">
                    <a:lumMod val="75000"/>
                  </a:schemeClr>
                </a:solidFill>
              </a:rPr>
              <a:t>Killer Apps for Cloud Computing</a:t>
            </a:r>
          </a:p>
          <a:p>
            <a:pPr lvl="1"/>
            <a:r>
              <a:rPr lang="en-US" dirty="0">
                <a:solidFill>
                  <a:schemeClr val="bg1">
                    <a:lumMod val="75000"/>
                  </a:schemeClr>
                </a:solidFill>
              </a:rPr>
              <a:t>A Distributed Computing Critique of Some Power Protocols: IEC 61850(-90-5), MPLS, …</a:t>
            </a:r>
          </a:p>
          <a:p>
            <a:pPr lvl="1"/>
            <a:r>
              <a:rPr lang="en-US" dirty="0">
                <a:solidFill>
                  <a:schemeClr val="bg1">
                    <a:lumMod val="75000"/>
                  </a:schemeClr>
                </a:solidFill>
              </a:rPr>
              <a:t>Why Middleware is Needed for IIE</a:t>
            </a:r>
          </a:p>
          <a:p>
            <a:pPr marL="742950" lvl="2" indent="-342900"/>
            <a:r>
              <a:rPr lang="en-US" sz="2800" b="1" dirty="0">
                <a:solidFill>
                  <a:srgbClr val="C0504D"/>
                </a:solidFill>
              </a:rPr>
              <a:t>Ratatoskr RPC/</a:t>
            </a:r>
            <a:r>
              <a:rPr lang="en-US" sz="2800" b="1" dirty="0" err="1">
                <a:solidFill>
                  <a:srgbClr val="C0504D"/>
                </a:solidFill>
              </a:rPr>
              <a:t>GridStat</a:t>
            </a:r>
            <a:r>
              <a:rPr lang="en-US" sz="2800" b="1" dirty="0">
                <a:solidFill>
                  <a:srgbClr val="C0504D"/>
                </a:solidFill>
              </a:rPr>
              <a:t> with </a:t>
            </a:r>
            <a:r>
              <a:rPr lang="en-US" sz="2800" b="1" dirty="0" err="1">
                <a:solidFill>
                  <a:srgbClr val="C0504D"/>
                </a:solidFill>
              </a:rPr>
              <a:t>tuneable</a:t>
            </a:r>
            <a:r>
              <a:rPr lang="en-US" sz="2800" b="1" dirty="0">
                <a:solidFill>
                  <a:srgbClr val="C0504D"/>
                </a:solidFill>
              </a:rPr>
              <a:t> timeliness, redundancy, safety</a:t>
            </a:r>
          </a:p>
        </p:txBody>
      </p:sp>
      <p:sp>
        <p:nvSpPr>
          <p:cNvPr id="3" name="Title 2"/>
          <p:cNvSpPr>
            <a:spLocks noGrp="1"/>
          </p:cNvSpPr>
          <p:nvPr>
            <p:ph type="title"/>
          </p:nvPr>
        </p:nvSpPr>
        <p:spPr/>
        <p:txBody>
          <a:bodyPr/>
          <a:lstStyle/>
          <a:p>
            <a:r>
              <a:rPr lang="en-US" dirty="0"/>
              <a:t>Outline</a:t>
            </a:r>
          </a:p>
        </p:txBody>
      </p:sp>
      <p:sp>
        <p:nvSpPr>
          <p:cNvPr id="5" name="Footer Placeholder 4"/>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38949323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ＭＳ Ｐゴシック" panose="020B0600070205080204" pitchFamily="34" charset="-128"/>
              </a:rPr>
              <a:t>Ratatoskr RPC Mechanism</a:t>
            </a:r>
          </a:p>
        </p:txBody>
      </p:sp>
      <p:sp>
        <p:nvSpPr>
          <p:cNvPr id="14339" name="Content Placeholder 2"/>
          <p:cNvSpPr>
            <a:spLocks noGrp="1"/>
          </p:cNvSpPr>
          <p:nvPr>
            <p:ph sz="quarter" idx="1"/>
          </p:nvPr>
        </p:nvSpPr>
        <p:spPr>
          <a:xfrm>
            <a:off x="228600" y="881063"/>
            <a:ext cx="8686800" cy="5535612"/>
          </a:xfrm>
        </p:spPr>
        <p:txBody>
          <a:bodyPr>
            <a:normAutofit fontScale="92500" lnSpcReduction="10000"/>
          </a:bodyPr>
          <a:lstStyle/>
          <a:p>
            <a:pPr eaLnBrk="1" hangingPunct="1"/>
            <a:r>
              <a:rPr lang="en-US" altLang="en-US">
                <a:solidFill>
                  <a:srgbClr val="0000FF"/>
                </a:solidFill>
                <a:ea typeface="ＭＳ Ｐゴシック" panose="020B0600070205080204" pitchFamily="34" charset="-128"/>
              </a:rPr>
              <a:t>RPC mechanism </a:t>
            </a:r>
            <a:r>
              <a:rPr lang="en-US" altLang="en-US">
                <a:ea typeface="ＭＳ Ｐゴシック" panose="020B0600070205080204" pitchFamily="34" charset="-128"/>
              </a:rPr>
              <a:t>targeted to set </a:t>
            </a:r>
            <a:r>
              <a:rPr lang="en-US" altLang="en-US">
                <a:solidFill>
                  <a:srgbClr val="0000FF"/>
                </a:solidFill>
                <a:ea typeface="ＭＳ Ｐゴシック" panose="020B0600070205080204" pitchFamily="34" charset="-128"/>
              </a:rPr>
              <a:t>actuators </a:t>
            </a:r>
            <a:r>
              <a:rPr lang="en-US" altLang="en-US">
                <a:ea typeface="ＭＳ Ｐゴシック" panose="020B0600070205080204" pitchFamily="34" charset="-128"/>
              </a:rPr>
              <a:t>in the Electric Power Grid, with </a:t>
            </a:r>
            <a:r>
              <a:rPr lang="en-US" altLang="en-US">
                <a:solidFill>
                  <a:srgbClr val="0000FF"/>
                </a:solidFill>
                <a:ea typeface="ＭＳ Ｐゴシック" panose="020B0600070205080204" pitchFamily="34" charset="-128"/>
              </a:rPr>
              <a:t>tunable QoS </a:t>
            </a:r>
            <a:r>
              <a:rPr lang="en-US" altLang="en-US">
                <a:ea typeface="ＭＳ Ｐゴシック" panose="020B0600070205080204" pitchFamily="34" charset="-128"/>
              </a:rPr>
              <a:t>for </a:t>
            </a:r>
          </a:p>
          <a:p>
            <a:pPr lvl="1" eaLnBrk="1" hangingPunct="1"/>
            <a:r>
              <a:rPr lang="en-US" altLang="en-US">
                <a:ea typeface="ＭＳ Ｐゴシック" panose="020B0600070205080204" pitchFamily="34" charset="-128"/>
              </a:rPr>
              <a:t>Timeliness</a:t>
            </a:r>
          </a:p>
          <a:p>
            <a:pPr lvl="1" eaLnBrk="1" hangingPunct="1"/>
            <a:r>
              <a:rPr lang="en-US" altLang="en-US">
                <a:ea typeface="ＭＳ Ｐゴシック" panose="020B0600070205080204" pitchFamily="34" charset="-128"/>
              </a:rPr>
              <a:t>Redundancy</a:t>
            </a:r>
          </a:p>
          <a:p>
            <a:pPr lvl="1" eaLnBrk="1" hangingPunct="1"/>
            <a:r>
              <a:rPr lang="en-US" altLang="en-US">
                <a:ea typeface="ＭＳ Ｐゴシック" panose="020B0600070205080204" pitchFamily="34" charset="-128"/>
              </a:rPr>
              <a:t>Safety</a:t>
            </a:r>
          </a:p>
          <a:p>
            <a:pPr eaLnBrk="1" hangingPunct="1"/>
            <a:r>
              <a:rPr lang="en-US" altLang="en-US">
                <a:ea typeface="ＭＳ Ｐゴシック" panose="020B0600070205080204" pitchFamily="34" charset="-128"/>
              </a:rPr>
              <a:t>Uses a </a:t>
            </a:r>
            <a:r>
              <a:rPr lang="en-US" altLang="en-US">
                <a:solidFill>
                  <a:srgbClr val="0000FF"/>
                </a:solidFill>
                <a:ea typeface="ＭＳ Ｐゴシック" panose="020B0600070205080204" pitchFamily="34" charset="-128"/>
              </a:rPr>
              <a:t>two-tiered architecture </a:t>
            </a:r>
            <a:r>
              <a:rPr lang="en-US" altLang="en-US">
                <a:ea typeface="ＭＳ Ｐゴシック" panose="020B0600070205080204" pitchFamily="34" charset="-128"/>
              </a:rPr>
              <a:t>on top of a QoS managed publish-subscribe middleware</a:t>
            </a:r>
          </a:p>
          <a:p>
            <a:pPr eaLnBrk="1" hangingPunct="1"/>
            <a:r>
              <a:rPr lang="en-US" altLang="en-US">
                <a:ea typeface="ＭＳ Ｐゴシック" panose="020B0600070205080204" pitchFamily="34" charset="-128"/>
              </a:rPr>
              <a:t>Tier 1</a:t>
            </a:r>
          </a:p>
          <a:p>
            <a:pPr lvl="1" eaLnBrk="1" hangingPunct="1"/>
            <a:r>
              <a:rPr lang="en-US" altLang="en-US">
                <a:ea typeface="ＭＳ Ｐゴシック" panose="020B0600070205080204" pitchFamily="34" charset="-128"/>
              </a:rPr>
              <a:t>Provides a </a:t>
            </a:r>
            <a:r>
              <a:rPr lang="en-US" altLang="en-US">
                <a:solidFill>
                  <a:srgbClr val="0000FF"/>
                </a:solidFill>
                <a:ea typeface="ＭＳ Ｐゴシック" panose="020B0600070205080204" pitchFamily="34" charset="-128"/>
              </a:rPr>
              <a:t>2 Way over Publish-Subscribe </a:t>
            </a:r>
            <a:r>
              <a:rPr lang="en-US" altLang="en-US">
                <a:ea typeface="ＭＳ Ｐゴシック" panose="020B0600070205080204" pitchFamily="34" charset="-128"/>
              </a:rPr>
              <a:t>(2WoPS) communication protocol</a:t>
            </a:r>
          </a:p>
          <a:p>
            <a:pPr eaLnBrk="1" hangingPunct="1"/>
            <a:r>
              <a:rPr lang="en-US" altLang="en-US">
                <a:ea typeface="ＭＳ Ｐゴシック" panose="020B0600070205080204" pitchFamily="34" charset="-128"/>
              </a:rPr>
              <a:t>Tier 2</a:t>
            </a:r>
          </a:p>
          <a:p>
            <a:pPr lvl="1" eaLnBrk="1" hangingPunct="1"/>
            <a:r>
              <a:rPr lang="en-US" altLang="en-US">
                <a:ea typeface="ＭＳ Ｐゴシック" panose="020B0600070205080204" pitchFamily="34" charset="-128"/>
              </a:rPr>
              <a:t>Provides RPC client and server functionality</a:t>
            </a:r>
          </a:p>
        </p:txBody>
      </p:sp>
      <p:sp>
        <p:nvSpPr>
          <p:cNvPr id="4" name="Footer Placeholder 3"/>
          <p:cNvSpPr>
            <a:spLocks noGrp="1"/>
          </p:cNvSpPr>
          <p:nvPr>
            <p:ph type="ftr" sz="quarter" idx="10"/>
          </p:nvPr>
        </p:nvSpPr>
        <p:spPr/>
        <p:txBody>
          <a:bodyPr/>
          <a:lstStyle/>
          <a:p>
            <a:pPr>
              <a:defRPr/>
            </a:pPr>
            <a:r>
              <a:rPr lang="en-US"/>
              <a:t>4th Int. Conference on Complex, Intelligent and Software Intensive Systems, Feb. 15 - 18, 2010 - Krakow </a:t>
            </a:r>
            <a:endParaRPr lang="en-US" dirty="0"/>
          </a:p>
        </p:txBody>
      </p:sp>
      <p:sp>
        <p:nvSpPr>
          <p:cNvPr id="14341"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E262C5-EF1D-48F9-85C6-F2A098AEC098}" type="slidenum">
              <a:rPr lang="en-US" altLang="en-US">
                <a:solidFill>
                  <a:schemeClr val="tx2"/>
                </a:solidFill>
                <a:latin typeface="Gill Sans MT" panose="020B0502020104020203" pitchFamily="34" charset="0"/>
              </a:rPr>
              <a:pPr eaLnBrk="1" hangingPunct="1"/>
              <a:t>83</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7503072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ea typeface="ＭＳ Ｐゴシック" panose="020B0600070205080204" pitchFamily="34" charset="-128"/>
              </a:rPr>
              <a:t>Ratatoskr Architecture</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5364"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989466D-C55C-49FB-8AA4-B1D1983B4B29}" type="slidenum">
              <a:rPr lang="en-US" altLang="en-US">
                <a:solidFill>
                  <a:schemeClr val="tx2"/>
                </a:solidFill>
                <a:latin typeface="Gill Sans MT" panose="020B0502020104020203" pitchFamily="34" charset="0"/>
              </a:rPr>
              <a:pPr eaLnBrk="1" hangingPunct="1"/>
              <a:t>84</a:t>
            </a:fld>
            <a:endParaRPr lang="en-US" altLang="en-US">
              <a:solidFill>
                <a:schemeClr val="tx2"/>
              </a:solidFill>
              <a:latin typeface="Gill Sans MT" panose="020B0502020104020203" pitchFamily="34" charset="0"/>
            </a:endParaRPr>
          </a:p>
        </p:txBody>
      </p:sp>
      <p:pic>
        <p:nvPicPr>
          <p:cNvPr id="15365" name="Picture 5" descr="stack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275" y="2109788"/>
            <a:ext cx="7180263"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7"/>
          <p:cNvSpPr>
            <a:spLocks noChangeArrowheads="1"/>
          </p:cNvSpPr>
          <p:nvPr/>
        </p:nvSpPr>
        <p:spPr bwMode="auto">
          <a:xfrm>
            <a:off x="3395663" y="6024563"/>
            <a:ext cx="1987550" cy="312737"/>
          </a:xfrm>
          <a:prstGeom prst="wedgeRectCallout">
            <a:avLst>
              <a:gd name="adj1" fmla="val -17583"/>
              <a:gd name="adj2" fmla="val -155954"/>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FF0000"/>
                </a:solidFill>
                <a:latin typeface="Gill Sans MT" panose="020B0502020104020203" pitchFamily="34" charset="0"/>
              </a:rPr>
              <a:t>Underlying Network</a:t>
            </a:r>
            <a:endParaRPr lang="en-US" altLang="en-US" sz="1600" b="1">
              <a:solidFill>
                <a:srgbClr val="FF0000"/>
              </a:solidFill>
              <a:latin typeface="Gill Sans MT" panose="020B0502020104020203" pitchFamily="34" charset="0"/>
            </a:endParaRPr>
          </a:p>
        </p:txBody>
      </p:sp>
      <p:sp>
        <p:nvSpPr>
          <p:cNvPr id="15367" name="AutoShape 7"/>
          <p:cNvSpPr>
            <a:spLocks noChangeArrowheads="1"/>
          </p:cNvSpPr>
          <p:nvPr/>
        </p:nvSpPr>
        <p:spPr bwMode="auto">
          <a:xfrm>
            <a:off x="7170738" y="5397500"/>
            <a:ext cx="1897062" cy="508000"/>
          </a:xfrm>
          <a:prstGeom prst="wedgeRectCallout">
            <a:avLst>
              <a:gd name="adj1" fmla="val -59019"/>
              <a:gd name="adj2" fmla="val -10681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QoS Managed </a:t>
            </a:r>
          </a:p>
          <a:p>
            <a:pPr algn="ctr" eaLnBrk="1" hangingPunct="1"/>
            <a:r>
              <a:rPr lang="en-US" altLang="en-US" sz="1600">
                <a:solidFill>
                  <a:srgbClr val="FF0000"/>
                </a:solidFill>
                <a:latin typeface="Gill Sans MT" panose="020B0502020104020203" pitchFamily="34" charset="0"/>
              </a:rPr>
              <a:t>Pub-Sub Middleware</a:t>
            </a:r>
          </a:p>
        </p:txBody>
      </p:sp>
      <p:sp>
        <p:nvSpPr>
          <p:cNvPr id="15368" name="AutoShape 7"/>
          <p:cNvSpPr>
            <a:spLocks noChangeArrowheads="1"/>
          </p:cNvSpPr>
          <p:nvPr/>
        </p:nvSpPr>
        <p:spPr bwMode="auto">
          <a:xfrm>
            <a:off x="177800" y="4872038"/>
            <a:ext cx="1236663" cy="508000"/>
          </a:xfrm>
          <a:prstGeom prst="wedgeRectCallout">
            <a:avLst>
              <a:gd name="adj1" fmla="val 121491"/>
              <a:gd name="adj2" fmla="val -98477"/>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Pub Proxy &amp;</a:t>
            </a:r>
          </a:p>
          <a:p>
            <a:pPr algn="ctr" eaLnBrk="1" hangingPunct="1"/>
            <a:r>
              <a:rPr lang="en-US" altLang="en-US" sz="1600">
                <a:solidFill>
                  <a:srgbClr val="FF0000"/>
                </a:solidFill>
                <a:latin typeface="Gill Sans MT" panose="020B0502020104020203" pitchFamily="34" charset="0"/>
              </a:rPr>
              <a:t>Sub Proxy</a:t>
            </a:r>
          </a:p>
        </p:txBody>
      </p:sp>
      <p:sp>
        <p:nvSpPr>
          <p:cNvPr id="15369" name="AutoShape 7"/>
          <p:cNvSpPr>
            <a:spLocks noChangeArrowheads="1"/>
          </p:cNvSpPr>
          <p:nvPr/>
        </p:nvSpPr>
        <p:spPr bwMode="auto">
          <a:xfrm>
            <a:off x="7950200" y="4233863"/>
            <a:ext cx="1117600" cy="508000"/>
          </a:xfrm>
          <a:prstGeom prst="wedgeRectCallout">
            <a:avLst>
              <a:gd name="adj1" fmla="val -144625"/>
              <a:gd name="adj2" fmla="val -8681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2 Way over</a:t>
            </a:r>
          </a:p>
          <a:p>
            <a:pPr algn="ctr" eaLnBrk="1" hangingPunct="1"/>
            <a:r>
              <a:rPr lang="en-US" altLang="en-US" sz="1600">
                <a:solidFill>
                  <a:srgbClr val="FF0000"/>
                </a:solidFill>
                <a:latin typeface="Gill Sans MT" panose="020B0502020104020203" pitchFamily="34" charset="0"/>
              </a:rPr>
              <a:t>Pub-Sub</a:t>
            </a:r>
          </a:p>
        </p:txBody>
      </p:sp>
      <p:sp>
        <p:nvSpPr>
          <p:cNvPr id="15370" name="AutoShape 7"/>
          <p:cNvSpPr>
            <a:spLocks noChangeArrowheads="1"/>
          </p:cNvSpPr>
          <p:nvPr/>
        </p:nvSpPr>
        <p:spPr bwMode="auto">
          <a:xfrm>
            <a:off x="5529263" y="1328738"/>
            <a:ext cx="2971800" cy="365125"/>
          </a:xfrm>
          <a:prstGeom prst="wedgeRectCallout">
            <a:avLst>
              <a:gd name="adj1" fmla="val -18509"/>
              <a:gd name="adj2" fmla="val 165319"/>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“Server” side of the Application</a:t>
            </a:r>
          </a:p>
        </p:txBody>
      </p:sp>
      <p:sp>
        <p:nvSpPr>
          <p:cNvPr id="15371" name="AutoShape 7"/>
          <p:cNvSpPr>
            <a:spLocks noChangeArrowheads="1"/>
          </p:cNvSpPr>
          <p:nvPr/>
        </p:nvSpPr>
        <p:spPr bwMode="auto">
          <a:xfrm>
            <a:off x="36513" y="3332163"/>
            <a:ext cx="758825" cy="511175"/>
          </a:xfrm>
          <a:prstGeom prst="wedgeRectCallout">
            <a:avLst>
              <a:gd name="adj1" fmla="val 85944"/>
              <a:gd name="adj2" fmla="val -1275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RPC</a:t>
            </a:r>
          </a:p>
          <a:p>
            <a:pPr algn="ctr" eaLnBrk="1" hangingPunct="1"/>
            <a:r>
              <a:rPr lang="en-US" altLang="en-US" sz="1600">
                <a:solidFill>
                  <a:srgbClr val="FF0000"/>
                </a:solidFill>
                <a:latin typeface="Gill Sans MT" panose="020B0502020104020203" pitchFamily="34" charset="0"/>
              </a:rPr>
              <a:t>Client</a:t>
            </a:r>
            <a:endParaRPr lang="en-US" altLang="en-US" sz="1600" b="1">
              <a:solidFill>
                <a:srgbClr val="FF0000"/>
              </a:solidFill>
              <a:latin typeface="Gill Sans MT" panose="020B0502020104020203" pitchFamily="34" charset="0"/>
            </a:endParaRPr>
          </a:p>
        </p:txBody>
      </p:sp>
      <p:sp>
        <p:nvSpPr>
          <p:cNvPr id="15372" name="AutoShape 7"/>
          <p:cNvSpPr>
            <a:spLocks noChangeArrowheads="1"/>
          </p:cNvSpPr>
          <p:nvPr/>
        </p:nvSpPr>
        <p:spPr bwMode="auto">
          <a:xfrm>
            <a:off x="101600" y="1328738"/>
            <a:ext cx="2971800" cy="365125"/>
          </a:xfrm>
          <a:prstGeom prst="wedgeRectCallout">
            <a:avLst>
              <a:gd name="adj1" fmla="val 21375"/>
              <a:gd name="adj2" fmla="val 162995"/>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“Client” side of the Application</a:t>
            </a:r>
          </a:p>
        </p:txBody>
      </p:sp>
      <p:sp>
        <p:nvSpPr>
          <p:cNvPr id="15373" name="AutoShape 7"/>
          <p:cNvSpPr>
            <a:spLocks noChangeArrowheads="1"/>
          </p:cNvSpPr>
          <p:nvPr/>
        </p:nvSpPr>
        <p:spPr bwMode="auto">
          <a:xfrm>
            <a:off x="8189913" y="3348038"/>
            <a:ext cx="758825" cy="511175"/>
          </a:xfrm>
          <a:prstGeom prst="wedgeRectCallout">
            <a:avLst>
              <a:gd name="adj1" fmla="val -305690"/>
              <a:gd name="adj2" fmla="val -29319"/>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RPC</a:t>
            </a:r>
          </a:p>
          <a:p>
            <a:pPr algn="ctr" eaLnBrk="1" hangingPunct="1"/>
            <a:r>
              <a:rPr lang="en-US" altLang="en-US" sz="1600">
                <a:solidFill>
                  <a:srgbClr val="FF0000"/>
                </a:solidFill>
                <a:latin typeface="Gill Sans MT" panose="020B0502020104020203" pitchFamily="34" charset="0"/>
              </a:rPr>
              <a:t>Server</a:t>
            </a:r>
            <a:endParaRPr lang="en-US" altLang="en-US" sz="1600" b="1">
              <a:solidFill>
                <a:srgbClr val="FF0000"/>
              </a:solidFill>
              <a:latin typeface="Gill Sans MT" panose="020B0502020104020203" pitchFamily="34" charset="0"/>
            </a:endParaRPr>
          </a:p>
        </p:txBody>
      </p:sp>
      <p:grpSp>
        <p:nvGrpSpPr>
          <p:cNvPr id="15374" name="Group 17"/>
          <p:cNvGrpSpPr>
            <a:grpSpLocks/>
          </p:cNvGrpSpPr>
          <p:nvPr/>
        </p:nvGrpSpPr>
        <p:grpSpPr bwMode="auto">
          <a:xfrm>
            <a:off x="3598863" y="2328863"/>
            <a:ext cx="1651000" cy="377825"/>
            <a:chOff x="3602833" y="951245"/>
            <a:chExt cx="1770063" cy="378022"/>
          </a:xfrm>
        </p:grpSpPr>
        <p:sp>
          <p:nvSpPr>
            <p:cNvPr id="15375" name="AutoShape 7"/>
            <p:cNvSpPr>
              <a:spLocks noChangeArrowheads="1"/>
            </p:cNvSpPr>
            <p:nvPr/>
          </p:nvSpPr>
          <p:spPr bwMode="auto">
            <a:xfrm>
              <a:off x="3602833" y="951245"/>
              <a:ext cx="1770063" cy="378022"/>
            </a:xfrm>
            <a:prstGeom prst="wedgeRectCallout">
              <a:avLst>
                <a:gd name="adj1" fmla="val 68111"/>
                <a:gd name="adj2" fmla="val 51167"/>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FF0000"/>
                </a:solidFill>
                <a:latin typeface="Gill Sans MT" panose="020B0502020104020203" pitchFamily="34" charset="0"/>
              </a:endParaRPr>
            </a:p>
          </p:txBody>
        </p:sp>
        <p:sp>
          <p:nvSpPr>
            <p:cNvPr id="15376" name="AutoShape 7"/>
            <p:cNvSpPr>
              <a:spLocks noChangeArrowheads="1"/>
            </p:cNvSpPr>
            <p:nvPr/>
          </p:nvSpPr>
          <p:spPr bwMode="auto">
            <a:xfrm>
              <a:off x="3602834" y="951245"/>
              <a:ext cx="1770062" cy="378022"/>
            </a:xfrm>
            <a:prstGeom prst="wedgeRectCallout">
              <a:avLst>
                <a:gd name="adj1" fmla="val -75194"/>
                <a:gd name="adj2" fmla="val 62361"/>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FF0000"/>
                  </a:solidFill>
                  <a:latin typeface="Gill Sans MT" panose="020B0502020104020203" pitchFamily="34" charset="0"/>
                </a:rPr>
                <a:t>Application Layer</a:t>
              </a:r>
              <a:endParaRPr lang="en-US" altLang="en-US" sz="1600" b="1">
                <a:solidFill>
                  <a:srgbClr val="FF0000"/>
                </a:solidFill>
                <a:latin typeface="Gill Sans MT" panose="020B0502020104020203" pitchFamily="34" charset="0"/>
              </a:endParaRPr>
            </a:p>
          </p:txBody>
        </p:sp>
      </p:grpSp>
    </p:spTree>
    <p:extLst>
      <p:ext uri="{BB962C8B-B14F-4D97-AF65-F5344CB8AC3E}">
        <p14:creationId xmlns:p14="http://schemas.microsoft.com/office/powerpoint/2010/main" val="2987533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ea typeface="ＭＳ Ｐゴシック" panose="020B0600070205080204" pitchFamily="34" charset="-128"/>
              </a:rPr>
              <a:t>Timeliness</a:t>
            </a:r>
          </a:p>
        </p:txBody>
      </p:sp>
      <p:sp>
        <p:nvSpPr>
          <p:cNvPr id="16387" name="Content Placeholder 2"/>
          <p:cNvSpPr>
            <a:spLocks noGrp="1"/>
          </p:cNvSpPr>
          <p:nvPr>
            <p:ph sz="quarter" idx="1"/>
          </p:nvPr>
        </p:nvSpPr>
        <p:spPr/>
        <p:txBody>
          <a:bodyPr>
            <a:normAutofit fontScale="92500" lnSpcReduction="10000"/>
          </a:bodyPr>
          <a:lstStyle/>
          <a:p>
            <a:r>
              <a:rPr lang="en-US" altLang="en-US">
                <a:ea typeface="ＭＳ Ｐゴシック" panose="020B0600070205080204" pitchFamily="34" charset="-128"/>
              </a:rPr>
              <a:t>Ratatoskr RPC mechanism </a:t>
            </a:r>
            <a:r>
              <a:rPr lang="en-US" altLang="en-US">
                <a:solidFill>
                  <a:srgbClr val="0000FF"/>
                </a:solidFill>
                <a:ea typeface="ＭＳ Ｐゴシック" panose="020B0600070205080204" pitchFamily="34" charset="-128"/>
              </a:rPr>
              <a:t>requires </a:t>
            </a:r>
            <a:r>
              <a:rPr lang="en-US" altLang="en-US">
                <a:ea typeface="ＭＳ Ｐゴシック" panose="020B0600070205080204" pitchFamily="34" charset="-128"/>
              </a:rPr>
              <a:t>an underlying QoS managed Pub-Sub middleware</a:t>
            </a:r>
          </a:p>
          <a:p>
            <a:endParaRPr lang="en-US" altLang="en-US">
              <a:ea typeface="ＭＳ Ｐゴシック" panose="020B0600070205080204" pitchFamily="34" charset="-128"/>
            </a:endParaRPr>
          </a:p>
          <a:p>
            <a:r>
              <a:rPr lang="en-US" altLang="en-US">
                <a:ea typeface="ＭＳ Ｐゴシック" panose="020B0600070205080204" pitchFamily="34" charset="-128"/>
              </a:rPr>
              <a:t>One of the QoS dimension is </a:t>
            </a:r>
            <a:r>
              <a:rPr lang="en-US" altLang="en-US">
                <a:solidFill>
                  <a:srgbClr val="0000FF"/>
                </a:solidFill>
                <a:ea typeface="ＭＳ Ｐゴシック" panose="020B0600070205080204" pitchFamily="34" charset="-128"/>
              </a:rPr>
              <a:t>end-to-end delay </a:t>
            </a:r>
            <a:r>
              <a:rPr lang="en-US" altLang="en-US">
                <a:ea typeface="ＭＳ Ｐゴシック" panose="020B0600070205080204" pitchFamily="34" charset="-128"/>
              </a:rPr>
              <a:t>of a message delivery, hence timeliness</a:t>
            </a:r>
          </a:p>
          <a:p>
            <a:endParaRPr lang="en-US" altLang="en-US">
              <a:ea typeface="ＭＳ Ｐゴシック" panose="020B0600070205080204" pitchFamily="34" charset="-128"/>
            </a:endParaRPr>
          </a:p>
          <a:p>
            <a:r>
              <a:rPr lang="en-US" altLang="en-US">
                <a:ea typeface="ＭＳ Ｐゴシック" panose="020B0600070205080204" pitchFamily="34" charset="-128"/>
              </a:rPr>
              <a:t>The timeliness guaranties that the Pub-Sub middleware provides are </a:t>
            </a:r>
            <a:r>
              <a:rPr lang="en-US" altLang="en-US">
                <a:solidFill>
                  <a:srgbClr val="0000FF"/>
                </a:solidFill>
                <a:ea typeface="ＭＳ Ｐゴシック" panose="020B0600070205080204" pitchFamily="34" charset="-128"/>
              </a:rPr>
              <a:t>exposed </a:t>
            </a:r>
            <a:r>
              <a:rPr lang="en-US" altLang="en-US">
                <a:ea typeface="ＭＳ Ｐゴシック" panose="020B0600070205080204" pitchFamily="34" charset="-128"/>
              </a:rPr>
              <a:t>to the </a:t>
            </a:r>
            <a:r>
              <a:rPr lang="en-US" altLang="en-US">
                <a:solidFill>
                  <a:srgbClr val="0000FF"/>
                </a:solidFill>
                <a:ea typeface="ＭＳ Ｐゴシック" panose="020B0600070205080204" pitchFamily="34" charset="-128"/>
              </a:rPr>
              <a:t>RPC call interface</a:t>
            </a:r>
          </a:p>
          <a:p>
            <a:pPr lvl="1"/>
            <a:r>
              <a:rPr lang="en-US" altLang="en-US">
                <a:ea typeface="ＭＳ Ｐゴシック" panose="020B0600070205080204" pitchFamily="34" charset="-128"/>
              </a:rPr>
              <a:t>User specifies the desired and required end-to-end delay when setting up the RPC “connection”</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6389"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CAA88D4-5B68-4BC4-8F41-EA531D2A6912}" type="slidenum">
              <a:rPr lang="en-US" altLang="en-US">
                <a:solidFill>
                  <a:schemeClr val="tx2"/>
                </a:solidFill>
                <a:latin typeface="Gill Sans MT" panose="020B0502020104020203" pitchFamily="34" charset="0"/>
              </a:rPr>
              <a:pPr eaLnBrk="1" hangingPunct="1"/>
              <a:t>85</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13316916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ea typeface="ＭＳ Ｐゴシック" panose="020B0600070205080204" pitchFamily="34" charset="-128"/>
              </a:rPr>
              <a:t>Redundancy</a:t>
            </a:r>
          </a:p>
        </p:txBody>
      </p:sp>
      <p:sp>
        <p:nvSpPr>
          <p:cNvPr id="17411" name="Content Placeholder 2"/>
          <p:cNvSpPr>
            <a:spLocks noGrp="1"/>
          </p:cNvSpPr>
          <p:nvPr>
            <p:ph sz="quarter" idx="1"/>
          </p:nvPr>
        </p:nvSpPr>
        <p:spPr/>
        <p:txBody>
          <a:bodyPr>
            <a:normAutofit fontScale="77500" lnSpcReduction="20000"/>
          </a:bodyPr>
          <a:lstStyle/>
          <a:p>
            <a:r>
              <a:rPr lang="en-US" altLang="en-US">
                <a:ea typeface="ＭＳ Ｐゴシック" panose="020B0600070205080204" pitchFamily="34" charset="-128"/>
              </a:rPr>
              <a:t>Three Redundancy Techniques provided</a:t>
            </a:r>
          </a:p>
          <a:p>
            <a:pPr lvl="1"/>
            <a:r>
              <a:rPr lang="en-US" altLang="en-US">
                <a:solidFill>
                  <a:srgbClr val="0000FF"/>
                </a:solidFill>
                <a:ea typeface="ＭＳ Ｐゴシック" panose="020B0600070205080204" pitchFamily="34" charset="-128"/>
              </a:rPr>
              <a:t>Spatial </a:t>
            </a:r>
            <a:r>
              <a:rPr lang="en-US" altLang="en-US">
                <a:ea typeface="ＭＳ Ｐゴシック" panose="020B0600070205080204" pitchFamily="34" charset="-128"/>
              </a:rPr>
              <a:t>Redundancy</a:t>
            </a:r>
          </a:p>
          <a:p>
            <a:pPr lvl="2"/>
            <a:r>
              <a:rPr lang="en-US" altLang="en-US">
                <a:ea typeface="ＭＳ Ｐゴシック" panose="020B0600070205080204" pitchFamily="34" charset="-128"/>
              </a:rPr>
              <a:t>How many disjoint network paths should the messages be sent over</a:t>
            </a:r>
          </a:p>
          <a:p>
            <a:pPr lvl="1"/>
            <a:r>
              <a:rPr lang="en-US" altLang="en-US">
                <a:solidFill>
                  <a:srgbClr val="0000FF"/>
                </a:solidFill>
                <a:ea typeface="ＭＳ Ｐゴシック" panose="020B0600070205080204" pitchFamily="34" charset="-128"/>
              </a:rPr>
              <a:t>Temporal </a:t>
            </a:r>
            <a:r>
              <a:rPr lang="en-US" altLang="en-US">
                <a:ea typeface="ＭＳ Ｐゴシック" panose="020B0600070205080204" pitchFamily="34" charset="-128"/>
              </a:rPr>
              <a:t>Redundancy</a:t>
            </a:r>
          </a:p>
          <a:p>
            <a:pPr lvl="2"/>
            <a:r>
              <a:rPr lang="en-US" altLang="en-US">
                <a:ea typeface="ＭＳ Ｐゴシック" panose="020B0600070205080204" pitchFamily="34" charset="-128"/>
              </a:rPr>
              <a:t>How many copies of the same message should be sent and with what delay between each send</a:t>
            </a:r>
          </a:p>
          <a:p>
            <a:pPr lvl="1"/>
            <a:r>
              <a:rPr lang="en-US" altLang="en-US">
                <a:solidFill>
                  <a:srgbClr val="0000FF"/>
                </a:solidFill>
                <a:ea typeface="ＭＳ Ｐゴシック" panose="020B0600070205080204" pitchFamily="34" charset="-128"/>
              </a:rPr>
              <a:t>ACK/Resend</a:t>
            </a:r>
          </a:p>
          <a:p>
            <a:pPr lvl="2"/>
            <a:r>
              <a:rPr lang="en-US" altLang="en-US">
                <a:ea typeface="ＭＳ Ｐゴシック" panose="020B0600070205080204" pitchFamily="34" charset="-128"/>
              </a:rPr>
              <a:t>Require an explicit ACK to be sent back to the sender</a:t>
            </a:r>
          </a:p>
          <a:p>
            <a:pPr lvl="2"/>
            <a:r>
              <a:rPr lang="en-US" altLang="en-US">
                <a:ea typeface="ＭＳ Ｐゴシック" panose="020B0600070205080204" pitchFamily="34" charset="-128"/>
              </a:rPr>
              <a:t>Can specify how many resends of the message should be done if no ACK is received</a:t>
            </a:r>
          </a:p>
          <a:p>
            <a:r>
              <a:rPr lang="en-US" altLang="en-US">
                <a:ea typeface="ＭＳ Ｐゴシック" panose="020B0600070205080204" pitchFamily="34" charset="-128"/>
              </a:rPr>
              <a:t>The user can </a:t>
            </a:r>
            <a:r>
              <a:rPr lang="en-US" altLang="en-US">
                <a:solidFill>
                  <a:srgbClr val="0000FF"/>
                </a:solidFill>
                <a:ea typeface="ＭＳ Ｐゴシック" panose="020B0600070205080204" pitchFamily="34" charset="-128"/>
              </a:rPr>
              <a:t>combine </a:t>
            </a:r>
            <a:r>
              <a:rPr lang="en-US" altLang="en-US">
                <a:ea typeface="ＭＳ Ｐゴシック" panose="020B0600070205080204" pitchFamily="34" charset="-128"/>
              </a:rPr>
              <a:t>any of the techniques as needed by the application</a:t>
            </a:r>
          </a:p>
          <a:p>
            <a:pPr lvl="1"/>
            <a:r>
              <a:rPr lang="en-US" altLang="en-US">
                <a:ea typeface="ＭＳ Ｐゴシック" panose="020B0600070205080204" pitchFamily="34" charset="-128"/>
              </a:rPr>
              <a:t>Use Spatial and Temporal for </a:t>
            </a:r>
            <a:r>
              <a:rPr lang="en-US" altLang="en-US">
                <a:solidFill>
                  <a:srgbClr val="0000FF"/>
                </a:solidFill>
                <a:ea typeface="ＭＳ Ｐゴシック" panose="020B0600070205080204" pitchFamily="34" charset="-128"/>
              </a:rPr>
              <a:t>time delay sensitive </a:t>
            </a:r>
            <a:r>
              <a:rPr lang="en-US" altLang="en-US">
                <a:ea typeface="ＭＳ Ｐゴシック" panose="020B0600070205080204" pitchFamily="34" charset="-128"/>
              </a:rPr>
              <a:t>application</a:t>
            </a:r>
          </a:p>
          <a:p>
            <a:pPr lvl="1"/>
            <a:r>
              <a:rPr lang="en-US" altLang="en-US">
                <a:ea typeface="ＭＳ Ｐゴシック" panose="020B0600070205080204" pitchFamily="34" charset="-128"/>
              </a:rPr>
              <a:t>Use ACK/Resend for </a:t>
            </a:r>
            <a:r>
              <a:rPr lang="en-US" altLang="en-US">
                <a:solidFill>
                  <a:srgbClr val="0000FF"/>
                </a:solidFill>
                <a:ea typeface="ＭＳ Ｐゴシック" panose="020B0600070205080204" pitchFamily="34" charset="-128"/>
              </a:rPr>
              <a:t>non time critical </a:t>
            </a:r>
            <a:r>
              <a:rPr lang="en-US" altLang="en-US">
                <a:ea typeface="ＭＳ Ｐゴシック" panose="020B0600070205080204" pitchFamily="34" charset="-128"/>
              </a:rPr>
              <a:t>application</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7413"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1FECD64-7729-4212-B669-0D3BB0115E01}" type="slidenum">
              <a:rPr lang="en-US" altLang="en-US">
                <a:solidFill>
                  <a:schemeClr val="tx2"/>
                </a:solidFill>
                <a:latin typeface="Gill Sans MT" panose="020B0502020104020203" pitchFamily="34" charset="0"/>
              </a:rPr>
              <a:pPr eaLnBrk="1" hangingPunct="1"/>
              <a:t>86</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20270837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a:ea typeface="ＭＳ Ｐゴシック" panose="020B0600070205080204" pitchFamily="34" charset="-128"/>
              </a:rPr>
              <a:t>Ratatoskr RPC Mechanism</a:t>
            </a:r>
          </a:p>
        </p:txBody>
      </p:sp>
      <p:sp>
        <p:nvSpPr>
          <p:cNvPr id="14339" name="Content Placeholder 2"/>
          <p:cNvSpPr>
            <a:spLocks noGrp="1"/>
          </p:cNvSpPr>
          <p:nvPr>
            <p:ph sz="quarter" idx="1"/>
          </p:nvPr>
        </p:nvSpPr>
        <p:spPr>
          <a:xfrm>
            <a:off x="228600" y="881063"/>
            <a:ext cx="8686800" cy="5535612"/>
          </a:xfrm>
        </p:spPr>
        <p:txBody>
          <a:bodyPr>
            <a:normAutofit fontScale="92500" lnSpcReduction="10000"/>
          </a:bodyPr>
          <a:lstStyle/>
          <a:p>
            <a:pPr eaLnBrk="1" hangingPunct="1"/>
            <a:r>
              <a:rPr lang="en-US" altLang="en-US">
                <a:solidFill>
                  <a:srgbClr val="0000FF"/>
                </a:solidFill>
                <a:ea typeface="ＭＳ Ｐゴシック" panose="020B0600070205080204" pitchFamily="34" charset="-128"/>
              </a:rPr>
              <a:t>RPC mechanism </a:t>
            </a:r>
            <a:r>
              <a:rPr lang="en-US" altLang="en-US">
                <a:ea typeface="ＭＳ Ｐゴシック" panose="020B0600070205080204" pitchFamily="34" charset="-128"/>
              </a:rPr>
              <a:t>targeted to set </a:t>
            </a:r>
            <a:r>
              <a:rPr lang="en-US" altLang="en-US">
                <a:solidFill>
                  <a:srgbClr val="0000FF"/>
                </a:solidFill>
                <a:ea typeface="ＭＳ Ｐゴシック" panose="020B0600070205080204" pitchFamily="34" charset="-128"/>
              </a:rPr>
              <a:t>actuators </a:t>
            </a:r>
            <a:r>
              <a:rPr lang="en-US" altLang="en-US">
                <a:ea typeface="ＭＳ Ｐゴシック" panose="020B0600070205080204" pitchFamily="34" charset="-128"/>
              </a:rPr>
              <a:t>in the Electric Power Grid, with </a:t>
            </a:r>
            <a:r>
              <a:rPr lang="en-US" altLang="en-US">
                <a:solidFill>
                  <a:srgbClr val="0000FF"/>
                </a:solidFill>
                <a:ea typeface="ＭＳ Ｐゴシック" panose="020B0600070205080204" pitchFamily="34" charset="-128"/>
              </a:rPr>
              <a:t>tunable QoS </a:t>
            </a:r>
            <a:r>
              <a:rPr lang="en-US" altLang="en-US">
                <a:ea typeface="ＭＳ Ｐゴシック" panose="020B0600070205080204" pitchFamily="34" charset="-128"/>
              </a:rPr>
              <a:t>for </a:t>
            </a:r>
          </a:p>
          <a:p>
            <a:pPr lvl="1" eaLnBrk="1" hangingPunct="1"/>
            <a:r>
              <a:rPr lang="en-US" altLang="en-US">
                <a:ea typeface="ＭＳ Ｐゴシック" panose="020B0600070205080204" pitchFamily="34" charset="-128"/>
              </a:rPr>
              <a:t>Timeliness</a:t>
            </a:r>
          </a:p>
          <a:p>
            <a:pPr lvl="1" eaLnBrk="1" hangingPunct="1"/>
            <a:r>
              <a:rPr lang="en-US" altLang="en-US">
                <a:ea typeface="ＭＳ Ｐゴシック" panose="020B0600070205080204" pitchFamily="34" charset="-128"/>
              </a:rPr>
              <a:t>Redundancy</a:t>
            </a:r>
          </a:p>
          <a:p>
            <a:pPr lvl="1" eaLnBrk="1" hangingPunct="1"/>
            <a:r>
              <a:rPr lang="en-US" altLang="en-US">
                <a:ea typeface="ＭＳ Ｐゴシック" panose="020B0600070205080204" pitchFamily="34" charset="-128"/>
              </a:rPr>
              <a:t>Safety</a:t>
            </a:r>
          </a:p>
          <a:p>
            <a:pPr eaLnBrk="1" hangingPunct="1"/>
            <a:r>
              <a:rPr lang="en-US" altLang="en-US">
                <a:ea typeface="ＭＳ Ｐゴシック" panose="020B0600070205080204" pitchFamily="34" charset="-128"/>
              </a:rPr>
              <a:t>Uses a </a:t>
            </a:r>
            <a:r>
              <a:rPr lang="en-US" altLang="en-US">
                <a:solidFill>
                  <a:srgbClr val="0000FF"/>
                </a:solidFill>
                <a:ea typeface="ＭＳ Ｐゴシック" panose="020B0600070205080204" pitchFamily="34" charset="-128"/>
              </a:rPr>
              <a:t>two-tiered architecture </a:t>
            </a:r>
            <a:r>
              <a:rPr lang="en-US" altLang="en-US">
                <a:ea typeface="ＭＳ Ｐゴシック" panose="020B0600070205080204" pitchFamily="34" charset="-128"/>
              </a:rPr>
              <a:t>on top of a QoS managed publish-subscribe middleware</a:t>
            </a:r>
          </a:p>
          <a:p>
            <a:pPr eaLnBrk="1" hangingPunct="1"/>
            <a:r>
              <a:rPr lang="en-US" altLang="en-US">
                <a:ea typeface="ＭＳ Ｐゴシック" panose="020B0600070205080204" pitchFamily="34" charset="-128"/>
              </a:rPr>
              <a:t>Tier 1</a:t>
            </a:r>
          </a:p>
          <a:p>
            <a:pPr lvl="1" eaLnBrk="1" hangingPunct="1"/>
            <a:r>
              <a:rPr lang="en-US" altLang="en-US">
                <a:ea typeface="ＭＳ Ｐゴシック" panose="020B0600070205080204" pitchFamily="34" charset="-128"/>
              </a:rPr>
              <a:t>Provides a </a:t>
            </a:r>
            <a:r>
              <a:rPr lang="en-US" altLang="en-US">
                <a:solidFill>
                  <a:srgbClr val="0000FF"/>
                </a:solidFill>
                <a:ea typeface="ＭＳ Ｐゴシック" panose="020B0600070205080204" pitchFamily="34" charset="-128"/>
              </a:rPr>
              <a:t>2 Way over Publish-Subscribe </a:t>
            </a:r>
            <a:r>
              <a:rPr lang="en-US" altLang="en-US">
                <a:ea typeface="ＭＳ Ｐゴシック" panose="020B0600070205080204" pitchFamily="34" charset="-128"/>
              </a:rPr>
              <a:t>(2WoPS) communication protocol</a:t>
            </a:r>
          </a:p>
          <a:p>
            <a:pPr eaLnBrk="1" hangingPunct="1"/>
            <a:r>
              <a:rPr lang="en-US" altLang="en-US">
                <a:ea typeface="ＭＳ Ｐゴシック" panose="020B0600070205080204" pitchFamily="34" charset="-128"/>
              </a:rPr>
              <a:t>Tier 2</a:t>
            </a:r>
          </a:p>
          <a:p>
            <a:pPr lvl="1" eaLnBrk="1" hangingPunct="1"/>
            <a:r>
              <a:rPr lang="en-US" altLang="en-US">
                <a:ea typeface="ＭＳ Ｐゴシック" panose="020B0600070205080204" pitchFamily="34" charset="-128"/>
              </a:rPr>
              <a:t>Provides RPC client and server functionality</a:t>
            </a:r>
          </a:p>
        </p:txBody>
      </p:sp>
      <p:sp>
        <p:nvSpPr>
          <p:cNvPr id="4" name="Footer Placeholder 3"/>
          <p:cNvSpPr>
            <a:spLocks noGrp="1"/>
          </p:cNvSpPr>
          <p:nvPr>
            <p:ph type="ftr" sz="quarter" idx="10"/>
          </p:nvPr>
        </p:nvSpPr>
        <p:spPr/>
        <p:txBody>
          <a:bodyPr/>
          <a:lstStyle/>
          <a:p>
            <a:pPr>
              <a:defRPr/>
            </a:pPr>
            <a:r>
              <a:rPr lang="en-US"/>
              <a:t>4th Int. Conference on Complex, Intelligent and Software Intensive Systems, Feb. 15 - 18, 2010 - Krakow </a:t>
            </a:r>
            <a:endParaRPr lang="en-US" dirty="0"/>
          </a:p>
        </p:txBody>
      </p:sp>
      <p:sp>
        <p:nvSpPr>
          <p:cNvPr id="14341"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EE262C5-EF1D-48F9-85C6-F2A098AEC098}" type="slidenum">
              <a:rPr lang="en-US" altLang="en-US">
                <a:solidFill>
                  <a:schemeClr val="tx2"/>
                </a:solidFill>
                <a:latin typeface="Gill Sans MT" panose="020B0502020104020203" pitchFamily="34" charset="0"/>
              </a:rPr>
              <a:pPr eaLnBrk="1" hangingPunct="1"/>
              <a:t>87</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20612105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ea typeface="ＭＳ Ｐゴシック" panose="020B0600070205080204" pitchFamily="34" charset="-128"/>
              </a:rPr>
              <a:t>Ratatoskr Architecture</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5364"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8989466D-C55C-49FB-8AA4-B1D1983B4B29}" type="slidenum">
              <a:rPr lang="en-US" altLang="en-US">
                <a:solidFill>
                  <a:schemeClr val="tx2"/>
                </a:solidFill>
                <a:latin typeface="Gill Sans MT" panose="020B0502020104020203" pitchFamily="34" charset="0"/>
              </a:rPr>
              <a:pPr eaLnBrk="1" hangingPunct="1"/>
              <a:t>88</a:t>
            </a:fld>
            <a:endParaRPr lang="en-US" altLang="en-US">
              <a:solidFill>
                <a:schemeClr val="tx2"/>
              </a:solidFill>
              <a:latin typeface="Gill Sans MT" panose="020B0502020104020203" pitchFamily="34" charset="0"/>
            </a:endParaRPr>
          </a:p>
        </p:txBody>
      </p:sp>
      <p:pic>
        <p:nvPicPr>
          <p:cNvPr id="15365" name="Picture 5" descr="stack1.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275" y="2109788"/>
            <a:ext cx="7180263"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AutoShape 7"/>
          <p:cNvSpPr>
            <a:spLocks noChangeArrowheads="1"/>
          </p:cNvSpPr>
          <p:nvPr/>
        </p:nvSpPr>
        <p:spPr bwMode="auto">
          <a:xfrm>
            <a:off x="3395663" y="6024563"/>
            <a:ext cx="1987550" cy="312737"/>
          </a:xfrm>
          <a:prstGeom prst="wedgeRectCallout">
            <a:avLst>
              <a:gd name="adj1" fmla="val -17583"/>
              <a:gd name="adj2" fmla="val -155954"/>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FF0000"/>
                </a:solidFill>
                <a:latin typeface="Gill Sans MT" panose="020B0502020104020203" pitchFamily="34" charset="0"/>
              </a:rPr>
              <a:t>Underlying Network</a:t>
            </a:r>
            <a:endParaRPr lang="en-US" altLang="en-US" sz="1600" b="1">
              <a:solidFill>
                <a:srgbClr val="FF0000"/>
              </a:solidFill>
              <a:latin typeface="Gill Sans MT" panose="020B0502020104020203" pitchFamily="34" charset="0"/>
            </a:endParaRPr>
          </a:p>
        </p:txBody>
      </p:sp>
      <p:sp>
        <p:nvSpPr>
          <p:cNvPr id="15367" name="AutoShape 7"/>
          <p:cNvSpPr>
            <a:spLocks noChangeArrowheads="1"/>
          </p:cNvSpPr>
          <p:nvPr/>
        </p:nvSpPr>
        <p:spPr bwMode="auto">
          <a:xfrm>
            <a:off x="7170738" y="5397500"/>
            <a:ext cx="1897062" cy="508000"/>
          </a:xfrm>
          <a:prstGeom prst="wedgeRectCallout">
            <a:avLst>
              <a:gd name="adj1" fmla="val -59019"/>
              <a:gd name="adj2" fmla="val -10681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QoS Managed </a:t>
            </a:r>
          </a:p>
          <a:p>
            <a:pPr algn="ctr" eaLnBrk="1" hangingPunct="1"/>
            <a:r>
              <a:rPr lang="en-US" altLang="en-US" sz="1600">
                <a:solidFill>
                  <a:srgbClr val="FF0000"/>
                </a:solidFill>
                <a:latin typeface="Gill Sans MT" panose="020B0502020104020203" pitchFamily="34" charset="0"/>
              </a:rPr>
              <a:t>Pub-Sub Middleware</a:t>
            </a:r>
          </a:p>
        </p:txBody>
      </p:sp>
      <p:sp>
        <p:nvSpPr>
          <p:cNvPr id="15368" name="AutoShape 7"/>
          <p:cNvSpPr>
            <a:spLocks noChangeArrowheads="1"/>
          </p:cNvSpPr>
          <p:nvPr/>
        </p:nvSpPr>
        <p:spPr bwMode="auto">
          <a:xfrm>
            <a:off x="177800" y="4872038"/>
            <a:ext cx="1236663" cy="508000"/>
          </a:xfrm>
          <a:prstGeom prst="wedgeRectCallout">
            <a:avLst>
              <a:gd name="adj1" fmla="val 121491"/>
              <a:gd name="adj2" fmla="val -98477"/>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Pub Proxy &amp;</a:t>
            </a:r>
          </a:p>
          <a:p>
            <a:pPr algn="ctr" eaLnBrk="1" hangingPunct="1"/>
            <a:r>
              <a:rPr lang="en-US" altLang="en-US" sz="1600">
                <a:solidFill>
                  <a:srgbClr val="FF0000"/>
                </a:solidFill>
                <a:latin typeface="Gill Sans MT" panose="020B0502020104020203" pitchFamily="34" charset="0"/>
              </a:rPr>
              <a:t>Sub Proxy</a:t>
            </a:r>
          </a:p>
        </p:txBody>
      </p:sp>
      <p:sp>
        <p:nvSpPr>
          <p:cNvPr id="15369" name="AutoShape 7"/>
          <p:cNvSpPr>
            <a:spLocks noChangeArrowheads="1"/>
          </p:cNvSpPr>
          <p:nvPr/>
        </p:nvSpPr>
        <p:spPr bwMode="auto">
          <a:xfrm>
            <a:off x="7950200" y="4233863"/>
            <a:ext cx="1117600" cy="508000"/>
          </a:xfrm>
          <a:prstGeom prst="wedgeRectCallout">
            <a:avLst>
              <a:gd name="adj1" fmla="val -144625"/>
              <a:gd name="adj2" fmla="val -8681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2 Way over</a:t>
            </a:r>
          </a:p>
          <a:p>
            <a:pPr algn="ctr" eaLnBrk="1" hangingPunct="1"/>
            <a:r>
              <a:rPr lang="en-US" altLang="en-US" sz="1600">
                <a:solidFill>
                  <a:srgbClr val="FF0000"/>
                </a:solidFill>
                <a:latin typeface="Gill Sans MT" panose="020B0502020104020203" pitchFamily="34" charset="0"/>
              </a:rPr>
              <a:t>Pub-Sub</a:t>
            </a:r>
          </a:p>
        </p:txBody>
      </p:sp>
      <p:sp>
        <p:nvSpPr>
          <p:cNvPr id="15370" name="AutoShape 7"/>
          <p:cNvSpPr>
            <a:spLocks noChangeArrowheads="1"/>
          </p:cNvSpPr>
          <p:nvPr/>
        </p:nvSpPr>
        <p:spPr bwMode="auto">
          <a:xfrm>
            <a:off x="5529263" y="1328738"/>
            <a:ext cx="2971800" cy="365125"/>
          </a:xfrm>
          <a:prstGeom prst="wedgeRectCallout">
            <a:avLst>
              <a:gd name="adj1" fmla="val -18509"/>
              <a:gd name="adj2" fmla="val 165319"/>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“Server” side of the Application</a:t>
            </a:r>
          </a:p>
        </p:txBody>
      </p:sp>
      <p:sp>
        <p:nvSpPr>
          <p:cNvPr id="15371" name="AutoShape 7"/>
          <p:cNvSpPr>
            <a:spLocks noChangeArrowheads="1"/>
          </p:cNvSpPr>
          <p:nvPr/>
        </p:nvSpPr>
        <p:spPr bwMode="auto">
          <a:xfrm>
            <a:off x="36513" y="3332163"/>
            <a:ext cx="758825" cy="511175"/>
          </a:xfrm>
          <a:prstGeom prst="wedgeRectCallout">
            <a:avLst>
              <a:gd name="adj1" fmla="val 85944"/>
              <a:gd name="adj2" fmla="val -12750"/>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RPC</a:t>
            </a:r>
          </a:p>
          <a:p>
            <a:pPr algn="ctr" eaLnBrk="1" hangingPunct="1"/>
            <a:r>
              <a:rPr lang="en-US" altLang="en-US" sz="1600">
                <a:solidFill>
                  <a:srgbClr val="FF0000"/>
                </a:solidFill>
                <a:latin typeface="Gill Sans MT" panose="020B0502020104020203" pitchFamily="34" charset="0"/>
              </a:rPr>
              <a:t>Client</a:t>
            </a:r>
            <a:endParaRPr lang="en-US" altLang="en-US" sz="1600" b="1">
              <a:solidFill>
                <a:srgbClr val="FF0000"/>
              </a:solidFill>
              <a:latin typeface="Gill Sans MT" panose="020B0502020104020203" pitchFamily="34" charset="0"/>
            </a:endParaRPr>
          </a:p>
        </p:txBody>
      </p:sp>
      <p:sp>
        <p:nvSpPr>
          <p:cNvPr id="15372" name="AutoShape 7"/>
          <p:cNvSpPr>
            <a:spLocks noChangeArrowheads="1"/>
          </p:cNvSpPr>
          <p:nvPr/>
        </p:nvSpPr>
        <p:spPr bwMode="auto">
          <a:xfrm>
            <a:off x="101600" y="1328738"/>
            <a:ext cx="2971800" cy="365125"/>
          </a:xfrm>
          <a:prstGeom prst="wedgeRectCallout">
            <a:avLst>
              <a:gd name="adj1" fmla="val 21375"/>
              <a:gd name="adj2" fmla="val 162995"/>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“Client” side of the Application</a:t>
            </a:r>
          </a:p>
        </p:txBody>
      </p:sp>
      <p:sp>
        <p:nvSpPr>
          <p:cNvPr id="15373" name="AutoShape 7"/>
          <p:cNvSpPr>
            <a:spLocks noChangeArrowheads="1"/>
          </p:cNvSpPr>
          <p:nvPr/>
        </p:nvSpPr>
        <p:spPr bwMode="auto">
          <a:xfrm>
            <a:off x="8189913" y="3348038"/>
            <a:ext cx="758825" cy="511175"/>
          </a:xfrm>
          <a:prstGeom prst="wedgeRectCallout">
            <a:avLst>
              <a:gd name="adj1" fmla="val -305690"/>
              <a:gd name="adj2" fmla="val -29319"/>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FF0000"/>
                </a:solidFill>
                <a:latin typeface="Gill Sans MT" panose="020B0502020104020203" pitchFamily="34" charset="0"/>
              </a:rPr>
              <a:t>RPC</a:t>
            </a:r>
          </a:p>
          <a:p>
            <a:pPr algn="ctr" eaLnBrk="1" hangingPunct="1"/>
            <a:r>
              <a:rPr lang="en-US" altLang="en-US" sz="1600">
                <a:solidFill>
                  <a:srgbClr val="FF0000"/>
                </a:solidFill>
                <a:latin typeface="Gill Sans MT" panose="020B0502020104020203" pitchFamily="34" charset="0"/>
              </a:rPr>
              <a:t>Server</a:t>
            </a:r>
            <a:endParaRPr lang="en-US" altLang="en-US" sz="1600" b="1">
              <a:solidFill>
                <a:srgbClr val="FF0000"/>
              </a:solidFill>
              <a:latin typeface="Gill Sans MT" panose="020B0502020104020203" pitchFamily="34" charset="0"/>
            </a:endParaRPr>
          </a:p>
        </p:txBody>
      </p:sp>
      <p:grpSp>
        <p:nvGrpSpPr>
          <p:cNvPr id="15374" name="Group 17"/>
          <p:cNvGrpSpPr>
            <a:grpSpLocks/>
          </p:cNvGrpSpPr>
          <p:nvPr/>
        </p:nvGrpSpPr>
        <p:grpSpPr bwMode="auto">
          <a:xfrm>
            <a:off x="3598863" y="2328863"/>
            <a:ext cx="1651000" cy="377825"/>
            <a:chOff x="3602833" y="951245"/>
            <a:chExt cx="1770063" cy="378022"/>
          </a:xfrm>
        </p:grpSpPr>
        <p:sp>
          <p:nvSpPr>
            <p:cNvPr id="15375" name="AutoShape 7"/>
            <p:cNvSpPr>
              <a:spLocks noChangeArrowheads="1"/>
            </p:cNvSpPr>
            <p:nvPr/>
          </p:nvSpPr>
          <p:spPr bwMode="auto">
            <a:xfrm>
              <a:off x="3602833" y="951245"/>
              <a:ext cx="1770063" cy="378022"/>
            </a:xfrm>
            <a:prstGeom prst="wedgeRectCallout">
              <a:avLst>
                <a:gd name="adj1" fmla="val 68111"/>
                <a:gd name="adj2" fmla="val 51167"/>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600" b="1">
                <a:solidFill>
                  <a:srgbClr val="FF0000"/>
                </a:solidFill>
                <a:latin typeface="Gill Sans MT" panose="020B0502020104020203" pitchFamily="34" charset="0"/>
              </a:endParaRPr>
            </a:p>
          </p:txBody>
        </p:sp>
        <p:sp>
          <p:nvSpPr>
            <p:cNvPr id="15376" name="AutoShape 7"/>
            <p:cNvSpPr>
              <a:spLocks noChangeArrowheads="1"/>
            </p:cNvSpPr>
            <p:nvPr/>
          </p:nvSpPr>
          <p:spPr bwMode="auto">
            <a:xfrm>
              <a:off x="3602834" y="951245"/>
              <a:ext cx="1770062" cy="378022"/>
            </a:xfrm>
            <a:prstGeom prst="wedgeRectCallout">
              <a:avLst>
                <a:gd name="adj1" fmla="val -75194"/>
                <a:gd name="adj2" fmla="val 62361"/>
              </a:avLst>
            </a:prstGeom>
            <a:solidFill>
              <a:srgbClr val="E6E6E6">
                <a:alpha val="74901"/>
              </a:srgbClr>
            </a:solidFill>
            <a:ln w="38100">
              <a:solidFill>
                <a:srgbClr val="FFCC00"/>
              </a:solidFill>
              <a:miter lim="800000"/>
              <a:headEnd/>
              <a:tailEnd/>
            </a:ln>
          </p:spPr>
          <p:txBody>
            <a:bodyPr/>
            <a:lstStyle>
              <a:lvl1pPr marL="342900" indent="-3429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FF0000"/>
                  </a:solidFill>
                  <a:latin typeface="Gill Sans MT" panose="020B0502020104020203" pitchFamily="34" charset="0"/>
                </a:rPr>
                <a:t>Application Layer</a:t>
              </a:r>
              <a:endParaRPr lang="en-US" altLang="en-US" sz="1600" b="1">
                <a:solidFill>
                  <a:srgbClr val="FF0000"/>
                </a:solidFill>
                <a:latin typeface="Gill Sans MT" panose="020B0502020104020203" pitchFamily="34" charset="0"/>
              </a:endParaRPr>
            </a:p>
          </p:txBody>
        </p:sp>
      </p:grpSp>
    </p:spTree>
    <p:extLst>
      <p:ext uri="{BB962C8B-B14F-4D97-AF65-F5344CB8AC3E}">
        <p14:creationId xmlns:p14="http://schemas.microsoft.com/office/powerpoint/2010/main" val="3906822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ea typeface="ＭＳ Ｐゴシック" panose="020B0600070205080204" pitchFamily="34" charset="-128"/>
              </a:rPr>
              <a:t>Timeliness</a:t>
            </a:r>
          </a:p>
        </p:txBody>
      </p:sp>
      <p:sp>
        <p:nvSpPr>
          <p:cNvPr id="16387" name="Content Placeholder 2"/>
          <p:cNvSpPr>
            <a:spLocks noGrp="1"/>
          </p:cNvSpPr>
          <p:nvPr>
            <p:ph sz="quarter" idx="1"/>
          </p:nvPr>
        </p:nvSpPr>
        <p:spPr/>
        <p:txBody>
          <a:bodyPr>
            <a:normAutofit fontScale="92500" lnSpcReduction="10000"/>
          </a:bodyPr>
          <a:lstStyle/>
          <a:p>
            <a:r>
              <a:rPr lang="en-US" altLang="en-US">
                <a:ea typeface="ＭＳ Ｐゴシック" panose="020B0600070205080204" pitchFamily="34" charset="-128"/>
              </a:rPr>
              <a:t>Ratatoskr RPC mechanism </a:t>
            </a:r>
            <a:r>
              <a:rPr lang="en-US" altLang="en-US">
                <a:solidFill>
                  <a:srgbClr val="0000FF"/>
                </a:solidFill>
                <a:ea typeface="ＭＳ Ｐゴシック" panose="020B0600070205080204" pitchFamily="34" charset="-128"/>
              </a:rPr>
              <a:t>requires </a:t>
            </a:r>
            <a:r>
              <a:rPr lang="en-US" altLang="en-US">
                <a:ea typeface="ＭＳ Ｐゴシック" panose="020B0600070205080204" pitchFamily="34" charset="-128"/>
              </a:rPr>
              <a:t>an underlying QoS managed Pub-Sub middleware</a:t>
            </a:r>
          </a:p>
          <a:p>
            <a:endParaRPr lang="en-US" altLang="en-US">
              <a:ea typeface="ＭＳ Ｐゴシック" panose="020B0600070205080204" pitchFamily="34" charset="-128"/>
            </a:endParaRPr>
          </a:p>
          <a:p>
            <a:r>
              <a:rPr lang="en-US" altLang="en-US">
                <a:ea typeface="ＭＳ Ｐゴシック" panose="020B0600070205080204" pitchFamily="34" charset="-128"/>
              </a:rPr>
              <a:t>One of the QoS dimension is </a:t>
            </a:r>
            <a:r>
              <a:rPr lang="en-US" altLang="en-US">
                <a:solidFill>
                  <a:srgbClr val="0000FF"/>
                </a:solidFill>
                <a:ea typeface="ＭＳ Ｐゴシック" panose="020B0600070205080204" pitchFamily="34" charset="-128"/>
              </a:rPr>
              <a:t>end-to-end delay </a:t>
            </a:r>
            <a:r>
              <a:rPr lang="en-US" altLang="en-US">
                <a:ea typeface="ＭＳ Ｐゴシック" panose="020B0600070205080204" pitchFamily="34" charset="-128"/>
              </a:rPr>
              <a:t>of a message delivery, hence timeliness</a:t>
            </a:r>
          </a:p>
          <a:p>
            <a:endParaRPr lang="en-US" altLang="en-US">
              <a:ea typeface="ＭＳ Ｐゴシック" panose="020B0600070205080204" pitchFamily="34" charset="-128"/>
            </a:endParaRPr>
          </a:p>
          <a:p>
            <a:r>
              <a:rPr lang="en-US" altLang="en-US">
                <a:ea typeface="ＭＳ Ｐゴシック" panose="020B0600070205080204" pitchFamily="34" charset="-128"/>
              </a:rPr>
              <a:t>The timeliness guaranties that the Pub-Sub middleware provides are </a:t>
            </a:r>
            <a:r>
              <a:rPr lang="en-US" altLang="en-US">
                <a:solidFill>
                  <a:srgbClr val="0000FF"/>
                </a:solidFill>
                <a:ea typeface="ＭＳ Ｐゴシック" panose="020B0600070205080204" pitchFamily="34" charset="-128"/>
              </a:rPr>
              <a:t>exposed </a:t>
            </a:r>
            <a:r>
              <a:rPr lang="en-US" altLang="en-US">
                <a:ea typeface="ＭＳ Ｐゴシック" panose="020B0600070205080204" pitchFamily="34" charset="-128"/>
              </a:rPr>
              <a:t>to the </a:t>
            </a:r>
            <a:r>
              <a:rPr lang="en-US" altLang="en-US">
                <a:solidFill>
                  <a:srgbClr val="0000FF"/>
                </a:solidFill>
                <a:ea typeface="ＭＳ Ｐゴシック" panose="020B0600070205080204" pitchFamily="34" charset="-128"/>
              </a:rPr>
              <a:t>RPC call interface</a:t>
            </a:r>
          </a:p>
          <a:p>
            <a:pPr lvl="1"/>
            <a:r>
              <a:rPr lang="en-US" altLang="en-US">
                <a:ea typeface="ＭＳ Ｐゴシック" panose="020B0600070205080204" pitchFamily="34" charset="-128"/>
              </a:rPr>
              <a:t>User specifies the desired and required end-to-end delay when setting up the RPC “connection”</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6389"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CAA88D4-5B68-4BC4-8F41-EA531D2A6912}" type="slidenum">
              <a:rPr lang="en-US" altLang="en-US">
                <a:solidFill>
                  <a:schemeClr val="tx2"/>
                </a:solidFill>
                <a:latin typeface="Gill Sans MT" panose="020B0502020104020203" pitchFamily="34" charset="0"/>
              </a:rPr>
              <a:pPr eaLnBrk="1" hangingPunct="1"/>
              <a:t>89</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72437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318"/>
            <a:ext cx="9144000" cy="800062"/>
          </a:xfrm>
        </p:spPr>
        <p:txBody>
          <a:bodyPr>
            <a:normAutofit/>
          </a:bodyPr>
          <a:lstStyle/>
          <a:p>
            <a:r>
              <a:rPr lang="en-US" b="1" dirty="0" err="1">
                <a:solidFill>
                  <a:srgbClr val="00AE00"/>
                </a:solidFill>
              </a:rPr>
              <a:t>Comms</a:t>
            </a:r>
            <a:r>
              <a:rPr lang="en-US" b="1" dirty="0">
                <a:solidFill>
                  <a:srgbClr val="00AE00"/>
                </a:solidFill>
              </a:rPr>
              <a:t> Baseline: You Can Assume</a:t>
            </a:r>
          </a:p>
        </p:txBody>
      </p:sp>
      <p:sp>
        <p:nvSpPr>
          <p:cNvPr id="64515" name="Content Placeholder 2"/>
          <p:cNvSpPr>
            <a:spLocks noGrp="1"/>
          </p:cNvSpPr>
          <p:nvPr>
            <p:ph idx="1"/>
          </p:nvPr>
        </p:nvSpPr>
        <p:spPr>
          <a:xfrm>
            <a:off x="0" y="664308"/>
            <a:ext cx="9144000" cy="5606532"/>
          </a:xfrm>
        </p:spPr>
        <p:txBody>
          <a:bodyPr>
            <a:normAutofit fontScale="92500" lnSpcReduction="10000"/>
          </a:bodyPr>
          <a:lstStyle/>
          <a:p>
            <a:r>
              <a:rPr lang="en-US" dirty="0">
                <a:cs typeface="ＭＳ Ｐゴシック" charset="-128"/>
              </a:rPr>
              <a:t>Data delivery over WAN </a:t>
            </a:r>
            <a:r>
              <a:rPr lang="en-US" b="1" dirty="0">
                <a:solidFill>
                  <a:srgbClr val="C0504D"/>
                </a:solidFill>
                <a:cs typeface="ＭＳ Ｐゴシック" charset="-128"/>
              </a:rPr>
              <a:t>ca</a:t>
            </a:r>
            <a:r>
              <a:rPr lang="en-US" b="1" dirty="0">
                <a:solidFill>
                  <a:schemeClr val="accent2"/>
                </a:solidFill>
                <a:cs typeface="ＭＳ Ｐゴシック" charset="-128"/>
              </a:rPr>
              <a:t>n</a:t>
            </a:r>
            <a:r>
              <a:rPr lang="en-US" dirty="0">
                <a:cs typeface="ＭＳ Ｐゴシック" charset="-128"/>
              </a:rPr>
              <a:t> be (with </a:t>
            </a:r>
            <a:r>
              <a:rPr lang="en-US" dirty="0" err="1">
                <a:cs typeface="ＭＳ Ｐゴシック" charset="-128"/>
              </a:rPr>
              <a:t>GridStat</a:t>
            </a:r>
            <a:r>
              <a:rPr lang="en-US" dirty="0">
                <a:cs typeface="ＭＳ Ｐゴシック" charset="-128"/>
              </a:rPr>
              <a:t> </a:t>
            </a:r>
            <a:r>
              <a:rPr lang="en-US" dirty="0" err="1">
                <a:cs typeface="ＭＳ Ｐゴシック" charset="-128"/>
              </a:rPr>
              <a:t>etc</a:t>
            </a:r>
            <a:r>
              <a:rPr lang="en-US" dirty="0">
                <a:cs typeface="ＭＳ Ｐゴシック" charset="-128"/>
              </a:rPr>
              <a:t>):</a:t>
            </a:r>
          </a:p>
          <a:p>
            <a:pPr lvl="1"/>
            <a:r>
              <a:rPr lang="en-US" dirty="0">
                <a:cs typeface="ＭＳ Ｐゴシック" charset="-128"/>
              </a:rPr>
              <a:t>Very </a:t>
            </a:r>
            <a:r>
              <a:rPr lang="en-US" b="1" dirty="0">
                <a:cs typeface="ＭＳ Ｐゴシック" charset="-128"/>
              </a:rPr>
              <a:t>fast</a:t>
            </a:r>
            <a:r>
              <a:rPr lang="en-US" dirty="0">
                <a:cs typeface="ＭＳ Ｐゴシック" charset="-128"/>
              </a:rPr>
              <a:t>: less than ~1 </a:t>
            </a:r>
            <a:r>
              <a:rPr lang="en-US" dirty="0" err="1">
                <a:cs typeface="ＭＳ Ｐゴシック" charset="-128"/>
              </a:rPr>
              <a:t>msec</a:t>
            </a:r>
            <a:r>
              <a:rPr lang="en-US" dirty="0">
                <a:cs typeface="ＭＳ Ｐゴシック" charset="-128"/>
              </a:rPr>
              <a:t> added to the underlying network layers across an entire grid</a:t>
            </a:r>
          </a:p>
          <a:p>
            <a:pPr lvl="2"/>
            <a:r>
              <a:rPr lang="en-US" b="1" dirty="0">
                <a:solidFill>
                  <a:schemeClr val="accent2"/>
                </a:solidFill>
                <a:cs typeface="ＭＳ Ｐゴシック" charset="-128"/>
              </a:rPr>
              <a:t>Even in the presence of failures!.....</a:t>
            </a:r>
            <a:endParaRPr lang="en-US" dirty="0">
              <a:cs typeface="ＭＳ Ｐゴシック" charset="-128"/>
            </a:endParaRPr>
          </a:p>
          <a:p>
            <a:pPr lvl="1"/>
            <a:r>
              <a:rPr lang="en-US" dirty="0">
                <a:cs typeface="ＭＳ Ｐゴシック" charset="-128"/>
              </a:rPr>
              <a:t>Very </a:t>
            </a:r>
            <a:r>
              <a:rPr lang="en-US" b="1" dirty="0">
                <a:cs typeface="ＭＳ Ｐゴシック" charset="-128"/>
              </a:rPr>
              <a:t>available</a:t>
            </a:r>
            <a:r>
              <a:rPr lang="en-US" dirty="0">
                <a:cs typeface="ＭＳ Ｐゴシック" charset="-128"/>
              </a:rPr>
              <a:t>: think in terms of up to 5+ 9s (multiple redundant paths, each with the low latency guarantees)</a:t>
            </a:r>
          </a:p>
          <a:p>
            <a:pPr lvl="1"/>
            <a:r>
              <a:rPr lang="en-US" dirty="0">
                <a:cs typeface="ＭＳ Ｐゴシック" charset="-128"/>
              </a:rPr>
              <a:t>Very </a:t>
            </a:r>
            <a:r>
              <a:rPr lang="en-US" b="1" dirty="0">
                <a:cs typeface="ＭＳ Ｐゴシック" charset="-128"/>
              </a:rPr>
              <a:t>cyber-secure</a:t>
            </a:r>
            <a:r>
              <a:rPr lang="en-US" dirty="0">
                <a:cs typeface="ＭＳ Ｐゴシック" charset="-128"/>
              </a:rPr>
              <a:t>: for long-lived embedded devices and won’t add too much to the low latencies</a:t>
            </a:r>
          </a:p>
          <a:p>
            <a:pPr lvl="2"/>
            <a:r>
              <a:rPr lang="en-US" dirty="0">
                <a:cs typeface="ＭＳ Ｐゴシック" charset="-128"/>
              </a:rPr>
              <a:t>E.g., RSA adds  &gt;&gt;60 </a:t>
            </a:r>
            <a:r>
              <a:rPr lang="en-US" dirty="0" err="1">
                <a:cs typeface="ＭＳ Ｐゴシック" charset="-128"/>
              </a:rPr>
              <a:t>msec</a:t>
            </a:r>
            <a:r>
              <a:rPr lang="en-US" dirty="0">
                <a:cs typeface="ＭＳ Ｐゴシック" charset="-128"/>
              </a:rPr>
              <a:t> so not for RAS or closed-loop</a:t>
            </a:r>
          </a:p>
          <a:p>
            <a:pPr lvl="2"/>
            <a:r>
              <a:rPr lang="en-US" dirty="0">
                <a:cs typeface="ＭＳ Ｐゴシック" charset="-128"/>
              </a:rPr>
              <a:t>Shared keys (61850-90-5): subscriber can spoof publisher </a:t>
            </a:r>
            <a:r>
              <a:rPr lang="en-US" dirty="0">
                <a:cs typeface="ＭＳ Ｐゴシック" charset="-128"/>
                <a:sym typeface="Wingdings"/>
              </a:rPr>
              <a:t></a:t>
            </a:r>
          </a:p>
          <a:p>
            <a:pPr lvl="2"/>
            <a:r>
              <a:rPr lang="en-US" dirty="0" err="1">
                <a:cs typeface="ＭＳ Ｐゴシック" charset="-128"/>
                <a:sym typeface="Wingdings"/>
              </a:rPr>
              <a:t>GridStat</a:t>
            </a:r>
            <a:r>
              <a:rPr lang="en-US" dirty="0">
                <a:cs typeface="ＭＳ Ｐゴシック" charset="-128"/>
                <a:sym typeface="Wingdings"/>
              </a:rPr>
              <a:t> solution not vulnerable and only adds ~1msec</a:t>
            </a:r>
            <a:endParaRPr lang="en-US" dirty="0">
              <a:cs typeface="ＭＳ Ｐゴシック" charset="-128"/>
            </a:endParaRPr>
          </a:p>
          <a:p>
            <a:pPr lvl="1"/>
            <a:r>
              <a:rPr lang="en-US" dirty="0">
                <a:cs typeface="ＭＳ Ｐゴシック" charset="-128"/>
              </a:rPr>
              <a:t>Tightly </a:t>
            </a:r>
            <a:r>
              <a:rPr lang="en-US" b="1" dirty="0">
                <a:cs typeface="ＭＳ Ｐゴシック" charset="-128"/>
              </a:rPr>
              <a:t>managed</a:t>
            </a:r>
            <a:r>
              <a:rPr lang="en-US" dirty="0">
                <a:cs typeface="ＭＳ Ｐゴシック" charset="-128"/>
              </a:rPr>
              <a:t> for </a:t>
            </a:r>
            <a:r>
              <a:rPr lang="en-US" b="1" dirty="0">
                <a:cs typeface="ＭＳ Ｐゴシック" charset="-128"/>
              </a:rPr>
              <a:t>very strong guarantees </a:t>
            </a:r>
            <a:r>
              <a:rPr lang="en-US" dirty="0">
                <a:cs typeface="ＭＳ Ｐゴシック" charset="-128"/>
              </a:rPr>
              <a:t>(</a:t>
            </a:r>
            <a:r>
              <a:rPr lang="en-US" strike="sngStrike" dirty="0">
                <a:cs typeface="ＭＳ Ｐゴシック" charset="-128"/>
              </a:rPr>
              <a:t>MPLS</a:t>
            </a:r>
            <a:r>
              <a:rPr lang="en-US" dirty="0">
                <a:cs typeface="ＭＳ Ｐゴシック" charset="-128"/>
              </a:rPr>
              <a:t>)</a:t>
            </a:r>
          </a:p>
          <a:p>
            <a:pPr lvl="1"/>
            <a:r>
              <a:rPr lang="en-US" b="1" dirty="0">
                <a:cs typeface="ＭＳ Ｐゴシック" charset="-128"/>
              </a:rPr>
              <a:t>Adaptive</a:t>
            </a:r>
            <a:r>
              <a:rPr lang="en-US" dirty="0">
                <a:cs typeface="ＭＳ Ｐゴシック" charset="-128"/>
              </a:rPr>
              <a:t>: can change pre-computed subscriptions ~INSTANTLY (and dynamic requests FAST)</a:t>
            </a:r>
          </a:p>
        </p:txBody>
      </p:sp>
      <p:sp>
        <p:nvSpPr>
          <p:cNvPr id="2" name="Footer Placeholder 1"/>
          <p:cNvSpPr>
            <a:spLocks noGrp="1"/>
          </p:cNvSpPr>
          <p:nvPr>
            <p:ph type="ftr" sz="quarter" idx="10"/>
          </p:nvPr>
        </p:nvSpPr>
        <p:spPr/>
        <p:txBody>
          <a:bodyPr/>
          <a:lstStyle/>
          <a:p>
            <a:r>
              <a:rPr lang="en-US"/>
              <a:t>© 2018 David E. Bakken</a:t>
            </a:r>
            <a:endParaRPr lang="en-US" dirty="0"/>
          </a:p>
        </p:txBody>
      </p:sp>
    </p:spTree>
    <p:extLst>
      <p:ext uri="{BB962C8B-B14F-4D97-AF65-F5344CB8AC3E}">
        <p14:creationId xmlns:p14="http://schemas.microsoft.com/office/powerpoint/2010/main" val="853305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ea typeface="ＭＳ Ｐゴシック" panose="020B0600070205080204" pitchFamily="34" charset="-128"/>
              </a:rPr>
              <a:t>Redundancy</a:t>
            </a:r>
          </a:p>
        </p:txBody>
      </p:sp>
      <p:sp>
        <p:nvSpPr>
          <p:cNvPr id="17411" name="Content Placeholder 2"/>
          <p:cNvSpPr>
            <a:spLocks noGrp="1"/>
          </p:cNvSpPr>
          <p:nvPr>
            <p:ph sz="quarter" idx="1"/>
          </p:nvPr>
        </p:nvSpPr>
        <p:spPr/>
        <p:txBody>
          <a:bodyPr>
            <a:normAutofit fontScale="77500" lnSpcReduction="20000"/>
          </a:bodyPr>
          <a:lstStyle/>
          <a:p>
            <a:r>
              <a:rPr lang="en-US" altLang="en-US">
                <a:ea typeface="ＭＳ Ｐゴシック" panose="020B0600070205080204" pitchFamily="34" charset="-128"/>
              </a:rPr>
              <a:t>Three Redundancy Techniques provided</a:t>
            </a:r>
          </a:p>
          <a:p>
            <a:pPr lvl="1"/>
            <a:r>
              <a:rPr lang="en-US" altLang="en-US">
                <a:solidFill>
                  <a:srgbClr val="0000FF"/>
                </a:solidFill>
                <a:ea typeface="ＭＳ Ｐゴシック" panose="020B0600070205080204" pitchFamily="34" charset="-128"/>
              </a:rPr>
              <a:t>Spatial </a:t>
            </a:r>
            <a:r>
              <a:rPr lang="en-US" altLang="en-US">
                <a:ea typeface="ＭＳ Ｐゴシック" panose="020B0600070205080204" pitchFamily="34" charset="-128"/>
              </a:rPr>
              <a:t>Redundancy</a:t>
            </a:r>
          </a:p>
          <a:p>
            <a:pPr lvl="2"/>
            <a:r>
              <a:rPr lang="en-US" altLang="en-US">
                <a:ea typeface="ＭＳ Ｐゴシック" panose="020B0600070205080204" pitchFamily="34" charset="-128"/>
              </a:rPr>
              <a:t>How many disjoint network paths should the messages be sent over</a:t>
            </a:r>
          </a:p>
          <a:p>
            <a:pPr lvl="1"/>
            <a:r>
              <a:rPr lang="en-US" altLang="en-US">
                <a:solidFill>
                  <a:srgbClr val="0000FF"/>
                </a:solidFill>
                <a:ea typeface="ＭＳ Ｐゴシック" panose="020B0600070205080204" pitchFamily="34" charset="-128"/>
              </a:rPr>
              <a:t>Temporal </a:t>
            </a:r>
            <a:r>
              <a:rPr lang="en-US" altLang="en-US">
                <a:ea typeface="ＭＳ Ｐゴシック" panose="020B0600070205080204" pitchFamily="34" charset="-128"/>
              </a:rPr>
              <a:t>Redundancy</a:t>
            </a:r>
          </a:p>
          <a:p>
            <a:pPr lvl="2"/>
            <a:r>
              <a:rPr lang="en-US" altLang="en-US">
                <a:ea typeface="ＭＳ Ｐゴシック" panose="020B0600070205080204" pitchFamily="34" charset="-128"/>
              </a:rPr>
              <a:t>How many copies of the same message should be sent and with what delay between each send</a:t>
            </a:r>
          </a:p>
          <a:p>
            <a:pPr lvl="1"/>
            <a:r>
              <a:rPr lang="en-US" altLang="en-US">
                <a:solidFill>
                  <a:srgbClr val="0000FF"/>
                </a:solidFill>
                <a:ea typeface="ＭＳ Ｐゴシック" panose="020B0600070205080204" pitchFamily="34" charset="-128"/>
              </a:rPr>
              <a:t>ACK/Resend</a:t>
            </a:r>
          </a:p>
          <a:p>
            <a:pPr lvl="2"/>
            <a:r>
              <a:rPr lang="en-US" altLang="en-US">
                <a:ea typeface="ＭＳ Ｐゴシック" panose="020B0600070205080204" pitchFamily="34" charset="-128"/>
              </a:rPr>
              <a:t>Require an explicit ACK to be sent back to the sender</a:t>
            </a:r>
          </a:p>
          <a:p>
            <a:pPr lvl="2"/>
            <a:r>
              <a:rPr lang="en-US" altLang="en-US">
                <a:ea typeface="ＭＳ Ｐゴシック" panose="020B0600070205080204" pitchFamily="34" charset="-128"/>
              </a:rPr>
              <a:t>Can specify how many resends of the message should be done if no ACK is received</a:t>
            </a:r>
          </a:p>
          <a:p>
            <a:r>
              <a:rPr lang="en-US" altLang="en-US">
                <a:ea typeface="ＭＳ Ｐゴシック" panose="020B0600070205080204" pitchFamily="34" charset="-128"/>
              </a:rPr>
              <a:t>The user can </a:t>
            </a:r>
            <a:r>
              <a:rPr lang="en-US" altLang="en-US">
                <a:solidFill>
                  <a:srgbClr val="0000FF"/>
                </a:solidFill>
                <a:ea typeface="ＭＳ Ｐゴシック" panose="020B0600070205080204" pitchFamily="34" charset="-128"/>
              </a:rPr>
              <a:t>combine </a:t>
            </a:r>
            <a:r>
              <a:rPr lang="en-US" altLang="en-US">
                <a:ea typeface="ＭＳ Ｐゴシック" panose="020B0600070205080204" pitchFamily="34" charset="-128"/>
              </a:rPr>
              <a:t>any of the techniques as needed by the application</a:t>
            </a:r>
          </a:p>
          <a:p>
            <a:pPr lvl="1"/>
            <a:r>
              <a:rPr lang="en-US" altLang="en-US">
                <a:ea typeface="ＭＳ Ｐゴシック" panose="020B0600070205080204" pitchFamily="34" charset="-128"/>
              </a:rPr>
              <a:t>Use Spatial and Temporal for </a:t>
            </a:r>
            <a:r>
              <a:rPr lang="en-US" altLang="en-US">
                <a:solidFill>
                  <a:srgbClr val="0000FF"/>
                </a:solidFill>
                <a:ea typeface="ＭＳ Ｐゴシック" panose="020B0600070205080204" pitchFamily="34" charset="-128"/>
              </a:rPr>
              <a:t>time delay sensitive </a:t>
            </a:r>
            <a:r>
              <a:rPr lang="en-US" altLang="en-US">
                <a:ea typeface="ＭＳ Ｐゴシック" panose="020B0600070205080204" pitchFamily="34" charset="-128"/>
              </a:rPr>
              <a:t>application</a:t>
            </a:r>
          </a:p>
          <a:p>
            <a:pPr lvl="1"/>
            <a:r>
              <a:rPr lang="en-US" altLang="en-US">
                <a:ea typeface="ＭＳ Ｐゴシック" panose="020B0600070205080204" pitchFamily="34" charset="-128"/>
              </a:rPr>
              <a:t>Use ACK/Resend for </a:t>
            </a:r>
            <a:r>
              <a:rPr lang="en-US" altLang="en-US">
                <a:solidFill>
                  <a:srgbClr val="0000FF"/>
                </a:solidFill>
                <a:ea typeface="ＭＳ Ｐゴシック" panose="020B0600070205080204" pitchFamily="34" charset="-128"/>
              </a:rPr>
              <a:t>non time critical </a:t>
            </a:r>
            <a:r>
              <a:rPr lang="en-US" altLang="en-US">
                <a:ea typeface="ＭＳ Ｐゴシック" panose="020B0600070205080204" pitchFamily="34" charset="-128"/>
              </a:rPr>
              <a:t>application</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7413"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1FECD64-7729-4212-B669-0D3BB0115E01}" type="slidenum">
              <a:rPr lang="en-US" altLang="en-US">
                <a:solidFill>
                  <a:schemeClr val="tx2"/>
                </a:solidFill>
                <a:latin typeface="Gill Sans MT" panose="020B0502020104020203" pitchFamily="34" charset="0"/>
              </a:rPr>
              <a:pPr eaLnBrk="1" hangingPunct="1"/>
              <a:t>90</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105282335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ea typeface="ＭＳ Ｐゴシック" panose="020B0600070205080204" pitchFamily="34" charset="-128"/>
              </a:rPr>
              <a:t>Safety</a:t>
            </a:r>
          </a:p>
        </p:txBody>
      </p:sp>
      <p:sp>
        <p:nvSpPr>
          <p:cNvPr id="18435" name="Content Placeholder 2"/>
          <p:cNvSpPr>
            <a:spLocks noGrp="1"/>
          </p:cNvSpPr>
          <p:nvPr>
            <p:ph sz="quarter" idx="1"/>
          </p:nvPr>
        </p:nvSpPr>
        <p:spPr/>
        <p:txBody>
          <a:bodyPr>
            <a:normAutofit fontScale="77500" lnSpcReduction="20000"/>
          </a:bodyPr>
          <a:lstStyle/>
          <a:p>
            <a:r>
              <a:rPr lang="en-US" altLang="en-US">
                <a:ea typeface="ＭＳ Ｐゴシック" panose="020B0600070205080204" pitchFamily="34" charset="-128"/>
              </a:rPr>
              <a:t>In some large scale infrastructures the client may not have the </a:t>
            </a:r>
            <a:r>
              <a:rPr lang="en-US" altLang="en-US">
                <a:solidFill>
                  <a:srgbClr val="0000FF"/>
                </a:solidFill>
                <a:ea typeface="ＭＳ Ｐゴシック" panose="020B0600070205080204" pitchFamily="34" charset="-128"/>
              </a:rPr>
              <a:t>latest “state/view” </a:t>
            </a:r>
            <a:r>
              <a:rPr lang="en-US" altLang="en-US">
                <a:ea typeface="ＭＳ Ｐゴシック" panose="020B0600070205080204" pitchFamily="34" charset="-128"/>
              </a:rPr>
              <a:t>of the condition</a:t>
            </a:r>
          </a:p>
          <a:p>
            <a:pPr lvl="1"/>
            <a:r>
              <a:rPr lang="en-US" altLang="en-US">
                <a:ea typeface="ＭＳ Ｐゴシック" panose="020B0600070205080204" pitchFamily="34" charset="-128"/>
              </a:rPr>
              <a:t>If an </a:t>
            </a:r>
            <a:r>
              <a:rPr lang="en-US" altLang="en-US">
                <a:solidFill>
                  <a:srgbClr val="0000FF"/>
                </a:solidFill>
                <a:ea typeface="ＭＳ Ｐゴシック" panose="020B0600070205080204" pitchFamily="34" charset="-128"/>
              </a:rPr>
              <a:t>actuator is set wrongly </a:t>
            </a:r>
            <a:r>
              <a:rPr lang="en-US" altLang="en-US">
                <a:ea typeface="ＭＳ Ｐゴシック" panose="020B0600070205080204" pitchFamily="34" charset="-128"/>
              </a:rPr>
              <a:t>serious consequences can occur</a:t>
            </a:r>
          </a:p>
          <a:p>
            <a:r>
              <a:rPr lang="en-US" altLang="en-US">
                <a:ea typeface="ＭＳ Ｐゴシック" panose="020B0600070205080204" pitchFamily="34" charset="-128"/>
              </a:rPr>
              <a:t>Similarly the </a:t>
            </a:r>
            <a:r>
              <a:rPr lang="en-US" altLang="en-US">
                <a:solidFill>
                  <a:srgbClr val="0000FF"/>
                </a:solidFill>
                <a:ea typeface="ＭＳ Ｐゴシック" panose="020B0600070205080204" pitchFamily="34" charset="-128"/>
              </a:rPr>
              <a:t>effect of setting an actuator </a:t>
            </a:r>
            <a:r>
              <a:rPr lang="en-US" altLang="en-US">
                <a:ea typeface="ＭＳ Ｐゴシック" panose="020B0600070205080204" pitchFamily="34" charset="-128"/>
              </a:rPr>
              <a:t>may not be what was intended</a:t>
            </a:r>
          </a:p>
          <a:p>
            <a:r>
              <a:rPr lang="en-US" altLang="en-US">
                <a:ea typeface="ＭＳ Ｐゴシック" panose="020B0600070205080204" pitchFamily="34" charset="-128"/>
              </a:rPr>
              <a:t>Pre-and Post conditions are built into the call semantic</a:t>
            </a:r>
          </a:p>
          <a:p>
            <a:pPr lvl="1"/>
            <a:r>
              <a:rPr lang="en-US" altLang="en-US">
                <a:solidFill>
                  <a:srgbClr val="0000FF"/>
                </a:solidFill>
                <a:ea typeface="ＭＳ Ｐゴシック" panose="020B0600070205080204" pitchFamily="34" charset="-128"/>
              </a:rPr>
              <a:t>Pre-conditions </a:t>
            </a:r>
            <a:r>
              <a:rPr lang="en-US" altLang="en-US">
                <a:ea typeface="ＭＳ Ｐゴシック" panose="020B0600070205080204" pitchFamily="34" charset="-128"/>
              </a:rPr>
              <a:t>are conditional expressions that are evaluated at the server side before the execution of the RPC call</a:t>
            </a:r>
          </a:p>
          <a:p>
            <a:pPr lvl="2"/>
            <a:r>
              <a:rPr lang="en-US" altLang="en-US">
                <a:ea typeface="ＭＳ Ｐゴシック" panose="020B0600070205080204" pitchFamily="34" charset="-128"/>
              </a:rPr>
              <a:t>In case the condition evaluates to false, call is aborted</a:t>
            </a:r>
          </a:p>
          <a:p>
            <a:pPr lvl="1"/>
            <a:r>
              <a:rPr lang="en-US" altLang="en-US">
                <a:solidFill>
                  <a:srgbClr val="0000FF"/>
                </a:solidFill>
                <a:ea typeface="ＭＳ Ｐゴシック" panose="020B0600070205080204" pitchFamily="34" charset="-128"/>
              </a:rPr>
              <a:t>Post-condition </a:t>
            </a:r>
            <a:r>
              <a:rPr lang="en-US" altLang="en-US">
                <a:ea typeface="ＭＳ Ｐゴシック" panose="020B0600070205080204" pitchFamily="34" charset="-128"/>
              </a:rPr>
              <a:t>are conditional expressions that are evaluated after (delay user defined) the RPC call is executed </a:t>
            </a:r>
          </a:p>
          <a:p>
            <a:pPr lvl="2"/>
            <a:r>
              <a:rPr lang="en-US" altLang="en-US">
                <a:ea typeface="ＭＳ Ｐゴシック" panose="020B0600070205080204" pitchFamily="34" charset="-128"/>
              </a:rPr>
              <a:t>In case the condition evaluates to false, this is reported back to the application through an exception</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8437"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D9F2A5-C4FF-427F-BD2E-EFF9607EF3D5}" type="slidenum">
              <a:rPr lang="en-US" altLang="en-US">
                <a:solidFill>
                  <a:schemeClr val="tx2"/>
                </a:solidFill>
                <a:latin typeface="Gill Sans MT" panose="020B0502020104020203" pitchFamily="34" charset="0"/>
              </a:rPr>
              <a:pPr eaLnBrk="1" hangingPunct="1"/>
              <a:t>91</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17088970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ea typeface="ＭＳ Ｐゴシック" panose="020B0600070205080204" pitchFamily="34" charset="-128"/>
              </a:rPr>
              <a:t>Safety</a:t>
            </a:r>
          </a:p>
        </p:txBody>
      </p:sp>
      <p:sp>
        <p:nvSpPr>
          <p:cNvPr id="18435" name="Content Placeholder 2"/>
          <p:cNvSpPr>
            <a:spLocks noGrp="1"/>
          </p:cNvSpPr>
          <p:nvPr>
            <p:ph sz="quarter" idx="1"/>
          </p:nvPr>
        </p:nvSpPr>
        <p:spPr>
          <a:xfrm>
            <a:off x="111095" y="828942"/>
            <a:ext cx="8973084" cy="5527408"/>
          </a:xfrm>
        </p:spPr>
        <p:txBody>
          <a:bodyPr>
            <a:normAutofit fontScale="77500" lnSpcReduction="20000"/>
          </a:bodyPr>
          <a:lstStyle/>
          <a:p>
            <a:r>
              <a:rPr lang="en-US" altLang="en-US" dirty="0">
                <a:ea typeface="ＭＳ Ｐゴシック" panose="020B0600070205080204" pitchFamily="34" charset="-128"/>
              </a:rPr>
              <a:t>In some large scale infrastructures the client may not have the </a:t>
            </a:r>
            <a:r>
              <a:rPr lang="en-US" altLang="en-US" dirty="0">
                <a:solidFill>
                  <a:srgbClr val="0000FF"/>
                </a:solidFill>
                <a:ea typeface="ＭＳ Ｐゴシック" panose="020B0600070205080204" pitchFamily="34" charset="-128"/>
              </a:rPr>
              <a:t>latest “state/view” </a:t>
            </a:r>
            <a:r>
              <a:rPr lang="en-US" altLang="en-US" dirty="0">
                <a:ea typeface="ＭＳ Ｐゴシック" panose="020B0600070205080204" pitchFamily="34" charset="-128"/>
              </a:rPr>
              <a:t>of the condition</a:t>
            </a:r>
          </a:p>
          <a:p>
            <a:pPr lvl="1"/>
            <a:r>
              <a:rPr lang="en-US" altLang="en-US" dirty="0">
                <a:ea typeface="ＭＳ Ｐゴシック" panose="020B0600070205080204" pitchFamily="34" charset="-128"/>
              </a:rPr>
              <a:t>If an </a:t>
            </a:r>
            <a:r>
              <a:rPr lang="en-US" altLang="en-US" dirty="0">
                <a:solidFill>
                  <a:srgbClr val="0000FF"/>
                </a:solidFill>
                <a:ea typeface="ＭＳ Ｐゴシック" panose="020B0600070205080204" pitchFamily="34" charset="-128"/>
              </a:rPr>
              <a:t>actuator is set wrongly </a:t>
            </a:r>
            <a:r>
              <a:rPr lang="en-US" altLang="en-US" dirty="0">
                <a:ea typeface="ＭＳ Ｐゴシック" panose="020B0600070205080204" pitchFamily="34" charset="-128"/>
              </a:rPr>
              <a:t>serious consequences can occur</a:t>
            </a:r>
          </a:p>
          <a:p>
            <a:r>
              <a:rPr lang="en-US" altLang="en-US" dirty="0">
                <a:ea typeface="ＭＳ Ｐゴシック" panose="020B0600070205080204" pitchFamily="34" charset="-128"/>
              </a:rPr>
              <a:t>Similarly the </a:t>
            </a:r>
            <a:r>
              <a:rPr lang="en-US" altLang="en-US" dirty="0">
                <a:solidFill>
                  <a:srgbClr val="0000FF"/>
                </a:solidFill>
                <a:ea typeface="ＭＳ Ｐゴシック" panose="020B0600070205080204" pitchFamily="34" charset="-128"/>
              </a:rPr>
              <a:t>effect of setting an actuator </a:t>
            </a:r>
            <a:r>
              <a:rPr lang="en-US" altLang="en-US" dirty="0">
                <a:ea typeface="ＭＳ Ｐゴシック" panose="020B0600070205080204" pitchFamily="34" charset="-128"/>
              </a:rPr>
              <a:t>may not be what was intended</a:t>
            </a:r>
          </a:p>
          <a:p>
            <a:r>
              <a:rPr lang="en-US" altLang="en-US" dirty="0">
                <a:ea typeface="ＭＳ Ｐゴシック" panose="020B0600070205080204" pitchFamily="34" charset="-128"/>
              </a:rPr>
              <a:t>Pre-and Post conditions are built into the call semantic</a:t>
            </a:r>
          </a:p>
          <a:p>
            <a:pPr lvl="1"/>
            <a:r>
              <a:rPr lang="en-US" altLang="en-US" dirty="0">
                <a:solidFill>
                  <a:srgbClr val="0000FF"/>
                </a:solidFill>
                <a:ea typeface="ＭＳ Ｐゴシック" panose="020B0600070205080204" pitchFamily="34" charset="-128"/>
              </a:rPr>
              <a:t>Pre-conditions </a:t>
            </a:r>
            <a:r>
              <a:rPr lang="en-US" altLang="en-US" dirty="0">
                <a:ea typeface="ＭＳ Ｐゴシック" panose="020B0600070205080204" pitchFamily="34" charset="-128"/>
              </a:rPr>
              <a:t>are conditional expressions </a:t>
            </a:r>
            <a:r>
              <a:rPr lang="en-US" altLang="en-US" dirty="0">
                <a:solidFill>
                  <a:srgbClr val="C00000"/>
                </a:solidFill>
                <a:ea typeface="ＭＳ Ｐゴシック" panose="020B0600070205080204" pitchFamily="34" charset="-128"/>
              </a:rPr>
              <a:t>over </a:t>
            </a:r>
            <a:r>
              <a:rPr lang="en-US" altLang="en-US" dirty="0" err="1">
                <a:solidFill>
                  <a:srgbClr val="C00000"/>
                </a:solidFill>
                <a:ea typeface="ＭＳ Ｐゴシック" panose="020B0600070205080204" pitchFamily="34" charset="-128"/>
              </a:rPr>
              <a:t>GridStat</a:t>
            </a:r>
            <a:r>
              <a:rPr lang="en-US" altLang="en-US" dirty="0">
                <a:solidFill>
                  <a:srgbClr val="C00000"/>
                </a:solidFill>
                <a:ea typeface="ＭＳ Ｐゴシック" panose="020B0600070205080204" pitchFamily="34" charset="-128"/>
              </a:rPr>
              <a:t>-updated </a:t>
            </a:r>
            <a:r>
              <a:rPr lang="en-US" altLang="en-US" dirty="0" err="1">
                <a:solidFill>
                  <a:srgbClr val="C00000"/>
                </a:solidFill>
                <a:ea typeface="ＭＳ Ｐゴシック" panose="020B0600070205080204" pitchFamily="34" charset="-128"/>
              </a:rPr>
              <a:t>varaibles</a:t>
            </a:r>
            <a:r>
              <a:rPr lang="en-US" altLang="en-US" dirty="0">
                <a:ea typeface="ＭＳ Ｐゴシック" panose="020B0600070205080204" pitchFamily="34" charset="-128"/>
              </a:rPr>
              <a:t> that are evaluated at the server side before the execution of the RPC call</a:t>
            </a:r>
          </a:p>
          <a:p>
            <a:pPr lvl="2"/>
            <a:r>
              <a:rPr lang="en-US" altLang="en-US" dirty="0">
                <a:ea typeface="ＭＳ Ｐゴシック" panose="020B0600070205080204" pitchFamily="34" charset="-128"/>
              </a:rPr>
              <a:t>In case the condition evaluates to false, call is aborted</a:t>
            </a:r>
          </a:p>
          <a:p>
            <a:pPr lvl="1"/>
            <a:r>
              <a:rPr lang="en-US" altLang="en-US" dirty="0">
                <a:solidFill>
                  <a:srgbClr val="0000FF"/>
                </a:solidFill>
                <a:ea typeface="ＭＳ Ｐゴシック" panose="020B0600070205080204" pitchFamily="34" charset="-128"/>
              </a:rPr>
              <a:t>Post-condition </a:t>
            </a:r>
            <a:r>
              <a:rPr lang="en-US" altLang="en-US" dirty="0">
                <a:ea typeface="ＭＳ Ｐゴシック" panose="020B0600070205080204" pitchFamily="34" charset="-128"/>
              </a:rPr>
              <a:t>are conditional expressions </a:t>
            </a:r>
            <a:r>
              <a:rPr lang="en-US" altLang="en-US" dirty="0">
                <a:solidFill>
                  <a:srgbClr val="C00000"/>
                </a:solidFill>
                <a:ea typeface="ＭＳ Ｐゴシック" panose="020B0600070205080204" pitchFamily="34" charset="-128"/>
              </a:rPr>
              <a:t>over </a:t>
            </a:r>
            <a:r>
              <a:rPr lang="en-US" altLang="en-US" dirty="0" err="1">
                <a:solidFill>
                  <a:srgbClr val="C00000"/>
                </a:solidFill>
                <a:ea typeface="ＭＳ Ｐゴシック" panose="020B0600070205080204" pitchFamily="34" charset="-128"/>
              </a:rPr>
              <a:t>GridStat</a:t>
            </a:r>
            <a:r>
              <a:rPr lang="en-US" altLang="en-US" dirty="0">
                <a:solidFill>
                  <a:srgbClr val="C00000"/>
                </a:solidFill>
                <a:ea typeface="ＭＳ Ｐゴシック" panose="020B0600070205080204" pitchFamily="34" charset="-128"/>
              </a:rPr>
              <a:t>-updated variables </a:t>
            </a:r>
            <a:r>
              <a:rPr lang="en-US" altLang="en-US" dirty="0">
                <a:ea typeface="ＭＳ Ｐゴシック" panose="020B0600070205080204" pitchFamily="34" charset="-128"/>
              </a:rPr>
              <a:t>that are evaluated after (user-defined failure) the RPC call is executed </a:t>
            </a:r>
          </a:p>
          <a:p>
            <a:pPr lvl="2"/>
            <a:r>
              <a:rPr lang="en-US" altLang="en-US" dirty="0">
                <a:ea typeface="ＭＳ Ｐゴシック" panose="020B0600070205080204" pitchFamily="34" charset="-128"/>
              </a:rPr>
              <a:t>In case the condition evaluates to false, this is reported back to the application through an exception</a:t>
            </a:r>
          </a:p>
          <a:p>
            <a:pPr lvl="2"/>
            <a:r>
              <a:rPr lang="en-US" altLang="en-US" dirty="0">
                <a:ea typeface="ＭＳ Ｐゴシック" panose="020B0600070205080204" pitchFamily="34" charset="-128"/>
              </a:rPr>
              <a:t>Idea here is condition gives some physical end-to-end confirmation that the call succeeded and that the actuator had not failed</a:t>
            </a:r>
          </a:p>
        </p:txBody>
      </p:sp>
      <p:sp>
        <p:nvSpPr>
          <p:cNvPr id="4" name="Footer Placeholder 3"/>
          <p:cNvSpPr>
            <a:spLocks noGrp="1"/>
          </p:cNvSpPr>
          <p:nvPr>
            <p:ph type="ftr" sz="quarter" idx="10"/>
          </p:nvPr>
        </p:nvSpPr>
        <p:spPr/>
        <p:txBody>
          <a:bodyPr wrap="square" lIns="91440" tIns="45720" rIns="91440" bIns="45720" numCol="1" anchor="t" anchorCtr="0" compatLnSpc="1">
            <a:prstTxWarp prst="textNoShape">
              <a:avLst/>
            </a:prstTxWarp>
          </a:bodyPr>
          <a:lstStyle/>
          <a:p>
            <a:pPr fontAlgn="base">
              <a:spcBef>
                <a:spcPct val="0"/>
              </a:spcBef>
              <a:spcAft>
                <a:spcPct val="0"/>
              </a:spcAft>
              <a:defRPr/>
            </a:pPr>
            <a:r>
              <a:rPr lang="en-US">
                <a:ea typeface="ＭＳ Ｐゴシック" charset="-128"/>
              </a:rPr>
              <a:t>4th Int. Conference on Complex, Intelligent and Software Intensive Systems, Feb. 15 - 18, 2010 - Krakow </a:t>
            </a:r>
          </a:p>
        </p:txBody>
      </p:sp>
      <p:sp>
        <p:nvSpPr>
          <p:cNvPr id="18437" name="Slide Number Placeholder 4"/>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1D9F2A5-C4FF-427F-BD2E-EFF9607EF3D5}" type="slidenum">
              <a:rPr lang="en-US" altLang="en-US">
                <a:solidFill>
                  <a:schemeClr val="tx2"/>
                </a:solidFill>
                <a:latin typeface="Gill Sans MT" panose="020B0502020104020203" pitchFamily="34" charset="0"/>
              </a:rPr>
              <a:pPr eaLnBrk="1" hangingPunct="1"/>
              <a:t>92</a:t>
            </a:fld>
            <a:endParaRPr lang="en-US" altLang="en-US">
              <a:solidFill>
                <a:schemeClr val="tx2"/>
              </a:solidFill>
              <a:latin typeface="Gill Sans MT" panose="020B0502020104020203" pitchFamily="34" charset="0"/>
            </a:endParaRPr>
          </a:p>
        </p:txBody>
      </p:sp>
    </p:spTree>
    <p:extLst>
      <p:ext uri="{BB962C8B-B14F-4D97-AF65-F5344CB8AC3E}">
        <p14:creationId xmlns:p14="http://schemas.microsoft.com/office/powerpoint/2010/main" val="257646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28774</TotalTime>
  <Words>8646</Words>
  <Application>Microsoft Office PowerPoint</Application>
  <PresentationFormat>On-screen Show (4:3)</PresentationFormat>
  <Paragraphs>1025</Paragraphs>
  <Slides>92</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1</vt:i4>
      </vt:variant>
      <vt:variant>
        <vt:lpstr>Slide Titles</vt:lpstr>
      </vt:variant>
      <vt:variant>
        <vt:i4>92</vt:i4>
      </vt:variant>
    </vt:vector>
  </HeadingPairs>
  <TitlesOfParts>
    <vt:vector size="101" baseType="lpstr">
      <vt:lpstr>ＭＳ Ｐゴシック</vt:lpstr>
      <vt:lpstr>ＭＳ Ｐゴシック</vt:lpstr>
      <vt:lpstr>Arial</vt:lpstr>
      <vt:lpstr>Calibri</vt:lpstr>
      <vt:lpstr>Gill Sans MT</vt:lpstr>
      <vt:lpstr>Times New Roman</vt:lpstr>
      <vt:lpstr>Wingdings</vt:lpstr>
      <vt:lpstr>Office Theme</vt:lpstr>
      <vt:lpstr>Macintosh%20HD:Users:bakken:Documents:eecs_bakken_19Oct2013:CRC%20Press%20Book:Chapters:03---WANApps:WAN-Apps-Chapter--Preprint.docx!OLE_LINK2</vt:lpstr>
      <vt:lpstr>PowerPoint Presentation</vt:lpstr>
      <vt:lpstr>Big Picture</vt:lpstr>
      <vt:lpstr>Context</vt:lpstr>
      <vt:lpstr>So what do I REALLY do?</vt:lpstr>
      <vt:lpstr>Sources of Info (1)</vt:lpstr>
      <vt:lpstr>Sources of Info (2)</vt:lpstr>
      <vt:lpstr>Outline</vt:lpstr>
      <vt:lpstr>A Crucial and Wide Open Issue</vt:lpstr>
      <vt:lpstr>Comms Baseline: You Can Assume</vt:lpstr>
      <vt:lpstr>Questions to Ask Yourself</vt:lpstr>
      <vt:lpstr>Beyond Steady-State-Only Thinking</vt:lpstr>
      <vt:lpstr>Bad Data</vt:lpstr>
      <vt:lpstr>Bad Manners</vt:lpstr>
      <vt:lpstr>Bad Manners (cont.)</vt:lpstr>
      <vt:lpstr>A Cloudy Forecast</vt:lpstr>
      <vt:lpstr>CIP-Managed Compute+Comms+Security</vt:lpstr>
      <vt:lpstr>Outline</vt:lpstr>
      <vt:lpstr>Wide Range of QoS+ Requirements</vt:lpstr>
      <vt:lpstr>Normalized Values of Parameters</vt:lpstr>
      <vt:lpstr>Diversity of Extreme Apps</vt:lpstr>
      <vt:lpstr>Outline</vt:lpstr>
      <vt:lpstr>Internet vs. NASPInet/WAMS-DD</vt:lpstr>
      <vt:lpstr>Internet vs. NASPInet/… (cont.)</vt:lpstr>
      <vt:lpstr>Other IT Guidelines for WAMS-DD</vt:lpstr>
      <vt:lpstr>Outline</vt:lpstr>
      <vt:lpstr>Middleware in One Slide</vt:lpstr>
      <vt:lpstr>What is GridStat?</vt:lpstr>
      <vt:lpstr>GridStat: Rate-Based Forwarding</vt:lpstr>
      <vt:lpstr>What Really is GridStat?</vt:lpstr>
      <vt:lpstr>Overlay Middleware Integrating Legacy (Sub)Systems</vt:lpstr>
      <vt:lpstr>Getting There from Here</vt:lpstr>
      <vt:lpstr>Overview of GridStat Implementation &amp; Perf.</vt:lpstr>
      <vt:lpstr>Outline</vt:lpstr>
      <vt:lpstr>GridStat Modes</vt:lpstr>
      <vt:lpstr>Data Load Shedding</vt:lpstr>
      <vt:lpstr>Multi-Level Contingency Planning &amp; Adapting</vt:lpstr>
      <vt:lpstr>Outline</vt:lpstr>
      <vt:lpstr>A Note on Closed-Loop Cyber-Security</vt:lpstr>
      <vt:lpstr>Overview of GridStat Cyber-Security</vt:lpstr>
      <vt:lpstr>GridStat Multicast Authentication</vt:lpstr>
      <vt:lpstr>GridStat Multicast Authentication (cont.)</vt:lpstr>
      <vt:lpstr>Final Thoughts on GridStat Security</vt:lpstr>
      <vt:lpstr>Conclusions</vt:lpstr>
      <vt:lpstr>Outline</vt:lpstr>
      <vt:lpstr>PowerPoint Presentation</vt:lpstr>
      <vt:lpstr>2013: Updated Cloud Architecture (1 Replica)</vt:lpstr>
      <vt:lpstr>Current Cloud Architecture (3 Replica)</vt:lpstr>
      <vt:lpstr>Outline</vt:lpstr>
      <vt:lpstr>Cloud Computing: The “Next New Thing”</vt:lpstr>
      <vt:lpstr>GridControl</vt:lpstr>
      <vt:lpstr>#1: Mitigation Control</vt:lpstr>
      <vt:lpstr>#2: Oscillation Alarm Processing</vt:lpstr>
      <vt:lpstr>#3: Post-Tripping Fault Diagnosis</vt:lpstr>
      <vt:lpstr>#4: Multi-Resolution Frequency Disturbance Visualization</vt:lpstr>
      <vt:lpstr>#5: Multi-Dimensional Computations over Both Space and Time</vt:lpstr>
      <vt:lpstr>#5: Multi-Dimensional Computations over Both Space and Time (cont.)</vt:lpstr>
      <vt:lpstr>#6: Ultimate Scale: Tertiary Monitoring Centers</vt:lpstr>
      <vt:lpstr>#6: Ultimate Scale: Tertiary Monitoring Centers (cont.)</vt:lpstr>
      <vt:lpstr>#6: Ultimate Scale: Tertiary Monitoring Centers (cont.)</vt:lpstr>
      <vt:lpstr>#7: Robust Adaptive Topology Control (RATC)</vt:lpstr>
      <vt:lpstr>#8: Prosumer-Based Distributed Autonomous   Cyber-Physical Architecture</vt:lpstr>
      <vt:lpstr>#8: Prosumer-Based Distributed Autonomous  Cyber-Physical Architecture (cont.)</vt:lpstr>
      <vt:lpstr>Outline</vt:lpstr>
      <vt:lpstr>Power Culture, not ICT Culture</vt:lpstr>
      <vt:lpstr>IP Multicast, Int-Serv Guaranteed Svc</vt:lpstr>
      <vt:lpstr>OpenFlow (OF) &amp; SW-Defined Net’s (SDN)</vt:lpstr>
      <vt:lpstr>MPLS</vt:lpstr>
      <vt:lpstr>IEC 61850: The Good (LOTS!)</vt:lpstr>
      <vt:lpstr>IEC 61850: The Bad</vt:lpstr>
      <vt:lpstr>IEC 61850: The Bad (2)</vt:lpstr>
      <vt:lpstr>IEC 61850: The Bad (3)</vt:lpstr>
      <vt:lpstr>IEC 61850: The Bad (4)</vt:lpstr>
      <vt:lpstr>IEC 61850: The Ugly</vt:lpstr>
      <vt:lpstr>IEC 61850: The Ugly (2)</vt:lpstr>
      <vt:lpstr>IEC 61850: The Ugly (3)</vt:lpstr>
      <vt:lpstr>Email from that Same Utility</vt:lpstr>
      <vt:lpstr>Email from that Same Utility (2)</vt:lpstr>
      <vt:lpstr>Outline</vt:lpstr>
      <vt:lpstr>Middleware (MW) Integrating Legacy (Sub)Systems</vt:lpstr>
      <vt:lpstr>The “Smart Grid” Community Agrees</vt:lpstr>
      <vt:lpstr>Other Reasons Middleware is Needed</vt:lpstr>
      <vt:lpstr>Outline</vt:lpstr>
      <vt:lpstr>Ratatoskr RPC Mechanism</vt:lpstr>
      <vt:lpstr>Ratatoskr Architecture</vt:lpstr>
      <vt:lpstr>Timeliness</vt:lpstr>
      <vt:lpstr>Redundancy</vt:lpstr>
      <vt:lpstr>Ratatoskr RPC Mechanism</vt:lpstr>
      <vt:lpstr>Ratatoskr Architecture</vt:lpstr>
      <vt:lpstr>Timeliness</vt:lpstr>
      <vt:lpstr>Redundancy</vt:lpstr>
      <vt:lpstr>Safety</vt:lpstr>
      <vt:lpstr>Safety</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gridstat</dc:creator>
  <cp:lastModifiedBy>Bakken David</cp:lastModifiedBy>
  <cp:revision>231</cp:revision>
  <cp:lastPrinted>2014-07-25T21:57:48Z</cp:lastPrinted>
  <dcterms:created xsi:type="dcterms:W3CDTF">2013-11-04T16:17:57Z</dcterms:created>
  <dcterms:modified xsi:type="dcterms:W3CDTF">2020-02-20T22:50:42Z</dcterms:modified>
</cp:coreProperties>
</file>