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4"/>
  </p:notesMasterIdLst>
  <p:sldIdLst>
    <p:sldId id="529" r:id="rId2"/>
    <p:sldId id="546" r:id="rId3"/>
    <p:sldId id="547" r:id="rId4"/>
    <p:sldId id="600" r:id="rId5"/>
    <p:sldId id="548" r:id="rId6"/>
    <p:sldId id="530" r:id="rId7"/>
    <p:sldId id="549" r:id="rId8"/>
    <p:sldId id="550" r:id="rId9"/>
    <p:sldId id="531" r:id="rId10"/>
    <p:sldId id="551" r:id="rId11"/>
    <p:sldId id="552" r:id="rId12"/>
    <p:sldId id="532" r:id="rId13"/>
    <p:sldId id="553" r:id="rId14"/>
    <p:sldId id="554" r:id="rId15"/>
    <p:sldId id="555" r:id="rId16"/>
    <p:sldId id="533" r:id="rId17"/>
    <p:sldId id="534" r:id="rId18"/>
    <p:sldId id="556" r:id="rId19"/>
    <p:sldId id="568" r:id="rId20"/>
    <p:sldId id="569" r:id="rId21"/>
    <p:sldId id="557" r:id="rId22"/>
    <p:sldId id="570" r:id="rId23"/>
    <p:sldId id="558" r:id="rId24"/>
    <p:sldId id="559" r:id="rId25"/>
    <p:sldId id="560" r:id="rId26"/>
    <p:sldId id="571" r:id="rId27"/>
    <p:sldId id="572" r:id="rId28"/>
    <p:sldId id="573" r:id="rId29"/>
    <p:sldId id="574" r:id="rId30"/>
    <p:sldId id="575" r:id="rId31"/>
    <p:sldId id="584" r:id="rId32"/>
    <p:sldId id="585" r:id="rId33"/>
    <p:sldId id="577" r:id="rId34"/>
    <p:sldId id="586" r:id="rId35"/>
    <p:sldId id="587" r:id="rId36"/>
    <p:sldId id="578" r:id="rId37"/>
    <p:sldId id="588" r:id="rId38"/>
    <p:sldId id="589" r:id="rId39"/>
    <p:sldId id="579" r:id="rId40"/>
    <p:sldId id="590" r:id="rId41"/>
    <p:sldId id="591" r:id="rId42"/>
    <p:sldId id="592" r:id="rId43"/>
    <p:sldId id="593" r:id="rId44"/>
    <p:sldId id="594" r:id="rId45"/>
    <p:sldId id="595" r:id="rId46"/>
    <p:sldId id="596" r:id="rId47"/>
    <p:sldId id="581" r:id="rId48"/>
    <p:sldId id="580" r:id="rId49"/>
    <p:sldId id="597" r:id="rId50"/>
    <p:sldId id="598" r:id="rId51"/>
    <p:sldId id="582" r:id="rId52"/>
    <p:sldId id="599" r:id="rId53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pitchFamily="-116" charset="0"/>
        <a:ea typeface="ヒラギノ明朝 ProN W3" pitchFamily="-116" charset="-128"/>
        <a:cs typeface="+mn-cs"/>
        <a:sym typeface="Times" pitchFamily="-116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pitchFamily="-116" charset="0"/>
        <a:ea typeface="ヒラギノ明朝 ProN W3" pitchFamily="-116" charset="-128"/>
        <a:cs typeface="+mn-cs"/>
        <a:sym typeface="Times" pitchFamily="-116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pitchFamily="-116" charset="0"/>
        <a:ea typeface="ヒラギノ明朝 ProN W3" pitchFamily="-116" charset="-128"/>
        <a:cs typeface="+mn-cs"/>
        <a:sym typeface="Times" pitchFamily="-116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pitchFamily="-116" charset="0"/>
        <a:ea typeface="ヒラギノ明朝 ProN W3" pitchFamily="-116" charset="-128"/>
        <a:cs typeface="+mn-cs"/>
        <a:sym typeface="Times" pitchFamily="-116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pitchFamily="-116" charset="0"/>
        <a:ea typeface="ヒラギノ明朝 ProN W3" pitchFamily="-116" charset="-128"/>
        <a:cs typeface="+mn-cs"/>
        <a:sym typeface="Times" pitchFamily="-116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" pitchFamily="-116" charset="0"/>
        <a:ea typeface="ヒラギノ明朝 ProN W3" pitchFamily="-116" charset="-128"/>
        <a:cs typeface="+mn-cs"/>
        <a:sym typeface="Times" pitchFamily="-116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" pitchFamily="-116" charset="0"/>
        <a:ea typeface="ヒラギノ明朝 ProN W3" pitchFamily="-116" charset="-128"/>
        <a:cs typeface="+mn-cs"/>
        <a:sym typeface="Times" pitchFamily="-116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" pitchFamily="-116" charset="0"/>
        <a:ea typeface="ヒラギノ明朝 ProN W3" pitchFamily="-116" charset="-128"/>
        <a:cs typeface="+mn-cs"/>
        <a:sym typeface="Times" pitchFamily="-116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" pitchFamily="-116" charset="0"/>
        <a:ea typeface="ヒラギノ明朝 ProN W3" pitchFamily="-116" charset="-128"/>
        <a:cs typeface="+mn-cs"/>
        <a:sym typeface="Times" pitchFamily="-116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7475" autoAdjust="0"/>
  </p:normalViewPr>
  <p:slideViewPr>
    <p:cSldViewPr>
      <p:cViewPr varScale="1">
        <p:scale>
          <a:sx n="154" d="100"/>
          <a:sy n="154" d="100"/>
        </p:scale>
        <p:origin x="136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60" charset="0"/>
                <a:ea typeface="ヒラギノ明朝 ProN W3" pitchFamily="60" charset="-128"/>
                <a:cs typeface="+mn-cs"/>
                <a:sym typeface="Times" pitchFamily="6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60" charset="0"/>
                <a:ea typeface="ヒラギノ明朝 ProN W3" pitchFamily="60" charset="-128"/>
                <a:cs typeface="+mn-cs"/>
                <a:sym typeface="Times" pitchFamily="6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60" charset="0"/>
                <a:ea typeface="ヒラギノ明朝 ProN W3" pitchFamily="60" charset="-128"/>
                <a:cs typeface="+mn-cs"/>
                <a:sym typeface="Times" pitchFamily="6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60" charset="0"/>
                <a:ea typeface="ヒラギノ明朝 ProN W3" pitchFamily="60" charset="-128"/>
                <a:cs typeface="+mn-cs"/>
                <a:sym typeface="Times" pitchFamily="60" charset="0"/>
              </a:defRPr>
            </a:lvl1pPr>
          </a:lstStyle>
          <a:p>
            <a:pPr>
              <a:defRPr/>
            </a:pPr>
            <a:fld id="{799B83D2-AE00-4BC1-B8DB-38E2043B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90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6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6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6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6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6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9B8BE-E130-474A-92D9-D19527EE25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EB3DC-3217-4749-8AB2-254645BF1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6288" y="0"/>
            <a:ext cx="222885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9738" y="0"/>
            <a:ext cx="653415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D1B19-5ECE-4447-8B90-60EA05E274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D15A-566C-409F-A413-E42E3117F2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97B65-F663-445B-9CC4-956BA4843B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447800"/>
            <a:ext cx="4352925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625" y="1447800"/>
            <a:ext cx="4354513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0AD05-34FA-4B34-8264-3E52B12D4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23A1-A650-411B-8B99-65FD1625D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2D7F9-0184-4227-BDE4-1EC9DB2F5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CFDA6-D51E-45CF-9D39-207A00A477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6ECE2-A173-4390-B5B4-734B153CD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C7F1F-3EE3-4A85-8BF3-9C4C29534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14400"/>
            <a:ext cx="9906000" cy="563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594850" y="6553200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5E574E"/>
                </a:solidFill>
                <a:latin typeface="+mn-lt"/>
                <a:ea typeface="ヒラギノ明朝 ProN W3" pitchFamily="60" charset="-128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D33A8486-D6E3-473D-83F1-F6F059D5F4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+mj-lt"/>
          <a:ea typeface="+mj-ea"/>
          <a:cs typeface="ヒラギノ角ゴ ProN W3"/>
          <a:sym typeface="Arial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charset="0"/>
          <a:ea typeface="ヒラギノ角ゴ ProN W3" pitchFamily="60" charset="-128"/>
          <a:cs typeface="ヒラギノ角ゴ ProN W3"/>
          <a:sym typeface="Arial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charset="0"/>
          <a:ea typeface="ヒラギノ角ゴ ProN W3" pitchFamily="60" charset="-128"/>
          <a:cs typeface="ヒラギノ角ゴ ProN W3"/>
          <a:sym typeface="Arial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charset="0"/>
          <a:ea typeface="ヒラギノ角ゴ ProN W3" pitchFamily="60" charset="-128"/>
          <a:cs typeface="ヒラギノ角ゴ ProN W3"/>
          <a:sym typeface="Arial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charset="0"/>
          <a:ea typeface="ヒラギノ角ゴ ProN W3" pitchFamily="60" charset="-128"/>
          <a:cs typeface="ヒラギノ角ゴ ProN W3"/>
          <a:sym typeface="Arial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sym typeface="Arial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sym typeface="Arial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sym typeface="Arial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sym typeface="Arial" charset="0"/>
        </a:defRPr>
      </a:lvl9pPr>
    </p:titleStyle>
    <p:bodyStyle>
      <a:lvl1pPr marL="342900" indent="-17462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800">
          <a:solidFill>
            <a:srgbClr val="663300"/>
          </a:solidFill>
          <a:latin typeface="+mn-lt"/>
          <a:ea typeface="+mn-ea"/>
          <a:cs typeface="ヒラギノ角ゴ ProN W3"/>
          <a:sym typeface="Arial" charset="0"/>
        </a:defRPr>
      </a:lvl1pPr>
      <a:lvl2pPr marL="687388" indent="-17462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>
          <a:solidFill>
            <a:srgbClr val="663300"/>
          </a:solidFill>
          <a:latin typeface="+mn-lt"/>
          <a:ea typeface="+mn-ea"/>
          <a:cs typeface="ヒラギノ角ゴ ProN W3"/>
          <a:sym typeface="Arial" charset="0"/>
        </a:defRPr>
      </a:lvl2pPr>
      <a:lvl3pPr marL="1141413" indent="-109538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sz="2000">
          <a:solidFill>
            <a:srgbClr val="663300"/>
          </a:solidFill>
          <a:latin typeface="+mn-lt"/>
          <a:ea typeface="+mn-ea"/>
          <a:cs typeface="ヒラギノ角ゴ ProN W3"/>
          <a:sym typeface="Arial" charset="0"/>
        </a:defRPr>
      </a:lvl3pPr>
      <a:lvl4pPr marL="2286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>
          <a:solidFill>
            <a:srgbClr val="663300"/>
          </a:solidFill>
          <a:latin typeface="+mn-lt"/>
          <a:ea typeface="+mn-ea"/>
          <a:cs typeface="ヒラギノ角ゴ ProN W3"/>
          <a:sym typeface="Arial" charset="0"/>
        </a:defRPr>
      </a:lvl4pPr>
      <a:lvl5pPr marL="2286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>
          <a:solidFill>
            <a:srgbClr val="663300"/>
          </a:solidFill>
          <a:latin typeface="+mn-lt"/>
          <a:ea typeface="+mn-ea"/>
          <a:cs typeface="ヒラギノ角ゴ ProN W3"/>
          <a:sym typeface="Arial" charset="0"/>
        </a:defRPr>
      </a:lvl5pPr>
      <a:lvl6pPr marL="6858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sym typeface="Arial" charset="0"/>
        </a:defRPr>
      </a:lvl6pPr>
      <a:lvl7pPr marL="11430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sym typeface="Arial" charset="0"/>
        </a:defRPr>
      </a:lvl7pPr>
      <a:lvl8pPr marL="16002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sym typeface="Arial" charset="0"/>
        </a:defRPr>
      </a:lvl8pPr>
      <a:lvl9pPr marL="20574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493365" y="2598539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2302371" y="3464719"/>
            <a:ext cx="7071568" cy="17323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/>
          <a:lstStyle/>
          <a:p>
            <a:pPr marL="42097">
              <a:lnSpc>
                <a:spcPct val="110000"/>
              </a:lnSpc>
              <a:spcBef>
                <a:spcPts val="884"/>
              </a:spcBef>
            </a:pPr>
            <a:r>
              <a:rPr lang="en-US" sz="2100" dirty="0">
                <a:solidFill>
                  <a:srgbClr val="663300"/>
                </a:solidFill>
                <a:latin typeface="Arial Italic" charset="0"/>
                <a:cs typeface="Arial Italic" charset="0"/>
                <a:sym typeface="Arial Italic" charset="0"/>
              </a:rPr>
              <a:t>From</a:t>
            </a:r>
            <a:r>
              <a:rPr lang="en-US" sz="2100" dirty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 </a:t>
            </a:r>
            <a:r>
              <a:rPr lang="en-US" sz="2100" dirty="0" err="1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Coulouris</a:t>
            </a:r>
            <a:r>
              <a:rPr lang="en-US" sz="2100" dirty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, </a:t>
            </a:r>
            <a:r>
              <a:rPr lang="en-US" sz="2100" dirty="0" err="1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Dollimore</a:t>
            </a:r>
            <a:r>
              <a:rPr lang="en-US" sz="2100" dirty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, </a:t>
            </a:r>
            <a:r>
              <a:rPr lang="en-US" sz="2100" dirty="0" err="1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Kindberg</a:t>
            </a:r>
            <a:r>
              <a:rPr lang="en-US" sz="2100" dirty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 and Blair</a:t>
            </a:r>
            <a:br>
              <a:rPr lang="en-US" sz="2100" dirty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</a:br>
            <a:r>
              <a:rPr lang="en-US" dirty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Distributed Systems: </a:t>
            </a:r>
            <a:br>
              <a:rPr lang="en-US" dirty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</a:br>
            <a:r>
              <a:rPr lang="en-US" dirty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		Concepts and Design</a:t>
            </a:r>
          </a:p>
          <a:p>
            <a:pPr marL="42097">
              <a:lnSpc>
                <a:spcPct val="110000"/>
              </a:lnSpc>
              <a:spcBef>
                <a:spcPts val="884"/>
              </a:spcBef>
            </a:pPr>
            <a:r>
              <a:rPr lang="en-US" sz="1900" dirty="0">
                <a:solidFill>
                  <a:srgbClr val="663300"/>
                </a:solidFill>
                <a:latin typeface="Arial" charset="0"/>
                <a:cs typeface="Arial" charset="0"/>
                <a:sym typeface="Arial" charset="0"/>
              </a:rPr>
              <a:t>Edition 5, © Addison-Wesley 2012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129" y="3357563"/>
            <a:ext cx="1642132" cy="18752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2438400"/>
          </a:xfrm>
          <a:ln/>
        </p:spPr>
        <p:txBody>
          <a:bodyPr rIns="122569"/>
          <a:lstStyle/>
          <a:p>
            <a:pPr marL="42097">
              <a:lnSpc>
                <a:spcPct val="110000"/>
              </a:lnSpc>
            </a:pPr>
            <a:r>
              <a:rPr lang="en-US" sz="6000" dirty="0"/>
              <a:t>Slides for Chapter 10: </a:t>
            </a:r>
            <a:br>
              <a:rPr lang="en-US" sz="6000" dirty="0"/>
            </a:br>
            <a:r>
              <a:rPr lang="en-US" sz="6000" dirty="0"/>
              <a:t>Peer-to-Peer Systems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359525"/>
            <a:ext cx="9906000" cy="46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688" algn="ctr">
              <a:lnSpc>
                <a:spcPct val="110000"/>
              </a:lnSpc>
              <a:spcBef>
                <a:spcPts val="800"/>
              </a:spcBef>
            </a:pPr>
            <a:r>
              <a:rPr lang="en-US" dirty="0">
                <a:solidFill>
                  <a:srgbClr val="663300"/>
                </a:solidFill>
                <a:latin typeface="Arial" charset="0"/>
                <a:sym typeface="Arial" charset="0"/>
              </a:rPr>
              <a:t>Text extensions to slides © David E. Bakken, 2012-2020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P2P MW [10.3]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problem: provide mechanism to enable clients to access data resources fast &amp; dependably from anywhere</a:t>
            </a:r>
          </a:p>
          <a:p>
            <a:pPr lvl="1"/>
            <a:r>
              <a:rPr lang="en-US" dirty="0"/>
              <a:t>1G Napster: index replicas had complete copies of available files</a:t>
            </a:r>
          </a:p>
          <a:p>
            <a:pPr lvl="1"/>
            <a:r>
              <a:rPr lang="en-US" dirty="0"/>
              <a:t>2G (Gnutella, </a:t>
            </a:r>
            <a:r>
              <a:rPr lang="en-US" dirty="0" err="1"/>
              <a:t>freenet</a:t>
            </a:r>
            <a:r>
              <a:rPr lang="en-US" dirty="0"/>
              <a:t>) partitioned &amp; distributed indexes</a:t>
            </a:r>
          </a:p>
          <a:p>
            <a:r>
              <a:rPr lang="en-US" dirty="0"/>
              <a:t>Functional requirements</a:t>
            </a:r>
          </a:p>
          <a:p>
            <a:pPr lvl="1"/>
            <a:r>
              <a:rPr lang="en-US" dirty="0"/>
              <a:t>Goal: simplify construction of P2P services</a:t>
            </a:r>
          </a:p>
          <a:p>
            <a:pPr lvl="1"/>
            <a:r>
              <a:rPr lang="en-US" dirty="0"/>
              <a:t>Enable clients to </a:t>
            </a:r>
            <a:r>
              <a:rPr lang="en-US" dirty="0" err="1"/>
              <a:t>locate+get</a:t>
            </a:r>
            <a:r>
              <a:rPr lang="en-US" dirty="0"/>
              <a:t> any individual resource</a:t>
            </a:r>
          </a:p>
          <a:p>
            <a:pPr lvl="1"/>
            <a:r>
              <a:rPr lang="en-US" dirty="0"/>
              <a:t>Add &amp; remove resources</a:t>
            </a:r>
          </a:p>
          <a:p>
            <a:pPr lvl="1"/>
            <a:r>
              <a:rPr lang="en-US" dirty="0"/>
              <a:t>Add &amp; remove participating hosts</a:t>
            </a:r>
          </a:p>
          <a:p>
            <a:pPr lvl="1"/>
            <a:r>
              <a:rPr lang="en-US" dirty="0"/>
              <a:t>Simple API independent of resource/data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P2P MW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Non-functional requirements</a:t>
            </a:r>
          </a:p>
          <a:p>
            <a:pPr lvl="1"/>
            <a:r>
              <a:rPr lang="en-US" dirty="0"/>
              <a:t>Global scalability</a:t>
            </a:r>
          </a:p>
          <a:p>
            <a:pPr lvl="1"/>
            <a:r>
              <a:rPr lang="en-US" dirty="0"/>
              <a:t>Load balancing</a:t>
            </a:r>
          </a:p>
          <a:p>
            <a:pPr lvl="1"/>
            <a:r>
              <a:rPr lang="en-US" dirty="0"/>
              <a:t>Optimize for local interactions between neighboring peers</a:t>
            </a:r>
          </a:p>
          <a:p>
            <a:pPr lvl="1"/>
            <a:r>
              <a:rPr lang="en-US" dirty="0"/>
              <a:t>Accommodation for highly dynamic host availability</a:t>
            </a:r>
          </a:p>
          <a:p>
            <a:pPr lvl="1"/>
            <a:r>
              <a:rPr lang="en-US" dirty="0"/>
              <a:t>Security of data where (dynamic) trust varies widely</a:t>
            </a:r>
          </a:p>
          <a:p>
            <a:pPr lvl="1"/>
            <a:r>
              <a:rPr lang="en-US" dirty="0" err="1"/>
              <a:t>Anonyminity</a:t>
            </a:r>
            <a:r>
              <a:rPr lang="en-US" dirty="0"/>
              <a:t>, deniability, resistance to censorship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unsniffability</a:t>
            </a:r>
            <a:r>
              <a:rPr lang="en-US" dirty="0">
                <a:solidFill>
                  <a:srgbClr val="FF0000"/>
                </a:solidFill>
              </a:rPr>
              <a:t>”?</a:t>
            </a:r>
          </a:p>
          <a:p>
            <a:r>
              <a:rPr lang="en-US" dirty="0"/>
              <a:t>Scalability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must partition knowledge of location of objects through network</a:t>
            </a:r>
          </a:p>
          <a:p>
            <a:pPr lvl="1"/>
            <a:r>
              <a:rPr lang="en-US" dirty="0"/>
              <a:t>Must be replicated (up to 16 times)</a:t>
            </a:r>
          </a:p>
          <a:p>
            <a:r>
              <a:rPr lang="en-US" dirty="0"/>
              <a:t>All above is a very active area of research!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10.3: Distribution of information in a routing overlay</a:t>
            </a:r>
          </a:p>
        </p:txBody>
      </p:sp>
      <p:pic>
        <p:nvPicPr>
          <p:cNvPr id="6148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7017" y="1486793"/>
            <a:ext cx="8019604" cy="442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09600"/>
          </a:xfrm>
        </p:spPr>
        <p:txBody>
          <a:bodyPr/>
          <a:lstStyle/>
          <a:p>
            <a:r>
              <a:rPr lang="en-US" dirty="0"/>
              <a:t>Routing overlays [10.4]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906000" cy="5867400"/>
          </a:xfrm>
        </p:spPr>
        <p:txBody>
          <a:bodyPr/>
          <a:lstStyle/>
          <a:p>
            <a:r>
              <a:rPr lang="en-US" b="1" u="sng" dirty="0"/>
              <a:t>Routing overlay (RO)</a:t>
            </a:r>
            <a:r>
              <a:rPr lang="en-US" dirty="0"/>
              <a:t>: distributed algorithm that locates nodes and objects</a:t>
            </a:r>
          </a:p>
          <a:p>
            <a:pPr lvl="1"/>
            <a:r>
              <a:rPr lang="en-US" dirty="0"/>
              <a:t>May have been relocated, node down, …</a:t>
            </a:r>
          </a:p>
          <a:p>
            <a:pPr lvl="1"/>
            <a:r>
              <a:rPr lang="en-US" dirty="0"/>
              <a:t>Any node can access any object by routing request through series of nodes</a:t>
            </a:r>
          </a:p>
          <a:p>
            <a:pPr lvl="1"/>
            <a:r>
              <a:rPr lang="en-US" dirty="0"/>
              <a:t>GUIDs are “pure names” (AKA opaque identifiers): random bit patterns with no structure or location info</a:t>
            </a:r>
          </a:p>
          <a:p>
            <a:r>
              <a:rPr lang="en-US" dirty="0"/>
              <a:t>Tasks for the RO (AKA </a:t>
            </a:r>
            <a:r>
              <a:rPr lang="en-US" b="1" u="sng" dirty="0"/>
              <a:t>distributed hash tables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Route requests to objects</a:t>
            </a:r>
          </a:p>
          <a:p>
            <a:pPr lvl="1"/>
            <a:r>
              <a:rPr lang="en-US" dirty="0"/>
              <a:t>Inserting objects: </a:t>
            </a:r>
          </a:p>
          <a:p>
            <a:pPr lvl="2"/>
            <a:r>
              <a:rPr lang="en-US" dirty="0"/>
              <a:t>Compute GUID (from part or all of state); Verify uniqueness by lookup</a:t>
            </a:r>
          </a:p>
          <a:p>
            <a:pPr lvl="2"/>
            <a:r>
              <a:rPr lang="en-US" dirty="0"/>
              <a:t>Announce new object to RO</a:t>
            </a:r>
          </a:p>
          <a:p>
            <a:pPr lvl="1"/>
            <a:r>
              <a:rPr lang="en-US" dirty="0"/>
              <a:t>Delete objects</a:t>
            </a:r>
          </a:p>
          <a:p>
            <a:pPr lvl="1"/>
            <a:r>
              <a:rPr lang="en-US" dirty="0"/>
              <a:t>Node tracking: (rough) group membership on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overlays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DHT model: data item/object with GUID X stored at node </a:t>
            </a:r>
          </a:p>
          <a:p>
            <a:pPr lvl="1"/>
            <a:r>
              <a:rPr lang="en-US" dirty="0"/>
              <a:t>Whose GUID is numerically closest to X, and</a:t>
            </a:r>
          </a:p>
          <a:p>
            <a:pPr lvl="1"/>
            <a:r>
              <a:rPr lang="en-US" dirty="0"/>
              <a:t>R hosts whose GUIDs are next-closest numerically</a:t>
            </a:r>
          </a:p>
          <a:p>
            <a:pPr lvl="1"/>
            <a:r>
              <a:rPr lang="en-US" dirty="0"/>
              <a:t>Observe: same address space for nodes and objects</a:t>
            </a:r>
          </a:p>
          <a:p>
            <a:r>
              <a:rPr lang="en-US" dirty="0"/>
              <a:t>More flexible: Distributed object location and routing (DOLR) model:</a:t>
            </a:r>
          </a:p>
          <a:p>
            <a:pPr lvl="1"/>
            <a:r>
              <a:rPr lang="en-US" dirty="0"/>
              <a:t>Location for replicas decided outside the routing layer</a:t>
            </a:r>
          </a:p>
          <a:p>
            <a:pPr lvl="1"/>
            <a:r>
              <a:rPr lang="en-US" dirty="0"/>
              <a:t>DORL layer notified of host addresses of each replica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publish()</a:t>
            </a:r>
            <a:r>
              <a:rPr lang="en-US" dirty="0"/>
              <a:t> operation</a:t>
            </a:r>
          </a:p>
          <a:p>
            <a:pPr lvl="1"/>
            <a:r>
              <a:rPr lang="en-US" dirty="0"/>
              <a:t>Objects can have same GUID at different hosts; RO routes to a nearby one</a:t>
            </a:r>
          </a:p>
          <a:p>
            <a:r>
              <a:rPr lang="en-US" dirty="0"/>
              <a:t>Both DHT (Pastry) and DOLR (Tapestry) use prefix routing</a:t>
            </a:r>
          </a:p>
          <a:p>
            <a:pPr lvl="1"/>
            <a:r>
              <a:rPr lang="en-US" dirty="0"/>
              <a:t>Uses part of GUID to find next node in path towards object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overlays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routing schemes (all have distributed index schemes)</a:t>
            </a:r>
          </a:p>
          <a:p>
            <a:pPr lvl="1"/>
            <a:r>
              <a:rPr lang="en-US" dirty="0"/>
              <a:t>Chord: distance between GUID of selected node and the </a:t>
            </a:r>
            <a:r>
              <a:rPr lang="en-US" dirty="0" err="1"/>
              <a:t>dest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CAN: n-dimensional </a:t>
            </a:r>
            <a:r>
              <a:rPr lang="en-US" dirty="0" err="1"/>
              <a:t>hypersace</a:t>
            </a:r>
            <a:endParaRPr lang="en-US" dirty="0"/>
          </a:p>
          <a:p>
            <a:pPr lvl="1"/>
            <a:r>
              <a:rPr lang="en-US" dirty="0" err="1"/>
              <a:t>Kademlia</a:t>
            </a:r>
            <a:r>
              <a:rPr lang="en-US" dirty="0"/>
              <a:t>: XOR of pair of GUIDs as distance metric</a:t>
            </a:r>
          </a:p>
          <a:p>
            <a:pPr lvl="1"/>
            <a:r>
              <a:rPr lang="en-US" dirty="0" err="1"/>
              <a:t>BitTorrent</a:t>
            </a:r>
            <a:r>
              <a:rPr lang="en-US" dirty="0"/>
              <a:t>: index </a:t>
            </a:r>
            <a:r>
              <a:rPr lang="en-US" dirty="0">
                <a:sym typeface="Wingdings" pitchFamily="2" charset="2"/>
              </a:rPr>
              <a:t> stub file with GUID, URL of tracker 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10.4: Basic programming interface for distributed hash table (DHT) as implemented by the PAST API over Pastry</a:t>
            </a:r>
          </a:p>
        </p:txBody>
      </p:sp>
      <p:sp>
        <p:nvSpPr>
          <p:cNvPr id="7172" name="Rectangle 4"/>
          <p:cNvSpPr>
            <a:spLocks/>
          </p:cNvSpPr>
          <p:nvPr/>
        </p:nvSpPr>
        <p:spPr bwMode="auto">
          <a:xfrm>
            <a:off x="228600" y="1659806"/>
            <a:ext cx="9296400" cy="41313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/>
          <a:lstStyle/>
          <a:p>
            <a:pPr marL="42097"/>
            <a:r>
              <a:rPr lang="en-US" sz="2800" b="1" i="1" dirty="0">
                <a:solidFill>
                  <a:schemeClr val="tx1"/>
                </a:solidFill>
                <a:cs typeface="Times" charset="0"/>
              </a:rPr>
              <a:t>put(GUID, data) </a:t>
            </a:r>
          </a:p>
          <a:p>
            <a:pPr marL="42097"/>
            <a:r>
              <a:rPr lang="en-US" sz="2800" dirty="0">
                <a:solidFill>
                  <a:schemeClr val="tx1"/>
                </a:solidFill>
                <a:cs typeface="Times" charset="0"/>
              </a:rPr>
              <a:t>The </a:t>
            </a:r>
            <a:r>
              <a:rPr lang="en-US" sz="2800" i="1" dirty="0">
                <a:solidFill>
                  <a:schemeClr val="tx1"/>
                </a:solidFill>
                <a:cs typeface="Times" charset="0"/>
              </a:rPr>
              <a:t>data</a:t>
            </a:r>
            <a:r>
              <a:rPr lang="en-US" sz="2800" dirty="0">
                <a:solidFill>
                  <a:schemeClr val="tx1"/>
                </a:solidFill>
                <a:cs typeface="Times" charset="0"/>
              </a:rPr>
              <a:t> is stored in replicas at all nodes responsible for the object identified by </a:t>
            </a:r>
            <a:r>
              <a:rPr lang="en-US" sz="2800" i="1" dirty="0">
                <a:solidFill>
                  <a:schemeClr val="tx1"/>
                </a:solidFill>
                <a:cs typeface="Times" charset="0"/>
              </a:rPr>
              <a:t>GUID</a:t>
            </a:r>
            <a:r>
              <a:rPr lang="en-US" sz="2800" dirty="0">
                <a:solidFill>
                  <a:schemeClr val="tx1"/>
                </a:solidFill>
                <a:cs typeface="Times" charset="0"/>
              </a:rPr>
              <a:t>.</a:t>
            </a:r>
          </a:p>
          <a:p>
            <a:pPr marL="42097"/>
            <a:endParaRPr lang="en-US" sz="2800" dirty="0">
              <a:solidFill>
                <a:schemeClr val="tx1"/>
              </a:solidFill>
              <a:cs typeface="Times" charset="0"/>
            </a:endParaRPr>
          </a:p>
          <a:p>
            <a:pPr marL="42097"/>
            <a:r>
              <a:rPr lang="en-US" sz="2800" b="1" i="1" dirty="0">
                <a:solidFill>
                  <a:schemeClr val="tx1"/>
                </a:solidFill>
                <a:cs typeface="Times" charset="0"/>
              </a:rPr>
              <a:t>remove(GUID)</a:t>
            </a:r>
          </a:p>
          <a:p>
            <a:pPr marL="42097"/>
            <a:r>
              <a:rPr lang="en-US" sz="2800" dirty="0">
                <a:solidFill>
                  <a:schemeClr val="tx1"/>
                </a:solidFill>
                <a:cs typeface="Times" charset="0"/>
              </a:rPr>
              <a:t>Deletes all references to </a:t>
            </a:r>
            <a:r>
              <a:rPr lang="en-US" sz="2800" i="1" dirty="0">
                <a:solidFill>
                  <a:schemeClr val="tx1"/>
                </a:solidFill>
                <a:cs typeface="Times" charset="0"/>
              </a:rPr>
              <a:t>GUID</a:t>
            </a:r>
            <a:r>
              <a:rPr lang="en-US" sz="2800" dirty="0">
                <a:solidFill>
                  <a:schemeClr val="tx1"/>
                </a:solidFill>
                <a:cs typeface="Times" charset="0"/>
              </a:rPr>
              <a:t> and the associated data.</a:t>
            </a:r>
          </a:p>
          <a:p>
            <a:pPr marL="42097"/>
            <a:endParaRPr lang="en-US" sz="2800" dirty="0">
              <a:solidFill>
                <a:schemeClr val="tx1"/>
              </a:solidFill>
              <a:cs typeface="Times" charset="0"/>
            </a:endParaRPr>
          </a:p>
          <a:p>
            <a:pPr marL="42097"/>
            <a:r>
              <a:rPr lang="en-US" sz="2800" b="1" i="1" dirty="0">
                <a:solidFill>
                  <a:schemeClr val="tx1"/>
                </a:solidFill>
                <a:cs typeface="Times" charset="0"/>
              </a:rPr>
              <a:t>value = get(GUID)</a:t>
            </a:r>
          </a:p>
          <a:p>
            <a:pPr marL="42097"/>
            <a:r>
              <a:rPr lang="en-US" sz="2800" dirty="0">
                <a:solidFill>
                  <a:schemeClr val="tx1"/>
                </a:solidFill>
                <a:cs typeface="Times" charset="0"/>
              </a:rPr>
              <a:t>The data associated with </a:t>
            </a:r>
            <a:r>
              <a:rPr lang="en-US" sz="2800" i="1" dirty="0">
                <a:solidFill>
                  <a:schemeClr val="tx1"/>
                </a:solidFill>
                <a:cs typeface="Times" charset="0"/>
              </a:rPr>
              <a:t>GUID</a:t>
            </a:r>
            <a:r>
              <a:rPr lang="en-US" sz="2800" dirty="0">
                <a:solidFill>
                  <a:schemeClr val="tx1"/>
                </a:solidFill>
                <a:cs typeface="Times" charset="0"/>
              </a:rPr>
              <a:t> is retrieved from one of the nodes responsible it.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10.5: Basic API for distributed object location and routing (DOLR) as implemented by Tapestry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228600" y="1371824"/>
            <a:ext cx="9448800" cy="44827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/>
          <a:lstStyle/>
          <a:p>
            <a:pPr marL="42097"/>
            <a:r>
              <a:rPr lang="en-US" b="1" i="1" dirty="0">
                <a:solidFill>
                  <a:schemeClr val="tx1"/>
                </a:solidFill>
                <a:cs typeface="Times" charset="0"/>
              </a:rPr>
              <a:t>publish(GUID) </a:t>
            </a:r>
          </a:p>
          <a:p>
            <a:pPr marL="42097"/>
            <a:r>
              <a:rPr lang="en-US" i="1" dirty="0">
                <a:solidFill>
                  <a:schemeClr val="tx1"/>
                </a:solidFill>
                <a:cs typeface="Times" charset="0"/>
              </a:rPr>
              <a:t>GUID</a:t>
            </a:r>
            <a:r>
              <a:rPr lang="en-US" dirty="0">
                <a:solidFill>
                  <a:schemeClr val="tx1"/>
                </a:solidFill>
                <a:cs typeface="Times" charset="0"/>
              </a:rPr>
              <a:t> can be computed from the object (or some part of it, e.g. its name). This function makes the node performing a </a:t>
            </a:r>
            <a:r>
              <a:rPr lang="en-US" i="1" dirty="0">
                <a:solidFill>
                  <a:schemeClr val="tx1"/>
                </a:solidFill>
                <a:cs typeface="Times" charset="0"/>
              </a:rPr>
              <a:t>publish</a:t>
            </a:r>
            <a:r>
              <a:rPr lang="en-US" dirty="0">
                <a:solidFill>
                  <a:schemeClr val="tx1"/>
                </a:solidFill>
                <a:cs typeface="Times" charset="0"/>
              </a:rPr>
              <a:t> operation the host for the object corresponding to </a:t>
            </a:r>
            <a:r>
              <a:rPr lang="en-US" i="1" dirty="0">
                <a:solidFill>
                  <a:schemeClr val="tx1"/>
                </a:solidFill>
                <a:cs typeface="Times" charset="0"/>
              </a:rPr>
              <a:t>GUID</a:t>
            </a:r>
            <a:r>
              <a:rPr lang="en-US" dirty="0">
                <a:solidFill>
                  <a:schemeClr val="tx1"/>
                </a:solidFill>
                <a:cs typeface="Times" charset="0"/>
              </a:rPr>
              <a:t>.</a:t>
            </a:r>
          </a:p>
          <a:p>
            <a:pPr marL="42097"/>
            <a:endParaRPr lang="en-US" sz="1200" dirty="0">
              <a:solidFill>
                <a:schemeClr val="tx1"/>
              </a:solidFill>
              <a:cs typeface="Times" charset="0"/>
            </a:endParaRPr>
          </a:p>
          <a:p>
            <a:pPr marL="42097"/>
            <a:r>
              <a:rPr lang="en-US" b="1" i="1" dirty="0" err="1">
                <a:solidFill>
                  <a:schemeClr val="tx1"/>
                </a:solidFill>
                <a:cs typeface="Times" charset="0"/>
              </a:rPr>
              <a:t>unpublish</a:t>
            </a:r>
            <a:r>
              <a:rPr lang="en-US" b="1" i="1" dirty="0">
                <a:solidFill>
                  <a:schemeClr val="tx1"/>
                </a:solidFill>
                <a:cs typeface="Times" charset="0"/>
              </a:rPr>
              <a:t>(GUID)</a:t>
            </a:r>
          </a:p>
          <a:p>
            <a:pPr marL="42097"/>
            <a:r>
              <a:rPr lang="en-US" dirty="0">
                <a:solidFill>
                  <a:schemeClr val="tx1"/>
                </a:solidFill>
                <a:cs typeface="Times" charset="0"/>
              </a:rPr>
              <a:t>Makes the object corresponding to </a:t>
            </a:r>
            <a:r>
              <a:rPr lang="en-US" i="1" dirty="0">
                <a:solidFill>
                  <a:schemeClr val="tx1"/>
                </a:solidFill>
                <a:cs typeface="Times" charset="0"/>
              </a:rPr>
              <a:t>GUID</a:t>
            </a:r>
            <a:r>
              <a:rPr lang="en-US" dirty="0">
                <a:solidFill>
                  <a:schemeClr val="tx1"/>
                </a:solidFill>
                <a:cs typeface="Times" charset="0"/>
              </a:rPr>
              <a:t> inaccessible.</a:t>
            </a:r>
          </a:p>
          <a:p>
            <a:pPr marL="42097"/>
            <a:endParaRPr lang="en-US" sz="1200" dirty="0">
              <a:solidFill>
                <a:schemeClr val="tx1"/>
              </a:solidFill>
              <a:cs typeface="Times" charset="0"/>
            </a:endParaRPr>
          </a:p>
          <a:p>
            <a:pPr marL="42097"/>
            <a:r>
              <a:rPr lang="en-US" b="1" i="1" dirty="0" err="1">
                <a:solidFill>
                  <a:schemeClr val="tx1"/>
                </a:solidFill>
                <a:cs typeface="Times" charset="0"/>
              </a:rPr>
              <a:t>sendToObj</a:t>
            </a:r>
            <a:r>
              <a:rPr lang="en-US" b="1" i="1" dirty="0">
                <a:solidFill>
                  <a:schemeClr val="tx1"/>
                </a:solidFill>
                <a:cs typeface="Times" charset="0"/>
              </a:rPr>
              <a:t>(</a:t>
            </a:r>
            <a:r>
              <a:rPr lang="en-US" b="1" i="1" dirty="0" err="1">
                <a:solidFill>
                  <a:schemeClr val="tx1"/>
                </a:solidFill>
                <a:cs typeface="Times" charset="0"/>
              </a:rPr>
              <a:t>msg</a:t>
            </a:r>
            <a:r>
              <a:rPr lang="en-US" b="1" i="1" dirty="0">
                <a:solidFill>
                  <a:schemeClr val="tx1"/>
                </a:solidFill>
                <a:cs typeface="Times" charset="0"/>
              </a:rPr>
              <a:t>, GUID, [n])</a:t>
            </a:r>
          </a:p>
          <a:p>
            <a:pPr marL="42097"/>
            <a:r>
              <a:rPr lang="en-US" dirty="0">
                <a:solidFill>
                  <a:schemeClr val="tx1"/>
                </a:solidFill>
                <a:cs typeface="Times" charset="0"/>
              </a:rPr>
              <a:t>Following the object-oriented paradigm, an invocation message is sent to an object in order to access it. This might be a request to open a TCP connection for data transfer or to return a message containing all or part of the object’s state. The final optional parameter </a:t>
            </a:r>
            <a:r>
              <a:rPr lang="en-US" i="1" dirty="0">
                <a:solidFill>
                  <a:schemeClr val="tx1"/>
                </a:solidFill>
                <a:cs typeface="Times" charset="0"/>
              </a:rPr>
              <a:t>[n],</a:t>
            </a:r>
            <a:r>
              <a:rPr lang="en-US" dirty="0">
                <a:solidFill>
                  <a:schemeClr val="tx1"/>
                </a:solidFill>
                <a:cs typeface="Times" charset="0"/>
              </a:rPr>
              <a:t> if present, requests the delivery of the same message to n replicas of the object.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Overlay case studies: Pastry, Tapestry [10.5]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10.5: overlay case studies</a:t>
            </a:r>
          </a:p>
          <a:p>
            <a:pPr lvl="1"/>
            <a:r>
              <a:rPr lang="en-US" dirty="0"/>
              <a:t>Pastry: straightforward and effective</a:t>
            </a:r>
          </a:p>
          <a:p>
            <a:pPr lvl="1"/>
            <a:r>
              <a:rPr lang="en-US" dirty="0"/>
              <a:t>Tapestry: more complex, supporting wider range of locality approaches</a:t>
            </a:r>
          </a:p>
          <a:p>
            <a:r>
              <a:rPr lang="en-US" dirty="0"/>
              <a:t>10.6: “Application” case studies: Squirrel, </a:t>
            </a:r>
            <a:r>
              <a:rPr lang="en-US" dirty="0" err="1"/>
              <a:t>OceanStore</a:t>
            </a:r>
            <a:r>
              <a:rPr lang="en-US" dirty="0"/>
              <a:t>, Ivy</a:t>
            </a:r>
          </a:p>
          <a:p>
            <a:pPr lvl="1"/>
            <a:r>
              <a:rPr lang="en-US" dirty="0"/>
              <a:t>“Application”, some really higher-level middleware (a service)</a:t>
            </a:r>
          </a:p>
          <a:p>
            <a:pPr lvl="1"/>
            <a:r>
              <a:rPr lang="en-US" dirty="0"/>
              <a:t>Squirrel/Pastry: web cache</a:t>
            </a:r>
          </a:p>
          <a:p>
            <a:pPr lvl="1"/>
            <a:r>
              <a:rPr lang="en-US" dirty="0" err="1"/>
              <a:t>OceanStore</a:t>
            </a:r>
            <a:r>
              <a:rPr lang="en-US" dirty="0"/>
              <a:t>/Tapestry: file storage</a:t>
            </a:r>
          </a:p>
          <a:p>
            <a:pPr lvl="1"/>
            <a:r>
              <a:rPr lang="en-US" dirty="0"/>
              <a:t>Ivy/overlay: file storage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Pastry routing overlay [10.5.1]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characteristics as per 10.4</a:t>
            </a:r>
          </a:p>
          <a:p>
            <a:pPr lvl="1"/>
            <a:r>
              <a:rPr lang="en-US" dirty="0"/>
              <a:t>All nodes and objects assigned 128-bit GUID</a:t>
            </a:r>
          </a:p>
          <a:p>
            <a:pPr lvl="2"/>
            <a:r>
              <a:rPr lang="en-US" dirty="0"/>
              <a:t>Nodes: secure hash over node’s public key (provided)</a:t>
            </a:r>
          </a:p>
          <a:p>
            <a:pPr lvl="2"/>
            <a:r>
              <a:rPr lang="en-US" dirty="0"/>
              <a:t>Objects: secure hash or over name or part of data</a:t>
            </a:r>
          </a:p>
          <a:p>
            <a:pPr lvl="2"/>
            <a:r>
              <a:rPr lang="en-US" dirty="0"/>
              <a:t>(Very unlikely) clashes in GUIDs detected and remediated</a:t>
            </a:r>
          </a:p>
          <a:p>
            <a:pPr lvl="1"/>
            <a:r>
              <a:rPr lang="en-US" dirty="0"/>
              <a:t>Scalability: network with N nodes, pastry routes to GUID in </a:t>
            </a:r>
            <a:r>
              <a:rPr lang="en-US" i="1" dirty="0"/>
              <a:t>O(log n)</a:t>
            </a:r>
            <a:r>
              <a:rPr lang="en-US" dirty="0"/>
              <a:t> steps</a:t>
            </a:r>
          </a:p>
          <a:p>
            <a:pPr lvl="2"/>
            <a:r>
              <a:rPr lang="en-US" dirty="0"/>
              <a:t>Node inactive at last hop: finds nearest active one</a:t>
            </a:r>
          </a:p>
          <a:p>
            <a:pPr lvl="2"/>
            <a:r>
              <a:rPr lang="en-US" dirty="0"/>
              <a:t>Active nodes route to numerical nearest neighbor</a:t>
            </a:r>
          </a:p>
          <a:p>
            <a:pPr lvl="2"/>
            <a:r>
              <a:rPr lang="en-US" dirty="0"/>
              <a:t>Naively, “nearest” and </a:t>
            </a:r>
            <a:r>
              <a:rPr lang="en-US" i="1" dirty="0"/>
              <a:t>O(log N)</a:t>
            </a:r>
            <a:r>
              <a:rPr lang="en-US" dirty="0"/>
              <a:t> are in terms of logical overlay topology, not network!</a:t>
            </a:r>
          </a:p>
          <a:p>
            <a:pPr lvl="2"/>
            <a:r>
              <a:rPr lang="en-US" dirty="0"/>
              <a:t>But uses locality metric based on network distance</a:t>
            </a:r>
          </a:p>
          <a:p>
            <a:pPr lvl="2"/>
            <a:r>
              <a:rPr lang="en-US" dirty="0"/>
              <a:t>Can scale to thousands of hosts</a:t>
            </a:r>
          </a:p>
          <a:p>
            <a:pPr lvl="2"/>
            <a:r>
              <a:rPr lang="en-US" dirty="0"/>
              <a:t>New nodes can construct their routing table in </a:t>
            </a:r>
            <a:r>
              <a:rPr lang="en-US" i="1" dirty="0"/>
              <a:t>O(log N)</a:t>
            </a:r>
            <a:r>
              <a:rPr lang="en-US" dirty="0"/>
              <a:t> messages</a:t>
            </a:r>
          </a:p>
          <a:p>
            <a:pPr lvl="2"/>
            <a:r>
              <a:rPr lang="en-US" dirty="0"/>
              <a:t>Same complexity for detecting and reconfiguring with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[10.1]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Motivational observations</a:t>
            </a:r>
          </a:p>
          <a:p>
            <a:pPr lvl="1"/>
            <a:r>
              <a:rPr lang="en-US" dirty="0"/>
              <a:t>Lots of resources at the edge of the Internet</a:t>
            </a:r>
          </a:p>
          <a:p>
            <a:pPr lvl="1"/>
            <a:r>
              <a:rPr lang="en-US" dirty="0"/>
              <a:t>If there is no central server no single point/entity for</a:t>
            </a:r>
          </a:p>
          <a:p>
            <a:pPr lvl="2"/>
            <a:r>
              <a:rPr lang="en-US" dirty="0"/>
              <a:t>Copyright liability</a:t>
            </a:r>
          </a:p>
          <a:p>
            <a:pPr lvl="2"/>
            <a:r>
              <a:rPr lang="en-US" dirty="0"/>
              <a:t>Cyber-attacking</a:t>
            </a:r>
          </a:p>
          <a:p>
            <a:pPr lvl="2"/>
            <a:r>
              <a:rPr lang="en-US" dirty="0"/>
              <a:t>Getting overloaded</a:t>
            </a:r>
          </a:p>
          <a:p>
            <a:r>
              <a:rPr lang="en-US" dirty="0"/>
              <a:t>Goal: design a system that is </a:t>
            </a:r>
          </a:p>
          <a:p>
            <a:pPr lvl="1"/>
            <a:r>
              <a:rPr lang="en-US" dirty="0"/>
              <a:t>Fully decentralized</a:t>
            </a:r>
          </a:p>
          <a:p>
            <a:pPr lvl="1"/>
            <a:r>
              <a:rPr lang="en-US" dirty="0"/>
              <a:t>Self-organizing</a:t>
            </a:r>
          </a:p>
          <a:p>
            <a:pPr lvl="1"/>
            <a:r>
              <a:rPr lang="en-US" dirty="0"/>
              <a:t>Uses above observations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Pastry routing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Buildup: describe simplified, inefficient form (Stage 1), then full (Stage 2) with routing table</a:t>
            </a:r>
          </a:p>
          <a:p>
            <a:r>
              <a:rPr lang="en-US" dirty="0"/>
              <a:t>Stage 1</a:t>
            </a:r>
          </a:p>
          <a:p>
            <a:pPr lvl="1"/>
            <a:r>
              <a:rPr lang="en-US" b="1" u="sng" dirty="0"/>
              <a:t>Leaf set </a:t>
            </a:r>
            <a:r>
              <a:rPr lang="en-US" dirty="0"/>
              <a:t>(each active node): vector </a:t>
            </a:r>
            <a:r>
              <a:rPr lang="en-US" i="1" dirty="0"/>
              <a:t>L</a:t>
            </a:r>
            <a:r>
              <a:rPr lang="en-US" dirty="0"/>
              <a:t> (size </a:t>
            </a:r>
            <a:r>
              <a:rPr lang="en-US" i="1" dirty="0"/>
              <a:t>2l</a:t>
            </a:r>
            <a:r>
              <a:rPr lang="en-US" dirty="0"/>
              <a:t>) with GUIDs &amp; IP </a:t>
            </a:r>
            <a:r>
              <a:rPr lang="en-US" dirty="0" err="1"/>
              <a:t>addrs</a:t>
            </a:r>
            <a:r>
              <a:rPr lang="en-US" dirty="0"/>
              <a:t> of numerically closest nodes (</a:t>
            </a:r>
            <a:r>
              <a:rPr lang="en-US" i="1" dirty="0"/>
              <a:t>l</a:t>
            </a:r>
            <a:r>
              <a:rPr lang="en-US" dirty="0"/>
              <a:t> above and </a:t>
            </a:r>
            <a:r>
              <a:rPr lang="en-US" i="1" dirty="0"/>
              <a:t>l</a:t>
            </a:r>
            <a:r>
              <a:rPr lang="en-US" dirty="0"/>
              <a:t> below)</a:t>
            </a:r>
          </a:p>
          <a:p>
            <a:pPr lvl="2"/>
            <a:r>
              <a:rPr lang="en-US" i="1" dirty="0"/>
              <a:t>l</a:t>
            </a:r>
            <a:r>
              <a:rPr lang="en-US" dirty="0"/>
              <a:t> is typically 8</a:t>
            </a:r>
          </a:p>
          <a:p>
            <a:pPr lvl="1"/>
            <a:r>
              <a:rPr lang="en-US" dirty="0"/>
              <a:t>Failure recovery fast: leaf set reflects current (configuration) state (up to some max rate of failures)</a:t>
            </a:r>
          </a:p>
          <a:p>
            <a:pPr lvl="1"/>
            <a:r>
              <a:rPr lang="en-US" dirty="0"/>
              <a:t>GUID space circular: [0, 2</a:t>
            </a:r>
            <a:r>
              <a:rPr lang="en-US" baseline="30000" dirty="0"/>
              <a:t>128-1</a:t>
            </a:r>
            <a:r>
              <a:rPr lang="en-US" dirty="0"/>
              <a:t>] with wraparound</a:t>
            </a:r>
          </a:p>
          <a:p>
            <a:pPr lvl="1"/>
            <a:r>
              <a:rPr lang="en-US" dirty="0"/>
              <a:t>Routing is trivial</a:t>
            </a:r>
          </a:p>
          <a:p>
            <a:pPr lvl="2"/>
            <a:r>
              <a:rPr lang="en-US" dirty="0"/>
              <a:t>Compare GUID of incoming message to node’s own</a:t>
            </a:r>
          </a:p>
          <a:p>
            <a:pPr lvl="2"/>
            <a:r>
              <a:rPr lang="en-US" dirty="0"/>
              <a:t>Send to node in L closest to message’s GUID (likely ~</a:t>
            </a:r>
            <a:r>
              <a:rPr lang="en-US" i="1" dirty="0"/>
              <a:t>l</a:t>
            </a:r>
            <a:r>
              <a:rPr lang="en-US" dirty="0"/>
              <a:t> nodes closer)</a:t>
            </a:r>
          </a:p>
          <a:p>
            <a:pPr lvl="1"/>
            <a:r>
              <a:rPr lang="en-US" dirty="0"/>
              <a:t>Inefficient: requires ~N/2l (logical) hops on average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10.6: Circular routing alone is correct but inefficient</a:t>
            </a:r>
            <a:br>
              <a:rPr lang="en-US" dirty="0"/>
            </a:br>
            <a:r>
              <a:rPr lang="en-US" sz="1000" dirty="0">
                <a:solidFill>
                  <a:schemeClr val="tx1"/>
                </a:solidFill>
              </a:rPr>
              <a:t>Based on </a:t>
            </a:r>
            <a:r>
              <a:rPr lang="en-US" sz="1000" dirty="0" err="1">
                <a:solidFill>
                  <a:schemeClr val="tx1"/>
                </a:solidFill>
              </a:rPr>
              <a:t>Rowstron</a:t>
            </a:r>
            <a:r>
              <a:rPr lang="en-US" sz="1000" dirty="0">
                <a:solidFill>
                  <a:schemeClr val="tx1"/>
                </a:solidFill>
              </a:rPr>
              <a:t> and </a:t>
            </a:r>
            <a:r>
              <a:rPr lang="en-US" sz="1000" b="1" dirty="0" err="1">
                <a:solidFill>
                  <a:schemeClr val="tx1"/>
                </a:solidFill>
              </a:rPr>
              <a:t>Druschel</a:t>
            </a:r>
            <a:r>
              <a:rPr lang="en-US" sz="1000" dirty="0">
                <a:solidFill>
                  <a:schemeClr val="tx1"/>
                </a:solidFill>
              </a:rPr>
              <a:t> [2001]</a:t>
            </a:r>
          </a:p>
        </p:txBody>
      </p:sp>
      <p:sp>
        <p:nvSpPr>
          <p:cNvPr id="9220" name="Rectangle 4"/>
          <p:cNvSpPr>
            <a:spLocks/>
          </p:cNvSpPr>
          <p:nvPr/>
        </p:nvSpPr>
        <p:spPr bwMode="auto">
          <a:xfrm>
            <a:off x="5486400" y="1500186"/>
            <a:ext cx="4022973" cy="3910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/>
          <a:lstStyle/>
          <a:p>
            <a:pPr marL="42097"/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The dots depict live nodes. The space is considered as circular: node 0 is adjacent to node (2128-1). The diagram illustrates the routing of a message from node 65A1FC to D46A1C using leaf set information alone, assuming leaf sets of size 8 (l = 4). This is a degenerate type of routing that would scale very poorly; it is not used in practice. 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46609"/>
            <a:ext cx="5352045" cy="498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Pastry routing algorithm (Stage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maintains tree-structured routing table</a:t>
            </a:r>
          </a:p>
          <a:p>
            <a:pPr lvl="1"/>
            <a:r>
              <a:rPr lang="en-US" dirty="0"/>
              <a:t>GUIDs and IP </a:t>
            </a:r>
            <a:r>
              <a:rPr lang="en-US" dirty="0" err="1"/>
              <a:t>addrs</a:t>
            </a:r>
            <a:r>
              <a:rPr lang="en-US" dirty="0"/>
              <a:t> spread throughout the 2</a:t>
            </a:r>
            <a:r>
              <a:rPr lang="en-US" baseline="30000" dirty="0"/>
              <a:t>128 </a:t>
            </a:r>
            <a:r>
              <a:rPr lang="en-US" dirty="0"/>
              <a:t>GUID space</a:t>
            </a:r>
          </a:p>
          <a:p>
            <a:pPr lvl="1"/>
            <a:r>
              <a:rPr lang="en-US" dirty="0"/>
              <a:t>Not uniformly spread: more dense closer to the node’s GUID</a:t>
            </a:r>
          </a:p>
          <a:p>
            <a:r>
              <a:rPr lang="en-US" dirty="0"/>
              <a:t>Structure of routing table</a:t>
            </a:r>
          </a:p>
          <a:p>
            <a:pPr lvl="1"/>
            <a:r>
              <a:rPr lang="en-US" dirty="0"/>
              <a:t>GUIDs viewed as hex values, classified by prefixes</a:t>
            </a:r>
          </a:p>
          <a:p>
            <a:pPr lvl="1"/>
            <a:r>
              <a:rPr lang="en-US" dirty="0"/>
              <a:t>As many rows as hex digits in GUID, e.g., 128/4=32</a:t>
            </a:r>
          </a:p>
          <a:p>
            <a:pPr lvl="1"/>
            <a:r>
              <a:rPr lang="en-US" dirty="0"/>
              <a:t>Each row contains 15 entries, one for each value of the digit except for the one for the host node’s GUID</a:t>
            </a:r>
          </a:p>
          <a:p>
            <a:pPr lvl="1"/>
            <a:r>
              <a:rPr lang="en-US" dirty="0"/>
              <a:t>Each table entry points to one of the multiple nodes whose GUIDs have the relevant prefix (the one trying to forwards towards)</a:t>
            </a:r>
          </a:p>
          <a:p>
            <a:pPr lvl="2"/>
            <a:r>
              <a:rPr lang="en-US" dirty="0"/>
              <a:t>Non-null: contains [GUID, IP </a:t>
            </a:r>
            <a:r>
              <a:rPr lang="en-US" dirty="0" err="1"/>
              <a:t>addr</a:t>
            </a:r>
            <a:r>
              <a:rPr lang="en-US" dirty="0"/>
              <a:t>] of a node with a longer prefix than node</a:t>
            </a:r>
          </a:p>
          <a:p>
            <a:pPr lvl="2"/>
            <a:r>
              <a:rPr lang="en-US" dirty="0"/>
              <a:t>Null: no such node known: forward to any node in leaf set or routing table with same prefix length but numerically closer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10.7: First four rows of a Pastry routing table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180" y="1219200"/>
            <a:ext cx="9753637" cy="4800824"/>
            <a:chOff x="-377" y="0"/>
            <a:chExt cx="8066" cy="4301"/>
          </a:xfrm>
        </p:grpSpPr>
        <p:pic>
          <p:nvPicPr>
            <p:cNvPr id="1024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" y="0"/>
              <a:ext cx="7027" cy="34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246" name="Rectangle 6"/>
            <p:cNvSpPr>
              <a:spLocks/>
            </p:cNvSpPr>
            <p:nvPr/>
          </p:nvSpPr>
          <p:spPr bwMode="auto">
            <a:xfrm>
              <a:off x="-377" y="3345"/>
              <a:ext cx="8066" cy="9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tabLst>
                  <a:tab pos="261935" algn="l"/>
                  <a:tab pos="523870" algn="l"/>
                  <a:tab pos="785805" algn="l"/>
                  <a:tab pos="1047740" algn="l"/>
                  <a:tab pos="1309675" algn="l"/>
                  <a:tab pos="1571610" algn="l"/>
                  <a:tab pos="1833545" algn="l"/>
                  <a:tab pos="2095480" algn="l"/>
                  <a:tab pos="2357415" algn="l"/>
                  <a:tab pos="2619350" algn="l"/>
                  <a:tab pos="2881285" algn="l"/>
                  <a:tab pos="3143220" algn="l"/>
                </a:tabLst>
              </a:pPr>
              <a:r>
                <a:rPr lang="en-US" sz="1800" dirty="0">
                  <a:solidFill>
                    <a:schemeClr val="tx1"/>
                  </a:solidFill>
                  <a:latin typeface="Times New Roman" charset="0"/>
                  <a:cs typeface="Times New Roman" charset="0"/>
                  <a:sym typeface="Times New Roman" charset="0"/>
                </a:rPr>
                <a:t>The routing table is located at a node whose GUID begins 65A1. Digits are in hex. The </a:t>
              </a:r>
              <a:r>
                <a:rPr lang="en-US" sz="1800" i="1" dirty="0" err="1">
                  <a:solidFill>
                    <a:schemeClr val="tx1"/>
                  </a:solidFill>
                  <a:latin typeface="Times New Roman" charset="0"/>
                  <a:cs typeface="Times New Roman" charset="0"/>
                  <a:sym typeface="Times New Roman" charset="0"/>
                </a:rPr>
                <a:t>n</a:t>
              </a:r>
              <a:r>
                <a:rPr lang="en-US" sz="1800" dirty="0" err="1">
                  <a:solidFill>
                    <a:schemeClr val="tx1"/>
                  </a:solidFill>
                  <a:latin typeface="Times New Roman" charset="0"/>
                  <a:cs typeface="Times New Roman" charset="0"/>
                  <a:sym typeface="Times New Roman" charset="0"/>
                </a:rPr>
                <a:t>’s</a:t>
              </a:r>
              <a:r>
                <a:rPr lang="en-US" sz="1800" dirty="0">
                  <a:solidFill>
                    <a:schemeClr val="tx1"/>
                  </a:solidFill>
                  <a:latin typeface="Times New Roman" charset="0"/>
                  <a:cs typeface="Times New Roman" charset="0"/>
                  <a:sym typeface="Times New Roman" charset="0"/>
                </a:rPr>
                <a:t> represent [GUID, IP address] pairs specifying the next hop to be taken by messages addressed to GUIDs that match each given prefix. Grey- shaded entries indicate that the prefix matches the current GUID up to the given value of </a:t>
              </a:r>
              <a:r>
                <a:rPr lang="en-US" sz="1800" i="1" dirty="0">
                  <a:solidFill>
                    <a:schemeClr val="tx1"/>
                  </a:solidFill>
                  <a:latin typeface="Times New Roman" charset="0"/>
                  <a:cs typeface="Times New Roman" charset="0"/>
                  <a:sym typeface="Times New Roman" charset="0"/>
                </a:rPr>
                <a:t>p</a:t>
              </a:r>
              <a:r>
                <a:rPr lang="en-US" sz="1800" dirty="0">
                  <a:solidFill>
                    <a:schemeClr val="tx1"/>
                  </a:solidFill>
                  <a:latin typeface="Times New Roman" charset="0"/>
                  <a:cs typeface="Times New Roman" charset="0"/>
                  <a:sym typeface="Times New Roman" charset="0"/>
                </a:rPr>
                <a:t>: the next row down or the leaf set should be examined to find a route.  </a:t>
              </a:r>
            </a:p>
            <a:p>
              <a:pPr>
                <a:tabLst>
                  <a:tab pos="261935" algn="l"/>
                  <a:tab pos="523870" algn="l"/>
                  <a:tab pos="785805" algn="l"/>
                  <a:tab pos="1047740" algn="l"/>
                  <a:tab pos="1309675" algn="l"/>
                  <a:tab pos="1571610" algn="l"/>
                  <a:tab pos="1833545" algn="l"/>
                  <a:tab pos="2095480" algn="l"/>
                  <a:tab pos="2357415" algn="l"/>
                  <a:tab pos="2619350" algn="l"/>
                  <a:tab pos="2881285" algn="l"/>
                  <a:tab pos="3143220" algn="l"/>
                </a:tabLst>
              </a:pPr>
              <a:r>
                <a:rPr lang="en-US" sz="1800" dirty="0">
                  <a:solidFill>
                    <a:schemeClr val="tx1"/>
                  </a:solidFill>
                  <a:latin typeface="Times New Roman" charset="0"/>
                  <a:cs typeface="Times New Roman" charset="0"/>
                  <a:sym typeface="Times New Roman" charset="0"/>
                </a:rPr>
                <a:t>                                            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76200" y="35814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  <a:cs typeface="Times New Roman" charset="0"/>
                <a:sym typeface="Times New Roman" charset="0"/>
              </a:rPr>
              <a:t>(W)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7432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  <a:cs typeface="Times New Roman" charset="0"/>
                <a:sym typeface="Times New Roman" charset="0"/>
              </a:rPr>
              <a:t>(X)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4958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  <a:cs typeface="Times New Roman" charset="0"/>
                <a:sym typeface="Times New Roman" charset="0"/>
              </a:rPr>
              <a:t>(Y)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90500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  <a:cs typeface="Times New Roman" charset="0"/>
                <a:sym typeface="Times New Roman" charset="0"/>
              </a:rPr>
              <a:t>(Z)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4840930" y="1864668"/>
            <a:ext cx="685802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2440630" y="3579168"/>
            <a:ext cx="609602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2478731" y="4455468"/>
            <a:ext cx="533399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5400000">
            <a:off x="954731" y="2702869"/>
            <a:ext cx="685802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6010870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E.g., from </a:t>
            </a:r>
            <a:r>
              <a:rPr lang="en-US" b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65A1</a:t>
            </a:r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to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62200" y="601533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65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cs typeface="Times New Roman" charset="0"/>
                <a:sym typeface="Times New Roman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36173" y="601087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  <a:cs typeface="Times New Roman" charset="0"/>
                <a:sym typeface="Times New Roman" charset="0"/>
              </a:rPr>
              <a:t>(W)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6010870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or </a:t>
            </a:r>
            <a:r>
              <a:rPr lang="en-US" b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6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cs typeface="Times New Roman" charset="0"/>
                <a:sym typeface="Times New Roman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14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601087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  <a:cs typeface="Times New Roman" charset="0"/>
                <a:sym typeface="Times New Roman" charset="0"/>
              </a:rPr>
              <a:t>(X)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22027" y="6010870"/>
            <a:ext cx="120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or </a:t>
            </a:r>
            <a:r>
              <a:rPr lang="en-US" b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65A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cs typeface="Times New Roman" charset="0"/>
                <a:sym typeface="Times New Roman" charset="0"/>
              </a:rPr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245332" y="601087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  <a:cs typeface="Times New Roman" charset="0"/>
                <a:sym typeface="Times New Roman" charset="0"/>
              </a:rPr>
              <a:t>(Y)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64764" y="6010870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or 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cs typeface="Times New Roman" charset="0"/>
                <a:sym typeface="Times New Roman" charset="0"/>
              </a:rPr>
              <a:t>8</a:t>
            </a:r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2CB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863165" y="600640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  <a:cs typeface="Times New Roman" charset="0"/>
                <a:sym typeface="Times New Roman" charset="0"/>
              </a:rPr>
              <a:t>(Z)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334957" y="0"/>
            <a:ext cx="8425904" cy="642938"/>
          </a:xfrm>
          <a:ln/>
        </p:spPr>
        <p:txBody>
          <a:bodyPr rIns="122569"/>
          <a:lstStyle/>
          <a:p>
            <a:pPr marL="42097"/>
            <a:r>
              <a:rPr lang="en-US" dirty="0"/>
              <a:t>Figure 10.8: Pastry routing example </a:t>
            </a:r>
            <a:br>
              <a:rPr lang="en-US" dirty="0"/>
            </a:br>
            <a:r>
              <a:rPr lang="en-US" sz="1300" dirty="0">
                <a:solidFill>
                  <a:schemeClr val="tx1"/>
                </a:solidFill>
              </a:rPr>
              <a:t>Based on </a:t>
            </a:r>
            <a:r>
              <a:rPr lang="en-US" sz="1300" dirty="0" err="1">
                <a:solidFill>
                  <a:schemeClr val="tx1"/>
                </a:solidFill>
              </a:rPr>
              <a:t>Rowstron</a:t>
            </a:r>
            <a:r>
              <a:rPr lang="en-US" sz="1300" dirty="0">
                <a:solidFill>
                  <a:schemeClr val="tx1"/>
                </a:solidFill>
              </a:rPr>
              <a:t> and </a:t>
            </a:r>
            <a:r>
              <a:rPr lang="en-US" sz="1300" dirty="0" err="1">
                <a:solidFill>
                  <a:schemeClr val="tx1"/>
                </a:solidFill>
              </a:rPr>
              <a:t>Druschel</a:t>
            </a:r>
            <a:r>
              <a:rPr lang="en-US" sz="1300" dirty="0">
                <a:solidFill>
                  <a:schemeClr val="tx1"/>
                </a:solidFill>
              </a:rPr>
              <a:t> [2001]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96516" y="1821656"/>
            <a:ext cx="8519015" cy="4050730"/>
            <a:chOff x="539" y="836"/>
            <a:chExt cx="5701" cy="2937"/>
          </a:xfrm>
        </p:grpSpPr>
        <p:pic>
          <p:nvPicPr>
            <p:cNvPr id="11271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" y="1140"/>
              <a:ext cx="2822" cy="2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72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10" y="836"/>
              <a:ext cx="3430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10.9: Pastry’s routing algorithm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610"/>
            <a:ext cx="9866460" cy="472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Pastry host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nodes use joining protocol</a:t>
            </a:r>
          </a:p>
          <a:p>
            <a:pPr lvl="1"/>
            <a:r>
              <a:rPr lang="en-US" dirty="0"/>
              <a:t>get R and L</a:t>
            </a:r>
          </a:p>
          <a:p>
            <a:pPr lvl="1"/>
            <a:r>
              <a:rPr lang="en-US" dirty="0"/>
              <a:t>Lets other nodes know they must change cause they are joined</a:t>
            </a:r>
          </a:p>
          <a:p>
            <a:pPr lvl="1"/>
            <a:r>
              <a:rPr lang="en-US" dirty="0"/>
              <a:t>Steps at node X</a:t>
            </a:r>
          </a:p>
          <a:p>
            <a:pPr marL="1489075" lvl="2" indent="-457200">
              <a:buFont typeface="+mj-lt"/>
              <a:buAutoNum type="arabicPeriod"/>
            </a:pPr>
            <a:r>
              <a:rPr lang="en-US" dirty="0"/>
              <a:t>Compute suitable GUID for X</a:t>
            </a:r>
          </a:p>
          <a:p>
            <a:pPr marL="1489075" lvl="2" indent="-457200">
              <a:buFont typeface="+mj-lt"/>
              <a:buAutoNum type="arabicPeriod"/>
            </a:pPr>
            <a:r>
              <a:rPr lang="en-US" dirty="0"/>
              <a:t>Make contact with (locally) nearby Pastry node (A), send a </a:t>
            </a:r>
            <a:r>
              <a:rPr lang="en-US" b="1" u="sng" dirty="0"/>
              <a:t>join request </a:t>
            </a:r>
            <a:r>
              <a:rPr lang="en-US" dirty="0"/>
              <a:t>to it</a:t>
            </a:r>
          </a:p>
          <a:p>
            <a:pPr marL="1714500" lvl="7" indent="-342900">
              <a:buFont typeface="Arial" pitchFamily="34" charset="0"/>
              <a:buChar char="•"/>
            </a:pPr>
            <a:r>
              <a:rPr lang="en-US" dirty="0"/>
              <a:t>Destination = X (!!!)</a:t>
            </a:r>
          </a:p>
          <a:p>
            <a:pPr marL="1489075" lvl="2" indent="-457200">
              <a:buFont typeface="+mj-lt"/>
              <a:buAutoNum type="arabicPeriod"/>
            </a:pPr>
            <a:r>
              <a:rPr lang="en-US" dirty="0"/>
              <a:t>Pastry routes request to node with GUID numerically closest to X (Z)</a:t>
            </a:r>
          </a:p>
          <a:p>
            <a:pPr marL="1714500" lvl="7" indent="-342900">
              <a:buFont typeface="Arial" pitchFamily="34" charset="0"/>
              <a:buChar char="•"/>
            </a:pPr>
            <a:r>
              <a:rPr lang="en-US" dirty="0"/>
              <a:t>E.g., route is A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B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C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D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Z</a:t>
            </a:r>
          </a:p>
          <a:p>
            <a:pPr marL="1714500" lvl="7" indent="-342900">
              <a:buFont typeface="Arial" pitchFamily="34" charset="0"/>
              <a:buChar char="•"/>
            </a:pPr>
            <a:r>
              <a:rPr lang="en-US" dirty="0"/>
              <a:t>Along way, {A,B,C,D,Z} send relevant parts of their R and L to X</a:t>
            </a:r>
          </a:p>
          <a:p>
            <a:pPr lvl="4">
              <a:buFont typeface="Arial" pitchFamily="34" charset="0"/>
              <a:buChar char="•"/>
            </a:pPr>
            <a:r>
              <a:rPr lang="en-US" dirty="0"/>
              <a:t>Text has more details on the properties it provides (</a:t>
            </a:r>
            <a:r>
              <a:rPr lang="en-US" dirty="0">
                <a:solidFill>
                  <a:srgbClr val="FF0000"/>
                </a:solidFill>
              </a:rPr>
              <a:t>not covering </a:t>
            </a:r>
            <a:r>
              <a:rPr lang="en-US" u="sng" dirty="0">
                <a:solidFill>
                  <a:srgbClr val="FF0000"/>
                </a:solidFill>
              </a:rPr>
              <a:t>but testable</a:t>
            </a:r>
            <a:r>
              <a:rPr lang="en-US" dirty="0"/>
              <a:t>)</a:t>
            </a:r>
          </a:p>
          <a:p>
            <a:pPr lvl="5">
              <a:buFont typeface="Arial" pitchFamily="34" charset="0"/>
              <a:buChar char="•"/>
            </a:pPr>
            <a:r>
              <a:rPr lang="en-US" dirty="0"/>
              <a:t>E.g., A’s first row good candidate for first row of X </a:t>
            </a:r>
          </a:p>
          <a:p>
            <a:pPr lvl="5">
              <a:buFont typeface="Arial" pitchFamily="34" charset="0"/>
              <a:buChar char="•"/>
            </a:pPr>
            <a:r>
              <a:rPr lang="en-US" dirty="0"/>
              <a:t>E.g., Z is numerically closest to X, so its L is good </a:t>
            </a:r>
            <a:r>
              <a:rPr lang="en-US" dirty="0" err="1"/>
              <a:t>candiate</a:t>
            </a:r>
            <a:r>
              <a:rPr lang="en-US" dirty="0"/>
              <a:t> for X’s</a:t>
            </a:r>
          </a:p>
          <a:p>
            <a:pPr lvl="5">
              <a:buFont typeface="Arial" pitchFamily="34" charset="0"/>
              <a:buChar char="•"/>
            </a:pPr>
            <a:r>
              <a:rPr lang="en-US" dirty="0"/>
              <a:t>Initial entries updates as per discussion below on fault tolerance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Pastry host failure or departure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 X deemed failed when node N can’t contact X</a:t>
            </a:r>
          </a:p>
          <a:p>
            <a:r>
              <a:rPr lang="en-US" dirty="0"/>
              <a:t>Must repair leaf sets (L) containing X</a:t>
            </a:r>
          </a:p>
          <a:p>
            <a:pPr lvl="1"/>
            <a:r>
              <a:rPr lang="en-US" dirty="0"/>
              <a:t>N finds live node close to X, gets it leaf set L’</a:t>
            </a:r>
          </a:p>
          <a:p>
            <a:pPr lvl="1"/>
            <a:r>
              <a:rPr lang="en-US" dirty="0"/>
              <a:t>L’ will partly overlap L, find one with appropriate value to replace X</a:t>
            </a:r>
          </a:p>
          <a:p>
            <a:pPr lvl="1"/>
            <a:r>
              <a:rPr lang="en-US" dirty="0"/>
              <a:t>Other neighboring nodes informed, they do same</a:t>
            </a:r>
          </a:p>
          <a:p>
            <a:r>
              <a:rPr lang="en-US" dirty="0"/>
              <a:t>Repairing routing tables on “when discovered basis”</a:t>
            </a:r>
          </a:p>
          <a:p>
            <a:pPr lvl="1"/>
            <a:r>
              <a:rPr lang="en-US" dirty="0"/>
              <a:t>Routing still works if some nodes in table not live, try if fails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Pastry locality and fault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Locality</a:t>
            </a:r>
          </a:p>
          <a:p>
            <a:pPr lvl="1"/>
            <a:r>
              <a:rPr lang="en-US" dirty="0"/>
              <a:t>Routing structure highly redundant: many paths from X to Y</a:t>
            </a:r>
          </a:p>
          <a:p>
            <a:pPr lvl="1"/>
            <a:r>
              <a:rPr lang="en-US" dirty="0"/>
              <a:t>Construction of R tries to use most “local” routes, ones closest to actual network topology (more candidates than fit in R)</a:t>
            </a:r>
          </a:p>
          <a:p>
            <a:r>
              <a:rPr lang="en-US" dirty="0"/>
              <a:t>Fault tolerance</a:t>
            </a:r>
          </a:p>
          <a:p>
            <a:pPr lvl="1"/>
            <a:r>
              <a:rPr lang="en-US" dirty="0"/>
              <a:t>Assumed live until can’t contact</a:t>
            </a:r>
          </a:p>
          <a:p>
            <a:pPr lvl="1"/>
            <a:r>
              <a:rPr lang="en-US" dirty="0"/>
              <a:t>Nodes send </a:t>
            </a:r>
            <a:r>
              <a:rPr lang="en-US" b="1" u="sng" dirty="0"/>
              <a:t>heartbeat messages</a:t>
            </a:r>
            <a:r>
              <a:rPr lang="en-US" dirty="0"/>
              <a:t> to left neighbor in L</a:t>
            </a:r>
          </a:p>
          <a:p>
            <a:pPr lvl="2"/>
            <a:r>
              <a:rPr lang="en-US" dirty="0"/>
              <a:t>That won’t spread to a lot of nodes very fast…</a:t>
            </a:r>
          </a:p>
          <a:p>
            <a:pPr lvl="2"/>
            <a:r>
              <a:rPr lang="en-US" dirty="0"/>
              <a:t>Also does not hand malicious nodes trying to thwart correct routing</a:t>
            </a:r>
          </a:p>
          <a:p>
            <a:pPr lvl="1"/>
            <a:r>
              <a:rPr lang="en-US" dirty="0"/>
              <a:t>Ergo, clients needing reliable delivery use at-least-once delivery mechanism, repeating multiple times if no response</a:t>
            </a:r>
          </a:p>
          <a:p>
            <a:pPr lvl="2"/>
            <a:r>
              <a:rPr lang="en-US" dirty="0"/>
              <a:t>Gives Pastry more time to fix L and R </a:t>
            </a:r>
          </a:p>
          <a:p>
            <a:pPr lvl="1"/>
            <a:r>
              <a:rPr lang="en-US" dirty="0"/>
              <a:t>Other failures or malicious nodes: add tiny amount of randomness to route selection (see text)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Pastry dependability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MSPastry</a:t>
            </a:r>
            <a:r>
              <a:rPr lang="en-US" dirty="0"/>
              <a:t> uses same routing algorithm, similar host mgt</a:t>
            </a:r>
          </a:p>
          <a:p>
            <a:pPr lvl="1"/>
            <a:r>
              <a:rPr lang="en-US" dirty="0"/>
              <a:t>Adds dependability measures</a:t>
            </a:r>
          </a:p>
          <a:p>
            <a:pPr lvl="1"/>
            <a:r>
              <a:rPr lang="en-US" dirty="0"/>
              <a:t>Adds performance optimizations for host management algorithms</a:t>
            </a:r>
          </a:p>
          <a:p>
            <a:r>
              <a:rPr lang="en-US" dirty="0"/>
              <a:t>Dependability measures</a:t>
            </a:r>
          </a:p>
          <a:p>
            <a:pPr lvl="1"/>
            <a:r>
              <a:rPr lang="en-US" dirty="0"/>
              <a:t>Use ACKS each hop in routing; timeout </a:t>
            </a:r>
            <a:r>
              <a:rPr lang="en-US" dirty="0">
                <a:sym typeface="Wingdings" pitchFamily="2" charset="2"/>
              </a:rPr>
              <a:t> find alt. route &amp; suspect</a:t>
            </a:r>
          </a:p>
          <a:p>
            <a:pPr lvl="1"/>
            <a:r>
              <a:rPr lang="en-US" dirty="0">
                <a:sym typeface="Wingdings" pitchFamily="2" charset="2"/>
              </a:rPr>
              <a:t>Heartbeat message timeout by detecting node (neighbor to right)</a:t>
            </a:r>
          </a:p>
          <a:p>
            <a:pPr lvl="2"/>
            <a:r>
              <a:rPr lang="en-US" dirty="0">
                <a:sym typeface="Wingdings" pitchFamily="2" charset="2"/>
              </a:rPr>
              <a:t>Contact rest of nodes in L: node failure notify, ask for replacements</a:t>
            </a:r>
          </a:p>
          <a:p>
            <a:pPr lvl="2"/>
            <a:r>
              <a:rPr lang="en-US" dirty="0">
                <a:sym typeface="Wingdings" pitchFamily="2" charset="2"/>
              </a:rPr>
              <a:t>Terminated even with multiple simultaneous failures</a:t>
            </a:r>
          </a:p>
          <a:p>
            <a:r>
              <a:rPr lang="en-US" dirty="0">
                <a:sym typeface="Wingdings" pitchFamily="2" charset="2"/>
              </a:rPr>
              <a:t>Performance optimizations</a:t>
            </a:r>
          </a:p>
          <a:p>
            <a:pPr lvl="1"/>
            <a:r>
              <a:rPr lang="en-US" dirty="0">
                <a:sym typeface="Wingdings" pitchFamily="2" charset="2"/>
              </a:rPr>
              <a:t>Run simple gossip protocol periodically (20 min) exchange info</a:t>
            </a:r>
          </a:p>
          <a:p>
            <a:pPr lvl="2"/>
            <a:r>
              <a:rPr lang="en-US" dirty="0">
                <a:sym typeface="Wingdings" pitchFamily="2" charset="2"/>
              </a:rPr>
              <a:t>Repair failed entries</a:t>
            </a:r>
          </a:p>
          <a:p>
            <a:pPr lvl="2"/>
            <a:r>
              <a:rPr lang="en-US" dirty="0">
                <a:sym typeface="Wingdings" pitchFamily="2" charset="2"/>
              </a:rPr>
              <a:t>Prevent slow deterioration of locality properties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Tipping Point: large enough % of always-on internet </a:t>
            </a:r>
          </a:p>
          <a:p>
            <a:pPr lvl="1"/>
            <a:r>
              <a:rPr lang="en-US" dirty="0"/>
              <a:t>Late 1990s</a:t>
            </a:r>
          </a:p>
          <a:p>
            <a:r>
              <a:rPr lang="en-US" dirty="0"/>
              <a:t>Characteristics of peer-to-peer (P2P) systems:</a:t>
            </a:r>
          </a:p>
          <a:p>
            <a:pPr lvl="1"/>
            <a:r>
              <a:rPr lang="en-US" dirty="0"/>
              <a:t>Each user contributes resources to the system</a:t>
            </a:r>
          </a:p>
          <a:p>
            <a:pPr lvl="1"/>
            <a:r>
              <a:rPr lang="en-US" dirty="0"/>
              <a:t>All nodes have the same functional capabilities and responsibilities</a:t>
            </a:r>
          </a:p>
          <a:p>
            <a:pPr lvl="2"/>
            <a:r>
              <a:rPr lang="en-US" dirty="0"/>
              <a:t>“All the animals are equal, but some more equal than others.” </a:t>
            </a:r>
          </a:p>
          <a:p>
            <a:pPr marL="1490662" lvl="7" indent="0"/>
            <a:r>
              <a:rPr lang="en-US" dirty="0"/>
              <a:t>-- </a:t>
            </a:r>
            <a:r>
              <a:rPr lang="en-US" i="1" dirty="0"/>
              <a:t>Animal Farm </a:t>
            </a:r>
            <a:r>
              <a:rPr lang="en-US" dirty="0"/>
              <a:t>(paraphrase)</a:t>
            </a:r>
          </a:p>
          <a:p>
            <a:pPr lvl="1"/>
            <a:r>
              <a:rPr lang="en-US" dirty="0"/>
              <a:t>Correct operation does not depend on the existence of centrally administered systems</a:t>
            </a:r>
          </a:p>
          <a:p>
            <a:pPr lvl="1"/>
            <a:r>
              <a:rPr lang="en-US" dirty="0"/>
              <a:t>Can be designed to offer some kind of anonymity to providers and users of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Pastry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Exhaustive (simulation) performance </a:t>
            </a:r>
            <a:r>
              <a:rPr lang="en-US" dirty="0" err="1"/>
              <a:t>eval</a:t>
            </a:r>
            <a:r>
              <a:rPr lang="en-US" dirty="0"/>
              <a:t> of </a:t>
            </a:r>
            <a:r>
              <a:rPr lang="en-US" dirty="0" err="1"/>
              <a:t>MSPastry</a:t>
            </a:r>
            <a:endParaRPr lang="en-US" dirty="0"/>
          </a:p>
          <a:p>
            <a:pPr lvl="1"/>
            <a:r>
              <a:rPr lang="en-US" dirty="0"/>
              <a:t>Looked at impact on performance and dependability:</a:t>
            </a:r>
          </a:p>
          <a:p>
            <a:pPr lvl="2"/>
            <a:r>
              <a:rPr lang="en-US" dirty="0"/>
              <a:t>Join/leave rate</a:t>
            </a:r>
          </a:p>
          <a:p>
            <a:pPr lvl="2"/>
            <a:r>
              <a:rPr lang="en-US" dirty="0"/>
              <a:t>Dependability mechanisms used</a:t>
            </a:r>
          </a:p>
          <a:p>
            <a:r>
              <a:rPr lang="en-US" dirty="0"/>
              <a:t>Dependability results</a:t>
            </a:r>
          </a:p>
          <a:p>
            <a:pPr lvl="1"/>
            <a:r>
              <a:rPr lang="en-US" dirty="0"/>
              <a:t>0% IP message loss rate </a:t>
            </a:r>
            <a:r>
              <a:rPr lang="en-US" dirty="0">
                <a:sym typeface="Wingdings" pitchFamily="2" charset="2"/>
              </a:rPr>
              <a:t> failure to deliver 1.5/100K requests</a:t>
            </a:r>
          </a:p>
          <a:p>
            <a:pPr lvl="1"/>
            <a:r>
              <a:rPr lang="en-US" dirty="0">
                <a:sym typeface="Wingdings" pitchFamily="2" charset="2"/>
              </a:rPr>
              <a:t>5% IP message loss rate  failure to deliver 3.3/100K requests, 1.6/100K delivered to wrong node</a:t>
            </a:r>
          </a:p>
          <a:p>
            <a:pPr lvl="2"/>
            <a:r>
              <a:rPr lang="en-US" dirty="0">
                <a:sym typeface="Wingdings" pitchFamily="2" charset="2"/>
              </a:rPr>
              <a:t>(Per-hop ACKS ensure eventually get there)</a:t>
            </a:r>
          </a:p>
          <a:p>
            <a:r>
              <a:rPr lang="en-US" dirty="0">
                <a:sym typeface="Wingdings" pitchFamily="2" charset="2"/>
              </a:rPr>
              <a:t>Performance results (scale to thousands of nodes)</a:t>
            </a:r>
          </a:p>
          <a:p>
            <a:pPr lvl="1"/>
            <a:r>
              <a:rPr lang="en-US" dirty="0">
                <a:sym typeface="Wingdings" pitchFamily="2" charset="2"/>
              </a:rPr>
              <a:t>Metric: stretch (relative delay penalty): ratio over direct UDP/IP  ~1.8 with 0% </a:t>
            </a:r>
            <a:r>
              <a:rPr lang="en-US" dirty="0" err="1">
                <a:sym typeface="Wingdings" pitchFamily="2" charset="2"/>
              </a:rPr>
              <a:t>msg</a:t>
            </a:r>
            <a:r>
              <a:rPr lang="en-US" dirty="0">
                <a:sym typeface="Wingdings" pitchFamily="2" charset="2"/>
              </a:rPr>
              <a:t> loss, ~2.2 with 5% network </a:t>
            </a:r>
            <a:r>
              <a:rPr lang="en-US" dirty="0" err="1">
                <a:sym typeface="Wingdings" pitchFamily="2" charset="2"/>
              </a:rPr>
              <a:t>msg</a:t>
            </a:r>
            <a:r>
              <a:rPr lang="en-US" dirty="0">
                <a:sym typeface="Wingdings" pitchFamily="2" charset="2"/>
              </a:rPr>
              <a:t> loss</a:t>
            </a:r>
          </a:p>
          <a:p>
            <a:r>
              <a:rPr lang="en-US" dirty="0">
                <a:sym typeface="Wingdings" pitchFamily="2" charset="2"/>
              </a:rPr>
              <a:t>Overhead: control traffic less than 2 </a:t>
            </a:r>
            <a:r>
              <a:rPr lang="en-US" dirty="0" err="1">
                <a:sym typeface="Wingdings" pitchFamily="2" charset="2"/>
              </a:rPr>
              <a:t>msgs</a:t>
            </a:r>
            <a:r>
              <a:rPr lang="en-US" dirty="0">
                <a:sym typeface="Wingdings" pitchFamily="2" charset="2"/>
              </a:rPr>
              <a:t>/minute/node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Tapestry [10.5.2]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Pastry: DHT, routes messages based on GUID prefixes</a:t>
            </a:r>
          </a:p>
          <a:p>
            <a:r>
              <a:rPr lang="en-US" dirty="0"/>
              <a:t>Different: </a:t>
            </a:r>
          </a:p>
          <a:p>
            <a:pPr lvl="1"/>
            <a:r>
              <a:rPr lang="en-US" dirty="0"/>
              <a:t>DHT hidden behind API via a DOLR interface (like Fig 10.5)</a:t>
            </a:r>
          </a:p>
          <a:p>
            <a:pPr lvl="1"/>
            <a:r>
              <a:rPr lang="en-US" dirty="0"/>
              <a:t>Register/announce at storing nodes: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publish(GUID)</a:t>
            </a:r>
          </a:p>
          <a:p>
            <a:r>
              <a:rPr lang="en-US" dirty="0"/>
              <a:t>Hiding DHT allows for more optimizations, including locality</a:t>
            </a:r>
          </a:p>
          <a:p>
            <a:pPr lvl="1"/>
            <a:r>
              <a:rPr lang="en-US" dirty="0"/>
              <a:t>Place close (in network distance) to frequent users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Possible with Pastry?</a:t>
            </a:r>
          </a:p>
          <a:p>
            <a:r>
              <a:rPr lang="en-US" dirty="0"/>
              <a:t>160-bit identifiers</a:t>
            </a:r>
          </a:p>
          <a:p>
            <a:pPr lvl="1"/>
            <a:r>
              <a:rPr lang="en-US" b="1" dirty="0"/>
              <a:t>GUID</a:t>
            </a:r>
            <a:r>
              <a:rPr lang="en-US" dirty="0"/>
              <a:t>: objects</a:t>
            </a:r>
          </a:p>
          <a:p>
            <a:pPr lvl="1"/>
            <a:r>
              <a:rPr lang="en-US" b="1" dirty="0" err="1"/>
              <a:t>NodeID</a:t>
            </a:r>
            <a:r>
              <a:rPr lang="en-US" dirty="0"/>
              <a:t>: computers performing routing operations, or hosting </a:t>
            </a:r>
            <a:r>
              <a:rPr lang="en-US" dirty="0" err="1"/>
              <a:t>objs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Tapestry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scheme for resource w/GUID G</a:t>
            </a:r>
          </a:p>
          <a:p>
            <a:pPr lvl="1"/>
            <a:r>
              <a:rPr lang="en-US" dirty="0"/>
              <a:t>Unique root node </a:t>
            </a:r>
            <a:r>
              <a:rPr lang="en-US" dirty="0" err="1"/>
              <a:t>NodeID</a:t>
            </a:r>
            <a:r>
              <a:rPr lang="en-US" dirty="0"/>
              <a:t> (text typo: “GUID”) R</a:t>
            </a:r>
            <a:r>
              <a:rPr lang="en-US" baseline="-25000" dirty="0"/>
              <a:t>G</a:t>
            </a:r>
            <a:r>
              <a:rPr lang="en-US" dirty="0"/>
              <a:t> numerically closest to G</a:t>
            </a:r>
          </a:p>
          <a:p>
            <a:pPr lvl="1"/>
            <a:r>
              <a:rPr lang="en-US" dirty="0"/>
              <a:t>Hosts H with replica of G publishes periodically (for newly arrived nodes)</a:t>
            </a:r>
          </a:p>
          <a:p>
            <a:pPr lvl="2"/>
            <a:r>
              <a:rPr lang="en-US" dirty="0"/>
              <a:t>Message routed towards R</a:t>
            </a:r>
            <a:r>
              <a:rPr lang="en-US" baseline="-25000" dirty="0"/>
              <a:t>G</a:t>
            </a:r>
          </a:p>
          <a:p>
            <a:pPr lvl="2"/>
            <a:r>
              <a:rPr lang="en-US" dirty="0"/>
              <a:t>R</a:t>
            </a:r>
            <a:r>
              <a:rPr lang="en-US" baseline="-25000" dirty="0"/>
              <a:t>G</a:t>
            </a:r>
            <a:r>
              <a:rPr lang="en-US" dirty="0"/>
              <a:t> enters into routing table &lt;G, IP</a:t>
            </a:r>
            <a:r>
              <a:rPr lang="en-US" baseline="-25000" dirty="0"/>
              <a:t>H</a:t>
            </a:r>
            <a:r>
              <a:rPr lang="en-US" dirty="0"/>
              <a:t>&gt;: mapping between G and the given node that sent publish (one of the replicas); AKA </a:t>
            </a:r>
            <a:r>
              <a:rPr lang="en-US" b="1" u="sng" dirty="0"/>
              <a:t>location mapping</a:t>
            </a:r>
          </a:p>
          <a:p>
            <a:pPr lvl="2"/>
            <a:r>
              <a:rPr lang="en-US" dirty="0"/>
              <a:t>Each node along path also enters this</a:t>
            </a:r>
          </a:p>
          <a:p>
            <a:pPr lvl="1"/>
            <a:r>
              <a:rPr lang="en-US" dirty="0"/>
              <a:t>Multiple &lt;G, IP</a:t>
            </a:r>
            <a:r>
              <a:rPr lang="en-US" baseline="-25000" dirty="0"/>
              <a:t>H</a:t>
            </a:r>
            <a:r>
              <a:rPr lang="en-US" dirty="0"/>
              <a:t>&gt; entries at a node: sort by network distance (round-trip time)</a:t>
            </a:r>
          </a:p>
          <a:p>
            <a:pPr lvl="1"/>
            <a:r>
              <a:rPr lang="en-US" dirty="0"/>
              <a:t>Lookup of object: route towards , first node with a location mapping for G diverts it to IP</a:t>
            </a:r>
            <a:r>
              <a:rPr lang="en-US" baseline="-25000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10.10: Tapestry routing	</a:t>
            </a:r>
            <a:r>
              <a:rPr lang="en-US" sz="1300" dirty="0">
                <a:solidFill>
                  <a:schemeClr val="tx1"/>
                </a:solidFill>
              </a:rPr>
              <a:t>From [Zhao et al. 2004]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8759" y="1359545"/>
            <a:ext cx="8477901" cy="4855518"/>
            <a:chOff x="333" y="859"/>
            <a:chExt cx="5538" cy="3436"/>
          </a:xfrm>
        </p:grpSpPr>
        <p:pic>
          <p:nvPicPr>
            <p:cNvPr id="13319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" y="859"/>
              <a:ext cx="5506" cy="2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32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3" y="3478"/>
              <a:ext cx="5517" cy="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structured to unstructured P2P [10.5.3]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considered </a:t>
            </a:r>
            <a:r>
              <a:rPr lang="en-US" b="1" u="sng" dirty="0"/>
              <a:t>structured P2P</a:t>
            </a:r>
          </a:p>
          <a:p>
            <a:pPr lvl="1"/>
            <a:r>
              <a:rPr lang="en-US" dirty="0"/>
              <a:t>Overall global policy governing:</a:t>
            </a:r>
          </a:p>
          <a:p>
            <a:pPr lvl="2"/>
            <a:r>
              <a:rPr lang="en-US" dirty="0"/>
              <a:t>Topology of network</a:t>
            </a:r>
          </a:p>
          <a:p>
            <a:pPr lvl="2"/>
            <a:r>
              <a:rPr lang="en-US" dirty="0"/>
              <a:t>Placement of objects in network</a:t>
            </a:r>
          </a:p>
          <a:p>
            <a:pPr lvl="2"/>
            <a:r>
              <a:rPr lang="en-US" dirty="0"/>
              <a:t>Routing or searching used to locate objects</a:t>
            </a:r>
          </a:p>
          <a:p>
            <a:pPr lvl="1"/>
            <a:r>
              <a:rPr lang="en-US" dirty="0"/>
              <a:t>I.e., </a:t>
            </a:r>
          </a:p>
          <a:p>
            <a:pPr lvl="2"/>
            <a:r>
              <a:rPr lang="en-US" dirty="0"/>
              <a:t>A specific (distributed) data structure underpinning the overlay</a:t>
            </a:r>
          </a:p>
          <a:p>
            <a:pPr lvl="2"/>
            <a:r>
              <a:rPr lang="en-US" dirty="0"/>
              <a:t>Set of algorithms operating over that structure</a:t>
            </a:r>
          </a:p>
          <a:p>
            <a:pPr lvl="1"/>
            <a:r>
              <a:rPr lang="en-US" dirty="0"/>
              <a:t>Can be expensive maintaining the </a:t>
            </a:r>
            <a:r>
              <a:rPr lang="en-US" dirty="0" err="1"/>
              <a:t>structs</a:t>
            </a:r>
            <a:r>
              <a:rPr lang="en-US" dirty="0"/>
              <a:t> if highly dynamic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Unstructured P2P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overall control over topology or placement</a:t>
            </a:r>
          </a:p>
          <a:p>
            <a:r>
              <a:rPr lang="en-US" dirty="0"/>
              <a:t>Overlay created in </a:t>
            </a:r>
            <a:r>
              <a:rPr lang="en-US" i="1" dirty="0"/>
              <a:t>ad hoc </a:t>
            </a:r>
            <a:r>
              <a:rPr lang="en-US" dirty="0"/>
              <a:t>manner with simple local rules</a:t>
            </a:r>
          </a:p>
          <a:p>
            <a:pPr lvl="1"/>
            <a:r>
              <a:rPr lang="en-US" dirty="0"/>
              <a:t>Joining node contacts </a:t>
            </a:r>
            <a:r>
              <a:rPr lang="en-US" b="1" u="sng" dirty="0"/>
              <a:t>neighbors</a:t>
            </a:r>
            <a:r>
              <a:rPr lang="en-US" dirty="0"/>
              <a:t> (connected to others…)</a:t>
            </a:r>
          </a:p>
          <a:p>
            <a:pPr lvl="1"/>
            <a:r>
              <a:rPr lang="en-US" dirty="0"/>
              <a:t>Can have different rules along the way</a:t>
            </a:r>
          </a:p>
          <a:p>
            <a:pPr lvl="1"/>
            <a:r>
              <a:rPr lang="en-US" dirty="0"/>
              <a:t>Very resistant to node failure: self-organizing</a:t>
            </a:r>
          </a:p>
          <a:p>
            <a:r>
              <a:rPr lang="en-US" dirty="0"/>
              <a:t>Downsides</a:t>
            </a:r>
          </a:p>
          <a:p>
            <a:pPr lvl="1"/>
            <a:r>
              <a:rPr lang="en-US" dirty="0"/>
              <a:t>No logarithmic (or any) guarantees on routing hops</a:t>
            </a:r>
          </a:p>
          <a:p>
            <a:pPr lvl="1"/>
            <a:r>
              <a:rPr lang="en-US" dirty="0"/>
              <a:t>Risk of excessive message traffic to locate objects</a:t>
            </a:r>
          </a:p>
          <a:p>
            <a:r>
              <a:rPr lang="en-US" dirty="0"/>
              <a:t>Big picture</a:t>
            </a:r>
          </a:p>
          <a:p>
            <a:pPr lvl="1"/>
            <a:r>
              <a:rPr lang="en-US" dirty="0"/>
              <a:t>Unstructured P2P dominant in the Internet (Gnutella, </a:t>
            </a:r>
            <a:r>
              <a:rPr lang="en-US" dirty="0" err="1"/>
              <a:t>FreeNet</a:t>
            </a:r>
            <a:r>
              <a:rPr lang="en-US" dirty="0"/>
              <a:t>, </a:t>
            </a:r>
            <a:r>
              <a:rPr lang="en-US" dirty="0" err="1"/>
              <a:t>BitTorrent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2008-9 study says 43%-70% of all Internet traffic P2P file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10.11: Structured versus unstructured peer-to-peer systems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65" y="1794867"/>
            <a:ext cx="8783836" cy="24735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Unstructured P2P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P2P file sharing: all nodes offer to store files for anyone</a:t>
            </a:r>
          </a:p>
          <a:p>
            <a:r>
              <a:rPr lang="en-US" dirty="0"/>
              <a:t>Strategies for searching: initiating node can</a:t>
            </a:r>
          </a:p>
          <a:p>
            <a:pPr lvl="1"/>
            <a:r>
              <a:rPr lang="en-US" dirty="0"/>
              <a:t>Naïve: </a:t>
            </a:r>
            <a:r>
              <a:rPr lang="en-US" b="1" u="sng" dirty="0"/>
              <a:t>flood neighbors </a:t>
            </a:r>
            <a:r>
              <a:rPr lang="en-US" dirty="0"/>
              <a:t>(who flood neighbors…): Gnutella 0.4</a:t>
            </a:r>
          </a:p>
          <a:p>
            <a:pPr lvl="1"/>
            <a:r>
              <a:rPr lang="en-US" b="1" u="sng" dirty="0"/>
              <a:t>Expanded ring search</a:t>
            </a:r>
            <a:r>
              <a:rPr lang="en-US" dirty="0"/>
              <a:t>: series of searches with increasing TTL (observation: many requests met locally, </a:t>
            </a:r>
            <a:r>
              <a:rPr lang="en-US" dirty="0" err="1"/>
              <a:t>esp</a:t>
            </a:r>
            <a:r>
              <a:rPr lang="en-US" dirty="0"/>
              <a:t> with good replication)</a:t>
            </a:r>
          </a:p>
          <a:p>
            <a:pPr lvl="1"/>
            <a:r>
              <a:rPr lang="en-US" b="1" u="sng" dirty="0"/>
              <a:t>Random walks</a:t>
            </a:r>
            <a:r>
              <a:rPr lang="en-US" dirty="0"/>
              <a:t>: set of a number of walkers randomly looking</a:t>
            </a:r>
          </a:p>
          <a:p>
            <a:pPr lvl="1"/>
            <a:r>
              <a:rPr lang="en-US" b="1" u="sng" dirty="0"/>
              <a:t>Gossiping</a:t>
            </a:r>
            <a:r>
              <a:rPr lang="en-US" dirty="0"/>
              <a:t>: send to a given neighbor with certain probability</a:t>
            </a:r>
          </a:p>
          <a:p>
            <a:pPr lvl="2"/>
            <a:r>
              <a:rPr lang="en-US" dirty="0"/>
              <a:t>Probability </a:t>
            </a:r>
            <a:r>
              <a:rPr lang="en-US" dirty="0" err="1"/>
              <a:t>dynamiclly</a:t>
            </a:r>
            <a:r>
              <a:rPr lang="en-US" dirty="0"/>
              <a:t> </a:t>
            </a:r>
            <a:r>
              <a:rPr lang="en-US" dirty="0" err="1"/>
              <a:t>tuneable</a:t>
            </a:r>
            <a:r>
              <a:rPr lang="en-US" dirty="0"/>
              <a:t>: base on (1) experience (2) current context</a:t>
            </a:r>
          </a:p>
          <a:p>
            <a:pPr lvl="1"/>
            <a:r>
              <a:rPr lang="en-US" dirty="0"/>
              <a:t>Bottom line: helps significantly reduce overhead (and increase scalability) </a:t>
            </a:r>
          </a:p>
          <a:p>
            <a:r>
              <a:rPr lang="en-US" dirty="0"/>
              <a:t>Replication can greatly help (different for each strategy)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longer uses naïve flooding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r>
              <a:rPr lang="en-US" dirty="0">
                <a:sym typeface="Wingdings" pitchFamily="2" charset="2"/>
              </a:rPr>
              <a:t>Change #1: hybrid architecture</a:t>
            </a:r>
          </a:p>
          <a:p>
            <a:pPr lvl="1"/>
            <a:r>
              <a:rPr lang="en-US" dirty="0">
                <a:sym typeface="Wingdings" pitchFamily="2" charset="2"/>
              </a:rPr>
              <a:t>Some nodes “more equal than others”: </a:t>
            </a:r>
            <a:r>
              <a:rPr lang="en-US" dirty="0" err="1">
                <a:sym typeface="Wingdings" pitchFamily="2" charset="2"/>
              </a:rPr>
              <a:t>ultrapeers</a:t>
            </a:r>
            <a:r>
              <a:rPr lang="en-US" dirty="0">
                <a:sym typeface="Wingdings" pitchFamily="2" charset="2"/>
              </a:rPr>
              <a:t> (like original </a:t>
            </a:r>
            <a:r>
              <a:rPr lang="en-US" dirty="0" err="1">
                <a:sym typeface="Wingdings" pitchFamily="2" charset="2"/>
              </a:rPr>
              <a:t>skype’s</a:t>
            </a:r>
            <a:r>
              <a:rPr lang="en-US" dirty="0">
                <a:sym typeface="Wingdings" pitchFamily="2" charset="2"/>
              </a:rPr>
              <a:t> super nodes: heavily connected &gt;= 32)</a:t>
            </a:r>
          </a:p>
          <a:p>
            <a:pPr lvl="1"/>
            <a:r>
              <a:rPr lang="en-US" dirty="0">
                <a:sym typeface="Wingdings" pitchFamily="2" charset="2"/>
              </a:rPr>
              <a:t>Leaves connect with small # </a:t>
            </a:r>
            <a:r>
              <a:rPr lang="en-US" dirty="0" err="1">
                <a:sym typeface="Wingdings" pitchFamily="2" charset="2"/>
              </a:rPr>
              <a:t>ultrapeers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Change #2: query routing protocol (QRP) using QRT table</a:t>
            </a:r>
          </a:p>
          <a:p>
            <a:pPr lvl="1"/>
            <a:r>
              <a:rPr lang="en-US" dirty="0">
                <a:sym typeface="Wingdings" pitchFamily="2" charset="2"/>
              </a:rPr>
              <a:t>Goal: reduce #queries from nodes</a:t>
            </a:r>
          </a:p>
          <a:p>
            <a:pPr lvl="1"/>
            <a:r>
              <a:rPr lang="en-US" dirty="0">
                <a:sym typeface="Wingdings" pitchFamily="2" charset="2"/>
              </a:rPr>
              <a:t>Exchanges info a lot on file locations</a:t>
            </a:r>
          </a:p>
          <a:p>
            <a:pPr lvl="1"/>
            <a:r>
              <a:rPr lang="en-US" dirty="0">
                <a:sym typeface="Wingdings" pitchFamily="2" charset="2"/>
              </a:rPr>
              <a:t>More clever on forwarding: only forward where think will find it (see book)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BF439-05BB-4E4E-BC79-AE29271A64AE}" type="slidenum">
              <a:rPr lang="en-US"/>
              <a:pPr/>
              <a:t>39</a:t>
            </a:fld>
            <a:endParaRPr lang="en-US"/>
          </a:p>
        </p:txBody>
      </p:sp>
      <p:sp>
        <p:nvSpPr>
          <p:cNvPr id="15361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0">
              <a:tabLst>
                <a:tab pos="261935" algn="l"/>
                <a:tab pos="523870" algn="l"/>
                <a:tab pos="785805" algn="l"/>
                <a:tab pos="1047740" algn="l"/>
                <a:tab pos="1309675" algn="l"/>
                <a:tab pos="1571610" algn="l"/>
                <a:tab pos="1833545" algn="l"/>
                <a:tab pos="2095480" algn="l"/>
                <a:tab pos="2357415" algn="l"/>
                <a:tab pos="2619350" algn="l"/>
                <a:tab pos="2881285" algn="l"/>
                <a:tab pos="3143220" algn="l"/>
              </a:tabLst>
            </a:pPr>
            <a:r>
              <a:rPr lang="en-US" sz="1500" dirty="0"/>
              <a:t>Figure 10.12: Key elements in the Gnutella protocol</a:t>
            </a:r>
            <a:endParaRPr lang="en-US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42" y="1348383"/>
            <a:ext cx="8058299" cy="4438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Key issue for each: placement of data so it</a:t>
            </a:r>
          </a:p>
          <a:p>
            <a:pPr lvl="2"/>
            <a:r>
              <a:rPr lang="en-US" dirty="0"/>
              <a:t>Is spread across huge # hosts</a:t>
            </a:r>
          </a:p>
          <a:p>
            <a:pPr lvl="2"/>
            <a:r>
              <a:rPr lang="en-US" dirty="0"/>
              <a:t>Can be efficiently accessed by users’ apps</a:t>
            </a:r>
          </a:p>
          <a:p>
            <a:pPr lvl="2"/>
            <a:r>
              <a:rPr lang="en-US" dirty="0"/>
              <a:t>Balances workload</a:t>
            </a:r>
          </a:p>
          <a:p>
            <a:pPr lvl="2"/>
            <a:r>
              <a:rPr lang="en-US" dirty="0"/>
              <a:t>Ensures availability, even in the face of (relatively) volatile resources</a:t>
            </a:r>
          </a:p>
          <a:p>
            <a:pPr lvl="1"/>
            <a:r>
              <a:rPr lang="en-US" dirty="0"/>
              <a:t>Most effective when used to store very large collections of </a:t>
            </a:r>
            <a:r>
              <a:rPr lang="en-US" b="1" dirty="0"/>
              <a:t>immutable</a:t>
            </a:r>
            <a:r>
              <a:rPr lang="en-US" dirty="0"/>
              <a:t>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  <p:extLst>
      <p:ext uri="{BB962C8B-B14F-4D97-AF65-F5344CB8AC3E}">
        <p14:creationId xmlns:p14="http://schemas.microsoft.com/office/powerpoint/2010/main" val="3876236119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case studies: Squirrel, </a:t>
            </a:r>
            <a:r>
              <a:rPr lang="en-US" dirty="0" err="1"/>
              <a:t>OceanStore</a:t>
            </a:r>
            <a:r>
              <a:rPr lang="en-US" dirty="0"/>
              <a:t>, Ivy [10.6]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Middleware/apps layered above the routing overlay layer</a:t>
            </a:r>
          </a:p>
          <a:p>
            <a:r>
              <a:rPr lang="en-US" dirty="0"/>
              <a:t>Squirrel web caching: by Pastry chefs</a:t>
            </a:r>
          </a:p>
          <a:p>
            <a:pPr lvl="1"/>
            <a:r>
              <a:rPr lang="en-US" dirty="0"/>
              <a:t>Idea: offload dedicated web caching servers/clusters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caching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 GET can come from browser cache, proxy web cache, or origin (destination of GET)</a:t>
            </a:r>
          </a:p>
          <a:p>
            <a:r>
              <a:rPr lang="en-US" dirty="0"/>
              <a:t>When receive GET command in proxy or browser: possibilities cache miss, </a:t>
            </a:r>
            <a:r>
              <a:rPr lang="en-US" dirty="0" err="1"/>
              <a:t>uncacheable</a:t>
            </a:r>
            <a:r>
              <a:rPr lang="en-US" dirty="0"/>
              <a:t>, cache hit</a:t>
            </a:r>
          </a:p>
          <a:p>
            <a:r>
              <a:rPr lang="en-US" dirty="0"/>
              <a:t>Objects stored with metadata: modification time &amp; optional TTL &amp; optional </a:t>
            </a:r>
            <a:r>
              <a:rPr lang="en-US" dirty="0" err="1"/>
              <a:t>eTag</a:t>
            </a:r>
            <a:r>
              <a:rPr lang="en-US" dirty="0"/>
              <a:t> (hash from page contents)</a:t>
            </a:r>
          </a:p>
          <a:p>
            <a:r>
              <a:rPr lang="en-US" dirty="0"/>
              <a:t>Cache checks TTL: if not fresh asks next level if valid (conditional get </a:t>
            </a:r>
            <a:r>
              <a:rPr lang="en-US" dirty="0" err="1"/>
              <a:t>cGET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If-Modified-Since: given last modification</a:t>
            </a:r>
          </a:p>
          <a:p>
            <a:pPr lvl="1"/>
            <a:r>
              <a:rPr lang="en-US" dirty="0"/>
              <a:t>If-None-Match: given </a:t>
            </a:r>
            <a:r>
              <a:rPr lang="en-US" dirty="0" err="1"/>
              <a:t>eTag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SHA-1 secure hash to URL of cashed objects: 120-bit Pastry GUID</a:t>
            </a:r>
          </a:p>
          <a:p>
            <a:pPr lvl="1"/>
            <a:r>
              <a:rPr lang="en-US" dirty="0"/>
              <a:t>Not used to validate, so no need to hash entire object/page</a:t>
            </a:r>
          </a:p>
          <a:p>
            <a:pPr lvl="2"/>
            <a:r>
              <a:rPr lang="en-US" dirty="0"/>
              <a:t>End-to-end argument: can be compromised along the way so don’t bother in the middle</a:t>
            </a:r>
          </a:p>
          <a:p>
            <a:r>
              <a:rPr lang="en-US" dirty="0"/>
              <a:t>Simple (most effective) version: node with GUID numerically closest becomes object’s home node</a:t>
            </a:r>
          </a:p>
          <a:p>
            <a:pPr lvl="1"/>
            <a:r>
              <a:rPr lang="en-US" dirty="0"/>
              <a:t>Squirrel looks in cache, uses Get or </a:t>
            </a:r>
            <a:r>
              <a:rPr lang="en-US" dirty="0" err="1"/>
              <a:t>cGet</a:t>
            </a:r>
            <a:r>
              <a:rPr lang="en-US" dirty="0"/>
              <a:t> appropriately via Pastry to home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Environment: simulation using very realistic active proxy traces</a:t>
            </a:r>
          </a:p>
          <a:p>
            <a:r>
              <a:rPr lang="en-US" dirty="0"/>
              <a:t>Reduction in total external bandwidth: local squirrel cashes had ~same hit rate as centralized cache server (29%, 38%)</a:t>
            </a:r>
          </a:p>
          <a:p>
            <a:r>
              <a:rPr lang="en-US" dirty="0"/>
              <a:t>Perceived latency: cache hits greatly reduce</a:t>
            </a:r>
          </a:p>
          <a:p>
            <a:r>
              <a:rPr lang="en-US" dirty="0"/>
              <a:t>Load on client nodes (CPU, storage)</a:t>
            </a:r>
          </a:p>
          <a:p>
            <a:pPr lvl="1"/>
            <a:r>
              <a:rPr lang="en-US" dirty="0"/>
              <a:t>Each node only served for other nodes 0.31/minute</a:t>
            </a:r>
          </a:p>
          <a:p>
            <a:r>
              <a:rPr lang="en-US" dirty="0"/>
              <a:t>Bottom line: performance (for user at client) comparable to centralized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OceanStore</a:t>
            </a:r>
            <a:r>
              <a:rPr lang="en-US" dirty="0"/>
              <a:t> file store [10.6.2]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Tapestry weavers wove </a:t>
            </a:r>
            <a:r>
              <a:rPr lang="en-US" dirty="0" err="1"/>
              <a:t>OceansStore</a:t>
            </a:r>
            <a:endParaRPr lang="en-US" dirty="0"/>
          </a:p>
          <a:p>
            <a:r>
              <a:rPr lang="en-US" dirty="0"/>
              <a:t>Goals:</a:t>
            </a:r>
          </a:p>
          <a:p>
            <a:pPr lvl="1"/>
            <a:r>
              <a:rPr lang="en-US" dirty="0"/>
              <a:t>Very large scale and incrementally scalable</a:t>
            </a:r>
          </a:p>
          <a:p>
            <a:pPr lvl="1"/>
            <a:r>
              <a:rPr lang="en-US" dirty="0"/>
              <a:t>Persistent storage for </a:t>
            </a:r>
            <a:r>
              <a:rPr lang="en-US" dirty="0" err="1"/>
              <a:t>mutal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Require: long-term persistence and reliability</a:t>
            </a:r>
          </a:p>
          <a:p>
            <a:pPr lvl="1"/>
            <a:r>
              <a:rPr lang="en-US" dirty="0"/>
              <a:t>Dynamic network and computer nodes</a:t>
            </a:r>
          </a:p>
          <a:p>
            <a:r>
              <a:rPr lang="en-US" dirty="0"/>
              <a:t>Support for both mutable and immutable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OceanStore</a:t>
            </a:r>
            <a:r>
              <a:rPr lang="en-US" dirty="0"/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Replica consistency mechanism: similar to Bayou</a:t>
            </a:r>
          </a:p>
          <a:p>
            <a:r>
              <a:rPr lang="en-US" dirty="0"/>
              <a:t>Privacy and integrity: encrypting data, Byzantine agreement for updates</a:t>
            </a:r>
          </a:p>
          <a:p>
            <a:pPr lvl="1"/>
            <a:r>
              <a:rPr lang="en-US" dirty="0"/>
              <a:t>Trustworthiness of individual hosts not assumed</a:t>
            </a:r>
          </a:p>
          <a:p>
            <a:r>
              <a:rPr lang="en-US" dirty="0"/>
              <a:t>Prototype called Pond built early 2000s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OceanStore</a:t>
            </a:r>
            <a:r>
              <a:rPr lang="en-US" dirty="0"/>
              <a:t> storage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objects are file-like, stored in blocks</a:t>
            </a:r>
          </a:p>
          <a:p>
            <a:pPr lvl="1"/>
            <a:r>
              <a:rPr lang="en-US" dirty="0"/>
              <a:t>Keep ordered sequence of immutable versions ~forever</a:t>
            </a:r>
          </a:p>
          <a:p>
            <a:pPr lvl="1"/>
            <a:r>
              <a:rPr lang="en-US" dirty="0"/>
              <a:t>Unix-like: </a:t>
            </a:r>
          </a:p>
          <a:p>
            <a:pPr lvl="2"/>
            <a:r>
              <a:rPr lang="en-US" b="1" dirty="0"/>
              <a:t>Root block </a:t>
            </a:r>
            <a:r>
              <a:rPr lang="en-US" dirty="0"/>
              <a:t>storing metadata</a:t>
            </a:r>
          </a:p>
          <a:p>
            <a:pPr lvl="2"/>
            <a:r>
              <a:rPr lang="en-US" dirty="0"/>
              <a:t>Other </a:t>
            </a:r>
            <a:r>
              <a:rPr lang="en-US" b="1" dirty="0"/>
              <a:t>indirection blocks </a:t>
            </a:r>
            <a:r>
              <a:rPr lang="en-US" dirty="0"/>
              <a:t>(like Unix </a:t>
            </a:r>
            <a:r>
              <a:rPr lang="en-US" dirty="0" err="1"/>
              <a:t>inodes</a:t>
            </a:r>
            <a:r>
              <a:rPr lang="en-US" dirty="0"/>
              <a:t>) used if needed</a:t>
            </a:r>
          </a:p>
          <a:p>
            <a:pPr lvl="1"/>
            <a:r>
              <a:rPr lang="en-US" dirty="0"/>
              <a:t>More indirection: associate persistently textual or other external name with the sequence of versions</a:t>
            </a:r>
          </a:p>
          <a:p>
            <a:r>
              <a:rPr lang="en-US" dirty="0"/>
              <a:t>GUID flavors</a:t>
            </a:r>
          </a:p>
          <a:p>
            <a:pPr lvl="1"/>
            <a:r>
              <a:rPr lang="en-US" dirty="0"/>
              <a:t>AGUID: an object</a:t>
            </a:r>
          </a:p>
          <a:p>
            <a:pPr lvl="1"/>
            <a:r>
              <a:rPr lang="en-US" dirty="0"/>
              <a:t>BGUID: for indirection blocks and data blocks</a:t>
            </a:r>
          </a:p>
          <a:p>
            <a:pPr lvl="1"/>
            <a:r>
              <a:rPr lang="en-US" dirty="0"/>
              <a:t>VGUID: BGUID for root block for each version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10.14: Types of identifier used in </a:t>
            </a:r>
            <a:r>
              <a:rPr lang="en-US" dirty="0" err="1"/>
              <a:t>OceanStore</a:t>
            </a:r>
            <a:r>
              <a:rPr lang="en-US" dirty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211214"/>
            <a:ext cx="9525000" cy="2894186"/>
            <a:chOff x="0" y="0"/>
            <a:chExt cx="5688" cy="1484"/>
          </a:xfrm>
        </p:grpSpPr>
        <p:sp>
          <p:nvSpPr>
            <p:cNvPr id="17413" name="Rectangle 5"/>
            <p:cNvSpPr>
              <a:spLocks/>
            </p:cNvSpPr>
            <p:nvPr/>
          </p:nvSpPr>
          <p:spPr bwMode="auto">
            <a:xfrm>
              <a:off x="1" y="6"/>
              <a:ext cx="5685" cy="363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14" name="Rectangle 6"/>
            <p:cNvSpPr>
              <a:spLocks/>
            </p:cNvSpPr>
            <p:nvPr/>
          </p:nvSpPr>
          <p:spPr bwMode="auto">
            <a:xfrm>
              <a:off x="57" y="24"/>
              <a:ext cx="371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 dirty="0">
                  <a:solidFill>
                    <a:schemeClr val="tx1"/>
                  </a:solidFill>
                  <a:cs typeface="Times" charset="0"/>
                </a:rPr>
                <a:t>Name</a:t>
              </a:r>
            </a:p>
          </p:txBody>
        </p:sp>
        <p:sp>
          <p:nvSpPr>
            <p:cNvPr id="17415" name="Rectangle 7"/>
            <p:cNvSpPr>
              <a:spLocks/>
            </p:cNvSpPr>
            <p:nvPr/>
          </p:nvSpPr>
          <p:spPr bwMode="auto">
            <a:xfrm>
              <a:off x="1051" y="24"/>
              <a:ext cx="565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 dirty="0">
                  <a:solidFill>
                    <a:schemeClr val="tx1"/>
                  </a:solidFill>
                  <a:cs typeface="Times" charset="0"/>
                </a:rPr>
                <a:t>Meaning</a:t>
              </a:r>
            </a:p>
          </p:txBody>
        </p:sp>
        <p:sp>
          <p:nvSpPr>
            <p:cNvPr id="17416" name="Rectangle 8"/>
            <p:cNvSpPr>
              <a:spLocks/>
            </p:cNvSpPr>
            <p:nvPr/>
          </p:nvSpPr>
          <p:spPr bwMode="auto">
            <a:xfrm>
              <a:off x="2452" y="24"/>
              <a:ext cx="750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 dirty="0">
                  <a:solidFill>
                    <a:schemeClr val="tx1"/>
                  </a:solidFill>
                  <a:cs typeface="Times" charset="0"/>
                </a:rPr>
                <a:t>Description</a:t>
              </a:r>
            </a:p>
          </p:txBody>
        </p:sp>
        <p:sp>
          <p:nvSpPr>
            <p:cNvPr id="17417" name="Rectangle 9"/>
            <p:cNvSpPr>
              <a:spLocks/>
            </p:cNvSpPr>
            <p:nvPr/>
          </p:nvSpPr>
          <p:spPr bwMode="auto">
            <a:xfrm>
              <a:off x="1027" y="16"/>
              <a:ext cx="16" cy="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18" name="Rectangle 10"/>
            <p:cNvSpPr>
              <a:spLocks/>
            </p:cNvSpPr>
            <p:nvPr/>
          </p:nvSpPr>
          <p:spPr bwMode="auto">
            <a:xfrm>
              <a:off x="2428" y="16"/>
              <a:ext cx="17" cy="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19" name="Rectangle 11"/>
            <p:cNvSpPr>
              <a:spLocks/>
            </p:cNvSpPr>
            <p:nvPr/>
          </p:nvSpPr>
          <p:spPr bwMode="auto">
            <a:xfrm>
              <a:off x="57" y="398"/>
              <a:ext cx="505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tx1"/>
                  </a:solidFill>
                  <a:cs typeface="Times" charset="0"/>
                </a:rPr>
                <a:t>BGUID</a:t>
              </a:r>
            </a:p>
          </p:txBody>
        </p:sp>
        <p:sp>
          <p:nvSpPr>
            <p:cNvPr id="17420" name="Rectangle 12"/>
            <p:cNvSpPr>
              <a:spLocks/>
            </p:cNvSpPr>
            <p:nvPr/>
          </p:nvSpPr>
          <p:spPr bwMode="auto">
            <a:xfrm>
              <a:off x="1051" y="398"/>
              <a:ext cx="791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tx1"/>
                  </a:solidFill>
                  <a:cs typeface="Times" charset="0"/>
                </a:rPr>
                <a:t>block GUID</a:t>
              </a:r>
            </a:p>
          </p:txBody>
        </p:sp>
        <p:sp>
          <p:nvSpPr>
            <p:cNvPr id="17421" name="Rectangle 13"/>
            <p:cNvSpPr>
              <a:spLocks/>
            </p:cNvSpPr>
            <p:nvPr/>
          </p:nvSpPr>
          <p:spPr bwMode="auto">
            <a:xfrm>
              <a:off x="2452" y="398"/>
              <a:ext cx="1742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tx1"/>
                  </a:solidFill>
                  <a:cs typeface="Times" charset="0"/>
                </a:rPr>
                <a:t>Secure hash of a data block</a:t>
              </a:r>
            </a:p>
          </p:txBody>
        </p:sp>
        <p:sp>
          <p:nvSpPr>
            <p:cNvPr id="17422" name="Rectangle 14"/>
            <p:cNvSpPr>
              <a:spLocks/>
            </p:cNvSpPr>
            <p:nvPr/>
          </p:nvSpPr>
          <p:spPr bwMode="auto">
            <a:xfrm>
              <a:off x="57" y="757"/>
              <a:ext cx="514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tx1"/>
                  </a:solidFill>
                  <a:cs typeface="Times" charset="0"/>
                </a:rPr>
                <a:t>VGUID</a:t>
              </a:r>
            </a:p>
          </p:txBody>
        </p:sp>
        <p:sp>
          <p:nvSpPr>
            <p:cNvPr id="17423" name="Rectangle 15"/>
            <p:cNvSpPr>
              <a:spLocks/>
            </p:cNvSpPr>
            <p:nvPr/>
          </p:nvSpPr>
          <p:spPr bwMode="auto">
            <a:xfrm>
              <a:off x="1051" y="757"/>
              <a:ext cx="907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tx1"/>
                  </a:solidFill>
                  <a:cs typeface="Times" charset="0"/>
                </a:rPr>
                <a:t>version GUID</a:t>
              </a:r>
            </a:p>
          </p:txBody>
        </p:sp>
        <p:sp>
          <p:nvSpPr>
            <p:cNvPr id="17424" name="Rectangle 16"/>
            <p:cNvSpPr>
              <a:spLocks/>
            </p:cNvSpPr>
            <p:nvPr/>
          </p:nvSpPr>
          <p:spPr bwMode="auto">
            <a:xfrm>
              <a:off x="2452" y="757"/>
              <a:ext cx="2389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tx1"/>
                  </a:solidFill>
                  <a:cs typeface="Times" charset="0"/>
                </a:rPr>
                <a:t>BGUID of the root block of a version</a:t>
              </a:r>
            </a:p>
          </p:txBody>
        </p:sp>
        <p:sp>
          <p:nvSpPr>
            <p:cNvPr id="17425" name="Rectangle 17"/>
            <p:cNvSpPr>
              <a:spLocks/>
            </p:cNvSpPr>
            <p:nvPr/>
          </p:nvSpPr>
          <p:spPr bwMode="auto">
            <a:xfrm>
              <a:off x="57" y="1115"/>
              <a:ext cx="514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tx1"/>
                  </a:solidFill>
                  <a:cs typeface="Times" charset="0"/>
                </a:rPr>
                <a:t>AGUID</a:t>
              </a:r>
            </a:p>
          </p:txBody>
        </p:sp>
        <p:sp>
          <p:nvSpPr>
            <p:cNvPr id="17426" name="Rectangle 18"/>
            <p:cNvSpPr>
              <a:spLocks/>
            </p:cNvSpPr>
            <p:nvPr/>
          </p:nvSpPr>
          <p:spPr bwMode="auto">
            <a:xfrm>
              <a:off x="1051" y="1115"/>
              <a:ext cx="817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tx1"/>
                  </a:solidFill>
                  <a:cs typeface="Times" charset="0"/>
                </a:rPr>
                <a:t>active GUID</a:t>
              </a:r>
            </a:p>
          </p:txBody>
        </p:sp>
        <p:sp>
          <p:nvSpPr>
            <p:cNvPr id="17427" name="Rectangle 19"/>
            <p:cNvSpPr>
              <a:spLocks/>
            </p:cNvSpPr>
            <p:nvPr/>
          </p:nvSpPr>
          <p:spPr bwMode="auto">
            <a:xfrm>
              <a:off x="2452" y="1115"/>
              <a:ext cx="3011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tx1"/>
                  </a:solidFill>
                  <a:cs typeface="Times" charset="0"/>
                </a:rPr>
                <a:t>Uniquely identifies all the versions of an object</a:t>
              </a:r>
            </a:p>
          </p:txBody>
        </p:sp>
        <p:sp>
          <p:nvSpPr>
            <p:cNvPr id="17428" name="Rectangle 20"/>
            <p:cNvSpPr>
              <a:spLocks/>
            </p:cNvSpPr>
            <p:nvPr/>
          </p:nvSpPr>
          <p:spPr bwMode="auto">
            <a:xfrm>
              <a:off x="1027" y="1483"/>
              <a:ext cx="16" cy="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29" name="Rectangle 21"/>
            <p:cNvSpPr>
              <a:spLocks/>
            </p:cNvSpPr>
            <p:nvPr/>
          </p:nvSpPr>
          <p:spPr bwMode="auto">
            <a:xfrm>
              <a:off x="2428" y="1483"/>
              <a:ext cx="17" cy="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0" y="0"/>
              <a:ext cx="5688" cy="1468"/>
              <a:chOff x="0" y="0"/>
              <a:chExt cx="5688" cy="1468"/>
            </a:xfrm>
          </p:grpSpPr>
          <p:sp>
            <p:nvSpPr>
              <p:cNvPr id="17431" name="Line 23"/>
              <p:cNvSpPr>
                <a:spLocks noChangeShapeType="1"/>
              </p:cNvSpPr>
              <p:nvPr/>
            </p:nvSpPr>
            <p:spPr bwMode="auto">
              <a:xfrm>
                <a:off x="0" y="0"/>
                <a:ext cx="5688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7432" name="Line 24"/>
              <p:cNvSpPr>
                <a:spLocks noChangeShapeType="1"/>
              </p:cNvSpPr>
              <p:nvPr/>
            </p:nvSpPr>
            <p:spPr bwMode="auto">
              <a:xfrm>
                <a:off x="0" y="375"/>
                <a:ext cx="5688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7433" name="Line 25"/>
              <p:cNvSpPr>
                <a:spLocks noChangeShapeType="1"/>
              </p:cNvSpPr>
              <p:nvPr/>
            </p:nvSpPr>
            <p:spPr bwMode="auto">
              <a:xfrm>
                <a:off x="0" y="1467"/>
                <a:ext cx="5688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10.13: Storage organization of </a:t>
            </a:r>
            <a:r>
              <a:rPr lang="en-US" dirty="0" err="1"/>
              <a:t>OceanStore</a:t>
            </a:r>
            <a:r>
              <a:rPr lang="en-US" dirty="0"/>
              <a:t> objects</a:t>
            </a:r>
          </a:p>
        </p:txBody>
      </p:sp>
      <p:grpSp>
        <p:nvGrpSpPr>
          <p:cNvPr id="2" name="Group 161"/>
          <p:cNvGrpSpPr>
            <a:grpSpLocks/>
          </p:cNvGrpSpPr>
          <p:nvPr/>
        </p:nvGrpSpPr>
        <p:grpSpPr bwMode="auto">
          <a:xfrm>
            <a:off x="1044774" y="1339453"/>
            <a:ext cx="8031696" cy="4678071"/>
            <a:chOff x="798" y="872"/>
            <a:chExt cx="4726" cy="2982"/>
          </a:xfrm>
        </p:grpSpPr>
        <p:sp>
          <p:nvSpPr>
            <p:cNvPr id="16468" name="Rectangle 84"/>
            <p:cNvSpPr>
              <a:spLocks noChangeArrowheads="1"/>
            </p:cNvSpPr>
            <p:nvPr/>
          </p:nvSpPr>
          <p:spPr bwMode="auto">
            <a:xfrm>
              <a:off x="2760" y="1528"/>
              <a:ext cx="2764" cy="1000"/>
            </a:xfrm>
            <a:prstGeom prst="rect">
              <a:avLst/>
            </a:prstGeom>
            <a:noFill/>
            <a:ln w="41275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9" name="Rectangle 85"/>
            <p:cNvSpPr>
              <a:spLocks noChangeArrowheads="1"/>
            </p:cNvSpPr>
            <p:nvPr/>
          </p:nvSpPr>
          <p:spPr bwMode="auto">
            <a:xfrm>
              <a:off x="2760" y="2607"/>
              <a:ext cx="2764" cy="1001"/>
            </a:xfrm>
            <a:prstGeom prst="rect">
              <a:avLst/>
            </a:prstGeom>
            <a:noFill/>
            <a:ln w="41275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0" name="Rectangle 86"/>
            <p:cNvSpPr>
              <a:spLocks noChangeArrowheads="1"/>
            </p:cNvSpPr>
            <p:nvPr/>
          </p:nvSpPr>
          <p:spPr bwMode="auto">
            <a:xfrm>
              <a:off x="4063" y="3357"/>
              <a:ext cx="197" cy="15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1" name="Rectangle 87"/>
            <p:cNvSpPr>
              <a:spLocks noChangeArrowheads="1"/>
            </p:cNvSpPr>
            <p:nvPr/>
          </p:nvSpPr>
          <p:spPr bwMode="auto">
            <a:xfrm>
              <a:off x="4063" y="3357"/>
              <a:ext cx="211" cy="172"/>
            </a:xfrm>
            <a:prstGeom prst="rect">
              <a:avLst/>
            </a:prstGeom>
            <a:noFill/>
            <a:ln w="20638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2" name="Rectangle 88"/>
            <p:cNvSpPr>
              <a:spLocks noChangeArrowheads="1"/>
            </p:cNvSpPr>
            <p:nvPr/>
          </p:nvSpPr>
          <p:spPr bwMode="auto">
            <a:xfrm>
              <a:off x="4120" y="3390"/>
              <a:ext cx="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d1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473" name="Rectangle 89"/>
            <p:cNvSpPr>
              <a:spLocks noChangeArrowheads="1"/>
            </p:cNvSpPr>
            <p:nvPr/>
          </p:nvSpPr>
          <p:spPr bwMode="auto">
            <a:xfrm>
              <a:off x="4339" y="3357"/>
              <a:ext cx="198" cy="15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4" name="Rectangle 90"/>
            <p:cNvSpPr>
              <a:spLocks noChangeArrowheads="1"/>
            </p:cNvSpPr>
            <p:nvPr/>
          </p:nvSpPr>
          <p:spPr bwMode="auto">
            <a:xfrm>
              <a:off x="4339" y="3357"/>
              <a:ext cx="211" cy="172"/>
            </a:xfrm>
            <a:prstGeom prst="rect">
              <a:avLst/>
            </a:prstGeom>
            <a:noFill/>
            <a:ln w="20638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5" name="Rectangle 91"/>
            <p:cNvSpPr>
              <a:spLocks noChangeArrowheads="1"/>
            </p:cNvSpPr>
            <p:nvPr/>
          </p:nvSpPr>
          <p:spPr bwMode="auto">
            <a:xfrm>
              <a:off x="4402" y="3390"/>
              <a:ext cx="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d2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476" name="Rectangle 92"/>
            <p:cNvSpPr>
              <a:spLocks noChangeArrowheads="1"/>
            </p:cNvSpPr>
            <p:nvPr/>
          </p:nvSpPr>
          <p:spPr bwMode="auto">
            <a:xfrm>
              <a:off x="4616" y="3357"/>
              <a:ext cx="210" cy="15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Rectangle 93"/>
            <p:cNvSpPr>
              <a:spLocks noChangeArrowheads="1"/>
            </p:cNvSpPr>
            <p:nvPr/>
          </p:nvSpPr>
          <p:spPr bwMode="auto">
            <a:xfrm>
              <a:off x="4616" y="3357"/>
              <a:ext cx="224" cy="172"/>
            </a:xfrm>
            <a:prstGeom prst="rect">
              <a:avLst/>
            </a:prstGeom>
            <a:noFill/>
            <a:ln w="20638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8" name="Rectangle 94"/>
            <p:cNvSpPr>
              <a:spLocks noChangeArrowheads="1"/>
            </p:cNvSpPr>
            <p:nvPr/>
          </p:nvSpPr>
          <p:spPr bwMode="auto">
            <a:xfrm>
              <a:off x="4684" y="3390"/>
              <a:ext cx="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d3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479" name="Rectangle 95"/>
            <p:cNvSpPr>
              <a:spLocks noChangeArrowheads="1"/>
            </p:cNvSpPr>
            <p:nvPr/>
          </p:nvSpPr>
          <p:spPr bwMode="auto">
            <a:xfrm>
              <a:off x="5182" y="3357"/>
              <a:ext cx="211" cy="15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0" name="Rectangle 96"/>
            <p:cNvSpPr>
              <a:spLocks noChangeArrowheads="1"/>
            </p:cNvSpPr>
            <p:nvPr/>
          </p:nvSpPr>
          <p:spPr bwMode="auto">
            <a:xfrm>
              <a:off x="5182" y="3357"/>
              <a:ext cx="224" cy="172"/>
            </a:xfrm>
            <a:prstGeom prst="rect">
              <a:avLst/>
            </a:prstGeom>
            <a:noFill/>
            <a:ln w="20638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1" name="Rectangle 97"/>
            <p:cNvSpPr>
              <a:spLocks noChangeArrowheads="1"/>
            </p:cNvSpPr>
            <p:nvPr/>
          </p:nvSpPr>
          <p:spPr bwMode="auto">
            <a:xfrm>
              <a:off x="5248" y="3390"/>
              <a:ext cx="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d5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482" name="Rectangle 98"/>
            <p:cNvSpPr>
              <a:spLocks noChangeArrowheads="1"/>
            </p:cNvSpPr>
            <p:nvPr/>
          </p:nvSpPr>
          <p:spPr bwMode="auto">
            <a:xfrm>
              <a:off x="4905" y="3357"/>
              <a:ext cx="198" cy="15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3" name="Rectangle 99"/>
            <p:cNvSpPr>
              <a:spLocks noChangeArrowheads="1"/>
            </p:cNvSpPr>
            <p:nvPr/>
          </p:nvSpPr>
          <p:spPr bwMode="auto">
            <a:xfrm>
              <a:off x="4905" y="3357"/>
              <a:ext cx="211" cy="172"/>
            </a:xfrm>
            <a:prstGeom prst="rect">
              <a:avLst/>
            </a:prstGeom>
            <a:noFill/>
            <a:ln w="20638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4" name="Rectangle 100"/>
            <p:cNvSpPr>
              <a:spLocks noChangeArrowheads="1"/>
            </p:cNvSpPr>
            <p:nvPr/>
          </p:nvSpPr>
          <p:spPr bwMode="auto">
            <a:xfrm>
              <a:off x="4966" y="3390"/>
              <a:ext cx="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d4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485" name="Rectangle 101"/>
            <p:cNvSpPr>
              <a:spLocks noChangeArrowheads="1"/>
            </p:cNvSpPr>
            <p:nvPr/>
          </p:nvSpPr>
          <p:spPr bwMode="auto">
            <a:xfrm>
              <a:off x="3392" y="2752"/>
              <a:ext cx="1474" cy="14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6" name="Rectangle 102"/>
            <p:cNvSpPr>
              <a:spLocks noChangeArrowheads="1"/>
            </p:cNvSpPr>
            <p:nvPr/>
          </p:nvSpPr>
          <p:spPr bwMode="auto">
            <a:xfrm>
              <a:off x="2864" y="2771"/>
              <a:ext cx="359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root block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487" name="Rectangle 103"/>
            <p:cNvSpPr>
              <a:spLocks noChangeArrowheads="1"/>
            </p:cNvSpPr>
            <p:nvPr/>
          </p:nvSpPr>
          <p:spPr bwMode="auto">
            <a:xfrm>
              <a:off x="2297" y="3060"/>
              <a:ext cx="341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b="1" dirty="0">
                  <a:latin typeface="C Helvetica Condensed" charset="0"/>
                </a:rPr>
                <a:t>version </a:t>
              </a:r>
              <a:r>
                <a:rPr lang="en-US" sz="1100" b="1" dirty="0" err="1">
                  <a:latin typeface="C Helvetica Condensed" charset="0"/>
                </a:rPr>
                <a:t>i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488" name="Rectangle 104"/>
            <p:cNvSpPr>
              <a:spLocks noChangeArrowheads="1"/>
            </p:cNvSpPr>
            <p:nvPr/>
          </p:nvSpPr>
          <p:spPr bwMode="auto">
            <a:xfrm>
              <a:off x="4326" y="3068"/>
              <a:ext cx="435" cy="14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9" name="Rectangle 105"/>
            <p:cNvSpPr>
              <a:spLocks noChangeArrowheads="1"/>
            </p:cNvSpPr>
            <p:nvPr/>
          </p:nvSpPr>
          <p:spPr bwMode="auto">
            <a:xfrm>
              <a:off x="4932" y="3068"/>
              <a:ext cx="447" cy="14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0" name="Rectangle 106"/>
            <p:cNvSpPr>
              <a:spLocks noChangeArrowheads="1"/>
            </p:cNvSpPr>
            <p:nvPr/>
          </p:nvSpPr>
          <p:spPr bwMode="auto">
            <a:xfrm>
              <a:off x="3502" y="3087"/>
              <a:ext cx="92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1000" dirty="0">
                  <a:latin typeface="Arial" charset="0"/>
                </a:rPr>
                <a:t>indirection blocks</a:t>
              </a:r>
              <a:endParaRPr lang="en-US" sz="1500" dirty="0">
                <a:solidFill>
                  <a:schemeClr val="tx1"/>
                </a:solidFill>
              </a:endParaRPr>
            </a:p>
          </p:txBody>
        </p:sp>
        <p:sp>
          <p:nvSpPr>
            <p:cNvPr id="16491" name="Freeform 107"/>
            <p:cNvSpPr>
              <a:spLocks/>
            </p:cNvSpPr>
            <p:nvPr/>
          </p:nvSpPr>
          <p:spPr bwMode="auto">
            <a:xfrm>
              <a:off x="4366" y="3015"/>
              <a:ext cx="66" cy="4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66" y="0"/>
                </a:cxn>
                <a:cxn ang="0">
                  <a:pos x="39" y="40"/>
                </a:cxn>
                <a:cxn ang="0">
                  <a:pos x="0" y="0"/>
                </a:cxn>
                <a:cxn ang="0">
                  <a:pos x="39" y="0"/>
                </a:cxn>
              </a:cxnLst>
              <a:rect l="0" t="0" r="r" b="b"/>
              <a:pathLst>
                <a:path w="66" h="40">
                  <a:moveTo>
                    <a:pt x="39" y="0"/>
                  </a:moveTo>
                  <a:lnTo>
                    <a:pt x="66" y="0"/>
                  </a:lnTo>
                  <a:lnTo>
                    <a:pt x="39" y="40"/>
                  </a:lnTo>
                  <a:lnTo>
                    <a:pt x="0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2" name="Line 108"/>
            <p:cNvSpPr>
              <a:spLocks noChangeShapeType="1"/>
            </p:cNvSpPr>
            <p:nvPr/>
          </p:nvSpPr>
          <p:spPr bwMode="auto">
            <a:xfrm>
              <a:off x="4405" y="2844"/>
              <a:ext cx="1" cy="15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3" name="Freeform 109"/>
            <p:cNvSpPr>
              <a:spLocks/>
            </p:cNvSpPr>
            <p:nvPr/>
          </p:nvSpPr>
          <p:spPr bwMode="auto">
            <a:xfrm>
              <a:off x="4958" y="3015"/>
              <a:ext cx="66" cy="5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6" y="0"/>
                </a:cxn>
                <a:cxn ang="0">
                  <a:pos x="40" y="53"/>
                </a:cxn>
                <a:cxn ang="0">
                  <a:pos x="0" y="0"/>
                </a:cxn>
                <a:cxn ang="0">
                  <a:pos x="40" y="0"/>
                </a:cxn>
              </a:cxnLst>
              <a:rect l="0" t="0" r="r" b="b"/>
              <a:pathLst>
                <a:path w="66" h="53">
                  <a:moveTo>
                    <a:pt x="40" y="0"/>
                  </a:moveTo>
                  <a:lnTo>
                    <a:pt x="66" y="0"/>
                  </a:lnTo>
                  <a:lnTo>
                    <a:pt x="40" y="5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4" name="Freeform 110"/>
            <p:cNvSpPr>
              <a:spLocks/>
            </p:cNvSpPr>
            <p:nvPr/>
          </p:nvSpPr>
          <p:spPr bwMode="auto">
            <a:xfrm>
              <a:off x="4550" y="2844"/>
              <a:ext cx="448" cy="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2"/>
                </a:cxn>
                <a:cxn ang="0">
                  <a:pos x="448" y="132"/>
                </a:cxn>
                <a:cxn ang="0">
                  <a:pos x="448" y="171"/>
                </a:cxn>
              </a:cxnLst>
              <a:rect l="0" t="0" r="r" b="b"/>
              <a:pathLst>
                <a:path w="448" h="171">
                  <a:moveTo>
                    <a:pt x="0" y="0"/>
                  </a:moveTo>
                  <a:lnTo>
                    <a:pt x="0" y="132"/>
                  </a:lnTo>
                  <a:lnTo>
                    <a:pt x="448" y="132"/>
                  </a:lnTo>
                  <a:lnTo>
                    <a:pt x="448" y="171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5" name="Freeform 111"/>
            <p:cNvSpPr>
              <a:spLocks/>
            </p:cNvSpPr>
            <p:nvPr/>
          </p:nvSpPr>
          <p:spPr bwMode="auto">
            <a:xfrm>
              <a:off x="4142" y="3305"/>
              <a:ext cx="53" cy="5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3" y="0"/>
                </a:cxn>
                <a:cxn ang="0">
                  <a:pos x="26" y="52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53" h="52">
                  <a:moveTo>
                    <a:pt x="26" y="0"/>
                  </a:moveTo>
                  <a:lnTo>
                    <a:pt x="53" y="0"/>
                  </a:lnTo>
                  <a:lnTo>
                    <a:pt x="26" y="52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6" name="Freeform 112"/>
            <p:cNvSpPr>
              <a:spLocks/>
            </p:cNvSpPr>
            <p:nvPr/>
          </p:nvSpPr>
          <p:spPr bwMode="auto">
            <a:xfrm>
              <a:off x="4168" y="3147"/>
              <a:ext cx="237" cy="158"/>
            </a:xfrm>
            <a:custGeom>
              <a:avLst/>
              <a:gdLst/>
              <a:ahLst/>
              <a:cxnLst>
                <a:cxn ang="0">
                  <a:pos x="237" y="0"/>
                </a:cxn>
                <a:cxn ang="0">
                  <a:pos x="237" y="118"/>
                </a:cxn>
                <a:cxn ang="0">
                  <a:pos x="0" y="118"/>
                </a:cxn>
                <a:cxn ang="0">
                  <a:pos x="0" y="158"/>
                </a:cxn>
              </a:cxnLst>
              <a:rect l="0" t="0" r="r" b="b"/>
              <a:pathLst>
                <a:path w="237" h="158">
                  <a:moveTo>
                    <a:pt x="237" y="0"/>
                  </a:moveTo>
                  <a:lnTo>
                    <a:pt x="237" y="118"/>
                  </a:lnTo>
                  <a:lnTo>
                    <a:pt x="0" y="118"/>
                  </a:lnTo>
                  <a:lnTo>
                    <a:pt x="0" y="15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7" name="Freeform 113"/>
            <p:cNvSpPr>
              <a:spLocks/>
            </p:cNvSpPr>
            <p:nvPr/>
          </p:nvSpPr>
          <p:spPr bwMode="auto">
            <a:xfrm>
              <a:off x="4695" y="3305"/>
              <a:ext cx="53" cy="5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3" y="0"/>
                </a:cxn>
                <a:cxn ang="0">
                  <a:pos x="26" y="52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53" h="52">
                  <a:moveTo>
                    <a:pt x="26" y="0"/>
                  </a:moveTo>
                  <a:lnTo>
                    <a:pt x="53" y="0"/>
                  </a:lnTo>
                  <a:lnTo>
                    <a:pt x="26" y="52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8" name="Freeform 114"/>
            <p:cNvSpPr>
              <a:spLocks/>
            </p:cNvSpPr>
            <p:nvPr/>
          </p:nvSpPr>
          <p:spPr bwMode="auto">
            <a:xfrm>
              <a:off x="4655" y="3147"/>
              <a:ext cx="66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8"/>
                </a:cxn>
                <a:cxn ang="0">
                  <a:pos x="66" y="118"/>
                </a:cxn>
                <a:cxn ang="0">
                  <a:pos x="66" y="158"/>
                </a:cxn>
              </a:cxnLst>
              <a:rect l="0" t="0" r="r" b="b"/>
              <a:pathLst>
                <a:path w="66" h="158">
                  <a:moveTo>
                    <a:pt x="0" y="0"/>
                  </a:moveTo>
                  <a:lnTo>
                    <a:pt x="0" y="118"/>
                  </a:lnTo>
                  <a:lnTo>
                    <a:pt x="66" y="118"/>
                  </a:lnTo>
                  <a:lnTo>
                    <a:pt x="66" y="15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9" name="Freeform 115"/>
            <p:cNvSpPr>
              <a:spLocks/>
            </p:cNvSpPr>
            <p:nvPr/>
          </p:nvSpPr>
          <p:spPr bwMode="auto">
            <a:xfrm>
              <a:off x="4432" y="3305"/>
              <a:ext cx="52" cy="5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2" y="0"/>
                </a:cxn>
                <a:cxn ang="0">
                  <a:pos x="26" y="52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lnTo>
                    <a:pt x="52" y="0"/>
                  </a:lnTo>
                  <a:lnTo>
                    <a:pt x="26" y="52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0" name="Freeform 116"/>
            <p:cNvSpPr>
              <a:spLocks/>
            </p:cNvSpPr>
            <p:nvPr/>
          </p:nvSpPr>
          <p:spPr bwMode="auto">
            <a:xfrm>
              <a:off x="4458" y="3147"/>
              <a:ext cx="79" cy="15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79" y="118"/>
                </a:cxn>
                <a:cxn ang="0">
                  <a:pos x="0" y="118"/>
                </a:cxn>
                <a:cxn ang="0">
                  <a:pos x="0" y="158"/>
                </a:cxn>
              </a:cxnLst>
              <a:rect l="0" t="0" r="r" b="b"/>
              <a:pathLst>
                <a:path w="79" h="158">
                  <a:moveTo>
                    <a:pt x="79" y="0"/>
                  </a:moveTo>
                  <a:lnTo>
                    <a:pt x="79" y="118"/>
                  </a:lnTo>
                  <a:lnTo>
                    <a:pt x="0" y="118"/>
                  </a:lnTo>
                  <a:lnTo>
                    <a:pt x="0" y="15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1" name="Freeform 117"/>
            <p:cNvSpPr>
              <a:spLocks/>
            </p:cNvSpPr>
            <p:nvPr/>
          </p:nvSpPr>
          <p:spPr bwMode="auto">
            <a:xfrm>
              <a:off x="5235" y="3305"/>
              <a:ext cx="52" cy="5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2" y="0"/>
                </a:cxn>
                <a:cxn ang="0">
                  <a:pos x="26" y="52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lnTo>
                    <a:pt x="52" y="0"/>
                  </a:lnTo>
                  <a:lnTo>
                    <a:pt x="26" y="52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2" name="Freeform 118"/>
            <p:cNvSpPr>
              <a:spLocks/>
            </p:cNvSpPr>
            <p:nvPr/>
          </p:nvSpPr>
          <p:spPr bwMode="auto">
            <a:xfrm>
              <a:off x="5169" y="3147"/>
              <a:ext cx="92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8"/>
                </a:cxn>
                <a:cxn ang="0">
                  <a:pos x="92" y="118"/>
                </a:cxn>
                <a:cxn ang="0">
                  <a:pos x="92" y="158"/>
                </a:cxn>
              </a:cxnLst>
              <a:rect l="0" t="0" r="r" b="b"/>
              <a:pathLst>
                <a:path w="92" h="158">
                  <a:moveTo>
                    <a:pt x="0" y="0"/>
                  </a:moveTo>
                  <a:lnTo>
                    <a:pt x="0" y="118"/>
                  </a:lnTo>
                  <a:lnTo>
                    <a:pt x="92" y="118"/>
                  </a:lnTo>
                  <a:lnTo>
                    <a:pt x="92" y="15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3" name="Freeform 119"/>
            <p:cNvSpPr>
              <a:spLocks/>
            </p:cNvSpPr>
            <p:nvPr/>
          </p:nvSpPr>
          <p:spPr bwMode="auto">
            <a:xfrm>
              <a:off x="4971" y="3305"/>
              <a:ext cx="66" cy="52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6" y="0"/>
                </a:cxn>
                <a:cxn ang="0">
                  <a:pos x="40" y="52"/>
                </a:cxn>
                <a:cxn ang="0">
                  <a:pos x="0" y="0"/>
                </a:cxn>
                <a:cxn ang="0">
                  <a:pos x="40" y="0"/>
                </a:cxn>
              </a:cxnLst>
              <a:rect l="0" t="0" r="r" b="b"/>
              <a:pathLst>
                <a:path w="66" h="52">
                  <a:moveTo>
                    <a:pt x="40" y="0"/>
                  </a:moveTo>
                  <a:lnTo>
                    <a:pt x="66" y="0"/>
                  </a:lnTo>
                  <a:lnTo>
                    <a:pt x="40" y="52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4" name="Freeform 120"/>
            <p:cNvSpPr>
              <a:spLocks/>
            </p:cNvSpPr>
            <p:nvPr/>
          </p:nvSpPr>
          <p:spPr bwMode="auto">
            <a:xfrm>
              <a:off x="5011" y="3147"/>
              <a:ext cx="26" cy="15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118"/>
                </a:cxn>
                <a:cxn ang="0">
                  <a:pos x="0" y="118"/>
                </a:cxn>
                <a:cxn ang="0">
                  <a:pos x="0" y="158"/>
                </a:cxn>
              </a:cxnLst>
              <a:rect l="0" t="0" r="r" b="b"/>
              <a:pathLst>
                <a:path w="26" h="158">
                  <a:moveTo>
                    <a:pt x="26" y="0"/>
                  </a:moveTo>
                  <a:lnTo>
                    <a:pt x="26" y="118"/>
                  </a:lnTo>
                  <a:lnTo>
                    <a:pt x="0" y="118"/>
                  </a:lnTo>
                  <a:lnTo>
                    <a:pt x="0" y="15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5" name="Rectangle 121"/>
            <p:cNvSpPr>
              <a:spLocks noChangeArrowheads="1"/>
            </p:cNvSpPr>
            <p:nvPr/>
          </p:nvSpPr>
          <p:spPr bwMode="auto">
            <a:xfrm>
              <a:off x="4326" y="2291"/>
              <a:ext cx="198" cy="15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6" name="Rectangle 122"/>
            <p:cNvSpPr>
              <a:spLocks noChangeArrowheads="1"/>
            </p:cNvSpPr>
            <p:nvPr/>
          </p:nvSpPr>
          <p:spPr bwMode="auto">
            <a:xfrm>
              <a:off x="4326" y="2291"/>
              <a:ext cx="211" cy="171"/>
            </a:xfrm>
            <a:prstGeom prst="rect">
              <a:avLst/>
            </a:prstGeom>
            <a:noFill/>
            <a:ln w="20638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7" name="Rectangle 123"/>
            <p:cNvSpPr>
              <a:spLocks noChangeArrowheads="1"/>
            </p:cNvSpPr>
            <p:nvPr/>
          </p:nvSpPr>
          <p:spPr bwMode="auto">
            <a:xfrm>
              <a:off x="4382" y="2324"/>
              <a:ext cx="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d2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508" name="Rectangle 124"/>
            <p:cNvSpPr>
              <a:spLocks noChangeArrowheads="1"/>
            </p:cNvSpPr>
            <p:nvPr/>
          </p:nvSpPr>
          <p:spPr bwMode="auto">
            <a:xfrm>
              <a:off x="4300" y="2001"/>
              <a:ext cx="448" cy="14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9" name="Freeform 125"/>
            <p:cNvSpPr>
              <a:spLocks/>
            </p:cNvSpPr>
            <p:nvPr/>
          </p:nvSpPr>
          <p:spPr bwMode="auto">
            <a:xfrm>
              <a:off x="4353" y="1949"/>
              <a:ext cx="52" cy="39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2" y="0"/>
                </a:cxn>
                <a:cxn ang="0">
                  <a:pos x="26" y="39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52" h="39">
                  <a:moveTo>
                    <a:pt x="26" y="0"/>
                  </a:moveTo>
                  <a:lnTo>
                    <a:pt x="52" y="0"/>
                  </a:lnTo>
                  <a:lnTo>
                    <a:pt x="26" y="39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0" name="Line 126"/>
            <p:cNvSpPr>
              <a:spLocks noChangeShapeType="1"/>
            </p:cNvSpPr>
            <p:nvPr/>
          </p:nvSpPr>
          <p:spPr bwMode="auto">
            <a:xfrm>
              <a:off x="4379" y="1778"/>
              <a:ext cx="1" cy="15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1" name="Freeform 127"/>
            <p:cNvSpPr>
              <a:spLocks/>
            </p:cNvSpPr>
            <p:nvPr/>
          </p:nvSpPr>
          <p:spPr bwMode="auto">
            <a:xfrm>
              <a:off x="4405" y="2238"/>
              <a:ext cx="66" cy="5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6" y="0"/>
                </a:cxn>
                <a:cxn ang="0">
                  <a:pos x="40" y="53"/>
                </a:cxn>
                <a:cxn ang="0">
                  <a:pos x="0" y="0"/>
                </a:cxn>
                <a:cxn ang="0">
                  <a:pos x="40" y="0"/>
                </a:cxn>
              </a:cxnLst>
              <a:rect l="0" t="0" r="r" b="b"/>
              <a:pathLst>
                <a:path w="66" h="53">
                  <a:moveTo>
                    <a:pt x="40" y="0"/>
                  </a:moveTo>
                  <a:lnTo>
                    <a:pt x="66" y="0"/>
                  </a:lnTo>
                  <a:lnTo>
                    <a:pt x="40" y="53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2" name="Freeform 128"/>
            <p:cNvSpPr>
              <a:spLocks/>
            </p:cNvSpPr>
            <p:nvPr/>
          </p:nvSpPr>
          <p:spPr bwMode="auto">
            <a:xfrm>
              <a:off x="4445" y="2080"/>
              <a:ext cx="66" cy="15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119"/>
                </a:cxn>
                <a:cxn ang="0">
                  <a:pos x="0" y="119"/>
                </a:cxn>
                <a:cxn ang="0">
                  <a:pos x="0" y="158"/>
                </a:cxn>
              </a:cxnLst>
              <a:rect l="0" t="0" r="r" b="b"/>
              <a:pathLst>
                <a:path w="66" h="158">
                  <a:moveTo>
                    <a:pt x="66" y="0"/>
                  </a:moveTo>
                  <a:lnTo>
                    <a:pt x="66" y="119"/>
                  </a:lnTo>
                  <a:lnTo>
                    <a:pt x="0" y="119"/>
                  </a:lnTo>
                  <a:lnTo>
                    <a:pt x="0" y="15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3" name="Rectangle 129"/>
            <p:cNvSpPr>
              <a:spLocks noChangeArrowheads="1"/>
            </p:cNvSpPr>
            <p:nvPr/>
          </p:nvSpPr>
          <p:spPr bwMode="auto">
            <a:xfrm>
              <a:off x="2178" y="1994"/>
              <a:ext cx="435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b="1" dirty="0">
                  <a:latin typeface="C Helvetica Condensed" charset="0"/>
                </a:rPr>
                <a:t>version i+1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514" name="Freeform 130"/>
            <p:cNvSpPr>
              <a:spLocks/>
            </p:cNvSpPr>
            <p:nvPr/>
          </p:nvSpPr>
          <p:spPr bwMode="auto">
            <a:xfrm>
              <a:off x="3418" y="2686"/>
              <a:ext cx="53" cy="4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3" y="0"/>
                </a:cxn>
                <a:cxn ang="0">
                  <a:pos x="26" y="40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53" h="40">
                  <a:moveTo>
                    <a:pt x="26" y="0"/>
                  </a:moveTo>
                  <a:lnTo>
                    <a:pt x="53" y="0"/>
                  </a:lnTo>
                  <a:lnTo>
                    <a:pt x="26" y="40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5" name="Line 131"/>
            <p:cNvSpPr>
              <a:spLocks noChangeShapeType="1"/>
            </p:cNvSpPr>
            <p:nvPr/>
          </p:nvSpPr>
          <p:spPr bwMode="auto">
            <a:xfrm>
              <a:off x="3444" y="1765"/>
              <a:ext cx="1" cy="90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6" name="Freeform 132"/>
            <p:cNvSpPr>
              <a:spLocks/>
            </p:cNvSpPr>
            <p:nvPr/>
          </p:nvSpPr>
          <p:spPr bwMode="auto">
            <a:xfrm>
              <a:off x="5050" y="3015"/>
              <a:ext cx="66" cy="4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6" y="0"/>
                </a:cxn>
                <a:cxn ang="0">
                  <a:pos x="40" y="40"/>
                </a:cxn>
                <a:cxn ang="0">
                  <a:pos x="0" y="0"/>
                </a:cxn>
                <a:cxn ang="0">
                  <a:pos x="40" y="0"/>
                </a:cxn>
              </a:cxnLst>
              <a:rect l="0" t="0" r="r" b="b"/>
              <a:pathLst>
                <a:path w="66" h="40">
                  <a:moveTo>
                    <a:pt x="40" y="0"/>
                  </a:moveTo>
                  <a:lnTo>
                    <a:pt x="66" y="0"/>
                  </a:lnTo>
                  <a:lnTo>
                    <a:pt x="40" y="40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7" name="Freeform 133"/>
            <p:cNvSpPr>
              <a:spLocks/>
            </p:cNvSpPr>
            <p:nvPr/>
          </p:nvSpPr>
          <p:spPr bwMode="auto">
            <a:xfrm>
              <a:off x="4511" y="1778"/>
              <a:ext cx="579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1"/>
                </a:cxn>
                <a:cxn ang="0">
                  <a:pos x="579" y="131"/>
                </a:cxn>
                <a:cxn ang="0">
                  <a:pos x="579" y="1224"/>
                </a:cxn>
              </a:cxnLst>
              <a:rect l="0" t="0" r="r" b="b"/>
              <a:pathLst>
                <a:path w="579" h="1224">
                  <a:moveTo>
                    <a:pt x="0" y="0"/>
                  </a:moveTo>
                  <a:lnTo>
                    <a:pt x="0" y="131"/>
                  </a:lnTo>
                  <a:lnTo>
                    <a:pt x="579" y="131"/>
                  </a:lnTo>
                  <a:lnTo>
                    <a:pt x="579" y="1224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8" name="Rectangle 134"/>
            <p:cNvSpPr>
              <a:spLocks noChangeArrowheads="1"/>
            </p:cNvSpPr>
            <p:nvPr/>
          </p:nvSpPr>
          <p:spPr bwMode="auto">
            <a:xfrm>
              <a:off x="4050" y="2291"/>
              <a:ext cx="197" cy="15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9" name="Rectangle 135"/>
            <p:cNvSpPr>
              <a:spLocks noChangeArrowheads="1"/>
            </p:cNvSpPr>
            <p:nvPr/>
          </p:nvSpPr>
          <p:spPr bwMode="auto">
            <a:xfrm>
              <a:off x="4050" y="2291"/>
              <a:ext cx="210" cy="171"/>
            </a:xfrm>
            <a:prstGeom prst="rect">
              <a:avLst/>
            </a:prstGeom>
            <a:noFill/>
            <a:ln w="20638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0" name="Rectangle 136"/>
            <p:cNvSpPr>
              <a:spLocks noChangeArrowheads="1"/>
            </p:cNvSpPr>
            <p:nvPr/>
          </p:nvSpPr>
          <p:spPr bwMode="auto">
            <a:xfrm>
              <a:off x="4107" y="2324"/>
              <a:ext cx="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d1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521" name="Rectangle 137"/>
            <p:cNvSpPr>
              <a:spLocks noChangeArrowheads="1"/>
            </p:cNvSpPr>
            <p:nvPr/>
          </p:nvSpPr>
          <p:spPr bwMode="auto">
            <a:xfrm>
              <a:off x="4603" y="2291"/>
              <a:ext cx="210" cy="15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2" name="Rectangle 138"/>
            <p:cNvSpPr>
              <a:spLocks noChangeArrowheads="1"/>
            </p:cNvSpPr>
            <p:nvPr/>
          </p:nvSpPr>
          <p:spPr bwMode="auto">
            <a:xfrm>
              <a:off x="4603" y="2291"/>
              <a:ext cx="223" cy="171"/>
            </a:xfrm>
            <a:prstGeom prst="rect">
              <a:avLst/>
            </a:prstGeom>
            <a:noFill/>
            <a:ln w="20638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3" name="Rectangle 139"/>
            <p:cNvSpPr>
              <a:spLocks noChangeArrowheads="1"/>
            </p:cNvSpPr>
            <p:nvPr/>
          </p:nvSpPr>
          <p:spPr bwMode="auto">
            <a:xfrm>
              <a:off x="4671" y="2324"/>
              <a:ext cx="9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d3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524" name="Freeform 140"/>
            <p:cNvSpPr>
              <a:spLocks/>
            </p:cNvSpPr>
            <p:nvPr/>
          </p:nvSpPr>
          <p:spPr bwMode="auto">
            <a:xfrm>
              <a:off x="4129" y="2238"/>
              <a:ext cx="52" cy="5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2" y="0"/>
                </a:cxn>
                <a:cxn ang="0">
                  <a:pos x="26" y="53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52" h="53">
                  <a:moveTo>
                    <a:pt x="26" y="0"/>
                  </a:moveTo>
                  <a:lnTo>
                    <a:pt x="52" y="0"/>
                  </a:lnTo>
                  <a:lnTo>
                    <a:pt x="26" y="53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5" name="Freeform 141"/>
            <p:cNvSpPr>
              <a:spLocks/>
            </p:cNvSpPr>
            <p:nvPr/>
          </p:nvSpPr>
          <p:spPr bwMode="auto">
            <a:xfrm>
              <a:off x="4155" y="2080"/>
              <a:ext cx="237" cy="158"/>
            </a:xfrm>
            <a:custGeom>
              <a:avLst/>
              <a:gdLst/>
              <a:ahLst/>
              <a:cxnLst>
                <a:cxn ang="0">
                  <a:pos x="237" y="0"/>
                </a:cxn>
                <a:cxn ang="0">
                  <a:pos x="237" y="119"/>
                </a:cxn>
                <a:cxn ang="0">
                  <a:pos x="0" y="119"/>
                </a:cxn>
                <a:cxn ang="0">
                  <a:pos x="0" y="158"/>
                </a:cxn>
              </a:cxnLst>
              <a:rect l="0" t="0" r="r" b="b"/>
              <a:pathLst>
                <a:path w="237" h="158">
                  <a:moveTo>
                    <a:pt x="237" y="0"/>
                  </a:moveTo>
                  <a:lnTo>
                    <a:pt x="237" y="119"/>
                  </a:lnTo>
                  <a:lnTo>
                    <a:pt x="0" y="119"/>
                  </a:lnTo>
                  <a:lnTo>
                    <a:pt x="0" y="15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6" name="Freeform 142"/>
            <p:cNvSpPr>
              <a:spLocks/>
            </p:cNvSpPr>
            <p:nvPr/>
          </p:nvSpPr>
          <p:spPr bwMode="auto">
            <a:xfrm>
              <a:off x="4682" y="2238"/>
              <a:ext cx="52" cy="5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2" y="0"/>
                </a:cxn>
                <a:cxn ang="0">
                  <a:pos x="26" y="53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52" h="53">
                  <a:moveTo>
                    <a:pt x="26" y="0"/>
                  </a:moveTo>
                  <a:lnTo>
                    <a:pt x="52" y="0"/>
                  </a:lnTo>
                  <a:lnTo>
                    <a:pt x="26" y="53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7" name="Freeform 143"/>
            <p:cNvSpPr>
              <a:spLocks/>
            </p:cNvSpPr>
            <p:nvPr/>
          </p:nvSpPr>
          <p:spPr bwMode="auto">
            <a:xfrm>
              <a:off x="4642" y="2080"/>
              <a:ext cx="66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9"/>
                </a:cxn>
                <a:cxn ang="0">
                  <a:pos x="66" y="119"/>
                </a:cxn>
                <a:cxn ang="0">
                  <a:pos x="66" y="158"/>
                </a:cxn>
              </a:cxnLst>
              <a:rect l="0" t="0" r="r" b="b"/>
              <a:pathLst>
                <a:path w="66" h="158">
                  <a:moveTo>
                    <a:pt x="0" y="0"/>
                  </a:moveTo>
                  <a:lnTo>
                    <a:pt x="0" y="119"/>
                  </a:lnTo>
                  <a:lnTo>
                    <a:pt x="66" y="119"/>
                  </a:lnTo>
                  <a:lnTo>
                    <a:pt x="66" y="15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8" name="Freeform 144"/>
            <p:cNvSpPr>
              <a:spLocks/>
            </p:cNvSpPr>
            <p:nvPr/>
          </p:nvSpPr>
          <p:spPr bwMode="auto">
            <a:xfrm>
              <a:off x="3418" y="3647"/>
              <a:ext cx="53" cy="5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3" y="0"/>
                </a:cxn>
                <a:cxn ang="0">
                  <a:pos x="26" y="53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53" h="53">
                  <a:moveTo>
                    <a:pt x="26" y="0"/>
                  </a:moveTo>
                  <a:lnTo>
                    <a:pt x="53" y="0"/>
                  </a:lnTo>
                  <a:lnTo>
                    <a:pt x="26" y="53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9" name="Line 145"/>
            <p:cNvSpPr>
              <a:spLocks noChangeShapeType="1"/>
            </p:cNvSpPr>
            <p:nvPr/>
          </p:nvSpPr>
          <p:spPr bwMode="auto">
            <a:xfrm>
              <a:off x="3444" y="2831"/>
              <a:ext cx="1" cy="81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0" name="Rectangle 146"/>
            <p:cNvSpPr>
              <a:spLocks noChangeArrowheads="1"/>
            </p:cNvSpPr>
            <p:nvPr/>
          </p:nvSpPr>
          <p:spPr bwMode="auto">
            <a:xfrm>
              <a:off x="1799" y="1225"/>
              <a:ext cx="1158" cy="14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1" name="Rectangle 147"/>
            <p:cNvSpPr>
              <a:spLocks noChangeArrowheads="1"/>
            </p:cNvSpPr>
            <p:nvPr/>
          </p:nvSpPr>
          <p:spPr bwMode="auto">
            <a:xfrm>
              <a:off x="1253" y="1244"/>
              <a:ext cx="355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certificate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532" name="Freeform 148"/>
            <p:cNvSpPr>
              <a:spLocks/>
            </p:cNvSpPr>
            <p:nvPr/>
          </p:nvSpPr>
          <p:spPr bwMode="auto">
            <a:xfrm>
              <a:off x="3418" y="1607"/>
              <a:ext cx="53" cy="5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3" y="0"/>
                </a:cxn>
                <a:cxn ang="0">
                  <a:pos x="26" y="52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53" h="52">
                  <a:moveTo>
                    <a:pt x="26" y="0"/>
                  </a:moveTo>
                  <a:lnTo>
                    <a:pt x="53" y="0"/>
                  </a:lnTo>
                  <a:lnTo>
                    <a:pt x="26" y="52"/>
                  </a:lnTo>
                  <a:lnTo>
                    <a:pt x="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3" name="Freeform 149"/>
            <p:cNvSpPr>
              <a:spLocks/>
            </p:cNvSpPr>
            <p:nvPr/>
          </p:nvSpPr>
          <p:spPr bwMode="auto">
            <a:xfrm>
              <a:off x="2839" y="1291"/>
              <a:ext cx="605" cy="3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9"/>
                </a:cxn>
                <a:cxn ang="0">
                  <a:pos x="605" y="39"/>
                </a:cxn>
                <a:cxn ang="0">
                  <a:pos x="605" y="316"/>
                </a:cxn>
              </a:cxnLst>
              <a:rect l="0" t="0" r="r" b="b"/>
              <a:pathLst>
                <a:path w="605" h="316">
                  <a:moveTo>
                    <a:pt x="0" y="0"/>
                  </a:moveTo>
                  <a:lnTo>
                    <a:pt x="0" y="39"/>
                  </a:lnTo>
                  <a:lnTo>
                    <a:pt x="605" y="39"/>
                  </a:lnTo>
                  <a:lnTo>
                    <a:pt x="605" y="316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4" name="Rectangle 150"/>
            <p:cNvSpPr>
              <a:spLocks noChangeArrowheads="1"/>
            </p:cNvSpPr>
            <p:nvPr/>
          </p:nvSpPr>
          <p:spPr bwMode="auto">
            <a:xfrm>
              <a:off x="3065" y="1191"/>
              <a:ext cx="635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VGUID of current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535" name="Rectangle 151"/>
            <p:cNvSpPr>
              <a:spLocks noChangeArrowheads="1"/>
            </p:cNvSpPr>
            <p:nvPr/>
          </p:nvSpPr>
          <p:spPr bwMode="auto">
            <a:xfrm>
              <a:off x="3525" y="1350"/>
              <a:ext cx="268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version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536" name="Rectangle 152"/>
            <p:cNvSpPr>
              <a:spLocks noChangeArrowheads="1"/>
            </p:cNvSpPr>
            <p:nvPr/>
          </p:nvSpPr>
          <p:spPr bwMode="auto">
            <a:xfrm>
              <a:off x="2905" y="2047"/>
              <a:ext cx="355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VGUID of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537" name="Rectangle 153"/>
            <p:cNvSpPr>
              <a:spLocks noChangeArrowheads="1"/>
            </p:cNvSpPr>
            <p:nvPr/>
          </p:nvSpPr>
          <p:spPr bwMode="auto">
            <a:xfrm>
              <a:off x="2982" y="2166"/>
              <a:ext cx="309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version </a:t>
              </a:r>
              <a:r>
                <a:rPr lang="en-US" sz="1100" dirty="0" err="1">
                  <a:latin typeface="Arial" charset="0"/>
                </a:rPr>
                <a:t>i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538" name="Rectangle 154"/>
            <p:cNvSpPr>
              <a:spLocks noChangeArrowheads="1"/>
            </p:cNvSpPr>
            <p:nvPr/>
          </p:nvSpPr>
          <p:spPr bwMode="auto">
            <a:xfrm>
              <a:off x="798" y="872"/>
              <a:ext cx="263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AGUID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539" name="Freeform 155"/>
            <p:cNvSpPr>
              <a:spLocks/>
            </p:cNvSpPr>
            <p:nvPr/>
          </p:nvSpPr>
          <p:spPr bwMode="auto">
            <a:xfrm>
              <a:off x="1825" y="1159"/>
              <a:ext cx="66" cy="39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6" y="0"/>
                </a:cxn>
                <a:cxn ang="0">
                  <a:pos x="40" y="39"/>
                </a:cxn>
                <a:cxn ang="0">
                  <a:pos x="0" y="0"/>
                </a:cxn>
                <a:cxn ang="0">
                  <a:pos x="40" y="0"/>
                </a:cxn>
              </a:cxnLst>
              <a:rect l="0" t="0" r="r" b="b"/>
              <a:pathLst>
                <a:path w="66" h="39">
                  <a:moveTo>
                    <a:pt x="40" y="0"/>
                  </a:moveTo>
                  <a:lnTo>
                    <a:pt x="66" y="0"/>
                  </a:lnTo>
                  <a:lnTo>
                    <a:pt x="40" y="39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0" name="Freeform 156"/>
            <p:cNvSpPr>
              <a:spLocks/>
            </p:cNvSpPr>
            <p:nvPr/>
          </p:nvSpPr>
          <p:spPr bwMode="auto">
            <a:xfrm>
              <a:off x="1220" y="909"/>
              <a:ext cx="645" cy="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5" y="0"/>
                </a:cxn>
                <a:cxn ang="0">
                  <a:pos x="645" y="237"/>
                </a:cxn>
              </a:cxnLst>
              <a:rect l="0" t="0" r="r" b="b"/>
              <a:pathLst>
                <a:path w="645" h="237">
                  <a:moveTo>
                    <a:pt x="0" y="0"/>
                  </a:moveTo>
                  <a:lnTo>
                    <a:pt x="645" y="0"/>
                  </a:lnTo>
                  <a:lnTo>
                    <a:pt x="645" y="237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1" name="Rectangle 157"/>
            <p:cNvSpPr>
              <a:spLocks noChangeArrowheads="1"/>
            </p:cNvSpPr>
            <p:nvPr/>
          </p:nvSpPr>
          <p:spPr bwMode="auto">
            <a:xfrm>
              <a:off x="3232" y="3746"/>
              <a:ext cx="760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VGUID of version i-1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542" name="Rectangle 158"/>
            <p:cNvSpPr>
              <a:spLocks noChangeArrowheads="1"/>
            </p:cNvSpPr>
            <p:nvPr/>
          </p:nvSpPr>
          <p:spPr bwMode="auto">
            <a:xfrm>
              <a:off x="3365" y="1686"/>
              <a:ext cx="1475" cy="14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Rectangle 159"/>
            <p:cNvSpPr>
              <a:spLocks noChangeArrowheads="1"/>
            </p:cNvSpPr>
            <p:nvPr/>
          </p:nvSpPr>
          <p:spPr bwMode="auto">
            <a:xfrm>
              <a:off x="3522" y="3390"/>
              <a:ext cx="37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dirty="0">
                  <a:latin typeface="Arial" charset="0"/>
                </a:rPr>
                <a:t>data blocks</a:t>
              </a:r>
              <a:endParaRPr lang="en-US" sz="1500" dirty="0">
                <a:solidFill>
                  <a:schemeClr val="tx1"/>
                </a:solidFill>
              </a:endParaRPr>
            </a:p>
          </p:txBody>
        </p:sp>
        <p:sp>
          <p:nvSpPr>
            <p:cNvPr id="16544" name="Rectangle 160"/>
            <p:cNvSpPr>
              <a:spLocks noChangeArrowheads="1"/>
            </p:cNvSpPr>
            <p:nvPr/>
          </p:nvSpPr>
          <p:spPr bwMode="auto">
            <a:xfrm rot="16200000">
              <a:off x="4728" y="2503"/>
              <a:ext cx="89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latin typeface="Arial" charset="0"/>
                </a:rPr>
                <a:t>BGUID (copy on write)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6546" name="Picture 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215" y="5472783"/>
            <a:ext cx="3828417" cy="117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OceanStore</a:t>
            </a:r>
            <a:r>
              <a:rPr lang="en-US" dirty="0"/>
              <a:t> storage organization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Association from AGUID to sequence of versions recorded in a signed certificate</a:t>
            </a:r>
          </a:p>
          <a:p>
            <a:pPr lvl="1"/>
            <a:r>
              <a:rPr lang="en-US" dirty="0"/>
              <a:t>Stored and replicated by primary copy scheme, AKA passive replication (</a:t>
            </a:r>
            <a:r>
              <a:rPr lang="en-US" dirty="0" err="1"/>
              <a:t>CptS</a:t>
            </a:r>
            <a:r>
              <a:rPr lang="en-US" dirty="0"/>
              <a:t> 562..)</a:t>
            </a:r>
          </a:p>
          <a:p>
            <a:r>
              <a:rPr lang="en-US" dirty="0"/>
              <a:t>Per trust model, construction of each new certificate agreed on by small set of hosts, </a:t>
            </a:r>
            <a:r>
              <a:rPr lang="en-US" b="1" u="sng" dirty="0"/>
              <a:t>inner ring</a:t>
            </a:r>
          </a:p>
          <a:p>
            <a:r>
              <a:rPr lang="en-US" dirty="0">
                <a:solidFill>
                  <a:schemeClr val="tx1"/>
                </a:solidFill>
              </a:rPr>
              <a:t>Not covering rest of storage </a:t>
            </a:r>
            <a:r>
              <a:rPr lang="en-US" dirty="0" err="1">
                <a:solidFill>
                  <a:schemeClr val="tx1"/>
                </a:solidFill>
              </a:rPr>
              <a:t>organizaion</a:t>
            </a:r>
            <a:r>
              <a:rPr lang="en-US" dirty="0">
                <a:solidFill>
                  <a:schemeClr val="tx1"/>
                </a:solidFill>
              </a:rPr>
              <a:t> for time constraints … read for self later</a:t>
            </a:r>
            <a:endParaRPr lang="en-US" b="1" u="sng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P2P system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Antecedents of P2P systems: DNS, USENET, research systems (Xerox PARC multiple)</a:t>
            </a:r>
          </a:p>
          <a:p>
            <a:r>
              <a:rPr lang="en-US" dirty="0"/>
              <a:t>Generations of P2P </a:t>
            </a:r>
            <a:r>
              <a:rPr lang="en-US" dirty="0" err="1"/>
              <a:t>system+apps</a:t>
            </a:r>
            <a:endParaRPr lang="en-US" dirty="0"/>
          </a:p>
          <a:p>
            <a:pPr marL="969963" lvl="1" indent="-457200">
              <a:buFont typeface="+mj-lt"/>
              <a:buAutoNum type="arabicPeriod"/>
            </a:pPr>
            <a:r>
              <a:rPr lang="en-US" dirty="0"/>
              <a:t>Napster (2001): music exchange service</a:t>
            </a:r>
          </a:p>
          <a:p>
            <a:pPr marL="969963" lvl="1" indent="-457200">
              <a:buFont typeface="+mj-lt"/>
              <a:buAutoNum type="arabicPeriod"/>
            </a:pPr>
            <a:r>
              <a:rPr lang="en-US" dirty="0"/>
              <a:t>File sharing  apps (</a:t>
            </a:r>
            <a:r>
              <a:rPr lang="en-US" dirty="0" err="1"/>
              <a:t>Freenet</a:t>
            </a:r>
            <a:r>
              <a:rPr lang="en-US" dirty="0"/>
              <a:t>, Gnutella, </a:t>
            </a:r>
            <a:r>
              <a:rPr lang="en-US" dirty="0" err="1"/>
              <a:t>Kazaa</a:t>
            </a:r>
            <a:r>
              <a:rPr lang="en-US" dirty="0"/>
              <a:t>, </a:t>
            </a:r>
            <a:r>
              <a:rPr lang="en-US" dirty="0" err="1"/>
              <a:t>BitTorrent</a:t>
            </a:r>
            <a:r>
              <a:rPr lang="en-US" dirty="0"/>
              <a:t>)</a:t>
            </a:r>
          </a:p>
          <a:p>
            <a:pPr marL="969963" lvl="1" indent="-457200">
              <a:buFont typeface="+mj-lt"/>
              <a:buAutoNum type="arabicPeriod"/>
            </a:pPr>
            <a:r>
              <a:rPr lang="en-US" dirty="0"/>
              <a:t>Middleware layer support (Pastry, Tapestry, CAN, Chord, …)</a:t>
            </a:r>
          </a:p>
          <a:p>
            <a:r>
              <a:rPr lang="en-US" dirty="0"/>
              <a:t>3G P2P middleware characteristics (offloading DADs)</a:t>
            </a:r>
          </a:p>
          <a:p>
            <a:pPr lvl="1"/>
            <a:r>
              <a:rPr lang="en-US" dirty="0"/>
              <a:t>Place resources on widely-distributed set of computers</a:t>
            </a:r>
          </a:p>
          <a:p>
            <a:pPr lvl="1"/>
            <a:r>
              <a:rPr lang="en-US" dirty="0"/>
              <a:t>Guarantees of request delivery in bounded # network hops</a:t>
            </a:r>
          </a:p>
          <a:p>
            <a:pPr lvl="1"/>
            <a:r>
              <a:rPr lang="en-US" dirty="0"/>
              <a:t>Place based on volatility/availability, trustworthiness of node</a:t>
            </a:r>
          </a:p>
          <a:p>
            <a:pPr lvl="1"/>
            <a:r>
              <a:rPr lang="en-US" dirty="0"/>
              <a:t>Resources identified w/GUIDs (usually secure hash: self-certifying)</a:t>
            </a:r>
          </a:p>
          <a:p>
            <a:pPr lvl="2"/>
            <a:r>
              <a:rPr lang="en-US" dirty="0"/>
              <a:t>Client can know not tampered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Q: how mutable/immutable can should/can the placed objects/files be?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OceanStore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Prototype for proving feasibility, in Java, not production</a:t>
            </a:r>
          </a:p>
          <a:p>
            <a:r>
              <a:rPr lang="en-US" dirty="0"/>
              <a:t>Several file benchmarks w/simple NSF client emulation</a:t>
            </a:r>
          </a:p>
          <a:p>
            <a:pPr lvl="1"/>
            <a:r>
              <a:rPr lang="en-US" dirty="0"/>
              <a:t>WAN: Substantially exceeds NFS for reading</a:t>
            </a:r>
          </a:p>
          <a:p>
            <a:pPr lvl="1"/>
            <a:r>
              <a:rPr lang="en-US" dirty="0"/>
              <a:t>WAN: within factor of 3 for NFS updates &amp; directories</a:t>
            </a:r>
          </a:p>
          <a:p>
            <a:pPr lvl="1"/>
            <a:r>
              <a:rPr lang="en-US" dirty="0"/>
              <a:t>LAN: much worse</a:t>
            </a:r>
          </a:p>
          <a:p>
            <a:r>
              <a:rPr lang="en-US" dirty="0"/>
              <a:t>Conclusion</a:t>
            </a:r>
          </a:p>
          <a:p>
            <a:pPr lvl="1"/>
            <a:r>
              <a:rPr lang="en-US" dirty="0"/>
              <a:t>May be effective over Internet on files that do not change much</a:t>
            </a:r>
          </a:p>
          <a:p>
            <a:pPr lvl="1"/>
            <a:r>
              <a:rPr lang="en-US" dirty="0"/>
              <a:t>Using instead of NSF questionable even over a LAN</a:t>
            </a:r>
          </a:p>
          <a:p>
            <a:pPr lvl="1"/>
            <a:r>
              <a:rPr lang="en-US" dirty="0"/>
              <a:t>But unfair comparison: using PKIs and trust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34957" y="375567"/>
            <a:ext cx="9286875" cy="615033"/>
          </a:xfrm>
          <a:ln/>
        </p:spPr>
        <p:txBody>
          <a:bodyPr rIns="122569"/>
          <a:lstStyle/>
          <a:p>
            <a:pPr marL="42097"/>
            <a:r>
              <a:rPr lang="en-US" dirty="0"/>
              <a:t>Figure 10.15: Performance evaluation of the Pond prototype emulating NFS</a:t>
            </a: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1633668" y="1220019"/>
            <a:ext cx="19348" cy="11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3327797" y="1220019"/>
            <a:ext cx="20557" cy="11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8" name="Rectangle 6"/>
          <p:cNvSpPr>
            <a:spLocks/>
          </p:cNvSpPr>
          <p:nvPr/>
        </p:nvSpPr>
        <p:spPr bwMode="auto">
          <a:xfrm>
            <a:off x="1871886" y="1095004"/>
            <a:ext cx="15720" cy="11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3579317" y="1095004"/>
            <a:ext cx="15720" cy="11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0" name="Rectangle 8"/>
          <p:cNvSpPr>
            <a:spLocks/>
          </p:cNvSpPr>
          <p:nvPr/>
        </p:nvSpPr>
        <p:spPr bwMode="auto">
          <a:xfrm>
            <a:off x="5303676" y="1095004"/>
            <a:ext cx="15720" cy="11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05378" y="1948905"/>
            <a:ext cx="5672491" cy="2606353"/>
            <a:chOff x="0" y="0"/>
            <a:chExt cx="4691" cy="2335"/>
          </a:xfrm>
        </p:grpSpPr>
        <p:sp>
          <p:nvSpPr>
            <p:cNvPr id="18442" name="Rectangle 10"/>
            <p:cNvSpPr>
              <a:spLocks/>
            </p:cNvSpPr>
            <p:nvPr/>
          </p:nvSpPr>
          <p:spPr bwMode="auto">
            <a:xfrm>
              <a:off x="16" y="16"/>
              <a:ext cx="4675" cy="509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3" name="Rectangle 11"/>
            <p:cNvSpPr>
              <a:spLocks/>
            </p:cNvSpPr>
            <p:nvPr/>
          </p:nvSpPr>
          <p:spPr bwMode="auto">
            <a:xfrm>
              <a:off x="570" y="1310"/>
              <a:ext cx="16" cy="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4" name="Rectangle 12"/>
            <p:cNvSpPr>
              <a:spLocks/>
            </p:cNvSpPr>
            <p:nvPr/>
          </p:nvSpPr>
          <p:spPr bwMode="auto">
            <a:xfrm>
              <a:off x="1971" y="1310"/>
              <a:ext cx="17" cy="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5" name="Rectangle 13"/>
            <p:cNvSpPr>
              <a:spLocks/>
            </p:cNvSpPr>
            <p:nvPr/>
          </p:nvSpPr>
          <p:spPr bwMode="auto">
            <a:xfrm>
              <a:off x="786" y="10"/>
              <a:ext cx="253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 dirty="0">
                  <a:solidFill>
                    <a:schemeClr val="tx1"/>
                  </a:solidFill>
                  <a:cs typeface="Times" charset="0"/>
                </a:rPr>
                <a:t>LAN</a:t>
              </a:r>
            </a:p>
          </p:txBody>
        </p:sp>
        <p:sp>
          <p:nvSpPr>
            <p:cNvPr id="18446" name="Rectangle 14"/>
            <p:cNvSpPr>
              <a:spLocks/>
            </p:cNvSpPr>
            <p:nvPr/>
          </p:nvSpPr>
          <p:spPr bwMode="auto">
            <a:xfrm>
              <a:off x="2199" y="10"/>
              <a:ext cx="28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 dirty="0">
                  <a:solidFill>
                    <a:schemeClr val="tx1"/>
                  </a:solidFill>
                  <a:cs typeface="Times" charset="0"/>
                </a:rPr>
                <a:t>WAN</a:t>
              </a:r>
            </a:p>
          </p:txBody>
        </p:sp>
        <p:sp>
          <p:nvSpPr>
            <p:cNvPr id="18447" name="Rectangle 15"/>
            <p:cNvSpPr>
              <a:spLocks/>
            </p:cNvSpPr>
            <p:nvPr/>
          </p:nvSpPr>
          <p:spPr bwMode="auto">
            <a:xfrm>
              <a:off x="3624" y="10"/>
              <a:ext cx="715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 dirty="0">
                  <a:solidFill>
                    <a:schemeClr val="tx1"/>
                  </a:solidFill>
                  <a:cs typeface="Times" charset="0"/>
                </a:rPr>
                <a:t>Predominant</a:t>
              </a:r>
            </a:p>
          </p:txBody>
        </p:sp>
        <p:sp>
          <p:nvSpPr>
            <p:cNvPr id="18448" name="Rectangle 16"/>
            <p:cNvSpPr>
              <a:spLocks/>
            </p:cNvSpPr>
            <p:nvPr/>
          </p:nvSpPr>
          <p:spPr bwMode="auto">
            <a:xfrm>
              <a:off x="3624" y="154"/>
              <a:ext cx="730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 dirty="0">
                  <a:solidFill>
                    <a:schemeClr val="tx1"/>
                  </a:solidFill>
                  <a:cs typeface="Times" charset="0"/>
                </a:rPr>
                <a:t>operations in</a:t>
              </a:r>
            </a:p>
          </p:txBody>
        </p:sp>
        <p:sp>
          <p:nvSpPr>
            <p:cNvPr id="18449" name="Rectangle 17"/>
            <p:cNvSpPr>
              <a:spLocks/>
            </p:cNvSpPr>
            <p:nvPr/>
          </p:nvSpPr>
          <p:spPr bwMode="auto">
            <a:xfrm>
              <a:off x="3615" y="310"/>
              <a:ext cx="611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 dirty="0">
                  <a:solidFill>
                    <a:schemeClr val="tx1"/>
                  </a:solidFill>
                  <a:cs typeface="Times" charset="0"/>
                </a:rPr>
                <a:t>benchmark</a:t>
              </a:r>
            </a:p>
          </p:txBody>
        </p:sp>
        <p:sp>
          <p:nvSpPr>
            <p:cNvPr id="18450" name="Rectangle 18"/>
            <p:cNvSpPr>
              <a:spLocks/>
            </p:cNvSpPr>
            <p:nvPr/>
          </p:nvSpPr>
          <p:spPr bwMode="auto">
            <a:xfrm>
              <a:off x="145" y="312"/>
              <a:ext cx="337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 dirty="0">
                  <a:solidFill>
                    <a:schemeClr val="tx1"/>
                  </a:solidFill>
                  <a:cs typeface="Times" charset="0"/>
                </a:rPr>
                <a:t>Phase</a:t>
              </a:r>
            </a:p>
          </p:txBody>
        </p:sp>
        <p:sp>
          <p:nvSpPr>
            <p:cNvPr id="18451" name="Rectangle 19"/>
            <p:cNvSpPr>
              <a:spLocks/>
            </p:cNvSpPr>
            <p:nvPr/>
          </p:nvSpPr>
          <p:spPr bwMode="auto">
            <a:xfrm>
              <a:off x="786" y="312"/>
              <a:ext cx="594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 dirty="0">
                  <a:solidFill>
                    <a:schemeClr val="tx1"/>
                  </a:solidFill>
                  <a:cs typeface="Times" charset="0"/>
                </a:rPr>
                <a:t>Linux NFS</a:t>
              </a:r>
            </a:p>
          </p:txBody>
        </p:sp>
        <p:sp>
          <p:nvSpPr>
            <p:cNvPr id="18452" name="Rectangle 20"/>
            <p:cNvSpPr>
              <a:spLocks/>
            </p:cNvSpPr>
            <p:nvPr/>
          </p:nvSpPr>
          <p:spPr bwMode="auto">
            <a:xfrm>
              <a:off x="1492" y="312"/>
              <a:ext cx="29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 dirty="0">
                  <a:solidFill>
                    <a:schemeClr val="tx1"/>
                  </a:solidFill>
                  <a:cs typeface="Times" charset="0"/>
                </a:rPr>
                <a:t>Pond</a:t>
              </a:r>
            </a:p>
          </p:txBody>
        </p:sp>
        <p:sp>
          <p:nvSpPr>
            <p:cNvPr id="18453" name="Rectangle 21"/>
            <p:cNvSpPr>
              <a:spLocks/>
            </p:cNvSpPr>
            <p:nvPr/>
          </p:nvSpPr>
          <p:spPr bwMode="auto">
            <a:xfrm>
              <a:off x="2199" y="312"/>
              <a:ext cx="594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 dirty="0">
                  <a:solidFill>
                    <a:schemeClr val="tx1"/>
                  </a:solidFill>
                  <a:cs typeface="Times" charset="0"/>
                </a:rPr>
                <a:t>Linux NFS</a:t>
              </a:r>
            </a:p>
          </p:txBody>
        </p:sp>
        <p:sp>
          <p:nvSpPr>
            <p:cNvPr id="18454" name="Rectangle 22"/>
            <p:cNvSpPr>
              <a:spLocks/>
            </p:cNvSpPr>
            <p:nvPr/>
          </p:nvSpPr>
          <p:spPr bwMode="auto">
            <a:xfrm>
              <a:off x="2905" y="312"/>
              <a:ext cx="29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 dirty="0">
                  <a:solidFill>
                    <a:schemeClr val="tx1"/>
                  </a:solidFill>
                  <a:cs typeface="Times" charset="0"/>
                </a:rPr>
                <a:t>Pond</a:t>
              </a:r>
            </a:p>
          </p:txBody>
        </p:sp>
        <p:sp>
          <p:nvSpPr>
            <p:cNvPr id="18455" name="Rectangle 23"/>
            <p:cNvSpPr>
              <a:spLocks/>
            </p:cNvSpPr>
            <p:nvPr/>
          </p:nvSpPr>
          <p:spPr bwMode="auto">
            <a:xfrm>
              <a:off x="145" y="600"/>
              <a:ext cx="69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1</a:t>
              </a:r>
            </a:p>
          </p:txBody>
        </p:sp>
        <p:sp>
          <p:nvSpPr>
            <p:cNvPr id="18456" name="Rectangle 24"/>
            <p:cNvSpPr>
              <a:spLocks/>
            </p:cNvSpPr>
            <p:nvPr/>
          </p:nvSpPr>
          <p:spPr bwMode="auto">
            <a:xfrm>
              <a:off x="786" y="600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0.0</a:t>
              </a:r>
            </a:p>
          </p:txBody>
        </p:sp>
        <p:sp>
          <p:nvSpPr>
            <p:cNvPr id="18457" name="Rectangle 25"/>
            <p:cNvSpPr>
              <a:spLocks/>
            </p:cNvSpPr>
            <p:nvPr/>
          </p:nvSpPr>
          <p:spPr bwMode="auto">
            <a:xfrm>
              <a:off x="1492" y="600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1.9</a:t>
              </a:r>
            </a:p>
          </p:txBody>
        </p:sp>
        <p:sp>
          <p:nvSpPr>
            <p:cNvPr id="18458" name="Rectangle 26"/>
            <p:cNvSpPr>
              <a:spLocks/>
            </p:cNvSpPr>
            <p:nvPr/>
          </p:nvSpPr>
          <p:spPr bwMode="auto">
            <a:xfrm>
              <a:off x="2199" y="600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0.9</a:t>
              </a:r>
            </a:p>
          </p:txBody>
        </p:sp>
        <p:sp>
          <p:nvSpPr>
            <p:cNvPr id="18459" name="Rectangle 27"/>
            <p:cNvSpPr>
              <a:spLocks/>
            </p:cNvSpPr>
            <p:nvPr/>
          </p:nvSpPr>
          <p:spPr bwMode="auto">
            <a:xfrm>
              <a:off x="2905" y="600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2.8</a:t>
              </a:r>
            </a:p>
          </p:txBody>
        </p:sp>
        <p:sp>
          <p:nvSpPr>
            <p:cNvPr id="18460" name="Rectangle 28"/>
            <p:cNvSpPr>
              <a:spLocks/>
            </p:cNvSpPr>
            <p:nvPr/>
          </p:nvSpPr>
          <p:spPr bwMode="auto">
            <a:xfrm>
              <a:off x="3624" y="600"/>
              <a:ext cx="834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Read and write</a:t>
              </a:r>
            </a:p>
          </p:txBody>
        </p:sp>
        <p:sp>
          <p:nvSpPr>
            <p:cNvPr id="18461" name="Rectangle 29"/>
            <p:cNvSpPr>
              <a:spLocks/>
            </p:cNvSpPr>
            <p:nvPr/>
          </p:nvSpPr>
          <p:spPr bwMode="auto">
            <a:xfrm>
              <a:off x="145" y="888"/>
              <a:ext cx="69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2</a:t>
              </a:r>
            </a:p>
          </p:txBody>
        </p:sp>
        <p:sp>
          <p:nvSpPr>
            <p:cNvPr id="18462" name="Rectangle 30"/>
            <p:cNvSpPr>
              <a:spLocks/>
            </p:cNvSpPr>
            <p:nvPr/>
          </p:nvSpPr>
          <p:spPr bwMode="auto">
            <a:xfrm>
              <a:off x="786" y="888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0.3</a:t>
              </a:r>
            </a:p>
          </p:txBody>
        </p:sp>
        <p:sp>
          <p:nvSpPr>
            <p:cNvPr id="18463" name="Rectangle 31"/>
            <p:cNvSpPr>
              <a:spLocks/>
            </p:cNvSpPr>
            <p:nvPr/>
          </p:nvSpPr>
          <p:spPr bwMode="auto">
            <a:xfrm>
              <a:off x="1492" y="888"/>
              <a:ext cx="236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11.0</a:t>
              </a:r>
            </a:p>
          </p:txBody>
        </p:sp>
        <p:sp>
          <p:nvSpPr>
            <p:cNvPr id="18464" name="Rectangle 32"/>
            <p:cNvSpPr>
              <a:spLocks/>
            </p:cNvSpPr>
            <p:nvPr/>
          </p:nvSpPr>
          <p:spPr bwMode="auto">
            <a:xfrm>
              <a:off x="2199" y="888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9.4</a:t>
              </a:r>
            </a:p>
          </p:txBody>
        </p:sp>
        <p:sp>
          <p:nvSpPr>
            <p:cNvPr id="18465" name="Rectangle 33"/>
            <p:cNvSpPr>
              <a:spLocks/>
            </p:cNvSpPr>
            <p:nvPr/>
          </p:nvSpPr>
          <p:spPr bwMode="auto">
            <a:xfrm>
              <a:off x="2905" y="888"/>
              <a:ext cx="241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16.8</a:t>
              </a:r>
            </a:p>
          </p:txBody>
        </p:sp>
        <p:sp>
          <p:nvSpPr>
            <p:cNvPr id="18466" name="Rectangle 34"/>
            <p:cNvSpPr>
              <a:spLocks/>
            </p:cNvSpPr>
            <p:nvPr/>
          </p:nvSpPr>
          <p:spPr bwMode="auto">
            <a:xfrm>
              <a:off x="3624" y="888"/>
              <a:ext cx="834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Read and write</a:t>
              </a:r>
            </a:p>
          </p:txBody>
        </p:sp>
        <p:sp>
          <p:nvSpPr>
            <p:cNvPr id="18467" name="Rectangle 35"/>
            <p:cNvSpPr>
              <a:spLocks/>
            </p:cNvSpPr>
            <p:nvPr/>
          </p:nvSpPr>
          <p:spPr bwMode="auto">
            <a:xfrm>
              <a:off x="145" y="1176"/>
              <a:ext cx="69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3</a:t>
              </a:r>
            </a:p>
          </p:txBody>
        </p:sp>
        <p:sp>
          <p:nvSpPr>
            <p:cNvPr id="18468" name="Rectangle 36"/>
            <p:cNvSpPr>
              <a:spLocks/>
            </p:cNvSpPr>
            <p:nvPr/>
          </p:nvSpPr>
          <p:spPr bwMode="auto">
            <a:xfrm>
              <a:off x="786" y="1176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1.1</a:t>
              </a:r>
            </a:p>
          </p:txBody>
        </p:sp>
        <p:sp>
          <p:nvSpPr>
            <p:cNvPr id="18469" name="Rectangle 37"/>
            <p:cNvSpPr>
              <a:spLocks/>
            </p:cNvSpPr>
            <p:nvPr/>
          </p:nvSpPr>
          <p:spPr bwMode="auto">
            <a:xfrm>
              <a:off x="1492" y="1176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1.8</a:t>
              </a:r>
            </a:p>
          </p:txBody>
        </p:sp>
        <p:sp>
          <p:nvSpPr>
            <p:cNvPr id="18470" name="Rectangle 38"/>
            <p:cNvSpPr>
              <a:spLocks/>
            </p:cNvSpPr>
            <p:nvPr/>
          </p:nvSpPr>
          <p:spPr bwMode="auto">
            <a:xfrm>
              <a:off x="2199" y="1176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8.3</a:t>
              </a:r>
            </a:p>
          </p:txBody>
        </p:sp>
        <p:sp>
          <p:nvSpPr>
            <p:cNvPr id="18471" name="Rectangle 39"/>
            <p:cNvSpPr>
              <a:spLocks/>
            </p:cNvSpPr>
            <p:nvPr/>
          </p:nvSpPr>
          <p:spPr bwMode="auto">
            <a:xfrm>
              <a:off x="2905" y="1176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1.8</a:t>
              </a:r>
            </a:p>
          </p:txBody>
        </p:sp>
        <p:sp>
          <p:nvSpPr>
            <p:cNvPr id="18472" name="Rectangle 40"/>
            <p:cNvSpPr>
              <a:spLocks/>
            </p:cNvSpPr>
            <p:nvPr/>
          </p:nvSpPr>
          <p:spPr bwMode="auto">
            <a:xfrm>
              <a:off x="3624" y="1176"/>
              <a:ext cx="28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Read</a:t>
              </a:r>
            </a:p>
          </p:txBody>
        </p:sp>
        <p:sp>
          <p:nvSpPr>
            <p:cNvPr id="18473" name="Rectangle 41"/>
            <p:cNvSpPr>
              <a:spLocks/>
            </p:cNvSpPr>
            <p:nvPr/>
          </p:nvSpPr>
          <p:spPr bwMode="auto">
            <a:xfrm>
              <a:off x="145" y="1463"/>
              <a:ext cx="69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4</a:t>
              </a:r>
            </a:p>
          </p:txBody>
        </p:sp>
        <p:sp>
          <p:nvSpPr>
            <p:cNvPr id="18474" name="Rectangle 42"/>
            <p:cNvSpPr>
              <a:spLocks/>
            </p:cNvSpPr>
            <p:nvPr/>
          </p:nvSpPr>
          <p:spPr bwMode="auto">
            <a:xfrm>
              <a:off x="786" y="1463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0.5</a:t>
              </a:r>
            </a:p>
          </p:txBody>
        </p:sp>
        <p:sp>
          <p:nvSpPr>
            <p:cNvPr id="18475" name="Rectangle 43"/>
            <p:cNvSpPr>
              <a:spLocks/>
            </p:cNvSpPr>
            <p:nvPr/>
          </p:nvSpPr>
          <p:spPr bwMode="auto">
            <a:xfrm>
              <a:off x="1492" y="1463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1.5</a:t>
              </a:r>
            </a:p>
          </p:txBody>
        </p:sp>
        <p:sp>
          <p:nvSpPr>
            <p:cNvPr id="18476" name="Rectangle 44"/>
            <p:cNvSpPr>
              <a:spLocks/>
            </p:cNvSpPr>
            <p:nvPr/>
          </p:nvSpPr>
          <p:spPr bwMode="auto">
            <a:xfrm>
              <a:off x="2199" y="1463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6.9</a:t>
              </a:r>
            </a:p>
          </p:txBody>
        </p:sp>
        <p:sp>
          <p:nvSpPr>
            <p:cNvPr id="18477" name="Rectangle 45"/>
            <p:cNvSpPr>
              <a:spLocks/>
            </p:cNvSpPr>
            <p:nvPr/>
          </p:nvSpPr>
          <p:spPr bwMode="auto">
            <a:xfrm>
              <a:off x="2905" y="1463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1.5</a:t>
              </a:r>
            </a:p>
          </p:txBody>
        </p:sp>
        <p:sp>
          <p:nvSpPr>
            <p:cNvPr id="18478" name="Rectangle 46"/>
            <p:cNvSpPr>
              <a:spLocks/>
            </p:cNvSpPr>
            <p:nvPr/>
          </p:nvSpPr>
          <p:spPr bwMode="auto">
            <a:xfrm>
              <a:off x="3624" y="1463"/>
              <a:ext cx="28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Read</a:t>
              </a:r>
            </a:p>
          </p:txBody>
        </p:sp>
        <p:sp>
          <p:nvSpPr>
            <p:cNvPr id="18479" name="Rectangle 47"/>
            <p:cNvSpPr>
              <a:spLocks/>
            </p:cNvSpPr>
            <p:nvPr/>
          </p:nvSpPr>
          <p:spPr bwMode="auto">
            <a:xfrm>
              <a:off x="145" y="1751"/>
              <a:ext cx="69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5</a:t>
              </a:r>
            </a:p>
          </p:txBody>
        </p:sp>
        <p:sp>
          <p:nvSpPr>
            <p:cNvPr id="18480" name="Rectangle 48"/>
            <p:cNvSpPr>
              <a:spLocks/>
            </p:cNvSpPr>
            <p:nvPr/>
          </p:nvSpPr>
          <p:spPr bwMode="auto">
            <a:xfrm>
              <a:off x="786" y="1751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2.6</a:t>
              </a:r>
            </a:p>
          </p:txBody>
        </p:sp>
        <p:sp>
          <p:nvSpPr>
            <p:cNvPr id="18481" name="Rectangle 49"/>
            <p:cNvSpPr>
              <a:spLocks/>
            </p:cNvSpPr>
            <p:nvPr/>
          </p:nvSpPr>
          <p:spPr bwMode="auto">
            <a:xfrm>
              <a:off x="1492" y="1751"/>
              <a:ext cx="241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21.0</a:t>
              </a:r>
            </a:p>
          </p:txBody>
        </p:sp>
        <p:sp>
          <p:nvSpPr>
            <p:cNvPr id="18482" name="Rectangle 50"/>
            <p:cNvSpPr>
              <a:spLocks/>
            </p:cNvSpPr>
            <p:nvPr/>
          </p:nvSpPr>
          <p:spPr bwMode="auto">
            <a:xfrm>
              <a:off x="2199" y="1751"/>
              <a:ext cx="241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21.5</a:t>
              </a:r>
            </a:p>
          </p:txBody>
        </p:sp>
        <p:sp>
          <p:nvSpPr>
            <p:cNvPr id="18483" name="Rectangle 51"/>
            <p:cNvSpPr>
              <a:spLocks/>
            </p:cNvSpPr>
            <p:nvPr/>
          </p:nvSpPr>
          <p:spPr bwMode="auto">
            <a:xfrm>
              <a:off x="2905" y="1751"/>
              <a:ext cx="241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32.0</a:t>
              </a:r>
            </a:p>
          </p:txBody>
        </p:sp>
        <p:sp>
          <p:nvSpPr>
            <p:cNvPr id="18484" name="Rectangle 52"/>
            <p:cNvSpPr>
              <a:spLocks/>
            </p:cNvSpPr>
            <p:nvPr/>
          </p:nvSpPr>
          <p:spPr bwMode="auto">
            <a:xfrm>
              <a:off x="3624" y="1751"/>
              <a:ext cx="834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Read and write</a:t>
              </a:r>
            </a:p>
          </p:txBody>
        </p:sp>
        <p:sp>
          <p:nvSpPr>
            <p:cNvPr id="18485" name="Rectangle 53"/>
            <p:cNvSpPr>
              <a:spLocks/>
            </p:cNvSpPr>
            <p:nvPr/>
          </p:nvSpPr>
          <p:spPr bwMode="auto">
            <a:xfrm>
              <a:off x="145" y="2039"/>
              <a:ext cx="28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Total</a:t>
              </a:r>
            </a:p>
          </p:txBody>
        </p:sp>
        <p:sp>
          <p:nvSpPr>
            <p:cNvPr id="18486" name="Rectangle 54"/>
            <p:cNvSpPr>
              <a:spLocks/>
            </p:cNvSpPr>
            <p:nvPr/>
          </p:nvSpPr>
          <p:spPr bwMode="auto">
            <a:xfrm>
              <a:off x="786" y="2039"/>
              <a:ext cx="17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4.5</a:t>
              </a:r>
            </a:p>
          </p:txBody>
        </p:sp>
        <p:sp>
          <p:nvSpPr>
            <p:cNvPr id="18487" name="Rectangle 55"/>
            <p:cNvSpPr>
              <a:spLocks/>
            </p:cNvSpPr>
            <p:nvPr/>
          </p:nvSpPr>
          <p:spPr bwMode="auto">
            <a:xfrm>
              <a:off x="1492" y="2039"/>
              <a:ext cx="241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37.2</a:t>
              </a:r>
            </a:p>
          </p:txBody>
        </p:sp>
        <p:sp>
          <p:nvSpPr>
            <p:cNvPr id="18488" name="Rectangle 56"/>
            <p:cNvSpPr>
              <a:spLocks/>
            </p:cNvSpPr>
            <p:nvPr/>
          </p:nvSpPr>
          <p:spPr bwMode="auto">
            <a:xfrm>
              <a:off x="2199" y="2039"/>
              <a:ext cx="241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47.0</a:t>
              </a:r>
            </a:p>
          </p:txBody>
        </p:sp>
        <p:sp>
          <p:nvSpPr>
            <p:cNvPr id="18489" name="Rectangle 57"/>
            <p:cNvSpPr>
              <a:spLocks/>
            </p:cNvSpPr>
            <p:nvPr/>
          </p:nvSpPr>
          <p:spPr bwMode="auto">
            <a:xfrm>
              <a:off x="2905" y="2039"/>
              <a:ext cx="241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chemeClr val="tx1"/>
                  </a:solidFill>
                  <a:cs typeface="Times" charset="0"/>
                </a:rPr>
                <a:t>54.9</a:t>
              </a:r>
            </a:p>
          </p:txBody>
        </p:sp>
        <p:sp>
          <p:nvSpPr>
            <p:cNvPr id="18490" name="Rectangle 58"/>
            <p:cNvSpPr>
              <a:spLocks/>
            </p:cNvSpPr>
            <p:nvPr/>
          </p:nvSpPr>
          <p:spPr bwMode="auto">
            <a:xfrm>
              <a:off x="767" y="2334"/>
              <a:ext cx="13" cy="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91" name="Rectangle 59"/>
            <p:cNvSpPr>
              <a:spLocks/>
            </p:cNvSpPr>
            <p:nvPr/>
          </p:nvSpPr>
          <p:spPr bwMode="auto">
            <a:xfrm>
              <a:off x="1473" y="2334"/>
              <a:ext cx="13" cy="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92" name="Rectangle 60"/>
            <p:cNvSpPr>
              <a:spLocks/>
            </p:cNvSpPr>
            <p:nvPr/>
          </p:nvSpPr>
          <p:spPr bwMode="auto">
            <a:xfrm>
              <a:off x="2179" y="2334"/>
              <a:ext cx="13" cy="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93" name="Rectangle 61"/>
            <p:cNvSpPr>
              <a:spLocks/>
            </p:cNvSpPr>
            <p:nvPr/>
          </p:nvSpPr>
          <p:spPr bwMode="auto">
            <a:xfrm>
              <a:off x="2886" y="2334"/>
              <a:ext cx="13" cy="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94" name="Rectangle 62"/>
            <p:cNvSpPr>
              <a:spLocks/>
            </p:cNvSpPr>
            <p:nvPr/>
          </p:nvSpPr>
          <p:spPr bwMode="auto">
            <a:xfrm>
              <a:off x="3605" y="2334"/>
              <a:ext cx="13" cy="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0" y="0"/>
              <a:ext cx="4690" cy="2331"/>
              <a:chOff x="0" y="0"/>
              <a:chExt cx="4690" cy="2331"/>
            </a:xfrm>
          </p:grpSpPr>
          <p:sp>
            <p:nvSpPr>
              <p:cNvPr id="18496" name="Line 64"/>
              <p:cNvSpPr>
                <a:spLocks noChangeShapeType="1"/>
              </p:cNvSpPr>
              <p:nvPr/>
            </p:nvSpPr>
            <p:spPr bwMode="auto">
              <a:xfrm>
                <a:off x="0" y="0"/>
                <a:ext cx="4690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/>
            </p:nvSpPr>
            <p:spPr bwMode="auto">
              <a:xfrm>
                <a:off x="0" y="2330"/>
                <a:ext cx="4690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Ivy file system [10.6.3]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covering in class</a:t>
            </a:r>
          </a:p>
          <a:p>
            <a:r>
              <a:rPr lang="en-US" dirty="0"/>
              <a:t>Ivy </a:t>
            </a:r>
            <a:r>
              <a:rPr lang="en-US" dirty="0">
                <a:solidFill>
                  <a:srgbClr val="FF0000"/>
                </a:solidFill>
              </a:rPr>
              <a:t>testable for 564</a:t>
            </a:r>
            <a:r>
              <a:rPr lang="en-US" dirty="0"/>
              <a:t>, read for exam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10.1: Distinctions between IP and overlay routing for peer-to-peer applications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066800"/>
            <a:ext cx="10287000" cy="7467600"/>
            <a:chOff x="-159" y="0"/>
            <a:chExt cx="7469" cy="5792"/>
          </a:xfrm>
        </p:grpSpPr>
        <p:sp>
          <p:nvSpPr>
            <p:cNvPr id="4101" name="Rectangle 5"/>
            <p:cNvSpPr>
              <a:spLocks/>
            </p:cNvSpPr>
            <p:nvPr/>
          </p:nvSpPr>
          <p:spPr bwMode="auto">
            <a:xfrm>
              <a:off x="0" y="19"/>
              <a:ext cx="7054" cy="17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4102" name="Picture 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9" y="0"/>
              <a:ext cx="7469" cy="5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0" y="3714"/>
              <a:ext cx="704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spare computing power on end-user computers</a:t>
            </a:r>
          </a:p>
          <a:p>
            <a:r>
              <a:rPr lang="en-US" dirty="0"/>
              <a:t>E.g., </a:t>
            </a:r>
            <a:r>
              <a:rPr lang="en-US" dirty="0" err="1"/>
              <a:t>SETI@home</a:t>
            </a:r>
            <a:endParaRPr lang="en-US" dirty="0"/>
          </a:p>
          <a:p>
            <a:pPr lvl="1"/>
            <a:r>
              <a:rPr lang="en-US" dirty="0"/>
              <a:t>HUGE amount of computations done</a:t>
            </a:r>
          </a:p>
          <a:p>
            <a:pPr lvl="1"/>
            <a:r>
              <a:rPr lang="en-US" dirty="0"/>
              <a:t>Unusual: no communication/</a:t>
            </a:r>
            <a:r>
              <a:rPr lang="en-US" dirty="0" err="1"/>
              <a:t>coord</a:t>
            </a:r>
            <a:r>
              <a:rPr lang="en-US" dirty="0"/>
              <a:t>. Between computers while processing the tasks (send to central server)</a:t>
            </a:r>
          </a:p>
          <a:p>
            <a:pPr lvl="1"/>
            <a:r>
              <a:rPr lang="en-US" dirty="0"/>
              <a:t>Other successor projects: protein folding, large prime numbers,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191000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Napster and its legacy [10.2]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906000" cy="5715000"/>
          </a:xfrm>
        </p:spPr>
        <p:txBody>
          <a:bodyPr/>
          <a:lstStyle/>
          <a:p>
            <a:r>
              <a:rPr lang="en-US" dirty="0"/>
              <a:t>Napster launched in 1999 … music files mainly</a:t>
            </a:r>
          </a:p>
          <a:p>
            <a:r>
              <a:rPr lang="en-US" dirty="0"/>
              <a:t>Architecture (Fig 10.2)</a:t>
            </a:r>
          </a:p>
          <a:p>
            <a:pPr lvl="1"/>
            <a:r>
              <a:rPr lang="en-US" dirty="0"/>
              <a:t>Centralized indexes</a:t>
            </a:r>
          </a:p>
          <a:p>
            <a:pPr lvl="1"/>
            <a:r>
              <a:rPr lang="en-US" dirty="0"/>
              <a:t>User supplied files (stored on their PCs)</a:t>
            </a:r>
          </a:p>
          <a:p>
            <a:r>
              <a:rPr lang="en-US" dirty="0"/>
              <a:t>Shut down by legal proceedings</a:t>
            </a:r>
          </a:p>
          <a:p>
            <a:pPr lvl="1"/>
            <a:r>
              <a:rPr lang="en-US" dirty="0"/>
              <a:t>Centralized index servers deemed essential part of process</a:t>
            </a:r>
          </a:p>
          <a:p>
            <a:r>
              <a:rPr lang="en-US" dirty="0"/>
              <a:t>Lessons learned</a:t>
            </a:r>
          </a:p>
          <a:p>
            <a:pPr lvl="1"/>
            <a:r>
              <a:rPr lang="en-US" dirty="0"/>
              <a:t>Feasible to build huge P2P sys. w/ (almost all) resources @edges</a:t>
            </a:r>
          </a:p>
          <a:p>
            <a:pPr lvl="1"/>
            <a:r>
              <a:rPr lang="en-US" dirty="0"/>
              <a:t>Network locality can be successfully exploited</a:t>
            </a:r>
          </a:p>
          <a:p>
            <a:r>
              <a:rPr lang="en-US" dirty="0"/>
              <a:t>Limitations: replicated index not consistent. </a:t>
            </a:r>
            <a:r>
              <a:rPr lang="en-US" dirty="0">
                <a:solidFill>
                  <a:srgbClr val="FF0000"/>
                </a:solidFill>
              </a:rPr>
              <a:t>(Matters?)</a:t>
            </a:r>
          </a:p>
          <a:p>
            <a:r>
              <a:rPr lang="en-US" dirty="0"/>
              <a:t>Application dependencies: </a:t>
            </a:r>
          </a:p>
          <a:p>
            <a:pPr lvl="1"/>
            <a:r>
              <a:rPr lang="en-US" dirty="0"/>
              <a:t>Music files never updated</a:t>
            </a:r>
          </a:p>
          <a:p>
            <a:pPr lvl="1"/>
            <a:r>
              <a:rPr lang="en-US" dirty="0"/>
              <a:t>No availability guarantees for a file (can download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5D15A-566C-409F-A413-E42E3117F28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8193087" y="6611938"/>
            <a:ext cx="14843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r>
              <a:rPr lang="en-US" sz="1000" dirty="0"/>
              <a:t>© 2020 David E. Bakken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2148799" y="6373564"/>
            <a:ext cx="6026795" cy="31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2575" bIns="0" anchor="b"/>
          <a:lstStyle/>
          <a:p>
            <a:pPr marL="42097" algn="ctr">
              <a:spcBef>
                <a:spcPts val="589"/>
              </a:spcBef>
            </a:pPr>
            <a:r>
              <a:rPr lang="en-US" sz="700" dirty="0">
                <a:solidFill>
                  <a:schemeClr val="tx1"/>
                </a:solidFill>
                <a:cs typeface="Times" charset="0"/>
              </a:rPr>
              <a:t>Instructor’s Guide for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Coulouris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Dollimore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,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Kindberg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 and Blair,  Distributed Systems: Concepts and Design   </a:t>
            </a:r>
            <a:r>
              <a:rPr lang="en-US" sz="700" dirty="0" err="1">
                <a:solidFill>
                  <a:schemeClr val="tx1"/>
                </a:solidFill>
                <a:cs typeface="Times" charset="0"/>
              </a:rPr>
              <a:t>Edn</a:t>
            </a:r>
            <a:r>
              <a:rPr lang="en-US" sz="700" dirty="0">
                <a:solidFill>
                  <a:schemeClr val="tx1"/>
                </a:solidFill>
                <a:cs typeface="Times" charset="0"/>
              </a:rPr>
              <a:t>. 5   </a:t>
            </a:r>
            <a:br>
              <a:rPr lang="en-US" sz="700" dirty="0">
                <a:solidFill>
                  <a:schemeClr val="tx1"/>
                </a:solidFill>
                <a:cs typeface="Times" charset="0"/>
              </a:rPr>
            </a:br>
            <a:r>
              <a:rPr lang="en-US" sz="700" dirty="0">
                <a:solidFill>
                  <a:schemeClr val="tx1"/>
                </a:solidFill>
                <a:cs typeface="Times" charset="0"/>
              </a:rPr>
              <a:t>©  Pearson Education 2012 </a:t>
            </a: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493365" y="1143000"/>
            <a:ext cx="88322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22569"/>
          <a:lstStyle/>
          <a:p>
            <a:pPr marL="42097"/>
            <a:r>
              <a:rPr lang="en-US" dirty="0"/>
              <a:t>Figure 10.2: Napster: peer-to-peer file sharing with a centralized, replicated index</a:t>
            </a:r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661" y="1557114"/>
            <a:ext cx="8541990" cy="412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lide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33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ADAA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s">
      <a:majorFont>
        <a:latin typeface="Arial"/>
        <a:ea typeface="ヒラギノ角ゴ ProN W3"/>
        <a:cs typeface=""/>
      </a:majorFont>
      <a:minorFont>
        <a:latin typeface="Arial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pitchFamily="60" charset="0"/>
            <a:ea typeface="ヒラギノ明朝 ProN W3" pitchFamily="60" charset="-128"/>
            <a:sym typeface="Times" pitchFamily="6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pitchFamily="60" charset="0"/>
            <a:ea typeface="ヒラギノ明朝 ProN W3" pitchFamily="60" charset="-128"/>
            <a:sym typeface="Times" pitchFamily="60" charset="0"/>
          </a:defRPr>
        </a:defPPr>
      </a:lstStyle>
    </a:lnDef>
  </a:objectDefaults>
  <a:extraClrSchemeLst>
    <a:extraClrScheme>
      <a:clrScheme name="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9421</TotalTime>
  <Pages>0</Pages>
  <Words>4469</Words>
  <Characters>0</Characters>
  <Application>Microsoft Office PowerPoint</Application>
  <PresentationFormat>A4 Paper (210x297 mm)</PresentationFormat>
  <Lines>0</Lines>
  <Paragraphs>561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Arial Black</vt:lpstr>
      <vt:lpstr>Arial Italic</vt:lpstr>
      <vt:lpstr>C Helvetica Condensed</vt:lpstr>
      <vt:lpstr>Courier New</vt:lpstr>
      <vt:lpstr>Times</vt:lpstr>
      <vt:lpstr>Times New Roman</vt:lpstr>
      <vt:lpstr>slides</vt:lpstr>
      <vt:lpstr>Slides for Chapter 10:  Peer-to-Peer Systems</vt:lpstr>
      <vt:lpstr>Introduction [10.1]</vt:lpstr>
      <vt:lpstr>Introduction (cont.)</vt:lpstr>
      <vt:lpstr>Introduction (cont.)</vt:lpstr>
      <vt:lpstr>P2P system evolution</vt:lpstr>
      <vt:lpstr>Figure 10.1: Distinctions between IP and overlay routing for peer-to-peer applications</vt:lpstr>
      <vt:lpstr>Distributed computation</vt:lpstr>
      <vt:lpstr>Napster and its legacy [10.2]</vt:lpstr>
      <vt:lpstr>Figure 10.2: Napster: peer-to-peer file sharing with a centralized, replicated index</vt:lpstr>
      <vt:lpstr>P2P MW [10.3]</vt:lpstr>
      <vt:lpstr>P2P MW (cont.)</vt:lpstr>
      <vt:lpstr>Figure 10.3: Distribution of information in a routing overlay</vt:lpstr>
      <vt:lpstr>Routing overlays [10.4]</vt:lpstr>
      <vt:lpstr>Routing overlays (cont.)</vt:lpstr>
      <vt:lpstr>Routing overlays (cont.)</vt:lpstr>
      <vt:lpstr>Figure 10.4: Basic programming interface for distributed hash table (DHT) as implemented by the PAST API over Pastry</vt:lpstr>
      <vt:lpstr>Figure 10.5: Basic API for distributed object location and routing (DOLR) as implemented by Tapestry</vt:lpstr>
      <vt:lpstr>Overlay case studies: Pastry, Tapestry [10.5]</vt:lpstr>
      <vt:lpstr>Pastry routing overlay [10.5.1]</vt:lpstr>
      <vt:lpstr>Pastry routing algorithm</vt:lpstr>
      <vt:lpstr>Figure 10.6: Circular routing alone is correct but inefficient Based on Rowstron and Druschel [2001]</vt:lpstr>
      <vt:lpstr>Full Pastry routing algorithm (Stage 2)</vt:lpstr>
      <vt:lpstr>Figure 10.7: First four rows of a Pastry routing table</vt:lpstr>
      <vt:lpstr>Figure 10.8: Pastry routing example  Based on Rowstron and Druschel [2001]</vt:lpstr>
      <vt:lpstr>Figure 10.9: Pastry’s routing algorithm</vt:lpstr>
      <vt:lpstr>Pastry host integration</vt:lpstr>
      <vt:lpstr>Pastry host failure or departure</vt:lpstr>
      <vt:lpstr>Pastry locality and fault tolerance</vt:lpstr>
      <vt:lpstr>Pastry dependability</vt:lpstr>
      <vt:lpstr>Pastry evaluation</vt:lpstr>
      <vt:lpstr>Tapestry [10.5.2]</vt:lpstr>
      <vt:lpstr>Tapestry (cont.)</vt:lpstr>
      <vt:lpstr>Figure 10.10: Tapestry routing From [Zhao et al. 2004]</vt:lpstr>
      <vt:lpstr>From structured to unstructured P2P [10.5.3]</vt:lpstr>
      <vt:lpstr>Unstructured P2P</vt:lpstr>
      <vt:lpstr>Figure 10.11: Structured versus unstructured peer-to-peer systems</vt:lpstr>
      <vt:lpstr>Unstructured P2P (cont.)</vt:lpstr>
      <vt:lpstr>Gnutella case study</vt:lpstr>
      <vt:lpstr>Figure 10.12: Key elements in the Gnutella protocol</vt:lpstr>
      <vt:lpstr>Application case studies: Squirrel, OceanStore, Ivy [10.6]</vt:lpstr>
      <vt:lpstr>Web caching 101</vt:lpstr>
      <vt:lpstr>Squirrel basics</vt:lpstr>
      <vt:lpstr>Squirrel evaluation</vt:lpstr>
      <vt:lpstr>OceanStore file store [10.6.2]</vt:lpstr>
      <vt:lpstr>OceanStore (cont.)</vt:lpstr>
      <vt:lpstr>OceanStore storage organization</vt:lpstr>
      <vt:lpstr>Figure 10.14: Types of identifier used in OceanStore </vt:lpstr>
      <vt:lpstr>Figure 10.13: Storage organization of OceanStore objects</vt:lpstr>
      <vt:lpstr>OceanStore storage organization (cont.)</vt:lpstr>
      <vt:lpstr>OceanStore performance</vt:lpstr>
      <vt:lpstr>Figure 10.15: Performance evaluation of the Pond prototype emulating NFS</vt:lpstr>
      <vt:lpstr>Ivy file system [10.6.3]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15.1 A distributed multimedia system</dc:title>
  <dc:creator>George Coulouris</dc:creator>
  <cp:lastModifiedBy>Dave</cp:lastModifiedBy>
  <cp:revision>75</cp:revision>
  <dcterms:modified xsi:type="dcterms:W3CDTF">2020-03-31T09:01:43Z</dcterms:modified>
</cp:coreProperties>
</file>