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02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104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100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106"/>
  </p:notesMasterIdLst>
  <p:handoutMasterIdLst>
    <p:handoutMasterId r:id="rId107"/>
  </p:handoutMasterIdLst>
  <p:sldIdLst>
    <p:sldId id="270" r:id="rId2"/>
    <p:sldId id="301" r:id="rId3"/>
    <p:sldId id="307" r:id="rId4"/>
    <p:sldId id="309" r:id="rId5"/>
    <p:sldId id="310" r:id="rId6"/>
    <p:sldId id="311" r:id="rId7"/>
    <p:sldId id="312" r:id="rId8"/>
    <p:sldId id="313" r:id="rId9"/>
    <p:sldId id="314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44" r:id="rId25"/>
    <p:sldId id="341" r:id="rId26"/>
    <p:sldId id="342" r:id="rId27"/>
    <p:sldId id="343" r:id="rId28"/>
    <p:sldId id="410" r:id="rId29"/>
    <p:sldId id="411" r:id="rId30"/>
    <p:sldId id="412" r:id="rId31"/>
    <p:sldId id="413" r:id="rId32"/>
    <p:sldId id="414" r:id="rId33"/>
    <p:sldId id="415" r:id="rId34"/>
    <p:sldId id="345" r:id="rId35"/>
    <p:sldId id="346" r:id="rId36"/>
    <p:sldId id="347" r:id="rId37"/>
    <p:sldId id="349" r:id="rId38"/>
    <p:sldId id="348" r:id="rId39"/>
    <p:sldId id="350" r:id="rId40"/>
    <p:sldId id="351" r:id="rId41"/>
    <p:sldId id="352" r:id="rId42"/>
    <p:sldId id="353" r:id="rId43"/>
    <p:sldId id="354" r:id="rId44"/>
    <p:sldId id="355" r:id="rId45"/>
    <p:sldId id="356" r:id="rId46"/>
    <p:sldId id="357" r:id="rId47"/>
    <p:sldId id="358" r:id="rId48"/>
    <p:sldId id="359" r:id="rId49"/>
    <p:sldId id="371" r:id="rId50"/>
    <p:sldId id="416" r:id="rId51"/>
    <p:sldId id="417" r:id="rId52"/>
    <p:sldId id="418" r:id="rId53"/>
    <p:sldId id="419" r:id="rId54"/>
    <p:sldId id="420" r:id="rId55"/>
    <p:sldId id="421" r:id="rId56"/>
    <p:sldId id="360" r:id="rId57"/>
    <p:sldId id="361" r:id="rId58"/>
    <p:sldId id="362" r:id="rId59"/>
    <p:sldId id="363" r:id="rId60"/>
    <p:sldId id="364" r:id="rId61"/>
    <p:sldId id="365" r:id="rId62"/>
    <p:sldId id="366" r:id="rId63"/>
    <p:sldId id="367" r:id="rId64"/>
    <p:sldId id="368" r:id="rId65"/>
    <p:sldId id="369" r:id="rId66"/>
    <p:sldId id="370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1" r:id="rId97"/>
    <p:sldId id="402" r:id="rId98"/>
    <p:sldId id="403" r:id="rId99"/>
    <p:sldId id="404" r:id="rId100"/>
    <p:sldId id="405" r:id="rId101"/>
    <p:sldId id="406" r:id="rId102"/>
    <p:sldId id="407" r:id="rId103"/>
    <p:sldId id="408" r:id="rId104"/>
    <p:sldId id="409" r:id="rId105"/>
  </p:sldIdLst>
  <p:sldSz cx="9144000" cy="6858000" type="screen4x3"/>
  <p:notesSz cx="7019925" cy="9305925"/>
  <p:defaultTextStyle>
    <a:defPPr>
      <a:defRPr lang="en-AU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7B38"/>
    <a:srgbClr val="FF0000"/>
    <a:srgbClr val="CCFFFF"/>
    <a:srgbClr val="66FF66"/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234" autoAdjust="0"/>
    <p:restoredTop sz="94686" autoAdjust="0"/>
  </p:normalViewPr>
  <p:slideViewPr>
    <p:cSldViewPr snapToObjects="1">
      <p:cViewPr>
        <p:scale>
          <a:sx n="70" d="100"/>
          <a:sy n="70" d="100"/>
        </p:scale>
        <p:origin x="-984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56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537639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t" anchorCtr="0" compatLnSpc="1">
            <a:prstTxWarp prst="textNoShape">
              <a:avLst/>
            </a:prstTxWarp>
          </a:bodyPr>
          <a:lstStyle>
            <a:lvl1pPr algn="l" defTabSz="910423">
              <a:defRPr sz="1200">
                <a:latin typeface="Times New Roman" pitchFamily="18" charset="0"/>
              </a:defRPr>
            </a:lvl1pPr>
          </a:lstStyle>
          <a:p>
            <a:r>
              <a:rPr lang="en-AU"/>
              <a:t>Morgan Kaufmann Publishers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12964" y="1"/>
            <a:ext cx="1506961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t" anchorCtr="0" compatLnSpc="1">
            <a:prstTxWarp prst="textNoShape">
              <a:avLst/>
            </a:prstTxWarp>
          </a:bodyPr>
          <a:lstStyle>
            <a:lvl1pPr algn="r" defTabSz="910423">
              <a:defRPr sz="1200">
                <a:latin typeface="Times New Roman" pitchFamily="18" charset="0"/>
              </a:defRPr>
            </a:lvl1pPr>
          </a:lstStyle>
          <a:p>
            <a:fld id="{16756C5D-B038-4E26-A0E1-C03F3325C8D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1134"/>
            <a:ext cx="537639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b" anchorCtr="0" compatLnSpc="1">
            <a:prstTxWarp prst="textNoShape">
              <a:avLst/>
            </a:prstTxWarp>
          </a:bodyPr>
          <a:lstStyle>
            <a:lvl1pPr algn="l" defTabSz="910423">
              <a:defRPr sz="1200">
                <a:latin typeface="Times New Roman" pitchFamily="18" charset="0"/>
              </a:defRPr>
            </a:lvl1pPr>
          </a:lstStyle>
          <a:p>
            <a:r>
              <a:rPr lang="en-AU"/>
              <a:t>Chapter 4 — The Processor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12964" y="8841134"/>
            <a:ext cx="1506961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b" anchorCtr="0" compatLnSpc="1">
            <a:prstTxWarp prst="textNoShape">
              <a:avLst/>
            </a:prstTxWarp>
          </a:bodyPr>
          <a:lstStyle>
            <a:lvl1pPr algn="r" defTabSz="910423">
              <a:defRPr sz="1200">
                <a:latin typeface="Times New Roman" pitchFamily="18" charset="0"/>
              </a:defRPr>
            </a:lvl1pPr>
          </a:lstStyle>
          <a:p>
            <a:fld id="{EE84237F-E654-476B-A056-F7289E72E802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17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t" anchorCtr="0" compatLnSpc="1">
            <a:prstTxWarp prst="textNoShape">
              <a:avLst/>
            </a:prstTxWarp>
          </a:bodyPr>
          <a:lstStyle>
            <a:lvl1pPr algn="l" defTabSz="910423">
              <a:defRPr sz="1200">
                <a:latin typeface="Times New Roman" pitchFamily="18" charset="0"/>
              </a:defRPr>
            </a:lvl1pPr>
          </a:lstStyle>
          <a:p>
            <a:r>
              <a:rPr lang="en-AU"/>
              <a:t>Morgan Kaufmann Publishers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749" y="1"/>
            <a:ext cx="304217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t" anchorCtr="0" compatLnSpc="1">
            <a:prstTxWarp prst="textNoShape">
              <a:avLst/>
            </a:prstTxWarp>
          </a:bodyPr>
          <a:lstStyle>
            <a:lvl1pPr algn="r" defTabSz="910423">
              <a:defRPr sz="1200">
                <a:latin typeface="Times New Roman" pitchFamily="18" charset="0"/>
              </a:defRPr>
            </a:lvl1pPr>
          </a:lstStyle>
          <a:p>
            <a:fld id="{88DD35FC-276E-4DF5-9AFB-D035E1DEDD1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572" y="4421289"/>
            <a:ext cx="5148782" cy="41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134"/>
            <a:ext cx="304217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b" anchorCtr="0" compatLnSpc="1">
            <a:prstTxWarp prst="textNoShape">
              <a:avLst/>
            </a:prstTxWarp>
          </a:bodyPr>
          <a:lstStyle>
            <a:lvl1pPr algn="l" defTabSz="910423">
              <a:defRPr sz="1200">
                <a:latin typeface="Times New Roman" pitchFamily="18" charset="0"/>
              </a:defRPr>
            </a:lvl1pPr>
          </a:lstStyle>
          <a:p>
            <a:r>
              <a:rPr lang="en-AU"/>
              <a:t>Chapter 4 — The Processor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749" y="8841134"/>
            <a:ext cx="3042177" cy="46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6" tIns="45513" rIns="91026" bIns="45513" numCol="1" anchor="b" anchorCtr="0" compatLnSpc="1">
            <a:prstTxWarp prst="textNoShape">
              <a:avLst/>
            </a:prstTxWarp>
          </a:bodyPr>
          <a:lstStyle>
            <a:lvl1pPr algn="r" defTabSz="910423">
              <a:defRPr sz="1200">
                <a:latin typeface="Times New Roman" pitchFamily="18" charset="0"/>
              </a:defRPr>
            </a:lvl1pPr>
          </a:lstStyle>
          <a:p>
            <a:fld id="{CC8E65A4-44D0-49F8-AB28-0E17B1FFE08C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5439B1-DBB3-46D8-B059-1569D574567F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52141-A635-4A6B-B6FB-084213E069B2}" type="slidenum">
              <a:rPr lang="en-AU"/>
              <a:pPr/>
              <a:t>1</a:t>
            </a:fld>
            <a:endParaRPr lang="en-AU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3988B2F-8458-4119-B4F9-801F7E265466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F8CD3-A2D8-4447-BC6F-7714B3E5D378}" type="slidenum">
              <a:rPr lang="en-AU"/>
              <a:pPr/>
              <a:t>10</a:t>
            </a:fld>
            <a:endParaRPr lang="en-AU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99B1984-D8F3-4018-9D5D-45D563AAE5F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D2B115-BD52-4A47-9381-E213D1D11BE1}" type="slidenum">
              <a:rPr lang="en-AU"/>
              <a:pPr/>
              <a:t>100</a:t>
            </a:fld>
            <a:endParaRPr lang="en-AU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FB4F4EB-78CA-4C9B-B442-C1D5E96F53E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99733-09A4-4FD2-88DA-9AF33CD192A7}" type="slidenum">
              <a:rPr lang="en-AU"/>
              <a:pPr/>
              <a:t>101</a:t>
            </a:fld>
            <a:endParaRPr lang="en-AU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C1DC0E6-2833-4867-A370-1891FE3A311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4E7FF-3022-4292-ABE5-01A7A0F72A19}" type="slidenum">
              <a:rPr lang="en-AU"/>
              <a:pPr/>
              <a:t>102</a:t>
            </a:fld>
            <a:endParaRPr lang="en-AU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BF1E34B-C503-44AF-8D9F-6F4E473552F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C596DB-55A8-489E-A1CF-0D3C501C1A42}" type="slidenum">
              <a:rPr lang="en-AU"/>
              <a:pPr/>
              <a:t>103</a:t>
            </a:fld>
            <a:endParaRPr lang="en-AU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8029A36-DBE8-497A-912D-09E12E98B81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7F388-9EAF-4722-B50C-68A371887F64}" type="slidenum">
              <a:rPr lang="en-AU"/>
              <a:pPr/>
              <a:t>104</a:t>
            </a:fld>
            <a:endParaRPr lang="en-AU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96DF39F-54D7-498B-B8CC-6B1D9499157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29B84-3D02-44B6-8495-C5365DDB1867}" type="slidenum">
              <a:rPr lang="en-AU"/>
              <a:pPr/>
              <a:t>11</a:t>
            </a:fld>
            <a:endParaRPr lang="en-AU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E2A234-9317-4D2F-93B1-974FE92CD16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494BC-F9BD-402A-9CAF-A5322A7EB5B9}" type="slidenum">
              <a:rPr lang="en-AU"/>
              <a:pPr/>
              <a:t>12</a:t>
            </a:fld>
            <a:endParaRPr lang="en-AU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18C8003-156F-44E4-A10C-D787CDD3635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002448-7E17-4CCB-A36F-3AB0E24CFA65}" type="slidenum">
              <a:rPr lang="en-AU"/>
              <a:pPr/>
              <a:t>13</a:t>
            </a:fld>
            <a:endParaRPr lang="en-AU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318700-CE22-4C59-8115-CBDFEAA772D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FEE50-6760-4138-9011-220E08C4B9E1}" type="slidenum">
              <a:rPr lang="en-AU"/>
              <a:pPr/>
              <a:t>14</a:t>
            </a:fld>
            <a:endParaRPr lang="en-AU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0B2E666-C5C0-4452-9FB5-1BD55C1DE18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50B755-E1D8-4D67-A1A9-EAAB5C40EBAE}" type="slidenum">
              <a:rPr lang="en-AU"/>
              <a:pPr/>
              <a:t>15</a:t>
            </a:fld>
            <a:endParaRPr lang="en-AU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F0E35C-62E9-4A96-B17C-D0D83917DF9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9376C-E8CF-4E92-8A5E-83A4E1E89B2B}" type="slidenum">
              <a:rPr lang="en-AU"/>
              <a:pPr/>
              <a:t>16</a:t>
            </a:fld>
            <a:endParaRPr lang="en-AU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6B5CE3-3AA2-4BFB-A944-4A298AF902E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19BA4-2954-4495-BF93-CB7FEA8D2672}" type="slidenum">
              <a:rPr lang="en-AU"/>
              <a:pPr/>
              <a:t>17</a:t>
            </a:fld>
            <a:endParaRPr lang="en-AU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DEFE731-8FBD-42DB-880F-7FC465D3C79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636814-C67E-4651-B0FA-FDCDC1C74BA2}" type="slidenum">
              <a:rPr lang="en-AU"/>
              <a:pPr/>
              <a:t>18</a:t>
            </a:fld>
            <a:endParaRPr lang="en-AU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1F4157-6772-4ED6-91CD-682D72AC7A7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51DAF-3443-4086-B3AA-30492D09470E}" type="slidenum">
              <a:rPr lang="en-AU"/>
              <a:pPr/>
              <a:t>19</a:t>
            </a:fld>
            <a:endParaRPr lang="en-AU"/>
          </a:p>
        </p:txBody>
      </p:sp>
      <p:sp>
        <p:nvSpPr>
          <p:cNvPr id="379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4F8A49A-92EC-4A39-8F14-4C182B61C30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EC18-D0FC-414C-8DB4-6BB5CCBB66C4}" type="slidenum">
              <a:rPr lang="en-AU"/>
              <a:pPr/>
              <a:t>2</a:t>
            </a:fld>
            <a:endParaRPr lang="en-AU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DF08D5-F7F2-47AC-81EA-5D116129365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B6272-1F18-479E-8A91-443DC1D3E0C6}" type="slidenum">
              <a:rPr lang="en-AU"/>
              <a:pPr/>
              <a:t>20</a:t>
            </a:fld>
            <a:endParaRPr lang="en-AU"/>
          </a:p>
        </p:txBody>
      </p:sp>
      <p:sp>
        <p:nvSpPr>
          <p:cNvPr id="38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8E07EDF-C40C-44D9-BE7B-D8F6B736262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B9D63-A869-4E76-96E4-5230041AB46A}" type="slidenum">
              <a:rPr lang="en-AU"/>
              <a:pPr/>
              <a:t>21</a:t>
            </a:fld>
            <a:endParaRPr lang="en-AU"/>
          </a:p>
        </p:txBody>
      </p:sp>
      <p:sp>
        <p:nvSpPr>
          <p:cNvPr id="3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C08AF8-F068-4F96-B6B5-9C92F22C5CA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BF3E4-4902-4419-8D65-66BB57617C36}" type="slidenum">
              <a:rPr lang="en-AU"/>
              <a:pPr/>
              <a:t>22</a:t>
            </a:fld>
            <a:endParaRPr lang="en-AU"/>
          </a:p>
        </p:txBody>
      </p:sp>
      <p:sp>
        <p:nvSpPr>
          <p:cNvPr id="386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C6C4D6-9337-49D1-AFBF-7E9842278FF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6CC53F-9C4F-447A-ABA6-EC373F2FBE3F}" type="slidenum">
              <a:rPr lang="en-AU"/>
              <a:pPr/>
              <a:t>23</a:t>
            </a:fld>
            <a:endParaRPr lang="en-AU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8C327C7-9285-4B92-8EC4-06635550AF1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2BD416-F0ED-4333-BB33-8ADD0D44D43C}" type="slidenum">
              <a:rPr lang="en-AU"/>
              <a:pPr/>
              <a:t>24</a:t>
            </a:fld>
            <a:endParaRPr lang="en-AU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4D3C3F-6564-4FA8-AD26-3B27DEEA42F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9FA21-F42F-44B2-B87C-44AB6A3B7F00}" type="slidenum">
              <a:rPr lang="en-AU"/>
              <a:pPr/>
              <a:t>25</a:t>
            </a:fld>
            <a:endParaRPr lang="en-AU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969365-98A3-477E-A00B-B2E78689BCA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008418-0952-4ADC-A1BB-7E9DE8EABDEC}" type="slidenum">
              <a:rPr lang="en-AU"/>
              <a:pPr/>
              <a:t>26</a:t>
            </a:fld>
            <a:endParaRPr lang="en-AU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1C87AFB-99AF-447F-8F22-8A5A82DF9A9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01A226-DBF6-4F92-85B8-1C84A90E8334}" type="slidenum">
              <a:rPr lang="en-AU"/>
              <a:pPr/>
              <a:t>27</a:t>
            </a:fld>
            <a:endParaRPr lang="en-AU"/>
          </a:p>
        </p:txBody>
      </p:sp>
      <p:sp>
        <p:nvSpPr>
          <p:cNvPr id="39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FBA1008-56B3-493C-A620-3BD629869D2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52E93-27D6-4B95-B541-19F277871DC0}" type="slidenum">
              <a:rPr lang="en-AU"/>
              <a:pPr/>
              <a:t>28</a:t>
            </a:fld>
            <a:endParaRPr lang="en-AU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45E1AFC-E6BD-419A-ABEA-5AE382B13F4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429EAC-E69C-44EB-8C5B-13C0589FD9D8}" type="slidenum">
              <a:rPr lang="en-AU"/>
              <a:pPr/>
              <a:t>29</a:t>
            </a:fld>
            <a:endParaRPr lang="en-AU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3DBE6CF-7FBD-4764-99CC-BAD07820370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94DD8-B39C-4C3E-99D6-5183D5B62907}" type="slidenum">
              <a:rPr lang="en-AU"/>
              <a:pPr/>
              <a:t>3</a:t>
            </a:fld>
            <a:endParaRPr lang="en-AU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76D8A18-2BE2-4D40-B5B2-AAB811245CB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FBDF4-B12E-4843-83AA-1189277BE12A}" type="slidenum">
              <a:rPr lang="en-AU"/>
              <a:pPr/>
              <a:t>30</a:t>
            </a:fld>
            <a:endParaRPr lang="en-AU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1CCF30-3094-42D4-B566-00FBE8337A0C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96386-131E-4E76-AF32-433D1564FEF1}" type="slidenum">
              <a:rPr lang="en-AU"/>
              <a:pPr/>
              <a:t>31</a:t>
            </a:fld>
            <a:endParaRPr lang="en-AU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1EBA8CD-2A0C-43D0-B109-2F454C6DC4F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E1DEFD-276E-418E-88EA-DE00EABF5C71}" type="slidenum">
              <a:rPr lang="en-AU"/>
              <a:pPr/>
              <a:t>32</a:t>
            </a:fld>
            <a:endParaRPr lang="en-AU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90FBDF7-36F7-428F-A867-C18E4712381F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A02F0-0C6B-4925-A5C5-05A488588854}" type="slidenum">
              <a:rPr lang="en-AU"/>
              <a:pPr/>
              <a:t>33</a:t>
            </a:fld>
            <a:endParaRPr lang="en-AU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53C78DC-E65D-47DC-A37F-5065456F237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C179C-A022-4590-B1A0-A6144A316435}" type="slidenum">
              <a:rPr lang="en-AU"/>
              <a:pPr/>
              <a:t>34</a:t>
            </a:fld>
            <a:endParaRPr lang="en-AU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30D6464-933F-499B-ABFD-9FDD12F0A2D6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DC5B29-F233-4869-B8AB-514B44E135AD}" type="slidenum">
              <a:rPr lang="en-AU"/>
              <a:pPr/>
              <a:t>35</a:t>
            </a:fld>
            <a:endParaRPr lang="en-AU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6ED3115-9767-4CD3-9DC3-1A5291F71A0C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11CCC-78AD-4A9E-B1C2-3AA61D5D90E5}" type="slidenum">
              <a:rPr lang="en-AU"/>
              <a:pPr/>
              <a:t>36</a:t>
            </a:fld>
            <a:endParaRPr lang="en-AU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D8E83AD-6667-4CEB-91B7-99DD83B1BF4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231632-9D2E-465C-AD4F-5F96A953DCF1}" type="slidenum">
              <a:rPr lang="en-AU"/>
              <a:pPr/>
              <a:t>37</a:t>
            </a:fld>
            <a:endParaRPr lang="en-AU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F0F4363-E57E-412A-BAC7-CDF02F33D0E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D869D-5EF9-42AE-B89F-4B2CF4A1A367}" type="slidenum">
              <a:rPr lang="en-AU"/>
              <a:pPr/>
              <a:t>38</a:t>
            </a:fld>
            <a:endParaRPr lang="en-AU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43F358-87B0-4587-83AD-122D57353E0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E2E0F-4D46-4E81-A2CB-D5B49B3221B7}" type="slidenum">
              <a:rPr lang="en-AU"/>
              <a:pPr/>
              <a:t>39</a:t>
            </a:fld>
            <a:endParaRPr lang="en-AU"/>
          </a:p>
        </p:txBody>
      </p:sp>
      <p:sp>
        <p:nvSpPr>
          <p:cNvPr id="4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83D96F4-F1AC-47BE-9670-2D4816ED05B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A87917-66F6-489C-9DD7-873C9408348F}" type="slidenum">
              <a:rPr lang="en-AU"/>
              <a:pPr/>
              <a:t>4</a:t>
            </a:fld>
            <a:endParaRPr lang="en-AU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31AD2ED-5C8F-424B-9B39-853D5A782A2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6BD0DD-7D35-43A5-95C3-CDA2FC3EBAF0}" type="slidenum">
              <a:rPr lang="en-AU"/>
              <a:pPr/>
              <a:t>40</a:t>
            </a:fld>
            <a:endParaRPr lang="en-AU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2185450-23CD-43BB-AE8B-2AFEF780656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FABC2-19A3-494C-87E2-3C749813DC4B}" type="slidenum">
              <a:rPr lang="en-AU"/>
              <a:pPr/>
              <a:t>41</a:t>
            </a:fld>
            <a:endParaRPr lang="en-AU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597717-49B0-4558-AE1E-AEDFD889D1F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E1BD57-521E-4B68-AC88-E9C46ACCCB46}" type="slidenum">
              <a:rPr lang="en-AU"/>
              <a:pPr/>
              <a:t>42</a:t>
            </a:fld>
            <a:endParaRPr lang="en-AU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B405DD-8F09-4D5F-8E8A-229F30772B4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7F46B-4C49-481A-BBA9-3AA662E24844}" type="slidenum">
              <a:rPr lang="en-AU"/>
              <a:pPr/>
              <a:t>43</a:t>
            </a:fld>
            <a:endParaRPr lang="en-AU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A63DF0-2177-4387-89F7-DCEE2165996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BCFE37-D305-4BA0-B9C4-714E2D169261}" type="slidenum">
              <a:rPr lang="en-AU"/>
              <a:pPr/>
              <a:t>44</a:t>
            </a:fld>
            <a:endParaRPr lang="en-AU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FDE4780-FE82-42E9-B363-7BBE05FD00A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9EA88-B67B-48C9-862E-4577DFB318E5}" type="slidenum">
              <a:rPr lang="en-AU"/>
              <a:pPr/>
              <a:t>45</a:t>
            </a:fld>
            <a:endParaRPr lang="en-AU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6238070-53CE-4E18-9391-A89DB9C25A0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35F7C0-8385-4456-A1FB-9E414DD48286}" type="slidenum">
              <a:rPr lang="en-AU"/>
              <a:pPr/>
              <a:t>46</a:t>
            </a:fld>
            <a:endParaRPr lang="en-AU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CBC585D-822E-4953-BC86-30769249502C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92B60-3191-4FB0-9A84-D45C06ED9F9D}" type="slidenum">
              <a:rPr lang="en-AU"/>
              <a:pPr/>
              <a:t>47</a:t>
            </a:fld>
            <a:endParaRPr lang="en-AU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9918AC-4BE7-4F5D-A49A-CB309C177E9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9ED46C-BBA7-40B5-8EC3-5DCC06988712}" type="slidenum">
              <a:rPr lang="en-AU"/>
              <a:pPr/>
              <a:t>48</a:t>
            </a:fld>
            <a:endParaRPr lang="en-AU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62451AD-1393-4716-A117-D2559809E10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92CE14-82A9-4C7C-BA29-E9115DB3D571}" type="slidenum">
              <a:rPr lang="en-AU"/>
              <a:pPr/>
              <a:t>49</a:t>
            </a:fld>
            <a:endParaRPr lang="en-AU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60B8D0-7A12-489E-8910-FF9E220488E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CB9B33-D4D2-498E-ABBD-DDF20E9C802B}" type="slidenum">
              <a:rPr lang="en-AU"/>
              <a:pPr/>
              <a:t>5</a:t>
            </a:fld>
            <a:endParaRPr lang="en-AU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3C61C46-6EC4-4AE2-B91C-A060E41F0C9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1C2669-DCFF-4AEC-9240-BDB7B4B97D3F}" type="slidenum">
              <a:rPr lang="en-AU"/>
              <a:pPr/>
              <a:t>50</a:t>
            </a:fld>
            <a:endParaRPr lang="en-AU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7D75FF-CB52-4B71-A475-0C009B97BA3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C852DD-6DAE-4B98-B6A5-8066669717FF}" type="slidenum">
              <a:rPr lang="en-AU"/>
              <a:pPr/>
              <a:t>51</a:t>
            </a:fld>
            <a:endParaRPr lang="en-AU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469C200-9DD5-49A6-999F-801FC49BA63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4EE8E-2F9B-413F-B64F-E926A4465B52}" type="slidenum">
              <a:rPr lang="en-AU"/>
              <a:pPr/>
              <a:t>52</a:t>
            </a:fld>
            <a:endParaRPr lang="en-AU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B816E94-E9E9-4CDE-8364-220E7C28441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ADC1F-A936-40A8-8B54-10D24435120B}" type="slidenum">
              <a:rPr lang="en-AU"/>
              <a:pPr/>
              <a:t>53</a:t>
            </a:fld>
            <a:endParaRPr lang="en-AU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83128CCF-D045-43D0-B560-10EBF55F43CF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FD15E-2AAC-41A1-B705-CFC94DF260B4}" type="slidenum">
              <a:rPr lang="en-AU"/>
              <a:pPr/>
              <a:t>54</a:t>
            </a:fld>
            <a:endParaRPr lang="en-AU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127CB71-3ADB-4581-900F-A29BCEE38E1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E71527-EC4C-47B9-8C15-A4146B8DBEC2}" type="slidenum">
              <a:rPr lang="en-AU"/>
              <a:pPr/>
              <a:t>55</a:t>
            </a:fld>
            <a:endParaRPr lang="en-AU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8686F95-D1F8-4DA2-9A92-0B72B97AC86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00696-2F33-47DB-A5DE-4A496EBE6C68}" type="slidenum">
              <a:rPr lang="en-AU"/>
              <a:pPr/>
              <a:t>56</a:t>
            </a:fld>
            <a:endParaRPr lang="en-AU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672E2D9-A0A7-4B3F-AC58-B9C533F54B7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F15A1E-4CFB-453B-AC00-9761B1E87670}" type="slidenum">
              <a:rPr lang="en-AU"/>
              <a:pPr/>
              <a:t>57</a:t>
            </a:fld>
            <a:endParaRPr lang="en-AU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C157EB-DCC5-4EBB-A6AA-D72F096F33B4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ABD1E2-86CA-4714-B40A-33070803B719}" type="slidenum">
              <a:rPr lang="en-AU"/>
              <a:pPr/>
              <a:t>58</a:t>
            </a:fld>
            <a:endParaRPr lang="en-AU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FFF30B-51BF-4109-9A9B-6204DEEA093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217DF-1553-47A5-858F-F43F4912CDA6}" type="slidenum">
              <a:rPr lang="en-AU"/>
              <a:pPr/>
              <a:t>59</a:t>
            </a:fld>
            <a:endParaRPr lang="en-AU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6D629AA-8B6B-4038-B36B-CF5310BEAE60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94DBA-FDF4-45D8-951D-1529FC70C87D}" type="slidenum">
              <a:rPr lang="en-AU"/>
              <a:pPr/>
              <a:t>6</a:t>
            </a:fld>
            <a:endParaRPr lang="en-AU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4BF7E8-A1F9-4E59-8957-7D4434AA66C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55BB55-A603-45B8-9C7A-BBED12A2EC1A}" type="slidenum">
              <a:rPr lang="en-AU"/>
              <a:pPr/>
              <a:t>60</a:t>
            </a:fld>
            <a:endParaRPr lang="en-AU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797B2CE-96B1-477E-9769-5D09F2C7557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402D1-EB56-4E33-B3C7-1CEE213B03EE}" type="slidenum">
              <a:rPr lang="en-AU"/>
              <a:pPr/>
              <a:t>61</a:t>
            </a:fld>
            <a:endParaRPr lang="en-AU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762072A-EADF-494F-B168-DD54B1AAE33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B8A416-4218-41AD-9C51-53DA00737240}" type="slidenum">
              <a:rPr lang="en-AU"/>
              <a:pPr/>
              <a:t>62</a:t>
            </a:fld>
            <a:endParaRPr lang="en-AU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4A87946-3875-478F-BD7F-B76E59C377C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BCDAAC-98FA-4920-8F9F-604F9C9CA643}" type="slidenum">
              <a:rPr lang="en-AU"/>
              <a:pPr/>
              <a:t>63</a:t>
            </a:fld>
            <a:endParaRPr lang="en-AU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C717216-BD23-4958-A79F-ECA1A3F041E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DE544-A702-45BC-B0E6-2A668841B06D}" type="slidenum">
              <a:rPr lang="en-AU"/>
              <a:pPr/>
              <a:t>64</a:t>
            </a:fld>
            <a:endParaRPr lang="en-AU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AA86925-AF15-4B6B-97E5-CF9518218D0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9F197-8C31-4CF5-9FEB-B754DAEE11DB}" type="slidenum">
              <a:rPr lang="en-AU"/>
              <a:pPr/>
              <a:t>65</a:t>
            </a:fld>
            <a:endParaRPr lang="en-AU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339DF0-1F21-446C-AC70-42E15AD052B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7A647-91B6-4735-BEEC-1FEEFCB53B4B}" type="slidenum">
              <a:rPr lang="en-AU"/>
              <a:pPr/>
              <a:t>66</a:t>
            </a:fld>
            <a:endParaRPr lang="en-AU"/>
          </a:p>
        </p:txBody>
      </p:sp>
      <p:sp>
        <p:nvSpPr>
          <p:cNvPr id="449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98B5C5-30A8-4633-ABB5-84E51C96174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CD3618-BFB2-46A6-9C07-B9A99BA2C0EC}" type="slidenum">
              <a:rPr lang="en-AU"/>
              <a:pPr/>
              <a:t>67</a:t>
            </a:fld>
            <a:endParaRPr lang="en-AU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08FEC7A-4C7E-4217-A90E-4390FAB64BA4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14C5C-C467-41D6-A2FB-760AA8285BA2}" type="slidenum">
              <a:rPr lang="en-AU"/>
              <a:pPr/>
              <a:t>68</a:t>
            </a:fld>
            <a:endParaRPr lang="en-AU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3892494-1D4C-456C-9019-A4FA80251CB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FC48C6-625A-4DFD-86B0-D1D6F54B0F8C}" type="slidenum">
              <a:rPr lang="en-AU"/>
              <a:pPr/>
              <a:t>69</a:t>
            </a:fld>
            <a:endParaRPr lang="en-AU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EAD06AD-95A8-4B5A-AC90-8C8C61ABB09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DCF20C-B6C2-4700-B2CD-EAD3C6AE0C6A}" type="slidenum">
              <a:rPr lang="en-AU"/>
              <a:pPr/>
              <a:t>7</a:t>
            </a:fld>
            <a:endParaRPr lang="en-AU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805A71B-F2E4-44A3-81D0-CA52B7C0410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FBDFA-DD79-4CF1-BCA9-E0F8D6B818C4}" type="slidenum">
              <a:rPr lang="en-AU"/>
              <a:pPr/>
              <a:t>70</a:t>
            </a:fld>
            <a:endParaRPr lang="en-AU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C9A0609-18AB-4C33-8228-5CA0DD63DF4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F150C5-92B0-4CA1-95F8-B93F83A18AF7}" type="slidenum">
              <a:rPr lang="en-AU"/>
              <a:pPr/>
              <a:t>71</a:t>
            </a:fld>
            <a:endParaRPr lang="en-AU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0CDBD32-1735-4C7A-836D-C881943F7144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E907F-6BC1-40E2-A1FE-0235F3C6026E}" type="slidenum">
              <a:rPr lang="en-AU"/>
              <a:pPr/>
              <a:t>72</a:t>
            </a:fld>
            <a:endParaRPr lang="en-AU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1D0590B-AE73-4510-BCE5-9C8F81AC009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1E9ABC-6E4F-4B25-B91D-E286C67E6569}" type="slidenum">
              <a:rPr lang="en-AU"/>
              <a:pPr/>
              <a:t>73</a:t>
            </a:fld>
            <a:endParaRPr lang="en-A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A3D17A-28BC-4024-8E47-11FB7F7ABE8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E4A626-D5E9-424A-8B8E-E0A5CA6AFEF2}" type="slidenum">
              <a:rPr lang="en-AU"/>
              <a:pPr/>
              <a:t>74</a:t>
            </a:fld>
            <a:endParaRPr lang="en-A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B7B28B-9003-423E-BA4F-1E770383CE1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F4D05-879D-4472-8679-EEF7FE9EE9D1}" type="slidenum">
              <a:rPr lang="en-AU"/>
              <a:pPr/>
              <a:t>75</a:t>
            </a:fld>
            <a:endParaRPr lang="en-A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CA8552C-7DA4-4005-971A-766349B86B0F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C12EA-5BEE-4F33-8E2F-572D76D0E006}" type="slidenum">
              <a:rPr lang="en-AU"/>
              <a:pPr/>
              <a:t>76</a:t>
            </a:fld>
            <a:endParaRPr lang="en-AU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8499D42-FC0B-414E-8D26-678345C47F6F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970A98-25E2-40CA-B955-36B64513250A}" type="slidenum">
              <a:rPr lang="en-AU"/>
              <a:pPr/>
              <a:t>77</a:t>
            </a:fld>
            <a:endParaRPr lang="en-AU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0B59A93-96F3-4288-869D-D39B07A95A8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FD1254-9C8A-4C66-B0E4-AB610E79BD93}" type="slidenum">
              <a:rPr lang="en-AU"/>
              <a:pPr/>
              <a:t>78</a:t>
            </a:fld>
            <a:endParaRPr lang="en-AU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E01EA9F-E848-42E6-8880-96A83CA6162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D1CE27-8DEF-449F-A38C-8E081F165CED}" type="slidenum">
              <a:rPr lang="en-AU"/>
              <a:pPr/>
              <a:t>79</a:t>
            </a:fld>
            <a:endParaRPr lang="en-AU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589F870-07F1-4B21-8CB4-C7DEA0B400B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8201C7-BB4D-4C17-9A26-2C7F8590E283}" type="slidenum">
              <a:rPr lang="en-AU"/>
              <a:pPr/>
              <a:t>8</a:t>
            </a:fld>
            <a:endParaRPr lang="en-AU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C6FFE5-20E8-4823-88C8-4FD4BA6E827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A9E55-22CF-4A9E-89D4-DAE682CB0C53}" type="slidenum">
              <a:rPr lang="en-AU"/>
              <a:pPr/>
              <a:t>80</a:t>
            </a:fld>
            <a:endParaRPr lang="en-AU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5AB7996-FC24-4247-AA73-D8F9273F2C5D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5CA476-2B47-4447-BE86-3851F6E76452}" type="slidenum">
              <a:rPr lang="en-AU"/>
              <a:pPr/>
              <a:t>81</a:t>
            </a:fld>
            <a:endParaRPr lang="en-AU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A7CDBA8-CE38-4F48-BB3B-D630C1278B0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FDD94F-38F6-4E05-816A-24D15A8A1CC0}" type="slidenum">
              <a:rPr lang="en-AU"/>
              <a:pPr/>
              <a:t>82</a:t>
            </a:fld>
            <a:endParaRPr lang="en-AU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5175759-A25A-4298-A85C-0B6352CCD014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8E4C50-493F-43E2-9753-2C34CB8A6BED}" type="slidenum">
              <a:rPr lang="en-AU"/>
              <a:pPr/>
              <a:t>83</a:t>
            </a:fld>
            <a:endParaRPr lang="en-AU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7D659A-7E3A-4953-80C2-0C5F0C8ADE1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D3E5FB-622F-43C0-B3CD-F09F230139BF}" type="slidenum">
              <a:rPr lang="en-AU"/>
              <a:pPr/>
              <a:t>84</a:t>
            </a:fld>
            <a:endParaRPr lang="en-AU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A2A9BD-39DD-4289-81F3-3674EE84F44C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17ABFB-6258-4B3B-AC32-458EC9717614}" type="slidenum">
              <a:rPr lang="en-AU"/>
              <a:pPr/>
              <a:t>85</a:t>
            </a:fld>
            <a:endParaRPr lang="en-AU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AAAF33A-3D8B-48E2-9160-8F52376BE4B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F5D3C8-3C82-4BB0-A0A8-4CA3E4871B24}" type="slidenum">
              <a:rPr lang="en-AU"/>
              <a:pPr/>
              <a:t>86</a:t>
            </a:fld>
            <a:endParaRPr lang="en-AU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EA347D6-F34F-47A3-8B84-2EE305999722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E74D5-AE39-4201-9B22-72E9724A3E09}" type="slidenum">
              <a:rPr lang="en-AU"/>
              <a:pPr/>
              <a:t>87</a:t>
            </a:fld>
            <a:endParaRPr lang="en-AU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89FD563-702E-4C6A-99BC-F3E9EC96AE8E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0892B-4CC5-4C9F-825A-4E393C9C1701}" type="slidenum">
              <a:rPr lang="en-AU"/>
              <a:pPr/>
              <a:t>88</a:t>
            </a:fld>
            <a:endParaRPr lang="en-AU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1B204C8-D21F-4736-BA04-DDE3190323A5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3C33F2-076E-46C5-9431-30E1C0E35365}" type="slidenum">
              <a:rPr lang="en-AU"/>
              <a:pPr/>
              <a:t>89</a:t>
            </a:fld>
            <a:endParaRPr lang="en-AU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B7E72A3-697D-44E7-B9CA-572731EA5127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5420E-53AE-430A-B87E-85691BBBB843}" type="slidenum">
              <a:rPr lang="en-AU"/>
              <a:pPr/>
              <a:t>9</a:t>
            </a:fld>
            <a:endParaRPr lang="en-AU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7D51141-3A7F-4FF5-A44D-007605703749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0E8546-AD22-4722-887F-26D4DE4F5956}" type="slidenum">
              <a:rPr lang="en-AU"/>
              <a:pPr/>
              <a:t>90</a:t>
            </a:fld>
            <a:endParaRPr lang="en-AU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DAC8126-E811-43E3-ACB2-DA61408794E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75B226-D558-48EB-ABA6-B0D969BEAF65}" type="slidenum">
              <a:rPr lang="en-AU"/>
              <a:pPr/>
              <a:t>91</a:t>
            </a:fld>
            <a:endParaRPr lang="en-AU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E890631-D94D-4C2E-9E55-58E011832F4B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21096-9B92-4339-A057-BDFA88AB2B55}" type="slidenum">
              <a:rPr lang="en-AU"/>
              <a:pPr/>
              <a:t>92</a:t>
            </a:fld>
            <a:endParaRPr lang="en-AU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84958D0-E774-4976-9B35-A56DA0E29E2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A414A-42C6-4F20-8D59-C92C09BB5315}" type="slidenum">
              <a:rPr lang="en-AU"/>
              <a:pPr/>
              <a:t>93</a:t>
            </a:fld>
            <a:endParaRPr lang="en-AU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0EDD203-87AF-4961-95E0-1C5CC762E4F8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B7A568-77A5-46C5-9DEA-C909AD347ECF}" type="slidenum">
              <a:rPr lang="en-AU"/>
              <a:pPr/>
              <a:t>94</a:t>
            </a:fld>
            <a:endParaRPr lang="en-AU"/>
          </a:p>
        </p:txBody>
      </p:sp>
      <p:sp>
        <p:nvSpPr>
          <p:cNvPr id="510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DD2844B-7EFA-41A8-90C8-8E33281DAED3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327B9-EBD3-4819-AF94-780CF811DF6B}" type="slidenum">
              <a:rPr lang="en-AU"/>
              <a:pPr/>
              <a:t>95</a:t>
            </a:fld>
            <a:endParaRPr lang="en-AU"/>
          </a:p>
        </p:txBody>
      </p:sp>
      <p:sp>
        <p:nvSpPr>
          <p:cNvPr id="51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9A7707F-BF33-4432-AE5E-A2C4F04D34A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C98E20-2BCF-4D93-BBE7-6532DCA27AFC}" type="slidenum">
              <a:rPr lang="en-AU"/>
              <a:pPr/>
              <a:t>96</a:t>
            </a:fld>
            <a:endParaRPr lang="en-AU"/>
          </a:p>
        </p:txBody>
      </p:sp>
      <p:sp>
        <p:nvSpPr>
          <p:cNvPr id="51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C3F2784-8A4B-484F-A00A-B408DE58CADA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76A59-D7D5-4B19-AB4B-864E659A1799}" type="slidenum">
              <a:rPr lang="en-AU"/>
              <a:pPr/>
              <a:t>97</a:t>
            </a:fld>
            <a:endParaRPr lang="en-AU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2423EB8-CE08-4436-A8E7-EE781157D831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7AAC2-8D1D-4117-A5D2-4EA968DFF27A}" type="slidenum">
              <a:rPr lang="en-AU"/>
              <a:pPr/>
              <a:t>98</a:t>
            </a:fld>
            <a:endParaRPr lang="en-AU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5C53F61-E4A3-430C-943A-ECB1AAEF30B6}" type="datetime3">
              <a:rPr lang="en-AU"/>
              <a:pPr/>
              <a:t>29 February, 2012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4 — The Processor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07421A-0AEF-4A17-809C-CEA5355E0E04}" type="slidenum">
              <a:rPr lang="en-AU"/>
              <a:pPr/>
              <a:t>99</a:t>
            </a:fld>
            <a:endParaRPr lang="en-AU"/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1" name="Rectangle 47"/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 anchor="t"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en-AU"/>
              <a:t>Chapter …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AU"/>
              <a:t>Subtitle</a:t>
            </a:r>
          </a:p>
        </p:txBody>
      </p:sp>
      <p:sp>
        <p:nvSpPr>
          <p:cNvPr id="42020" name="Rectangle 36"/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Rectangle 37"/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Rectangle 38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2024" name="Picture 40" descr="MKP-logo-white-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</p:spPr>
      </p:pic>
      <p:sp>
        <p:nvSpPr>
          <p:cNvPr id="42030" name="Rectangle 46"/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32" name="Rectangle 48"/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2035" name="Picture 51" descr="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</p:spPr>
      </p:pic>
      <p:pic>
        <p:nvPicPr>
          <p:cNvPr id="42036" name="Picture 52" descr="4th-edi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8D4E76-DE53-4911-BF5B-1FBE06B30F5A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6699B2-ED21-4B2F-9378-5A7F714A1AF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FAF65A-EB9C-4157-903E-FCA8C298767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4504EF-6E2A-48B6-86CD-E4488EE0B0F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662C52-98F4-4DF7-B05B-444494CCAD00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67DCC7-FE64-4EC7-BB68-6A18EB6E5768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3BECB2-0A9F-4D6B-A766-46F2A8E2F557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933183-51CC-4B8D-A751-593DC4088C62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3BF303-1272-4628-A90C-4C2A61D2CB01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D7D6F1-DE29-4525-8B2A-CB8E1CFAB1B5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/>
            </a:lvl1pPr>
          </a:lstStyle>
          <a:p>
            <a:fld id="{8B9058B2-E2F5-4E17-8252-B8B79F57469D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AU">
                <a:solidFill>
                  <a:schemeClr val="tx1"/>
                </a:solidFill>
              </a:rPr>
              <a:t>Chapter 4</a:t>
            </a:r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/>
              <a:t>The Processor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550F4D9-94C5-4BFD-A9DD-8B035E0EEDA4}" type="slidenum">
              <a:rPr lang="en-AU"/>
              <a:pPr/>
              <a:t>10</a:t>
            </a:fld>
            <a:endParaRPr lang="en-AU"/>
          </a:p>
        </p:txBody>
      </p:sp>
      <p:pic>
        <p:nvPicPr>
          <p:cNvPr id="360457" name="Picture 9" descr="f04-33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196975"/>
            <a:ext cx="7146925" cy="5168900"/>
          </a:xfrm>
          <a:prstGeom prst="rect">
            <a:avLst/>
          </a:prstGeom>
          <a:noFill/>
        </p:spPr>
      </p:pic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Pipelined Datapath</a:t>
            </a:r>
            <a:endParaRPr lang="en-AU"/>
          </a:p>
        </p:txBody>
      </p:sp>
      <p:sp>
        <p:nvSpPr>
          <p:cNvPr id="360453" name="AutoShape 5"/>
          <p:cNvSpPr>
            <a:spLocks/>
          </p:cNvSpPr>
          <p:nvPr/>
        </p:nvSpPr>
        <p:spPr bwMode="auto">
          <a:xfrm>
            <a:off x="2124075" y="5157788"/>
            <a:ext cx="571500" cy="330200"/>
          </a:xfrm>
          <a:prstGeom prst="borderCallout1">
            <a:avLst>
              <a:gd name="adj1" fmla="val 34616"/>
              <a:gd name="adj2" fmla="val 113333"/>
              <a:gd name="adj3" fmla="val -118750"/>
              <a:gd name="adj4" fmla="val 2297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 sz="1400"/>
              <a:t>WB</a:t>
            </a:r>
            <a:endParaRPr lang="en-AU" sz="1400"/>
          </a:p>
        </p:txBody>
      </p:sp>
      <p:sp>
        <p:nvSpPr>
          <p:cNvPr id="360454" name="AutoShape 6"/>
          <p:cNvSpPr>
            <a:spLocks/>
          </p:cNvSpPr>
          <p:nvPr/>
        </p:nvSpPr>
        <p:spPr bwMode="auto">
          <a:xfrm>
            <a:off x="395288" y="4292600"/>
            <a:ext cx="650875" cy="330200"/>
          </a:xfrm>
          <a:prstGeom prst="borderCallout1">
            <a:avLst>
              <a:gd name="adj1" fmla="val 34616"/>
              <a:gd name="adj2" fmla="val 111708"/>
              <a:gd name="adj3" fmla="val -68269"/>
              <a:gd name="adj4" fmla="val 15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 sz="1400"/>
              <a:t>MEM</a:t>
            </a:r>
            <a:endParaRPr lang="en-AU" sz="1400"/>
          </a:p>
        </p:txBody>
      </p:sp>
      <p:sp>
        <p:nvSpPr>
          <p:cNvPr id="360455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1512887" cy="9255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Right-to-left flow leads to hazards</a:t>
            </a:r>
            <a:endParaRPr lang="en-A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16F7416-C79F-47E9-913C-AB5127B07AA6}" type="slidenum">
              <a:rPr lang="en-AU"/>
              <a:pPr/>
              <a:t>100</a:t>
            </a:fld>
            <a:endParaRPr lang="en-AU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r>
              <a:rPr lang="en-US" sz="3600"/>
              <a:t>The Opteron X4 Microarchitecture</a:t>
            </a:r>
            <a:endParaRPr lang="en-AU" sz="3600"/>
          </a:p>
        </p:txBody>
      </p:sp>
      <p:sp>
        <p:nvSpPr>
          <p:cNvPr id="524291" name="Text Box 3"/>
          <p:cNvSpPr txBox="1">
            <a:spLocks noChangeArrowheads="1"/>
          </p:cNvSpPr>
          <p:nvPr/>
        </p:nvSpPr>
        <p:spPr bwMode="auto">
          <a:xfrm rot="5400000">
            <a:off x="5826919" y="2950369"/>
            <a:ext cx="62674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§4.11 Real Stuff: The AMD Opteron X4 (Barcelona) Pipeline</a:t>
            </a:r>
          </a:p>
        </p:txBody>
      </p:sp>
      <p:pic>
        <p:nvPicPr>
          <p:cNvPr id="524293" name="Picture 5" descr="f04-74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196975"/>
            <a:ext cx="5102225" cy="5256213"/>
          </a:xfrm>
          <a:prstGeom prst="rect">
            <a:avLst/>
          </a:prstGeom>
          <a:noFill/>
        </p:spPr>
      </p:pic>
      <p:sp>
        <p:nvSpPr>
          <p:cNvPr id="524294" name="AutoShape 6"/>
          <p:cNvSpPr>
            <a:spLocks/>
          </p:cNvSpPr>
          <p:nvPr/>
        </p:nvSpPr>
        <p:spPr bwMode="auto">
          <a:xfrm>
            <a:off x="7019925" y="1700213"/>
            <a:ext cx="1295400" cy="609600"/>
          </a:xfrm>
          <a:prstGeom prst="borderCallout1">
            <a:avLst>
              <a:gd name="adj1" fmla="val 18750"/>
              <a:gd name="adj2" fmla="val -5884"/>
              <a:gd name="adj3" fmla="val 136199"/>
              <a:gd name="adj4" fmla="val -4142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/>
              <a:t>72 physical registers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A3AA33E-7E3E-4EFF-B823-88F6F6325B36}" type="slidenum">
              <a:rPr lang="en-AU"/>
              <a:pPr/>
              <a:t>101</a:t>
            </a:fld>
            <a:endParaRPr lang="en-AU"/>
          </a:p>
        </p:txBody>
      </p:sp>
      <p:sp>
        <p:nvSpPr>
          <p:cNvPr id="5263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Opteron X4 Pipeline Flow</a:t>
            </a:r>
            <a:endParaRPr lang="en-AU"/>
          </a:p>
        </p:txBody>
      </p:sp>
      <p:sp>
        <p:nvSpPr>
          <p:cNvPr id="526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47700"/>
          </a:xfrm>
        </p:spPr>
        <p:txBody>
          <a:bodyPr/>
          <a:lstStyle/>
          <a:p>
            <a:r>
              <a:rPr lang="en-US" sz="2800"/>
              <a:t>For integer operations</a:t>
            </a:r>
          </a:p>
        </p:txBody>
      </p:sp>
      <p:pic>
        <p:nvPicPr>
          <p:cNvPr id="526341" name="Picture 5" descr="f04-7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916113"/>
            <a:ext cx="8280400" cy="1295400"/>
          </a:xfrm>
          <a:prstGeom prst="rect">
            <a:avLst/>
          </a:prstGeom>
          <a:noFill/>
        </p:spPr>
      </p:pic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684213" y="3429000"/>
            <a:ext cx="827087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FP is 5 stages longer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Up to 106 RISC-ops in progress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/>
              <a:t>Bottlenecks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Complex instructions with long dependencies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Branch mispredictions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/>
              <a:t>Memory access delays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CCB3500-9DD7-42F4-81CC-716FE1816EED}" type="slidenum">
              <a:rPr lang="en-AU"/>
              <a:pPr/>
              <a:t>102</a:t>
            </a:fld>
            <a:endParaRPr lang="en-AU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Fallacies</a:t>
            </a:r>
            <a:endParaRPr lang="en-AU" sz="400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Pipelining is easy (!)</a:t>
            </a:r>
          </a:p>
          <a:p>
            <a:pPr lvl="1"/>
            <a:r>
              <a:rPr lang="en-US" sz="2400"/>
              <a:t>The basic idea is easy</a:t>
            </a:r>
          </a:p>
          <a:p>
            <a:pPr lvl="1"/>
            <a:r>
              <a:rPr lang="en-US" sz="2400"/>
              <a:t>The devil is in the details</a:t>
            </a:r>
          </a:p>
          <a:p>
            <a:pPr lvl="2"/>
            <a:r>
              <a:rPr lang="en-US" sz="2000"/>
              <a:t>e.g., detecting data hazards</a:t>
            </a:r>
          </a:p>
          <a:p>
            <a:r>
              <a:rPr lang="en-US" sz="2800"/>
              <a:t>Pipelining is independent of technology</a:t>
            </a:r>
          </a:p>
          <a:p>
            <a:pPr lvl="1"/>
            <a:r>
              <a:rPr lang="en-US" sz="2400"/>
              <a:t>So why haven’t we always done pipelining?</a:t>
            </a:r>
          </a:p>
          <a:p>
            <a:pPr lvl="1"/>
            <a:r>
              <a:rPr lang="en-US" sz="2400"/>
              <a:t>More transistors make more advanced techniques feasible</a:t>
            </a:r>
          </a:p>
          <a:p>
            <a:pPr lvl="1"/>
            <a:r>
              <a:rPr lang="en-US" sz="2400"/>
              <a:t>Pipeline-related ISA design needs to take account of technology trends</a:t>
            </a:r>
          </a:p>
          <a:p>
            <a:pPr lvl="2"/>
            <a:r>
              <a:rPr lang="en-US" sz="2000"/>
              <a:t>e.g., predicated instructions</a:t>
            </a:r>
            <a:endParaRPr lang="en-AU" sz="2000"/>
          </a:p>
        </p:txBody>
      </p:sp>
      <p:sp>
        <p:nvSpPr>
          <p:cNvPr id="528388" name="Text Box 4"/>
          <p:cNvSpPr txBox="1">
            <a:spLocks noChangeArrowheads="1"/>
          </p:cNvSpPr>
          <p:nvPr/>
        </p:nvSpPr>
        <p:spPr bwMode="auto">
          <a:xfrm rot="5400000">
            <a:off x="7509669" y="1267619"/>
            <a:ext cx="29019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§4.13 Fallacies and Pitfalls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DAABC69-569E-4AA7-9936-39831BAB73DA}" type="slidenum">
              <a:rPr lang="en-AU"/>
              <a:pPr/>
              <a:t>103</a:t>
            </a:fld>
            <a:endParaRPr lang="en-AU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Pitfalls</a:t>
            </a:r>
            <a:endParaRPr lang="en-AU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Poor ISA design can make pipelining harder</a:t>
            </a:r>
          </a:p>
          <a:p>
            <a:pPr lvl="1"/>
            <a:r>
              <a:rPr lang="en-US"/>
              <a:t>e.g., complex instruction sets (VAX, IA-32)</a:t>
            </a:r>
          </a:p>
          <a:p>
            <a:pPr lvl="2"/>
            <a:r>
              <a:rPr lang="en-US"/>
              <a:t>Significant overhead to make pipelining work</a:t>
            </a:r>
          </a:p>
          <a:p>
            <a:pPr lvl="2"/>
            <a:r>
              <a:rPr lang="en-US"/>
              <a:t>IA-32 micro-op approach</a:t>
            </a:r>
          </a:p>
          <a:p>
            <a:pPr lvl="1"/>
            <a:r>
              <a:rPr lang="en-US"/>
              <a:t>e.g., complex addressing modes</a:t>
            </a:r>
          </a:p>
          <a:p>
            <a:pPr lvl="2"/>
            <a:r>
              <a:rPr lang="en-US"/>
              <a:t>Register update side effects, memory indirection</a:t>
            </a:r>
          </a:p>
          <a:p>
            <a:pPr lvl="1"/>
            <a:r>
              <a:rPr lang="en-US"/>
              <a:t>e.g., delayed branches</a:t>
            </a:r>
          </a:p>
          <a:p>
            <a:pPr lvl="2"/>
            <a:r>
              <a:rPr lang="en-US"/>
              <a:t>Advanced pipelines have long delay slots</a:t>
            </a:r>
            <a:endParaRPr lang="en-AU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DB8B58E5-10C5-4883-B764-AAD4D909C79B}" type="slidenum">
              <a:rPr lang="en-AU"/>
              <a:pPr/>
              <a:t>104</a:t>
            </a:fld>
            <a:endParaRPr lang="en-A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Concluding Remarks</a:t>
            </a:r>
            <a:endParaRPr lang="en-AU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ISA influences design of datapath and control</a:t>
            </a:r>
          </a:p>
          <a:p>
            <a:r>
              <a:rPr lang="en-US" sz="2800"/>
              <a:t>Datapath and control influence design of ISA</a:t>
            </a:r>
          </a:p>
          <a:p>
            <a:r>
              <a:rPr lang="en-US" sz="2800"/>
              <a:t>Pipelining improves instruction throughput</a:t>
            </a:r>
            <a:br>
              <a:rPr lang="en-US" sz="2800"/>
            </a:br>
            <a:r>
              <a:rPr lang="en-US" sz="2800"/>
              <a:t>using parallelism</a:t>
            </a:r>
          </a:p>
          <a:p>
            <a:pPr lvl="1"/>
            <a:r>
              <a:rPr lang="en-US" sz="2400"/>
              <a:t>More instructions completed per second</a:t>
            </a:r>
          </a:p>
          <a:p>
            <a:pPr lvl="1"/>
            <a:r>
              <a:rPr lang="en-US" sz="2400"/>
              <a:t>Latency for each instruction not reduced</a:t>
            </a:r>
          </a:p>
          <a:p>
            <a:r>
              <a:rPr lang="en-US" sz="2800"/>
              <a:t>Hazards: structural, data, control</a:t>
            </a:r>
          </a:p>
          <a:p>
            <a:r>
              <a:rPr lang="en-US" sz="2800"/>
              <a:t>Multiple issue and dynamic scheduling (ILP)</a:t>
            </a:r>
          </a:p>
          <a:p>
            <a:pPr lvl="1"/>
            <a:r>
              <a:rPr lang="en-US" sz="2400"/>
              <a:t>Dependencies limit achievable parallelism</a:t>
            </a:r>
          </a:p>
          <a:p>
            <a:pPr lvl="1"/>
            <a:r>
              <a:rPr lang="en-US" sz="2400"/>
              <a:t>Complexity leads to the power wall</a:t>
            </a:r>
          </a:p>
        </p:txBody>
      </p:sp>
      <p:sp>
        <p:nvSpPr>
          <p:cNvPr id="532484" name="Text Box 4"/>
          <p:cNvSpPr txBox="1">
            <a:spLocks noChangeArrowheads="1"/>
          </p:cNvSpPr>
          <p:nvPr/>
        </p:nvSpPr>
        <p:spPr bwMode="auto">
          <a:xfrm rot="5400000">
            <a:off x="7490619" y="1286669"/>
            <a:ext cx="2940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§4.14 Concluding Remarks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226C1D5-1A90-42DE-BA87-8F2CA16C8987}" type="slidenum">
              <a:rPr lang="en-AU"/>
              <a:pPr/>
              <a:t>11</a:t>
            </a:fld>
            <a:endParaRPr lang="en-AU"/>
          </a:p>
        </p:txBody>
      </p:sp>
      <p:pic>
        <p:nvPicPr>
          <p:cNvPr id="362503" name="Picture 7" descr="f04-3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492375"/>
            <a:ext cx="7993063" cy="3681413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registers</a:t>
            </a:r>
            <a:endParaRPr lang="en-AU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351837" cy="1306512"/>
          </a:xfrm>
        </p:spPr>
        <p:txBody>
          <a:bodyPr/>
          <a:lstStyle/>
          <a:p>
            <a:r>
              <a:rPr lang="en-US"/>
              <a:t>Need registers between stages</a:t>
            </a:r>
          </a:p>
          <a:p>
            <a:pPr lvl="1"/>
            <a:r>
              <a:rPr lang="en-US"/>
              <a:t>To hold information produced in previous cycle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B8AE62F-2C9A-4611-90A6-F17346C6BBF2}" type="slidenum">
              <a:rPr lang="en-AU"/>
              <a:pPr/>
              <a:t>12</a:t>
            </a:fld>
            <a:endParaRPr lang="en-AU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Operation</a:t>
            </a:r>
            <a:endParaRPr lang="en-AU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Cycle-by-cycle flow of instructions through the pipelined </a:t>
            </a:r>
            <a:r>
              <a:rPr lang="en-US" dirty="0" err="1"/>
              <a:t>datapath</a:t>
            </a:r>
            <a:endParaRPr lang="en-US" dirty="0"/>
          </a:p>
          <a:p>
            <a:pPr lvl="1"/>
            <a:r>
              <a:rPr lang="en-US" dirty="0"/>
              <a:t>“Single-clock-cycle” pipeline diagram</a:t>
            </a:r>
          </a:p>
          <a:p>
            <a:pPr lvl="2"/>
            <a:r>
              <a:rPr lang="en-US" dirty="0"/>
              <a:t>Shows pipeline usage in a single cycle</a:t>
            </a:r>
          </a:p>
          <a:p>
            <a:pPr lvl="2"/>
            <a:r>
              <a:rPr lang="en-US" dirty="0"/>
              <a:t>Highlight resources used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“multi-clock-cycle” diagram</a:t>
            </a:r>
          </a:p>
          <a:p>
            <a:pPr lvl="2"/>
            <a:r>
              <a:rPr lang="en-US" dirty="0"/>
              <a:t>Graph of operation over time</a:t>
            </a:r>
          </a:p>
          <a:p>
            <a:r>
              <a:rPr lang="en-US" dirty="0"/>
              <a:t>We’ll look at “single-clock-cycle” diagrams for load &amp; store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6DF59B6-9DDD-4128-8BC1-ED08DC60AC9E}" type="slidenum">
              <a:rPr lang="en-AU"/>
              <a:pPr/>
              <a:t>13</a:t>
            </a:fld>
            <a:endParaRPr lang="en-AU"/>
          </a:p>
        </p:txBody>
      </p:sp>
      <p:pic>
        <p:nvPicPr>
          <p:cNvPr id="366599" name="Picture 7" descr="f04-36-P374493-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20813"/>
            <a:ext cx="8186737" cy="4395787"/>
          </a:xfrm>
          <a:prstGeom prst="rect">
            <a:avLst/>
          </a:prstGeom>
          <a:noFill/>
        </p:spPr>
      </p:pic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IF for Load, Store, …</a:t>
            </a:r>
            <a:endParaRPr lang="en-A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65A304A-267E-406A-ADFC-246CEA983DE7}" type="slidenum">
              <a:rPr lang="en-AU"/>
              <a:pPr/>
              <a:t>14</a:t>
            </a:fld>
            <a:endParaRPr lang="en-AU"/>
          </a:p>
        </p:txBody>
      </p:sp>
      <p:pic>
        <p:nvPicPr>
          <p:cNvPr id="368647" name="Picture 7" descr="f04-36-P374493-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52563"/>
            <a:ext cx="8183562" cy="4383087"/>
          </a:xfrm>
          <a:prstGeom prst="rect">
            <a:avLst/>
          </a:prstGeom>
          <a:noFill/>
        </p:spPr>
      </p:pic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 for Load, Store, …</a:t>
            </a:r>
            <a:endParaRPr lang="en-A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241BC31-8B69-4F8F-88A9-C75B063F48AB}" type="slidenum">
              <a:rPr lang="en-AU"/>
              <a:pPr/>
              <a:t>15</a:t>
            </a:fld>
            <a:endParaRPr lang="en-AU"/>
          </a:p>
        </p:txBody>
      </p:sp>
      <p:pic>
        <p:nvPicPr>
          <p:cNvPr id="370694" name="Picture 6" descr="f04-37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1438"/>
            <a:ext cx="8137525" cy="4462462"/>
          </a:xfrm>
          <a:prstGeom prst="rect">
            <a:avLst/>
          </a:prstGeom>
          <a:noFill/>
        </p:spPr>
      </p:pic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for Load</a:t>
            </a:r>
            <a:endParaRPr lang="en-A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089FF2E-A46F-4A27-982A-C75CF5258E0A}" type="slidenum">
              <a:rPr lang="en-AU"/>
              <a:pPr/>
              <a:t>16</a:t>
            </a:fld>
            <a:endParaRPr lang="en-AU"/>
          </a:p>
        </p:txBody>
      </p:sp>
      <p:pic>
        <p:nvPicPr>
          <p:cNvPr id="372743" name="Picture 7" descr="f04-38-P374493-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8" y="1463675"/>
            <a:ext cx="8183562" cy="4425950"/>
          </a:xfrm>
          <a:prstGeom prst="rect">
            <a:avLst/>
          </a:prstGeom>
          <a:noFill/>
        </p:spPr>
      </p:pic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 for Load</a:t>
            </a:r>
            <a:endParaRPr lang="en-A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37B8646-7E42-4144-8BCE-4E0A9A972B15}" type="slidenum">
              <a:rPr lang="en-AU"/>
              <a:pPr/>
              <a:t>17</a:t>
            </a:fld>
            <a:endParaRPr lang="en-AU"/>
          </a:p>
        </p:txBody>
      </p:sp>
      <p:pic>
        <p:nvPicPr>
          <p:cNvPr id="374794" name="Picture 10" descr="f04-38-P374493-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511300"/>
            <a:ext cx="8191500" cy="4318000"/>
          </a:xfrm>
          <a:prstGeom prst="rect">
            <a:avLst/>
          </a:prstGeom>
          <a:noFill/>
        </p:spPr>
      </p:pic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 for Load</a:t>
            </a:r>
            <a:endParaRPr lang="en-AU"/>
          </a:p>
        </p:txBody>
      </p:sp>
      <p:sp>
        <p:nvSpPr>
          <p:cNvPr id="374788" name="Oval 4"/>
          <p:cNvSpPr>
            <a:spLocks noChangeArrowheads="1"/>
          </p:cNvSpPr>
          <p:nvPr/>
        </p:nvSpPr>
        <p:spPr bwMode="auto">
          <a:xfrm>
            <a:off x="3059113" y="4076700"/>
            <a:ext cx="865187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4789" name="AutoShape 5"/>
          <p:cNvSpPr>
            <a:spLocks/>
          </p:cNvSpPr>
          <p:nvPr/>
        </p:nvSpPr>
        <p:spPr bwMode="auto">
          <a:xfrm>
            <a:off x="1187450" y="5084763"/>
            <a:ext cx="1063625" cy="865187"/>
          </a:xfrm>
          <a:prstGeom prst="borderCallout1">
            <a:avLst>
              <a:gd name="adj1" fmla="val 13213"/>
              <a:gd name="adj2" fmla="val 107162"/>
              <a:gd name="adj3" fmla="val -52292"/>
              <a:gd name="adj4" fmla="val 16791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/>
              <a:t>Wrong</a:t>
            </a:r>
            <a:br>
              <a:rPr lang="en-US"/>
            </a:br>
            <a:r>
              <a:rPr lang="en-US"/>
              <a:t>register</a:t>
            </a:r>
            <a:br>
              <a:rPr lang="en-US"/>
            </a:br>
            <a:r>
              <a:rPr lang="en-US"/>
              <a:t>number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8" grpId="0" animBg="1"/>
      <p:bldP spid="3747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A5F0D72-DD0C-4BE8-A6E4-D1E41553956F}" type="slidenum">
              <a:rPr lang="en-AU"/>
              <a:pPr/>
              <a:t>18</a:t>
            </a:fld>
            <a:endParaRPr lang="en-AU"/>
          </a:p>
        </p:txBody>
      </p:sp>
      <p:pic>
        <p:nvPicPr>
          <p:cNvPr id="376838" name="Picture 6" descr="f04-41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4538" y="2057400"/>
            <a:ext cx="8183562" cy="3771900"/>
          </a:xfrm>
          <a:prstGeom prst="rect">
            <a:avLst/>
          </a:prstGeom>
          <a:noFill/>
        </p:spPr>
      </p:pic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Corrected Datapath for Load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1F45FCE7-BBAD-4BF9-A8FF-F93476F816B6}" type="slidenum">
              <a:rPr lang="en-AU"/>
              <a:pPr/>
              <a:t>19</a:t>
            </a:fld>
            <a:endParaRPr lang="en-AU"/>
          </a:p>
        </p:txBody>
      </p:sp>
      <p:pic>
        <p:nvPicPr>
          <p:cNvPr id="378886" name="Picture 6" descr="f04-3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346200"/>
            <a:ext cx="8137525" cy="4470400"/>
          </a:xfrm>
          <a:prstGeom prst="rect">
            <a:avLst/>
          </a:prstGeom>
          <a:noFill/>
        </p:spPr>
      </p:pic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for Store</a:t>
            </a:r>
            <a:endParaRPr lang="en-A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35401BB-9158-4D47-AFC2-10D1DF2A0094}" type="slidenum">
              <a:rPr lang="en-AU"/>
              <a:pPr/>
              <a:t>2</a:t>
            </a:fld>
            <a:endParaRPr lang="en-AU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Main Control Unit</a:t>
            </a:r>
            <a:endParaRPr lang="en-AU"/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Control signals derived from instruction</a:t>
            </a:r>
            <a:endParaRPr lang="en-AU"/>
          </a:p>
        </p:txBody>
      </p:sp>
      <p:grpSp>
        <p:nvGrpSpPr>
          <p:cNvPr id="302084" name="Group 4"/>
          <p:cNvGrpSpPr>
            <a:grpSpLocks/>
          </p:cNvGrpSpPr>
          <p:nvPr/>
        </p:nvGrpSpPr>
        <p:grpSpPr bwMode="auto">
          <a:xfrm>
            <a:off x="1619250" y="2060575"/>
            <a:ext cx="6913563" cy="773113"/>
            <a:chOff x="703" y="981"/>
            <a:chExt cx="4355" cy="487"/>
          </a:xfrm>
        </p:grpSpPr>
        <p:sp>
          <p:nvSpPr>
            <p:cNvPr id="302085" name="Text Box 5"/>
            <p:cNvSpPr txBox="1">
              <a:spLocks noChangeArrowheads="1"/>
            </p:cNvSpPr>
            <p:nvPr/>
          </p:nvSpPr>
          <p:spPr bwMode="auto">
            <a:xfrm>
              <a:off x="703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0</a:t>
              </a:r>
              <a:endParaRPr lang="en-AU" sz="2000"/>
            </a:p>
          </p:txBody>
        </p:sp>
        <p:sp>
          <p:nvSpPr>
            <p:cNvPr id="302086" name="Text Box 6"/>
            <p:cNvSpPr txBox="1">
              <a:spLocks noChangeArrowheads="1"/>
            </p:cNvSpPr>
            <p:nvPr/>
          </p:nvSpPr>
          <p:spPr bwMode="auto">
            <a:xfrm>
              <a:off x="152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087" name="Text Box 7"/>
            <p:cNvSpPr txBox="1">
              <a:spLocks noChangeArrowheads="1"/>
            </p:cNvSpPr>
            <p:nvPr/>
          </p:nvSpPr>
          <p:spPr bwMode="auto">
            <a:xfrm>
              <a:off x="220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088" name="Text Box 8"/>
            <p:cNvSpPr txBox="1">
              <a:spLocks noChangeArrowheads="1"/>
            </p:cNvSpPr>
            <p:nvPr/>
          </p:nvSpPr>
          <p:spPr bwMode="auto">
            <a:xfrm>
              <a:off x="2880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rd</a:t>
              </a:r>
              <a:endParaRPr lang="en-AU" sz="2000"/>
            </a:p>
          </p:txBody>
        </p:sp>
        <p:sp>
          <p:nvSpPr>
            <p:cNvPr id="302089" name="Text Box 9"/>
            <p:cNvSpPr txBox="1">
              <a:spLocks noChangeArrowheads="1"/>
            </p:cNvSpPr>
            <p:nvPr/>
          </p:nvSpPr>
          <p:spPr bwMode="auto">
            <a:xfrm>
              <a:off x="356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shamt</a:t>
              </a:r>
              <a:endParaRPr lang="en-AU" sz="2000"/>
            </a:p>
          </p:txBody>
        </p:sp>
        <p:sp>
          <p:nvSpPr>
            <p:cNvPr id="302090" name="Text Box 10"/>
            <p:cNvSpPr txBox="1">
              <a:spLocks noChangeArrowheads="1"/>
            </p:cNvSpPr>
            <p:nvPr/>
          </p:nvSpPr>
          <p:spPr bwMode="auto">
            <a:xfrm>
              <a:off x="4241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funct</a:t>
              </a:r>
              <a:endParaRPr lang="en-AU" sz="2000"/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879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4488" y="1256"/>
              <a:ext cx="2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5:0</a:t>
              </a:r>
              <a:endParaRPr lang="en-AU"/>
            </a:p>
          </p:txBody>
        </p:sp>
        <p:sp>
          <p:nvSpPr>
            <p:cNvPr id="302093" name="Text Box 13"/>
            <p:cNvSpPr txBox="1">
              <a:spLocks noChangeArrowheads="1"/>
            </p:cNvSpPr>
            <p:nvPr/>
          </p:nvSpPr>
          <p:spPr bwMode="auto">
            <a:xfrm>
              <a:off x="165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094" name="Text Box 14"/>
            <p:cNvSpPr txBox="1">
              <a:spLocks noChangeArrowheads="1"/>
            </p:cNvSpPr>
            <p:nvPr/>
          </p:nvSpPr>
          <p:spPr bwMode="auto">
            <a:xfrm>
              <a:off x="23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095" name="Text Box 15"/>
            <p:cNvSpPr txBox="1">
              <a:spLocks noChangeArrowheads="1"/>
            </p:cNvSpPr>
            <p:nvPr/>
          </p:nvSpPr>
          <p:spPr bwMode="auto">
            <a:xfrm>
              <a:off x="301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15:11</a:t>
              </a:r>
              <a:endParaRPr lang="en-AU"/>
            </a:p>
          </p:txBody>
        </p:sp>
        <p:sp>
          <p:nvSpPr>
            <p:cNvPr id="302096" name="Text Box 16"/>
            <p:cNvSpPr txBox="1">
              <a:spLocks noChangeArrowheads="1"/>
            </p:cNvSpPr>
            <p:nvPr/>
          </p:nvSpPr>
          <p:spPr bwMode="auto">
            <a:xfrm>
              <a:off x="3727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10:6</a:t>
              </a:r>
              <a:endParaRPr lang="en-AU"/>
            </a:p>
          </p:txBody>
        </p:sp>
      </p:grpSp>
      <p:grpSp>
        <p:nvGrpSpPr>
          <p:cNvPr id="302097" name="Group 17"/>
          <p:cNvGrpSpPr>
            <a:grpSpLocks/>
          </p:cNvGrpSpPr>
          <p:nvPr/>
        </p:nvGrpSpPr>
        <p:grpSpPr bwMode="auto">
          <a:xfrm>
            <a:off x="1619250" y="3068638"/>
            <a:ext cx="6913563" cy="773112"/>
            <a:chOff x="884" y="981"/>
            <a:chExt cx="4355" cy="487"/>
          </a:xfrm>
        </p:grpSpPr>
        <p:sp>
          <p:nvSpPr>
            <p:cNvPr id="302098" name="Text Box 18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35 or 43</a:t>
              </a:r>
              <a:endParaRPr lang="en-AU" sz="2000"/>
            </a:p>
          </p:txBody>
        </p:sp>
        <p:sp>
          <p:nvSpPr>
            <p:cNvPr id="302099" name="Text Box 19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100" name="Text Box 20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101" name="Text Box 21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02102" name="Text Box 22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103" name="Text Box 23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104" name="Text Box 24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105" name="Text Box 25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grpSp>
        <p:nvGrpSpPr>
          <p:cNvPr id="302106" name="Group 26"/>
          <p:cNvGrpSpPr>
            <a:grpSpLocks/>
          </p:cNvGrpSpPr>
          <p:nvPr/>
        </p:nvGrpSpPr>
        <p:grpSpPr bwMode="auto">
          <a:xfrm>
            <a:off x="1619250" y="4052888"/>
            <a:ext cx="6913563" cy="773112"/>
            <a:chOff x="884" y="981"/>
            <a:chExt cx="4355" cy="487"/>
          </a:xfrm>
        </p:grpSpPr>
        <p:sp>
          <p:nvSpPr>
            <p:cNvPr id="302107" name="Text Box 27"/>
            <p:cNvSpPr txBox="1">
              <a:spLocks noChangeArrowheads="1"/>
            </p:cNvSpPr>
            <p:nvPr/>
          </p:nvSpPr>
          <p:spPr bwMode="auto">
            <a:xfrm>
              <a:off x="884" y="981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4</a:t>
              </a:r>
              <a:endParaRPr lang="en-AU" sz="2000"/>
            </a:p>
          </p:txBody>
        </p:sp>
        <p:sp>
          <p:nvSpPr>
            <p:cNvPr id="302108" name="Text Box 28"/>
            <p:cNvSpPr txBox="1">
              <a:spLocks noChangeArrowheads="1"/>
            </p:cNvSpPr>
            <p:nvPr/>
          </p:nvSpPr>
          <p:spPr bwMode="auto">
            <a:xfrm>
              <a:off x="170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rs</a:t>
              </a:r>
              <a:endParaRPr lang="en-AU" sz="2000"/>
            </a:p>
          </p:txBody>
        </p:sp>
        <p:sp>
          <p:nvSpPr>
            <p:cNvPr id="302109" name="Text Box 29"/>
            <p:cNvSpPr txBox="1">
              <a:spLocks noChangeArrowheads="1"/>
            </p:cNvSpPr>
            <p:nvPr/>
          </p:nvSpPr>
          <p:spPr bwMode="auto">
            <a:xfrm>
              <a:off x="2381" y="981"/>
              <a:ext cx="680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rt</a:t>
              </a:r>
              <a:endParaRPr lang="en-AU" sz="2000"/>
            </a:p>
          </p:txBody>
        </p:sp>
        <p:sp>
          <p:nvSpPr>
            <p:cNvPr id="302110" name="Text Box 30"/>
            <p:cNvSpPr txBox="1">
              <a:spLocks noChangeArrowheads="1"/>
            </p:cNvSpPr>
            <p:nvPr/>
          </p:nvSpPr>
          <p:spPr bwMode="auto">
            <a:xfrm>
              <a:off x="3061" y="981"/>
              <a:ext cx="217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02111" name="Text Box 31"/>
            <p:cNvSpPr txBox="1">
              <a:spLocks noChangeArrowheads="1"/>
            </p:cNvSpPr>
            <p:nvPr/>
          </p:nvSpPr>
          <p:spPr bwMode="auto">
            <a:xfrm>
              <a:off x="1060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02112" name="Text Box 32"/>
            <p:cNvSpPr txBox="1">
              <a:spLocks noChangeArrowheads="1"/>
            </p:cNvSpPr>
            <p:nvPr/>
          </p:nvSpPr>
          <p:spPr bwMode="auto">
            <a:xfrm>
              <a:off x="1831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25:21</a:t>
              </a:r>
              <a:endParaRPr lang="en-AU"/>
            </a:p>
          </p:txBody>
        </p:sp>
        <p:sp>
          <p:nvSpPr>
            <p:cNvPr id="302113" name="Text Box 33"/>
            <p:cNvSpPr txBox="1">
              <a:spLocks noChangeArrowheads="1"/>
            </p:cNvSpPr>
            <p:nvPr/>
          </p:nvSpPr>
          <p:spPr bwMode="auto">
            <a:xfrm>
              <a:off x="2512" y="1256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20:16</a:t>
              </a:r>
              <a:endParaRPr lang="en-AU"/>
            </a:p>
          </p:txBody>
        </p:sp>
        <p:sp>
          <p:nvSpPr>
            <p:cNvPr id="302114" name="Text Box 34"/>
            <p:cNvSpPr txBox="1">
              <a:spLocks noChangeArrowheads="1"/>
            </p:cNvSpPr>
            <p:nvPr/>
          </p:nvSpPr>
          <p:spPr bwMode="auto">
            <a:xfrm>
              <a:off x="4000" y="1256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15:0</a:t>
              </a:r>
              <a:endParaRPr lang="en-AU"/>
            </a:p>
          </p:txBody>
        </p:sp>
      </p:grpSp>
      <p:sp>
        <p:nvSpPr>
          <p:cNvPr id="302115" name="Text Box 35"/>
          <p:cNvSpPr txBox="1">
            <a:spLocks noChangeArrowheads="1"/>
          </p:cNvSpPr>
          <p:nvPr/>
        </p:nvSpPr>
        <p:spPr bwMode="auto">
          <a:xfrm>
            <a:off x="595313" y="2112963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R-type</a:t>
            </a:r>
            <a:endParaRPr lang="en-AU" sz="1800"/>
          </a:p>
        </p:txBody>
      </p:sp>
      <p:sp>
        <p:nvSpPr>
          <p:cNvPr id="302116" name="Text Box 36"/>
          <p:cNvSpPr txBox="1">
            <a:spLocks noChangeArrowheads="1"/>
          </p:cNvSpPr>
          <p:nvPr/>
        </p:nvSpPr>
        <p:spPr bwMode="auto">
          <a:xfrm>
            <a:off x="595313" y="2978150"/>
            <a:ext cx="75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Load/</a:t>
            </a:r>
            <a:br>
              <a:rPr lang="en-US" sz="1800"/>
            </a:br>
            <a:r>
              <a:rPr lang="en-US" sz="1800"/>
              <a:t>Store</a:t>
            </a:r>
            <a:endParaRPr lang="en-AU" sz="1800"/>
          </a:p>
        </p:txBody>
      </p:sp>
      <p:sp>
        <p:nvSpPr>
          <p:cNvPr id="302117" name="Text Box 37"/>
          <p:cNvSpPr txBox="1">
            <a:spLocks noChangeArrowheads="1"/>
          </p:cNvSpPr>
          <p:nvPr/>
        </p:nvSpPr>
        <p:spPr bwMode="auto">
          <a:xfrm>
            <a:off x="595313" y="4129088"/>
            <a:ext cx="908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Branch</a:t>
            </a:r>
            <a:endParaRPr lang="en-AU" sz="1800"/>
          </a:p>
        </p:txBody>
      </p:sp>
      <p:sp>
        <p:nvSpPr>
          <p:cNvPr id="302118" name="AutoShape 38"/>
          <p:cNvSpPr>
            <a:spLocks/>
          </p:cNvSpPr>
          <p:nvPr/>
        </p:nvSpPr>
        <p:spPr bwMode="auto">
          <a:xfrm rot="-5400000">
            <a:off x="2196307" y="448548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19" name="AutoShape 39"/>
          <p:cNvSpPr>
            <a:spLocks/>
          </p:cNvSpPr>
          <p:nvPr/>
        </p:nvSpPr>
        <p:spPr bwMode="auto">
          <a:xfrm rot="-5400000">
            <a:off x="33845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20" name="AutoShape 40"/>
          <p:cNvSpPr>
            <a:spLocks/>
          </p:cNvSpPr>
          <p:nvPr/>
        </p:nvSpPr>
        <p:spPr bwMode="auto">
          <a:xfrm rot="-5400000">
            <a:off x="4464051" y="4594225"/>
            <a:ext cx="144462" cy="935037"/>
          </a:xfrm>
          <a:prstGeom prst="leftBrace">
            <a:avLst>
              <a:gd name="adj1" fmla="val 5393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121" name="Text Box 41"/>
          <p:cNvSpPr txBox="1">
            <a:spLocks noChangeArrowheads="1"/>
          </p:cNvSpPr>
          <p:nvPr/>
        </p:nvSpPr>
        <p:spPr bwMode="auto">
          <a:xfrm>
            <a:off x="1765300" y="5205413"/>
            <a:ext cx="100806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opcode</a:t>
            </a:r>
            <a:endParaRPr lang="en-AU" sz="1800"/>
          </a:p>
        </p:txBody>
      </p:sp>
      <p:sp>
        <p:nvSpPr>
          <p:cNvPr id="302122" name="Text Box 42"/>
          <p:cNvSpPr txBox="1">
            <a:spLocks noChangeArrowheads="1"/>
          </p:cNvSpPr>
          <p:nvPr/>
        </p:nvSpPr>
        <p:spPr bwMode="auto">
          <a:xfrm>
            <a:off x="2916238" y="5205413"/>
            <a:ext cx="100806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always read</a:t>
            </a:r>
            <a:endParaRPr lang="en-AU" sz="1800"/>
          </a:p>
        </p:txBody>
      </p:sp>
      <p:sp>
        <p:nvSpPr>
          <p:cNvPr id="302123" name="Text Box 43"/>
          <p:cNvSpPr txBox="1">
            <a:spLocks noChangeArrowheads="1"/>
          </p:cNvSpPr>
          <p:nvPr/>
        </p:nvSpPr>
        <p:spPr bwMode="auto">
          <a:xfrm>
            <a:off x="4068763" y="5205413"/>
            <a:ext cx="1008062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read, except for load</a:t>
            </a:r>
            <a:endParaRPr lang="en-AU" sz="1800"/>
          </a:p>
        </p:txBody>
      </p:sp>
      <p:sp>
        <p:nvSpPr>
          <p:cNvPr id="302124" name="Text Box 44"/>
          <p:cNvSpPr txBox="1">
            <a:spLocks noChangeArrowheads="1"/>
          </p:cNvSpPr>
          <p:nvPr/>
        </p:nvSpPr>
        <p:spPr bwMode="auto">
          <a:xfrm>
            <a:off x="5581650" y="5205413"/>
            <a:ext cx="1223963" cy="925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write for R-type and load</a:t>
            </a:r>
            <a:endParaRPr lang="en-AU" sz="1800"/>
          </a:p>
        </p:txBody>
      </p:sp>
      <p:sp>
        <p:nvSpPr>
          <p:cNvPr id="302125" name="Line 45"/>
          <p:cNvSpPr>
            <a:spLocks noChangeShapeType="1"/>
          </p:cNvSpPr>
          <p:nvPr/>
        </p:nvSpPr>
        <p:spPr bwMode="auto">
          <a:xfrm flipH="1" flipV="1">
            <a:off x="5005388" y="3548063"/>
            <a:ext cx="576262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26" name="Line 46"/>
          <p:cNvSpPr>
            <a:spLocks noChangeShapeType="1"/>
          </p:cNvSpPr>
          <p:nvPr/>
        </p:nvSpPr>
        <p:spPr bwMode="auto">
          <a:xfrm flipH="1" flipV="1">
            <a:off x="5292725" y="2540000"/>
            <a:ext cx="360363" cy="259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27" name="Text Box 47"/>
          <p:cNvSpPr txBox="1">
            <a:spLocks noChangeArrowheads="1"/>
          </p:cNvSpPr>
          <p:nvPr/>
        </p:nvSpPr>
        <p:spPr bwMode="auto">
          <a:xfrm>
            <a:off x="7308850" y="5205413"/>
            <a:ext cx="1439863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sign-extend and add</a:t>
            </a:r>
            <a:endParaRPr lang="en-AU" sz="1800"/>
          </a:p>
        </p:txBody>
      </p:sp>
      <p:sp>
        <p:nvSpPr>
          <p:cNvPr id="302128" name="Line 48"/>
          <p:cNvSpPr>
            <a:spLocks noChangeShapeType="1"/>
          </p:cNvSpPr>
          <p:nvPr/>
        </p:nvSpPr>
        <p:spPr bwMode="auto">
          <a:xfrm flipH="1" flipV="1">
            <a:off x="7453313" y="4556125"/>
            <a:ext cx="7143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129" name="Line 49"/>
          <p:cNvSpPr>
            <a:spLocks noChangeShapeType="1"/>
          </p:cNvSpPr>
          <p:nvPr/>
        </p:nvSpPr>
        <p:spPr bwMode="auto">
          <a:xfrm flipV="1">
            <a:off x="7597775" y="3548063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D1BBBBD1-9742-49EF-A512-CCA4A3594B19}" type="slidenum">
              <a:rPr lang="en-AU"/>
              <a:pPr/>
              <a:t>20</a:t>
            </a:fld>
            <a:endParaRPr lang="en-AU"/>
          </a:p>
        </p:txBody>
      </p:sp>
      <p:pic>
        <p:nvPicPr>
          <p:cNvPr id="380934" name="Picture 6" descr="f04-40-P374493-M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14463"/>
            <a:ext cx="8183563" cy="4425950"/>
          </a:xfrm>
          <a:prstGeom prst="rect">
            <a:avLst/>
          </a:prstGeom>
          <a:noFill/>
        </p:spPr>
      </p:pic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 for Store</a:t>
            </a:r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4F9FF2F-6388-4D4C-A717-C9DF5DF6A815}" type="slidenum">
              <a:rPr lang="en-AU"/>
              <a:pPr/>
              <a:t>21</a:t>
            </a:fld>
            <a:endParaRPr lang="en-AU"/>
          </a:p>
        </p:txBody>
      </p:sp>
      <p:pic>
        <p:nvPicPr>
          <p:cNvPr id="382981" name="Picture 5" descr="f04-40-P374493-W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" y="1520825"/>
            <a:ext cx="8191500" cy="4281488"/>
          </a:xfrm>
          <a:prstGeom prst="rect">
            <a:avLst/>
          </a:prstGeom>
          <a:noFill/>
        </p:spPr>
      </p:pic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 for Store</a:t>
            </a:r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159E665-3233-4139-A5BF-A6288C2FA36C}" type="slidenum">
              <a:rPr lang="en-AU"/>
              <a:pPr/>
              <a:t>22</a:t>
            </a:fld>
            <a:endParaRPr lang="en-AU"/>
          </a:p>
        </p:txBody>
      </p:sp>
      <p:pic>
        <p:nvPicPr>
          <p:cNvPr id="385031" name="Picture 7" descr="f04-43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49438"/>
            <a:ext cx="6337300" cy="4406900"/>
          </a:xfrm>
          <a:prstGeom prst="rect">
            <a:avLst/>
          </a:prstGeom>
          <a:noFill/>
        </p:spPr>
      </p:pic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Multi-Cycle Pipeline Diagram</a:t>
            </a:r>
            <a:endParaRPr lang="en-AU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Form showing resource usage</a:t>
            </a:r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4A9A2BD-1DBE-4EC0-9717-AB1F4F4B3C33}" type="slidenum">
              <a:rPr lang="en-AU"/>
              <a:pPr/>
              <a:t>23</a:t>
            </a:fld>
            <a:endParaRPr lang="en-AU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Multi-Cycle Pipeline Diagram</a:t>
            </a:r>
            <a:endParaRPr lang="en-AU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Traditional form</a:t>
            </a:r>
            <a:endParaRPr lang="en-AU"/>
          </a:p>
        </p:txBody>
      </p:sp>
      <p:pic>
        <p:nvPicPr>
          <p:cNvPr id="387078" name="Picture 6" descr="f04-44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060575"/>
            <a:ext cx="6672262" cy="2684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B056263E-FADC-4631-8406-18EAC13DAD25}" type="slidenum">
              <a:rPr lang="en-AU"/>
              <a:pPr/>
              <a:t>24</a:t>
            </a:fld>
            <a:endParaRPr lang="en-AU"/>
          </a:p>
        </p:txBody>
      </p:sp>
      <p:pic>
        <p:nvPicPr>
          <p:cNvPr id="395269" name="Picture 5" descr="f04-4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975" y="1911350"/>
            <a:ext cx="7927975" cy="4308475"/>
          </a:xfrm>
          <a:prstGeom prst="rect">
            <a:avLst/>
          </a:prstGeom>
          <a:noFill/>
        </p:spPr>
      </p:pic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Single-Cycle Pipeline Diagram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47700"/>
          </a:xfrm>
        </p:spPr>
        <p:txBody>
          <a:bodyPr/>
          <a:lstStyle/>
          <a:p>
            <a:r>
              <a:rPr lang="en-AU"/>
              <a:t>State of pipeline in a given cycle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386DEBF-20F9-4FFB-971A-DCA03C389BF4}" type="slidenum">
              <a:rPr lang="en-AU"/>
              <a:pPr/>
              <a:t>25</a:t>
            </a:fld>
            <a:endParaRPr lang="en-AU"/>
          </a:p>
        </p:txBody>
      </p:sp>
      <p:pic>
        <p:nvPicPr>
          <p:cNvPr id="389127" name="Picture 7" descr="f04-46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484313"/>
            <a:ext cx="8015288" cy="4511675"/>
          </a:xfrm>
          <a:prstGeom prst="rect">
            <a:avLst/>
          </a:prstGeom>
          <a:noFill/>
        </p:spPr>
      </p:pic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Control (Simplified)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367E672-5AC4-43E5-9744-601DDB906DAE}" type="slidenum">
              <a:rPr lang="en-AU"/>
              <a:pPr/>
              <a:t>26</a:t>
            </a:fld>
            <a:endParaRPr lang="en-AU"/>
          </a:p>
        </p:txBody>
      </p:sp>
      <p:pic>
        <p:nvPicPr>
          <p:cNvPr id="391174" name="Picture 6" descr="f04-50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492375"/>
            <a:ext cx="5462588" cy="3402013"/>
          </a:xfrm>
          <a:prstGeom prst="rect">
            <a:avLst/>
          </a:prstGeom>
          <a:noFill/>
        </p:spPr>
      </p:pic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Control</a:t>
            </a:r>
            <a:endParaRPr lang="en-AU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150937"/>
          </a:xfrm>
        </p:spPr>
        <p:txBody>
          <a:bodyPr/>
          <a:lstStyle/>
          <a:p>
            <a:r>
              <a:rPr lang="en-US"/>
              <a:t>Control signals derived from instruction</a:t>
            </a:r>
          </a:p>
          <a:p>
            <a:pPr lvl="1"/>
            <a:r>
              <a:rPr lang="en-AU"/>
              <a:t>As in single-cycle implementation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1C55114-1401-426C-9189-483C8DB40621}" type="slidenum">
              <a:rPr lang="en-AU"/>
              <a:pPr/>
              <a:t>27</a:t>
            </a:fld>
            <a:endParaRPr lang="en-AU"/>
          </a:p>
        </p:txBody>
      </p:sp>
      <p:pic>
        <p:nvPicPr>
          <p:cNvPr id="393221" name="Picture 5" descr="f04-51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125538"/>
            <a:ext cx="7362825" cy="5227637"/>
          </a:xfrm>
          <a:prstGeom prst="rect">
            <a:avLst/>
          </a:prstGeom>
          <a:noFill/>
        </p:spPr>
      </p:pic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Pipelined Control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17453E5-13D4-4E56-9BDF-2B71537CCF24}" type="slidenum">
              <a:rPr lang="en-AU"/>
              <a:pPr/>
              <a:t>28</a:t>
            </a:fld>
            <a:endParaRPr lang="en-AU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Hazards</a:t>
            </a:r>
            <a:endParaRPr lang="en-AU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Situations that prevent starting the next instruction in the next cycle</a:t>
            </a:r>
          </a:p>
          <a:p>
            <a:pPr>
              <a:lnSpc>
                <a:spcPct val="90000"/>
              </a:lnSpc>
            </a:pPr>
            <a:r>
              <a:rPr lang="en-US" dirty="0"/>
              <a:t>Structure hazards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required resource is busy</a:t>
            </a:r>
          </a:p>
          <a:p>
            <a:pPr>
              <a:lnSpc>
                <a:spcPct val="90000"/>
              </a:lnSpc>
            </a:pPr>
            <a:r>
              <a:rPr lang="en-US" dirty="0"/>
              <a:t>Data hazard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Need to wait for previous instruction to complete its data read/write</a:t>
            </a:r>
          </a:p>
          <a:p>
            <a:pPr>
              <a:lnSpc>
                <a:spcPct val="90000"/>
              </a:lnSpc>
            </a:pPr>
            <a:r>
              <a:rPr lang="en-US" dirty="0"/>
              <a:t>Control hazard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Deciding on control action depends on previous instruction</a:t>
            </a:r>
            <a:endParaRPr lang="en-A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D883DCE-CA6E-45DC-816D-DC735D69A673}" type="slidenum">
              <a:rPr lang="en-AU"/>
              <a:pPr/>
              <a:t>29</a:t>
            </a:fld>
            <a:endParaRPr lang="en-AU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Hazards</a:t>
            </a:r>
            <a:endParaRPr lang="en-AU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 for use of a resource</a:t>
            </a:r>
          </a:p>
          <a:p>
            <a:r>
              <a:rPr lang="en-US"/>
              <a:t>In MIPS pipeline with a single memory</a:t>
            </a:r>
          </a:p>
          <a:p>
            <a:pPr lvl="1"/>
            <a:r>
              <a:rPr lang="en-US"/>
              <a:t>Load/store requires data access</a:t>
            </a:r>
          </a:p>
          <a:p>
            <a:pPr lvl="1"/>
            <a:r>
              <a:rPr lang="en-US"/>
              <a:t>Instruction fetch would have to </a:t>
            </a:r>
            <a:r>
              <a:rPr lang="en-US" i="1"/>
              <a:t>stall</a:t>
            </a:r>
            <a:r>
              <a:rPr lang="en-US"/>
              <a:t> for that cycle</a:t>
            </a:r>
          </a:p>
          <a:p>
            <a:pPr lvl="2"/>
            <a:r>
              <a:rPr lang="en-US"/>
              <a:t>Would cause a pipeline “bubble”</a:t>
            </a:r>
          </a:p>
          <a:p>
            <a:r>
              <a:rPr lang="en-US"/>
              <a:t>Hence, pipelined datapaths require separate instruction/data memories</a:t>
            </a:r>
          </a:p>
          <a:p>
            <a:pPr lvl="1"/>
            <a:r>
              <a:rPr lang="en-US"/>
              <a:t>Or separate instruction/data caches</a:t>
            </a:r>
            <a:endParaRPr lang="en-A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A2D58D6A-8BFB-4AFD-813D-B283F4EF82B1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Implementing Jumps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8270875" cy="3887788"/>
          </a:xfrm>
        </p:spPr>
        <p:txBody>
          <a:bodyPr/>
          <a:lstStyle/>
          <a:p>
            <a:r>
              <a:rPr lang="en-AU"/>
              <a:t>Jump uses word address</a:t>
            </a:r>
          </a:p>
          <a:p>
            <a:r>
              <a:rPr lang="en-AU"/>
              <a:t>Update PC with concatenation of</a:t>
            </a:r>
          </a:p>
          <a:p>
            <a:pPr lvl="1"/>
            <a:r>
              <a:rPr lang="en-AU"/>
              <a:t>Top 4 bits of old PC</a:t>
            </a:r>
          </a:p>
          <a:p>
            <a:pPr lvl="1"/>
            <a:r>
              <a:rPr lang="en-AU"/>
              <a:t>26-bit jump address</a:t>
            </a:r>
          </a:p>
          <a:p>
            <a:pPr lvl="1"/>
            <a:r>
              <a:rPr lang="en-AU"/>
              <a:t>00</a:t>
            </a:r>
          </a:p>
          <a:p>
            <a:r>
              <a:rPr lang="en-AU"/>
              <a:t>Need an extra control signal decoded from opcode</a:t>
            </a:r>
          </a:p>
        </p:txBody>
      </p:sp>
      <p:grpSp>
        <p:nvGrpSpPr>
          <p:cNvPr id="318478" name="Group 14"/>
          <p:cNvGrpSpPr>
            <a:grpSpLocks/>
          </p:cNvGrpSpPr>
          <p:nvPr/>
        </p:nvGrpSpPr>
        <p:grpSpPr bwMode="auto">
          <a:xfrm>
            <a:off x="1835150" y="1412875"/>
            <a:ext cx="6913563" cy="773113"/>
            <a:chOff x="1156" y="890"/>
            <a:chExt cx="4355" cy="487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1156" y="890"/>
              <a:ext cx="817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2</a:t>
              </a:r>
              <a:endParaRPr lang="en-AU" sz="2000"/>
            </a:p>
          </p:txBody>
        </p:sp>
        <p:sp>
          <p:nvSpPr>
            <p:cNvPr id="318472" name="Text Box 8"/>
            <p:cNvSpPr txBox="1">
              <a:spLocks noChangeArrowheads="1"/>
            </p:cNvSpPr>
            <p:nvPr/>
          </p:nvSpPr>
          <p:spPr bwMode="auto">
            <a:xfrm>
              <a:off x="1973" y="890"/>
              <a:ext cx="3538" cy="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/>
                <a:t>address</a:t>
              </a:r>
              <a:endParaRPr lang="en-AU" sz="2000"/>
            </a:p>
          </p:txBody>
        </p:sp>
        <p:sp>
          <p:nvSpPr>
            <p:cNvPr id="318473" name="Text Box 9"/>
            <p:cNvSpPr txBox="1">
              <a:spLocks noChangeArrowheads="1"/>
            </p:cNvSpPr>
            <p:nvPr/>
          </p:nvSpPr>
          <p:spPr bwMode="auto">
            <a:xfrm>
              <a:off x="1332" y="1165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31:26</a:t>
              </a:r>
              <a:endParaRPr lang="en-AU"/>
            </a:p>
          </p:txBody>
        </p:sp>
        <p:sp>
          <p:nvSpPr>
            <p:cNvPr id="318476" name="Text Box 12"/>
            <p:cNvSpPr txBox="1">
              <a:spLocks noChangeArrowheads="1"/>
            </p:cNvSpPr>
            <p:nvPr/>
          </p:nvSpPr>
          <p:spPr bwMode="auto">
            <a:xfrm>
              <a:off x="3560" y="1165"/>
              <a:ext cx="41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/>
                <a:t>25:0</a:t>
              </a:r>
              <a:endParaRPr lang="en-AU"/>
            </a:p>
          </p:txBody>
        </p:sp>
      </p:grpSp>
      <p:sp>
        <p:nvSpPr>
          <p:cNvPr id="318477" name="Text Box 13"/>
          <p:cNvSpPr txBox="1">
            <a:spLocks noChangeArrowheads="1"/>
          </p:cNvSpPr>
          <p:nvPr/>
        </p:nvSpPr>
        <p:spPr bwMode="auto">
          <a:xfrm>
            <a:off x="811213" y="14890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Jump</a:t>
            </a:r>
            <a:endParaRPr lang="en-AU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33F6EB8-7758-4DE6-83F8-20B0290D9CF6}" type="slidenum">
              <a:rPr lang="en-AU"/>
              <a:pPr/>
              <a:t>30</a:t>
            </a:fld>
            <a:endParaRPr lang="en-AU"/>
          </a:p>
        </p:txBody>
      </p:sp>
      <p:pic>
        <p:nvPicPr>
          <p:cNvPr id="339974" name="Picture 6" descr="data-hazard-bubble-no-forwar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3429000"/>
            <a:ext cx="7964488" cy="2778125"/>
          </a:xfrm>
          <a:prstGeom prst="rect">
            <a:avLst/>
          </a:prstGeom>
          <a:noFill/>
        </p:spPr>
      </p:pic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Hazards</a:t>
            </a:r>
            <a:endParaRPr lang="en-AU"/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227262"/>
          </a:xfrm>
        </p:spPr>
        <p:txBody>
          <a:bodyPr/>
          <a:lstStyle/>
          <a:p>
            <a:r>
              <a:rPr lang="en-US"/>
              <a:t>An instruction depends on completion of data access by a previous instruction</a:t>
            </a:r>
          </a:p>
          <a:p>
            <a:pPr lvl="1"/>
            <a:r>
              <a:rPr lang="en-US">
                <a:latin typeface="Lucida Console" pitchFamily="49" charset="0"/>
              </a:rPr>
              <a:t>add	</a:t>
            </a:r>
            <a:r>
              <a:rPr lang="en-US">
                <a:solidFill>
                  <a:srgbClr val="FF0000"/>
                </a:solidFill>
                <a:latin typeface="Lucida Console" pitchFamily="49" charset="0"/>
              </a:rPr>
              <a:t>$s0</a:t>
            </a:r>
            <a:r>
              <a:rPr lang="en-US">
                <a:latin typeface="Lucida Console" pitchFamily="49" charset="0"/>
              </a:rPr>
              <a:t>, $t0, $t1</a:t>
            </a:r>
            <a:br>
              <a:rPr lang="en-US">
                <a:latin typeface="Lucida Console" pitchFamily="49" charset="0"/>
              </a:rPr>
            </a:br>
            <a:r>
              <a:rPr lang="en-US">
                <a:latin typeface="Lucida Console" pitchFamily="49" charset="0"/>
              </a:rPr>
              <a:t>sub	$t2, </a:t>
            </a:r>
            <a:r>
              <a:rPr lang="en-US">
                <a:solidFill>
                  <a:srgbClr val="FF0000"/>
                </a:solidFill>
                <a:latin typeface="Lucida Console" pitchFamily="49" charset="0"/>
              </a:rPr>
              <a:t>$s0</a:t>
            </a:r>
            <a:r>
              <a:rPr lang="en-US">
                <a:latin typeface="Lucida Console" pitchFamily="49" charset="0"/>
              </a:rPr>
              <a:t>, $t3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9E389BA-F804-43C3-9774-C07179005C90}" type="slidenum">
              <a:rPr lang="en-AU"/>
              <a:pPr/>
              <a:t>31</a:t>
            </a:fld>
            <a:endParaRPr lang="en-AU"/>
          </a:p>
        </p:txBody>
      </p:sp>
      <p:pic>
        <p:nvPicPr>
          <p:cNvPr id="342022" name="Picture 6" descr="f04-2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284538"/>
            <a:ext cx="6340475" cy="2184400"/>
          </a:xfrm>
          <a:prstGeom prst="rect">
            <a:avLst/>
          </a:prstGeom>
          <a:noFill/>
        </p:spPr>
      </p:pic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(aka Bypassing)</a:t>
            </a:r>
            <a:endParaRPr lang="en-AU"/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66887"/>
          </a:xfrm>
        </p:spPr>
        <p:txBody>
          <a:bodyPr/>
          <a:lstStyle/>
          <a:p>
            <a:r>
              <a:rPr lang="en-US"/>
              <a:t>Use result when it is computed</a:t>
            </a:r>
          </a:p>
          <a:p>
            <a:pPr lvl="1"/>
            <a:r>
              <a:rPr lang="en-US"/>
              <a:t>Don’t wait for it to be stored in a register</a:t>
            </a:r>
          </a:p>
          <a:p>
            <a:pPr lvl="1"/>
            <a:r>
              <a:rPr lang="en-US"/>
              <a:t>Requires extra connections in the datapath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7956F0A8-C125-4119-A5D6-802FD68048A2}" type="slidenum">
              <a:rPr lang="en-AU"/>
              <a:pPr/>
              <a:t>32</a:t>
            </a:fld>
            <a:endParaRPr lang="en-AU"/>
          </a:p>
        </p:txBody>
      </p:sp>
      <p:pic>
        <p:nvPicPr>
          <p:cNvPr id="344070" name="Picture 6" descr="f04-30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3141663"/>
            <a:ext cx="6586537" cy="2598737"/>
          </a:xfrm>
          <a:prstGeom prst="rect">
            <a:avLst/>
          </a:prstGeom>
          <a:noFill/>
        </p:spPr>
      </p:pic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Load-Use Data Hazard</a:t>
            </a:r>
            <a:endParaRPr lang="en-AU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r>
              <a:rPr lang="en-US"/>
              <a:t>Can’t always avoid stalls by forwarding</a:t>
            </a:r>
          </a:p>
          <a:p>
            <a:pPr lvl="1"/>
            <a:r>
              <a:rPr lang="en-US"/>
              <a:t>If value not computed when needed</a:t>
            </a:r>
          </a:p>
          <a:p>
            <a:pPr lvl="1"/>
            <a:r>
              <a:rPr lang="en-US"/>
              <a:t>Can’t forward backward in time!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AB19BE4-53C3-4C52-900B-E4E3D2B59EB2}" type="slidenum">
              <a:rPr lang="en-AU"/>
              <a:pPr/>
              <a:t>33</a:t>
            </a:fld>
            <a:endParaRPr lang="en-A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Code Scheduling to Avoid Stalls</a:t>
            </a:r>
            <a:endParaRPr lang="en-AU" sz="4000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843087"/>
          </a:xfrm>
        </p:spPr>
        <p:txBody>
          <a:bodyPr/>
          <a:lstStyle/>
          <a:p>
            <a:r>
              <a:rPr lang="en-US"/>
              <a:t>Reorder code to avoid use of load result in the next instruction</a:t>
            </a:r>
          </a:p>
          <a:p>
            <a:r>
              <a:rPr lang="en-US"/>
              <a:t>C code for </a:t>
            </a:r>
            <a:r>
              <a:rPr lang="en-US">
                <a:latin typeface="Lucida Console" pitchFamily="49" charset="0"/>
              </a:rPr>
              <a:t>A = B + E; C = B + F;</a:t>
            </a:r>
            <a:endParaRPr lang="en-AU">
              <a:latin typeface="Lucida Console" pitchFamily="49" charset="0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2146300" y="3225800"/>
            <a:ext cx="2794000" cy="2587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$t2</a:t>
            </a:r>
            <a:r>
              <a:rPr lang="en-US" sz="2000">
                <a:latin typeface="Lucida Console" pitchFamily="49" charset="0"/>
              </a:rPr>
              <a:t>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add	$t3, $t1, 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sw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$t4</a:t>
            </a:r>
            <a:r>
              <a:rPr lang="en-US" sz="2000">
                <a:latin typeface="Lucida Console" pitchFamily="49" charset="0"/>
              </a:rPr>
              <a:t>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add	$t5, $t1, 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sw	$t5, 16($t0)</a:t>
            </a:r>
            <a:endParaRPr lang="en-AU" sz="2000">
              <a:latin typeface="Lucida Console" pitchFamily="49" charset="0"/>
            </a:endParaRPr>
          </a:p>
        </p:txBody>
      </p:sp>
      <p:sp>
        <p:nvSpPr>
          <p:cNvPr id="346117" name="AutoShape 5"/>
          <p:cNvSpPr>
            <a:spLocks/>
          </p:cNvSpPr>
          <p:nvPr/>
        </p:nvSpPr>
        <p:spPr bwMode="auto">
          <a:xfrm>
            <a:off x="777875" y="40782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 sz="1800"/>
              <a:t>stall</a:t>
            </a:r>
            <a:endParaRPr lang="en-AU" sz="1800"/>
          </a:p>
        </p:txBody>
      </p:sp>
      <p:sp>
        <p:nvSpPr>
          <p:cNvPr id="346118" name="AutoShape 6"/>
          <p:cNvSpPr>
            <a:spLocks/>
          </p:cNvSpPr>
          <p:nvPr/>
        </p:nvSpPr>
        <p:spPr bwMode="auto">
          <a:xfrm>
            <a:off x="777875" y="5157788"/>
            <a:ext cx="914400" cy="401637"/>
          </a:xfrm>
          <a:prstGeom prst="borderCallout1">
            <a:avLst>
              <a:gd name="adj1" fmla="val 28458"/>
              <a:gd name="adj2" fmla="val 108333"/>
              <a:gd name="adj3" fmla="val 25296"/>
              <a:gd name="adj4" fmla="val 14791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 sz="1800"/>
              <a:t>stall</a:t>
            </a:r>
            <a:endParaRPr lang="en-AU" sz="1800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457825" y="3225800"/>
            <a:ext cx="2794000" cy="258762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$t1, 0($t0)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$t2</a:t>
            </a:r>
            <a:r>
              <a:rPr lang="en-US" sz="2000">
                <a:latin typeface="Lucida Console" pitchFamily="49" charset="0"/>
              </a:rPr>
              <a:t>, 4($t0)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lw	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$t4</a:t>
            </a:r>
            <a:r>
              <a:rPr lang="en-US" sz="2000">
                <a:latin typeface="Lucida Console" pitchFamily="49" charset="0"/>
              </a:rPr>
              <a:t>, 8($t0)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add	$t3, $t1, 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$t2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sw	$t3, 12($t0)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add	$t5, $t1, </a:t>
            </a:r>
            <a:r>
              <a:rPr lang="en-US" sz="2000">
                <a:solidFill>
                  <a:srgbClr val="FF0000"/>
                </a:solidFill>
                <a:latin typeface="Lucida Console" pitchFamily="49" charset="0"/>
              </a:rPr>
              <a:t>$t4</a:t>
            </a:r>
          </a:p>
          <a:p>
            <a:pPr algn="l" defTabSz="628650">
              <a:spcBef>
                <a:spcPct val="20000"/>
              </a:spcBef>
            </a:pPr>
            <a:r>
              <a:rPr lang="en-US" sz="2000">
                <a:latin typeface="Lucida Console" pitchFamily="49" charset="0"/>
              </a:rPr>
              <a:t>sw	$t5, 16($t0)</a:t>
            </a:r>
            <a:endParaRPr lang="en-AU" sz="2000">
              <a:latin typeface="Lucida Console" pitchFamily="49" charset="0"/>
            </a:endParaRPr>
          </a:p>
        </p:txBody>
      </p:sp>
      <p:sp>
        <p:nvSpPr>
          <p:cNvPr id="346120" name="Line 8"/>
          <p:cNvSpPr>
            <a:spLocks noChangeShapeType="1"/>
          </p:cNvSpPr>
          <p:nvPr/>
        </p:nvSpPr>
        <p:spPr bwMode="auto">
          <a:xfrm flipV="1">
            <a:off x="4572000" y="4221163"/>
            <a:ext cx="936625" cy="6477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21" name="Oval 9"/>
          <p:cNvSpPr>
            <a:spLocks noChangeArrowheads="1"/>
          </p:cNvSpPr>
          <p:nvPr/>
        </p:nvSpPr>
        <p:spPr bwMode="auto">
          <a:xfrm>
            <a:off x="2771775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2" name="Oval 10"/>
          <p:cNvSpPr>
            <a:spLocks noChangeArrowheads="1"/>
          </p:cNvSpPr>
          <p:nvPr/>
        </p:nvSpPr>
        <p:spPr bwMode="auto">
          <a:xfrm>
            <a:off x="4284663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3" name="Oval 11"/>
          <p:cNvSpPr>
            <a:spLocks noChangeArrowheads="1"/>
          </p:cNvSpPr>
          <p:nvPr/>
        </p:nvSpPr>
        <p:spPr bwMode="auto">
          <a:xfrm>
            <a:off x="2771775" y="46529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4" name="Oval 12"/>
          <p:cNvSpPr>
            <a:spLocks noChangeArrowheads="1"/>
          </p:cNvSpPr>
          <p:nvPr/>
        </p:nvSpPr>
        <p:spPr bwMode="auto">
          <a:xfrm>
            <a:off x="4284663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5" name="Oval 13"/>
          <p:cNvSpPr>
            <a:spLocks noChangeArrowheads="1"/>
          </p:cNvSpPr>
          <p:nvPr/>
        </p:nvSpPr>
        <p:spPr bwMode="auto">
          <a:xfrm>
            <a:off x="6084888" y="3573463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7596188" y="4292600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7" name="Oval 15"/>
          <p:cNvSpPr>
            <a:spLocks noChangeArrowheads="1"/>
          </p:cNvSpPr>
          <p:nvPr/>
        </p:nvSpPr>
        <p:spPr bwMode="auto">
          <a:xfrm>
            <a:off x="7596188" y="50133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8" name="Oval 16"/>
          <p:cNvSpPr>
            <a:spLocks noChangeArrowheads="1"/>
          </p:cNvSpPr>
          <p:nvPr/>
        </p:nvSpPr>
        <p:spPr bwMode="auto">
          <a:xfrm>
            <a:off x="6084888" y="3933825"/>
            <a:ext cx="647700" cy="431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29" name="Line 17"/>
          <p:cNvSpPr>
            <a:spLocks noChangeShapeType="1"/>
          </p:cNvSpPr>
          <p:nvPr/>
        </p:nvSpPr>
        <p:spPr bwMode="auto">
          <a:xfrm>
            <a:off x="3409950" y="3819525"/>
            <a:ext cx="879475" cy="2921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30" name="Line 18"/>
          <p:cNvSpPr>
            <a:spLocks noChangeShapeType="1"/>
          </p:cNvSpPr>
          <p:nvPr/>
        </p:nvSpPr>
        <p:spPr bwMode="auto">
          <a:xfrm>
            <a:off x="3400425" y="4918075"/>
            <a:ext cx="903288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31" name="Line 19"/>
          <p:cNvSpPr>
            <a:spLocks noChangeShapeType="1"/>
          </p:cNvSpPr>
          <p:nvPr/>
        </p:nvSpPr>
        <p:spPr bwMode="auto">
          <a:xfrm>
            <a:off x="6726238" y="3829050"/>
            <a:ext cx="895350" cy="6080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32" name="Line 20"/>
          <p:cNvSpPr>
            <a:spLocks noChangeShapeType="1"/>
          </p:cNvSpPr>
          <p:nvPr/>
        </p:nvSpPr>
        <p:spPr bwMode="auto">
          <a:xfrm>
            <a:off x="6654800" y="4287838"/>
            <a:ext cx="966788" cy="846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33" name="Text Box 21"/>
          <p:cNvSpPr txBox="1">
            <a:spLocks noChangeArrowheads="1"/>
          </p:cNvSpPr>
          <p:nvPr/>
        </p:nvSpPr>
        <p:spPr bwMode="auto">
          <a:xfrm>
            <a:off x="6300788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11 cycles</a:t>
            </a:r>
            <a:endParaRPr lang="en-AU" sz="1800"/>
          </a:p>
        </p:txBody>
      </p:sp>
      <p:sp>
        <p:nvSpPr>
          <p:cNvPr id="346134" name="Text Box 22"/>
          <p:cNvSpPr txBox="1">
            <a:spLocks noChangeArrowheads="1"/>
          </p:cNvSpPr>
          <p:nvPr/>
        </p:nvSpPr>
        <p:spPr bwMode="auto">
          <a:xfrm>
            <a:off x="2987675" y="5876925"/>
            <a:ext cx="114617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13 cycles</a:t>
            </a:r>
            <a:endParaRPr lang="en-AU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DAA2E49E-D99F-4CAF-8CDC-2205AC618841}" type="slidenum">
              <a:rPr lang="en-AU"/>
              <a:pPr/>
              <a:t>34</a:t>
            </a:fld>
            <a:endParaRPr lang="en-AU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36538"/>
            <a:ext cx="8259762" cy="671512"/>
          </a:xfrm>
        </p:spPr>
        <p:txBody>
          <a:bodyPr/>
          <a:lstStyle/>
          <a:p>
            <a:r>
              <a:rPr lang="en-US" sz="3800"/>
              <a:t>Data Hazards in ALU Instructions</a:t>
            </a:r>
            <a:endParaRPr lang="en-AU" sz="3800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this sequence:</a:t>
            </a:r>
          </a:p>
          <a:p>
            <a:pPr lvl="1">
              <a:buFont typeface="Wingdings" pitchFamily="2" charset="2"/>
              <a:buNone/>
            </a:pPr>
            <a:r>
              <a:rPr lang="en-AU">
                <a:latin typeface="Lucida Console" pitchFamily="49" charset="0"/>
              </a:rPr>
              <a:t>	sub 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>, $1,$3</a:t>
            </a:r>
            <a:br>
              <a:rPr lang="en-AU">
                <a:latin typeface="Lucida Console" pitchFamily="49" charset="0"/>
              </a:rPr>
            </a:br>
            <a:r>
              <a:rPr lang="en-AU">
                <a:latin typeface="Lucida Console" pitchFamily="49" charset="0"/>
              </a:rPr>
              <a:t>and $12,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>,$5</a:t>
            </a:r>
            <a:br>
              <a:rPr lang="en-AU">
                <a:latin typeface="Lucida Console" pitchFamily="49" charset="0"/>
              </a:rPr>
            </a:br>
            <a:r>
              <a:rPr lang="en-AU">
                <a:latin typeface="Lucida Console" pitchFamily="49" charset="0"/>
              </a:rPr>
              <a:t>or  $13,$6,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/>
            </a:r>
            <a:br>
              <a:rPr lang="en-AU">
                <a:latin typeface="Lucida Console" pitchFamily="49" charset="0"/>
              </a:rPr>
            </a:br>
            <a:r>
              <a:rPr lang="en-AU">
                <a:latin typeface="Lucida Console" pitchFamily="49" charset="0"/>
              </a:rPr>
              <a:t>add $14,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>,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/>
            </a:r>
            <a:br>
              <a:rPr lang="en-AU">
                <a:latin typeface="Lucida Console" pitchFamily="49" charset="0"/>
              </a:rPr>
            </a:br>
            <a:r>
              <a:rPr lang="en-AU">
                <a:latin typeface="Lucida Console" pitchFamily="49" charset="0"/>
              </a:rPr>
              <a:t>sw  $15,100(</a:t>
            </a:r>
            <a:r>
              <a:rPr lang="en-AU">
                <a:solidFill>
                  <a:schemeClr val="hlink"/>
                </a:solidFill>
                <a:latin typeface="Lucida Console" pitchFamily="49" charset="0"/>
              </a:rPr>
              <a:t>$2</a:t>
            </a:r>
            <a:r>
              <a:rPr lang="en-AU">
                <a:latin typeface="Lucida Console" pitchFamily="49" charset="0"/>
              </a:rPr>
              <a:t>)</a:t>
            </a:r>
          </a:p>
          <a:p>
            <a:r>
              <a:rPr lang="en-US"/>
              <a:t>We can resolve hazards with forwarding</a:t>
            </a:r>
          </a:p>
          <a:p>
            <a:pPr lvl="1"/>
            <a:r>
              <a:rPr lang="en-US"/>
              <a:t>How do we detect when to forward?</a:t>
            </a:r>
          </a:p>
        </p:txBody>
      </p:sp>
      <p:sp>
        <p:nvSpPr>
          <p:cNvPr id="397316" name="Text Box 4"/>
          <p:cNvSpPr txBox="1">
            <a:spLocks noChangeArrowheads="1"/>
          </p:cNvSpPr>
          <p:nvPr/>
        </p:nvSpPr>
        <p:spPr bwMode="auto">
          <a:xfrm rot="5400000">
            <a:off x="6696869" y="2080419"/>
            <a:ext cx="45275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§4.7 Data Hazards: Forwarding vs. Stalling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6F75B52-6F73-468F-A374-385B7AC2D5AE}" type="slidenum">
              <a:rPr lang="en-AU"/>
              <a:pPr/>
              <a:t>35</a:t>
            </a:fld>
            <a:endParaRPr lang="en-AU"/>
          </a:p>
        </p:txBody>
      </p:sp>
      <p:pic>
        <p:nvPicPr>
          <p:cNvPr id="399367" name="Picture 7" descr="f04-52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346200"/>
            <a:ext cx="6999288" cy="4881563"/>
          </a:xfrm>
          <a:prstGeom prst="rect">
            <a:avLst/>
          </a:prstGeom>
          <a:noFill/>
        </p:spPr>
      </p:pic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Dependencies &amp; Forwarding</a:t>
            </a:r>
            <a:endParaRPr lang="en-AU"/>
          </a:p>
        </p:txBody>
      </p:sp>
      <p:sp>
        <p:nvSpPr>
          <p:cNvPr id="399364" name="Line 4"/>
          <p:cNvSpPr>
            <a:spLocks noChangeShapeType="1"/>
          </p:cNvSpPr>
          <p:nvPr/>
        </p:nvSpPr>
        <p:spPr bwMode="auto">
          <a:xfrm>
            <a:off x="4086225" y="2959100"/>
            <a:ext cx="136525" cy="631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365" name="Line 5"/>
          <p:cNvSpPr>
            <a:spLocks noChangeShapeType="1"/>
          </p:cNvSpPr>
          <p:nvPr/>
        </p:nvSpPr>
        <p:spPr bwMode="auto">
          <a:xfrm>
            <a:off x="4743450" y="2968625"/>
            <a:ext cx="138113" cy="1530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74BB04B-F671-4C34-A706-9DE9677716BB}" type="slidenum">
              <a:rPr lang="en-AU"/>
              <a:pPr/>
              <a:t>36</a:t>
            </a:fld>
            <a:endParaRPr lang="en-AU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Detecting the Need to Forward</a:t>
            </a:r>
            <a:endParaRPr lang="en-AU" sz="400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1341438"/>
            <a:ext cx="7772400" cy="4791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Pass register numbers along pipeline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e.g., ID/EX.RegisterRs = register number for Rs sitting in ID/EX pipeline register</a:t>
            </a:r>
          </a:p>
          <a:p>
            <a:pPr>
              <a:lnSpc>
                <a:spcPct val="90000"/>
              </a:lnSpc>
            </a:pPr>
            <a:r>
              <a:rPr lang="en-US" sz="2800"/>
              <a:t>ALU operand register numbers in EX stage are given by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ID/EX.RegisterRs, ID/EX.RegisterRt</a:t>
            </a:r>
          </a:p>
          <a:p>
            <a:pPr>
              <a:lnSpc>
                <a:spcPct val="90000"/>
              </a:lnSpc>
            </a:pPr>
            <a:r>
              <a:rPr lang="en-US" sz="2800"/>
              <a:t>Data hazards when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1a.</a:t>
            </a:r>
            <a:r>
              <a:rPr lang="en-US" sz="2400"/>
              <a:t> EX/MEM.RegisterRd = ID/EX.RegisterRs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1b.</a:t>
            </a:r>
            <a:r>
              <a:rPr lang="en-US" sz="2400"/>
              <a:t> EX/MEM.RegisterRd = ID/EX.RegisterRt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2a.</a:t>
            </a:r>
            <a:r>
              <a:rPr lang="en-US" sz="2400"/>
              <a:t> MEM/WB.RegisterRd = ID/EX.RegisterRs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400">
                <a:solidFill>
                  <a:schemeClr val="hlink"/>
                </a:solidFill>
              </a:rPr>
              <a:t>2b.</a:t>
            </a:r>
            <a:r>
              <a:rPr lang="en-US" sz="2400"/>
              <a:t> MEM/WB.RegisterRd = ID/EX.RegisterRt</a:t>
            </a:r>
            <a:endParaRPr lang="en-AU" sz="2400"/>
          </a:p>
        </p:txBody>
      </p:sp>
      <p:sp>
        <p:nvSpPr>
          <p:cNvPr id="401412" name="Text Box 4"/>
          <p:cNvSpPr txBox="1">
            <a:spLocks noChangeArrowheads="1"/>
          </p:cNvSpPr>
          <p:nvPr/>
        </p:nvSpPr>
        <p:spPr bwMode="auto">
          <a:xfrm>
            <a:off x="7723188" y="4111625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Fwd from</a:t>
            </a:r>
            <a:br>
              <a:rPr lang="en-US"/>
            </a:br>
            <a:r>
              <a:rPr lang="en-US"/>
              <a:t>EX/MEM</a:t>
            </a:r>
            <a:br>
              <a:rPr lang="en-US"/>
            </a:br>
            <a:r>
              <a:rPr lang="en-US"/>
              <a:t>pipeline reg</a:t>
            </a:r>
            <a:endParaRPr lang="en-AU"/>
          </a:p>
        </p:txBody>
      </p:sp>
      <p:sp>
        <p:nvSpPr>
          <p:cNvPr id="401413" name="AutoShape 5"/>
          <p:cNvSpPr>
            <a:spLocks/>
          </p:cNvSpPr>
          <p:nvPr/>
        </p:nvSpPr>
        <p:spPr bwMode="auto">
          <a:xfrm>
            <a:off x="7473950" y="4129088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4" name="AutoShape 6"/>
          <p:cNvSpPr>
            <a:spLocks/>
          </p:cNvSpPr>
          <p:nvPr/>
        </p:nvSpPr>
        <p:spPr bwMode="auto">
          <a:xfrm>
            <a:off x="7473950" y="5033963"/>
            <a:ext cx="166688" cy="849312"/>
          </a:xfrm>
          <a:prstGeom prst="rightBrace">
            <a:avLst>
              <a:gd name="adj1" fmla="val 424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1415" name="Text Box 7"/>
          <p:cNvSpPr txBox="1">
            <a:spLocks noChangeArrowheads="1"/>
          </p:cNvSpPr>
          <p:nvPr/>
        </p:nvSpPr>
        <p:spPr bwMode="auto">
          <a:xfrm>
            <a:off x="7723188" y="5105400"/>
            <a:ext cx="1241425" cy="835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Fwd from</a:t>
            </a:r>
            <a:br>
              <a:rPr lang="en-US"/>
            </a:br>
            <a:r>
              <a:rPr lang="en-US"/>
              <a:t>MEM/WB</a:t>
            </a:r>
            <a:br>
              <a:rPr lang="en-US"/>
            </a:br>
            <a:r>
              <a:rPr lang="en-US"/>
              <a:t>pipeline reg</a:t>
            </a:r>
            <a:endParaRPr lang="en-A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5D242BA-A8D2-4AE8-9B14-A57E4183EA49}" type="slidenum">
              <a:rPr lang="en-AU"/>
              <a:pPr/>
              <a:t>37</a:t>
            </a:fld>
            <a:endParaRPr lang="en-AU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Detecting the Need to Forward</a:t>
            </a:r>
            <a:endParaRPr lang="en-AU" sz="400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only if forwarding instruction will write to a register!</a:t>
            </a:r>
          </a:p>
          <a:p>
            <a:pPr lvl="1"/>
            <a:r>
              <a:rPr lang="en-US"/>
              <a:t>EX/MEM.RegWrite, MEM/WB.RegWrite</a:t>
            </a:r>
          </a:p>
          <a:p>
            <a:r>
              <a:rPr lang="en-US"/>
              <a:t>And only if Rd for that instruction is not $zero</a:t>
            </a:r>
          </a:p>
          <a:p>
            <a:pPr lvl="1"/>
            <a:r>
              <a:rPr lang="en-US"/>
              <a:t>EX/MEM.RegisterRd ≠ 0,</a:t>
            </a:r>
            <a:br>
              <a:rPr lang="en-US"/>
            </a:br>
            <a:r>
              <a:rPr lang="en-US"/>
              <a:t>MEM/WB.RegisterRd ≠ 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CE2AC3D-5FF2-4006-96A9-8CFA741BF970}" type="slidenum">
              <a:rPr lang="en-AU"/>
              <a:pPr/>
              <a:t>38</a:t>
            </a:fld>
            <a:endParaRPr lang="en-AU"/>
          </a:p>
        </p:txBody>
      </p:sp>
      <p:pic>
        <p:nvPicPr>
          <p:cNvPr id="403462" name="Picture 6" descr="f04-54-P374493-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8775"/>
            <a:ext cx="6618287" cy="4410075"/>
          </a:xfrm>
          <a:prstGeom prst="rect">
            <a:avLst/>
          </a:prstGeom>
          <a:noFill/>
        </p:spPr>
      </p:pic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Paths</a:t>
            </a:r>
            <a:endParaRPr lang="en-A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BD6744E-96A2-4346-AC67-1422163DA77C}" type="slidenum">
              <a:rPr lang="en-AU"/>
              <a:pPr/>
              <a:t>39</a:t>
            </a:fld>
            <a:endParaRPr lang="en-AU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Forwarding Conditions</a:t>
            </a:r>
            <a:endParaRPr lang="en-AU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EX hazard</a:t>
            </a:r>
            <a:endParaRPr lang="en-AU" sz="2400"/>
          </a:p>
          <a:p>
            <a:pPr lvl="1"/>
            <a:r>
              <a:rPr lang="en-AU" sz="2000"/>
              <a:t>if (EX/MEM.RegWrite and (EX/MEM.RegisterRd ≠ 0)</a:t>
            </a:r>
            <a:br>
              <a:rPr lang="en-AU" sz="2000"/>
            </a:br>
            <a:r>
              <a:rPr lang="en-AU" sz="2000"/>
              <a:t>    and (EX/MEM.RegisterRd = ID/EX.RegisterRs))</a:t>
            </a:r>
            <a:br>
              <a:rPr lang="en-AU" sz="2000"/>
            </a:br>
            <a:r>
              <a:rPr lang="en-AU" sz="2000"/>
              <a:t>  </a:t>
            </a:r>
            <a:r>
              <a:rPr lang="en-AU" sz="2000">
                <a:solidFill>
                  <a:schemeClr val="hlink"/>
                </a:solidFill>
              </a:rPr>
              <a:t>ForwardA = 10</a:t>
            </a:r>
          </a:p>
          <a:p>
            <a:pPr lvl="1"/>
            <a:r>
              <a:rPr lang="en-AU" sz="2000"/>
              <a:t>if (EX/MEM.RegWrite and (EX/MEM.RegisterRd ≠ 0)</a:t>
            </a:r>
            <a:br>
              <a:rPr lang="en-AU" sz="2000"/>
            </a:br>
            <a:r>
              <a:rPr lang="en-AU" sz="2000"/>
              <a:t>    and (EX/MEM.RegisterRd = ID/EX.RegisterRt))</a:t>
            </a:r>
            <a:br>
              <a:rPr lang="en-AU" sz="2000"/>
            </a:br>
            <a:r>
              <a:rPr lang="en-AU" sz="2000"/>
              <a:t>  </a:t>
            </a:r>
            <a:r>
              <a:rPr lang="en-AU" sz="2000">
                <a:solidFill>
                  <a:schemeClr val="hlink"/>
                </a:solidFill>
              </a:rPr>
              <a:t>ForwardB = 10</a:t>
            </a:r>
          </a:p>
          <a:p>
            <a:r>
              <a:rPr lang="en-US" sz="2400"/>
              <a:t>MEM hazard</a:t>
            </a:r>
          </a:p>
          <a:p>
            <a:pPr lvl="1"/>
            <a:r>
              <a:rPr lang="en-AU" sz="2000"/>
              <a:t>if (MEM/WB.RegWrite and (MEM/WB.RegisterRd ≠ 0)</a:t>
            </a:r>
            <a:br>
              <a:rPr lang="en-AU" sz="2000"/>
            </a:br>
            <a:r>
              <a:rPr lang="en-AU" sz="2000"/>
              <a:t>    and (MEM/WB.RegisterRd = ID/EX.RegisterRs))</a:t>
            </a:r>
            <a:br>
              <a:rPr lang="en-AU" sz="2000"/>
            </a:br>
            <a:r>
              <a:rPr lang="en-AU" sz="2000"/>
              <a:t>  </a:t>
            </a:r>
            <a:r>
              <a:rPr lang="en-AU" sz="2000">
                <a:solidFill>
                  <a:schemeClr val="hlink"/>
                </a:solidFill>
              </a:rPr>
              <a:t>ForwardA = 01</a:t>
            </a:r>
          </a:p>
          <a:p>
            <a:pPr lvl="1"/>
            <a:r>
              <a:rPr lang="en-AU" sz="2000"/>
              <a:t>if (MEM/WB.RegWrite and (MEM/WB.RegisterRd ≠ 0)</a:t>
            </a:r>
            <a:br>
              <a:rPr lang="en-AU" sz="2000"/>
            </a:br>
            <a:r>
              <a:rPr lang="en-AU" sz="2000"/>
              <a:t>    and (MEM/WB.RegisterRd = ID/EX.RegisterRt))</a:t>
            </a:r>
            <a:br>
              <a:rPr lang="en-AU" sz="2000"/>
            </a:br>
            <a:r>
              <a:rPr lang="en-AU" sz="2000"/>
              <a:t>  </a:t>
            </a:r>
            <a:r>
              <a:rPr lang="en-AU" sz="2000">
                <a:solidFill>
                  <a:schemeClr val="hlink"/>
                </a:solidFill>
              </a:rPr>
              <a:t>ForwardB =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27D50FC-B37E-4618-B438-CAC6341502BD}" type="slidenum">
              <a:rPr lang="en-AU" smtClean="0"/>
              <a:pPr/>
              <a:t>4</a:t>
            </a:fld>
            <a:endParaRPr lang="en-AU" dirty="0"/>
          </a:p>
        </p:txBody>
      </p:sp>
      <p:pic>
        <p:nvPicPr>
          <p:cNvPr id="323592" name="Picture 8" descr="f04-25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20937"/>
            <a:ext cx="4600036" cy="3671887"/>
          </a:xfrm>
          <a:prstGeom prst="rect">
            <a:avLst/>
          </a:prstGeom>
          <a:noFill/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Analogy</a:t>
            </a:r>
            <a:endParaRPr lang="en-AU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r>
              <a:rPr lang="en-US" dirty="0"/>
              <a:t>Pipelined laundry: overlapping execution</a:t>
            </a:r>
          </a:p>
          <a:p>
            <a:pPr lvl="1"/>
            <a:r>
              <a:rPr lang="en-US" dirty="0"/>
              <a:t>Parallelism improves </a:t>
            </a:r>
            <a:r>
              <a:rPr lang="en-US" dirty="0" smtClean="0"/>
              <a:t>performance </a:t>
            </a:r>
            <a:endParaRPr lang="en-US" dirty="0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5095875" y="2708275"/>
            <a:ext cx="39322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/>
              <a:t>Four loads: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dirty="0"/>
              <a:t>Speedup</a:t>
            </a:r>
            <a:br>
              <a:rPr lang="en-US" sz="2400" dirty="0"/>
            </a:br>
            <a:r>
              <a:rPr lang="en-US" sz="2400" dirty="0"/>
              <a:t>= 8/3.5 = 2.3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800" dirty="0" smtClean="0"/>
              <a:t>Non-stop (loads=n):</a:t>
            </a:r>
            <a:endParaRPr lang="en-US" sz="2800" dirty="0"/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400" dirty="0"/>
              <a:t>Speedup</a:t>
            </a:r>
            <a:br>
              <a:rPr lang="en-US" sz="2400" dirty="0"/>
            </a:br>
            <a:r>
              <a:rPr lang="en-US" sz="2400" dirty="0"/>
              <a:t>= 2n</a:t>
            </a:r>
            <a:r>
              <a:rPr lang="en-US" sz="2400" dirty="0" smtClean="0"/>
              <a:t>/(0.5n+1.5) </a:t>
            </a:r>
            <a:r>
              <a:rPr lang="en-US" sz="2400" dirty="0"/>
              <a:t>≈ 4</a:t>
            </a:r>
            <a:br>
              <a:rPr lang="en-US" sz="2400" dirty="0"/>
            </a:br>
            <a:r>
              <a:rPr lang="en-US" sz="2400" dirty="0"/>
              <a:t>= number of stages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93671BE-3EB4-4E7F-9DF7-729D47E745B8}" type="slidenum">
              <a:rPr lang="en-AU"/>
              <a:pPr/>
              <a:t>40</a:t>
            </a:fld>
            <a:endParaRPr lang="en-AU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Double Data Hazard</a:t>
            </a:r>
            <a:endParaRPr lang="en-AU"/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the sequence:</a:t>
            </a:r>
          </a:p>
          <a:p>
            <a:pPr lvl="1">
              <a:buFont typeface="Wingdings" pitchFamily="2" charset="2"/>
              <a:buNone/>
            </a:pPr>
            <a:r>
              <a:rPr lang="en-US">
                <a:latin typeface="Lucida Console" pitchFamily="49" charset="0"/>
              </a:rPr>
              <a:t>	add </a:t>
            </a:r>
            <a:r>
              <a:rPr lang="en-US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>
                <a:latin typeface="Lucida Console" pitchFamily="49" charset="0"/>
              </a:rPr>
              <a:t>,$1,$2</a:t>
            </a:r>
            <a:br>
              <a:rPr lang="en-US">
                <a:latin typeface="Lucida Console" pitchFamily="49" charset="0"/>
              </a:rPr>
            </a:br>
            <a:r>
              <a:rPr lang="en-US">
                <a:latin typeface="Lucida Console" pitchFamily="49" charset="0"/>
              </a:rPr>
              <a:t>add </a:t>
            </a:r>
            <a:r>
              <a:rPr lang="en-US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>
                <a:latin typeface="Lucida Console" pitchFamily="49" charset="0"/>
              </a:rPr>
              <a:t>,</a:t>
            </a:r>
            <a:r>
              <a:rPr lang="en-US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>
                <a:latin typeface="Lucida Console" pitchFamily="49" charset="0"/>
              </a:rPr>
              <a:t>,$3</a:t>
            </a:r>
            <a:br>
              <a:rPr lang="en-US">
                <a:latin typeface="Lucida Console" pitchFamily="49" charset="0"/>
              </a:rPr>
            </a:br>
            <a:r>
              <a:rPr lang="en-US">
                <a:latin typeface="Lucida Console" pitchFamily="49" charset="0"/>
              </a:rPr>
              <a:t>add $1,</a:t>
            </a:r>
            <a:r>
              <a:rPr lang="en-US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>
                <a:latin typeface="Lucida Console" pitchFamily="49" charset="0"/>
              </a:rPr>
              <a:t>,$4</a:t>
            </a:r>
          </a:p>
          <a:p>
            <a:r>
              <a:rPr lang="en-US"/>
              <a:t>Both hazards occur</a:t>
            </a:r>
          </a:p>
          <a:p>
            <a:pPr lvl="1"/>
            <a:r>
              <a:rPr lang="en-US"/>
              <a:t>Want to use the most recent</a:t>
            </a:r>
          </a:p>
          <a:p>
            <a:r>
              <a:rPr lang="en-US"/>
              <a:t>Revise MEM hazard condition</a:t>
            </a:r>
          </a:p>
          <a:p>
            <a:pPr lvl="1"/>
            <a:r>
              <a:rPr lang="en-US"/>
              <a:t>Only fwd if EX hazard condition isn’t true</a:t>
            </a:r>
            <a:endParaRPr lang="en-A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D8C25DEC-30C0-47CE-88F4-AF53EEDE301F}" type="slidenum">
              <a:rPr lang="en-AU"/>
              <a:pPr/>
              <a:t>41</a:t>
            </a:fld>
            <a:endParaRPr lang="en-AU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r>
              <a:rPr lang="en-US" sz="4000"/>
              <a:t>Revised Forwarding Condition</a:t>
            </a:r>
            <a:endParaRPr lang="en-AU" sz="400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/>
              <a:t>MEM hazard</a:t>
            </a:r>
          </a:p>
          <a:p>
            <a:pPr lvl="1">
              <a:lnSpc>
                <a:spcPct val="120000"/>
              </a:lnSpc>
            </a:pPr>
            <a:r>
              <a:rPr lang="en-AU" sz="2000"/>
              <a:t>if (MEM/WB.RegWrite and (MEM/WB.RegisterRd ≠ 0)</a:t>
            </a:r>
            <a:br>
              <a:rPr lang="en-AU" sz="2000"/>
            </a:br>
            <a:r>
              <a:rPr lang="en-AU" sz="2000"/>
              <a:t>    </a:t>
            </a:r>
            <a:r>
              <a:rPr lang="en-AU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sz="2000">
                <a:solidFill>
                  <a:schemeClr val="hlink"/>
                </a:solidFill>
              </a:rPr>
            </a:br>
            <a:r>
              <a:rPr lang="en-AU" sz="2000">
                <a:solidFill>
                  <a:schemeClr val="hlink"/>
                </a:solidFill>
              </a:rPr>
              <a:t>                 and (EX/MEM.RegisterRd = ID/EX.RegisterRs))</a:t>
            </a:r>
            <a:r>
              <a:rPr lang="en-AU" sz="2000"/>
              <a:t/>
            </a:r>
            <a:br>
              <a:rPr lang="en-AU" sz="2000"/>
            </a:br>
            <a:r>
              <a:rPr lang="en-AU" sz="2000"/>
              <a:t>    and (MEM/WB.RegisterRd = ID/EX.RegisterRs))</a:t>
            </a:r>
            <a:br>
              <a:rPr lang="en-AU" sz="2000"/>
            </a:br>
            <a:r>
              <a:rPr lang="en-AU" sz="2000"/>
              <a:t>  ForwardA = 01</a:t>
            </a:r>
          </a:p>
          <a:p>
            <a:pPr lvl="1">
              <a:lnSpc>
                <a:spcPct val="120000"/>
              </a:lnSpc>
            </a:pPr>
            <a:r>
              <a:rPr lang="en-AU" sz="2000"/>
              <a:t>if (MEM/WB.RegWrite and (MEM/WB.RegisterRd ≠ 0)</a:t>
            </a:r>
            <a:br>
              <a:rPr lang="en-AU" sz="2000"/>
            </a:br>
            <a:r>
              <a:rPr lang="en-AU" sz="2000"/>
              <a:t>    </a:t>
            </a:r>
            <a:r>
              <a:rPr lang="en-AU" sz="2000">
                <a:solidFill>
                  <a:schemeClr val="hlink"/>
                </a:solidFill>
              </a:rPr>
              <a:t>and not (EX/MEM.RegWrite and (EX/MEM.RegisterRd ≠ 0)</a:t>
            </a:r>
            <a:br>
              <a:rPr lang="en-AU" sz="2000">
                <a:solidFill>
                  <a:schemeClr val="hlink"/>
                </a:solidFill>
              </a:rPr>
            </a:br>
            <a:r>
              <a:rPr lang="en-AU" sz="2000">
                <a:solidFill>
                  <a:schemeClr val="hlink"/>
                </a:solidFill>
              </a:rPr>
              <a:t>                 and (EX/MEM.RegisterRd = ID/EX.RegisterRt))</a:t>
            </a:r>
            <a:r>
              <a:rPr lang="en-AU" sz="2000"/>
              <a:t/>
            </a:r>
            <a:br>
              <a:rPr lang="en-AU" sz="2000"/>
            </a:br>
            <a:r>
              <a:rPr lang="en-AU" sz="2000"/>
              <a:t>    and (MEM/WB.RegisterRd = ID/EX.RegisterRt))</a:t>
            </a:r>
            <a:br>
              <a:rPr lang="en-AU" sz="2000"/>
            </a:br>
            <a:r>
              <a:rPr lang="en-AU" sz="2000"/>
              <a:t>  ForwardB = 01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2B26CFB-D286-439B-B1BF-13C88FECF192}" type="slidenum">
              <a:rPr lang="en-AU"/>
              <a:pPr/>
              <a:t>42</a:t>
            </a:fld>
            <a:endParaRPr lang="en-AU"/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323850" y="1773238"/>
            <a:ext cx="360363" cy="1871662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3702" name="Picture 6" descr="f04-56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648700" cy="4811712"/>
          </a:xfrm>
          <a:prstGeom prst="rect">
            <a:avLst/>
          </a:prstGeom>
          <a:noFill/>
        </p:spPr>
      </p:pic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Datapath with Forwarding</a:t>
            </a:r>
            <a:endParaRPr lang="en-A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F522242A-6E30-4290-A96E-A462D560BA3A}" type="slidenum">
              <a:rPr lang="en-AU"/>
              <a:pPr/>
              <a:t>43</a:t>
            </a:fld>
            <a:endParaRPr lang="en-AU"/>
          </a:p>
        </p:txBody>
      </p:sp>
      <p:pic>
        <p:nvPicPr>
          <p:cNvPr id="415752" name="Picture 8" descr="f04-58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346200"/>
            <a:ext cx="6834187" cy="4800600"/>
          </a:xfrm>
          <a:prstGeom prst="rect">
            <a:avLst/>
          </a:prstGeom>
          <a:noFill/>
        </p:spPr>
      </p:pic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Load-Use Data Hazard</a:t>
            </a:r>
            <a:endParaRPr lang="en-AU"/>
          </a:p>
        </p:txBody>
      </p:sp>
      <p:sp>
        <p:nvSpPr>
          <p:cNvPr id="415750" name="Oval 6"/>
          <p:cNvSpPr>
            <a:spLocks noChangeArrowheads="1"/>
          </p:cNvSpPr>
          <p:nvPr/>
        </p:nvSpPr>
        <p:spPr bwMode="auto">
          <a:xfrm rot="2714808">
            <a:off x="4352131" y="2715419"/>
            <a:ext cx="360363" cy="1069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5751" name="AutoShape 7"/>
          <p:cNvSpPr>
            <a:spLocks/>
          </p:cNvSpPr>
          <p:nvPr/>
        </p:nvSpPr>
        <p:spPr bwMode="auto">
          <a:xfrm>
            <a:off x="6953250" y="2593975"/>
            <a:ext cx="1579563" cy="690563"/>
          </a:xfrm>
          <a:prstGeom prst="borderCallout1">
            <a:avLst>
              <a:gd name="adj1" fmla="val 16551"/>
              <a:gd name="adj2" fmla="val -4824"/>
              <a:gd name="adj3" fmla="val 76324"/>
              <a:gd name="adj4" fmla="val -1016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AU" sz="1800"/>
              <a:t>Need to stall for one cycle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DBE7BC9-ED3A-4704-94C5-87F42B738657}" type="slidenum">
              <a:rPr lang="en-AU"/>
              <a:pPr/>
              <a:t>44</a:t>
            </a:fld>
            <a:endParaRPr lang="en-AU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Load-Use Hazard Detection</a:t>
            </a:r>
            <a:endParaRPr lang="en-AU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Check when using instruction is decoded in ID stage</a:t>
            </a:r>
          </a:p>
          <a:p>
            <a:pPr>
              <a:lnSpc>
                <a:spcPct val="90000"/>
              </a:lnSpc>
            </a:pPr>
            <a:r>
              <a:rPr lang="en-US"/>
              <a:t>ALU operand register numbers in ID stage are given by</a:t>
            </a:r>
          </a:p>
          <a:p>
            <a:pPr lvl="1">
              <a:lnSpc>
                <a:spcPct val="90000"/>
              </a:lnSpc>
            </a:pPr>
            <a:r>
              <a:rPr lang="en-US"/>
              <a:t>IF/ID.RegisterRs, IF/ID.RegisterRt</a:t>
            </a:r>
          </a:p>
          <a:p>
            <a:pPr>
              <a:lnSpc>
                <a:spcPct val="90000"/>
              </a:lnSpc>
            </a:pPr>
            <a:r>
              <a:rPr lang="en-US"/>
              <a:t>Load-use hazard when</a:t>
            </a:r>
          </a:p>
          <a:p>
            <a:pPr lvl="1">
              <a:lnSpc>
                <a:spcPct val="90000"/>
              </a:lnSpc>
            </a:pPr>
            <a:r>
              <a:rPr lang="en-US"/>
              <a:t>ID/EX.MemRead and</a:t>
            </a:r>
            <a:br>
              <a:rPr lang="en-US"/>
            </a:br>
            <a:r>
              <a:rPr lang="en-US"/>
              <a:t>  ((ID/EX.RegisterRt = IF/ID.RegisterRs) or</a:t>
            </a:r>
            <a:br>
              <a:rPr lang="en-US"/>
            </a:br>
            <a:r>
              <a:rPr lang="en-US"/>
              <a:t>   (ID/EX.RegisterRt = IF/ID.RegisterRt))</a:t>
            </a:r>
            <a:endParaRPr lang="en-AU"/>
          </a:p>
          <a:p>
            <a:pPr>
              <a:lnSpc>
                <a:spcPct val="90000"/>
              </a:lnSpc>
            </a:pPr>
            <a:r>
              <a:rPr lang="en-US"/>
              <a:t>If detected, stall and insert bubble</a:t>
            </a:r>
            <a:endParaRPr lang="en-AU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624393E-2C2C-402B-8C49-BFD6F15DC3C4}" type="slidenum">
              <a:rPr lang="en-AU"/>
              <a:pPr/>
              <a:t>45</a:t>
            </a:fld>
            <a:endParaRPr lang="en-AU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Stall the Pipeline</a:t>
            </a:r>
            <a:endParaRPr lang="en-AU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Force control values in ID/EX register</a:t>
            </a:r>
            <a:br>
              <a:rPr lang="en-US"/>
            </a:br>
            <a:r>
              <a:rPr lang="en-US"/>
              <a:t>to 0</a:t>
            </a:r>
          </a:p>
          <a:p>
            <a:pPr lvl="1"/>
            <a:r>
              <a:rPr lang="en-US"/>
              <a:t>EX, MEM and WB do </a:t>
            </a:r>
            <a:r>
              <a:rPr lang="en-US">
                <a:latin typeface="Lucida Console" pitchFamily="49" charset="0"/>
              </a:rPr>
              <a:t>nop</a:t>
            </a:r>
            <a:r>
              <a:rPr lang="en-US"/>
              <a:t> (no-operation)</a:t>
            </a:r>
            <a:endParaRPr lang="en-AU"/>
          </a:p>
          <a:p>
            <a:r>
              <a:rPr lang="en-US"/>
              <a:t>Prevent update of PC and IF/ID register</a:t>
            </a:r>
          </a:p>
          <a:p>
            <a:pPr lvl="1"/>
            <a:r>
              <a:rPr lang="en-US"/>
              <a:t>Using instruction is decoded again</a:t>
            </a:r>
          </a:p>
          <a:p>
            <a:pPr lvl="1"/>
            <a:r>
              <a:rPr lang="en-US"/>
              <a:t>Following instruction is fetched again</a:t>
            </a:r>
          </a:p>
          <a:p>
            <a:pPr lvl="1"/>
            <a:r>
              <a:rPr lang="en-US"/>
              <a:t>1-cycle stall allows MEM to read data for </a:t>
            </a:r>
            <a:r>
              <a:rPr lang="en-US">
                <a:latin typeface="Lucida Console" pitchFamily="49" charset="0"/>
              </a:rPr>
              <a:t>lw</a:t>
            </a:r>
          </a:p>
          <a:p>
            <a:pPr lvl="2"/>
            <a:r>
              <a:rPr lang="en-US"/>
              <a:t>Can subsequently forward to EX stage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6F7C204-2509-405C-B43E-FB69BD245D88}" type="slidenum">
              <a:rPr lang="en-AU"/>
              <a:pPr/>
              <a:t>46</a:t>
            </a:fld>
            <a:endParaRPr lang="en-AU"/>
          </a:p>
        </p:txBody>
      </p:sp>
      <p:pic>
        <p:nvPicPr>
          <p:cNvPr id="421895" name="Picture 7" descr="f04-5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66838"/>
            <a:ext cx="7524750" cy="4830762"/>
          </a:xfrm>
          <a:prstGeom prst="rect">
            <a:avLst/>
          </a:prstGeom>
          <a:noFill/>
        </p:spPr>
      </p:pic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Stall/Bubble in the Pipeline</a:t>
            </a:r>
            <a:endParaRPr lang="en-AU"/>
          </a:p>
        </p:txBody>
      </p:sp>
      <p:sp>
        <p:nvSpPr>
          <p:cNvPr id="421894" name="AutoShape 6"/>
          <p:cNvSpPr>
            <a:spLocks/>
          </p:cNvSpPr>
          <p:nvPr/>
        </p:nvSpPr>
        <p:spPr bwMode="auto">
          <a:xfrm>
            <a:off x="7235825" y="3068638"/>
            <a:ext cx="1579563" cy="690562"/>
          </a:xfrm>
          <a:prstGeom prst="borderCallout1">
            <a:avLst>
              <a:gd name="adj1" fmla="val 16551"/>
              <a:gd name="adj2" fmla="val -4824"/>
              <a:gd name="adj3" fmla="val 73792"/>
              <a:gd name="adj4" fmla="val -6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AU" sz="1800"/>
              <a:t>Stall inserted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F016CFE-74A1-463B-A5B9-418BB4AC2CD5}" type="slidenum">
              <a:rPr lang="en-AU"/>
              <a:pPr/>
              <a:t>47</a:t>
            </a:fld>
            <a:endParaRPr lang="en-AU"/>
          </a:p>
        </p:txBody>
      </p:sp>
      <p:pic>
        <p:nvPicPr>
          <p:cNvPr id="423943" name="Picture 7" descr="f04-59-P374493-what-really-happe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79538"/>
            <a:ext cx="7597775" cy="4819650"/>
          </a:xfrm>
          <a:prstGeom prst="rect">
            <a:avLst/>
          </a:prstGeom>
          <a:noFill/>
        </p:spPr>
      </p:pic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Stall/Bubble in the Pipeline</a:t>
            </a:r>
            <a:endParaRPr lang="en-AU"/>
          </a:p>
        </p:txBody>
      </p:sp>
      <p:sp>
        <p:nvSpPr>
          <p:cNvPr id="423942" name="AutoShape 6"/>
          <p:cNvSpPr>
            <a:spLocks/>
          </p:cNvSpPr>
          <p:nvPr/>
        </p:nvSpPr>
        <p:spPr bwMode="auto">
          <a:xfrm>
            <a:off x="2051050" y="5949950"/>
            <a:ext cx="1579563" cy="690563"/>
          </a:xfrm>
          <a:prstGeom prst="borderCallout1">
            <a:avLst>
              <a:gd name="adj1" fmla="val 16551"/>
              <a:gd name="adj2" fmla="val 104824"/>
              <a:gd name="adj3" fmla="val -80000"/>
              <a:gd name="adj4" fmla="val 111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AU" sz="1800"/>
              <a:t>Or, more accurately…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50E2836-2506-4993-BBE4-23AB592C2A0A}" type="slidenum">
              <a:rPr lang="en-AU"/>
              <a:pPr/>
              <a:t>48</a:t>
            </a:fld>
            <a:endParaRPr lang="en-AU"/>
          </a:p>
        </p:txBody>
      </p:sp>
      <p:pic>
        <p:nvPicPr>
          <p:cNvPr id="425989" name="Picture 5" descr="f04-60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975" y="1273175"/>
            <a:ext cx="8201025" cy="4997450"/>
          </a:xfrm>
          <a:prstGeom prst="rect">
            <a:avLst/>
          </a:prstGeom>
          <a:noFill/>
        </p:spPr>
      </p:pic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Datapath with Hazard Detection</a:t>
            </a:r>
            <a:endParaRPr lang="en-AU" sz="40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8595153-931B-4098-9FB7-23B58ABCB2DA}" type="slidenum">
              <a:rPr lang="en-AU"/>
              <a:pPr/>
              <a:t>49</a:t>
            </a:fld>
            <a:endParaRPr lang="en-AU"/>
          </a:p>
        </p:txBody>
      </p:sp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Stalls and Performance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r>
              <a:rPr lang="en-AU"/>
              <a:t>Stalls reduce performance</a:t>
            </a:r>
          </a:p>
          <a:p>
            <a:pPr lvl="1"/>
            <a:r>
              <a:rPr lang="en-AU"/>
              <a:t>But are required to get correct results</a:t>
            </a:r>
          </a:p>
          <a:p>
            <a:r>
              <a:rPr lang="en-AU"/>
              <a:t>Compiler can arrange code to avoid hazards and stalls</a:t>
            </a:r>
          </a:p>
          <a:p>
            <a:pPr lvl="1"/>
            <a:r>
              <a:rPr lang="en-AU"/>
              <a:t>Requires knowledge of the pipeline structure</a:t>
            </a:r>
          </a:p>
        </p:txBody>
      </p:sp>
      <p:sp>
        <p:nvSpPr>
          <p:cNvPr id="450564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Arial Black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33E368F-BB5F-41FE-81D3-6610836B4995}" type="slidenum">
              <a:rPr lang="en-AU"/>
              <a:pPr/>
              <a:t>5</a:t>
            </a:fld>
            <a:endParaRPr lang="en-AU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Pipeline</a:t>
            </a:r>
            <a:endParaRPr lang="en-AU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Five stages, one step per stage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IF: Instruction fetch from memory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ID: Instruction decode &amp; register read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EX: Execute operation or calculate address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MEM: Access memory operand</a:t>
            </a:r>
          </a:p>
          <a:p>
            <a:pPr marL="990600" lvl="1" indent="-533400">
              <a:buSzTx/>
              <a:buFont typeface="Wingdings" pitchFamily="2" charset="2"/>
              <a:buAutoNum type="arabicPeriod"/>
            </a:pPr>
            <a:r>
              <a:rPr lang="en-US" dirty="0"/>
              <a:t>WB: Write result back to register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E736437-8979-4E44-9321-F69CB0B876F9}" type="slidenum">
              <a:rPr lang="en-AU"/>
              <a:pPr/>
              <a:t>50</a:t>
            </a:fld>
            <a:endParaRPr lang="en-AU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Control Hazards</a:t>
            </a:r>
            <a:endParaRPr lang="en-AU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Branch determines flow of control</a:t>
            </a:r>
          </a:p>
          <a:p>
            <a:pPr lvl="1">
              <a:lnSpc>
                <a:spcPct val="90000"/>
              </a:lnSpc>
            </a:pPr>
            <a:r>
              <a:rPr lang="en-US"/>
              <a:t>Fetching next instruction depends on branch outcome</a:t>
            </a:r>
          </a:p>
          <a:p>
            <a:pPr lvl="1">
              <a:lnSpc>
                <a:spcPct val="90000"/>
              </a:lnSpc>
            </a:pPr>
            <a:r>
              <a:rPr lang="en-US"/>
              <a:t>Pipeline can’t always fetch correct instruction</a:t>
            </a:r>
          </a:p>
          <a:p>
            <a:pPr lvl="2">
              <a:lnSpc>
                <a:spcPct val="90000"/>
              </a:lnSpc>
            </a:pPr>
            <a:r>
              <a:rPr lang="en-US"/>
              <a:t>Still working on ID stage of branch</a:t>
            </a:r>
          </a:p>
          <a:p>
            <a:pPr>
              <a:lnSpc>
                <a:spcPct val="90000"/>
              </a:lnSpc>
            </a:pPr>
            <a:r>
              <a:rPr lang="en-US"/>
              <a:t>In MIPS pipeline</a:t>
            </a:r>
          </a:p>
          <a:p>
            <a:pPr lvl="1">
              <a:lnSpc>
                <a:spcPct val="90000"/>
              </a:lnSpc>
            </a:pPr>
            <a:r>
              <a:rPr lang="en-US"/>
              <a:t>Need to compare registers and compute target early in the pipeline</a:t>
            </a:r>
          </a:p>
          <a:p>
            <a:pPr lvl="1">
              <a:lnSpc>
                <a:spcPct val="90000"/>
              </a:lnSpc>
            </a:pPr>
            <a:r>
              <a:rPr lang="en-US"/>
              <a:t>Add hardware to do it in ID stage</a:t>
            </a:r>
            <a:endParaRPr lang="en-AU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75C8349D-CE33-45F8-A826-7F81A4C3622E}" type="slidenum">
              <a:rPr lang="en-AU"/>
              <a:pPr/>
              <a:t>51</a:t>
            </a:fld>
            <a:endParaRPr lang="en-AU"/>
          </a:p>
        </p:txBody>
      </p:sp>
      <p:pic>
        <p:nvPicPr>
          <p:cNvPr id="350214" name="Picture 6" descr="f04-31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852738"/>
            <a:ext cx="6042025" cy="2317750"/>
          </a:xfrm>
          <a:prstGeom prst="rect">
            <a:avLst/>
          </a:prstGeom>
          <a:noFill/>
        </p:spPr>
      </p:pic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Stall on Branch</a:t>
            </a:r>
            <a:endParaRPr lang="en-AU"/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306512"/>
          </a:xfrm>
        </p:spPr>
        <p:txBody>
          <a:bodyPr/>
          <a:lstStyle/>
          <a:p>
            <a:r>
              <a:rPr lang="en-US"/>
              <a:t>Wait until branch outcome determined before fetching next instruction</a:t>
            </a:r>
            <a:endParaRPr lang="en-A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3E221C1-D259-4245-98E1-E2285B3C55E0}" type="slidenum">
              <a:rPr lang="en-AU"/>
              <a:pPr/>
              <a:t>52</a:t>
            </a:fld>
            <a:endParaRPr lang="en-AU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Prediction</a:t>
            </a:r>
            <a:endParaRPr lang="en-AU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Longer pipelines can’t readily determine branch outcome early</a:t>
            </a:r>
          </a:p>
          <a:p>
            <a:pPr lvl="1"/>
            <a:r>
              <a:rPr lang="en-US"/>
              <a:t>Stall penalty becomes unacceptable</a:t>
            </a:r>
          </a:p>
          <a:p>
            <a:r>
              <a:rPr lang="en-US"/>
              <a:t>Predict outcome of branch</a:t>
            </a:r>
          </a:p>
          <a:p>
            <a:pPr lvl="1"/>
            <a:r>
              <a:rPr lang="en-US"/>
              <a:t>Only stall if prediction is wrong</a:t>
            </a:r>
          </a:p>
          <a:p>
            <a:r>
              <a:rPr lang="en-US"/>
              <a:t>In MIPS pipeline</a:t>
            </a:r>
          </a:p>
          <a:p>
            <a:pPr lvl="1"/>
            <a:r>
              <a:rPr lang="en-US"/>
              <a:t>Can predict branches not taken</a:t>
            </a:r>
          </a:p>
          <a:p>
            <a:pPr lvl="1"/>
            <a:r>
              <a:rPr lang="en-US"/>
              <a:t>Fetch instruction after branch, with no delay</a:t>
            </a:r>
            <a:endParaRPr lang="en-A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FF29BA0F-1E11-4EED-98F1-26ACFDB7A028}" type="slidenum">
              <a:rPr lang="en-AU"/>
              <a:pPr/>
              <a:t>53</a:t>
            </a:fld>
            <a:endParaRPr lang="en-AU"/>
          </a:p>
        </p:txBody>
      </p:sp>
      <p:pic>
        <p:nvPicPr>
          <p:cNvPr id="354311" name="Picture 7" descr="f04-32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268413"/>
            <a:ext cx="6035675" cy="4979987"/>
          </a:xfrm>
          <a:prstGeom prst="rect">
            <a:avLst/>
          </a:prstGeom>
          <a:noFill/>
        </p:spPr>
      </p:pic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Predict Not Taken</a:t>
            </a:r>
            <a:endParaRPr lang="en-AU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755650" y="2133600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Prediction correct</a:t>
            </a:r>
            <a:endParaRPr lang="en-AU" sz="1800"/>
          </a:p>
        </p:txBody>
      </p:sp>
      <p:sp>
        <p:nvSpPr>
          <p:cNvPr id="354310" name="Text Box 6"/>
          <p:cNvSpPr txBox="1">
            <a:spLocks noChangeArrowheads="1"/>
          </p:cNvSpPr>
          <p:nvPr/>
        </p:nvSpPr>
        <p:spPr bwMode="auto">
          <a:xfrm>
            <a:off x="755650" y="4797425"/>
            <a:ext cx="129540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/>
              <a:t>Prediction incorrect</a:t>
            </a:r>
            <a:endParaRPr lang="en-AU" sz="18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042EC9A-453D-4B0B-8017-789B13607C8A}" type="slidenum">
              <a:rPr lang="en-AU"/>
              <a:pPr/>
              <a:t>54</a:t>
            </a:fld>
            <a:endParaRPr lang="en-AU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More-Realistic Branch Prediction</a:t>
            </a:r>
            <a:endParaRPr lang="en-AU" sz="4000"/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Static branch prediction</a:t>
            </a:r>
          </a:p>
          <a:p>
            <a:pPr lvl="1"/>
            <a:r>
              <a:rPr lang="en-US" sz="2400"/>
              <a:t>Based on typical branch behavior</a:t>
            </a:r>
          </a:p>
          <a:p>
            <a:pPr lvl="1"/>
            <a:r>
              <a:rPr lang="en-US" sz="2400"/>
              <a:t>Example: loop and if-statement branches</a:t>
            </a:r>
          </a:p>
          <a:p>
            <a:pPr lvl="2"/>
            <a:r>
              <a:rPr lang="en-US" sz="2000"/>
              <a:t>Predict backward branches taken</a:t>
            </a:r>
          </a:p>
          <a:p>
            <a:pPr lvl="2"/>
            <a:r>
              <a:rPr lang="en-US" sz="2000"/>
              <a:t>Predict forward branches not taken</a:t>
            </a:r>
          </a:p>
          <a:p>
            <a:r>
              <a:rPr lang="en-US" sz="2800"/>
              <a:t>Dynamic branch prediction</a:t>
            </a:r>
          </a:p>
          <a:p>
            <a:pPr lvl="1"/>
            <a:r>
              <a:rPr lang="en-US" sz="2400"/>
              <a:t>Hardware measures actual branch behavior</a:t>
            </a:r>
          </a:p>
          <a:p>
            <a:pPr lvl="2"/>
            <a:r>
              <a:rPr lang="en-US" sz="2000"/>
              <a:t>e.g., record recent history of each branch</a:t>
            </a:r>
          </a:p>
          <a:p>
            <a:pPr lvl="1"/>
            <a:r>
              <a:rPr lang="en-US" sz="2400"/>
              <a:t>Assume future behavior will continue the trend</a:t>
            </a:r>
          </a:p>
          <a:p>
            <a:pPr lvl="2"/>
            <a:r>
              <a:rPr lang="en-US" sz="2000"/>
              <a:t>When wrong, stall while re-fetching, and update history</a:t>
            </a:r>
            <a:endParaRPr lang="en-AU" sz="20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EF68172-220D-4B15-B861-9EC98C22274B}" type="slidenum">
              <a:rPr lang="en-AU"/>
              <a:pPr/>
              <a:t>55</a:t>
            </a:fld>
            <a:endParaRPr lang="en-AU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Summary</a:t>
            </a:r>
            <a:endParaRPr lang="en-AU"/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r>
              <a:rPr lang="en-US"/>
              <a:t>Pipelining improves performance by increasing instruction throughput</a:t>
            </a:r>
          </a:p>
          <a:p>
            <a:pPr lvl="1"/>
            <a:r>
              <a:rPr lang="en-US"/>
              <a:t>Executes multiple instructions in parallel</a:t>
            </a:r>
          </a:p>
          <a:p>
            <a:pPr lvl="1"/>
            <a:r>
              <a:rPr lang="en-US"/>
              <a:t>Each instruction has the same latency</a:t>
            </a:r>
          </a:p>
          <a:p>
            <a:r>
              <a:rPr lang="en-US"/>
              <a:t>Subject to hazards</a:t>
            </a:r>
          </a:p>
          <a:p>
            <a:pPr lvl="1"/>
            <a:r>
              <a:rPr lang="en-US"/>
              <a:t>Structure, data, control</a:t>
            </a:r>
          </a:p>
          <a:p>
            <a:r>
              <a:rPr lang="en-AU"/>
              <a:t>Instruction set design affects complexity of pipeline implementation</a:t>
            </a:r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Arial Black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68462D6-470F-4CD8-B177-33AFFADC91BA}" type="slidenum">
              <a:rPr lang="en-AU"/>
              <a:pPr/>
              <a:t>56</a:t>
            </a:fld>
            <a:endParaRPr lang="en-AU"/>
          </a:p>
        </p:txBody>
      </p:sp>
      <p:pic>
        <p:nvPicPr>
          <p:cNvPr id="428042" name="Picture 10" descr="f04-61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898650"/>
            <a:ext cx="6021387" cy="4221163"/>
          </a:xfrm>
          <a:prstGeom prst="rect">
            <a:avLst/>
          </a:prstGeom>
          <a:noFill/>
        </p:spPr>
      </p:pic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Branch Hazards</a:t>
            </a:r>
            <a:endParaRPr lang="en-AU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If branch outcome determined in MEM</a:t>
            </a:r>
            <a:endParaRPr lang="en-AU"/>
          </a:p>
        </p:txBody>
      </p:sp>
      <p:sp>
        <p:nvSpPr>
          <p:cNvPr id="428036" name="Text Box 4"/>
          <p:cNvSpPr txBox="1">
            <a:spLocks noChangeArrowheads="1"/>
          </p:cNvSpPr>
          <p:nvPr/>
        </p:nvSpPr>
        <p:spPr bwMode="auto">
          <a:xfrm rot="5400000">
            <a:off x="7789069" y="988219"/>
            <a:ext cx="23431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§4.8 Control Hazards</a:t>
            </a:r>
          </a:p>
        </p:txBody>
      </p:sp>
      <p:sp>
        <p:nvSpPr>
          <p:cNvPr id="428038" name="AutoShape 6"/>
          <p:cNvSpPr>
            <a:spLocks/>
          </p:cNvSpPr>
          <p:nvPr/>
        </p:nvSpPr>
        <p:spPr bwMode="auto">
          <a:xfrm>
            <a:off x="3203575" y="5949950"/>
            <a:ext cx="501650" cy="330200"/>
          </a:xfrm>
          <a:prstGeom prst="borderCallout1">
            <a:avLst>
              <a:gd name="adj1" fmla="val 34616"/>
              <a:gd name="adj2" fmla="val 115190"/>
              <a:gd name="adj3" fmla="val -43269"/>
              <a:gd name="adj4" fmla="val 2433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r>
              <a:rPr lang="en-US" sz="1400"/>
              <a:t>PC</a:t>
            </a:r>
            <a:endParaRPr lang="en-AU" sz="1400"/>
          </a:p>
        </p:txBody>
      </p:sp>
      <p:sp>
        <p:nvSpPr>
          <p:cNvPr id="428039" name="Text Box 7"/>
          <p:cNvSpPr txBox="1">
            <a:spLocks noChangeArrowheads="1"/>
          </p:cNvSpPr>
          <p:nvPr/>
        </p:nvSpPr>
        <p:spPr bwMode="auto">
          <a:xfrm>
            <a:off x="7451725" y="4010025"/>
            <a:ext cx="124460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Flush these</a:t>
            </a:r>
            <a:br>
              <a:rPr lang="en-US"/>
            </a:br>
            <a:r>
              <a:rPr lang="en-US"/>
              <a:t>instructions</a:t>
            </a:r>
          </a:p>
          <a:p>
            <a:pPr algn="l"/>
            <a:r>
              <a:rPr lang="en-US"/>
              <a:t>(Set control</a:t>
            </a:r>
            <a:br>
              <a:rPr lang="en-US"/>
            </a:br>
            <a:r>
              <a:rPr lang="en-US"/>
              <a:t>values to 0)</a:t>
            </a:r>
            <a:endParaRPr lang="en-AU"/>
          </a:p>
        </p:txBody>
      </p:sp>
      <p:sp>
        <p:nvSpPr>
          <p:cNvPr id="428040" name="AutoShape 8"/>
          <p:cNvSpPr>
            <a:spLocks/>
          </p:cNvSpPr>
          <p:nvPr/>
        </p:nvSpPr>
        <p:spPr bwMode="auto">
          <a:xfrm>
            <a:off x="7092950" y="3644900"/>
            <a:ext cx="215900" cy="1800225"/>
          </a:xfrm>
          <a:prstGeom prst="rightBrace">
            <a:avLst>
              <a:gd name="adj1" fmla="val 694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BDE7487-6344-4265-A030-01E7F233D06C}" type="slidenum">
              <a:rPr lang="en-AU"/>
              <a:pPr/>
              <a:t>57</a:t>
            </a:fld>
            <a:endParaRPr lang="en-AU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Branch Delay</a:t>
            </a:r>
            <a:endParaRPr lang="en-AU"/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Move hardware to determine outcome to ID stage</a:t>
            </a:r>
          </a:p>
          <a:p>
            <a:pPr lvl="1"/>
            <a:r>
              <a:rPr lang="en-US" sz="2400"/>
              <a:t>Target address adder</a:t>
            </a:r>
          </a:p>
          <a:p>
            <a:pPr lvl="1"/>
            <a:r>
              <a:rPr lang="en-US" sz="2400"/>
              <a:t>Register comparator</a:t>
            </a:r>
          </a:p>
          <a:p>
            <a:r>
              <a:rPr lang="en-US" sz="2800"/>
              <a:t>Example: branch taken</a:t>
            </a:r>
          </a:p>
          <a:p>
            <a:pPr lvl="1">
              <a:buFont typeface="Wingdings" pitchFamily="2" charset="2"/>
              <a:buNone/>
            </a:pPr>
            <a:r>
              <a:rPr lang="en-US" sz="2000"/>
              <a:t>	</a:t>
            </a:r>
            <a:r>
              <a:rPr lang="en-US" sz="2000">
                <a:latin typeface="Lucida Console" pitchFamily="49" charset="0"/>
              </a:rPr>
              <a:t>36:  sub  $10, $4, $8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40:  beq  $1,  $3, 7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44:  and  $12, $2, $5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48:  or   $13, $2, $6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52:  add  $14, $4, $2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56:  slt  $15, $6, $7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...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72:  lw   $4, 50($7)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9DF471E-ABBB-448D-8AF1-7A0D7133C6B4}" type="slidenum">
              <a:rPr lang="en-AU"/>
              <a:pPr/>
              <a:t>58</a:t>
            </a:fld>
            <a:endParaRPr lang="en-AU"/>
          </a:p>
        </p:txBody>
      </p:sp>
      <p:pic>
        <p:nvPicPr>
          <p:cNvPr id="432135" name="Picture 7" descr="f04-62-P374493-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8064500" cy="5114925"/>
          </a:xfrm>
          <a:prstGeom prst="rect">
            <a:avLst/>
          </a:prstGeom>
          <a:noFill/>
        </p:spPr>
      </p:pic>
      <p:sp>
        <p:nvSpPr>
          <p:cNvPr id="432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Example: Branch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1CA58B5-A7D5-487C-BB83-0C0E22934F36}" type="slidenum">
              <a:rPr lang="en-AU"/>
              <a:pPr/>
              <a:t>59</a:t>
            </a:fld>
            <a:endParaRPr lang="en-AU"/>
          </a:p>
        </p:txBody>
      </p:sp>
      <p:pic>
        <p:nvPicPr>
          <p:cNvPr id="434182" name="Picture 6" descr="f04-62-P374493-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57338"/>
            <a:ext cx="7848600" cy="4721225"/>
          </a:xfrm>
          <a:prstGeom prst="rect">
            <a:avLst/>
          </a:prstGeom>
          <a:noFill/>
        </p:spPr>
      </p:pic>
      <p:sp>
        <p:nvSpPr>
          <p:cNvPr id="434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Example: Branch Taken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97C8964-31D3-4200-A9A5-D3BE7E3FC1C6}" type="slidenum">
              <a:rPr lang="en-AU"/>
              <a:pPr/>
              <a:t>6</a:t>
            </a:fld>
            <a:endParaRPr lang="en-AU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Performance</a:t>
            </a:r>
            <a:endParaRPr lang="en-AU"/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533650"/>
          </a:xfrm>
        </p:spPr>
        <p:txBody>
          <a:bodyPr/>
          <a:lstStyle/>
          <a:p>
            <a:r>
              <a:rPr lang="en-US" sz="2800"/>
              <a:t>Assume time for stages is</a:t>
            </a:r>
          </a:p>
          <a:p>
            <a:pPr lvl="1"/>
            <a:r>
              <a:rPr lang="en-US" sz="2400"/>
              <a:t>100ps for register read or write</a:t>
            </a:r>
          </a:p>
          <a:p>
            <a:pPr lvl="1"/>
            <a:r>
              <a:rPr lang="en-US" sz="2400"/>
              <a:t>200ps for other stages</a:t>
            </a:r>
          </a:p>
          <a:p>
            <a:r>
              <a:rPr lang="en-US" sz="2800"/>
              <a:t>Compare pipelined datapath with single-cycle datapath</a:t>
            </a:r>
          </a:p>
        </p:txBody>
      </p:sp>
      <p:graphicFrame>
        <p:nvGraphicFramePr>
          <p:cNvPr id="327684" name="Group 4"/>
          <p:cNvGraphicFramePr>
            <a:graphicFrameLocks noGrp="1"/>
          </p:cNvGraphicFramePr>
          <p:nvPr/>
        </p:nvGraphicFramePr>
        <p:xfrm>
          <a:off x="395288" y="3846513"/>
          <a:ext cx="8353425" cy="2246631"/>
        </p:xfrm>
        <a:graphic>
          <a:graphicData uri="http://schemas.openxmlformats.org/drawingml/2006/table">
            <a:tbl>
              <a:tblPr/>
              <a:tblGrid>
                <a:gridCol w="1193800"/>
                <a:gridCol w="1192212"/>
                <a:gridCol w="1195388"/>
                <a:gridCol w="1190625"/>
                <a:gridCol w="1195387"/>
                <a:gridCol w="1192213"/>
                <a:gridCol w="11938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 fetch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read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 op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Memory access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 write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time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lw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sw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R-format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beq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500ps</a:t>
                      </a:r>
                      <a:endParaRPr kumimoji="0" 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8EC5944-ADE7-45F2-ABAA-CE8705155343}" type="slidenum">
              <a:rPr lang="en-AU"/>
              <a:pPr/>
              <a:t>60</a:t>
            </a:fld>
            <a:endParaRPr lang="en-AU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Hazards for Branches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8725"/>
          </a:xfrm>
        </p:spPr>
        <p:txBody>
          <a:bodyPr/>
          <a:lstStyle/>
          <a:p>
            <a:r>
              <a:rPr lang="en-US"/>
              <a:t>If a comparison register is a destination of 2</a:t>
            </a:r>
            <a:r>
              <a:rPr lang="en-US" baseline="30000"/>
              <a:t>nd</a:t>
            </a:r>
            <a:r>
              <a:rPr lang="en-US"/>
              <a:t> or 3</a:t>
            </a:r>
            <a:r>
              <a:rPr lang="en-US" baseline="30000"/>
              <a:t>rd</a:t>
            </a:r>
            <a:r>
              <a:rPr lang="en-US"/>
              <a:t> preceding ALU instruction</a:t>
            </a:r>
          </a:p>
        </p:txBody>
      </p:sp>
      <p:sp>
        <p:nvSpPr>
          <p:cNvPr id="436228" name="Rectangle 4"/>
          <p:cNvSpPr>
            <a:spLocks noChangeArrowheads="1"/>
          </p:cNvSpPr>
          <p:nvPr/>
        </p:nvSpPr>
        <p:spPr bwMode="auto">
          <a:xfrm>
            <a:off x="755650" y="3870325"/>
            <a:ext cx="322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…</a:t>
            </a:r>
            <a:endParaRPr lang="en-AU" sz="1800">
              <a:latin typeface="Lucida Console" pitchFamily="49" charset="0"/>
            </a:endParaRPr>
          </a:p>
        </p:txBody>
      </p:sp>
      <p:grpSp>
        <p:nvGrpSpPr>
          <p:cNvPr id="436229" name="Group 5"/>
          <p:cNvGrpSpPr>
            <a:grpSpLocks/>
          </p:cNvGrpSpPr>
          <p:nvPr/>
        </p:nvGrpSpPr>
        <p:grpSpPr bwMode="auto">
          <a:xfrm>
            <a:off x="3132138" y="2636838"/>
            <a:ext cx="3024187" cy="504825"/>
            <a:chOff x="2018" y="2341"/>
            <a:chExt cx="1905" cy="318"/>
          </a:xfrm>
        </p:grpSpPr>
        <p:sp>
          <p:nvSpPr>
            <p:cNvPr id="436230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6231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6232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6233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6234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6235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6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7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38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239" name="Group 15"/>
          <p:cNvGrpSpPr>
            <a:grpSpLocks/>
          </p:cNvGrpSpPr>
          <p:nvPr/>
        </p:nvGrpSpPr>
        <p:grpSpPr bwMode="auto">
          <a:xfrm>
            <a:off x="3779838" y="3213100"/>
            <a:ext cx="3024187" cy="504825"/>
            <a:chOff x="2018" y="2341"/>
            <a:chExt cx="1905" cy="318"/>
          </a:xfrm>
        </p:grpSpPr>
        <p:sp>
          <p:nvSpPr>
            <p:cNvPr id="436240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6241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6242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6243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6244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6245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6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7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48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249" name="Group 25"/>
          <p:cNvGrpSpPr>
            <a:grpSpLocks/>
          </p:cNvGrpSpPr>
          <p:nvPr/>
        </p:nvGrpSpPr>
        <p:grpSpPr bwMode="auto">
          <a:xfrm>
            <a:off x="4427538" y="3787775"/>
            <a:ext cx="3024187" cy="504825"/>
            <a:chOff x="2018" y="2341"/>
            <a:chExt cx="1905" cy="318"/>
          </a:xfrm>
        </p:grpSpPr>
        <p:sp>
          <p:nvSpPr>
            <p:cNvPr id="436250" name="Rectangle 2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6251" name="Rectangle 2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6252" name="Rectangle 2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6253" name="Rectangle 2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6254" name="Rectangle 3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6255" name="Rectangle 3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6" name="Rectangle 3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7" name="Rectangle 3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58" name="Rectangle 3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6259" name="Group 35"/>
          <p:cNvGrpSpPr>
            <a:grpSpLocks/>
          </p:cNvGrpSpPr>
          <p:nvPr/>
        </p:nvGrpSpPr>
        <p:grpSpPr bwMode="auto">
          <a:xfrm>
            <a:off x="5076825" y="4364038"/>
            <a:ext cx="3024188" cy="504825"/>
            <a:chOff x="2018" y="2341"/>
            <a:chExt cx="1905" cy="318"/>
          </a:xfrm>
        </p:grpSpPr>
        <p:sp>
          <p:nvSpPr>
            <p:cNvPr id="436260" name="Rectangle 3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6261" name="Rectangle 3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6262" name="Rectangle 3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6263" name="Rectangle 3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6264" name="Rectangle 4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6265" name="Rectangle 4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6" name="Rectangle 4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7" name="Rectangle 4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268" name="Rectangle 4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6269" name="Rectangle 45"/>
          <p:cNvSpPr>
            <a:spLocks noChangeArrowheads="1"/>
          </p:cNvSpPr>
          <p:nvPr/>
        </p:nvSpPr>
        <p:spPr bwMode="auto">
          <a:xfrm>
            <a:off x="755650" y="3294063"/>
            <a:ext cx="2117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$4</a:t>
            </a:r>
            <a:r>
              <a:rPr lang="en-US" sz="1800">
                <a:latin typeface="Lucida Console" pitchFamily="49" charset="0"/>
              </a:rPr>
              <a:t>, $5, $6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6270" name="Rectangle 46"/>
          <p:cNvSpPr>
            <a:spLocks noChangeArrowheads="1"/>
          </p:cNvSpPr>
          <p:nvPr/>
        </p:nvSpPr>
        <p:spPr bwMode="auto">
          <a:xfrm>
            <a:off x="755650" y="2717800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$2, $3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6271" name="Rectangle 47"/>
          <p:cNvSpPr>
            <a:spLocks noChangeArrowheads="1"/>
          </p:cNvSpPr>
          <p:nvPr/>
        </p:nvSpPr>
        <p:spPr bwMode="auto">
          <a:xfrm>
            <a:off x="755650" y="4446588"/>
            <a:ext cx="2670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$4</a:t>
            </a:r>
            <a:r>
              <a:rPr lang="en-US" sz="1800">
                <a:latin typeface="Lucida Console" pitchFamily="49" charset="0"/>
              </a:rPr>
              <a:t>, target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6272" name="Line 48"/>
          <p:cNvSpPr>
            <a:spLocks noChangeShapeType="1"/>
          </p:cNvSpPr>
          <p:nvPr/>
        </p:nvSpPr>
        <p:spPr bwMode="auto">
          <a:xfrm>
            <a:off x="5651500" y="2852738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73" name="Line 49"/>
          <p:cNvSpPr>
            <a:spLocks noChangeShapeType="1"/>
          </p:cNvSpPr>
          <p:nvPr/>
        </p:nvSpPr>
        <p:spPr bwMode="auto">
          <a:xfrm>
            <a:off x="5651500" y="3429000"/>
            <a:ext cx="433388" cy="122396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6274" name="Rectangle 50"/>
          <p:cNvSpPr>
            <a:spLocks noChangeArrowheads="1"/>
          </p:cNvSpPr>
          <p:nvPr/>
        </p:nvSpPr>
        <p:spPr bwMode="auto">
          <a:xfrm>
            <a:off x="684213" y="5157788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/>
              <a:t>Can resolve using forwarding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0BD1DBB0-8B2D-48D7-9546-88ED230AE0C8}" type="slidenum">
              <a:rPr lang="en-AU"/>
              <a:pPr/>
              <a:t>61</a:t>
            </a:fld>
            <a:endParaRPr lang="en-AU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Hazards for Branches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r>
              <a:rPr lang="en-US"/>
              <a:t>If a comparison register is a destination of preceding ALU instruction or 2</a:t>
            </a:r>
            <a:r>
              <a:rPr lang="en-US" baseline="30000"/>
              <a:t>nd</a:t>
            </a:r>
            <a:r>
              <a:rPr lang="en-US"/>
              <a:t> preceding load instruction</a:t>
            </a:r>
          </a:p>
          <a:p>
            <a:pPr lvl="1"/>
            <a:r>
              <a:rPr lang="en-US"/>
              <a:t>Need 1 stall cycle</a:t>
            </a:r>
          </a:p>
        </p:txBody>
      </p:sp>
      <p:sp>
        <p:nvSpPr>
          <p:cNvPr id="438276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stalled</a:t>
            </a:r>
            <a:endParaRPr lang="en-AU" sz="1800">
              <a:latin typeface="Lucida Console" pitchFamily="49" charset="0"/>
            </a:endParaRPr>
          </a:p>
        </p:txBody>
      </p:sp>
      <p:grpSp>
        <p:nvGrpSpPr>
          <p:cNvPr id="438277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438278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8279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8280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8281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8282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8283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4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5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86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8287" name="Group 15"/>
          <p:cNvGrpSpPr>
            <a:grpSpLocks/>
          </p:cNvGrpSpPr>
          <p:nvPr/>
        </p:nvGrpSpPr>
        <p:grpSpPr bwMode="auto">
          <a:xfrm>
            <a:off x="3779838" y="4221163"/>
            <a:ext cx="3024187" cy="504825"/>
            <a:chOff x="2018" y="2341"/>
            <a:chExt cx="1905" cy="318"/>
          </a:xfrm>
        </p:grpSpPr>
        <p:sp>
          <p:nvSpPr>
            <p:cNvPr id="438288" name="Rectangle 1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38289" name="Rectangle 1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38290" name="Rectangle 1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38291" name="Rectangle 1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38292" name="Rectangle 2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38293" name="Rectangle 2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94" name="Rectangle 2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95" name="Rectangle 2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96" name="Rectangle 2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97" name="Rectangle 25"/>
          <p:cNvSpPr>
            <a:spLocks noChangeArrowheads="1"/>
          </p:cNvSpPr>
          <p:nvPr/>
        </p:nvSpPr>
        <p:spPr bwMode="auto">
          <a:xfrm>
            <a:off x="44275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IF</a:t>
            </a:r>
            <a:endParaRPr lang="en-AU" sz="1400"/>
          </a:p>
        </p:txBody>
      </p:sp>
      <p:sp>
        <p:nvSpPr>
          <p:cNvPr id="438298" name="Rectangle 26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ID</a:t>
            </a:r>
            <a:endParaRPr lang="en-AU" sz="1400"/>
          </a:p>
        </p:txBody>
      </p:sp>
      <p:sp>
        <p:nvSpPr>
          <p:cNvPr id="438299" name="Rectangle 27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0" name="Rectangle 28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1" name="Rectangle 29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2" name="Rectangle 30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3" name="Rectangle 31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ID</a:t>
            </a:r>
            <a:endParaRPr lang="en-AU" sz="1400"/>
          </a:p>
        </p:txBody>
      </p:sp>
      <p:sp>
        <p:nvSpPr>
          <p:cNvPr id="438304" name="Rectangle 32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EX</a:t>
            </a:r>
            <a:endParaRPr lang="en-AU" sz="1400"/>
          </a:p>
        </p:txBody>
      </p:sp>
      <p:sp>
        <p:nvSpPr>
          <p:cNvPr id="438305" name="Rectangle 33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MEM</a:t>
            </a:r>
            <a:endParaRPr lang="en-AU" sz="1400"/>
          </a:p>
        </p:txBody>
      </p:sp>
      <p:sp>
        <p:nvSpPr>
          <p:cNvPr id="438306" name="Rectangle 34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WB</a:t>
            </a:r>
            <a:endParaRPr lang="en-AU" sz="1400"/>
          </a:p>
        </p:txBody>
      </p:sp>
      <p:sp>
        <p:nvSpPr>
          <p:cNvPr id="438307" name="Rectangle 35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8" name="Rectangle 36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09" name="Rectangle 37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0" name="Rectangle 38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8311" name="Rectangle 39"/>
          <p:cNvSpPr>
            <a:spLocks noChangeArrowheads="1"/>
          </p:cNvSpPr>
          <p:nvPr/>
        </p:nvSpPr>
        <p:spPr bwMode="auto">
          <a:xfrm>
            <a:off x="755650" y="4302125"/>
            <a:ext cx="2117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add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$4</a:t>
            </a:r>
            <a:r>
              <a:rPr lang="en-US" sz="1800">
                <a:latin typeface="Lucida Console" pitchFamily="49" charset="0"/>
              </a:rPr>
              <a:t>, $5, $6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8312" name="Rectangle 40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lw 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addr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8313" name="Rectangle 41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$4</a:t>
            </a:r>
            <a:r>
              <a:rPr lang="en-US" sz="1800">
                <a:latin typeface="Lucida Console" pitchFamily="49" charset="0"/>
              </a:rPr>
              <a:t>, target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38314" name="Line 42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5" name="Line 43"/>
          <p:cNvSpPr>
            <a:spLocks noChangeShapeType="1"/>
          </p:cNvSpPr>
          <p:nvPr/>
        </p:nvSpPr>
        <p:spPr bwMode="auto">
          <a:xfrm>
            <a:off x="5651500" y="4437063"/>
            <a:ext cx="433388" cy="1223962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8316" name="AutoShape 44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38317" name="AutoShape 45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38318" name="AutoShape 46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7DF562B4-A2A8-44D8-AF4E-3FB00E91B6D7}" type="slidenum">
              <a:rPr lang="en-AU"/>
              <a:pPr/>
              <a:t>62</a:t>
            </a:fld>
            <a:endParaRPr lang="en-AU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Hazards for Branches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381250"/>
          </a:xfrm>
        </p:spPr>
        <p:txBody>
          <a:bodyPr/>
          <a:lstStyle/>
          <a:p>
            <a:r>
              <a:rPr lang="en-US"/>
              <a:t>If a comparison register is a destination of immediately preceding load instruction</a:t>
            </a:r>
          </a:p>
          <a:p>
            <a:pPr lvl="1"/>
            <a:r>
              <a:rPr lang="en-US"/>
              <a:t>Need 2 stall cycles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755650" y="4878388"/>
            <a:ext cx="1703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stalled</a:t>
            </a:r>
            <a:endParaRPr lang="en-AU" sz="1800">
              <a:latin typeface="Lucida Console" pitchFamily="49" charset="0"/>
            </a:endParaRPr>
          </a:p>
        </p:txBody>
      </p:sp>
      <p:grpSp>
        <p:nvGrpSpPr>
          <p:cNvPr id="440325" name="Group 5"/>
          <p:cNvGrpSpPr>
            <a:grpSpLocks/>
          </p:cNvGrpSpPr>
          <p:nvPr/>
        </p:nvGrpSpPr>
        <p:grpSpPr bwMode="auto">
          <a:xfrm>
            <a:off x="3132138" y="3644900"/>
            <a:ext cx="3024187" cy="504825"/>
            <a:chOff x="2018" y="2341"/>
            <a:chExt cx="1905" cy="318"/>
          </a:xfrm>
        </p:grpSpPr>
        <p:sp>
          <p:nvSpPr>
            <p:cNvPr id="440326" name="Rectangle 6"/>
            <p:cNvSpPr>
              <a:spLocks noChangeArrowheads="1"/>
            </p:cNvSpPr>
            <p:nvPr/>
          </p:nvSpPr>
          <p:spPr bwMode="auto">
            <a:xfrm>
              <a:off x="2018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IF</a:t>
              </a:r>
              <a:endParaRPr lang="en-AU" sz="1400"/>
            </a:p>
          </p:txBody>
        </p:sp>
        <p:sp>
          <p:nvSpPr>
            <p:cNvPr id="440327" name="Rectangle 7"/>
            <p:cNvSpPr>
              <a:spLocks noChangeArrowheads="1"/>
            </p:cNvSpPr>
            <p:nvPr/>
          </p:nvSpPr>
          <p:spPr bwMode="auto">
            <a:xfrm>
              <a:off x="2426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ID</a:t>
              </a:r>
              <a:endParaRPr lang="en-AU" sz="1400"/>
            </a:p>
          </p:txBody>
        </p:sp>
        <p:sp>
          <p:nvSpPr>
            <p:cNvPr id="440328" name="Rectangle 8"/>
            <p:cNvSpPr>
              <a:spLocks noChangeArrowheads="1"/>
            </p:cNvSpPr>
            <p:nvPr/>
          </p:nvSpPr>
          <p:spPr bwMode="auto">
            <a:xfrm>
              <a:off x="2835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EX</a:t>
              </a:r>
              <a:endParaRPr lang="en-AU" sz="1400"/>
            </a:p>
          </p:txBody>
        </p:sp>
        <p:sp>
          <p:nvSpPr>
            <p:cNvPr id="440329" name="Rectangle 9"/>
            <p:cNvSpPr>
              <a:spLocks noChangeArrowheads="1"/>
            </p:cNvSpPr>
            <p:nvPr/>
          </p:nvSpPr>
          <p:spPr bwMode="auto">
            <a:xfrm>
              <a:off x="3243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MEM</a:t>
              </a:r>
              <a:endParaRPr lang="en-AU" sz="1400"/>
            </a:p>
          </p:txBody>
        </p:sp>
        <p:sp>
          <p:nvSpPr>
            <p:cNvPr id="440330" name="Rectangle 10"/>
            <p:cNvSpPr>
              <a:spLocks noChangeArrowheads="1"/>
            </p:cNvSpPr>
            <p:nvPr/>
          </p:nvSpPr>
          <p:spPr bwMode="auto">
            <a:xfrm>
              <a:off x="3651" y="2387"/>
              <a:ext cx="272" cy="22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/>
                <a:t>WB</a:t>
              </a:r>
              <a:endParaRPr lang="en-AU" sz="1400"/>
            </a:p>
          </p:txBody>
        </p:sp>
        <p:sp>
          <p:nvSpPr>
            <p:cNvPr id="440331" name="Rectangle 11"/>
            <p:cNvSpPr>
              <a:spLocks noChangeArrowheads="1"/>
            </p:cNvSpPr>
            <p:nvPr/>
          </p:nvSpPr>
          <p:spPr bwMode="auto">
            <a:xfrm>
              <a:off x="2336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2" name="Rectangle 12"/>
            <p:cNvSpPr>
              <a:spLocks noChangeArrowheads="1"/>
            </p:cNvSpPr>
            <p:nvPr/>
          </p:nvSpPr>
          <p:spPr bwMode="auto">
            <a:xfrm>
              <a:off x="2744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3" name="Rectangle 13"/>
            <p:cNvSpPr>
              <a:spLocks noChangeArrowheads="1"/>
            </p:cNvSpPr>
            <p:nvPr/>
          </p:nvSpPr>
          <p:spPr bwMode="auto">
            <a:xfrm>
              <a:off x="3152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4" name="Rectangle 14"/>
            <p:cNvSpPr>
              <a:spLocks noChangeArrowheads="1"/>
            </p:cNvSpPr>
            <p:nvPr/>
          </p:nvSpPr>
          <p:spPr bwMode="auto">
            <a:xfrm>
              <a:off x="3560" y="2341"/>
              <a:ext cx="45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0335" name="Rectangle 15"/>
          <p:cNvSpPr>
            <a:spLocks noChangeArrowheads="1"/>
          </p:cNvSpPr>
          <p:nvPr/>
        </p:nvSpPr>
        <p:spPr bwMode="auto">
          <a:xfrm>
            <a:off x="37798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IF</a:t>
            </a:r>
            <a:endParaRPr lang="en-AU" sz="1400"/>
          </a:p>
        </p:txBody>
      </p:sp>
      <p:sp>
        <p:nvSpPr>
          <p:cNvPr id="440336" name="Rectangle 16"/>
          <p:cNvSpPr>
            <a:spLocks noChangeArrowheads="1"/>
          </p:cNvSpPr>
          <p:nvPr/>
        </p:nvSpPr>
        <p:spPr bwMode="auto">
          <a:xfrm>
            <a:off x="4427538" y="4294188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ID</a:t>
            </a:r>
            <a:endParaRPr lang="en-AU" sz="1400"/>
          </a:p>
        </p:txBody>
      </p:sp>
      <p:sp>
        <p:nvSpPr>
          <p:cNvPr id="440337" name="Rectangle 17"/>
          <p:cNvSpPr>
            <a:spLocks noChangeArrowheads="1"/>
          </p:cNvSpPr>
          <p:nvPr/>
        </p:nvSpPr>
        <p:spPr bwMode="auto">
          <a:xfrm>
            <a:off x="42846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38" name="Rectangle 18"/>
          <p:cNvSpPr>
            <a:spLocks noChangeArrowheads="1"/>
          </p:cNvSpPr>
          <p:nvPr/>
        </p:nvSpPr>
        <p:spPr bwMode="auto">
          <a:xfrm>
            <a:off x="49323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39" name="Rectangle 19"/>
          <p:cNvSpPr>
            <a:spLocks noChangeArrowheads="1"/>
          </p:cNvSpPr>
          <p:nvPr/>
        </p:nvSpPr>
        <p:spPr bwMode="auto">
          <a:xfrm>
            <a:off x="55800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0" name="Rectangle 20"/>
          <p:cNvSpPr>
            <a:spLocks noChangeArrowheads="1"/>
          </p:cNvSpPr>
          <p:nvPr/>
        </p:nvSpPr>
        <p:spPr bwMode="auto">
          <a:xfrm>
            <a:off x="6227763" y="4221163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1" name="Rectangle 21"/>
          <p:cNvSpPr>
            <a:spLocks noChangeArrowheads="1"/>
          </p:cNvSpPr>
          <p:nvPr/>
        </p:nvSpPr>
        <p:spPr bwMode="auto">
          <a:xfrm>
            <a:off x="5075238" y="4868863"/>
            <a:ext cx="431800" cy="3603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ID</a:t>
            </a:r>
            <a:endParaRPr lang="en-AU" sz="1400"/>
          </a:p>
        </p:txBody>
      </p:sp>
      <p:sp>
        <p:nvSpPr>
          <p:cNvPr id="440342" name="Rectangle 22"/>
          <p:cNvSpPr>
            <a:spLocks noChangeArrowheads="1"/>
          </p:cNvSpPr>
          <p:nvPr/>
        </p:nvSpPr>
        <p:spPr bwMode="auto">
          <a:xfrm>
            <a:off x="49323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3" name="Rectangle 23"/>
          <p:cNvSpPr>
            <a:spLocks noChangeArrowheads="1"/>
          </p:cNvSpPr>
          <p:nvPr/>
        </p:nvSpPr>
        <p:spPr bwMode="auto">
          <a:xfrm>
            <a:off x="55800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4" name="Rectangle 24"/>
          <p:cNvSpPr>
            <a:spLocks noChangeArrowheads="1"/>
          </p:cNvSpPr>
          <p:nvPr/>
        </p:nvSpPr>
        <p:spPr bwMode="auto">
          <a:xfrm>
            <a:off x="62277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5" name="Rectangle 25"/>
          <p:cNvSpPr>
            <a:spLocks noChangeArrowheads="1"/>
          </p:cNvSpPr>
          <p:nvPr/>
        </p:nvSpPr>
        <p:spPr bwMode="auto">
          <a:xfrm>
            <a:off x="6875463" y="4795838"/>
            <a:ext cx="71437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46" name="Rectangle 26"/>
          <p:cNvSpPr>
            <a:spLocks noChangeArrowheads="1"/>
          </p:cNvSpPr>
          <p:nvPr/>
        </p:nvSpPr>
        <p:spPr bwMode="auto">
          <a:xfrm>
            <a:off x="5724525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ID</a:t>
            </a:r>
            <a:endParaRPr lang="en-AU" sz="1400"/>
          </a:p>
        </p:txBody>
      </p:sp>
      <p:sp>
        <p:nvSpPr>
          <p:cNvPr id="440347" name="Rectangle 27"/>
          <p:cNvSpPr>
            <a:spLocks noChangeArrowheads="1"/>
          </p:cNvSpPr>
          <p:nvPr/>
        </p:nvSpPr>
        <p:spPr bwMode="auto">
          <a:xfrm>
            <a:off x="63738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EX</a:t>
            </a:r>
            <a:endParaRPr lang="en-AU" sz="1400"/>
          </a:p>
        </p:txBody>
      </p:sp>
      <p:sp>
        <p:nvSpPr>
          <p:cNvPr id="440348" name="Rectangle 28"/>
          <p:cNvSpPr>
            <a:spLocks noChangeArrowheads="1"/>
          </p:cNvSpPr>
          <p:nvPr/>
        </p:nvSpPr>
        <p:spPr bwMode="auto">
          <a:xfrm>
            <a:off x="70215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MEM</a:t>
            </a:r>
            <a:endParaRPr lang="en-AU" sz="1400"/>
          </a:p>
        </p:txBody>
      </p:sp>
      <p:sp>
        <p:nvSpPr>
          <p:cNvPr id="440349" name="Rectangle 29"/>
          <p:cNvSpPr>
            <a:spLocks noChangeArrowheads="1"/>
          </p:cNvSpPr>
          <p:nvPr/>
        </p:nvSpPr>
        <p:spPr bwMode="auto">
          <a:xfrm>
            <a:off x="7669213" y="5445125"/>
            <a:ext cx="431800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/>
              <a:t>WB</a:t>
            </a:r>
            <a:endParaRPr lang="en-AU" sz="1400"/>
          </a:p>
        </p:txBody>
      </p:sp>
      <p:sp>
        <p:nvSpPr>
          <p:cNvPr id="440350" name="Rectangle 30"/>
          <p:cNvSpPr>
            <a:spLocks noChangeArrowheads="1"/>
          </p:cNvSpPr>
          <p:nvPr/>
        </p:nvSpPr>
        <p:spPr bwMode="auto">
          <a:xfrm>
            <a:off x="55816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1" name="Rectangle 31"/>
          <p:cNvSpPr>
            <a:spLocks noChangeArrowheads="1"/>
          </p:cNvSpPr>
          <p:nvPr/>
        </p:nvSpPr>
        <p:spPr bwMode="auto">
          <a:xfrm>
            <a:off x="62293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2" name="Rectangle 32"/>
          <p:cNvSpPr>
            <a:spLocks noChangeArrowheads="1"/>
          </p:cNvSpPr>
          <p:nvPr/>
        </p:nvSpPr>
        <p:spPr bwMode="auto">
          <a:xfrm>
            <a:off x="68770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3" name="Rectangle 33"/>
          <p:cNvSpPr>
            <a:spLocks noChangeArrowheads="1"/>
          </p:cNvSpPr>
          <p:nvPr/>
        </p:nvSpPr>
        <p:spPr bwMode="auto">
          <a:xfrm>
            <a:off x="7524750" y="5372100"/>
            <a:ext cx="71438" cy="504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54" name="Rectangle 34"/>
          <p:cNvSpPr>
            <a:spLocks noChangeArrowheads="1"/>
          </p:cNvSpPr>
          <p:nvPr/>
        </p:nvSpPr>
        <p:spPr bwMode="auto">
          <a:xfrm>
            <a:off x="755650" y="4302125"/>
            <a:ext cx="1703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stalled</a:t>
            </a:r>
            <a:endParaRPr lang="en-AU" sz="1800">
              <a:solidFill>
                <a:schemeClr val="hlink"/>
              </a:solidFill>
              <a:latin typeface="Lucida Console" pitchFamily="49" charset="0"/>
            </a:endParaRPr>
          </a:p>
        </p:txBody>
      </p:sp>
      <p:sp>
        <p:nvSpPr>
          <p:cNvPr id="440355" name="Rectangle 35"/>
          <p:cNvSpPr>
            <a:spLocks noChangeArrowheads="1"/>
          </p:cNvSpPr>
          <p:nvPr/>
        </p:nvSpPr>
        <p:spPr bwMode="auto">
          <a:xfrm>
            <a:off x="755650" y="3725863"/>
            <a:ext cx="184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lw 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addr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40356" name="Rectangle 36"/>
          <p:cNvSpPr>
            <a:spLocks noChangeArrowheads="1"/>
          </p:cNvSpPr>
          <p:nvPr/>
        </p:nvSpPr>
        <p:spPr bwMode="auto">
          <a:xfrm>
            <a:off x="755650" y="545465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latin typeface="Lucida Console" pitchFamily="49" charset="0"/>
              </a:rPr>
              <a:t>beq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$1</a:t>
            </a:r>
            <a:r>
              <a:rPr lang="en-US" sz="1800">
                <a:latin typeface="Lucida Console" pitchFamily="49" charset="0"/>
              </a:rPr>
              <a:t>, </a:t>
            </a:r>
            <a:r>
              <a:rPr lang="en-US" sz="1800">
                <a:solidFill>
                  <a:schemeClr val="hlink"/>
                </a:solidFill>
                <a:latin typeface="Lucida Console" pitchFamily="49" charset="0"/>
              </a:rPr>
              <a:t>$0</a:t>
            </a:r>
            <a:r>
              <a:rPr lang="en-US" sz="1800">
                <a:latin typeface="Lucida Console" pitchFamily="49" charset="0"/>
              </a:rPr>
              <a:t>, target</a:t>
            </a:r>
            <a:endParaRPr lang="en-AU" sz="1800">
              <a:latin typeface="Lucida Console" pitchFamily="49" charset="0"/>
            </a:endParaRPr>
          </a:p>
        </p:txBody>
      </p:sp>
      <p:sp>
        <p:nvSpPr>
          <p:cNvPr id="440357" name="Line 37"/>
          <p:cNvSpPr>
            <a:spLocks noChangeShapeType="1"/>
          </p:cNvSpPr>
          <p:nvPr/>
        </p:nvSpPr>
        <p:spPr bwMode="auto">
          <a:xfrm>
            <a:off x="5651500" y="3860800"/>
            <a:ext cx="433388" cy="172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0358" name="AutoShape 38"/>
          <p:cNvSpPr>
            <a:spLocks noChangeArrowheads="1"/>
          </p:cNvSpPr>
          <p:nvPr/>
        </p:nvSpPr>
        <p:spPr bwMode="auto">
          <a:xfrm>
            <a:off x="5724525" y="4940300"/>
            <a:ext cx="360363" cy="287338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40359" name="AutoShape 39"/>
          <p:cNvSpPr>
            <a:spLocks noChangeArrowheads="1"/>
          </p:cNvSpPr>
          <p:nvPr/>
        </p:nvSpPr>
        <p:spPr bwMode="auto">
          <a:xfrm>
            <a:off x="63722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40360" name="AutoShape 40"/>
          <p:cNvSpPr>
            <a:spLocks noChangeArrowheads="1"/>
          </p:cNvSpPr>
          <p:nvPr/>
        </p:nvSpPr>
        <p:spPr bwMode="auto">
          <a:xfrm>
            <a:off x="7019925" y="4940300"/>
            <a:ext cx="358775" cy="287338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40361" name="AutoShape 41"/>
          <p:cNvSpPr>
            <a:spLocks noChangeArrowheads="1"/>
          </p:cNvSpPr>
          <p:nvPr/>
        </p:nvSpPr>
        <p:spPr bwMode="auto">
          <a:xfrm>
            <a:off x="5076825" y="4364038"/>
            <a:ext cx="360363" cy="287337"/>
          </a:xfrm>
          <a:prstGeom prst="cloudCallout">
            <a:avLst>
              <a:gd name="adj1" fmla="val -12995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40362" name="AutoShape 42"/>
          <p:cNvSpPr>
            <a:spLocks noChangeArrowheads="1"/>
          </p:cNvSpPr>
          <p:nvPr/>
        </p:nvSpPr>
        <p:spPr bwMode="auto">
          <a:xfrm>
            <a:off x="57245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440363" name="AutoShape 43"/>
          <p:cNvSpPr>
            <a:spLocks noChangeArrowheads="1"/>
          </p:cNvSpPr>
          <p:nvPr/>
        </p:nvSpPr>
        <p:spPr bwMode="auto">
          <a:xfrm>
            <a:off x="6372225" y="4364038"/>
            <a:ext cx="358775" cy="287337"/>
          </a:xfrm>
          <a:prstGeom prst="cloudCallout">
            <a:avLst>
              <a:gd name="adj1" fmla="val -12833"/>
              <a:gd name="adj2" fmla="val 3619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FA27CC4-B495-4C3D-B53D-EAC707A5C93E}" type="slidenum">
              <a:rPr lang="en-AU"/>
              <a:pPr/>
              <a:t>63</a:t>
            </a:fld>
            <a:endParaRPr lang="en-AU"/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Branch Prediction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 deeper and superscalar pipelines, branch penalty is more significant</a:t>
            </a:r>
          </a:p>
          <a:p>
            <a:r>
              <a:rPr lang="en-US" sz="2800"/>
              <a:t>Use dynamic prediction</a:t>
            </a:r>
          </a:p>
          <a:p>
            <a:pPr lvl="1"/>
            <a:r>
              <a:rPr lang="en-US" sz="2400"/>
              <a:t>Branch prediction buffer (aka branch history table)</a:t>
            </a:r>
          </a:p>
          <a:p>
            <a:pPr lvl="1"/>
            <a:r>
              <a:rPr lang="en-US" sz="2400"/>
              <a:t>Indexed by recent branch instruction addresses</a:t>
            </a:r>
          </a:p>
          <a:p>
            <a:pPr lvl="1"/>
            <a:r>
              <a:rPr lang="en-US" sz="2400"/>
              <a:t>Stores outcome (taken/not taken)</a:t>
            </a:r>
          </a:p>
          <a:p>
            <a:pPr lvl="1"/>
            <a:r>
              <a:rPr lang="en-US" sz="2400"/>
              <a:t>To execute a branch</a:t>
            </a:r>
          </a:p>
          <a:p>
            <a:pPr lvl="2"/>
            <a:r>
              <a:rPr lang="en-US" sz="2000"/>
              <a:t>Check table, expect the same outcome</a:t>
            </a:r>
          </a:p>
          <a:p>
            <a:pPr lvl="2"/>
            <a:r>
              <a:rPr lang="en-US" sz="2000"/>
              <a:t>Start fetching from fall-through or target</a:t>
            </a:r>
          </a:p>
          <a:p>
            <a:pPr lvl="2"/>
            <a:r>
              <a:rPr lang="en-US" sz="2000"/>
              <a:t>If wrong, flush pipeline and flip prediction</a:t>
            </a:r>
            <a:endParaRPr lang="en-AU" sz="2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6FC5846-4120-4A64-9855-3FBA33058890}" type="slidenum">
              <a:rPr lang="en-AU"/>
              <a:pPr/>
              <a:t>64</a:t>
            </a:fld>
            <a:endParaRPr lang="en-AU"/>
          </a:p>
        </p:txBody>
      </p:sp>
      <p:sp>
        <p:nvSpPr>
          <p:cNvPr id="444418" name="Rectangle 2"/>
          <p:cNvSpPr>
            <a:spLocks noChangeArrowheads="1"/>
          </p:cNvSpPr>
          <p:nvPr/>
        </p:nvSpPr>
        <p:spPr bwMode="auto">
          <a:xfrm>
            <a:off x="2700338" y="3140075"/>
            <a:ext cx="24479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1-Bit Predictor: Shortcoming</a:t>
            </a:r>
            <a:endParaRPr lang="en-AU"/>
          </a:p>
        </p:txBody>
      </p:sp>
      <p:sp>
        <p:nvSpPr>
          <p:cNvPr id="444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19137"/>
          </a:xfrm>
        </p:spPr>
        <p:txBody>
          <a:bodyPr/>
          <a:lstStyle/>
          <a:p>
            <a:r>
              <a:rPr lang="en-US"/>
              <a:t>Inner loop branches mispredicted twice!</a:t>
            </a:r>
            <a:endParaRPr lang="en-AU"/>
          </a:p>
        </p:txBody>
      </p:sp>
      <p:sp>
        <p:nvSpPr>
          <p:cNvPr id="444421" name="Text Box 5"/>
          <p:cNvSpPr txBox="1">
            <a:spLocks noChangeArrowheads="1"/>
          </p:cNvSpPr>
          <p:nvPr/>
        </p:nvSpPr>
        <p:spPr bwMode="auto">
          <a:xfrm>
            <a:off x="1617663" y="1916113"/>
            <a:ext cx="35369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latin typeface="Lucida Console" pitchFamily="49" charset="0"/>
              </a:rPr>
              <a:t>outer: …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 …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inner: …</a:t>
            </a:r>
          </a:p>
          <a:p>
            <a:pPr algn="l"/>
            <a:r>
              <a:rPr lang="en-US" sz="2000">
                <a:latin typeface="Lucida Console" pitchFamily="49" charset="0"/>
              </a:rPr>
              <a:t>       …</a:t>
            </a:r>
          </a:p>
          <a:p>
            <a:pPr algn="l"/>
            <a:r>
              <a:rPr lang="en-US" sz="2000">
                <a:latin typeface="Lucida Console" pitchFamily="49" charset="0"/>
              </a:rPr>
              <a:t>       beq …, …, inner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 …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       beq …, …, outer</a:t>
            </a:r>
            <a:endParaRPr lang="en-AU" sz="2000">
              <a:latin typeface="Lucida Console" pitchFamily="49" charset="0"/>
            </a:endParaRPr>
          </a:p>
        </p:txBody>
      </p:sp>
      <p:sp>
        <p:nvSpPr>
          <p:cNvPr id="444422" name="Line 6"/>
          <p:cNvSpPr>
            <a:spLocks noChangeShapeType="1"/>
          </p:cNvSpPr>
          <p:nvPr/>
        </p:nvSpPr>
        <p:spPr bwMode="auto">
          <a:xfrm>
            <a:off x="5219700" y="3378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3" name="Line 7"/>
          <p:cNvSpPr>
            <a:spLocks noChangeShapeType="1"/>
          </p:cNvSpPr>
          <p:nvPr/>
        </p:nvSpPr>
        <p:spPr bwMode="auto">
          <a:xfrm flipV="1">
            <a:off x="5580063" y="2730500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4" name="Line 8"/>
          <p:cNvSpPr>
            <a:spLocks noChangeShapeType="1"/>
          </p:cNvSpPr>
          <p:nvPr/>
        </p:nvSpPr>
        <p:spPr bwMode="auto">
          <a:xfrm flipH="1">
            <a:off x="4356100" y="27305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5" name="Line 9"/>
          <p:cNvSpPr>
            <a:spLocks noChangeShapeType="1"/>
          </p:cNvSpPr>
          <p:nvPr/>
        </p:nvSpPr>
        <p:spPr bwMode="auto">
          <a:xfrm>
            <a:off x="5219700" y="39544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6" name="Line 10"/>
          <p:cNvSpPr>
            <a:spLocks noChangeShapeType="1"/>
          </p:cNvSpPr>
          <p:nvPr/>
        </p:nvSpPr>
        <p:spPr bwMode="auto">
          <a:xfrm flipV="1">
            <a:off x="5940425" y="2082800"/>
            <a:ext cx="0" cy="1871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7" name="Line 11"/>
          <p:cNvSpPr>
            <a:spLocks noChangeShapeType="1"/>
          </p:cNvSpPr>
          <p:nvPr/>
        </p:nvSpPr>
        <p:spPr bwMode="auto">
          <a:xfrm flipH="1">
            <a:off x="4356100" y="2082800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44428" name="Rectangle 12"/>
          <p:cNvSpPr>
            <a:spLocks noChangeArrowheads="1"/>
          </p:cNvSpPr>
          <p:nvPr/>
        </p:nvSpPr>
        <p:spPr bwMode="auto">
          <a:xfrm>
            <a:off x="684213" y="4364038"/>
            <a:ext cx="777240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 dirty="0" err="1"/>
              <a:t>Mispredict</a:t>
            </a:r>
            <a:r>
              <a:rPr lang="en-US" sz="2800" dirty="0"/>
              <a:t> as taken on last iteration of inner loop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 dirty="0"/>
              <a:t>Then </a:t>
            </a:r>
            <a:r>
              <a:rPr lang="en-US" sz="2800" dirty="0" err="1"/>
              <a:t>mispredict</a:t>
            </a:r>
            <a:r>
              <a:rPr lang="en-US" sz="2800" dirty="0"/>
              <a:t> as not taken on first iteration of inner loop next time around</a:t>
            </a:r>
            <a:endParaRPr lang="en-AU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D83A532-BC90-41C0-9349-3A7199CE01E2}" type="slidenum">
              <a:rPr lang="en-AU"/>
              <a:pPr/>
              <a:t>65</a:t>
            </a:fld>
            <a:endParaRPr lang="en-AU"/>
          </a:p>
        </p:txBody>
      </p:sp>
      <p:pic>
        <p:nvPicPr>
          <p:cNvPr id="446470" name="Picture 6" descr="f04-63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2349500"/>
            <a:ext cx="6132513" cy="3722688"/>
          </a:xfrm>
          <a:prstGeom prst="rect">
            <a:avLst/>
          </a:prstGeom>
          <a:noFill/>
        </p:spPr>
      </p:pic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2-Bit Predictor</a:t>
            </a:r>
            <a:endParaRPr lang="en-AU"/>
          </a:p>
        </p:txBody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Only change prediction on two successive mispredictions</a:t>
            </a:r>
            <a:endParaRPr lang="en-A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F71F961-750F-46F2-9F4C-4D8686A527B7}" type="slidenum">
              <a:rPr lang="en-AU"/>
              <a:pPr/>
              <a:t>66</a:t>
            </a:fld>
            <a:endParaRPr lang="en-AU"/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the Branch Target</a:t>
            </a:r>
            <a:endParaRPr lang="en-AU"/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Even with predictor, still need to calculate the target address</a:t>
            </a:r>
          </a:p>
          <a:p>
            <a:pPr lvl="1"/>
            <a:r>
              <a:rPr lang="en-US"/>
              <a:t>1-cycle penalty for a taken branch</a:t>
            </a:r>
          </a:p>
          <a:p>
            <a:r>
              <a:rPr lang="en-US"/>
              <a:t>Branch target buffer</a:t>
            </a:r>
          </a:p>
          <a:p>
            <a:pPr lvl="1"/>
            <a:r>
              <a:rPr lang="en-US"/>
              <a:t>Cache of target addresses</a:t>
            </a:r>
          </a:p>
          <a:p>
            <a:pPr lvl="1"/>
            <a:r>
              <a:rPr lang="en-US"/>
              <a:t>Indexed by PC when instruction fetched</a:t>
            </a:r>
          </a:p>
          <a:p>
            <a:pPr lvl="2"/>
            <a:r>
              <a:rPr lang="en-US"/>
              <a:t>If hit and instruction is branch predicted taken, can fetch target immediately</a:t>
            </a:r>
            <a:endParaRPr lang="en-AU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5DFA3A3-E1D6-4330-914C-5F56BFC8A94D}" type="slidenum">
              <a:rPr lang="en-AU"/>
              <a:pPr/>
              <a:t>67</a:t>
            </a:fld>
            <a:endParaRPr lang="en-AU"/>
          </a:p>
        </p:txBody>
      </p:sp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and Interrupts</a:t>
            </a:r>
            <a:endParaRPr lang="en-AU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“Unexpected” events requiring change</a:t>
            </a:r>
            <a:br>
              <a:rPr lang="en-US" sz="2800"/>
            </a:br>
            <a:r>
              <a:rPr lang="en-US" sz="2800"/>
              <a:t>in flow of control</a:t>
            </a:r>
          </a:p>
          <a:p>
            <a:pPr lvl="1"/>
            <a:r>
              <a:rPr lang="en-US" sz="2400"/>
              <a:t>Different ISAs use the terms differently</a:t>
            </a:r>
          </a:p>
          <a:p>
            <a:r>
              <a:rPr lang="en-US" sz="2800"/>
              <a:t>Exception</a:t>
            </a:r>
          </a:p>
          <a:p>
            <a:pPr lvl="1"/>
            <a:r>
              <a:rPr lang="en-US" sz="2400"/>
              <a:t>Arises within the CPU</a:t>
            </a:r>
          </a:p>
          <a:p>
            <a:pPr lvl="2"/>
            <a:r>
              <a:rPr lang="en-US" sz="2000"/>
              <a:t>e.g., undefined opcode, overflow, syscall, …</a:t>
            </a:r>
          </a:p>
          <a:p>
            <a:r>
              <a:rPr lang="en-US" sz="2800"/>
              <a:t>Interrupt</a:t>
            </a:r>
          </a:p>
          <a:p>
            <a:pPr lvl="1"/>
            <a:r>
              <a:rPr lang="en-US" sz="2400"/>
              <a:t>From an external I/O controller</a:t>
            </a:r>
          </a:p>
          <a:p>
            <a:r>
              <a:rPr lang="en-US" sz="2800"/>
              <a:t>Dealing with them without sacrificing performance is hard</a:t>
            </a:r>
            <a:endParaRPr lang="en-AU" sz="2800"/>
          </a:p>
        </p:txBody>
      </p:sp>
      <p:sp>
        <p:nvSpPr>
          <p:cNvPr id="452612" name="Text Box 4"/>
          <p:cNvSpPr txBox="1">
            <a:spLocks noChangeArrowheads="1"/>
          </p:cNvSpPr>
          <p:nvPr/>
        </p:nvSpPr>
        <p:spPr bwMode="auto">
          <a:xfrm rot="5400000">
            <a:off x="8055769" y="721519"/>
            <a:ext cx="18097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§4.9 Exceptions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59EDEC0-3132-4795-9C9D-1F26E89E313F}" type="slidenum">
              <a:rPr lang="en-AU"/>
              <a:pPr/>
              <a:t>68</a:t>
            </a:fld>
            <a:endParaRPr lang="en-AU"/>
          </a:p>
        </p:txBody>
      </p:sp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Exceptions</a:t>
            </a:r>
            <a:endParaRPr lang="en-AU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 MIPS, exceptions managed by a System Control Coprocessor (CP0)</a:t>
            </a:r>
          </a:p>
          <a:p>
            <a:pPr>
              <a:lnSpc>
                <a:spcPct val="90000"/>
              </a:lnSpc>
            </a:pPr>
            <a:r>
              <a:rPr lang="en-US" sz="2800"/>
              <a:t>Save PC of offending (or interrupted) instruction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MIPS: Exception Program Counter (EPC)</a:t>
            </a:r>
          </a:p>
          <a:p>
            <a:pPr>
              <a:lnSpc>
                <a:spcPct val="90000"/>
              </a:lnSpc>
            </a:pPr>
            <a:r>
              <a:rPr lang="en-US" sz="2800"/>
              <a:t>Save indication of the problem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 MIPS: Cause register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We’ll assume 1-bit</a:t>
            </a:r>
          </a:p>
          <a:p>
            <a:pPr lvl="2">
              <a:lnSpc>
                <a:spcPct val="90000"/>
              </a:lnSpc>
            </a:pPr>
            <a:r>
              <a:rPr lang="en-US" sz="2000"/>
              <a:t>0 for undefined opcode, 1 for overflow</a:t>
            </a:r>
          </a:p>
          <a:p>
            <a:pPr>
              <a:lnSpc>
                <a:spcPct val="90000"/>
              </a:lnSpc>
            </a:pPr>
            <a:r>
              <a:rPr lang="en-US" sz="2800"/>
              <a:t>Jump to handler at 8000 00180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C5C0F1A-87A6-4CF9-8EE6-60AE1E0F7398}" type="slidenum">
              <a:rPr lang="en-AU"/>
              <a:pPr/>
              <a:t>69</a:t>
            </a:fld>
            <a:endParaRPr lang="en-AU"/>
          </a:p>
        </p:txBody>
      </p:sp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Alternate Mechanism</a:t>
            </a:r>
            <a:endParaRPr lang="en-AU"/>
          </a:p>
        </p:txBody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Vectored Interrupts</a:t>
            </a:r>
          </a:p>
          <a:p>
            <a:pPr lvl="1">
              <a:lnSpc>
                <a:spcPct val="90000"/>
              </a:lnSpc>
            </a:pPr>
            <a:r>
              <a:rPr lang="en-US"/>
              <a:t>Handler address determined by the cause</a:t>
            </a:r>
          </a:p>
          <a:p>
            <a:pPr>
              <a:lnSpc>
                <a:spcPct val="90000"/>
              </a:lnSpc>
            </a:pPr>
            <a:r>
              <a:rPr lang="en-US"/>
              <a:t>Example:</a:t>
            </a:r>
          </a:p>
          <a:p>
            <a:pPr lvl="1">
              <a:lnSpc>
                <a:spcPct val="90000"/>
              </a:lnSpc>
            </a:pPr>
            <a:r>
              <a:rPr lang="en-US"/>
              <a:t>Undefined opcode:	C000 0000</a:t>
            </a:r>
          </a:p>
          <a:p>
            <a:pPr lvl="1">
              <a:lnSpc>
                <a:spcPct val="90000"/>
              </a:lnSpc>
            </a:pPr>
            <a:r>
              <a:rPr lang="en-US"/>
              <a:t>Overflow:			C000 0020</a:t>
            </a:r>
          </a:p>
          <a:p>
            <a:pPr lvl="1">
              <a:lnSpc>
                <a:spcPct val="90000"/>
              </a:lnSpc>
            </a:pPr>
            <a:r>
              <a:rPr lang="en-US"/>
              <a:t>…:				C000 0040</a:t>
            </a:r>
          </a:p>
          <a:p>
            <a:pPr>
              <a:lnSpc>
                <a:spcPct val="90000"/>
              </a:lnSpc>
            </a:pPr>
            <a:r>
              <a:rPr lang="en-US"/>
              <a:t>Instructions either</a:t>
            </a:r>
          </a:p>
          <a:p>
            <a:pPr lvl="1">
              <a:lnSpc>
                <a:spcPct val="90000"/>
              </a:lnSpc>
            </a:pPr>
            <a:r>
              <a:rPr lang="en-US"/>
              <a:t>Deal with the interrupt, or</a:t>
            </a:r>
          </a:p>
          <a:p>
            <a:pPr lvl="1">
              <a:lnSpc>
                <a:spcPct val="90000"/>
              </a:lnSpc>
            </a:pPr>
            <a:r>
              <a:rPr lang="en-US"/>
              <a:t>Jump to real handler</a:t>
            </a:r>
            <a:endParaRPr lang="en-A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1C84E74D-359C-4B54-971F-B771502ABF7F}" type="slidenum">
              <a:rPr lang="en-AU"/>
              <a:pPr/>
              <a:t>7</a:t>
            </a:fld>
            <a:endParaRPr lang="en-AU"/>
          </a:p>
        </p:txBody>
      </p:sp>
      <p:pic>
        <p:nvPicPr>
          <p:cNvPr id="329734" name="Picture 6" descr="f04-27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196975"/>
            <a:ext cx="7136921" cy="4989513"/>
          </a:xfrm>
          <a:prstGeom prst="rect">
            <a:avLst/>
          </a:prstGeom>
          <a:noFill/>
        </p:spPr>
      </p:pic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Performance</a:t>
            </a:r>
            <a:endParaRPr lang="en-AU"/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5647846" y="1772816"/>
            <a:ext cx="26765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Single-cycle (</a:t>
            </a:r>
            <a:r>
              <a:rPr lang="en-US" sz="1800" dirty="0" err="1"/>
              <a:t>T</a:t>
            </a:r>
            <a:r>
              <a:rPr lang="en-US" sz="1800" baseline="-25000" dirty="0" err="1"/>
              <a:t>c</a:t>
            </a:r>
            <a:r>
              <a:rPr lang="en-US" sz="1800" dirty="0"/>
              <a:t>= 800ps)</a:t>
            </a:r>
            <a:endParaRPr lang="en-AU" sz="1800" dirty="0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5661025" y="4365104"/>
            <a:ext cx="2384425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/>
              <a:t>Pipelined (</a:t>
            </a:r>
            <a:r>
              <a:rPr lang="en-US" sz="1800" dirty="0" err="1"/>
              <a:t>T</a:t>
            </a:r>
            <a:r>
              <a:rPr lang="en-US" sz="1800" baseline="-25000" dirty="0" err="1"/>
              <a:t>c</a:t>
            </a:r>
            <a:r>
              <a:rPr lang="en-US" sz="1800" dirty="0"/>
              <a:t>= 200ps)</a:t>
            </a:r>
            <a:endParaRPr lang="en-AU" sz="1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6CA8EAB2-833E-4951-99D2-3EAF9A4431D0}" type="slidenum">
              <a:rPr lang="en-AU"/>
              <a:pPr/>
              <a:t>70</a:t>
            </a:fld>
            <a:endParaRPr lang="en-AU"/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Handler Actions</a:t>
            </a:r>
            <a:endParaRPr lang="en-AU"/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Read cause, and transfer to relevant handler</a:t>
            </a:r>
          </a:p>
          <a:p>
            <a:pPr>
              <a:lnSpc>
                <a:spcPct val="90000"/>
              </a:lnSpc>
            </a:pPr>
            <a:r>
              <a:rPr lang="en-US"/>
              <a:t>Determine action required</a:t>
            </a:r>
          </a:p>
          <a:p>
            <a:pPr>
              <a:lnSpc>
                <a:spcPct val="90000"/>
              </a:lnSpc>
            </a:pPr>
            <a:r>
              <a:rPr lang="en-US"/>
              <a:t>If restartable</a:t>
            </a:r>
          </a:p>
          <a:p>
            <a:pPr lvl="1">
              <a:lnSpc>
                <a:spcPct val="90000"/>
              </a:lnSpc>
            </a:pPr>
            <a:r>
              <a:rPr lang="en-US"/>
              <a:t>Take corrective action</a:t>
            </a:r>
          </a:p>
          <a:p>
            <a:pPr lvl="1">
              <a:lnSpc>
                <a:spcPct val="90000"/>
              </a:lnSpc>
            </a:pPr>
            <a:r>
              <a:rPr lang="en-US"/>
              <a:t>use EPC to return to program</a:t>
            </a:r>
          </a:p>
          <a:p>
            <a:pPr>
              <a:lnSpc>
                <a:spcPct val="90000"/>
              </a:lnSpc>
            </a:pPr>
            <a:r>
              <a:rPr lang="en-US"/>
              <a:t>Otherwise</a:t>
            </a:r>
          </a:p>
          <a:p>
            <a:pPr lvl="1">
              <a:lnSpc>
                <a:spcPct val="90000"/>
              </a:lnSpc>
            </a:pPr>
            <a:r>
              <a:rPr lang="en-US"/>
              <a:t>Terminate program</a:t>
            </a:r>
          </a:p>
          <a:p>
            <a:pPr lvl="1">
              <a:lnSpc>
                <a:spcPct val="90000"/>
              </a:lnSpc>
            </a:pPr>
            <a:r>
              <a:rPr lang="en-US"/>
              <a:t>Report error using EPC, cause, …</a:t>
            </a:r>
            <a:endParaRPr lang="en-AU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1DAA8BC1-6FC8-4CD5-99B2-10B7C7ABA270}" type="slidenum">
              <a:rPr lang="en-AU"/>
              <a:pPr/>
              <a:t>71</a:t>
            </a:fld>
            <a:endParaRPr lang="en-AU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Exceptions in a Pipeline</a:t>
            </a:r>
            <a:endParaRPr lang="en-AU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Another form of control hazard</a:t>
            </a:r>
          </a:p>
          <a:p>
            <a:pPr>
              <a:lnSpc>
                <a:spcPct val="90000"/>
              </a:lnSpc>
            </a:pPr>
            <a:r>
              <a:rPr lang="en-US"/>
              <a:t>Consider overflow on add in EX stage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latin typeface="Lucida Console" pitchFamily="49" charset="0"/>
              </a:rPr>
              <a:t>add $1, $2, $1</a:t>
            </a:r>
          </a:p>
          <a:p>
            <a:pPr lvl="1">
              <a:lnSpc>
                <a:spcPct val="90000"/>
              </a:lnSpc>
            </a:pPr>
            <a:r>
              <a:rPr lang="en-US"/>
              <a:t>Prevent $1 from being clobbered</a:t>
            </a:r>
          </a:p>
          <a:p>
            <a:pPr lvl="1">
              <a:lnSpc>
                <a:spcPct val="90000"/>
              </a:lnSpc>
            </a:pPr>
            <a:r>
              <a:rPr lang="en-US"/>
              <a:t>Complete previous instructions</a:t>
            </a:r>
          </a:p>
          <a:p>
            <a:pPr lvl="1">
              <a:lnSpc>
                <a:spcPct val="90000"/>
              </a:lnSpc>
            </a:pPr>
            <a:r>
              <a:rPr lang="en-US"/>
              <a:t>Flush </a:t>
            </a:r>
            <a:r>
              <a:rPr lang="en-US">
                <a:latin typeface="Lucida Console" pitchFamily="49" charset="0"/>
              </a:rPr>
              <a:t>add</a:t>
            </a:r>
            <a:r>
              <a:rPr lang="en-US"/>
              <a:t> and subsequent instructions</a:t>
            </a:r>
          </a:p>
          <a:p>
            <a:pPr lvl="1">
              <a:lnSpc>
                <a:spcPct val="90000"/>
              </a:lnSpc>
            </a:pPr>
            <a:r>
              <a:rPr lang="en-US"/>
              <a:t>Set Cause and EPC register values</a:t>
            </a:r>
          </a:p>
          <a:p>
            <a:pPr lvl="1">
              <a:lnSpc>
                <a:spcPct val="90000"/>
              </a:lnSpc>
            </a:pPr>
            <a:r>
              <a:rPr lang="en-US"/>
              <a:t>Transfer control to handler</a:t>
            </a:r>
          </a:p>
          <a:p>
            <a:pPr>
              <a:lnSpc>
                <a:spcPct val="90000"/>
              </a:lnSpc>
            </a:pPr>
            <a:r>
              <a:rPr lang="en-US"/>
              <a:t>Similar to mispredicted branch</a:t>
            </a:r>
          </a:p>
          <a:p>
            <a:pPr lvl="1">
              <a:lnSpc>
                <a:spcPct val="90000"/>
              </a:lnSpc>
            </a:pPr>
            <a:r>
              <a:rPr lang="en-US"/>
              <a:t>Use much of the same hardware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A229063-2C87-46D5-A3A7-66E272235225}" type="slidenum">
              <a:rPr lang="en-AU"/>
              <a:pPr/>
              <a:t>72</a:t>
            </a:fld>
            <a:endParaRPr lang="en-AU"/>
          </a:p>
        </p:txBody>
      </p:sp>
      <p:pic>
        <p:nvPicPr>
          <p:cNvPr id="464901" name="Picture 5" descr="f04-66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68413"/>
            <a:ext cx="8021638" cy="4818062"/>
          </a:xfrm>
          <a:prstGeom prst="rect">
            <a:avLst/>
          </a:prstGeom>
          <a:noFill/>
        </p:spPr>
      </p:pic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with Exceptions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09D3F42-7A56-4F93-8E50-CC45E1C32C7F}" type="slidenum">
              <a:rPr lang="en-AU"/>
              <a:pPr/>
              <a:t>73</a:t>
            </a:fld>
            <a:endParaRPr lang="en-AU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Properties</a:t>
            </a:r>
            <a:endParaRPr lang="en-AU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Restartable exceptions</a:t>
            </a:r>
          </a:p>
          <a:p>
            <a:pPr lvl="1"/>
            <a:r>
              <a:rPr lang="en-US"/>
              <a:t>Pipeline can flush the instruction</a:t>
            </a:r>
          </a:p>
          <a:p>
            <a:pPr lvl="1"/>
            <a:r>
              <a:rPr lang="en-US"/>
              <a:t>Handler executes, then returns to the instruction</a:t>
            </a:r>
          </a:p>
          <a:p>
            <a:pPr lvl="2"/>
            <a:r>
              <a:rPr lang="en-US"/>
              <a:t>Refetched and executed from scratch</a:t>
            </a:r>
          </a:p>
          <a:p>
            <a:r>
              <a:rPr lang="en-US"/>
              <a:t>PC saved in EPC register</a:t>
            </a:r>
          </a:p>
          <a:p>
            <a:pPr lvl="1"/>
            <a:r>
              <a:rPr lang="en-US"/>
              <a:t>Identifies causing instruction</a:t>
            </a:r>
          </a:p>
          <a:p>
            <a:pPr lvl="1"/>
            <a:r>
              <a:rPr lang="en-US"/>
              <a:t>Actually PC + 4 is saved</a:t>
            </a:r>
          </a:p>
          <a:p>
            <a:pPr lvl="2"/>
            <a:r>
              <a:rPr lang="en-US"/>
              <a:t>Handler must adjust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1726516-FBF9-48DC-8AA0-A67737213006}" type="slidenum">
              <a:rPr lang="en-AU"/>
              <a:pPr/>
              <a:t>74</a:t>
            </a:fld>
            <a:endParaRPr lang="en-AU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Example</a:t>
            </a:r>
            <a:endParaRPr lang="en-AU"/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Exception on </a:t>
            </a:r>
            <a:r>
              <a:rPr lang="en-US" sz="2800" dirty="0">
                <a:solidFill>
                  <a:schemeClr val="hlink"/>
                </a:solidFill>
                <a:latin typeface="Lucida Console" pitchFamily="49" charset="0"/>
              </a:rPr>
              <a:t>add</a:t>
            </a:r>
            <a:r>
              <a:rPr lang="en-US" sz="2800" dirty="0"/>
              <a:t> in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>
                <a:latin typeface="Lucida Console" pitchFamily="49" charset="0"/>
              </a:rPr>
              <a:t>	40	sub  $11, $2, $4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44	and  $12, $2, $5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48	or   $13, $2, $6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solidFill>
                  <a:schemeClr val="hlink"/>
                </a:solidFill>
                <a:latin typeface="Lucida Console" pitchFamily="49" charset="0"/>
              </a:rPr>
              <a:t>4C	add  $1,  $2, $1</a:t>
            </a:r>
            <a:r>
              <a:rPr lang="en-AU" sz="2400" dirty="0">
                <a:latin typeface="Lucida Console" pitchFamily="49" charset="0"/>
              </a:rPr>
              <a:t/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50	</a:t>
            </a:r>
            <a:r>
              <a:rPr lang="en-AU" sz="2400" dirty="0" err="1">
                <a:latin typeface="Lucida Console" pitchFamily="49" charset="0"/>
              </a:rPr>
              <a:t>slt</a:t>
            </a:r>
            <a:r>
              <a:rPr lang="en-AU" sz="2400" dirty="0">
                <a:latin typeface="Lucida Console" pitchFamily="49" charset="0"/>
              </a:rPr>
              <a:t>  $15, $6, $7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54	</a:t>
            </a:r>
            <a:r>
              <a:rPr lang="en-AU" sz="2400" dirty="0" err="1">
                <a:latin typeface="Lucida Console" pitchFamily="49" charset="0"/>
              </a:rPr>
              <a:t>lw</a:t>
            </a:r>
            <a:r>
              <a:rPr lang="en-AU" sz="2400" dirty="0">
                <a:latin typeface="Lucida Console" pitchFamily="49" charset="0"/>
              </a:rPr>
              <a:t>   $16, 50($7)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Handler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AU" sz="2400" dirty="0">
                <a:latin typeface="Lucida Console" pitchFamily="49" charset="0"/>
              </a:rPr>
              <a:t>	80000180	</a:t>
            </a:r>
            <a:r>
              <a:rPr lang="en-AU" sz="2400" dirty="0" err="1">
                <a:latin typeface="Lucida Console" pitchFamily="49" charset="0"/>
              </a:rPr>
              <a:t>sw</a:t>
            </a:r>
            <a:r>
              <a:rPr lang="en-AU" sz="2400" dirty="0">
                <a:latin typeface="Lucida Console" pitchFamily="49" charset="0"/>
              </a:rPr>
              <a:t>   $25, 1000($0)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80000184	</a:t>
            </a:r>
            <a:r>
              <a:rPr lang="en-AU" sz="2400" dirty="0" err="1">
                <a:latin typeface="Lucida Console" pitchFamily="49" charset="0"/>
              </a:rPr>
              <a:t>sw</a:t>
            </a:r>
            <a:r>
              <a:rPr lang="en-AU" sz="2400" dirty="0">
                <a:latin typeface="Lucida Console" pitchFamily="49" charset="0"/>
              </a:rPr>
              <a:t>   $26, 1004($0)</a:t>
            </a:r>
            <a:br>
              <a:rPr lang="en-AU" sz="2400" dirty="0">
                <a:latin typeface="Lucida Console" pitchFamily="49" charset="0"/>
              </a:rPr>
            </a:br>
            <a:r>
              <a:rPr lang="en-AU" sz="2400" dirty="0">
                <a:latin typeface="Lucida Console" pitchFamily="49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14EB418-37FA-439F-9144-FEC599F6DAC9}" type="slidenum">
              <a:rPr lang="en-AU"/>
              <a:pPr/>
              <a:t>75</a:t>
            </a:fld>
            <a:endParaRPr lang="en-AU"/>
          </a:p>
        </p:txBody>
      </p:sp>
      <p:pic>
        <p:nvPicPr>
          <p:cNvPr id="471047" name="Picture 7" descr="f04-67-P374493-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8231187" cy="4867275"/>
          </a:xfrm>
          <a:prstGeom prst="rect">
            <a:avLst/>
          </a:prstGeom>
          <a:noFill/>
        </p:spPr>
      </p:pic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Example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CECDE77-23B1-4958-933F-C7831FA89C67}" type="slidenum">
              <a:rPr lang="en-AU"/>
              <a:pPr/>
              <a:t>76</a:t>
            </a:fld>
            <a:endParaRPr lang="en-AU"/>
          </a:p>
        </p:txBody>
      </p:sp>
      <p:pic>
        <p:nvPicPr>
          <p:cNvPr id="473095" name="Picture 7" descr="f04-67-P374493-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341438"/>
            <a:ext cx="8259762" cy="4746625"/>
          </a:xfrm>
          <a:prstGeom prst="rect">
            <a:avLst/>
          </a:prstGeom>
          <a:noFill/>
        </p:spPr>
      </p:pic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Exception Example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E84A0A8-7DC2-4AB5-893B-C73E5CB9251C}" type="slidenum">
              <a:rPr lang="en-AU"/>
              <a:pPr/>
              <a:t>77</a:t>
            </a:fld>
            <a:endParaRPr lang="en-AU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Exceptions</a:t>
            </a:r>
            <a:endParaRPr lang="en-AU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Pipelining overlaps multiple instructions</a:t>
            </a:r>
          </a:p>
          <a:p>
            <a:pPr lvl="1"/>
            <a:r>
              <a:rPr lang="en-US" sz="2400" dirty="0"/>
              <a:t>Could have multiple exceptions at once</a:t>
            </a:r>
          </a:p>
          <a:p>
            <a:r>
              <a:rPr lang="en-US" sz="2800" dirty="0"/>
              <a:t>Simple approach: deal with exception from earliest instruction</a:t>
            </a:r>
          </a:p>
          <a:p>
            <a:pPr lvl="1"/>
            <a:r>
              <a:rPr lang="en-US" sz="2400" dirty="0"/>
              <a:t>Flush subsequent instructions</a:t>
            </a:r>
          </a:p>
          <a:p>
            <a:pPr lvl="1"/>
            <a:r>
              <a:rPr lang="en-US" sz="2400" dirty="0"/>
              <a:t>“Precise” exceptions</a:t>
            </a:r>
          </a:p>
          <a:p>
            <a:r>
              <a:rPr lang="en-US" sz="2800" dirty="0"/>
              <a:t>In complex pipelines</a:t>
            </a:r>
          </a:p>
          <a:p>
            <a:pPr lvl="1"/>
            <a:r>
              <a:rPr lang="en-US" sz="2400" dirty="0"/>
              <a:t>Multiple instructions issued per cycle</a:t>
            </a:r>
          </a:p>
          <a:p>
            <a:pPr lvl="1"/>
            <a:r>
              <a:rPr lang="en-US" sz="2400" dirty="0"/>
              <a:t>Out-of-order completion</a:t>
            </a:r>
          </a:p>
          <a:p>
            <a:pPr lvl="1"/>
            <a:r>
              <a:rPr lang="en-US" sz="2400" dirty="0"/>
              <a:t>Maintaining precise exceptions is difficult!</a:t>
            </a:r>
            <a:endParaRPr lang="en-A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D89DEB65-B4E2-4041-915A-B0F2291964E6}" type="slidenum">
              <a:rPr lang="en-AU"/>
              <a:pPr/>
              <a:t>78</a:t>
            </a:fld>
            <a:endParaRPr lang="en-AU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Imprecise Exceptions</a:t>
            </a:r>
            <a:endParaRPr lang="en-A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Just stop pipeline and save state</a:t>
            </a:r>
          </a:p>
          <a:p>
            <a:pPr lvl="1"/>
            <a:r>
              <a:rPr lang="en-US" sz="2400"/>
              <a:t>Including exception cause(s)</a:t>
            </a:r>
          </a:p>
          <a:p>
            <a:r>
              <a:rPr lang="en-US" sz="2800"/>
              <a:t>Let the handler work out</a:t>
            </a:r>
          </a:p>
          <a:p>
            <a:pPr lvl="1"/>
            <a:r>
              <a:rPr lang="en-US" sz="2400"/>
              <a:t>Which instruction(s) had exceptions</a:t>
            </a:r>
          </a:p>
          <a:p>
            <a:pPr lvl="1"/>
            <a:r>
              <a:rPr lang="en-US" sz="2400"/>
              <a:t>Which to complete or flush</a:t>
            </a:r>
          </a:p>
          <a:p>
            <a:pPr lvl="2"/>
            <a:r>
              <a:rPr lang="en-US" sz="2000"/>
              <a:t>May require “manual” completion</a:t>
            </a:r>
          </a:p>
          <a:p>
            <a:r>
              <a:rPr lang="en-US" sz="2800"/>
              <a:t>Simplifies hardware, but more complex handler software</a:t>
            </a:r>
          </a:p>
          <a:p>
            <a:r>
              <a:rPr lang="en-US" sz="2800"/>
              <a:t>Not feasible for complex multiple-issue</a:t>
            </a:r>
            <a:br>
              <a:rPr lang="en-US" sz="2800"/>
            </a:br>
            <a:r>
              <a:rPr lang="en-US" sz="2800"/>
              <a:t>out-of-order pipelines</a:t>
            </a:r>
            <a:endParaRPr lang="en-A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0F11E419-DA4A-4222-98CE-BAC572840DD8}" type="slidenum">
              <a:rPr lang="en-AU"/>
              <a:pPr/>
              <a:t>79</a:t>
            </a:fld>
            <a:endParaRPr lang="en-AU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Instruction-Level Parallelism (ILP)</a:t>
            </a:r>
            <a:endParaRPr lang="en-AU" sz="3600"/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Pipelining: executing multiple instructions in parallel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increase ILP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Deeper pipeline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Less work per stage </a:t>
            </a:r>
            <a:r>
              <a:rPr lang="en-US" sz="2000" dirty="0">
                <a:sym typeface="Symbol" pitchFamily="18" charset="2"/>
              </a:rPr>
              <a:t> shorter clock cycle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ym typeface="Symbol" pitchFamily="18" charset="2"/>
              </a:rPr>
              <a:t>Multiple issue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Replicate pipeline stages  multiple pipelines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Start multiple instructions per clock cycle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CPI &lt; 1, so use Instructions Per Cycle (IPC)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E.g., 4GHz 4-way multiple-issue</a:t>
            </a:r>
          </a:p>
          <a:p>
            <a:pPr lvl="3">
              <a:lnSpc>
                <a:spcPct val="90000"/>
              </a:lnSpc>
            </a:pPr>
            <a:r>
              <a:rPr lang="en-US" sz="1800" dirty="0">
                <a:sym typeface="Symbol" pitchFamily="18" charset="2"/>
              </a:rPr>
              <a:t>16 BIPS, peak CPI = 0.25, peak IPC = 4</a:t>
            </a:r>
          </a:p>
          <a:p>
            <a:pPr lvl="2">
              <a:lnSpc>
                <a:spcPct val="90000"/>
              </a:lnSpc>
            </a:pPr>
            <a:r>
              <a:rPr lang="en-US" sz="2000" dirty="0">
                <a:sym typeface="Symbol" pitchFamily="18" charset="2"/>
              </a:rPr>
              <a:t>But dependencies reduce this in practice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 rot="5400000">
            <a:off x="5776119" y="3001169"/>
            <a:ext cx="6369050" cy="3667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chemeClr val="folHlink"/>
                </a:solidFill>
              </a:rPr>
              <a:t>§4.10 </a:t>
            </a:r>
            <a:r>
              <a:rPr lang="en-AU" sz="1800">
                <a:solidFill>
                  <a:schemeClr val="folHlink"/>
                </a:solidFill>
              </a:rPr>
              <a:t>Parallelism and Advanced Instruction Level Parallelism</a:t>
            </a:r>
            <a:endParaRPr lang="en-US" sz="1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0DE7C406-AD1B-4CB7-8048-DA8B688549DF}" type="slidenum">
              <a:rPr lang="en-AU"/>
              <a:pPr/>
              <a:t>8</a:t>
            </a:fld>
            <a:endParaRPr lang="en-AU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Pipeline Speedup</a:t>
            </a:r>
            <a:endParaRPr lang="en-AU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all stages are balanced</a:t>
            </a:r>
          </a:p>
          <a:p>
            <a:pPr lvl="1"/>
            <a:r>
              <a:rPr lang="en-US" dirty="0"/>
              <a:t>i.e., all take the same time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Time between </a:t>
            </a:r>
            <a:r>
              <a:rPr lang="en-US" dirty="0" err="1" smtClean="0"/>
              <a:t>instructions</a:t>
            </a:r>
            <a:r>
              <a:rPr lang="en-US" baseline="-25000" dirty="0" err="1" smtClean="0"/>
              <a:t>pipelined</a:t>
            </a:r>
            <a:r>
              <a:rPr lang="en-US" baseline="-25000" dirty="0" smtClean="0"/>
              <a:t> </a:t>
            </a:r>
            <a:r>
              <a:rPr lang="en-US" dirty="0" smtClean="0"/>
              <a:t>=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Time </a:t>
            </a:r>
            <a:r>
              <a:rPr lang="en-US" dirty="0"/>
              <a:t>between </a:t>
            </a:r>
            <a:r>
              <a:rPr lang="en-US" dirty="0" err="1"/>
              <a:t>instructions</a:t>
            </a:r>
            <a:r>
              <a:rPr lang="en-US" baseline="-25000" dirty="0" err="1"/>
              <a:t>nonpipelined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Number of stages</a:t>
            </a:r>
          </a:p>
          <a:p>
            <a:r>
              <a:rPr lang="en-US" dirty="0"/>
              <a:t>If not balanced, speedup is less</a:t>
            </a:r>
          </a:p>
          <a:p>
            <a:r>
              <a:rPr lang="en-US" dirty="0"/>
              <a:t>Speedup due to increased throughput</a:t>
            </a:r>
          </a:p>
          <a:p>
            <a:pPr lvl="1"/>
            <a:r>
              <a:rPr lang="en-US" dirty="0"/>
              <a:t>Latency (time for each instruction) does not decrease</a:t>
            </a:r>
            <a:endParaRPr lang="en-AU" dirty="0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1835150" y="3284538"/>
            <a:ext cx="554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2C3FFE9-B44F-4C76-9EC2-65932A7BF429}" type="slidenum">
              <a:rPr lang="en-AU"/>
              <a:pPr/>
              <a:t>80</a:t>
            </a:fld>
            <a:endParaRPr lang="en-AU"/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Issue</a:t>
            </a:r>
            <a:endParaRPr lang="en-AU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Static multiple issue</a:t>
            </a:r>
          </a:p>
          <a:p>
            <a:pPr lvl="1"/>
            <a:r>
              <a:rPr lang="en-US" sz="2400"/>
              <a:t>Compiler groups instructions to be issued together</a:t>
            </a:r>
          </a:p>
          <a:p>
            <a:pPr lvl="1"/>
            <a:r>
              <a:rPr lang="en-US" sz="2400"/>
              <a:t>Packages them into “issue slots”</a:t>
            </a:r>
          </a:p>
          <a:p>
            <a:pPr lvl="1"/>
            <a:r>
              <a:rPr lang="en-US" sz="2400"/>
              <a:t>Compiler detects and avoids hazards</a:t>
            </a:r>
          </a:p>
          <a:p>
            <a:r>
              <a:rPr lang="en-US" sz="2800"/>
              <a:t>Dynamic multiple issue</a:t>
            </a:r>
          </a:p>
          <a:p>
            <a:pPr lvl="1"/>
            <a:r>
              <a:rPr lang="en-US" sz="2400"/>
              <a:t>CPU examines instruction stream and chooses instructions to issue each cycle</a:t>
            </a:r>
          </a:p>
          <a:p>
            <a:pPr lvl="1"/>
            <a:r>
              <a:rPr lang="en-US" sz="2400"/>
              <a:t>Compiler can help by reordering instructions</a:t>
            </a:r>
          </a:p>
          <a:p>
            <a:pPr lvl="1"/>
            <a:r>
              <a:rPr lang="en-US" sz="2400"/>
              <a:t>CPU resolves hazards using advanced techniques at runtime</a:t>
            </a:r>
            <a:endParaRPr lang="en-A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4CF7A50E-1FE3-46D2-B90B-0886A0A48EAE}" type="slidenum">
              <a:rPr lang="en-AU"/>
              <a:pPr/>
              <a:t>81</a:t>
            </a:fld>
            <a:endParaRPr lang="en-AU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Speculation</a:t>
            </a:r>
            <a:endParaRPr lang="en-AU"/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“Guess” what to do with an instruction</a:t>
            </a:r>
          </a:p>
          <a:p>
            <a:pPr lvl="1"/>
            <a:r>
              <a:rPr lang="en-US" sz="2400"/>
              <a:t>Start operation as soon as possible</a:t>
            </a:r>
          </a:p>
          <a:p>
            <a:pPr lvl="1"/>
            <a:r>
              <a:rPr lang="en-US" sz="2400"/>
              <a:t>Check whether guess was right</a:t>
            </a:r>
          </a:p>
          <a:p>
            <a:pPr lvl="2"/>
            <a:r>
              <a:rPr lang="en-US" sz="2000"/>
              <a:t>If so, complete the operation</a:t>
            </a:r>
          </a:p>
          <a:p>
            <a:pPr lvl="2"/>
            <a:r>
              <a:rPr lang="en-US" sz="2000"/>
              <a:t>If not, roll-back and do the right thing</a:t>
            </a:r>
          </a:p>
          <a:p>
            <a:r>
              <a:rPr lang="en-US" sz="2800"/>
              <a:t>Common to static and dynamic multiple issue</a:t>
            </a:r>
          </a:p>
          <a:p>
            <a:r>
              <a:rPr lang="en-US" sz="2800"/>
              <a:t>Examples</a:t>
            </a:r>
          </a:p>
          <a:p>
            <a:pPr lvl="1"/>
            <a:r>
              <a:rPr lang="en-US" sz="2400"/>
              <a:t>Speculate on branch outcome</a:t>
            </a:r>
          </a:p>
          <a:p>
            <a:pPr lvl="2"/>
            <a:r>
              <a:rPr lang="en-US" sz="2000"/>
              <a:t>Roll back if path taken is different</a:t>
            </a:r>
          </a:p>
          <a:p>
            <a:pPr lvl="1"/>
            <a:r>
              <a:rPr lang="en-US" sz="2400"/>
              <a:t>Speculate on load</a:t>
            </a:r>
          </a:p>
          <a:p>
            <a:pPr lvl="2"/>
            <a:r>
              <a:rPr lang="en-US" sz="2000"/>
              <a:t>Roll back if location is updated</a:t>
            </a:r>
            <a:endParaRPr lang="en-A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C2E1AC0-A554-4190-89AD-3BBE343A4996}" type="slidenum">
              <a:rPr lang="en-AU"/>
              <a:pPr/>
              <a:t>82</a:t>
            </a:fld>
            <a:endParaRPr lang="en-AU"/>
          </a:p>
        </p:txBody>
      </p:sp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Compiler/Hardware Speculation</a:t>
            </a:r>
            <a:endParaRPr lang="en-AU" sz="4000"/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can reorder instructions</a:t>
            </a:r>
          </a:p>
          <a:p>
            <a:pPr lvl="1"/>
            <a:r>
              <a:rPr lang="en-US"/>
              <a:t>e.g., move load before branch</a:t>
            </a:r>
          </a:p>
          <a:p>
            <a:pPr lvl="1"/>
            <a:r>
              <a:rPr lang="en-US"/>
              <a:t>Can include “fix-up” instructions to recover from incorrect guess</a:t>
            </a:r>
          </a:p>
          <a:p>
            <a:r>
              <a:rPr lang="en-US"/>
              <a:t>Hardware can look ahead for instructions to execute</a:t>
            </a:r>
          </a:p>
          <a:p>
            <a:pPr lvl="1"/>
            <a:r>
              <a:rPr lang="en-US"/>
              <a:t>Buffer results until it determines they are actually needed</a:t>
            </a:r>
          </a:p>
          <a:p>
            <a:pPr lvl="1"/>
            <a:r>
              <a:rPr lang="en-US"/>
              <a:t>Flush buffers on incorrect speculation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E0CF8EA8-EA1A-4246-9E84-D9B2F517736A}" type="slidenum">
              <a:rPr lang="en-AU"/>
              <a:pPr/>
              <a:t>83</a:t>
            </a:fld>
            <a:endParaRPr lang="en-AU"/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Speculation and Exceptions</a:t>
            </a:r>
            <a:endParaRPr lang="en-AU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if exception occurs on a speculatively executed instruction?</a:t>
            </a:r>
          </a:p>
          <a:p>
            <a:pPr lvl="1">
              <a:lnSpc>
                <a:spcPct val="90000"/>
              </a:lnSpc>
            </a:pPr>
            <a:r>
              <a:rPr lang="en-US"/>
              <a:t>e.g., speculative load before null-pointer check</a:t>
            </a:r>
          </a:p>
          <a:p>
            <a:pPr>
              <a:lnSpc>
                <a:spcPct val="90000"/>
              </a:lnSpc>
            </a:pPr>
            <a:r>
              <a:rPr lang="en-US"/>
              <a:t>Static speculation</a:t>
            </a:r>
          </a:p>
          <a:p>
            <a:pPr lvl="1">
              <a:lnSpc>
                <a:spcPct val="90000"/>
              </a:lnSpc>
            </a:pPr>
            <a:r>
              <a:rPr lang="en-US"/>
              <a:t>Can add ISA support for deferring exceptions</a:t>
            </a:r>
          </a:p>
          <a:p>
            <a:pPr>
              <a:lnSpc>
                <a:spcPct val="90000"/>
              </a:lnSpc>
            </a:pPr>
            <a:r>
              <a:rPr lang="en-US"/>
              <a:t>Dynamic speculation</a:t>
            </a:r>
          </a:p>
          <a:p>
            <a:pPr lvl="1">
              <a:lnSpc>
                <a:spcPct val="90000"/>
              </a:lnSpc>
            </a:pPr>
            <a:r>
              <a:rPr lang="en-US"/>
              <a:t>Can buffer exceptions until instruction completion (which may not occur)</a:t>
            </a:r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CF7F4E1-C783-4B5A-840E-F40ED61913F6}" type="slidenum">
              <a:rPr lang="en-AU"/>
              <a:pPr/>
              <a:t>84</a:t>
            </a:fld>
            <a:endParaRPr lang="en-AU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Static Multiple Issue</a:t>
            </a:r>
            <a:endParaRPr lang="en-AU"/>
          </a:p>
        </p:txBody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groups instructions into “issue packets”</a:t>
            </a:r>
          </a:p>
          <a:p>
            <a:pPr lvl="1"/>
            <a:r>
              <a:rPr lang="en-US"/>
              <a:t>Group of instructions that can be issued on a single cycle</a:t>
            </a:r>
          </a:p>
          <a:p>
            <a:pPr lvl="1"/>
            <a:r>
              <a:rPr lang="en-US"/>
              <a:t>Determined by pipeline resources required</a:t>
            </a:r>
          </a:p>
          <a:p>
            <a:r>
              <a:rPr lang="en-US"/>
              <a:t>Think of an issue packet as a very long instruction</a:t>
            </a:r>
          </a:p>
          <a:p>
            <a:pPr lvl="1"/>
            <a:r>
              <a:rPr lang="en-US"/>
              <a:t>Specifies multiple concurrent operations</a:t>
            </a:r>
          </a:p>
          <a:p>
            <a:pPr lvl="1"/>
            <a:r>
              <a:rPr lang="en-US">
                <a:sym typeface="Symbol" pitchFamily="18" charset="2"/>
              </a:rPr>
              <a:t> Very Long Instruction Word (</a:t>
            </a:r>
            <a:r>
              <a:rPr lang="en-US"/>
              <a:t>VLIW)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3A46192-97CA-4C48-81BC-ACA4CA8F07AC}" type="slidenum">
              <a:rPr lang="en-AU"/>
              <a:pPr/>
              <a:t>85</a:t>
            </a:fld>
            <a:endParaRPr lang="en-AU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Scheduling Static Multiple Issue</a:t>
            </a:r>
            <a:endParaRPr lang="en-AU" sz="4000"/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Compiler must remove some/all hazards</a:t>
            </a:r>
          </a:p>
          <a:p>
            <a:pPr lvl="1"/>
            <a:r>
              <a:rPr lang="en-US"/>
              <a:t>Reorder instructions into issue packets</a:t>
            </a:r>
          </a:p>
          <a:p>
            <a:pPr lvl="1"/>
            <a:r>
              <a:rPr lang="en-US"/>
              <a:t>No dependencies with a packet</a:t>
            </a:r>
          </a:p>
          <a:p>
            <a:pPr lvl="1"/>
            <a:r>
              <a:rPr lang="en-US"/>
              <a:t>Possibly some dependencies between packets</a:t>
            </a:r>
          </a:p>
          <a:p>
            <a:pPr lvl="2"/>
            <a:r>
              <a:rPr lang="en-US"/>
              <a:t>Varies between ISAs; compiler must know!</a:t>
            </a:r>
          </a:p>
          <a:p>
            <a:pPr lvl="1"/>
            <a:r>
              <a:rPr lang="en-US"/>
              <a:t>Pad with nop if necessary</a:t>
            </a:r>
            <a:endParaRPr lang="en-AU"/>
          </a:p>
          <a:p>
            <a:endParaRPr lang="en-AU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2D580D4E-ED96-4CBF-93FF-C9D134D9877E}" type="slidenum">
              <a:rPr lang="en-AU"/>
              <a:pPr/>
              <a:t>86</a:t>
            </a:fld>
            <a:endParaRPr lang="en-AU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Static Dual Issue</a:t>
            </a:r>
            <a:endParaRPr lang="en-AU"/>
          </a:p>
        </p:txBody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2765425"/>
          </a:xfrm>
        </p:spPr>
        <p:txBody>
          <a:bodyPr/>
          <a:lstStyle/>
          <a:p>
            <a:r>
              <a:rPr lang="en-US" sz="2800"/>
              <a:t>Two-issue packets</a:t>
            </a:r>
          </a:p>
          <a:p>
            <a:pPr lvl="1"/>
            <a:r>
              <a:rPr lang="en-US" sz="2400"/>
              <a:t>One ALU/branch instruction</a:t>
            </a:r>
          </a:p>
          <a:p>
            <a:pPr lvl="1"/>
            <a:r>
              <a:rPr lang="en-US" sz="2400"/>
              <a:t>One load/store instruction</a:t>
            </a:r>
          </a:p>
          <a:p>
            <a:pPr lvl="1"/>
            <a:r>
              <a:rPr lang="en-US" sz="2400"/>
              <a:t>64-bit aligned</a:t>
            </a:r>
          </a:p>
          <a:p>
            <a:pPr lvl="2"/>
            <a:r>
              <a:rPr lang="en-US" sz="2000"/>
              <a:t>ALU/branch, then load/store</a:t>
            </a:r>
          </a:p>
          <a:p>
            <a:pPr lvl="2"/>
            <a:r>
              <a:rPr lang="en-US" sz="2000"/>
              <a:t>Pad an unused instruction with nop</a:t>
            </a:r>
            <a:endParaRPr lang="en-AU" sz="2000"/>
          </a:p>
        </p:txBody>
      </p:sp>
      <p:graphicFrame>
        <p:nvGraphicFramePr>
          <p:cNvPr id="493656" name="Group 88"/>
          <p:cNvGraphicFramePr>
            <a:graphicFrameLocks noGrp="1"/>
          </p:cNvGraphicFramePr>
          <p:nvPr/>
        </p:nvGraphicFramePr>
        <p:xfrm>
          <a:off x="1258888" y="4005263"/>
          <a:ext cx="7231062" cy="2133600"/>
        </p:xfrm>
        <a:graphic>
          <a:graphicData uri="http://schemas.openxmlformats.org/drawingml/2006/table">
            <a:tbl>
              <a:tblPr/>
              <a:tblGrid>
                <a:gridCol w="936625"/>
                <a:gridCol w="1547812"/>
                <a:gridCol w="677863"/>
                <a:gridCol w="677862"/>
                <a:gridCol w="679450"/>
                <a:gridCol w="677863"/>
                <a:gridCol w="677862"/>
                <a:gridCol w="677863"/>
                <a:gridCol w="677862"/>
              </a:tblGrid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Instruction type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+ 4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+ 8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+ 12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+ 16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+ 20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MEM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WB</a:t>
                      </a:r>
                      <a:endParaRPr kumimoji="0" lang="en-A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CA9AD556-6694-4C74-AC41-EE938368DB29}" type="slidenum">
              <a:rPr lang="en-AU"/>
              <a:pPr/>
              <a:t>87</a:t>
            </a:fld>
            <a:endParaRPr lang="en-AU"/>
          </a:p>
        </p:txBody>
      </p:sp>
      <p:pic>
        <p:nvPicPr>
          <p:cNvPr id="495621" name="Picture 5" descr="f04-69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341438"/>
            <a:ext cx="8001000" cy="4902200"/>
          </a:xfrm>
          <a:prstGeom prst="rect">
            <a:avLst/>
          </a:prstGeom>
          <a:noFill/>
        </p:spPr>
      </p:pic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MIPS with Static Dual Issue</a:t>
            </a:r>
            <a:endParaRPr lang="en-AU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5861BD78-6E41-4F8B-8323-ABC3F03F145B}" type="slidenum">
              <a:rPr lang="en-AU"/>
              <a:pPr/>
              <a:t>88</a:t>
            </a:fld>
            <a:endParaRPr lang="en-AU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Hazards in the Dual-Issue MIPS</a:t>
            </a:r>
            <a:endParaRPr lang="en-AU" sz="4000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More instructions executing in parallel</a:t>
            </a:r>
          </a:p>
          <a:p>
            <a:r>
              <a:rPr lang="en-US" sz="2800"/>
              <a:t>EX data hazard</a:t>
            </a:r>
          </a:p>
          <a:p>
            <a:pPr lvl="1"/>
            <a:r>
              <a:rPr lang="en-US" sz="2400"/>
              <a:t>Forwarding avoided stalls with single-issue</a:t>
            </a:r>
          </a:p>
          <a:p>
            <a:pPr lvl="1"/>
            <a:r>
              <a:rPr lang="en-US" sz="2400"/>
              <a:t>Now can’t use ALU result in load/store in same packet</a:t>
            </a:r>
          </a:p>
          <a:p>
            <a:pPr lvl="2"/>
            <a:r>
              <a:rPr lang="en-US" sz="2000">
                <a:latin typeface="Lucida Console" pitchFamily="49" charset="0"/>
              </a:rPr>
              <a:t>add  </a:t>
            </a:r>
            <a:r>
              <a:rPr lang="en-US" sz="2000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en-US" sz="2000">
                <a:latin typeface="Lucida Console" pitchFamily="49" charset="0"/>
              </a:rPr>
              <a:t>, $s0, $s1</a:t>
            </a:r>
            <a:br>
              <a:rPr lang="en-US" sz="2000">
                <a:latin typeface="Lucida Console" pitchFamily="49" charset="0"/>
              </a:rPr>
            </a:br>
            <a:r>
              <a:rPr lang="en-US" sz="2000">
                <a:latin typeface="Lucida Console" pitchFamily="49" charset="0"/>
              </a:rPr>
              <a:t>load $s2, 0(</a:t>
            </a:r>
            <a:r>
              <a:rPr lang="en-US" sz="2000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en-US" sz="2000">
                <a:latin typeface="Lucida Console" pitchFamily="49" charset="0"/>
              </a:rPr>
              <a:t>)</a:t>
            </a:r>
          </a:p>
          <a:p>
            <a:pPr lvl="2"/>
            <a:r>
              <a:rPr lang="en-US" sz="2000"/>
              <a:t>Split into two packets, effectively a stall</a:t>
            </a:r>
          </a:p>
          <a:p>
            <a:r>
              <a:rPr lang="en-US" sz="2800"/>
              <a:t>Load-use hazard</a:t>
            </a:r>
          </a:p>
          <a:p>
            <a:pPr lvl="1"/>
            <a:r>
              <a:rPr lang="en-US" sz="2400"/>
              <a:t>Still one cycle use latency, but now two instructions</a:t>
            </a:r>
          </a:p>
          <a:p>
            <a:r>
              <a:rPr lang="en-US" sz="2800"/>
              <a:t>More aggressive scheduling required</a:t>
            </a:r>
            <a:endParaRPr lang="en-AU" sz="28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F504902B-68DC-4C81-8B2D-00918DAAFE9B}" type="slidenum">
              <a:rPr lang="en-AU"/>
              <a:pPr/>
              <a:t>89</a:t>
            </a:fld>
            <a:endParaRPr lang="en-AU"/>
          </a:p>
        </p:txBody>
      </p: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Scheduling Example</a:t>
            </a:r>
            <a:endParaRPr lang="en-AU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690562"/>
          </a:xfrm>
        </p:spPr>
        <p:txBody>
          <a:bodyPr/>
          <a:lstStyle/>
          <a:p>
            <a:r>
              <a:rPr lang="en-US"/>
              <a:t>Schedule this for dual-issue MIPS</a:t>
            </a:r>
            <a:endParaRPr lang="en-AU" sz="2400">
              <a:latin typeface="Lucida Console" pitchFamily="49" charset="0"/>
            </a:endParaRPr>
          </a:p>
        </p:txBody>
      </p:sp>
      <p:sp>
        <p:nvSpPr>
          <p:cNvPr id="499716" name="Rectangle 4"/>
          <p:cNvSpPr>
            <a:spLocks noChangeArrowheads="1"/>
          </p:cNvSpPr>
          <p:nvPr/>
        </p:nvSpPr>
        <p:spPr bwMode="auto">
          <a:xfrm>
            <a:off x="1258888" y="1989138"/>
            <a:ext cx="73469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AU" sz="2000">
                <a:latin typeface="Lucida Console" pitchFamily="49" charset="0"/>
              </a:rPr>
              <a:t>Loop: lw   </a:t>
            </a:r>
            <a:r>
              <a:rPr lang="en-AU" sz="2000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en-AU" sz="2000">
                <a:latin typeface="Lucida Console" pitchFamily="49" charset="0"/>
              </a:rPr>
              <a:t>, 0($s1)      # $t0=array element</a:t>
            </a:r>
            <a:br>
              <a:rPr lang="en-AU" sz="2000">
                <a:latin typeface="Lucida Console" pitchFamily="49" charset="0"/>
              </a:rPr>
            </a:br>
            <a:r>
              <a:rPr lang="en-AU" sz="2000">
                <a:latin typeface="Lucida Console" pitchFamily="49" charset="0"/>
              </a:rPr>
              <a:t>      addu </a:t>
            </a:r>
            <a:r>
              <a:rPr lang="en-AU" sz="2000">
                <a:solidFill>
                  <a:srgbClr val="009900"/>
                </a:solidFill>
                <a:latin typeface="Lucida Console" pitchFamily="49" charset="0"/>
              </a:rPr>
              <a:t>$t0</a:t>
            </a:r>
            <a:r>
              <a:rPr lang="en-AU" sz="2000">
                <a:latin typeface="Lucida Console" pitchFamily="49" charset="0"/>
              </a:rPr>
              <a:t>, </a:t>
            </a:r>
            <a:r>
              <a:rPr lang="en-AU" sz="2000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en-AU" sz="2000">
                <a:latin typeface="Lucida Console" pitchFamily="49" charset="0"/>
              </a:rPr>
              <a:t>, $s2    # add scalar in $s2</a:t>
            </a:r>
            <a:br>
              <a:rPr lang="en-AU" sz="2000">
                <a:latin typeface="Lucida Console" pitchFamily="49" charset="0"/>
              </a:rPr>
            </a:br>
            <a:r>
              <a:rPr lang="en-AU" sz="2000">
                <a:latin typeface="Lucida Console" pitchFamily="49" charset="0"/>
              </a:rPr>
              <a:t>      sw   </a:t>
            </a:r>
            <a:r>
              <a:rPr lang="en-AU" sz="2000">
                <a:solidFill>
                  <a:srgbClr val="009900"/>
                </a:solidFill>
                <a:latin typeface="Lucida Console" pitchFamily="49" charset="0"/>
              </a:rPr>
              <a:t>$t0</a:t>
            </a:r>
            <a:r>
              <a:rPr lang="en-AU" sz="2000">
                <a:latin typeface="Lucida Console" pitchFamily="49" charset="0"/>
              </a:rPr>
              <a:t>, 0($s1)      # store result</a:t>
            </a:r>
            <a:br>
              <a:rPr lang="en-AU" sz="2000">
                <a:latin typeface="Lucida Console" pitchFamily="49" charset="0"/>
              </a:rPr>
            </a:br>
            <a:r>
              <a:rPr lang="en-AU" sz="2000">
                <a:latin typeface="Lucida Console" pitchFamily="49" charset="0"/>
              </a:rPr>
              <a:t>      addi </a:t>
            </a:r>
            <a:r>
              <a:rPr lang="en-AU" sz="2000">
                <a:solidFill>
                  <a:srgbClr val="A47B38"/>
                </a:solidFill>
                <a:latin typeface="Lucida Console" pitchFamily="49" charset="0"/>
              </a:rPr>
              <a:t>$s1</a:t>
            </a:r>
            <a:r>
              <a:rPr lang="en-AU" sz="2000">
                <a:latin typeface="Lucida Console" pitchFamily="49" charset="0"/>
              </a:rPr>
              <a:t>, $s1,–4      # decrement pointer</a:t>
            </a:r>
            <a:br>
              <a:rPr lang="en-AU" sz="2000">
                <a:latin typeface="Lucida Console" pitchFamily="49" charset="0"/>
              </a:rPr>
            </a:br>
            <a:r>
              <a:rPr lang="en-AU" sz="2000">
                <a:latin typeface="Lucida Console" pitchFamily="49" charset="0"/>
              </a:rPr>
              <a:t>      bne  </a:t>
            </a:r>
            <a:r>
              <a:rPr lang="en-AU" sz="2000">
                <a:solidFill>
                  <a:srgbClr val="A47B38"/>
                </a:solidFill>
                <a:latin typeface="Lucida Console" pitchFamily="49" charset="0"/>
              </a:rPr>
              <a:t>$s1</a:t>
            </a:r>
            <a:r>
              <a:rPr lang="en-AU" sz="2000">
                <a:latin typeface="Lucida Console" pitchFamily="49" charset="0"/>
              </a:rPr>
              <a:t>, $zero, Loop # branch $s1!=0</a:t>
            </a:r>
          </a:p>
        </p:txBody>
      </p:sp>
      <p:graphicFrame>
        <p:nvGraphicFramePr>
          <p:cNvPr id="499754" name="Group 42"/>
          <p:cNvGraphicFramePr>
            <a:graphicFrameLocks noGrp="1"/>
          </p:cNvGraphicFramePr>
          <p:nvPr/>
        </p:nvGraphicFramePr>
        <p:xfrm>
          <a:off x="1187450" y="3789363"/>
          <a:ext cx="7272338" cy="167640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9749" name="Rectangle 37"/>
          <p:cNvSpPr>
            <a:spLocks noChangeArrowheads="1"/>
          </p:cNvSpPr>
          <p:nvPr/>
        </p:nvSpPr>
        <p:spPr bwMode="auto">
          <a:xfrm>
            <a:off x="1182688" y="5661025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algn="l" eaLnBrk="1" hangingPunct="1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 sz="2800"/>
              <a:t>IPC = 5/4 = 1.25 (c.f. peak IPC = 2)</a:t>
            </a:r>
            <a:endParaRPr lang="en-AU" sz="2000">
              <a:latin typeface="Lucida Console" pitchFamily="49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3F98888C-76E5-4EB3-93EB-42996593467D}" type="slidenum">
              <a:rPr lang="en-AU"/>
              <a:pPr/>
              <a:t>9</a:t>
            </a:fld>
            <a:endParaRPr lang="en-AU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and ISA Design</a:t>
            </a:r>
            <a:endParaRPr lang="en-AU"/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MIPS ISA designed for pipelining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instructions are 32-bits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Easier to fetch and decode in one cycle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x86</a:t>
            </a:r>
            <a:r>
              <a:rPr lang="en-US" dirty="0"/>
              <a:t>: 1- to 17-byte instructions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Few and regular instruction formats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decode and read registers in one step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Load/store addressing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Can calculate address in 3</a:t>
            </a:r>
            <a:r>
              <a:rPr lang="en-US" baseline="30000" dirty="0"/>
              <a:t>rd</a:t>
            </a:r>
            <a:r>
              <a:rPr lang="en-US" dirty="0"/>
              <a:t> stage, access memory in 4</a:t>
            </a:r>
            <a:r>
              <a:rPr lang="en-US" baseline="30000" dirty="0"/>
              <a:t>th</a:t>
            </a:r>
            <a:r>
              <a:rPr lang="en-US" dirty="0"/>
              <a:t> stage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Alignment of memory operands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Memory access takes only one cycle</a:t>
            </a:r>
            <a:endParaRPr lang="en-AU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024F5DF7-3621-4F93-A6D2-9AA9168A5AAA}" type="slidenum">
              <a:rPr lang="en-AU"/>
              <a:pPr/>
              <a:t>90</a:t>
            </a:fld>
            <a:endParaRPr lang="en-AU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Unrolling</a:t>
            </a:r>
            <a:endParaRPr lang="en-AU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Replicate loop body to expose more parallelism</a:t>
            </a:r>
          </a:p>
          <a:p>
            <a:pPr lvl="1"/>
            <a:r>
              <a:rPr lang="en-US"/>
              <a:t>Reduces loop-control overhead</a:t>
            </a:r>
          </a:p>
          <a:p>
            <a:r>
              <a:rPr lang="en-US"/>
              <a:t>Use different registers per replication</a:t>
            </a:r>
          </a:p>
          <a:p>
            <a:pPr lvl="1"/>
            <a:r>
              <a:rPr lang="en-US"/>
              <a:t>Called “register renaming”</a:t>
            </a:r>
            <a:endParaRPr lang="en-AU"/>
          </a:p>
          <a:p>
            <a:pPr lvl="1"/>
            <a:r>
              <a:rPr lang="en-US"/>
              <a:t>Avoid loop-carried “anti-dependencies”</a:t>
            </a:r>
          </a:p>
          <a:p>
            <a:pPr lvl="2"/>
            <a:r>
              <a:rPr lang="en-US"/>
              <a:t>Store followed by a load of the same register</a:t>
            </a:r>
          </a:p>
          <a:p>
            <a:pPr lvl="2"/>
            <a:r>
              <a:rPr lang="en-US"/>
              <a:t>Aka “name dependence”</a:t>
            </a:r>
            <a:r>
              <a:rPr lang="en-US">
                <a:cs typeface="Arial" charset="0"/>
              </a:rPr>
              <a:t> </a:t>
            </a:r>
          </a:p>
          <a:p>
            <a:pPr lvl="3"/>
            <a:r>
              <a:rPr lang="en-US"/>
              <a:t>Reuse of a register name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1151E612-D9D6-4AEA-B252-8FB1DFBF92F2}" type="slidenum">
              <a:rPr lang="en-AU"/>
              <a:pPr/>
              <a:t>91</a:t>
            </a:fld>
            <a:endParaRPr lang="en-AU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Loop Unrolling Example</a:t>
            </a:r>
            <a:endParaRPr lang="en-AU"/>
          </a:p>
        </p:txBody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889500"/>
            <a:ext cx="8270875" cy="1347788"/>
          </a:xfrm>
        </p:spPr>
        <p:txBody>
          <a:bodyPr/>
          <a:lstStyle/>
          <a:p>
            <a:r>
              <a:rPr lang="en-US" sz="2800"/>
              <a:t>IPC = 14/8 = 1.75</a:t>
            </a:r>
          </a:p>
          <a:p>
            <a:pPr lvl="1"/>
            <a:r>
              <a:rPr lang="en-US" sz="2400"/>
              <a:t>Closer to 2, but at cost of registers and code size</a:t>
            </a:r>
            <a:endParaRPr lang="en-AU" sz="2400"/>
          </a:p>
        </p:txBody>
      </p:sp>
      <p:graphicFrame>
        <p:nvGraphicFramePr>
          <p:cNvPr id="503867" name="Group 59"/>
          <p:cNvGraphicFramePr>
            <a:graphicFrameLocks noGrp="1"/>
          </p:cNvGraphicFramePr>
          <p:nvPr/>
        </p:nvGraphicFramePr>
        <p:xfrm>
          <a:off x="1187450" y="1557338"/>
          <a:ext cx="7272338" cy="3017520"/>
        </p:xfrm>
        <a:graphic>
          <a:graphicData uri="http://schemas.openxmlformats.org/drawingml/2006/table">
            <a:tbl>
              <a:tblPr/>
              <a:tblGrid>
                <a:gridCol w="817563"/>
                <a:gridCol w="2803525"/>
                <a:gridCol w="2803525"/>
                <a:gridCol w="84772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ALU/branch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Load/store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cycle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Loop: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addi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$s1,–16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0($s1)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1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2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3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4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$t0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16($s1)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5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addu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Lucida Console" pitchFamily="49" charset="0"/>
                        </a:rPr>
                        <a:t>$t4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$s2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12($s1)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6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C0C0"/>
                          </a:solidFill>
                          <a:effectLst/>
                          <a:latin typeface="Lucida Console" pitchFamily="49" charset="0"/>
                        </a:rPr>
                        <a:t>nop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0C0C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$t2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8($s1)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7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bne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47B38"/>
                          </a:solidFill>
                          <a:effectLst/>
                          <a:latin typeface="Lucida Console" pitchFamily="49" charset="0"/>
                        </a:rPr>
                        <a:t>$s1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$zero, Loop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sw   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Lucida Console" pitchFamily="49" charset="0"/>
                        </a:rPr>
                        <a:t>$t3</a:t>
                      </a:r>
                      <a:r>
                        <a:rPr kumimoji="0" lang="en-A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, 4($s1)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8</a:t>
                      </a:r>
                      <a:endParaRPr kumimoji="0" lang="en-A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89F31F4-2415-4A35-8438-5DCE92382492}" type="slidenum">
              <a:rPr lang="en-AU"/>
              <a:pPr/>
              <a:t>92</a:t>
            </a:fld>
            <a:endParaRPr lang="en-AU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Multiple Issue</a:t>
            </a:r>
            <a:endParaRPr lang="en-AU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“Superscalar” processors</a:t>
            </a:r>
          </a:p>
          <a:p>
            <a:r>
              <a:rPr lang="en-US"/>
              <a:t>CPU decides whether to issue 0, 1, 2, … each cycle</a:t>
            </a:r>
          </a:p>
          <a:p>
            <a:pPr lvl="1"/>
            <a:r>
              <a:rPr lang="en-US"/>
              <a:t>Avoiding structural and data hazards</a:t>
            </a:r>
          </a:p>
          <a:p>
            <a:r>
              <a:rPr lang="en-US"/>
              <a:t>Avoids the need for compiler scheduling</a:t>
            </a:r>
          </a:p>
          <a:p>
            <a:pPr lvl="1"/>
            <a:r>
              <a:rPr lang="en-US"/>
              <a:t>Though it may still help</a:t>
            </a:r>
          </a:p>
          <a:p>
            <a:pPr lvl="1"/>
            <a:r>
              <a:rPr lang="en-US"/>
              <a:t>Code semantics ensured by the CPU</a:t>
            </a:r>
            <a:endParaRPr lang="en-AU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B622AF93-C723-46D4-B2FE-C21D0E16C4BB}" type="slidenum">
              <a:rPr lang="en-AU"/>
              <a:pPr/>
              <a:t>93</a:t>
            </a:fld>
            <a:endParaRPr lang="en-AU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Pipeline Scheduling</a:t>
            </a:r>
            <a:endParaRPr lang="en-AU"/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Allow the CPU to execute instructions out of order to avoid stalls</a:t>
            </a:r>
          </a:p>
          <a:p>
            <a:pPr lvl="1"/>
            <a:r>
              <a:rPr lang="en-US"/>
              <a:t>But commit result to registers in order</a:t>
            </a:r>
          </a:p>
          <a:p>
            <a:r>
              <a:rPr lang="en-US"/>
              <a:t>Example</a:t>
            </a:r>
          </a:p>
          <a:p>
            <a:pPr lvl="1">
              <a:buFont typeface="Wingdings" pitchFamily="2" charset="2"/>
              <a:buNone/>
            </a:pPr>
            <a:r>
              <a:rPr lang="en-US"/>
              <a:t>	</a:t>
            </a:r>
            <a:r>
              <a:rPr lang="fr-FR">
                <a:latin typeface="Lucida Console" pitchFamily="49" charset="0"/>
              </a:rPr>
              <a:t>lw    </a:t>
            </a:r>
            <a:r>
              <a:rPr lang="fr-FR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fr-FR">
                <a:latin typeface="Lucida Console" pitchFamily="49" charset="0"/>
              </a:rPr>
              <a:t>, 20($s2)</a:t>
            </a:r>
            <a:br>
              <a:rPr lang="fr-FR">
                <a:latin typeface="Lucida Console" pitchFamily="49" charset="0"/>
              </a:rPr>
            </a:br>
            <a:r>
              <a:rPr lang="fr-FR">
                <a:latin typeface="Lucida Console" pitchFamily="49" charset="0"/>
              </a:rPr>
              <a:t>addu  $t1, </a:t>
            </a:r>
            <a:r>
              <a:rPr lang="fr-FR">
                <a:solidFill>
                  <a:schemeClr val="hlink"/>
                </a:solidFill>
                <a:latin typeface="Lucida Console" pitchFamily="49" charset="0"/>
              </a:rPr>
              <a:t>$t0</a:t>
            </a:r>
            <a:r>
              <a:rPr lang="fr-FR">
                <a:latin typeface="Lucida Console" pitchFamily="49" charset="0"/>
              </a:rPr>
              <a:t>, $t2</a:t>
            </a:r>
            <a:br>
              <a:rPr lang="fr-FR">
                <a:latin typeface="Lucida Console" pitchFamily="49" charset="0"/>
              </a:rPr>
            </a:br>
            <a:r>
              <a:rPr lang="fr-FR">
                <a:latin typeface="Lucida Console" pitchFamily="49" charset="0"/>
              </a:rPr>
              <a:t>sub   $s4, $s4, $t3</a:t>
            </a:r>
            <a:br>
              <a:rPr lang="fr-FR">
                <a:latin typeface="Lucida Console" pitchFamily="49" charset="0"/>
              </a:rPr>
            </a:br>
            <a:r>
              <a:rPr lang="fr-FR">
                <a:latin typeface="Lucida Console" pitchFamily="49" charset="0"/>
              </a:rPr>
              <a:t>slti  $t5, $s4, 20</a:t>
            </a:r>
          </a:p>
          <a:p>
            <a:pPr lvl="1"/>
            <a:r>
              <a:rPr lang="en-US"/>
              <a:t>Can start </a:t>
            </a:r>
            <a:r>
              <a:rPr lang="en-US">
                <a:latin typeface="Lucida Console" pitchFamily="49" charset="0"/>
              </a:rPr>
              <a:t>sub</a:t>
            </a:r>
            <a:r>
              <a:rPr lang="en-US"/>
              <a:t> while </a:t>
            </a:r>
            <a:r>
              <a:rPr lang="en-US">
                <a:latin typeface="Lucida Console" pitchFamily="49" charset="0"/>
              </a:rPr>
              <a:t>addu</a:t>
            </a:r>
            <a:r>
              <a:rPr lang="en-US"/>
              <a:t> is waiting for lw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6E4D82C-5007-4A97-8D3E-8998097CE5AF}" type="slidenum">
              <a:rPr lang="en-AU"/>
              <a:pPr/>
              <a:t>94</a:t>
            </a:fld>
            <a:endParaRPr lang="en-AU"/>
          </a:p>
        </p:txBody>
      </p:sp>
      <p:sp>
        <p:nvSpPr>
          <p:cNvPr id="509961" name="Freeform 9"/>
          <p:cNvSpPr>
            <a:spLocks/>
          </p:cNvSpPr>
          <p:nvPr/>
        </p:nvSpPr>
        <p:spPr bwMode="auto">
          <a:xfrm>
            <a:off x="5295900" y="3194050"/>
            <a:ext cx="1065213" cy="1362075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570" y="738"/>
              </a:cxn>
              <a:cxn ang="0">
                <a:pos x="606" y="186"/>
              </a:cxn>
              <a:cxn ang="0">
                <a:pos x="294" y="0"/>
              </a:cxn>
            </a:cxnLst>
            <a:rect l="0" t="0" r="r" b="b"/>
            <a:pathLst>
              <a:path w="671" h="858">
                <a:moveTo>
                  <a:pt x="0" y="858"/>
                </a:moveTo>
                <a:cubicBezTo>
                  <a:pt x="95" y="838"/>
                  <a:pt x="469" y="850"/>
                  <a:pt x="570" y="738"/>
                </a:cubicBezTo>
                <a:cubicBezTo>
                  <a:pt x="671" y="626"/>
                  <a:pt x="652" y="309"/>
                  <a:pt x="606" y="186"/>
                </a:cubicBezTo>
                <a:cubicBezTo>
                  <a:pt x="560" y="63"/>
                  <a:pt x="359" y="39"/>
                  <a:pt x="294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9965" name="Freeform 13"/>
          <p:cNvSpPr>
            <a:spLocks/>
          </p:cNvSpPr>
          <p:nvPr/>
        </p:nvSpPr>
        <p:spPr bwMode="auto">
          <a:xfrm>
            <a:off x="4257675" y="3041650"/>
            <a:ext cx="2459038" cy="2152650"/>
          </a:xfrm>
          <a:custGeom>
            <a:avLst/>
            <a:gdLst/>
            <a:ahLst/>
            <a:cxnLst>
              <a:cxn ang="0">
                <a:pos x="0" y="1356"/>
              </a:cxn>
              <a:cxn ang="0">
                <a:pos x="1314" y="1008"/>
              </a:cxn>
              <a:cxn ang="0">
                <a:pos x="1410" y="216"/>
              </a:cxn>
              <a:cxn ang="0">
                <a:pos x="978" y="0"/>
              </a:cxn>
            </a:cxnLst>
            <a:rect l="0" t="0" r="r" b="b"/>
            <a:pathLst>
              <a:path w="1549" h="1356">
                <a:moveTo>
                  <a:pt x="0" y="1356"/>
                </a:moveTo>
                <a:cubicBezTo>
                  <a:pt x="219" y="1298"/>
                  <a:pt x="1079" y="1198"/>
                  <a:pt x="1314" y="1008"/>
                </a:cubicBezTo>
                <a:cubicBezTo>
                  <a:pt x="1549" y="818"/>
                  <a:pt x="1466" y="384"/>
                  <a:pt x="1410" y="216"/>
                </a:cubicBezTo>
                <a:cubicBezTo>
                  <a:pt x="1354" y="48"/>
                  <a:pt x="1068" y="45"/>
                  <a:pt x="978" y="0"/>
                </a:cubicBezTo>
              </a:path>
            </a:pathLst>
          </a:custGeom>
          <a:noFill/>
          <a:ln w="28575" cmpd="sng">
            <a:solidFill>
              <a:schemeClr val="hlink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9966" name="Rectangle 14"/>
          <p:cNvSpPr>
            <a:spLocks noChangeArrowheads="1"/>
          </p:cNvSpPr>
          <p:nvPr/>
        </p:nvSpPr>
        <p:spPr bwMode="auto">
          <a:xfrm>
            <a:off x="5580063" y="3717925"/>
            <a:ext cx="1512887" cy="2873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Dynamically Scheduled CPU</a:t>
            </a:r>
            <a:endParaRPr lang="en-AU"/>
          </a:p>
        </p:txBody>
      </p:sp>
      <p:pic>
        <p:nvPicPr>
          <p:cNvPr id="509956" name="Picture 4" descr="f04-72-P3744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6550025" cy="4268788"/>
          </a:xfrm>
          <a:prstGeom prst="rect">
            <a:avLst/>
          </a:prstGeom>
          <a:noFill/>
        </p:spPr>
      </p:pic>
      <p:sp>
        <p:nvSpPr>
          <p:cNvPr id="509963" name="AutoShape 11"/>
          <p:cNvSpPr>
            <a:spLocks/>
          </p:cNvSpPr>
          <p:nvPr/>
        </p:nvSpPr>
        <p:spPr bwMode="auto">
          <a:xfrm>
            <a:off x="7235825" y="4292600"/>
            <a:ext cx="1727200" cy="936625"/>
          </a:xfrm>
          <a:prstGeom prst="borderCallout1">
            <a:avLst>
              <a:gd name="adj1" fmla="val 12204"/>
              <a:gd name="adj2" fmla="val -4412"/>
              <a:gd name="adj3" fmla="val 6273"/>
              <a:gd name="adj4" fmla="val -551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 sz="1400"/>
              <a:t>Results also sent to any waiting reservation stations</a:t>
            </a:r>
          </a:p>
        </p:txBody>
      </p:sp>
      <p:sp>
        <p:nvSpPr>
          <p:cNvPr id="509964" name="AutoShape 12"/>
          <p:cNvSpPr>
            <a:spLocks/>
          </p:cNvSpPr>
          <p:nvPr/>
        </p:nvSpPr>
        <p:spPr bwMode="auto">
          <a:xfrm>
            <a:off x="323850" y="5229225"/>
            <a:ext cx="1692275" cy="649288"/>
          </a:xfrm>
          <a:prstGeom prst="borderCallout1">
            <a:avLst>
              <a:gd name="adj1" fmla="val 17602"/>
              <a:gd name="adj2" fmla="val 104505"/>
              <a:gd name="adj3" fmla="val 12958"/>
              <a:gd name="adj4" fmla="val 13189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 sz="1400"/>
              <a:t>Reorders buffer for register writes</a:t>
            </a:r>
          </a:p>
        </p:txBody>
      </p:sp>
      <p:sp>
        <p:nvSpPr>
          <p:cNvPr id="509967" name="AutoShape 15"/>
          <p:cNvSpPr>
            <a:spLocks/>
          </p:cNvSpPr>
          <p:nvPr/>
        </p:nvSpPr>
        <p:spPr bwMode="auto">
          <a:xfrm>
            <a:off x="5003800" y="5589588"/>
            <a:ext cx="1692275" cy="792162"/>
          </a:xfrm>
          <a:prstGeom prst="borderCallout1">
            <a:avLst>
              <a:gd name="adj1" fmla="val 14431"/>
              <a:gd name="adj2" fmla="val -4505"/>
              <a:gd name="adj3" fmla="val -45292"/>
              <a:gd name="adj4" fmla="val -362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 sz="1400"/>
              <a:t>Can supply operands for issued instructions</a:t>
            </a:r>
          </a:p>
        </p:txBody>
      </p:sp>
      <p:sp>
        <p:nvSpPr>
          <p:cNvPr id="509968" name="AutoShape 16"/>
          <p:cNvSpPr>
            <a:spLocks/>
          </p:cNvSpPr>
          <p:nvPr/>
        </p:nvSpPr>
        <p:spPr bwMode="auto">
          <a:xfrm>
            <a:off x="7235825" y="1268413"/>
            <a:ext cx="1404938" cy="649287"/>
          </a:xfrm>
          <a:prstGeom prst="borderCallout1">
            <a:avLst>
              <a:gd name="adj1" fmla="val 17602"/>
              <a:gd name="adj2" fmla="val -5426"/>
              <a:gd name="adj3" fmla="val 65769"/>
              <a:gd name="adj4" fmla="val -4587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 sz="1400"/>
              <a:t>Preserves dependencies</a:t>
            </a:r>
          </a:p>
        </p:txBody>
      </p:sp>
      <p:sp>
        <p:nvSpPr>
          <p:cNvPr id="509969" name="AutoShape 17"/>
          <p:cNvSpPr>
            <a:spLocks/>
          </p:cNvSpPr>
          <p:nvPr/>
        </p:nvSpPr>
        <p:spPr bwMode="auto">
          <a:xfrm>
            <a:off x="7235825" y="2565400"/>
            <a:ext cx="1404938" cy="649288"/>
          </a:xfrm>
          <a:prstGeom prst="borderCallout1">
            <a:avLst>
              <a:gd name="adj1" fmla="val 17602"/>
              <a:gd name="adj2" fmla="val -5426"/>
              <a:gd name="adj3" fmla="val 22736"/>
              <a:gd name="adj4" fmla="val -1006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anchor="ctr"/>
          <a:lstStyle/>
          <a:p>
            <a:r>
              <a:rPr lang="en-AU" sz="1400"/>
              <a:t>Hold pending operands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A551B4DE-F94D-4EDF-A70D-537D91971B16}" type="slidenum">
              <a:rPr lang="en-AU"/>
              <a:pPr/>
              <a:t>95</a:t>
            </a:fld>
            <a:endParaRPr lang="en-AU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Register Renaming</a:t>
            </a:r>
            <a:endParaRPr lang="en-AU"/>
          </a:p>
        </p:txBody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Reservation stations and reorder buffer effectively provide register renaming</a:t>
            </a:r>
          </a:p>
          <a:p>
            <a:pPr>
              <a:lnSpc>
                <a:spcPct val="90000"/>
              </a:lnSpc>
            </a:pPr>
            <a:r>
              <a:rPr lang="en-US"/>
              <a:t>On instruction issue to reservation station</a:t>
            </a:r>
          </a:p>
          <a:p>
            <a:pPr lvl="1">
              <a:lnSpc>
                <a:spcPct val="90000"/>
              </a:lnSpc>
            </a:pPr>
            <a:r>
              <a:rPr lang="en-US"/>
              <a:t>If operand is available in register file or reorder buffer</a:t>
            </a:r>
          </a:p>
          <a:p>
            <a:pPr lvl="2">
              <a:lnSpc>
                <a:spcPct val="90000"/>
              </a:lnSpc>
            </a:pPr>
            <a:r>
              <a:rPr lang="en-US"/>
              <a:t>Copied to reservation station</a:t>
            </a:r>
          </a:p>
          <a:p>
            <a:pPr lvl="2">
              <a:lnSpc>
                <a:spcPct val="90000"/>
              </a:lnSpc>
            </a:pPr>
            <a:r>
              <a:rPr lang="en-US"/>
              <a:t>No longer required in the register; can be overwritten</a:t>
            </a:r>
          </a:p>
          <a:p>
            <a:pPr lvl="1">
              <a:lnSpc>
                <a:spcPct val="90000"/>
              </a:lnSpc>
            </a:pPr>
            <a:r>
              <a:rPr lang="en-US"/>
              <a:t>If operand is not yet available</a:t>
            </a:r>
          </a:p>
          <a:p>
            <a:pPr lvl="2">
              <a:lnSpc>
                <a:spcPct val="90000"/>
              </a:lnSpc>
            </a:pPr>
            <a:r>
              <a:rPr lang="en-US"/>
              <a:t>It will be provided to the reservation station by a function unit</a:t>
            </a:r>
          </a:p>
          <a:p>
            <a:pPr lvl="2">
              <a:lnSpc>
                <a:spcPct val="90000"/>
              </a:lnSpc>
            </a:pPr>
            <a:r>
              <a:rPr lang="en-US"/>
              <a:t>Register update may not be required</a:t>
            </a:r>
            <a:endParaRPr lang="en-AU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B78ED725-CA85-42CA-BFD9-30D24EB72F7C}" type="slidenum">
              <a:rPr lang="en-AU"/>
              <a:pPr/>
              <a:t>96</a:t>
            </a:fld>
            <a:endParaRPr lang="en-AU"/>
          </a:p>
        </p:txBody>
      </p:sp>
      <p:sp>
        <p:nvSpPr>
          <p:cNvPr id="514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Speculation</a:t>
            </a:r>
            <a:endParaRPr lang="en-AU"/>
          </a:p>
        </p:txBody>
      </p:sp>
      <p:sp>
        <p:nvSpPr>
          <p:cNvPr id="5140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Predict branch and continue issuing</a:t>
            </a:r>
          </a:p>
          <a:p>
            <a:pPr lvl="1"/>
            <a:r>
              <a:rPr lang="en-US"/>
              <a:t>Don’t commit until branch outcome determined</a:t>
            </a:r>
          </a:p>
          <a:p>
            <a:r>
              <a:rPr lang="en-US"/>
              <a:t>Load speculation</a:t>
            </a:r>
          </a:p>
          <a:p>
            <a:pPr lvl="1"/>
            <a:r>
              <a:rPr lang="en-US"/>
              <a:t>Avoid load and cache miss delay</a:t>
            </a:r>
          </a:p>
          <a:p>
            <a:pPr lvl="2"/>
            <a:r>
              <a:rPr lang="en-US"/>
              <a:t>Predict the effective address</a:t>
            </a:r>
          </a:p>
          <a:p>
            <a:pPr lvl="2"/>
            <a:r>
              <a:rPr lang="en-US"/>
              <a:t>Predict loaded value</a:t>
            </a:r>
          </a:p>
          <a:p>
            <a:pPr lvl="2"/>
            <a:r>
              <a:rPr lang="en-US"/>
              <a:t>Load before completing outstanding stores</a:t>
            </a:r>
          </a:p>
          <a:p>
            <a:pPr lvl="2"/>
            <a:r>
              <a:rPr lang="en-US"/>
              <a:t>Bypass stored values to load unit</a:t>
            </a:r>
          </a:p>
          <a:p>
            <a:pPr lvl="1"/>
            <a:r>
              <a:rPr lang="en-US"/>
              <a:t>Don’t commit load until speculation cleared</a:t>
            </a:r>
            <a:endParaRPr lang="en-AU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8E4CA814-0ABA-4FA3-ADA7-F0EF9906DD85}" type="slidenum">
              <a:rPr lang="en-AU"/>
              <a:pPr/>
              <a:t>97</a:t>
            </a:fld>
            <a:endParaRPr lang="en-AU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Do Dynamic Scheduling?</a:t>
            </a:r>
            <a:endParaRPr lang="en-AU"/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Why not just let the compiler schedule code?</a:t>
            </a:r>
          </a:p>
          <a:p>
            <a:r>
              <a:rPr lang="en-US"/>
              <a:t>Not all stalls are predicable</a:t>
            </a:r>
          </a:p>
          <a:p>
            <a:pPr lvl="1"/>
            <a:r>
              <a:rPr lang="en-US"/>
              <a:t>e.g., cache misses</a:t>
            </a:r>
          </a:p>
          <a:p>
            <a:r>
              <a:rPr lang="en-US"/>
              <a:t>Can’t always schedule around branches</a:t>
            </a:r>
          </a:p>
          <a:p>
            <a:pPr lvl="1"/>
            <a:r>
              <a:rPr lang="en-US"/>
              <a:t>Branch outcome is dynamically determined</a:t>
            </a:r>
          </a:p>
          <a:p>
            <a:r>
              <a:rPr lang="en-US"/>
              <a:t>Different implementations of an ISA have different latencies and hazards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076CC70A-EA2B-46F9-9E44-C70102DB0C54}" type="slidenum">
              <a:rPr lang="en-AU"/>
              <a:pPr/>
              <a:t>98</a:t>
            </a:fld>
            <a:endParaRPr lang="en-AU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Does Multiple Issue Work?</a:t>
            </a:r>
            <a:endParaRPr lang="en-AU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844675"/>
            <a:ext cx="8270875" cy="4392613"/>
          </a:xfrm>
        </p:spPr>
        <p:txBody>
          <a:bodyPr/>
          <a:lstStyle/>
          <a:p>
            <a:r>
              <a:rPr lang="en-US" sz="2800"/>
              <a:t>Yes, but not as much as we’d like</a:t>
            </a:r>
          </a:p>
          <a:p>
            <a:r>
              <a:rPr lang="en-US" sz="2800"/>
              <a:t>Programs have real dependencies that limit ILP</a:t>
            </a:r>
          </a:p>
          <a:p>
            <a:r>
              <a:rPr lang="en-US" sz="2800"/>
              <a:t>Some dependencies are hard to eliminate</a:t>
            </a:r>
          </a:p>
          <a:p>
            <a:pPr lvl="1"/>
            <a:r>
              <a:rPr lang="en-US" sz="2400"/>
              <a:t>e.g., pointer aliasing</a:t>
            </a:r>
          </a:p>
          <a:p>
            <a:r>
              <a:rPr lang="en-US" sz="2800"/>
              <a:t>Some parallelism is hard to expose</a:t>
            </a:r>
          </a:p>
          <a:p>
            <a:pPr lvl="1"/>
            <a:r>
              <a:rPr lang="en-US" sz="2400"/>
              <a:t>Limited window size during instruction issue</a:t>
            </a:r>
          </a:p>
          <a:p>
            <a:r>
              <a:rPr lang="en-US" sz="2800"/>
              <a:t>Memory delays and limited bandwidth</a:t>
            </a:r>
          </a:p>
          <a:p>
            <a:pPr lvl="1"/>
            <a:r>
              <a:rPr lang="en-US" sz="2400"/>
              <a:t>Hard to keep pipelines full</a:t>
            </a:r>
          </a:p>
          <a:p>
            <a:r>
              <a:rPr lang="en-AU" sz="2800"/>
              <a:t>Speculation can help if done well</a:t>
            </a:r>
          </a:p>
        </p:txBody>
      </p:sp>
      <p:sp>
        <p:nvSpPr>
          <p:cNvPr id="518148" name="Text Box 4"/>
          <p:cNvSpPr txBox="1">
            <a:spLocks noChangeArrowheads="1"/>
          </p:cNvSpPr>
          <p:nvPr/>
        </p:nvSpPr>
        <p:spPr bwMode="auto">
          <a:xfrm>
            <a:off x="684213" y="1258888"/>
            <a:ext cx="2825750" cy="4572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folHlink"/>
                </a:solidFill>
                <a:latin typeface="Arial Black" pitchFamily="34" charset="0"/>
              </a:rPr>
              <a:t>The BIG Picture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Chapter 4 — The Processor — </a:t>
            </a:r>
            <a:fld id="{9A448F59-4D96-4B0B-B475-37251C93E8C5}" type="slidenum">
              <a:rPr lang="en-AU"/>
              <a:pPr/>
              <a:t>99</a:t>
            </a:fld>
            <a:endParaRPr lang="en-AU"/>
          </a:p>
        </p:txBody>
      </p:sp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Power Efficiency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27200"/>
          </a:xfrm>
        </p:spPr>
        <p:txBody>
          <a:bodyPr/>
          <a:lstStyle/>
          <a:p>
            <a:r>
              <a:rPr lang="en-AU"/>
              <a:t>Complexity of dynamic scheduling and speculations requires power</a:t>
            </a:r>
          </a:p>
          <a:p>
            <a:r>
              <a:rPr lang="en-AU"/>
              <a:t>Multiple simpler cores may be better</a:t>
            </a:r>
          </a:p>
        </p:txBody>
      </p:sp>
      <p:graphicFrame>
        <p:nvGraphicFramePr>
          <p:cNvPr id="522391" name="Group 151"/>
          <p:cNvGraphicFramePr>
            <a:graphicFrameLocks noGrp="1"/>
          </p:cNvGraphicFramePr>
          <p:nvPr/>
        </p:nvGraphicFramePr>
        <p:xfrm>
          <a:off x="684213" y="2924175"/>
          <a:ext cx="8208962" cy="3110549"/>
        </p:xfrm>
        <a:graphic>
          <a:graphicData uri="http://schemas.openxmlformats.org/drawingml/2006/table">
            <a:tbl>
              <a:tblPr/>
              <a:tblGrid>
                <a:gridCol w="1422400"/>
                <a:gridCol w="881062"/>
                <a:gridCol w="1058863"/>
                <a:gridCol w="968375"/>
                <a:gridCol w="863600"/>
                <a:gridCol w="1209675"/>
                <a:gridCol w="835025"/>
                <a:gridCol w="969962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Microprocessor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Clock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Pipeline Stages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Issue 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Out-of-order/ Speculation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i486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Pentium Pro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Willamette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P4 Prescott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2930MHz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1950MHz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UltraSparc T1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1200MHz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d4e">
  <a:themeElements>
    <a:clrScheme name="cod4e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cod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d4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4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4e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cod4e</Template>
  <TotalTime>7140</TotalTime>
  <Words>4939</Words>
  <Application>Microsoft Office PowerPoint</Application>
  <PresentationFormat>On-screen Show (4:3)</PresentationFormat>
  <Paragraphs>1390</Paragraphs>
  <Slides>104</Slides>
  <Notes>104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cod4e</vt:lpstr>
      <vt:lpstr>Chapter 4</vt:lpstr>
      <vt:lpstr>The Main Control Unit</vt:lpstr>
      <vt:lpstr>Implementing Jumps</vt:lpstr>
      <vt:lpstr>Pipelining Analogy</vt:lpstr>
      <vt:lpstr>MIPS Pipeline</vt:lpstr>
      <vt:lpstr>Pipeline Performance</vt:lpstr>
      <vt:lpstr>Pipeline Performance</vt:lpstr>
      <vt:lpstr>Pipeline Speedup</vt:lpstr>
      <vt:lpstr>Pipelining and ISA Design</vt:lpstr>
      <vt:lpstr>MIPS Pipelined Datapath</vt:lpstr>
      <vt:lpstr>Pipeline registers</vt:lpstr>
      <vt:lpstr>Pipeline Operation</vt:lpstr>
      <vt:lpstr>IF for Load, Store, …</vt:lpstr>
      <vt:lpstr>ID for Load, Store, …</vt:lpstr>
      <vt:lpstr>EX for Load</vt:lpstr>
      <vt:lpstr>MEM for Load</vt:lpstr>
      <vt:lpstr>WB for Load</vt:lpstr>
      <vt:lpstr>Corrected Datapath for Load</vt:lpstr>
      <vt:lpstr>EX for Store</vt:lpstr>
      <vt:lpstr>MEM for Store</vt:lpstr>
      <vt:lpstr>WB for Store</vt:lpstr>
      <vt:lpstr>Multi-Cycle Pipeline Diagram</vt:lpstr>
      <vt:lpstr>Multi-Cycle Pipeline Diagram</vt:lpstr>
      <vt:lpstr>Single-Cycle Pipeline Diagram</vt:lpstr>
      <vt:lpstr>Pipelined Control (Simplified)</vt:lpstr>
      <vt:lpstr>Pipelined Control</vt:lpstr>
      <vt:lpstr>Pipelined Control</vt:lpstr>
      <vt:lpstr>Hazards</vt:lpstr>
      <vt:lpstr>Structure Hazards</vt:lpstr>
      <vt:lpstr>Data Hazards</vt:lpstr>
      <vt:lpstr>Forwarding (aka Bypassing)</vt:lpstr>
      <vt:lpstr>Load-Use Data Hazard</vt:lpstr>
      <vt:lpstr>Code Scheduling to Avoid Stalls</vt:lpstr>
      <vt:lpstr>Data Hazards in ALU Instructions</vt:lpstr>
      <vt:lpstr>Dependencies &amp; Forwarding</vt:lpstr>
      <vt:lpstr>Detecting the Need to Forward</vt:lpstr>
      <vt:lpstr>Detecting the Need to Forward</vt:lpstr>
      <vt:lpstr>Forwarding Paths</vt:lpstr>
      <vt:lpstr>Forwarding Conditions</vt:lpstr>
      <vt:lpstr>Double Data Hazard</vt:lpstr>
      <vt:lpstr>Revised Forwarding Condition</vt:lpstr>
      <vt:lpstr>Datapath with Forwarding</vt:lpstr>
      <vt:lpstr>Load-Use Data Hazard</vt:lpstr>
      <vt:lpstr>Load-Use Hazard Detection</vt:lpstr>
      <vt:lpstr>How to Stall the Pipeline</vt:lpstr>
      <vt:lpstr>Stall/Bubble in the Pipeline</vt:lpstr>
      <vt:lpstr>Stall/Bubble in the Pipeline</vt:lpstr>
      <vt:lpstr>Datapath with Hazard Detection</vt:lpstr>
      <vt:lpstr>Stalls and Performance</vt:lpstr>
      <vt:lpstr>Control Hazards</vt:lpstr>
      <vt:lpstr>Stall on Branch</vt:lpstr>
      <vt:lpstr>Branch Prediction</vt:lpstr>
      <vt:lpstr>MIPS with Predict Not Taken</vt:lpstr>
      <vt:lpstr>More-Realistic Branch Prediction</vt:lpstr>
      <vt:lpstr>Pipeline Summary</vt:lpstr>
      <vt:lpstr>Branch Hazards</vt:lpstr>
      <vt:lpstr>Reducing Branch Delay</vt:lpstr>
      <vt:lpstr>Example: Branch Taken</vt:lpstr>
      <vt:lpstr>Example: Branch Taken</vt:lpstr>
      <vt:lpstr>Data Hazards for Branches</vt:lpstr>
      <vt:lpstr>Data Hazards for Branches</vt:lpstr>
      <vt:lpstr>Data Hazards for Branches</vt:lpstr>
      <vt:lpstr>Dynamic Branch Prediction</vt:lpstr>
      <vt:lpstr>1-Bit Predictor: Shortcoming</vt:lpstr>
      <vt:lpstr>2-Bit Predictor</vt:lpstr>
      <vt:lpstr>Calculating the Branch Target</vt:lpstr>
      <vt:lpstr>Exceptions and Interrupts</vt:lpstr>
      <vt:lpstr>Handling Exceptions</vt:lpstr>
      <vt:lpstr>An Alternate Mechanism</vt:lpstr>
      <vt:lpstr>Handler Actions</vt:lpstr>
      <vt:lpstr>Exceptions in a Pipeline</vt:lpstr>
      <vt:lpstr>Pipeline with Exceptions</vt:lpstr>
      <vt:lpstr>Exception Properties</vt:lpstr>
      <vt:lpstr>Exception Example</vt:lpstr>
      <vt:lpstr>Exception Example</vt:lpstr>
      <vt:lpstr>Exception Example</vt:lpstr>
      <vt:lpstr>Multiple Exceptions</vt:lpstr>
      <vt:lpstr>Imprecise Exceptions</vt:lpstr>
      <vt:lpstr>Instruction-Level Parallelism (ILP)</vt:lpstr>
      <vt:lpstr>Multiple Issue</vt:lpstr>
      <vt:lpstr>Speculation</vt:lpstr>
      <vt:lpstr>Compiler/Hardware Speculation</vt:lpstr>
      <vt:lpstr>Speculation and Exceptions</vt:lpstr>
      <vt:lpstr>Static Multiple Issue</vt:lpstr>
      <vt:lpstr>Scheduling Static Multiple Issue</vt:lpstr>
      <vt:lpstr>MIPS with Static Dual Issue</vt:lpstr>
      <vt:lpstr>MIPS with Static Dual Issue</vt:lpstr>
      <vt:lpstr>Hazards in the Dual-Issue MIPS</vt:lpstr>
      <vt:lpstr>Scheduling Example</vt:lpstr>
      <vt:lpstr>Loop Unrolling</vt:lpstr>
      <vt:lpstr>Loop Unrolling Example</vt:lpstr>
      <vt:lpstr>Dynamic Multiple Issue</vt:lpstr>
      <vt:lpstr>Dynamic Pipeline Scheduling</vt:lpstr>
      <vt:lpstr>Dynamically Scheduled CPU</vt:lpstr>
      <vt:lpstr>Register Renaming</vt:lpstr>
      <vt:lpstr>Speculation</vt:lpstr>
      <vt:lpstr>Why Do Dynamic Scheduling?</vt:lpstr>
      <vt:lpstr>Does Multiple Issue Work?</vt:lpstr>
      <vt:lpstr>Power Efficiency</vt:lpstr>
      <vt:lpstr>The Opteron X4 Microarchitecture</vt:lpstr>
      <vt:lpstr>The Opteron X4 Pipeline Flow</vt:lpstr>
      <vt:lpstr>Fallacies</vt:lpstr>
      <vt:lpstr>Pitfalls</vt:lpstr>
      <vt:lpstr>Concluding Remarks</vt:lpstr>
    </vt:vector>
  </TitlesOfParts>
  <Company>Ashenden Designs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...</dc:title>
  <dc:creator>Peter Ashenden</dc:creator>
  <cp:lastModifiedBy>Jose Delgado-Froas</cp:lastModifiedBy>
  <cp:revision>85</cp:revision>
  <dcterms:created xsi:type="dcterms:W3CDTF">2008-08-18T10:44:28Z</dcterms:created>
  <dcterms:modified xsi:type="dcterms:W3CDTF">2012-02-29T16:47:08Z</dcterms:modified>
</cp:coreProperties>
</file>