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0" r:id="rId4"/>
    <p:sldId id="261" r:id="rId5"/>
    <p:sldId id="262" r:id="rId6"/>
    <p:sldId id="263" r:id="rId7"/>
    <p:sldId id="264" r:id="rId8"/>
    <p:sldId id="265" r:id="rId9"/>
    <p:sldId id="271" r:id="rId10"/>
    <p:sldId id="272" r:id="rId11"/>
    <p:sldId id="273" r:id="rId12"/>
    <p:sldId id="274" r:id="rId13"/>
    <p:sldId id="266" r:id="rId14"/>
    <p:sldId id="267" r:id="rId15"/>
    <p:sldId id="277" r:id="rId16"/>
    <p:sldId id="278" r:id="rId17"/>
    <p:sldId id="275" r:id="rId18"/>
    <p:sldId id="276" r:id="rId19"/>
    <p:sldId id="268"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590592-E58C-40A5-B88C-C4CFF0D4D3E0}"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6B9A4-F3F0-4DA4-AFA8-0D6F2A5240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90592-E58C-40A5-B88C-C4CFF0D4D3E0}"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6B9A4-F3F0-4DA4-AFA8-0D6F2A5240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90592-E58C-40A5-B88C-C4CFF0D4D3E0}"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6B9A4-F3F0-4DA4-AFA8-0D6F2A5240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90592-E58C-40A5-B88C-C4CFF0D4D3E0}"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6B9A4-F3F0-4DA4-AFA8-0D6F2A5240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590592-E58C-40A5-B88C-C4CFF0D4D3E0}"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6B9A4-F3F0-4DA4-AFA8-0D6F2A5240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590592-E58C-40A5-B88C-C4CFF0D4D3E0}" type="datetimeFigureOut">
              <a:rPr lang="en-US" smtClean="0"/>
              <a:pPr/>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6B9A4-F3F0-4DA4-AFA8-0D6F2A5240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590592-E58C-40A5-B88C-C4CFF0D4D3E0}" type="datetimeFigureOut">
              <a:rPr lang="en-US" smtClean="0"/>
              <a:pPr/>
              <a:t>2/29/2012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B6B9A4-F3F0-4DA4-AFA8-0D6F2A5240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590592-E58C-40A5-B88C-C4CFF0D4D3E0}" type="datetimeFigureOut">
              <a:rPr lang="en-US" smtClean="0"/>
              <a:pPr/>
              <a:t>2/29/2012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B6B9A4-F3F0-4DA4-AFA8-0D6F2A5240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90592-E58C-40A5-B88C-C4CFF0D4D3E0}" type="datetimeFigureOut">
              <a:rPr lang="en-US" smtClean="0"/>
              <a:pPr/>
              <a:t>2/29/2012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B6B9A4-F3F0-4DA4-AFA8-0D6F2A5240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90592-E58C-40A5-B88C-C4CFF0D4D3E0}" type="datetimeFigureOut">
              <a:rPr lang="en-US" smtClean="0"/>
              <a:pPr/>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6B9A4-F3F0-4DA4-AFA8-0D6F2A5240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90592-E58C-40A5-B88C-C4CFF0D4D3E0}" type="datetimeFigureOut">
              <a:rPr lang="en-US" smtClean="0"/>
              <a:pPr/>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6B9A4-F3F0-4DA4-AFA8-0D6F2A5240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90592-E58C-40A5-B88C-C4CFF0D4D3E0}" type="datetimeFigureOut">
              <a:rPr lang="en-US" smtClean="0"/>
              <a:pPr/>
              <a:t>2/29/2012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6B9A4-F3F0-4DA4-AFA8-0D6F2A5240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solidFill>
                  <a:srgbClr val="C00000"/>
                </a:solidFill>
                <a:effectLst>
                  <a:outerShdw blurRad="38100" dist="38100" dir="2700000" algn="tl">
                    <a:srgbClr val="000000">
                      <a:alpha val="43137"/>
                    </a:srgbClr>
                  </a:outerShdw>
                </a:effectLst>
              </a:rPr>
              <a:t>Engineering Design Rubric</a:t>
            </a:r>
            <a:endParaRPr lang="en-US" sz="5400"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b="1" dirty="0" smtClean="0">
                <a:solidFill>
                  <a:srgbClr val="002060"/>
                </a:solidFill>
              </a:rPr>
              <a:t>Dimensions 1, 2 and 7</a:t>
            </a:r>
            <a:endParaRPr lang="en-US"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2: </a:t>
            </a:r>
            <a:br>
              <a:rPr lang="en-US" dirty="0" smtClean="0"/>
            </a:br>
            <a:r>
              <a:rPr lang="en-US" b="1" dirty="0" smtClean="0">
                <a:solidFill>
                  <a:srgbClr val="C00000"/>
                </a:solidFill>
              </a:rPr>
              <a:t> Impact Analysis</a:t>
            </a:r>
            <a:endParaRPr lang="en-US" dirty="0"/>
          </a:p>
        </p:txBody>
      </p:sp>
      <p:graphicFrame>
        <p:nvGraphicFramePr>
          <p:cNvPr id="5" name="Content Placeholder 4"/>
          <p:cNvGraphicFramePr>
            <a:graphicFrameLocks noGrp="1"/>
          </p:cNvGraphicFramePr>
          <p:nvPr>
            <p:ph idx="1"/>
          </p:nvPr>
        </p:nvGraphicFramePr>
        <p:xfrm>
          <a:off x="457200" y="1600200"/>
          <a:ext cx="8229600" cy="330200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ctr"/>
                      <a:r>
                        <a:rPr lang="en-US" dirty="0" smtClean="0"/>
                        <a:t>Rubric scale</a:t>
                      </a:r>
                      <a:endParaRPr lang="en-US" dirty="0"/>
                    </a:p>
                  </a:txBody>
                  <a:tcPr/>
                </a:tc>
                <a:tc>
                  <a:txBody>
                    <a:bodyPr/>
                    <a:lstStyle/>
                    <a:p>
                      <a:endParaRPr lang="en-US" dirty="0"/>
                    </a:p>
                  </a:txBody>
                  <a:tcPr/>
                </a:tc>
              </a:tr>
              <a:tr h="370840">
                <a:tc>
                  <a:txBody>
                    <a:bodyPr/>
                    <a:lstStyle/>
                    <a:p>
                      <a:pPr algn="ctr"/>
                      <a:r>
                        <a:rPr lang="en-US" b="1" dirty="0" smtClean="0">
                          <a:solidFill>
                            <a:schemeClr val="tx2">
                              <a:lumMod val="50000"/>
                            </a:schemeClr>
                          </a:solidFill>
                        </a:rPr>
                        <a:t>Emerging</a:t>
                      </a:r>
                    </a:p>
                    <a:p>
                      <a:pPr algn="ctr"/>
                      <a:r>
                        <a:rPr lang="en-US" b="1" dirty="0" smtClean="0">
                          <a:solidFill>
                            <a:schemeClr val="tx2">
                              <a:lumMod val="50000"/>
                            </a:schemeClr>
                          </a:solidFill>
                        </a:rPr>
                        <a:t>1 – 2</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Little or no evidence that use‐case scenarios were used to consider the impacts of the design.</a:t>
                      </a:r>
                      <a:endParaRPr lang="en-US" dirty="0"/>
                    </a:p>
                  </a:txBody>
                  <a:tcPr/>
                </a:tc>
              </a:tr>
              <a:tr h="16256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Competent</a:t>
                      </a:r>
                    </a:p>
                    <a:p>
                      <a:pPr algn="ctr"/>
                      <a:r>
                        <a:rPr lang="en-US" b="1" dirty="0" smtClean="0">
                          <a:solidFill>
                            <a:schemeClr val="tx2">
                              <a:lumMod val="50000"/>
                            </a:schemeClr>
                          </a:solidFill>
                        </a:rPr>
                        <a:t>3 – 4</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Some evidence that use‐case scenarios were used to consider </a:t>
                      </a:r>
                      <a:r>
                        <a:rPr lang="en-US" sz="1800" i="1" kern="1200" baseline="0" dirty="0" smtClean="0">
                          <a:solidFill>
                            <a:schemeClr val="dk1"/>
                          </a:solidFill>
                          <a:latin typeface="+mn-lt"/>
                          <a:ea typeface="+mn-ea"/>
                          <a:cs typeface="+mn-cs"/>
                        </a:rPr>
                        <a:t>some but not all of the </a:t>
                      </a:r>
                      <a:r>
                        <a:rPr lang="en-US" sz="1800" kern="1200" baseline="0" dirty="0" smtClean="0">
                          <a:solidFill>
                            <a:schemeClr val="dk1"/>
                          </a:solidFill>
                          <a:latin typeface="+mn-lt"/>
                          <a:ea typeface="+mn-ea"/>
                          <a:cs typeface="+mn-cs"/>
                        </a:rPr>
                        <a:t>potential impacts of the design.</a:t>
                      </a:r>
                      <a:endParaRPr lang="en-US" dirty="0"/>
                    </a:p>
                  </a:txBody>
                  <a:tcPr/>
                </a:tc>
              </a:tr>
              <a:tr h="37084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Mastering</a:t>
                      </a:r>
                    </a:p>
                    <a:p>
                      <a:pPr algn="ctr"/>
                      <a:r>
                        <a:rPr lang="en-US" b="1" dirty="0" smtClean="0">
                          <a:solidFill>
                            <a:schemeClr val="tx2">
                              <a:lumMod val="50000"/>
                            </a:schemeClr>
                          </a:solidFill>
                        </a:rPr>
                        <a:t>5 – 6</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Clear evidence is shown that use‐case scenarios were used to analyze the likely impacts of the design on multiple contexts: ethical, global, economic, societal/cultural and environmental.</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2: </a:t>
            </a:r>
            <a:br>
              <a:rPr lang="en-US" dirty="0" smtClean="0"/>
            </a:br>
            <a:r>
              <a:rPr lang="en-US" b="1" dirty="0" smtClean="0">
                <a:solidFill>
                  <a:srgbClr val="C00000"/>
                </a:solidFill>
              </a:rPr>
              <a:t> Impact Analysis</a:t>
            </a:r>
            <a:endParaRPr lang="en-US" dirty="0"/>
          </a:p>
        </p:txBody>
      </p:sp>
      <p:graphicFrame>
        <p:nvGraphicFramePr>
          <p:cNvPr id="5" name="Content Placeholder 4"/>
          <p:cNvGraphicFramePr>
            <a:graphicFrameLocks noGrp="1"/>
          </p:cNvGraphicFramePr>
          <p:nvPr>
            <p:ph idx="1"/>
          </p:nvPr>
        </p:nvGraphicFramePr>
        <p:xfrm>
          <a:off x="457200" y="1600200"/>
          <a:ext cx="8229600" cy="302768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ctr"/>
                      <a:r>
                        <a:rPr lang="en-US" dirty="0" smtClean="0"/>
                        <a:t>Rubric scale</a:t>
                      </a:r>
                      <a:endParaRPr lang="en-US" dirty="0"/>
                    </a:p>
                  </a:txBody>
                  <a:tcPr/>
                </a:tc>
                <a:tc>
                  <a:txBody>
                    <a:bodyPr/>
                    <a:lstStyle/>
                    <a:p>
                      <a:endParaRPr lang="en-US" dirty="0"/>
                    </a:p>
                  </a:txBody>
                  <a:tcPr/>
                </a:tc>
              </a:tr>
              <a:tr h="370840">
                <a:tc>
                  <a:txBody>
                    <a:bodyPr/>
                    <a:lstStyle/>
                    <a:p>
                      <a:pPr algn="ctr"/>
                      <a:r>
                        <a:rPr lang="en-US" b="1" dirty="0" smtClean="0">
                          <a:solidFill>
                            <a:schemeClr val="tx2">
                              <a:lumMod val="50000"/>
                            </a:schemeClr>
                          </a:solidFill>
                        </a:rPr>
                        <a:t>Emerging</a:t>
                      </a:r>
                    </a:p>
                    <a:p>
                      <a:pPr algn="ctr"/>
                      <a:r>
                        <a:rPr lang="en-US" b="1" dirty="0" smtClean="0">
                          <a:solidFill>
                            <a:schemeClr val="tx2">
                              <a:lumMod val="50000"/>
                            </a:schemeClr>
                          </a:solidFill>
                        </a:rPr>
                        <a:t>1 – 2</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No identification of related ethical considerations.</a:t>
                      </a:r>
                      <a:endParaRPr lang="en-US" dirty="0"/>
                    </a:p>
                  </a:txBody>
                  <a:tcPr anchor="ctr"/>
                </a:tc>
              </a:tr>
              <a:tr h="16256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nchor="ctr"/>
                </a:tc>
              </a:tr>
              <a:tr h="370840">
                <a:tc>
                  <a:txBody>
                    <a:bodyPr/>
                    <a:lstStyle/>
                    <a:p>
                      <a:pPr algn="ctr"/>
                      <a:r>
                        <a:rPr lang="en-US" b="1" dirty="0" smtClean="0">
                          <a:solidFill>
                            <a:schemeClr val="tx2">
                              <a:lumMod val="50000"/>
                            </a:schemeClr>
                          </a:solidFill>
                        </a:rPr>
                        <a:t>Competent</a:t>
                      </a:r>
                    </a:p>
                    <a:p>
                      <a:pPr algn="ctr"/>
                      <a:r>
                        <a:rPr lang="en-US" b="1" dirty="0" smtClean="0">
                          <a:solidFill>
                            <a:schemeClr val="tx2">
                              <a:lumMod val="50000"/>
                            </a:schemeClr>
                          </a:solidFill>
                        </a:rPr>
                        <a:t>3 – 4</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Relevant ethical considerations are identified, but not addressed fully in the design.</a:t>
                      </a:r>
                      <a:endParaRPr lang="en-US" dirty="0"/>
                    </a:p>
                  </a:txBody>
                  <a:tcPr anchor="ctr"/>
                </a:tc>
              </a:tr>
              <a:tr h="37084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nchor="ctr"/>
                </a:tc>
              </a:tr>
              <a:tr h="370840">
                <a:tc>
                  <a:txBody>
                    <a:bodyPr/>
                    <a:lstStyle/>
                    <a:p>
                      <a:pPr algn="ctr"/>
                      <a:r>
                        <a:rPr lang="en-US" b="1" dirty="0" smtClean="0">
                          <a:solidFill>
                            <a:schemeClr val="tx2">
                              <a:lumMod val="50000"/>
                            </a:schemeClr>
                          </a:solidFill>
                        </a:rPr>
                        <a:t>Mastering</a:t>
                      </a:r>
                    </a:p>
                    <a:p>
                      <a:pPr algn="ctr"/>
                      <a:r>
                        <a:rPr lang="en-US" b="1" dirty="0" smtClean="0">
                          <a:solidFill>
                            <a:schemeClr val="tx2">
                              <a:lumMod val="50000"/>
                            </a:schemeClr>
                          </a:solidFill>
                        </a:rPr>
                        <a:t>5 – 6</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Relevant ethical considerations are identified and addressed in the design.</a:t>
                      </a:r>
                      <a:endParaRPr lang="en-US" dirty="0"/>
                    </a:p>
                  </a:txBody>
                  <a:tcPr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2: </a:t>
            </a:r>
            <a:br>
              <a:rPr lang="en-US" dirty="0" smtClean="0"/>
            </a:br>
            <a:r>
              <a:rPr lang="en-US" b="1" dirty="0" smtClean="0">
                <a:solidFill>
                  <a:srgbClr val="C00000"/>
                </a:solidFill>
              </a:rPr>
              <a:t> Impact Analysis</a:t>
            </a:r>
            <a:endParaRPr lang="en-US" dirty="0"/>
          </a:p>
        </p:txBody>
      </p:sp>
      <p:graphicFrame>
        <p:nvGraphicFramePr>
          <p:cNvPr id="5" name="Content Placeholder 4"/>
          <p:cNvGraphicFramePr>
            <a:graphicFrameLocks noGrp="1"/>
          </p:cNvGraphicFramePr>
          <p:nvPr>
            <p:ph idx="1"/>
          </p:nvPr>
        </p:nvGraphicFramePr>
        <p:xfrm>
          <a:off x="457200" y="1600200"/>
          <a:ext cx="8229600" cy="302768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ctr"/>
                      <a:r>
                        <a:rPr lang="en-US" dirty="0" smtClean="0"/>
                        <a:t>Rubric scale</a:t>
                      </a:r>
                      <a:endParaRPr lang="en-US" dirty="0"/>
                    </a:p>
                  </a:txBody>
                  <a:tcPr/>
                </a:tc>
                <a:tc>
                  <a:txBody>
                    <a:bodyPr/>
                    <a:lstStyle/>
                    <a:p>
                      <a:endParaRPr lang="en-US" dirty="0"/>
                    </a:p>
                  </a:txBody>
                  <a:tcPr/>
                </a:tc>
              </a:tr>
              <a:tr h="370840">
                <a:tc>
                  <a:txBody>
                    <a:bodyPr/>
                    <a:lstStyle/>
                    <a:p>
                      <a:pPr algn="ctr"/>
                      <a:r>
                        <a:rPr lang="en-US" b="1" dirty="0" smtClean="0">
                          <a:solidFill>
                            <a:schemeClr val="tx2">
                              <a:lumMod val="50000"/>
                            </a:schemeClr>
                          </a:solidFill>
                        </a:rPr>
                        <a:t>Emerging</a:t>
                      </a:r>
                    </a:p>
                    <a:p>
                      <a:pPr algn="ctr"/>
                      <a:r>
                        <a:rPr lang="en-US" b="1" dirty="0" smtClean="0">
                          <a:solidFill>
                            <a:schemeClr val="tx2">
                              <a:lumMod val="50000"/>
                            </a:schemeClr>
                          </a:solidFill>
                        </a:rPr>
                        <a:t>1 – 2</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Little or no consideration of the impact the design will have on contexts beyond meeting client needs.</a:t>
                      </a:r>
                      <a:endParaRPr lang="en-US" dirty="0"/>
                    </a:p>
                  </a:txBody>
                  <a:tcPr/>
                </a:tc>
              </a:tr>
              <a:tr h="16256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Competent</a:t>
                      </a:r>
                    </a:p>
                    <a:p>
                      <a:pPr algn="ctr"/>
                      <a:r>
                        <a:rPr lang="en-US" b="1" dirty="0" smtClean="0">
                          <a:solidFill>
                            <a:schemeClr val="tx2">
                              <a:lumMod val="50000"/>
                            </a:schemeClr>
                          </a:solidFill>
                        </a:rPr>
                        <a:t>3 – 4</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Some consideration of the impact the design will have on two or more relevant contexts.</a:t>
                      </a:r>
                      <a:endParaRPr lang="en-US" dirty="0"/>
                    </a:p>
                  </a:txBody>
                  <a:tcPr/>
                </a:tc>
              </a:tr>
              <a:tr h="37084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Mastering</a:t>
                      </a:r>
                    </a:p>
                    <a:p>
                      <a:pPr algn="ctr"/>
                      <a:r>
                        <a:rPr lang="en-US" b="1" dirty="0" smtClean="0">
                          <a:solidFill>
                            <a:schemeClr val="tx2">
                              <a:lumMod val="50000"/>
                            </a:schemeClr>
                          </a:solidFill>
                        </a:rPr>
                        <a:t>5 – 6</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Impacts of the design are examined and weighed in all relevant contexts.</a:t>
                      </a:r>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a:t>
            </a:r>
            <a:r>
              <a:rPr lang="en-US" dirty="0" smtClean="0"/>
              <a:t>3: </a:t>
            </a:r>
            <a:r>
              <a:rPr lang="en-US" dirty="0" smtClean="0"/>
              <a:t/>
            </a:r>
            <a:br>
              <a:rPr lang="en-US" dirty="0" smtClean="0"/>
            </a:br>
            <a:r>
              <a:rPr lang="en-US" b="1" dirty="0" smtClean="0"/>
              <a:t> </a:t>
            </a:r>
            <a:r>
              <a:rPr lang="en-US" b="1" dirty="0" smtClean="0">
                <a:solidFill>
                  <a:srgbClr val="C00000"/>
                </a:solidFill>
              </a:rPr>
              <a:t>Concept Generation</a:t>
            </a:r>
            <a:endParaRPr lang="en-US" dirty="0">
              <a:solidFill>
                <a:srgbClr val="C00000"/>
              </a:solidFill>
            </a:endParaRPr>
          </a:p>
        </p:txBody>
      </p:sp>
      <p:sp>
        <p:nvSpPr>
          <p:cNvPr id="3" name="Content Placeholder 2"/>
          <p:cNvSpPr>
            <a:spLocks noGrp="1"/>
          </p:cNvSpPr>
          <p:nvPr>
            <p:ph idx="1"/>
          </p:nvPr>
        </p:nvSpPr>
        <p:spPr/>
        <p:txBody>
          <a:bodyPr>
            <a:normAutofit/>
          </a:bodyPr>
          <a:lstStyle/>
          <a:p>
            <a:pPr marL="0" indent="1588">
              <a:buNone/>
            </a:pPr>
            <a:r>
              <a:rPr lang="en-US" sz="2800" i="1" dirty="0" smtClean="0"/>
              <a:t>Uses multiple search strategies, both internal and external, to generate a </a:t>
            </a:r>
            <a:r>
              <a:rPr lang="en-US" sz="2800" i="1" dirty="0" smtClean="0"/>
              <a:t>variety of </a:t>
            </a:r>
            <a:r>
              <a:rPr lang="en-US" sz="2800" i="1" dirty="0" smtClean="0"/>
              <a:t>ideas and systematically explore possible solution paths. </a:t>
            </a:r>
            <a:endParaRPr lang="en-US" sz="2800" i="1" dirty="0" smtClean="0"/>
          </a:p>
          <a:p>
            <a:pPr marL="1588" indent="-1588" algn="just">
              <a:buNone/>
            </a:pPr>
            <a:r>
              <a:rPr lang="en-US" sz="2800" b="1" i="1" dirty="0" smtClean="0">
                <a:solidFill>
                  <a:srgbClr val="00B050"/>
                </a:solidFill>
              </a:rPr>
              <a:t>ABET </a:t>
            </a:r>
            <a:r>
              <a:rPr lang="en-US" sz="2800" i="1" dirty="0" smtClean="0"/>
              <a:t>3a, 3c, 3d, 3i, 3k </a:t>
            </a:r>
            <a:endParaRPr lang="en-US" sz="2800" b="1" dirty="0">
              <a:solidFill>
                <a:srgbClr val="00B05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a:t>
            </a:r>
            <a:r>
              <a:rPr lang="en-US" dirty="0" smtClean="0"/>
              <a:t>3: </a:t>
            </a:r>
            <a:r>
              <a:rPr lang="en-US" dirty="0" smtClean="0"/>
              <a:t/>
            </a:r>
            <a:br>
              <a:rPr lang="en-US" dirty="0" smtClean="0"/>
            </a:br>
            <a:r>
              <a:rPr lang="en-US" b="1" dirty="0" smtClean="0">
                <a:solidFill>
                  <a:srgbClr val="C00000"/>
                </a:solidFill>
              </a:rPr>
              <a:t> </a:t>
            </a:r>
            <a:r>
              <a:rPr lang="en-US" b="1" dirty="0" smtClean="0">
                <a:solidFill>
                  <a:srgbClr val="C00000"/>
                </a:solidFill>
              </a:rPr>
              <a:t>Concept Generation</a:t>
            </a:r>
            <a:endParaRPr lang="en-US" dirty="0"/>
          </a:p>
        </p:txBody>
      </p:sp>
      <p:graphicFrame>
        <p:nvGraphicFramePr>
          <p:cNvPr id="5" name="Content Placeholder 4"/>
          <p:cNvGraphicFramePr>
            <a:graphicFrameLocks noGrp="1"/>
          </p:cNvGraphicFramePr>
          <p:nvPr>
            <p:ph idx="1"/>
          </p:nvPr>
        </p:nvGraphicFramePr>
        <p:xfrm>
          <a:off x="457200" y="1600200"/>
          <a:ext cx="8229600" cy="494792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ctr"/>
                      <a:r>
                        <a:rPr lang="en-US" dirty="0" smtClean="0"/>
                        <a:t>Rubric scale</a:t>
                      </a:r>
                      <a:endParaRPr lang="en-US" dirty="0"/>
                    </a:p>
                  </a:txBody>
                  <a:tcPr/>
                </a:tc>
                <a:tc>
                  <a:txBody>
                    <a:bodyPr/>
                    <a:lstStyle/>
                    <a:p>
                      <a:endParaRPr lang="en-US" dirty="0"/>
                    </a:p>
                  </a:txBody>
                  <a:tcPr/>
                </a:tc>
              </a:tr>
              <a:tr h="370840">
                <a:tc>
                  <a:txBody>
                    <a:bodyPr/>
                    <a:lstStyle/>
                    <a:p>
                      <a:pPr algn="ctr"/>
                      <a:r>
                        <a:rPr lang="en-US" b="1" dirty="0" smtClean="0">
                          <a:solidFill>
                            <a:schemeClr val="tx2">
                              <a:lumMod val="50000"/>
                            </a:schemeClr>
                          </a:solidFill>
                        </a:rPr>
                        <a:t>Emerging</a:t>
                      </a:r>
                    </a:p>
                    <a:p>
                      <a:pPr algn="ctr"/>
                      <a:r>
                        <a:rPr lang="en-US" b="1" dirty="0" smtClean="0">
                          <a:solidFill>
                            <a:schemeClr val="tx2">
                              <a:lumMod val="50000"/>
                            </a:schemeClr>
                          </a:solidFill>
                        </a:rPr>
                        <a:t>1 – 2</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Little or no evidence that specific strategies have been used to generate concepts. External searches are frequently not current,</a:t>
                      </a:r>
                    </a:p>
                    <a:p>
                      <a:r>
                        <a:rPr lang="en-US" sz="1800" kern="1200" baseline="0" dirty="0" smtClean="0">
                          <a:solidFill>
                            <a:schemeClr val="dk1"/>
                          </a:solidFill>
                          <a:latin typeface="+mn-lt"/>
                          <a:ea typeface="+mn-ea"/>
                          <a:cs typeface="+mn-cs"/>
                        </a:rPr>
                        <a:t>relevant, and/or accurate. Little or no attention paid to source evaluation.</a:t>
                      </a:r>
                    </a:p>
                  </a:txBody>
                  <a:tcPr/>
                </a:tc>
              </a:tr>
              <a:tr h="16256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Competent</a:t>
                      </a:r>
                    </a:p>
                    <a:p>
                      <a:pPr algn="ctr"/>
                      <a:r>
                        <a:rPr lang="en-US" b="1" dirty="0" smtClean="0">
                          <a:solidFill>
                            <a:schemeClr val="tx2">
                              <a:lumMod val="50000"/>
                            </a:schemeClr>
                          </a:solidFill>
                        </a:rPr>
                        <a:t>3 – 4</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Evidence that multiple search strategies were used to generate concepts, but the approach may not have been systematic. External</a:t>
                      </a:r>
                    </a:p>
                    <a:p>
                      <a:r>
                        <a:rPr lang="en-US" sz="1800" kern="1200" baseline="0" dirty="0" smtClean="0">
                          <a:solidFill>
                            <a:schemeClr val="dk1"/>
                          </a:solidFill>
                          <a:latin typeface="+mn-lt"/>
                          <a:ea typeface="+mn-ea"/>
                          <a:cs typeface="+mn-cs"/>
                        </a:rPr>
                        <a:t>searches are mostly current, relevant, and accurate. The team has not interviewed lead users or experts working in the discipline.</a:t>
                      </a:r>
                      <a:endParaRPr lang="en-US" sz="1800" kern="1200" baseline="0" dirty="0" smtClean="0">
                        <a:solidFill>
                          <a:schemeClr val="dk1"/>
                        </a:solidFill>
                        <a:latin typeface="+mn-lt"/>
                        <a:ea typeface="+mn-ea"/>
                        <a:cs typeface="+mn-cs"/>
                      </a:endParaRPr>
                    </a:p>
                  </a:txBody>
                  <a:tcPr/>
                </a:tc>
              </a:tr>
              <a:tr h="37084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Mastering</a:t>
                      </a:r>
                    </a:p>
                    <a:p>
                      <a:pPr algn="ctr"/>
                      <a:r>
                        <a:rPr lang="en-US" b="1" dirty="0" smtClean="0">
                          <a:solidFill>
                            <a:schemeClr val="tx2">
                              <a:lumMod val="50000"/>
                            </a:schemeClr>
                          </a:solidFill>
                        </a:rPr>
                        <a:t>5 – 6</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Search strategies, including both internal and external searches, are used to systematically generate and explore concepts. External searches are current, relevant, and accurate. Sources exhibit breadth and depth. The team has interviewed lead users and consulted closely with experts.</a:t>
                      </a:r>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a:t>
            </a:r>
            <a:r>
              <a:rPr lang="en-US" dirty="0" smtClean="0"/>
              <a:t>3: </a:t>
            </a:r>
            <a:r>
              <a:rPr lang="en-US" dirty="0" smtClean="0"/>
              <a:t/>
            </a:r>
            <a:br>
              <a:rPr lang="en-US" dirty="0" smtClean="0"/>
            </a:br>
            <a:r>
              <a:rPr lang="en-US" b="1" dirty="0" smtClean="0">
                <a:solidFill>
                  <a:srgbClr val="C00000"/>
                </a:solidFill>
              </a:rPr>
              <a:t> </a:t>
            </a:r>
            <a:r>
              <a:rPr lang="en-US" b="1" dirty="0" smtClean="0">
                <a:solidFill>
                  <a:srgbClr val="C00000"/>
                </a:solidFill>
              </a:rPr>
              <a:t>Concept Generation</a:t>
            </a:r>
            <a:endParaRPr lang="en-US" dirty="0"/>
          </a:p>
        </p:txBody>
      </p:sp>
      <p:graphicFrame>
        <p:nvGraphicFramePr>
          <p:cNvPr id="5" name="Content Placeholder 4"/>
          <p:cNvGraphicFramePr>
            <a:graphicFrameLocks noGrp="1"/>
          </p:cNvGraphicFramePr>
          <p:nvPr>
            <p:ph idx="1"/>
          </p:nvPr>
        </p:nvGraphicFramePr>
        <p:xfrm>
          <a:off x="457200" y="1600200"/>
          <a:ext cx="8229600" cy="330200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ctr"/>
                      <a:r>
                        <a:rPr lang="en-US" dirty="0" smtClean="0"/>
                        <a:t>Rubric scale</a:t>
                      </a:r>
                      <a:endParaRPr lang="en-US" dirty="0"/>
                    </a:p>
                  </a:txBody>
                  <a:tcPr/>
                </a:tc>
                <a:tc>
                  <a:txBody>
                    <a:bodyPr/>
                    <a:lstStyle/>
                    <a:p>
                      <a:endParaRPr lang="en-US" dirty="0"/>
                    </a:p>
                  </a:txBody>
                  <a:tcPr/>
                </a:tc>
              </a:tr>
              <a:tr h="370840">
                <a:tc>
                  <a:txBody>
                    <a:bodyPr/>
                    <a:lstStyle/>
                    <a:p>
                      <a:pPr algn="ctr"/>
                      <a:r>
                        <a:rPr lang="en-US" b="1" dirty="0" smtClean="0">
                          <a:solidFill>
                            <a:schemeClr val="tx2">
                              <a:lumMod val="50000"/>
                            </a:schemeClr>
                          </a:solidFill>
                        </a:rPr>
                        <a:t>Emerging</a:t>
                      </a:r>
                    </a:p>
                    <a:p>
                      <a:pPr algn="ctr"/>
                      <a:r>
                        <a:rPr lang="en-US" b="1" dirty="0" smtClean="0">
                          <a:solidFill>
                            <a:schemeClr val="tx2">
                              <a:lumMod val="50000"/>
                            </a:schemeClr>
                          </a:solidFill>
                        </a:rPr>
                        <a:t>1 – 2</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Little or no evidence of problem decomposition.</a:t>
                      </a:r>
                      <a:endParaRPr lang="en-US" sz="1800" kern="1200" baseline="0" dirty="0" smtClean="0">
                        <a:solidFill>
                          <a:schemeClr val="dk1"/>
                        </a:solidFill>
                        <a:latin typeface="+mn-lt"/>
                        <a:ea typeface="+mn-ea"/>
                        <a:cs typeface="+mn-cs"/>
                      </a:endParaRPr>
                    </a:p>
                  </a:txBody>
                  <a:tcPr/>
                </a:tc>
              </a:tr>
              <a:tr h="16256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Competent</a:t>
                      </a:r>
                    </a:p>
                    <a:p>
                      <a:pPr algn="ctr"/>
                      <a:r>
                        <a:rPr lang="en-US" b="1" dirty="0" smtClean="0">
                          <a:solidFill>
                            <a:schemeClr val="tx2">
                              <a:lumMod val="50000"/>
                            </a:schemeClr>
                          </a:solidFill>
                        </a:rPr>
                        <a:t>3 – 4</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The team conducts a cursory problem decomposition process.</a:t>
                      </a:r>
                      <a:endParaRPr lang="en-US" dirty="0"/>
                    </a:p>
                  </a:txBody>
                  <a:tcPr/>
                </a:tc>
              </a:tr>
              <a:tr h="37084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Mastering</a:t>
                      </a:r>
                    </a:p>
                    <a:p>
                      <a:pPr algn="ctr"/>
                      <a:r>
                        <a:rPr lang="en-US" b="1" dirty="0" smtClean="0">
                          <a:solidFill>
                            <a:schemeClr val="tx2">
                              <a:lumMod val="50000"/>
                            </a:schemeClr>
                          </a:solidFill>
                        </a:rPr>
                        <a:t>5 – 6</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The team decomposes the problem into a set of sub functions; a set of subsystems; a sequence of actions; and/or the set of primary client preferences.</a:t>
                      </a:r>
                      <a:endParaRPr lang="en-US"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a:t>
            </a:r>
            <a:r>
              <a:rPr lang="en-US" dirty="0" smtClean="0"/>
              <a:t>3: </a:t>
            </a:r>
            <a:r>
              <a:rPr lang="en-US" dirty="0" smtClean="0"/>
              <a:t/>
            </a:r>
            <a:br>
              <a:rPr lang="en-US" dirty="0" smtClean="0"/>
            </a:br>
            <a:r>
              <a:rPr lang="en-US" b="1" dirty="0" smtClean="0">
                <a:solidFill>
                  <a:srgbClr val="C00000"/>
                </a:solidFill>
              </a:rPr>
              <a:t> </a:t>
            </a:r>
            <a:r>
              <a:rPr lang="en-US" b="1" dirty="0" smtClean="0">
                <a:solidFill>
                  <a:srgbClr val="C00000"/>
                </a:solidFill>
              </a:rPr>
              <a:t>Concept Generation</a:t>
            </a:r>
            <a:endParaRPr lang="en-US" dirty="0"/>
          </a:p>
        </p:txBody>
      </p:sp>
      <p:graphicFrame>
        <p:nvGraphicFramePr>
          <p:cNvPr id="5" name="Content Placeholder 4"/>
          <p:cNvGraphicFramePr>
            <a:graphicFrameLocks noGrp="1"/>
          </p:cNvGraphicFramePr>
          <p:nvPr>
            <p:ph idx="1"/>
          </p:nvPr>
        </p:nvGraphicFramePr>
        <p:xfrm>
          <a:off x="457200" y="1600200"/>
          <a:ext cx="8229600" cy="357632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ctr"/>
                      <a:r>
                        <a:rPr lang="en-US" dirty="0" smtClean="0"/>
                        <a:t>Rubric scale</a:t>
                      </a:r>
                      <a:endParaRPr lang="en-US" dirty="0"/>
                    </a:p>
                  </a:txBody>
                  <a:tcPr/>
                </a:tc>
                <a:tc>
                  <a:txBody>
                    <a:bodyPr/>
                    <a:lstStyle/>
                    <a:p>
                      <a:endParaRPr lang="en-US" dirty="0"/>
                    </a:p>
                  </a:txBody>
                  <a:tcPr/>
                </a:tc>
              </a:tr>
              <a:tr h="370840">
                <a:tc>
                  <a:txBody>
                    <a:bodyPr/>
                    <a:lstStyle/>
                    <a:p>
                      <a:pPr algn="ctr"/>
                      <a:r>
                        <a:rPr lang="en-US" b="1" dirty="0" smtClean="0">
                          <a:solidFill>
                            <a:schemeClr val="tx2">
                              <a:lumMod val="50000"/>
                            </a:schemeClr>
                          </a:solidFill>
                        </a:rPr>
                        <a:t>Emerging</a:t>
                      </a:r>
                    </a:p>
                    <a:p>
                      <a:pPr algn="ctr"/>
                      <a:r>
                        <a:rPr lang="en-US" b="1" dirty="0" smtClean="0">
                          <a:solidFill>
                            <a:schemeClr val="tx2">
                              <a:lumMod val="50000"/>
                            </a:schemeClr>
                          </a:solidFill>
                        </a:rPr>
                        <a:t>1 – 2</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Little or no evidence of organization in the concept exploration process.</a:t>
                      </a:r>
                      <a:endParaRPr lang="en-US" dirty="0"/>
                    </a:p>
                  </a:txBody>
                  <a:tcPr/>
                </a:tc>
              </a:tr>
              <a:tr h="16256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Competent</a:t>
                      </a:r>
                    </a:p>
                    <a:p>
                      <a:pPr algn="ctr"/>
                      <a:r>
                        <a:rPr lang="en-US" b="1" dirty="0" smtClean="0">
                          <a:solidFill>
                            <a:schemeClr val="tx2">
                              <a:lumMod val="50000"/>
                            </a:schemeClr>
                          </a:solidFill>
                        </a:rPr>
                        <a:t>3 – 4</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The team struggles to organize the exploration process in a way that best guides the creative energies and technical expertise of the team.</a:t>
                      </a:r>
                      <a:endParaRPr lang="en-US" dirty="0"/>
                    </a:p>
                  </a:txBody>
                  <a:tcPr/>
                </a:tc>
              </a:tr>
              <a:tr h="37084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Mastering</a:t>
                      </a:r>
                    </a:p>
                    <a:p>
                      <a:pPr algn="ctr"/>
                      <a:r>
                        <a:rPr lang="en-US" b="1" dirty="0" smtClean="0">
                          <a:solidFill>
                            <a:schemeClr val="tx2">
                              <a:lumMod val="50000"/>
                            </a:schemeClr>
                          </a:solidFill>
                        </a:rPr>
                        <a:t>5 – 6</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Strong evidence that the exploration process has been skillfully managed in ways that organize and guide the creative energies and technical expertise of the team.</a:t>
                      </a:r>
                      <a:endParaRPr lang="en-US"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7: </a:t>
            </a:r>
            <a:br>
              <a:rPr lang="en-US" dirty="0" smtClean="0"/>
            </a:br>
            <a:r>
              <a:rPr lang="en-US" b="1" dirty="0" smtClean="0">
                <a:solidFill>
                  <a:srgbClr val="C00000"/>
                </a:solidFill>
              </a:rPr>
              <a:t>Communication</a:t>
            </a:r>
            <a:endParaRPr lang="en-US" dirty="0">
              <a:solidFill>
                <a:srgbClr val="C00000"/>
              </a:solidFill>
            </a:endParaRPr>
          </a:p>
        </p:txBody>
      </p:sp>
      <p:sp>
        <p:nvSpPr>
          <p:cNvPr id="3" name="Content Placeholder 2"/>
          <p:cNvSpPr>
            <a:spLocks noGrp="1"/>
          </p:cNvSpPr>
          <p:nvPr>
            <p:ph idx="1"/>
          </p:nvPr>
        </p:nvSpPr>
        <p:spPr/>
        <p:txBody>
          <a:bodyPr>
            <a:normAutofit/>
          </a:bodyPr>
          <a:lstStyle/>
          <a:p>
            <a:pPr marL="1588" indent="-1588" algn="just">
              <a:buNone/>
            </a:pPr>
            <a:r>
              <a:rPr lang="en-US" sz="2800" i="1" dirty="0" smtClean="0"/>
              <a:t>Communicates </a:t>
            </a:r>
            <a:r>
              <a:rPr lang="en-US" sz="2800" i="1" dirty="0"/>
              <a:t>in an organized and professional manner with multiple audiences, including clients</a:t>
            </a:r>
            <a:r>
              <a:rPr lang="en-US" sz="2800" i="1" dirty="0" smtClean="0"/>
              <a:t>, stakeholders</a:t>
            </a:r>
            <a:r>
              <a:rPr lang="en-US" sz="2800" i="1" dirty="0"/>
              <a:t>, other team members, and professional reviewers. </a:t>
            </a:r>
            <a:endParaRPr lang="en-US" sz="2800" i="1" dirty="0" smtClean="0"/>
          </a:p>
          <a:p>
            <a:pPr marL="1588" indent="-1588" algn="just">
              <a:buNone/>
            </a:pPr>
            <a:r>
              <a:rPr lang="en-US" sz="2800" b="1" i="1" dirty="0" smtClean="0">
                <a:solidFill>
                  <a:srgbClr val="00B050"/>
                </a:solidFill>
              </a:rPr>
              <a:t>ABET </a:t>
            </a:r>
            <a:r>
              <a:rPr lang="en-US" sz="2800" b="1" i="1" dirty="0">
                <a:solidFill>
                  <a:srgbClr val="00B050"/>
                </a:solidFill>
              </a:rPr>
              <a:t>3d, 3f, 3g</a:t>
            </a:r>
            <a:endParaRPr lang="en-US" sz="2800" b="1" dirty="0">
              <a:solidFill>
                <a:srgbClr val="00B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7: </a:t>
            </a:r>
            <a:br>
              <a:rPr lang="en-US" dirty="0" smtClean="0"/>
            </a:br>
            <a:r>
              <a:rPr lang="en-US" b="1" dirty="0" smtClean="0">
                <a:solidFill>
                  <a:srgbClr val="C00000"/>
                </a:solidFill>
              </a:rPr>
              <a:t> Communication</a:t>
            </a:r>
            <a:endParaRPr lang="en-US" dirty="0"/>
          </a:p>
        </p:txBody>
      </p:sp>
      <p:graphicFrame>
        <p:nvGraphicFramePr>
          <p:cNvPr id="5" name="Content Placeholder 4"/>
          <p:cNvGraphicFramePr>
            <a:graphicFrameLocks noGrp="1"/>
          </p:cNvGraphicFramePr>
          <p:nvPr>
            <p:ph idx="1"/>
          </p:nvPr>
        </p:nvGraphicFramePr>
        <p:xfrm>
          <a:off x="457200" y="1600200"/>
          <a:ext cx="8229600" cy="385064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ctr"/>
                      <a:r>
                        <a:rPr lang="en-US" dirty="0" smtClean="0"/>
                        <a:t>Rubric scale</a:t>
                      </a:r>
                      <a:endParaRPr lang="en-US" dirty="0"/>
                    </a:p>
                  </a:txBody>
                  <a:tcPr/>
                </a:tc>
                <a:tc>
                  <a:txBody>
                    <a:bodyPr/>
                    <a:lstStyle/>
                    <a:p>
                      <a:endParaRPr lang="en-US" dirty="0"/>
                    </a:p>
                  </a:txBody>
                  <a:tcPr/>
                </a:tc>
              </a:tr>
              <a:tr h="370840">
                <a:tc>
                  <a:txBody>
                    <a:bodyPr/>
                    <a:lstStyle/>
                    <a:p>
                      <a:pPr algn="ctr"/>
                      <a:r>
                        <a:rPr lang="en-US" b="1" dirty="0" smtClean="0">
                          <a:solidFill>
                            <a:schemeClr val="tx2">
                              <a:lumMod val="50000"/>
                            </a:schemeClr>
                          </a:solidFill>
                        </a:rPr>
                        <a:t>Emerging</a:t>
                      </a:r>
                    </a:p>
                    <a:p>
                      <a:pPr algn="ctr"/>
                      <a:r>
                        <a:rPr lang="en-US" b="1" dirty="0" smtClean="0">
                          <a:solidFill>
                            <a:schemeClr val="tx2">
                              <a:lumMod val="50000"/>
                            </a:schemeClr>
                          </a:solidFill>
                        </a:rPr>
                        <a:t>1 – 2</a:t>
                      </a:r>
                      <a:endParaRPr lang="en-US" b="1" dirty="0">
                        <a:solidFill>
                          <a:schemeClr val="tx2">
                            <a:lumMod val="50000"/>
                          </a:schemeClr>
                        </a:solidFill>
                      </a:endParaRPr>
                    </a:p>
                  </a:txBody>
                  <a:tcPr anchor="ctr"/>
                </a:tc>
                <a:tc>
                  <a:txBody>
                    <a:bodyPr/>
                    <a:lstStyle/>
                    <a:p>
                      <a:pPr algn="just"/>
                      <a:r>
                        <a:rPr lang="en-US" sz="1800" kern="1200" baseline="0" dirty="0" smtClean="0">
                          <a:solidFill>
                            <a:schemeClr val="dk1"/>
                          </a:solidFill>
                          <a:latin typeface="+mn-lt"/>
                          <a:ea typeface="+mn-ea"/>
                          <a:cs typeface="+mn-cs"/>
                        </a:rPr>
                        <a:t>The written document (informal or formal) inadequately captures and communicates the design process and product/s for identified audiences. Little attention is paid to accuracy.</a:t>
                      </a:r>
                      <a:endParaRPr lang="en-US" dirty="0"/>
                    </a:p>
                  </a:txBody>
                  <a:tcPr/>
                </a:tc>
              </a:tr>
              <a:tr h="16256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Competent</a:t>
                      </a:r>
                    </a:p>
                    <a:p>
                      <a:pPr algn="ctr"/>
                      <a:r>
                        <a:rPr lang="en-US" b="1" dirty="0" smtClean="0">
                          <a:solidFill>
                            <a:schemeClr val="tx2">
                              <a:lumMod val="50000"/>
                            </a:schemeClr>
                          </a:solidFill>
                        </a:rPr>
                        <a:t>3 – 4</a:t>
                      </a:r>
                      <a:endParaRPr lang="en-US" b="1" dirty="0">
                        <a:solidFill>
                          <a:schemeClr val="tx2">
                            <a:lumMod val="50000"/>
                          </a:schemeClr>
                        </a:solidFill>
                      </a:endParaRPr>
                    </a:p>
                  </a:txBody>
                  <a:tcPr anchor="ctr"/>
                </a:tc>
                <a:tc>
                  <a:txBody>
                    <a:bodyPr/>
                    <a:lstStyle/>
                    <a:p>
                      <a:pPr algn="just"/>
                      <a:r>
                        <a:rPr lang="en-US" sz="1800" kern="1200" baseline="0" dirty="0" smtClean="0">
                          <a:solidFill>
                            <a:schemeClr val="dk1"/>
                          </a:solidFill>
                          <a:latin typeface="+mn-lt"/>
                          <a:ea typeface="+mn-ea"/>
                          <a:cs typeface="+mn-cs"/>
                        </a:rPr>
                        <a:t>The written document (informal or formal) captures and communicates the design process and product/s accurately and clearly for identified audiences.</a:t>
                      </a:r>
                      <a:endParaRPr lang="en-US" dirty="0"/>
                    </a:p>
                  </a:txBody>
                  <a:tcPr/>
                </a:tc>
              </a:tr>
              <a:tr h="37084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Mastering</a:t>
                      </a:r>
                    </a:p>
                    <a:p>
                      <a:pPr algn="ctr"/>
                      <a:r>
                        <a:rPr lang="en-US" b="1" dirty="0" smtClean="0">
                          <a:solidFill>
                            <a:schemeClr val="tx2">
                              <a:lumMod val="50000"/>
                            </a:schemeClr>
                          </a:solidFill>
                        </a:rPr>
                        <a:t>5 – 6</a:t>
                      </a:r>
                      <a:endParaRPr lang="en-US" b="1" dirty="0">
                        <a:solidFill>
                          <a:schemeClr val="tx2">
                            <a:lumMod val="50000"/>
                          </a:schemeClr>
                        </a:solidFill>
                      </a:endParaRPr>
                    </a:p>
                  </a:txBody>
                  <a:tcPr anchor="ctr"/>
                </a:tc>
                <a:tc>
                  <a:txBody>
                    <a:bodyPr/>
                    <a:lstStyle/>
                    <a:p>
                      <a:pPr algn="just"/>
                      <a:r>
                        <a:rPr lang="en-US" sz="1800" kern="1200" baseline="0" dirty="0" smtClean="0">
                          <a:solidFill>
                            <a:schemeClr val="dk1"/>
                          </a:solidFill>
                          <a:latin typeface="+mn-lt"/>
                          <a:ea typeface="+mn-ea"/>
                          <a:cs typeface="+mn-cs"/>
                        </a:rPr>
                        <a:t>The written document (informal or formal) captures and communicates the design process and product/s accurately and clearly for both direct and indirect audiences.</a:t>
                      </a:r>
                      <a:endParaRPr lang="en-US"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7: </a:t>
            </a:r>
            <a:br>
              <a:rPr lang="en-US" dirty="0" smtClean="0"/>
            </a:br>
            <a:r>
              <a:rPr lang="en-US" b="1" dirty="0" smtClean="0">
                <a:solidFill>
                  <a:srgbClr val="C00000"/>
                </a:solidFill>
              </a:rPr>
              <a:t> Communication</a:t>
            </a:r>
            <a:endParaRPr lang="en-US" dirty="0"/>
          </a:p>
        </p:txBody>
      </p:sp>
      <p:graphicFrame>
        <p:nvGraphicFramePr>
          <p:cNvPr id="5" name="Content Placeholder 4"/>
          <p:cNvGraphicFramePr>
            <a:graphicFrameLocks noGrp="1"/>
          </p:cNvGraphicFramePr>
          <p:nvPr>
            <p:ph idx="1"/>
          </p:nvPr>
        </p:nvGraphicFramePr>
        <p:xfrm>
          <a:off x="457200" y="1600200"/>
          <a:ext cx="8229600" cy="412496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ctr"/>
                      <a:r>
                        <a:rPr lang="en-US" dirty="0" smtClean="0"/>
                        <a:t>Rubric scale</a:t>
                      </a:r>
                      <a:endParaRPr lang="en-US" dirty="0"/>
                    </a:p>
                  </a:txBody>
                  <a:tcPr/>
                </a:tc>
                <a:tc>
                  <a:txBody>
                    <a:bodyPr/>
                    <a:lstStyle/>
                    <a:p>
                      <a:endParaRPr lang="en-US" dirty="0"/>
                    </a:p>
                  </a:txBody>
                  <a:tcPr/>
                </a:tc>
              </a:tr>
              <a:tr h="370840">
                <a:tc>
                  <a:txBody>
                    <a:bodyPr/>
                    <a:lstStyle/>
                    <a:p>
                      <a:pPr algn="ctr"/>
                      <a:r>
                        <a:rPr lang="en-US" b="1" dirty="0" smtClean="0">
                          <a:solidFill>
                            <a:schemeClr val="tx2">
                              <a:lumMod val="50000"/>
                            </a:schemeClr>
                          </a:solidFill>
                        </a:rPr>
                        <a:t>Emerging</a:t>
                      </a:r>
                    </a:p>
                    <a:p>
                      <a:pPr algn="ctr"/>
                      <a:r>
                        <a:rPr lang="en-US" b="1" dirty="0" smtClean="0">
                          <a:solidFill>
                            <a:schemeClr val="tx2">
                              <a:lumMod val="50000"/>
                            </a:schemeClr>
                          </a:solidFill>
                        </a:rPr>
                        <a:t>1 – 2</a:t>
                      </a:r>
                      <a:endParaRPr lang="en-US" b="1" dirty="0">
                        <a:solidFill>
                          <a:schemeClr val="tx2">
                            <a:lumMod val="50000"/>
                          </a:schemeClr>
                        </a:solidFill>
                      </a:endParaRPr>
                    </a:p>
                  </a:txBody>
                  <a:tcPr anchor="ctr"/>
                </a:tc>
                <a:tc>
                  <a:txBody>
                    <a:bodyPr/>
                    <a:lstStyle/>
                    <a:p>
                      <a:pPr algn="just"/>
                      <a:r>
                        <a:rPr lang="en-US" sz="1800" kern="1200" baseline="0" dirty="0" smtClean="0">
                          <a:solidFill>
                            <a:schemeClr val="dk1"/>
                          </a:solidFill>
                          <a:latin typeface="+mn-lt"/>
                          <a:ea typeface="+mn-ea"/>
                          <a:cs typeface="+mn-cs"/>
                        </a:rPr>
                        <a:t>Visuals (charts, tables, Gantt charts, diagrams, schematics and photos, etc.) are frequently inappropriate, difficult to decipher and may even detract from written communication.</a:t>
                      </a:r>
                      <a:endParaRPr lang="en-US" dirty="0"/>
                    </a:p>
                  </a:txBody>
                  <a:tcPr/>
                </a:tc>
              </a:tr>
              <a:tr h="16256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Competent</a:t>
                      </a:r>
                    </a:p>
                    <a:p>
                      <a:pPr algn="ctr"/>
                      <a:r>
                        <a:rPr lang="en-US" b="1" dirty="0" smtClean="0">
                          <a:solidFill>
                            <a:schemeClr val="tx2">
                              <a:lumMod val="50000"/>
                            </a:schemeClr>
                          </a:solidFill>
                        </a:rPr>
                        <a:t>3 – 4</a:t>
                      </a:r>
                      <a:endParaRPr lang="en-US" b="1" dirty="0">
                        <a:solidFill>
                          <a:schemeClr val="tx2">
                            <a:lumMod val="50000"/>
                          </a:schemeClr>
                        </a:solidFill>
                      </a:endParaRPr>
                    </a:p>
                  </a:txBody>
                  <a:tcPr anchor="ctr"/>
                </a:tc>
                <a:tc>
                  <a:txBody>
                    <a:bodyPr/>
                    <a:lstStyle/>
                    <a:p>
                      <a:pPr algn="just"/>
                      <a:r>
                        <a:rPr lang="en-US" sz="1800" kern="1200" baseline="0" dirty="0" smtClean="0">
                          <a:solidFill>
                            <a:schemeClr val="dk1"/>
                          </a:solidFill>
                          <a:latin typeface="+mn-lt"/>
                          <a:ea typeface="+mn-ea"/>
                          <a:cs typeface="+mn-cs"/>
                        </a:rPr>
                        <a:t>Visuals (charts, tables, Gantt charts, diagrams, schematics and photos, etc.) generally support the written component, but some may be overly complex/simplistic or unclear due to improper resolution.</a:t>
                      </a:r>
                      <a:endParaRPr lang="en-US" dirty="0"/>
                    </a:p>
                  </a:txBody>
                  <a:tcPr/>
                </a:tc>
              </a:tr>
              <a:tr h="37084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Mastering</a:t>
                      </a:r>
                    </a:p>
                    <a:p>
                      <a:pPr algn="ctr"/>
                      <a:r>
                        <a:rPr lang="en-US" b="1" dirty="0" smtClean="0">
                          <a:solidFill>
                            <a:schemeClr val="tx2">
                              <a:lumMod val="50000"/>
                            </a:schemeClr>
                          </a:solidFill>
                        </a:rPr>
                        <a:t>5 – 6</a:t>
                      </a:r>
                      <a:endParaRPr lang="en-US" b="1" dirty="0">
                        <a:solidFill>
                          <a:schemeClr val="tx2">
                            <a:lumMod val="50000"/>
                          </a:schemeClr>
                        </a:solidFill>
                      </a:endParaRPr>
                    </a:p>
                  </a:txBody>
                  <a:tcPr anchor="ctr"/>
                </a:tc>
                <a:tc>
                  <a:txBody>
                    <a:bodyPr/>
                    <a:lstStyle/>
                    <a:p>
                      <a:pPr algn="just"/>
                      <a:r>
                        <a:rPr lang="en-US" sz="1800" kern="1200" baseline="0" dirty="0" smtClean="0">
                          <a:solidFill>
                            <a:schemeClr val="dk1"/>
                          </a:solidFill>
                          <a:latin typeface="+mn-lt"/>
                          <a:ea typeface="+mn-ea"/>
                          <a:cs typeface="+mn-cs"/>
                        </a:rPr>
                        <a:t>Visuals (charts, tables, Gantt charts, diagrams, schematics and photos, etc.) are clear, concise, and have been chosen for their ability to support and extend the written component.</a:t>
                      </a:r>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s://mysite.wsu.edu/personal/pedrow/eecscapstone/StartsFall2010/Site%20pics/Design%20algorithm%202_jpg.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2" cstate="print"/>
          <a:srcRect/>
          <a:stretch>
            <a:fillRect/>
          </a:stretch>
        </p:blipFill>
        <p:spPr bwMode="auto">
          <a:xfrm>
            <a:off x="1219200" y="381000"/>
            <a:ext cx="7113700" cy="62007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7: </a:t>
            </a:r>
            <a:br>
              <a:rPr lang="en-US" dirty="0" smtClean="0"/>
            </a:br>
            <a:r>
              <a:rPr lang="en-US" b="1" dirty="0" smtClean="0">
                <a:solidFill>
                  <a:srgbClr val="C00000"/>
                </a:solidFill>
              </a:rPr>
              <a:t> Communication</a:t>
            </a:r>
            <a:endParaRPr lang="en-US" dirty="0"/>
          </a:p>
        </p:txBody>
      </p:sp>
      <p:graphicFrame>
        <p:nvGraphicFramePr>
          <p:cNvPr id="5" name="Content Placeholder 4"/>
          <p:cNvGraphicFramePr>
            <a:graphicFrameLocks noGrp="1"/>
          </p:cNvGraphicFramePr>
          <p:nvPr>
            <p:ph idx="1"/>
          </p:nvPr>
        </p:nvGraphicFramePr>
        <p:xfrm>
          <a:off x="457200" y="1600200"/>
          <a:ext cx="8229600" cy="302768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ctr"/>
                      <a:r>
                        <a:rPr lang="en-US" dirty="0" smtClean="0"/>
                        <a:t>Rubric scale</a:t>
                      </a:r>
                      <a:endParaRPr lang="en-US" dirty="0"/>
                    </a:p>
                  </a:txBody>
                  <a:tcPr/>
                </a:tc>
                <a:tc>
                  <a:txBody>
                    <a:bodyPr/>
                    <a:lstStyle/>
                    <a:p>
                      <a:endParaRPr lang="en-US" dirty="0"/>
                    </a:p>
                  </a:txBody>
                  <a:tcPr/>
                </a:tc>
              </a:tr>
              <a:tr h="370840">
                <a:tc>
                  <a:txBody>
                    <a:bodyPr/>
                    <a:lstStyle/>
                    <a:p>
                      <a:pPr algn="ctr"/>
                      <a:r>
                        <a:rPr lang="en-US" b="1" dirty="0" smtClean="0">
                          <a:solidFill>
                            <a:schemeClr val="tx2">
                              <a:lumMod val="50000"/>
                            </a:schemeClr>
                          </a:solidFill>
                        </a:rPr>
                        <a:t>Emerging</a:t>
                      </a:r>
                    </a:p>
                    <a:p>
                      <a:pPr algn="ctr"/>
                      <a:r>
                        <a:rPr lang="en-US" b="1" dirty="0" smtClean="0">
                          <a:solidFill>
                            <a:schemeClr val="tx2">
                              <a:lumMod val="50000"/>
                            </a:schemeClr>
                          </a:solidFill>
                        </a:rPr>
                        <a:t>1 – 2</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Frequent errors obscure and/or misrepresent the content.</a:t>
                      </a:r>
                      <a:endParaRPr lang="en-US" dirty="0"/>
                    </a:p>
                  </a:txBody>
                  <a:tcPr anchor="ctr"/>
                </a:tc>
              </a:tr>
              <a:tr h="16256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nchor="ctr"/>
                </a:tc>
              </a:tr>
              <a:tr h="370840">
                <a:tc>
                  <a:txBody>
                    <a:bodyPr/>
                    <a:lstStyle/>
                    <a:p>
                      <a:pPr algn="ctr"/>
                      <a:r>
                        <a:rPr lang="en-US" b="1" dirty="0" smtClean="0">
                          <a:solidFill>
                            <a:schemeClr val="tx2">
                              <a:lumMod val="50000"/>
                            </a:schemeClr>
                          </a:solidFill>
                        </a:rPr>
                        <a:t>Competent</a:t>
                      </a:r>
                    </a:p>
                    <a:p>
                      <a:pPr algn="ctr"/>
                      <a:r>
                        <a:rPr lang="en-US" b="1" dirty="0" smtClean="0">
                          <a:solidFill>
                            <a:schemeClr val="tx2">
                              <a:lumMod val="50000"/>
                            </a:schemeClr>
                          </a:solidFill>
                        </a:rPr>
                        <a:t>3 – 4</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Errors exist, but do not distract from or misrepresent the content.</a:t>
                      </a:r>
                      <a:endParaRPr lang="en-US" dirty="0"/>
                    </a:p>
                  </a:txBody>
                  <a:tcPr anchor="ctr"/>
                </a:tc>
              </a:tr>
              <a:tr h="37084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nchor="ctr"/>
                </a:tc>
              </a:tr>
              <a:tr h="370840">
                <a:tc>
                  <a:txBody>
                    <a:bodyPr/>
                    <a:lstStyle/>
                    <a:p>
                      <a:pPr algn="ctr"/>
                      <a:r>
                        <a:rPr lang="en-US" b="1" dirty="0" smtClean="0">
                          <a:solidFill>
                            <a:schemeClr val="tx2">
                              <a:lumMod val="50000"/>
                            </a:schemeClr>
                          </a:solidFill>
                        </a:rPr>
                        <a:t>Mastering</a:t>
                      </a:r>
                    </a:p>
                    <a:p>
                      <a:pPr algn="ctr"/>
                      <a:r>
                        <a:rPr lang="en-US" b="1" dirty="0" smtClean="0">
                          <a:solidFill>
                            <a:schemeClr val="tx2">
                              <a:lumMod val="50000"/>
                            </a:schemeClr>
                          </a:solidFill>
                        </a:rPr>
                        <a:t>5 – 6</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Writing is polished, professional, and virtually error free.</a:t>
                      </a:r>
                      <a:endParaRPr lang="en-US" dirty="0"/>
                    </a:p>
                  </a:txBody>
                  <a:tcPr anchor="ct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3" name="Table 2"/>
          <p:cNvGraphicFramePr>
            <a:graphicFrameLocks noGrp="1"/>
          </p:cNvGraphicFramePr>
          <p:nvPr/>
        </p:nvGraphicFramePr>
        <p:xfrm>
          <a:off x="304800" y="228602"/>
          <a:ext cx="8610600" cy="6232617"/>
        </p:xfrm>
        <a:graphic>
          <a:graphicData uri="http://schemas.openxmlformats.org/drawingml/2006/table">
            <a:tbl>
              <a:tblPr>
                <a:effectLst>
                  <a:outerShdw blurRad="50800" dist="38100" dir="2700000" algn="tl" rotWithShape="0">
                    <a:prstClr val="black">
                      <a:alpha val="40000"/>
                    </a:prstClr>
                  </a:outerShdw>
                </a:effectLst>
              </a:tblPr>
              <a:tblGrid>
                <a:gridCol w="609600"/>
                <a:gridCol w="8001000"/>
              </a:tblGrid>
              <a:tr h="1067389">
                <a:tc>
                  <a:txBody>
                    <a:bodyPr/>
                    <a:lstStyle/>
                    <a:p>
                      <a:pPr algn="ctr"/>
                      <a:r>
                        <a:rPr lang="en-US" sz="1600" dirty="0"/>
                        <a:t>1</a:t>
                      </a:r>
                    </a:p>
                  </a:txBody>
                  <a:tcPr marL="19538" marR="19538" marT="9769" marB="9769" anchor="ctr">
                    <a:lnL w="28575" cap="flat" cmpd="sng" algn="ctr">
                      <a:solidFill>
                        <a:schemeClr val="bg1">
                          <a:lumMod val="65000"/>
                        </a:schemeClr>
                      </a:solidFill>
                      <a:prstDash val="solid"/>
                      <a:round/>
                      <a:headEnd type="none" w="med" len="med"/>
                      <a:tailEnd type="none" w="med" len="med"/>
                    </a:lnL>
                    <a:lnR>
                      <a:noFill/>
                    </a:lnR>
                    <a:lnT w="28575" cap="flat" cmpd="sng" algn="ctr">
                      <a:solidFill>
                        <a:schemeClr val="bg1">
                          <a:lumMod val="65000"/>
                        </a:schemeClr>
                      </a:solidFill>
                      <a:prstDash val="solid"/>
                      <a:round/>
                      <a:headEnd type="none" w="med" len="med"/>
                      <a:tailEnd type="none" w="med" len="med"/>
                    </a:lnT>
                    <a:lnB>
                      <a:noFill/>
                    </a:lnB>
                    <a:solidFill>
                      <a:srgbClr val="99CCFF"/>
                    </a:solidFill>
                  </a:tcPr>
                </a:tc>
                <a:tc>
                  <a:txBody>
                    <a:bodyPr/>
                    <a:lstStyle/>
                    <a:p>
                      <a:r>
                        <a:rPr lang="en-US" sz="1600" b="1" u="none" dirty="0"/>
                        <a:t>Problem Clarification </a:t>
                      </a:r>
                      <a:r>
                        <a:rPr lang="en-US" sz="1600" b="0" u="none" dirty="0"/>
                        <a:t/>
                      </a:r>
                      <a:br>
                        <a:rPr lang="en-US" sz="1600" b="0" u="none" dirty="0"/>
                      </a:br>
                      <a:r>
                        <a:rPr lang="en-US" sz="1600" b="0" u="none" dirty="0"/>
                        <a:t>Clearly articulates the problem after a thorough exploration of multiple solution paths. Fully considers the needs of the client and the perspectives of other stakeholders during problem clarification. </a:t>
                      </a:r>
                      <a:r>
                        <a:rPr lang="en-US" sz="1600" b="0" u="none" dirty="0" smtClean="0"/>
                        <a:t>     ABET </a:t>
                      </a:r>
                      <a:r>
                        <a:rPr lang="en-US" sz="1600" b="0" u="none" dirty="0"/>
                        <a:t>3e, 3j </a:t>
                      </a:r>
                    </a:p>
                  </a:txBody>
                  <a:tcPr marL="19538" marR="19538" marT="9769" marB="9769" anchor="ctr">
                    <a:lnL>
                      <a:noFill/>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a:noFill/>
                    </a:lnB>
                    <a:solidFill>
                      <a:srgbClr val="99CCFF"/>
                    </a:solidFill>
                  </a:tcPr>
                </a:tc>
              </a:tr>
              <a:tr h="720848">
                <a:tc>
                  <a:txBody>
                    <a:bodyPr/>
                    <a:lstStyle/>
                    <a:p>
                      <a:pPr algn="ctr"/>
                      <a:r>
                        <a:rPr lang="en-US" sz="1600" dirty="0"/>
                        <a:t>2</a:t>
                      </a:r>
                    </a:p>
                  </a:txBody>
                  <a:tcPr marL="19538" marR="19538" marT="9769" marB="9769" anchor="ctr">
                    <a:lnL w="28575" cap="flat" cmpd="sng" algn="ctr">
                      <a:solidFill>
                        <a:schemeClr val="bg1">
                          <a:lumMod val="65000"/>
                        </a:schemeClr>
                      </a:solidFill>
                      <a:prstDash val="solid"/>
                      <a:round/>
                      <a:headEnd type="none" w="med" len="med"/>
                      <a:tailEnd type="none" w="med" len="med"/>
                    </a:lnL>
                    <a:lnR>
                      <a:noFill/>
                    </a:lnR>
                    <a:lnT>
                      <a:noFill/>
                    </a:lnT>
                    <a:lnB>
                      <a:noFill/>
                    </a:lnB>
                    <a:solidFill>
                      <a:srgbClr val="99FFCC"/>
                    </a:solidFill>
                  </a:tcPr>
                </a:tc>
                <a:tc>
                  <a:txBody>
                    <a:bodyPr/>
                    <a:lstStyle/>
                    <a:p>
                      <a:r>
                        <a:rPr lang="en-US" sz="1600" b="1" u="none" dirty="0"/>
                        <a:t>Impact Analysis</a:t>
                      </a:r>
                      <a:r>
                        <a:rPr lang="en-US" sz="1600" b="0" u="none" dirty="0"/>
                        <a:t/>
                      </a:r>
                      <a:br>
                        <a:rPr lang="en-US" sz="1600" b="0" u="none" dirty="0"/>
                      </a:br>
                      <a:r>
                        <a:rPr lang="en-US" sz="1600" b="0" u="none" dirty="0"/>
                        <a:t>Considers the impacts of the design in ethical, global, economic, societal, cultural, and environmental contexts. </a:t>
                      </a:r>
                      <a:r>
                        <a:rPr lang="en-US" sz="1600" b="0" u="none" dirty="0" smtClean="0"/>
                        <a:t>  ABET </a:t>
                      </a:r>
                      <a:r>
                        <a:rPr lang="en-US" sz="1600" b="0" u="none" dirty="0"/>
                        <a:t>3c, 3f, 3h, 3i, 3j </a:t>
                      </a:r>
                    </a:p>
                  </a:txBody>
                  <a:tcPr marL="19538" marR="19538" marT="9769" marB="9769" anchor="ctr">
                    <a:lnL>
                      <a:noFill/>
                    </a:lnL>
                    <a:lnR w="28575" cap="flat" cmpd="sng" algn="ctr">
                      <a:solidFill>
                        <a:schemeClr val="bg1">
                          <a:lumMod val="65000"/>
                        </a:schemeClr>
                      </a:solidFill>
                      <a:prstDash val="solid"/>
                      <a:round/>
                      <a:headEnd type="none" w="med" len="med"/>
                      <a:tailEnd type="none" w="med" len="med"/>
                    </a:lnR>
                    <a:lnT>
                      <a:noFill/>
                    </a:lnT>
                    <a:lnB>
                      <a:noFill/>
                    </a:lnB>
                    <a:solidFill>
                      <a:srgbClr val="99FFCC"/>
                    </a:solidFill>
                  </a:tcPr>
                </a:tc>
              </a:tr>
              <a:tr h="980754">
                <a:tc>
                  <a:txBody>
                    <a:bodyPr/>
                    <a:lstStyle/>
                    <a:p>
                      <a:pPr algn="ctr"/>
                      <a:r>
                        <a:rPr lang="en-US" sz="1600" dirty="0"/>
                        <a:t>3</a:t>
                      </a:r>
                    </a:p>
                  </a:txBody>
                  <a:tcPr marL="19538" marR="19538" marT="9769" marB="9769" anchor="ctr">
                    <a:lnL w="28575" cap="flat" cmpd="sng" algn="ctr">
                      <a:solidFill>
                        <a:schemeClr val="bg1">
                          <a:lumMod val="65000"/>
                        </a:schemeClr>
                      </a:solidFill>
                      <a:prstDash val="solid"/>
                      <a:round/>
                      <a:headEnd type="none" w="med" len="med"/>
                      <a:tailEnd type="none" w="med" len="med"/>
                    </a:lnL>
                    <a:lnR>
                      <a:noFill/>
                    </a:lnR>
                    <a:lnT>
                      <a:noFill/>
                    </a:lnT>
                    <a:lnB>
                      <a:noFill/>
                    </a:lnB>
                    <a:solidFill>
                      <a:srgbClr val="CCFF66"/>
                    </a:solidFill>
                  </a:tcPr>
                </a:tc>
                <a:tc>
                  <a:txBody>
                    <a:bodyPr/>
                    <a:lstStyle/>
                    <a:p>
                      <a:r>
                        <a:rPr lang="en-US" sz="1600" b="1" u="none" dirty="0"/>
                        <a:t>Design Synthesis: Concept Generation</a:t>
                      </a:r>
                      <a:r>
                        <a:rPr lang="en-US" sz="1600" b="0" u="none" dirty="0"/>
                        <a:t/>
                      </a:r>
                      <a:br>
                        <a:rPr lang="en-US" sz="1600" b="0" u="none" dirty="0"/>
                      </a:br>
                      <a:r>
                        <a:rPr lang="en-US" sz="1600" b="0" u="none" dirty="0"/>
                        <a:t>Uses multiple search strategies, both internal and external, to generate a variety of ideas and systematically explore possible solution paths. </a:t>
                      </a:r>
                      <a:r>
                        <a:rPr lang="en-US" sz="1600" b="0" u="none" dirty="0" smtClean="0"/>
                        <a:t>   ABET </a:t>
                      </a:r>
                      <a:r>
                        <a:rPr lang="en-US" sz="1600" b="0" u="none" dirty="0"/>
                        <a:t>3a, 3c, 3d, 3i, 3k </a:t>
                      </a:r>
                    </a:p>
                  </a:txBody>
                  <a:tcPr marL="19538" marR="19538" marT="9769" marB="9769" anchor="ctr">
                    <a:lnL>
                      <a:noFill/>
                    </a:lnL>
                    <a:lnR w="28575" cap="flat" cmpd="sng" algn="ctr">
                      <a:solidFill>
                        <a:schemeClr val="bg1">
                          <a:lumMod val="65000"/>
                        </a:schemeClr>
                      </a:solidFill>
                      <a:prstDash val="solid"/>
                      <a:round/>
                      <a:headEnd type="none" w="med" len="med"/>
                      <a:tailEnd type="none" w="med" len="med"/>
                    </a:lnR>
                    <a:lnT>
                      <a:noFill/>
                    </a:lnT>
                    <a:lnB>
                      <a:noFill/>
                    </a:lnB>
                    <a:solidFill>
                      <a:srgbClr val="CCFF66"/>
                    </a:solidFill>
                  </a:tcPr>
                </a:tc>
              </a:tr>
              <a:tr h="894119">
                <a:tc>
                  <a:txBody>
                    <a:bodyPr/>
                    <a:lstStyle/>
                    <a:p>
                      <a:pPr algn="ctr"/>
                      <a:r>
                        <a:rPr lang="en-US" sz="1600" dirty="0"/>
                        <a:t>4</a:t>
                      </a:r>
                    </a:p>
                  </a:txBody>
                  <a:tcPr marL="19538" marR="19538" marT="9769" marB="9769" anchor="ctr">
                    <a:lnL w="28575" cap="flat" cmpd="sng" algn="ctr">
                      <a:solidFill>
                        <a:schemeClr val="bg1">
                          <a:lumMod val="65000"/>
                        </a:schemeClr>
                      </a:solidFill>
                      <a:prstDash val="solid"/>
                      <a:round/>
                      <a:headEnd type="none" w="med" len="med"/>
                      <a:tailEnd type="none" w="med" len="med"/>
                    </a:lnL>
                    <a:lnR>
                      <a:noFill/>
                    </a:lnR>
                    <a:lnT>
                      <a:noFill/>
                    </a:lnT>
                    <a:lnB>
                      <a:noFill/>
                    </a:lnB>
                    <a:solidFill>
                      <a:srgbClr val="99CC33"/>
                    </a:solidFill>
                  </a:tcPr>
                </a:tc>
                <a:tc>
                  <a:txBody>
                    <a:bodyPr/>
                    <a:lstStyle/>
                    <a:p>
                      <a:r>
                        <a:rPr lang="en-US" sz="1600" b="1" u="none" dirty="0"/>
                        <a:t>Design Synthesis: Concept Selection</a:t>
                      </a:r>
                      <a:r>
                        <a:rPr lang="en-US" sz="1600" b="0" u="none" dirty="0"/>
                        <a:t/>
                      </a:r>
                      <a:br>
                        <a:rPr lang="en-US" sz="1600" b="0" u="none" dirty="0"/>
                      </a:br>
                      <a:r>
                        <a:rPr lang="en-US" sz="1600" b="0" u="none" dirty="0"/>
                        <a:t>Methodically narrows down design choices in ways that refine concepts and lead to focusing on the most promising design solutions. </a:t>
                      </a:r>
                      <a:r>
                        <a:rPr lang="en-US" sz="1600" b="0" u="none" dirty="0" smtClean="0"/>
                        <a:t>  ABET </a:t>
                      </a:r>
                      <a:r>
                        <a:rPr lang="en-US" sz="1600" b="0" u="none" dirty="0"/>
                        <a:t>3c, 3d, 3h, 3k </a:t>
                      </a:r>
                    </a:p>
                  </a:txBody>
                  <a:tcPr marL="19538" marR="19538" marT="9769" marB="9769" anchor="ctr">
                    <a:lnL>
                      <a:noFill/>
                    </a:lnL>
                    <a:lnR w="28575" cap="flat" cmpd="sng" algn="ctr">
                      <a:solidFill>
                        <a:schemeClr val="bg1">
                          <a:lumMod val="65000"/>
                        </a:schemeClr>
                      </a:solidFill>
                      <a:prstDash val="solid"/>
                      <a:round/>
                      <a:headEnd type="none" w="med" len="med"/>
                      <a:tailEnd type="none" w="med" len="med"/>
                    </a:lnR>
                    <a:lnT>
                      <a:noFill/>
                    </a:lnT>
                    <a:lnB>
                      <a:noFill/>
                    </a:lnB>
                    <a:solidFill>
                      <a:srgbClr val="99CC33"/>
                    </a:solidFill>
                  </a:tcPr>
                </a:tc>
              </a:tr>
              <a:tr h="807485">
                <a:tc>
                  <a:txBody>
                    <a:bodyPr/>
                    <a:lstStyle/>
                    <a:p>
                      <a:pPr algn="ctr"/>
                      <a:r>
                        <a:rPr lang="en-US" sz="1600" dirty="0"/>
                        <a:t>5</a:t>
                      </a:r>
                    </a:p>
                  </a:txBody>
                  <a:tcPr marL="19538" marR="19538" marT="9769" marB="9769" anchor="ctr">
                    <a:lnL w="28575" cap="flat" cmpd="sng" algn="ctr">
                      <a:solidFill>
                        <a:schemeClr val="bg1">
                          <a:lumMod val="65000"/>
                        </a:schemeClr>
                      </a:solidFill>
                      <a:prstDash val="solid"/>
                      <a:round/>
                      <a:headEnd type="none" w="med" len="med"/>
                      <a:tailEnd type="none" w="med" len="med"/>
                    </a:lnL>
                    <a:lnR>
                      <a:noFill/>
                    </a:lnR>
                    <a:lnT>
                      <a:noFill/>
                    </a:lnT>
                    <a:lnB>
                      <a:noFill/>
                    </a:lnB>
                    <a:solidFill>
                      <a:srgbClr val="FFCC33"/>
                    </a:solidFill>
                  </a:tcPr>
                </a:tc>
                <a:tc>
                  <a:txBody>
                    <a:bodyPr/>
                    <a:lstStyle/>
                    <a:p>
                      <a:r>
                        <a:rPr lang="en-US" sz="1600" b="1" u="none" dirty="0"/>
                        <a:t>Engineering Analysis</a:t>
                      </a:r>
                      <a:r>
                        <a:rPr lang="en-US" sz="1600" b="0" u="none" dirty="0"/>
                        <a:t/>
                      </a:r>
                      <a:br>
                        <a:rPr lang="en-US" sz="1600" b="0" u="none" dirty="0"/>
                      </a:br>
                      <a:r>
                        <a:rPr lang="en-US" sz="1600" b="0" u="none" dirty="0"/>
                        <a:t>Skillfully synthesizes the results of modeling, simulation, and prototyping to refine the design and/or reformulate the problem. </a:t>
                      </a:r>
                      <a:r>
                        <a:rPr lang="en-US" sz="1600" b="0" u="none" dirty="0" smtClean="0"/>
                        <a:t>   ABET </a:t>
                      </a:r>
                      <a:r>
                        <a:rPr lang="en-US" sz="1600" b="0" u="none" dirty="0"/>
                        <a:t>3a, 3b, 3c, 3e, 3k </a:t>
                      </a:r>
                    </a:p>
                  </a:txBody>
                  <a:tcPr marL="19538" marR="19538" marT="9769" marB="9769" anchor="ctr">
                    <a:lnL>
                      <a:noFill/>
                    </a:lnL>
                    <a:lnR w="28575" cap="flat" cmpd="sng" algn="ctr">
                      <a:solidFill>
                        <a:schemeClr val="bg1">
                          <a:lumMod val="65000"/>
                        </a:schemeClr>
                      </a:solidFill>
                      <a:prstDash val="solid"/>
                      <a:round/>
                      <a:headEnd type="none" w="med" len="med"/>
                      <a:tailEnd type="none" w="med" len="med"/>
                    </a:lnR>
                    <a:lnT>
                      <a:noFill/>
                    </a:lnT>
                    <a:lnB>
                      <a:noFill/>
                    </a:lnB>
                    <a:solidFill>
                      <a:srgbClr val="FFCC33"/>
                    </a:solidFill>
                  </a:tcPr>
                </a:tc>
              </a:tr>
              <a:tr h="720848">
                <a:tc>
                  <a:txBody>
                    <a:bodyPr/>
                    <a:lstStyle/>
                    <a:p>
                      <a:pPr algn="ctr"/>
                      <a:r>
                        <a:rPr lang="en-US" sz="1600" dirty="0"/>
                        <a:t>6</a:t>
                      </a:r>
                    </a:p>
                  </a:txBody>
                  <a:tcPr marL="19538" marR="19538" marT="9769" marB="9769" anchor="ctr">
                    <a:lnL w="28575" cap="flat" cmpd="sng" algn="ctr">
                      <a:solidFill>
                        <a:schemeClr val="bg1">
                          <a:lumMod val="65000"/>
                        </a:schemeClr>
                      </a:solidFill>
                      <a:prstDash val="solid"/>
                      <a:round/>
                      <a:headEnd type="none" w="med" len="med"/>
                      <a:tailEnd type="none" w="med" len="med"/>
                    </a:lnL>
                    <a:lnR>
                      <a:noFill/>
                    </a:lnR>
                    <a:lnT>
                      <a:noFill/>
                    </a:lnT>
                    <a:lnB>
                      <a:noFill/>
                    </a:lnB>
                    <a:solidFill>
                      <a:srgbClr val="FF9933"/>
                    </a:solidFill>
                  </a:tcPr>
                </a:tc>
                <a:tc>
                  <a:txBody>
                    <a:bodyPr/>
                    <a:lstStyle/>
                    <a:p>
                      <a:r>
                        <a:rPr lang="en-US" sz="1600" b="1" u="none" dirty="0"/>
                        <a:t>Recommendations</a:t>
                      </a:r>
                      <a:r>
                        <a:rPr lang="en-US" sz="1600" b="0" u="none" dirty="0"/>
                        <a:t/>
                      </a:r>
                      <a:br>
                        <a:rPr lang="en-US" sz="1600" b="0" u="none" dirty="0"/>
                      </a:br>
                      <a:r>
                        <a:rPr lang="en-US" sz="1600" b="0" u="none" dirty="0"/>
                        <a:t>Proposes insightful recommendations for future design work that recognizes the limits and constraints of the current project. </a:t>
                      </a:r>
                      <a:r>
                        <a:rPr lang="en-US" sz="1600" b="0" u="none" dirty="0" smtClean="0"/>
                        <a:t>   ABET </a:t>
                      </a:r>
                      <a:r>
                        <a:rPr lang="en-US" sz="1600" b="0" u="none" dirty="0"/>
                        <a:t>3f, 3i, 3j </a:t>
                      </a:r>
                    </a:p>
                  </a:txBody>
                  <a:tcPr marL="19538" marR="19538" marT="9769" marB="9769" anchor="ctr">
                    <a:lnL>
                      <a:noFill/>
                    </a:lnL>
                    <a:lnR w="28575" cap="flat" cmpd="sng" algn="ctr">
                      <a:solidFill>
                        <a:schemeClr val="bg1">
                          <a:lumMod val="65000"/>
                        </a:schemeClr>
                      </a:solidFill>
                      <a:prstDash val="solid"/>
                      <a:round/>
                      <a:headEnd type="none" w="med" len="med"/>
                      <a:tailEnd type="none" w="med" len="med"/>
                    </a:lnR>
                    <a:lnT>
                      <a:noFill/>
                    </a:lnT>
                    <a:lnB>
                      <a:noFill/>
                    </a:lnB>
                    <a:solidFill>
                      <a:srgbClr val="FF9933"/>
                    </a:solidFill>
                  </a:tcPr>
                </a:tc>
              </a:tr>
              <a:tr h="980754">
                <a:tc>
                  <a:txBody>
                    <a:bodyPr/>
                    <a:lstStyle/>
                    <a:p>
                      <a:pPr algn="ctr"/>
                      <a:r>
                        <a:rPr lang="en-US" sz="1600" dirty="0"/>
                        <a:t>7</a:t>
                      </a:r>
                    </a:p>
                  </a:txBody>
                  <a:tcPr marL="19538" marR="19538" marT="9769" marB="9769" anchor="ctr">
                    <a:lnL w="28575" cap="flat" cmpd="sng" algn="ctr">
                      <a:solidFill>
                        <a:schemeClr val="bg1">
                          <a:lumMod val="65000"/>
                        </a:schemeClr>
                      </a:solidFill>
                      <a:prstDash val="solid"/>
                      <a:round/>
                      <a:headEnd type="none" w="med" len="med"/>
                      <a:tailEnd type="none" w="med" len="med"/>
                    </a:lnL>
                    <a:lnR>
                      <a:noFill/>
                    </a:lnR>
                    <a:lnT>
                      <a:noFill/>
                    </a:lnT>
                    <a:lnB w="28575" cap="flat" cmpd="sng" algn="ctr">
                      <a:solidFill>
                        <a:schemeClr val="bg1">
                          <a:lumMod val="65000"/>
                        </a:schemeClr>
                      </a:solidFill>
                      <a:prstDash val="solid"/>
                      <a:round/>
                      <a:headEnd type="none" w="med" len="med"/>
                      <a:tailEnd type="none" w="med" len="med"/>
                    </a:lnB>
                    <a:solidFill>
                      <a:srgbClr val="CCCC99"/>
                    </a:solidFill>
                  </a:tcPr>
                </a:tc>
                <a:tc>
                  <a:txBody>
                    <a:bodyPr/>
                    <a:lstStyle/>
                    <a:p>
                      <a:r>
                        <a:rPr lang="en-US" sz="1600" b="1" u="none" dirty="0"/>
                        <a:t>Communication</a:t>
                      </a:r>
                      <a:r>
                        <a:rPr lang="en-US" sz="1600" b="0" u="none" dirty="0"/>
                        <a:t/>
                      </a:r>
                      <a:br>
                        <a:rPr lang="en-US" sz="1600" b="0" u="none" dirty="0"/>
                      </a:br>
                      <a:r>
                        <a:rPr lang="en-US" sz="1600" b="0" u="none" dirty="0"/>
                        <a:t>Communicates in an organized and professional manner with multiple audiences, including clients, stakeholders, other team members, and professional reviewers. </a:t>
                      </a:r>
                      <a:r>
                        <a:rPr lang="en-US" sz="1600" b="0" u="none" dirty="0" smtClean="0"/>
                        <a:t>   ABET </a:t>
                      </a:r>
                      <a:r>
                        <a:rPr lang="en-US" sz="1600" b="0" u="none" dirty="0"/>
                        <a:t>3d, 3f, 3g </a:t>
                      </a:r>
                    </a:p>
                  </a:txBody>
                  <a:tcPr marL="19538" marR="19538" marT="9769" marB="9769" anchor="ctr">
                    <a:lnL>
                      <a:noFill/>
                    </a:lnL>
                    <a:lnR w="28575" cap="flat" cmpd="sng" algn="ctr">
                      <a:solidFill>
                        <a:schemeClr val="bg1">
                          <a:lumMod val="65000"/>
                        </a:schemeClr>
                      </a:solidFill>
                      <a:prstDash val="solid"/>
                      <a:round/>
                      <a:headEnd type="none" w="med" len="med"/>
                      <a:tailEnd type="none" w="med" len="med"/>
                    </a:lnR>
                    <a:lnT>
                      <a:noFill/>
                    </a:lnT>
                    <a:lnB w="28575" cap="flat" cmpd="sng" algn="ctr">
                      <a:solidFill>
                        <a:schemeClr val="bg1">
                          <a:lumMod val="65000"/>
                        </a:schemeClr>
                      </a:solidFill>
                      <a:prstDash val="solid"/>
                      <a:round/>
                      <a:headEnd type="none" w="med" len="med"/>
                      <a:tailEnd type="none" w="med" len="med"/>
                    </a:lnB>
                    <a:solidFill>
                      <a:srgbClr val="CCCC99"/>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Design Rubric</a:t>
            </a:r>
            <a:endParaRPr lang="en-US" dirty="0"/>
          </a:p>
        </p:txBody>
      </p:sp>
      <p:graphicFrame>
        <p:nvGraphicFramePr>
          <p:cNvPr id="5" name="Content Placeholder 4"/>
          <p:cNvGraphicFramePr>
            <a:graphicFrameLocks noGrp="1"/>
          </p:cNvGraphicFramePr>
          <p:nvPr>
            <p:ph sz="half" idx="1"/>
          </p:nvPr>
        </p:nvGraphicFramePr>
        <p:xfrm>
          <a:off x="457200" y="1905000"/>
          <a:ext cx="4038600" cy="2595880"/>
        </p:xfrm>
        <a:graphic>
          <a:graphicData uri="http://schemas.openxmlformats.org/drawingml/2006/table">
            <a:tbl>
              <a:tblPr firstRow="1" bandRow="1">
                <a:tableStyleId>{5C22544A-7EE6-4342-B048-85BDC9FD1C3A}</a:tableStyleId>
              </a:tblPr>
              <a:tblGrid>
                <a:gridCol w="1346200"/>
                <a:gridCol w="1346200"/>
                <a:gridCol w="1346200"/>
              </a:tblGrid>
              <a:tr h="370840">
                <a:tc>
                  <a:txBody>
                    <a:bodyPr/>
                    <a:lstStyle/>
                    <a:p>
                      <a:pPr algn="ctr"/>
                      <a:r>
                        <a:rPr lang="en-US" dirty="0" smtClean="0"/>
                        <a:t>Grade</a:t>
                      </a:r>
                      <a:endParaRPr lang="en-US" dirty="0"/>
                    </a:p>
                  </a:txBody>
                  <a:tcPr/>
                </a:tc>
                <a:tc>
                  <a:txBody>
                    <a:bodyPr/>
                    <a:lstStyle/>
                    <a:p>
                      <a:pPr algn="ctr"/>
                      <a:r>
                        <a:rPr lang="en-US" dirty="0" smtClean="0"/>
                        <a:t>Rubric scale</a:t>
                      </a:r>
                      <a:endParaRPr lang="en-US" dirty="0"/>
                    </a:p>
                  </a:txBody>
                  <a:tcPr/>
                </a:tc>
                <a:tc>
                  <a:txBody>
                    <a:bodyPr/>
                    <a:lstStyle/>
                    <a:p>
                      <a:pPr algn="ctr"/>
                      <a:endParaRPr lang="en-US"/>
                    </a:p>
                  </a:txBody>
                  <a:tcPr/>
                </a:tc>
              </a:tr>
              <a:tr h="370840">
                <a:tc>
                  <a:txBody>
                    <a:bodyPr/>
                    <a:lstStyle/>
                    <a:p>
                      <a:pPr algn="ctr"/>
                      <a:r>
                        <a:rPr lang="en-US" dirty="0" smtClean="0"/>
                        <a:t>A</a:t>
                      </a:r>
                      <a:endParaRPr lang="en-US" dirty="0"/>
                    </a:p>
                  </a:txBody>
                  <a:tcPr/>
                </a:tc>
                <a:tc>
                  <a:txBody>
                    <a:bodyPr/>
                    <a:lstStyle/>
                    <a:p>
                      <a:pPr algn="ctr"/>
                      <a:r>
                        <a:rPr lang="en-US" dirty="0" smtClean="0"/>
                        <a:t>5.0 – 6.0</a:t>
                      </a:r>
                      <a:endParaRPr lang="en-US" dirty="0"/>
                    </a:p>
                  </a:txBody>
                  <a:tcPr/>
                </a:tc>
                <a:tc>
                  <a:txBody>
                    <a:bodyPr/>
                    <a:lstStyle/>
                    <a:p>
                      <a:pPr algn="ctr"/>
                      <a:r>
                        <a:rPr lang="en-US" dirty="0" smtClean="0"/>
                        <a:t>Mastering</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4.0 – 4.99</a:t>
                      </a:r>
                    </a:p>
                  </a:txBody>
                  <a:tcPr/>
                </a:tc>
                <a:tc>
                  <a:txBody>
                    <a:bodyPr/>
                    <a:lstStyle/>
                    <a:p>
                      <a:pPr algn="ctr"/>
                      <a:r>
                        <a:rPr lang="en-US" dirty="0" smtClean="0"/>
                        <a:t>Competent</a:t>
                      </a:r>
                      <a:endParaRPr lang="en-US" dirty="0"/>
                    </a:p>
                  </a:txBody>
                  <a:tcPr/>
                </a:tc>
              </a:tr>
              <a:tr h="370840">
                <a:tc>
                  <a:txBody>
                    <a:bodyPr/>
                    <a:lstStyle/>
                    <a:p>
                      <a:pPr algn="ctr"/>
                      <a:r>
                        <a:rPr lang="en-US" dirty="0" smtClean="0"/>
                        <a:t>C</a:t>
                      </a:r>
                      <a:endParaRPr lang="en-US" dirty="0"/>
                    </a:p>
                  </a:txBody>
                  <a:tcPr>
                    <a:lnB w="28575" cap="flat" cmpd="sng" algn="ctr">
                      <a:solidFill>
                        <a:srgbClr val="C00000"/>
                      </a:solidFill>
                      <a:prstDash val="solid"/>
                      <a:round/>
                      <a:headEnd type="none" w="med" len="med"/>
                      <a:tailEnd type="none" w="med" len="med"/>
                    </a:lnB>
                  </a:tcPr>
                </a:tc>
                <a:tc>
                  <a:txBody>
                    <a:bodyPr/>
                    <a:lstStyle/>
                    <a:p>
                      <a:pPr algn="ctr"/>
                      <a:r>
                        <a:rPr lang="en-US" dirty="0" smtClean="0"/>
                        <a:t>3.0 – 3.99</a:t>
                      </a:r>
                      <a:endParaRPr lang="en-US" dirty="0"/>
                    </a:p>
                  </a:txBody>
                  <a:tcPr>
                    <a:lnB w="28575" cap="flat" cmpd="sng" algn="ctr">
                      <a:solidFill>
                        <a:srgbClr val="C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Competent</a:t>
                      </a:r>
                    </a:p>
                  </a:txBody>
                  <a:tcPr>
                    <a:lnB w="28575" cap="flat" cmpd="sng" algn="ctr">
                      <a:solidFill>
                        <a:srgbClr val="C00000"/>
                      </a:solidFill>
                      <a:prstDash val="solid"/>
                      <a:round/>
                      <a:headEnd type="none" w="med" len="med"/>
                      <a:tailEnd type="none" w="med" len="med"/>
                    </a:lnB>
                  </a:tcPr>
                </a:tc>
              </a:tr>
              <a:tr h="370840">
                <a:tc>
                  <a:txBody>
                    <a:bodyPr/>
                    <a:lstStyle/>
                    <a:p>
                      <a:pPr algn="ctr"/>
                      <a:r>
                        <a:rPr lang="en-US" dirty="0" smtClean="0"/>
                        <a:t>C-</a:t>
                      </a:r>
                      <a:endParaRPr lang="en-US" dirty="0"/>
                    </a:p>
                  </a:txBody>
                  <a:tcPr>
                    <a:lnT w="28575" cap="flat" cmpd="sng" algn="ctr">
                      <a:solidFill>
                        <a:srgbClr val="C00000"/>
                      </a:solidFill>
                      <a:prstDash val="solid"/>
                      <a:round/>
                      <a:headEnd type="none" w="med" len="med"/>
                      <a:tailEnd type="none" w="med" len="med"/>
                    </a:lnT>
                  </a:tcPr>
                </a:tc>
                <a:tc>
                  <a:txBody>
                    <a:bodyPr/>
                    <a:lstStyle/>
                    <a:p>
                      <a:pPr algn="ctr"/>
                      <a:r>
                        <a:rPr lang="en-US" dirty="0" smtClean="0"/>
                        <a:t>2.5 – 2.99</a:t>
                      </a:r>
                      <a:endParaRPr lang="en-US" dirty="0"/>
                    </a:p>
                  </a:txBody>
                  <a:tcPr>
                    <a:lnT w="28575" cap="flat" cmpd="sng" algn="ctr">
                      <a:solidFill>
                        <a:srgbClr val="C00000"/>
                      </a:solidFill>
                      <a:prstDash val="solid"/>
                      <a:round/>
                      <a:headEnd type="none" w="med" len="med"/>
                      <a:tailEnd type="none" w="med" len="med"/>
                    </a:lnT>
                  </a:tcPr>
                </a:tc>
                <a:tc>
                  <a:txBody>
                    <a:bodyPr/>
                    <a:lstStyle/>
                    <a:p>
                      <a:pPr algn="ctr"/>
                      <a:r>
                        <a:rPr lang="en-US" dirty="0" smtClean="0"/>
                        <a:t>Emerging</a:t>
                      </a:r>
                      <a:endParaRPr lang="en-US" dirty="0"/>
                    </a:p>
                  </a:txBody>
                  <a:tcPr>
                    <a:lnT w="28575" cap="flat" cmpd="sng" algn="ctr">
                      <a:solidFill>
                        <a:srgbClr val="C00000"/>
                      </a:solidFill>
                      <a:prstDash val="solid"/>
                      <a:round/>
                      <a:headEnd type="none" w="med" len="med"/>
                      <a:tailEnd type="none" w="med" len="med"/>
                    </a:lnT>
                  </a:tcPr>
                </a:tc>
              </a:tr>
              <a:tr h="370840">
                <a:tc>
                  <a:txBody>
                    <a:bodyPr/>
                    <a:lstStyle/>
                    <a:p>
                      <a:pPr algn="ctr"/>
                      <a:r>
                        <a:rPr lang="en-US" dirty="0" smtClean="0"/>
                        <a:t>D</a:t>
                      </a:r>
                      <a:endParaRPr lang="en-US" dirty="0"/>
                    </a:p>
                  </a:txBody>
                  <a:tcPr/>
                </a:tc>
                <a:tc>
                  <a:txBody>
                    <a:bodyPr/>
                    <a:lstStyle/>
                    <a:p>
                      <a:pPr algn="ctr"/>
                      <a:r>
                        <a:rPr lang="en-US" dirty="0" smtClean="0"/>
                        <a:t>1.5 – 2.49</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Emerging</a:t>
                      </a:r>
                    </a:p>
                  </a:txBody>
                  <a:tcPr/>
                </a:tc>
              </a:tr>
              <a:tr h="370840">
                <a:tc>
                  <a:txBody>
                    <a:bodyPr/>
                    <a:lstStyle/>
                    <a:p>
                      <a:pPr algn="ctr"/>
                      <a:r>
                        <a:rPr lang="en-US" dirty="0" smtClean="0"/>
                        <a:t>F</a:t>
                      </a:r>
                      <a:endParaRPr lang="en-US" dirty="0"/>
                    </a:p>
                  </a:txBody>
                  <a:tcPr/>
                </a:tc>
                <a:tc>
                  <a:txBody>
                    <a:bodyPr/>
                    <a:lstStyle/>
                    <a:p>
                      <a:pPr algn="ctr"/>
                      <a:r>
                        <a:rPr lang="en-US" dirty="0" smtClean="0"/>
                        <a:t>0.0 – 1.49</a:t>
                      </a:r>
                      <a:endParaRPr lang="en-US" dirty="0"/>
                    </a:p>
                  </a:txBody>
                  <a:tcPr/>
                </a:tc>
                <a:tc>
                  <a:txBody>
                    <a:bodyPr/>
                    <a:lstStyle/>
                    <a:p>
                      <a:pPr algn="ctr"/>
                      <a:endParaRPr lang="en-US" dirty="0"/>
                    </a:p>
                  </a:txBody>
                  <a:tcPr/>
                </a:tc>
              </a:tr>
            </a:tbl>
          </a:graphicData>
        </a:graphic>
      </p:graphicFrame>
      <p:sp>
        <p:nvSpPr>
          <p:cNvPr id="4" name="Content Placeholder 3"/>
          <p:cNvSpPr>
            <a:spLocks noGrp="1"/>
          </p:cNvSpPr>
          <p:nvPr>
            <p:ph sz="half" idx="2"/>
          </p:nvPr>
        </p:nvSpPr>
        <p:spPr/>
        <p:txBody>
          <a:bodyPr>
            <a:normAutofit fontScale="55000" lnSpcReduction="20000"/>
          </a:bodyPr>
          <a:lstStyle/>
          <a:p>
            <a:pPr marL="1588" indent="-1588">
              <a:lnSpc>
                <a:spcPct val="120000"/>
              </a:lnSpc>
              <a:buNone/>
            </a:pPr>
            <a:r>
              <a:rPr lang="en-US" sz="3200" dirty="0" smtClean="0"/>
              <a:t>“Competencies are broad capabilities that extend well beyond the goals and objectives of a single course. They involve developing enduring knowledge, skills, attitudes, and experience in a sufficiently wide array of contexts that enable the graduate to reliably employ these strengths in problem solving in a professional environment. In addition, the development of competencies, like the development of proficiency in a new language, is a cumulative process, and should show growth over an extended period of time, measured in years.” </a:t>
            </a:r>
          </a:p>
          <a:p>
            <a:pPr marL="1588" indent="-1588">
              <a:buNone/>
            </a:pPr>
            <a:r>
              <a:rPr lang="en-US" sz="2500" dirty="0" smtClean="0"/>
              <a:t>From </a:t>
            </a:r>
            <a:r>
              <a:rPr lang="en-US" sz="2500" i="1" dirty="0" smtClean="0"/>
              <a:t>Defining and Assessing the Competencies of Olin Graduates</a:t>
            </a:r>
            <a:r>
              <a:rPr lang="en-US" sz="2500" dirty="0" smtClean="0"/>
              <a:t>, Olin College of Engineering </a:t>
            </a:r>
          </a:p>
          <a:p>
            <a:endParaRPr lang="en-US" dirty="0"/>
          </a:p>
        </p:txBody>
      </p:sp>
      <p:sp>
        <p:nvSpPr>
          <p:cNvPr id="6" name="TextBox 5"/>
          <p:cNvSpPr txBox="1"/>
          <p:nvPr/>
        </p:nvSpPr>
        <p:spPr>
          <a:xfrm>
            <a:off x="457200" y="5029200"/>
            <a:ext cx="3886200" cy="923330"/>
          </a:xfrm>
          <a:prstGeom prst="rect">
            <a:avLst/>
          </a:prstGeom>
          <a:solidFill>
            <a:schemeClr val="bg1"/>
          </a:solidFill>
          <a:ln>
            <a:solidFill>
              <a:srgbClr val="C00000"/>
            </a:solidFill>
          </a:ln>
          <a:effectLst>
            <a:outerShdw blurRad="50800" dist="38100" dir="2700000" algn="tl" rotWithShape="0">
              <a:prstClr val="black">
                <a:alpha val="40000"/>
              </a:prstClr>
            </a:outerShdw>
          </a:effectLst>
        </p:spPr>
        <p:txBody>
          <a:bodyPr wrap="square" rtlCol="0">
            <a:spAutoFit/>
          </a:bodyPr>
          <a:lstStyle/>
          <a:p>
            <a:pPr algn="just"/>
            <a:r>
              <a:rPr lang="en-US" b="1" dirty="0" smtClean="0">
                <a:solidFill>
                  <a:schemeClr val="tx2">
                    <a:lumMod val="50000"/>
                  </a:schemeClr>
                </a:solidFill>
              </a:rPr>
              <a:t>For any final grade of C— or lower, students will be required to repeat the course.  </a:t>
            </a:r>
            <a:endParaRPr lang="en-US" b="1" dirty="0">
              <a:solidFill>
                <a:schemeClr val="tx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1: </a:t>
            </a:r>
            <a:br>
              <a:rPr lang="en-US" dirty="0" smtClean="0"/>
            </a:br>
            <a:r>
              <a:rPr lang="en-US" b="1" dirty="0">
                <a:solidFill>
                  <a:srgbClr val="C00000"/>
                </a:solidFill>
              </a:rPr>
              <a:t>Problem </a:t>
            </a:r>
            <a:r>
              <a:rPr lang="en-US" b="1" dirty="0" smtClean="0">
                <a:solidFill>
                  <a:srgbClr val="C00000"/>
                </a:solidFill>
              </a:rPr>
              <a:t>Clarification</a:t>
            </a:r>
            <a:endParaRPr lang="en-US" dirty="0">
              <a:solidFill>
                <a:srgbClr val="C00000"/>
              </a:solidFill>
            </a:endParaRPr>
          </a:p>
        </p:txBody>
      </p:sp>
      <p:sp>
        <p:nvSpPr>
          <p:cNvPr id="3" name="Content Placeholder 2"/>
          <p:cNvSpPr>
            <a:spLocks noGrp="1"/>
          </p:cNvSpPr>
          <p:nvPr>
            <p:ph idx="1"/>
          </p:nvPr>
        </p:nvSpPr>
        <p:spPr/>
        <p:txBody>
          <a:bodyPr>
            <a:normAutofit/>
          </a:bodyPr>
          <a:lstStyle/>
          <a:p>
            <a:pPr marL="1588" indent="-1588" algn="just">
              <a:buNone/>
            </a:pPr>
            <a:r>
              <a:rPr lang="en-US" sz="2800" i="1" dirty="0"/>
              <a:t>Clearly articulates the problem after a thorough exploration of multiple solution paths. </a:t>
            </a:r>
            <a:r>
              <a:rPr lang="en-US" sz="2800" i="1" dirty="0" smtClean="0"/>
              <a:t>Fully considers </a:t>
            </a:r>
            <a:r>
              <a:rPr lang="en-US" sz="2800" i="1" dirty="0"/>
              <a:t>the needs of the client and the perspectives of other stakeholders during problem clarification. </a:t>
            </a:r>
            <a:endParaRPr lang="en-US" sz="2800" i="1" dirty="0" smtClean="0"/>
          </a:p>
          <a:p>
            <a:pPr marL="1588" indent="-1588" algn="just">
              <a:buNone/>
            </a:pPr>
            <a:r>
              <a:rPr lang="en-US" sz="2800" b="1" i="1" dirty="0" smtClean="0">
                <a:solidFill>
                  <a:srgbClr val="00B050"/>
                </a:solidFill>
              </a:rPr>
              <a:t>ABET </a:t>
            </a:r>
            <a:r>
              <a:rPr lang="en-US" sz="2800" b="1" i="1" dirty="0">
                <a:solidFill>
                  <a:srgbClr val="00B050"/>
                </a:solidFill>
              </a:rPr>
              <a:t>3e, 3j</a:t>
            </a:r>
            <a:endParaRPr lang="en-US" sz="2800" b="1" dirty="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1: </a:t>
            </a:r>
            <a:br>
              <a:rPr lang="en-US" dirty="0" smtClean="0"/>
            </a:br>
            <a:r>
              <a:rPr lang="en-US" b="1" dirty="0" smtClean="0">
                <a:solidFill>
                  <a:srgbClr val="C00000"/>
                </a:solidFill>
              </a:rPr>
              <a:t>Problem Clarification </a:t>
            </a:r>
            <a:endParaRPr lang="en-US" dirty="0">
              <a:solidFill>
                <a:srgbClr val="C00000"/>
              </a:solidFill>
            </a:endParaRPr>
          </a:p>
        </p:txBody>
      </p:sp>
      <p:graphicFrame>
        <p:nvGraphicFramePr>
          <p:cNvPr id="5" name="Content Placeholder 4"/>
          <p:cNvGraphicFramePr>
            <a:graphicFrameLocks noGrp="1"/>
          </p:cNvGraphicFramePr>
          <p:nvPr>
            <p:ph idx="1"/>
          </p:nvPr>
        </p:nvGraphicFramePr>
        <p:xfrm>
          <a:off x="457200" y="1600200"/>
          <a:ext cx="8229600" cy="412496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ctr"/>
                      <a:r>
                        <a:rPr lang="en-US" dirty="0" smtClean="0"/>
                        <a:t>Rubric scale</a:t>
                      </a:r>
                      <a:endParaRPr lang="en-US" dirty="0"/>
                    </a:p>
                  </a:txBody>
                  <a:tcPr/>
                </a:tc>
                <a:tc>
                  <a:txBody>
                    <a:bodyPr/>
                    <a:lstStyle/>
                    <a:p>
                      <a:endParaRPr lang="en-US" dirty="0"/>
                    </a:p>
                  </a:txBody>
                  <a:tcPr/>
                </a:tc>
              </a:tr>
              <a:tr h="370840">
                <a:tc>
                  <a:txBody>
                    <a:bodyPr/>
                    <a:lstStyle/>
                    <a:p>
                      <a:pPr algn="ctr"/>
                      <a:r>
                        <a:rPr lang="en-US" b="1" dirty="0" smtClean="0">
                          <a:solidFill>
                            <a:schemeClr val="tx2">
                              <a:lumMod val="50000"/>
                            </a:schemeClr>
                          </a:solidFill>
                        </a:rPr>
                        <a:t>Emerging</a:t>
                      </a:r>
                    </a:p>
                    <a:p>
                      <a:pPr algn="ctr"/>
                      <a:r>
                        <a:rPr lang="en-US" b="1" dirty="0" smtClean="0">
                          <a:solidFill>
                            <a:schemeClr val="tx2">
                              <a:lumMod val="50000"/>
                            </a:schemeClr>
                          </a:solidFill>
                        </a:rPr>
                        <a:t>1 – 2</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Problem clarification is cursory and non-methodical. The team does not consider client preferences. Initial technical specifications are</a:t>
                      </a:r>
                    </a:p>
                    <a:p>
                      <a:r>
                        <a:rPr lang="en-US" sz="1800" kern="1200" baseline="0" dirty="0" smtClean="0">
                          <a:solidFill>
                            <a:schemeClr val="dk1"/>
                          </a:solidFill>
                          <a:latin typeface="+mn-lt"/>
                          <a:ea typeface="+mn-ea"/>
                          <a:cs typeface="+mn-cs"/>
                        </a:rPr>
                        <a:t>partially targeted</a:t>
                      </a:r>
                      <a:endParaRPr lang="en-US" dirty="0"/>
                    </a:p>
                  </a:txBody>
                  <a:tcPr/>
                </a:tc>
              </a:tr>
              <a:tr h="162560">
                <a:tc>
                  <a:txBody>
                    <a:bodyPr/>
                    <a:lstStyle/>
                    <a:p>
                      <a:pPr algn="ctr"/>
                      <a:endParaRPr lang="en-US" b="1" dirty="0">
                        <a:solidFill>
                          <a:schemeClr val="tx2">
                            <a:lumMod val="50000"/>
                          </a:schemeClr>
                        </a:solidFill>
                      </a:endParaRPr>
                    </a:p>
                  </a:txBody>
                  <a:tcPr anchor="ctr"/>
                </a:tc>
                <a:tc>
                  <a:txBody>
                    <a:bodyPr/>
                    <a:lstStyle/>
                    <a:p>
                      <a:endParaRPr lang="en-US"/>
                    </a:p>
                  </a:txBody>
                  <a:tcPr/>
                </a:tc>
              </a:tr>
              <a:tr h="370840">
                <a:tc>
                  <a:txBody>
                    <a:bodyPr/>
                    <a:lstStyle/>
                    <a:p>
                      <a:pPr algn="ctr"/>
                      <a:r>
                        <a:rPr lang="en-US" b="1" dirty="0" smtClean="0">
                          <a:solidFill>
                            <a:schemeClr val="tx2">
                              <a:lumMod val="50000"/>
                            </a:schemeClr>
                          </a:solidFill>
                        </a:rPr>
                        <a:t>Competent</a:t>
                      </a:r>
                    </a:p>
                    <a:p>
                      <a:pPr algn="ctr"/>
                      <a:r>
                        <a:rPr lang="en-US" b="1" dirty="0" smtClean="0">
                          <a:solidFill>
                            <a:schemeClr val="tx2">
                              <a:lumMod val="50000"/>
                            </a:schemeClr>
                          </a:solidFill>
                        </a:rPr>
                        <a:t>3 – 4</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Client preferences are referenced and the problem is clarified, but some of the steps during the problem clarification process have been skipped or treated superficially. The primary initial specifications are targeted and consist of metrics and values.</a:t>
                      </a:r>
                      <a:endParaRPr lang="en-US" dirty="0"/>
                    </a:p>
                  </a:txBody>
                  <a:tcPr/>
                </a:tc>
              </a:tr>
              <a:tr h="370840">
                <a:tc>
                  <a:txBody>
                    <a:bodyPr/>
                    <a:lstStyle/>
                    <a:p>
                      <a:pPr algn="ctr"/>
                      <a:endParaRPr lang="en-US" b="1" dirty="0">
                        <a:solidFill>
                          <a:schemeClr val="tx2">
                            <a:lumMod val="50000"/>
                          </a:schemeClr>
                        </a:solidFill>
                      </a:endParaRPr>
                    </a:p>
                  </a:txBody>
                  <a:tcPr anchor="ctr"/>
                </a:tc>
                <a:tc>
                  <a:txBody>
                    <a:bodyPr/>
                    <a:lstStyle/>
                    <a:p>
                      <a:endParaRPr lang="en-US" dirty="0"/>
                    </a:p>
                  </a:txBody>
                  <a:tcPr/>
                </a:tc>
              </a:tr>
              <a:tr h="370840">
                <a:tc>
                  <a:txBody>
                    <a:bodyPr/>
                    <a:lstStyle/>
                    <a:p>
                      <a:pPr algn="ctr"/>
                      <a:r>
                        <a:rPr lang="en-US" b="1" dirty="0" smtClean="0">
                          <a:solidFill>
                            <a:schemeClr val="tx2">
                              <a:lumMod val="50000"/>
                            </a:schemeClr>
                          </a:solidFill>
                        </a:rPr>
                        <a:t>Mastering</a:t>
                      </a:r>
                    </a:p>
                    <a:p>
                      <a:pPr algn="ctr"/>
                      <a:r>
                        <a:rPr lang="en-US" b="1" dirty="0" smtClean="0">
                          <a:solidFill>
                            <a:schemeClr val="tx2">
                              <a:lumMod val="50000"/>
                            </a:schemeClr>
                          </a:solidFill>
                        </a:rPr>
                        <a:t>5 – 6</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The problem is reviewed and reformulated using a systematic approach. All necessary technical specifications consist of accurate and complete metrics and values.</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1: </a:t>
            </a:r>
            <a:br>
              <a:rPr lang="en-US" dirty="0" smtClean="0"/>
            </a:br>
            <a:r>
              <a:rPr lang="en-US" b="1" dirty="0" smtClean="0">
                <a:solidFill>
                  <a:srgbClr val="C00000"/>
                </a:solidFill>
              </a:rPr>
              <a:t>Problem Clarification </a:t>
            </a:r>
            <a:endParaRPr lang="en-US" dirty="0">
              <a:solidFill>
                <a:srgbClr val="C00000"/>
              </a:solidFill>
            </a:endParaRPr>
          </a:p>
        </p:txBody>
      </p:sp>
      <p:graphicFrame>
        <p:nvGraphicFramePr>
          <p:cNvPr id="5" name="Content Placeholder 4"/>
          <p:cNvGraphicFramePr>
            <a:graphicFrameLocks noGrp="1"/>
          </p:cNvGraphicFramePr>
          <p:nvPr>
            <p:ph idx="1"/>
          </p:nvPr>
        </p:nvGraphicFramePr>
        <p:xfrm>
          <a:off x="457200" y="1600200"/>
          <a:ext cx="8229600" cy="302768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ctr"/>
                      <a:r>
                        <a:rPr lang="en-US" dirty="0" smtClean="0"/>
                        <a:t>Rubric scale</a:t>
                      </a:r>
                      <a:endParaRPr lang="en-US" dirty="0"/>
                    </a:p>
                  </a:txBody>
                  <a:tcPr/>
                </a:tc>
                <a:tc>
                  <a:txBody>
                    <a:bodyPr/>
                    <a:lstStyle/>
                    <a:p>
                      <a:endParaRPr lang="en-US" dirty="0"/>
                    </a:p>
                  </a:txBody>
                  <a:tcPr/>
                </a:tc>
              </a:tr>
              <a:tr h="370840">
                <a:tc>
                  <a:txBody>
                    <a:bodyPr/>
                    <a:lstStyle/>
                    <a:p>
                      <a:pPr algn="ctr"/>
                      <a:r>
                        <a:rPr lang="en-US" b="1" dirty="0" smtClean="0">
                          <a:solidFill>
                            <a:schemeClr val="tx2">
                              <a:lumMod val="50000"/>
                            </a:schemeClr>
                          </a:solidFill>
                        </a:rPr>
                        <a:t>Emerging</a:t>
                      </a:r>
                    </a:p>
                    <a:p>
                      <a:pPr algn="ctr"/>
                      <a:r>
                        <a:rPr lang="en-US" b="1" dirty="0" smtClean="0">
                          <a:solidFill>
                            <a:schemeClr val="tx2">
                              <a:lumMod val="50000"/>
                            </a:schemeClr>
                          </a:solidFill>
                        </a:rPr>
                        <a:t>1 – 2</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Few, if any, stakeholder perspectives beyond the client are taken into consideration during problem clarification.</a:t>
                      </a:r>
                      <a:endParaRPr lang="en-US" dirty="0"/>
                    </a:p>
                  </a:txBody>
                  <a:tcPr/>
                </a:tc>
              </a:tr>
              <a:tr h="162560">
                <a:tc>
                  <a:txBody>
                    <a:bodyPr/>
                    <a:lstStyle/>
                    <a:p>
                      <a:pPr algn="ctr"/>
                      <a:endParaRPr lang="en-US" b="1" dirty="0">
                        <a:solidFill>
                          <a:schemeClr val="tx2">
                            <a:lumMod val="50000"/>
                          </a:schemeClr>
                        </a:solidFill>
                      </a:endParaRPr>
                    </a:p>
                  </a:txBody>
                  <a:tcPr anchor="ctr"/>
                </a:tc>
                <a:tc>
                  <a:txBody>
                    <a:bodyPr/>
                    <a:lstStyle/>
                    <a:p>
                      <a:endParaRPr lang="en-US" dirty="0"/>
                    </a:p>
                  </a:txBody>
                  <a:tcPr/>
                </a:tc>
              </a:tr>
              <a:tr h="370840">
                <a:tc>
                  <a:txBody>
                    <a:bodyPr/>
                    <a:lstStyle/>
                    <a:p>
                      <a:pPr algn="ctr"/>
                      <a:r>
                        <a:rPr lang="en-US" b="1" dirty="0" smtClean="0">
                          <a:solidFill>
                            <a:schemeClr val="tx2">
                              <a:lumMod val="50000"/>
                            </a:schemeClr>
                          </a:solidFill>
                        </a:rPr>
                        <a:t>Competent</a:t>
                      </a:r>
                    </a:p>
                    <a:p>
                      <a:pPr algn="ctr"/>
                      <a:r>
                        <a:rPr lang="en-US" b="1" dirty="0" smtClean="0">
                          <a:solidFill>
                            <a:schemeClr val="tx2">
                              <a:lumMod val="50000"/>
                            </a:schemeClr>
                          </a:solidFill>
                        </a:rPr>
                        <a:t>3 – 4</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The perspectives of most stakeholders have been considered, but only at a given point during problem clarification.</a:t>
                      </a:r>
                      <a:endParaRPr lang="en-US" dirty="0"/>
                    </a:p>
                  </a:txBody>
                  <a:tcPr/>
                </a:tc>
              </a:tr>
              <a:tr h="370840">
                <a:tc>
                  <a:txBody>
                    <a:bodyPr/>
                    <a:lstStyle/>
                    <a:p>
                      <a:pPr algn="ctr"/>
                      <a:endParaRPr lang="en-US" b="1" dirty="0">
                        <a:solidFill>
                          <a:schemeClr val="tx2">
                            <a:lumMod val="50000"/>
                          </a:schemeClr>
                        </a:solidFill>
                      </a:endParaRPr>
                    </a:p>
                  </a:txBody>
                  <a:tcPr anchor="ctr"/>
                </a:tc>
                <a:tc>
                  <a:txBody>
                    <a:bodyPr/>
                    <a:lstStyle/>
                    <a:p>
                      <a:endParaRPr lang="en-US" dirty="0"/>
                    </a:p>
                  </a:txBody>
                  <a:tcPr/>
                </a:tc>
              </a:tr>
              <a:tr h="370840">
                <a:tc>
                  <a:txBody>
                    <a:bodyPr/>
                    <a:lstStyle/>
                    <a:p>
                      <a:pPr algn="ctr"/>
                      <a:r>
                        <a:rPr lang="en-US" b="1" dirty="0" smtClean="0">
                          <a:solidFill>
                            <a:schemeClr val="tx2">
                              <a:lumMod val="50000"/>
                            </a:schemeClr>
                          </a:solidFill>
                        </a:rPr>
                        <a:t>Mastering</a:t>
                      </a:r>
                    </a:p>
                    <a:p>
                      <a:pPr algn="ctr"/>
                      <a:r>
                        <a:rPr lang="en-US" b="1" dirty="0" smtClean="0">
                          <a:solidFill>
                            <a:schemeClr val="tx2">
                              <a:lumMod val="50000"/>
                            </a:schemeClr>
                          </a:solidFill>
                        </a:rPr>
                        <a:t>5 – 6</a:t>
                      </a:r>
                      <a:endParaRPr lang="en-US" b="1" dirty="0">
                        <a:solidFill>
                          <a:schemeClr val="tx2">
                            <a:lumMod val="50000"/>
                          </a:schemeClr>
                        </a:solidFill>
                      </a:endParaRPr>
                    </a:p>
                  </a:txBody>
                  <a:tcPr anchor="ctr"/>
                </a:tc>
                <a:tc>
                  <a:txBody>
                    <a:bodyPr/>
                    <a:lstStyle/>
                    <a:p>
                      <a:r>
                        <a:rPr lang="en-US" sz="1800" kern="1200" baseline="0" dirty="0" smtClean="0">
                          <a:solidFill>
                            <a:schemeClr val="dk1"/>
                          </a:solidFill>
                          <a:latin typeface="+mn-lt"/>
                          <a:ea typeface="+mn-ea"/>
                          <a:cs typeface="+mn-cs"/>
                        </a:rPr>
                        <a:t>The needs of the client and the perspectives of all stakeholders have been carefully weighed throughout problem clarification.</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1: </a:t>
            </a:r>
            <a:br>
              <a:rPr lang="en-US" dirty="0" smtClean="0"/>
            </a:br>
            <a:r>
              <a:rPr lang="en-US" b="1" dirty="0" smtClean="0">
                <a:solidFill>
                  <a:srgbClr val="C00000"/>
                </a:solidFill>
              </a:rPr>
              <a:t>Problem Clarification </a:t>
            </a:r>
            <a:endParaRPr lang="en-US" dirty="0">
              <a:solidFill>
                <a:srgbClr val="C00000"/>
              </a:solidFill>
            </a:endParaRPr>
          </a:p>
        </p:txBody>
      </p:sp>
      <p:graphicFrame>
        <p:nvGraphicFramePr>
          <p:cNvPr id="5" name="Content Placeholder 4"/>
          <p:cNvGraphicFramePr>
            <a:graphicFrameLocks noGrp="1"/>
          </p:cNvGraphicFramePr>
          <p:nvPr>
            <p:ph idx="1"/>
          </p:nvPr>
        </p:nvGraphicFramePr>
        <p:xfrm>
          <a:off x="457200" y="1600200"/>
          <a:ext cx="8229600" cy="330200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ctr"/>
                      <a:r>
                        <a:rPr lang="en-US" dirty="0" smtClean="0"/>
                        <a:t>Rubric scale</a:t>
                      </a:r>
                      <a:endParaRPr lang="en-US" dirty="0"/>
                    </a:p>
                  </a:txBody>
                  <a:tcPr/>
                </a:tc>
                <a:tc>
                  <a:txBody>
                    <a:bodyPr/>
                    <a:lstStyle/>
                    <a:p>
                      <a:endParaRPr lang="en-US" dirty="0"/>
                    </a:p>
                  </a:txBody>
                  <a:tcPr/>
                </a:tc>
              </a:tr>
              <a:tr h="370840">
                <a:tc>
                  <a:txBody>
                    <a:bodyPr/>
                    <a:lstStyle/>
                    <a:p>
                      <a:pPr algn="ctr"/>
                      <a:r>
                        <a:rPr lang="en-US" b="1" dirty="0" smtClean="0">
                          <a:solidFill>
                            <a:schemeClr val="tx2">
                              <a:lumMod val="50000"/>
                            </a:schemeClr>
                          </a:solidFill>
                        </a:rPr>
                        <a:t>Emerging</a:t>
                      </a:r>
                    </a:p>
                    <a:p>
                      <a:pPr algn="ctr"/>
                      <a:r>
                        <a:rPr lang="en-US" b="1" dirty="0" smtClean="0">
                          <a:solidFill>
                            <a:schemeClr val="tx2">
                              <a:lumMod val="50000"/>
                            </a:schemeClr>
                          </a:solidFill>
                        </a:rPr>
                        <a:t>1 – 2</a:t>
                      </a:r>
                      <a:endParaRPr lang="en-US" b="1" dirty="0">
                        <a:solidFill>
                          <a:schemeClr val="tx2">
                            <a:lumMod val="50000"/>
                          </a:schemeClr>
                        </a:solidFill>
                      </a:endParaRPr>
                    </a:p>
                  </a:txBody>
                  <a:tcPr anchor="ctr"/>
                </a:tc>
                <a:tc>
                  <a:txBody>
                    <a:bodyPr/>
                    <a:lstStyle/>
                    <a:p>
                      <a:pPr algn="just"/>
                      <a:r>
                        <a:rPr lang="en-US" sz="1800" kern="1200" baseline="0" dirty="0" smtClean="0">
                          <a:solidFill>
                            <a:schemeClr val="dk1"/>
                          </a:solidFill>
                          <a:latin typeface="+mn-lt"/>
                          <a:ea typeface="+mn-ea"/>
                          <a:cs typeface="+mn-cs"/>
                        </a:rPr>
                        <a:t>Little or no evidence that related contemporary issues and/or professional challenges were taken into consideration.</a:t>
                      </a:r>
                      <a:endParaRPr lang="en-US" dirty="0"/>
                    </a:p>
                  </a:txBody>
                  <a:tcPr/>
                </a:tc>
              </a:tr>
              <a:tr h="16256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Competent</a:t>
                      </a:r>
                    </a:p>
                    <a:p>
                      <a:pPr algn="ctr"/>
                      <a:r>
                        <a:rPr lang="en-US" b="1" dirty="0" smtClean="0">
                          <a:solidFill>
                            <a:schemeClr val="tx2">
                              <a:lumMod val="50000"/>
                            </a:schemeClr>
                          </a:solidFill>
                        </a:rPr>
                        <a:t>3 – 4</a:t>
                      </a:r>
                      <a:endParaRPr lang="en-US" b="1" dirty="0">
                        <a:solidFill>
                          <a:schemeClr val="tx2">
                            <a:lumMod val="50000"/>
                          </a:schemeClr>
                        </a:solidFill>
                      </a:endParaRPr>
                    </a:p>
                  </a:txBody>
                  <a:tcPr anchor="ctr"/>
                </a:tc>
                <a:tc>
                  <a:txBody>
                    <a:bodyPr/>
                    <a:lstStyle/>
                    <a:p>
                      <a:pPr algn="just"/>
                      <a:r>
                        <a:rPr lang="en-US" sz="1800" kern="1200" baseline="0" dirty="0" smtClean="0">
                          <a:solidFill>
                            <a:schemeClr val="dk1"/>
                          </a:solidFill>
                          <a:latin typeface="+mn-lt"/>
                          <a:ea typeface="+mn-ea"/>
                          <a:cs typeface="+mn-cs"/>
                        </a:rPr>
                        <a:t>The problem is adequately articulated but teams may have not fully considered related contemporary issues or professional challenges.</a:t>
                      </a:r>
                      <a:endParaRPr lang="en-US" dirty="0"/>
                    </a:p>
                  </a:txBody>
                  <a:tcPr/>
                </a:tc>
              </a:tr>
              <a:tr h="370840">
                <a:tc>
                  <a:txBody>
                    <a:bodyPr/>
                    <a:lstStyle/>
                    <a:p>
                      <a:pPr algn="ctr"/>
                      <a:endParaRPr lang="en-US" b="1" dirty="0">
                        <a:solidFill>
                          <a:schemeClr val="tx2">
                            <a:lumMod val="50000"/>
                          </a:schemeClr>
                        </a:solidFill>
                      </a:endParaRPr>
                    </a:p>
                  </a:txBody>
                  <a:tcPr anchor="ctr"/>
                </a:tc>
                <a:tc>
                  <a:txBody>
                    <a:bodyPr/>
                    <a:lstStyle/>
                    <a:p>
                      <a:pPr algn="just"/>
                      <a:endParaRPr lang="en-US" dirty="0"/>
                    </a:p>
                  </a:txBody>
                  <a:tcPr/>
                </a:tc>
              </a:tr>
              <a:tr h="370840">
                <a:tc>
                  <a:txBody>
                    <a:bodyPr/>
                    <a:lstStyle/>
                    <a:p>
                      <a:pPr algn="ctr"/>
                      <a:r>
                        <a:rPr lang="en-US" b="1" dirty="0" smtClean="0">
                          <a:solidFill>
                            <a:schemeClr val="tx2">
                              <a:lumMod val="50000"/>
                            </a:schemeClr>
                          </a:solidFill>
                        </a:rPr>
                        <a:t>Mastering</a:t>
                      </a:r>
                    </a:p>
                    <a:p>
                      <a:pPr algn="ctr"/>
                      <a:r>
                        <a:rPr lang="en-US" b="1" dirty="0" smtClean="0">
                          <a:solidFill>
                            <a:schemeClr val="tx2">
                              <a:lumMod val="50000"/>
                            </a:schemeClr>
                          </a:solidFill>
                        </a:rPr>
                        <a:t>5 – 6</a:t>
                      </a:r>
                      <a:endParaRPr lang="en-US" b="1" dirty="0">
                        <a:solidFill>
                          <a:schemeClr val="tx2">
                            <a:lumMod val="50000"/>
                          </a:schemeClr>
                        </a:solidFill>
                      </a:endParaRPr>
                    </a:p>
                  </a:txBody>
                  <a:tcPr anchor="ctr"/>
                </a:tc>
                <a:tc>
                  <a:txBody>
                    <a:bodyPr/>
                    <a:lstStyle/>
                    <a:p>
                      <a:pPr algn="just"/>
                      <a:r>
                        <a:rPr lang="en-US" sz="1800" kern="1200" baseline="0" dirty="0" smtClean="0">
                          <a:solidFill>
                            <a:schemeClr val="dk1"/>
                          </a:solidFill>
                          <a:latin typeface="+mn-lt"/>
                          <a:ea typeface="+mn-ea"/>
                          <a:cs typeface="+mn-cs"/>
                        </a:rPr>
                        <a:t>The problem is clearly articulated with well-defined parameters that realistically consider contemporary issues, along with professional challenges.</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 2: </a:t>
            </a:r>
            <a:br>
              <a:rPr lang="en-US" dirty="0" smtClean="0"/>
            </a:br>
            <a:r>
              <a:rPr lang="en-US" i="1" dirty="0" smtClean="0"/>
              <a:t> </a:t>
            </a:r>
            <a:r>
              <a:rPr lang="en-US" b="1" dirty="0" smtClean="0">
                <a:solidFill>
                  <a:srgbClr val="C00000"/>
                </a:solidFill>
              </a:rPr>
              <a:t>Impact Analysis</a:t>
            </a:r>
            <a:endParaRPr lang="en-US" b="1" dirty="0">
              <a:solidFill>
                <a:srgbClr val="C00000"/>
              </a:solidFill>
            </a:endParaRPr>
          </a:p>
        </p:txBody>
      </p:sp>
      <p:sp>
        <p:nvSpPr>
          <p:cNvPr id="3" name="Content Placeholder 2"/>
          <p:cNvSpPr>
            <a:spLocks noGrp="1"/>
          </p:cNvSpPr>
          <p:nvPr>
            <p:ph idx="1"/>
          </p:nvPr>
        </p:nvSpPr>
        <p:spPr/>
        <p:txBody>
          <a:bodyPr>
            <a:normAutofit/>
          </a:bodyPr>
          <a:lstStyle/>
          <a:p>
            <a:pPr marL="1588" indent="-1588">
              <a:buNone/>
            </a:pPr>
            <a:r>
              <a:rPr lang="en-US" sz="2800" i="1" dirty="0" smtClean="0"/>
              <a:t>Considers </a:t>
            </a:r>
            <a:r>
              <a:rPr lang="en-US" sz="2800" i="1" dirty="0"/>
              <a:t>the impacts of the design in ethical, global, economic, societal, cultural, and </a:t>
            </a:r>
            <a:r>
              <a:rPr lang="en-US" sz="2800" i="1" dirty="0" smtClean="0"/>
              <a:t>environmental </a:t>
            </a:r>
            <a:r>
              <a:rPr lang="pt-BR" sz="2800" i="1" dirty="0" smtClean="0"/>
              <a:t>contexts</a:t>
            </a:r>
            <a:r>
              <a:rPr lang="pt-BR" sz="2800" i="1" dirty="0"/>
              <a:t>. </a:t>
            </a:r>
            <a:endParaRPr lang="pt-BR" sz="2800" i="1" dirty="0" smtClean="0"/>
          </a:p>
          <a:p>
            <a:pPr>
              <a:buNone/>
            </a:pPr>
            <a:r>
              <a:rPr lang="pt-BR" sz="2800" b="1" i="1" dirty="0" smtClean="0">
                <a:solidFill>
                  <a:srgbClr val="00B050"/>
                </a:solidFill>
              </a:rPr>
              <a:t>ABET </a:t>
            </a:r>
            <a:r>
              <a:rPr lang="pt-BR" sz="2800" b="1" i="1" dirty="0">
                <a:solidFill>
                  <a:srgbClr val="00B050"/>
                </a:solidFill>
              </a:rPr>
              <a:t>3c, 3f, 3h, 3i, </a:t>
            </a:r>
            <a:r>
              <a:rPr lang="pt-BR" sz="2800" b="1" i="1" dirty="0" smtClean="0">
                <a:solidFill>
                  <a:srgbClr val="00B050"/>
                </a:solidFill>
              </a:rPr>
              <a:t>3j</a:t>
            </a:r>
            <a:endParaRPr lang="en-US" sz="2800" b="1" i="1" dirty="0" smtClean="0">
              <a:solidFill>
                <a:srgbClr val="00B05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1331</Words>
  <Application>Microsoft Office PowerPoint</Application>
  <PresentationFormat>On-screen Show (4:3)</PresentationFormat>
  <Paragraphs>186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Engineering Design Rubric</vt:lpstr>
      <vt:lpstr>Slide 2</vt:lpstr>
      <vt:lpstr>Slide 3</vt:lpstr>
      <vt:lpstr>Engineering Design Rubric</vt:lpstr>
      <vt:lpstr>Dimension 1:  Problem Clarification</vt:lpstr>
      <vt:lpstr>Dimension 1:  Problem Clarification </vt:lpstr>
      <vt:lpstr>Dimension 1:  Problem Clarification </vt:lpstr>
      <vt:lpstr>Dimension 1:  Problem Clarification </vt:lpstr>
      <vt:lpstr>Dimension 2:   Impact Analysis</vt:lpstr>
      <vt:lpstr>Dimension 2:   Impact Analysis</vt:lpstr>
      <vt:lpstr>Dimension 2:   Impact Analysis</vt:lpstr>
      <vt:lpstr>Dimension 2:   Impact Analysis</vt:lpstr>
      <vt:lpstr>Dimension 3:   Concept Generation</vt:lpstr>
      <vt:lpstr>Dimension 3:   Concept Generation</vt:lpstr>
      <vt:lpstr>Dimension 3:   Concept Generation</vt:lpstr>
      <vt:lpstr>Dimension 3:   Concept Generation</vt:lpstr>
      <vt:lpstr>Dimension 7:  Communication</vt:lpstr>
      <vt:lpstr>Dimension 7:   Communication</vt:lpstr>
      <vt:lpstr>Dimension 7:   Communication</vt:lpstr>
      <vt:lpstr>Dimension 7:   Communication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Design Rubric</dc:title>
  <dc:creator>V Tavera-Delgado</dc:creator>
  <cp:lastModifiedBy>Jose Delgado-Froas</cp:lastModifiedBy>
  <cp:revision>4</cp:revision>
  <dcterms:created xsi:type="dcterms:W3CDTF">2011-02-15T18:15:57Z</dcterms:created>
  <dcterms:modified xsi:type="dcterms:W3CDTF">2012-03-01T00:51:57Z</dcterms:modified>
</cp:coreProperties>
</file>