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9" r:id="rId4"/>
    <p:sldId id="257" r:id="rId5"/>
    <p:sldId id="297" r:id="rId6"/>
    <p:sldId id="265" r:id="rId7"/>
    <p:sldId id="264" r:id="rId8"/>
    <p:sldId id="258" r:id="rId9"/>
    <p:sldId id="267" r:id="rId10"/>
    <p:sldId id="268" r:id="rId11"/>
    <p:sldId id="259" r:id="rId12"/>
    <p:sldId id="266" r:id="rId13"/>
    <p:sldId id="263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33" autoAdjust="0"/>
  </p:normalViewPr>
  <p:slideViewPr>
    <p:cSldViewPr>
      <p:cViewPr varScale="1">
        <p:scale>
          <a:sx n="139" d="100"/>
          <a:sy n="139" d="100"/>
        </p:scale>
        <p:origin x="-12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8/26/14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people.csail.mit.edu/stefie1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98M</a:t>
            </a:r>
            <a:r>
              <a:rPr lang="en-US" baseline="0" dirty="0" smtClean="0"/>
              <a:t> per year to WA fruit growers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0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north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EE/ME</a:t>
            </a:r>
          </a:p>
          <a:p>
            <a:endParaRPr lang="en-US" dirty="0" smtClean="0"/>
          </a:p>
          <a:p>
            <a:r>
              <a:rPr lang="en-US" dirty="0" smtClean="0"/>
              <a:t>Grasping</a:t>
            </a:r>
          </a:p>
          <a:p>
            <a:r>
              <a:rPr lang="en-US" dirty="0" smtClean="0"/>
              <a:t>Perception/Vision</a:t>
            </a:r>
          </a:p>
          <a:p>
            <a:r>
              <a:rPr lang="en-US" dirty="0" smtClean="0"/>
              <a:t>Control</a:t>
            </a:r>
          </a:p>
          <a:p>
            <a:endParaRPr lang="en-US" dirty="0" smtClean="0"/>
          </a:p>
          <a:p>
            <a:r>
              <a:rPr lang="en-US" dirty="0" smtClean="0"/>
              <a:t>S. </a:t>
            </a:r>
            <a:r>
              <a:rPr lang="en-US" dirty="0" err="1" smtClean="0"/>
              <a:t>Tellex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http://people.csail.mit.edu/stefie10/</a:t>
            </a:r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 err="1" smtClean="0"/>
              <a:t>Thomaz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7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ocqB6_y71xE" TargetMode="External"/><Relationship Id="rId4" Type="http://schemas.openxmlformats.org/officeDocument/2006/relationships/hyperlink" Target="http://www.youtube.com/watch?v=chPanW0QWhA" TargetMode="External"/><Relationship Id="rId5" Type="http://schemas.openxmlformats.org/officeDocument/2006/relationships/hyperlink" Target="http://www.youtube.com/watch?v=Tqk7fSAjsx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VrxvqYlCD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3Cq0sy4TBs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geqip_0Vje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10600" cy="1470025"/>
          </a:xfrm>
        </p:spPr>
        <p:txBody>
          <a:bodyPr/>
          <a:lstStyle/>
          <a:p>
            <a:r>
              <a:rPr lang="en-US" dirty="0" err="1" smtClean="0"/>
              <a:t>Cpt_S</a:t>
            </a:r>
            <a:r>
              <a:rPr lang="en-US" dirty="0" smtClean="0"/>
              <a:t> 483: Introduction to Robotics</a:t>
            </a:r>
            <a:endParaRPr lang="en-US" sz="3600" dirty="0"/>
          </a:p>
        </p:txBody>
      </p:sp>
      <p:pic>
        <p:nvPicPr>
          <p:cNvPr id="1026" name="Picture 2" descr="http://www.warcrafthuntersunion.com/wp-content/uploads/2011/07/rob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3914775"/>
            <a:ext cx="2943225" cy="2943225"/>
          </a:xfrm>
          <a:prstGeom prst="rect">
            <a:avLst/>
          </a:prstGeom>
          <a:noFill/>
        </p:spPr>
      </p:pic>
      <p:pic>
        <p:nvPicPr>
          <p:cNvPr id="1028" name="Picture 4" descr="http://images.wikia.com/terminator/images/archive/4/49/20100204104618!Termin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2633"/>
            <a:ext cx="3657600" cy="2925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ore.iheartengineering.com/media/catalog/product/cache/1/image/9df78eab33525d08d6e5fb8d27136e95/i/h/ihe-2700-000c-0000-00_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33800"/>
            <a:ext cx="41656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TurtleBot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Open source hardware and software</a:t>
            </a:r>
          </a:p>
          <a:p>
            <a:r>
              <a:rPr lang="en-US" dirty="0" err="1" smtClean="0"/>
              <a:t>Kobuki</a:t>
            </a:r>
            <a:r>
              <a:rPr lang="en-US" dirty="0" smtClean="0"/>
              <a:t> base (formerly Create by iRobot)</a:t>
            </a:r>
          </a:p>
          <a:p>
            <a:pPr lvl="1"/>
            <a:r>
              <a:rPr lang="en-US" dirty="0" smtClean="0"/>
              <a:t>25.6 in/s, 180 deg/s</a:t>
            </a:r>
          </a:p>
          <a:p>
            <a:pPr lvl="1"/>
            <a:r>
              <a:rPr lang="en-US" dirty="0" smtClean="0"/>
              <a:t>3 forward bump sensors</a:t>
            </a:r>
          </a:p>
          <a:p>
            <a:pPr lvl="1"/>
            <a:r>
              <a:rPr lang="en-US" dirty="0" smtClean="0"/>
              <a:t>3 cliff sensors</a:t>
            </a:r>
          </a:p>
          <a:p>
            <a:pPr lvl="1"/>
            <a:r>
              <a:rPr lang="en-US" dirty="0" smtClean="0"/>
              <a:t>2 wheel drop sensors (picked up / stuck)</a:t>
            </a:r>
          </a:p>
          <a:p>
            <a:pPr lvl="1"/>
            <a:r>
              <a:rPr lang="en-US" dirty="0" err="1" smtClean="0"/>
              <a:t>Odometry</a:t>
            </a:r>
            <a:r>
              <a:rPr lang="en-US" dirty="0" smtClean="0"/>
              <a:t>: 11.7 ticks / mm, 2578 ticks / wheel rev</a:t>
            </a:r>
          </a:p>
          <a:p>
            <a:r>
              <a:rPr lang="en-US" dirty="0" err="1" smtClean="0"/>
              <a:t>Kinect</a:t>
            </a:r>
            <a:r>
              <a:rPr lang="en-US" dirty="0" smtClean="0"/>
              <a:t> Sensor: RGBD, can simulate laser</a:t>
            </a:r>
          </a:p>
          <a:p>
            <a:pPr lvl="1"/>
            <a:r>
              <a:rPr lang="en-US" dirty="0" smtClean="0"/>
              <a:t>540x480px, 30fps</a:t>
            </a:r>
          </a:p>
          <a:p>
            <a:pPr lvl="1"/>
            <a:r>
              <a:rPr lang="en-US" dirty="0" smtClean="0"/>
              <a:t>Depth: 0.5-4.0m</a:t>
            </a:r>
          </a:p>
          <a:p>
            <a:r>
              <a:rPr lang="en-US" dirty="0" smtClean="0"/>
              <a:t>Onboard gyroscope</a:t>
            </a:r>
          </a:p>
          <a:p>
            <a:r>
              <a:rPr lang="en-US" dirty="0" err="1" smtClean="0"/>
              <a:t>Netbook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6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(Great) Expectations</a:t>
            </a:r>
          </a:p>
          <a:p>
            <a:pPr lvl="1"/>
            <a:r>
              <a:rPr lang="en-US" dirty="0" smtClean="0"/>
              <a:t>Motivation (Robots are Awesome)</a:t>
            </a:r>
          </a:p>
          <a:p>
            <a:pPr lvl="1"/>
            <a:r>
              <a:rPr lang="en-US" dirty="0" smtClean="0"/>
              <a:t>Robots are Awful</a:t>
            </a:r>
          </a:p>
          <a:p>
            <a:pPr lvl="1"/>
            <a:r>
              <a:rPr lang="en-US" dirty="0" smtClean="0"/>
              <a:t>Looking up info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Course Languages</a:t>
            </a:r>
          </a:p>
          <a:p>
            <a:r>
              <a:rPr lang="en-US" dirty="0" smtClean="0"/>
              <a:t>Linux</a:t>
            </a:r>
            <a:endParaRPr lang="en-US" dirty="0"/>
          </a:p>
        </p:txBody>
      </p:sp>
      <p:pic>
        <p:nvPicPr>
          <p:cNvPr id="16386" name="Picture 2" descr="http://www.quorrischarmyn.com/wp-content/uploads/2013/01/nod32rob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332" y="2638425"/>
            <a:ext cx="2984668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ALWAYS work</a:t>
            </a:r>
            <a:endParaRPr lang="en-US" dirty="0" smtClean="0"/>
          </a:p>
          <a:p>
            <a:r>
              <a:rPr lang="en-US" dirty="0" smtClean="0"/>
              <a:t>Even for </a:t>
            </a:r>
            <a:r>
              <a:rPr lang="en-US" dirty="0" smtClean="0">
                <a:hlinkClick r:id="rId3"/>
              </a:rPr>
              <a:t>photography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Cheetah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Big Dog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5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this course be useful?</a:t>
            </a:r>
          </a:p>
          <a:p>
            <a:r>
              <a:rPr lang="en-US" dirty="0" smtClean="0"/>
              <a:t>What comes next?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robot?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 robot may not injure a human being or, through inaction, allow a human being to come to harm.</a:t>
            </a:r>
          </a:p>
          <a:p>
            <a:r>
              <a:rPr lang="en-US" dirty="0"/>
              <a:t>A robot must obey the orders given to it by human beings, except where such orders would conflict with the First Law.</a:t>
            </a:r>
          </a:p>
          <a:p>
            <a:r>
              <a:rPr lang="en-US" dirty="0"/>
              <a:t>A robot must protect its own existence as long as such protection does not conflict with the First or Second Law.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Dana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RoboSub</a:t>
            </a:r>
            <a:endParaRPr lang="en-US" dirty="0" smtClean="0"/>
          </a:p>
          <a:p>
            <a:r>
              <a:rPr lang="en-US" dirty="0" smtClean="0"/>
              <a:t>Robot Club</a:t>
            </a:r>
          </a:p>
          <a:p>
            <a:r>
              <a:rPr lang="en-US" dirty="0" err="1" smtClean="0"/>
              <a:t>Faunc</a:t>
            </a:r>
            <a:r>
              <a:rPr lang="en-US" dirty="0" smtClean="0"/>
              <a:t> Robot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6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or Proposed Robot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Effect </a:t>
            </a:r>
            <a:r>
              <a:rPr lang="en-US" dirty="0"/>
              <a:t>of instructions on </a:t>
            </a:r>
            <a:r>
              <a:rPr lang="en-US" dirty="0" smtClean="0"/>
              <a:t>demonstrations</a:t>
            </a:r>
          </a:p>
          <a:p>
            <a:r>
              <a:rPr lang="en-US" dirty="0" smtClean="0"/>
              <a:t>Robots learning </a:t>
            </a:r>
            <a:r>
              <a:rPr lang="en-US" dirty="0"/>
              <a:t>from, and teaching, humans</a:t>
            </a:r>
          </a:p>
          <a:p>
            <a:endParaRPr lang="en-US" dirty="0" smtClean="0"/>
          </a:p>
          <a:p>
            <a:r>
              <a:rPr lang="en-US" dirty="0" smtClean="0"/>
              <a:t>UAS for Bird Protection</a:t>
            </a:r>
          </a:p>
          <a:p>
            <a:r>
              <a:rPr lang="en-US" dirty="0" smtClean="0"/>
              <a:t>UAS for power line patrol</a:t>
            </a:r>
          </a:p>
          <a:p>
            <a:endParaRPr lang="en-US" dirty="0"/>
          </a:p>
          <a:p>
            <a:r>
              <a:rPr lang="en-US" dirty="0" smtClean="0"/>
              <a:t>Home healthcare robot</a:t>
            </a:r>
          </a:p>
          <a:p>
            <a:r>
              <a:rPr lang="en-US" dirty="0" smtClean="0"/>
              <a:t>Autonomous apple bin transport</a:t>
            </a:r>
          </a:p>
          <a:p>
            <a:r>
              <a:rPr lang="en-US" dirty="0" smtClean="0"/>
              <a:t>Guardrail inspection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262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65083" y="-304800"/>
            <a:ext cx="7178917" cy="5257800"/>
            <a:chOff x="3733801" y="2895600"/>
            <a:chExt cx="5410199" cy="3962400"/>
          </a:xfrm>
        </p:grpSpPr>
        <p:pic>
          <p:nvPicPr>
            <p:cNvPr id="18434" name="Picture 2" descr="USA Map and state capital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33801" y="2958320"/>
              <a:ext cx="5410199" cy="389968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5943600" y="2895600"/>
              <a:ext cx="914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399" y="381000"/>
            <a:ext cx="17941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Born: VT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Raised: NH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High school: 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College: MA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Worked: WI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Grad School: TX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Postdoc</a:t>
            </a:r>
            <a:r>
              <a:rPr lang="en-US" dirty="0" smtClean="0"/>
              <a:t>: CA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Prof.: PA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NOW: WA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6096000"/>
            <a:ext cx="827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Interests:  intelligent agents, multi-agent systems, machine learning, robotics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281577" y="1219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23562" y="1125238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92290" y="1436185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0" y="1295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1524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57800" y="3733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0800" y="2819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77200" y="164938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24200" y="68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1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Mobile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EE (Sensors, Actuators)</a:t>
            </a:r>
          </a:p>
          <a:p>
            <a:r>
              <a:rPr lang="en-US" dirty="0" smtClean="0"/>
              <a:t>ME (Control of </a:t>
            </a:r>
            <a:r>
              <a:rPr lang="en-US" dirty="0" smtClean="0">
                <a:hlinkClick r:id="rId2"/>
              </a:rPr>
              <a:t>Quadcopters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CS (AI)</a:t>
            </a:r>
          </a:p>
          <a:p>
            <a:endParaRPr lang="en-US" dirty="0"/>
          </a:p>
          <a:p>
            <a:r>
              <a:rPr lang="en-US" dirty="0" smtClean="0"/>
              <a:t>Manufacturing</a:t>
            </a:r>
          </a:p>
          <a:p>
            <a:r>
              <a:rPr lang="en-US" dirty="0" err="1" smtClean="0"/>
              <a:t>Teleoperation</a:t>
            </a:r>
            <a:endParaRPr lang="en-US" dirty="0" smtClean="0"/>
          </a:p>
          <a:p>
            <a:r>
              <a:rPr lang="en-US" dirty="0" smtClean="0"/>
              <a:t>Agriculture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PR2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191000"/>
            <a:ext cx="3675362" cy="26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8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(Some)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ROS</a:t>
            </a:r>
          </a:p>
          <a:p>
            <a:pPr marL="0" indent="0">
              <a:buNone/>
            </a:pPr>
            <a:r>
              <a:rPr lang="en-US" dirty="0" smtClean="0"/>
              <a:t>Sensors </a:t>
            </a:r>
            <a:r>
              <a:rPr lang="en-US" dirty="0"/>
              <a:t>and Vision</a:t>
            </a:r>
          </a:p>
          <a:p>
            <a:pPr marL="0" indent="0">
              <a:buNone/>
            </a:pPr>
            <a:r>
              <a:rPr lang="en-US" dirty="0" smtClean="0"/>
              <a:t>Locomotion</a:t>
            </a:r>
            <a:r>
              <a:rPr lang="en-US" dirty="0"/>
              <a:t>, Kinematics, and Maneuverability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Localization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Mapping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Planning</a:t>
            </a:r>
            <a:r>
              <a:rPr lang="en-US" dirty="0" smtClean="0"/>
              <a:t> </a:t>
            </a:r>
            <a:r>
              <a:rPr lang="en-US" dirty="0"/>
              <a:t>and Navigation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Robot </a:t>
            </a:r>
            <a:r>
              <a:rPr lang="en-US" dirty="0">
                <a:solidFill>
                  <a:srgbClr val="FF0000"/>
                </a:solidFill>
              </a:rPr>
              <a:t>Learning</a:t>
            </a:r>
          </a:p>
          <a:p>
            <a:pPr marL="0" indent="0">
              <a:buNone/>
            </a:pPr>
            <a:r>
              <a:rPr lang="en-US" dirty="0" smtClean="0"/>
              <a:t>Multi</a:t>
            </a:r>
            <a:r>
              <a:rPr lang="en-US" dirty="0"/>
              <a:t>-robot coordination</a:t>
            </a:r>
          </a:p>
        </p:txBody>
      </p:sp>
    </p:spTree>
    <p:extLst>
      <p:ext uri="{BB962C8B-B14F-4D97-AF65-F5344CB8AC3E}">
        <p14:creationId xmlns:p14="http://schemas.microsoft.com/office/powerpoint/2010/main" val="131633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Goals of Course</a:t>
            </a:r>
          </a:p>
          <a:p>
            <a:pPr lvl="1"/>
            <a:r>
              <a:rPr lang="en-US" dirty="0" smtClean="0"/>
              <a:t>General Knowledge</a:t>
            </a:r>
          </a:p>
          <a:p>
            <a:pPr lvl="1"/>
            <a:r>
              <a:rPr lang="en-US" dirty="0" smtClean="0"/>
              <a:t>Simulation </a:t>
            </a:r>
            <a:r>
              <a:rPr lang="en-US" dirty="0"/>
              <a:t>vs. Physical</a:t>
            </a:r>
          </a:p>
          <a:p>
            <a:pPr lvl="1"/>
            <a:r>
              <a:rPr lang="en-US" dirty="0" smtClean="0"/>
              <a:t>Final Project</a:t>
            </a:r>
          </a:p>
          <a:p>
            <a:endParaRPr lang="en-US" dirty="0" smtClean="0"/>
          </a:p>
          <a:p>
            <a:r>
              <a:rPr lang="en-US" dirty="0" smtClean="0"/>
              <a:t>Course Web Page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www.eecs.wsu.edu</a:t>
            </a:r>
            <a:r>
              <a:rPr lang="en-US" dirty="0"/>
              <a:t>/~taylorm/14_483/</a:t>
            </a:r>
            <a:r>
              <a:rPr lang="en-US" dirty="0" err="1"/>
              <a:t>index.html</a:t>
            </a:r>
            <a:endParaRPr lang="en-US" dirty="0"/>
          </a:p>
          <a:p>
            <a:pPr lvl="1"/>
            <a:endParaRPr lang="en-US" sz="2400" dirty="0" smtClean="0"/>
          </a:p>
          <a:p>
            <a:r>
              <a:rPr lang="en-US" dirty="0" smtClean="0"/>
              <a:t>Syllabus</a:t>
            </a:r>
          </a:p>
          <a:p>
            <a:r>
              <a:rPr lang="en-US" dirty="0" smtClean="0"/>
              <a:t>Textbook</a:t>
            </a:r>
          </a:p>
          <a:p>
            <a:r>
              <a:rPr lang="en-US" dirty="0" smtClean="0"/>
              <a:t>Office hours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Parrot </a:t>
            </a:r>
            <a:r>
              <a:rPr lang="en-US" dirty="0" err="1" smtClean="0"/>
              <a:t>ARDrone</a:t>
            </a:r>
            <a:r>
              <a:rPr lang="en-US" dirty="0" smtClean="0"/>
              <a:t> 2</a:t>
            </a:r>
          </a:p>
          <a:p>
            <a:pPr lvl="1"/>
            <a:r>
              <a:rPr lang="en-US" dirty="0" smtClean="0"/>
              <a:t>HD Video (720p, 30fps, 92deg.)</a:t>
            </a:r>
          </a:p>
          <a:p>
            <a:pPr lvl="1"/>
            <a:r>
              <a:rPr lang="en-US" dirty="0" smtClean="0"/>
              <a:t>3-axis gyroscope: orientation</a:t>
            </a:r>
          </a:p>
          <a:p>
            <a:pPr lvl="1"/>
            <a:r>
              <a:rPr lang="en-US" dirty="0" smtClean="0"/>
              <a:t>3-axis accelerometer: measure acceleration movements</a:t>
            </a:r>
          </a:p>
          <a:p>
            <a:pPr lvl="1"/>
            <a:r>
              <a:rPr lang="en-US" dirty="0" smtClean="0"/>
              <a:t>3-axis magnetometer: compass</a:t>
            </a:r>
          </a:p>
          <a:p>
            <a:pPr lvl="1"/>
            <a:r>
              <a:rPr lang="en-US" dirty="0" smtClean="0"/>
              <a:t>Pressure sensor: vertical stability at height</a:t>
            </a:r>
          </a:p>
          <a:p>
            <a:pPr lvl="1"/>
            <a:r>
              <a:rPr lang="en-US" dirty="0" smtClean="0"/>
              <a:t>Ultrasound sensors: ground altitude measurement</a:t>
            </a:r>
          </a:p>
          <a:p>
            <a:pPr lvl="1"/>
            <a:r>
              <a:rPr lang="en-US" dirty="0" smtClean="0"/>
              <a:t>60fps 320x240 camera: downward pictures &amp; speed measurement</a:t>
            </a:r>
          </a:p>
          <a:p>
            <a:pPr lvl="1"/>
            <a:r>
              <a:rPr lang="en-US" dirty="0" smtClean="0"/>
              <a:t>28,500 RMP motors</a:t>
            </a:r>
          </a:p>
          <a:p>
            <a:pPr lvl="1"/>
            <a:endParaRPr lang="en-US" dirty="0"/>
          </a:p>
          <a:p>
            <a:r>
              <a:rPr lang="en-US" dirty="0" smtClean="0"/>
              <a:t>Special trick!</a:t>
            </a:r>
          </a:p>
        </p:txBody>
      </p:sp>
    </p:spTree>
    <p:extLst>
      <p:ext uri="{BB962C8B-B14F-4D97-AF65-F5344CB8AC3E}">
        <p14:creationId xmlns:p14="http://schemas.microsoft.com/office/powerpoint/2010/main" val="121691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465</Words>
  <Application>Microsoft Macintosh PowerPoint</Application>
  <PresentationFormat>On-screen Show (4:3)</PresentationFormat>
  <Paragraphs>114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Cpt_S 483: Introduction to Robotics</vt:lpstr>
      <vt:lpstr>Dana 3</vt:lpstr>
      <vt:lpstr>Current or Proposed Robot Research</vt:lpstr>
      <vt:lpstr>PowerPoint Presentation</vt:lpstr>
      <vt:lpstr>Who are you?</vt:lpstr>
      <vt:lpstr>Autonomous Mobile Robotics</vt:lpstr>
      <vt:lpstr>(Some) Topics</vt:lpstr>
      <vt:lpstr>PowerPoint Presentation</vt:lpstr>
      <vt:lpstr>PowerPoint Presentation</vt:lpstr>
      <vt:lpstr>TurtleBot 2</vt:lpstr>
      <vt:lpstr>PowerPoint Presentation</vt:lpstr>
      <vt:lpstr>PowerPoint Presentation</vt:lpstr>
      <vt:lpstr>PowerPoint Presentation</vt:lpstr>
      <vt:lpstr>What is a robot?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186</cp:revision>
  <dcterms:created xsi:type="dcterms:W3CDTF">2006-08-16T00:00:00Z</dcterms:created>
  <dcterms:modified xsi:type="dcterms:W3CDTF">2014-08-26T20:50:01Z</dcterms:modified>
</cp:coreProperties>
</file>