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642" r:id="rId2"/>
    <p:sldId id="643" r:id="rId3"/>
    <p:sldId id="584" r:id="rId4"/>
    <p:sldId id="604" r:id="rId5"/>
    <p:sldId id="605" r:id="rId6"/>
    <p:sldId id="606" r:id="rId7"/>
    <p:sldId id="607" r:id="rId8"/>
    <p:sldId id="608" r:id="rId9"/>
    <p:sldId id="644" r:id="rId10"/>
    <p:sldId id="645" r:id="rId11"/>
    <p:sldId id="646" r:id="rId12"/>
    <p:sldId id="647" r:id="rId13"/>
    <p:sldId id="648" r:id="rId14"/>
    <p:sldId id="649" r:id="rId15"/>
    <p:sldId id="651" r:id="rId16"/>
    <p:sldId id="650" r:id="rId17"/>
    <p:sldId id="652" r:id="rId18"/>
    <p:sldId id="653" r:id="rId19"/>
    <p:sldId id="654" r:id="rId20"/>
    <p:sldId id="655" r:id="rId21"/>
    <p:sldId id="656" r:id="rId22"/>
    <p:sldId id="657" r:id="rId23"/>
    <p:sldId id="658" r:id="rId24"/>
    <p:sldId id="659" r:id="rId25"/>
    <p:sldId id="660" r:id="rId26"/>
    <p:sldId id="609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627" r:id="rId44"/>
    <p:sldId id="628" r:id="rId45"/>
    <p:sldId id="629" r:id="rId46"/>
    <p:sldId id="630" r:id="rId47"/>
    <p:sldId id="631" r:id="rId48"/>
    <p:sldId id="632" r:id="rId49"/>
    <p:sldId id="633" r:id="rId50"/>
    <p:sldId id="634" r:id="rId51"/>
    <p:sldId id="635" r:id="rId52"/>
    <p:sldId id="6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43" d="100"/>
          <a:sy n="143" d="100"/>
        </p:scale>
        <p:origin x="-10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.71</a:t>
            </a:r>
            <a:r>
              <a:rPr lang="en-US" baseline="0" dirty="0" smtClean="0"/>
              <a:t> ^ 6 = 12.8%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92B1-E710-FB43-8A45-D9666BB33B2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483_13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2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8.png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9.png"/><Relationship Id="rId7" Type="http://schemas.openxmlformats.org/officeDocument/2006/relationships/package" Target="../embeddings/Microsoft_Word_Document7.docx"/><Relationship Id="rId8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6324600" cy="655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 2</a:t>
            </a:r>
          </a:p>
          <a:p>
            <a:pPr lvl="1"/>
            <a:r>
              <a:rPr lang="en-US" dirty="0" smtClean="0"/>
              <a:t>Late</a:t>
            </a:r>
          </a:p>
          <a:p>
            <a:pPr lvl="1"/>
            <a:r>
              <a:rPr lang="en-US" dirty="0" smtClean="0"/>
              <a:t>No Videos</a:t>
            </a:r>
          </a:p>
          <a:p>
            <a:pPr lvl="1"/>
            <a:endParaRPr lang="en-US" dirty="0"/>
          </a:p>
          <a:p>
            <a:r>
              <a:rPr lang="en-US" dirty="0" smtClean="0"/>
              <a:t>Lab 3</a:t>
            </a:r>
          </a:p>
          <a:p>
            <a:pPr lvl="1"/>
            <a:r>
              <a:rPr lang="en-US" dirty="0" smtClean="0"/>
              <a:t>Late</a:t>
            </a:r>
          </a:p>
          <a:p>
            <a:pPr lvl="1"/>
            <a:r>
              <a:rPr lang="en-US" dirty="0" smtClean="0"/>
              <a:t>Write up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150cm spiral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Labs 4-6</a:t>
            </a:r>
          </a:p>
          <a:p>
            <a:r>
              <a:rPr lang="en-US" dirty="0" smtClean="0"/>
              <a:t>Final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56" y="-228600"/>
            <a:ext cx="2154369" cy="71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particle is a guess about where the robot might be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28800" y="2871355"/>
            <a:ext cx="5105400" cy="2971800"/>
            <a:chOff x="1828800" y="2871355"/>
            <a:chExt cx="5105400" cy="2971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Double Bracket 35"/>
          <p:cNvSpPr/>
          <p:nvPr/>
        </p:nvSpPr>
        <p:spPr>
          <a:xfrm>
            <a:off x="7315200" y="2813646"/>
            <a:ext cx="537762" cy="95638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257800" y="3305087"/>
            <a:ext cx="2057400" cy="73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93794" y="2846703"/>
            <a:ext cx="30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  <a:p>
            <a:r>
              <a:rPr lang="en-US" dirty="0" smtClean="0"/>
              <a:t>y</a:t>
            </a:r>
          </a:p>
          <a:p>
            <a:r>
              <a:rPr lang="en-US" dirty="0" err="1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1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Motion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5833" y="2724952"/>
            <a:ext cx="2517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move each particle according to the rules of motion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add random noise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82694" y="2866944"/>
            <a:ext cx="2680306" cy="1514757"/>
            <a:chOff x="1828800" y="2871355"/>
            <a:chExt cx="5105400" cy="29718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996332" y="3844442"/>
              <a:ext cx="45720" cy="257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3489960" y="4087685"/>
              <a:ext cx="134390" cy="269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562995" y="5326283"/>
              <a:ext cx="237605" cy="1601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703961" y="4310645"/>
              <a:ext cx="325434" cy="208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854803" y="3509665"/>
              <a:ext cx="152400" cy="254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608315" y="4931624"/>
              <a:ext cx="258363" cy="128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3850575" y="3770817"/>
              <a:ext cx="139200" cy="2093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4381500" y="3224943"/>
              <a:ext cx="221742" cy="21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535680" y="3082120"/>
              <a:ext cx="198120" cy="855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072575" y="4974376"/>
              <a:ext cx="5807" cy="2834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177337" y="3980212"/>
              <a:ext cx="198120" cy="1959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6294" y="2799201"/>
            <a:ext cx="2680306" cy="1514757"/>
            <a:chOff x="1828800" y="2871355"/>
            <a:chExt cx="5105400" cy="297180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1828800" y="2871355"/>
              <a:ext cx="0" cy="2971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828800" y="5843155"/>
              <a:ext cx="510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971800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5378" y="4122717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489960" y="3133503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645426" y="4251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81400" y="4343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953000" y="4041965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590800" y="501396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941222" y="3733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87240" y="32004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662" y="4931624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95800" y="5257800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1492" y="4508132"/>
                <a:ext cx="1174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particles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492" y="4508132"/>
                <a:ext cx="117429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414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753671" y="4457901"/>
                <a:ext cx="1174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particles</a:t>
                </a:r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671" y="4457901"/>
                <a:ext cx="117429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36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4495800" y="4267200"/>
            <a:ext cx="457200" cy="143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Sensing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971800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5378" y="41227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89960" y="313350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45426" y="4251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343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1222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2662" y="49316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3803283" y="405407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"/>
          <p:cNvSpPr/>
          <p:nvPr/>
        </p:nvSpPr>
        <p:spPr>
          <a:xfrm>
            <a:off x="3794344" y="3232925"/>
            <a:ext cx="2297042" cy="830084"/>
          </a:xfrm>
          <a:custGeom>
            <a:avLst/>
            <a:gdLst/>
            <a:ahLst/>
            <a:cxnLst/>
            <a:rect l="0" t="0" r="0" b="0"/>
            <a:pathLst>
              <a:path w="2297042" h="830084">
                <a:moveTo>
                  <a:pt x="0" y="830083"/>
                </a:moveTo>
                <a:lnTo>
                  <a:pt x="0" y="821153"/>
                </a:lnTo>
                <a:lnTo>
                  <a:pt x="48926" y="821153"/>
                </a:lnTo>
                <a:lnTo>
                  <a:pt x="51488" y="820161"/>
                </a:lnTo>
                <a:lnTo>
                  <a:pt x="59838" y="815016"/>
                </a:lnTo>
                <a:lnTo>
                  <a:pt x="69776" y="812591"/>
                </a:lnTo>
                <a:lnTo>
                  <a:pt x="105609" y="812224"/>
                </a:lnTo>
                <a:lnTo>
                  <a:pt x="109176" y="809578"/>
                </a:lnTo>
                <a:lnTo>
                  <a:pt x="111518" y="807483"/>
                </a:lnTo>
                <a:lnTo>
                  <a:pt x="114072" y="806087"/>
                </a:lnTo>
                <a:lnTo>
                  <a:pt x="119559" y="804535"/>
                </a:lnTo>
                <a:lnTo>
                  <a:pt x="146368" y="803303"/>
                </a:lnTo>
                <a:lnTo>
                  <a:pt x="148230" y="802308"/>
                </a:lnTo>
                <a:lnTo>
                  <a:pt x="149472" y="800652"/>
                </a:lnTo>
                <a:lnTo>
                  <a:pt x="150300" y="798556"/>
                </a:lnTo>
                <a:lnTo>
                  <a:pt x="151845" y="797159"/>
                </a:lnTo>
                <a:lnTo>
                  <a:pt x="153868" y="796227"/>
                </a:lnTo>
                <a:lnTo>
                  <a:pt x="158765" y="795192"/>
                </a:lnTo>
                <a:lnTo>
                  <a:pt x="168179" y="794473"/>
                </a:lnTo>
                <a:lnTo>
                  <a:pt x="176643" y="788249"/>
                </a:lnTo>
                <a:lnTo>
                  <a:pt x="182129" y="786685"/>
                </a:lnTo>
                <a:lnTo>
                  <a:pt x="199661" y="785544"/>
                </a:lnTo>
                <a:lnTo>
                  <a:pt x="202630" y="784516"/>
                </a:lnTo>
                <a:lnTo>
                  <a:pt x="211553" y="779319"/>
                </a:lnTo>
                <a:lnTo>
                  <a:pt x="246473" y="767483"/>
                </a:lnTo>
                <a:lnTo>
                  <a:pt x="252892" y="763235"/>
                </a:lnTo>
                <a:lnTo>
                  <a:pt x="261704" y="760685"/>
                </a:lnTo>
                <a:lnTo>
                  <a:pt x="266834" y="760005"/>
                </a:lnTo>
                <a:lnTo>
                  <a:pt x="275184" y="756604"/>
                </a:lnTo>
                <a:lnTo>
                  <a:pt x="321971" y="731803"/>
                </a:lnTo>
                <a:lnTo>
                  <a:pt x="333788" y="726872"/>
                </a:lnTo>
                <a:lnTo>
                  <a:pt x="357559" y="721060"/>
                </a:lnTo>
                <a:lnTo>
                  <a:pt x="418250" y="696089"/>
                </a:lnTo>
                <a:lnTo>
                  <a:pt x="482959" y="672323"/>
                </a:lnTo>
                <a:lnTo>
                  <a:pt x="732963" y="586005"/>
                </a:lnTo>
                <a:lnTo>
                  <a:pt x="808432" y="562192"/>
                </a:lnTo>
                <a:lnTo>
                  <a:pt x="876614" y="538380"/>
                </a:lnTo>
                <a:lnTo>
                  <a:pt x="1027936" y="487778"/>
                </a:lnTo>
                <a:lnTo>
                  <a:pt x="1089264" y="462230"/>
                </a:lnTo>
                <a:lnTo>
                  <a:pt x="1151724" y="443239"/>
                </a:lnTo>
                <a:lnTo>
                  <a:pt x="1214285" y="417591"/>
                </a:lnTo>
                <a:lnTo>
                  <a:pt x="1281599" y="393851"/>
                </a:lnTo>
                <a:lnTo>
                  <a:pt x="1352740" y="372070"/>
                </a:lnTo>
                <a:lnTo>
                  <a:pt x="1419374" y="354213"/>
                </a:lnTo>
                <a:lnTo>
                  <a:pt x="1480579" y="333831"/>
                </a:lnTo>
                <a:lnTo>
                  <a:pt x="1552310" y="309074"/>
                </a:lnTo>
                <a:lnTo>
                  <a:pt x="1611920" y="286962"/>
                </a:lnTo>
                <a:lnTo>
                  <a:pt x="1688176" y="260196"/>
                </a:lnTo>
                <a:lnTo>
                  <a:pt x="1748760" y="238682"/>
                </a:lnTo>
                <a:lnTo>
                  <a:pt x="1780476" y="224905"/>
                </a:lnTo>
                <a:lnTo>
                  <a:pt x="1837597" y="202113"/>
                </a:lnTo>
                <a:lnTo>
                  <a:pt x="1890291" y="179831"/>
                </a:lnTo>
                <a:lnTo>
                  <a:pt x="1948776" y="153893"/>
                </a:lnTo>
                <a:lnTo>
                  <a:pt x="1981764" y="140582"/>
                </a:lnTo>
                <a:lnTo>
                  <a:pt x="2028714" y="119608"/>
                </a:lnTo>
                <a:lnTo>
                  <a:pt x="2091606" y="97902"/>
                </a:lnTo>
                <a:lnTo>
                  <a:pt x="2153038" y="74038"/>
                </a:lnTo>
                <a:lnTo>
                  <a:pt x="2178860" y="59154"/>
                </a:lnTo>
                <a:lnTo>
                  <a:pt x="2190319" y="55846"/>
                </a:lnTo>
                <a:lnTo>
                  <a:pt x="2196155" y="54964"/>
                </a:lnTo>
                <a:lnTo>
                  <a:pt x="2205288" y="51338"/>
                </a:lnTo>
                <a:lnTo>
                  <a:pt x="2212658" y="47411"/>
                </a:lnTo>
                <a:lnTo>
                  <a:pt x="2222391" y="44209"/>
                </a:lnTo>
                <a:lnTo>
                  <a:pt x="2231565" y="38409"/>
                </a:lnTo>
                <a:lnTo>
                  <a:pt x="2237579" y="36704"/>
                </a:lnTo>
                <a:lnTo>
                  <a:pt x="2246549" y="35744"/>
                </a:lnTo>
                <a:lnTo>
                  <a:pt x="2249532" y="34618"/>
                </a:lnTo>
                <a:lnTo>
                  <a:pt x="2259692" y="27688"/>
                </a:lnTo>
                <a:lnTo>
                  <a:pt x="2268999" y="18834"/>
                </a:lnTo>
                <a:lnTo>
                  <a:pt x="2269466" y="17391"/>
                </a:lnTo>
                <a:lnTo>
                  <a:pt x="2269983" y="13142"/>
                </a:lnTo>
                <a:lnTo>
                  <a:pt x="2269128" y="11611"/>
                </a:lnTo>
                <a:lnTo>
                  <a:pt x="2267565" y="10591"/>
                </a:lnTo>
                <a:lnTo>
                  <a:pt x="2263179" y="9458"/>
                </a:lnTo>
                <a:lnTo>
                  <a:pt x="2257920" y="8954"/>
                </a:lnTo>
                <a:lnTo>
                  <a:pt x="2255127" y="7828"/>
                </a:lnTo>
                <a:lnTo>
                  <a:pt x="2249375" y="3931"/>
                </a:lnTo>
                <a:lnTo>
                  <a:pt x="2240860" y="1537"/>
                </a:lnTo>
                <a:lnTo>
                  <a:pt x="2219208" y="0"/>
                </a:lnTo>
                <a:lnTo>
                  <a:pt x="2214421" y="866"/>
                </a:lnTo>
                <a:lnTo>
                  <a:pt x="2201946" y="5834"/>
                </a:lnTo>
                <a:lnTo>
                  <a:pt x="2180438" y="8014"/>
                </a:lnTo>
                <a:lnTo>
                  <a:pt x="2159403" y="8520"/>
                </a:lnTo>
                <a:lnTo>
                  <a:pt x="2157668" y="9523"/>
                </a:lnTo>
                <a:lnTo>
                  <a:pt x="2156509" y="11184"/>
                </a:lnTo>
                <a:lnTo>
                  <a:pt x="2155738" y="13283"/>
                </a:lnTo>
                <a:lnTo>
                  <a:pt x="2156217" y="14682"/>
                </a:lnTo>
                <a:lnTo>
                  <a:pt x="2157530" y="15615"/>
                </a:lnTo>
                <a:lnTo>
                  <a:pt x="2161637" y="16652"/>
                </a:lnTo>
                <a:lnTo>
                  <a:pt x="2193470" y="20078"/>
                </a:lnTo>
                <a:lnTo>
                  <a:pt x="2215161" y="24535"/>
                </a:lnTo>
                <a:lnTo>
                  <a:pt x="2252492" y="27156"/>
                </a:lnTo>
                <a:lnTo>
                  <a:pt x="2266081" y="31042"/>
                </a:lnTo>
                <a:lnTo>
                  <a:pt x="2276094" y="36076"/>
                </a:lnTo>
                <a:lnTo>
                  <a:pt x="2280154" y="38807"/>
                </a:lnTo>
                <a:lnTo>
                  <a:pt x="2287313" y="47134"/>
                </a:lnTo>
                <a:lnTo>
                  <a:pt x="2290613" y="52133"/>
                </a:lnTo>
                <a:lnTo>
                  <a:pt x="2294280" y="62978"/>
                </a:lnTo>
                <a:lnTo>
                  <a:pt x="2296634" y="86110"/>
                </a:lnTo>
                <a:lnTo>
                  <a:pt x="2297041" y="99111"/>
                </a:lnTo>
                <a:lnTo>
                  <a:pt x="2296106" y="102659"/>
                </a:lnTo>
                <a:lnTo>
                  <a:pt x="2288275" y="1157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13897" y="4098727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3"/>
          <p:cNvSpPr/>
          <p:nvPr/>
        </p:nvSpPr>
        <p:spPr>
          <a:xfrm>
            <a:off x="3713897" y="4098727"/>
            <a:ext cx="1327879" cy="1366197"/>
          </a:xfrm>
          <a:custGeom>
            <a:avLst/>
            <a:gdLst/>
            <a:ahLst/>
            <a:cxnLst/>
            <a:rect l="0" t="0" r="0" b="0"/>
            <a:pathLst>
              <a:path w="1327879" h="1366197">
                <a:moveTo>
                  <a:pt x="0" y="0"/>
                </a:moveTo>
                <a:lnTo>
                  <a:pt x="8936" y="0"/>
                </a:lnTo>
                <a:lnTo>
                  <a:pt x="30209" y="21249"/>
                </a:lnTo>
                <a:lnTo>
                  <a:pt x="34044" y="23096"/>
                </a:lnTo>
                <a:lnTo>
                  <a:pt x="43601" y="25147"/>
                </a:lnTo>
                <a:lnTo>
                  <a:pt x="47938" y="27678"/>
                </a:lnTo>
                <a:lnTo>
                  <a:pt x="64682" y="43354"/>
                </a:lnTo>
                <a:lnTo>
                  <a:pt x="82079" y="56299"/>
                </a:lnTo>
                <a:lnTo>
                  <a:pt x="119451" y="91614"/>
                </a:lnTo>
                <a:lnTo>
                  <a:pt x="137138" y="105087"/>
                </a:lnTo>
                <a:lnTo>
                  <a:pt x="172819" y="145278"/>
                </a:lnTo>
                <a:lnTo>
                  <a:pt x="207354" y="180282"/>
                </a:lnTo>
                <a:lnTo>
                  <a:pt x="251678" y="224631"/>
                </a:lnTo>
                <a:lnTo>
                  <a:pt x="292508" y="261005"/>
                </a:lnTo>
                <a:lnTo>
                  <a:pt x="323067" y="295083"/>
                </a:lnTo>
                <a:lnTo>
                  <a:pt x="356802" y="330478"/>
                </a:lnTo>
                <a:lnTo>
                  <a:pt x="386272" y="368779"/>
                </a:lnTo>
                <a:lnTo>
                  <a:pt x="420491" y="409527"/>
                </a:lnTo>
                <a:lnTo>
                  <a:pt x="455942" y="446239"/>
                </a:lnTo>
                <a:lnTo>
                  <a:pt x="491636" y="484800"/>
                </a:lnTo>
                <a:lnTo>
                  <a:pt x="521090" y="516045"/>
                </a:lnTo>
                <a:lnTo>
                  <a:pt x="552329" y="546801"/>
                </a:lnTo>
                <a:lnTo>
                  <a:pt x="589578" y="588008"/>
                </a:lnTo>
                <a:lnTo>
                  <a:pt x="651241" y="650507"/>
                </a:lnTo>
                <a:lnTo>
                  <a:pt x="683699" y="682994"/>
                </a:lnTo>
                <a:lnTo>
                  <a:pt x="718477" y="713014"/>
                </a:lnTo>
                <a:lnTo>
                  <a:pt x="749196" y="745501"/>
                </a:lnTo>
                <a:lnTo>
                  <a:pt x="781914" y="780262"/>
                </a:lnTo>
                <a:lnTo>
                  <a:pt x="959410" y="958454"/>
                </a:lnTo>
                <a:lnTo>
                  <a:pt x="990416" y="994172"/>
                </a:lnTo>
                <a:lnTo>
                  <a:pt x="1023220" y="1029890"/>
                </a:lnTo>
                <a:lnTo>
                  <a:pt x="1068901" y="1071379"/>
                </a:lnTo>
                <a:lnTo>
                  <a:pt x="1099333" y="1104139"/>
                </a:lnTo>
                <a:lnTo>
                  <a:pt x="1131083" y="1134132"/>
                </a:lnTo>
                <a:lnTo>
                  <a:pt x="1165910" y="1176672"/>
                </a:lnTo>
                <a:lnTo>
                  <a:pt x="1205711" y="1214033"/>
                </a:lnTo>
                <a:lnTo>
                  <a:pt x="1247809" y="1263239"/>
                </a:lnTo>
                <a:lnTo>
                  <a:pt x="1282562" y="1301635"/>
                </a:lnTo>
                <a:lnTo>
                  <a:pt x="1302441" y="1332231"/>
                </a:lnTo>
                <a:lnTo>
                  <a:pt x="1315961" y="1344148"/>
                </a:lnTo>
                <a:lnTo>
                  <a:pt x="1318276" y="1347544"/>
                </a:lnTo>
                <a:lnTo>
                  <a:pt x="1321994" y="1355383"/>
                </a:lnTo>
                <a:lnTo>
                  <a:pt x="1323292" y="1356026"/>
                </a:lnTo>
                <a:lnTo>
                  <a:pt x="1327878" y="1356931"/>
                </a:lnTo>
                <a:lnTo>
                  <a:pt x="1323759" y="1357262"/>
                </a:lnTo>
                <a:lnTo>
                  <a:pt x="1318415" y="1357298"/>
                </a:lnTo>
                <a:lnTo>
                  <a:pt x="1305797" y="1352567"/>
                </a:lnTo>
                <a:lnTo>
                  <a:pt x="1283737" y="1343072"/>
                </a:lnTo>
                <a:lnTo>
                  <a:pt x="1260252" y="1337523"/>
                </a:lnTo>
                <a:lnTo>
                  <a:pt x="1229539" y="1323323"/>
                </a:lnTo>
                <a:lnTo>
                  <a:pt x="1206520" y="1310420"/>
                </a:lnTo>
                <a:lnTo>
                  <a:pt x="1174300" y="1299874"/>
                </a:lnTo>
                <a:lnTo>
                  <a:pt x="1153909" y="1288404"/>
                </a:lnTo>
                <a:lnTo>
                  <a:pt x="1146067" y="1286375"/>
                </a:lnTo>
                <a:lnTo>
                  <a:pt x="1146417" y="1286208"/>
                </a:lnTo>
                <a:lnTo>
                  <a:pt x="1149454" y="1286022"/>
                </a:lnTo>
                <a:lnTo>
                  <a:pt x="1151655" y="1286966"/>
                </a:lnTo>
                <a:lnTo>
                  <a:pt x="1186435" y="1306869"/>
                </a:lnTo>
                <a:lnTo>
                  <a:pt x="1222797" y="1328682"/>
                </a:lnTo>
                <a:lnTo>
                  <a:pt x="1260287" y="1345164"/>
                </a:lnTo>
                <a:lnTo>
                  <a:pt x="1279304" y="1354264"/>
                </a:lnTo>
                <a:lnTo>
                  <a:pt x="1291670" y="1362252"/>
                </a:lnTo>
                <a:lnTo>
                  <a:pt x="1298432" y="1364469"/>
                </a:lnTo>
                <a:lnTo>
                  <a:pt x="1313886" y="1366009"/>
                </a:lnTo>
                <a:lnTo>
                  <a:pt x="1321126" y="1366196"/>
                </a:lnTo>
                <a:lnTo>
                  <a:pt x="1321720" y="1364227"/>
                </a:lnTo>
                <a:lnTo>
                  <a:pt x="1322381" y="1356748"/>
                </a:lnTo>
                <a:lnTo>
                  <a:pt x="1320026" y="1346808"/>
                </a:lnTo>
                <a:lnTo>
                  <a:pt x="1307632" y="1311281"/>
                </a:lnTo>
                <a:lnTo>
                  <a:pt x="1297967" y="1285465"/>
                </a:lnTo>
                <a:lnTo>
                  <a:pt x="1280057" y="1250075"/>
                </a:lnTo>
                <a:lnTo>
                  <a:pt x="1266661" y="1214422"/>
                </a:lnTo>
                <a:lnTo>
                  <a:pt x="1258523" y="1179500"/>
                </a:lnTo>
                <a:lnTo>
                  <a:pt x="1251400" y="1160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4"/>
          <p:cNvSpPr/>
          <p:nvPr/>
        </p:nvSpPr>
        <p:spPr>
          <a:xfrm>
            <a:off x="2337403" y="3848695"/>
            <a:ext cx="1251355" cy="205385"/>
          </a:xfrm>
          <a:custGeom>
            <a:avLst/>
            <a:gdLst/>
            <a:ahLst/>
            <a:cxnLst/>
            <a:rect l="0" t="0" r="0" b="0"/>
            <a:pathLst>
              <a:path w="1251355" h="205385">
                <a:moveTo>
                  <a:pt x="1251354" y="205384"/>
                </a:moveTo>
                <a:lnTo>
                  <a:pt x="1015437" y="205384"/>
                </a:lnTo>
                <a:lnTo>
                  <a:pt x="984804" y="200643"/>
                </a:lnTo>
                <a:lnTo>
                  <a:pt x="952112" y="197695"/>
                </a:lnTo>
                <a:lnTo>
                  <a:pt x="926344" y="194360"/>
                </a:lnTo>
                <a:lnTo>
                  <a:pt x="899331" y="189570"/>
                </a:lnTo>
                <a:lnTo>
                  <a:pt x="874084" y="184134"/>
                </a:lnTo>
                <a:lnTo>
                  <a:pt x="825505" y="172560"/>
                </a:lnTo>
                <a:lnTo>
                  <a:pt x="801545" y="166651"/>
                </a:lnTo>
                <a:lnTo>
                  <a:pt x="775005" y="160718"/>
                </a:lnTo>
                <a:lnTo>
                  <a:pt x="747650" y="154775"/>
                </a:lnTo>
                <a:lnTo>
                  <a:pt x="708922" y="145850"/>
                </a:lnTo>
                <a:lnTo>
                  <a:pt x="563029" y="116086"/>
                </a:lnTo>
                <a:lnTo>
                  <a:pt x="503483" y="104180"/>
                </a:lnTo>
                <a:lnTo>
                  <a:pt x="473693" y="100872"/>
                </a:lnTo>
                <a:lnTo>
                  <a:pt x="443900" y="98411"/>
                </a:lnTo>
                <a:lnTo>
                  <a:pt x="414107" y="94009"/>
                </a:lnTo>
                <a:lnTo>
                  <a:pt x="381664" y="91391"/>
                </a:lnTo>
                <a:lnTo>
                  <a:pt x="348374" y="90228"/>
                </a:lnTo>
                <a:lnTo>
                  <a:pt x="286540" y="89481"/>
                </a:lnTo>
                <a:lnTo>
                  <a:pt x="257432" y="88387"/>
                </a:lnTo>
                <a:lnTo>
                  <a:pt x="218709" y="83184"/>
                </a:lnTo>
                <a:lnTo>
                  <a:pt x="183068" y="80210"/>
                </a:lnTo>
                <a:lnTo>
                  <a:pt x="162778" y="75998"/>
                </a:lnTo>
                <a:lnTo>
                  <a:pt x="143829" y="70818"/>
                </a:lnTo>
                <a:lnTo>
                  <a:pt x="125475" y="66202"/>
                </a:lnTo>
                <a:lnTo>
                  <a:pt x="92063" y="60592"/>
                </a:lnTo>
                <a:lnTo>
                  <a:pt x="74918" y="55657"/>
                </a:lnTo>
                <a:lnTo>
                  <a:pt x="70787" y="54964"/>
                </a:lnTo>
                <a:lnTo>
                  <a:pt x="63548" y="51548"/>
                </a:lnTo>
                <a:lnTo>
                  <a:pt x="60227" y="49248"/>
                </a:lnTo>
                <a:lnTo>
                  <a:pt x="53888" y="46693"/>
                </a:lnTo>
                <a:lnTo>
                  <a:pt x="44807" y="44684"/>
                </a:lnTo>
                <a:lnTo>
                  <a:pt x="93572" y="44649"/>
                </a:lnTo>
                <a:lnTo>
                  <a:pt x="95141" y="43656"/>
                </a:lnTo>
                <a:lnTo>
                  <a:pt x="96187" y="42003"/>
                </a:lnTo>
                <a:lnTo>
                  <a:pt x="96884" y="39908"/>
                </a:lnTo>
                <a:lnTo>
                  <a:pt x="98342" y="38512"/>
                </a:lnTo>
                <a:lnTo>
                  <a:pt x="100307" y="37581"/>
                </a:lnTo>
                <a:lnTo>
                  <a:pt x="106812" y="35828"/>
                </a:lnTo>
                <a:lnTo>
                  <a:pt x="107137" y="29604"/>
                </a:lnTo>
                <a:lnTo>
                  <a:pt x="107201" y="24700"/>
                </a:lnTo>
                <a:lnTo>
                  <a:pt x="107214" y="14470"/>
                </a:lnTo>
                <a:lnTo>
                  <a:pt x="106222" y="12624"/>
                </a:lnTo>
                <a:lnTo>
                  <a:pt x="104567" y="11392"/>
                </a:lnTo>
                <a:lnTo>
                  <a:pt x="102471" y="10571"/>
                </a:lnTo>
                <a:lnTo>
                  <a:pt x="94775" y="4676"/>
                </a:lnTo>
                <a:lnTo>
                  <a:pt x="91970" y="3117"/>
                </a:lnTo>
                <a:lnTo>
                  <a:pt x="86205" y="1385"/>
                </a:lnTo>
                <a:lnTo>
                  <a:pt x="63724" y="122"/>
                </a:lnTo>
                <a:lnTo>
                  <a:pt x="5916" y="0"/>
                </a:lnTo>
                <a:lnTo>
                  <a:pt x="3929" y="993"/>
                </a:lnTo>
                <a:lnTo>
                  <a:pt x="2604" y="2646"/>
                </a:lnTo>
                <a:lnTo>
                  <a:pt x="0" y="8821"/>
                </a:lnTo>
                <a:lnTo>
                  <a:pt x="4713" y="8897"/>
                </a:lnTo>
                <a:lnTo>
                  <a:pt x="7099" y="9901"/>
                </a:lnTo>
                <a:lnTo>
                  <a:pt x="12399" y="13661"/>
                </a:lnTo>
                <a:lnTo>
                  <a:pt x="16196" y="15060"/>
                </a:lnTo>
                <a:lnTo>
                  <a:pt x="36563" y="19953"/>
                </a:lnTo>
                <a:lnTo>
                  <a:pt x="51190" y="24764"/>
                </a:lnTo>
                <a:lnTo>
                  <a:pt x="54968" y="25439"/>
                </a:lnTo>
                <a:lnTo>
                  <a:pt x="61814" y="28835"/>
                </a:lnTo>
                <a:lnTo>
                  <a:pt x="65030" y="31130"/>
                </a:lnTo>
                <a:lnTo>
                  <a:pt x="73901" y="33679"/>
                </a:lnTo>
                <a:lnTo>
                  <a:pt x="79047" y="34359"/>
                </a:lnTo>
                <a:lnTo>
                  <a:pt x="82478" y="35804"/>
                </a:lnTo>
                <a:lnTo>
                  <a:pt x="84765" y="37761"/>
                </a:lnTo>
                <a:lnTo>
                  <a:pt x="88300" y="42579"/>
                </a:lnTo>
                <a:lnTo>
                  <a:pt x="93181" y="48028"/>
                </a:lnTo>
                <a:lnTo>
                  <a:pt x="94880" y="50871"/>
                </a:lnTo>
                <a:lnTo>
                  <a:pt x="96768" y="56674"/>
                </a:lnTo>
                <a:lnTo>
                  <a:pt x="96278" y="58619"/>
                </a:lnTo>
                <a:lnTo>
                  <a:pt x="94958" y="59916"/>
                </a:lnTo>
                <a:lnTo>
                  <a:pt x="93085" y="60780"/>
                </a:lnTo>
                <a:lnTo>
                  <a:pt x="85704" y="66737"/>
                </a:lnTo>
                <a:lnTo>
                  <a:pt x="80456" y="71501"/>
                </a:lnTo>
                <a:lnTo>
                  <a:pt x="72843" y="79004"/>
                </a:lnTo>
                <a:lnTo>
                  <a:pt x="72383" y="80450"/>
                </a:lnTo>
                <a:lnTo>
                  <a:pt x="71871" y="84704"/>
                </a:lnTo>
                <a:lnTo>
                  <a:pt x="72728" y="86235"/>
                </a:lnTo>
                <a:lnTo>
                  <a:pt x="74293" y="87255"/>
                </a:lnTo>
                <a:lnTo>
                  <a:pt x="76329" y="87936"/>
                </a:lnTo>
                <a:lnTo>
                  <a:pt x="77686" y="89382"/>
                </a:lnTo>
                <a:lnTo>
                  <a:pt x="78591" y="91338"/>
                </a:lnTo>
                <a:lnTo>
                  <a:pt x="79194" y="93634"/>
                </a:lnTo>
                <a:lnTo>
                  <a:pt x="80590" y="95165"/>
                </a:lnTo>
                <a:lnTo>
                  <a:pt x="82513" y="96186"/>
                </a:lnTo>
                <a:lnTo>
                  <a:pt x="87991" y="97823"/>
                </a:lnTo>
                <a:lnTo>
                  <a:pt x="98278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5"/>
          <p:cNvSpPr/>
          <p:nvPr/>
        </p:nvSpPr>
        <p:spPr>
          <a:xfrm>
            <a:off x="5492673" y="2714773"/>
            <a:ext cx="1385479" cy="490986"/>
          </a:xfrm>
          <a:custGeom>
            <a:avLst/>
            <a:gdLst/>
            <a:ahLst/>
            <a:cxnLst/>
            <a:rect l="0" t="0" r="0" b="0"/>
            <a:pathLst>
              <a:path w="1385479" h="490986">
                <a:moveTo>
                  <a:pt x="0" y="490985"/>
                </a:moveTo>
                <a:lnTo>
                  <a:pt x="4745" y="490985"/>
                </a:lnTo>
                <a:lnTo>
                  <a:pt x="6143" y="489993"/>
                </a:lnTo>
                <a:lnTo>
                  <a:pt x="7075" y="488339"/>
                </a:lnTo>
                <a:lnTo>
                  <a:pt x="7696" y="486244"/>
                </a:lnTo>
                <a:lnTo>
                  <a:pt x="9103" y="484848"/>
                </a:lnTo>
                <a:lnTo>
                  <a:pt x="11035" y="483917"/>
                </a:lnTo>
                <a:lnTo>
                  <a:pt x="15830" y="482883"/>
                </a:lnTo>
                <a:lnTo>
                  <a:pt x="47880" y="481084"/>
                </a:lnTo>
                <a:lnTo>
                  <a:pt x="59763" y="475925"/>
                </a:lnTo>
                <a:lnTo>
                  <a:pt x="81069" y="471033"/>
                </a:lnTo>
                <a:lnTo>
                  <a:pt x="95860" y="466222"/>
                </a:lnTo>
                <a:lnTo>
                  <a:pt x="132783" y="457305"/>
                </a:lnTo>
                <a:lnTo>
                  <a:pt x="145421" y="455180"/>
                </a:lnTo>
                <a:lnTo>
                  <a:pt x="181700" y="440114"/>
                </a:lnTo>
                <a:lnTo>
                  <a:pt x="229421" y="416560"/>
                </a:lnTo>
                <a:lnTo>
                  <a:pt x="247299" y="402898"/>
                </a:lnTo>
                <a:lnTo>
                  <a:pt x="256569" y="391973"/>
                </a:lnTo>
                <a:lnTo>
                  <a:pt x="264993" y="380503"/>
                </a:lnTo>
                <a:lnTo>
                  <a:pt x="275359" y="368791"/>
                </a:lnTo>
                <a:lnTo>
                  <a:pt x="287616" y="355781"/>
                </a:lnTo>
                <a:lnTo>
                  <a:pt x="290068" y="351239"/>
                </a:lnTo>
                <a:lnTo>
                  <a:pt x="294513" y="335367"/>
                </a:lnTo>
                <a:lnTo>
                  <a:pt x="299072" y="323925"/>
                </a:lnTo>
                <a:lnTo>
                  <a:pt x="304409" y="312226"/>
                </a:lnTo>
                <a:lnTo>
                  <a:pt x="315927" y="288546"/>
                </a:lnTo>
                <a:lnTo>
                  <a:pt x="342648" y="235000"/>
                </a:lnTo>
                <a:lnTo>
                  <a:pt x="351254" y="223094"/>
                </a:lnTo>
                <a:lnTo>
                  <a:pt x="360707" y="210196"/>
                </a:lnTo>
                <a:lnTo>
                  <a:pt x="364618" y="202589"/>
                </a:lnTo>
                <a:lnTo>
                  <a:pt x="368219" y="194541"/>
                </a:lnTo>
                <a:lnTo>
                  <a:pt x="372605" y="188184"/>
                </a:lnTo>
                <a:lnTo>
                  <a:pt x="388270" y="173504"/>
                </a:lnTo>
                <a:lnTo>
                  <a:pt x="399670" y="162689"/>
                </a:lnTo>
                <a:lnTo>
                  <a:pt x="408710" y="151268"/>
                </a:lnTo>
                <a:lnTo>
                  <a:pt x="427351" y="123027"/>
                </a:lnTo>
                <a:lnTo>
                  <a:pt x="433877" y="116695"/>
                </a:lnTo>
                <a:lnTo>
                  <a:pt x="449072" y="107014"/>
                </a:lnTo>
                <a:lnTo>
                  <a:pt x="463110" y="94112"/>
                </a:lnTo>
                <a:lnTo>
                  <a:pt x="469634" y="86505"/>
                </a:lnTo>
                <a:lnTo>
                  <a:pt x="484828" y="75406"/>
                </a:lnTo>
                <a:lnTo>
                  <a:pt x="510134" y="60934"/>
                </a:lnTo>
                <a:lnTo>
                  <a:pt x="536502" y="46724"/>
                </a:lnTo>
                <a:lnTo>
                  <a:pt x="563185" y="33583"/>
                </a:lnTo>
                <a:lnTo>
                  <a:pt x="572106" y="28293"/>
                </a:lnTo>
                <a:lnTo>
                  <a:pt x="589962" y="22414"/>
                </a:lnTo>
                <a:lnTo>
                  <a:pt x="625703" y="13900"/>
                </a:lnTo>
                <a:lnTo>
                  <a:pt x="667597" y="3656"/>
                </a:lnTo>
                <a:lnTo>
                  <a:pt x="705594" y="603"/>
                </a:lnTo>
                <a:lnTo>
                  <a:pt x="741792" y="0"/>
                </a:lnTo>
                <a:lnTo>
                  <a:pt x="786580" y="6939"/>
                </a:lnTo>
                <a:lnTo>
                  <a:pt x="813406" y="10882"/>
                </a:lnTo>
                <a:lnTo>
                  <a:pt x="851959" y="23941"/>
                </a:lnTo>
                <a:lnTo>
                  <a:pt x="894225" y="38584"/>
                </a:lnTo>
                <a:lnTo>
                  <a:pt x="931524" y="53435"/>
                </a:lnTo>
                <a:lnTo>
                  <a:pt x="965743" y="65337"/>
                </a:lnTo>
                <a:lnTo>
                  <a:pt x="992293" y="79007"/>
                </a:lnTo>
                <a:lnTo>
                  <a:pt x="1027958" y="94275"/>
                </a:lnTo>
                <a:lnTo>
                  <a:pt x="1063694" y="106845"/>
                </a:lnTo>
                <a:lnTo>
                  <a:pt x="1104190" y="118882"/>
                </a:lnTo>
                <a:lnTo>
                  <a:pt x="1144302" y="129822"/>
                </a:lnTo>
                <a:lnTo>
                  <a:pt x="1177844" y="132619"/>
                </a:lnTo>
                <a:lnTo>
                  <a:pt x="1212943" y="133448"/>
                </a:lnTo>
                <a:lnTo>
                  <a:pt x="1247509" y="132702"/>
                </a:lnTo>
                <a:lnTo>
                  <a:pt x="1289034" y="124063"/>
                </a:lnTo>
                <a:lnTo>
                  <a:pt x="1338863" y="110871"/>
                </a:lnTo>
                <a:lnTo>
                  <a:pt x="1366633" y="105125"/>
                </a:lnTo>
                <a:lnTo>
                  <a:pt x="1385478" y="9807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6"/>
          <p:cNvSpPr/>
          <p:nvPr/>
        </p:nvSpPr>
        <p:spPr>
          <a:xfrm>
            <a:off x="4689444" y="3001739"/>
            <a:ext cx="1509035" cy="239739"/>
          </a:xfrm>
          <a:custGeom>
            <a:avLst/>
            <a:gdLst/>
            <a:ahLst/>
            <a:cxnLst/>
            <a:rect l="0" t="0" r="0" b="0"/>
            <a:pathLst>
              <a:path w="1509035" h="239739">
                <a:moveTo>
                  <a:pt x="7696" y="239738"/>
                </a:moveTo>
                <a:lnTo>
                  <a:pt x="0" y="239738"/>
                </a:lnTo>
                <a:lnTo>
                  <a:pt x="3871" y="239738"/>
                </a:lnTo>
                <a:lnTo>
                  <a:pt x="5146" y="238745"/>
                </a:lnTo>
                <a:lnTo>
                  <a:pt x="5996" y="237092"/>
                </a:lnTo>
                <a:lnTo>
                  <a:pt x="6562" y="234997"/>
                </a:lnTo>
                <a:lnTo>
                  <a:pt x="7934" y="233601"/>
                </a:lnTo>
                <a:lnTo>
                  <a:pt x="9841" y="232670"/>
                </a:lnTo>
                <a:lnTo>
                  <a:pt x="12105" y="232049"/>
                </a:lnTo>
                <a:lnTo>
                  <a:pt x="55326" y="230857"/>
                </a:lnTo>
                <a:lnTo>
                  <a:pt x="93468" y="230818"/>
                </a:lnTo>
                <a:lnTo>
                  <a:pt x="134108" y="223681"/>
                </a:lnTo>
                <a:lnTo>
                  <a:pt x="173712" y="216569"/>
                </a:lnTo>
                <a:lnTo>
                  <a:pt x="216897" y="213029"/>
                </a:lnTo>
                <a:lnTo>
                  <a:pt x="262137" y="206137"/>
                </a:lnTo>
                <a:lnTo>
                  <a:pt x="311847" y="197812"/>
                </a:lnTo>
                <a:lnTo>
                  <a:pt x="360454" y="189061"/>
                </a:lnTo>
                <a:lnTo>
                  <a:pt x="533106" y="162345"/>
                </a:lnTo>
                <a:lnTo>
                  <a:pt x="757702" y="129605"/>
                </a:lnTo>
                <a:lnTo>
                  <a:pt x="779830" y="125636"/>
                </a:lnTo>
                <a:lnTo>
                  <a:pt x="801534" y="121006"/>
                </a:lnTo>
                <a:lnTo>
                  <a:pt x="822955" y="115935"/>
                </a:lnTo>
                <a:lnTo>
                  <a:pt x="865296" y="110300"/>
                </a:lnTo>
                <a:lnTo>
                  <a:pt x="907288" y="106804"/>
                </a:lnTo>
                <a:lnTo>
                  <a:pt x="949126" y="101942"/>
                </a:lnTo>
                <a:lnTo>
                  <a:pt x="1011766" y="93627"/>
                </a:lnTo>
                <a:lnTo>
                  <a:pt x="1053496" y="90464"/>
                </a:lnTo>
                <a:lnTo>
                  <a:pt x="1095216" y="88066"/>
                </a:lnTo>
                <a:lnTo>
                  <a:pt x="1136933" y="83692"/>
                </a:lnTo>
                <a:lnTo>
                  <a:pt x="1175999" y="81087"/>
                </a:lnTo>
                <a:lnTo>
                  <a:pt x="1214219" y="79930"/>
                </a:lnTo>
                <a:lnTo>
                  <a:pt x="1345212" y="79057"/>
                </a:lnTo>
                <a:lnTo>
                  <a:pt x="1407426" y="79014"/>
                </a:lnTo>
                <a:lnTo>
                  <a:pt x="1447828" y="74266"/>
                </a:lnTo>
                <a:lnTo>
                  <a:pt x="1489671" y="70626"/>
                </a:lnTo>
                <a:lnTo>
                  <a:pt x="1496240" y="70442"/>
                </a:lnTo>
                <a:lnTo>
                  <a:pt x="1500618" y="69327"/>
                </a:lnTo>
                <a:lnTo>
                  <a:pt x="1503537" y="67591"/>
                </a:lnTo>
                <a:lnTo>
                  <a:pt x="1508222" y="62418"/>
                </a:lnTo>
                <a:lnTo>
                  <a:pt x="1508863" y="59064"/>
                </a:lnTo>
                <a:lnTo>
                  <a:pt x="1509034" y="56781"/>
                </a:lnTo>
                <a:lnTo>
                  <a:pt x="1508154" y="54267"/>
                </a:lnTo>
                <a:lnTo>
                  <a:pt x="1504529" y="48827"/>
                </a:lnTo>
                <a:lnTo>
                  <a:pt x="1496959" y="43102"/>
                </a:lnTo>
                <a:lnTo>
                  <a:pt x="1486973" y="37250"/>
                </a:lnTo>
                <a:lnTo>
                  <a:pt x="1475914" y="31342"/>
                </a:lnTo>
                <a:lnTo>
                  <a:pt x="1467026" y="25409"/>
                </a:lnTo>
                <a:lnTo>
                  <a:pt x="1463265" y="22438"/>
                </a:lnTo>
                <a:lnTo>
                  <a:pt x="1458772" y="20457"/>
                </a:lnTo>
                <a:lnTo>
                  <a:pt x="1437289" y="14632"/>
                </a:lnTo>
                <a:lnTo>
                  <a:pt x="1422467" y="9660"/>
                </a:lnTo>
                <a:lnTo>
                  <a:pt x="1418662" y="8962"/>
                </a:lnTo>
                <a:lnTo>
                  <a:pt x="1411786" y="5540"/>
                </a:lnTo>
                <a:lnTo>
                  <a:pt x="1404024" y="0"/>
                </a:lnTo>
                <a:lnTo>
                  <a:pt x="1403386" y="537"/>
                </a:lnTo>
                <a:lnTo>
                  <a:pt x="1402962" y="1888"/>
                </a:lnTo>
                <a:lnTo>
                  <a:pt x="1402679" y="3780"/>
                </a:lnTo>
                <a:lnTo>
                  <a:pt x="1403483" y="5042"/>
                </a:lnTo>
                <a:lnTo>
                  <a:pt x="1405013" y="5884"/>
                </a:lnTo>
                <a:lnTo>
                  <a:pt x="1407026" y="6444"/>
                </a:lnTo>
                <a:lnTo>
                  <a:pt x="1411911" y="9713"/>
                </a:lnTo>
                <a:lnTo>
                  <a:pt x="1414604" y="11974"/>
                </a:lnTo>
                <a:lnTo>
                  <a:pt x="1425542" y="17132"/>
                </a:lnTo>
                <a:lnTo>
                  <a:pt x="1439341" y="23723"/>
                </a:lnTo>
                <a:lnTo>
                  <a:pt x="1445802" y="28260"/>
                </a:lnTo>
                <a:lnTo>
                  <a:pt x="1452096" y="33268"/>
                </a:lnTo>
                <a:lnTo>
                  <a:pt x="1458278" y="38591"/>
                </a:lnTo>
                <a:lnTo>
                  <a:pt x="1464386" y="44125"/>
                </a:lnTo>
                <a:lnTo>
                  <a:pt x="1470443" y="49798"/>
                </a:lnTo>
                <a:lnTo>
                  <a:pt x="1475475" y="55564"/>
                </a:lnTo>
                <a:lnTo>
                  <a:pt x="1479824" y="61393"/>
                </a:lnTo>
                <a:lnTo>
                  <a:pt x="1483715" y="67263"/>
                </a:lnTo>
                <a:lnTo>
                  <a:pt x="1485316" y="73161"/>
                </a:lnTo>
                <a:lnTo>
                  <a:pt x="1485391" y="79077"/>
                </a:lnTo>
                <a:lnTo>
                  <a:pt x="1484447" y="85005"/>
                </a:lnTo>
                <a:lnTo>
                  <a:pt x="1480839" y="91934"/>
                </a:lnTo>
                <a:lnTo>
                  <a:pt x="1475453" y="99530"/>
                </a:lnTo>
                <a:lnTo>
                  <a:pt x="1468884" y="107571"/>
                </a:lnTo>
                <a:lnTo>
                  <a:pt x="1461524" y="114916"/>
                </a:lnTo>
                <a:lnTo>
                  <a:pt x="1453638" y="121796"/>
                </a:lnTo>
                <a:lnTo>
                  <a:pt x="1445402" y="128368"/>
                </a:lnTo>
                <a:lnTo>
                  <a:pt x="1436931" y="134733"/>
                </a:lnTo>
                <a:lnTo>
                  <a:pt x="1419574" y="147098"/>
                </a:lnTo>
                <a:lnTo>
                  <a:pt x="1375297" y="1772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7"/>
          <p:cNvSpPr/>
          <p:nvPr/>
        </p:nvSpPr>
        <p:spPr>
          <a:xfrm>
            <a:off x="4688201" y="3268266"/>
            <a:ext cx="455868" cy="2069137"/>
          </a:xfrm>
          <a:custGeom>
            <a:avLst/>
            <a:gdLst/>
            <a:ahLst/>
            <a:cxnLst/>
            <a:rect l="0" t="0" r="0" b="0"/>
            <a:pathLst>
              <a:path w="455868" h="2069137">
                <a:moveTo>
                  <a:pt x="0" y="0"/>
                </a:moveTo>
                <a:lnTo>
                  <a:pt x="0" y="4740"/>
                </a:lnTo>
                <a:lnTo>
                  <a:pt x="7075" y="27805"/>
                </a:lnTo>
                <a:lnTo>
                  <a:pt x="16003" y="90677"/>
                </a:lnTo>
                <a:lnTo>
                  <a:pt x="29941" y="151166"/>
                </a:lnTo>
                <a:lnTo>
                  <a:pt x="41742" y="209813"/>
                </a:lnTo>
                <a:lnTo>
                  <a:pt x="50660" y="261265"/>
                </a:lnTo>
                <a:lnTo>
                  <a:pt x="65551" y="360859"/>
                </a:lnTo>
                <a:lnTo>
                  <a:pt x="119181" y="773942"/>
                </a:lnTo>
                <a:lnTo>
                  <a:pt x="127788" y="821547"/>
                </a:lnTo>
                <a:lnTo>
                  <a:pt x="137242" y="869163"/>
                </a:lnTo>
                <a:lnTo>
                  <a:pt x="144754" y="916784"/>
                </a:lnTo>
                <a:lnTo>
                  <a:pt x="154053" y="964407"/>
                </a:lnTo>
                <a:lnTo>
                  <a:pt x="164806" y="1012032"/>
                </a:lnTo>
                <a:lnTo>
                  <a:pt x="211583" y="1202531"/>
                </a:lnTo>
                <a:lnTo>
                  <a:pt x="218523" y="1227336"/>
                </a:lnTo>
                <a:lnTo>
                  <a:pt x="234180" y="1278709"/>
                </a:lnTo>
                <a:lnTo>
                  <a:pt x="248422" y="1331307"/>
                </a:lnTo>
                <a:lnTo>
                  <a:pt x="262365" y="1383458"/>
                </a:lnTo>
                <a:lnTo>
                  <a:pt x="270255" y="1408477"/>
                </a:lnTo>
                <a:lnTo>
                  <a:pt x="330850" y="1589865"/>
                </a:lnTo>
                <a:lnTo>
                  <a:pt x="338755" y="1616528"/>
                </a:lnTo>
                <a:lnTo>
                  <a:pt x="352834" y="1669964"/>
                </a:lnTo>
                <a:lnTo>
                  <a:pt x="360363" y="1695724"/>
                </a:lnTo>
                <a:lnTo>
                  <a:pt x="368361" y="1720833"/>
                </a:lnTo>
                <a:lnTo>
                  <a:pt x="384201" y="1768908"/>
                </a:lnTo>
                <a:lnTo>
                  <a:pt x="397862" y="1813426"/>
                </a:lnTo>
                <a:lnTo>
                  <a:pt x="411975" y="1877536"/>
                </a:lnTo>
                <a:lnTo>
                  <a:pt x="431840" y="1985998"/>
                </a:lnTo>
                <a:lnTo>
                  <a:pt x="437450" y="2047837"/>
                </a:lnTo>
                <a:lnTo>
                  <a:pt x="437830" y="2063077"/>
                </a:lnTo>
                <a:lnTo>
                  <a:pt x="435897" y="2065947"/>
                </a:lnTo>
                <a:lnTo>
                  <a:pt x="432622" y="2067861"/>
                </a:lnTo>
                <a:lnTo>
                  <a:pt x="428453" y="2069136"/>
                </a:lnTo>
                <a:lnTo>
                  <a:pt x="424680" y="2068995"/>
                </a:lnTo>
                <a:lnTo>
                  <a:pt x="421172" y="2067908"/>
                </a:lnTo>
                <a:lnTo>
                  <a:pt x="414624" y="2064054"/>
                </a:lnTo>
                <a:lnTo>
                  <a:pt x="404361" y="2055314"/>
                </a:lnTo>
                <a:lnTo>
                  <a:pt x="390175" y="2040599"/>
                </a:lnTo>
                <a:lnTo>
                  <a:pt x="378248" y="2023670"/>
                </a:lnTo>
                <a:lnTo>
                  <a:pt x="368069" y="2011981"/>
                </a:lnTo>
                <a:lnTo>
                  <a:pt x="351493" y="1988308"/>
                </a:lnTo>
                <a:lnTo>
                  <a:pt x="337763" y="1971466"/>
                </a:lnTo>
                <a:lnTo>
                  <a:pt x="333855" y="1963314"/>
                </a:lnTo>
                <a:lnTo>
                  <a:pt x="331819" y="1960743"/>
                </a:lnTo>
                <a:lnTo>
                  <a:pt x="329468" y="1959029"/>
                </a:lnTo>
                <a:lnTo>
                  <a:pt x="323305" y="1956278"/>
                </a:lnTo>
                <a:lnTo>
                  <a:pt x="323793" y="1957045"/>
                </a:lnTo>
                <a:lnTo>
                  <a:pt x="329225" y="1963856"/>
                </a:lnTo>
                <a:lnTo>
                  <a:pt x="338117" y="1978001"/>
                </a:lnTo>
                <a:lnTo>
                  <a:pt x="347585" y="1989038"/>
                </a:lnTo>
                <a:lnTo>
                  <a:pt x="358414" y="2003204"/>
                </a:lnTo>
                <a:lnTo>
                  <a:pt x="369848" y="2017438"/>
                </a:lnTo>
                <a:lnTo>
                  <a:pt x="381552" y="2027071"/>
                </a:lnTo>
                <a:lnTo>
                  <a:pt x="393374" y="2037306"/>
                </a:lnTo>
                <a:lnTo>
                  <a:pt x="405250" y="2047476"/>
                </a:lnTo>
                <a:lnTo>
                  <a:pt x="417149" y="2055304"/>
                </a:lnTo>
                <a:lnTo>
                  <a:pt x="426410" y="2059445"/>
                </a:lnTo>
                <a:lnTo>
                  <a:pt x="430270" y="2060549"/>
                </a:lnTo>
                <a:lnTo>
                  <a:pt x="433837" y="2059301"/>
                </a:lnTo>
                <a:lnTo>
                  <a:pt x="437207" y="2056485"/>
                </a:lnTo>
                <a:lnTo>
                  <a:pt x="440448" y="2052622"/>
                </a:lnTo>
                <a:lnTo>
                  <a:pt x="449754" y="2032965"/>
                </a:lnTo>
                <a:lnTo>
                  <a:pt x="454056" y="2003549"/>
                </a:lnTo>
                <a:lnTo>
                  <a:pt x="455509" y="1944788"/>
                </a:lnTo>
                <a:lnTo>
                  <a:pt x="455867" y="18841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8"/>
          <p:cNvSpPr/>
          <p:nvPr/>
        </p:nvSpPr>
        <p:spPr>
          <a:xfrm>
            <a:off x="2337921" y="3268266"/>
            <a:ext cx="2234080" cy="482204"/>
          </a:xfrm>
          <a:custGeom>
            <a:avLst/>
            <a:gdLst/>
            <a:ahLst/>
            <a:cxnLst/>
            <a:rect l="0" t="0" r="0" b="0"/>
            <a:pathLst>
              <a:path w="2234080" h="482204">
                <a:moveTo>
                  <a:pt x="2234079" y="0"/>
                </a:moveTo>
                <a:lnTo>
                  <a:pt x="2199416" y="0"/>
                </a:lnTo>
                <a:lnTo>
                  <a:pt x="2109426" y="13302"/>
                </a:lnTo>
                <a:lnTo>
                  <a:pt x="2034454" y="19905"/>
                </a:lnTo>
                <a:lnTo>
                  <a:pt x="1965334" y="30169"/>
                </a:lnTo>
                <a:lnTo>
                  <a:pt x="1887161" y="47888"/>
                </a:lnTo>
                <a:lnTo>
                  <a:pt x="1824508" y="59719"/>
                </a:lnTo>
                <a:lnTo>
                  <a:pt x="1510727" y="129008"/>
                </a:lnTo>
                <a:lnTo>
                  <a:pt x="1417116" y="151995"/>
                </a:lnTo>
                <a:lnTo>
                  <a:pt x="1325044" y="172807"/>
                </a:lnTo>
                <a:lnTo>
                  <a:pt x="1229014" y="197384"/>
                </a:lnTo>
                <a:lnTo>
                  <a:pt x="757554" y="321472"/>
                </a:lnTo>
                <a:lnTo>
                  <a:pt x="723347" y="329408"/>
                </a:lnTo>
                <a:lnTo>
                  <a:pt x="561729" y="362618"/>
                </a:lnTo>
                <a:lnTo>
                  <a:pt x="500948" y="377460"/>
                </a:lnTo>
                <a:lnTo>
                  <a:pt x="441822" y="391994"/>
                </a:lnTo>
                <a:lnTo>
                  <a:pt x="359274" y="406747"/>
                </a:lnTo>
                <a:lnTo>
                  <a:pt x="308671" y="417578"/>
                </a:lnTo>
                <a:lnTo>
                  <a:pt x="259696" y="426361"/>
                </a:lnTo>
                <a:lnTo>
                  <a:pt x="173005" y="440084"/>
                </a:lnTo>
                <a:lnTo>
                  <a:pt x="106627" y="451357"/>
                </a:lnTo>
                <a:lnTo>
                  <a:pt x="37877" y="455058"/>
                </a:lnTo>
                <a:lnTo>
                  <a:pt x="12652" y="455367"/>
                </a:lnTo>
                <a:lnTo>
                  <a:pt x="11226" y="454390"/>
                </a:lnTo>
                <a:lnTo>
                  <a:pt x="10276" y="452747"/>
                </a:lnTo>
                <a:lnTo>
                  <a:pt x="9642" y="450659"/>
                </a:lnTo>
                <a:lnTo>
                  <a:pt x="10212" y="448275"/>
                </a:lnTo>
                <a:lnTo>
                  <a:pt x="13495" y="442981"/>
                </a:lnTo>
                <a:lnTo>
                  <a:pt x="20913" y="437320"/>
                </a:lnTo>
                <a:lnTo>
                  <a:pt x="33608" y="428555"/>
                </a:lnTo>
                <a:lnTo>
                  <a:pt x="49879" y="413733"/>
                </a:lnTo>
                <a:lnTo>
                  <a:pt x="55954" y="407785"/>
                </a:lnTo>
                <a:lnTo>
                  <a:pt x="57971" y="404809"/>
                </a:lnTo>
                <a:lnTo>
                  <a:pt x="61803" y="395882"/>
                </a:lnTo>
                <a:lnTo>
                  <a:pt x="70821" y="384131"/>
                </a:lnTo>
                <a:lnTo>
                  <a:pt x="45184" y="409711"/>
                </a:lnTo>
                <a:lnTo>
                  <a:pt x="28661" y="421477"/>
                </a:lnTo>
                <a:lnTo>
                  <a:pt x="19708" y="430740"/>
                </a:lnTo>
                <a:lnTo>
                  <a:pt x="9084" y="444465"/>
                </a:lnTo>
                <a:lnTo>
                  <a:pt x="5868" y="448115"/>
                </a:lnTo>
                <a:lnTo>
                  <a:pt x="3724" y="451540"/>
                </a:lnTo>
                <a:lnTo>
                  <a:pt x="1341" y="457991"/>
                </a:lnTo>
                <a:lnTo>
                  <a:pt x="0" y="467202"/>
                </a:lnTo>
                <a:lnTo>
                  <a:pt x="1798" y="470217"/>
                </a:lnTo>
                <a:lnTo>
                  <a:pt x="9093" y="476214"/>
                </a:lnTo>
                <a:lnTo>
                  <a:pt x="21605" y="479542"/>
                </a:lnTo>
                <a:lnTo>
                  <a:pt x="73970" y="481969"/>
                </a:lnTo>
                <a:lnTo>
                  <a:pt x="106698" y="4822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Sensing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971800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5378" y="41227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89960" y="313350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45426" y="4251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343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1222" y="3733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2662" y="49316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3803283" y="4054078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13897" y="4098727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8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Sensing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2440" y="2005544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2440" y="4977344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15440" y="2867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89018" y="32569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226769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89066" y="338614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25040" y="34775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6640" y="317615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34440" y="414814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84862" y="2867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30880" y="23345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76302" y="406581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39440" y="4391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4815840" y="2005544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777240" y="273691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688080" y="4483429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60" y="2848721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22" idx="3"/>
            <a:endCxn id="19" idx="2"/>
          </p:cNvCxnSpPr>
          <p:nvPr/>
        </p:nvCxnSpPr>
        <p:spPr>
          <a:xfrm flipV="1">
            <a:off x="2576560" y="2359132"/>
            <a:ext cx="2239280" cy="756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2" idx="2"/>
            <a:endCxn id="21" idx="1"/>
          </p:cNvCxnSpPr>
          <p:nvPr/>
        </p:nvCxnSpPr>
        <p:spPr>
          <a:xfrm>
            <a:off x="2309860" y="3382121"/>
            <a:ext cx="1454420" cy="1278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1"/>
            <a:endCxn id="20" idx="4"/>
          </p:cNvCxnSpPr>
          <p:nvPr/>
        </p:nvCxnSpPr>
        <p:spPr>
          <a:xfrm flipH="1" flipV="1">
            <a:off x="1082040" y="3090503"/>
            <a:ext cx="961120" cy="249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6"/>
            <a:endCxn id="19" idx="2"/>
          </p:cNvCxnSpPr>
          <p:nvPr/>
        </p:nvCxnSpPr>
        <p:spPr>
          <a:xfrm flipV="1">
            <a:off x="3322320" y="2359132"/>
            <a:ext cx="1493520" cy="21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0"/>
            <a:endCxn id="21" idx="0"/>
          </p:cNvCxnSpPr>
          <p:nvPr/>
        </p:nvCxnSpPr>
        <p:spPr>
          <a:xfrm>
            <a:off x="3276600" y="2334589"/>
            <a:ext cx="563880" cy="214884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4"/>
            <a:endCxn id="20" idx="5"/>
          </p:cNvCxnSpPr>
          <p:nvPr/>
        </p:nvCxnSpPr>
        <p:spPr>
          <a:xfrm flipH="1">
            <a:off x="1005840" y="2426029"/>
            <a:ext cx="2270760" cy="487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10822" y="245210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between the 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actual measurement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and the </a:t>
            </a: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estimated measurement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Importance weight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6996755" y="3772251"/>
            <a:ext cx="381000" cy="328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weight python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686799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Gaussian(self, mu, sigma, x):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# calculates the probability of x for 1-dim Gaussian with mean mu and var. sigma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exp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(- ((mu - x) ** 2) / (sigma ** 2) / 2.0) /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(2.0 * pi * (sigma ** 2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measurement_prob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(self, measurement):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# calculates how likely a measurement should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be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1.0;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for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 range(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(landmarks)):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- landmarks[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][0]) ** 2 + 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self.y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- landmarks[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][1]) ** 2)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self.Gaussian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self.sense_noise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measurement[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    return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prob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get_weights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(self):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w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[]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for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in range(N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): #for each particle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w.append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(p[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measurement_prob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(Z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)) #set it’s weight to p(measurement Z)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return w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9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weight pseudocode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8000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Courier New" pitchFamily="49" charset="0"/>
              </a:rPr>
              <a:t>Calculate the probability of a sensor measurement for a particle:</a:t>
            </a:r>
          </a:p>
          <a:p>
            <a:r>
              <a:rPr lang="en-US" sz="1600" dirty="0" smtClean="0">
                <a:cs typeface="Courier New" pitchFamily="49" charset="0"/>
              </a:rPr>
              <a:t>        </a:t>
            </a:r>
            <a:endParaRPr lang="en-US" sz="1600" dirty="0">
              <a:cs typeface="Courier New" pitchFamily="49" charset="0"/>
            </a:endParaRPr>
          </a:p>
          <a:p>
            <a:pPr defTabSz="461963"/>
            <a:r>
              <a:rPr lang="en-US" sz="1600" dirty="0">
                <a:cs typeface="Courier New" pitchFamily="49" charset="0"/>
              </a:rPr>
              <a:t>    </a:t>
            </a:r>
            <a:r>
              <a:rPr lang="en-US" sz="1600" dirty="0" err="1" smtClean="0">
                <a:cs typeface="Courier New" pitchFamily="49" charset="0"/>
              </a:rPr>
              <a:t>prob</a:t>
            </a:r>
            <a:r>
              <a:rPr lang="en-US" sz="1600" dirty="0" smtClean="0">
                <a:cs typeface="Courier New" pitchFamily="49" charset="0"/>
              </a:rPr>
              <a:t> </a:t>
            </a:r>
            <a:r>
              <a:rPr lang="en-US" sz="1600" dirty="0">
                <a:cs typeface="Courier New" pitchFamily="49" charset="0"/>
              </a:rPr>
              <a:t>= 1.0;</a:t>
            </a:r>
          </a:p>
          <a:p>
            <a:pPr defTabSz="461963"/>
            <a:r>
              <a:rPr lang="en-US" sz="1600" dirty="0" smtClean="0">
                <a:solidFill>
                  <a:srgbClr val="FF0000"/>
                </a:solidFill>
                <a:cs typeface="Courier New" pitchFamily="49" charset="0"/>
              </a:rPr>
              <a:t>	for each landmark</a:t>
            </a:r>
          </a:p>
          <a:p>
            <a:pPr defTabSz="461963"/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cs typeface="Courier New" pitchFamily="49" charset="0"/>
              </a:rPr>
              <a:t>	d = Euclidean </a:t>
            </a:r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distance to landmark</a:t>
            </a:r>
            <a:endParaRPr lang="en-US" sz="1600" dirty="0" smtClean="0">
              <a:solidFill>
                <a:srgbClr val="FF0000"/>
              </a:solidFill>
              <a:cs typeface="Courier New" pitchFamily="49" charset="0"/>
            </a:endParaRPr>
          </a:p>
          <a:p>
            <a:pPr defTabSz="461963"/>
            <a:r>
              <a:rPr lang="en-US" sz="1600" dirty="0" smtClean="0">
                <a:solidFill>
                  <a:srgbClr val="FF0000"/>
                </a:solidFill>
                <a:cs typeface="Courier New" pitchFamily="49" charset="0"/>
              </a:rPr>
              <a:t>		</a:t>
            </a:r>
            <a:r>
              <a:rPr lang="en-US" sz="1600" dirty="0" err="1" smtClean="0">
                <a:cs typeface="Courier New" pitchFamily="49" charset="0"/>
              </a:rPr>
              <a:t>prob</a:t>
            </a:r>
            <a:r>
              <a:rPr lang="en-US" sz="1600" dirty="0" smtClean="0">
                <a:cs typeface="Courier New" pitchFamily="49" charset="0"/>
              </a:rPr>
              <a:t> </a:t>
            </a:r>
            <a:r>
              <a:rPr lang="en-US" sz="1600" dirty="0">
                <a:cs typeface="Courier New" pitchFamily="49" charset="0"/>
              </a:rPr>
              <a:t>*= </a:t>
            </a:r>
            <a:r>
              <a:rPr lang="en-US" sz="1600" dirty="0" smtClean="0">
                <a:cs typeface="Courier New" pitchFamily="49" charset="0"/>
              </a:rPr>
              <a:t>Gaussian probability of obtaining a reading at 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	</a:t>
            </a:r>
            <a:r>
              <a:rPr lang="en-US" sz="1600" dirty="0" smtClean="0">
                <a:cs typeface="Courier New" pitchFamily="49" charset="0"/>
              </a:rPr>
              <a:t>			distance d for this landmark from this particle</a:t>
            </a:r>
          </a:p>
          <a:p>
            <a:pPr defTabSz="461963"/>
            <a:r>
              <a:rPr lang="en-US" sz="1600" dirty="0" smtClean="0">
                <a:cs typeface="Courier New" pitchFamily="49" charset="0"/>
              </a:rPr>
              <a:t>  </a:t>
            </a:r>
          </a:p>
          <a:p>
            <a:pPr defTabSz="461963"/>
            <a:r>
              <a:rPr lang="en-US" sz="1600" dirty="0">
                <a:cs typeface="Courier New" pitchFamily="49" charset="0"/>
              </a:rPr>
              <a:t>	</a:t>
            </a:r>
            <a:r>
              <a:rPr lang="en-US" sz="1600" dirty="0" smtClean="0">
                <a:cs typeface="Courier New" pitchFamily="49" charset="0"/>
              </a:rPr>
              <a:t>return </a:t>
            </a:r>
            <a:r>
              <a:rPr lang="en-US" sz="1600" dirty="0" err="1">
                <a:cs typeface="Courier New" pitchFamily="49" charset="0"/>
              </a:rPr>
              <a:t>prob</a:t>
            </a:r>
            <a:endParaRPr lang="en-US" sz="1600" dirty="0">
              <a:cs typeface="Courier New" pitchFamily="49" charset="0"/>
            </a:endParaRPr>
          </a:p>
          <a:p>
            <a:pPr defTabSz="461963"/>
            <a:r>
              <a:rPr lang="en-US" sz="1600" dirty="0">
                <a:cs typeface="Courier New" pitchFamily="49" charset="0"/>
              </a:rPr>
              <a:t>    </a:t>
            </a:r>
          </a:p>
          <a:p>
            <a:r>
              <a:rPr lang="en-US" sz="1600" dirty="0"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13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Sensing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2971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145378" y="4122717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89960" y="3133503"/>
            <a:ext cx="100584" cy="100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645426" y="4251960"/>
            <a:ext cx="164592" cy="164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83441" y="4341307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41222" y="3733800"/>
            <a:ext cx="356616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32662" y="493162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274875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5514" y="5434912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982806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Mid-semester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you think of the balance of </a:t>
            </a:r>
            <a:r>
              <a:rPr lang="en-US" dirty="0" smtClean="0">
                <a:solidFill>
                  <a:srgbClr val="FF0000"/>
                </a:solidFill>
              </a:rPr>
              <a:t>theoretical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applied</a:t>
            </a:r>
            <a:r>
              <a:rPr lang="en-US" dirty="0" smtClean="0"/>
              <a:t> work?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been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useful to you 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been </a:t>
            </a:r>
            <a:r>
              <a:rPr lang="en-US" dirty="0" smtClean="0">
                <a:solidFill>
                  <a:srgbClr val="FF0000"/>
                </a:solidFill>
              </a:rPr>
              <a:t>least</a:t>
            </a:r>
            <a:r>
              <a:rPr lang="en-US" dirty="0" smtClean="0"/>
              <a:t> useful 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students</a:t>
            </a:r>
            <a:r>
              <a:rPr lang="en-US" dirty="0" smtClean="0"/>
              <a:t> do to improve the class?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  <a:r>
              <a:rPr lang="en-US" dirty="0" smtClean="0"/>
              <a:t> do to improve the class?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01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90474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n</a:t>
            </a:r>
            <a:r>
              <a:rPr lang="en-US" dirty="0" smtClean="0"/>
              <a:t> new particles from previous set</a:t>
            </a:r>
          </a:p>
          <a:p>
            <a:r>
              <a:rPr lang="en-US" dirty="0" smtClean="0"/>
              <a:t>Each particle chosen with probability p, with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7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98754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n</a:t>
            </a:r>
            <a:r>
              <a:rPr lang="en-US" dirty="0" smtClean="0"/>
              <a:t> new particles from previous set</a:t>
            </a:r>
          </a:p>
          <a:p>
            <a:r>
              <a:rPr lang="en-US" dirty="0" smtClean="0"/>
              <a:t>Each particle chosen with probability p, with replacement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228600"/>
            <a:ext cx="4748515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it possible that one of the particles is never chosen?</a:t>
            </a:r>
          </a:p>
          <a:p>
            <a:r>
              <a:rPr lang="en-US" dirty="0" smtClean="0"/>
              <a:t>	Yes!</a:t>
            </a:r>
          </a:p>
          <a:p>
            <a:r>
              <a:rPr lang="en-US" dirty="0" smtClean="0"/>
              <a:t>Is it possible that one of the particles is chosen more than once?</a:t>
            </a:r>
          </a:p>
          <a:p>
            <a:r>
              <a:rPr lang="en-US" dirty="0" smtClean="0"/>
              <a:t>	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9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08993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n</a:t>
            </a:r>
            <a:r>
              <a:rPr lang="en-US" dirty="0" smtClean="0"/>
              <a:t> new particles from previous set</a:t>
            </a:r>
          </a:p>
          <a:p>
            <a:r>
              <a:rPr lang="en-US" dirty="0" smtClean="0"/>
              <a:t>Each particle chosen with probability p, with replacement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038600" y="228600"/>
                <a:ext cx="4748515" cy="147732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is the probability that this particle is not chosen during the resampling of the six new particles?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71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=0.1</m:t>
                      </m:r>
                      <m:r>
                        <a:rPr lang="en-US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8600"/>
                <a:ext cx="4748515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1789999" y="1066800"/>
            <a:ext cx="2096201" cy="2742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62400" y="1143000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1376206" y="312310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1330486" y="3808906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4786" y="3580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4786" y="2818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421926" y="4647106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original particles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1752600"/>
                <a:ext cx="1143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32" r="-10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31107"/>
              </p:ext>
            </p:extLst>
          </p:nvPr>
        </p:nvGraphicFramePr>
        <p:xfrm>
          <a:off x="1600200" y="1751506"/>
          <a:ext cx="6096000" cy="3510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563"/>
                <a:gridCol w="1524000"/>
                <a:gridCol w="2999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</a:t>
                      </a:r>
                      <a:r>
                        <a:rPr lang="en-US" baseline="0" dirty="0" smtClean="0"/>
                        <a:t> Weight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</a:t>
                      </a:r>
                      <a:r>
                        <a:rPr lang="en-US" baseline="0" dirty="0" smtClean="0"/>
                        <a:t> Probability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133600" y="5256706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/>
          </p:cNvSpPr>
          <p:nvPr/>
        </p:nvSpPr>
        <p:spPr>
          <a:xfrm>
            <a:off x="1330486" y="4223570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514" y="5423470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is 2.8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7766"/>
            <a:ext cx="2614915" cy="254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5257800" y="3580306"/>
            <a:ext cx="838200" cy="5486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96200" y="392866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7243437" y="3351023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0500" y="35345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91977" y="376318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05600" y="424654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7083417" y="3926502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449" y="5068770"/>
            <a:ext cx="317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</a:t>
            </a:r>
            <a:r>
              <a:rPr lang="en-US" i="1" dirty="0" smtClean="0"/>
              <a:t>n</a:t>
            </a:r>
            <a:r>
              <a:rPr lang="en-US" dirty="0" smtClean="0"/>
              <a:t> new particles from previous set</a:t>
            </a:r>
          </a:p>
          <a:p>
            <a:r>
              <a:rPr lang="en-US" dirty="0" smtClean="0"/>
              <a:t>Each particle chosen with probability p, with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182832"/>
                <a:ext cx="4748515" cy="147732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is the probability that this particle is not chosen during the resampling of the six new particles?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93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.65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82832"/>
                <a:ext cx="4748515" cy="14773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650526" y="1021032"/>
            <a:ext cx="2235675" cy="17515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there are no particles near the correct robot location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44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happens if there are no particles near the correct robot location</a:t>
                </a:r>
                <a:r>
                  <a:rPr lang="en-US" dirty="0" smtClean="0">
                    <a:latin typeface="+mj-lt"/>
                  </a:rPr>
                  <a:t>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Possible solutions:	</a:t>
                </a:r>
              </a:p>
              <a:p>
                <a:pPr lvl="1"/>
                <a:r>
                  <a:rPr lang="en-US" dirty="0" smtClean="0"/>
                  <a:t>Add  random points each cycle</a:t>
                </a:r>
              </a:p>
              <a:p>
                <a:pPr lvl="1"/>
                <a:r>
                  <a:rPr lang="en-US" dirty="0" smtClean="0"/>
                  <a:t>Add  random points each cycle, where  is proportional to the average measurement error</a:t>
                </a:r>
              </a:p>
              <a:p>
                <a:pPr lvl="1"/>
                <a:r>
                  <a:rPr lang="en-US" dirty="0"/>
                  <a:t>Add  </a:t>
                </a:r>
                <a:r>
                  <a:rPr lang="en-US" dirty="0" smtClean="0"/>
                  <a:t>points </a:t>
                </a:r>
                <a:r>
                  <a:rPr lang="en-US" dirty="0"/>
                  <a:t>each </a:t>
                </a:r>
                <a:r>
                  <a:rPr lang="en-US" dirty="0" smtClean="0"/>
                  <a:t>cycle, located in states with a high likelihood for the current observations</a:t>
                </a: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15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err="1" smtClean="0"/>
              <a:t>Unimodal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Harder to implement</a:t>
            </a:r>
          </a:p>
          <a:p>
            <a:pPr lvl="1"/>
            <a:r>
              <a:rPr lang="en-US" dirty="0" smtClean="0"/>
              <a:t>More efficient</a:t>
            </a:r>
          </a:p>
          <a:p>
            <a:pPr lvl="1"/>
            <a:r>
              <a:rPr lang="en-US" dirty="0" smtClean="0"/>
              <a:t>Requires a good starting guess of robot location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</a:p>
          <a:p>
            <a:pPr lvl="1"/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Multimodal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Easier to implement</a:t>
            </a:r>
          </a:p>
          <a:p>
            <a:pPr lvl="1"/>
            <a:r>
              <a:rPr lang="en-US" dirty="0" smtClean="0"/>
              <a:t>Less efficient</a:t>
            </a:r>
          </a:p>
          <a:p>
            <a:pPr lvl="1"/>
            <a:r>
              <a:rPr lang="en-US" dirty="0" smtClean="0"/>
              <a:t>Does not require an accurate prior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2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mapping:</a:t>
            </a:r>
          </a:p>
          <a:p>
            <a:pPr marL="914400" lvl="2" indent="0">
              <a:buNone/>
            </a:pPr>
            <a:r>
              <a:rPr lang="en-US" i="1" dirty="0" smtClean="0"/>
              <a:t>Is it possible for a mobile robot to be placed at an </a:t>
            </a:r>
            <a:r>
              <a:rPr lang="en-US" i="1" dirty="0" smtClean="0">
                <a:solidFill>
                  <a:srgbClr val="FF0000"/>
                </a:solidFill>
              </a:rPr>
              <a:t>unknown location </a:t>
            </a:r>
            <a:r>
              <a:rPr lang="en-US" i="1" dirty="0" smtClean="0"/>
              <a:t>in an </a:t>
            </a:r>
            <a:r>
              <a:rPr lang="en-US" i="1" dirty="0" smtClean="0">
                <a:solidFill>
                  <a:srgbClr val="FF0000"/>
                </a:solidFill>
              </a:rPr>
              <a:t>unknown environment </a:t>
            </a:r>
            <a:r>
              <a:rPr lang="en-US" i="1" dirty="0" smtClean="0"/>
              <a:t>and for the robot to </a:t>
            </a:r>
            <a:r>
              <a:rPr lang="en-US" i="1" dirty="0" smtClean="0">
                <a:solidFill>
                  <a:srgbClr val="FF0000"/>
                </a:solidFill>
              </a:rPr>
              <a:t>incrementally</a:t>
            </a:r>
            <a:r>
              <a:rPr lang="en-US" i="1" dirty="0" smtClean="0"/>
              <a:t> build a consistent </a:t>
            </a:r>
            <a:r>
              <a:rPr lang="en-US" i="1" dirty="0" smtClean="0">
                <a:solidFill>
                  <a:srgbClr val="FF0000"/>
                </a:solidFill>
              </a:rPr>
              <a:t>map</a:t>
            </a:r>
            <a:r>
              <a:rPr lang="en-US" i="1" dirty="0" smtClean="0"/>
              <a:t> of this environment while simultaneously determining its </a:t>
            </a:r>
            <a:r>
              <a:rPr lang="en-US" i="1" dirty="0" smtClean="0">
                <a:solidFill>
                  <a:srgbClr val="FF0000"/>
                </a:solidFill>
              </a:rPr>
              <a:t>location</a:t>
            </a:r>
            <a:r>
              <a:rPr lang="en-US" i="1" dirty="0" smtClean="0"/>
              <a:t> within this map?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14" y="4255120"/>
            <a:ext cx="3895386" cy="260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89756" y="4023422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flic.kr</a:t>
            </a:r>
            <a:r>
              <a:rPr lang="en-US" sz="1100" dirty="0" smtClean="0"/>
              <a:t>/p/9jdHrL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163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</a:t>
            </a:r>
            <a:r>
              <a:rPr lang="en-US" dirty="0" smtClean="0">
                <a:solidFill>
                  <a:srgbClr val="FF0000"/>
                </a:solidFill>
              </a:rPr>
              <a:t>moves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increases the uncertainty</a:t>
            </a:r>
            <a:r>
              <a:rPr lang="en-US" dirty="0" smtClean="0"/>
              <a:t> on robot pose</a:t>
            </a:r>
          </a:p>
          <a:p>
            <a:pPr lvl="1"/>
            <a:r>
              <a:rPr lang="en-US" dirty="0" smtClean="0"/>
              <a:t>need a mathematical model for the motion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motion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discovers interesting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in the environment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landmarks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uncertainty in the location of landmarks</a:t>
            </a:r>
          </a:p>
          <a:p>
            <a:pPr lvl="1"/>
            <a:r>
              <a:rPr lang="en-US" dirty="0" smtClean="0"/>
              <a:t>need a mathematical model to determine the position of the landmarks from sensor data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inverse observation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5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05300" y="838200"/>
            <a:ext cx="11811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1" name="Picture 4" descr="pGivenOA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5"/>
          <a:stretch/>
        </p:blipFill>
        <p:spPr bwMode="auto">
          <a:xfrm>
            <a:off x="1492250" y="2286000"/>
            <a:ext cx="6280150" cy="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robot </a:t>
            </a:r>
            <a:r>
              <a:rPr lang="en-US" dirty="0" smtClean="0">
                <a:solidFill>
                  <a:srgbClr val="FF0000"/>
                </a:solidFill>
              </a:rPr>
              <a:t>observes previously mapped landmarks</a:t>
            </a:r>
          </a:p>
          <a:p>
            <a:pPr lvl="1"/>
            <a:r>
              <a:rPr lang="en-US" dirty="0" smtClean="0"/>
              <a:t>uses them to correct both self localization and the localization of all landmarks in space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uncertainties decrease</a:t>
            </a:r>
          </a:p>
          <a:p>
            <a:pPr lvl="1"/>
            <a:r>
              <a:rPr lang="en-US" dirty="0" smtClean="0"/>
              <a:t>need a model to predict the measurement from predicted landmark location and robot localization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direct observation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9" y="1926981"/>
            <a:ext cx="8524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0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1" y="1811215"/>
            <a:ext cx="88582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2" y="1219932"/>
            <a:ext cx="88677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4" y="1411165"/>
            <a:ext cx="88677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1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6" y="1363907"/>
            <a:ext cx="88677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5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4" y="1386254"/>
            <a:ext cx="88582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3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SLAM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" y="1365006"/>
            <a:ext cx="8839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SLAM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3" y="1336431"/>
            <a:ext cx="8858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40" y="2175733"/>
            <a:ext cx="1555029" cy="13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0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8" y="1347420"/>
            <a:ext cx="88677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4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60654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Document" r:id="rId3" imgW="5486400" imgH="406400" progId="Word.Document.12">
                  <p:embed/>
                </p:oleObj>
              </mc:Choice>
              <mc:Fallback>
                <p:oleObj name="Document" r:id="rId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48061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 smtClean="0"/>
              <a:t>Filter (Section 5.6.8)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1904197"/>
            <a:ext cx="1879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</a:t>
            </a:r>
            <a:r>
              <a:rPr lang="en-US" sz="2400" dirty="0" err="1" smtClean="0"/>
              <a:t>u</a:t>
            </a:r>
            <a:endParaRPr lang="en-US" sz="2400" dirty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2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Essential SLAM Problem</a:t>
            </a:r>
            <a:endParaRPr lang="en-US" dirty="0"/>
          </a:p>
        </p:txBody>
      </p:sp>
      <p:pic>
        <p:nvPicPr>
          <p:cNvPr id="8" name="Content Placeholder 6" descr="Screen Shot 2012-11-30 at 7.53.0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78059" y="1676400"/>
            <a:ext cx="5787881" cy="4897438"/>
          </a:xfrm>
        </p:spPr>
      </p:pic>
    </p:spTree>
    <p:extLst>
      <p:ext uri="{BB962C8B-B14F-4D97-AF65-F5344CB8AC3E}">
        <p14:creationId xmlns:p14="http://schemas.microsoft.com/office/powerpoint/2010/main" val="284247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most important approaches to SLAM: </a:t>
            </a:r>
          </a:p>
          <a:p>
            <a:pPr lvl="1"/>
            <a:r>
              <a:rPr lang="sv-SE" dirty="0" smtClean="0"/>
              <a:t>Extended </a:t>
            </a:r>
            <a:r>
              <a:rPr lang="sv-SE" dirty="0"/>
              <a:t>Kalman Filter SLAM (EKF SLAM) </a:t>
            </a:r>
          </a:p>
          <a:p>
            <a:pPr lvl="1"/>
            <a:r>
              <a:rPr lang="en-US" dirty="0" smtClean="0"/>
              <a:t>Particle </a:t>
            </a:r>
            <a:r>
              <a:rPr lang="en-US" dirty="0"/>
              <a:t>Filter SLAM (FAST SLAM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GraphSLAM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4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 track of combined state vector at time </a:t>
            </a:r>
            <a:r>
              <a:rPr lang="en-US" i="1" dirty="0" smtClean="0"/>
              <a:t>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x, y, </a:t>
            </a:r>
            <a:r>
              <a:rPr lang="en-US" dirty="0" err="1" smtClean="0"/>
              <a:t>θ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1,x</a:t>
            </a:r>
            <a:r>
              <a:rPr lang="en-US" dirty="0" smtClean="0"/>
              <a:t>, m</a:t>
            </a:r>
            <a:r>
              <a:rPr lang="en-US" baseline="-25000" dirty="0" smtClean="0"/>
              <a:t>1,y</a:t>
            </a:r>
            <a:r>
              <a:rPr lang="en-US" dirty="0" smtClean="0"/>
              <a:t>, s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N,x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N,y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r>
              <a:rPr lang="en-US" dirty="0" smtClean="0"/>
              <a:t>m = estimated coordinates of a landmark</a:t>
            </a:r>
          </a:p>
          <a:p>
            <a:r>
              <a:rPr lang="en-US" dirty="0" smtClean="0"/>
              <a:t>s = sensor’s signature for this landmark</a:t>
            </a:r>
          </a:p>
          <a:p>
            <a:endParaRPr lang="en-US" dirty="0" smtClean="0"/>
          </a:p>
          <a:p>
            <a:r>
              <a:rPr lang="en-US" dirty="0" smtClean="0"/>
              <a:t>Very similar to EKF localization, starting at origin</a:t>
            </a:r>
          </a:p>
        </p:txBody>
      </p:sp>
    </p:spTree>
    <p:extLst>
      <p:ext uri="{BB962C8B-B14F-4D97-AF65-F5344CB8AC3E}">
        <p14:creationId xmlns:p14="http://schemas.microsoft.com/office/powerpoint/2010/main" val="73237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EKF-SLAM</a:t>
            </a:r>
            <a:endParaRPr lang="en-US" dirty="0"/>
          </a:p>
        </p:txBody>
      </p:sp>
      <p:pic>
        <p:nvPicPr>
          <p:cNvPr id="7" name="Content Placeholder 6" descr="Screen Shot 2012-12-03 at 9.36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33377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932495" y="6189725"/>
            <a:ext cx="352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Grey: Robot Pose Estimate</a:t>
            </a:r>
          </a:p>
          <a:p>
            <a:r>
              <a:rPr lang="en-US" dirty="0" smtClean="0"/>
              <a:t>White: Landmark Location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2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Camera</a:t>
            </a:r>
          </a:p>
          <a:p>
            <a:r>
              <a:rPr lang="en-US" dirty="0" smtClean="0"/>
              <a:t>What’s harder?</a:t>
            </a:r>
          </a:p>
          <a:p>
            <a:r>
              <a:rPr lang="en-US" dirty="0" smtClean="0"/>
              <a:t>How could it be possible?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8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982977" y="2590800"/>
            <a:ext cx="6988716" cy="4159581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SLAM can be interpreted as a sparse graph of nodes and constraints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377989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5732584" y="4722915"/>
            <a:ext cx="3587261" cy="2135085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SLAM can be interpreted as a sparse graph of nodes and constraints between nodes. </a:t>
            </a:r>
          </a:p>
          <a:p>
            <a:r>
              <a:rPr lang="en-US" sz="2400" b="1" dirty="0" smtClean="0"/>
              <a:t>nodes</a:t>
            </a:r>
            <a:r>
              <a:rPr lang="en-US" sz="2400" b="1" dirty="0"/>
              <a:t>: </a:t>
            </a:r>
            <a:r>
              <a:rPr lang="en-US" sz="2400" dirty="0"/>
              <a:t>robot locations and map-feature locations </a:t>
            </a:r>
          </a:p>
          <a:p>
            <a:r>
              <a:rPr lang="en-US" sz="2400" b="1" dirty="0" smtClean="0"/>
              <a:t>edges</a:t>
            </a:r>
            <a:r>
              <a:rPr lang="en-US" sz="2400" b="1" dirty="0"/>
              <a:t>: </a:t>
            </a:r>
            <a:r>
              <a:rPr lang="en-US" sz="2400" dirty="0"/>
              <a:t>constraints between </a:t>
            </a:r>
            <a:endParaRPr lang="en-US" sz="2400" dirty="0" smtClean="0"/>
          </a:p>
          <a:p>
            <a:pPr lvl="1"/>
            <a:r>
              <a:rPr lang="en-US" sz="2400" dirty="0" smtClean="0"/>
              <a:t>consecutive </a:t>
            </a:r>
            <a:r>
              <a:rPr lang="en-US" sz="2400" dirty="0"/>
              <a:t>robot poses (given by the </a:t>
            </a:r>
            <a:r>
              <a:rPr lang="en-US" sz="2400" dirty="0" err="1"/>
              <a:t>odometry</a:t>
            </a:r>
            <a:r>
              <a:rPr lang="en-US" sz="2400" dirty="0"/>
              <a:t> input </a:t>
            </a:r>
            <a:r>
              <a:rPr lang="en-US" sz="2400" b="1" dirty="0"/>
              <a:t>u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robot </a:t>
            </a:r>
            <a:r>
              <a:rPr lang="en-US" sz="2400" dirty="0"/>
              <a:t>poses and the features observed from these poses. </a:t>
            </a:r>
          </a:p>
        </p:txBody>
      </p:sp>
    </p:spTree>
    <p:extLst>
      <p:ext uri="{BB962C8B-B14F-4D97-AF65-F5344CB8AC3E}">
        <p14:creationId xmlns:p14="http://schemas.microsoft.com/office/powerpoint/2010/main" val="194204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2 at 11.23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1" r="-27221"/>
          <a:stretch>
            <a:fillRect/>
          </a:stretch>
        </p:blipFill>
        <p:spPr>
          <a:xfrm>
            <a:off x="-328639" y="4220308"/>
            <a:ext cx="4431716" cy="263769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229600" cy="4898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Key property: constraints are not to be thought as rigid constraints but as soft constraints </a:t>
            </a:r>
            <a:endParaRPr lang="en-US" sz="2000" dirty="0" smtClean="0"/>
          </a:p>
          <a:p>
            <a:pPr lvl="1"/>
            <a:r>
              <a:rPr lang="en-US" sz="2000" dirty="0" smtClean="0"/>
              <a:t>Constraints acting </a:t>
            </a:r>
            <a:r>
              <a:rPr lang="en-US" sz="2000" dirty="0"/>
              <a:t>like </a:t>
            </a:r>
            <a:r>
              <a:rPr lang="en-US" sz="2000" b="1" dirty="0"/>
              <a:t>springs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smtClean="0"/>
              <a:t>Solve </a:t>
            </a:r>
            <a:r>
              <a:rPr lang="en-US" sz="2000" dirty="0"/>
              <a:t>full SLAM by relaxing these constraints </a:t>
            </a:r>
            <a:endParaRPr lang="en-US" sz="2000" dirty="0" smtClean="0"/>
          </a:p>
          <a:p>
            <a:pPr lvl="1"/>
            <a:r>
              <a:rPr lang="en-US" sz="2000" dirty="0" smtClean="0"/>
              <a:t>get </a:t>
            </a:r>
            <a:r>
              <a:rPr lang="en-US" sz="2000" dirty="0"/>
              <a:t>the best estimate of the robot path and the environment map by computing the </a:t>
            </a:r>
            <a:r>
              <a:rPr lang="en-US" sz="2000" b="1" dirty="0"/>
              <a:t>state of minimal energy </a:t>
            </a:r>
            <a:r>
              <a:rPr lang="en-US" sz="2000" dirty="0"/>
              <a:t>of this </a:t>
            </a:r>
            <a:r>
              <a:rPr lang="en-US" sz="2000" dirty="0" smtClean="0"/>
              <a:t>spring mass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526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r="208" b="67183"/>
          <a:stretch/>
        </p:blipFill>
        <p:spPr>
          <a:xfrm>
            <a:off x="457200" y="1600200"/>
            <a:ext cx="8229600" cy="3907589"/>
          </a:xfrm>
        </p:spPr>
      </p:pic>
    </p:spTree>
    <p:extLst>
      <p:ext uri="{BB962C8B-B14F-4D97-AF65-F5344CB8AC3E}">
        <p14:creationId xmlns:p14="http://schemas.microsoft.com/office/powerpoint/2010/main" val="399121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3" b="35065"/>
          <a:stretch/>
        </p:blipFill>
        <p:spPr>
          <a:xfrm>
            <a:off x="457200" y="1804737"/>
            <a:ext cx="8229600" cy="3836737"/>
          </a:xfrm>
        </p:spPr>
      </p:pic>
    </p:spTree>
    <p:extLst>
      <p:ext uri="{BB962C8B-B14F-4D97-AF65-F5344CB8AC3E}">
        <p14:creationId xmlns:p14="http://schemas.microsoft.com/office/powerpoint/2010/main" val="39253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2/Gaussian_2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8" y="1417638"/>
            <a:ext cx="6063751" cy="4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in Multiple Dimensions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546" y="55961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pic>
        <p:nvPicPr>
          <p:cNvPr id="7" name="Content Placeholder 6" descr="Screen Shot 2012-12-03 at 9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4" b="-2574"/>
          <a:stretch/>
        </p:blipFill>
        <p:spPr/>
      </p:pic>
    </p:spTree>
    <p:extLst>
      <p:ext uri="{BB962C8B-B14F-4D97-AF65-F5344CB8AC3E}">
        <p14:creationId xmlns:p14="http://schemas.microsoft.com/office/powerpoint/2010/main" val="77215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Inference: solve system of linear equations to get map and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update time of the graph is constant.</a:t>
            </a:r>
          </a:p>
          <a:p>
            <a:r>
              <a:rPr lang="en-US" dirty="0" smtClean="0"/>
              <a:t>The required memory is linear in the number of features.</a:t>
            </a:r>
          </a:p>
          <a:p>
            <a:r>
              <a:rPr lang="en-US" dirty="0" smtClean="0"/>
              <a:t>Final graph optimization can become computationally costly if the robot path is long.</a:t>
            </a:r>
          </a:p>
          <a:p>
            <a:r>
              <a:rPr lang="en-US" dirty="0" smtClean="0"/>
              <a:t>Impressing results with even hundred million features.</a:t>
            </a:r>
          </a:p>
        </p:txBody>
      </p:sp>
    </p:spTree>
    <p:extLst>
      <p:ext uri="{BB962C8B-B14F-4D97-AF65-F5344CB8AC3E}">
        <p14:creationId xmlns:p14="http://schemas.microsoft.com/office/powerpoint/2010/main" val="7384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89840"/>
              </p:ext>
            </p:extLst>
          </p:nvPr>
        </p:nvGraphicFramePr>
        <p:xfrm>
          <a:off x="114785" y="4573230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3" imgW="5486400" imgH="596900" progId="Word.Document.12">
                  <p:embed/>
                </p:oleObj>
              </mc:Choice>
              <mc:Fallback>
                <p:oleObj name="Document" r:id="rId3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85" y="4573230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283977"/>
              </p:ext>
            </p:extLst>
          </p:nvPr>
        </p:nvGraphicFramePr>
        <p:xfrm>
          <a:off x="-1731288" y="1811631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Document" r:id="rId5" imgW="5486400" imgH="355600" progId="Word.Document.12">
                  <p:embed/>
                </p:oleObj>
              </mc:Choice>
              <mc:Fallback>
                <p:oleObj name="Document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31288" y="1811631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Kalman</a:t>
            </a:r>
            <a:r>
              <a:rPr lang="en-US" dirty="0" smtClean="0"/>
              <a:t> Filter example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0690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simple model of robot movement: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1" y="487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information do our sensors give us?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90800" y="5334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a </a:t>
            </a:r>
            <a:r>
              <a:rPr lang="en-US" dirty="0" err="1" smtClean="0"/>
              <a:t>Kalman</a:t>
            </a:r>
            <a:r>
              <a:rPr lang="en-US" dirty="0" smtClean="0"/>
              <a:t> Filter example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12352"/>
              </p:ext>
            </p:extLst>
          </p:nvPr>
        </p:nvGraphicFramePr>
        <p:xfrm>
          <a:off x="-1767967" y="3565446"/>
          <a:ext cx="9099777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Document" r:id="rId3" imgW="5486400" imgH="596900" progId="Word.Document.12">
                  <p:embed/>
                </p:oleObj>
              </mc:Choice>
              <mc:Fallback>
                <p:oleObj name="Document" r:id="rId3" imgW="54864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67967" y="3565446"/>
                        <a:ext cx="9099777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69290"/>
              </p:ext>
            </p:extLst>
          </p:nvPr>
        </p:nvGraphicFramePr>
        <p:xfrm>
          <a:off x="-5336935" y="1856034"/>
          <a:ext cx="15156550" cy="98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Document" r:id="rId5" imgW="5486400" imgH="355600" progId="Word.Document.12">
                  <p:embed/>
                </p:oleObj>
              </mc:Choice>
              <mc:Fallback>
                <p:oleObj name="Document" r:id="rId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336935" y="1856034"/>
                        <a:ext cx="15156550" cy="98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29106" y="5648026"/>
            <a:ext cx="123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= [1 0] 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05166"/>
              </p:ext>
            </p:extLst>
          </p:nvPr>
        </p:nvGraphicFramePr>
        <p:xfrm>
          <a:off x="-2676645" y="5049872"/>
          <a:ext cx="11566026" cy="64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Document" r:id="rId7" imgW="5486400" imgH="304800" progId="Word.Document.12">
                  <p:embed/>
                </p:oleObj>
              </mc:Choice>
              <mc:Fallback>
                <p:oleObj name="Document" r:id="rId7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676645" y="5049872"/>
                        <a:ext cx="11566026" cy="642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6210" y="33807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755" y="437080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4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</a:t>
            </a:r>
            <a:r>
              <a:rPr lang="en-US" dirty="0" err="1"/>
              <a:t>Kalman</a:t>
            </a:r>
            <a:r>
              <a:rPr lang="en-US" dirty="0"/>
              <a:t> Filter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7455" y="1616075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Estimate</a:t>
            </a:r>
            <a:endParaRPr lang="en-US" dirty="0" smtClean="0"/>
          </a:p>
          <a:p>
            <a:r>
              <a:rPr lang="en-US" dirty="0" smtClean="0"/>
              <a:t>P’ uncertainty covariance</a:t>
            </a:r>
          </a:p>
          <a:p>
            <a:r>
              <a:rPr lang="en-US" dirty="0" smtClean="0"/>
              <a:t>F state </a:t>
            </a:r>
            <a:r>
              <a:rPr lang="en-US" dirty="0" smtClean="0"/>
              <a:t>transition matrix</a:t>
            </a:r>
          </a:p>
          <a:p>
            <a:r>
              <a:rPr lang="en-US" dirty="0" smtClean="0"/>
              <a:t>u motion vector</a:t>
            </a:r>
          </a:p>
          <a:p>
            <a:r>
              <a:rPr lang="en-US" dirty="0" smtClean="0"/>
              <a:t>F </a:t>
            </a:r>
            <a:r>
              <a:rPr lang="en-US" dirty="0" smtClean="0"/>
              <a:t>motion noise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easurement </a:t>
            </a:r>
            <a:endParaRPr lang="en-US" dirty="0" smtClean="0"/>
          </a:p>
          <a:p>
            <a:r>
              <a:rPr lang="en-US" dirty="0" smtClean="0"/>
              <a:t>measurement function</a:t>
            </a:r>
          </a:p>
          <a:p>
            <a:r>
              <a:rPr lang="en-US" dirty="0" smtClean="0"/>
              <a:t>measurement </a:t>
            </a:r>
            <a:r>
              <a:rPr lang="en-US" dirty="0" smtClean="0"/>
              <a:t>noise</a:t>
            </a:r>
          </a:p>
          <a:p>
            <a:endParaRPr lang="en-US" b="0" i="1" dirty="0" smtClean="0">
              <a:latin typeface="Cambria Math"/>
            </a:endParaRPr>
          </a:p>
          <a:p>
            <a:r>
              <a:rPr lang="en-US" dirty="0" smtClean="0"/>
              <a:t>identity </a:t>
            </a:r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417638"/>
            <a:ext cx="4279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5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lobal-flo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15325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0" name="Freeform 4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1055 w 1055"/>
              <a:gd name="T1" fmla="*/ 968 h 976"/>
              <a:gd name="T2" fmla="*/ 255 w 1055"/>
              <a:gd name="T3" fmla="*/ 976 h 976"/>
              <a:gd name="T4" fmla="*/ 23 w 1055"/>
              <a:gd name="T5" fmla="*/ 968 h 976"/>
              <a:gd name="T6" fmla="*/ 119 w 1055"/>
              <a:gd name="T7" fmla="*/ 928 h 976"/>
              <a:gd name="T8" fmla="*/ 127 w 1055"/>
              <a:gd name="T9" fmla="*/ 920 h 976"/>
              <a:gd name="T10" fmla="*/ 343 w 1055"/>
              <a:gd name="T11" fmla="*/ 896 h 976"/>
              <a:gd name="T12" fmla="*/ 495 w 1055"/>
              <a:gd name="T13" fmla="*/ 800 h 976"/>
              <a:gd name="T14" fmla="*/ 551 w 1055"/>
              <a:gd name="T15" fmla="*/ 600 h 976"/>
              <a:gd name="T16" fmla="*/ 543 w 1055"/>
              <a:gd name="T17" fmla="*/ 384 h 976"/>
              <a:gd name="T18" fmla="*/ 495 w 1055"/>
              <a:gd name="T19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21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1962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</a:rPr>
              <a:t>Particle Filter </a:t>
            </a:r>
            <a:r>
              <a:rPr lang="en-US" sz="4000" dirty="0">
                <a:latin typeface="Times New Roman" pitchFamily="18" charset="0"/>
              </a:rPr>
              <a:t>Localization </a:t>
            </a:r>
            <a:r>
              <a:rPr lang="en-US" sz="4000" dirty="0" smtClean="0">
                <a:latin typeface="Times New Roman" pitchFamily="18" charset="0"/>
              </a:rPr>
              <a:t>(using sonar</a:t>
            </a:r>
            <a:r>
              <a:rPr lang="en-US" sz="4000" dirty="0"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6550223"/>
            <a:ext cx="7835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http://www.cs.washington.edu/ai/Mobile_Robotics//mcl/animations/global-floor-start.gif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938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15919</TotalTime>
  <Words>1294</Words>
  <Application>Microsoft Macintosh PowerPoint</Application>
  <PresentationFormat>On-screen Show (4:3)</PresentationFormat>
  <Paragraphs>336</Paragraphs>
  <Slides>52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Document</vt:lpstr>
      <vt:lpstr>Microsoft Word Document</vt:lpstr>
      <vt:lpstr>PowerPoint Presentation</vt:lpstr>
      <vt:lpstr>Mid-semester feedback</vt:lpstr>
      <vt:lpstr>Example</vt:lpstr>
      <vt:lpstr>Kalman Filter (Section 5.6.8)</vt:lpstr>
      <vt:lpstr>Kalman Filter in Multiple Dimensions</vt:lpstr>
      <vt:lpstr>Implementing a Kalman Filter example</vt:lpstr>
      <vt:lpstr>Implementing a Kalman Filter example</vt:lpstr>
      <vt:lpstr>Implementing a Kalman Filter</vt:lpstr>
      <vt:lpstr>Particle Filter Localization (using sonar)</vt:lpstr>
      <vt:lpstr>Particles</vt:lpstr>
      <vt:lpstr>Robot Motion</vt:lpstr>
      <vt:lpstr>Incorporating Sensing</vt:lpstr>
      <vt:lpstr>Incorporating Sensing</vt:lpstr>
      <vt:lpstr>Incorporating Sensing</vt:lpstr>
      <vt:lpstr>Importance weight python code</vt:lpstr>
      <vt:lpstr>Importance weight pseudocode</vt:lpstr>
      <vt:lpstr>Incorporating Sensing</vt:lpstr>
      <vt:lpstr>Resampling</vt:lpstr>
      <vt:lpstr>Resampling</vt:lpstr>
      <vt:lpstr>Resampling</vt:lpstr>
      <vt:lpstr>Resampling</vt:lpstr>
      <vt:lpstr>Resampling</vt:lpstr>
      <vt:lpstr>Resampling</vt:lpstr>
      <vt:lpstr>Question </vt:lpstr>
      <vt:lpstr>Question </vt:lpstr>
      <vt:lpstr>Summary</vt:lpstr>
      <vt:lpstr>SLAM</vt:lpstr>
      <vt:lpstr>Three Basic Steps</vt:lpstr>
      <vt:lpstr>Three Basic Steps</vt:lpstr>
      <vt:lpstr>Three Basic Steps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How to do SLAM</vt:lpstr>
      <vt:lpstr>The Essential SLAM Problem</vt:lpstr>
      <vt:lpstr>SLAM Paradigms</vt:lpstr>
      <vt:lpstr>EKF Slam</vt:lpstr>
      <vt:lpstr>EKF-SLAM</vt:lpstr>
      <vt:lpstr>Visual Slam</vt:lpstr>
      <vt:lpstr>GraphSLAM</vt:lpstr>
      <vt:lpstr>GraphSLAM</vt:lpstr>
      <vt:lpstr>GraphSLAM</vt:lpstr>
      <vt:lpstr>GraphSLAM</vt:lpstr>
      <vt:lpstr>GraphSLAM</vt:lpstr>
      <vt:lpstr>GraphSLAM</vt:lpstr>
      <vt:lpstr>GraphSLAM</vt:lpstr>
      <vt:lpstr>GraphSLAM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277</cp:revision>
  <dcterms:created xsi:type="dcterms:W3CDTF">2006-08-16T00:00:00Z</dcterms:created>
  <dcterms:modified xsi:type="dcterms:W3CDTF">2014-10-16T18:51:03Z</dcterms:modified>
</cp:coreProperties>
</file>