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1" r:id="rId2"/>
    <p:sldId id="265" r:id="rId3"/>
    <p:sldId id="258" r:id="rId4"/>
    <p:sldId id="273" r:id="rId5"/>
    <p:sldId id="267" r:id="rId6"/>
    <p:sldId id="259" r:id="rId7"/>
    <p:sldId id="262" r:id="rId8"/>
    <p:sldId id="269" r:id="rId9"/>
    <p:sldId id="270" r:id="rId10"/>
    <p:sldId id="266" r:id="rId11"/>
    <p:sldId id="274" r:id="rId12"/>
    <p:sldId id="260" r:id="rId13"/>
    <p:sldId id="268" r:id="rId14"/>
    <p:sldId id="271" r:id="rId15"/>
    <p:sldId id="263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72" autoAdjust="0"/>
    <p:restoredTop sz="97586" autoAdjust="0"/>
  </p:normalViewPr>
  <p:slideViewPr>
    <p:cSldViewPr snapToGrid="0" snapToObjects="1">
      <p:cViewPr varScale="1">
        <p:scale>
          <a:sx n="122" d="100"/>
          <a:sy n="122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2FE90-3445-FA49-A9C5-1683EC330C43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152AC-DEEB-1546-89F3-6E3218E1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Communication, errors compound, failure rate doubles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31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Opponent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1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DEC-MDP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16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DEC-MDP</a:t>
            </a:r>
          </a:p>
          <a:p>
            <a:r>
              <a:rPr lang="en-US" dirty="0" smtClean="0"/>
              <a:t>BDI,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16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Communication, errors compound, failure rate doubles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3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DCEE</a:t>
            </a:r>
            <a:r>
              <a:rPr lang="en-US" baseline="0" dirty="0" smtClean="0"/>
              <a:t> / DCOP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1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1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1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1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Opponent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Opponent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2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9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1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7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4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1FABB-7A0D-3142-A689-4B2D5E87632F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46ivFpsmEVQ%23t=35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gnxb-O-CBQ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Robot Competition for </a:t>
            </a:r>
            <a:r>
              <a:rPr lang="en-US" dirty="0" smtClean="0"/>
              <a:t>“Dummies”</a:t>
            </a:r>
            <a:endParaRPr lang="en-US" dirty="0"/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://www.youtube.com/watch?v=46ivFpsmEVQ#t=</a:t>
            </a:r>
            <a:r>
              <a:rPr lang="en-US" dirty="0" smtClean="0">
                <a:hlinkClick r:id="rId2"/>
              </a:rPr>
              <a:t>356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79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024735" cy="3827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6614" y="3827150"/>
            <a:ext cx="6127385" cy="303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7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Engineers use Tinder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https://www.youtube.com/watch?v=Qgnxb-O-</a:t>
            </a:r>
            <a:r>
              <a:rPr lang="en-US" dirty="0" smtClean="0">
                <a:hlinkClick r:id="rId2"/>
              </a:rPr>
              <a:t>CBQ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9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Hide and seek</a:t>
            </a:r>
          </a:p>
          <a:p>
            <a:pPr lvl="1"/>
            <a:r>
              <a:rPr lang="en-US" dirty="0" smtClean="0"/>
              <a:t>“Hider” is stationary</a:t>
            </a:r>
          </a:p>
          <a:p>
            <a:pPr lvl="1"/>
            <a:r>
              <a:rPr lang="en-US" dirty="0" smtClean="0"/>
              <a:t>Solution techniques?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7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Hide and seek</a:t>
            </a:r>
          </a:p>
          <a:p>
            <a:pPr lvl="1"/>
            <a:r>
              <a:rPr lang="en-US" dirty="0" smtClean="0"/>
              <a:t>“Hider” is stationary</a:t>
            </a:r>
          </a:p>
          <a:p>
            <a:pPr lvl="1"/>
            <a:r>
              <a:rPr lang="en-US" dirty="0" smtClean="0"/>
              <a:t>Solution techniques?</a:t>
            </a:r>
          </a:p>
          <a:p>
            <a:pPr lvl="1"/>
            <a:r>
              <a:rPr lang="en-US" dirty="0" smtClean="0"/>
              <a:t>What if “hider” is </a:t>
            </a:r>
            <a:r>
              <a:rPr lang="en-US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5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Hide and seek</a:t>
            </a:r>
          </a:p>
          <a:p>
            <a:pPr lvl="1"/>
            <a:r>
              <a:rPr lang="en-US" dirty="0" smtClean="0"/>
              <a:t>“Hider” is stationary</a:t>
            </a:r>
          </a:p>
          <a:p>
            <a:pPr lvl="1"/>
            <a:r>
              <a:rPr lang="en-US" dirty="0" smtClean="0"/>
              <a:t>Solution techniques?</a:t>
            </a:r>
          </a:p>
          <a:p>
            <a:pPr lvl="1"/>
            <a:r>
              <a:rPr lang="en-US" dirty="0" smtClean="0"/>
              <a:t>What if “hider” is </a:t>
            </a:r>
            <a:r>
              <a:rPr lang="en-US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72" y="4610895"/>
            <a:ext cx="39243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14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4525963"/>
          </a:xfrm>
        </p:spPr>
        <p:txBody>
          <a:bodyPr/>
          <a:lstStyle/>
          <a:p>
            <a:r>
              <a:rPr lang="en-US" dirty="0" smtClean="0"/>
              <a:t>Example 5: Predator / Prey, </a:t>
            </a:r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1 fixed policy prey</a:t>
            </a:r>
          </a:p>
          <a:p>
            <a:pPr lvl="1"/>
            <a:r>
              <a:rPr lang="en-US" dirty="0" smtClean="0"/>
              <a:t>4 learning predators</a:t>
            </a:r>
          </a:p>
          <a:p>
            <a:pPr lvl="1"/>
            <a:r>
              <a:rPr lang="en-US" dirty="0" smtClean="0"/>
              <a:t>Need to surround the prey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291" y="3574209"/>
            <a:ext cx="4567364" cy="279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5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5: Predator / Prey,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1 fixed policy prey</a:t>
            </a:r>
          </a:p>
          <a:p>
            <a:pPr lvl="1"/>
            <a:r>
              <a:rPr lang="en-US" dirty="0" smtClean="0"/>
              <a:t>4 learning predators</a:t>
            </a:r>
          </a:p>
          <a:p>
            <a:pPr lvl="1"/>
            <a:r>
              <a:rPr lang="en-US" dirty="0" smtClean="0"/>
              <a:t>Need to surround the prey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4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5: Predator / Prey,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1 fixed policy prey</a:t>
            </a:r>
          </a:p>
          <a:p>
            <a:pPr lvl="1"/>
            <a:r>
              <a:rPr lang="en-US" dirty="0" smtClean="0"/>
              <a:t>4 learning predators</a:t>
            </a:r>
          </a:p>
          <a:p>
            <a:pPr lvl="1"/>
            <a:r>
              <a:rPr lang="en-US" dirty="0" smtClean="0"/>
              <a:t>Need to surround the prey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500" y="4521200"/>
            <a:ext cx="29210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8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Multi-Robot (Multi-Agent)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Homogenous / Heterogeneous</a:t>
            </a:r>
          </a:p>
          <a:p>
            <a:r>
              <a:rPr lang="en-US" dirty="0" smtClean="0"/>
              <a:t>Communicating / Non-Communicating</a:t>
            </a:r>
          </a:p>
          <a:p>
            <a:r>
              <a:rPr lang="en-US" dirty="0" smtClean="0"/>
              <a:t>Cooperative / Competitive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301" y="3647299"/>
            <a:ext cx="6434320" cy="312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2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Multi-Robot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Target Capture</a:t>
            </a:r>
          </a:p>
          <a:p>
            <a:pPr lvl="1"/>
            <a:r>
              <a:rPr lang="en-US" dirty="0" smtClean="0"/>
              <a:t>Drone finds a target</a:t>
            </a:r>
          </a:p>
          <a:p>
            <a:pPr lvl="1"/>
            <a:r>
              <a:rPr lang="en-US" dirty="0" smtClean="0"/>
              <a:t>Turtlebot needs to go to the target</a:t>
            </a:r>
          </a:p>
          <a:p>
            <a:pPr lvl="1"/>
            <a:r>
              <a:rPr lang="en-US" dirty="0" smtClean="0"/>
              <a:t>Why is this much harder than either of the individual tasks? </a:t>
            </a:r>
          </a:p>
          <a:p>
            <a:pPr lvl="1"/>
            <a:r>
              <a:rPr lang="en-US" dirty="0" smtClean="0"/>
              <a:t>What are the risks / challenges?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/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Drone’s hovering? Landing? FIRE?!?</a:t>
            </a:r>
          </a:p>
          <a:p>
            <a:r>
              <a:rPr lang="en-US" dirty="0" smtClean="0"/>
              <a:t>Trust human vs. other robot</a:t>
            </a:r>
          </a:p>
          <a:p>
            <a:r>
              <a:rPr lang="en-US" dirty="0" smtClean="0"/>
              <a:t>Obstacles the turtlebot can’t get around? Path planning is very different for two robots</a:t>
            </a:r>
          </a:p>
          <a:p>
            <a:r>
              <a:rPr lang="en-US" dirty="0" smtClean="0"/>
              <a:t>Shared map?</a:t>
            </a:r>
          </a:p>
          <a:p>
            <a:pPr lvl="1"/>
            <a:r>
              <a:rPr lang="en-US" dirty="0" smtClean="0"/>
              <a:t>Different requirements for different vehicles</a:t>
            </a:r>
          </a:p>
          <a:p>
            <a:pPr lvl="1"/>
            <a:r>
              <a:rPr lang="en-US" dirty="0" smtClean="0"/>
              <a:t>Lots of data (point cloud)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4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Multi-Robot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Target Capture</a:t>
            </a:r>
          </a:p>
          <a:p>
            <a:pPr lvl="1"/>
            <a:r>
              <a:rPr lang="en-US" dirty="0" smtClean="0"/>
              <a:t>Drone finds a target</a:t>
            </a:r>
          </a:p>
          <a:p>
            <a:pPr lvl="1"/>
            <a:r>
              <a:rPr lang="en-US" dirty="0" smtClean="0"/>
              <a:t>Turtlebot needs to go to the target</a:t>
            </a:r>
          </a:p>
          <a:p>
            <a:pPr lvl="1"/>
            <a:r>
              <a:rPr lang="en-US" dirty="0" smtClean="0"/>
              <a:t>Why is this much harder than either of the individual tasks? </a:t>
            </a:r>
          </a:p>
          <a:p>
            <a:pPr lvl="1"/>
            <a:r>
              <a:rPr lang="en-US" dirty="0" smtClean="0"/>
              <a:t>What are the risks / challenges?</a:t>
            </a:r>
          </a:p>
          <a:p>
            <a:pPr lvl="1"/>
            <a:r>
              <a:rPr lang="en-US" dirty="0" smtClean="0"/>
              <a:t>What if it’s a drone and a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? How do things change?</a:t>
            </a:r>
          </a:p>
          <a:p>
            <a:pPr lvl="1"/>
            <a:r>
              <a:rPr lang="en-US" dirty="0" smtClean="0"/>
              <a:t>What if it’s a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 and a turtlebot?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9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 2: Ad-hoc networking</a:t>
            </a:r>
          </a:p>
          <a:p>
            <a:pPr lvl="1"/>
            <a:r>
              <a:rPr lang="en-US" dirty="0" smtClean="0"/>
              <a:t>Robots can communicate</a:t>
            </a:r>
          </a:p>
          <a:p>
            <a:pPr lvl="1"/>
            <a:r>
              <a:rPr lang="en-US" dirty="0" smtClean="0"/>
              <a:t>5 mobile ad-hoc network stations</a:t>
            </a:r>
          </a:p>
          <a:p>
            <a:pPr lvl="1"/>
            <a:r>
              <a:rPr lang="en-US" dirty="0" smtClean="0"/>
              <a:t>Want to maximize network strength, but can only take </a:t>
            </a:r>
            <a:r>
              <a:rPr lang="en-US" i="1" dirty="0" smtClean="0"/>
              <a:t>small scale</a:t>
            </a:r>
            <a:r>
              <a:rPr lang="en-US" dirty="0" smtClean="0"/>
              <a:t> movements</a:t>
            </a:r>
          </a:p>
          <a:p>
            <a:pPr lvl="1"/>
            <a:r>
              <a:rPr lang="en-US" dirty="0" smtClean="0"/>
              <a:t>How could we optimize this?</a:t>
            </a:r>
          </a:p>
          <a:p>
            <a:pPr lvl="1"/>
            <a:endParaRPr lang="en-US" dirty="0"/>
          </a:p>
          <a:p>
            <a:r>
              <a:rPr lang="en-US" dirty="0" smtClean="0"/>
              <a:t>Centralized / Decentralized</a:t>
            </a:r>
          </a:p>
          <a:p>
            <a:r>
              <a:rPr lang="en-US" dirty="0" smtClean="0"/>
              <a:t>Model based / free</a:t>
            </a:r>
          </a:p>
          <a:p>
            <a:r>
              <a:rPr lang="en-US" dirty="0" smtClean="0"/>
              <a:t>Backtracking?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400" y="4203700"/>
            <a:ext cx="35306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44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Robot Patrol</a:t>
            </a:r>
          </a:p>
          <a:p>
            <a:pPr lvl="1"/>
            <a:r>
              <a:rPr lang="en-US" dirty="0" smtClean="0"/>
              <a:t>1 robot</a:t>
            </a:r>
          </a:p>
          <a:p>
            <a:pPr lvl="1"/>
            <a:r>
              <a:rPr lang="en-US" dirty="0" smtClean="0"/>
              <a:t>2 robots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robots</a:t>
            </a:r>
          </a:p>
        </p:txBody>
      </p:sp>
    </p:spTree>
    <p:extLst>
      <p:ext uri="{BB962C8B-B14F-4D97-AF65-F5344CB8AC3E}">
        <p14:creationId xmlns:p14="http://schemas.microsoft.com/office/powerpoint/2010/main" val="71889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Robot Patrol</a:t>
            </a:r>
          </a:p>
          <a:p>
            <a:pPr lvl="1"/>
            <a:r>
              <a:rPr lang="en-US" dirty="0" smtClean="0"/>
              <a:t>1 robot</a:t>
            </a:r>
          </a:p>
          <a:p>
            <a:pPr lvl="1"/>
            <a:r>
              <a:rPr lang="en-US" dirty="0" smtClean="0"/>
              <a:t>2 robots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robots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406" y="0"/>
            <a:ext cx="58166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6260" y="3008895"/>
            <a:ext cx="4369838" cy="348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1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Robot Patrol</a:t>
            </a:r>
          </a:p>
          <a:p>
            <a:pPr lvl="1"/>
            <a:r>
              <a:rPr lang="en-US" dirty="0" smtClean="0"/>
              <a:t>1 robot</a:t>
            </a:r>
          </a:p>
          <a:p>
            <a:pPr lvl="1"/>
            <a:r>
              <a:rPr lang="en-US" dirty="0" smtClean="0"/>
              <a:t>2 robots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robots</a:t>
            </a:r>
          </a:p>
          <a:p>
            <a:pPr lvl="1"/>
            <a:r>
              <a:rPr lang="en-US" dirty="0" smtClean="0"/>
              <a:t>Different value targets?</a:t>
            </a:r>
          </a:p>
          <a:p>
            <a:pPr lvl="1"/>
            <a:r>
              <a:rPr lang="en-US" dirty="0" smtClean="0"/>
              <a:t>Different robot capabilities?</a:t>
            </a:r>
          </a:p>
          <a:p>
            <a:pPr lvl="1"/>
            <a:r>
              <a:rPr lang="en-US" dirty="0" smtClean="0"/>
              <a:t>What if could be observed?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480</Words>
  <Application>Microsoft Macintosh PowerPoint</Application>
  <PresentationFormat>On-screen Show (4:3)</PresentationFormat>
  <Paragraphs>105</Paragraphs>
  <Slides>17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`</vt:lpstr>
      <vt:lpstr>Multi-Robot (Multi-Agent) Systems</vt:lpstr>
      <vt:lpstr>Multi-Robot Systems</vt:lpstr>
      <vt:lpstr>Risks / Challenges?</vt:lpstr>
      <vt:lpstr>Multi-Robot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Engineers use Tinder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17</cp:revision>
  <dcterms:created xsi:type="dcterms:W3CDTF">2013-12-03T18:51:22Z</dcterms:created>
  <dcterms:modified xsi:type="dcterms:W3CDTF">2014-12-11T17:00:28Z</dcterms:modified>
</cp:coreProperties>
</file>