
<file path=[Content_Types].xml><?xml version="1.0" encoding="utf-8"?>
<Types xmlns="http://schemas.openxmlformats.org/package/2006/content-types">
  <Default Extension="xml" ContentType="application/xml"/>
  <Default Extension="gif" ContentType="image/gi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5" r:id="rId18"/>
    <p:sldId id="276" r:id="rId19"/>
    <p:sldId id="277" r:id="rId20"/>
    <p:sldId id="278" r:id="rId21"/>
    <p:sldId id="290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1CB00-706D-4048-B05C-5C5F7B63539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1A42920F-44D6-4B2B-9627-79B555C74D8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Compute Path</a:t>
          </a:r>
          <a:endParaRPr lang="en-US" sz="1800" dirty="0">
            <a:solidFill>
              <a:schemeClr val="tx1"/>
            </a:solidFill>
          </a:endParaRPr>
        </a:p>
      </dgm:t>
    </dgm:pt>
    <dgm:pt modelId="{EFA6BFF7-EE71-4FE9-87CA-E72CED3CFF30}" type="parTrans" cxnId="{20C5EF74-2478-410F-BA4D-2283A993C96F}">
      <dgm:prSet/>
      <dgm:spPr/>
      <dgm:t>
        <a:bodyPr/>
        <a:lstStyle/>
        <a:p>
          <a:endParaRPr lang="en-US" sz="2000"/>
        </a:p>
      </dgm:t>
    </dgm:pt>
    <dgm:pt modelId="{CCB65002-ABE9-49CA-B022-8132562276D9}" type="sibTrans" cxnId="{20C5EF74-2478-410F-BA4D-2283A993C96F}">
      <dgm:prSet/>
      <dgm:spPr/>
      <dgm:t>
        <a:bodyPr/>
        <a:lstStyle/>
        <a:p>
          <a:endParaRPr lang="en-US" sz="2000"/>
        </a:p>
      </dgm:t>
    </dgm:pt>
    <dgm:pt modelId="{504EFE41-8A69-4AAF-92FE-D77451AA633F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Smooth it and satisfy differential constraints</a:t>
          </a:r>
          <a:endParaRPr lang="en-US" sz="1800" dirty="0">
            <a:solidFill>
              <a:schemeClr val="tx1"/>
            </a:solidFill>
          </a:endParaRPr>
        </a:p>
      </dgm:t>
    </dgm:pt>
    <dgm:pt modelId="{84B96C96-5E62-4C58-A681-D225C1B765F8}" type="parTrans" cxnId="{2D1CBBAC-0DB7-4A23-A7EB-4B49F004BD64}">
      <dgm:prSet/>
      <dgm:spPr/>
      <dgm:t>
        <a:bodyPr/>
        <a:lstStyle/>
        <a:p>
          <a:endParaRPr lang="en-US" sz="2000"/>
        </a:p>
      </dgm:t>
    </dgm:pt>
    <dgm:pt modelId="{2971AA34-56BE-4938-9092-2C80B6D89E5F}" type="sibTrans" cxnId="{2D1CBBAC-0DB7-4A23-A7EB-4B49F004BD64}">
      <dgm:prSet/>
      <dgm:spPr/>
      <dgm:t>
        <a:bodyPr/>
        <a:lstStyle/>
        <a:p>
          <a:endParaRPr lang="en-US" sz="2000"/>
        </a:p>
      </dgm:t>
    </dgm:pt>
    <dgm:pt modelId="{6E4DE0F5-6095-48C5-A454-9E57F2F374D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Design a feedback control law that tracks the trajectory</a:t>
          </a:r>
          <a:endParaRPr lang="en-US" sz="1800" dirty="0">
            <a:solidFill>
              <a:schemeClr val="tx1"/>
            </a:solidFill>
          </a:endParaRPr>
        </a:p>
      </dgm:t>
    </dgm:pt>
    <dgm:pt modelId="{A650D83A-0FAA-48A6-8EB7-6E90A078C103}" type="parTrans" cxnId="{67C33C7B-DAAD-40F6-A595-F45E1E8842B5}">
      <dgm:prSet/>
      <dgm:spPr/>
      <dgm:t>
        <a:bodyPr/>
        <a:lstStyle/>
        <a:p>
          <a:endParaRPr lang="en-US" sz="2000"/>
        </a:p>
      </dgm:t>
    </dgm:pt>
    <dgm:pt modelId="{BE7F2194-4E38-4FF6-821F-53CF5C6378D3}" type="sibTrans" cxnId="{67C33C7B-DAAD-40F6-A595-F45E1E8842B5}">
      <dgm:prSet/>
      <dgm:spPr/>
      <dgm:t>
        <a:bodyPr/>
        <a:lstStyle/>
        <a:p>
          <a:endParaRPr lang="en-US" sz="2000"/>
        </a:p>
      </dgm:t>
    </dgm:pt>
    <dgm:pt modelId="{61F01829-50CF-47CF-88BD-595B28543096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Design a trajectory (velocity function) along the path</a:t>
          </a:r>
          <a:endParaRPr lang="en-US" sz="1800" dirty="0">
            <a:solidFill>
              <a:schemeClr val="tx1"/>
            </a:solidFill>
          </a:endParaRPr>
        </a:p>
      </dgm:t>
    </dgm:pt>
    <dgm:pt modelId="{41833743-E04C-4CDE-8F51-67C7A1DAE805}" type="parTrans" cxnId="{D1F8303C-53CC-4BE1-B294-5A0CF5A18065}">
      <dgm:prSet/>
      <dgm:spPr/>
      <dgm:t>
        <a:bodyPr/>
        <a:lstStyle/>
        <a:p>
          <a:endParaRPr lang="en-US" sz="2000"/>
        </a:p>
      </dgm:t>
    </dgm:pt>
    <dgm:pt modelId="{101E221E-207C-45FF-8FAC-FF1CB7E1AC19}" type="sibTrans" cxnId="{D1F8303C-53CC-4BE1-B294-5A0CF5A18065}">
      <dgm:prSet/>
      <dgm:spPr/>
      <dgm:t>
        <a:bodyPr/>
        <a:lstStyle/>
        <a:p>
          <a:endParaRPr lang="en-US" sz="2000"/>
        </a:p>
      </dgm:t>
    </dgm:pt>
    <dgm:pt modelId="{11A4C944-8988-4EF8-BA92-738A49E2B346}" type="pres">
      <dgm:prSet presAssocID="{A241CB00-706D-4048-B05C-5C5F7B635396}" presName="CompostProcess" presStyleCnt="0">
        <dgm:presLayoutVars>
          <dgm:dir/>
          <dgm:resizeHandles val="exact"/>
        </dgm:presLayoutVars>
      </dgm:prSet>
      <dgm:spPr/>
    </dgm:pt>
    <dgm:pt modelId="{C4C9F125-9C6F-4A1E-933A-BE4EE2FC2F5E}" type="pres">
      <dgm:prSet presAssocID="{A241CB00-706D-4048-B05C-5C5F7B635396}" presName="arrow" presStyleLbl="bgShp" presStyleIdx="0" presStyleCnt="1"/>
      <dgm:spPr/>
    </dgm:pt>
    <dgm:pt modelId="{B9707268-0488-4D6C-A463-C8A6128726ED}" type="pres">
      <dgm:prSet presAssocID="{A241CB00-706D-4048-B05C-5C5F7B635396}" presName="linearProcess" presStyleCnt="0"/>
      <dgm:spPr/>
    </dgm:pt>
    <dgm:pt modelId="{67CF4DEA-8942-4D68-B2B1-F69A5BBFE7B1}" type="pres">
      <dgm:prSet presAssocID="{1A42920F-44D6-4B2B-9627-79B555C74D8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78EC5-744D-4F35-AF44-326BD9707289}" type="pres">
      <dgm:prSet presAssocID="{CCB65002-ABE9-49CA-B022-8132562276D9}" presName="sibTrans" presStyleCnt="0"/>
      <dgm:spPr/>
    </dgm:pt>
    <dgm:pt modelId="{62FBEE1A-9534-4E82-B782-440EF964D7F6}" type="pres">
      <dgm:prSet presAssocID="{504EFE41-8A69-4AAF-92FE-D77451AA633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50F9F-F037-48AB-A613-1F0A587F86DF}" type="pres">
      <dgm:prSet presAssocID="{2971AA34-56BE-4938-9092-2C80B6D89E5F}" presName="sibTrans" presStyleCnt="0"/>
      <dgm:spPr/>
    </dgm:pt>
    <dgm:pt modelId="{BA55468C-A3C1-4CFF-9FA8-E62A0D0AE0BC}" type="pres">
      <dgm:prSet presAssocID="{61F01829-50CF-47CF-88BD-595B2854309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E61A8-3BEE-4C04-89D9-C268EBFBA81D}" type="pres">
      <dgm:prSet presAssocID="{101E221E-207C-45FF-8FAC-FF1CB7E1AC19}" presName="sibTrans" presStyleCnt="0"/>
      <dgm:spPr/>
    </dgm:pt>
    <dgm:pt modelId="{265E6C24-0337-48D4-B440-39504F3C3A21}" type="pres">
      <dgm:prSet presAssocID="{6E4DE0F5-6095-48C5-A454-9E57F2F374D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33C7B-DAAD-40F6-A595-F45E1E8842B5}" srcId="{A241CB00-706D-4048-B05C-5C5F7B635396}" destId="{6E4DE0F5-6095-48C5-A454-9E57F2F374D1}" srcOrd="3" destOrd="0" parTransId="{A650D83A-0FAA-48A6-8EB7-6E90A078C103}" sibTransId="{BE7F2194-4E38-4FF6-821F-53CF5C6378D3}"/>
    <dgm:cxn modelId="{20C5EF74-2478-410F-BA4D-2283A993C96F}" srcId="{A241CB00-706D-4048-B05C-5C5F7B635396}" destId="{1A42920F-44D6-4B2B-9627-79B555C74D86}" srcOrd="0" destOrd="0" parTransId="{EFA6BFF7-EE71-4FE9-87CA-E72CED3CFF30}" sibTransId="{CCB65002-ABE9-49CA-B022-8132562276D9}"/>
    <dgm:cxn modelId="{D1F8303C-53CC-4BE1-B294-5A0CF5A18065}" srcId="{A241CB00-706D-4048-B05C-5C5F7B635396}" destId="{61F01829-50CF-47CF-88BD-595B28543096}" srcOrd="2" destOrd="0" parTransId="{41833743-E04C-4CDE-8F51-67C7A1DAE805}" sibTransId="{101E221E-207C-45FF-8FAC-FF1CB7E1AC19}"/>
    <dgm:cxn modelId="{4E484691-71BD-C148-9806-C9BF11543EEA}" type="presOf" srcId="{A241CB00-706D-4048-B05C-5C5F7B635396}" destId="{11A4C944-8988-4EF8-BA92-738A49E2B346}" srcOrd="0" destOrd="0" presId="urn:microsoft.com/office/officeart/2005/8/layout/hProcess9"/>
    <dgm:cxn modelId="{F90A47C3-3B05-4044-89BC-109E390AD9AF}" type="presOf" srcId="{1A42920F-44D6-4B2B-9627-79B555C74D86}" destId="{67CF4DEA-8942-4D68-B2B1-F69A5BBFE7B1}" srcOrd="0" destOrd="0" presId="urn:microsoft.com/office/officeart/2005/8/layout/hProcess9"/>
    <dgm:cxn modelId="{2D1CBBAC-0DB7-4A23-A7EB-4B49F004BD64}" srcId="{A241CB00-706D-4048-B05C-5C5F7B635396}" destId="{504EFE41-8A69-4AAF-92FE-D77451AA633F}" srcOrd="1" destOrd="0" parTransId="{84B96C96-5E62-4C58-A681-D225C1B765F8}" sibTransId="{2971AA34-56BE-4938-9092-2C80B6D89E5F}"/>
    <dgm:cxn modelId="{68966355-BC86-7842-B0DA-C3D951365F36}" type="presOf" srcId="{504EFE41-8A69-4AAF-92FE-D77451AA633F}" destId="{62FBEE1A-9534-4E82-B782-440EF964D7F6}" srcOrd="0" destOrd="0" presId="urn:microsoft.com/office/officeart/2005/8/layout/hProcess9"/>
    <dgm:cxn modelId="{A8F2213D-3732-374F-8EDD-6398E416A143}" type="presOf" srcId="{61F01829-50CF-47CF-88BD-595B28543096}" destId="{BA55468C-A3C1-4CFF-9FA8-E62A0D0AE0BC}" srcOrd="0" destOrd="0" presId="urn:microsoft.com/office/officeart/2005/8/layout/hProcess9"/>
    <dgm:cxn modelId="{29D52D6F-7518-3444-B56F-15BD7BD4CDD9}" type="presOf" srcId="{6E4DE0F5-6095-48C5-A454-9E57F2F374D1}" destId="{265E6C24-0337-48D4-B440-39504F3C3A21}" srcOrd="0" destOrd="0" presId="urn:microsoft.com/office/officeart/2005/8/layout/hProcess9"/>
    <dgm:cxn modelId="{DD138D1F-4202-4047-980A-DB41EE2C1C58}" type="presParOf" srcId="{11A4C944-8988-4EF8-BA92-738A49E2B346}" destId="{C4C9F125-9C6F-4A1E-933A-BE4EE2FC2F5E}" srcOrd="0" destOrd="0" presId="urn:microsoft.com/office/officeart/2005/8/layout/hProcess9"/>
    <dgm:cxn modelId="{13D21553-DB34-B640-808D-AB03D93B5FD8}" type="presParOf" srcId="{11A4C944-8988-4EF8-BA92-738A49E2B346}" destId="{B9707268-0488-4D6C-A463-C8A6128726ED}" srcOrd="1" destOrd="0" presId="urn:microsoft.com/office/officeart/2005/8/layout/hProcess9"/>
    <dgm:cxn modelId="{E2BFBDB6-9E97-5641-839B-B9BB67435AC2}" type="presParOf" srcId="{B9707268-0488-4D6C-A463-C8A6128726ED}" destId="{67CF4DEA-8942-4D68-B2B1-F69A5BBFE7B1}" srcOrd="0" destOrd="0" presId="urn:microsoft.com/office/officeart/2005/8/layout/hProcess9"/>
    <dgm:cxn modelId="{E45E72A8-4710-5C44-8966-ECF46E20E0A5}" type="presParOf" srcId="{B9707268-0488-4D6C-A463-C8A6128726ED}" destId="{5BF78EC5-744D-4F35-AF44-326BD9707289}" srcOrd="1" destOrd="0" presId="urn:microsoft.com/office/officeart/2005/8/layout/hProcess9"/>
    <dgm:cxn modelId="{68D704F8-1A91-BB49-B707-7848DCA81D54}" type="presParOf" srcId="{B9707268-0488-4D6C-A463-C8A6128726ED}" destId="{62FBEE1A-9534-4E82-B782-440EF964D7F6}" srcOrd="2" destOrd="0" presId="urn:microsoft.com/office/officeart/2005/8/layout/hProcess9"/>
    <dgm:cxn modelId="{263ECBED-C5B9-2D48-8A37-348717926795}" type="presParOf" srcId="{B9707268-0488-4D6C-A463-C8A6128726ED}" destId="{B5450F9F-F037-48AB-A613-1F0A587F86DF}" srcOrd="3" destOrd="0" presId="urn:microsoft.com/office/officeart/2005/8/layout/hProcess9"/>
    <dgm:cxn modelId="{49A75761-FA86-E941-BA2F-E5467C235A35}" type="presParOf" srcId="{B9707268-0488-4D6C-A463-C8A6128726ED}" destId="{BA55468C-A3C1-4CFF-9FA8-E62A0D0AE0BC}" srcOrd="4" destOrd="0" presId="urn:microsoft.com/office/officeart/2005/8/layout/hProcess9"/>
    <dgm:cxn modelId="{554DA858-4746-C249-826C-90E01142894A}" type="presParOf" srcId="{B9707268-0488-4D6C-A463-C8A6128726ED}" destId="{A63E61A8-3BEE-4C04-89D9-C268EBFBA81D}" srcOrd="5" destOrd="0" presId="urn:microsoft.com/office/officeart/2005/8/layout/hProcess9"/>
    <dgm:cxn modelId="{0F8D28BD-CC66-B948-805D-427F48FFBA93}" type="presParOf" srcId="{B9707268-0488-4D6C-A463-C8A6128726ED}" destId="{265E6C24-0337-48D4-B440-39504F3C3A2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9F125-9C6F-4A1E-933A-BE4EE2FC2F5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F4DEA-8942-4D68-B2B1-F69A5BBFE7B1}">
      <dsp:nvSpPr>
        <dsp:cNvPr id="0" name=""/>
        <dsp:cNvSpPr/>
      </dsp:nvSpPr>
      <dsp:spPr>
        <a:xfrm>
          <a:off x="2083" y="1219199"/>
          <a:ext cx="135374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Compute Path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8167" y="1285283"/>
        <a:ext cx="1221572" cy="1493432"/>
      </dsp:txXfrm>
    </dsp:sp>
    <dsp:sp modelId="{62FBEE1A-9534-4E82-B782-440EF964D7F6}">
      <dsp:nvSpPr>
        <dsp:cNvPr id="0" name=""/>
        <dsp:cNvSpPr/>
      </dsp:nvSpPr>
      <dsp:spPr>
        <a:xfrm>
          <a:off x="1581447" y="1219199"/>
          <a:ext cx="1353740" cy="162560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Smooth it and satisfy differential constraints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647531" y="1285283"/>
        <a:ext cx="1221572" cy="1493432"/>
      </dsp:txXfrm>
    </dsp:sp>
    <dsp:sp modelId="{BA55468C-A3C1-4CFF-9FA8-E62A0D0AE0BC}">
      <dsp:nvSpPr>
        <dsp:cNvPr id="0" name=""/>
        <dsp:cNvSpPr/>
      </dsp:nvSpPr>
      <dsp:spPr>
        <a:xfrm>
          <a:off x="3160811" y="1219199"/>
          <a:ext cx="1353740" cy="16256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Design a trajectory (velocity function) along the path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26895" y="1285283"/>
        <a:ext cx="1221572" cy="1493432"/>
      </dsp:txXfrm>
    </dsp:sp>
    <dsp:sp modelId="{265E6C24-0337-48D4-B440-39504F3C3A21}">
      <dsp:nvSpPr>
        <dsp:cNvPr id="0" name=""/>
        <dsp:cNvSpPr/>
      </dsp:nvSpPr>
      <dsp:spPr>
        <a:xfrm>
          <a:off x="4740175" y="1219199"/>
          <a:ext cx="1353740" cy="162560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Design a feedback control law that tracks the trajectory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806259" y="1285283"/>
        <a:ext cx="1221572" cy="149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8802E-5AA1-CD42-BD09-89FD704CD463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F2730-83F6-734D-A774-F7E0779B4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7C14A-1D29-4BC0-A363-DF4DDCB0DD5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8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7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5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682D-439F-4146-94B2-8CC01C70C26E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04BF1-05DE-034E-9C87-68B079F04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0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9.emf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aily.com/releases/2014/12/141209081648.htm" TargetMode="Externa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411" y="0"/>
            <a:ext cx="7772400" cy="1470025"/>
          </a:xfrm>
        </p:spPr>
        <p:txBody>
          <a:bodyPr/>
          <a:lstStyle/>
          <a:p>
            <a:r>
              <a:rPr lang="en-US" dirty="0" smtClean="0"/>
              <a:t>TGI Friday’s Mistletoe Drone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93" y="1327263"/>
            <a:ext cx="4813469" cy="55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5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Occupancy Grid, accounting for C-Space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659379"/>
              </p:ext>
            </p:extLst>
          </p:nvPr>
        </p:nvGraphicFramePr>
        <p:xfrm>
          <a:off x="609599" y="1150713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25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Graph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3999"/>
            <a:ext cx="591456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Exact Cell Decomposition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876425"/>
            <a:ext cx="69437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943600"/>
            <a:ext cx="309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improve the path?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181600"/>
            <a:ext cx="2672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 over this 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8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978849"/>
              </p:ext>
            </p:extLst>
          </p:nvPr>
        </p:nvGraphicFramePr>
        <p:xfrm>
          <a:off x="1371685" y="1640467"/>
          <a:ext cx="209005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113" y="186906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®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656695"/>
              </p:ext>
            </p:extLst>
          </p:nvPr>
        </p:nvGraphicFramePr>
        <p:xfrm>
          <a:off x="5333999" y="16002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466894"/>
              </p:ext>
            </p:extLst>
          </p:nvPr>
        </p:nvGraphicFramePr>
        <p:xfrm>
          <a:off x="1524000" y="44196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47428" y="49646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4028" y="46598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064116"/>
              </p:ext>
            </p:extLst>
          </p:nvPr>
        </p:nvGraphicFramePr>
        <p:xfrm>
          <a:off x="4800599" y="44196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9571" y="3124200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42004" y="2795135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810000" y="2053733"/>
            <a:ext cx="1066800" cy="308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96200" y="5029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48877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00" y="497336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824028" y="3581400"/>
            <a:ext cx="119572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86669" y="3581400"/>
            <a:ext cx="1556931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19400" y="3581400"/>
            <a:ext cx="3124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149033" y="294963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obstacle</a:t>
            </a:r>
            <a:endParaRPr lang="en-US" dirty="0"/>
          </a:p>
        </p:txBody>
      </p:sp>
      <p:cxnSp>
        <p:nvCxnSpPr>
          <p:cNvPr id="4099" name="Straight Arrow Connector 4098"/>
          <p:cNvCxnSpPr>
            <a:stCxn id="4096" idx="0"/>
          </p:cNvCxnSpPr>
          <p:nvPr/>
        </p:nvCxnSpPr>
        <p:spPr>
          <a:xfrm flipV="1">
            <a:off x="625286" y="2408232"/>
            <a:ext cx="746314" cy="54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2438400"/>
            <a:ext cx="152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Where am I on the global map?</a:t>
            </a:r>
            <a:endParaRPr lang="en-US" sz="1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604" y="469923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79826" y="497305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895600" y="49989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79826" y="470902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65582" y="50292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29804" y="53030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845578" y="532889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29804" y="503898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915604" y="52913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531378" y="531722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66586" y="46733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68160" y="468756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13026" y="55742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828800" y="56001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898826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14600" y="558846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296604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544004" y="531141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65582" y="468283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524000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5240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524000" y="5574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247654" y="52694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524254" y="46598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006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152654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800600" y="52578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219454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838454" y="4431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8962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105400" y="52953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175426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573204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841534" y="49982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82475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2016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1848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5064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4896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172200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569978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180589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578367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506404" y="49781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20604" y="49865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00600" y="44021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947312"/>
            <a:ext cx="41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Examine different possible robot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4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approach: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A: action</a:t>
            </a:r>
          </a:p>
          <a:p>
            <a:r>
              <a:rPr lang="en-US" sz="2200" dirty="0" smtClean="0"/>
              <a:t>S: pose</a:t>
            </a:r>
          </a:p>
          <a:p>
            <a:r>
              <a:rPr lang="en-US" sz="2200" dirty="0" smtClean="0"/>
              <a:t>O: observation</a:t>
            </a:r>
          </a:p>
          <a:p>
            <a:pPr marL="0" indent="0">
              <a:buNone/>
            </a:pPr>
            <a:r>
              <a:rPr lang="en-US" sz="2200" dirty="0" smtClean="0"/>
              <a:t>Position at time t depends on position previous position and action, and current observation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27800" cy="33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04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7" name="Curved Down Arrow 6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8494" y="2194944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Gain Information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Lose</a:t>
            </a:r>
          </a:p>
          <a:p>
            <a:pPr algn="ctr"/>
            <a:r>
              <a:rPr lang="en-US" b="1" dirty="0" smtClean="0"/>
              <a:t>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103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60" y="1331926"/>
            <a:ext cx="4953000" cy="5526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219200"/>
            <a:ext cx="3124200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Uniform Prior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Observation: see pillar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Action: move right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Observation: see pillar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12619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709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Robot senses yellow.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05200" y="2819400"/>
            <a:ext cx="304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0" y="2743200"/>
            <a:ext cx="533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4050268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Probability should go up.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65960" y="2590800"/>
            <a:ext cx="30480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70760" y="2590800"/>
            <a:ext cx="71104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0160" y="3581400"/>
            <a:ext cx="25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Probability should go down.</a:t>
            </a:r>
            <a:endParaRPr lang="en-US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86000" y="2590800"/>
            <a:ext cx="378476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6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938270"/>
              </p:ext>
            </p:extLst>
          </p:nvPr>
        </p:nvGraphicFramePr>
        <p:xfrm>
          <a:off x="-3906143" y="1390174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3" imgW="5486400" imgH="406400" progId="Word.Document.12">
                  <p:embed/>
                </p:oleObj>
              </mc:Choice>
              <mc:Fallback>
                <p:oleObj name="Document" r:id="rId3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06143" y="1390174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33151"/>
              </p:ext>
            </p:extLst>
          </p:nvPr>
        </p:nvGraphicFramePr>
        <p:xfrm>
          <a:off x="-3488792" y="2393674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5" imgW="5486400" imgH="406400" progId="Word.Document.12">
                  <p:embed/>
                </p:oleObj>
              </mc:Choice>
              <mc:Fallback>
                <p:oleObj name="Document" r:id="rId5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488792" y="2393674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Gaussian:</a:t>
            </a:r>
          </a:p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1904197"/>
            <a:ext cx="18792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μ+u</a:t>
            </a:r>
            <a:endParaRPr lang="en-US" sz="2400" dirty="0"/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+r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30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871355"/>
            <a:ext cx="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28800" y="5843155"/>
            <a:ext cx="510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2971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3145378" y="4122717"/>
            <a:ext cx="320040" cy="32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3489960" y="3133503"/>
            <a:ext cx="100584" cy="100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645426" y="4251960"/>
            <a:ext cx="164592" cy="164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583441" y="4341307"/>
            <a:ext cx="36576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000" y="404196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90800" y="5013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941222" y="3733800"/>
            <a:ext cx="356616" cy="356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87240" y="32004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032662" y="4931624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95800" y="5257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72200" y="2871355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2133600" y="3602726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5044440" y="5349240"/>
            <a:ext cx="304800" cy="353588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20" y="3714532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3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7"/>
            <a:ext cx="3400281" cy="573237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www.uasvision.com</a:t>
            </a:r>
            <a:r>
              <a:rPr lang="en-US" sz="2800" dirty="0"/>
              <a:t>/2014/12/10/mistletoe-</a:t>
            </a:r>
            <a:r>
              <a:rPr lang="en-US" sz="2800" dirty="0" err="1"/>
              <a:t>quadcopter</a:t>
            </a:r>
            <a:r>
              <a:rPr lang="en-US" sz="2800" dirty="0"/>
              <a:t>-draws-blood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81" y="0"/>
            <a:ext cx="5743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7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EKF-SLAM</a:t>
            </a:r>
            <a:endParaRPr lang="en-US" dirty="0"/>
          </a:p>
        </p:txBody>
      </p:sp>
      <p:pic>
        <p:nvPicPr>
          <p:cNvPr id="7" name="Content Placeholder 6" descr="Screen Shot 2012-12-03 at 9.36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333770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932495" y="6189725"/>
            <a:ext cx="3522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Grey: Robot Pose Estimate</a:t>
            </a:r>
          </a:p>
          <a:p>
            <a:r>
              <a:rPr lang="en-US" dirty="0" smtClean="0"/>
              <a:t>White: Landmark Location Estimate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7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6517"/>
            <a:ext cx="9111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“Using </a:t>
            </a:r>
            <a:r>
              <a:rPr lang="en-US" sz="2000" dirty="0"/>
              <a:t>robots to get more food from raw </a:t>
            </a:r>
            <a:r>
              <a:rPr lang="en-US" sz="2000" dirty="0" smtClean="0"/>
              <a:t>materials”  = Chicken Chopping Robot!</a:t>
            </a:r>
          </a:p>
          <a:p>
            <a:r>
              <a:rPr lang="en-US" sz="2000" dirty="0">
                <a:hlinkClick r:id="rId2"/>
              </a:rPr>
              <a:t>http://www.sciencedaily.com/releases/2014/12/141209081648.</a:t>
            </a:r>
            <a:r>
              <a:rPr lang="en-US" sz="2000" dirty="0" smtClean="0">
                <a:hlinkClick r:id="rId2"/>
              </a:rPr>
              <a:t>htm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26" y="875864"/>
            <a:ext cx="7797978" cy="59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is </a:t>
            </a:r>
            <a:r>
              <a:rPr lang="en-US" dirty="0"/>
              <a:t>found by following the slope of the </a:t>
            </a:r>
            <a:r>
              <a:rPr lang="en-US" dirty="0" smtClean="0"/>
              <a:t>function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/>
          <a:stretch/>
        </p:blipFill>
        <p:spPr bwMode="auto">
          <a:xfrm>
            <a:off x="1740195" y="2942492"/>
            <a:ext cx="5286375" cy="30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8282" y="626006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“Like climbing Everest in thick fog with amnesia”</a:t>
            </a:r>
          </a:p>
        </p:txBody>
      </p:sp>
    </p:spTree>
    <p:extLst>
      <p:ext uri="{BB962C8B-B14F-4D97-AF65-F5344CB8AC3E}">
        <p14:creationId xmlns:p14="http://schemas.microsoft.com/office/powerpoint/2010/main" val="28016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Genetic </a:t>
            </a:r>
            <a:r>
              <a:rPr lang="en-US" sz="3600" dirty="0" smtClean="0"/>
              <a:t>algorithms</a:t>
            </a:r>
            <a:endParaRPr lang="en-US" sz="3600" dirty="0"/>
          </a:p>
        </p:txBody>
      </p:sp>
      <p:pic>
        <p:nvPicPr>
          <p:cNvPr id="43012" name="Picture 4" descr="gene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7772400" cy="235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15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Brainstorm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could a human teach a robot?</a:t>
            </a:r>
          </a:p>
          <a:p>
            <a:pPr lvl="1"/>
            <a:r>
              <a:rPr lang="en-US" dirty="0" smtClean="0"/>
              <a:t>What are the goals (why would this be useful)?</a:t>
            </a:r>
          </a:p>
          <a:p>
            <a:pPr lvl="1"/>
            <a:r>
              <a:rPr lang="en-US" dirty="0" smtClean="0"/>
              <a:t>What would the human do?</a:t>
            </a:r>
          </a:p>
          <a:p>
            <a:pPr lvl="1"/>
            <a:r>
              <a:rPr lang="en-US" dirty="0" smtClean="0"/>
              <a:t>How would the robot use this data?</a:t>
            </a:r>
          </a:p>
          <a:p>
            <a:pPr lvl="1"/>
            <a:endParaRPr lang="en-US" dirty="0"/>
          </a:p>
          <a:p>
            <a:r>
              <a:rPr lang="en-US" dirty="0" smtClean="0"/>
              <a:t>Example applications</a:t>
            </a:r>
          </a:p>
          <a:p>
            <a:pPr lvl="1"/>
            <a:r>
              <a:rPr lang="en-US" dirty="0" smtClean="0"/>
              <a:t>Flip a pancake</a:t>
            </a:r>
          </a:p>
          <a:p>
            <a:pPr lvl="1"/>
            <a:r>
              <a:rPr lang="en-US" dirty="0" smtClean="0"/>
              <a:t>Play ping pong</a:t>
            </a:r>
          </a:p>
          <a:p>
            <a:pPr lvl="1"/>
            <a:r>
              <a:rPr lang="en-US" dirty="0" smtClean="0"/>
              <a:t>Help build Ikea furniture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8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Acceptance</a:t>
            </a:r>
          </a:p>
          <a:p>
            <a:pPr lvl="1"/>
            <a:r>
              <a:rPr lang="en-US" dirty="0" smtClean="0"/>
              <a:t>Dehumanize</a:t>
            </a:r>
          </a:p>
          <a:p>
            <a:pPr lvl="1"/>
            <a:r>
              <a:rPr lang="en-US" dirty="0" smtClean="0"/>
              <a:t>Institutionalize</a:t>
            </a:r>
          </a:p>
          <a:p>
            <a:r>
              <a:rPr lang="en-US" dirty="0" smtClean="0"/>
              <a:t>Enabling</a:t>
            </a:r>
          </a:p>
          <a:p>
            <a:pPr lvl="1"/>
            <a:r>
              <a:rPr lang="en-US" dirty="0" smtClean="0"/>
              <a:t>Chair</a:t>
            </a:r>
          </a:p>
          <a:p>
            <a:pPr lvl="1"/>
            <a:r>
              <a:rPr lang="en-US" dirty="0" smtClean="0"/>
              <a:t>Horse</a:t>
            </a:r>
          </a:p>
          <a:p>
            <a:r>
              <a:rPr lang="en-US" dirty="0" smtClean="0"/>
              <a:t>Autonomy</a:t>
            </a:r>
          </a:p>
          <a:p>
            <a:pPr lvl="1"/>
            <a:r>
              <a:rPr lang="en-US" dirty="0" smtClean="0"/>
              <a:t>Passive</a:t>
            </a:r>
          </a:p>
          <a:p>
            <a:pPr lvl="1"/>
            <a:r>
              <a:rPr lang="en-US" dirty="0" smtClean="0"/>
              <a:t>Consent</a:t>
            </a:r>
          </a:p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Cameras</a:t>
            </a:r>
          </a:p>
          <a:p>
            <a:pPr lvl="1"/>
            <a:r>
              <a:rPr lang="en-US" dirty="0" smtClean="0"/>
              <a:t>Security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493" y="2209800"/>
            <a:ext cx="588870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0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Robots: an ME’s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4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Robots for </a:t>
            </a:r>
            <a:r>
              <a:rPr lang="en-US" dirty="0" err="1" smtClean="0"/>
              <a:t>Gerontechnology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9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DARPA robotics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&amp;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0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65" y="2939563"/>
            <a:ext cx="3976635" cy="3595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28" y="3078163"/>
            <a:ext cx="2057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9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l_2v4_high_e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9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Multi-Robot (Multi-Agent)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Homogenous / Heterogeneous</a:t>
            </a:r>
          </a:p>
          <a:p>
            <a:r>
              <a:rPr lang="en-US" dirty="0" smtClean="0"/>
              <a:t>Communicating / Non-Communicating</a:t>
            </a:r>
          </a:p>
          <a:p>
            <a:r>
              <a:rPr lang="en-US" dirty="0" smtClean="0"/>
              <a:t>Cooperative / Competitive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01" y="3647299"/>
            <a:ext cx="6434320" cy="31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5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Robots are becoming:</a:t>
            </a:r>
          </a:p>
          <a:p>
            <a:pPr lvl="1"/>
            <a:r>
              <a:rPr lang="en-US" dirty="0" smtClean="0"/>
              <a:t>More common</a:t>
            </a:r>
          </a:p>
          <a:p>
            <a:pPr lvl="1"/>
            <a:r>
              <a:rPr lang="en-US" dirty="0" smtClean="0"/>
              <a:t>More powerful</a:t>
            </a:r>
          </a:p>
          <a:p>
            <a:pPr lvl="1"/>
            <a:r>
              <a:rPr lang="en-US" dirty="0" smtClean="0"/>
              <a:t>Less expensive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7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r>
              <a:rPr lang="en-US" dirty="0" smtClean="0"/>
              <a:t>Tiered mobile robot architecture based on a temporal decomposition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80718"/>
            <a:ext cx="2676525" cy="29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7724" y="2895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Strategic-level decision making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38800" y="3200400"/>
            <a:ext cx="523875" cy="29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3657600"/>
            <a:ext cx="288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Controls the activation of behaviors based on commands from planner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629854" y="4073099"/>
            <a:ext cx="542346" cy="204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0692" y="494058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 level behaviors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638801" y="5144363"/>
            <a:ext cx="52387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5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505200" y="1066800"/>
            <a:ext cx="2286000" cy="1143000"/>
          </a:xfrm>
          <a:prstGeom prst="cloud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World Environment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1905000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4406705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4406705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Cognition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905000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Control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0"/>
            <a:endCxn id="5" idx="1"/>
          </p:cNvCxnSpPr>
          <p:nvPr/>
        </p:nvCxnSpPr>
        <p:spPr>
          <a:xfrm>
            <a:off x="5789295" y="1638300"/>
            <a:ext cx="916305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7658100" y="2971800"/>
            <a:ext cx="0" cy="143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  <a:endCxn id="7" idx="3"/>
          </p:cNvCxnSpPr>
          <p:nvPr/>
        </p:nvCxnSpPr>
        <p:spPr>
          <a:xfrm flipH="1">
            <a:off x="2743200" y="4940105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8" idx="2"/>
          </p:cNvCxnSpPr>
          <p:nvPr/>
        </p:nvCxnSpPr>
        <p:spPr>
          <a:xfrm flipV="1">
            <a:off x="1790700" y="2971800"/>
            <a:ext cx="0" cy="143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4" idx="2"/>
          </p:cNvCxnSpPr>
          <p:nvPr/>
        </p:nvCxnSpPr>
        <p:spPr>
          <a:xfrm flipV="1">
            <a:off x="2743200" y="1638300"/>
            <a:ext cx="769091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3227587"/>
            <a:ext cx="22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Environment Model, Local Map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18055" y="4293774"/>
            <a:ext cx="22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Position</a:t>
            </a:r>
          </a:p>
          <a:p>
            <a:pPr algn="ctr"/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3528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Tracking Sensors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Motion estimation of ball and robot for soccer playing using color tracking</a:t>
            </a:r>
          </a:p>
        </p:txBody>
      </p:sp>
      <p:pic>
        <p:nvPicPr>
          <p:cNvPr id="271364" name="Picture 4" descr="RobotF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2773363"/>
            <a:ext cx="4007827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5" name="Picture 5" descr="RobotFo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2" y="2773363"/>
            <a:ext cx="4009292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8491808" y="0"/>
            <a:ext cx="652192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/>
              </a:rPr>
              <a:t>4.1.8</a:t>
            </a:r>
          </a:p>
        </p:txBody>
      </p:sp>
    </p:spTree>
    <p:extLst>
      <p:ext uri="{BB962C8B-B14F-4D97-AF65-F5344CB8AC3E}">
        <p14:creationId xmlns:p14="http://schemas.microsoft.com/office/powerpoint/2010/main" val="132342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8991600" cy="51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647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Robot Position: 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=</a:t>
            </a:r>
            <a:r>
              <a:rPr lang="en-US" sz="2800" dirty="0">
                <a:latin typeface="Courier New"/>
                <a:cs typeface="Courier New"/>
              </a:rPr>
              <a:t>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,θ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]</a:t>
            </a:r>
            <a:r>
              <a:rPr lang="en-US" sz="2800" baseline="30000" dirty="0">
                <a:cs typeface="Courier New"/>
              </a:rPr>
              <a:t>T</a:t>
            </a:r>
          </a:p>
          <a:p>
            <a:r>
              <a:rPr lang="en-US" sz="2800" dirty="0" smtClean="0"/>
              <a:t>Mapping between frames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Courier New"/>
                <a:cs typeface="Courier New"/>
              </a:rPr>
              <a:t>=R(</a:t>
            </a:r>
            <a:r>
              <a:rPr lang="en-US" sz="2800" dirty="0" err="1" smtClean="0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,</a:t>
            </a:r>
            <a:r>
              <a:rPr lang="en-US" sz="2800" baseline="-25000" dirty="0" smtClean="0">
                <a:latin typeface="Courier New"/>
                <a:cs typeface="Courier New"/>
              </a:rPr>
              <a:t> 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=R(</a:t>
            </a:r>
            <a:r>
              <a:rPr lang="en-US" sz="2800" dirty="0" err="1">
                <a:latin typeface="Courier New"/>
                <a:cs typeface="Courier New"/>
              </a:rPr>
              <a:t>θ</a:t>
            </a:r>
            <a:r>
              <a:rPr lang="en-US" sz="2800" dirty="0">
                <a:latin typeface="Courier New"/>
                <a:cs typeface="Courier New"/>
              </a:rPr>
              <a:t>)</a:t>
            </a:r>
            <a:r>
              <a:rPr lang="en-US" sz="2800" baseline="30000" dirty="0">
                <a:latin typeface="Courier New"/>
                <a:cs typeface="Courier New"/>
              </a:rPr>
              <a:t>-</a:t>
            </a:r>
            <a:r>
              <a:rPr lang="en-US" sz="2800" baseline="30000" dirty="0" smtClean="0">
                <a:latin typeface="Courier New"/>
                <a:cs typeface="Courier New"/>
              </a:rPr>
              <a:t>1</a:t>
            </a:r>
            <a:r>
              <a:rPr lang="en-US" sz="2800" dirty="0" smtClean="0">
                <a:latin typeface="Courier New"/>
                <a:cs typeface="Courier New"/>
              </a:rPr>
              <a:t>ξ</a:t>
            </a:r>
            <a:r>
              <a:rPr lang="en-US" sz="2800" baseline="-25000" dirty="0" smtClean="0">
                <a:latin typeface="Courier New"/>
                <a:cs typeface="Courier New"/>
              </a:rPr>
              <a:t>R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 R</a:t>
            </a:r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 err="1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)=</a:t>
            </a:r>
          </a:p>
          <a:p>
            <a:pPr marL="0" indent="0">
              <a:buNone/>
            </a:pPr>
            <a:endParaRPr lang="en-US" sz="28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r>
              <a:rPr lang="en-US" sz="2400" dirty="0"/>
              <a:t>Each wheel </a:t>
            </a:r>
            <a:r>
              <a:rPr lang="en-US" sz="2400" dirty="0" smtClean="0"/>
              <a:t>contributes to speed: </a:t>
            </a:r>
            <a:r>
              <a:rPr lang="en-US" sz="2400" dirty="0" err="1" smtClean="0">
                <a:latin typeface="Courier New"/>
                <a:cs typeface="Courier New"/>
              </a:rPr>
              <a:t>rφ</a:t>
            </a:r>
            <a:r>
              <a:rPr lang="en-US" sz="2400" dirty="0">
                <a:latin typeface="Courier New"/>
                <a:cs typeface="Courier New"/>
              </a:rPr>
              <a:t>/</a:t>
            </a:r>
            <a:r>
              <a:rPr lang="en-US" sz="2400" dirty="0" smtClean="0">
                <a:latin typeface="Courier New"/>
                <a:cs typeface="Courier New"/>
              </a:rPr>
              <a:t>2</a:t>
            </a:r>
          </a:p>
          <a:p>
            <a:r>
              <a:rPr lang="en-US" sz="2400" dirty="0" smtClean="0">
                <a:cs typeface="Courier New"/>
              </a:rPr>
              <a:t>For rotation, right wheel contributes:</a:t>
            </a:r>
            <a:endParaRPr lang="en-US" sz="2400" dirty="0"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ω</a:t>
            </a:r>
            <a:r>
              <a:rPr lang="en-US" sz="2800" baseline="-25000" dirty="0" err="1" smtClean="0">
                <a:latin typeface="Courier New"/>
                <a:cs typeface="Courier New"/>
              </a:rPr>
              <a:t>r</a:t>
            </a:r>
            <a:r>
              <a:rPr lang="en-US" sz="2800" dirty="0">
                <a:latin typeface="Courier New"/>
                <a:cs typeface="Courier New"/>
              </a:rPr>
              <a:t>=</a:t>
            </a:r>
            <a:r>
              <a:rPr lang="en-US" sz="2800" dirty="0" err="1">
                <a:latin typeface="Courier New"/>
                <a:cs typeface="Courier New"/>
              </a:rPr>
              <a:t>rφ</a:t>
            </a:r>
            <a:r>
              <a:rPr lang="en-US" sz="2800" dirty="0">
                <a:latin typeface="Courier New"/>
                <a:cs typeface="Courier New"/>
              </a:rPr>
              <a:t>/2l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28600"/>
            <a:ext cx="2110191" cy="2133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>
            <a:off x="2667000" y="1219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1249681" y="1219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828800"/>
            <a:ext cx="2533227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00399"/>
            <a:ext cx="3429000" cy="11737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H="1">
            <a:off x="5140037" y="1231900"/>
            <a:ext cx="41563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flipH="1">
            <a:off x="3390440" y="1231900"/>
            <a:ext cx="41563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5257800"/>
            <a:ext cx="2998976" cy="16002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flipH="1">
            <a:off x="5029200" y="4864609"/>
            <a:ext cx="41563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H="1">
            <a:off x="2015837" y="5791200"/>
            <a:ext cx="41563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5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200" y="3124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Model of the world</a:t>
            </a:r>
            <a:endParaRPr lang="en-US" sz="20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75796823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51990" y="3276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Execute</a:t>
            </a:r>
            <a:endParaRPr lang="en-US" sz="20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43000" y="3505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96200" y="3505200"/>
            <a:ext cx="381000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41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502</Words>
  <Application>Microsoft Macintosh PowerPoint</Application>
  <PresentationFormat>On-screen Show (4:3)</PresentationFormat>
  <Paragraphs>203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Document</vt:lpstr>
      <vt:lpstr>Microsoft Word Document</vt:lpstr>
      <vt:lpstr>TGI Friday’s Mistletoe Drone</vt:lpstr>
      <vt:lpstr>www.uasvision.com/2014/12/10/mistletoe-quadcopter-draws-blood/</vt:lpstr>
      <vt:lpstr>PowerPoint Presentation</vt:lpstr>
      <vt:lpstr>Example</vt:lpstr>
      <vt:lpstr>PowerPoint Presentation</vt:lpstr>
      <vt:lpstr>Color Tracking Sensors</vt:lpstr>
      <vt:lpstr>PowerPoint Presentation</vt:lpstr>
      <vt:lpstr>PowerPoint Presentation</vt:lpstr>
      <vt:lpstr>PowerPoint Presentation</vt:lpstr>
      <vt:lpstr>Occupancy Grid, accounting for C-Space</vt:lpstr>
      <vt:lpstr>Visibility Graph</vt:lpstr>
      <vt:lpstr>Exact Cell Decomposition</vt:lpstr>
      <vt:lpstr>Matching</vt:lpstr>
      <vt:lpstr>PowerPoint Presentation</vt:lpstr>
      <vt:lpstr>Localization</vt:lpstr>
      <vt:lpstr>PowerPoint Presentation</vt:lpstr>
      <vt:lpstr>Example 2</vt:lpstr>
      <vt:lpstr>Kalman Filter</vt:lpstr>
      <vt:lpstr>Particle Filter</vt:lpstr>
      <vt:lpstr>EKF-SLAM</vt:lpstr>
      <vt:lpstr>PowerPoint Presentation</vt:lpstr>
      <vt:lpstr>Gradient Descent</vt:lpstr>
      <vt:lpstr>Genetic algorithms</vt:lpstr>
      <vt:lpstr>Brainstorm</vt:lpstr>
      <vt:lpstr>HRI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Multi-Robot (Multi-Agent) Systems</vt:lpstr>
      <vt:lpstr>Going Forward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8</cp:revision>
  <dcterms:created xsi:type="dcterms:W3CDTF">2014-12-11T17:01:16Z</dcterms:created>
  <dcterms:modified xsi:type="dcterms:W3CDTF">2014-12-12T19:23:23Z</dcterms:modified>
</cp:coreProperties>
</file>