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4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5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7" r:id="rId16"/>
    <p:sldId id="418" r:id="rId17"/>
    <p:sldId id="422" r:id="rId18"/>
    <p:sldId id="419" r:id="rId19"/>
    <p:sldId id="420" r:id="rId20"/>
    <p:sldId id="421" r:id="rId21"/>
    <p:sldId id="424" r:id="rId22"/>
    <p:sldId id="425" r:id="rId23"/>
    <p:sldId id="426" r:id="rId24"/>
    <p:sldId id="427" r:id="rId25"/>
    <p:sldId id="428" r:id="rId26"/>
    <p:sldId id="433" r:id="rId27"/>
    <p:sldId id="429" r:id="rId28"/>
    <p:sldId id="430" r:id="rId29"/>
    <p:sldId id="431" r:id="rId30"/>
    <p:sldId id="43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 varScale="1">
        <p:scale>
          <a:sx n="101" d="100"/>
          <a:sy n="101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2.wmf"/><Relationship Id="rId5" Type="http://schemas.openxmlformats.org/officeDocument/2006/relationships/image" Target="../media/image35.wmf"/><Relationship Id="rId1" Type="http://schemas.openxmlformats.org/officeDocument/2006/relationships/image" Target="../media/image36.wmf"/><Relationship Id="rId2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FC57C-7E76-8449-96BF-F4DE82C29515}" type="slidenum">
              <a:rPr lang="en-US"/>
              <a:pPr/>
              <a:t>21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5CF61-7992-0E45-8671-42A0034BD7A0}" type="slidenum">
              <a:rPr lang="en-US"/>
              <a:pPr/>
              <a:t>27</a:t>
            </a:fld>
            <a:endParaRPr lang="en-US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644B4-90AC-DB4F-A2A0-21074C88194C}" type="slidenum">
              <a:rPr lang="en-US"/>
              <a:pPr/>
              <a:t>28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13B55-CEB9-304C-A41F-9E09F05E9D85}" type="slidenum">
              <a:rPr lang="en-US"/>
              <a:pPr/>
              <a:t>29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77E3E-9BAF-6547-8253-8F73FEBE63F0}" type="slidenum">
              <a:rPr lang="en-US"/>
              <a:pPr/>
              <a:t>30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342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9ADD0E10-5087-A74F-A459-FE89DA9D98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80AFD6B3-90C7-6846-A8D7-6E28A57C9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22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3.png"/><Relationship Id="rId7" Type="http://schemas.openxmlformats.org/officeDocument/2006/relationships/oleObject" Target="../embeddings/oleObject7.bin"/><Relationship Id="rId8" Type="http://schemas.openxmlformats.org/officeDocument/2006/relationships/image" Target="../media/image24.pn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34.w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w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6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34.w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37.wmf"/><Relationship Id="rId10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991600" cy="51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514600"/>
            <a:ext cx="74422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724400"/>
            <a:ext cx="59944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2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know the relative changes in x, y, and </a:t>
            </a:r>
            <a:r>
              <a:rPr lang="en-US" dirty="0" err="1" smtClean="0"/>
              <a:t>θ</a:t>
            </a:r>
            <a:r>
              <a:rPr lang="en-US" dirty="0" smtClean="0"/>
              <a:t>, we can find the global position. </a:t>
            </a:r>
            <a:r>
              <a:rPr lang="en-US" dirty="0" smtClean="0">
                <a:solidFill>
                  <a:srgbClr val="FF0000"/>
                </a:solidFill>
              </a:rPr>
              <a:t>How do we know what these values are?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Speed of the wheels</a:t>
            </a: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Movement on a horizontal plane</a:t>
            </a:r>
          </a:p>
          <a:p>
            <a:pPr lvl="1"/>
            <a:r>
              <a:rPr lang="en-US" dirty="0" smtClean="0"/>
              <a:t>Point contact of wheels</a:t>
            </a:r>
          </a:p>
          <a:p>
            <a:pPr lvl="1"/>
            <a:r>
              <a:rPr lang="en-US" dirty="0" smtClean="0"/>
              <a:t>Wheels are not deformable</a:t>
            </a:r>
          </a:p>
          <a:p>
            <a:pPr lvl="1"/>
            <a:r>
              <a:rPr lang="en-US" dirty="0" smtClean="0"/>
              <a:t>Pure rolling: velocity is 0 at contact point</a:t>
            </a:r>
          </a:p>
          <a:p>
            <a:pPr lvl="1"/>
            <a:r>
              <a:rPr lang="en-US" dirty="0" smtClean="0"/>
              <a:t>No friction for rotation</a:t>
            </a:r>
          </a:p>
          <a:p>
            <a:pPr lvl="1"/>
            <a:r>
              <a:rPr lang="en-US" dirty="0" smtClean="0"/>
              <a:t>Steering axes orthogonal to surface</a:t>
            </a:r>
          </a:p>
          <a:p>
            <a:pPr lvl="1"/>
            <a:r>
              <a:rPr lang="en-US" dirty="0" smtClean="0"/>
              <a:t>Wheels connected by rigid frame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81000"/>
            <a:ext cx="20447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5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76400"/>
            <a:ext cx="3403600" cy="3187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954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Wheels rotate at </a:t>
            </a:r>
            <a:r>
              <a:rPr lang="en-US" dirty="0" err="1">
                <a:latin typeface="Courier New"/>
                <a:cs typeface="Courier New"/>
              </a:rPr>
              <a:t>φ</a:t>
            </a:r>
            <a:endParaRPr lang="en-US" dirty="0"/>
          </a:p>
          <a:p>
            <a:r>
              <a:rPr lang="en-US" dirty="0" smtClean="0"/>
              <a:t>Each wheel contributes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latin typeface="Courier New"/>
                <a:cs typeface="Courier New"/>
              </a:rPr>
              <a:t>rφ</a:t>
            </a:r>
            <a:r>
              <a:rPr lang="en-US" dirty="0" smtClean="0">
                <a:latin typeface="Courier New"/>
                <a:cs typeface="Courier New"/>
              </a:rPr>
              <a:t>/2</a:t>
            </a:r>
          </a:p>
          <a:p>
            <a:pPr marL="0" indent="0">
              <a:buNone/>
            </a:pPr>
            <a:r>
              <a:rPr lang="en-US" dirty="0" smtClean="0"/>
              <a:t>to motion of center of rotation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Speed</a:t>
            </a:r>
            <a:r>
              <a:rPr lang="en-US" dirty="0" smtClean="0"/>
              <a:t> = sum of two wheels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Rotation</a:t>
            </a:r>
            <a:r>
              <a:rPr lang="en-US" dirty="0" smtClean="0"/>
              <a:t> due to right wheel 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latin typeface="Courier New"/>
                <a:cs typeface="Courier New"/>
              </a:rPr>
              <a:t>ω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=</a:t>
            </a:r>
            <a:r>
              <a:rPr lang="en-US" dirty="0" err="1">
                <a:latin typeface="Courier New"/>
                <a:cs typeface="Courier New"/>
              </a:rPr>
              <a:t>rφ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smtClean="0">
                <a:latin typeface="Courier New"/>
                <a:cs typeface="Courier New"/>
              </a:rPr>
              <a:t>2l</a:t>
            </a:r>
          </a:p>
          <a:p>
            <a:pPr marL="0" indent="0">
              <a:buNone/>
            </a:pPr>
            <a:r>
              <a:rPr lang="en-US" dirty="0" smtClean="0"/>
              <a:t>Counterclockwise about left wheel</a:t>
            </a:r>
          </a:p>
          <a:p>
            <a:r>
              <a:rPr lang="en-US" dirty="0">
                <a:latin typeface="Courier New"/>
                <a:cs typeface="Courier New"/>
              </a:rPr>
              <a:t>l</a:t>
            </a:r>
            <a:r>
              <a:rPr lang="en-US" dirty="0" smtClean="0"/>
              <a:t> is distance between wheels</a:t>
            </a:r>
          </a:p>
        </p:txBody>
      </p:sp>
      <p:sp>
        <p:nvSpPr>
          <p:cNvPr id="7" name="Oval 6"/>
          <p:cNvSpPr/>
          <p:nvPr/>
        </p:nvSpPr>
        <p:spPr>
          <a:xfrm flipH="1">
            <a:off x="3611881" y="14478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1600200" y="2514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2209800" y="4648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9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00200"/>
            <a:ext cx="3403600" cy="3187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954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Rotation due to left wheel: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latin typeface="Courier New"/>
                <a:cs typeface="Courier New"/>
              </a:rPr>
              <a:t>ω</a:t>
            </a:r>
            <a:r>
              <a:rPr lang="en-US" baseline="-25000" dirty="0" err="1" smtClean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=-</a:t>
            </a:r>
            <a:r>
              <a:rPr lang="en-US" dirty="0" err="1" smtClean="0">
                <a:latin typeface="Courier New"/>
                <a:cs typeface="Courier New"/>
              </a:rPr>
              <a:t>rφ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smtClean="0">
                <a:latin typeface="Courier New"/>
                <a:cs typeface="Courier New"/>
              </a:rPr>
              <a:t>2l</a:t>
            </a:r>
          </a:p>
          <a:p>
            <a:pPr marL="0" indent="0">
              <a:buNone/>
            </a:pPr>
            <a:r>
              <a:rPr lang="en-US" dirty="0" smtClean="0"/>
              <a:t>Counterclockwise about right wheel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Combining components:</a:t>
            </a:r>
          </a:p>
        </p:txBody>
      </p:sp>
      <p:sp>
        <p:nvSpPr>
          <p:cNvPr id="12" name="Oval 11"/>
          <p:cNvSpPr/>
          <p:nvPr/>
        </p:nvSpPr>
        <p:spPr>
          <a:xfrm flipH="1">
            <a:off x="2438400" y="20574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14800"/>
            <a:ext cx="34036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9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ourier New"/>
                <a:cs typeface="Courier New"/>
              </a:rPr>
              <a:t>θ</a:t>
            </a:r>
            <a:r>
              <a:rPr lang="en-US" dirty="0" smtClean="0">
                <a:latin typeface="Courier New"/>
                <a:cs typeface="Courier New"/>
              </a:rPr>
              <a:t>=π/2</a:t>
            </a:r>
          </a:p>
          <a:p>
            <a:r>
              <a:rPr lang="en-US" dirty="0" smtClean="0">
                <a:latin typeface="Courier New"/>
                <a:cs typeface="Courier New"/>
              </a:rPr>
              <a:t>r=1</a:t>
            </a:r>
          </a:p>
          <a:p>
            <a:r>
              <a:rPr lang="en-US" dirty="0" smtClean="0">
                <a:latin typeface="Courier New"/>
                <a:cs typeface="Courier New"/>
              </a:rPr>
              <a:t>l=1</a:t>
            </a:r>
          </a:p>
          <a:p>
            <a:r>
              <a:rPr lang="el-GR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=4,</a:t>
            </a:r>
            <a:r>
              <a:rPr lang="el-GR" dirty="0">
                <a:latin typeface="Courier New"/>
                <a:cs typeface="Courier New"/>
              </a:rPr>
              <a:t> </a:t>
            </a:r>
            <a:r>
              <a:rPr lang="el-GR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=2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sin(</a:t>
            </a:r>
            <a:r>
              <a:rPr lang="en-US" dirty="0">
                <a:latin typeface="Courier New"/>
                <a:cs typeface="Courier New"/>
              </a:rPr>
              <a:t>π/</a:t>
            </a:r>
            <a:r>
              <a:rPr lang="en-US" dirty="0" smtClean="0">
                <a:latin typeface="Courier New"/>
                <a:cs typeface="Courier New"/>
              </a:rPr>
              <a:t>2)=1, </a:t>
            </a:r>
            <a:r>
              <a:rPr lang="en-US" dirty="0" err="1" smtClean="0">
                <a:latin typeface="Courier New"/>
                <a:cs typeface="Courier New"/>
              </a:rPr>
              <a:t>cos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π/</a:t>
            </a:r>
            <a:r>
              <a:rPr lang="en-US" dirty="0" smtClean="0">
                <a:latin typeface="Courier New"/>
                <a:cs typeface="Courier New"/>
              </a:rPr>
              <a:t>2)=0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flipH="1">
            <a:off x="2392681" y="3505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990600" y="3505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2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ourier New"/>
                <a:cs typeface="Courier New"/>
              </a:rPr>
              <a:t>θ</a:t>
            </a:r>
            <a:r>
              <a:rPr lang="en-US" dirty="0" smtClean="0">
                <a:latin typeface="Courier New"/>
                <a:cs typeface="Courier New"/>
              </a:rPr>
              <a:t>=π/4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r</a:t>
            </a:r>
            <a:r>
              <a:rPr lang="en-US" baseline="-25000" dirty="0" err="1" smtClean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=2, </a:t>
            </a:r>
            <a:r>
              <a:rPr lang="en-US" dirty="0" err="1" smtClean="0">
                <a:latin typeface="Courier New"/>
                <a:cs typeface="Courier New"/>
              </a:rPr>
              <a:t>r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=3</a:t>
            </a:r>
          </a:p>
          <a:p>
            <a:r>
              <a:rPr lang="en-US" dirty="0" smtClean="0">
                <a:latin typeface="Courier New"/>
                <a:cs typeface="Courier New"/>
              </a:rPr>
              <a:t>l=5</a:t>
            </a:r>
          </a:p>
          <a:p>
            <a:r>
              <a:rPr lang="el-GR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= </a:t>
            </a:r>
            <a:r>
              <a:rPr lang="el-GR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r </a:t>
            </a:r>
            <a:r>
              <a:rPr lang="en-US" dirty="0" smtClean="0">
                <a:latin typeface="Courier New"/>
                <a:cs typeface="Courier New"/>
              </a:rPr>
              <a:t>=6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sin(π</a:t>
            </a:r>
            <a:r>
              <a:rPr lang="en-US" dirty="0" smtClean="0">
                <a:latin typeface="Courier New"/>
                <a:cs typeface="Courier New"/>
              </a:rPr>
              <a:t>/4)=1/√2, </a:t>
            </a:r>
            <a:r>
              <a:rPr lang="en-US" dirty="0" err="1">
                <a:latin typeface="Courier New"/>
                <a:cs typeface="Courier New"/>
              </a:rPr>
              <a:t>cos</a:t>
            </a:r>
            <a:r>
              <a:rPr lang="en-US" dirty="0">
                <a:latin typeface="Courier New"/>
                <a:cs typeface="Courier New"/>
              </a:rPr>
              <a:t>(π</a:t>
            </a:r>
            <a:r>
              <a:rPr lang="en-US" dirty="0" smtClean="0">
                <a:latin typeface="Courier New"/>
                <a:cs typeface="Courier New"/>
              </a:rPr>
              <a:t>/4)=</a:t>
            </a:r>
            <a:r>
              <a:rPr lang="en-US" dirty="0">
                <a:latin typeface="Courier New"/>
                <a:cs typeface="Courier New"/>
              </a:rPr>
              <a:t>1/√2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 flipH="1">
            <a:off x="1905000" y="3505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990600" y="35311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3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cs typeface="Courier New"/>
              </a:rPr>
              <a:t>A Create robot has wheels with a 5 cm radius which are 30 cm apart. Both wheels rotating clockwise at 1 rad per second. What are</a:t>
            </a:r>
            <a:r>
              <a:rPr lang="en-US" dirty="0" smtClean="0">
                <a:latin typeface="Courier New"/>
                <a:cs typeface="Courier New"/>
              </a:rPr>
              <a:t>[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err="1" smtClean="0">
                <a:latin typeface="Courier New"/>
                <a:cs typeface="Courier New"/>
              </a:rPr>
              <a:t>,y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err="1" smtClean="0">
                <a:latin typeface="Courier New"/>
                <a:cs typeface="Courier New"/>
              </a:rPr>
              <a:t>,θ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baseline="30000" dirty="0" smtClean="0">
                <a:cs typeface="Courier New"/>
              </a:rPr>
              <a:t>T </a:t>
            </a:r>
            <a:r>
              <a:rPr lang="el-GR" dirty="0" smtClean="0">
                <a:cs typeface="Courier New"/>
              </a:rPr>
              <a:t> in m/s and rad/s? </a:t>
            </a:r>
            <a:r>
              <a:rPr lang="el-GR" dirty="0">
                <a:cs typeface="Courier New"/>
              </a:rPr>
              <a:t>What are</a:t>
            </a:r>
            <a:r>
              <a:rPr lang="en-US" dirty="0">
                <a:latin typeface="Courier New"/>
                <a:cs typeface="Courier New"/>
              </a:rPr>
              <a:t>[</a:t>
            </a:r>
            <a:r>
              <a:rPr lang="en-US" dirty="0" err="1">
                <a:latin typeface="Courier New"/>
                <a:cs typeface="Courier New"/>
              </a:rPr>
              <a:t>x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 err="1">
                <a:latin typeface="Courier New"/>
                <a:cs typeface="Courier New"/>
              </a:rPr>
              <a:t>,y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 err="1">
                <a:latin typeface="Courier New"/>
                <a:cs typeface="Courier New"/>
              </a:rPr>
              <a:t>,θ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</a:t>
            </a:r>
            <a:r>
              <a:rPr lang="en-US" baseline="30000" dirty="0">
                <a:cs typeface="Courier New"/>
              </a:rPr>
              <a:t>T </a:t>
            </a:r>
            <a:r>
              <a:rPr lang="el-GR" dirty="0">
                <a:cs typeface="Courier New"/>
              </a:rPr>
              <a:t> in m/s and rad/s?</a:t>
            </a:r>
            <a:endParaRPr lang="en-US" baseline="30000" dirty="0">
              <a:cs typeface="Courier New"/>
            </a:endParaRPr>
          </a:p>
          <a:p>
            <a:pPr marL="0" indent="0">
              <a:buNone/>
            </a:pPr>
            <a:endParaRPr lang="el-GR" dirty="0" smtClean="0">
              <a:cs typeface="Courier N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937000"/>
            <a:ext cx="3123358" cy="292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H="1">
            <a:off x="1362719" y="2877838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2011681" y="2877838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2649238" y="281051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1371600" y="3369828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2020562" y="3369828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2658119" y="33025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75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3"/>
            <a:ext cx="8229600" cy="1143000"/>
          </a:xfrm>
        </p:spPr>
        <p:txBody>
          <a:bodyPr/>
          <a:lstStyle/>
          <a:p>
            <a:r>
              <a:rPr lang="en-US" dirty="0" smtClean="0"/>
              <a:t>Sliding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Standard wheel has no lateral motion</a:t>
            </a:r>
          </a:p>
          <a:p>
            <a:r>
              <a:rPr lang="en-US" dirty="0" smtClean="0"/>
              <a:t>Move in circle whose center is on “zero motion line” through the axis</a:t>
            </a:r>
          </a:p>
          <a:p>
            <a:r>
              <a:rPr lang="en-US" dirty="0" smtClean="0"/>
              <a:t>Instantaneous Center of Rotation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429000"/>
            <a:ext cx="5067300" cy="33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31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Steered standard wheel</a:t>
            </a:r>
          </a:p>
          <a:p>
            <a:r>
              <a:rPr lang="en-US" dirty="0" smtClean="0"/>
              <a:t>Caster wheel</a:t>
            </a:r>
          </a:p>
          <a:p>
            <a:r>
              <a:rPr lang="en-US" dirty="0" smtClean="0"/>
              <a:t>More 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539067"/>
            <a:ext cx="7848600" cy="33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4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Beyond trial and error….</a:t>
            </a:r>
          </a:p>
          <a:p>
            <a:r>
              <a:rPr lang="en-US" dirty="0" smtClean="0"/>
              <a:t>Establish mathematically how robot should move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Kinematics</a:t>
            </a:r>
            <a:r>
              <a:rPr lang="en-US" dirty="0" smtClean="0"/>
              <a:t>: how robot will move given motor inputs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Inverse-kinematics</a:t>
            </a:r>
            <a:r>
              <a:rPr lang="en-US" dirty="0" smtClean="0"/>
              <a:t>: how to move motors to get robot to do what we want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42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not constrained</a:t>
            </a:r>
          </a:p>
          <a:p>
            <a:r>
              <a:rPr lang="en-US" dirty="0" smtClean="0"/>
              <a:t>Can move in any circle it wants to</a:t>
            </a:r>
          </a:p>
          <a:p>
            <a:r>
              <a:rPr lang="en-US" dirty="0" smtClean="0"/>
              <a:t>Easy to move around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892300"/>
            <a:ext cx="5397500" cy="306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892300"/>
            <a:ext cx="5397500" cy="306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200956"/>
            <a:ext cx="3875014" cy="36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304800"/>
            <a:ext cx="7421563" cy="914400"/>
          </a:xfrm>
        </p:spPr>
        <p:txBody>
          <a:bodyPr/>
          <a:lstStyle/>
          <a:p>
            <a:r>
              <a:rPr lang="en-US" altLang="ko-KR" sz="3200">
                <a:ea typeface="Gulim" charset="0"/>
                <a:cs typeface="Gulim" charset="0"/>
              </a:rPr>
              <a:t>   </a:t>
            </a:r>
            <a:r>
              <a:rPr lang="en-US" altLang="ko-KR">
                <a:ea typeface="Gulim" charset="0"/>
                <a:cs typeface="Gulim" charset="0"/>
              </a:rPr>
              <a:t>Mobile Robot Locomotion</a:t>
            </a:r>
            <a:endParaRPr lang="en-US" altLang="ko-KR" sz="6000">
              <a:ea typeface="Gulim" charset="0"/>
              <a:cs typeface="Gulim" charset="0"/>
            </a:endParaRP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261225" cy="852488"/>
          </a:xfrm>
          <a:noFill/>
          <a:ln/>
        </p:spPr>
        <p:txBody>
          <a:bodyPr lIns="92075" tIns="46038" rIns="92075" bIns="46038">
            <a:normAutofit fontScale="70000" lnSpcReduction="20000"/>
          </a:bodyPr>
          <a:lstStyle/>
          <a:p>
            <a:r>
              <a:rPr lang="en-US" altLang="ko-KR" sz="2800">
                <a:latin typeface="FrizQuadrata" charset="0"/>
                <a:ea typeface="Gulim" charset="0"/>
                <a:cs typeface="Gulim" charset="0"/>
              </a:rPr>
              <a:t>Instantaneous center of rotation (ICR) or Instantaneous center of curvature (ICC)</a:t>
            </a:r>
          </a:p>
          <a:p>
            <a:pPr lvl="1"/>
            <a:r>
              <a:rPr lang="en-US" altLang="ko-KR" sz="2400">
                <a:latin typeface="FrizQuadrata" charset="0"/>
                <a:ea typeface="Gulim" charset="0"/>
                <a:cs typeface="Gulim" charset="0"/>
              </a:rPr>
              <a:t>A cross point of all axes of the wheels</a:t>
            </a:r>
          </a:p>
          <a:p>
            <a:pPr lvl="1"/>
            <a:endParaRPr lang="en-US" altLang="ko-KR" sz="2400">
              <a:latin typeface="FrizQuadrata" charset="0"/>
              <a:ea typeface="Gulim" charset="0"/>
              <a:cs typeface="Gulim" charset="0"/>
            </a:endParaRPr>
          </a:p>
        </p:txBody>
      </p:sp>
      <p:pic>
        <p:nvPicPr>
          <p:cNvPr id="902148" name="Picture 4" descr="여러가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68613"/>
            <a:ext cx="87630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61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14388"/>
          </a:xfrm>
        </p:spPr>
        <p:txBody>
          <a:bodyPr/>
          <a:lstStyle/>
          <a:p>
            <a:r>
              <a:rPr lang="en-US" altLang="ko-KR" sz="3200" dirty="0">
                <a:ea typeface="Gulim" charset="0"/>
                <a:cs typeface="Gulim" charset="0"/>
              </a:rPr>
              <a:t> </a:t>
            </a:r>
            <a:r>
              <a:rPr lang="en-US" altLang="ko-KR" dirty="0">
                <a:ea typeface="Gulim" charset="0"/>
                <a:cs typeface="Gulim" charset="0"/>
              </a:rPr>
              <a:t>Degree of Mobility</a:t>
            </a:r>
            <a:endParaRPr lang="en-US" altLang="ko-KR" sz="6000" dirty="0">
              <a:ea typeface="Gulim" charset="0"/>
              <a:cs typeface="Gulim" charset="0"/>
            </a:endParaRP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1371600"/>
            <a:ext cx="7050087" cy="1146175"/>
          </a:xfrm>
          <a:noFill/>
          <a:ln/>
        </p:spPr>
        <p:txBody>
          <a:bodyPr lIns="92075" tIns="46038" rIns="92075" bIns="46038"/>
          <a:lstStyle/>
          <a:p>
            <a:r>
              <a:rPr lang="en-US" altLang="ko-KR" sz="2800" b="1">
                <a:latin typeface="FrizQuadrata" charset="0"/>
                <a:ea typeface="Gulim" charset="0"/>
                <a:cs typeface="Gulim" charset="0"/>
              </a:rPr>
              <a:t>Degree of mobility</a:t>
            </a:r>
            <a:r>
              <a:rPr lang="en-US" altLang="ko-KR" sz="2800">
                <a:latin typeface="FrizQuadrata" charset="0"/>
                <a:ea typeface="Gulim" charset="0"/>
                <a:cs typeface="Gulim" charset="0"/>
              </a:rPr>
              <a:t> </a:t>
            </a:r>
          </a:p>
          <a:p>
            <a:pPr lvl="1">
              <a:buFontTx/>
              <a:buNone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The degree of freedom of the robot motion</a:t>
            </a:r>
          </a:p>
        </p:txBody>
      </p:sp>
      <p:sp>
        <p:nvSpPr>
          <p:cNvPr id="1003524" name="Rectangle 4"/>
          <p:cNvSpPr>
            <a:spLocks noChangeArrowheads="1"/>
          </p:cNvSpPr>
          <p:nvPr/>
        </p:nvSpPr>
        <p:spPr bwMode="auto">
          <a:xfrm>
            <a:off x="1219200" y="3581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mobility : 0 </a:t>
            </a:r>
          </a:p>
        </p:txBody>
      </p:sp>
      <p:sp>
        <p:nvSpPr>
          <p:cNvPr id="1003525" name="Rectangle 5"/>
          <p:cNvSpPr>
            <a:spLocks noChangeArrowheads="1"/>
          </p:cNvSpPr>
          <p:nvPr/>
        </p:nvSpPr>
        <p:spPr bwMode="auto">
          <a:xfrm>
            <a:off x="1219200" y="5486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mobility : 2 </a:t>
            </a:r>
          </a:p>
        </p:txBody>
      </p:sp>
      <p:graphicFrame>
        <p:nvGraphicFramePr>
          <p:cNvPr id="1003526" name="Object 6"/>
          <p:cNvGraphicFramePr>
            <a:graphicFrameLocks noChangeAspect="1"/>
          </p:cNvGraphicFramePr>
          <p:nvPr/>
        </p:nvGraphicFramePr>
        <p:xfrm>
          <a:off x="1219200" y="2209800"/>
          <a:ext cx="13287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비트맵 이미지" r:id="rId3" imgW="2029001" imgH="2209493" progId="Paint.Picture">
                  <p:embed/>
                </p:oleObj>
              </mc:Choice>
              <mc:Fallback>
                <p:oleObj name="비트맵 이미지" r:id="rId3" imgW="2029001" imgH="220949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800"/>
                        <a:ext cx="13287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27" name="Rectangle 7"/>
          <p:cNvSpPr>
            <a:spLocks noChangeArrowheads="1"/>
          </p:cNvSpPr>
          <p:nvPr/>
        </p:nvSpPr>
        <p:spPr bwMode="auto">
          <a:xfrm>
            <a:off x="4724400" y="5486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mobility : 3 </a:t>
            </a:r>
          </a:p>
        </p:txBody>
      </p:sp>
      <p:graphicFrame>
        <p:nvGraphicFramePr>
          <p:cNvPr id="1003528" name="Object 8"/>
          <p:cNvGraphicFramePr>
            <a:graphicFrameLocks noChangeAspect="1"/>
          </p:cNvGraphicFramePr>
          <p:nvPr/>
        </p:nvGraphicFramePr>
        <p:xfrm>
          <a:off x="4953000" y="2209800"/>
          <a:ext cx="14763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비트맵 이미지" r:id="rId5" imgW="2352301" imgH="2562347" progId="Paint.Picture">
                  <p:embed/>
                </p:oleObj>
              </mc:Choice>
              <mc:Fallback>
                <p:oleObj name="비트맵 이미지" r:id="rId5" imgW="2352301" imgH="256234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09800"/>
                        <a:ext cx="14763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29" name="Object 9"/>
          <p:cNvGraphicFramePr>
            <a:graphicFrameLocks noChangeAspect="1"/>
          </p:cNvGraphicFramePr>
          <p:nvPr/>
        </p:nvGraphicFramePr>
        <p:xfrm>
          <a:off x="1295400" y="4267200"/>
          <a:ext cx="10683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비트맵 이미지" r:id="rId7" imgW="1819280" imgH="2076545" progId="Paint.Picture">
                  <p:embed/>
                </p:oleObj>
              </mc:Choice>
              <mc:Fallback>
                <p:oleObj name="비트맵 이미지" r:id="rId7" imgW="1819280" imgH="20765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10683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30" name="Rectangle 10"/>
          <p:cNvSpPr>
            <a:spLocks noChangeArrowheads="1"/>
          </p:cNvSpPr>
          <p:nvPr/>
        </p:nvSpPr>
        <p:spPr bwMode="auto">
          <a:xfrm>
            <a:off x="4724400" y="3657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mobility : 1 </a:t>
            </a:r>
          </a:p>
        </p:txBody>
      </p:sp>
      <p:graphicFrame>
        <p:nvGraphicFramePr>
          <p:cNvPr id="1003531" name="Object 11"/>
          <p:cNvGraphicFramePr>
            <a:graphicFrameLocks noChangeAspect="1"/>
          </p:cNvGraphicFramePr>
          <p:nvPr/>
        </p:nvGraphicFramePr>
        <p:xfrm>
          <a:off x="4800600" y="4191000"/>
          <a:ext cx="16002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비트맵 이미지" r:id="rId9" imgW="2467229" imgH="2457438" progId="Paint.Picture">
                  <p:embed/>
                </p:oleObj>
              </mc:Choice>
              <mc:Fallback>
                <p:oleObj name="비트맵 이미지" r:id="rId9" imgW="2467229" imgH="24574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91000"/>
                        <a:ext cx="1600200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2590800" y="26670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Cannot move anywhere (No ICR)</a:t>
            </a:r>
          </a:p>
        </p:txBody>
      </p:sp>
      <p:sp>
        <p:nvSpPr>
          <p:cNvPr id="1003533" name="Text Box 13"/>
          <p:cNvSpPr txBox="1">
            <a:spLocks noChangeArrowheads="1"/>
          </p:cNvSpPr>
          <p:nvPr/>
        </p:nvSpPr>
        <p:spPr bwMode="auto">
          <a:xfrm>
            <a:off x="6477000" y="26670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Fixed arc motion (Only one ICR)</a:t>
            </a:r>
          </a:p>
        </p:txBody>
      </p:sp>
      <p:sp>
        <p:nvSpPr>
          <p:cNvPr id="1003534" name="Text Box 14"/>
          <p:cNvSpPr txBox="1">
            <a:spLocks noChangeArrowheads="1"/>
          </p:cNvSpPr>
          <p:nvPr/>
        </p:nvSpPr>
        <p:spPr bwMode="auto">
          <a:xfrm>
            <a:off x="2590800" y="45720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Variable arc motion (line of  ICRs)</a:t>
            </a:r>
          </a:p>
        </p:txBody>
      </p:sp>
      <p:sp>
        <p:nvSpPr>
          <p:cNvPr id="1003535" name="Text Box 15"/>
          <p:cNvSpPr txBox="1">
            <a:spLocks noChangeArrowheads="1"/>
          </p:cNvSpPr>
          <p:nvPr/>
        </p:nvSpPr>
        <p:spPr bwMode="auto">
          <a:xfrm>
            <a:off x="6629400" y="4343400"/>
            <a:ext cx="2514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Fully free motion</a:t>
            </a: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( ICR can be located   at any position)</a:t>
            </a:r>
          </a:p>
        </p:txBody>
      </p:sp>
    </p:spTree>
    <p:extLst>
      <p:ext uri="{BB962C8B-B14F-4D97-AF65-F5344CB8AC3E}">
        <p14:creationId xmlns:p14="http://schemas.microsoft.com/office/powerpoint/2010/main" val="86295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altLang="ko-KR">
                <a:ea typeface="Gulim" charset="0"/>
                <a:cs typeface="Gulim" charset="0"/>
              </a:rPr>
              <a:t>Degree of Steerability</a:t>
            </a:r>
            <a:endParaRPr lang="en-US" altLang="ko-KR" sz="6000">
              <a:ea typeface="Gulim" charset="0"/>
              <a:cs typeface="Gulim" charset="0"/>
            </a:endParaRP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6373813" cy="1081088"/>
          </a:xfrm>
          <a:noFill/>
          <a:ln/>
        </p:spPr>
        <p:txBody>
          <a:bodyPr lIns="92075" tIns="46038" rIns="92075" bIns="46038">
            <a:normAutofit fontScale="85000" lnSpcReduction="10000"/>
          </a:bodyPr>
          <a:lstStyle/>
          <a:p>
            <a:r>
              <a:rPr lang="en-US" altLang="ko-KR" b="1">
                <a:latin typeface="FrizQuadrata" charset="0"/>
                <a:ea typeface="Gulim" charset="0"/>
                <a:cs typeface="Gulim" charset="0"/>
              </a:rPr>
              <a:t>Degree of steerability</a:t>
            </a:r>
          </a:p>
          <a:p>
            <a:pPr lvl="1">
              <a:buFontTx/>
              <a:buNone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The number of centered orientable wheels that can be steered  independently in order to steer the robot</a:t>
            </a:r>
          </a:p>
        </p:txBody>
      </p:sp>
      <p:sp>
        <p:nvSpPr>
          <p:cNvPr id="1004548" name="Rectangle 4"/>
          <p:cNvSpPr>
            <a:spLocks noChangeArrowheads="1"/>
          </p:cNvSpPr>
          <p:nvPr/>
        </p:nvSpPr>
        <p:spPr bwMode="auto">
          <a:xfrm>
            <a:off x="2971800" y="3505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steerability :  0 </a:t>
            </a:r>
          </a:p>
        </p:txBody>
      </p:sp>
      <p:sp>
        <p:nvSpPr>
          <p:cNvPr id="1004549" name="Rectangle 5"/>
          <p:cNvSpPr>
            <a:spLocks noChangeArrowheads="1"/>
          </p:cNvSpPr>
          <p:nvPr/>
        </p:nvSpPr>
        <p:spPr bwMode="auto">
          <a:xfrm>
            <a:off x="5181600" y="6096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steerability : 2</a:t>
            </a:r>
            <a:r>
              <a:rPr lang="en-US" altLang="ko-KR" sz="1600">
                <a:latin typeface="FrizQuadrata" charset="0"/>
                <a:ea typeface="Gulim" charset="0"/>
                <a:cs typeface="Gulim" charset="0"/>
              </a:rPr>
              <a:t> </a:t>
            </a:r>
          </a:p>
        </p:txBody>
      </p:sp>
      <p:graphicFrame>
        <p:nvGraphicFramePr>
          <p:cNvPr id="1004550" name="Object 6"/>
          <p:cNvGraphicFramePr>
            <a:graphicFrameLocks noChangeAspect="1"/>
          </p:cNvGraphicFramePr>
          <p:nvPr/>
        </p:nvGraphicFramePr>
        <p:xfrm>
          <a:off x="4343400" y="2362200"/>
          <a:ext cx="10683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비트맵 이미지" r:id="rId3" imgW="1819280" imgH="2076545" progId="Paint.Picture">
                  <p:embed/>
                </p:oleObj>
              </mc:Choice>
              <mc:Fallback>
                <p:oleObj name="비트맵 이미지" r:id="rId3" imgW="1819280" imgH="20765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62200"/>
                        <a:ext cx="10683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51" name="Object 7"/>
          <p:cNvGraphicFramePr>
            <a:graphicFrameLocks noChangeAspect="1"/>
          </p:cNvGraphicFramePr>
          <p:nvPr/>
        </p:nvGraphicFramePr>
        <p:xfrm>
          <a:off x="2895600" y="2438400"/>
          <a:ext cx="13716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비트맵 이미지" r:id="rId5" imgW="2467229" imgH="2457438" progId="Paint.Picture">
                  <p:embed/>
                </p:oleObj>
              </mc:Choice>
              <mc:Fallback>
                <p:oleObj name="비트맵 이미지" r:id="rId5" imgW="2467229" imgH="24574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3716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52" name="Object 8"/>
          <p:cNvGraphicFramePr>
            <a:graphicFrameLocks noChangeAspect="1"/>
          </p:cNvGraphicFramePr>
          <p:nvPr/>
        </p:nvGraphicFramePr>
        <p:xfrm>
          <a:off x="1066800" y="4953000"/>
          <a:ext cx="1447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비트맵 이미지" r:id="rId7" imgW="2267176" imgH="1733627" progId="Paint.Picture">
                  <p:embed/>
                </p:oleObj>
              </mc:Choice>
              <mc:Fallback>
                <p:oleObj name="비트맵 이미지" r:id="rId7" imgW="2267176" imgH="17336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14478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53" name="Object 9"/>
          <p:cNvGraphicFramePr>
            <a:graphicFrameLocks noChangeAspect="1"/>
          </p:cNvGraphicFramePr>
          <p:nvPr/>
        </p:nvGraphicFramePr>
        <p:xfrm>
          <a:off x="1219200" y="3505200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비트맵 이미지" r:id="rId9" imgW="2572127" imgH="2572127" progId="Paint.Picture">
                  <p:embed/>
                </p:oleObj>
              </mc:Choice>
              <mc:Fallback>
                <p:oleObj name="비트맵 이미지" r:id="rId9" imgW="2572127" imgH="25721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554" name="Rectangle 10"/>
          <p:cNvSpPr>
            <a:spLocks noChangeArrowheads="1"/>
          </p:cNvSpPr>
          <p:nvPr/>
        </p:nvSpPr>
        <p:spPr bwMode="auto">
          <a:xfrm>
            <a:off x="990600" y="6096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steerability : 1 </a:t>
            </a:r>
          </a:p>
        </p:txBody>
      </p:sp>
      <p:graphicFrame>
        <p:nvGraphicFramePr>
          <p:cNvPr id="1004555" name="Object 11"/>
          <p:cNvGraphicFramePr>
            <a:graphicFrameLocks noChangeAspect="1"/>
          </p:cNvGraphicFramePr>
          <p:nvPr/>
        </p:nvGraphicFramePr>
        <p:xfrm>
          <a:off x="5257800" y="4724400"/>
          <a:ext cx="15335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비트맵 이미지" r:id="rId11" imgW="2609829" imgH="1771790" progId="Paint.Picture">
                  <p:embed/>
                </p:oleObj>
              </mc:Choice>
              <mc:Fallback>
                <p:oleObj name="비트맵 이미지" r:id="rId11" imgW="2609829" imgH="17717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724400"/>
                        <a:ext cx="153352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556" name="Text Box 12"/>
          <p:cNvSpPr txBox="1">
            <a:spLocks noChangeArrowheads="1"/>
          </p:cNvSpPr>
          <p:nvPr/>
        </p:nvSpPr>
        <p:spPr bwMode="auto">
          <a:xfrm>
            <a:off x="5562600" y="2695575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No centered orientable wheels</a:t>
            </a:r>
          </a:p>
        </p:txBody>
      </p:sp>
      <p:sp>
        <p:nvSpPr>
          <p:cNvPr id="1004557" name="Text Box 13"/>
          <p:cNvSpPr txBox="1">
            <a:spLocks noChangeArrowheads="1"/>
          </p:cNvSpPr>
          <p:nvPr/>
        </p:nvSpPr>
        <p:spPr bwMode="auto">
          <a:xfrm>
            <a:off x="2819400" y="4191000"/>
            <a:ext cx="2743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One centered orientable wheel</a:t>
            </a:r>
            <a:r>
              <a:rPr kumimoji="1" lang="en-US" altLang="ko-KR" sz="1600">
                <a:latin typeface="FrizQuadrata" charset="0"/>
                <a:ea typeface="DotumChe" charset="0"/>
                <a:cs typeface="DotumChe" charset="0"/>
              </a:rPr>
              <a:t> </a:t>
            </a:r>
            <a:endParaRPr kumimoji="1" lang="en-US" altLang="ko-KR">
              <a:latin typeface="FrizQuadrata" charset="0"/>
              <a:ea typeface="DotumChe" charset="0"/>
              <a:cs typeface="DotumChe" charset="0"/>
            </a:endParaRPr>
          </a:p>
        </p:txBody>
      </p:sp>
      <p:sp>
        <p:nvSpPr>
          <p:cNvPr id="1004558" name="Text Box 14"/>
          <p:cNvSpPr txBox="1">
            <a:spLocks noChangeArrowheads="1"/>
          </p:cNvSpPr>
          <p:nvPr/>
        </p:nvSpPr>
        <p:spPr bwMode="auto">
          <a:xfrm>
            <a:off x="2743200" y="4989513"/>
            <a:ext cx="2362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Two mutually dependent centered orientable wheels </a:t>
            </a:r>
          </a:p>
        </p:txBody>
      </p:sp>
      <p:sp>
        <p:nvSpPr>
          <p:cNvPr id="1004559" name="Text Box 15"/>
          <p:cNvSpPr txBox="1">
            <a:spLocks noChangeArrowheads="1"/>
          </p:cNvSpPr>
          <p:nvPr/>
        </p:nvSpPr>
        <p:spPr bwMode="auto">
          <a:xfrm>
            <a:off x="6858000" y="4884738"/>
            <a:ext cx="2209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Two mutually independent centered orientable wheels </a:t>
            </a:r>
          </a:p>
        </p:txBody>
      </p:sp>
    </p:spTree>
    <p:extLst>
      <p:ext uri="{BB962C8B-B14F-4D97-AF65-F5344CB8AC3E}">
        <p14:creationId xmlns:p14="http://schemas.microsoft.com/office/powerpoint/2010/main" val="2890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charset="0"/>
                <a:cs typeface="Gulim" charset="0"/>
              </a:rPr>
              <a:t> Degree of Maneuverability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057400"/>
            <a:ext cx="6019800" cy="762000"/>
          </a:xfrm>
          <a:noFill/>
          <a:ln/>
        </p:spPr>
        <p:txBody>
          <a:bodyPr lIns="92075" tIns="46038" rIns="92075" bIns="46038"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altLang="ko-KR" sz="1800" dirty="0">
                <a:latin typeface="FrizQuadrata" charset="0"/>
                <a:ea typeface="Gulim" charset="0"/>
                <a:cs typeface="Gulim" charset="0"/>
              </a:rPr>
              <a:t> Degree of Mobility           3       2       2       1       1</a:t>
            </a:r>
          </a:p>
          <a:p>
            <a:pPr>
              <a:buFontTx/>
              <a:buNone/>
            </a:pPr>
            <a:r>
              <a:rPr lang="en-US" altLang="ko-KR" sz="1800" dirty="0">
                <a:latin typeface="FrizQuadrata" charset="0"/>
                <a:ea typeface="Gulim" charset="0"/>
                <a:cs typeface="Gulim" charset="0"/>
              </a:rPr>
              <a:t>Degree of </a:t>
            </a:r>
            <a:r>
              <a:rPr lang="en-US" altLang="ko-KR" sz="1800" dirty="0" err="1">
                <a:latin typeface="FrizQuadrata" charset="0"/>
                <a:ea typeface="Gulim" charset="0"/>
                <a:cs typeface="Gulim" charset="0"/>
              </a:rPr>
              <a:t>Steerability</a:t>
            </a:r>
            <a:r>
              <a:rPr lang="en-US" altLang="ko-KR" sz="1800" dirty="0">
                <a:latin typeface="FrizQuadrata" charset="0"/>
                <a:ea typeface="Gulim" charset="0"/>
                <a:cs typeface="Gulim" charset="0"/>
              </a:rPr>
              <a:t>      </a:t>
            </a:r>
            <a:r>
              <a:rPr lang="en-US" altLang="ko-KR" sz="1800" dirty="0" smtClean="0">
                <a:latin typeface="FrizQuadrata" charset="0"/>
                <a:ea typeface="Gulim" charset="0"/>
                <a:cs typeface="Gulim" charset="0"/>
              </a:rPr>
              <a:t> 0       </a:t>
            </a:r>
            <a:r>
              <a:rPr lang="en-US" altLang="ko-KR" sz="1800" dirty="0">
                <a:latin typeface="FrizQuadrata" charset="0"/>
                <a:ea typeface="Gulim" charset="0"/>
                <a:cs typeface="Gulim" charset="0"/>
              </a:rPr>
              <a:t>0       1       1       2 </a:t>
            </a:r>
          </a:p>
          <a:p>
            <a:pPr>
              <a:buFontTx/>
              <a:buNone/>
            </a:pPr>
            <a:r>
              <a:rPr lang="en-US" altLang="ko-KR" sz="1600" dirty="0">
                <a:latin typeface="FrizQuadrata" charset="0"/>
                <a:ea typeface="Gulim" charset="0"/>
                <a:cs typeface="Gulim" charset="0"/>
              </a:rPr>
              <a:t> </a:t>
            </a:r>
          </a:p>
        </p:txBody>
      </p:sp>
      <p:grpSp>
        <p:nvGrpSpPr>
          <p:cNvPr id="1005572" name="Group 4"/>
          <p:cNvGrpSpPr>
            <a:grpSpLocks/>
          </p:cNvGrpSpPr>
          <p:nvPr/>
        </p:nvGrpSpPr>
        <p:grpSpPr bwMode="auto">
          <a:xfrm>
            <a:off x="1524000" y="1981200"/>
            <a:ext cx="4800600" cy="685800"/>
            <a:chOff x="864" y="1536"/>
            <a:chExt cx="3120" cy="480"/>
          </a:xfrm>
        </p:grpSpPr>
        <p:sp>
          <p:nvSpPr>
            <p:cNvPr id="1005573" name="Line 5"/>
            <p:cNvSpPr>
              <a:spLocks noChangeShapeType="1"/>
            </p:cNvSpPr>
            <p:nvPr/>
          </p:nvSpPr>
          <p:spPr bwMode="auto">
            <a:xfrm>
              <a:off x="864" y="1536"/>
              <a:ext cx="3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4" name="Line 6"/>
            <p:cNvSpPr>
              <a:spLocks noChangeShapeType="1"/>
            </p:cNvSpPr>
            <p:nvPr/>
          </p:nvSpPr>
          <p:spPr bwMode="auto">
            <a:xfrm>
              <a:off x="864" y="2016"/>
              <a:ext cx="3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5" name="Line 7"/>
            <p:cNvSpPr>
              <a:spLocks noChangeShapeType="1"/>
            </p:cNvSpPr>
            <p:nvPr/>
          </p:nvSpPr>
          <p:spPr bwMode="auto">
            <a:xfrm>
              <a:off x="864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6" name="Line 8"/>
            <p:cNvSpPr>
              <a:spLocks noChangeShapeType="1"/>
            </p:cNvSpPr>
            <p:nvPr/>
          </p:nvSpPr>
          <p:spPr bwMode="auto">
            <a:xfrm>
              <a:off x="2304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7" name="Line 9"/>
            <p:cNvSpPr>
              <a:spLocks noChangeShapeType="1"/>
            </p:cNvSpPr>
            <p:nvPr/>
          </p:nvSpPr>
          <p:spPr bwMode="auto">
            <a:xfrm>
              <a:off x="2640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8" name="Line 10"/>
            <p:cNvSpPr>
              <a:spLocks noChangeShapeType="1"/>
            </p:cNvSpPr>
            <p:nvPr/>
          </p:nvSpPr>
          <p:spPr bwMode="auto">
            <a:xfrm>
              <a:off x="2976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9" name="Line 11"/>
            <p:cNvSpPr>
              <a:spLocks noChangeShapeType="1"/>
            </p:cNvSpPr>
            <p:nvPr/>
          </p:nvSpPr>
          <p:spPr bwMode="auto">
            <a:xfrm>
              <a:off x="3312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80" name="Line 12"/>
            <p:cNvSpPr>
              <a:spLocks noChangeShapeType="1"/>
            </p:cNvSpPr>
            <p:nvPr/>
          </p:nvSpPr>
          <p:spPr bwMode="auto">
            <a:xfrm>
              <a:off x="3648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81" name="Line 13"/>
            <p:cNvSpPr>
              <a:spLocks noChangeShapeType="1"/>
            </p:cNvSpPr>
            <p:nvPr/>
          </p:nvSpPr>
          <p:spPr bwMode="auto">
            <a:xfrm>
              <a:off x="3984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82" name="Line 14"/>
            <p:cNvSpPr>
              <a:spLocks noChangeShapeType="1"/>
            </p:cNvSpPr>
            <p:nvPr/>
          </p:nvSpPr>
          <p:spPr bwMode="auto">
            <a:xfrm>
              <a:off x="864" y="1776"/>
              <a:ext cx="3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5583" name="Rectangle 15"/>
          <p:cNvSpPr>
            <a:spLocks noChangeArrowheads="1"/>
          </p:cNvSpPr>
          <p:nvPr/>
        </p:nvSpPr>
        <p:spPr bwMode="auto">
          <a:xfrm>
            <a:off x="990600" y="11430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The overall degrees of freedom that a robot can manipulate</a:t>
            </a:r>
            <a:r>
              <a:rPr lang="en-US" altLang="ko-KR">
                <a:latin typeface="FrizQuadrata" charset="0"/>
                <a:ea typeface="Gulim" charset="0"/>
                <a:cs typeface="Gulim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</a:pPr>
            <a:endParaRPr lang="en-US" altLang="ko-KR" sz="1600">
              <a:latin typeface="FrizQuadrata" charset="0"/>
              <a:ea typeface="Gulim" charset="0"/>
              <a:cs typeface="Gulim" charset="0"/>
            </a:endParaRPr>
          </a:p>
        </p:txBody>
      </p:sp>
      <p:pic>
        <p:nvPicPr>
          <p:cNvPr id="1005584" name="Picture 16" descr="타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05150"/>
            <a:ext cx="56388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585" name="Rectangle 17"/>
          <p:cNvSpPr>
            <a:spLocks noChangeArrowheads="1"/>
          </p:cNvSpPr>
          <p:nvPr/>
        </p:nvSpPr>
        <p:spPr bwMode="auto">
          <a:xfrm>
            <a:off x="1066800" y="2895600"/>
            <a:ext cx="739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dirty="0">
                <a:latin typeface="FrizQuadrata" charset="0"/>
                <a:ea typeface="Gulim" charset="0"/>
                <a:cs typeface="Gulim" charset="0"/>
              </a:rPr>
              <a:t>Examples of robot types </a:t>
            </a:r>
            <a:r>
              <a:rPr lang="en-US" altLang="ko-KR" sz="1600" dirty="0">
                <a:latin typeface="FrizQuadrata" charset="0"/>
                <a:ea typeface="Gulim" charset="0"/>
                <a:cs typeface="Gulim" charset="0"/>
              </a:rPr>
              <a:t>(degree of mobility, degree of  </a:t>
            </a:r>
            <a:r>
              <a:rPr lang="en-US" altLang="ko-KR" sz="1600" dirty="0" err="1">
                <a:latin typeface="FrizQuadrata" charset="0"/>
                <a:ea typeface="Gulim" charset="0"/>
                <a:cs typeface="Gulim" charset="0"/>
              </a:rPr>
              <a:t>steerability</a:t>
            </a:r>
            <a:r>
              <a:rPr lang="en-US" altLang="ko-KR" sz="1600" dirty="0">
                <a:latin typeface="FrizQuadrata" charset="0"/>
                <a:ea typeface="Gulim" charset="0"/>
                <a:cs typeface="Gulim" charset="0"/>
              </a:rPr>
              <a:t>)</a:t>
            </a:r>
          </a:p>
        </p:txBody>
      </p:sp>
      <p:graphicFrame>
        <p:nvGraphicFramePr>
          <p:cNvPr id="1005586" name="Object 1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2354396"/>
              </p:ext>
            </p:extLst>
          </p:nvPr>
        </p:nvGraphicFramePr>
        <p:xfrm>
          <a:off x="2971800" y="1524000"/>
          <a:ext cx="1447800" cy="41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4" imgW="799920" imgH="228600" progId="Equation.3">
                  <p:embed/>
                </p:oleObj>
              </mc:Choice>
              <mc:Fallback>
                <p:oleObj name="Equation" r:id="rId4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24000"/>
                        <a:ext cx="1447800" cy="41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90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C59E-1BC8-7344-9424-8CC7BBFAFEF0}" type="slidenum">
              <a:rPr lang="en-US"/>
              <a:pPr/>
              <a:t>25</a:t>
            </a:fld>
            <a:endParaRPr lang="en-US"/>
          </a:p>
        </p:txBody>
      </p:sp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of Maneuverability</a:t>
            </a:r>
          </a:p>
        </p:txBody>
      </p:sp>
      <p:pic>
        <p:nvPicPr>
          <p:cNvPr id="1006595" name="Picture 3" descr="degree-man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14600"/>
            <a:ext cx="8915400" cy="323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0065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1524000"/>
          <a:ext cx="28765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4" imgW="799920" imgH="228600" progId="Equation.3">
                  <p:embed/>
                </p:oleObj>
              </mc:Choice>
              <mc:Fallback>
                <p:oleObj name="Equation" r:id="rId4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0"/>
                        <a:ext cx="28765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357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Holonomic</a:t>
            </a:r>
            <a:r>
              <a:rPr lang="en-US" dirty="0" smtClean="0"/>
              <a:t>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Holonomic</a:t>
            </a:r>
            <a:r>
              <a:rPr lang="en-US" dirty="0" smtClean="0"/>
              <a:t> kinematic constraint can be expressed as explicit function of position variables only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holonomic</a:t>
            </a:r>
            <a:r>
              <a:rPr lang="en-US" dirty="0" smtClean="0"/>
              <a:t> constraint requires addition information</a:t>
            </a:r>
          </a:p>
          <a:p>
            <a:r>
              <a:rPr lang="en-US" dirty="0" smtClean="0"/>
              <a:t>Fixed/steered standard wheels impose non-</a:t>
            </a:r>
            <a:r>
              <a:rPr lang="en-US" dirty="0" err="1" smtClean="0"/>
              <a:t>holonomic</a:t>
            </a:r>
            <a:r>
              <a:rPr lang="en-US" dirty="0" smtClean="0"/>
              <a:t> constraints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288971"/>
            <a:ext cx="2540000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20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ABC3-064A-3B45-A5A1-37F9DC817146}" type="slidenum">
              <a:rPr lang="en-US"/>
              <a:pPr/>
              <a:t>27</a:t>
            </a:fld>
            <a:endParaRPr lang="en-US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Non-holonomic constraint</a:t>
            </a:r>
          </a:p>
        </p:txBody>
      </p:sp>
      <p:sp>
        <p:nvSpPr>
          <p:cNvPr id="899076" name="Rectangle 4"/>
          <p:cNvSpPr>
            <a:spLocks noChangeArrowheads="1"/>
          </p:cNvSpPr>
          <p:nvPr/>
        </p:nvSpPr>
        <p:spPr bwMode="auto">
          <a:xfrm>
            <a:off x="762000" y="2209800"/>
            <a:ext cx="757330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latin typeface="Times New Roman" charset="0"/>
              </a:rPr>
              <a:t>So what does that mean?</a:t>
            </a:r>
            <a:r>
              <a:rPr lang="en-US" sz="2400" b="1" dirty="0">
                <a:solidFill>
                  <a:schemeClr val="accent2"/>
                </a:solidFill>
                <a:latin typeface="Times New Roman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latin typeface="Times New Roman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Times New Roman" charset="0"/>
              </a:rPr>
              <a:t>	Your robot can move in some directions (forward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imes New Roman" charset="0"/>
              </a:rPr>
              <a:t>and backward), but not others (sideward</a:t>
            </a:r>
            <a:r>
              <a:rPr lang="en-US" sz="2400" b="1" dirty="0" smtClean="0">
                <a:solidFill>
                  <a:schemeClr val="accent2"/>
                </a:solidFill>
                <a:latin typeface="Times New Roman" charset="0"/>
              </a:rPr>
              <a:t>)</a:t>
            </a:r>
            <a:endParaRPr lang="en-US" sz="2400" b="1" dirty="0">
              <a:solidFill>
                <a:schemeClr val="accent2"/>
              </a:solidFill>
              <a:latin typeface="Times New Roman" charset="0"/>
            </a:endParaRPr>
          </a:p>
        </p:txBody>
      </p:sp>
      <p:grpSp>
        <p:nvGrpSpPr>
          <p:cNvPr id="899079" name="Group 7"/>
          <p:cNvGrpSpPr>
            <a:grpSpLocks/>
          </p:cNvGrpSpPr>
          <p:nvPr/>
        </p:nvGrpSpPr>
        <p:grpSpPr bwMode="auto">
          <a:xfrm>
            <a:off x="304800" y="3505200"/>
            <a:ext cx="8458200" cy="2835275"/>
            <a:chOff x="192" y="1776"/>
            <a:chExt cx="5328" cy="1786"/>
          </a:xfrm>
        </p:grpSpPr>
        <p:pic>
          <p:nvPicPr>
            <p:cNvPr id="899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1876"/>
              <a:ext cx="3951" cy="1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99077" name="AutoShape 5"/>
            <p:cNvSpPr>
              <a:spLocks noChangeArrowheads="1"/>
            </p:cNvSpPr>
            <p:nvPr/>
          </p:nvSpPr>
          <p:spPr bwMode="auto">
            <a:xfrm>
              <a:off x="192" y="1776"/>
              <a:ext cx="1824" cy="768"/>
            </a:xfrm>
            <a:prstGeom prst="wedgeRectCallout">
              <a:avLst>
                <a:gd name="adj1" fmla="val 61954"/>
                <a:gd name="adj2" fmla="val 41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The</a:t>
              </a:r>
              <a:r>
                <a:rPr lang="en-US">
                  <a:latin typeface="Times New Roman" charset="0"/>
                  <a:cs typeface="Times New Roman" charset="0"/>
                </a:rPr>
                <a:t> robot can instantly</a:t>
              </a:r>
            </a:p>
            <a:p>
              <a:r>
                <a:rPr lang="en-US">
                  <a:latin typeface="Times New Roman" charset="0"/>
                  <a:cs typeface="Times New Roman" charset="0"/>
                </a:rPr>
                <a:t>move forward and backward, </a:t>
              </a:r>
            </a:p>
            <a:p>
              <a:r>
                <a:rPr lang="en-US">
                  <a:latin typeface="Times New Roman" charset="0"/>
                  <a:cs typeface="Times New Roman" charset="0"/>
                </a:rPr>
                <a:t>but can not move sideward</a:t>
              </a:r>
              <a:endParaRPr lang="en-US" sz="2000">
                <a:latin typeface="Times New Roman" charset="0"/>
                <a:cs typeface="Times New Roman" charset="0"/>
              </a:endParaRPr>
            </a:p>
            <a:p>
              <a:r>
                <a:rPr lang="en-US" sz="2000">
                  <a:latin typeface="Times New Roman" charset="0"/>
                </a:rPr>
                <a:t> </a:t>
              </a:r>
            </a:p>
          </p:txBody>
        </p:sp>
        <p:sp>
          <p:nvSpPr>
            <p:cNvPr id="899078" name="AutoShape 6"/>
            <p:cNvSpPr>
              <a:spLocks noChangeArrowheads="1"/>
            </p:cNvSpPr>
            <p:nvPr/>
          </p:nvSpPr>
          <p:spPr bwMode="auto">
            <a:xfrm>
              <a:off x="4224" y="2016"/>
              <a:ext cx="1296" cy="672"/>
            </a:xfrm>
            <a:prstGeom prst="wedgeRoundRectCallout">
              <a:avLst>
                <a:gd name="adj1" fmla="val -45755"/>
                <a:gd name="adj2" fmla="val 80653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Parallel parking,</a:t>
              </a:r>
            </a:p>
            <a:p>
              <a:pPr algn="ctr"/>
              <a:r>
                <a:rPr lang="en-US">
                  <a:latin typeface="Times New Roman" charset="0"/>
                </a:rPr>
                <a:t>Series of maneuvers</a:t>
              </a:r>
              <a:endParaRPr lang="en-US" sz="2400">
                <a:latin typeface="Times New Roman" charset="0"/>
              </a:endParaRPr>
            </a:p>
          </p:txBody>
        </p:sp>
      </p:grpSp>
      <p:sp>
        <p:nvSpPr>
          <p:cNvPr id="899080" name="Text Box 8"/>
          <p:cNvSpPr txBox="1">
            <a:spLocks noChangeArrowheads="1"/>
          </p:cNvSpPr>
          <p:nvPr/>
        </p:nvSpPr>
        <p:spPr bwMode="auto">
          <a:xfrm>
            <a:off x="762000" y="129540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A non-holonomic constraint is a constraint on the feasible </a:t>
            </a:r>
            <a:r>
              <a:rPr lang="en-US" sz="2000" b="1">
                <a:latin typeface="Times New Roman" charset="0"/>
              </a:rPr>
              <a:t>velocities</a:t>
            </a:r>
            <a:r>
              <a:rPr lang="en-US" sz="2000">
                <a:latin typeface="Times New Roman" charset="0"/>
              </a:rPr>
              <a:t> of a body</a:t>
            </a:r>
          </a:p>
        </p:txBody>
      </p:sp>
    </p:spTree>
    <p:extLst>
      <p:ext uri="{BB962C8B-B14F-4D97-AF65-F5344CB8AC3E}">
        <p14:creationId xmlns:p14="http://schemas.microsoft.com/office/powerpoint/2010/main" val="134531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0ED6D-05CF-E046-B159-F78C75133788}" type="slidenum">
              <a:rPr lang="en-US"/>
              <a:pPr/>
              <a:t>28</a:t>
            </a:fld>
            <a:endParaRPr 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Kinematic model for car-like robot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295400"/>
            <a:ext cx="6705600" cy="1371600"/>
          </a:xfrm>
        </p:spPr>
        <p:txBody>
          <a:bodyPr/>
          <a:lstStyle/>
          <a:p>
            <a:r>
              <a:rPr lang="en-US" sz="2800"/>
              <a:t>Control Input</a:t>
            </a:r>
          </a:p>
          <a:p>
            <a:r>
              <a:rPr lang="en-US" sz="2800"/>
              <a:t>Driving type: Forward wheel drive</a:t>
            </a:r>
          </a:p>
          <a:p>
            <a:endParaRPr lang="en-US" sz="2800"/>
          </a:p>
          <a:p>
            <a:endParaRPr lang="en-US" sz="2800"/>
          </a:p>
        </p:txBody>
      </p:sp>
      <p:graphicFrame>
        <p:nvGraphicFramePr>
          <p:cNvPr id="893978" name="Object 2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86600" y="4343400"/>
          <a:ext cx="3635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36353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56" name="Rectangle 4"/>
          <p:cNvSpPr>
            <a:spLocks noChangeArrowheads="1"/>
          </p:cNvSpPr>
          <p:nvPr/>
        </p:nvSpPr>
        <p:spPr bwMode="auto">
          <a:xfrm rot="-1787332">
            <a:off x="2120900" y="4406900"/>
            <a:ext cx="16002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>
            <a:off x="749300" y="60071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 flipV="1">
            <a:off x="1282700" y="32639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Rectangle 7"/>
          <p:cNvSpPr>
            <a:spLocks noChangeArrowheads="1"/>
          </p:cNvSpPr>
          <p:nvPr/>
        </p:nvSpPr>
        <p:spPr bwMode="auto">
          <a:xfrm rot="-1818482">
            <a:off x="2216150" y="48593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Rectangle 8"/>
          <p:cNvSpPr>
            <a:spLocks noChangeArrowheads="1"/>
          </p:cNvSpPr>
          <p:nvPr/>
        </p:nvSpPr>
        <p:spPr bwMode="auto">
          <a:xfrm rot="-4263613">
            <a:off x="3206750" y="43259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Rectangle 9"/>
          <p:cNvSpPr>
            <a:spLocks noChangeArrowheads="1"/>
          </p:cNvSpPr>
          <p:nvPr/>
        </p:nvSpPr>
        <p:spPr bwMode="auto">
          <a:xfrm rot="-1818482">
            <a:off x="2368550" y="51641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 rot="-3883163">
            <a:off x="3359150" y="46307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3" name="Line 11"/>
          <p:cNvSpPr>
            <a:spLocks noChangeShapeType="1"/>
          </p:cNvSpPr>
          <p:nvPr/>
        </p:nvSpPr>
        <p:spPr bwMode="auto">
          <a:xfrm flipV="1">
            <a:off x="2438400" y="38481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4" name="Line 12"/>
          <p:cNvSpPr>
            <a:spLocks noChangeShapeType="1"/>
          </p:cNvSpPr>
          <p:nvPr/>
        </p:nvSpPr>
        <p:spPr bwMode="auto">
          <a:xfrm>
            <a:off x="2438400" y="50673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Line 13"/>
          <p:cNvSpPr>
            <a:spLocks noChangeShapeType="1"/>
          </p:cNvSpPr>
          <p:nvPr/>
        </p:nvSpPr>
        <p:spPr bwMode="auto">
          <a:xfrm flipV="1">
            <a:off x="3416300" y="34417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6" name="Text Box 14"/>
          <p:cNvSpPr txBox="1">
            <a:spLocks noChangeArrowheads="1"/>
          </p:cNvSpPr>
          <p:nvPr/>
        </p:nvSpPr>
        <p:spPr bwMode="auto">
          <a:xfrm>
            <a:off x="4711700" y="6083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X</a:t>
            </a:r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749300" y="34163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Y</a:t>
            </a:r>
          </a:p>
        </p:txBody>
      </p:sp>
      <p:sp>
        <p:nvSpPr>
          <p:cNvPr id="893968" name="Arc 16"/>
          <p:cNvSpPr>
            <a:spLocks/>
          </p:cNvSpPr>
          <p:nvPr/>
        </p:nvSpPr>
        <p:spPr bwMode="auto">
          <a:xfrm>
            <a:off x="2705100" y="4914900"/>
            <a:ext cx="762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Arc 17"/>
          <p:cNvSpPr>
            <a:spLocks/>
          </p:cNvSpPr>
          <p:nvPr/>
        </p:nvSpPr>
        <p:spPr bwMode="auto">
          <a:xfrm>
            <a:off x="3568700" y="4178300"/>
            <a:ext cx="1524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0" name="Text Box 18"/>
          <p:cNvSpPr txBox="1">
            <a:spLocks noChangeArrowheads="1"/>
          </p:cNvSpPr>
          <p:nvPr/>
        </p:nvSpPr>
        <p:spPr bwMode="auto">
          <a:xfrm>
            <a:off x="2743200" y="47117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  <a:sym typeface="Symbol" charset="0"/>
              </a:rPr>
              <a:t></a:t>
            </a:r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3568700" y="38354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  <a:sym typeface="Symbol" charset="0"/>
              </a:rPr>
              <a:t></a:t>
            </a:r>
          </a:p>
        </p:txBody>
      </p:sp>
      <p:sp>
        <p:nvSpPr>
          <p:cNvPr id="893972" name="Arc 20"/>
          <p:cNvSpPr>
            <a:spLocks/>
          </p:cNvSpPr>
          <p:nvPr/>
        </p:nvSpPr>
        <p:spPr bwMode="auto">
          <a:xfrm rot="20564335" flipH="1">
            <a:off x="882650" y="4572000"/>
            <a:ext cx="4575175" cy="2209800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77 w 17522"/>
              <a:gd name="T1" fmla="*/ 0 h 21599"/>
              <a:gd name="T2" fmla="*/ 17522 w 17522"/>
              <a:gd name="T3" fmla="*/ 8969 h 21599"/>
              <a:gd name="T4" fmla="*/ 0 w 17522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522" h="21599" fill="none" extrusionOk="0">
                <a:moveTo>
                  <a:pt x="177" y="-1"/>
                </a:moveTo>
                <a:cubicBezTo>
                  <a:pt x="7057" y="56"/>
                  <a:pt x="13499" y="3387"/>
                  <a:pt x="17522" y="8968"/>
                </a:cubicBezTo>
              </a:path>
              <a:path w="17522" h="21599" stroke="0" extrusionOk="0">
                <a:moveTo>
                  <a:pt x="177" y="-1"/>
                </a:moveTo>
                <a:cubicBezTo>
                  <a:pt x="7057" y="56"/>
                  <a:pt x="13499" y="3387"/>
                  <a:pt x="17522" y="8968"/>
                </a:cubicBezTo>
                <a:lnTo>
                  <a:pt x="0" y="2159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3973" name="Object 21"/>
          <p:cNvGraphicFramePr>
            <a:graphicFrameLocks noChangeAspect="1"/>
          </p:cNvGraphicFramePr>
          <p:nvPr/>
        </p:nvGraphicFramePr>
        <p:xfrm>
          <a:off x="5562600" y="3886200"/>
          <a:ext cx="1870075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6" imgW="672840" imgH="672840" progId="Equation.3">
                  <p:embed/>
                </p:oleObj>
              </mc:Choice>
              <mc:Fallback>
                <p:oleObj name="Equation" r:id="rId6" imgW="672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1870075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3974" name="Object 22"/>
          <p:cNvGraphicFramePr>
            <a:graphicFrameLocks noChangeAspect="1"/>
          </p:cNvGraphicFramePr>
          <p:nvPr/>
        </p:nvGraphicFramePr>
        <p:xfrm>
          <a:off x="2870200" y="3378200"/>
          <a:ext cx="6397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8" imgW="266400" imgH="164880" progId="Equation.3">
                  <p:embed/>
                </p:oleObj>
              </mc:Choice>
              <mc:Fallback>
                <p:oleObj name="Equation" r:id="rId8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3378200"/>
                        <a:ext cx="6397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5" name="Oval 23"/>
          <p:cNvSpPr>
            <a:spLocks noChangeArrowheads="1"/>
          </p:cNvSpPr>
          <p:nvPr/>
        </p:nvSpPr>
        <p:spPr bwMode="auto">
          <a:xfrm>
            <a:off x="2387600" y="502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6" name="AutoShape 24"/>
          <p:cNvSpPr>
            <a:spLocks noChangeArrowheads="1"/>
          </p:cNvSpPr>
          <p:nvPr/>
        </p:nvSpPr>
        <p:spPr bwMode="auto">
          <a:xfrm>
            <a:off x="2743200" y="3289300"/>
            <a:ext cx="825500" cy="508000"/>
          </a:xfrm>
          <a:prstGeom prst="wedgeRectCallout">
            <a:avLst>
              <a:gd name="adj1" fmla="val -87694"/>
              <a:gd name="adj2" fmla="val 299375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2400" b="1">
              <a:latin typeface="Times New Roman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7010400" y="4419600"/>
            <a:ext cx="1981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Unicode MS" charset="0"/>
                <a:cs typeface="Arial Unicode MS" charset="0"/>
              </a:rPr>
              <a:t>      : forward vel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 Unicode MS" charset="0"/>
                <a:cs typeface="Arial Unicode MS" charset="0"/>
              </a:rPr>
              <a:t>      : steering vel</a:t>
            </a:r>
          </a:p>
        </p:txBody>
      </p:sp>
      <p:graphicFrame>
        <p:nvGraphicFramePr>
          <p:cNvPr id="893980" name="Object 2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86600" y="4724400"/>
          <a:ext cx="3921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0" imgW="164880" imgH="215640" progId="Equation.3">
                  <p:embed/>
                </p:oleObj>
              </mc:Choice>
              <mc:Fallback>
                <p:oleObj name="Equation" r:id="rId1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724400"/>
                        <a:ext cx="39211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78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2EA08-AF54-0D44-89A7-00058DD8BCF4}" type="slidenum">
              <a:rPr lang="en-US"/>
              <a:pPr/>
              <a:t>29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/>
          <a:lstStyle/>
          <a:p>
            <a:r>
              <a:rPr lang="en-US" sz="4000"/>
              <a:t>Kinematic model for car-like robot</a:t>
            </a:r>
          </a:p>
        </p:txBody>
      </p:sp>
      <p:graphicFrame>
        <p:nvGraphicFramePr>
          <p:cNvPr id="89497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36563" y="1854200"/>
          <a:ext cx="2001837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4" imgW="761760" imgH="1091880" progId="Equation.3">
                  <p:embed/>
                </p:oleObj>
              </mc:Choice>
              <mc:Fallback>
                <p:oleObj name="Equation" r:id="rId4" imgW="7617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854200"/>
                        <a:ext cx="2001837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80" name="Rectangle 4"/>
          <p:cNvSpPr>
            <a:spLocks noChangeArrowheads="1"/>
          </p:cNvSpPr>
          <p:nvPr/>
        </p:nvSpPr>
        <p:spPr bwMode="auto">
          <a:xfrm rot="-1787332">
            <a:off x="5562600" y="3416300"/>
            <a:ext cx="16002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>
            <a:off x="4191000" y="50165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 flipV="1">
            <a:off x="4724400" y="22733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Rectangle 7"/>
          <p:cNvSpPr>
            <a:spLocks noChangeArrowheads="1"/>
          </p:cNvSpPr>
          <p:nvPr/>
        </p:nvSpPr>
        <p:spPr bwMode="auto">
          <a:xfrm rot="-1818482">
            <a:off x="5657850" y="38687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Rectangle 8"/>
          <p:cNvSpPr>
            <a:spLocks noChangeArrowheads="1"/>
          </p:cNvSpPr>
          <p:nvPr/>
        </p:nvSpPr>
        <p:spPr bwMode="auto">
          <a:xfrm rot="-4263613">
            <a:off x="6648450" y="33353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Rectangle 9"/>
          <p:cNvSpPr>
            <a:spLocks noChangeArrowheads="1"/>
          </p:cNvSpPr>
          <p:nvPr/>
        </p:nvSpPr>
        <p:spPr bwMode="auto">
          <a:xfrm rot="-1818482">
            <a:off x="5810250" y="41735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6" name="Rectangle 10"/>
          <p:cNvSpPr>
            <a:spLocks noChangeArrowheads="1"/>
          </p:cNvSpPr>
          <p:nvPr/>
        </p:nvSpPr>
        <p:spPr bwMode="auto">
          <a:xfrm rot="-3883163">
            <a:off x="6800850" y="36401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7" name="Line 11"/>
          <p:cNvSpPr>
            <a:spLocks noChangeShapeType="1"/>
          </p:cNvSpPr>
          <p:nvPr/>
        </p:nvSpPr>
        <p:spPr bwMode="auto">
          <a:xfrm flipV="1">
            <a:off x="5880100" y="28575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8" name="Line 12"/>
          <p:cNvSpPr>
            <a:spLocks noChangeShapeType="1"/>
          </p:cNvSpPr>
          <p:nvPr/>
        </p:nvSpPr>
        <p:spPr bwMode="auto">
          <a:xfrm>
            <a:off x="5880100" y="40767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Line 13"/>
          <p:cNvSpPr>
            <a:spLocks noChangeShapeType="1"/>
          </p:cNvSpPr>
          <p:nvPr/>
        </p:nvSpPr>
        <p:spPr bwMode="auto">
          <a:xfrm flipV="1">
            <a:off x="6858000" y="24511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0" name="Text Box 14"/>
          <p:cNvSpPr txBox="1">
            <a:spLocks noChangeArrowheads="1"/>
          </p:cNvSpPr>
          <p:nvPr/>
        </p:nvSpPr>
        <p:spPr bwMode="auto">
          <a:xfrm>
            <a:off x="8153400" y="50927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X</a:t>
            </a:r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4191000" y="24257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Y</a:t>
            </a:r>
          </a:p>
        </p:txBody>
      </p:sp>
      <p:sp>
        <p:nvSpPr>
          <p:cNvPr id="894992" name="Arc 16"/>
          <p:cNvSpPr>
            <a:spLocks/>
          </p:cNvSpPr>
          <p:nvPr/>
        </p:nvSpPr>
        <p:spPr bwMode="auto">
          <a:xfrm>
            <a:off x="6146800" y="3924300"/>
            <a:ext cx="762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Arc 17"/>
          <p:cNvSpPr>
            <a:spLocks/>
          </p:cNvSpPr>
          <p:nvPr/>
        </p:nvSpPr>
        <p:spPr bwMode="auto">
          <a:xfrm>
            <a:off x="7010400" y="3187700"/>
            <a:ext cx="1524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4" name="Text Box 18"/>
          <p:cNvSpPr txBox="1">
            <a:spLocks noChangeArrowheads="1"/>
          </p:cNvSpPr>
          <p:nvPr/>
        </p:nvSpPr>
        <p:spPr bwMode="auto">
          <a:xfrm>
            <a:off x="6184900" y="37211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  <a:sym typeface="Symbol" charset="0"/>
              </a:rPr>
              <a:t></a:t>
            </a:r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7010400" y="28448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  <a:sym typeface="Symbol" charset="0"/>
              </a:rPr>
              <a:t></a:t>
            </a:r>
          </a:p>
        </p:txBody>
      </p:sp>
      <p:sp>
        <p:nvSpPr>
          <p:cNvPr id="894996" name="Arc 20"/>
          <p:cNvSpPr>
            <a:spLocks/>
          </p:cNvSpPr>
          <p:nvPr/>
        </p:nvSpPr>
        <p:spPr bwMode="auto">
          <a:xfrm rot="20564335" flipH="1">
            <a:off x="4324350" y="3581400"/>
            <a:ext cx="4575175" cy="2209800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77 w 17522"/>
              <a:gd name="T1" fmla="*/ 0 h 21599"/>
              <a:gd name="T2" fmla="*/ 17522 w 17522"/>
              <a:gd name="T3" fmla="*/ 8969 h 21599"/>
              <a:gd name="T4" fmla="*/ 0 w 17522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522" h="21599" fill="none" extrusionOk="0">
                <a:moveTo>
                  <a:pt x="177" y="-1"/>
                </a:moveTo>
                <a:cubicBezTo>
                  <a:pt x="7057" y="56"/>
                  <a:pt x="13499" y="3387"/>
                  <a:pt x="17522" y="8968"/>
                </a:cubicBezTo>
              </a:path>
              <a:path w="17522" h="21599" stroke="0" extrusionOk="0">
                <a:moveTo>
                  <a:pt x="177" y="-1"/>
                </a:moveTo>
                <a:cubicBezTo>
                  <a:pt x="7057" y="56"/>
                  <a:pt x="13499" y="3387"/>
                  <a:pt x="17522" y="8968"/>
                </a:cubicBezTo>
                <a:lnTo>
                  <a:pt x="0" y="2159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4997" name="Object 21"/>
          <p:cNvGraphicFramePr>
            <a:graphicFrameLocks noChangeAspect="1"/>
          </p:cNvGraphicFramePr>
          <p:nvPr/>
        </p:nvGraphicFramePr>
        <p:xfrm>
          <a:off x="6311900" y="2387600"/>
          <a:ext cx="6397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6" imgW="266400" imgH="164880" progId="Equation.3">
                  <p:embed/>
                </p:oleObj>
              </mc:Choice>
              <mc:Fallback>
                <p:oleObj name="Equation" r:id="rId6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387600"/>
                        <a:ext cx="6397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98" name="Oval 22"/>
          <p:cNvSpPr>
            <a:spLocks noChangeArrowheads="1"/>
          </p:cNvSpPr>
          <p:nvPr/>
        </p:nvSpPr>
        <p:spPr bwMode="auto">
          <a:xfrm>
            <a:off x="5829300" y="4038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9" name="AutoShape 23"/>
          <p:cNvSpPr>
            <a:spLocks noChangeArrowheads="1"/>
          </p:cNvSpPr>
          <p:nvPr/>
        </p:nvSpPr>
        <p:spPr bwMode="auto">
          <a:xfrm>
            <a:off x="6184900" y="2298700"/>
            <a:ext cx="825500" cy="508000"/>
          </a:xfrm>
          <a:prstGeom prst="wedgeRectCallout">
            <a:avLst>
              <a:gd name="adj1" fmla="val -87694"/>
              <a:gd name="adj2" fmla="val 299375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2400" b="1">
              <a:latin typeface="Times New Roman" charset="0"/>
            </a:endParaRPr>
          </a:p>
        </p:txBody>
      </p:sp>
      <p:graphicFrame>
        <p:nvGraphicFramePr>
          <p:cNvPr id="895000" name="Object 24"/>
          <p:cNvGraphicFramePr>
            <a:graphicFrameLocks noChangeAspect="1"/>
          </p:cNvGraphicFramePr>
          <p:nvPr/>
        </p:nvGraphicFramePr>
        <p:xfrm>
          <a:off x="457200" y="5486400"/>
          <a:ext cx="33528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8" imgW="1206360" imgH="203040" progId="Equation.3">
                  <p:embed/>
                </p:oleObj>
              </mc:Choice>
              <mc:Fallback>
                <p:oleObj name="Equation" r:id="rId8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6400"/>
                        <a:ext cx="33528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533400" y="49530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non-holonomic constraint:</a:t>
            </a:r>
          </a:p>
        </p:txBody>
      </p:sp>
      <p:sp>
        <p:nvSpPr>
          <p:cNvPr id="895002" name="Text Box 26"/>
          <p:cNvSpPr txBox="1">
            <a:spLocks noChangeArrowheads="1"/>
          </p:cNvSpPr>
          <p:nvPr/>
        </p:nvSpPr>
        <p:spPr bwMode="auto">
          <a:xfrm>
            <a:off x="5867400" y="5410200"/>
            <a:ext cx="251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Unicode MS" charset="0"/>
                <a:cs typeface="Arial Unicode MS" charset="0"/>
              </a:rPr>
              <a:t>      : forward velocity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 Unicode MS" charset="0"/>
                <a:cs typeface="Arial Unicode MS" charset="0"/>
              </a:rPr>
              <a:t>      : steering velocity</a:t>
            </a:r>
          </a:p>
        </p:txBody>
      </p:sp>
      <p:graphicFrame>
        <p:nvGraphicFramePr>
          <p:cNvPr id="895003" name="Object 27"/>
          <p:cNvGraphicFramePr>
            <a:graphicFrameLocks noChangeAspect="1"/>
          </p:cNvGraphicFramePr>
          <p:nvPr/>
        </p:nvGraphicFramePr>
        <p:xfrm>
          <a:off x="5867400" y="5334000"/>
          <a:ext cx="3635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10" imgW="152280" imgH="215640" progId="Equation.3">
                  <p:embed/>
                </p:oleObj>
              </mc:Choice>
              <mc:Fallback>
                <p:oleObj name="Equation" r:id="rId1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334000"/>
                        <a:ext cx="36353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5004" name="Object 28"/>
          <p:cNvGraphicFramePr>
            <a:graphicFrameLocks noChangeAspect="1"/>
          </p:cNvGraphicFramePr>
          <p:nvPr/>
        </p:nvGraphicFramePr>
        <p:xfrm>
          <a:off x="5867400" y="5715000"/>
          <a:ext cx="3921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715000"/>
                        <a:ext cx="39211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3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Robot is at (initial frame)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err="1" smtClean="0">
                <a:latin typeface="Courier New"/>
                <a:cs typeface="Courier New"/>
              </a:rPr>
              <a:t>,y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err="1" smtClean="0">
                <a:latin typeface="Courier New"/>
                <a:cs typeface="Courier New"/>
              </a:rPr>
              <a:t>,θ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endParaRPr lang="en-US" baseline="-25000" dirty="0">
              <a:latin typeface="Courier New"/>
              <a:cs typeface="Courier New"/>
            </a:endParaRPr>
          </a:p>
          <a:p>
            <a:pPr marL="457200" lvl="1" indent="0">
              <a:buNone/>
            </a:pPr>
            <a:endParaRPr lang="en-US" baseline="-25000" dirty="0">
              <a:cs typeface="Courier New"/>
            </a:endParaRPr>
          </a:p>
          <a:p>
            <a:pPr marL="57150" indent="0">
              <a:buNone/>
            </a:pPr>
            <a:r>
              <a:rPr lang="en-US" dirty="0" smtClean="0"/>
              <a:t>Wants to get to some </a:t>
            </a:r>
          </a:p>
          <a:p>
            <a:pPr marL="57150" indent="0">
              <a:buNone/>
            </a:pPr>
            <a:r>
              <a:rPr lang="en-US" dirty="0" smtClean="0"/>
              <a:t>location but can’t control</a:t>
            </a:r>
          </a:p>
          <a:p>
            <a:pPr marL="57150" lvl="1" indent="0">
              <a:buNone/>
            </a:pPr>
            <a:r>
              <a:rPr lang="en-US" dirty="0" err="1">
                <a:latin typeface="Courier New"/>
                <a:cs typeface="Courier New"/>
              </a:rPr>
              <a:t>x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 err="1" smtClean="0">
                <a:latin typeface="Courier New"/>
                <a:cs typeface="Courier New"/>
              </a:rPr>
              <a:t>,y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err="1" smtClean="0">
                <a:latin typeface="Courier New"/>
                <a:cs typeface="Courier New"/>
              </a:rPr>
              <a:t>,θ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smtClean="0"/>
              <a:t> directly</a:t>
            </a:r>
            <a:endParaRPr lang="en-US" baseline="-25000" dirty="0">
              <a:latin typeface="Courier New"/>
              <a:cs typeface="Courier N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96" y="3671694"/>
            <a:ext cx="383300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73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F8B83-DB7F-E24A-9120-D1647D40BC72}" type="slidenum">
              <a:rPr lang="en-US"/>
              <a:pPr/>
              <a:t>30</a:t>
            </a:fld>
            <a:endParaRPr lang="en-US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Model</a:t>
            </a:r>
          </a:p>
        </p:txBody>
      </p:sp>
      <p:graphicFrame>
        <p:nvGraphicFramePr>
          <p:cNvPr id="89600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19125" y="4751388"/>
          <a:ext cx="56800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4" imgW="2679480" imgH="736560" progId="Equation.3">
                  <p:embed/>
                </p:oleObj>
              </mc:Choice>
              <mc:Fallback>
                <p:oleObj name="Equation" r:id="rId4" imgW="26794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4751388"/>
                        <a:ext cx="56800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04" name="Rectangle 4"/>
          <p:cNvSpPr>
            <a:spLocks noChangeArrowheads="1"/>
          </p:cNvSpPr>
          <p:nvPr/>
        </p:nvSpPr>
        <p:spPr bwMode="auto">
          <a:xfrm rot="-1787332">
            <a:off x="5578475" y="2590800"/>
            <a:ext cx="16002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>
            <a:off x="4206875" y="41910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 flipV="1">
            <a:off x="4740275" y="14478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Rectangle 7"/>
          <p:cNvSpPr>
            <a:spLocks noChangeArrowheads="1"/>
          </p:cNvSpPr>
          <p:nvPr/>
        </p:nvSpPr>
        <p:spPr bwMode="auto">
          <a:xfrm rot="-1818482">
            <a:off x="5673725" y="30432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Rectangle 8"/>
          <p:cNvSpPr>
            <a:spLocks noChangeArrowheads="1"/>
          </p:cNvSpPr>
          <p:nvPr/>
        </p:nvSpPr>
        <p:spPr bwMode="auto">
          <a:xfrm rot="-4263613">
            <a:off x="6664325" y="25098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Rectangle 9"/>
          <p:cNvSpPr>
            <a:spLocks noChangeArrowheads="1"/>
          </p:cNvSpPr>
          <p:nvPr/>
        </p:nvSpPr>
        <p:spPr bwMode="auto">
          <a:xfrm rot="-1818482">
            <a:off x="5826125" y="33480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0" name="Rectangle 10"/>
          <p:cNvSpPr>
            <a:spLocks noChangeArrowheads="1"/>
          </p:cNvSpPr>
          <p:nvPr/>
        </p:nvSpPr>
        <p:spPr bwMode="auto">
          <a:xfrm rot="-3883163">
            <a:off x="6816725" y="28146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1" name="Line 11"/>
          <p:cNvSpPr>
            <a:spLocks noChangeShapeType="1"/>
          </p:cNvSpPr>
          <p:nvPr/>
        </p:nvSpPr>
        <p:spPr bwMode="auto">
          <a:xfrm flipV="1">
            <a:off x="5895975" y="20320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2" name="Line 12"/>
          <p:cNvSpPr>
            <a:spLocks noChangeShapeType="1"/>
          </p:cNvSpPr>
          <p:nvPr/>
        </p:nvSpPr>
        <p:spPr bwMode="auto">
          <a:xfrm>
            <a:off x="5895975" y="3251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Line 13"/>
          <p:cNvSpPr>
            <a:spLocks noChangeShapeType="1"/>
          </p:cNvSpPr>
          <p:nvPr/>
        </p:nvSpPr>
        <p:spPr bwMode="auto">
          <a:xfrm flipV="1">
            <a:off x="6873875" y="16256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8169275" y="4267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X</a:t>
            </a:r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4206875" y="160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Y</a:t>
            </a:r>
          </a:p>
        </p:txBody>
      </p:sp>
      <p:sp>
        <p:nvSpPr>
          <p:cNvPr id="896016" name="Arc 16"/>
          <p:cNvSpPr>
            <a:spLocks/>
          </p:cNvSpPr>
          <p:nvPr/>
        </p:nvSpPr>
        <p:spPr bwMode="auto">
          <a:xfrm>
            <a:off x="6162675" y="3098800"/>
            <a:ext cx="762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Arc 17"/>
          <p:cNvSpPr>
            <a:spLocks/>
          </p:cNvSpPr>
          <p:nvPr/>
        </p:nvSpPr>
        <p:spPr bwMode="auto">
          <a:xfrm>
            <a:off x="7026275" y="2362200"/>
            <a:ext cx="1524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8" name="Text Box 18"/>
          <p:cNvSpPr txBox="1">
            <a:spLocks noChangeArrowheads="1"/>
          </p:cNvSpPr>
          <p:nvPr/>
        </p:nvSpPr>
        <p:spPr bwMode="auto">
          <a:xfrm>
            <a:off x="6200775" y="28956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  <a:sym typeface="Symbol" charset="0"/>
              </a:rPr>
              <a:t></a:t>
            </a:r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7026275" y="20193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  <a:sym typeface="Symbol" charset="0"/>
              </a:rPr>
              <a:t></a:t>
            </a:r>
          </a:p>
        </p:txBody>
      </p:sp>
      <p:sp>
        <p:nvSpPr>
          <p:cNvPr id="896020" name="Arc 20"/>
          <p:cNvSpPr>
            <a:spLocks/>
          </p:cNvSpPr>
          <p:nvPr/>
        </p:nvSpPr>
        <p:spPr bwMode="auto">
          <a:xfrm rot="20564335" flipH="1">
            <a:off x="4340225" y="2755900"/>
            <a:ext cx="4575175" cy="2209800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77 w 17522"/>
              <a:gd name="T1" fmla="*/ 0 h 21599"/>
              <a:gd name="T2" fmla="*/ 17522 w 17522"/>
              <a:gd name="T3" fmla="*/ 8969 h 21599"/>
              <a:gd name="T4" fmla="*/ 0 w 17522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522" h="21599" fill="none" extrusionOk="0">
                <a:moveTo>
                  <a:pt x="177" y="-1"/>
                </a:moveTo>
                <a:cubicBezTo>
                  <a:pt x="7057" y="56"/>
                  <a:pt x="13499" y="3387"/>
                  <a:pt x="17522" y="8968"/>
                </a:cubicBezTo>
              </a:path>
              <a:path w="17522" h="21599" stroke="0" extrusionOk="0">
                <a:moveTo>
                  <a:pt x="177" y="-1"/>
                </a:moveTo>
                <a:cubicBezTo>
                  <a:pt x="7057" y="56"/>
                  <a:pt x="13499" y="3387"/>
                  <a:pt x="17522" y="8968"/>
                </a:cubicBezTo>
                <a:lnTo>
                  <a:pt x="0" y="2159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6021" name="Object 21"/>
          <p:cNvGraphicFramePr>
            <a:graphicFrameLocks noChangeAspect="1"/>
          </p:cNvGraphicFramePr>
          <p:nvPr/>
        </p:nvGraphicFramePr>
        <p:xfrm>
          <a:off x="6327775" y="1562100"/>
          <a:ext cx="6397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6" imgW="266400" imgH="164880" progId="Equation.3">
                  <p:embed/>
                </p:oleObj>
              </mc:Choice>
              <mc:Fallback>
                <p:oleObj name="Equation" r:id="rId6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1562100"/>
                        <a:ext cx="6397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2" name="Oval 22"/>
          <p:cNvSpPr>
            <a:spLocks noChangeArrowheads="1"/>
          </p:cNvSpPr>
          <p:nvPr/>
        </p:nvSpPr>
        <p:spPr bwMode="auto">
          <a:xfrm>
            <a:off x="5845175" y="32131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3" name="AutoShape 23"/>
          <p:cNvSpPr>
            <a:spLocks noChangeArrowheads="1"/>
          </p:cNvSpPr>
          <p:nvPr/>
        </p:nvSpPr>
        <p:spPr bwMode="auto">
          <a:xfrm>
            <a:off x="6200775" y="1473200"/>
            <a:ext cx="825500" cy="508000"/>
          </a:xfrm>
          <a:prstGeom prst="wedgeRectCallout">
            <a:avLst>
              <a:gd name="adj1" fmla="val -87694"/>
              <a:gd name="adj2" fmla="val 299375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2400" b="1">
              <a:latin typeface="Times New Roman" charset="0"/>
            </a:endParaRPr>
          </a:p>
        </p:txBody>
      </p:sp>
      <p:sp>
        <p:nvSpPr>
          <p:cNvPr id="896024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sz="2800"/>
              <a:t>Dynamic model</a:t>
            </a:r>
          </a:p>
        </p:txBody>
      </p:sp>
    </p:spTree>
    <p:extLst>
      <p:ext uri="{BB962C8B-B14F-4D97-AF65-F5344CB8AC3E}">
        <p14:creationId xmlns:p14="http://schemas.microsoft.com/office/powerpoint/2010/main" val="100640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can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Speeds of wheels: </a:t>
            </a:r>
            <a:r>
              <a:rPr lang="en-US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Courier New"/>
                <a:cs typeface="Courier New"/>
              </a:rPr>
              <a:t>…</a:t>
            </a:r>
            <a:r>
              <a:rPr lang="en-US" dirty="0" err="1">
                <a:latin typeface="Courier New"/>
                <a:cs typeface="Courier New"/>
              </a:rPr>
              <a:t>φ</a:t>
            </a:r>
            <a:r>
              <a:rPr lang="en-US" baseline="-25000" dirty="0" err="1" smtClean="0">
                <a:latin typeface="Courier New"/>
                <a:cs typeface="Courier New"/>
              </a:rPr>
              <a:t>n</a:t>
            </a:r>
            <a:endParaRPr lang="en-US" baseline="-25000" dirty="0" smtClean="0">
              <a:latin typeface="Courier New"/>
              <a:cs typeface="Courier New"/>
            </a:endParaRPr>
          </a:p>
          <a:p>
            <a:r>
              <a:rPr lang="en-US" dirty="0" smtClean="0"/>
              <a:t>Steering angle of steerable wheels: </a:t>
            </a:r>
            <a:r>
              <a:rPr lang="en-US" dirty="0" smtClean="0">
                <a:latin typeface="Courier New"/>
                <a:cs typeface="Courier New"/>
              </a:rPr>
              <a:t>β</a:t>
            </a:r>
            <a:r>
              <a:rPr lang="en-US" baseline="-25000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Courier New"/>
                <a:cs typeface="Courier New"/>
              </a:rPr>
              <a:t>…β</a:t>
            </a:r>
            <a:r>
              <a:rPr lang="en-US" baseline="-25000" dirty="0" smtClean="0">
                <a:latin typeface="Courier New"/>
                <a:cs typeface="Courier New"/>
              </a:rPr>
              <a:t>m</a:t>
            </a:r>
          </a:p>
          <a:p>
            <a:r>
              <a:rPr lang="en-US" dirty="0" smtClean="0"/>
              <a:t>Speed with which steering angles are changing: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β</a:t>
            </a:r>
            <a:r>
              <a:rPr lang="en-US" baseline="-25000" dirty="0" smtClean="0">
                <a:latin typeface="Courier New"/>
                <a:cs typeface="Courier New"/>
              </a:rPr>
              <a:t>1</a:t>
            </a:r>
            <a:r>
              <a:rPr lang="en-US" dirty="0">
                <a:latin typeface="Courier New"/>
                <a:cs typeface="Courier New"/>
              </a:rPr>
              <a:t>…</a:t>
            </a:r>
            <a:r>
              <a:rPr lang="en-US" dirty="0" smtClean="0">
                <a:latin typeface="Courier New"/>
                <a:cs typeface="Courier New"/>
              </a:rPr>
              <a:t>β</a:t>
            </a:r>
            <a:r>
              <a:rPr lang="en-US" baseline="-25000" dirty="0" smtClean="0">
                <a:latin typeface="Courier New"/>
                <a:cs typeface="Courier New"/>
              </a:rPr>
              <a:t>m</a:t>
            </a:r>
          </a:p>
          <a:p>
            <a:r>
              <a:rPr lang="en-US" dirty="0" smtClean="0"/>
              <a:t>These define the forward motion of the robot, the </a:t>
            </a:r>
            <a:r>
              <a:rPr lang="en-US" dirty="0" smtClean="0">
                <a:solidFill>
                  <a:srgbClr val="3366FF"/>
                </a:solidFill>
              </a:rPr>
              <a:t>forward kinematics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>
                <a:latin typeface="Courier New"/>
                <a:cs typeface="Courier New"/>
              </a:rPr>
              <a:t>f(</a:t>
            </a:r>
            <a:r>
              <a:rPr lang="en-US" sz="2800" dirty="0">
                <a:latin typeface="Courier New"/>
                <a:cs typeface="Courier New"/>
              </a:rPr>
              <a:t>φ</a:t>
            </a:r>
            <a:r>
              <a:rPr lang="en-US" sz="2800" baseline="-25000" dirty="0" smtClean="0">
                <a:latin typeface="Courier New"/>
                <a:cs typeface="Courier New"/>
              </a:rPr>
              <a:t>1</a:t>
            </a:r>
            <a:r>
              <a:rPr lang="en-US" sz="2800" dirty="0" smtClean="0">
                <a:latin typeface="Courier New"/>
                <a:cs typeface="Courier New"/>
              </a:rPr>
              <a:t>…</a:t>
            </a:r>
            <a:r>
              <a:rPr lang="en-US" sz="2800" dirty="0" err="1">
                <a:latin typeface="Courier New"/>
                <a:cs typeface="Courier New"/>
              </a:rPr>
              <a:t>φ</a:t>
            </a:r>
            <a:r>
              <a:rPr lang="en-US" sz="2800" baseline="-25000" dirty="0" err="1" smtClean="0">
                <a:latin typeface="Courier New"/>
                <a:cs typeface="Courier New"/>
              </a:rPr>
              <a:t>n</a:t>
            </a:r>
            <a:r>
              <a:rPr lang="en-US" sz="2800" baseline="-25000" dirty="0" smtClean="0">
                <a:latin typeface="Courier New"/>
                <a:cs typeface="Courier New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β</a:t>
            </a:r>
            <a:r>
              <a:rPr lang="en-US" sz="2800" baseline="-25000" dirty="0">
                <a:latin typeface="Courier New"/>
                <a:cs typeface="Courier New"/>
              </a:rPr>
              <a:t>1</a:t>
            </a:r>
            <a:r>
              <a:rPr lang="en-US" sz="2800" dirty="0">
                <a:latin typeface="Courier New"/>
                <a:cs typeface="Courier New"/>
              </a:rPr>
              <a:t>…</a:t>
            </a:r>
            <a:r>
              <a:rPr lang="en-US" sz="2800" dirty="0" smtClean="0">
                <a:latin typeface="Courier New"/>
                <a:cs typeface="Courier New"/>
              </a:rPr>
              <a:t>β</a:t>
            </a:r>
            <a:r>
              <a:rPr lang="en-US" sz="2800" baseline="-25000" dirty="0" smtClean="0">
                <a:latin typeface="Courier New"/>
                <a:cs typeface="Courier New"/>
              </a:rPr>
              <a:t>m, </a:t>
            </a:r>
            <a:r>
              <a:rPr lang="en-US" sz="2800" dirty="0">
                <a:latin typeface="Courier New"/>
                <a:cs typeface="Courier New"/>
              </a:rPr>
              <a:t>β</a:t>
            </a:r>
            <a:r>
              <a:rPr lang="en-US" sz="2800" baseline="-25000" dirty="0">
                <a:latin typeface="Courier New"/>
                <a:cs typeface="Courier New"/>
              </a:rPr>
              <a:t>1</a:t>
            </a:r>
            <a:r>
              <a:rPr lang="en-US" sz="2800" dirty="0">
                <a:latin typeface="Courier New"/>
                <a:cs typeface="Courier New"/>
              </a:rPr>
              <a:t>…</a:t>
            </a:r>
            <a:r>
              <a:rPr lang="en-US" sz="2800" dirty="0" smtClean="0">
                <a:latin typeface="Courier New"/>
                <a:cs typeface="Courier New"/>
              </a:rPr>
              <a:t>β</a:t>
            </a:r>
            <a:r>
              <a:rPr lang="en-US" sz="2800" baseline="-25000" dirty="0" smtClean="0">
                <a:latin typeface="Courier New"/>
                <a:cs typeface="Courier New"/>
              </a:rPr>
              <a:t>m</a:t>
            </a:r>
            <a:r>
              <a:rPr lang="en-US" sz="2800" dirty="0" smtClean="0">
                <a:latin typeface="Courier New"/>
                <a:cs typeface="Courier New"/>
              </a:rPr>
              <a:t>)=[</a:t>
            </a:r>
            <a:r>
              <a:rPr lang="en-US" sz="2800" dirty="0" err="1">
                <a:latin typeface="Courier New"/>
                <a:cs typeface="Courier New"/>
              </a:rPr>
              <a:t>x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,y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</a:t>
            </a:r>
            <a:r>
              <a:rPr lang="en-US" sz="2800" dirty="0" err="1" smtClean="0">
                <a:latin typeface="Courier New"/>
                <a:cs typeface="Courier New"/>
              </a:rPr>
              <a:t>θ</a:t>
            </a:r>
            <a:r>
              <a:rPr lang="en-US" sz="2800" baseline="-25000" dirty="0" err="1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]</a:t>
            </a:r>
            <a:r>
              <a:rPr lang="en-US" sz="2800" baseline="30000" dirty="0" smtClean="0">
                <a:cs typeface="Courier New"/>
              </a:rPr>
              <a:t>T</a:t>
            </a:r>
            <a:endParaRPr lang="en-US" sz="2800" baseline="30000" dirty="0">
              <a:cs typeface="Courier New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 flipH="1">
            <a:off x="1547304" y="3434825"/>
            <a:ext cx="45719" cy="45719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4069081" y="1783081"/>
            <a:ext cx="45719" cy="45719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4373881" y="51313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4953000" y="51313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5956319" y="5214496"/>
            <a:ext cx="45719" cy="37785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6518850" y="5220015"/>
            <a:ext cx="34350" cy="37785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7086600" y="5181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2209800" y="3442006"/>
            <a:ext cx="45719" cy="45719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4678681" y="1783081"/>
            <a:ext cx="45719" cy="45719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1965962" y="52075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2545081" y="52075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we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Reverse Kinematics</a:t>
            </a:r>
          </a:p>
          <a:p>
            <a:r>
              <a:rPr lang="en-US" dirty="0" smtClean="0">
                <a:latin typeface="Courier New"/>
                <a:cs typeface="Courier New"/>
              </a:rPr>
              <a:t>[φ</a:t>
            </a:r>
            <a:r>
              <a:rPr lang="en-US" baseline="-25000" dirty="0" smtClean="0">
                <a:latin typeface="Courier New"/>
                <a:cs typeface="Courier New"/>
              </a:rPr>
              <a:t>1</a:t>
            </a:r>
            <a:r>
              <a:rPr lang="en-US" dirty="0">
                <a:latin typeface="Courier New"/>
                <a:cs typeface="Courier New"/>
              </a:rPr>
              <a:t>…</a:t>
            </a:r>
            <a:r>
              <a:rPr lang="en-US" dirty="0" err="1">
                <a:latin typeface="Courier New"/>
                <a:cs typeface="Courier New"/>
              </a:rPr>
              <a:t>φ</a:t>
            </a:r>
            <a:r>
              <a:rPr lang="en-US" baseline="-25000" dirty="0" err="1">
                <a:latin typeface="Courier New"/>
                <a:cs typeface="Courier New"/>
              </a:rPr>
              <a:t>n</a:t>
            </a:r>
            <a:r>
              <a:rPr lang="en-US" baseline="-25000" dirty="0">
                <a:latin typeface="Courier New"/>
                <a:cs typeface="Courier New"/>
              </a:rPr>
              <a:t>, </a:t>
            </a:r>
            <a:r>
              <a:rPr lang="en-US" dirty="0">
                <a:latin typeface="Courier New"/>
                <a:cs typeface="Courier New"/>
              </a:rPr>
              <a:t>β</a:t>
            </a:r>
            <a:r>
              <a:rPr lang="en-US" baseline="-25000" dirty="0">
                <a:latin typeface="Courier New"/>
                <a:cs typeface="Courier New"/>
              </a:rPr>
              <a:t>1</a:t>
            </a:r>
            <a:r>
              <a:rPr lang="en-US" dirty="0">
                <a:latin typeface="Courier New"/>
                <a:cs typeface="Courier New"/>
              </a:rPr>
              <a:t>…β</a:t>
            </a:r>
            <a:r>
              <a:rPr lang="en-US" baseline="-25000" dirty="0">
                <a:latin typeface="Courier New"/>
                <a:cs typeface="Courier New"/>
              </a:rPr>
              <a:t>m, </a:t>
            </a:r>
            <a:r>
              <a:rPr lang="en-US" dirty="0">
                <a:latin typeface="Courier New"/>
                <a:cs typeface="Courier New"/>
              </a:rPr>
              <a:t>β</a:t>
            </a:r>
            <a:r>
              <a:rPr lang="en-US" baseline="-25000" dirty="0">
                <a:latin typeface="Courier New"/>
                <a:cs typeface="Courier New"/>
              </a:rPr>
              <a:t>1</a:t>
            </a:r>
            <a:r>
              <a:rPr lang="en-US" dirty="0">
                <a:latin typeface="Courier New"/>
                <a:cs typeface="Courier New"/>
              </a:rPr>
              <a:t>…</a:t>
            </a:r>
            <a:r>
              <a:rPr lang="en-US" dirty="0" smtClean="0">
                <a:latin typeface="Courier New"/>
                <a:cs typeface="Courier New"/>
              </a:rPr>
              <a:t>β</a:t>
            </a:r>
            <a:r>
              <a:rPr lang="en-US" baseline="-25000" dirty="0" smtClean="0">
                <a:latin typeface="Courier New"/>
                <a:cs typeface="Courier New"/>
              </a:rPr>
              <a:t>m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baseline="30000" dirty="0">
                <a:cs typeface="Courier New"/>
              </a:rPr>
              <a:t> T</a:t>
            </a:r>
            <a:r>
              <a:rPr lang="en-US" dirty="0" smtClean="0">
                <a:latin typeface="Courier New"/>
                <a:cs typeface="Courier New"/>
              </a:rPr>
              <a:t>=f(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err="1">
                <a:latin typeface="Courier New"/>
                <a:cs typeface="Courier New"/>
              </a:rPr>
              <a:t>,y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 err="1">
                <a:latin typeface="Courier New"/>
                <a:cs typeface="Courier New"/>
              </a:rPr>
              <a:t>,</a:t>
            </a:r>
            <a:r>
              <a:rPr lang="en-US" dirty="0" err="1" smtClean="0">
                <a:latin typeface="Courier New"/>
                <a:cs typeface="Courier New"/>
              </a:rPr>
              <a:t>θ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endParaRPr lang="en-US" baseline="30000" dirty="0">
              <a:cs typeface="Courier New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 flipH="1">
            <a:off x="4648200" y="22860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3992881" y="22860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6202681" y="2362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6888481" y="2362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flipH="1">
            <a:off x="7524724" y="22860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219200" y="2362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1905000" y="2362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9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knows how it moves relative to center of rotation</a:t>
            </a:r>
          </a:p>
          <a:p>
            <a:r>
              <a:rPr lang="en-US" dirty="0" smtClean="0"/>
              <a:t>Not the same as knowing how it moves in the world</a:t>
            </a:r>
          </a:p>
          <a:p>
            <a:endParaRPr lang="en-US" dirty="0"/>
          </a:p>
          <a:p>
            <a:r>
              <a:rPr lang="en-US" dirty="0" smtClean="0"/>
              <a:t>Initial Frame</a:t>
            </a:r>
          </a:p>
          <a:p>
            <a:r>
              <a:rPr lang="en-US" dirty="0" smtClean="0"/>
              <a:t>Robot Frame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30" y="3581400"/>
            <a:ext cx="32406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7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Robot Position: 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=</a:t>
            </a:r>
            <a:r>
              <a:rPr lang="en-US" sz="2800" dirty="0">
                <a:latin typeface="Courier New"/>
                <a:cs typeface="Courier New"/>
              </a:rPr>
              <a:t>[</a:t>
            </a:r>
            <a:r>
              <a:rPr lang="en-US" sz="2800" dirty="0" err="1">
                <a:latin typeface="Courier New"/>
                <a:cs typeface="Courier New"/>
              </a:rPr>
              <a:t>x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,y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,θ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]</a:t>
            </a:r>
            <a:r>
              <a:rPr lang="en-US" sz="2800" baseline="30000" dirty="0">
                <a:cs typeface="Courier New"/>
              </a:rPr>
              <a:t>T</a:t>
            </a:r>
          </a:p>
          <a:p>
            <a:r>
              <a:rPr lang="en-US" sz="2800" dirty="0" smtClean="0"/>
              <a:t>Mapping between frames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Courier New"/>
                <a:cs typeface="Courier New"/>
              </a:rPr>
              <a:t>=R(</a:t>
            </a:r>
            <a:r>
              <a:rPr lang="en-US" sz="2800" dirty="0" err="1" smtClean="0">
                <a:latin typeface="Courier New"/>
                <a:cs typeface="Courier New"/>
              </a:rPr>
              <a:t>θ</a:t>
            </a:r>
            <a:r>
              <a:rPr lang="en-US" sz="2800" dirty="0" smtClean="0">
                <a:latin typeface="Courier New"/>
                <a:cs typeface="Courier New"/>
              </a:rPr>
              <a:t>)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I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     </a:t>
            </a:r>
            <a:r>
              <a:rPr lang="en-US" sz="2800" dirty="0" smtClean="0">
                <a:latin typeface="Courier New"/>
                <a:cs typeface="Courier New"/>
              </a:rPr>
              <a:t>=R</a:t>
            </a:r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 err="1">
                <a:latin typeface="Courier New"/>
                <a:cs typeface="Courier New"/>
              </a:rPr>
              <a:t>θ</a:t>
            </a:r>
            <a:r>
              <a:rPr lang="en-US" sz="2800" dirty="0" smtClean="0">
                <a:latin typeface="Courier New"/>
                <a:cs typeface="Courier New"/>
              </a:rPr>
              <a:t>)[</a:t>
            </a:r>
            <a:r>
              <a:rPr lang="en-US" sz="2800" dirty="0" err="1">
                <a:latin typeface="Courier New"/>
                <a:cs typeface="Courier New"/>
              </a:rPr>
              <a:t>x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,y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,θ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]</a:t>
            </a:r>
            <a:r>
              <a:rPr lang="en-US" sz="2800" baseline="30000" dirty="0" smtClean="0">
                <a:cs typeface="Courier New"/>
              </a:rPr>
              <a:t>T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where</a:t>
            </a:r>
          </a:p>
          <a:p>
            <a:pPr marL="0" indent="0">
              <a:buNone/>
            </a:pPr>
            <a:r>
              <a:rPr lang="en-US" sz="2800" dirty="0" smtClean="0">
                <a:latin typeface="Courier New"/>
                <a:cs typeface="Courier New"/>
              </a:rPr>
              <a:t> R</a:t>
            </a:r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 err="1">
                <a:latin typeface="Courier New"/>
                <a:cs typeface="Courier New"/>
              </a:rPr>
              <a:t>θ</a:t>
            </a:r>
            <a:r>
              <a:rPr lang="en-US" sz="2800" dirty="0" smtClean="0">
                <a:latin typeface="Courier New"/>
                <a:cs typeface="Courier New"/>
              </a:rPr>
              <a:t>)=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30" y="3581400"/>
            <a:ext cx="3240650" cy="3276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>
            <a:off x="2971800" y="26670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H="1">
            <a:off x="3258838" y="3276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flipH="1">
            <a:off x="3822719" y="3276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H="1">
            <a:off x="4373881" y="3209281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1554481" y="26670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419600"/>
            <a:ext cx="2533227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2438400"/>
            <a:ext cx="71247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572000"/>
            <a:ext cx="6172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5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ξ</a:t>
            </a:r>
            <a:r>
              <a:rPr lang="en-US" baseline="-25000" dirty="0" err="1">
                <a:latin typeface="Courier New"/>
                <a:cs typeface="Courier New"/>
              </a:rPr>
              <a:t>R</a:t>
            </a:r>
            <a:r>
              <a:rPr lang="en-US" dirty="0">
                <a:latin typeface="Courier New"/>
                <a:cs typeface="Courier New"/>
              </a:rPr>
              <a:t>=R(</a:t>
            </a:r>
            <a:r>
              <a:rPr lang="en-US" dirty="0" err="1">
                <a:latin typeface="Courier New"/>
                <a:cs typeface="Courier New"/>
              </a:rPr>
              <a:t>θ</a:t>
            </a:r>
            <a:r>
              <a:rPr lang="en-US" dirty="0">
                <a:latin typeface="Courier New"/>
                <a:cs typeface="Courier New"/>
              </a:rPr>
              <a:t>)</a:t>
            </a:r>
            <a:r>
              <a:rPr lang="en-US" dirty="0" err="1">
                <a:latin typeface="Courier New"/>
                <a:cs typeface="Courier New"/>
              </a:rPr>
              <a:t>ξ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endParaRPr lang="en-US" dirty="0" smtClean="0"/>
          </a:p>
          <a:p>
            <a:r>
              <a:rPr lang="en-US" dirty="0" smtClean="0"/>
              <a:t>Still isn’t what we want… we want the reverse kinematic model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ξ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=</a:t>
            </a:r>
            <a:r>
              <a:rPr lang="en-US" dirty="0">
                <a:latin typeface="Courier New"/>
                <a:cs typeface="Courier New"/>
              </a:rPr>
              <a:t>R(</a:t>
            </a:r>
            <a:r>
              <a:rPr lang="en-US" dirty="0" err="1">
                <a:latin typeface="Courier New"/>
                <a:cs typeface="Courier New"/>
              </a:rPr>
              <a:t>θ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r>
              <a:rPr lang="en-US" baseline="30000" dirty="0" smtClean="0">
                <a:latin typeface="Courier New"/>
                <a:cs typeface="Courier New"/>
              </a:rPr>
              <a:t>-1</a:t>
            </a:r>
            <a:r>
              <a:rPr lang="en-US" dirty="0" smtClean="0">
                <a:latin typeface="Courier New"/>
                <a:cs typeface="Courier New"/>
              </a:rPr>
              <a:t>ξ</a:t>
            </a:r>
            <a:r>
              <a:rPr lang="en-US" baseline="-25000" dirty="0" smtClean="0">
                <a:latin typeface="Courier New"/>
                <a:cs typeface="Courier New"/>
              </a:rPr>
              <a:t>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86000"/>
            <a:ext cx="3429000" cy="1825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648200"/>
            <a:ext cx="5194300" cy="177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H="1">
            <a:off x="2621281" y="5334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flipH="1">
            <a:off x="990600" y="5593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H="1">
            <a:off x="2971800" y="21595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990600" y="21595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8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7796</TotalTime>
  <Words>836</Words>
  <Application>Microsoft Macintosh PowerPoint</Application>
  <PresentationFormat>On-screen Show (4:3)</PresentationFormat>
  <Paragraphs>169</Paragraphs>
  <Slides>30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비트맵 이미지</vt:lpstr>
      <vt:lpstr>Equation</vt:lpstr>
      <vt:lpstr>PowerPoint Presentation</vt:lpstr>
      <vt:lpstr>PowerPoint Presentation</vt:lpstr>
      <vt:lpstr>PowerPoint Presentation</vt:lpstr>
      <vt:lpstr>Robot can know</vt:lpstr>
      <vt:lpstr>Want we want</vt:lpstr>
      <vt:lpstr>Robot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Differential Drive</vt:lpstr>
      <vt:lpstr>Differential Drive</vt:lpstr>
      <vt:lpstr>Example 1/3</vt:lpstr>
      <vt:lpstr>Example 2/3</vt:lpstr>
      <vt:lpstr>Example 3/3</vt:lpstr>
      <vt:lpstr>Sliding constraint</vt:lpstr>
      <vt:lpstr>More complex</vt:lpstr>
      <vt:lpstr>Differential drive</vt:lpstr>
      <vt:lpstr>   Mobile Robot Locomotion</vt:lpstr>
      <vt:lpstr> Degree of Mobility</vt:lpstr>
      <vt:lpstr>Degree of Steerability</vt:lpstr>
      <vt:lpstr> Degree of Maneuverability</vt:lpstr>
      <vt:lpstr>Degree of Maneuverability</vt:lpstr>
      <vt:lpstr>Holonomic Robots</vt:lpstr>
      <vt:lpstr>Non-holonomic constraint</vt:lpstr>
      <vt:lpstr>Kinematic model for car-like robot</vt:lpstr>
      <vt:lpstr>Kinematic model for car-like robot</vt:lpstr>
      <vt:lpstr>Dynamic Model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236</cp:revision>
  <dcterms:created xsi:type="dcterms:W3CDTF">2006-08-16T00:00:00Z</dcterms:created>
  <dcterms:modified xsi:type="dcterms:W3CDTF">2014-09-11T20:44:36Z</dcterms:modified>
</cp:coreProperties>
</file>