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mp4" ContentType="video/unknown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485" r:id="rId2"/>
    <p:sldId id="406" r:id="rId3"/>
    <p:sldId id="483" r:id="rId4"/>
    <p:sldId id="408" r:id="rId5"/>
    <p:sldId id="407" r:id="rId6"/>
    <p:sldId id="409" r:id="rId7"/>
    <p:sldId id="410" r:id="rId8"/>
    <p:sldId id="411" r:id="rId9"/>
    <p:sldId id="412" r:id="rId10"/>
    <p:sldId id="414" r:id="rId11"/>
    <p:sldId id="413" r:id="rId12"/>
    <p:sldId id="415" r:id="rId13"/>
    <p:sldId id="416" r:id="rId14"/>
    <p:sldId id="417" r:id="rId15"/>
    <p:sldId id="418" r:id="rId16"/>
    <p:sldId id="419" r:id="rId17"/>
    <p:sldId id="420" r:id="rId18"/>
    <p:sldId id="421" r:id="rId19"/>
    <p:sldId id="422" r:id="rId20"/>
    <p:sldId id="423" r:id="rId21"/>
    <p:sldId id="424" r:id="rId22"/>
    <p:sldId id="425" r:id="rId23"/>
    <p:sldId id="426" r:id="rId24"/>
    <p:sldId id="429" r:id="rId25"/>
    <p:sldId id="482" r:id="rId26"/>
    <p:sldId id="430" r:id="rId27"/>
    <p:sldId id="431" r:id="rId28"/>
    <p:sldId id="432" r:id="rId29"/>
    <p:sldId id="433" r:id="rId30"/>
    <p:sldId id="434" r:id="rId31"/>
    <p:sldId id="435" r:id="rId32"/>
    <p:sldId id="436" r:id="rId33"/>
    <p:sldId id="437" r:id="rId34"/>
    <p:sldId id="438" r:id="rId35"/>
    <p:sldId id="479" r:id="rId36"/>
    <p:sldId id="439" r:id="rId37"/>
    <p:sldId id="440" r:id="rId38"/>
    <p:sldId id="441" r:id="rId39"/>
    <p:sldId id="442" r:id="rId40"/>
    <p:sldId id="443" r:id="rId41"/>
    <p:sldId id="444" r:id="rId42"/>
    <p:sldId id="445" r:id="rId43"/>
    <p:sldId id="446" r:id="rId44"/>
    <p:sldId id="447" r:id="rId45"/>
    <p:sldId id="448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333" autoAdjust="0"/>
  </p:normalViewPr>
  <p:slideViewPr>
    <p:cSldViewPr>
      <p:cViewPr varScale="1">
        <p:scale>
          <a:sx n="77" d="100"/>
          <a:sy n="77" d="100"/>
        </p:scale>
        <p:origin x="-120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notesMaster" Target="notesMasters/notesMaster1.xml"/><Relationship Id="rId48" Type="http://schemas.openxmlformats.org/officeDocument/2006/relationships/printerSettings" Target="printerSettings/printerSettings1.bin"/><Relationship Id="rId49" Type="http://schemas.openxmlformats.org/officeDocument/2006/relationships/presProps" Target="presProp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viewProps" Target="viewProps.xml"/><Relationship Id="rId51" Type="http://schemas.openxmlformats.org/officeDocument/2006/relationships/theme" Target="theme/theme1.xml"/><Relationship Id="rId5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41CB00-706D-4048-B05C-5C5F7B635396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1A42920F-44D6-4B2B-9627-79B555C74D86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Compute Path</a:t>
          </a:r>
          <a:endParaRPr lang="en-US" sz="1800" dirty="0">
            <a:solidFill>
              <a:schemeClr val="tx1"/>
            </a:solidFill>
          </a:endParaRPr>
        </a:p>
      </dgm:t>
    </dgm:pt>
    <dgm:pt modelId="{EFA6BFF7-EE71-4FE9-87CA-E72CED3CFF30}" type="parTrans" cxnId="{20C5EF74-2478-410F-BA4D-2283A993C96F}">
      <dgm:prSet/>
      <dgm:spPr/>
      <dgm:t>
        <a:bodyPr/>
        <a:lstStyle/>
        <a:p>
          <a:endParaRPr lang="en-US" sz="2000"/>
        </a:p>
      </dgm:t>
    </dgm:pt>
    <dgm:pt modelId="{CCB65002-ABE9-49CA-B022-8132562276D9}" type="sibTrans" cxnId="{20C5EF74-2478-410F-BA4D-2283A993C96F}">
      <dgm:prSet/>
      <dgm:spPr/>
      <dgm:t>
        <a:bodyPr/>
        <a:lstStyle/>
        <a:p>
          <a:endParaRPr lang="en-US" sz="2000"/>
        </a:p>
      </dgm:t>
    </dgm:pt>
    <dgm:pt modelId="{504EFE41-8A69-4AAF-92FE-D77451AA633F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Smooth it and satisfy differential constraints</a:t>
          </a:r>
          <a:endParaRPr lang="en-US" sz="1800" dirty="0">
            <a:solidFill>
              <a:schemeClr val="tx1"/>
            </a:solidFill>
          </a:endParaRPr>
        </a:p>
      </dgm:t>
    </dgm:pt>
    <dgm:pt modelId="{84B96C96-5E62-4C58-A681-D225C1B765F8}" type="parTrans" cxnId="{2D1CBBAC-0DB7-4A23-A7EB-4B49F004BD64}">
      <dgm:prSet/>
      <dgm:spPr/>
      <dgm:t>
        <a:bodyPr/>
        <a:lstStyle/>
        <a:p>
          <a:endParaRPr lang="en-US" sz="2000"/>
        </a:p>
      </dgm:t>
    </dgm:pt>
    <dgm:pt modelId="{2971AA34-56BE-4938-9092-2C80B6D89E5F}" type="sibTrans" cxnId="{2D1CBBAC-0DB7-4A23-A7EB-4B49F004BD64}">
      <dgm:prSet/>
      <dgm:spPr/>
      <dgm:t>
        <a:bodyPr/>
        <a:lstStyle/>
        <a:p>
          <a:endParaRPr lang="en-US" sz="2000"/>
        </a:p>
      </dgm:t>
    </dgm:pt>
    <dgm:pt modelId="{6E4DE0F5-6095-48C5-A454-9E57F2F374D1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Design a feedback control law that tracks the trajectory</a:t>
          </a:r>
          <a:endParaRPr lang="en-US" sz="1800" dirty="0">
            <a:solidFill>
              <a:schemeClr val="tx1"/>
            </a:solidFill>
          </a:endParaRPr>
        </a:p>
      </dgm:t>
    </dgm:pt>
    <dgm:pt modelId="{A650D83A-0FAA-48A6-8EB7-6E90A078C103}" type="parTrans" cxnId="{67C33C7B-DAAD-40F6-A595-F45E1E8842B5}">
      <dgm:prSet/>
      <dgm:spPr/>
      <dgm:t>
        <a:bodyPr/>
        <a:lstStyle/>
        <a:p>
          <a:endParaRPr lang="en-US" sz="2000"/>
        </a:p>
      </dgm:t>
    </dgm:pt>
    <dgm:pt modelId="{BE7F2194-4E38-4FF6-821F-53CF5C6378D3}" type="sibTrans" cxnId="{67C33C7B-DAAD-40F6-A595-F45E1E8842B5}">
      <dgm:prSet/>
      <dgm:spPr/>
      <dgm:t>
        <a:bodyPr/>
        <a:lstStyle/>
        <a:p>
          <a:endParaRPr lang="en-US" sz="2000"/>
        </a:p>
      </dgm:t>
    </dgm:pt>
    <dgm:pt modelId="{61F01829-50CF-47CF-88BD-595B28543096}">
      <dgm:prSet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</a:rPr>
            <a:t>Design a trajectory (velocity function) along the path</a:t>
          </a:r>
          <a:endParaRPr lang="en-US" sz="1800" dirty="0">
            <a:solidFill>
              <a:schemeClr val="tx1"/>
            </a:solidFill>
          </a:endParaRPr>
        </a:p>
      </dgm:t>
    </dgm:pt>
    <dgm:pt modelId="{41833743-E04C-4CDE-8F51-67C7A1DAE805}" type="parTrans" cxnId="{D1F8303C-53CC-4BE1-B294-5A0CF5A18065}">
      <dgm:prSet/>
      <dgm:spPr/>
      <dgm:t>
        <a:bodyPr/>
        <a:lstStyle/>
        <a:p>
          <a:endParaRPr lang="en-US" sz="2000"/>
        </a:p>
      </dgm:t>
    </dgm:pt>
    <dgm:pt modelId="{101E221E-207C-45FF-8FAC-FF1CB7E1AC19}" type="sibTrans" cxnId="{D1F8303C-53CC-4BE1-B294-5A0CF5A18065}">
      <dgm:prSet/>
      <dgm:spPr/>
      <dgm:t>
        <a:bodyPr/>
        <a:lstStyle/>
        <a:p>
          <a:endParaRPr lang="en-US" sz="2000"/>
        </a:p>
      </dgm:t>
    </dgm:pt>
    <dgm:pt modelId="{11A4C944-8988-4EF8-BA92-738A49E2B346}" type="pres">
      <dgm:prSet presAssocID="{A241CB00-706D-4048-B05C-5C5F7B635396}" presName="CompostProcess" presStyleCnt="0">
        <dgm:presLayoutVars>
          <dgm:dir/>
          <dgm:resizeHandles val="exact"/>
        </dgm:presLayoutVars>
      </dgm:prSet>
      <dgm:spPr/>
    </dgm:pt>
    <dgm:pt modelId="{C4C9F125-9C6F-4A1E-933A-BE4EE2FC2F5E}" type="pres">
      <dgm:prSet presAssocID="{A241CB00-706D-4048-B05C-5C5F7B635396}" presName="arrow" presStyleLbl="bgShp" presStyleIdx="0" presStyleCnt="1"/>
      <dgm:spPr/>
    </dgm:pt>
    <dgm:pt modelId="{B9707268-0488-4D6C-A463-C8A6128726ED}" type="pres">
      <dgm:prSet presAssocID="{A241CB00-706D-4048-B05C-5C5F7B635396}" presName="linearProcess" presStyleCnt="0"/>
      <dgm:spPr/>
    </dgm:pt>
    <dgm:pt modelId="{67CF4DEA-8942-4D68-B2B1-F69A5BBFE7B1}" type="pres">
      <dgm:prSet presAssocID="{1A42920F-44D6-4B2B-9627-79B555C74D8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F78EC5-744D-4F35-AF44-326BD9707289}" type="pres">
      <dgm:prSet presAssocID="{CCB65002-ABE9-49CA-B022-8132562276D9}" presName="sibTrans" presStyleCnt="0"/>
      <dgm:spPr/>
    </dgm:pt>
    <dgm:pt modelId="{62FBEE1A-9534-4E82-B782-440EF964D7F6}" type="pres">
      <dgm:prSet presAssocID="{504EFE41-8A69-4AAF-92FE-D77451AA633F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450F9F-F037-48AB-A613-1F0A587F86DF}" type="pres">
      <dgm:prSet presAssocID="{2971AA34-56BE-4938-9092-2C80B6D89E5F}" presName="sibTrans" presStyleCnt="0"/>
      <dgm:spPr/>
    </dgm:pt>
    <dgm:pt modelId="{BA55468C-A3C1-4CFF-9FA8-E62A0D0AE0BC}" type="pres">
      <dgm:prSet presAssocID="{61F01829-50CF-47CF-88BD-595B28543096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3E61A8-3BEE-4C04-89D9-C268EBFBA81D}" type="pres">
      <dgm:prSet presAssocID="{101E221E-207C-45FF-8FAC-FF1CB7E1AC19}" presName="sibTrans" presStyleCnt="0"/>
      <dgm:spPr/>
    </dgm:pt>
    <dgm:pt modelId="{265E6C24-0337-48D4-B440-39504F3C3A21}" type="pres">
      <dgm:prSet presAssocID="{6E4DE0F5-6095-48C5-A454-9E57F2F374D1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C33C7B-DAAD-40F6-A595-F45E1E8842B5}" srcId="{A241CB00-706D-4048-B05C-5C5F7B635396}" destId="{6E4DE0F5-6095-48C5-A454-9E57F2F374D1}" srcOrd="3" destOrd="0" parTransId="{A650D83A-0FAA-48A6-8EB7-6E90A078C103}" sibTransId="{BE7F2194-4E38-4FF6-821F-53CF5C6378D3}"/>
    <dgm:cxn modelId="{AE64EB0B-B133-7046-BF24-237AC8C1008B}" type="presOf" srcId="{1A42920F-44D6-4B2B-9627-79B555C74D86}" destId="{67CF4DEA-8942-4D68-B2B1-F69A5BBFE7B1}" srcOrd="0" destOrd="0" presId="urn:microsoft.com/office/officeart/2005/8/layout/hProcess9"/>
    <dgm:cxn modelId="{D1F8303C-53CC-4BE1-B294-5A0CF5A18065}" srcId="{A241CB00-706D-4048-B05C-5C5F7B635396}" destId="{61F01829-50CF-47CF-88BD-595B28543096}" srcOrd="2" destOrd="0" parTransId="{41833743-E04C-4CDE-8F51-67C7A1DAE805}" sibTransId="{101E221E-207C-45FF-8FAC-FF1CB7E1AC19}"/>
    <dgm:cxn modelId="{9B0937D4-6C59-5849-8CCC-E42036BE837F}" type="presOf" srcId="{6E4DE0F5-6095-48C5-A454-9E57F2F374D1}" destId="{265E6C24-0337-48D4-B440-39504F3C3A21}" srcOrd="0" destOrd="0" presId="urn:microsoft.com/office/officeart/2005/8/layout/hProcess9"/>
    <dgm:cxn modelId="{2D1CBBAC-0DB7-4A23-A7EB-4B49F004BD64}" srcId="{A241CB00-706D-4048-B05C-5C5F7B635396}" destId="{504EFE41-8A69-4AAF-92FE-D77451AA633F}" srcOrd="1" destOrd="0" parTransId="{84B96C96-5E62-4C58-A681-D225C1B765F8}" sibTransId="{2971AA34-56BE-4938-9092-2C80B6D89E5F}"/>
    <dgm:cxn modelId="{4A40A8B6-39A9-D440-87F6-669922205CEE}" type="presOf" srcId="{61F01829-50CF-47CF-88BD-595B28543096}" destId="{BA55468C-A3C1-4CFF-9FA8-E62A0D0AE0BC}" srcOrd="0" destOrd="0" presId="urn:microsoft.com/office/officeart/2005/8/layout/hProcess9"/>
    <dgm:cxn modelId="{054C01C3-2D1F-824E-A5D2-DFD4ACFE7964}" type="presOf" srcId="{504EFE41-8A69-4AAF-92FE-D77451AA633F}" destId="{62FBEE1A-9534-4E82-B782-440EF964D7F6}" srcOrd="0" destOrd="0" presId="urn:microsoft.com/office/officeart/2005/8/layout/hProcess9"/>
    <dgm:cxn modelId="{25CBD2CA-562A-9C4C-B23D-31F50FC3D2E0}" type="presOf" srcId="{A241CB00-706D-4048-B05C-5C5F7B635396}" destId="{11A4C944-8988-4EF8-BA92-738A49E2B346}" srcOrd="0" destOrd="0" presId="urn:microsoft.com/office/officeart/2005/8/layout/hProcess9"/>
    <dgm:cxn modelId="{20C5EF74-2478-410F-BA4D-2283A993C96F}" srcId="{A241CB00-706D-4048-B05C-5C5F7B635396}" destId="{1A42920F-44D6-4B2B-9627-79B555C74D86}" srcOrd="0" destOrd="0" parTransId="{EFA6BFF7-EE71-4FE9-87CA-E72CED3CFF30}" sibTransId="{CCB65002-ABE9-49CA-B022-8132562276D9}"/>
    <dgm:cxn modelId="{833F2233-F696-FC44-8E67-C4887D139943}" type="presParOf" srcId="{11A4C944-8988-4EF8-BA92-738A49E2B346}" destId="{C4C9F125-9C6F-4A1E-933A-BE4EE2FC2F5E}" srcOrd="0" destOrd="0" presId="urn:microsoft.com/office/officeart/2005/8/layout/hProcess9"/>
    <dgm:cxn modelId="{5A95F09D-7921-194A-9222-B39665D00080}" type="presParOf" srcId="{11A4C944-8988-4EF8-BA92-738A49E2B346}" destId="{B9707268-0488-4D6C-A463-C8A6128726ED}" srcOrd="1" destOrd="0" presId="urn:microsoft.com/office/officeart/2005/8/layout/hProcess9"/>
    <dgm:cxn modelId="{E5EF7876-8E80-8D4C-8AD7-7A3A6D8905DB}" type="presParOf" srcId="{B9707268-0488-4D6C-A463-C8A6128726ED}" destId="{67CF4DEA-8942-4D68-B2B1-F69A5BBFE7B1}" srcOrd="0" destOrd="0" presId="urn:microsoft.com/office/officeart/2005/8/layout/hProcess9"/>
    <dgm:cxn modelId="{43F6213D-D18F-8E44-A280-F2D8313B50F8}" type="presParOf" srcId="{B9707268-0488-4D6C-A463-C8A6128726ED}" destId="{5BF78EC5-744D-4F35-AF44-326BD9707289}" srcOrd="1" destOrd="0" presId="urn:microsoft.com/office/officeart/2005/8/layout/hProcess9"/>
    <dgm:cxn modelId="{DCB1CEA3-652B-7C4D-9FFE-ADA20708FE17}" type="presParOf" srcId="{B9707268-0488-4D6C-A463-C8A6128726ED}" destId="{62FBEE1A-9534-4E82-B782-440EF964D7F6}" srcOrd="2" destOrd="0" presId="urn:microsoft.com/office/officeart/2005/8/layout/hProcess9"/>
    <dgm:cxn modelId="{1C486413-E3E8-9B4D-AF87-47E6F45A6028}" type="presParOf" srcId="{B9707268-0488-4D6C-A463-C8A6128726ED}" destId="{B5450F9F-F037-48AB-A613-1F0A587F86DF}" srcOrd="3" destOrd="0" presId="urn:microsoft.com/office/officeart/2005/8/layout/hProcess9"/>
    <dgm:cxn modelId="{0F8C9066-4C5B-EC46-8153-5EC67AC1A585}" type="presParOf" srcId="{B9707268-0488-4D6C-A463-C8A6128726ED}" destId="{BA55468C-A3C1-4CFF-9FA8-E62A0D0AE0BC}" srcOrd="4" destOrd="0" presId="urn:microsoft.com/office/officeart/2005/8/layout/hProcess9"/>
    <dgm:cxn modelId="{3FCBA837-2247-9D4E-BA00-BA74022AC4EF}" type="presParOf" srcId="{B9707268-0488-4D6C-A463-C8A6128726ED}" destId="{A63E61A8-3BEE-4C04-89D9-C268EBFBA81D}" srcOrd="5" destOrd="0" presId="urn:microsoft.com/office/officeart/2005/8/layout/hProcess9"/>
    <dgm:cxn modelId="{AC229703-5740-2A4D-B2B6-E5A301C1084D}" type="presParOf" srcId="{B9707268-0488-4D6C-A463-C8A6128726ED}" destId="{265E6C24-0337-48D4-B440-39504F3C3A2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9F125-9C6F-4A1E-933A-BE4EE2FC2F5E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CF4DEA-8942-4D68-B2B1-F69A5BBFE7B1}">
      <dsp:nvSpPr>
        <dsp:cNvPr id="0" name=""/>
        <dsp:cNvSpPr/>
      </dsp:nvSpPr>
      <dsp:spPr>
        <a:xfrm>
          <a:off x="2083" y="1219199"/>
          <a:ext cx="1353740" cy="162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Compute Path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68167" y="1285283"/>
        <a:ext cx="1221572" cy="1493432"/>
      </dsp:txXfrm>
    </dsp:sp>
    <dsp:sp modelId="{62FBEE1A-9534-4E82-B782-440EF964D7F6}">
      <dsp:nvSpPr>
        <dsp:cNvPr id="0" name=""/>
        <dsp:cNvSpPr/>
      </dsp:nvSpPr>
      <dsp:spPr>
        <a:xfrm>
          <a:off x="1581447" y="1219199"/>
          <a:ext cx="1353740" cy="1625600"/>
        </a:xfrm>
        <a:prstGeom prst="roundRect">
          <a:avLst/>
        </a:prstGeom>
        <a:solidFill>
          <a:schemeClr val="accent2">
            <a:hueOff val="1560507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Smooth it and satisfy differential constraints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647531" y="1285283"/>
        <a:ext cx="1221572" cy="1493432"/>
      </dsp:txXfrm>
    </dsp:sp>
    <dsp:sp modelId="{BA55468C-A3C1-4CFF-9FA8-E62A0D0AE0BC}">
      <dsp:nvSpPr>
        <dsp:cNvPr id="0" name=""/>
        <dsp:cNvSpPr/>
      </dsp:nvSpPr>
      <dsp:spPr>
        <a:xfrm>
          <a:off x="3160811" y="1219199"/>
          <a:ext cx="1353740" cy="1625600"/>
        </a:xfrm>
        <a:prstGeom prst="round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Design a trajectory (velocity function) along the path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226895" y="1285283"/>
        <a:ext cx="1221572" cy="1493432"/>
      </dsp:txXfrm>
    </dsp:sp>
    <dsp:sp modelId="{265E6C24-0337-48D4-B440-39504F3C3A21}">
      <dsp:nvSpPr>
        <dsp:cNvPr id="0" name=""/>
        <dsp:cNvSpPr/>
      </dsp:nvSpPr>
      <dsp:spPr>
        <a:xfrm>
          <a:off x="4740175" y="1219199"/>
          <a:ext cx="1353740" cy="1625600"/>
        </a:xfrm>
        <a:prstGeom prst="roundRect">
          <a:avLst/>
        </a:prstGeom>
        <a:solidFill>
          <a:schemeClr val="accent2">
            <a:hueOff val="4681520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Design a feedback control law that tracks the trajectory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806259" y="1285283"/>
        <a:ext cx="1221572" cy="14934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6B26A7-A4BB-4FC7-B9A4-651736ADF8CB}" type="datetimeFigureOut">
              <a:rPr lang="en-US" smtClean="0"/>
              <a:t>9/30/14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B72A3-7CAD-4E54-9CCB-4B395CB63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191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Nick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56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F62C74-4007-405E-BEEA-6C1CF3F905A0}" type="slidenum">
              <a:rPr lang="en-US"/>
              <a:pPr/>
              <a:t>38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743B73-F289-4C7D-ADA9-1BF9DAB1AC87}" type="slidenum">
              <a:rPr lang="en-US"/>
              <a:pPr/>
              <a:t>39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cd /Users/</a:t>
            </a:r>
            <a:r>
              <a:rPr lang="en-US" dirty="0" err="1" smtClean="0">
                <a:latin typeface="Arial" charset="0"/>
              </a:rPr>
              <a:t>taylorm</a:t>
            </a:r>
            <a:r>
              <a:rPr lang="en-US" dirty="0" smtClean="0">
                <a:latin typeface="Arial" charset="0"/>
              </a:rPr>
              <a:t>/Documents/</a:t>
            </a:r>
            <a:r>
              <a:rPr lang="en-US" dirty="0" err="1" smtClean="0">
                <a:latin typeface="Arial" charset="0"/>
              </a:rPr>
              <a:t>pacman</a:t>
            </a:r>
            <a:r>
              <a:rPr lang="en-US" dirty="0" smtClean="0">
                <a:latin typeface="Arial" charset="0"/>
              </a:rPr>
              <a:t>/published/demos</a:t>
            </a:r>
          </a:p>
          <a:p>
            <a:r>
              <a:rPr lang="en-US" dirty="0" smtClean="0">
                <a:latin typeface="Arial" charset="0"/>
              </a:rPr>
              <a:t>python </a:t>
            </a:r>
            <a:r>
              <a:rPr lang="en-US" dirty="0" err="1" smtClean="0">
                <a:latin typeface="Arial" charset="0"/>
              </a:rPr>
              <a:t>pacman.py</a:t>
            </a:r>
            <a:r>
              <a:rPr lang="en-US" dirty="0" smtClean="0">
                <a:latin typeface="Arial" charset="0"/>
              </a:rPr>
              <a:t> -l </a:t>
            </a:r>
            <a:r>
              <a:rPr lang="en-US" dirty="0" err="1" smtClean="0">
                <a:latin typeface="Arial" charset="0"/>
              </a:rPr>
              <a:t>contoursMaze</a:t>
            </a:r>
            <a:r>
              <a:rPr lang="en-US" dirty="0" smtClean="0">
                <a:latin typeface="Arial" charset="0"/>
              </a:rPr>
              <a:t> -p </a:t>
            </a:r>
            <a:r>
              <a:rPr lang="en-US" dirty="0" err="1" smtClean="0">
                <a:latin typeface="Arial" charset="0"/>
              </a:rPr>
              <a:t>SearchAgent</a:t>
            </a:r>
            <a:r>
              <a:rPr lang="en-US" dirty="0" smtClean="0">
                <a:latin typeface="Arial" charset="0"/>
              </a:rPr>
              <a:t> -a </a:t>
            </a:r>
            <a:r>
              <a:rPr lang="en-US" dirty="0" err="1" smtClean="0">
                <a:latin typeface="Arial" charset="0"/>
              </a:rPr>
              <a:t>fn</a:t>
            </a:r>
            <a:r>
              <a:rPr lang="en-US" dirty="0" smtClean="0">
                <a:latin typeface="Arial" charset="0"/>
              </a:rPr>
              <a:t>=</a:t>
            </a:r>
            <a:r>
              <a:rPr lang="en-US" dirty="0" err="1" smtClean="0">
                <a:latin typeface="Arial" charset="0"/>
              </a:rPr>
              <a:t>dfs</a:t>
            </a:r>
            <a:r>
              <a:rPr lang="en-US" dirty="0" smtClean="0">
                <a:latin typeface="Arial" charset="0"/>
              </a:rPr>
              <a:t> --</a:t>
            </a:r>
            <a:r>
              <a:rPr lang="en-US" dirty="0" err="1" smtClean="0">
                <a:latin typeface="Arial" charset="0"/>
              </a:rPr>
              <a:t>frameTime</a:t>
            </a:r>
            <a:r>
              <a:rPr lang="en-US" dirty="0" smtClean="0">
                <a:latin typeface="Arial" charset="0"/>
              </a:rPr>
              <a:t> -1</a:t>
            </a:r>
          </a:p>
          <a:p>
            <a:r>
              <a:rPr lang="en-US" dirty="0" smtClean="0">
                <a:latin typeface="Arial" charset="0"/>
              </a:rPr>
              <a:t>python </a:t>
            </a:r>
            <a:r>
              <a:rPr lang="en-US" dirty="0" err="1" smtClean="0">
                <a:latin typeface="Arial" charset="0"/>
              </a:rPr>
              <a:t>pacman.py</a:t>
            </a:r>
            <a:r>
              <a:rPr lang="en-US" dirty="0" smtClean="0">
                <a:latin typeface="Arial" charset="0"/>
              </a:rPr>
              <a:t> -p </a:t>
            </a:r>
            <a:r>
              <a:rPr lang="en-US" dirty="0" err="1" smtClean="0">
                <a:latin typeface="Arial" charset="0"/>
              </a:rPr>
              <a:t>SearchAgent</a:t>
            </a:r>
            <a:r>
              <a:rPr lang="en-US" dirty="0" smtClean="0">
                <a:latin typeface="Arial" charset="0"/>
              </a:rPr>
              <a:t> -a </a:t>
            </a:r>
            <a:r>
              <a:rPr lang="en-US" dirty="0" err="1" smtClean="0">
                <a:latin typeface="Arial" charset="0"/>
              </a:rPr>
              <a:t>fn</a:t>
            </a:r>
            <a:r>
              <a:rPr lang="en-US" dirty="0" smtClean="0">
                <a:latin typeface="Arial" charset="0"/>
              </a:rPr>
              <a:t>=</a:t>
            </a:r>
            <a:r>
              <a:rPr lang="en-US" dirty="0" err="1" smtClean="0">
                <a:latin typeface="Arial" charset="0"/>
              </a:rPr>
              <a:t>dfs</a:t>
            </a:r>
            <a:r>
              <a:rPr lang="en-US" dirty="0" smtClean="0">
                <a:latin typeface="Arial" charset="0"/>
              </a:rPr>
              <a:t> -l </a:t>
            </a:r>
            <a:r>
              <a:rPr lang="en-US" dirty="0" err="1" smtClean="0">
                <a:latin typeface="Arial" charset="0"/>
              </a:rPr>
              <a:t>smallMaze</a:t>
            </a:r>
            <a:r>
              <a:rPr lang="en-US" dirty="0" smtClean="0">
                <a:latin typeface="Arial" charset="0"/>
              </a:rPr>
              <a:t> --</a:t>
            </a:r>
            <a:r>
              <a:rPr lang="en-US" dirty="0" err="1" smtClean="0">
                <a:latin typeface="Arial" charset="0"/>
              </a:rPr>
              <a:t>frameTime</a:t>
            </a:r>
            <a:r>
              <a:rPr lang="en-US" dirty="0" smtClean="0">
                <a:latin typeface="Arial" charset="0"/>
              </a:rPr>
              <a:t> -1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B6AEF9-7578-4598-8489-33598E203737}" type="slidenum">
              <a:rPr lang="en-US"/>
              <a:pPr/>
              <a:t>41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cd /Users/</a:t>
            </a:r>
            <a:r>
              <a:rPr lang="en-US" dirty="0" err="1" smtClean="0">
                <a:latin typeface="Arial" charset="0"/>
              </a:rPr>
              <a:t>taylorm</a:t>
            </a:r>
            <a:r>
              <a:rPr lang="en-US" dirty="0" smtClean="0">
                <a:latin typeface="Arial" charset="0"/>
              </a:rPr>
              <a:t>/Documents/</a:t>
            </a:r>
            <a:r>
              <a:rPr lang="en-US" dirty="0" err="1" smtClean="0">
                <a:latin typeface="Arial" charset="0"/>
              </a:rPr>
              <a:t>pacman</a:t>
            </a:r>
            <a:r>
              <a:rPr lang="en-US" dirty="0" smtClean="0">
                <a:latin typeface="Arial" charset="0"/>
              </a:rPr>
              <a:t>/published/demos</a:t>
            </a:r>
          </a:p>
          <a:p>
            <a:r>
              <a:rPr lang="en-US" dirty="0" smtClean="0">
                <a:latin typeface="Arial" charset="0"/>
              </a:rPr>
              <a:t>python </a:t>
            </a:r>
            <a:r>
              <a:rPr lang="en-US" dirty="0" err="1" smtClean="0">
                <a:latin typeface="Arial" charset="0"/>
              </a:rPr>
              <a:t>pacman.py</a:t>
            </a:r>
            <a:r>
              <a:rPr lang="en-US" dirty="0" smtClean="0">
                <a:latin typeface="Arial" charset="0"/>
              </a:rPr>
              <a:t> -l </a:t>
            </a:r>
            <a:r>
              <a:rPr lang="en-US" dirty="0" err="1" smtClean="0">
                <a:latin typeface="Arial" charset="0"/>
              </a:rPr>
              <a:t>contoursMaze</a:t>
            </a:r>
            <a:r>
              <a:rPr lang="en-US" dirty="0" smtClean="0">
                <a:latin typeface="Arial" charset="0"/>
              </a:rPr>
              <a:t> -p </a:t>
            </a:r>
            <a:r>
              <a:rPr lang="en-US" dirty="0" err="1" smtClean="0">
                <a:latin typeface="Arial" charset="0"/>
              </a:rPr>
              <a:t>SearchAgent</a:t>
            </a:r>
            <a:r>
              <a:rPr lang="en-US" dirty="0" smtClean="0">
                <a:latin typeface="Arial" charset="0"/>
              </a:rPr>
              <a:t> -a </a:t>
            </a:r>
            <a:r>
              <a:rPr lang="en-US" dirty="0" err="1" smtClean="0">
                <a:latin typeface="Arial" charset="0"/>
              </a:rPr>
              <a:t>fn</a:t>
            </a:r>
            <a:r>
              <a:rPr lang="en-US" dirty="0" smtClean="0">
                <a:latin typeface="Arial" charset="0"/>
              </a:rPr>
              <a:t>=</a:t>
            </a:r>
            <a:r>
              <a:rPr lang="en-US" dirty="0" err="1" smtClean="0">
                <a:latin typeface="Arial" charset="0"/>
              </a:rPr>
              <a:t>bfs</a:t>
            </a:r>
            <a:r>
              <a:rPr lang="en-US" dirty="0" smtClean="0">
                <a:latin typeface="Arial" charset="0"/>
              </a:rPr>
              <a:t> --</a:t>
            </a:r>
            <a:r>
              <a:rPr lang="en-US" dirty="0" err="1" smtClean="0">
                <a:latin typeface="Arial" charset="0"/>
              </a:rPr>
              <a:t>frameTime</a:t>
            </a:r>
            <a:r>
              <a:rPr lang="en-US" dirty="0" smtClean="0">
                <a:latin typeface="Arial" charset="0"/>
              </a:rPr>
              <a:t> -1</a:t>
            </a:r>
          </a:p>
          <a:p>
            <a:r>
              <a:rPr lang="en-US" dirty="0" smtClean="0">
                <a:latin typeface="Arial" charset="0"/>
              </a:rPr>
              <a:t>python </a:t>
            </a:r>
            <a:r>
              <a:rPr lang="en-US" dirty="0" err="1" smtClean="0">
                <a:latin typeface="Arial" charset="0"/>
              </a:rPr>
              <a:t>pacman.py</a:t>
            </a:r>
            <a:r>
              <a:rPr lang="en-US" dirty="0" smtClean="0">
                <a:latin typeface="Arial" charset="0"/>
              </a:rPr>
              <a:t> -p </a:t>
            </a:r>
            <a:r>
              <a:rPr lang="en-US" dirty="0" err="1" smtClean="0">
                <a:latin typeface="Arial" charset="0"/>
              </a:rPr>
              <a:t>SearchAgent</a:t>
            </a:r>
            <a:r>
              <a:rPr lang="en-US" dirty="0" smtClean="0">
                <a:latin typeface="Arial" charset="0"/>
              </a:rPr>
              <a:t> -a </a:t>
            </a:r>
            <a:r>
              <a:rPr lang="en-US" dirty="0" err="1" smtClean="0">
                <a:latin typeface="Arial" charset="0"/>
              </a:rPr>
              <a:t>fn</a:t>
            </a:r>
            <a:r>
              <a:rPr lang="en-US" dirty="0" smtClean="0">
                <a:latin typeface="Arial" charset="0"/>
              </a:rPr>
              <a:t>=</a:t>
            </a:r>
            <a:r>
              <a:rPr lang="en-US" dirty="0" err="1" smtClean="0">
                <a:latin typeface="Arial" charset="0"/>
              </a:rPr>
              <a:t>bfs</a:t>
            </a:r>
            <a:r>
              <a:rPr lang="en-US" dirty="0" smtClean="0">
                <a:latin typeface="Arial" charset="0"/>
              </a:rPr>
              <a:t> -l </a:t>
            </a:r>
            <a:r>
              <a:rPr lang="en-US" dirty="0" err="1" smtClean="0">
                <a:latin typeface="Arial" charset="0"/>
              </a:rPr>
              <a:t>smallMaze</a:t>
            </a:r>
            <a:r>
              <a:rPr lang="en-US" dirty="0" smtClean="0">
                <a:latin typeface="Arial" charset="0"/>
              </a:rPr>
              <a:t> --</a:t>
            </a:r>
            <a:r>
              <a:rPr lang="en-US" dirty="0" err="1" smtClean="0">
                <a:latin typeface="Arial" charset="0"/>
              </a:rPr>
              <a:t>frameTime</a:t>
            </a:r>
            <a:r>
              <a:rPr lang="en-US" dirty="0" smtClean="0">
                <a:latin typeface="Arial" charset="0"/>
              </a:rPr>
              <a:t> -1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66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41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SABDFG</a:t>
            </a:r>
          </a:p>
          <a:p>
            <a:r>
              <a:rPr lang="en-US" dirty="0" smtClean="0"/>
              <a:t>SABCDEFG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B72A3-7CAD-4E54-9CCB-4B395CB63D9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5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INyVbf-yG7s%23t=15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3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0.png"/><Relationship Id="rId3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https://www.youtube.com/watch?v=INyVbf-yG7s#t=</a:t>
            </a:r>
            <a:r>
              <a:rPr lang="en-US" dirty="0" smtClean="0">
                <a:hlinkClick r:id="rId2"/>
              </a:rPr>
              <a:t>15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46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AI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Mobile robot path planning:  identifying a trajectory </a:t>
            </a:r>
            <a:r>
              <a:rPr lang="en-US" dirty="0"/>
              <a:t>that, when </a:t>
            </a:r>
            <a:r>
              <a:rPr lang="en-US" dirty="0" smtClean="0"/>
              <a:t>executed, will enable the robot to reach the goal location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Representation</a:t>
            </a:r>
          </a:p>
          <a:p>
            <a:pPr lvl="1">
              <a:defRPr/>
            </a:pPr>
            <a:r>
              <a:rPr lang="en-US" dirty="0" smtClean="0"/>
              <a:t>State (state space)</a:t>
            </a:r>
          </a:p>
          <a:p>
            <a:pPr lvl="1">
              <a:defRPr/>
            </a:pPr>
            <a:r>
              <a:rPr lang="en-US" dirty="0" smtClean="0"/>
              <a:t>Actions (operators)</a:t>
            </a:r>
          </a:p>
          <a:p>
            <a:pPr lvl="1">
              <a:defRPr/>
            </a:pPr>
            <a:r>
              <a:rPr lang="en-US" dirty="0" smtClean="0"/>
              <a:t>Initial and goal states</a:t>
            </a:r>
          </a:p>
          <a:p>
            <a:endParaRPr lang="en-US" dirty="0" smtClean="0"/>
          </a:p>
          <a:p>
            <a:r>
              <a:rPr lang="en-US" dirty="0" smtClean="0"/>
              <a:t>Plan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Sequence of actions/states that achieve desired goal </a:t>
            </a:r>
            <a:r>
              <a:rPr lang="en-US" dirty="0" smtClean="0"/>
              <a:t>state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403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WorkshopVIdeo19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6800" y="-11365"/>
            <a:ext cx="7123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725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76200" y="31242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Model of the world</a:t>
            </a:r>
            <a:endParaRPr lang="en-US" sz="2000" dirty="0"/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72220671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951990" y="32766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Execute</a:t>
            </a:r>
            <a:endParaRPr lang="en-US" sz="2000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143000" y="3505200"/>
            <a:ext cx="3810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696200" y="3505200"/>
            <a:ext cx="381000" cy="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057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Fundamental Questions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a plan represented?</a:t>
            </a:r>
          </a:p>
          <a:p>
            <a:r>
              <a:rPr lang="en-US" dirty="0" smtClean="0"/>
              <a:t>How is a plan computed?</a:t>
            </a:r>
          </a:p>
          <a:p>
            <a:r>
              <a:rPr lang="en-US" dirty="0" smtClean="0"/>
              <a:t>What does the plan achieve?</a:t>
            </a:r>
          </a:p>
          <a:p>
            <a:r>
              <a:rPr lang="en-US" dirty="0" smtClean="0"/>
              <a:t>How do we evaluate a plan’s quality?</a:t>
            </a:r>
          </a:p>
        </p:txBody>
      </p:sp>
    </p:spTree>
    <p:extLst>
      <p:ext uri="{BB962C8B-B14F-4D97-AF65-F5344CB8AC3E}">
        <p14:creationId xmlns:p14="http://schemas.microsoft.com/office/powerpoint/2010/main" val="3606041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2235758"/>
              </p:ext>
            </p:extLst>
          </p:nvPr>
        </p:nvGraphicFramePr>
        <p:xfrm>
          <a:off x="2286000" y="1828800"/>
          <a:ext cx="4572000" cy="4572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 World is known, goal is not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324600" y="2057400"/>
            <a:ext cx="304800" cy="304800"/>
            <a:chOff x="4267200" y="4038600"/>
            <a:chExt cx="533400" cy="533400"/>
          </a:xfrm>
        </p:grpSpPr>
        <p:sp>
          <p:nvSpPr>
            <p:cNvPr id="6" name="Oval 5"/>
            <p:cNvSpPr/>
            <p:nvPr/>
          </p:nvSpPr>
          <p:spPr>
            <a:xfrm>
              <a:off x="4572000" y="40386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572000" y="44958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267200" y="4114800"/>
              <a:ext cx="533400" cy="381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4896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0534989"/>
              </p:ext>
            </p:extLst>
          </p:nvPr>
        </p:nvGraphicFramePr>
        <p:xfrm>
          <a:off x="6096000" y="1828800"/>
          <a:ext cx="762000" cy="762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2) Goal is known, world is not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324600" y="2057400"/>
            <a:ext cx="304800" cy="304800"/>
            <a:chOff x="4267200" y="4038600"/>
            <a:chExt cx="533400" cy="533400"/>
          </a:xfrm>
        </p:grpSpPr>
        <p:sp>
          <p:nvSpPr>
            <p:cNvPr id="6" name="Oval 5"/>
            <p:cNvSpPr/>
            <p:nvPr/>
          </p:nvSpPr>
          <p:spPr>
            <a:xfrm>
              <a:off x="4572000" y="40386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572000" y="44958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267200" y="4114800"/>
              <a:ext cx="533400" cy="381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200415231-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867400"/>
            <a:ext cx="635493" cy="40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006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74544"/>
              </p:ext>
            </p:extLst>
          </p:nvPr>
        </p:nvGraphicFramePr>
        <p:xfrm>
          <a:off x="2286000" y="1828800"/>
          <a:ext cx="4572000" cy="4572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3) World is known, goal is known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324600" y="2057400"/>
            <a:ext cx="304800" cy="304800"/>
            <a:chOff x="4267200" y="4038600"/>
            <a:chExt cx="533400" cy="533400"/>
          </a:xfrm>
        </p:grpSpPr>
        <p:sp>
          <p:nvSpPr>
            <p:cNvPr id="6" name="Oval 5"/>
            <p:cNvSpPr/>
            <p:nvPr/>
          </p:nvSpPr>
          <p:spPr>
            <a:xfrm>
              <a:off x="4572000" y="40386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572000" y="44958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267200" y="4114800"/>
              <a:ext cx="533400" cy="381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200415231-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791200"/>
            <a:ext cx="635493" cy="40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04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0219066"/>
              </p:ext>
            </p:extLst>
          </p:nvPr>
        </p:nvGraphicFramePr>
        <p:xfrm>
          <a:off x="2286000" y="1828800"/>
          <a:ext cx="4572000" cy="4572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4) Finding shortest path?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324600" y="2057400"/>
            <a:ext cx="304800" cy="304800"/>
            <a:chOff x="4267200" y="4038600"/>
            <a:chExt cx="533400" cy="533400"/>
          </a:xfrm>
        </p:grpSpPr>
        <p:sp>
          <p:nvSpPr>
            <p:cNvPr id="6" name="Oval 5"/>
            <p:cNvSpPr/>
            <p:nvPr/>
          </p:nvSpPr>
          <p:spPr>
            <a:xfrm>
              <a:off x="4572000" y="40386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572000" y="44958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267200" y="4114800"/>
              <a:ext cx="533400" cy="381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200415231-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791200"/>
            <a:ext cx="635493" cy="40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05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4250434"/>
              </p:ext>
            </p:extLst>
          </p:nvPr>
        </p:nvGraphicFramePr>
        <p:xfrm>
          <a:off x="2286000" y="1828800"/>
          <a:ext cx="4572000" cy="4572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5) Finding shortest path with costs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324600" y="2057400"/>
            <a:ext cx="304800" cy="304800"/>
            <a:chOff x="4267200" y="4038600"/>
            <a:chExt cx="533400" cy="533400"/>
          </a:xfrm>
        </p:grpSpPr>
        <p:sp>
          <p:nvSpPr>
            <p:cNvPr id="6" name="Oval 5"/>
            <p:cNvSpPr/>
            <p:nvPr/>
          </p:nvSpPr>
          <p:spPr>
            <a:xfrm>
              <a:off x="4572000" y="40386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572000" y="44958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267200" y="4114800"/>
              <a:ext cx="533400" cy="381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200415231-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791200"/>
            <a:ext cx="635493" cy="405169"/>
          </a:xfrm>
          <a:prstGeom prst="rect">
            <a:avLst/>
          </a:prstGeom>
        </p:spPr>
      </p:pic>
      <p:pic>
        <p:nvPicPr>
          <p:cNvPr id="10" name="Picture 9" descr="WL002765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62400" y="2590800"/>
            <a:ext cx="450410" cy="734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319" y="3370562"/>
            <a:ext cx="660400" cy="7105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762" y="5732762"/>
            <a:ext cx="709435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2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/>
              <a:t>The World consists of...</a:t>
            </a:r>
          </a:p>
        </p:txBody>
      </p:sp>
      <p:sp>
        <p:nvSpPr>
          <p:cNvPr id="1048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856038"/>
          </a:xfrm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Obstacles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Places where the robot can’t (shouldn’t) go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800" dirty="0"/>
              <a:t>Free Space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Unoccupied space within the world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Robots “might” </a:t>
            </a:r>
            <a:r>
              <a:rPr lang="en-US" sz="2400" dirty="0" smtClean="0"/>
              <a:t>be </a:t>
            </a:r>
            <a:r>
              <a:rPr lang="en-US" sz="2400" dirty="0"/>
              <a:t>able to go </a:t>
            </a:r>
            <a:r>
              <a:rPr lang="en-US" sz="2400" dirty="0" smtClean="0"/>
              <a:t>here</a:t>
            </a:r>
          </a:p>
          <a:p>
            <a:pPr lvl="2">
              <a:lnSpc>
                <a:spcPct val="90000"/>
              </a:lnSpc>
            </a:pPr>
            <a:r>
              <a:rPr lang="en-US" sz="2100" dirty="0" smtClean="0"/>
              <a:t>There may be unknown obstacles</a:t>
            </a:r>
          </a:p>
          <a:p>
            <a:pPr lvl="2">
              <a:lnSpc>
                <a:spcPct val="90000"/>
              </a:lnSpc>
            </a:pPr>
            <a:r>
              <a:rPr lang="en-US" sz="2100" dirty="0" smtClean="0"/>
              <a:t>The state may be unreachable</a:t>
            </a:r>
          </a:p>
          <a:p>
            <a:pPr>
              <a:lnSpc>
                <a:spcPct val="90000"/>
              </a:lnSpc>
            </a:pPr>
            <a:endParaRPr lang="en-US" sz="2700" dirty="0" smtClean="0"/>
          </a:p>
          <a:p>
            <a:pPr lvl="1">
              <a:lnSpc>
                <a:spcPct val="90000"/>
              </a:lnSpc>
            </a:pPr>
            <a:endParaRPr lang="en-US" sz="2800" dirty="0" smtClean="0">
              <a:solidFill>
                <a:schemeClr val="tx1"/>
              </a:solidFill>
            </a:endParaRP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69815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229600" cy="6477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Robot Position: </a:t>
            </a:r>
            <a:r>
              <a:rPr lang="en-US" sz="2800" dirty="0" err="1" smtClean="0">
                <a:latin typeface="Courier New"/>
                <a:cs typeface="Courier New"/>
              </a:rPr>
              <a:t>ξ</a:t>
            </a:r>
            <a:r>
              <a:rPr lang="en-US" sz="2800" baseline="-25000" dirty="0" err="1" smtClean="0">
                <a:latin typeface="Courier New"/>
                <a:cs typeface="Courier New"/>
              </a:rPr>
              <a:t>I</a:t>
            </a:r>
            <a:r>
              <a:rPr lang="en-US" sz="2800" dirty="0" smtClean="0">
                <a:latin typeface="Courier New"/>
                <a:cs typeface="Courier New"/>
              </a:rPr>
              <a:t>=</a:t>
            </a:r>
            <a:r>
              <a:rPr lang="en-US" sz="2800" dirty="0">
                <a:latin typeface="Courier New"/>
                <a:cs typeface="Courier New"/>
              </a:rPr>
              <a:t>[</a:t>
            </a:r>
            <a:r>
              <a:rPr lang="en-US" sz="2800" dirty="0" err="1">
                <a:latin typeface="Courier New"/>
                <a:cs typeface="Courier New"/>
              </a:rPr>
              <a:t>x</a:t>
            </a:r>
            <a:r>
              <a:rPr lang="en-US" sz="2800" baseline="-25000" dirty="0" err="1">
                <a:latin typeface="Courier New"/>
                <a:cs typeface="Courier New"/>
              </a:rPr>
              <a:t>I</a:t>
            </a:r>
            <a:r>
              <a:rPr lang="en-US" sz="2800" dirty="0" err="1">
                <a:latin typeface="Courier New"/>
                <a:cs typeface="Courier New"/>
              </a:rPr>
              <a:t>,y</a:t>
            </a:r>
            <a:r>
              <a:rPr lang="en-US" sz="2800" baseline="-25000" dirty="0" err="1">
                <a:latin typeface="Courier New"/>
                <a:cs typeface="Courier New"/>
              </a:rPr>
              <a:t>I</a:t>
            </a:r>
            <a:r>
              <a:rPr lang="en-US" sz="2800" dirty="0" err="1">
                <a:latin typeface="Courier New"/>
                <a:cs typeface="Courier New"/>
              </a:rPr>
              <a:t>,θ</a:t>
            </a:r>
            <a:r>
              <a:rPr lang="en-US" sz="2800" baseline="-25000" dirty="0" err="1">
                <a:latin typeface="Courier New"/>
                <a:cs typeface="Courier New"/>
              </a:rPr>
              <a:t>I</a:t>
            </a:r>
            <a:r>
              <a:rPr lang="en-US" sz="2800" dirty="0">
                <a:latin typeface="Courier New"/>
                <a:cs typeface="Courier New"/>
              </a:rPr>
              <a:t>]</a:t>
            </a:r>
            <a:r>
              <a:rPr lang="en-US" sz="2800" baseline="30000" dirty="0">
                <a:cs typeface="Courier New"/>
              </a:rPr>
              <a:t>T</a:t>
            </a:r>
          </a:p>
          <a:p>
            <a:r>
              <a:rPr lang="en-US" sz="2800" dirty="0" smtClean="0"/>
              <a:t>Mapping between frames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err="1" smtClean="0">
                <a:latin typeface="Courier New"/>
                <a:cs typeface="Courier New"/>
              </a:rPr>
              <a:t>ξ</a:t>
            </a:r>
            <a:r>
              <a:rPr lang="en-US" sz="2800" baseline="-25000" dirty="0" err="1" smtClean="0">
                <a:latin typeface="Courier New"/>
                <a:cs typeface="Courier New"/>
              </a:rPr>
              <a:t>R</a:t>
            </a:r>
            <a:r>
              <a:rPr lang="en-US" sz="2800" dirty="0" smtClean="0">
                <a:latin typeface="Courier New"/>
                <a:cs typeface="Courier New"/>
              </a:rPr>
              <a:t>=R(</a:t>
            </a:r>
            <a:r>
              <a:rPr lang="en-US" sz="2800" dirty="0" err="1" smtClean="0">
                <a:latin typeface="Courier New"/>
                <a:cs typeface="Courier New"/>
              </a:rPr>
              <a:t>θ</a:t>
            </a:r>
            <a:r>
              <a:rPr lang="en-US" sz="2800" dirty="0" smtClean="0">
                <a:latin typeface="Courier New"/>
                <a:cs typeface="Courier New"/>
              </a:rPr>
              <a:t>)</a:t>
            </a:r>
            <a:r>
              <a:rPr lang="en-US" sz="2800" dirty="0" err="1" smtClean="0">
                <a:latin typeface="Courier New"/>
                <a:cs typeface="Courier New"/>
              </a:rPr>
              <a:t>ξ</a:t>
            </a:r>
            <a:r>
              <a:rPr lang="en-US" sz="2800" baseline="-25000" dirty="0" err="1" smtClean="0">
                <a:latin typeface="Courier New"/>
                <a:cs typeface="Courier New"/>
              </a:rPr>
              <a:t>I</a:t>
            </a:r>
            <a:r>
              <a:rPr lang="en-US" sz="2800" dirty="0" smtClean="0">
                <a:latin typeface="Courier New"/>
                <a:cs typeface="Courier New"/>
              </a:rPr>
              <a:t>,</a:t>
            </a:r>
            <a:r>
              <a:rPr lang="en-US" sz="2800" baseline="-25000" dirty="0" smtClean="0">
                <a:latin typeface="Courier New"/>
                <a:cs typeface="Courier New"/>
              </a:rPr>
              <a:t> </a:t>
            </a:r>
            <a:r>
              <a:rPr lang="en-US" sz="2800" dirty="0" err="1" smtClean="0">
                <a:latin typeface="Courier New"/>
                <a:cs typeface="Courier New"/>
              </a:rPr>
              <a:t>ξ</a:t>
            </a:r>
            <a:r>
              <a:rPr lang="en-US" sz="2800" baseline="-25000" dirty="0" err="1" smtClean="0">
                <a:latin typeface="Courier New"/>
                <a:cs typeface="Courier New"/>
              </a:rPr>
              <a:t>I</a:t>
            </a:r>
            <a:r>
              <a:rPr lang="en-US" sz="2800" dirty="0">
                <a:latin typeface="Courier New"/>
                <a:cs typeface="Courier New"/>
              </a:rPr>
              <a:t>=R(</a:t>
            </a:r>
            <a:r>
              <a:rPr lang="en-US" sz="2800" dirty="0" err="1">
                <a:latin typeface="Courier New"/>
                <a:cs typeface="Courier New"/>
              </a:rPr>
              <a:t>θ</a:t>
            </a:r>
            <a:r>
              <a:rPr lang="en-US" sz="2800" dirty="0">
                <a:latin typeface="Courier New"/>
                <a:cs typeface="Courier New"/>
              </a:rPr>
              <a:t>)</a:t>
            </a:r>
            <a:r>
              <a:rPr lang="en-US" sz="2800" baseline="30000" dirty="0">
                <a:latin typeface="Courier New"/>
                <a:cs typeface="Courier New"/>
              </a:rPr>
              <a:t>-</a:t>
            </a:r>
            <a:r>
              <a:rPr lang="en-US" sz="2800" baseline="30000" dirty="0" smtClean="0">
                <a:latin typeface="Courier New"/>
                <a:cs typeface="Courier New"/>
              </a:rPr>
              <a:t>1</a:t>
            </a:r>
            <a:r>
              <a:rPr lang="en-US" sz="2800" dirty="0" smtClean="0">
                <a:latin typeface="Courier New"/>
                <a:cs typeface="Courier New"/>
              </a:rPr>
              <a:t>ξ</a:t>
            </a:r>
            <a:r>
              <a:rPr lang="en-US" sz="2800" baseline="-25000" dirty="0" smtClean="0">
                <a:latin typeface="Courier New"/>
                <a:cs typeface="Courier New"/>
              </a:rPr>
              <a:t>R</a:t>
            </a: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latin typeface="Courier New"/>
                <a:cs typeface="Courier New"/>
              </a:rPr>
              <a:t> R</a:t>
            </a:r>
            <a:r>
              <a:rPr lang="en-US" sz="2800" dirty="0">
                <a:latin typeface="Courier New"/>
                <a:cs typeface="Courier New"/>
              </a:rPr>
              <a:t>(</a:t>
            </a:r>
            <a:r>
              <a:rPr lang="en-US" sz="2800" dirty="0" err="1">
                <a:latin typeface="Courier New"/>
                <a:cs typeface="Courier New"/>
              </a:rPr>
              <a:t>θ</a:t>
            </a:r>
            <a:r>
              <a:rPr lang="en-US" sz="2800" dirty="0" smtClean="0">
                <a:latin typeface="Courier New"/>
                <a:cs typeface="Courier New"/>
              </a:rPr>
              <a:t>)=</a:t>
            </a:r>
          </a:p>
          <a:p>
            <a:pPr marL="0" indent="0">
              <a:buNone/>
            </a:pPr>
            <a:endParaRPr lang="en-US" sz="28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800" dirty="0" smtClean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800" dirty="0">
              <a:latin typeface="Courier New"/>
              <a:cs typeface="Courier New"/>
            </a:endParaRPr>
          </a:p>
          <a:p>
            <a:pPr marL="0" indent="0">
              <a:buNone/>
            </a:pPr>
            <a:endParaRPr lang="en-US" sz="2800" dirty="0" smtClean="0">
              <a:latin typeface="Courier New"/>
              <a:cs typeface="Courier New"/>
            </a:endParaRPr>
          </a:p>
          <a:p>
            <a:r>
              <a:rPr lang="en-US" sz="2400" dirty="0"/>
              <a:t>Each wheel </a:t>
            </a:r>
            <a:r>
              <a:rPr lang="en-US" sz="2400" dirty="0" smtClean="0"/>
              <a:t>contributes to speed: </a:t>
            </a:r>
            <a:r>
              <a:rPr lang="en-US" sz="2400" dirty="0" err="1" smtClean="0">
                <a:latin typeface="Courier New"/>
                <a:cs typeface="Courier New"/>
              </a:rPr>
              <a:t>rφ</a:t>
            </a:r>
            <a:r>
              <a:rPr lang="en-US" sz="2400" dirty="0">
                <a:latin typeface="Courier New"/>
                <a:cs typeface="Courier New"/>
              </a:rPr>
              <a:t>/</a:t>
            </a:r>
            <a:r>
              <a:rPr lang="en-US" sz="2400" dirty="0" smtClean="0">
                <a:latin typeface="Courier New"/>
                <a:cs typeface="Courier New"/>
              </a:rPr>
              <a:t>2</a:t>
            </a:r>
          </a:p>
          <a:p>
            <a:r>
              <a:rPr lang="en-US" sz="2400" dirty="0" smtClean="0">
                <a:cs typeface="Courier New"/>
              </a:rPr>
              <a:t>For rotation, right wheel contributes:</a:t>
            </a:r>
            <a:endParaRPr lang="en-US" sz="2400" dirty="0">
              <a:cs typeface="Courier New"/>
            </a:endParaRPr>
          </a:p>
          <a:p>
            <a:pPr marL="0" indent="0">
              <a:buNone/>
            </a:pPr>
            <a:r>
              <a:rPr lang="en-US" sz="2800" dirty="0" smtClean="0">
                <a:latin typeface="Courier New"/>
                <a:cs typeface="Courier New"/>
              </a:rPr>
              <a:t>	</a:t>
            </a:r>
            <a:r>
              <a:rPr lang="en-US" sz="2800" dirty="0" err="1" smtClean="0">
                <a:latin typeface="Courier New"/>
                <a:cs typeface="Courier New"/>
              </a:rPr>
              <a:t>ω</a:t>
            </a:r>
            <a:r>
              <a:rPr lang="en-US" sz="2800" baseline="-25000" dirty="0" err="1" smtClean="0">
                <a:latin typeface="Courier New"/>
                <a:cs typeface="Courier New"/>
              </a:rPr>
              <a:t>r</a:t>
            </a:r>
            <a:r>
              <a:rPr lang="en-US" sz="2800" dirty="0">
                <a:latin typeface="Courier New"/>
                <a:cs typeface="Courier New"/>
              </a:rPr>
              <a:t>=</a:t>
            </a:r>
            <a:r>
              <a:rPr lang="en-US" sz="2800" dirty="0" err="1">
                <a:latin typeface="Courier New"/>
                <a:cs typeface="Courier New"/>
              </a:rPr>
              <a:t>rφ</a:t>
            </a:r>
            <a:r>
              <a:rPr lang="en-US" sz="2800" dirty="0">
                <a:latin typeface="Courier New"/>
                <a:cs typeface="Courier New"/>
              </a:rPr>
              <a:t>/2l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228600"/>
            <a:ext cx="2110191" cy="21336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flipH="1">
            <a:off x="2667000" y="12192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 flipH="1">
            <a:off x="1249681" y="12192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828800"/>
            <a:ext cx="2533227" cy="12573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3200399"/>
            <a:ext cx="3429000" cy="117374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 flipH="1">
            <a:off x="5140037" y="1231900"/>
            <a:ext cx="41563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 flipH="1">
            <a:off x="3390440" y="1231900"/>
            <a:ext cx="41563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5257800"/>
            <a:ext cx="2998976" cy="160020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 flipH="1">
            <a:off x="5029200" y="4864609"/>
            <a:ext cx="41563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 flipH="1">
            <a:off x="2015837" y="5791200"/>
            <a:ext cx="41563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760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Configuration Space (C-Space)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b="1" dirty="0" smtClean="0"/>
              <a:t>Configuration Space: </a:t>
            </a:r>
            <a:r>
              <a:rPr lang="en-US" altLang="en-US" dirty="0" smtClean="0"/>
              <a:t>the space of all possible robot configurations.</a:t>
            </a:r>
            <a:endParaRPr lang="en-US" altLang="en-US" sz="2400" dirty="0" smtClean="0"/>
          </a:p>
          <a:p>
            <a:pPr lvl="1"/>
            <a:r>
              <a:rPr lang="en-US" dirty="0" smtClean="0"/>
              <a:t>Data structure that allows us to represent occupied and free space in the environment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901144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Configuration </a:t>
            </a:r>
            <a:r>
              <a:rPr lang="en-US" altLang="en-US" dirty="0" smtClean="0"/>
              <a:t>Space</a:t>
            </a:r>
            <a:endParaRPr lang="en-US" dirty="0"/>
          </a:p>
        </p:txBody>
      </p:sp>
      <p:sp>
        <p:nvSpPr>
          <p:cNvPr id="945156" name="Text Box 4"/>
          <p:cNvSpPr txBox="1">
            <a:spLocks noChangeArrowheads="1"/>
          </p:cNvSpPr>
          <p:nvPr/>
        </p:nvSpPr>
        <p:spPr bwMode="auto">
          <a:xfrm>
            <a:off x="1407587" y="5649157"/>
            <a:ext cx="6324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000" dirty="0">
                <a:latin typeface="Times" pitchFamily="18" charset="0"/>
              </a:rPr>
              <a:t>For a point robot moving in 2-D plane, C-space is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969962" y="2362200"/>
            <a:ext cx="7183438" cy="3200400"/>
            <a:chOff x="1295400" y="2895600"/>
            <a:chExt cx="6497638" cy="2971800"/>
          </a:xfrm>
        </p:grpSpPr>
        <p:sp>
          <p:nvSpPr>
            <p:cNvPr id="945159" name="Rectangle 7"/>
            <p:cNvSpPr>
              <a:spLocks noChangeArrowheads="1"/>
            </p:cNvSpPr>
            <p:nvPr/>
          </p:nvSpPr>
          <p:spPr bwMode="auto">
            <a:xfrm>
              <a:off x="1295400" y="2895600"/>
              <a:ext cx="6400800" cy="29718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45160" name="Rectangle 8"/>
            <p:cNvSpPr>
              <a:spLocks noChangeArrowheads="1"/>
            </p:cNvSpPr>
            <p:nvPr/>
          </p:nvSpPr>
          <p:spPr bwMode="auto">
            <a:xfrm>
              <a:off x="2133600" y="3429000"/>
              <a:ext cx="685800" cy="68580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45161" name="Freeform 9"/>
            <p:cNvSpPr>
              <a:spLocks/>
            </p:cNvSpPr>
            <p:nvPr/>
          </p:nvSpPr>
          <p:spPr bwMode="auto">
            <a:xfrm>
              <a:off x="3505200" y="3657600"/>
              <a:ext cx="2362200" cy="1371600"/>
            </a:xfrm>
            <a:custGeom>
              <a:avLst/>
              <a:gdLst/>
              <a:ahLst/>
              <a:cxnLst>
                <a:cxn ang="0">
                  <a:pos x="672" y="0"/>
                </a:cxn>
                <a:cxn ang="0">
                  <a:pos x="0" y="672"/>
                </a:cxn>
                <a:cxn ang="0">
                  <a:pos x="480" y="864"/>
                </a:cxn>
                <a:cxn ang="0">
                  <a:pos x="1488" y="336"/>
                </a:cxn>
                <a:cxn ang="0">
                  <a:pos x="672" y="0"/>
                </a:cxn>
              </a:cxnLst>
              <a:rect l="0" t="0" r="r" b="b"/>
              <a:pathLst>
                <a:path w="1488" h="864">
                  <a:moveTo>
                    <a:pt x="672" y="0"/>
                  </a:moveTo>
                  <a:lnTo>
                    <a:pt x="0" y="672"/>
                  </a:lnTo>
                  <a:lnTo>
                    <a:pt x="480" y="864"/>
                  </a:lnTo>
                  <a:lnTo>
                    <a:pt x="1488" y="336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chemeClr val="accent2"/>
            </a:solidFill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45162" name="Oval 10"/>
            <p:cNvSpPr>
              <a:spLocks noChangeArrowheads="1"/>
            </p:cNvSpPr>
            <p:nvPr/>
          </p:nvSpPr>
          <p:spPr bwMode="auto">
            <a:xfrm>
              <a:off x="6400800" y="4422775"/>
              <a:ext cx="685800" cy="987425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45163" name="Oval 11"/>
            <p:cNvSpPr>
              <a:spLocks noChangeArrowheads="1"/>
            </p:cNvSpPr>
            <p:nvPr/>
          </p:nvSpPr>
          <p:spPr bwMode="auto">
            <a:xfrm>
              <a:off x="2286000" y="5181600"/>
              <a:ext cx="74613" cy="74613"/>
            </a:xfrm>
            <a:prstGeom prst="ellipse">
              <a:avLst/>
            </a:prstGeom>
            <a:solidFill>
              <a:srgbClr val="CC0000"/>
            </a:solidFill>
            <a:ln w="127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45164" name="Oval 12"/>
            <p:cNvSpPr>
              <a:spLocks noChangeArrowheads="1"/>
            </p:cNvSpPr>
            <p:nvPr/>
          </p:nvSpPr>
          <p:spPr bwMode="auto">
            <a:xfrm>
              <a:off x="7010400" y="3581400"/>
              <a:ext cx="74613" cy="74613"/>
            </a:xfrm>
            <a:prstGeom prst="ellipse">
              <a:avLst/>
            </a:prstGeom>
            <a:solidFill>
              <a:srgbClr val="008000"/>
            </a:solidFill>
            <a:ln w="12700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945165" name="Text Box 13"/>
            <p:cNvSpPr txBox="1">
              <a:spLocks noChangeArrowheads="1"/>
            </p:cNvSpPr>
            <p:nvPr/>
          </p:nvSpPr>
          <p:spPr bwMode="auto">
            <a:xfrm>
              <a:off x="7031038" y="3481388"/>
              <a:ext cx="76200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 dirty="0" err="1" smtClean="0">
                  <a:latin typeface="Times" pitchFamily="18" charset="0"/>
                </a:rPr>
                <a:t>q</a:t>
              </a:r>
              <a:r>
                <a:rPr lang="en-US" altLang="en-US" sz="2400" baseline="-25000" dirty="0" err="1" smtClean="0">
                  <a:latin typeface="Times" pitchFamily="18" charset="0"/>
                </a:rPr>
                <a:t>goal</a:t>
              </a:r>
              <a:endParaRPr lang="en-US" altLang="en-US" sz="2400" dirty="0">
                <a:latin typeface="Times" pitchFamily="18" charset="0"/>
              </a:endParaRPr>
            </a:p>
          </p:txBody>
        </p:sp>
        <p:sp>
          <p:nvSpPr>
            <p:cNvPr id="945166" name="Text Box 14"/>
            <p:cNvSpPr txBox="1">
              <a:spLocks noChangeArrowheads="1"/>
            </p:cNvSpPr>
            <p:nvPr/>
          </p:nvSpPr>
          <p:spPr bwMode="auto">
            <a:xfrm>
              <a:off x="2286000" y="5105400"/>
              <a:ext cx="99060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 dirty="0" err="1" smtClean="0">
                  <a:latin typeface="Times" pitchFamily="18" charset="0"/>
                </a:rPr>
                <a:t>q</a:t>
              </a:r>
              <a:r>
                <a:rPr lang="en-US" altLang="en-US" sz="2400" baseline="-25000" dirty="0" err="1" smtClean="0">
                  <a:latin typeface="Times" pitchFamily="18" charset="0"/>
                </a:rPr>
                <a:t>init</a:t>
              </a:r>
              <a:endParaRPr lang="en-US" altLang="en-US" sz="2400" dirty="0">
                <a:latin typeface="Times" pitchFamily="18" charset="0"/>
              </a:endParaRPr>
            </a:p>
          </p:txBody>
        </p:sp>
        <p:sp>
          <p:nvSpPr>
            <p:cNvPr id="945167" name="Text Box 15"/>
            <p:cNvSpPr txBox="1">
              <a:spLocks noChangeArrowheads="1"/>
            </p:cNvSpPr>
            <p:nvPr/>
          </p:nvSpPr>
          <p:spPr bwMode="auto">
            <a:xfrm>
              <a:off x="1295400" y="2895600"/>
              <a:ext cx="68580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 b="1">
                  <a:latin typeface="Times" pitchFamily="18" charset="0"/>
                </a:rPr>
                <a:t>C</a:t>
              </a:r>
            </a:p>
          </p:txBody>
        </p:sp>
        <p:sp>
          <p:nvSpPr>
            <p:cNvPr id="945168" name="Text Box 16"/>
            <p:cNvSpPr txBox="1">
              <a:spLocks noChangeArrowheads="1"/>
            </p:cNvSpPr>
            <p:nvPr/>
          </p:nvSpPr>
          <p:spPr bwMode="auto">
            <a:xfrm>
              <a:off x="3200400" y="3200400"/>
              <a:ext cx="83820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latin typeface="Times" pitchFamily="18" charset="0"/>
                </a:rPr>
                <a:t>C</a:t>
              </a:r>
              <a:r>
                <a:rPr lang="en-US" altLang="en-US" sz="2400" baseline="-25000">
                  <a:latin typeface="Times" pitchFamily="18" charset="0"/>
                </a:rPr>
                <a:t>free</a:t>
              </a: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945169" name="Text Box 17"/>
            <p:cNvSpPr txBox="1">
              <a:spLocks noChangeArrowheads="1"/>
            </p:cNvSpPr>
            <p:nvPr/>
          </p:nvSpPr>
          <p:spPr bwMode="auto">
            <a:xfrm>
              <a:off x="4191000" y="4114800"/>
              <a:ext cx="838200" cy="457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400">
                  <a:latin typeface="Times" pitchFamily="18" charset="0"/>
                </a:rPr>
                <a:t>C</a:t>
              </a:r>
              <a:r>
                <a:rPr lang="en-US" altLang="en-US" sz="2400" baseline="-25000">
                  <a:latin typeface="Times" pitchFamily="18" charset="0"/>
                </a:rPr>
                <a:t>obs</a:t>
              </a:r>
              <a:endParaRPr lang="en-US" altLang="en-US" sz="2400">
                <a:latin typeface="Times" pitchFamily="18" charset="0"/>
              </a:endParaRPr>
            </a:p>
          </p:txBody>
        </p:sp>
        <p:sp>
          <p:nvSpPr>
            <p:cNvPr id="945170" name="Freeform 18"/>
            <p:cNvSpPr>
              <a:spLocks/>
            </p:cNvSpPr>
            <p:nvPr/>
          </p:nvSpPr>
          <p:spPr bwMode="auto">
            <a:xfrm>
              <a:off x="2389188" y="3294063"/>
              <a:ext cx="4579937" cy="1976437"/>
            </a:xfrm>
            <a:custGeom>
              <a:avLst/>
              <a:gdLst/>
              <a:ahLst/>
              <a:cxnLst>
                <a:cxn ang="0">
                  <a:pos x="0" y="1185"/>
                </a:cxn>
                <a:cxn ang="0">
                  <a:pos x="115" y="915"/>
                </a:cxn>
                <a:cxn ang="0">
                  <a:pos x="315" y="830"/>
                </a:cxn>
                <a:cxn ang="0">
                  <a:pos x="555" y="865"/>
                </a:cxn>
                <a:cxn ang="0">
                  <a:pos x="875" y="1225"/>
                </a:cxn>
                <a:cxn ang="0">
                  <a:pos x="1025" y="1245"/>
                </a:cxn>
                <a:cxn ang="0">
                  <a:pos x="1495" y="1190"/>
                </a:cxn>
                <a:cxn ang="0">
                  <a:pos x="1715" y="1035"/>
                </a:cxn>
                <a:cxn ang="0">
                  <a:pos x="1895" y="980"/>
                </a:cxn>
                <a:cxn ang="0">
                  <a:pos x="2110" y="995"/>
                </a:cxn>
                <a:cxn ang="0">
                  <a:pos x="2195" y="985"/>
                </a:cxn>
                <a:cxn ang="0">
                  <a:pos x="2245" y="775"/>
                </a:cxn>
                <a:cxn ang="0">
                  <a:pos x="2210" y="395"/>
                </a:cxn>
                <a:cxn ang="0">
                  <a:pos x="2305" y="0"/>
                </a:cxn>
                <a:cxn ang="0">
                  <a:pos x="2615" y="120"/>
                </a:cxn>
                <a:cxn ang="0">
                  <a:pos x="2740" y="230"/>
                </a:cxn>
                <a:cxn ang="0">
                  <a:pos x="2885" y="220"/>
                </a:cxn>
              </a:cxnLst>
              <a:rect l="0" t="0" r="r" b="b"/>
              <a:pathLst>
                <a:path w="2885" h="1245">
                  <a:moveTo>
                    <a:pt x="0" y="1185"/>
                  </a:moveTo>
                  <a:cubicBezTo>
                    <a:pt x="10" y="1109"/>
                    <a:pt x="51" y="961"/>
                    <a:pt x="115" y="915"/>
                  </a:cubicBezTo>
                  <a:cubicBezTo>
                    <a:pt x="180" y="866"/>
                    <a:pt x="240" y="848"/>
                    <a:pt x="315" y="830"/>
                  </a:cubicBezTo>
                  <a:cubicBezTo>
                    <a:pt x="322" y="830"/>
                    <a:pt x="511" y="823"/>
                    <a:pt x="555" y="865"/>
                  </a:cubicBezTo>
                  <a:cubicBezTo>
                    <a:pt x="633" y="939"/>
                    <a:pt x="759" y="1173"/>
                    <a:pt x="875" y="1225"/>
                  </a:cubicBezTo>
                  <a:cubicBezTo>
                    <a:pt x="910" y="1240"/>
                    <a:pt x="987" y="1242"/>
                    <a:pt x="1025" y="1245"/>
                  </a:cubicBezTo>
                  <a:cubicBezTo>
                    <a:pt x="1087" y="1240"/>
                    <a:pt x="1383" y="1238"/>
                    <a:pt x="1495" y="1190"/>
                  </a:cubicBezTo>
                  <a:cubicBezTo>
                    <a:pt x="1580" y="1152"/>
                    <a:pt x="1633" y="1081"/>
                    <a:pt x="1715" y="1035"/>
                  </a:cubicBezTo>
                  <a:cubicBezTo>
                    <a:pt x="1796" y="988"/>
                    <a:pt x="1806" y="994"/>
                    <a:pt x="1895" y="980"/>
                  </a:cubicBezTo>
                  <a:cubicBezTo>
                    <a:pt x="1970" y="983"/>
                    <a:pt x="2035" y="989"/>
                    <a:pt x="2110" y="995"/>
                  </a:cubicBezTo>
                  <a:cubicBezTo>
                    <a:pt x="2141" y="1002"/>
                    <a:pt x="2165" y="996"/>
                    <a:pt x="2195" y="985"/>
                  </a:cubicBezTo>
                  <a:cubicBezTo>
                    <a:pt x="2220" y="917"/>
                    <a:pt x="2232" y="846"/>
                    <a:pt x="2245" y="775"/>
                  </a:cubicBezTo>
                  <a:cubicBezTo>
                    <a:pt x="2250" y="633"/>
                    <a:pt x="2240" y="535"/>
                    <a:pt x="2210" y="395"/>
                  </a:cubicBezTo>
                  <a:cubicBezTo>
                    <a:pt x="2205" y="270"/>
                    <a:pt x="2188" y="83"/>
                    <a:pt x="2305" y="0"/>
                  </a:cubicBezTo>
                  <a:cubicBezTo>
                    <a:pt x="2442" y="18"/>
                    <a:pt x="2505" y="20"/>
                    <a:pt x="2615" y="120"/>
                  </a:cubicBezTo>
                  <a:cubicBezTo>
                    <a:pt x="2650" y="152"/>
                    <a:pt x="2693" y="214"/>
                    <a:pt x="2740" y="230"/>
                  </a:cubicBezTo>
                  <a:cubicBezTo>
                    <a:pt x="2792" y="216"/>
                    <a:pt x="2821" y="220"/>
                    <a:pt x="2885" y="220"/>
                  </a:cubicBezTo>
                </a:path>
              </a:pathLst>
            </a:custGeom>
            <a:noFill/>
            <a:ln w="12700" cap="flat" cmpd="sng">
              <a:solidFill>
                <a:srgbClr val="FFCC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94517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697622"/>
              </p:ext>
            </p:extLst>
          </p:nvPr>
        </p:nvGraphicFramePr>
        <p:xfrm>
          <a:off x="7162800" y="5638800"/>
          <a:ext cx="381000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3" imgW="203040" imgH="190440" progId="Equation.3">
                  <p:embed/>
                </p:oleObj>
              </mc:Choice>
              <mc:Fallback>
                <p:oleObj name="Equation" r:id="rId3" imgW="2030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638800"/>
                        <a:ext cx="381000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5172" name="Text Box 20"/>
          <p:cNvSpPr txBox="1">
            <a:spLocks noChangeArrowheads="1"/>
          </p:cNvSpPr>
          <p:nvPr/>
        </p:nvSpPr>
        <p:spPr bwMode="auto">
          <a:xfrm>
            <a:off x="2819400" y="182880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latin typeface="Times New Roman" pitchFamily="18" charset="0"/>
              </a:rPr>
              <a:t>Point robot </a:t>
            </a:r>
            <a:r>
              <a:rPr lang="en-US" sz="2000" dirty="0" smtClean="0">
                <a:latin typeface="Times New Roman" pitchFamily="18" charset="0"/>
              </a:rPr>
              <a:t>(no </a:t>
            </a:r>
            <a:r>
              <a:rPr lang="en-US" sz="2000" dirty="0">
                <a:latin typeface="Times New Roman" pitchFamily="18" charset="0"/>
              </a:rPr>
              <a:t>constraints)</a:t>
            </a:r>
          </a:p>
        </p:txBody>
      </p:sp>
    </p:spTree>
    <p:extLst>
      <p:ext uri="{BB962C8B-B14F-4D97-AF65-F5344CB8AC3E}">
        <p14:creationId xmlns:p14="http://schemas.microsoft.com/office/powerpoint/2010/main" val="4272182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51298" name="Text Box 2"/>
          <p:cNvSpPr txBox="1">
            <a:spLocks noChangeArrowheads="1"/>
          </p:cNvSpPr>
          <p:nvPr/>
        </p:nvSpPr>
        <p:spPr bwMode="auto">
          <a:xfrm>
            <a:off x="838200" y="228600"/>
            <a:ext cx="7543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altLang="en-US" sz="3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51299" name="Picture 3"/>
          <p:cNvPicPr>
            <a:picLocks noChangeAspect="1" noChangeArrowheads="1"/>
          </p:cNvPicPr>
          <p:nvPr/>
        </p:nvPicPr>
        <p:blipFill>
          <a:blip r:embed="rId2" cstate="print"/>
          <a:srcRect t="5167" r="9773" b="8620"/>
          <a:stretch>
            <a:fillRect/>
          </a:stretch>
        </p:blipFill>
        <p:spPr bwMode="auto">
          <a:xfrm>
            <a:off x="457200" y="1371600"/>
            <a:ext cx="3360738" cy="4800600"/>
          </a:xfrm>
          <a:prstGeom prst="rect">
            <a:avLst/>
          </a:prstGeom>
          <a:noFill/>
        </p:spPr>
      </p:pic>
      <p:sp>
        <p:nvSpPr>
          <p:cNvPr id="951300" name="Oval 4"/>
          <p:cNvSpPr>
            <a:spLocks noChangeArrowheads="1"/>
          </p:cNvSpPr>
          <p:nvPr/>
        </p:nvSpPr>
        <p:spPr bwMode="auto">
          <a:xfrm>
            <a:off x="2209800" y="1066800"/>
            <a:ext cx="152400" cy="152400"/>
          </a:xfrm>
          <a:prstGeom prst="ellipse">
            <a:avLst/>
          </a:prstGeom>
          <a:solidFill>
            <a:srgbClr val="008000"/>
          </a:solidFill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33600" y="8382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209800" y="5127978"/>
            <a:ext cx="304800" cy="304800"/>
            <a:chOff x="4267200" y="4038600"/>
            <a:chExt cx="533400" cy="533400"/>
          </a:xfrm>
        </p:grpSpPr>
        <p:sp>
          <p:nvSpPr>
            <p:cNvPr id="20" name="Oval 19"/>
            <p:cNvSpPr/>
            <p:nvPr/>
          </p:nvSpPr>
          <p:spPr>
            <a:xfrm>
              <a:off x="4572000" y="40386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572000" y="44958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267200" y="4114800"/>
              <a:ext cx="533400" cy="381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What if the robot is not a point</a:t>
            </a:r>
            <a:r>
              <a:rPr lang="en-US" alt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252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00800" y="5899150"/>
            <a:ext cx="2289048" cy="365760"/>
          </a:xfrm>
        </p:spPr>
        <p:txBody>
          <a:bodyPr/>
          <a:lstStyle/>
          <a:p>
            <a:fld id="{B07B6C59-830C-4355-9897-8C90251BFA1C}" type="slidenum">
              <a:rPr lang="en-US"/>
              <a:pPr/>
              <a:t>23</a:t>
            </a:fld>
            <a:endParaRPr lang="en-US"/>
          </a:p>
        </p:txBody>
      </p:sp>
      <p:pic>
        <p:nvPicPr>
          <p:cNvPr id="952323" name="Picture 3"/>
          <p:cNvPicPr>
            <a:picLocks noChangeAspect="1" noChangeArrowheads="1"/>
          </p:cNvPicPr>
          <p:nvPr/>
        </p:nvPicPr>
        <p:blipFill>
          <a:blip r:embed="rId2" cstate="print"/>
          <a:srcRect t="5167" r="9773" b="8620"/>
          <a:stretch>
            <a:fillRect/>
          </a:stretch>
        </p:blipFill>
        <p:spPr bwMode="auto">
          <a:xfrm>
            <a:off x="457200" y="1371600"/>
            <a:ext cx="3360738" cy="4800600"/>
          </a:xfrm>
          <a:prstGeom prst="rect">
            <a:avLst/>
          </a:prstGeom>
          <a:noFill/>
        </p:spPr>
      </p:pic>
      <p:sp>
        <p:nvSpPr>
          <p:cNvPr id="952324" name="Oval 4"/>
          <p:cNvSpPr>
            <a:spLocks noChangeArrowheads="1"/>
          </p:cNvSpPr>
          <p:nvPr/>
        </p:nvSpPr>
        <p:spPr bwMode="auto">
          <a:xfrm>
            <a:off x="2209800" y="914400"/>
            <a:ext cx="152400" cy="152400"/>
          </a:xfrm>
          <a:prstGeom prst="ellipse">
            <a:avLst/>
          </a:prstGeom>
          <a:solidFill>
            <a:srgbClr val="008000"/>
          </a:solidFill>
          <a:ln w="127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266950" y="5210175"/>
            <a:ext cx="152400" cy="152400"/>
            <a:chOff x="4560" y="960"/>
            <a:chExt cx="96" cy="96"/>
          </a:xfrm>
        </p:grpSpPr>
        <p:sp>
          <p:nvSpPr>
            <p:cNvPr id="952326" name="Oval 6"/>
            <p:cNvSpPr>
              <a:spLocks noChangeArrowheads="1"/>
            </p:cNvSpPr>
            <p:nvPr/>
          </p:nvSpPr>
          <p:spPr bwMode="auto">
            <a:xfrm>
              <a:off x="4560" y="960"/>
              <a:ext cx="96" cy="96"/>
            </a:xfrm>
            <a:prstGeom prst="ellipse">
              <a:avLst/>
            </a:prstGeom>
            <a:solidFill>
              <a:srgbClr val="FF3300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952327" name="Line 7"/>
            <p:cNvSpPr>
              <a:spLocks noChangeShapeType="1"/>
            </p:cNvSpPr>
            <p:nvPr/>
          </p:nvSpPr>
          <p:spPr bwMode="auto">
            <a:xfrm>
              <a:off x="4593" y="1003"/>
              <a:ext cx="61" cy="0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pic>
        <p:nvPicPr>
          <p:cNvPr id="952328" name="Picture 8"/>
          <p:cNvPicPr>
            <a:picLocks noChangeAspect="1" noChangeArrowheads="1"/>
          </p:cNvPicPr>
          <p:nvPr/>
        </p:nvPicPr>
        <p:blipFill>
          <a:blip r:embed="rId2" cstate="print"/>
          <a:srcRect t="5167" r="9773" b="8620"/>
          <a:stretch>
            <a:fillRect/>
          </a:stretch>
        </p:blipFill>
        <p:spPr bwMode="auto">
          <a:xfrm>
            <a:off x="5021263" y="1371600"/>
            <a:ext cx="3360737" cy="4800600"/>
          </a:xfrm>
          <a:prstGeom prst="rect">
            <a:avLst/>
          </a:prstGeom>
          <a:noFill/>
        </p:spPr>
      </p:pic>
      <p:sp>
        <p:nvSpPr>
          <p:cNvPr id="952329" name="Line 9"/>
          <p:cNvSpPr>
            <a:spLocks noChangeShapeType="1"/>
          </p:cNvSpPr>
          <p:nvPr/>
        </p:nvSpPr>
        <p:spPr bwMode="auto">
          <a:xfrm>
            <a:off x="3886200" y="3810000"/>
            <a:ext cx="1219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330" name="Rectangle 10"/>
          <p:cNvSpPr>
            <a:spLocks noChangeArrowheads="1"/>
          </p:cNvSpPr>
          <p:nvPr/>
        </p:nvSpPr>
        <p:spPr bwMode="auto">
          <a:xfrm>
            <a:off x="6629400" y="5029200"/>
            <a:ext cx="609600" cy="457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331" name="Oval 11"/>
          <p:cNvSpPr>
            <a:spLocks noChangeArrowheads="1"/>
          </p:cNvSpPr>
          <p:nvPr/>
        </p:nvSpPr>
        <p:spPr bwMode="auto">
          <a:xfrm>
            <a:off x="6937375" y="5205413"/>
            <a:ext cx="74613" cy="74612"/>
          </a:xfrm>
          <a:prstGeom prst="ellipse">
            <a:avLst/>
          </a:prstGeom>
          <a:solidFill>
            <a:srgbClr val="CC0000"/>
          </a:solidFill>
          <a:ln w="12700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52332" name="Oval 12"/>
          <p:cNvSpPr>
            <a:spLocks noChangeArrowheads="1"/>
          </p:cNvSpPr>
          <p:nvPr/>
        </p:nvSpPr>
        <p:spPr bwMode="auto">
          <a:xfrm>
            <a:off x="6937375" y="896938"/>
            <a:ext cx="74613" cy="74612"/>
          </a:xfrm>
          <a:prstGeom prst="ellipse">
            <a:avLst/>
          </a:prstGeom>
          <a:solidFill>
            <a:srgbClr val="008000"/>
          </a:solidFill>
          <a:ln w="12700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52333" name="Freeform 13"/>
          <p:cNvSpPr>
            <a:spLocks/>
          </p:cNvSpPr>
          <p:nvPr/>
        </p:nvSpPr>
        <p:spPr bwMode="auto">
          <a:xfrm>
            <a:off x="5365750" y="1328738"/>
            <a:ext cx="2944813" cy="4897437"/>
          </a:xfrm>
          <a:custGeom>
            <a:avLst/>
            <a:gdLst/>
            <a:ahLst/>
            <a:cxnLst>
              <a:cxn ang="0">
                <a:pos x="412" y="272"/>
              </a:cxn>
              <a:cxn ang="0">
                <a:pos x="412" y="560"/>
              </a:cxn>
              <a:cxn ang="0">
                <a:pos x="1185" y="560"/>
              </a:cxn>
              <a:cxn ang="0">
                <a:pos x="1185" y="1020"/>
              </a:cxn>
              <a:cxn ang="0">
                <a:pos x="415" y="1020"/>
              </a:cxn>
              <a:cxn ang="0">
                <a:pos x="415" y="2690"/>
              </a:cxn>
              <a:cxn ang="0">
                <a:pos x="1320" y="2690"/>
              </a:cxn>
              <a:cxn ang="0">
                <a:pos x="1320" y="1960"/>
              </a:cxn>
              <a:cxn ang="0">
                <a:pos x="725" y="1960"/>
              </a:cxn>
              <a:cxn ang="0">
                <a:pos x="725" y="1530"/>
              </a:cxn>
              <a:cxn ang="0">
                <a:pos x="1335" y="1530"/>
              </a:cxn>
              <a:cxn ang="0">
                <a:pos x="1335" y="0"/>
              </a:cxn>
              <a:cxn ang="0">
                <a:pos x="1855" y="0"/>
              </a:cxn>
              <a:cxn ang="0">
                <a:pos x="1855" y="3085"/>
              </a:cxn>
              <a:cxn ang="0">
                <a:pos x="0" y="3085"/>
              </a:cxn>
              <a:cxn ang="0">
                <a:pos x="0" y="265"/>
              </a:cxn>
              <a:cxn ang="0">
                <a:pos x="315" y="265"/>
              </a:cxn>
              <a:cxn ang="0">
                <a:pos x="315" y="355"/>
              </a:cxn>
              <a:cxn ang="0">
                <a:pos x="95" y="355"/>
              </a:cxn>
              <a:cxn ang="0">
                <a:pos x="95" y="3010"/>
              </a:cxn>
              <a:cxn ang="0">
                <a:pos x="1770" y="3010"/>
              </a:cxn>
              <a:cxn ang="0">
                <a:pos x="1770" y="75"/>
              </a:cxn>
              <a:cxn ang="0">
                <a:pos x="1430" y="75"/>
              </a:cxn>
              <a:cxn ang="0">
                <a:pos x="1430" y="1640"/>
              </a:cxn>
              <a:cxn ang="0">
                <a:pos x="805" y="1640"/>
              </a:cxn>
              <a:cxn ang="0">
                <a:pos x="805" y="1870"/>
              </a:cxn>
              <a:cxn ang="0">
                <a:pos x="1430" y="1870"/>
              </a:cxn>
              <a:cxn ang="0">
                <a:pos x="1430" y="2780"/>
              </a:cxn>
              <a:cxn ang="0">
                <a:pos x="325" y="2780"/>
              </a:cxn>
              <a:cxn ang="0">
                <a:pos x="325" y="925"/>
              </a:cxn>
              <a:cxn ang="0">
                <a:pos x="1105" y="925"/>
              </a:cxn>
              <a:cxn ang="0">
                <a:pos x="1105" y="650"/>
              </a:cxn>
              <a:cxn ang="0">
                <a:pos x="320" y="650"/>
              </a:cxn>
              <a:cxn ang="0">
                <a:pos x="320" y="265"/>
              </a:cxn>
              <a:cxn ang="0">
                <a:pos x="412" y="272"/>
              </a:cxn>
            </a:cxnLst>
            <a:rect l="0" t="0" r="r" b="b"/>
            <a:pathLst>
              <a:path w="1855" h="3085">
                <a:moveTo>
                  <a:pt x="412" y="272"/>
                </a:moveTo>
                <a:lnTo>
                  <a:pt x="412" y="560"/>
                </a:lnTo>
                <a:lnTo>
                  <a:pt x="1185" y="560"/>
                </a:lnTo>
                <a:lnTo>
                  <a:pt x="1185" y="1020"/>
                </a:lnTo>
                <a:lnTo>
                  <a:pt x="415" y="1020"/>
                </a:lnTo>
                <a:lnTo>
                  <a:pt x="415" y="2690"/>
                </a:lnTo>
                <a:lnTo>
                  <a:pt x="1320" y="2690"/>
                </a:lnTo>
                <a:lnTo>
                  <a:pt x="1320" y="1960"/>
                </a:lnTo>
                <a:lnTo>
                  <a:pt x="725" y="1960"/>
                </a:lnTo>
                <a:lnTo>
                  <a:pt x="725" y="1530"/>
                </a:lnTo>
                <a:lnTo>
                  <a:pt x="1335" y="1530"/>
                </a:lnTo>
                <a:lnTo>
                  <a:pt x="1335" y="0"/>
                </a:lnTo>
                <a:lnTo>
                  <a:pt x="1855" y="0"/>
                </a:lnTo>
                <a:lnTo>
                  <a:pt x="1855" y="3085"/>
                </a:lnTo>
                <a:lnTo>
                  <a:pt x="0" y="3085"/>
                </a:lnTo>
                <a:lnTo>
                  <a:pt x="0" y="265"/>
                </a:lnTo>
                <a:lnTo>
                  <a:pt x="315" y="265"/>
                </a:lnTo>
                <a:lnTo>
                  <a:pt x="315" y="355"/>
                </a:lnTo>
                <a:lnTo>
                  <a:pt x="95" y="355"/>
                </a:lnTo>
                <a:lnTo>
                  <a:pt x="95" y="3010"/>
                </a:lnTo>
                <a:lnTo>
                  <a:pt x="1770" y="3010"/>
                </a:lnTo>
                <a:lnTo>
                  <a:pt x="1770" y="75"/>
                </a:lnTo>
                <a:lnTo>
                  <a:pt x="1430" y="75"/>
                </a:lnTo>
                <a:lnTo>
                  <a:pt x="1430" y="1640"/>
                </a:lnTo>
                <a:lnTo>
                  <a:pt x="805" y="1640"/>
                </a:lnTo>
                <a:lnTo>
                  <a:pt x="805" y="1870"/>
                </a:lnTo>
                <a:lnTo>
                  <a:pt x="1430" y="1870"/>
                </a:lnTo>
                <a:lnTo>
                  <a:pt x="1430" y="2780"/>
                </a:lnTo>
                <a:lnTo>
                  <a:pt x="325" y="2780"/>
                </a:lnTo>
                <a:lnTo>
                  <a:pt x="325" y="925"/>
                </a:lnTo>
                <a:lnTo>
                  <a:pt x="1105" y="925"/>
                </a:lnTo>
                <a:lnTo>
                  <a:pt x="1105" y="650"/>
                </a:lnTo>
                <a:lnTo>
                  <a:pt x="320" y="650"/>
                </a:lnTo>
                <a:lnTo>
                  <a:pt x="320" y="265"/>
                </a:lnTo>
                <a:lnTo>
                  <a:pt x="412" y="272"/>
                </a:lnTo>
                <a:close/>
              </a:path>
            </a:pathLst>
          </a:custGeom>
          <a:solidFill>
            <a:srgbClr val="FF3300"/>
          </a:solidFill>
          <a:ln w="12700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334" name="Rectangle 14"/>
          <p:cNvSpPr>
            <a:spLocks noChangeArrowheads="1"/>
          </p:cNvSpPr>
          <p:nvPr/>
        </p:nvSpPr>
        <p:spPr bwMode="auto">
          <a:xfrm>
            <a:off x="5421313" y="1749425"/>
            <a:ext cx="587375" cy="134938"/>
          </a:xfrm>
          <a:prstGeom prst="rect">
            <a:avLst/>
          </a:prstGeom>
          <a:solidFill>
            <a:srgbClr val="FF33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52335" name="Text Box 15"/>
          <p:cNvSpPr txBox="1">
            <a:spLocks noChangeArrowheads="1"/>
          </p:cNvSpPr>
          <p:nvPr/>
        </p:nvSpPr>
        <p:spPr bwMode="auto">
          <a:xfrm>
            <a:off x="3746500" y="3060700"/>
            <a:ext cx="1447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000">
                <a:latin typeface="Times" pitchFamily="18" charset="0"/>
              </a:rPr>
              <a:t>Expand obstacle(s)</a:t>
            </a:r>
          </a:p>
        </p:txBody>
      </p:sp>
      <p:sp>
        <p:nvSpPr>
          <p:cNvPr id="952336" name="Text Box 16"/>
          <p:cNvSpPr txBox="1">
            <a:spLocks noChangeArrowheads="1"/>
          </p:cNvSpPr>
          <p:nvPr/>
        </p:nvSpPr>
        <p:spPr bwMode="auto">
          <a:xfrm>
            <a:off x="3757613" y="3881438"/>
            <a:ext cx="14478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000">
                <a:latin typeface="Times" pitchFamily="18" charset="0"/>
              </a:rPr>
              <a:t>Reduce robot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2209800" y="5127978"/>
            <a:ext cx="304800" cy="304800"/>
            <a:chOff x="4267200" y="4038600"/>
            <a:chExt cx="533400" cy="533400"/>
          </a:xfrm>
        </p:grpSpPr>
        <p:sp>
          <p:nvSpPr>
            <p:cNvPr id="20" name="Oval 19"/>
            <p:cNvSpPr/>
            <p:nvPr/>
          </p:nvSpPr>
          <p:spPr>
            <a:xfrm>
              <a:off x="4572000" y="40386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572000" y="44958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267200" y="4114800"/>
              <a:ext cx="533400" cy="381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2133600" y="8382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781800" y="8382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7200" y="533400"/>
            <a:ext cx="8229600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mtClean="0"/>
              <a:t>What if the robot is not a point?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51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588" y="1438275"/>
            <a:ext cx="66008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90600" y="1295400"/>
            <a:ext cx="41148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if we want to preserve the angular component?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76800" y="1752600"/>
            <a:ext cx="3124200" cy="403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602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588" y="1438275"/>
            <a:ext cx="6600825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990600" y="1295400"/>
            <a:ext cx="41148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we want to preserve the angular component…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4381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0775" y="1581150"/>
            <a:ext cx="4362450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Rigid Body Planning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525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/>
              <a:t>Transfer in Reinforcement Learning via Shared </a:t>
            </a:r>
            <a:r>
              <a:rPr lang="en-US" sz="3200" dirty="0" smtClean="0"/>
              <a:t>Features: </a:t>
            </a:r>
            <a:r>
              <a:rPr lang="en-US" sz="3200" dirty="0" err="1" smtClean="0"/>
              <a:t>Konidaris</a:t>
            </a:r>
            <a:r>
              <a:rPr lang="en-US" sz="3200" dirty="0" smtClean="0"/>
              <a:t>, </a:t>
            </a:r>
            <a:r>
              <a:rPr lang="en-US" sz="3200" dirty="0" err="1" smtClean="0"/>
              <a:t>Scheidwasser</a:t>
            </a:r>
            <a:r>
              <a:rPr lang="en-US" sz="3200" dirty="0" smtClean="0"/>
              <a:t>, and </a:t>
            </a:r>
            <a:r>
              <a:rPr lang="en-US" sz="3200" dirty="0" err="1" smtClean="0"/>
              <a:t>Barto</a:t>
            </a:r>
            <a:r>
              <a:rPr lang="en-US" sz="3200" dirty="0" smtClean="0"/>
              <a:t>, 2012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286000"/>
            <a:ext cx="8051800" cy="435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140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0"/>
            <a:ext cx="90965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93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Path Planning…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Typical simplifying assumptions for indoor mobile robots:</a:t>
            </a:r>
          </a:p>
          <a:p>
            <a:pPr lvl="1"/>
            <a:r>
              <a:rPr lang="en-US" dirty="0" smtClean="0"/>
              <a:t>2 DOF for representation</a:t>
            </a:r>
          </a:p>
          <a:p>
            <a:pPr lvl="1"/>
            <a:r>
              <a:rPr lang="en-US" dirty="0" smtClean="0"/>
              <a:t>robot is round, so that orientation doesn’t matter</a:t>
            </a:r>
          </a:p>
          <a:p>
            <a:pPr lvl="1"/>
            <a:r>
              <a:rPr lang="en-US" dirty="0" smtClean="0"/>
              <a:t>robot is </a:t>
            </a:r>
            <a:r>
              <a:rPr lang="en-US" dirty="0" err="1" smtClean="0"/>
              <a:t>holonomic</a:t>
            </a:r>
            <a:r>
              <a:rPr lang="en-US" dirty="0" smtClean="0"/>
              <a:t>, can move in any direction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6611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>
                <a:latin typeface="Courier New"/>
                <a:cs typeface="Courier New"/>
              </a:rPr>
              <a:t>θ</a:t>
            </a:r>
            <a:r>
              <a:rPr lang="en-US" dirty="0" smtClean="0">
                <a:latin typeface="Courier New"/>
                <a:cs typeface="Courier New"/>
              </a:rPr>
              <a:t>=π/4</a:t>
            </a:r>
          </a:p>
          <a:p>
            <a:r>
              <a:rPr lang="en-US" dirty="0" err="1" smtClean="0">
                <a:latin typeface="Courier New"/>
                <a:cs typeface="Courier New"/>
              </a:rPr>
              <a:t>r</a:t>
            </a:r>
            <a:r>
              <a:rPr lang="en-US" baseline="-25000" dirty="0" err="1" smtClean="0">
                <a:latin typeface="Courier New"/>
                <a:cs typeface="Courier New"/>
              </a:rPr>
              <a:t>l</a:t>
            </a:r>
            <a:r>
              <a:rPr lang="en-US" dirty="0" smtClean="0">
                <a:latin typeface="Courier New"/>
                <a:cs typeface="Courier New"/>
              </a:rPr>
              <a:t>=2, </a:t>
            </a:r>
            <a:r>
              <a:rPr lang="en-US" dirty="0" err="1" smtClean="0">
                <a:latin typeface="Courier New"/>
                <a:cs typeface="Courier New"/>
              </a:rPr>
              <a:t>r</a:t>
            </a:r>
            <a:r>
              <a:rPr lang="en-US" baseline="-25000" dirty="0" err="1" smtClean="0">
                <a:latin typeface="Courier New"/>
                <a:cs typeface="Courier New"/>
              </a:rPr>
              <a:t>r</a:t>
            </a:r>
            <a:r>
              <a:rPr lang="en-US" dirty="0" smtClean="0">
                <a:latin typeface="Courier New"/>
                <a:cs typeface="Courier New"/>
              </a:rPr>
              <a:t>=3</a:t>
            </a:r>
          </a:p>
          <a:p>
            <a:r>
              <a:rPr lang="en-US" dirty="0" smtClean="0">
                <a:latin typeface="Courier New"/>
                <a:cs typeface="Courier New"/>
              </a:rPr>
              <a:t>l=5</a:t>
            </a:r>
          </a:p>
          <a:p>
            <a:r>
              <a:rPr lang="el-GR" dirty="0" smtClean="0">
                <a:latin typeface="Courier New"/>
                <a:cs typeface="Courier New"/>
              </a:rPr>
              <a:t>φ</a:t>
            </a:r>
            <a:r>
              <a:rPr lang="en-US" baseline="-25000" dirty="0" smtClean="0">
                <a:latin typeface="Courier New"/>
                <a:cs typeface="Courier New"/>
              </a:rPr>
              <a:t>l</a:t>
            </a:r>
            <a:r>
              <a:rPr lang="en-US" dirty="0" smtClean="0">
                <a:latin typeface="Courier New"/>
                <a:cs typeface="Courier New"/>
              </a:rPr>
              <a:t>= </a:t>
            </a:r>
            <a:r>
              <a:rPr lang="el-GR" dirty="0" smtClean="0">
                <a:latin typeface="Courier New"/>
                <a:cs typeface="Courier New"/>
              </a:rPr>
              <a:t>φ</a:t>
            </a:r>
            <a:r>
              <a:rPr lang="en-US" baseline="-25000" dirty="0" smtClean="0">
                <a:latin typeface="Courier New"/>
                <a:cs typeface="Courier New"/>
              </a:rPr>
              <a:t>r </a:t>
            </a:r>
            <a:r>
              <a:rPr lang="en-US" dirty="0" smtClean="0">
                <a:latin typeface="Courier New"/>
                <a:cs typeface="Courier New"/>
              </a:rPr>
              <a:t>=6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/>
                <a:cs typeface="Courier New"/>
              </a:rPr>
              <a:t>sin(π</a:t>
            </a:r>
            <a:r>
              <a:rPr lang="en-US" dirty="0" smtClean="0">
                <a:latin typeface="Courier New"/>
                <a:cs typeface="Courier New"/>
              </a:rPr>
              <a:t>/4)=1/√2, </a:t>
            </a:r>
            <a:r>
              <a:rPr lang="en-US" dirty="0" err="1">
                <a:latin typeface="Courier New"/>
                <a:cs typeface="Courier New"/>
              </a:rPr>
              <a:t>cos</a:t>
            </a:r>
            <a:r>
              <a:rPr lang="en-US" dirty="0">
                <a:latin typeface="Courier New"/>
                <a:cs typeface="Courier New"/>
              </a:rPr>
              <a:t>(π</a:t>
            </a:r>
            <a:r>
              <a:rPr lang="en-US" dirty="0" smtClean="0">
                <a:latin typeface="Courier New"/>
                <a:cs typeface="Courier New"/>
              </a:rPr>
              <a:t>/4)=</a:t>
            </a:r>
            <a:r>
              <a:rPr lang="en-US" dirty="0">
                <a:latin typeface="Courier New"/>
                <a:cs typeface="Courier New"/>
              </a:rPr>
              <a:t>1/√</a:t>
            </a:r>
            <a:r>
              <a:rPr lang="en-US" dirty="0" smtClean="0">
                <a:latin typeface="Courier New"/>
                <a:cs typeface="Courier New"/>
              </a:rPr>
              <a:t>2</a:t>
            </a:r>
          </a:p>
          <a:p>
            <a:pPr marL="0" indent="0">
              <a:buNone/>
            </a:pPr>
            <a:endParaRPr lang="en-US" dirty="0">
              <a:latin typeface="Courier New"/>
              <a:cs typeface="Courier New"/>
            </a:endParaRPr>
          </a:p>
          <a:p>
            <a:pPr marL="0" indent="0">
              <a:buNone/>
            </a:pPr>
            <a:r>
              <a:rPr lang="en-US" dirty="0">
                <a:latin typeface="+mj-lt"/>
                <a:cs typeface="Courier New"/>
              </a:rPr>
              <a:t>1) What is </a:t>
            </a:r>
            <a:r>
              <a:rPr lang="en-US" dirty="0" err="1" smtClean="0">
                <a:latin typeface="Courier New"/>
                <a:cs typeface="Courier New"/>
              </a:rPr>
              <a:t>ξ</a:t>
            </a:r>
            <a:r>
              <a:rPr lang="en-US" baseline="-25000" dirty="0" err="1" smtClean="0">
                <a:latin typeface="Courier New"/>
                <a:cs typeface="Courier New"/>
              </a:rPr>
              <a:t>R</a:t>
            </a:r>
            <a:r>
              <a:rPr lang="en-US" dirty="0" smtClean="0">
                <a:latin typeface="+mj-lt"/>
                <a:cs typeface="Courier New"/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latin typeface="+mj-lt"/>
                <a:cs typeface="Courier New"/>
              </a:rPr>
              <a:t>2) What is </a:t>
            </a:r>
            <a:r>
              <a:rPr lang="en-US" dirty="0" err="1" smtClean="0">
                <a:latin typeface="Courier New"/>
                <a:cs typeface="Courier New"/>
              </a:rPr>
              <a:t>ξ</a:t>
            </a:r>
            <a:r>
              <a:rPr lang="en-US" baseline="-25000" dirty="0" err="1" smtClean="0">
                <a:latin typeface="Courier New"/>
                <a:cs typeface="Courier New"/>
              </a:rPr>
              <a:t>I</a:t>
            </a:r>
            <a:r>
              <a:rPr lang="en-US" dirty="0" smtClean="0">
                <a:latin typeface="+mj-lt"/>
                <a:cs typeface="Courier New"/>
              </a:rPr>
              <a:t>?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 flipH="1">
            <a:off x="1834135" y="3048000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flipH="1">
            <a:off x="983362" y="3073909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flipH="1">
            <a:off x="2316481" y="4801359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flipH="1">
            <a:off x="2316481" y="5283709"/>
            <a:ext cx="45719" cy="50291"/>
          </a:xfrm>
          <a:prstGeom prst="ellipse">
            <a:avLst/>
          </a:prstGeom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14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Path Planning…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600200"/>
                <a:ext cx="82296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/>
                  <a:t>Now lets assume that someone gave us a map.  How do we plan a path from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𝑖𝑛𝑖𝑡</m:t>
                        </m:r>
                      </m:sub>
                    </m:sSub>
                  </m:oMath>
                </a14:m>
                <a:r>
                  <a:rPr lang="en-US" sz="2400" dirty="0" smtClean="0"/>
                  <a:t> to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US" sz="24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</a:rPr>
                          <m:t>𝑔𝑜𝑎𝑙</m:t>
                        </m:r>
                      </m:sub>
                    </m:sSub>
                    <m:r>
                      <a:rPr lang="en-US" sz="2400" b="0" i="1" dirty="0" smtClean="0">
                        <a:latin typeface="Cambria Math"/>
                      </a:rPr>
                      <m:t>?</m:t>
                    </m:r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600200"/>
                <a:ext cx="8229600" cy="4525963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/>
          <p:cNvSpPr txBox="1">
            <a:spLocks/>
          </p:cNvSpPr>
          <p:nvPr/>
        </p:nvSpPr>
        <p:spPr>
          <a:xfrm>
            <a:off x="-4152" y="4724400"/>
            <a:ext cx="3048000" cy="1280160"/>
          </a:xfrm>
          <a:prstGeom prst="rect">
            <a:avLst/>
          </a:prstGeom>
        </p:spPr>
        <p:txBody>
          <a:bodyPr vert="horz">
            <a:normAutofit fontScale="55000" lnSpcReduction="20000"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ts val="500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500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400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00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How is a plan represented?</a:t>
            </a:r>
          </a:p>
          <a:p>
            <a:r>
              <a:rPr lang="en-US" dirty="0" smtClean="0"/>
              <a:t>How is a plan computed?</a:t>
            </a:r>
          </a:p>
          <a:p>
            <a:r>
              <a:rPr lang="en-US" dirty="0" smtClean="0"/>
              <a:t>What does the plan achieve?</a:t>
            </a:r>
          </a:p>
          <a:p>
            <a:r>
              <a:rPr lang="en-US" dirty="0" smtClean="0"/>
              <a:t>How do we evaluate a plan’s quality?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6200" y="3962400"/>
            <a:ext cx="2209800" cy="685800"/>
          </a:xfrm>
          <a:prstGeom prst="rect">
            <a:avLst/>
          </a:prstGeom>
        </p:spPr>
        <p:txBody>
          <a:bodyPr vert="horz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b="1" smtClean="0">
                <a:solidFill>
                  <a:schemeClr val="tx1"/>
                </a:solidFill>
              </a:rPr>
              <a:t>Fundamental Questions</a:t>
            </a:r>
            <a:endParaRPr lang="en-US" sz="1200" b="1" dirty="0" smtClean="0">
              <a:solidFill>
                <a:schemeClr val="tx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57814" y="2667000"/>
            <a:ext cx="5753100" cy="3581400"/>
            <a:chOff x="571500" y="1363891"/>
            <a:chExt cx="8001000" cy="4732109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" y="1363891"/>
              <a:ext cx="8001000" cy="473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Oval 13"/>
            <p:cNvSpPr/>
            <p:nvPr/>
          </p:nvSpPr>
          <p:spPr>
            <a:xfrm>
              <a:off x="2667000" y="2590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43200" y="2438400"/>
              <a:ext cx="620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start</a:t>
              </a:r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7086600" y="3429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62800" y="3276600"/>
              <a:ext cx="555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goal</a:t>
              </a:r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2895600" y="2006024"/>
            <a:ext cx="3124200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q</a:t>
            </a:r>
            <a:r>
              <a:rPr lang="en-US" sz="2800" baseline="-25000" dirty="0" err="1" smtClean="0"/>
              <a:t>init</a:t>
            </a:r>
            <a:r>
              <a:rPr lang="en-US" sz="3200" dirty="0" smtClean="0"/>
              <a:t> to </a:t>
            </a:r>
            <a:r>
              <a:rPr lang="en-US" sz="3200" dirty="0" err="1" smtClean="0"/>
              <a:t>q</a:t>
            </a:r>
            <a:r>
              <a:rPr lang="en-US" sz="2800" baseline="-25000" dirty="0" err="1" smtClean="0"/>
              <a:t>goa</a:t>
            </a:r>
            <a:r>
              <a:rPr lang="en-US" sz="3200" baseline="-25000" dirty="0" err="1" smtClean="0"/>
              <a:t>l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8429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Discretize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1500" y="1363891"/>
            <a:ext cx="8001000" cy="4732109"/>
            <a:chOff x="571500" y="1363891"/>
            <a:chExt cx="8001000" cy="4732109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500" y="1363891"/>
              <a:ext cx="8001000" cy="473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val 3"/>
            <p:cNvSpPr/>
            <p:nvPr/>
          </p:nvSpPr>
          <p:spPr>
            <a:xfrm>
              <a:off x="2667000" y="2590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43200" y="2438400"/>
              <a:ext cx="620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start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7086600" y="3429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62800" y="3276600"/>
              <a:ext cx="555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goal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38029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Occupancy Grid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71500" y="1363891"/>
            <a:ext cx="8001000" cy="4732109"/>
            <a:chOff x="571500" y="1363891"/>
            <a:chExt cx="8001000" cy="4732109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500" y="1363891"/>
              <a:ext cx="8001000" cy="473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val 3"/>
            <p:cNvSpPr/>
            <p:nvPr/>
          </p:nvSpPr>
          <p:spPr>
            <a:xfrm>
              <a:off x="2667000" y="2590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43200" y="2438400"/>
              <a:ext cx="620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start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7086600" y="3429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62800" y="3276600"/>
              <a:ext cx="555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goal</a:t>
              </a:r>
              <a:endParaRPr lang="en-US" dirty="0"/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805445"/>
              </p:ext>
            </p:extLst>
          </p:nvPr>
        </p:nvGraphicFramePr>
        <p:xfrm>
          <a:off x="609599" y="1447804"/>
          <a:ext cx="7924811" cy="457199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</a:tblGrid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264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Occupancy Grid, accounting for C-Space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71500" y="1066800"/>
            <a:ext cx="8001000" cy="4732109"/>
            <a:chOff x="571500" y="1363891"/>
            <a:chExt cx="8001000" cy="4732109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500" y="1363891"/>
              <a:ext cx="8001000" cy="473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val 3"/>
            <p:cNvSpPr/>
            <p:nvPr/>
          </p:nvSpPr>
          <p:spPr>
            <a:xfrm>
              <a:off x="2667000" y="2590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43200" y="2438400"/>
              <a:ext cx="620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start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7086600" y="3429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62800" y="3276600"/>
              <a:ext cx="555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goal</a:t>
              </a:r>
              <a:endParaRPr lang="en-US" dirty="0"/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437529"/>
              </p:ext>
            </p:extLst>
          </p:nvPr>
        </p:nvGraphicFramePr>
        <p:xfrm>
          <a:off x="609599" y="1150713"/>
          <a:ext cx="7924811" cy="457199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  <a:gridCol w="344557"/>
              </a:tblGrid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905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Occupancy Grid, accounting for C-Space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71500" y="1066800"/>
            <a:ext cx="8001000" cy="4732109"/>
            <a:chOff x="571500" y="1363891"/>
            <a:chExt cx="8001000" cy="4732109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71500" y="1363891"/>
              <a:ext cx="8001000" cy="4732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val 3"/>
            <p:cNvSpPr/>
            <p:nvPr/>
          </p:nvSpPr>
          <p:spPr>
            <a:xfrm>
              <a:off x="2667000" y="25908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743200" y="2438400"/>
              <a:ext cx="6204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start</a:t>
              </a:r>
              <a:endParaRPr lang="en-US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7086600" y="3429000"/>
              <a:ext cx="76200" cy="76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162800" y="3276600"/>
              <a:ext cx="555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goal</a:t>
              </a:r>
              <a:endParaRPr lang="en-US" dirty="0"/>
            </a:p>
          </p:txBody>
        </p:sp>
      </p:grp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205408"/>
              </p:ext>
            </p:extLst>
          </p:nvPr>
        </p:nvGraphicFramePr>
        <p:xfrm>
          <a:off x="609599" y="1150713"/>
          <a:ext cx="7924812" cy="457199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77372"/>
                <a:gridCol w="377372"/>
                <a:gridCol w="377372"/>
                <a:gridCol w="377372"/>
                <a:gridCol w="377372"/>
                <a:gridCol w="377372"/>
                <a:gridCol w="377372"/>
                <a:gridCol w="377372"/>
                <a:gridCol w="377372"/>
                <a:gridCol w="377372"/>
                <a:gridCol w="377372"/>
                <a:gridCol w="377372"/>
                <a:gridCol w="377372"/>
                <a:gridCol w="377372"/>
                <a:gridCol w="377372"/>
                <a:gridCol w="377372"/>
                <a:gridCol w="377372"/>
                <a:gridCol w="377372"/>
                <a:gridCol w="377372"/>
                <a:gridCol w="377372"/>
                <a:gridCol w="377372"/>
              </a:tblGrid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en-US" sz="1400" kern="12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en-US" sz="1400" kern="12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400" kern="12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kumimoji="0" lang="en-US" sz="1400" kern="1200">
                        <a:ln>
                          <a:solidFill>
                            <a:srgbClr val="C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kumimoji="0" lang="en-US" sz="1400" kern="1200" dirty="0">
                        <a:ln>
                          <a:solidFill>
                            <a:srgbClr val="C00000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  <a:tr h="351692"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n>
                          <a:solidFill>
                            <a:srgbClr val="C00000"/>
                          </a:solidFill>
                        </a:ln>
                      </a:endParaRPr>
                    </a:p>
                  </a:txBody>
                  <a:tcP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57200" y="5885520"/>
            <a:ext cx="816737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Slightly larger grid size can make the goal unreachable.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Problem if grid is “too small”?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905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5530419"/>
              </p:ext>
            </p:extLst>
          </p:nvPr>
        </p:nvGraphicFramePr>
        <p:xfrm>
          <a:off x="2286000" y="1828800"/>
          <a:ext cx="4572000" cy="457200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4) Finding shortest path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6324600" y="2057400"/>
            <a:ext cx="304800" cy="304800"/>
            <a:chOff x="4267200" y="4038600"/>
            <a:chExt cx="533400" cy="533400"/>
          </a:xfrm>
        </p:grpSpPr>
        <p:sp>
          <p:nvSpPr>
            <p:cNvPr id="6" name="Oval 5"/>
            <p:cNvSpPr/>
            <p:nvPr/>
          </p:nvSpPr>
          <p:spPr>
            <a:xfrm>
              <a:off x="4572000" y="40386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4572000" y="4495800"/>
              <a:ext cx="152400" cy="76200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267200" y="4114800"/>
              <a:ext cx="533400" cy="381000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Picture 8" descr="200415231-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791200"/>
            <a:ext cx="635493" cy="40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20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 Tree Search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343400"/>
            <a:ext cx="8229600" cy="2362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Important ideas: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Fringe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Expansion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Exploration strategy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Main question: which fringe nodes to explore?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7459663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1611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txBody>
          <a:bodyPr/>
          <a:lstStyle/>
          <a:p>
            <a:pPr eaLnBrk="1" hangingPunct="1"/>
            <a:r>
              <a:rPr lang="en-US" smtClean="0"/>
              <a:t>Review: Depth First Search</a:t>
            </a:r>
          </a:p>
        </p:txBody>
      </p:sp>
      <p:grpSp>
        <p:nvGrpSpPr>
          <p:cNvPr id="18435" name="Group 3"/>
          <p:cNvGrpSpPr>
            <a:grpSpLocks/>
          </p:cNvGrpSpPr>
          <p:nvPr/>
        </p:nvGrpSpPr>
        <p:grpSpPr bwMode="auto">
          <a:xfrm>
            <a:off x="1828800" y="3433763"/>
            <a:ext cx="5486400" cy="3352800"/>
            <a:chOff x="48" y="2332"/>
            <a:chExt cx="3456" cy="2404"/>
          </a:xfrm>
        </p:grpSpPr>
        <p:sp>
          <p:nvSpPr>
            <p:cNvPr id="18570" name="Text Box 4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S</a:t>
              </a:r>
            </a:p>
          </p:txBody>
        </p:sp>
        <p:sp>
          <p:nvSpPr>
            <p:cNvPr id="18571" name="Text Box 5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8572" name="Text Box 6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18573" name="Text Box 7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18574" name="Text Box 8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18575" name="Text Box 9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8576" name="Text Box 10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18577" name="AutoShape 11"/>
            <p:cNvCxnSpPr>
              <a:cxnSpLocks noChangeShapeType="1"/>
              <a:stCxn id="18573" idx="2"/>
              <a:endCxn id="18572" idx="0"/>
            </p:cNvCxnSpPr>
            <p:nvPr/>
          </p:nvCxnSpPr>
          <p:spPr bwMode="auto">
            <a:xfrm flipH="1">
              <a:off x="168" y="2919"/>
              <a:ext cx="336" cy="1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578" name="AutoShape 12"/>
            <p:cNvCxnSpPr>
              <a:cxnSpLocks noChangeShapeType="1"/>
              <a:stCxn id="18573" idx="2"/>
              <a:endCxn id="18576" idx="0"/>
            </p:cNvCxnSpPr>
            <p:nvPr/>
          </p:nvCxnSpPr>
          <p:spPr bwMode="auto">
            <a:xfrm>
              <a:off x="504" y="2919"/>
              <a:ext cx="96" cy="1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579" name="AutoShape 13"/>
            <p:cNvCxnSpPr>
              <a:cxnSpLocks noChangeShapeType="1"/>
              <a:stCxn id="18572" idx="2"/>
              <a:endCxn id="18571" idx="0"/>
            </p:cNvCxnSpPr>
            <p:nvPr/>
          </p:nvCxnSpPr>
          <p:spPr bwMode="auto">
            <a:xfrm>
              <a:off x="168" y="3264"/>
              <a:ext cx="0" cy="1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580" name="AutoShape 14"/>
            <p:cNvCxnSpPr>
              <a:cxnSpLocks noChangeShapeType="1"/>
              <a:stCxn id="18576" idx="2"/>
              <a:endCxn id="18575" idx="0"/>
            </p:cNvCxnSpPr>
            <p:nvPr/>
          </p:nvCxnSpPr>
          <p:spPr bwMode="auto">
            <a:xfrm>
              <a:off x="600" y="3264"/>
              <a:ext cx="0" cy="1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8581" name="Group 15"/>
            <p:cNvGrpSpPr>
              <a:grpSpLocks/>
            </p:cNvGrpSpPr>
            <p:nvPr/>
          </p:nvGrpSpPr>
          <p:grpSpPr bwMode="auto">
            <a:xfrm>
              <a:off x="1776" y="2640"/>
              <a:ext cx="1104" cy="1712"/>
              <a:chOff x="1152" y="2640"/>
              <a:chExt cx="1104" cy="1712"/>
            </a:xfrm>
          </p:grpSpPr>
          <p:sp>
            <p:nvSpPr>
              <p:cNvPr id="18608" name="Text Box 16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8609" name="Text Box 17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8610" name="Text Box 18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8611" name="Text Box 19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8612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8613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8614" name="Text Box 22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8615" name="Text Box 23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8616" name="Text Box 24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/>
                  <a:t>G</a:t>
                </a:r>
              </a:p>
            </p:txBody>
          </p:sp>
          <p:sp>
            <p:nvSpPr>
              <p:cNvPr id="18617" name="Text Box 25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8618" name="AutoShape 26"/>
              <p:cNvCxnSpPr>
                <a:cxnSpLocks noChangeShapeType="1"/>
                <a:stCxn id="18608" idx="2"/>
                <a:endCxn id="18610" idx="0"/>
              </p:cNvCxnSpPr>
              <p:nvPr/>
            </p:nvCxnSpPr>
            <p:spPr bwMode="auto">
              <a:xfrm flipH="1">
                <a:off x="1416" y="2871"/>
                <a:ext cx="240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19" name="AutoShape 27"/>
              <p:cNvCxnSpPr>
                <a:cxnSpLocks noChangeShapeType="1"/>
                <a:stCxn id="18608" idx="2"/>
                <a:endCxn id="18612" idx="0"/>
              </p:cNvCxnSpPr>
              <p:nvPr/>
            </p:nvCxnSpPr>
            <p:spPr bwMode="auto">
              <a:xfrm>
                <a:off x="1656" y="2871"/>
                <a:ext cx="192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20" name="AutoShape 28"/>
              <p:cNvCxnSpPr>
                <a:cxnSpLocks noChangeShapeType="1"/>
                <a:stCxn id="18610" idx="2"/>
                <a:endCxn id="18609" idx="0"/>
              </p:cNvCxnSpPr>
              <p:nvPr/>
            </p:nvCxnSpPr>
            <p:spPr bwMode="auto">
              <a:xfrm flipH="1">
                <a:off x="1272" y="3255"/>
                <a:ext cx="144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21" name="AutoShape 29"/>
              <p:cNvCxnSpPr>
                <a:cxnSpLocks noChangeShapeType="1"/>
                <a:stCxn id="18610" idx="2"/>
                <a:endCxn id="18613" idx="0"/>
              </p:cNvCxnSpPr>
              <p:nvPr/>
            </p:nvCxnSpPr>
            <p:spPr bwMode="auto">
              <a:xfrm>
                <a:off x="1416" y="3255"/>
                <a:ext cx="144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22" name="AutoShape 30"/>
              <p:cNvCxnSpPr>
                <a:cxnSpLocks noChangeShapeType="1"/>
                <a:stCxn id="18612" idx="2"/>
                <a:endCxn id="18611" idx="0"/>
              </p:cNvCxnSpPr>
              <p:nvPr/>
            </p:nvCxnSpPr>
            <p:spPr bwMode="auto">
              <a:xfrm>
                <a:off x="1848" y="3255"/>
                <a:ext cx="0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23" name="AutoShape 31"/>
              <p:cNvCxnSpPr>
                <a:cxnSpLocks noChangeShapeType="1"/>
                <a:stCxn id="18609" idx="2"/>
                <a:endCxn id="18614" idx="0"/>
              </p:cNvCxnSpPr>
              <p:nvPr/>
            </p:nvCxnSpPr>
            <p:spPr bwMode="auto">
              <a:xfrm>
                <a:off x="1272" y="3639"/>
                <a:ext cx="0" cy="11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24" name="AutoShape 32"/>
              <p:cNvCxnSpPr>
                <a:cxnSpLocks noChangeShapeType="1"/>
                <a:stCxn id="18611" idx="2"/>
                <a:endCxn id="18615" idx="0"/>
              </p:cNvCxnSpPr>
              <p:nvPr/>
            </p:nvCxnSpPr>
            <p:spPr bwMode="auto">
              <a:xfrm flipH="1">
                <a:off x="1704" y="3639"/>
                <a:ext cx="144" cy="11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25" name="AutoShape 33"/>
              <p:cNvCxnSpPr>
                <a:cxnSpLocks noChangeShapeType="1"/>
                <a:stCxn id="18611" idx="2"/>
                <a:endCxn id="18616" idx="0"/>
              </p:cNvCxnSpPr>
              <p:nvPr/>
            </p:nvCxnSpPr>
            <p:spPr bwMode="auto">
              <a:xfrm>
                <a:off x="1848" y="3639"/>
                <a:ext cx="168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26" name="AutoShape 34"/>
              <p:cNvCxnSpPr>
                <a:cxnSpLocks noChangeShapeType="1"/>
                <a:stCxn id="18615" idx="2"/>
                <a:endCxn id="18617" idx="0"/>
              </p:cNvCxnSpPr>
              <p:nvPr/>
            </p:nvCxnSpPr>
            <p:spPr bwMode="auto">
              <a:xfrm>
                <a:off x="1704" y="3984"/>
                <a:ext cx="0" cy="10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8582" name="Text Box 35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18583" name="AutoShape 36"/>
            <p:cNvCxnSpPr>
              <a:cxnSpLocks noChangeShapeType="1"/>
              <a:stCxn id="18574" idx="2"/>
              <a:endCxn id="18582" idx="0"/>
            </p:cNvCxnSpPr>
            <p:nvPr/>
          </p:nvCxnSpPr>
          <p:spPr bwMode="auto">
            <a:xfrm>
              <a:off x="3384" y="2871"/>
              <a:ext cx="0" cy="1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8584" name="Group 37"/>
            <p:cNvGrpSpPr>
              <a:grpSpLocks/>
            </p:cNvGrpSpPr>
            <p:nvPr/>
          </p:nvGrpSpPr>
          <p:grpSpPr bwMode="auto">
            <a:xfrm>
              <a:off x="624" y="3024"/>
              <a:ext cx="1104" cy="1712"/>
              <a:chOff x="1152" y="2640"/>
              <a:chExt cx="1104" cy="1712"/>
            </a:xfrm>
          </p:grpSpPr>
          <p:sp>
            <p:nvSpPr>
              <p:cNvPr id="18589" name="Text Box 38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8590" name="Text Box 39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8591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8592" name="Text Box 41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8593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8594" name="Text Box 4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8595" name="Text Box 44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8596" name="Text Box 45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8597" name="Text Box 46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/>
                  <a:t>G</a:t>
                </a:r>
              </a:p>
            </p:txBody>
          </p:sp>
          <p:sp>
            <p:nvSpPr>
              <p:cNvPr id="18598" name="Text Box 47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8599" name="AutoShape 48"/>
              <p:cNvCxnSpPr>
                <a:cxnSpLocks noChangeShapeType="1"/>
                <a:stCxn id="18589" idx="2"/>
                <a:endCxn id="18591" idx="0"/>
              </p:cNvCxnSpPr>
              <p:nvPr/>
            </p:nvCxnSpPr>
            <p:spPr bwMode="auto">
              <a:xfrm flipH="1">
                <a:off x="1416" y="2871"/>
                <a:ext cx="240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00" name="AutoShape 49"/>
              <p:cNvCxnSpPr>
                <a:cxnSpLocks noChangeShapeType="1"/>
                <a:stCxn id="18589" idx="2"/>
                <a:endCxn id="18593" idx="0"/>
              </p:cNvCxnSpPr>
              <p:nvPr/>
            </p:nvCxnSpPr>
            <p:spPr bwMode="auto">
              <a:xfrm>
                <a:off x="1656" y="2871"/>
                <a:ext cx="192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01" name="AutoShape 50"/>
              <p:cNvCxnSpPr>
                <a:cxnSpLocks noChangeShapeType="1"/>
                <a:stCxn id="18591" idx="2"/>
                <a:endCxn id="18590" idx="0"/>
              </p:cNvCxnSpPr>
              <p:nvPr/>
            </p:nvCxnSpPr>
            <p:spPr bwMode="auto">
              <a:xfrm flipH="1">
                <a:off x="1272" y="3255"/>
                <a:ext cx="144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02" name="AutoShape 51"/>
              <p:cNvCxnSpPr>
                <a:cxnSpLocks noChangeShapeType="1"/>
                <a:stCxn id="18591" idx="2"/>
                <a:endCxn id="18594" idx="0"/>
              </p:cNvCxnSpPr>
              <p:nvPr/>
            </p:nvCxnSpPr>
            <p:spPr bwMode="auto">
              <a:xfrm>
                <a:off x="1416" y="3255"/>
                <a:ext cx="144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03" name="AutoShape 52"/>
              <p:cNvCxnSpPr>
                <a:cxnSpLocks noChangeShapeType="1"/>
                <a:stCxn id="18593" idx="2"/>
                <a:endCxn id="18592" idx="0"/>
              </p:cNvCxnSpPr>
              <p:nvPr/>
            </p:nvCxnSpPr>
            <p:spPr bwMode="auto">
              <a:xfrm>
                <a:off x="1848" y="3255"/>
                <a:ext cx="0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04" name="AutoShape 53"/>
              <p:cNvCxnSpPr>
                <a:cxnSpLocks noChangeShapeType="1"/>
                <a:stCxn id="18590" idx="2"/>
                <a:endCxn id="18595" idx="0"/>
              </p:cNvCxnSpPr>
              <p:nvPr/>
            </p:nvCxnSpPr>
            <p:spPr bwMode="auto">
              <a:xfrm>
                <a:off x="1272" y="3639"/>
                <a:ext cx="0" cy="11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05" name="AutoShape 54"/>
              <p:cNvCxnSpPr>
                <a:cxnSpLocks noChangeShapeType="1"/>
                <a:stCxn id="18592" idx="2"/>
                <a:endCxn id="18596" idx="0"/>
              </p:cNvCxnSpPr>
              <p:nvPr/>
            </p:nvCxnSpPr>
            <p:spPr bwMode="auto">
              <a:xfrm flipH="1">
                <a:off x="1704" y="3639"/>
                <a:ext cx="144" cy="11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06" name="AutoShape 55"/>
              <p:cNvCxnSpPr>
                <a:cxnSpLocks noChangeShapeType="1"/>
                <a:stCxn id="18592" idx="2"/>
                <a:endCxn id="18597" idx="0"/>
              </p:cNvCxnSpPr>
              <p:nvPr/>
            </p:nvCxnSpPr>
            <p:spPr bwMode="auto">
              <a:xfrm>
                <a:off x="1848" y="3639"/>
                <a:ext cx="168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8607" name="AutoShape 56"/>
              <p:cNvCxnSpPr>
                <a:cxnSpLocks noChangeShapeType="1"/>
                <a:stCxn id="18596" idx="2"/>
                <a:endCxn id="18598" idx="0"/>
              </p:cNvCxnSpPr>
              <p:nvPr/>
            </p:nvCxnSpPr>
            <p:spPr bwMode="auto">
              <a:xfrm>
                <a:off x="1704" y="3984"/>
                <a:ext cx="0" cy="10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18585" name="AutoShape 57"/>
            <p:cNvCxnSpPr>
              <a:cxnSpLocks noChangeShapeType="1"/>
              <a:stCxn id="18573" idx="2"/>
              <a:endCxn id="18589" idx="0"/>
            </p:cNvCxnSpPr>
            <p:nvPr/>
          </p:nvCxnSpPr>
          <p:spPr bwMode="auto">
            <a:xfrm>
              <a:off x="504" y="2919"/>
              <a:ext cx="624" cy="10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586" name="AutoShape 58"/>
            <p:cNvCxnSpPr>
              <a:cxnSpLocks noChangeShapeType="1"/>
              <a:stCxn id="18570" idx="2"/>
              <a:endCxn id="18573" idx="0"/>
            </p:cNvCxnSpPr>
            <p:nvPr/>
          </p:nvCxnSpPr>
          <p:spPr bwMode="auto">
            <a:xfrm flipH="1">
              <a:off x="504" y="2544"/>
              <a:ext cx="153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587" name="AutoShape 59"/>
            <p:cNvCxnSpPr>
              <a:cxnSpLocks noChangeShapeType="1"/>
              <a:stCxn id="18570" idx="2"/>
              <a:endCxn id="18608" idx="0"/>
            </p:cNvCxnSpPr>
            <p:nvPr/>
          </p:nvCxnSpPr>
          <p:spPr bwMode="auto">
            <a:xfrm>
              <a:off x="2040" y="2544"/>
              <a:ext cx="240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8588" name="AutoShape 60"/>
            <p:cNvCxnSpPr>
              <a:cxnSpLocks noChangeShapeType="1"/>
              <a:stCxn id="18570" idx="2"/>
              <a:endCxn id="18574" idx="0"/>
            </p:cNvCxnSpPr>
            <p:nvPr/>
          </p:nvCxnSpPr>
          <p:spPr bwMode="auto">
            <a:xfrm>
              <a:off x="2040" y="2544"/>
              <a:ext cx="1344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797757" name="Line 61"/>
          <p:cNvSpPr>
            <a:spLocks noChangeShapeType="1"/>
          </p:cNvSpPr>
          <p:nvPr/>
        </p:nvSpPr>
        <p:spPr bwMode="auto">
          <a:xfrm flipH="1">
            <a:off x="2540000" y="3738563"/>
            <a:ext cx="2489200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758" name="Line 62"/>
          <p:cNvSpPr>
            <a:spLocks noChangeShapeType="1"/>
          </p:cNvSpPr>
          <p:nvPr/>
        </p:nvSpPr>
        <p:spPr bwMode="auto">
          <a:xfrm flipH="1">
            <a:off x="2009775" y="4241800"/>
            <a:ext cx="557213" cy="16033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759" name="Line 63"/>
          <p:cNvSpPr>
            <a:spLocks noChangeShapeType="1"/>
          </p:cNvSpPr>
          <p:nvPr/>
        </p:nvSpPr>
        <p:spPr bwMode="auto">
          <a:xfrm>
            <a:off x="2540000" y="4232275"/>
            <a:ext cx="160338" cy="16033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760" name="Line 64"/>
          <p:cNvSpPr>
            <a:spLocks noChangeShapeType="1"/>
          </p:cNvSpPr>
          <p:nvPr/>
        </p:nvSpPr>
        <p:spPr bwMode="auto">
          <a:xfrm flipH="1">
            <a:off x="2014538" y="4725988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761" name="Line 65"/>
          <p:cNvSpPr>
            <a:spLocks noChangeShapeType="1"/>
          </p:cNvSpPr>
          <p:nvPr/>
        </p:nvSpPr>
        <p:spPr bwMode="auto">
          <a:xfrm flipH="1">
            <a:off x="2705100" y="4743450"/>
            <a:ext cx="3175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762" name="Line 66"/>
          <p:cNvSpPr>
            <a:spLocks noChangeShapeType="1"/>
          </p:cNvSpPr>
          <p:nvPr/>
        </p:nvSpPr>
        <p:spPr bwMode="auto">
          <a:xfrm>
            <a:off x="2536825" y="4256088"/>
            <a:ext cx="995363" cy="142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763" name="Line 67"/>
          <p:cNvSpPr>
            <a:spLocks noChangeShapeType="1"/>
          </p:cNvSpPr>
          <p:nvPr/>
        </p:nvSpPr>
        <p:spPr bwMode="auto">
          <a:xfrm flipH="1">
            <a:off x="3136900" y="4732338"/>
            <a:ext cx="398463" cy="203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764" name="Line 68"/>
          <p:cNvSpPr>
            <a:spLocks noChangeShapeType="1"/>
          </p:cNvSpPr>
          <p:nvPr/>
        </p:nvSpPr>
        <p:spPr bwMode="auto">
          <a:xfrm flipH="1">
            <a:off x="2938463" y="5253038"/>
            <a:ext cx="219075" cy="2111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765" name="Line 69"/>
          <p:cNvSpPr>
            <a:spLocks noChangeShapeType="1"/>
          </p:cNvSpPr>
          <p:nvPr/>
        </p:nvSpPr>
        <p:spPr bwMode="auto">
          <a:xfrm>
            <a:off x="2943225" y="5797550"/>
            <a:ext cx="3175" cy="177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8445" name="Group 70"/>
          <p:cNvGrpSpPr>
            <a:grpSpLocks/>
          </p:cNvGrpSpPr>
          <p:nvPr/>
        </p:nvGrpSpPr>
        <p:grpSpPr bwMode="auto">
          <a:xfrm>
            <a:off x="3054350" y="1443038"/>
            <a:ext cx="3205163" cy="1768475"/>
            <a:chOff x="816" y="1056"/>
            <a:chExt cx="4176" cy="2304"/>
          </a:xfrm>
        </p:grpSpPr>
        <p:grpSp>
          <p:nvGrpSpPr>
            <p:cNvPr id="18540" name="Group 71"/>
            <p:cNvGrpSpPr>
              <a:grpSpLocks/>
            </p:cNvGrpSpPr>
            <p:nvPr/>
          </p:nvGrpSpPr>
          <p:grpSpPr bwMode="auto">
            <a:xfrm>
              <a:off x="816" y="1056"/>
              <a:ext cx="4176" cy="2304"/>
              <a:chOff x="336" y="576"/>
              <a:chExt cx="4848" cy="2784"/>
            </a:xfrm>
          </p:grpSpPr>
          <p:sp>
            <p:nvSpPr>
              <p:cNvPr id="18542" name="AutoShape 72"/>
              <p:cNvSpPr>
                <a:spLocks noChangeArrowheads="1"/>
              </p:cNvSpPr>
              <p:nvPr/>
            </p:nvSpPr>
            <p:spPr bwMode="auto">
              <a:xfrm>
                <a:off x="336" y="22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S</a:t>
                </a:r>
              </a:p>
            </p:txBody>
          </p:sp>
          <p:sp>
            <p:nvSpPr>
              <p:cNvPr id="18543" name="AutoShape 73"/>
              <p:cNvSpPr>
                <a:spLocks noChangeArrowheads="1"/>
              </p:cNvSpPr>
              <p:nvPr/>
            </p:nvSpPr>
            <p:spPr bwMode="auto">
              <a:xfrm>
                <a:off x="4704" y="5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/>
                  <a:t>G</a:t>
                </a:r>
              </a:p>
            </p:txBody>
          </p:sp>
          <p:sp>
            <p:nvSpPr>
              <p:cNvPr id="18544" name="AutoShape 74"/>
              <p:cNvSpPr>
                <a:spLocks noChangeArrowheads="1"/>
              </p:cNvSpPr>
              <p:nvPr/>
            </p:nvSpPr>
            <p:spPr bwMode="auto">
              <a:xfrm>
                <a:off x="1728" y="177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d</a:t>
                </a:r>
              </a:p>
            </p:txBody>
          </p:sp>
          <p:sp>
            <p:nvSpPr>
              <p:cNvPr id="18545" name="AutoShape 75"/>
              <p:cNvSpPr>
                <a:spLocks noChangeArrowheads="1"/>
              </p:cNvSpPr>
              <p:nvPr/>
            </p:nvSpPr>
            <p:spPr bwMode="auto">
              <a:xfrm>
                <a:off x="720" y="10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b</a:t>
                </a:r>
              </a:p>
            </p:txBody>
          </p:sp>
          <p:sp>
            <p:nvSpPr>
              <p:cNvPr id="18546" name="AutoShape 76"/>
              <p:cNvSpPr>
                <a:spLocks noChangeArrowheads="1"/>
              </p:cNvSpPr>
              <p:nvPr/>
            </p:nvSpPr>
            <p:spPr bwMode="auto">
              <a:xfrm>
                <a:off x="1200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p</a:t>
                </a:r>
              </a:p>
            </p:txBody>
          </p:sp>
          <p:sp>
            <p:nvSpPr>
              <p:cNvPr id="18547" name="AutoShape 77"/>
              <p:cNvSpPr>
                <a:spLocks noChangeArrowheads="1"/>
              </p:cNvSpPr>
              <p:nvPr/>
            </p:nvSpPr>
            <p:spPr bwMode="auto">
              <a:xfrm>
                <a:off x="2352" y="2880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q</a:t>
                </a:r>
              </a:p>
            </p:txBody>
          </p:sp>
          <p:sp>
            <p:nvSpPr>
              <p:cNvPr id="18548" name="AutoShape 78"/>
              <p:cNvSpPr>
                <a:spLocks noChangeArrowheads="1"/>
              </p:cNvSpPr>
              <p:nvPr/>
            </p:nvSpPr>
            <p:spPr bwMode="auto">
              <a:xfrm>
                <a:off x="2880" y="1008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c</a:t>
                </a:r>
              </a:p>
            </p:txBody>
          </p:sp>
          <p:sp>
            <p:nvSpPr>
              <p:cNvPr id="18549" name="AutoShape 79"/>
              <p:cNvSpPr>
                <a:spLocks noChangeArrowheads="1"/>
              </p:cNvSpPr>
              <p:nvPr/>
            </p:nvSpPr>
            <p:spPr bwMode="auto">
              <a:xfrm>
                <a:off x="3552" y="158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e</a:t>
                </a:r>
              </a:p>
            </p:txBody>
          </p:sp>
          <p:sp>
            <p:nvSpPr>
              <p:cNvPr id="18550" name="AutoShape 80"/>
              <p:cNvSpPr>
                <a:spLocks noChangeArrowheads="1"/>
              </p:cNvSpPr>
              <p:nvPr/>
            </p:nvSpPr>
            <p:spPr bwMode="auto">
              <a:xfrm>
                <a:off x="3168" y="225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h</a:t>
                </a:r>
              </a:p>
            </p:txBody>
          </p:sp>
          <p:sp>
            <p:nvSpPr>
              <p:cNvPr id="18551" name="AutoShape 81"/>
              <p:cNvSpPr>
                <a:spLocks noChangeArrowheads="1"/>
              </p:cNvSpPr>
              <p:nvPr/>
            </p:nvSpPr>
            <p:spPr bwMode="auto">
              <a:xfrm>
                <a:off x="1584" y="624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a</a:t>
                </a:r>
              </a:p>
            </p:txBody>
          </p:sp>
          <p:sp>
            <p:nvSpPr>
              <p:cNvPr id="18552" name="AutoShape 82"/>
              <p:cNvSpPr>
                <a:spLocks noChangeArrowheads="1"/>
              </p:cNvSpPr>
              <p:nvPr/>
            </p:nvSpPr>
            <p:spPr bwMode="auto">
              <a:xfrm>
                <a:off x="4560" y="1872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f</a:t>
                </a:r>
              </a:p>
            </p:txBody>
          </p:sp>
          <p:sp>
            <p:nvSpPr>
              <p:cNvPr id="18553" name="AutoShape 83"/>
              <p:cNvSpPr>
                <a:spLocks noChangeArrowheads="1"/>
              </p:cNvSpPr>
              <p:nvPr/>
            </p:nvSpPr>
            <p:spPr bwMode="auto">
              <a:xfrm>
                <a:off x="4368" y="2736"/>
                <a:ext cx="480" cy="480"/>
              </a:xfrm>
              <a:prstGeom prst="flowChartConnector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 i="1"/>
                  <a:t>r</a:t>
                </a:r>
              </a:p>
            </p:txBody>
          </p:sp>
          <p:cxnSp>
            <p:nvCxnSpPr>
              <p:cNvPr id="18554" name="AutoShape 84"/>
              <p:cNvCxnSpPr>
                <a:cxnSpLocks noChangeShapeType="1"/>
                <a:stCxn id="18542" idx="5"/>
                <a:endCxn id="18546" idx="2"/>
              </p:cNvCxnSpPr>
              <p:nvPr/>
            </p:nvCxnSpPr>
            <p:spPr bwMode="auto">
              <a:xfrm>
                <a:off x="746" y="2618"/>
                <a:ext cx="454" cy="35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55" name="AutoShape 85"/>
              <p:cNvCxnSpPr>
                <a:cxnSpLocks noChangeShapeType="1"/>
                <a:stCxn id="18546" idx="5"/>
                <a:endCxn id="18547" idx="2"/>
              </p:cNvCxnSpPr>
              <p:nvPr/>
            </p:nvCxnSpPr>
            <p:spPr bwMode="auto">
              <a:xfrm flipV="1">
                <a:off x="1610" y="3120"/>
                <a:ext cx="742" cy="2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56" name="AutoShape 86"/>
              <p:cNvCxnSpPr>
                <a:cxnSpLocks noChangeShapeType="1"/>
                <a:stCxn id="18550" idx="3"/>
                <a:endCxn id="18547" idx="7"/>
              </p:cNvCxnSpPr>
              <p:nvPr/>
            </p:nvCxnSpPr>
            <p:spPr bwMode="auto">
              <a:xfrm flipH="1">
                <a:off x="2762" y="2666"/>
                <a:ext cx="476" cy="2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57" name="AutoShape 87"/>
              <p:cNvCxnSpPr>
                <a:cxnSpLocks noChangeShapeType="1"/>
                <a:stCxn id="18550" idx="2"/>
                <a:endCxn id="18546" idx="6"/>
              </p:cNvCxnSpPr>
              <p:nvPr/>
            </p:nvCxnSpPr>
            <p:spPr bwMode="auto">
              <a:xfrm flipH="1">
                <a:off x="1680" y="2496"/>
                <a:ext cx="1488" cy="4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58" name="AutoShape 88"/>
              <p:cNvCxnSpPr>
                <a:cxnSpLocks noChangeShapeType="1"/>
                <a:stCxn id="18549" idx="4"/>
                <a:endCxn id="18550" idx="7"/>
              </p:cNvCxnSpPr>
              <p:nvPr/>
            </p:nvCxnSpPr>
            <p:spPr bwMode="auto">
              <a:xfrm flipH="1">
                <a:off x="3578" y="2064"/>
                <a:ext cx="214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59" name="AutoShape 89"/>
              <p:cNvCxnSpPr>
                <a:cxnSpLocks noChangeShapeType="1"/>
                <a:stCxn id="18549" idx="5"/>
                <a:endCxn id="18553" idx="1"/>
              </p:cNvCxnSpPr>
              <p:nvPr/>
            </p:nvCxnSpPr>
            <p:spPr bwMode="auto">
              <a:xfrm>
                <a:off x="3962" y="1994"/>
                <a:ext cx="476" cy="81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60" name="AutoShape 90"/>
              <p:cNvCxnSpPr>
                <a:cxnSpLocks noChangeShapeType="1"/>
                <a:stCxn id="18553" idx="0"/>
                <a:endCxn id="18552" idx="4"/>
              </p:cNvCxnSpPr>
              <p:nvPr/>
            </p:nvCxnSpPr>
            <p:spPr bwMode="auto">
              <a:xfrm flipV="1">
                <a:off x="4608" y="2352"/>
                <a:ext cx="192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61" name="AutoShape 91"/>
              <p:cNvCxnSpPr>
                <a:cxnSpLocks noChangeShapeType="1"/>
                <a:stCxn id="18552" idx="0"/>
                <a:endCxn id="18543" idx="4"/>
              </p:cNvCxnSpPr>
              <p:nvPr/>
            </p:nvCxnSpPr>
            <p:spPr bwMode="auto">
              <a:xfrm flipV="1">
                <a:off x="4800" y="1056"/>
                <a:ext cx="144" cy="816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62" name="AutoShape 92"/>
              <p:cNvCxnSpPr>
                <a:cxnSpLocks noChangeShapeType="1"/>
                <a:stCxn id="18542" idx="7"/>
              </p:cNvCxnSpPr>
              <p:nvPr/>
            </p:nvCxnSpPr>
            <p:spPr bwMode="auto">
              <a:xfrm flipV="1">
                <a:off x="746" y="2016"/>
                <a:ext cx="98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63" name="AutoShape 93"/>
              <p:cNvCxnSpPr>
                <a:cxnSpLocks noChangeShapeType="1"/>
                <a:stCxn id="18544" idx="1"/>
                <a:endCxn id="18545" idx="5"/>
              </p:cNvCxnSpPr>
              <p:nvPr/>
            </p:nvCxnSpPr>
            <p:spPr bwMode="auto">
              <a:xfrm flipH="1" flipV="1">
                <a:off x="1130" y="1466"/>
                <a:ext cx="668" cy="38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64" name="AutoShape 94"/>
              <p:cNvCxnSpPr>
                <a:cxnSpLocks noChangeShapeType="1"/>
                <a:endCxn id="18551" idx="2"/>
              </p:cNvCxnSpPr>
              <p:nvPr/>
            </p:nvCxnSpPr>
            <p:spPr bwMode="auto">
              <a:xfrm flipV="1">
                <a:off x="1152" y="864"/>
                <a:ext cx="432" cy="26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65" name="AutoShape 95"/>
              <p:cNvCxnSpPr>
                <a:cxnSpLocks noChangeShapeType="1"/>
                <a:stCxn id="18548" idx="2"/>
                <a:endCxn id="18551" idx="6"/>
              </p:cNvCxnSpPr>
              <p:nvPr/>
            </p:nvCxnSpPr>
            <p:spPr bwMode="auto">
              <a:xfrm flipH="1" flipV="1">
                <a:off x="2064" y="864"/>
                <a:ext cx="816" cy="38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66" name="AutoShape 96"/>
              <p:cNvCxnSpPr>
                <a:cxnSpLocks noChangeShapeType="1"/>
                <a:stCxn id="18544" idx="7"/>
                <a:endCxn id="18548" idx="3"/>
              </p:cNvCxnSpPr>
              <p:nvPr/>
            </p:nvCxnSpPr>
            <p:spPr bwMode="auto">
              <a:xfrm flipV="1">
                <a:off x="2138" y="1418"/>
                <a:ext cx="812" cy="428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67" name="AutoShape 97"/>
              <p:cNvCxnSpPr>
                <a:cxnSpLocks noChangeShapeType="1"/>
                <a:stCxn id="18544" idx="6"/>
                <a:endCxn id="18549" idx="2"/>
              </p:cNvCxnSpPr>
              <p:nvPr/>
            </p:nvCxnSpPr>
            <p:spPr bwMode="auto">
              <a:xfrm flipV="1">
                <a:off x="2208" y="1824"/>
                <a:ext cx="1344" cy="192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68" name="AutoShape 98"/>
              <p:cNvCxnSpPr>
                <a:cxnSpLocks noChangeShapeType="1"/>
                <a:stCxn id="18552" idx="1"/>
                <a:endCxn id="18548" idx="6"/>
              </p:cNvCxnSpPr>
              <p:nvPr/>
            </p:nvCxnSpPr>
            <p:spPr bwMode="auto">
              <a:xfrm rot="5400000" flipH="1">
                <a:off x="3648" y="960"/>
                <a:ext cx="694" cy="1270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18569" name="AutoShape 99"/>
              <p:cNvCxnSpPr>
                <a:cxnSpLocks noChangeShapeType="1"/>
                <a:stCxn id="18542" idx="6"/>
                <a:endCxn id="18549" idx="3"/>
              </p:cNvCxnSpPr>
              <p:nvPr/>
            </p:nvCxnSpPr>
            <p:spPr bwMode="auto">
              <a:xfrm flipV="1">
                <a:off x="816" y="1994"/>
                <a:ext cx="2806" cy="454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</p:grpSp>
        <p:cxnSp>
          <p:nvCxnSpPr>
            <p:cNvPr id="18541" name="AutoShape 100"/>
            <p:cNvCxnSpPr>
              <a:cxnSpLocks noChangeShapeType="1"/>
              <a:stCxn id="18547" idx="6"/>
              <a:endCxn id="18553" idx="2"/>
            </p:cNvCxnSpPr>
            <p:nvPr/>
          </p:nvCxnSpPr>
          <p:spPr bwMode="auto">
            <a:xfrm flipV="1">
              <a:off x="2966" y="3043"/>
              <a:ext cx="1323" cy="119"/>
            </a:xfrm>
            <a:prstGeom prst="straightConnector1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</p:cxnSp>
      </p:grpSp>
      <p:sp>
        <p:nvSpPr>
          <p:cNvPr id="18446" name="AutoShape 101"/>
          <p:cNvSpPr>
            <a:spLocks noChangeArrowheads="1"/>
          </p:cNvSpPr>
          <p:nvPr/>
        </p:nvSpPr>
        <p:spPr bwMode="auto">
          <a:xfrm>
            <a:off x="3054350" y="2479675"/>
            <a:ext cx="317500" cy="304800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200"/>
          </a:p>
        </p:txBody>
      </p:sp>
      <p:grpSp>
        <p:nvGrpSpPr>
          <p:cNvPr id="7" name="Group 102"/>
          <p:cNvGrpSpPr>
            <a:grpSpLocks/>
          </p:cNvGrpSpPr>
          <p:nvPr/>
        </p:nvGrpSpPr>
        <p:grpSpPr bwMode="auto">
          <a:xfrm>
            <a:off x="3895725" y="2906713"/>
            <a:ext cx="808038" cy="304800"/>
            <a:chOff x="1913" y="2963"/>
            <a:chExt cx="1053" cy="397"/>
          </a:xfrm>
        </p:grpSpPr>
        <p:sp>
          <p:nvSpPr>
            <p:cNvPr id="18538" name="AutoShape 103"/>
            <p:cNvSpPr>
              <a:spLocks noChangeArrowheads="1"/>
            </p:cNvSpPr>
            <p:nvPr/>
          </p:nvSpPr>
          <p:spPr bwMode="auto">
            <a:xfrm>
              <a:off x="2553" y="2963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i="1"/>
                <a:t>q</a:t>
              </a:r>
            </a:p>
          </p:txBody>
        </p:sp>
        <p:cxnSp>
          <p:nvCxnSpPr>
            <p:cNvPr id="18539" name="AutoShape 104"/>
            <p:cNvCxnSpPr>
              <a:cxnSpLocks noChangeShapeType="1"/>
              <a:stCxn id="18536" idx="5"/>
              <a:endCxn id="18538" idx="2"/>
            </p:cNvCxnSpPr>
            <p:nvPr/>
          </p:nvCxnSpPr>
          <p:spPr bwMode="auto">
            <a:xfrm flipV="1">
              <a:off x="1913" y="3162"/>
              <a:ext cx="628" cy="33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8" name="Group 105"/>
          <p:cNvGrpSpPr>
            <a:grpSpLocks/>
          </p:cNvGrpSpPr>
          <p:nvPr/>
        </p:nvGrpSpPr>
        <p:grpSpPr bwMode="auto">
          <a:xfrm>
            <a:off x="3625850" y="2662238"/>
            <a:ext cx="1290638" cy="457200"/>
            <a:chOff x="1560" y="2645"/>
            <a:chExt cx="1683" cy="596"/>
          </a:xfrm>
        </p:grpSpPr>
        <p:sp>
          <p:nvSpPr>
            <p:cNvPr id="18536" name="AutoShape 106"/>
            <p:cNvSpPr>
              <a:spLocks noChangeArrowheads="1"/>
            </p:cNvSpPr>
            <p:nvPr/>
          </p:nvSpPr>
          <p:spPr bwMode="auto">
            <a:xfrm>
              <a:off x="1560" y="2844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i="1"/>
                <a:t>p</a:t>
              </a:r>
            </a:p>
          </p:txBody>
        </p:sp>
        <p:cxnSp>
          <p:nvCxnSpPr>
            <p:cNvPr id="18537" name="AutoShape 107"/>
            <p:cNvCxnSpPr>
              <a:cxnSpLocks noChangeShapeType="1"/>
              <a:stCxn id="18534" idx="2"/>
              <a:endCxn id="18536" idx="6"/>
            </p:cNvCxnSpPr>
            <p:nvPr/>
          </p:nvCxnSpPr>
          <p:spPr bwMode="auto">
            <a:xfrm flipH="1">
              <a:off x="1986" y="2645"/>
              <a:ext cx="1257" cy="39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9" name="Group 108"/>
          <p:cNvGrpSpPr>
            <a:grpSpLocks/>
          </p:cNvGrpSpPr>
          <p:nvPr/>
        </p:nvGrpSpPr>
        <p:grpSpPr bwMode="auto">
          <a:xfrm>
            <a:off x="4926013" y="2397125"/>
            <a:ext cx="412750" cy="419100"/>
            <a:chOff x="3255" y="2299"/>
            <a:chExt cx="538" cy="545"/>
          </a:xfrm>
        </p:grpSpPr>
        <p:sp>
          <p:nvSpPr>
            <p:cNvPr id="18534" name="AutoShape 109"/>
            <p:cNvSpPr>
              <a:spLocks noChangeArrowheads="1"/>
            </p:cNvSpPr>
            <p:nvPr/>
          </p:nvSpPr>
          <p:spPr bwMode="auto">
            <a:xfrm>
              <a:off x="3255" y="2446"/>
              <a:ext cx="414" cy="398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i="1"/>
                <a:t>h</a:t>
              </a:r>
            </a:p>
          </p:txBody>
        </p:sp>
        <p:cxnSp>
          <p:nvCxnSpPr>
            <p:cNvPr id="18535" name="AutoShape 110"/>
            <p:cNvCxnSpPr>
              <a:cxnSpLocks noChangeShapeType="1"/>
              <a:stCxn id="18520" idx="4"/>
              <a:endCxn id="18534" idx="7"/>
            </p:cNvCxnSpPr>
            <p:nvPr/>
          </p:nvCxnSpPr>
          <p:spPr bwMode="auto">
            <a:xfrm flipH="1">
              <a:off x="3608" y="2299"/>
              <a:ext cx="185" cy="193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0" name="Group 111"/>
          <p:cNvGrpSpPr>
            <a:grpSpLocks/>
          </p:cNvGrpSpPr>
          <p:nvPr/>
        </p:nvGrpSpPr>
        <p:grpSpPr bwMode="auto">
          <a:xfrm>
            <a:off x="5846763" y="2266950"/>
            <a:ext cx="317500" cy="539750"/>
            <a:chOff x="4454" y="2129"/>
            <a:chExt cx="414" cy="703"/>
          </a:xfrm>
        </p:grpSpPr>
        <p:sp>
          <p:nvSpPr>
            <p:cNvPr id="18532" name="AutoShape 112"/>
            <p:cNvSpPr>
              <a:spLocks noChangeArrowheads="1"/>
            </p:cNvSpPr>
            <p:nvPr/>
          </p:nvSpPr>
          <p:spPr bwMode="auto">
            <a:xfrm>
              <a:off x="4454" y="212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i="1"/>
                <a:t>f</a:t>
              </a:r>
            </a:p>
          </p:txBody>
        </p:sp>
        <p:cxnSp>
          <p:nvCxnSpPr>
            <p:cNvPr id="18533" name="AutoShape 113"/>
            <p:cNvCxnSpPr>
              <a:cxnSpLocks noChangeShapeType="1"/>
              <a:stCxn id="797828" idx="0"/>
              <a:endCxn id="18532" idx="4"/>
            </p:cNvCxnSpPr>
            <p:nvPr/>
          </p:nvCxnSpPr>
          <p:spPr bwMode="auto">
            <a:xfrm flipV="1">
              <a:off x="4496" y="2538"/>
              <a:ext cx="165" cy="294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1" name="Group 114"/>
          <p:cNvGrpSpPr>
            <a:grpSpLocks/>
          </p:cNvGrpSpPr>
          <p:nvPr/>
        </p:nvGrpSpPr>
        <p:grpSpPr bwMode="auto">
          <a:xfrm>
            <a:off x="5942013" y="1443038"/>
            <a:ext cx="317500" cy="814387"/>
            <a:chOff x="4579" y="1056"/>
            <a:chExt cx="413" cy="1061"/>
          </a:xfrm>
        </p:grpSpPr>
        <p:sp>
          <p:nvSpPr>
            <p:cNvPr id="18530" name="AutoShape 115"/>
            <p:cNvSpPr>
              <a:spLocks noChangeArrowheads="1"/>
            </p:cNvSpPr>
            <p:nvPr/>
          </p:nvSpPr>
          <p:spPr bwMode="auto">
            <a:xfrm>
              <a:off x="4579" y="105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/>
            </a:p>
          </p:txBody>
        </p:sp>
        <p:cxnSp>
          <p:nvCxnSpPr>
            <p:cNvPr id="18531" name="AutoShape 116"/>
            <p:cNvCxnSpPr>
              <a:cxnSpLocks noChangeShapeType="1"/>
              <a:stCxn id="18532" idx="0"/>
              <a:endCxn id="18530" idx="4"/>
            </p:cNvCxnSpPr>
            <p:nvPr/>
          </p:nvCxnSpPr>
          <p:spPr bwMode="auto">
            <a:xfrm flipV="1">
              <a:off x="4661" y="1465"/>
              <a:ext cx="125" cy="652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2" name="Group 117"/>
          <p:cNvGrpSpPr>
            <a:grpSpLocks/>
          </p:cNvGrpSpPr>
          <p:nvPr/>
        </p:nvGrpSpPr>
        <p:grpSpPr bwMode="auto">
          <a:xfrm>
            <a:off x="3325813" y="2205038"/>
            <a:ext cx="966787" cy="309562"/>
            <a:chOff x="1169" y="2049"/>
            <a:chExt cx="1260" cy="404"/>
          </a:xfrm>
        </p:grpSpPr>
        <p:sp>
          <p:nvSpPr>
            <p:cNvPr id="18528" name="AutoShape 118"/>
            <p:cNvSpPr>
              <a:spLocks noChangeArrowheads="1"/>
            </p:cNvSpPr>
            <p:nvPr/>
          </p:nvSpPr>
          <p:spPr bwMode="auto">
            <a:xfrm>
              <a:off x="2015" y="2049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i="1"/>
                <a:t>d</a:t>
              </a:r>
            </a:p>
          </p:txBody>
        </p:sp>
        <p:cxnSp>
          <p:nvCxnSpPr>
            <p:cNvPr id="18529" name="AutoShape 119"/>
            <p:cNvCxnSpPr>
              <a:cxnSpLocks noChangeShapeType="1"/>
              <a:stCxn id="18446" idx="7"/>
            </p:cNvCxnSpPr>
            <p:nvPr/>
          </p:nvCxnSpPr>
          <p:spPr bwMode="auto">
            <a:xfrm flipV="1">
              <a:off x="1169" y="2236"/>
              <a:ext cx="846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3" name="Group 120"/>
          <p:cNvGrpSpPr>
            <a:grpSpLocks/>
          </p:cNvGrpSpPr>
          <p:nvPr/>
        </p:nvGrpSpPr>
        <p:grpSpPr bwMode="auto">
          <a:xfrm>
            <a:off x="3308350" y="1747838"/>
            <a:ext cx="712788" cy="492125"/>
            <a:chOff x="1147" y="1453"/>
            <a:chExt cx="929" cy="642"/>
          </a:xfrm>
        </p:grpSpPr>
        <p:sp>
          <p:nvSpPr>
            <p:cNvPr id="18526" name="AutoShape 121"/>
            <p:cNvSpPr>
              <a:spLocks noChangeArrowheads="1"/>
            </p:cNvSpPr>
            <p:nvPr/>
          </p:nvSpPr>
          <p:spPr bwMode="auto">
            <a:xfrm>
              <a:off x="1147" y="1453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i="1"/>
                <a:t>b</a:t>
              </a:r>
            </a:p>
          </p:txBody>
        </p:sp>
        <p:cxnSp>
          <p:nvCxnSpPr>
            <p:cNvPr id="18527" name="AutoShape 122"/>
            <p:cNvCxnSpPr>
              <a:cxnSpLocks noChangeShapeType="1"/>
              <a:stCxn id="18528" idx="1"/>
              <a:endCxn id="18526" idx="5"/>
            </p:cNvCxnSpPr>
            <p:nvPr/>
          </p:nvCxnSpPr>
          <p:spPr bwMode="auto">
            <a:xfrm flipH="1" flipV="1">
              <a:off x="1500" y="1804"/>
              <a:ext cx="576" cy="291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4" name="Group 123"/>
          <p:cNvGrpSpPr>
            <a:grpSpLocks/>
          </p:cNvGrpSpPr>
          <p:nvPr/>
        </p:nvGrpSpPr>
        <p:grpSpPr bwMode="auto">
          <a:xfrm>
            <a:off x="3584575" y="1473200"/>
            <a:ext cx="611188" cy="319088"/>
            <a:chOff x="1507" y="1096"/>
            <a:chExt cx="797" cy="416"/>
          </a:xfrm>
        </p:grpSpPr>
        <p:sp>
          <p:nvSpPr>
            <p:cNvPr id="18524" name="AutoShape 124"/>
            <p:cNvSpPr>
              <a:spLocks noChangeArrowheads="1"/>
            </p:cNvSpPr>
            <p:nvPr/>
          </p:nvSpPr>
          <p:spPr bwMode="auto">
            <a:xfrm>
              <a:off x="1891" y="1096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i="1"/>
                <a:t>a</a:t>
              </a:r>
            </a:p>
          </p:txBody>
        </p:sp>
        <p:cxnSp>
          <p:nvCxnSpPr>
            <p:cNvPr id="18525" name="AutoShape 125"/>
            <p:cNvCxnSpPr>
              <a:cxnSpLocks noChangeShapeType="1"/>
              <a:endCxn id="18524" idx="2"/>
            </p:cNvCxnSpPr>
            <p:nvPr/>
          </p:nvCxnSpPr>
          <p:spPr bwMode="auto">
            <a:xfrm flipV="1">
              <a:off x="1507" y="1295"/>
              <a:ext cx="372" cy="217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5" name="Group 126"/>
          <p:cNvGrpSpPr>
            <a:grpSpLocks/>
          </p:cNvGrpSpPr>
          <p:nvPr/>
        </p:nvGrpSpPr>
        <p:grpSpPr bwMode="auto">
          <a:xfrm>
            <a:off x="4244975" y="1717675"/>
            <a:ext cx="808038" cy="522288"/>
            <a:chOff x="2368" y="1414"/>
            <a:chExt cx="1053" cy="681"/>
          </a:xfrm>
        </p:grpSpPr>
        <p:sp>
          <p:nvSpPr>
            <p:cNvPr id="18522" name="AutoShape 127"/>
            <p:cNvSpPr>
              <a:spLocks noChangeArrowheads="1"/>
            </p:cNvSpPr>
            <p:nvPr/>
          </p:nvSpPr>
          <p:spPr bwMode="auto">
            <a:xfrm>
              <a:off x="3007" y="1414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i="1"/>
                <a:t>c</a:t>
              </a:r>
            </a:p>
          </p:txBody>
        </p:sp>
        <p:cxnSp>
          <p:nvCxnSpPr>
            <p:cNvPr id="18523" name="AutoShape 128"/>
            <p:cNvCxnSpPr>
              <a:cxnSpLocks noChangeShapeType="1"/>
              <a:stCxn id="18528" idx="7"/>
              <a:endCxn id="18522" idx="3"/>
            </p:cNvCxnSpPr>
            <p:nvPr/>
          </p:nvCxnSpPr>
          <p:spPr bwMode="auto">
            <a:xfrm flipV="1">
              <a:off x="2368" y="1765"/>
              <a:ext cx="700" cy="330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16" name="Group 129"/>
          <p:cNvGrpSpPr>
            <a:grpSpLocks/>
          </p:cNvGrpSpPr>
          <p:nvPr/>
        </p:nvGrpSpPr>
        <p:grpSpPr bwMode="auto">
          <a:xfrm>
            <a:off x="4302125" y="2082800"/>
            <a:ext cx="1195388" cy="304800"/>
            <a:chOff x="2441" y="1890"/>
            <a:chExt cx="1559" cy="397"/>
          </a:xfrm>
        </p:grpSpPr>
        <p:sp>
          <p:nvSpPr>
            <p:cNvPr id="18520" name="AutoShape 130"/>
            <p:cNvSpPr>
              <a:spLocks noChangeArrowheads="1"/>
            </p:cNvSpPr>
            <p:nvPr/>
          </p:nvSpPr>
          <p:spPr bwMode="auto">
            <a:xfrm>
              <a:off x="3586" y="1890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i="1"/>
                <a:t>e</a:t>
              </a:r>
            </a:p>
          </p:txBody>
        </p:sp>
        <p:cxnSp>
          <p:nvCxnSpPr>
            <p:cNvPr id="18521" name="AutoShape 131"/>
            <p:cNvCxnSpPr>
              <a:cxnSpLocks noChangeShapeType="1"/>
              <a:stCxn id="18528" idx="6"/>
              <a:endCxn id="18520" idx="2"/>
            </p:cNvCxnSpPr>
            <p:nvPr/>
          </p:nvCxnSpPr>
          <p:spPr bwMode="auto">
            <a:xfrm flipV="1">
              <a:off x="2441" y="2089"/>
              <a:ext cx="1133" cy="159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797828" name="AutoShape 132"/>
          <p:cNvSpPr>
            <a:spLocks noChangeArrowheads="1"/>
          </p:cNvSpPr>
          <p:nvPr/>
        </p:nvSpPr>
        <p:spPr bwMode="auto">
          <a:xfrm>
            <a:off x="5719763" y="2816225"/>
            <a:ext cx="317500" cy="303213"/>
          </a:xfrm>
          <a:prstGeom prst="flowChartConnector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i="1"/>
              <a:t>r</a:t>
            </a:r>
          </a:p>
        </p:txBody>
      </p:sp>
      <p:cxnSp>
        <p:nvCxnSpPr>
          <p:cNvPr id="797829" name="AutoShape 133"/>
          <p:cNvCxnSpPr>
            <a:cxnSpLocks noChangeShapeType="1"/>
            <a:stCxn id="18520" idx="5"/>
            <a:endCxn id="797828" idx="1"/>
          </p:cNvCxnSpPr>
          <p:nvPr/>
        </p:nvCxnSpPr>
        <p:spPr bwMode="auto">
          <a:xfrm>
            <a:off x="5451475" y="2362200"/>
            <a:ext cx="314325" cy="479425"/>
          </a:xfrm>
          <a:prstGeom prst="straightConnector1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</p:spPr>
      </p:cxnSp>
      <p:grpSp>
        <p:nvGrpSpPr>
          <p:cNvPr id="17" name="Group 134"/>
          <p:cNvGrpSpPr>
            <a:grpSpLocks/>
          </p:cNvGrpSpPr>
          <p:nvPr/>
        </p:nvGrpSpPr>
        <p:grpSpPr bwMode="auto">
          <a:xfrm>
            <a:off x="3879850" y="1479550"/>
            <a:ext cx="846138" cy="390525"/>
            <a:chOff x="1891" y="1104"/>
            <a:chExt cx="1104" cy="509"/>
          </a:xfrm>
        </p:grpSpPr>
        <p:cxnSp>
          <p:nvCxnSpPr>
            <p:cNvPr id="18518" name="AutoShape 135"/>
            <p:cNvCxnSpPr>
              <a:cxnSpLocks noChangeShapeType="1"/>
              <a:stCxn id="18522" idx="2"/>
              <a:endCxn id="18524" idx="6"/>
            </p:cNvCxnSpPr>
            <p:nvPr/>
          </p:nvCxnSpPr>
          <p:spPr bwMode="auto">
            <a:xfrm flipH="1" flipV="1">
              <a:off x="2316" y="1295"/>
              <a:ext cx="679" cy="318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8519" name="AutoShape 136"/>
            <p:cNvSpPr>
              <a:spLocks noChangeArrowheads="1"/>
            </p:cNvSpPr>
            <p:nvPr/>
          </p:nvSpPr>
          <p:spPr bwMode="auto">
            <a:xfrm>
              <a:off x="1891" y="1104"/>
              <a:ext cx="413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 i="1"/>
            </a:p>
          </p:txBody>
        </p:sp>
      </p:grpSp>
      <p:grpSp>
        <p:nvGrpSpPr>
          <p:cNvPr id="18" name="Group 137"/>
          <p:cNvGrpSpPr>
            <a:grpSpLocks/>
          </p:cNvGrpSpPr>
          <p:nvPr/>
        </p:nvGrpSpPr>
        <p:grpSpPr bwMode="auto">
          <a:xfrm>
            <a:off x="4749800" y="1727200"/>
            <a:ext cx="1143000" cy="574675"/>
            <a:chOff x="3024" y="1427"/>
            <a:chExt cx="1491" cy="748"/>
          </a:xfrm>
        </p:grpSpPr>
        <p:cxnSp>
          <p:nvCxnSpPr>
            <p:cNvPr id="18516" name="AutoShape 138"/>
            <p:cNvCxnSpPr>
              <a:cxnSpLocks noChangeShapeType="1"/>
              <a:stCxn id="18532" idx="1"/>
              <a:endCxn id="18522" idx="6"/>
            </p:cNvCxnSpPr>
            <p:nvPr/>
          </p:nvCxnSpPr>
          <p:spPr bwMode="auto">
            <a:xfrm rot="5400000" flipH="1">
              <a:off x="3693" y="1353"/>
              <a:ext cx="562" cy="1082"/>
            </a:xfrm>
            <a:prstGeom prst="curvedConnector2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8517" name="AutoShape 139"/>
            <p:cNvSpPr>
              <a:spLocks noChangeArrowheads="1"/>
            </p:cNvSpPr>
            <p:nvPr/>
          </p:nvSpPr>
          <p:spPr bwMode="auto">
            <a:xfrm>
              <a:off x="3024" y="1427"/>
              <a:ext cx="414" cy="397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 i="1"/>
            </a:p>
          </p:txBody>
        </p:sp>
      </p:grpSp>
      <p:sp>
        <p:nvSpPr>
          <p:cNvPr id="18461" name="Line 140"/>
          <p:cNvSpPr>
            <a:spLocks noChangeShapeType="1"/>
          </p:cNvSpPr>
          <p:nvPr/>
        </p:nvSpPr>
        <p:spPr bwMode="auto">
          <a:xfrm>
            <a:off x="366713" y="3371850"/>
            <a:ext cx="8529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837" name="Oval 141"/>
          <p:cNvSpPr>
            <a:spLocks noChangeArrowheads="1"/>
          </p:cNvSpPr>
          <p:nvPr/>
        </p:nvSpPr>
        <p:spPr bwMode="auto">
          <a:xfrm>
            <a:off x="4845050" y="3478213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38" name="Oval 142"/>
          <p:cNvSpPr>
            <a:spLocks noChangeArrowheads="1"/>
          </p:cNvSpPr>
          <p:nvPr/>
        </p:nvSpPr>
        <p:spPr bwMode="auto">
          <a:xfrm>
            <a:off x="2433638" y="3971925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39" name="Oval 143"/>
          <p:cNvSpPr>
            <a:spLocks noChangeArrowheads="1"/>
          </p:cNvSpPr>
          <p:nvPr/>
        </p:nvSpPr>
        <p:spPr bwMode="auto">
          <a:xfrm>
            <a:off x="1870075" y="4451350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40" name="Oval 144"/>
          <p:cNvSpPr>
            <a:spLocks noChangeArrowheads="1"/>
          </p:cNvSpPr>
          <p:nvPr/>
        </p:nvSpPr>
        <p:spPr bwMode="auto">
          <a:xfrm>
            <a:off x="2570163" y="4451350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41" name="Oval 145"/>
          <p:cNvSpPr>
            <a:spLocks noChangeArrowheads="1"/>
          </p:cNvSpPr>
          <p:nvPr/>
        </p:nvSpPr>
        <p:spPr bwMode="auto">
          <a:xfrm>
            <a:off x="3390900" y="44338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42" name="Oval 146"/>
          <p:cNvSpPr>
            <a:spLocks noChangeArrowheads="1"/>
          </p:cNvSpPr>
          <p:nvPr/>
        </p:nvSpPr>
        <p:spPr bwMode="auto">
          <a:xfrm>
            <a:off x="1868488" y="5006975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43" name="Oval 147"/>
          <p:cNvSpPr>
            <a:spLocks noChangeArrowheads="1"/>
          </p:cNvSpPr>
          <p:nvPr/>
        </p:nvSpPr>
        <p:spPr bwMode="auto">
          <a:xfrm>
            <a:off x="2560638" y="4999038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44" name="Oval 148"/>
          <p:cNvSpPr>
            <a:spLocks noChangeArrowheads="1"/>
          </p:cNvSpPr>
          <p:nvPr/>
        </p:nvSpPr>
        <p:spPr bwMode="auto">
          <a:xfrm>
            <a:off x="3030538" y="4981575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45" name="Oval 149"/>
          <p:cNvSpPr>
            <a:spLocks noChangeArrowheads="1"/>
          </p:cNvSpPr>
          <p:nvPr/>
        </p:nvSpPr>
        <p:spPr bwMode="auto">
          <a:xfrm>
            <a:off x="3706813" y="4972050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46" name="Oval 150"/>
          <p:cNvSpPr>
            <a:spLocks noChangeArrowheads="1"/>
          </p:cNvSpPr>
          <p:nvPr/>
        </p:nvSpPr>
        <p:spPr bwMode="auto">
          <a:xfrm>
            <a:off x="2792413" y="5510213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47" name="Oval 151"/>
          <p:cNvSpPr>
            <a:spLocks noChangeArrowheads="1"/>
          </p:cNvSpPr>
          <p:nvPr/>
        </p:nvSpPr>
        <p:spPr bwMode="auto">
          <a:xfrm>
            <a:off x="3236913" y="5518150"/>
            <a:ext cx="290512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48" name="Oval 152"/>
          <p:cNvSpPr>
            <a:spLocks noChangeArrowheads="1"/>
          </p:cNvSpPr>
          <p:nvPr/>
        </p:nvSpPr>
        <p:spPr bwMode="auto">
          <a:xfrm>
            <a:off x="2809875" y="601503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49" name="Oval 153"/>
          <p:cNvSpPr>
            <a:spLocks noChangeArrowheads="1"/>
          </p:cNvSpPr>
          <p:nvPr/>
        </p:nvSpPr>
        <p:spPr bwMode="auto">
          <a:xfrm>
            <a:off x="3697288" y="5519738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50" name="Oval 154"/>
          <p:cNvSpPr>
            <a:spLocks noChangeArrowheads="1"/>
          </p:cNvSpPr>
          <p:nvPr/>
        </p:nvSpPr>
        <p:spPr bwMode="auto">
          <a:xfrm>
            <a:off x="3476625" y="6007100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51" name="Oval 155"/>
          <p:cNvSpPr>
            <a:spLocks noChangeArrowheads="1"/>
          </p:cNvSpPr>
          <p:nvPr/>
        </p:nvSpPr>
        <p:spPr bwMode="auto">
          <a:xfrm>
            <a:off x="3959225" y="6034088"/>
            <a:ext cx="290513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52" name="Oval 156"/>
          <p:cNvSpPr>
            <a:spLocks noChangeArrowheads="1"/>
          </p:cNvSpPr>
          <p:nvPr/>
        </p:nvSpPr>
        <p:spPr bwMode="auto">
          <a:xfrm>
            <a:off x="3492500" y="6477000"/>
            <a:ext cx="290513" cy="265113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53" name="Line 157"/>
          <p:cNvSpPr>
            <a:spLocks noChangeShapeType="1"/>
          </p:cNvSpPr>
          <p:nvPr/>
        </p:nvSpPr>
        <p:spPr bwMode="auto">
          <a:xfrm flipH="1" flipV="1">
            <a:off x="3529013" y="4733925"/>
            <a:ext cx="309562" cy="1809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854" name="Line 158"/>
          <p:cNvSpPr>
            <a:spLocks noChangeShapeType="1"/>
          </p:cNvSpPr>
          <p:nvPr/>
        </p:nvSpPr>
        <p:spPr bwMode="auto">
          <a:xfrm flipH="1" flipV="1">
            <a:off x="3143250" y="5254625"/>
            <a:ext cx="258763" cy="214313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855" name="Line 159"/>
          <p:cNvSpPr>
            <a:spLocks noChangeShapeType="1"/>
          </p:cNvSpPr>
          <p:nvPr/>
        </p:nvSpPr>
        <p:spPr bwMode="auto">
          <a:xfrm flipH="1" flipV="1">
            <a:off x="3843338" y="5253038"/>
            <a:ext cx="3175" cy="2238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856" name="Line 160"/>
          <p:cNvSpPr>
            <a:spLocks noChangeShapeType="1"/>
          </p:cNvSpPr>
          <p:nvPr/>
        </p:nvSpPr>
        <p:spPr bwMode="auto">
          <a:xfrm flipH="1" flipV="1">
            <a:off x="3833813" y="5791200"/>
            <a:ext cx="258762" cy="19685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857" name="Line 161"/>
          <p:cNvSpPr>
            <a:spLocks noChangeShapeType="1"/>
          </p:cNvSpPr>
          <p:nvPr/>
        </p:nvSpPr>
        <p:spPr bwMode="auto">
          <a:xfrm flipV="1">
            <a:off x="3622675" y="5792788"/>
            <a:ext cx="212725" cy="163512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7858" name="Line 162"/>
          <p:cNvSpPr>
            <a:spLocks noChangeShapeType="1"/>
          </p:cNvSpPr>
          <p:nvPr/>
        </p:nvSpPr>
        <p:spPr bwMode="auto">
          <a:xfrm flipV="1">
            <a:off x="3605213" y="6280150"/>
            <a:ext cx="7937" cy="17303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84" name="Oval 163"/>
          <p:cNvSpPr>
            <a:spLocks noChangeArrowheads="1"/>
          </p:cNvSpPr>
          <p:nvPr/>
        </p:nvSpPr>
        <p:spPr bwMode="auto">
          <a:xfrm>
            <a:off x="4846638" y="347980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60" name="Oval 164"/>
          <p:cNvSpPr>
            <a:spLocks noChangeArrowheads="1"/>
          </p:cNvSpPr>
          <p:nvPr/>
        </p:nvSpPr>
        <p:spPr bwMode="auto">
          <a:xfrm>
            <a:off x="2435225" y="397351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61" name="Oval 165"/>
          <p:cNvSpPr>
            <a:spLocks noChangeArrowheads="1"/>
          </p:cNvSpPr>
          <p:nvPr/>
        </p:nvSpPr>
        <p:spPr bwMode="auto">
          <a:xfrm>
            <a:off x="5229225" y="390683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62" name="Oval 166"/>
          <p:cNvSpPr>
            <a:spLocks noChangeArrowheads="1"/>
          </p:cNvSpPr>
          <p:nvPr/>
        </p:nvSpPr>
        <p:spPr bwMode="auto">
          <a:xfrm>
            <a:off x="6973888" y="392271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63" name="Oval 167"/>
          <p:cNvSpPr>
            <a:spLocks noChangeArrowheads="1"/>
          </p:cNvSpPr>
          <p:nvPr/>
        </p:nvSpPr>
        <p:spPr bwMode="auto">
          <a:xfrm>
            <a:off x="1871663" y="445293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64" name="Oval 168"/>
          <p:cNvSpPr>
            <a:spLocks noChangeArrowheads="1"/>
          </p:cNvSpPr>
          <p:nvPr/>
        </p:nvSpPr>
        <p:spPr bwMode="auto">
          <a:xfrm>
            <a:off x="2571750" y="445293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65" name="Oval 169"/>
          <p:cNvSpPr>
            <a:spLocks noChangeArrowheads="1"/>
          </p:cNvSpPr>
          <p:nvPr/>
        </p:nvSpPr>
        <p:spPr bwMode="auto">
          <a:xfrm>
            <a:off x="3392488" y="443547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66" name="Oval 170"/>
          <p:cNvSpPr>
            <a:spLocks noChangeArrowheads="1"/>
          </p:cNvSpPr>
          <p:nvPr/>
        </p:nvSpPr>
        <p:spPr bwMode="auto">
          <a:xfrm>
            <a:off x="1870075" y="50085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67" name="Oval 171"/>
          <p:cNvSpPr>
            <a:spLocks noChangeArrowheads="1"/>
          </p:cNvSpPr>
          <p:nvPr/>
        </p:nvSpPr>
        <p:spPr bwMode="auto">
          <a:xfrm>
            <a:off x="2562225" y="49926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68" name="Oval 172"/>
          <p:cNvSpPr>
            <a:spLocks noChangeArrowheads="1"/>
          </p:cNvSpPr>
          <p:nvPr/>
        </p:nvSpPr>
        <p:spPr bwMode="auto">
          <a:xfrm>
            <a:off x="3032125" y="49831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69" name="Oval 173"/>
          <p:cNvSpPr>
            <a:spLocks noChangeArrowheads="1"/>
          </p:cNvSpPr>
          <p:nvPr/>
        </p:nvSpPr>
        <p:spPr bwMode="auto">
          <a:xfrm>
            <a:off x="3708400" y="497363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70" name="Oval 174"/>
          <p:cNvSpPr>
            <a:spLocks noChangeArrowheads="1"/>
          </p:cNvSpPr>
          <p:nvPr/>
        </p:nvSpPr>
        <p:spPr bwMode="auto">
          <a:xfrm>
            <a:off x="2794000" y="5511800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71" name="Oval 175"/>
          <p:cNvSpPr>
            <a:spLocks noChangeArrowheads="1"/>
          </p:cNvSpPr>
          <p:nvPr/>
        </p:nvSpPr>
        <p:spPr bwMode="auto">
          <a:xfrm>
            <a:off x="3238500" y="551973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72" name="Oval 176"/>
          <p:cNvSpPr>
            <a:spLocks noChangeArrowheads="1"/>
          </p:cNvSpPr>
          <p:nvPr/>
        </p:nvSpPr>
        <p:spPr bwMode="auto">
          <a:xfrm>
            <a:off x="2819400" y="601662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73" name="Oval 177"/>
          <p:cNvSpPr>
            <a:spLocks noChangeArrowheads="1"/>
          </p:cNvSpPr>
          <p:nvPr/>
        </p:nvSpPr>
        <p:spPr bwMode="auto">
          <a:xfrm>
            <a:off x="3698875" y="552132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74" name="Oval 178"/>
          <p:cNvSpPr>
            <a:spLocks noChangeArrowheads="1"/>
          </p:cNvSpPr>
          <p:nvPr/>
        </p:nvSpPr>
        <p:spPr bwMode="auto">
          <a:xfrm>
            <a:off x="3478213" y="60086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75" name="Oval 179"/>
          <p:cNvSpPr>
            <a:spLocks noChangeArrowheads="1"/>
          </p:cNvSpPr>
          <p:nvPr/>
        </p:nvSpPr>
        <p:spPr bwMode="auto">
          <a:xfrm>
            <a:off x="3960813" y="603567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76" name="Oval 180"/>
          <p:cNvSpPr>
            <a:spLocks noChangeArrowheads="1"/>
          </p:cNvSpPr>
          <p:nvPr/>
        </p:nvSpPr>
        <p:spPr bwMode="auto">
          <a:xfrm>
            <a:off x="3494088" y="647858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77" name="Oval 181"/>
          <p:cNvSpPr>
            <a:spLocks noChangeArrowheads="1"/>
          </p:cNvSpPr>
          <p:nvPr/>
        </p:nvSpPr>
        <p:spPr bwMode="auto">
          <a:xfrm>
            <a:off x="1870075" y="5000625"/>
            <a:ext cx="290513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78" name="Oval 182"/>
          <p:cNvSpPr>
            <a:spLocks noChangeArrowheads="1"/>
          </p:cNvSpPr>
          <p:nvPr/>
        </p:nvSpPr>
        <p:spPr bwMode="auto">
          <a:xfrm>
            <a:off x="1871663" y="4445000"/>
            <a:ext cx="290512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79" name="Oval 183"/>
          <p:cNvSpPr>
            <a:spLocks noChangeArrowheads="1"/>
          </p:cNvSpPr>
          <p:nvPr/>
        </p:nvSpPr>
        <p:spPr bwMode="auto">
          <a:xfrm>
            <a:off x="2562225" y="4992688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80" name="Oval 184"/>
          <p:cNvSpPr>
            <a:spLocks noChangeArrowheads="1"/>
          </p:cNvSpPr>
          <p:nvPr/>
        </p:nvSpPr>
        <p:spPr bwMode="auto">
          <a:xfrm>
            <a:off x="2571750" y="4445000"/>
            <a:ext cx="290513" cy="265113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81" name="Oval 185"/>
          <p:cNvSpPr>
            <a:spLocks noChangeArrowheads="1"/>
          </p:cNvSpPr>
          <p:nvPr/>
        </p:nvSpPr>
        <p:spPr bwMode="auto">
          <a:xfrm>
            <a:off x="2794000" y="5503863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82" name="Oval 186"/>
          <p:cNvSpPr>
            <a:spLocks noChangeArrowheads="1"/>
          </p:cNvSpPr>
          <p:nvPr/>
        </p:nvSpPr>
        <p:spPr bwMode="auto">
          <a:xfrm>
            <a:off x="2811463" y="60086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" name="Group 187"/>
          <p:cNvGrpSpPr>
            <a:grpSpLocks/>
          </p:cNvGrpSpPr>
          <p:nvPr/>
        </p:nvGrpSpPr>
        <p:grpSpPr bwMode="auto">
          <a:xfrm>
            <a:off x="4384675" y="2770188"/>
            <a:ext cx="588963" cy="431800"/>
            <a:chOff x="2762" y="1745"/>
            <a:chExt cx="371" cy="272"/>
          </a:xfrm>
        </p:grpSpPr>
        <p:cxnSp>
          <p:nvCxnSpPr>
            <p:cNvPr id="18514" name="AutoShape 188"/>
            <p:cNvCxnSpPr>
              <a:cxnSpLocks noChangeShapeType="1"/>
            </p:cNvCxnSpPr>
            <p:nvPr/>
          </p:nvCxnSpPr>
          <p:spPr bwMode="auto">
            <a:xfrm flipH="1">
              <a:off x="2934" y="1745"/>
              <a:ext cx="199" cy="114"/>
            </a:xfrm>
            <a:prstGeom prst="straightConnector1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</p:spPr>
        </p:cxnSp>
        <p:sp>
          <p:nvSpPr>
            <p:cNvPr id="18515" name="AutoShape 189"/>
            <p:cNvSpPr>
              <a:spLocks noChangeArrowheads="1"/>
            </p:cNvSpPr>
            <p:nvPr/>
          </p:nvSpPr>
          <p:spPr bwMode="auto">
            <a:xfrm>
              <a:off x="2762" y="1825"/>
              <a:ext cx="200" cy="192"/>
            </a:xfrm>
            <a:prstGeom prst="flowChartConnector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400" i="1"/>
            </a:p>
          </p:txBody>
        </p:sp>
      </p:grpSp>
      <p:sp>
        <p:nvSpPr>
          <p:cNvPr id="797886" name="Oval 190"/>
          <p:cNvSpPr>
            <a:spLocks noChangeArrowheads="1"/>
          </p:cNvSpPr>
          <p:nvPr/>
        </p:nvSpPr>
        <p:spPr bwMode="auto">
          <a:xfrm>
            <a:off x="3032125" y="4983163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87" name="Oval 191"/>
          <p:cNvSpPr>
            <a:spLocks noChangeArrowheads="1"/>
          </p:cNvSpPr>
          <p:nvPr/>
        </p:nvSpPr>
        <p:spPr bwMode="auto">
          <a:xfrm>
            <a:off x="3238500" y="5519738"/>
            <a:ext cx="290513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88" name="Oval 192"/>
          <p:cNvSpPr>
            <a:spLocks noChangeArrowheads="1"/>
          </p:cNvSpPr>
          <p:nvPr/>
        </p:nvSpPr>
        <p:spPr bwMode="auto">
          <a:xfrm>
            <a:off x="3478213" y="60086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7889" name="Oval 193"/>
          <p:cNvSpPr>
            <a:spLocks noChangeArrowheads="1"/>
          </p:cNvSpPr>
          <p:nvPr/>
        </p:nvSpPr>
        <p:spPr bwMode="auto">
          <a:xfrm>
            <a:off x="3494088" y="6478588"/>
            <a:ext cx="290512" cy="265112"/>
          </a:xfrm>
          <a:prstGeom prst="ellipse">
            <a:avLst/>
          </a:pr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513" name="Text Box 194"/>
          <p:cNvSpPr txBox="1">
            <a:spLocks noChangeArrowheads="1"/>
          </p:cNvSpPr>
          <p:nvPr/>
        </p:nvSpPr>
        <p:spPr bwMode="auto">
          <a:xfrm>
            <a:off x="347663" y="1592263"/>
            <a:ext cx="2281237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Strategy: expand deepest node first</a:t>
            </a:r>
          </a:p>
          <a:p>
            <a:pPr>
              <a:spcBef>
                <a:spcPct val="50000"/>
              </a:spcBef>
            </a:pPr>
            <a:r>
              <a:rPr lang="en-US" i="1"/>
              <a:t>Implementation: Fringe is a LIFO stack</a:t>
            </a:r>
          </a:p>
        </p:txBody>
      </p:sp>
    </p:spTree>
    <p:extLst>
      <p:ext uri="{BB962C8B-B14F-4D97-AF65-F5344CB8AC3E}">
        <p14:creationId xmlns:p14="http://schemas.microsoft.com/office/powerpoint/2010/main" val="3106521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757" grpId="0" animBg="1"/>
      <p:bldP spid="797758" grpId="0" animBg="1"/>
      <p:bldP spid="797758" grpId="1" animBg="1"/>
      <p:bldP spid="797759" grpId="0" animBg="1"/>
      <p:bldP spid="797759" grpId="1" animBg="1"/>
      <p:bldP spid="797760" grpId="0" animBg="1"/>
      <p:bldP spid="797760" grpId="1" animBg="1"/>
      <p:bldP spid="797761" grpId="0" animBg="1"/>
      <p:bldP spid="797761" grpId="1" animBg="1"/>
      <p:bldP spid="797762" grpId="0" animBg="1"/>
      <p:bldP spid="797763" grpId="0" animBg="1"/>
      <p:bldP spid="797763" grpId="1" animBg="1"/>
      <p:bldP spid="797764" grpId="0" animBg="1"/>
      <p:bldP spid="797764" grpId="1" animBg="1"/>
      <p:bldP spid="797765" grpId="0" animBg="1"/>
      <p:bldP spid="797765" grpId="1" animBg="1"/>
      <p:bldP spid="797765" grpId="2" animBg="1"/>
      <p:bldP spid="797828" grpId="0" animBg="1"/>
      <p:bldP spid="797837" grpId="0" animBg="1"/>
      <p:bldP spid="797838" grpId="0" animBg="1"/>
      <p:bldP spid="797839" grpId="0" animBg="1"/>
      <p:bldP spid="797839" grpId="1" animBg="1"/>
      <p:bldP spid="797840" grpId="0" animBg="1"/>
      <p:bldP spid="797840" grpId="1" animBg="1"/>
      <p:bldP spid="797841" grpId="0" animBg="1"/>
      <p:bldP spid="797842" grpId="0" animBg="1"/>
      <p:bldP spid="797842" grpId="1" animBg="1"/>
      <p:bldP spid="797843" grpId="0" animBg="1"/>
      <p:bldP spid="797843" grpId="1" animBg="1"/>
      <p:bldP spid="797844" grpId="0" animBg="1"/>
      <p:bldP spid="797844" grpId="1" animBg="1"/>
      <p:bldP spid="797845" grpId="0" animBg="1"/>
      <p:bldP spid="797846" grpId="0" animBg="1"/>
      <p:bldP spid="797846" grpId="1" animBg="1"/>
      <p:bldP spid="797847" grpId="0" animBg="1"/>
      <p:bldP spid="797847" grpId="1" animBg="1"/>
      <p:bldP spid="797848" grpId="0" animBg="1"/>
      <p:bldP spid="797848" grpId="1" animBg="1"/>
      <p:bldP spid="797849" grpId="0" animBg="1"/>
      <p:bldP spid="797850" grpId="0" animBg="1"/>
      <p:bldP spid="797850" grpId="1" animBg="1"/>
      <p:bldP spid="797851" grpId="0" animBg="1"/>
      <p:bldP spid="797852" grpId="0" animBg="1"/>
      <p:bldP spid="797852" grpId="1" animBg="1"/>
      <p:bldP spid="797853" grpId="0" animBg="1"/>
      <p:bldP spid="797854" grpId="0" animBg="1"/>
      <p:bldP spid="797854" grpId="1" animBg="1"/>
      <p:bldP spid="797855" grpId="0" animBg="1"/>
      <p:bldP spid="797856" grpId="0" animBg="1"/>
      <p:bldP spid="797857" grpId="0" animBg="1"/>
      <p:bldP spid="797857" grpId="1" animBg="1"/>
      <p:bldP spid="797858" grpId="0" animBg="1"/>
      <p:bldP spid="797858" grpId="1" animBg="1"/>
      <p:bldP spid="797860" grpId="0" animBg="1"/>
      <p:bldP spid="797861" grpId="0" animBg="1"/>
      <p:bldP spid="797862" grpId="0" animBg="1"/>
      <p:bldP spid="797863" grpId="0" animBg="1"/>
      <p:bldP spid="797864" grpId="0" animBg="1"/>
      <p:bldP spid="797865" grpId="0" animBg="1"/>
      <p:bldP spid="797866" grpId="0" animBg="1"/>
      <p:bldP spid="797867" grpId="0" animBg="1"/>
      <p:bldP spid="797868" grpId="0" animBg="1"/>
      <p:bldP spid="797869" grpId="0" animBg="1"/>
      <p:bldP spid="797870" grpId="0" animBg="1"/>
      <p:bldP spid="797871" grpId="0" animBg="1"/>
      <p:bldP spid="797872" grpId="0" animBg="1"/>
      <p:bldP spid="797873" grpId="0" animBg="1"/>
      <p:bldP spid="797874" grpId="0" animBg="1"/>
      <p:bldP spid="797875" grpId="0" animBg="1"/>
      <p:bldP spid="797876" grpId="0" animBg="1"/>
      <p:bldP spid="797877" grpId="0" animBg="1"/>
      <p:bldP spid="797878" grpId="0" animBg="1"/>
      <p:bldP spid="797879" grpId="0" animBg="1"/>
      <p:bldP spid="797880" grpId="0" animBg="1"/>
      <p:bldP spid="797881" grpId="0" animBg="1"/>
      <p:bldP spid="797882" grpId="0" animBg="1"/>
      <p:bldP spid="797886" grpId="0" animBg="1"/>
      <p:bldP spid="797887" grpId="0" animBg="1"/>
      <p:bldP spid="797888" grpId="0" animBg="1"/>
      <p:bldP spid="79788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Depth-first </a:t>
            </a:r>
            <a:r>
              <a:rPr lang="en-US" sz="4000" dirty="0" smtClean="0"/>
              <a:t>search</a:t>
            </a:r>
            <a:endParaRPr lang="en-US" sz="4000" dirty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Expand deepest unexpanded </a:t>
            </a:r>
            <a:r>
              <a:rPr lang="en-US" sz="2800" dirty="0" smtClean="0"/>
              <a:t>node</a:t>
            </a:r>
            <a:endParaRPr lang="en-US" sz="2800" dirty="0"/>
          </a:p>
          <a:p>
            <a:r>
              <a:rPr lang="en-US" sz="2800" dirty="0"/>
              <a:t>Implementation:</a:t>
            </a:r>
          </a:p>
          <a:p>
            <a:pPr lvl="1"/>
            <a:r>
              <a:rPr lang="en-US" sz="2400" i="1" dirty="0"/>
              <a:t>fringe </a:t>
            </a:r>
            <a:r>
              <a:rPr lang="en-US" sz="2400" dirty="0"/>
              <a:t>= LIFO queue, i.e., put successors at front
(i.e. a stack)</a:t>
            </a:r>
          </a:p>
        </p:txBody>
      </p:sp>
      <p:pic>
        <p:nvPicPr>
          <p:cNvPr id="5" name="Picture 4" descr="Screen Shot 2012-11-08 at 9.31.32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0"/>
            <a:ext cx="9144000" cy="177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87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Depth-first search</a:t>
            </a:r>
          </a:p>
        </p:txBody>
      </p:sp>
      <p:pic>
        <p:nvPicPr>
          <p:cNvPr id="6" name="Picture 5" descr="Screen Shot 2012-11-08 at 9.32.3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55" y="1752600"/>
            <a:ext cx="7672805" cy="46996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53400" y="6324600"/>
            <a:ext cx="89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DEMOS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938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Shot 2012-10-31 at 3.20.5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23" r="-10123"/>
          <a:stretch>
            <a:fillRect/>
          </a:stretch>
        </p:blipFill>
        <p:spPr>
          <a:xfrm>
            <a:off x="-152400" y="304800"/>
            <a:ext cx="8229600" cy="45259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746" y="3352800"/>
            <a:ext cx="4635500" cy="3505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9600" y="5715000"/>
            <a:ext cx="2636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Piazza post</a:t>
            </a:r>
          </a:p>
          <a:p>
            <a:r>
              <a:rPr lang="en-US" dirty="0" smtClean="0"/>
              <a:t>Note: Lab 3, Lab 4, lecture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573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685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Review: Breadth First Search</a:t>
            </a:r>
          </a:p>
        </p:txBody>
      </p: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1981200" y="3498850"/>
            <a:ext cx="5486400" cy="3352800"/>
            <a:chOff x="48" y="2332"/>
            <a:chExt cx="3456" cy="2404"/>
          </a:xfrm>
        </p:grpSpPr>
        <p:sp>
          <p:nvSpPr>
            <p:cNvPr id="19515" name="Text Box 4"/>
            <p:cNvSpPr txBox="1">
              <a:spLocks noChangeArrowheads="1"/>
            </p:cNvSpPr>
            <p:nvPr/>
          </p:nvSpPr>
          <p:spPr bwMode="auto">
            <a:xfrm>
              <a:off x="1728" y="2332"/>
              <a:ext cx="624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S</a:t>
              </a:r>
            </a:p>
          </p:txBody>
        </p:sp>
        <p:sp>
          <p:nvSpPr>
            <p:cNvPr id="19516" name="Text Box 5"/>
            <p:cNvSpPr txBox="1">
              <a:spLocks noChangeArrowheads="1"/>
            </p:cNvSpPr>
            <p:nvPr/>
          </p:nvSpPr>
          <p:spPr bwMode="auto">
            <a:xfrm>
              <a:off x="48" y="3417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517" name="Text Box 6"/>
            <p:cNvSpPr txBox="1">
              <a:spLocks noChangeArrowheads="1"/>
            </p:cNvSpPr>
            <p:nvPr/>
          </p:nvSpPr>
          <p:spPr bwMode="auto">
            <a:xfrm>
              <a:off x="48" y="3033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b</a:t>
              </a:r>
            </a:p>
          </p:txBody>
        </p:sp>
        <p:sp>
          <p:nvSpPr>
            <p:cNvPr id="19518" name="Text Box 7"/>
            <p:cNvSpPr txBox="1">
              <a:spLocks noChangeArrowheads="1"/>
            </p:cNvSpPr>
            <p:nvPr/>
          </p:nvSpPr>
          <p:spPr bwMode="auto">
            <a:xfrm>
              <a:off x="384" y="2688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d</a:t>
              </a:r>
            </a:p>
          </p:txBody>
        </p:sp>
        <p:sp>
          <p:nvSpPr>
            <p:cNvPr id="19519" name="Text Box 8"/>
            <p:cNvSpPr txBox="1">
              <a:spLocks noChangeArrowheads="1"/>
            </p:cNvSpPr>
            <p:nvPr/>
          </p:nvSpPr>
          <p:spPr bwMode="auto">
            <a:xfrm>
              <a:off x="3264" y="2640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p</a:t>
              </a:r>
            </a:p>
          </p:txBody>
        </p:sp>
        <p:sp>
          <p:nvSpPr>
            <p:cNvPr id="19520" name="Text Box 9"/>
            <p:cNvSpPr txBox="1">
              <a:spLocks noChangeArrowheads="1"/>
            </p:cNvSpPr>
            <p:nvPr/>
          </p:nvSpPr>
          <p:spPr bwMode="auto">
            <a:xfrm>
              <a:off x="480" y="3417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a</a:t>
              </a:r>
            </a:p>
          </p:txBody>
        </p:sp>
        <p:sp>
          <p:nvSpPr>
            <p:cNvPr id="19521" name="Text Box 10"/>
            <p:cNvSpPr txBox="1">
              <a:spLocks noChangeArrowheads="1"/>
            </p:cNvSpPr>
            <p:nvPr/>
          </p:nvSpPr>
          <p:spPr bwMode="auto">
            <a:xfrm>
              <a:off x="480" y="3033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c</a:t>
              </a:r>
            </a:p>
          </p:txBody>
        </p:sp>
        <p:cxnSp>
          <p:nvCxnSpPr>
            <p:cNvPr id="19522" name="AutoShape 11"/>
            <p:cNvCxnSpPr>
              <a:cxnSpLocks noChangeShapeType="1"/>
              <a:stCxn id="19518" idx="2"/>
              <a:endCxn id="19517" idx="0"/>
            </p:cNvCxnSpPr>
            <p:nvPr/>
          </p:nvCxnSpPr>
          <p:spPr bwMode="auto">
            <a:xfrm flipH="1">
              <a:off x="168" y="2919"/>
              <a:ext cx="336" cy="1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23" name="AutoShape 12"/>
            <p:cNvCxnSpPr>
              <a:cxnSpLocks noChangeShapeType="1"/>
              <a:stCxn id="19518" idx="2"/>
              <a:endCxn id="19521" idx="0"/>
            </p:cNvCxnSpPr>
            <p:nvPr/>
          </p:nvCxnSpPr>
          <p:spPr bwMode="auto">
            <a:xfrm>
              <a:off x="504" y="2919"/>
              <a:ext cx="96" cy="11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24" name="AutoShape 13"/>
            <p:cNvCxnSpPr>
              <a:cxnSpLocks noChangeShapeType="1"/>
              <a:stCxn id="19517" idx="2"/>
              <a:endCxn id="19516" idx="0"/>
            </p:cNvCxnSpPr>
            <p:nvPr/>
          </p:nvCxnSpPr>
          <p:spPr bwMode="auto">
            <a:xfrm>
              <a:off x="168" y="3264"/>
              <a:ext cx="0" cy="1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25" name="AutoShape 14"/>
            <p:cNvCxnSpPr>
              <a:cxnSpLocks noChangeShapeType="1"/>
              <a:stCxn id="19521" idx="2"/>
              <a:endCxn id="19520" idx="0"/>
            </p:cNvCxnSpPr>
            <p:nvPr/>
          </p:nvCxnSpPr>
          <p:spPr bwMode="auto">
            <a:xfrm>
              <a:off x="600" y="3264"/>
              <a:ext cx="0" cy="15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526" name="Group 15"/>
            <p:cNvGrpSpPr>
              <a:grpSpLocks/>
            </p:cNvGrpSpPr>
            <p:nvPr/>
          </p:nvGrpSpPr>
          <p:grpSpPr bwMode="auto">
            <a:xfrm>
              <a:off x="1776" y="2640"/>
              <a:ext cx="1104" cy="1712"/>
              <a:chOff x="1152" y="2640"/>
              <a:chExt cx="1104" cy="1712"/>
            </a:xfrm>
          </p:grpSpPr>
          <p:sp>
            <p:nvSpPr>
              <p:cNvPr id="19553" name="Text Box 16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554" name="Text Box 17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555" name="Text Box 18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556" name="Text Box 19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557" name="Text Box 20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558" name="Text Box 21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559" name="Text Box 22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560" name="Text Box 23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561" name="Text Box 24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/>
                  <a:t>G</a:t>
                </a:r>
              </a:p>
            </p:txBody>
          </p:sp>
          <p:sp>
            <p:nvSpPr>
              <p:cNvPr id="19562" name="Text Box 25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563" name="AutoShape 26"/>
              <p:cNvCxnSpPr>
                <a:cxnSpLocks noChangeShapeType="1"/>
                <a:stCxn id="19553" idx="2"/>
                <a:endCxn id="19555" idx="0"/>
              </p:cNvCxnSpPr>
              <p:nvPr/>
            </p:nvCxnSpPr>
            <p:spPr bwMode="auto">
              <a:xfrm flipH="1">
                <a:off x="1416" y="2871"/>
                <a:ext cx="240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64" name="AutoShape 27"/>
              <p:cNvCxnSpPr>
                <a:cxnSpLocks noChangeShapeType="1"/>
                <a:stCxn id="19553" idx="2"/>
                <a:endCxn id="19557" idx="0"/>
              </p:cNvCxnSpPr>
              <p:nvPr/>
            </p:nvCxnSpPr>
            <p:spPr bwMode="auto">
              <a:xfrm>
                <a:off x="1656" y="2871"/>
                <a:ext cx="192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65" name="AutoShape 28"/>
              <p:cNvCxnSpPr>
                <a:cxnSpLocks noChangeShapeType="1"/>
                <a:stCxn id="19555" idx="2"/>
                <a:endCxn id="19554" idx="0"/>
              </p:cNvCxnSpPr>
              <p:nvPr/>
            </p:nvCxnSpPr>
            <p:spPr bwMode="auto">
              <a:xfrm flipH="1">
                <a:off x="1272" y="3255"/>
                <a:ext cx="144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66" name="AutoShape 29"/>
              <p:cNvCxnSpPr>
                <a:cxnSpLocks noChangeShapeType="1"/>
                <a:stCxn id="19555" idx="2"/>
                <a:endCxn id="19558" idx="0"/>
              </p:cNvCxnSpPr>
              <p:nvPr/>
            </p:nvCxnSpPr>
            <p:spPr bwMode="auto">
              <a:xfrm>
                <a:off x="1416" y="3255"/>
                <a:ext cx="144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67" name="AutoShape 30"/>
              <p:cNvCxnSpPr>
                <a:cxnSpLocks noChangeShapeType="1"/>
                <a:stCxn id="19557" idx="2"/>
                <a:endCxn id="19556" idx="0"/>
              </p:cNvCxnSpPr>
              <p:nvPr/>
            </p:nvCxnSpPr>
            <p:spPr bwMode="auto">
              <a:xfrm>
                <a:off x="1848" y="3255"/>
                <a:ext cx="0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68" name="AutoShape 31"/>
              <p:cNvCxnSpPr>
                <a:cxnSpLocks noChangeShapeType="1"/>
                <a:stCxn id="19554" idx="2"/>
                <a:endCxn id="19559" idx="0"/>
              </p:cNvCxnSpPr>
              <p:nvPr/>
            </p:nvCxnSpPr>
            <p:spPr bwMode="auto">
              <a:xfrm>
                <a:off x="1272" y="3639"/>
                <a:ext cx="0" cy="11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69" name="AutoShape 32"/>
              <p:cNvCxnSpPr>
                <a:cxnSpLocks noChangeShapeType="1"/>
                <a:stCxn id="19556" idx="2"/>
                <a:endCxn id="19560" idx="0"/>
              </p:cNvCxnSpPr>
              <p:nvPr/>
            </p:nvCxnSpPr>
            <p:spPr bwMode="auto">
              <a:xfrm flipH="1">
                <a:off x="1704" y="3639"/>
                <a:ext cx="144" cy="11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70" name="AutoShape 33"/>
              <p:cNvCxnSpPr>
                <a:cxnSpLocks noChangeShapeType="1"/>
                <a:stCxn id="19556" idx="2"/>
                <a:endCxn id="19561" idx="0"/>
              </p:cNvCxnSpPr>
              <p:nvPr/>
            </p:nvCxnSpPr>
            <p:spPr bwMode="auto">
              <a:xfrm>
                <a:off x="1848" y="3639"/>
                <a:ext cx="168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71" name="AutoShape 34"/>
              <p:cNvCxnSpPr>
                <a:cxnSpLocks noChangeShapeType="1"/>
                <a:stCxn id="19560" idx="2"/>
                <a:endCxn id="19562" idx="0"/>
              </p:cNvCxnSpPr>
              <p:nvPr/>
            </p:nvCxnSpPr>
            <p:spPr bwMode="auto">
              <a:xfrm>
                <a:off x="1704" y="3984"/>
                <a:ext cx="0" cy="10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sp>
          <p:nvSpPr>
            <p:cNvPr id="19527" name="Text Box 35"/>
            <p:cNvSpPr txBox="1">
              <a:spLocks noChangeArrowheads="1"/>
            </p:cNvSpPr>
            <p:nvPr/>
          </p:nvSpPr>
          <p:spPr bwMode="auto">
            <a:xfrm>
              <a:off x="3264" y="2994"/>
              <a:ext cx="240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i="1"/>
                <a:t>q</a:t>
              </a:r>
            </a:p>
          </p:txBody>
        </p:sp>
        <p:cxnSp>
          <p:nvCxnSpPr>
            <p:cNvPr id="19528" name="AutoShape 36"/>
            <p:cNvCxnSpPr>
              <a:cxnSpLocks noChangeShapeType="1"/>
              <a:stCxn id="19519" idx="2"/>
              <a:endCxn id="19527" idx="0"/>
            </p:cNvCxnSpPr>
            <p:nvPr/>
          </p:nvCxnSpPr>
          <p:spPr bwMode="auto">
            <a:xfrm>
              <a:off x="3384" y="2871"/>
              <a:ext cx="0" cy="123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grpSp>
          <p:nvGrpSpPr>
            <p:cNvPr id="19529" name="Group 37"/>
            <p:cNvGrpSpPr>
              <a:grpSpLocks/>
            </p:cNvGrpSpPr>
            <p:nvPr/>
          </p:nvGrpSpPr>
          <p:grpSpPr bwMode="auto">
            <a:xfrm>
              <a:off x="624" y="3024"/>
              <a:ext cx="1104" cy="1712"/>
              <a:chOff x="1152" y="2640"/>
              <a:chExt cx="1104" cy="1712"/>
            </a:xfrm>
          </p:grpSpPr>
          <p:sp>
            <p:nvSpPr>
              <p:cNvPr id="19534" name="Text Box 38"/>
              <p:cNvSpPr txBox="1">
                <a:spLocks noChangeArrowheads="1"/>
              </p:cNvSpPr>
              <p:nvPr/>
            </p:nvSpPr>
            <p:spPr bwMode="auto">
              <a:xfrm>
                <a:off x="1536" y="2640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e</a:t>
                </a:r>
              </a:p>
            </p:txBody>
          </p:sp>
          <p:sp>
            <p:nvSpPr>
              <p:cNvPr id="19535" name="Text Box 39"/>
              <p:cNvSpPr txBox="1">
                <a:spLocks noChangeArrowheads="1"/>
              </p:cNvSpPr>
              <p:nvPr/>
            </p:nvSpPr>
            <p:spPr bwMode="auto">
              <a:xfrm>
                <a:off x="1152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p</a:t>
                </a:r>
              </a:p>
            </p:txBody>
          </p:sp>
          <p:sp>
            <p:nvSpPr>
              <p:cNvPr id="19536" name="Text Box 40"/>
              <p:cNvSpPr txBox="1">
                <a:spLocks noChangeArrowheads="1"/>
              </p:cNvSpPr>
              <p:nvPr/>
            </p:nvSpPr>
            <p:spPr bwMode="auto">
              <a:xfrm>
                <a:off x="1296" y="3024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h</a:t>
                </a:r>
              </a:p>
            </p:txBody>
          </p:sp>
          <p:sp>
            <p:nvSpPr>
              <p:cNvPr id="19537" name="Text Box 41"/>
              <p:cNvSpPr txBox="1">
                <a:spLocks noChangeArrowheads="1"/>
              </p:cNvSpPr>
              <p:nvPr/>
            </p:nvSpPr>
            <p:spPr bwMode="auto">
              <a:xfrm>
                <a:off x="1728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f</a:t>
                </a:r>
              </a:p>
            </p:txBody>
          </p:sp>
          <p:sp>
            <p:nvSpPr>
              <p:cNvPr id="19538" name="Text Box 42"/>
              <p:cNvSpPr txBox="1">
                <a:spLocks noChangeArrowheads="1"/>
              </p:cNvSpPr>
              <p:nvPr/>
            </p:nvSpPr>
            <p:spPr bwMode="auto">
              <a:xfrm>
                <a:off x="1728" y="3024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r</a:t>
                </a:r>
              </a:p>
            </p:txBody>
          </p:sp>
          <p:sp>
            <p:nvSpPr>
              <p:cNvPr id="19539" name="Text Box 43"/>
              <p:cNvSpPr txBox="1">
                <a:spLocks noChangeArrowheads="1"/>
              </p:cNvSpPr>
              <p:nvPr/>
            </p:nvSpPr>
            <p:spPr bwMode="auto">
              <a:xfrm>
                <a:off x="1440" y="3408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540" name="Text Box 44"/>
              <p:cNvSpPr txBox="1">
                <a:spLocks noChangeArrowheads="1"/>
              </p:cNvSpPr>
              <p:nvPr/>
            </p:nvSpPr>
            <p:spPr bwMode="auto">
              <a:xfrm>
                <a:off x="1152" y="3753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q</a:t>
                </a:r>
              </a:p>
            </p:txBody>
          </p:sp>
          <p:sp>
            <p:nvSpPr>
              <p:cNvPr id="19541" name="Text Box 45"/>
              <p:cNvSpPr txBox="1">
                <a:spLocks noChangeArrowheads="1"/>
              </p:cNvSpPr>
              <p:nvPr/>
            </p:nvSpPr>
            <p:spPr bwMode="auto">
              <a:xfrm>
                <a:off x="1584" y="3753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c</a:t>
                </a:r>
              </a:p>
            </p:txBody>
          </p:sp>
          <p:sp>
            <p:nvSpPr>
              <p:cNvPr id="19542" name="Text Box 46"/>
              <p:cNvSpPr txBox="1">
                <a:spLocks noChangeArrowheads="1"/>
              </p:cNvSpPr>
              <p:nvPr/>
            </p:nvSpPr>
            <p:spPr bwMode="auto">
              <a:xfrm>
                <a:off x="1776" y="3792"/>
                <a:ext cx="480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600" i="1"/>
                  <a:t>G</a:t>
                </a:r>
              </a:p>
            </p:txBody>
          </p:sp>
          <p:sp>
            <p:nvSpPr>
              <p:cNvPr id="19543" name="Text Box 47"/>
              <p:cNvSpPr txBox="1">
                <a:spLocks noChangeArrowheads="1"/>
              </p:cNvSpPr>
              <p:nvPr/>
            </p:nvSpPr>
            <p:spPr bwMode="auto">
              <a:xfrm>
                <a:off x="1584" y="4089"/>
                <a:ext cx="240" cy="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i="1"/>
                  <a:t>a</a:t>
                </a:r>
              </a:p>
            </p:txBody>
          </p:sp>
          <p:cxnSp>
            <p:nvCxnSpPr>
              <p:cNvPr id="19544" name="AutoShape 48"/>
              <p:cNvCxnSpPr>
                <a:cxnSpLocks noChangeShapeType="1"/>
                <a:stCxn id="19534" idx="2"/>
                <a:endCxn id="19536" idx="0"/>
              </p:cNvCxnSpPr>
              <p:nvPr/>
            </p:nvCxnSpPr>
            <p:spPr bwMode="auto">
              <a:xfrm flipH="1">
                <a:off x="1416" y="2871"/>
                <a:ext cx="240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45" name="AutoShape 49"/>
              <p:cNvCxnSpPr>
                <a:cxnSpLocks noChangeShapeType="1"/>
                <a:stCxn id="19534" idx="2"/>
                <a:endCxn id="19538" idx="0"/>
              </p:cNvCxnSpPr>
              <p:nvPr/>
            </p:nvCxnSpPr>
            <p:spPr bwMode="auto">
              <a:xfrm>
                <a:off x="1656" y="2871"/>
                <a:ext cx="192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46" name="AutoShape 50"/>
              <p:cNvCxnSpPr>
                <a:cxnSpLocks noChangeShapeType="1"/>
                <a:stCxn id="19536" idx="2"/>
                <a:endCxn id="19535" idx="0"/>
              </p:cNvCxnSpPr>
              <p:nvPr/>
            </p:nvCxnSpPr>
            <p:spPr bwMode="auto">
              <a:xfrm flipH="1">
                <a:off x="1272" y="3255"/>
                <a:ext cx="144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47" name="AutoShape 51"/>
              <p:cNvCxnSpPr>
                <a:cxnSpLocks noChangeShapeType="1"/>
                <a:stCxn id="19536" idx="2"/>
                <a:endCxn id="19539" idx="0"/>
              </p:cNvCxnSpPr>
              <p:nvPr/>
            </p:nvCxnSpPr>
            <p:spPr bwMode="auto">
              <a:xfrm>
                <a:off x="1416" y="3255"/>
                <a:ext cx="144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48" name="AutoShape 52"/>
              <p:cNvCxnSpPr>
                <a:cxnSpLocks noChangeShapeType="1"/>
                <a:stCxn id="19538" idx="2"/>
                <a:endCxn id="19537" idx="0"/>
              </p:cNvCxnSpPr>
              <p:nvPr/>
            </p:nvCxnSpPr>
            <p:spPr bwMode="auto">
              <a:xfrm>
                <a:off x="1848" y="3255"/>
                <a:ext cx="0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49" name="AutoShape 53"/>
              <p:cNvCxnSpPr>
                <a:cxnSpLocks noChangeShapeType="1"/>
                <a:stCxn id="19535" idx="2"/>
                <a:endCxn id="19540" idx="0"/>
              </p:cNvCxnSpPr>
              <p:nvPr/>
            </p:nvCxnSpPr>
            <p:spPr bwMode="auto">
              <a:xfrm>
                <a:off x="1272" y="3639"/>
                <a:ext cx="0" cy="11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50" name="AutoShape 54"/>
              <p:cNvCxnSpPr>
                <a:cxnSpLocks noChangeShapeType="1"/>
                <a:stCxn id="19537" idx="2"/>
                <a:endCxn id="19541" idx="0"/>
              </p:cNvCxnSpPr>
              <p:nvPr/>
            </p:nvCxnSpPr>
            <p:spPr bwMode="auto">
              <a:xfrm flipH="1">
                <a:off x="1704" y="3639"/>
                <a:ext cx="144" cy="114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51" name="AutoShape 55"/>
              <p:cNvCxnSpPr>
                <a:cxnSpLocks noChangeShapeType="1"/>
                <a:stCxn id="19537" idx="2"/>
                <a:endCxn id="19542" idx="0"/>
              </p:cNvCxnSpPr>
              <p:nvPr/>
            </p:nvCxnSpPr>
            <p:spPr bwMode="auto">
              <a:xfrm>
                <a:off x="1848" y="3639"/>
                <a:ext cx="168" cy="153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  <p:cxnSp>
            <p:nvCxnSpPr>
              <p:cNvPr id="19552" name="AutoShape 56"/>
              <p:cNvCxnSpPr>
                <a:cxnSpLocks noChangeShapeType="1"/>
                <a:stCxn id="19541" idx="2"/>
                <a:endCxn id="19543" idx="0"/>
              </p:cNvCxnSpPr>
              <p:nvPr/>
            </p:nvCxnSpPr>
            <p:spPr bwMode="auto">
              <a:xfrm>
                <a:off x="1704" y="3984"/>
                <a:ext cx="0" cy="105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19530" name="AutoShape 57"/>
            <p:cNvCxnSpPr>
              <a:cxnSpLocks noChangeShapeType="1"/>
              <a:stCxn id="19518" idx="2"/>
              <a:endCxn id="19534" idx="0"/>
            </p:cNvCxnSpPr>
            <p:nvPr/>
          </p:nvCxnSpPr>
          <p:spPr bwMode="auto">
            <a:xfrm>
              <a:off x="504" y="2919"/>
              <a:ext cx="624" cy="10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31" name="AutoShape 58"/>
            <p:cNvCxnSpPr>
              <a:cxnSpLocks noChangeShapeType="1"/>
              <a:stCxn id="19515" idx="2"/>
              <a:endCxn id="19518" idx="0"/>
            </p:cNvCxnSpPr>
            <p:nvPr/>
          </p:nvCxnSpPr>
          <p:spPr bwMode="auto">
            <a:xfrm flipH="1">
              <a:off x="504" y="2544"/>
              <a:ext cx="1536" cy="14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32" name="AutoShape 59"/>
            <p:cNvCxnSpPr>
              <a:cxnSpLocks noChangeShapeType="1"/>
              <a:stCxn id="19515" idx="2"/>
              <a:endCxn id="19553" idx="0"/>
            </p:cNvCxnSpPr>
            <p:nvPr/>
          </p:nvCxnSpPr>
          <p:spPr bwMode="auto">
            <a:xfrm>
              <a:off x="2040" y="2544"/>
              <a:ext cx="240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9533" name="AutoShape 60"/>
            <p:cNvCxnSpPr>
              <a:cxnSpLocks noChangeShapeType="1"/>
              <a:stCxn id="19515" idx="2"/>
              <a:endCxn id="19519" idx="0"/>
            </p:cNvCxnSpPr>
            <p:nvPr/>
          </p:nvCxnSpPr>
          <p:spPr bwMode="auto">
            <a:xfrm>
              <a:off x="2040" y="2544"/>
              <a:ext cx="1344" cy="9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9460" name="Group 61"/>
          <p:cNvGrpSpPr>
            <a:grpSpLocks/>
          </p:cNvGrpSpPr>
          <p:nvPr/>
        </p:nvGrpSpPr>
        <p:grpSpPr bwMode="auto">
          <a:xfrm>
            <a:off x="4403725" y="1493838"/>
            <a:ext cx="3030538" cy="1765300"/>
            <a:chOff x="624" y="1134"/>
            <a:chExt cx="4368" cy="2544"/>
          </a:xfrm>
        </p:grpSpPr>
        <p:sp>
          <p:nvSpPr>
            <p:cNvPr id="19487" name="AutoShape 62"/>
            <p:cNvSpPr>
              <a:spLocks noChangeArrowheads="1"/>
            </p:cNvSpPr>
            <p:nvPr/>
          </p:nvSpPr>
          <p:spPr bwMode="auto">
            <a:xfrm>
              <a:off x="624" y="2625"/>
              <a:ext cx="432" cy="439"/>
            </a:xfrm>
            <a:prstGeom prst="flowChartConnector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S</a:t>
              </a:r>
            </a:p>
          </p:txBody>
        </p:sp>
        <p:sp>
          <p:nvSpPr>
            <p:cNvPr id="19488" name="AutoShape 63"/>
            <p:cNvSpPr>
              <a:spLocks noChangeArrowheads="1"/>
            </p:cNvSpPr>
            <p:nvPr/>
          </p:nvSpPr>
          <p:spPr bwMode="auto">
            <a:xfrm>
              <a:off x="4560" y="1134"/>
              <a:ext cx="432" cy="439"/>
            </a:xfrm>
            <a:prstGeom prst="flowChartConnector">
              <a:avLst/>
            </a:prstGeom>
            <a:noFill/>
            <a:ln w="38100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G</a:t>
              </a:r>
            </a:p>
          </p:txBody>
        </p:sp>
        <p:sp>
          <p:nvSpPr>
            <p:cNvPr id="19489" name="AutoShape 64"/>
            <p:cNvSpPr>
              <a:spLocks noChangeArrowheads="1"/>
            </p:cNvSpPr>
            <p:nvPr/>
          </p:nvSpPr>
          <p:spPr bwMode="auto">
            <a:xfrm>
              <a:off x="1878" y="2231"/>
              <a:ext cx="433" cy="438"/>
            </a:xfrm>
            <a:prstGeom prst="flowChartConnector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d</a:t>
              </a:r>
            </a:p>
          </p:txBody>
        </p:sp>
        <p:sp>
          <p:nvSpPr>
            <p:cNvPr id="19490" name="AutoShape 65"/>
            <p:cNvSpPr>
              <a:spLocks noChangeArrowheads="1"/>
            </p:cNvSpPr>
            <p:nvPr/>
          </p:nvSpPr>
          <p:spPr bwMode="auto">
            <a:xfrm>
              <a:off x="970" y="1573"/>
              <a:ext cx="432" cy="438"/>
            </a:xfrm>
            <a:prstGeom prst="flowChartConnector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b</a:t>
              </a:r>
            </a:p>
          </p:txBody>
        </p:sp>
        <p:sp>
          <p:nvSpPr>
            <p:cNvPr id="19491" name="AutoShape 66"/>
            <p:cNvSpPr>
              <a:spLocks noChangeArrowheads="1"/>
            </p:cNvSpPr>
            <p:nvPr/>
          </p:nvSpPr>
          <p:spPr bwMode="auto">
            <a:xfrm>
              <a:off x="1402" y="3108"/>
              <a:ext cx="433" cy="438"/>
            </a:xfrm>
            <a:prstGeom prst="flowChartConnector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p</a:t>
              </a:r>
            </a:p>
          </p:txBody>
        </p:sp>
        <p:sp>
          <p:nvSpPr>
            <p:cNvPr id="19492" name="AutoShape 67"/>
            <p:cNvSpPr>
              <a:spLocks noChangeArrowheads="1"/>
            </p:cNvSpPr>
            <p:nvPr/>
          </p:nvSpPr>
          <p:spPr bwMode="auto">
            <a:xfrm>
              <a:off x="2440" y="3239"/>
              <a:ext cx="433" cy="439"/>
            </a:xfrm>
            <a:prstGeom prst="flowChartConnector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q</a:t>
              </a:r>
            </a:p>
          </p:txBody>
        </p:sp>
        <p:sp>
          <p:nvSpPr>
            <p:cNvPr id="19493" name="AutoShape 68"/>
            <p:cNvSpPr>
              <a:spLocks noChangeArrowheads="1"/>
            </p:cNvSpPr>
            <p:nvPr/>
          </p:nvSpPr>
          <p:spPr bwMode="auto">
            <a:xfrm>
              <a:off x="2916" y="1529"/>
              <a:ext cx="433" cy="438"/>
            </a:xfrm>
            <a:prstGeom prst="flowChartConnector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c</a:t>
              </a:r>
            </a:p>
          </p:txBody>
        </p:sp>
        <p:sp>
          <p:nvSpPr>
            <p:cNvPr id="19494" name="AutoShape 69"/>
            <p:cNvSpPr>
              <a:spLocks noChangeArrowheads="1"/>
            </p:cNvSpPr>
            <p:nvPr/>
          </p:nvSpPr>
          <p:spPr bwMode="auto">
            <a:xfrm>
              <a:off x="3522" y="2055"/>
              <a:ext cx="432" cy="439"/>
            </a:xfrm>
            <a:prstGeom prst="flowChartConnector">
              <a:avLst/>
            </a:prstGeom>
            <a:noFill/>
            <a:ln w="38100">
              <a:solidFill>
                <a:srgbClr val="FF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e</a:t>
              </a:r>
            </a:p>
          </p:txBody>
        </p:sp>
        <p:sp>
          <p:nvSpPr>
            <p:cNvPr id="19495" name="AutoShape 70"/>
            <p:cNvSpPr>
              <a:spLocks noChangeArrowheads="1"/>
            </p:cNvSpPr>
            <p:nvPr/>
          </p:nvSpPr>
          <p:spPr bwMode="auto">
            <a:xfrm>
              <a:off x="3176" y="2669"/>
              <a:ext cx="432" cy="439"/>
            </a:xfrm>
            <a:prstGeom prst="flowChartConnector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h</a:t>
              </a:r>
            </a:p>
          </p:txBody>
        </p:sp>
        <p:sp>
          <p:nvSpPr>
            <p:cNvPr id="19496" name="AutoShape 71"/>
            <p:cNvSpPr>
              <a:spLocks noChangeArrowheads="1"/>
            </p:cNvSpPr>
            <p:nvPr/>
          </p:nvSpPr>
          <p:spPr bwMode="auto">
            <a:xfrm>
              <a:off x="1748" y="1178"/>
              <a:ext cx="433" cy="438"/>
            </a:xfrm>
            <a:prstGeom prst="flowChartConnector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a</a:t>
              </a:r>
            </a:p>
          </p:txBody>
        </p:sp>
        <p:sp>
          <p:nvSpPr>
            <p:cNvPr id="19497" name="AutoShape 72"/>
            <p:cNvSpPr>
              <a:spLocks noChangeArrowheads="1"/>
            </p:cNvSpPr>
            <p:nvPr/>
          </p:nvSpPr>
          <p:spPr bwMode="auto">
            <a:xfrm>
              <a:off x="4430" y="2318"/>
              <a:ext cx="432" cy="439"/>
            </a:xfrm>
            <a:prstGeom prst="flowChartConnector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f</a:t>
              </a:r>
            </a:p>
          </p:txBody>
        </p:sp>
        <p:sp>
          <p:nvSpPr>
            <p:cNvPr id="19498" name="AutoShape 73"/>
            <p:cNvSpPr>
              <a:spLocks noChangeArrowheads="1"/>
            </p:cNvSpPr>
            <p:nvPr/>
          </p:nvSpPr>
          <p:spPr bwMode="auto">
            <a:xfrm>
              <a:off x="4257" y="3108"/>
              <a:ext cx="432" cy="438"/>
            </a:xfrm>
            <a:prstGeom prst="flowChartConnector">
              <a:avLst/>
            </a:prstGeom>
            <a:noFill/>
            <a:ln w="38100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i="1"/>
                <a:t>r</a:t>
              </a:r>
            </a:p>
          </p:txBody>
        </p:sp>
        <p:cxnSp>
          <p:nvCxnSpPr>
            <p:cNvPr id="19499" name="AutoShape 74"/>
            <p:cNvCxnSpPr>
              <a:cxnSpLocks noChangeShapeType="1"/>
              <a:stCxn id="19487" idx="5"/>
              <a:endCxn id="19491" idx="2"/>
            </p:cNvCxnSpPr>
            <p:nvPr/>
          </p:nvCxnSpPr>
          <p:spPr bwMode="auto">
            <a:xfrm>
              <a:off x="993" y="3012"/>
              <a:ext cx="397" cy="3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00" name="AutoShape 75"/>
            <p:cNvCxnSpPr>
              <a:cxnSpLocks noChangeShapeType="1"/>
              <a:stCxn id="19491" idx="5"/>
              <a:endCxn id="19492" idx="2"/>
            </p:cNvCxnSpPr>
            <p:nvPr/>
          </p:nvCxnSpPr>
          <p:spPr bwMode="auto">
            <a:xfrm flipV="1">
              <a:off x="1772" y="3459"/>
              <a:ext cx="656" cy="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01" name="AutoShape 76"/>
            <p:cNvCxnSpPr>
              <a:cxnSpLocks noChangeShapeType="1"/>
              <a:stCxn id="19495" idx="3"/>
              <a:endCxn id="19492" idx="7"/>
            </p:cNvCxnSpPr>
            <p:nvPr/>
          </p:nvCxnSpPr>
          <p:spPr bwMode="auto">
            <a:xfrm flipH="1">
              <a:off x="2810" y="3056"/>
              <a:ext cx="429" cy="23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02" name="AutoShape 77"/>
            <p:cNvCxnSpPr>
              <a:cxnSpLocks noChangeShapeType="1"/>
              <a:stCxn id="19495" idx="2"/>
              <a:endCxn id="19491" idx="6"/>
            </p:cNvCxnSpPr>
            <p:nvPr/>
          </p:nvCxnSpPr>
          <p:spPr bwMode="auto">
            <a:xfrm flipH="1">
              <a:off x="1847" y="2889"/>
              <a:ext cx="1317" cy="43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03" name="AutoShape 78"/>
            <p:cNvCxnSpPr>
              <a:cxnSpLocks noChangeShapeType="1"/>
              <a:stCxn id="19494" idx="4"/>
              <a:endCxn id="19495" idx="7"/>
            </p:cNvCxnSpPr>
            <p:nvPr/>
          </p:nvCxnSpPr>
          <p:spPr bwMode="auto">
            <a:xfrm flipH="1">
              <a:off x="3545" y="2506"/>
              <a:ext cx="193" cy="21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04" name="AutoShape 79"/>
            <p:cNvCxnSpPr>
              <a:cxnSpLocks noChangeShapeType="1"/>
              <a:stCxn id="19494" idx="5"/>
              <a:endCxn id="19498" idx="1"/>
            </p:cNvCxnSpPr>
            <p:nvPr/>
          </p:nvCxnSpPr>
          <p:spPr bwMode="auto">
            <a:xfrm>
              <a:off x="3891" y="2442"/>
              <a:ext cx="429" cy="71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05" name="AutoShape 80"/>
            <p:cNvCxnSpPr>
              <a:cxnSpLocks noChangeShapeType="1"/>
              <a:stCxn id="19498" idx="0"/>
              <a:endCxn id="19497" idx="4"/>
            </p:cNvCxnSpPr>
            <p:nvPr/>
          </p:nvCxnSpPr>
          <p:spPr bwMode="auto">
            <a:xfrm flipV="1">
              <a:off x="4473" y="2769"/>
              <a:ext cx="173" cy="32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06" name="AutoShape 81"/>
            <p:cNvCxnSpPr>
              <a:cxnSpLocks noChangeShapeType="1"/>
              <a:stCxn id="19497" idx="0"/>
              <a:endCxn id="19488" idx="4"/>
            </p:cNvCxnSpPr>
            <p:nvPr/>
          </p:nvCxnSpPr>
          <p:spPr bwMode="auto">
            <a:xfrm flipV="1">
              <a:off x="4646" y="1585"/>
              <a:ext cx="130" cy="72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07" name="AutoShape 82"/>
            <p:cNvCxnSpPr>
              <a:cxnSpLocks noChangeShapeType="1"/>
              <a:stCxn id="19487" idx="7"/>
            </p:cNvCxnSpPr>
            <p:nvPr/>
          </p:nvCxnSpPr>
          <p:spPr bwMode="auto">
            <a:xfrm flipV="1">
              <a:off x="993" y="2438"/>
              <a:ext cx="885" cy="239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08" name="AutoShape 83"/>
            <p:cNvCxnSpPr>
              <a:cxnSpLocks noChangeShapeType="1"/>
              <a:stCxn id="19489" idx="1"/>
              <a:endCxn id="19490" idx="5"/>
            </p:cNvCxnSpPr>
            <p:nvPr/>
          </p:nvCxnSpPr>
          <p:spPr bwMode="auto">
            <a:xfrm flipH="1" flipV="1">
              <a:off x="1339" y="1959"/>
              <a:ext cx="602" cy="32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09" name="AutoShape 84"/>
            <p:cNvCxnSpPr>
              <a:cxnSpLocks noChangeShapeType="1"/>
              <a:endCxn id="19496" idx="2"/>
            </p:cNvCxnSpPr>
            <p:nvPr/>
          </p:nvCxnSpPr>
          <p:spPr bwMode="auto">
            <a:xfrm flipV="1">
              <a:off x="1347" y="1397"/>
              <a:ext cx="389" cy="24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10" name="AutoShape 85"/>
            <p:cNvCxnSpPr>
              <a:cxnSpLocks noChangeShapeType="1"/>
              <a:stCxn id="19493" idx="2"/>
              <a:endCxn id="19496" idx="6"/>
            </p:cNvCxnSpPr>
            <p:nvPr/>
          </p:nvCxnSpPr>
          <p:spPr bwMode="auto">
            <a:xfrm flipH="1" flipV="1">
              <a:off x="2193" y="1397"/>
              <a:ext cx="711" cy="351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11" name="AutoShape 86"/>
            <p:cNvCxnSpPr>
              <a:cxnSpLocks noChangeShapeType="1"/>
              <a:stCxn id="19489" idx="7"/>
              <a:endCxn id="19493" idx="3"/>
            </p:cNvCxnSpPr>
            <p:nvPr/>
          </p:nvCxnSpPr>
          <p:spPr bwMode="auto">
            <a:xfrm flipV="1">
              <a:off x="2248" y="1915"/>
              <a:ext cx="731" cy="36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12" name="AutoShape 87"/>
            <p:cNvCxnSpPr>
              <a:cxnSpLocks noChangeShapeType="1"/>
              <a:stCxn id="19489" idx="6"/>
              <a:endCxn id="19494" idx="2"/>
            </p:cNvCxnSpPr>
            <p:nvPr/>
          </p:nvCxnSpPr>
          <p:spPr bwMode="auto">
            <a:xfrm flipV="1">
              <a:off x="2323" y="2275"/>
              <a:ext cx="1187" cy="175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13" name="AutoShape 88"/>
            <p:cNvCxnSpPr>
              <a:cxnSpLocks noChangeShapeType="1"/>
              <a:stCxn id="19497" idx="1"/>
              <a:endCxn id="19493" idx="6"/>
            </p:cNvCxnSpPr>
            <p:nvPr/>
          </p:nvCxnSpPr>
          <p:spPr bwMode="auto">
            <a:xfrm rot="5400000" flipH="1">
              <a:off x="3616" y="1493"/>
              <a:ext cx="622" cy="113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9514" name="AutoShape 89"/>
            <p:cNvCxnSpPr>
              <a:cxnSpLocks noChangeShapeType="1"/>
              <a:stCxn id="19487" idx="6"/>
              <a:endCxn id="19494" idx="3"/>
            </p:cNvCxnSpPr>
            <p:nvPr/>
          </p:nvCxnSpPr>
          <p:spPr bwMode="auto">
            <a:xfrm flipV="1">
              <a:off x="1068" y="2442"/>
              <a:ext cx="2517" cy="40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6" name="Group 90"/>
          <p:cNvGrpSpPr>
            <a:grpSpLocks/>
          </p:cNvGrpSpPr>
          <p:nvPr/>
        </p:nvGrpSpPr>
        <p:grpSpPr bwMode="auto">
          <a:xfrm>
            <a:off x="209550" y="3532188"/>
            <a:ext cx="7337425" cy="2325687"/>
            <a:chOff x="132" y="2225"/>
            <a:chExt cx="4622" cy="1465"/>
          </a:xfrm>
        </p:grpSpPr>
        <p:sp>
          <p:nvSpPr>
            <p:cNvPr id="19480" name="Rectangle 91"/>
            <p:cNvSpPr>
              <a:spLocks noChangeArrowheads="1"/>
            </p:cNvSpPr>
            <p:nvPr/>
          </p:nvSpPr>
          <p:spPr bwMode="auto">
            <a:xfrm>
              <a:off x="1142" y="2225"/>
              <a:ext cx="3611" cy="172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1" name="Rectangle 92"/>
            <p:cNvSpPr>
              <a:spLocks noChangeArrowheads="1"/>
            </p:cNvSpPr>
            <p:nvPr/>
          </p:nvSpPr>
          <p:spPr bwMode="auto">
            <a:xfrm>
              <a:off x="1138" y="2516"/>
              <a:ext cx="3611" cy="172"/>
            </a:xfrm>
            <a:prstGeom prst="rect">
              <a:avLst/>
            </a:prstGeom>
            <a:solidFill>
              <a:srgbClr val="FF66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2" name="Rectangle 93"/>
            <p:cNvSpPr>
              <a:spLocks noChangeArrowheads="1"/>
            </p:cNvSpPr>
            <p:nvPr/>
          </p:nvSpPr>
          <p:spPr bwMode="auto">
            <a:xfrm>
              <a:off x="1143" y="2844"/>
              <a:ext cx="3611" cy="172"/>
            </a:xfrm>
            <a:prstGeom prst="rect">
              <a:avLst/>
            </a:prstGeom>
            <a:solidFill>
              <a:srgbClr val="008000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3" name="Rectangle 94"/>
            <p:cNvSpPr>
              <a:spLocks noChangeArrowheads="1"/>
            </p:cNvSpPr>
            <p:nvPr/>
          </p:nvSpPr>
          <p:spPr bwMode="auto">
            <a:xfrm>
              <a:off x="1139" y="3188"/>
              <a:ext cx="3607" cy="172"/>
            </a:xfrm>
            <a:prstGeom prst="rect">
              <a:avLst/>
            </a:prstGeom>
            <a:solidFill>
              <a:srgbClr val="0000FF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4" name="AutoShape 95"/>
            <p:cNvSpPr>
              <a:spLocks/>
            </p:cNvSpPr>
            <p:nvPr/>
          </p:nvSpPr>
          <p:spPr bwMode="auto">
            <a:xfrm>
              <a:off x="807" y="2236"/>
              <a:ext cx="178" cy="1450"/>
            </a:xfrm>
            <a:prstGeom prst="leftBrace">
              <a:avLst>
                <a:gd name="adj1" fmla="val 67884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85" name="Text Box 96"/>
            <p:cNvSpPr txBox="1">
              <a:spLocks noChangeArrowheads="1"/>
            </p:cNvSpPr>
            <p:nvPr/>
          </p:nvSpPr>
          <p:spPr bwMode="auto">
            <a:xfrm>
              <a:off x="132" y="2693"/>
              <a:ext cx="60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/>
                <a:t>Search</a:t>
              </a:r>
            </a:p>
            <a:p>
              <a:pPr algn="ctr">
                <a:spcBef>
                  <a:spcPct val="50000"/>
                </a:spcBef>
              </a:pPr>
              <a:r>
                <a:rPr lang="en-US"/>
                <a:t>Tiers</a:t>
              </a:r>
            </a:p>
          </p:txBody>
        </p:sp>
        <p:sp>
          <p:nvSpPr>
            <p:cNvPr id="19486" name="Rectangle 97"/>
            <p:cNvSpPr>
              <a:spLocks noChangeArrowheads="1"/>
            </p:cNvSpPr>
            <p:nvPr/>
          </p:nvSpPr>
          <p:spPr bwMode="auto">
            <a:xfrm>
              <a:off x="1143" y="3518"/>
              <a:ext cx="3607" cy="172"/>
            </a:xfrm>
            <a:prstGeom prst="rect">
              <a:avLst/>
            </a:prstGeom>
            <a:solidFill>
              <a:srgbClr val="CC00CC">
                <a:alpha val="2000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98818" name="Oval 98"/>
          <p:cNvSpPr>
            <a:spLocks noChangeArrowheads="1"/>
          </p:cNvSpPr>
          <p:nvPr/>
        </p:nvSpPr>
        <p:spPr bwMode="auto">
          <a:xfrm>
            <a:off x="4999038" y="3525838"/>
            <a:ext cx="290512" cy="265112"/>
          </a:xfrm>
          <a:prstGeom prst="ellipse">
            <a:avLst/>
          </a:prstGeom>
          <a:solidFill>
            <a:srgbClr val="FF33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Oval 99"/>
          <p:cNvSpPr>
            <a:spLocks noChangeArrowheads="1"/>
          </p:cNvSpPr>
          <p:nvPr/>
        </p:nvSpPr>
        <p:spPr bwMode="auto">
          <a:xfrm>
            <a:off x="4999038" y="352583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0" name="Oval 100"/>
          <p:cNvSpPr>
            <a:spLocks noChangeArrowheads="1"/>
          </p:cNvSpPr>
          <p:nvPr/>
        </p:nvSpPr>
        <p:spPr bwMode="auto">
          <a:xfrm>
            <a:off x="2570163" y="4021138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1" name="Oval 101"/>
          <p:cNvSpPr>
            <a:spLocks noChangeArrowheads="1"/>
          </p:cNvSpPr>
          <p:nvPr/>
        </p:nvSpPr>
        <p:spPr bwMode="auto">
          <a:xfrm>
            <a:off x="5391150" y="3976688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2" name="Oval 102"/>
          <p:cNvSpPr>
            <a:spLocks noChangeArrowheads="1"/>
          </p:cNvSpPr>
          <p:nvPr/>
        </p:nvSpPr>
        <p:spPr bwMode="auto">
          <a:xfrm>
            <a:off x="7142163" y="399097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3" name="Oval 103"/>
          <p:cNvSpPr>
            <a:spLocks noChangeArrowheads="1"/>
          </p:cNvSpPr>
          <p:nvPr/>
        </p:nvSpPr>
        <p:spPr bwMode="auto">
          <a:xfrm>
            <a:off x="2039938" y="4521200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4" name="Oval 104"/>
          <p:cNvSpPr>
            <a:spLocks noChangeArrowheads="1"/>
          </p:cNvSpPr>
          <p:nvPr/>
        </p:nvSpPr>
        <p:spPr bwMode="auto">
          <a:xfrm>
            <a:off x="2714625" y="4513263"/>
            <a:ext cx="290513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5" name="Oval 105"/>
          <p:cNvSpPr>
            <a:spLocks noChangeArrowheads="1"/>
          </p:cNvSpPr>
          <p:nvPr/>
        </p:nvSpPr>
        <p:spPr bwMode="auto">
          <a:xfrm>
            <a:off x="3560763" y="4513263"/>
            <a:ext cx="290512" cy="26511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6" name="Oval 106"/>
          <p:cNvSpPr>
            <a:spLocks noChangeArrowheads="1"/>
          </p:cNvSpPr>
          <p:nvPr/>
        </p:nvSpPr>
        <p:spPr bwMode="auto">
          <a:xfrm>
            <a:off x="5005388" y="450532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7" name="Oval 107"/>
          <p:cNvSpPr>
            <a:spLocks noChangeArrowheads="1"/>
          </p:cNvSpPr>
          <p:nvPr/>
        </p:nvSpPr>
        <p:spPr bwMode="auto">
          <a:xfrm>
            <a:off x="5707063" y="450532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8" name="Oval 108"/>
          <p:cNvSpPr>
            <a:spLocks noChangeArrowheads="1"/>
          </p:cNvSpPr>
          <p:nvPr/>
        </p:nvSpPr>
        <p:spPr bwMode="auto">
          <a:xfrm>
            <a:off x="7140575" y="4505325"/>
            <a:ext cx="290513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29" name="Oval 109"/>
          <p:cNvSpPr>
            <a:spLocks noChangeArrowheads="1"/>
          </p:cNvSpPr>
          <p:nvPr/>
        </p:nvSpPr>
        <p:spPr bwMode="auto">
          <a:xfrm>
            <a:off x="2030413" y="5051425"/>
            <a:ext cx="290512" cy="265113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30" name="Oval 110"/>
          <p:cNvSpPr>
            <a:spLocks noChangeArrowheads="1"/>
          </p:cNvSpPr>
          <p:nvPr/>
        </p:nvSpPr>
        <p:spPr bwMode="auto">
          <a:xfrm>
            <a:off x="2570163" y="4019550"/>
            <a:ext cx="290512" cy="265113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31" name="Oval 111"/>
          <p:cNvSpPr>
            <a:spLocks noChangeArrowheads="1"/>
          </p:cNvSpPr>
          <p:nvPr/>
        </p:nvSpPr>
        <p:spPr bwMode="auto">
          <a:xfrm>
            <a:off x="5394325" y="3978275"/>
            <a:ext cx="290513" cy="265113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32" name="Oval 112"/>
          <p:cNvSpPr>
            <a:spLocks noChangeArrowheads="1"/>
          </p:cNvSpPr>
          <p:nvPr/>
        </p:nvSpPr>
        <p:spPr bwMode="auto">
          <a:xfrm>
            <a:off x="7143750" y="3995738"/>
            <a:ext cx="290513" cy="265112"/>
          </a:xfrm>
          <a:prstGeom prst="ellipse">
            <a:avLst/>
          </a:prstGeom>
          <a:solidFill>
            <a:srgbClr val="FF66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8833" name="Oval 113"/>
          <p:cNvSpPr>
            <a:spLocks noChangeArrowheads="1"/>
          </p:cNvSpPr>
          <p:nvPr/>
        </p:nvSpPr>
        <p:spPr bwMode="auto">
          <a:xfrm>
            <a:off x="2043113" y="4516438"/>
            <a:ext cx="290512" cy="265112"/>
          </a:xfrm>
          <a:prstGeom prst="ellipse">
            <a:avLst/>
          </a:prstGeom>
          <a:solidFill>
            <a:srgbClr val="008000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Line 114"/>
          <p:cNvSpPr>
            <a:spLocks noChangeShapeType="1"/>
          </p:cNvSpPr>
          <p:nvPr/>
        </p:nvSpPr>
        <p:spPr bwMode="auto">
          <a:xfrm>
            <a:off x="366713" y="3371850"/>
            <a:ext cx="8529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9" name="Text Box 115"/>
          <p:cNvSpPr txBox="1">
            <a:spLocks noChangeArrowheads="1"/>
          </p:cNvSpPr>
          <p:nvPr/>
        </p:nvSpPr>
        <p:spPr bwMode="auto">
          <a:xfrm>
            <a:off x="347663" y="1592263"/>
            <a:ext cx="2366962" cy="160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Strategy: expand shallowest node first</a:t>
            </a:r>
          </a:p>
          <a:p>
            <a:pPr>
              <a:spcBef>
                <a:spcPct val="50000"/>
              </a:spcBef>
            </a:pPr>
            <a:r>
              <a:rPr lang="en-US" i="1"/>
              <a:t>Implementation: Fringe is a FIFO queue</a:t>
            </a:r>
          </a:p>
        </p:txBody>
      </p:sp>
    </p:spTree>
    <p:extLst>
      <p:ext uri="{BB962C8B-B14F-4D97-AF65-F5344CB8AC3E}">
        <p14:creationId xmlns:p14="http://schemas.microsoft.com/office/powerpoint/2010/main" val="3560286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18" grpId="0" animBg="1"/>
      <p:bldP spid="798820" grpId="0" animBg="1"/>
      <p:bldP spid="798821" grpId="0" animBg="1"/>
      <p:bldP spid="798822" grpId="0" animBg="1"/>
      <p:bldP spid="798823" grpId="0" animBg="1"/>
      <p:bldP spid="798824" grpId="0" animBg="1"/>
      <p:bldP spid="798825" grpId="0" animBg="1"/>
      <p:bldP spid="798826" grpId="0" animBg="1"/>
      <p:bldP spid="798827" grpId="0" animBg="1"/>
      <p:bldP spid="798828" grpId="0" animBg="1"/>
      <p:bldP spid="798829" grpId="0" animBg="1"/>
      <p:bldP spid="798830" grpId="0" animBg="1"/>
      <p:bldP spid="798831" grpId="0" animBg="1"/>
      <p:bldP spid="798832" grpId="0" animBg="1"/>
      <p:bldP spid="79883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Breadth-first search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Expand shallowest unexpanded </a:t>
            </a:r>
            <a:r>
              <a:rPr lang="en-US" dirty="0" smtClean="0"/>
              <a:t>node</a:t>
            </a:r>
            <a:endParaRPr lang="en-US" dirty="0"/>
          </a:p>
          <a:p>
            <a:r>
              <a:rPr lang="en-US" dirty="0">
                <a:solidFill>
                  <a:schemeClr val="accent2"/>
                </a:solidFill>
              </a:rPr>
              <a:t>Implementation</a:t>
            </a:r>
            <a:r>
              <a:rPr lang="en-US" dirty="0"/>
              <a:t>:</a:t>
            </a:r>
          </a:p>
          <a:p>
            <a:pPr lvl="1"/>
            <a:r>
              <a:rPr lang="en-US" i="1" dirty="0" smtClean="0"/>
              <a:t>Fringe </a:t>
            </a:r>
            <a:r>
              <a:rPr lang="en-US" dirty="0" smtClean="0"/>
              <a:t>is </a:t>
            </a:r>
            <a:r>
              <a:rPr lang="en-US" dirty="0"/>
              <a:t>a FIFO queue, i.e., new successors go at </a:t>
            </a:r>
            <a:r>
              <a:rPr lang="en-US" dirty="0" smtClean="0"/>
              <a:t>end</a:t>
            </a:r>
            <a:endParaRPr lang="en-US" dirty="0"/>
          </a:p>
        </p:txBody>
      </p:sp>
      <p:pic>
        <p:nvPicPr>
          <p:cNvPr id="5" name="Picture 4" descr="Screen Shot 2012-11-08 at 9.26.2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60" y="3816278"/>
            <a:ext cx="8686800" cy="13596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53400" y="6324600"/>
            <a:ext cx="895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DEMOS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77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DFS</a:t>
            </a:r>
          </a:p>
        </p:txBody>
      </p:sp>
      <p:sp>
        <p:nvSpPr>
          <p:cNvPr id="80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576888"/>
            <a:ext cx="8229600" cy="10287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Infinite paths make DFS incomplete…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How can we fix this?</a:t>
            </a:r>
          </a:p>
        </p:txBody>
      </p:sp>
      <p:graphicFrame>
        <p:nvGraphicFramePr>
          <p:cNvPr id="800772" name="Group 4"/>
          <p:cNvGraphicFramePr>
            <a:graphicFrameLocks noGrp="1"/>
          </p:cNvGraphicFramePr>
          <p:nvPr/>
        </p:nvGraphicFramePr>
        <p:xfrm>
          <a:off x="152400" y="1603375"/>
          <a:ext cx="8839200" cy="914399"/>
        </p:xfrm>
        <a:graphic>
          <a:graphicData uri="http://schemas.openxmlformats.org/drawingml/2006/table">
            <a:tbl>
              <a:tblPr/>
              <a:tblGrid>
                <a:gridCol w="923925"/>
                <a:gridCol w="1062038"/>
                <a:gridCol w="1314450"/>
                <a:gridCol w="1316037"/>
                <a:gridCol w="2022475"/>
                <a:gridCol w="2200275"/>
              </a:tblGrid>
              <a:tr h="203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Algorithm</a:t>
                      </a:r>
                    </a:p>
                  </a:txBody>
                  <a:tcPr marL="4572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Complete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Optimal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Time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Space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DFS</a:t>
                      </a:r>
                    </a:p>
                  </a:txBody>
                  <a:tcPr marL="4572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Depth First Search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N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N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O(B</a:t>
                      </a:r>
                      <a:r>
                        <a:rPr kumimoji="0" lang="en-US" sz="2400" b="0" i="1" u="none" strike="noStrike" cap="none" normalizeH="0" baseline="30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LMAX</a:t>
                      </a: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)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O(LMAX)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00794" name="AutoShape 26"/>
          <p:cNvSpPr>
            <a:spLocks noChangeArrowheads="1"/>
          </p:cNvSpPr>
          <p:nvPr/>
        </p:nvSpPr>
        <p:spPr bwMode="auto">
          <a:xfrm>
            <a:off x="3081338" y="3722688"/>
            <a:ext cx="655637" cy="630237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START</a:t>
            </a:r>
          </a:p>
        </p:txBody>
      </p:sp>
      <p:sp>
        <p:nvSpPr>
          <p:cNvPr id="800795" name="AutoShape 27"/>
          <p:cNvSpPr>
            <a:spLocks noChangeArrowheads="1"/>
          </p:cNvSpPr>
          <p:nvPr/>
        </p:nvSpPr>
        <p:spPr bwMode="auto">
          <a:xfrm>
            <a:off x="5443538" y="4408488"/>
            <a:ext cx="655637" cy="630237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600"/>
              <a:t>GOAL</a:t>
            </a:r>
          </a:p>
        </p:txBody>
      </p:sp>
      <p:sp>
        <p:nvSpPr>
          <p:cNvPr id="800796" name="AutoShape 28"/>
          <p:cNvSpPr>
            <a:spLocks noChangeArrowheads="1"/>
          </p:cNvSpPr>
          <p:nvPr/>
        </p:nvSpPr>
        <p:spPr bwMode="auto">
          <a:xfrm>
            <a:off x="4452938" y="3722688"/>
            <a:ext cx="655637" cy="630237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a</a:t>
            </a:r>
          </a:p>
        </p:txBody>
      </p:sp>
      <p:cxnSp>
        <p:nvCxnSpPr>
          <p:cNvPr id="800797" name="AutoShape 29"/>
          <p:cNvCxnSpPr>
            <a:cxnSpLocks noChangeShapeType="1"/>
            <a:stCxn id="800796" idx="7"/>
            <a:endCxn id="800801" idx="3"/>
          </p:cNvCxnSpPr>
          <p:nvPr/>
        </p:nvCxnSpPr>
        <p:spPr bwMode="auto">
          <a:xfrm flipV="1">
            <a:off x="5013325" y="3575050"/>
            <a:ext cx="450850" cy="239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00798" name="AutoShape 30"/>
          <p:cNvCxnSpPr>
            <a:cxnSpLocks noChangeShapeType="1"/>
            <a:stCxn id="800796" idx="5"/>
            <a:endCxn id="800795" idx="1"/>
          </p:cNvCxnSpPr>
          <p:nvPr/>
        </p:nvCxnSpPr>
        <p:spPr bwMode="auto">
          <a:xfrm>
            <a:off x="5013325" y="4260850"/>
            <a:ext cx="525463" cy="23971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00799" name="AutoShape 31"/>
          <p:cNvCxnSpPr>
            <a:cxnSpLocks noChangeShapeType="1"/>
            <a:stCxn id="800794" idx="6"/>
            <a:endCxn id="800796" idx="2"/>
          </p:cNvCxnSpPr>
          <p:nvPr/>
        </p:nvCxnSpPr>
        <p:spPr bwMode="auto">
          <a:xfrm>
            <a:off x="3736975" y="4038600"/>
            <a:ext cx="7159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800800" name="AutoShape 32"/>
          <p:cNvCxnSpPr>
            <a:cxnSpLocks noChangeShapeType="1"/>
            <a:stCxn id="800801" idx="2"/>
            <a:endCxn id="800796" idx="0"/>
          </p:cNvCxnSpPr>
          <p:nvPr/>
        </p:nvCxnSpPr>
        <p:spPr bwMode="auto">
          <a:xfrm flipH="1">
            <a:off x="4781550" y="3352800"/>
            <a:ext cx="585788" cy="3698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00801" name="AutoShape 33"/>
          <p:cNvSpPr>
            <a:spLocks noChangeArrowheads="1"/>
          </p:cNvSpPr>
          <p:nvPr/>
        </p:nvSpPr>
        <p:spPr bwMode="auto">
          <a:xfrm>
            <a:off x="5367338" y="3036888"/>
            <a:ext cx="657225" cy="630237"/>
          </a:xfrm>
          <a:prstGeom prst="flowChartConnector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i="1"/>
              <a:t>b</a:t>
            </a:r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2209800" y="20574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00803" name="Text Box 35"/>
          <p:cNvSpPr txBox="1">
            <a:spLocks noChangeArrowheads="1"/>
          </p:cNvSpPr>
          <p:nvPr/>
        </p:nvSpPr>
        <p:spPr bwMode="auto">
          <a:xfrm>
            <a:off x="2551113" y="2057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N</a:t>
            </a:r>
          </a:p>
        </p:txBody>
      </p:sp>
      <p:sp>
        <p:nvSpPr>
          <p:cNvPr id="800804" name="Text Box 36"/>
          <p:cNvSpPr txBox="1">
            <a:spLocks noChangeArrowheads="1"/>
          </p:cNvSpPr>
          <p:nvPr/>
        </p:nvSpPr>
        <p:spPr bwMode="auto">
          <a:xfrm>
            <a:off x="3757613" y="2057400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N</a:t>
            </a:r>
          </a:p>
        </p:txBody>
      </p:sp>
      <p:sp>
        <p:nvSpPr>
          <p:cNvPr id="800805" name="Text Box 37"/>
          <p:cNvSpPr txBox="1">
            <a:spLocks noChangeArrowheads="1"/>
          </p:cNvSpPr>
          <p:nvPr/>
        </p:nvSpPr>
        <p:spPr bwMode="auto">
          <a:xfrm>
            <a:off x="4826000" y="20574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Infinite</a:t>
            </a:r>
          </a:p>
        </p:txBody>
      </p:sp>
      <p:sp>
        <p:nvSpPr>
          <p:cNvPr id="800806" name="Text Box 38"/>
          <p:cNvSpPr txBox="1">
            <a:spLocks noChangeArrowheads="1"/>
          </p:cNvSpPr>
          <p:nvPr/>
        </p:nvSpPr>
        <p:spPr bwMode="auto">
          <a:xfrm>
            <a:off x="6858000" y="20574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Infinite</a:t>
            </a:r>
          </a:p>
        </p:txBody>
      </p:sp>
    </p:spTree>
    <p:extLst>
      <p:ext uri="{BB962C8B-B14F-4D97-AF65-F5344CB8AC3E}">
        <p14:creationId xmlns:p14="http://schemas.microsoft.com/office/powerpoint/2010/main" val="4033230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794" grpId="0" animBg="1"/>
      <p:bldP spid="800795" grpId="0" animBg="1"/>
      <p:bldP spid="800796" grpId="0" animBg="1"/>
      <p:bldP spid="800801" grpId="0" animBg="1"/>
      <p:bldP spid="800803" grpId="0"/>
      <p:bldP spid="800804" grpId="0"/>
      <p:bldP spid="800805" grpId="0"/>
      <p:bldP spid="80080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DFS</a:t>
            </a:r>
          </a:p>
        </p:txBody>
      </p:sp>
      <p:sp>
        <p:nvSpPr>
          <p:cNvPr id="80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441450"/>
            <a:ext cx="8229600" cy="52498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With cycle checking, DFS is complete.* 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  <p:graphicFrame>
        <p:nvGraphicFramePr>
          <p:cNvPr id="801796" name="Group 4"/>
          <p:cNvGraphicFramePr>
            <a:graphicFrameLocks noGrp="1"/>
          </p:cNvGraphicFramePr>
          <p:nvPr/>
        </p:nvGraphicFramePr>
        <p:xfrm>
          <a:off x="177800" y="5210175"/>
          <a:ext cx="8839200" cy="914399"/>
        </p:xfrm>
        <a:graphic>
          <a:graphicData uri="http://schemas.openxmlformats.org/drawingml/2006/table">
            <a:tbl>
              <a:tblPr/>
              <a:tblGrid>
                <a:gridCol w="923925"/>
                <a:gridCol w="1062038"/>
                <a:gridCol w="1408112"/>
                <a:gridCol w="1308100"/>
                <a:gridCol w="1936750"/>
                <a:gridCol w="2200275"/>
              </a:tblGrid>
              <a:tr h="203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Algorithm</a:t>
                      </a:r>
                    </a:p>
                  </a:txBody>
                  <a:tcPr marL="4572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Complete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Optimal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Time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Space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DFS</a:t>
                      </a:r>
                    </a:p>
                  </a:txBody>
                  <a:tcPr marL="4572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w/ Path Checking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01818" name="Text Box 26"/>
          <p:cNvSpPr txBox="1">
            <a:spLocks noChangeArrowheads="1"/>
          </p:cNvSpPr>
          <p:nvPr/>
        </p:nvSpPr>
        <p:spPr bwMode="auto">
          <a:xfrm>
            <a:off x="2543175" y="5662613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Y</a:t>
            </a:r>
          </a:p>
        </p:txBody>
      </p:sp>
      <p:sp>
        <p:nvSpPr>
          <p:cNvPr id="801819" name="Text Box 27"/>
          <p:cNvSpPr txBox="1">
            <a:spLocks noChangeArrowheads="1"/>
          </p:cNvSpPr>
          <p:nvPr/>
        </p:nvSpPr>
        <p:spPr bwMode="auto">
          <a:xfrm>
            <a:off x="3894138" y="5662613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N</a:t>
            </a:r>
          </a:p>
        </p:txBody>
      </p:sp>
      <p:sp>
        <p:nvSpPr>
          <p:cNvPr id="801820" name="Text Box 28"/>
          <p:cNvSpPr txBox="1">
            <a:spLocks noChangeArrowheads="1"/>
          </p:cNvSpPr>
          <p:nvPr/>
        </p:nvSpPr>
        <p:spPr bwMode="auto">
          <a:xfrm>
            <a:off x="5005388" y="5662613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O(</a:t>
            </a:r>
            <a:r>
              <a:rPr lang="en-US" sz="2000" i="1">
                <a:latin typeface="Times New Roman" pitchFamily="18" charset="0"/>
              </a:rPr>
              <a:t>b</a:t>
            </a:r>
            <a:r>
              <a:rPr lang="en-US" sz="2000" i="1" baseline="30000">
                <a:latin typeface="Times New Roman" pitchFamily="18" charset="0"/>
              </a:rPr>
              <a:t>m+1</a:t>
            </a:r>
            <a:r>
              <a:rPr lang="en-US" sz="2000">
                <a:latin typeface="Times New Roman" pitchFamily="18" charset="0"/>
              </a:rPr>
              <a:t>)</a:t>
            </a:r>
          </a:p>
        </p:txBody>
      </p:sp>
      <p:sp>
        <p:nvSpPr>
          <p:cNvPr id="801821" name="Text Box 29"/>
          <p:cNvSpPr txBox="1">
            <a:spLocks noChangeArrowheads="1"/>
          </p:cNvSpPr>
          <p:nvPr/>
        </p:nvSpPr>
        <p:spPr bwMode="auto">
          <a:xfrm>
            <a:off x="6883400" y="5662613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O(</a:t>
            </a:r>
            <a:r>
              <a:rPr lang="en-US" sz="2000" i="1">
                <a:latin typeface="Times New Roman" pitchFamily="18" charset="0"/>
              </a:rPr>
              <a:t>bm</a:t>
            </a:r>
            <a:r>
              <a:rPr lang="en-US" sz="2000">
                <a:latin typeface="Times New Roman" pitchFamily="18" charset="0"/>
              </a:rPr>
              <a:t>)</a:t>
            </a:r>
          </a:p>
        </p:txBody>
      </p:sp>
      <p:sp>
        <p:nvSpPr>
          <p:cNvPr id="22558" name="Freeform 30"/>
          <p:cNvSpPr>
            <a:spLocks/>
          </p:cNvSpPr>
          <p:nvPr/>
        </p:nvSpPr>
        <p:spPr bwMode="auto">
          <a:xfrm>
            <a:off x="2655888" y="2262188"/>
            <a:ext cx="2927350" cy="2554287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9" name="Oval 31"/>
          <p:cNvSpPr>
            <a:spLocks noChangeArrowheads="1"/>
          </p:cNvSpPr>
          <p:nvPr/>
        </p:nvSpPr>
        <p:spPr bwMode="auto">
          <a:xfrm>
            <a:off x="4010025" y="2192338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0" name="Oval 32"/>
          <p:cNvSpPr>
            <a:spLocks noChangeArrowheads="1"/>
          </p:cNvSpPr>
          <p:nvPr/>
        </p:nvSpPr>
        <p:spPr bwMode="auto">
          <a:xfrm>
            <a:off x="3778250" y="2617788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1" name="Oval 33"/>
          <p:cNvSpPr>
            <a:spLocks noChangeArrowheads="1"/>
          </p:cNvSpPr>
          <p:nvPr/>
        </p:nvSpPr>
        <p:spPr bwMode="auto">
          <a:xfrm>
            <a:off x="4254500" y="2608263"/>
            <a:ext cx="179388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62" name="Text Box 34"/>
          <p:cNvSpPr txBox="1">
            <a:spLocks noChangeArrowheads="1"/>
          </p:cNvSpPr>
          <p:nvPr/>
        </p:nvSpPr>
        <p:spPr bwMode="auto">
          <a:xfrm>
            <a:off x="3908425" y="2468563"/>
            <a:ext cx="274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22563" name="Freeform 35"/>
          <p:cNvSpPr>
            <a:spLocks/>
          </p:cNvSpPr>
          <p:nvPr/>
        </p:nvSpPr>
        <p:spPr bwMode="auto">
          <a:xfrm>
            <a:off x="3890963" y="2422525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4292600" y="2220913"/>
            <a:ext cx="29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22565" name="Text Box 37"/>
          <p:cNvSpPr txBox="1">
            <a:spLocks noChangeArrowheads="1"/>
          </p:cNvSpPr>
          <p:nvPr/>
        </p:nvSpPr>
        <p:spPr bwMode="auto">
          <a:xfrm>
            <a:off x="5719763" y="2073275"/>
            <a:ext cx="1119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 node</a:t>
            </a:r>
          </a:p>
        </p:txBody>
      </p:sp>
      <p:sp>
        <p:nvSpPr>
          <p:cNvPr id="22566" name="Text Box 38"/>
          <p:cNvSpPr txBox="1">
            <a:spLocks noChangeArrowheads="1"/>
          </p:cNvSpPr>
          <p:nvPr/>
        </p:nvSpPr>
        <p:spPr bwMode="auto">
          <a:xfrm>
            <a:off x="5721350" y="2427288"/>
            <a:ext cx="1119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 nodes</a:t>
            </a:r>
          </a:p>
        </p:txBody>
      </p:sp>
      <p:sp>
        <p:nvSpPr>
          <p:cNvPr id="22567" name="Text Box 39"/>
          <p:cNvSpPr txBox="1">
            <a:spLocks noChangeArrowheads="1"/>
          </p:cNvSpPr>
          <p:nvPr/>
        </p:nvSpPr>
        <p:spPr bwMode="auto">
          <a:xfrm>
            <a:off x="5721350" y="2838450"/>
            <a:ext cx="1119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  <a:r>
              <a:rPr lang="en-US" baseline="30000"/>
              <a:t>2</a:t>
            </a:r>
            <a:r>
              <a:rPr lang="en-US"/>
              <a:t> nodes</a:t>
            </a:r>
          </a:p>
        </p:txBody>
      </p:sp>
      <p:sp>
        <p:nvSpPr>
          <p:cNvPr id="22568" name="Text Box 40"/>
          <p:cNvSpPr txBox="1">
            <a:spLocks noChangeArrowheads="1"/>
          </p:cNvSpPr>
          <p:nvPr/>
        </p:nvSpPr>
        <p:spPr bwMode="auto">
          <a:xfrm>
            <a:off x="5735638" y="4464050"/>
            <a:ext cx="146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  <a:r>
              <a:rPr lang="en-US" baseline="30000"/>
              <a:t>m</a:t>
            </a:r>
            <a:r>
              <a:rPr lang="en-US"/>
              <a:t> nodes</a:t>
            </a:r>
          </a:p>
        </p:txBody>
      </p:sp>
      <p:sp>
        <p:nvSpPr>
          <p:cNvPr id="22569" name="Oval 41"/>
          <p:cNvSpPr>
            <a:spLocks noChangeArrowheads="1"/>
          </p:cNvSpPr>
          <p:nvPr/>
        </p:nvSpPr>
        <p:spPr bwMode="auto">
          <a:xfrm>
            <a:off x="3449638" y="4733925"/>
            <a:ext cx="179387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0" name="Oval 42"/>
          <p:cNvSpPr>
            <a:spLocks noChangeArrowheads="1"/>
          </p:cNvSpPr>
          <p:nvPr/>
        </p:nvSpPr>
        <p:spPr bwMode="auto">
          <a:xfrm>
            <a:off x="4502150" y="3657600"/>
            <a:ext cx="179388" cy="179388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1" name="Freeform 43"/>
          <p:cNvSpPr>
            <a:spLocks/>
          </p:cNvSpPr>
          <p:nvPr/>
        </p:nvSpPr>
        <p:spPr bwMode="auto">
          <a:xfrm>
            <a:off x="3549650" y="2884488"/>
            <a:ext cx="309563" cy="1854200"/>
          </a:xfrm>
          <a:custGeom>
            <a:avLst/>
            <a:gdLst>
              <a:gd name="T0" fmla="*/ 2147483647 w 195"/>
              <a:gd name="T1" fmla="*/ 0 h 1168"/>
              <a:gd name="T2" fmla="*/ 2147483647 w 195"/>
              <a:gd name="T3" fmla="*/ 2147483647 h 1168"/>
              <a:gd name="T4" fmla="*/ 2147483647 w 195"/>
              <a:gd name="T5" fmla="*/ 2147483647 h 1168"/>
              <a:gd name="T6" fmla="*/ 2147483647 w 195"/>
              <a:gd name="T7" fmla="*/ 2147483647 h 1168"/>
              <a:gd name="T8" fmla="*/ 2147483647 w 195"/>
              <a:gd name="T9" fmla="*/ 2147483647 h 1168"/>
              <a:gd name="T10" fmla="*/ 2147483647 w 195"/>
              <a:gd name="T11" fmla="*/ 2147483647 h 1168"/>
              <a:gd name="T12" fmla="*/ 2147483647 w 195"/>
              <a:gd name="T13" fmla="*/ 2147483647 h 1168"/>
              <a:gd name="T14" fmla="*/ 2147483647 w 195"/>
              <a:gd name="T15" fmla="*/ 2147483647 h 1168"/>
              <a:gd name="T16" fmla="*/ 0 w 195"/>
              <a:gd name="T17" fmla="*/ 2147483647 h 11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5"/>
              <a:gd name="T28" fmla="*/ 0 h 1168"/>
              <a:gd name="T29" fmla="*/ 195 w 195"/>
              <a:gd name="T30" fmla="*/ 1168 h 11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5" h="1168">
                <a:moveTo>
                  <a:pt x="193" y="0"/>
                </a:moveTo>
                <a:cubicBezTo>
                  <a:pt x="191" y="47"/>
                  <a:pt x="195" y="94"/>
                  <a:pt x="188" y="140"/>
                </a:cubicBezTo>
                <a:cubicBezTo>
                  <a:pt x="183" y="174"/>
                  <a:pt x="144" y="216"/>
                  <a:pt x="123" y="242"/>
                </a:cubicBezTo>
                <a:cubicBezTo>
                  <a:pt x="115" y="266"/>
                  <a:pt x="96" y="292"/>
                  <a:pt x="80" y="312"/>
                </a:cubicBezTo>
                <a:cubicBezTo>
                  <a:pt x="71" y="353"/>
                  <a:pt x="71" y="396"/>
                  <a:pt x="86" y="436"/>
                </a:cubicBezTo>
                <a:cubicBezTo>
                  <a:pt x="99" y="516"/>
                  <a:pt x="98" y="531"/>
                  <a:pt x="91" y="641"/>
                </a:cubicBezTo>
                <a:cubicBezTo>
                  <a:pt x="90" y="654"/>
                  <a:pt x="40" y="734"/>
                  <a:pt x="26" y="754"/>
                </a:cubicBezTo>
                <a:cubicBezTo>
                  <a:pt x="14" y="791"/>
                  <a:pt x="20" y="776"/>
                  <a:pt x="10" y="802"/>
                </a:cubicBezTo>
                <a:cubicBezTo>
                  <a:pt x="7" y="934"/>
                  <a:pt x="0" y="1041"/>
                  <a:pt x="0" y="1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2" name="Freeform 44"/>
          <p:cNvSpPr>
            <a:spLocks/>
          </p:cNvSpPr>
          <p:nvPr/>
        </p:nvSpPr>
        <p:spPr bwMode="auto">
          <a:xfrm>
            <a:off x="4394200" y="3200400"/>
            <a:ext cx="222250" cy="436563"/>
          </a:xfrm>
          <a:custGeom>
            <a:avLst/>
            <a:gdLst>
              <a:gd name="T0" fmla="*/ 0 w 140"/>
              <a:gd name="T1" fmla="*/ 0 h 275"/>
              <a:gd name="T2" fmla="*/ 2147483647 w 140"/>
              <a:gd name="T3" fmla="*/ 2147483647 h 275"/>
              <a:gd name="T4" fmla="*/ 2147483647 w 140"/>
              <a:gd name="T5" fmla="*/ 2147483647 h 275"/>
              <a:gd name="T6" fmla="*/ 2147483647 w 140"/>
              <a:gd name="T7" fmla="*/ 2147483647 h 275"/>
              <a:gd name="T8" fmla="*/ 2147483647 w 140"/>
              <a:gd name="T9" fmla="*/ 2147483647 h 275"/>
              <a:gd name="T10" fmla="*/ 2147483647 w 140"/>
              <a:gd name="T11" fmla="*/ 2147483647 h 2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0"/>
              <a:gd name="T19" fmla="*/ 0 h 275"/>
              <a:gd name="T20" fmla="*/ 140 w 140"/>
              <a:gd name="T21" fmla="*/ 275 h 2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0" h="275">
                <a:moveTo>
                  <a:pt x="0" y="0"/>
                </a:moveTo>
                <a:cubicBezTo>
                  <a:pt x="11" y="11"/>
                  <a:pt x="20" y="24"/>
                  <a:pt x="33" y="33"/>
                </a:cubicBezTo>
                <a:cubicBezTo>
                  <a:pt x="59" y="52"/>
                  <a:pt x="92" y="58"/>
                  <a:pt x="119" y="76"/>
                </a:cubicBezTo>
                <a:cubicBezTo>
                  <a:pt x="140" y="106"/>
                  <a:pt x="138" y="138"/>
                  <a:pt x="124" y="172"/>
                </a:cubicBezTo>
                <a:cubicBezTo>
                  <a:pt x="116" y="190"/>
                  <a:pt x="92" y="221"/>
                  <a:pt x="92" y="221"/>
                </a:cubicBezTo>
                <a:cubicBezTo>
                  <a:pt x="98" y="240"/>
                  <a:pt x="114" y="255"/>
                  <a:pt x="114" y="2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3" name="AutoShape 45"/>
          <p:cNvSpPr>
            <a:spLocks/>
          </p:cNvSpPr>
          <p:nvPr/>
        </p:nvSpPr>
        <p:spPr bwMode="auto">
          <a:xfrm>
            <a:off x="2224088" y="2012950"/>
            <a:ext cx="265112" cy="2811463"/>
          </a:xfrm>
          <a:prstGeom prst="leftBrace">
            <a:avLst>
              <a:gd name="adj1" fmla="val 8837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74" name="Text Box 46"/>
          <p:cNvSpPr txBox="1">
            <a:spLocks noChangeArrowheads="1"/>
          </p:cNvSpPr>
          <p:nvPr/>
        </p:nvSpPr>
        <p:spPr bwMode="auto">
          <a:xfrm>
            <a:off x="1154113" y="3224213"/>
            <a:ext cx="12652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 tiers</a:t>
            </a:r>
          </a:p>
        </p:txBody>
      </p:sp>
      <p:sp>
        <p:nvSpPr>
          <p:cNvPr id="22575" name="Freeform 47"/>
          <p:cNvSpPr>
            <a:spLocks/>
          </p:cNvSpPr>
          <p:nvPr/>
        </p:nvSpPr>
        <p:spPr bwMode="auto">
          <a:xfrm>
            <a:off x="2657475" y="2263775"/>
            <a:ext cx="1906588" cy="2554288"/>
          </a:xfrm>
          <a:custGeom>
            <a:avLst/>
            <a:gdLst>
              <a:gd name="T0" fmla="*/ 0 w 1201"/>
              <a:gd name="T1" fmla="*/ 2147483647 h 1609"/>
              <a:gd name="T2" fmla="*/ 2147483647 w 1201"/>
              <a:gd name="T3" fmla="*/ 2147483647 h 1609"/>
              <a:gd name="T4" fmla="*/ 2147483647 w 1201"/>
              <a:gd name="T5" fmla="*/ 2147483647 h 1609"/>
              <a:gd name="T6" fmla="*/ 2147483647 w 1201"/>
              <a:gd name="T7" fmla="*/ 0 h 1609"/>
              <a:gd name="T8" fmla="*/ 0 w 1201"/>
              <a:gd name="T9" fmla="*/ 2147483647 h 16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1"/>
              <a:gd name="T16" fmla="*/ 0 h 1609"/>
              <a:gd name="T17" fmla="*/ 1201 w 1201"/>
              <a:gd name="T18" fmla="*/ 1609 h 16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1" h="1609">
                <a:moveTo>
                  <a:pt x="0" y="1609"/>
                </a:moveTo>
                <a:lnTo>
                  <a:pt x="1201" y="1605"/>
                </a:lnTo>
                <a:lnTo>
                  <a:pt x="1131" y="717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76" name="TextBox 26"/>
          <p:cNvSpPr txBox="1">
            <a:spLocks noChangeArrowheads="1"/>
          </p:cNvSpPr>
          <p:nvPr/>
        </p:nvSpPr>
        <p:spPr bwMode="auto">
          <a:xfrm>
            <a:off x="6173788" y="6465888"/>
            <a:ext cx="29702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* Or </a:t>
            </a:r>
            <a:r>
              <a:rPr lang="en-US" sz="1400" dirty="0" smtClean="0"/>
              <a:t>with graph </a:t>
            </a:r>
            <a:r>
              <a:rPr lang="en-US" sz="1400" dirty="0"/>
              <a:t>search </a:t>
            </a:r>
            <a:r>
              <a:rPr lang="en-US" sz="1400" dirty="0" smtClean="0"/>
              <a:t>version of DFS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8256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818" grpId="0"/>
      <p:bldP spid="801819" grpId="0"/>
      <p:bldP spid="801820" grpId="0"/>
      <p:bldP spid="80182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Freeform 2"/>
          <p:cNvSpPr>
            <a:spLocks/>
          </p:cNvSpPr>
          <p:nvPr/>
        </p:nvSpPr>
        <p:spPr bwMode="auto">
          <a:xfrm>
            <a:off x="3248025" y="3460750"/>
            <a:ext cx="1725613" cy="1470025"/>
          </a:xfrm>
          <a:custGeom>
            <a:avLst/>
            <a:gdLst>
              <a:gd name="T0" fmla="*/ 2147483647 w 1087"/>
              <a:gd name="T1" fmla="*/ 0 h 926"/>
              <a:gd name="T2" fmla="*/ 0 w 1087"/>
              <a:gd name="T3" fmla="*/ 2147483647 h 926"/>
              <a:gd name="T4" fmla="*/ 2147483647 w 1087"/>
              <a:gd name="T5" fmla="*/ 2147483647 h 926"/>
              <a:gd name="T6" fmla="*/ 2147483647 w 1087"/>
              <a:gd name="T7" fmla="*/ 0 h 926"/>
              <a:gd name="T8" fmla="*/ 0 60000 65536"/>
              <a:gd name="T9" fmla="*/ 0 60000 65536"/>
              <a:gd name="T10" fmla="*/ 0 60000 65536"/>
              <a:gd name="T11" fmla="*/ 0 60000 65536"/>
              <a:gd name="T12" fmla="*/ 0 w 1087"/>
              <a:gd name="T13" fmla="*/ 0 h 926"/>
              <a:gd name="T14" fmla="*/ 1087 w 1087"/>
              <a:gd name="T15" fmla="*/ 926 h 92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7" h="926">
                <a:moveTo>
                  <a:pt x="538" y="0"/>
                </a:moveTo>
                <a:lnTo>
                  <a:pt x="0" y="926"/>
                </a:lnTo>
                <a:lnTo>
                  <a:pt x="1087" y="926"/>
                </a:lnTo>
                <a:lnTo>
                  <a:pt x="538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BFS</a:t>
            </a:r>
          </a:p>
        </p:txBody>
      </p:sp>
      <p:sp>
        <p:nvSpPr>
          <p:cNvPr id="802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6725" y="1441450"/>
            <a:ext cx="8229600" cy="52498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When is BFS optimal?</a:t>
            </a:r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  <p:graphicFrame>
        <p:nvGraphicFramePr>
          <p:cNvPr id="802821" name="Group 5"/>
          <p:cNvGraphicFramePr>
            <a:graphicFrameLocks noGrp="1"/>
          </p:cNvGraphicFramePr>
          <p:nvPr/>
        </p:nvGraphicFramePr>
        <p:xfrm>
          <a:off x="177800" y="1452563"/>
          <a:ext cx="8839200" cy="1371599"/>
        </p:xfrm>
        <a:graphic>
          <a:graphicData uri="http://schemas.openxmlformats.org/drawingml/2006/table">
            <a:tbl>
              <a:tblPr/>
              <a:tblGrid>
                <a:gridCol w="923925"/>
                <a:gridCol w="1062038"/>
                <a:gridCol w="1347787"/>
                <a:gridCol w="1308100"/>
                <a:gridCol w="1997075"/>
                <a:gridCol w="2200275"/>
              </a:tblGrid>
              <a:tr h="2032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Algorithm</a:t>
                      </a:r>
                    </a:p>
                  </a:txBody>
                  <a:tcPr marL="4572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Complete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Optimal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Time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Space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DFS</a:t>
                      </a:r>
                    </a:p>
                  </a:txBody>
                  <a:tcPr marL="4572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w/ Path Checking</a:t>
                      </a: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</a:rPr>
                        <a:t>BFS</a:t>
                      </a:r>
                    </a:p>
                  </a:txBody>
                  <a:tcPr marL="4572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1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4572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86" name="Text Box 34"/>
          <p:cNvSpPr txBox="1">
            <a:spLocks noChangeArrowheads="1"/>
          </p:cNvSpPr>
          <p:nvPr/>
        </p:nvSpPr>
        <p:spPr bwMode="auto">
          <a:xfrm>
            <a:off x="2608263" y="1901825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Y</a:t>
            </a:r>
          </a:p>
        </p:txBody>
      </p:sp>
      <p:sp>
        <p:nvSpPr>
          <p:cNvPr id="23587" name="Text Box 35"/>
          <p:cNvSpPr txBox="1">
            <a:spLocks noChangeArrowheads="1"/>
          </p:cNvSpPr>
          <p:nvPr/>
        </p:nvSpPr>
        <p:spPr bwMode="auto">
          <a:xfrm>
            <a:off x="3824288" y="1901825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N</a:t>
            </a:r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4987925" y="1901825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O(</a:t>
            </a:r>
            <a:r>
              <a:rPr lang="en-US" sz="2000" i="1">
                <a:latin typeface="Times New Roman" pitchFamily="18" charset="0"/>
              </a:rPr>
              <a:t>b</a:t>
            </a:r>
            <a:r>
              <a:rPr lang="en-US" sz="2000" i="1" baseline="30000">
                <a:latin typeface="Times New Roman" pitchFamily="18" charset="0"/>
              </a:rPr>
              <a:t>m+1</a:t>
            </a:r>
            <a:r>
              <a:rPr lang="en-US" sz="2000">
                <a:latin typeface="Times New Roman" pitchFamily="18" charset="0"/>
              </a:rPr>
              <a:t>)</a:t>
            </a:r>
          </a:p>
        </p:txBody>
      </p:sp>
      <p:sp>
        <p:nvSpPr>
          <p:cNvPr id="23589" name="Text Box 37"/>
          <p:cNvSpPr txBox="1">
            <a:spLocks noChangeArrowheads="1"/>
          </p:cNvSpPr>
          <p:nvPr/>
        </p:nvSpPr>
        <p:spPr bwMode="auto">
          <a:xfrm>
            <a:off x="7010400" y="1901825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O(</a:t>
            </a:r>
            <a:r>
              <a:rPr lang="en-US" sz="2000" i="1">
                <a:latin typeface="Times New Roman" pitchFamily="18" charset="0"/>
              </a:rPr>
              <a:t>bm</a:t>
            </a:r>
            <a:r>
              <a:rPr lang="en-US" sz="2000">
                <a:latin typeface="Times New Roman" pitchFamily="18" charset="0"/>
              </a:rPr>
              <a:t>)</a:t>
            </a:r>
          </a:p>
        </p:txBody>
      </p:sp>
      <p:sp>
        <p:nvSpPr>
          <p:cNvPr id="23590" name="Freeform 38"/>
          <p:cNvSpPr>
            <a:spLocks/>
          </p:cNvSpPr>
          <p:nvPr/>
        </p:nvSpPr>
        <p:spPr bwMode="auto">
          <a:xfrm>
            <a:off x="2655888" y="3441700"/>
            <a:ext cx="2927350" cy="2554288"/>
          </a:xfrm>
          <a:custGeom>
            <a:avLst/>
            <a:gdLst>
              <a:gd name="T0" fmla="*/ 0 w 1844"/>
              <a:gd name="T1" fmla="*/ 2147483647 h 1609"/>
              <a:gd name="T2" fmla="*/ 2147483647 w 1844"/>
              <a:gd name="T3" fmla="*/ 2147483647 h 1609"/>
              <a:gd name="T4" fmla="*/ 2147483647 w 1844"/>
              <a:gd name="T5" fmla="*/ 0 h 1609"/>
              <a:gd name="T6" fmla="*/ 0 w 1844"/>
              <a:gd name="T7" fmla="*/ 2147483647 h 1609"/>
              <a:gd name="T8" fmla="*/ 0 60000 65536"/>
              <a:gd name="T9" fmla="*/ 0 60000 65536"/>
              <a:gd name="T10" fmla="*/ 0 60000 65536"/>
              <a:gd name="T11" fmla="*/ 0 60000 65536"/>
              <a:gd name="T12" fmla="*/ 0 w 1844"/>
              <a:gd name="T13" fmla="*/ 0 h 1609"/>
              <a:gd name="T14" fmla="*/ 1844 w 1844"/>
              <a:gd name="T15" fmla="*/ 1609 h 160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4" h="1609">
                <a:moveTo>
                  <a:pt x="0" y="1609"/>
                </a:moveTo>
                <a:lnTo>
                  <a:pt x="1844" y="1609"/>
                </a:lnTo>
                <a:lnTo>
                  <a:pt x="915" y="0"/>
                </a:lnTo>
                <a:lnTo>
                  <a:pt x="0" y="160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91" name="Oval 39"/>
          <p:cNvSpPr>
            <a:spLocks noChangeArrowheads="1"/>
          </p:cNvSpPr>
          <p:nvPr/>
        </p:nvSpPr>
        <p:spPr bwMode="auto">
          <a:xfrm>
            <a:off x="4010025" y="3371850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2" name="Oval 40"/>
          <p:cNvSpPr>
            <a:spLocks noChangeArrowheads="1"/>
          </p:cNvSpPr>
          <p:nvPr/>
        </p:nvSpPr>
        <p:spPr bwMode="auto">
          <a:xfrm>
            <a:off x="3778250" y="3797300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3" name="Oval 41"/>
          <p:cNvSpPr>
            <a:spLocks noChangeArrowheads="1"/>
          </p:cNvSpPr>
          <p:nvPr/>
        </p:nvSpPr>
        <p:spPr bwMode="auto">
          <a:xfrm>
            <a:off x="4254500" y="3787775"/>
            <a:ext cx="179388" cy="1793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94" name="Text Box 42"/>
          <p:cNvSpPr txBox="1">
            <a:spLocks noChangeArrowheads="1"/>
          </p:cNvSpPr>
          <p:nvPr/>
        </p:nvSpPr>
        <p:spPr bwMode="auto">
          <a:xfrm>
            <a:off x="3908425" y="3648075"/>
            <a:ext cx="274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…</a:t>
            </a:r>
          </a:p>
        </p:txBody>
      </p:sp>
      <p:sp>
        <p:nvSpPr>
          <p:cNvPr id="23595" name="Freeform 43"/>
          <p:cNvSpPr>
            <a:spLocks/>
          </p:cNvSpPr>
          <p:nvPr/>
        </p:nvSpPr>
        <p:spPr bwMode="auto">
          <a:xfrm>
            <a:off x="3890963" y="3602038"/>
            <a:ext cx="444500" cy="88900"/>
          </a:xfrm>
          <a:custGeom>
            <a:avLst/>
            <a:gdLst>
              <a:gd name="T0" fmla="*/ 0 w 280"/>
              <a:gd name="T1" fmla="*/ 2147483647 h 56"/>
              <a:gd name="T2" fmla="*/ 2147483647 w 280"/>
              <a:gd name="T3" fmla="*/ 2147483647 h 56"/>
              <a:gd name="T4" fmla="*/ 2147483647 w 280"/>
              <a:gd name="T5" fmla="*/ 0 h 56"/>
              <a:gd name="T6" fmla="*/ 0 60000 65536"/>
              <a:gd name="T7" fmla="*/ 0 60000 65536"/>
              <a:gd name="T8" fmla="*/ 0 60000 65536"/>
              <a:gd name="T9" fmla="*/ 0 w 280"/>
              <a:gd name="T10" fmla="*/ 0 h 56"/>
              <a:gd name="T11" fmla="*/ 280 w 280"/>
              <a:gd name="T12" fmla="*/ 56 h 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0" h="56">
                <a:moveTo>
                  <a:pt x="0" y="11"/>
                </a:moveTo>
                <a:cubicBezTo>
                  <a:pt x="52" y="33"/>
                  <a:pt x="104" y="56"/>
                  <a:pt x="151" y="54"/>
                </a:cubicBezTo>
                <a:cubicBezTo>
                  <a:pt x="198" y="52"/>
                  <a:pt x="239" y="26"/>
                  <a:pt x="280" y="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3596" name="Text Box 44"/>
          <p:cNvSpPr txBox="1">
            <a:spLocks noChangeArrowheads="1"/>
          </p:cNvSpPr>
          <p:nvPr/>
        </p:nvSpPr>
        <p:spPr bwMode="auto">
          <a:xfrm>
            <a:off x="4292600" y="3400425"/>
            <a:ext cx="298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23597" name="Text Box 45"/>
          <p:cNvSpPr txBox="1">
            <a:spLocks noChangeArrowheads="1"/>
          </p:cNvSpPr>
          <p:nvPr/>
        </p:nvSpPr>
        <p:spPr bwMode="auto">
          <a:xfrm>
            <a:off x="5719763" y="3252788"/>
            <a:ext cx="1119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 node</a:t>
            </a:r>
          </a:p>
        </p:txBody>
      </p:sp>
      <p:sp>
        <p:nvSpPr>
          <p:cNvPr id="23598" name="Text Box 46"/>
          <p:cNvSpPr txBox="1">
            <a:spLocks noChangeArrowheads="1"/>
          </p:cNvSpPr>
          <p:nvPr/>
        </p:nvSpPr>
        <p:spPr bwMode="auto">
          <a:xfrm>
            <a:off x="5721350" y="3606800"/>
            <a:ext cx="11191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 nodes</a:t>
            </a:r>
          </a:p>
        </p:txBody>
      </p:sp>
      <p:sp>
        <p:nvSpPr>
          <p:cNvPr id="23599" name="Text Box 47"/>
          <p:cNvSpPr txBox="1">
            <a:spLocks noChangeArrowheads="1"/>
          </p:cNvSpPr>
          <p:nvPr/>
        </p:nvSpPr>
        <p:spPr bwMode="auto">
          <a:xfrm>
            <a:off x="5721350" y="4017963"/>
            <a:ext cx="1119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  <a:r>
              <a:rPr lang="en-US" baseline="30000"/>
              <a:t>2</a:t>
            </a:r>
            <a:r>
              <a:rPr lang="en-US"/>
              <a:t> nodes</a:t>
            </a:r>
          </a:p>
        </p:txBody>
      </p:sp>
      <p:sp>
        <p:nvSpPr>
          <p:cNvPr id="23600" name="Text Box 48"/>
          <p:cNvSpPr txBox="1">
            <a:spLocks noChangeArrowheads="1"/>
          </p:cNvSpPr>
          <p:nvPr/>
        </p:nvSpPr>
        <p:spPr bwMode="auto">
          <a:xfrm>
            <a:off x="5735638" y="5643563"/>
            <a:ext cx="1460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  <a:r>
              <a:rPr lang="en-US" baseline="30000"/>
              <a:t>m</a:t>
            </a:r>
            <a:r>
              <a:rPr lang="en-US"/>
              <a:t> nodes</a:t>
            </a:r>
          </a:p>
        </p:txBody>
      </p:sp>
      <p:sp>
        <p:nvSpPr>
          <p:cNvPr id="23601" name="Oval 49"/>
          <p:cNvSpPr>
            <a:spLocks noChangeArrowheads="1"/>
          </p:cNvSpPr>
          <p:nvPr/>
        </p:nvSpPr>
        <p:spPr bwMode="auto">
          <a:xfrm>
            <a:off x="3449638" y="5913438"/>
            <a:ext cx="179387" cy="1793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2" name="Oval 50"/>
          <p:cNvSpPr>
            <a:spLocks noChangeArrowheads="1"/>
          </p:cNvSpPr>
          <p:nvPr/>
        </p:nvSpPr>
        <p:spPr bwMode="auto">
          <a:xfrm>
            <a:off x="4502150" y="4837113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3" name="Oval 51"/>
          <p:cNvSpPr>
            <a:spLocks noChangeArrowheads="1"/>
          </p:cNvSpPr>
          <p:nvPr/>
        </p:nvSpPr>
        <p:spPr bwMode="auto">
          <a:xfrm>
            <a:off x="4022725" y="5392738"/>
            <a:ext cx="179388" cy="179387"/>
          </a:xfrm>
          <a:prstGeom prst="ellipse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4" name="Freeform 52"/>
          <p:cNvSpPr>
            <a:spLocks/>
          </p:cNvSpPr>
          <p:nvPr/>
        </p:nvSpPr>
        <p:spPr bwMode="auto">
          <a:xfrm>
            <a:off x="3549650" y="4064000"/>
            <a:ext cx="309563" cy="1854200"/>
          </a:xfrm>
          <a:custGeom>
            <a:avLst/>
            <a:gdLst>
              <a:gd name="T0" fmla="*/ 2147483647 w 195"/>
              <a:gd name="T1" fmla="*/ 0 h 1168"/>
              <a:gd name="T2" fmla="*/ 2147483647 w 195"/>
              <a:gd name="T3" fmla="*/ 2147483647 h 1168"/>
              <a:gd name="T4" fmla="*/ 2147483647 w 195"/>
              <a:gd name="T5" fmla="*/ 2147483647 h 1168"/>
              <a:gd name="T6" fmla="*/ 2147483647 w 195"/>
              <a:gd name="T7" fmla="*/ 2147483647 h 1168"/>
              <a:gd name="T8" fmla="*/ 2147483647 w 195"/>
              <a:gd name="T9" fmla="*/ 2147483647 h 1168"/>
              <a:gd name="T10" fmla="*/ 2147483647 w 195"/>
              <a:gd name="T11" fmla="*/ 2147483647 h 1168"/>
              <a:gd name="T12" fmla="*/ 2147483647 w 195"/>
              <a:gd name="T13" fmla="*/ 2147483647 h 1168"/>
              <a:gd name="T14" fmla="*/ 2147483647 w 195"/>
              <a:gd name="T15" fmla="*/ 2147483647 h 1168"/>
              <a:gd name="T16" fmla="*/ 0 w 195"/>
              <a:gd name="T17" fmla="*/ 2147483647 h 11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5"/>
              <a:gd name="T28" fmla="*/ 0 h 1168"/>
              <a:gd name="T29" fmla="*/ 195 w 195"/>
              <a:gd name="T30" fmla="*/ 1168 h 11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5" h="1168">
                <a:moveTo>
                  <a:pt x="193" y="0"/>
                </a:moveTo>
                <a:cubicBezTo>
                  <a:pt x="191" y="47"/>
                  <a:pt x="195" y="94"/>
                  <a:pt x="188" y="140"/>
                </a:cubicBezTo>
                <a:cubicBezTo>
                  <a:pt x="183" y="174"/>
                  <a:pt x="144" y="216"/>
                  <a:pt x="123" y="242"/>
                </a:cubicBezTo>
                <a:cubicBezTo>
                  <a:pt x="115" y="266"/>
                  <a:pt x="96" y="292"/>
                  <a:pt x="80" y="312"/>
                </a:cubicBezTo>
                <a:cubicBezTo>
                  <a:pt x="71" y="353"/>
                  <a:pt x="71" y="396"/>
                  <a:pt x="86" y="436"/>
                </a:cubicBezTo>
                <a:cubicBezTo>
                  <a:pt x="99" y="516"/>
                  <a:pt x="98" y="531"/>
                  <a:pt x="91" y="641"/>
                </a:cubicBezTo>
                <a:cubicBezTo>
                  <a:pt x="90" y="654"/>
                  <a:pt x="40" y="734"/>
                  <a:pt x="26" y="754"/>
                </a:cubicBezTo>
                <a:cubicBezTo>
                  <a:pt x="14" y="791"/>
                  <a:pt x="20" y="776"/>
                  <a:pt x="10" y="802"/>
                </a:cubicBezTo>
                <a:cubicBezTo>
                  <a:pt x="7" y="934"/>
                  <a:pt x="0" y="1041"/>
                  <a:pt x="0" y="1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5" name="Freeform 53"/>
          <p:cNvSpPr>
            <a:spLocks/>
          </p:cNvSpPr>
          <p:nvPr/>
        </p:nvSpPr>
        <p:spPr bwMode="auto">
          <a:xfrm>
            <a:off x="3976688" y="4183063"/>
            <a:ext cx="179387" cy="1196975"/>
          </a:xfrm>
          <a:custGeom>
            <a:avLst/>
            <a:gdLst>
              <a:gd name="T0" fmla="*/ 2147483647 w 113"/>
              <a:gd name="T1" fmla="*/ 0 h 754"/>
              <a:gd name="T2" fmla="*/ 2147483647 w 113"/>
              <a:gd name="T3" fmla="*/ 2147483647 h 754"/>
              <a:gd name="T4" fmla="*/ 2147483647 w 113"/>
              <a:gd name="T5" fmla="*/ 2147483647 h 754"/>
              <a:gd name="T6" fmla="*/ 2147483647 w 113"/>
              <a:gd name="T7" fmla="*/ 2147483647 h 754"/>
              <a:gd name="T8" fmla="*/ 2147483647 w 113"/>
              <a:gd name="T9" fmla="*/ 2147483647 h 754"/>
              <a:gd name="T10" fmla="*/ 0 w 113"/>
              <a:gd name="T11" fmla="*/ 2147483647 h 754"/>
              <a:gd name="T12" fmla="*/ 2147483647 w 113"/>
              <a:gd name="T13" fmla="*/ 2147483647 h 754"/>
              <a:gd name="T14" fmla="*/ 2147483647 w 113"/>
              <a:gd name="T15" fmla="*/ 2147483647 h 754"/>
              <a:gd name="T16" fmla="*/ 2147483647 w 113"/>
              <a:gd name="T17" fmla="*/ 2147483647 h 754"/>
              <a:gd name="T18" fmla="*/ 2147483647 w 113"/>
              <a:gd name="T19" fmla="*/ 2147483647 h 7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13"/>
              <a:gd name="T31" fmla="*/ 0 h 754"/>
              <a:gd name="T32" fmla="*/ 113 w 113"/>
              <a:gd name="T33" fmla="*/ 754 h 7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13" h="754">
                <a:moveTo>
                  <a:pt x="80" y="0"/>
                </a:moveTo>
                <a:cubicBezTo>
                  <a:pt x="85" y="21"/>
                  <a:pt x="90" y="40"/>
                  <a:pt x="97" y="60"/>
                </a:cubicBezTo>
                <a:cubicBezTo>
                  <a:pt x="113" y="160"/>
                  <a:pt x="99" y="191"/>
                  <a:pt x="54" y="264"/>
                </a:cubicBezTo>
                <a:cubicBezTo>
                  <a:pt x="47" y="289"/>
                  <a:pt x="35" y="313"/>
                  <a:pt x="21" y="334"/>
                </a:cubicBezTo>
                <a:cubicBezTo>
                  <a:pt x="12" y="374"/>
                  <a:pt x="21" y="340"/>
                  <a:pt x="10" y="372"/>
                </a:cubicBezTo>
                <a:cubicBezTo>
                  <a:pt x="6" y="383"/>
                  <a:pt x="0" y="404"/>
                  <a:pt x="0" y="404"/>
                </a:cubicBezTo>
                <a:cubicBezTo>
                  <a:pt x="4" y="446"/>
                  <a:pt x="13" y="491"/>
                  <a:pt x="43" y="523"/>
                </a:cubicBezTo>
                <a:cubicBezTo>
                  <a:pt x="45" y="530"/>
                  <a:pt x="45" y="537"/>
                  <a:pt x="48" y="544"/>
                </a:cubicBezTo>
                <a:cubicBezTo>
                  <a:pt x="51" y="550"/>
                  <a:pt x="57" y="554"/>
                  <a:pt x="59" y="560"/>
                </a:cubicBezTo>
                <a:cubicBezTo>
                  <a:pt x="78" y="626"/>
                  <a:pt x="70" y="684"/>
                  <a:pt x="70" y="75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6" name="Freeform 54"/>
          <p:cNvSpPr>
            <a:spLocks/>
          </p:cNvSpPr>
          <p:nvPr/>
        </p:nvSpPr>
        <p:spPr bwMode="auto">
          <a:xfrm>
            <a:off x="4394200" y="4379913"/>
            <a:ext cx="222250" cy="436562"/>
          </a:xfrm>
          <a:custGeom>
            <a:avLst/>
            <a:gdLst>
              <a:gd name="T0" fmla="*/ 0 w 140"/>
              <a:gd name="T1" fmla="*/ 0 h 275"/>
              <a:gd name="T2" fmla="*/ 2147483647 w 140"/>
              <a:gd name="T3" fmla="*/ 2147483647 h 275"/>
              <a:gd name="T4" fmla="*/ 2147483647 w 140"/>
              <a:gd name="T5" fmla="*/ 2147483647 h 275"/>
              <a:gd name="T6" fmla="*/ 2147483647 w 140"/>
              <a:gd name="T7" fmla="*/ 2147483647 h 275"/>
              <a:gd name="T8" fmla="*/ 2147483647 w 140"/>
              <a:gd name="T9" fmla="*/ 2147483647 h 275"/>
              <a:gd name="T10" fmla="*/ 2147483647 w 140"/>
              <a:gd name="T11" fmla="*/ 2147483647 h 2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40"/>
              <a:gd name="T19" fmla="*/ 0 h 275"/>
              <a:gd name="T20" fmla="*/ 140 w 140"/>
              <a:gd name="T21" fmla="*/ 275 h 2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40" h="275">
                <a:moveTo>
                  <a:pt x="0" y="0"/>
                </a:moveTo>
                <a:cubicBezTo>
                  <a:pt x="11" y="11"/>
                  <a:pt x="20" y="24"/>
                  <a:pt x="33" y="33"/>
                </a:cubicBezTo>
                <a:cubicBezTo>
                  <a:pt x="59" y="52"/>
                  <a:pt x="92" y="58"/>
                  <a:pt x="119" y="76"/>
                </a:cubicBezTo>
                <a:cubicBezTo>
                  <a:pt x="140" y="106"/>
                  <a:pt x="138" y="138"/>
                  <a:pt x="124" y="172"/>
                </a:cubicBezTo>
                <a:cubicBezTo>
                  <a:pt x="116" y="190"/>
                  <a:pt x="92" y="221"/>
                  <a:pt x="92" y="221"/>
                </a:cubicBezTo>
                <a:cubicBezTo>
                  <a:pt x="98" y="240"/>
                  <a:pt x="114" y="255"/>
                  <a:pt x="114" y="27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607" name="AutoShape 55"/>
          <p:cNvSpPr>
            <a:spLocks/>
          </p:cNvSpPr>
          <p:nvPr/>
        </p:nvSpPr>
        <p:spPr bwMode="auto">
          <a:xfrm>
            <a:off x="2224088" y="3192463"/>
            <a:ext cx="265112" cy="1684337"/>
          </a:xfrm>
          <a:prstGeom prst="leftBrace">
            <a:avLst>
              <a:gd name="adj1" fmla="val 5294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608" name="Text Box 56"/>
          <p:cNvSpPr txBox="1">
            <a:spLocks noChangeArrowheads="1"/>
          </p:cNvSpPr>
          <p:nvPr/>
        </p:nvSpPr>
        <p:spPr bwMode="auto">
          <a:xfrm>
            <a:off x="1214438" y="3832225"/>
            <a:ext cx="1265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 tiers</a:t>
            </a:r>
          </a:p>
        </p:txBody>
      </p:sp>
      <p:sp>
        <p:nvSpPr>
          <p:cNvPr id="802873" name="Text Box 57"/>
          <p:cNvSpPr txBox="1">
            <a:spLocks noChangeArrowheads="1"/>
          </p:cNvSpPr>
          <p:nvPr/>
        </p:nvSpPr>
        <p:spPr bwMode="auto">
          <a:xfrm>
            <a:off x="2601913" y="2379663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Y</a:t>
            </a:r>
          </a:p>
        </p:txBody>
      </p:sp>
      <p:sp>
        <p:nvSpPr>
          <p:cNvPr id="802874" name="Text Box 58"/>
          <p:cNvSpPr txBox="1">
            <a:spLocks noChangeArrowheads="1"/>
          </p:cNvSpPr>
          <p:nvPr/>
        </p:nvSpPr>
        <p:spPr bwMode="auto">
          <a:xfrm>
            <a:off x="3817938" y="2379663"/>
            <a:ext cx="60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N*</a:t>
            </a:r>
          </a:p>
        </p:txBody>
      </p:sp>
      <p:sp>
        <p:nvSpPr>
          <p:cNvPr id="802875" name="Text Box 59"/>
          <p:cNvSpPr txBox="1">
            <a:spLocks noChangeArrowheads="1"/>
          </p:cNvSpPr>
          <p:nvPr/>
        </p:nvSpPr>
        <p:spPr bwMode="auto">
          <a:xfrm>
            <a:off x="4981575" y="2379663"/>
            <a:ext cx="1905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O(</a:t>
            </a:r>
            <a:r>
              <a:rPr lang="en-US" sz="2000" i="1">
                <a:latin typeface="Times New Roman" pitchFamily="18" charset="0"/>
              </a:rPr>
              <a:t>b</a:t>
            </a:r>
            <a:r>
              <a:rPr lang="en-US" sz="2000" i="1" baseline="30000">
                <a:latin typeface="Times New Roman" pitchFamily="18" charset="0"/>
              </a:rPr>
              <a:t>s+1</a:t>
            </a:r>
            <a:r>
              <a:rPr lang="en-US" sz="2000">
                <a:latin typeface="Times New Roman" pitchFamily="18" charset="0"/>
              </a:rPr>
              <a:t>)</a:t>
            </a:r>
          </a:p>
        </p:txBody>
      </p:sp>
      <p:sp>
        <p:nvSpPr>
          <p:cNvPr id="802876" name="Text Box 60"/>
          <p:cNvSpPr txBox="1">
            <a:spLocks noChangeArrowheads="1"/>
          </p:cNvSpPr>
          <p:nvPr/>
        </p:nvSpPr>
        <p:spPr bwMode="auto">
          <a:xfrm>
            <a:off x="7004050" y="2379663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latin typeface="Times New Roman" pitchFamily="18" charset="0"/>
              </a:rPr>
              <a:t>O(</a:t>
            </a:r>
            <a:r>
              <a:rPr lang="en-US" sz="2000" i="1">
                <a:latin typeface="Times New Roman" pitchFamily="18" charset="0"/>
              </a:rPr>
              <a:t>b</a:t>
            </a:r>
            <a:r>
              <a:rPr lang="en-US" sz="2000" i="1" baseline="30000">
                <a:latin typeface="Times New Roman" pitchFamily="18" charset="0"/>
              </a:rPr>
              <a:t>s</a:t>
            </a:r>
            <a:r>
              <a:rPr lang="en-US" sz="2000">
                <a:latin typeface="Times New Roman" pitchFamily="18" charset="0"/>
              </a:rPr>
              <a:t>)</a:t>
            </a:r>
          </a:p>
        </p:txBody>
      </p:sp>
      <p:sp>
        <p:nvSpPr>
          <p:cNvPr id="23613" name="Text Box 61"/>
          <p:cNvSpPr txBox="1">
            <a:spLocks noChangeArrowheads="1"/>
          </p:cNvSpPr>
          <p:nvPr/>
        </p:nvSpPr>
        <p:spPr bwMode="auto">
          <a:xfrm>
            <a:off x="5710238" y="4619625"/>
            <a:ext cx="1460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</a:t>
            </a:r>
            <a:r>
              <a:rPr lang="en-US" baseline="30000"/>
              <a:t>s</a:t>
            </a:r>
            <a:r>
              <a:rPr lang="en-US"/>
              <a:t> nodes</a:t>
            </a:r>
          </a:p>
        </p:txBody>
      </p:sp>
    </p:spTree>
    <p:extLst>
      <p:ext uri="{BB962C8B-B14F-4D97-AF65-F5344CB8AC3E}">
        <p14:creationId xmlns:p14="http://schemas.microsoft.com/office/powerpoint/2010/main" val="2644137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2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18" grpId="0" animBg="1"/>
      <p:bldP spid="802873" grpId="0"/>
      <p:bldP spid="802874" grpId="0"/>
      <p:bldP spid="802875" grpId="0"/>
      <p:bldP spid="80287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0"/>
            <a:ext cx="738462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3657600"/>
            <a:ext cx="8991600" cy="3505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In this problem the start state is </a:t>
            </a:r>
            <a:r>
              <a:rPr lang="en-US" b="1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, and the goal state is </a:t>
            </a:r>
            <a:r>
              <a:rPr lang="en-US" b="1" dirty="0">
                <a:latin typeface="Times New Roman"/>
                <a:cs typeface="Times New Roman"/>
              </a:rPr>
              <a:t>G. </a:t>
            </a:r>
            <a:r>
              <a:rPr lang="en-US" dirty="0" smtClean="0">
                <a:latin typeface="Times New Roman"/>
                <a:cs typeface="Times New Roman"/>
              </a:rPr>
              <a:t>IGNORE the </a:t>
            </a:r>
            <a:r>
              <a:rPr lang="en-US" dirty="0">
                <a:latin typeface="Times New Roman"/>
                <a:cs typeface="Times New Roman"/>
              </a:rPr>
              <a:t>heuristic estimate, </a:t>
            </a:r>
            <a:r>
              <a:rPr lang="en-US" i="1" dirty="0" smtClean="0">
                <a:latin typeface="Times New Roman"/>
                <a:cs typeface="Times New Roman"/>
              </a:rPr>
              <a:t>h, </a:t>
            </a:r>
            <a:r>
              <a:rPr lang="en-US" dirty="0" smtClean="0">
                <a:latin typeface="Times New Roman"/>
                <a:cs typeface="Times New Roman"/>
              </a:rPr>
              <a:t>and the transition costs next to the edges. </a:t>
            </a:r>
            <a:r>
              <a:rPr lang="en-US" dirty="0">
                <a:latin typeface="Times New Roman"/>
                <a:cs typeface="Times New Roman"/>
              </a:rPr>
              <a:t>Assume that ordering is defined by, and ties are always broken by, choosing the state that comes first alphabetically.</a:t>
            </a:r>
          </a:p>
          <a:p>
            <a:pPr marL="514350" indent="-514350">
              <a:buAutoNum type="arabicPeriod"/>
            </a:pPr>
            <a:endParaRPr lang="en-US" dirty="0" smtClean="0">
              <a:latin typeface="Times New Roman"/>
              <a:cs typeface="Times New Roman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What </a:t>
            </a:r>
            <a:r>
              <a:rPr lang="en-US" dirty="0">
                <a:latin typeface="Times New Roman"/>
                <a:cs typeface="Times New Roman"/>
              </a:rPr>
              <a:t>is the order of states expanded using Depth First Search? Assume DFS terminates as soon as it reaches </a:t>
            </a:r>
            <a:r>
              <a:rPr lang="en-US" dirty="0" smtClean="0">
                <a:latin typeface="Times New Roman"/>
                <a:cs typeface="Times New Roman"/>
              </a:rPr>
              <a:t>G.</a:t>
            </a:r>
            <a:r>
              <a:rPr lang="en-US" dirty="0">
                <a:latin typeface="Times New Roman"/>
                <a:cs typeface="Times New Roman"/>
              </a:rPr>
              <a:t> </a:t>
            </a:r>
          </a:p>
          <a:p>
            <a:pPr marL="514350" indent="-514350">
              <a:buAutoNum type="arabicPeriod"/>
            </a:pPr>
            <a:r>
              <a:rPr lang="en-US" dirty="0" smtClean="0">
                <a:latin typeface="Times New Roman"/>
                <a:cs typeface="Times New Roman"/>
              </a:rPr>
              <a:t>What </a:t>
            </a:r>
            <a:r>
              <a:rPr lang="en-US" dirty="0">
                <a:latin typeface="Times New Roman"/>
                <a:cs typeface="Times New Roman"/>
              </a:rPr>
              <a:t>is the order of states expanded using </a:t>
            </a:r>
            <a:r>
              <a:rPr lang="en-US" dirty="0" smtClean="0">
                <a:latin typeface="Times New Roman"/>
                <a:cs typeface="Times New Roman"/>
              </a:rPr>
              <a:t>Breadth First </a:t>
            </a:r>
            <a:r>
              <a:rPr lang="en-US" dirty="0">
                <a:latin typeface="Times New Roman"/>
                <a:cs typeface="Times New Roman"/>
              </a:rPr>
              <a:t>Search? Assume BFS terminates as soon as it reaches </a:t>
            </a:r>
            <a:r>
              <a:rPr lang="en-US" dirty="0" smtClean="0">
                <a:latin typeface="Times New Roman"/>
                <a:cs typeface="Times New Roman"/>
              </a:rPr>
              <a:t>G.</a:t>
            </a:r>
            <a:endParaRPr lang="en-US" dirty="0"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 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3224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dirty="0" smtClean="0"/>
              <a:t>There is no ideal drive configuration that simultaneously maximizes stability, maneuverability, and controllability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Example: typically inverse correlation between controllability and maneuverability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59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Holonomicity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If the </a:t>
            </a:r>
            <a:r>
              <a:rPr lang="en-US" b="1" dirty="0"/>
              <a:t>controllable</a:t>
            </a:r>
            <a:r>
              <a:rPr lang="en-US" dirty="0"/>
              <a:t> degrees of freedom is </a:t>
            </a:r>
            <a:r>
              <a:rPr lang="en-US" b="1" dirty="0"/>
              <a:t>equal</a:t>
            </a:r>
            <a:r>
              <a:rPr lang="en-US" dirty="0"/>
              <a:t> to the </a:t>
            </a:r>
            <a:r>
              <a:rPr lang="en-US" b="1" dirty="0"/>
              <a:t>total</a:t>
            </a:r>
            <a:r>
              <a:rPr lang="en-US" dirty="0"/>
              <a:t> degrees of freedom then the robot is said to be </a:t>
            </a:r>
            <a:r>
              <a:rPr lang="en-US" b="1" dirty="0" err="1">
                <a:solidFill>
                  <a:srgbClr val="FF0000"/>
                </a:solidFill>
              </a:rPr>
              <a:t>holonomic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err="1"/>
              <a:t>Holonomic</a:t>
            </a:r>
            <a:r>
              <a:rPr lang="en-US" dirty="0"/>
              <a:t> </a:t>
            </a:r>
            <a:r>
              <a:rPr lang="en-US" dirty="0" smtClean="0"/>
              <a:t>constraints reduce </a:t>
            </a:r>
            <a:r>
              <a:rPr lang="en-US" dirty="0"/>
              <a:t>the number of degrees of freedom of the system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 </a:t>
            </a:r>
            <a:r>
              <a:rPr lang="en-US" b="1" dirty="0"/>
              <a:t>controllable</a:t>
            </a:r>
            <a:r>
              <a:rPr lang="en-US" dirty="0"/>
              <a:t> degrees of freedom are </a:t>
            </a:r>
            <a:r>
              <a:rPr lang="en-US" b="1" dirty="0"/>
              <a:t>less</a:t>
            </a:r>
            <a:r>
              <a:rPr lang="en-US" dirty="0"/>
              <a:t> than the total degrees of freedom it is </a:t>
            </a:r>
            <a:r>
              <a:rPr lang="en-US" b="1" dirty="0">
                <a:solidFill>
                  <a:srgbClr val="FF0000"/>
                </a:solidFill>
              </a:rPr>
              <a:t>non-</a:t>
            </a:r>
            <a:r>
              <a:rPr lang="en-US" b="1" dirty="0" err="1" smtClean="0">
                <a:solidFill>
                  <a:srgbClr val="FF0000"/>
                </a:solidFill>
              </a:rPr>
              <a:t>holonomic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robot is considered to be </a:t>
            </a:r>
            <a:r>
              <a:rPr lang="en-US" b="1" dirty="0"/>
              <a:t>redundant</a:t>
            </a:r>
            <a:r>
              <a:rPr lang="en-US" dirty="0"/>
              <a:t> if it has </a:t>
            </a:r>
            <a:r>
              <a:rPr lang="en-US" b="1" dirty="0"/>
              <a:t>more</a:t>
            </a:r>
            <a:r>
              <a:rPr lang="en-US" dirty="0"/>
              <a:t> controllable degrees of freedom than degrees of freedom in its task </a:t>
            </a:r>
            <a:r>
              <a:rPr lang="en-US" dirty="0" smtClean="0"/>
              <a:t>space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153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</a:t>
            </a:r>
            <a:r>
              <a:rPr lang="en-US" dirty="0" err="1" smtClean="0"/>
              <a:t>holonomic</a:t>
            </a:r>
            <a:r>
              <a:rPr lang="en-US" dirty="0" smtClean="0"/>
              <a:t> constraints?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How many independent motions can our turtlebot robot produce?</a:t>
            </a:r>
          </a:p>
          <a:p>
            <a:pPr lvl="1"/>
            <a:r>
              <a:rPr lang="en-US" dirty="0" smtClean="0"/>
              <a:t>2 at the most</a:t>
            </a:r>
          </a:p>
          <a:p>
            <a:pPr lvl="1"/>
            <a:endParaRPr lang="en-US" dirty="0"/>
          </a:p>
          <a:p>
            <a:r>
              <a:rPr lang="en-US" dirty="0" smtClean="0"/>
              <a:t>How many DOF in the task space does the robot need to control?</a:t>
            </a:r>
          </a:p>
          <a:p>
            <a:pPr lvl="1"/>
            <a:r>
              <a:rPr lang="en-US" dirty="0" smtClean="0"/>
              <a:t>3 DOF</a:t>
            </a:r>
          </a:p>
          <a:p>
            <a:pPr lvl="1"/>
            <a:endParaRPr lang="en-US" dirty="0"/>
          </a:p>
          <a:p>
            <a:r>
              <a:rPr lang="en-US" dirty="0" smtClean="0"/>
              <a:t>The difference implies that our system has </a:t>
            </a:r>
            <a:r>
              <a:rPr lang="en-US" dirty="0" err="1" smtClean="0"/>
              <a:t>holonomic</a:t>
            </a:r>
            <a:r>
              <a:rPr lang="en-US" dirty="0" smtClean="0"/>
              <a:t> constraints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594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9610"/>
            <a:ext cx="8229600" cy="4525963"/>
          </a:xfrm>
        </p:spPr>
        <p:txBody>
          <a:bodyPr/>
          <a:lstStyle/>
          <a:p>
            <a:r>
              <a:rPr lang="en-US" dirty="0" smtClean="0"/>
              <a:t>Open loop control vs. Closed loop control</a:t>
            </a:r>
          </a:p>
          <a:p>
            <a:endParaRPr lang="en-US" dirty="0"/>
          </a:p>
          <a:p>
            <a:r>
              <a:rPr lang="en-US" dirty="0" smtClean="0"/>
              <a:t>Car’s cruse 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160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8" descr="control-schem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006" r="-28006"/>
          <a:stretch>
            <a:fillRect/>
          </a:stretch>
        </p:blipFill>
        <p:spPr>
          <a:xfrm>
            <a:off x="3276600" y="3144164"/>
            <a:ext cx="6705600" cy="36878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9610"/>
            <a:ext cx="8229600" cy="4525963"/>
          </a:xfrm>
        </p:spPr>
        <p:txBody>
          <a:bodyPr/>
          <a:lstStyle/>
          <a:p>
            <a:r>
              <a:rPr lang="en-US" dirty="0" smtClean="0"/>
              <a:t>Open loop control vs. Closed loop control</a:t>
            </a:r>
          </a:p>
          <a:p>
            <a:endParaRPr lang="en-US" dirty="0"/>
          </a:p>
          <a:p>
            <a:r>
              <a:rPr lang="en-US" dirty="0" smtClean="0"/>
              <a:t>Recap</a:t>
            </a:r>
            <a:endParaRPr lang="en-US" dirty="0"/>
          </a:p>
          <a:p>
            <a:pPr lvl="1"/>
            <a:r>
              <a:rPr lang="en-US" dirty="0" smtClean="0"/>
              <a:t>Control Architectures</a:t>
            </a:r>
          </a:p>
          <a:p>
            <a:pPr lvl="1"/>
            <a:r>
              <a:rPr lang="en-US" dirty="0" smtClean="0"/>
              <a:t>Sensors &amp; Vision</a:t>
            </a:r>
          </a:p>
          <a:p>
            <a:pPr lvl="1"/>
            <a:r>
              <a:rPr lang="en-US" dirty="0" smtClean="0"/>
              <a:t>Control &amp; Kinematics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65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8236</TotalTime>
  <Words>1279</Words>
  <Application>Microsoft Macintosh PowerPoint</Application>
  <PresentationFormat>On-screen Show (4:3)</PresentationFormat>
  <Paragraphs>372</Paragraphs>
  <Slides>45</Slides>
  <Notes>7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Equation</vt:lpstr>
      <vt:lpstr>PowerPoint Presentation</vt:lpstr>
      <vt:lpstr>PowerPoint Presentation</vt:lpstr>
      <vt:lpstr>Example </vt:lpstr>
      <vt:lpstr>PowerPoint Presentation</vt:lpstr>
      <vt:lpstr>PowerPoint Presentation</vt:lpstr>
      <vt:lpstr>Holonomicity </vt:lpstr>
      <vt:lpstr>Why study holonomic constraints?</vt:lpstr>
      <vt:lpstr>PowerPoint Presentation</vt:lpstr>
      <vt:lpstr>PowerPoint Presentation</vt:lpstr>
      <vt:lpstr>Core AI Problem</vt:lpstr>
      <vt:lpstr>PowerPoint Presentation</vt:lpstr>
      <vt:lpstr>PowerPoint Presentation</vt:lpstr>
      <vt:lpstr>Fundamental Questions</vt:lpstr>
      <vt:lpstr>1) World is known, goal is not</vt:lpstr>
      <vt:lpstr>2) Goal is known, world is not</vt:lpstr>
      <vt:lpstr>3) World is known, goal is known</vt:lpstr>
      <vt:lpstr>4) Finding shortest path?</vt:lpstr>
      <vt:lpstr>5) Finding shortest path with costs</vt:lpstr>
      <vt:lpstr>The World consists of...</vt:lpstr>
      <vt:lpstr>Configuration Space (C-Space)</vt:lpstr>
      <vt:lpstr>Configuration Space</vt:lpstr>
      <vt:lpstr>What if the robot is not a point?</vt:lpstr>
      <vt:lpstr>PowerPoint Presentation</vt:lpstr>
      <vt:lpstr>What if we want to preserve the angular component?</vt:lpstr>
      <vt:lpstr>If we want to preserve the angular component…</vt:lpstr>
      <vt:lpstr>Rigid Body Planning</vt:lpstr>
      <vt:lpstr>Transfer in Reinforcement Learning via Shared Features: Konidaris, Scheidwasser, and Barto, 2012</vt:lpstr>
      <vt:lpstr>PowerPoint Presentation</vt:lpstr>
      <vt:lpstr>Back to Path Planning…</vt:lpstr>
      <vt:lpstr>Back to Path Planning…</vt:lpstr>
      <vt:lpstr>Discretize</vt:lpstr>
      <vt:lpstr>Occupancy Grid</vt:lpstr>
      <vt:lpstr>Occupancy Grid, accounting for C-Space</vt:lpstr>
      <vt:lpstr>Occupancy Grid, accounting for C-Space</vt:lpstr>
      <vt:lpstr>4) Finding shortest path</vt:lpstr>
      <vt:lpstr>General Tree Search</vt:lpstr>
      <vt:lpstr>Review: Depth First Search</vt:lpstr>
      <vt:lpstr>Depth-first search</vt:lpstr>
      <vt:lpstr>Depth-first search</vt:lpstr>
      <vt:lpstr>Review: Breadth First Search</vt:lpstr>
      <vt:lpstr>Breadth-first search</vt:lpstr>
      <vt:lpstr>DFS</vt:lpstr>
      <vt:lpstr>DFS</vt:lpstr>
      <vt:lpstr>BFS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CptS: Introduction to Robotics</dc:title>
  <dc:creator>Matthew Taylor</dc:creator>
  <cp:lastModifiedBy>Matthew Taylor</cp:lastModifiedBy>
  <cp:revision>252</cp:revision>
  <dcterms:created xsi:type="dcterms:W3CDTF">2006-08-16T00:00:00Z</dcterms:created>
  <dcterms:modified xsi:type="dcterms:W3CDTF">2014-09-30T15:43:04Z</dcterms:modified>
</cp:coreProperties>
</file>