
<file path=[Content_Types].xml><?xml version="1.0" encoding="utf-8"?>
<Types xmlns="http://schemas.openxmlformats.org/package/2006/content-types">
  <Default Extension="xml" ContentType="application/xml"/>
  <Default Extension="mpeg" ContentType="video/unknown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74" r:id="rId2"/>
    <p:sldId id="533" r:id="rId3"/>
    <p:sldId id="491" r:id="rId4"/>
    <p:sldId id="497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32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546" r:id="rId46"/>
    <p:sldId id="547" r:id="rId47"/>
    <p:sldId id="548" r:id="rId48"/>
    <p:sldId id="549" r:id="rId49"/>
    <p:sldId id="550" r:id="rId50"/>
    <p:sldId id="551" r:id="rId51"/>
    <p:sldId id="552" r:id="rId52"/>
    <p:sldId id="553" r:id="rId53"/>
    <p:sldId id="554" r:id="rId54"/>
    <p:sldId id="55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77" d="100"/>
          <a:sy n="77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3.wmf"/><Relationship Id="rId3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emf"/><Relationship Id="rId3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0.wmf"/><Relationship Id="rId3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4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../media/media1.mpeg"/><Relationship Id="rId2" Type="http://schemas.openxmlformats.org/officeDocument/2006/relationships/video" Target="../media/media1.m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1" Type="http://schemas.microsoft.com/office/2007/relationships/media" Target="../media/media2.avi"/><Relationship Id="rId2" Type="http://schemas.openxmlformats.org/officeDocument/2006/relationships/video" Target="../media/media2.avi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34.wmf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9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44.wmf"/><Relationship Id="rId11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4.wmf"/><Relationship Id="rId5" Type="http://schemas.openxmlformats.org/officeDocument/2006/relationships/image" Target="../media/image46.png"/><Relationship Id="rId6" Type="http://schemas.openxmlformats.org/officeDocument/2006/relationships/oleObject" Target="../embeddings/oleObject39.bin"/><Relationship Id="rId7" Type="http://schemas.openxmlformats.org/officeDocument/2006/relationships/image" Target="../media/image53.w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59.wmf"/><Relationship Id="rId5" Type="http://schemas.openxmlformats.org/officeDocument/2006/relationships/image" Target="../media/image51.png"/><Relationship Id="rId6" Type="http://schemas.openxmlformats.org/officeDocument/2006/relationships/oleObject" Target="../embeddings/oleObject45.bin"/><Relationship Id="rId7" Type="http://schemas.openxmlformats.org/officeDocument/2006/relationships/image" Target="../media/image60.w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6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Graph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3999"/>
            <a:ext cx="591456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8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3048000"/>
            <a:ext cx="1676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 local map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4114800"/>
            <a:ext cx="1676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ose estimation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2286000"/>
            <a:ext cx="1447800" cy="25883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 and score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73928" y="2209800"/>
            <a:ext cx="1524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map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3733800" y="34290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3733800" y="44958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1"/>
          </p:cNvCxnSpPr>
          <p:nvPr/>
        </p:nvCxnSpPr>
        <p:spPr>
          <a:xfrm>
            <a:off x="1371600" y="3429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1"/>
          </p:cNvCxnSpPr>
          <p:nvPr/>
        </p:nvCxnSpPr>
        <p:spPr>
          <a:xfrm>
            <a:off x="1371600" y="4495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7162800" y="3580176"/>
            <a:ext cx="111923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7" idx="0"/>
          </p:cNvCxnSpPr>
          <p:nvPr/>
        </p:nvCxnSpPr>
        <p:spPr>
          <a:xfrm rot="10800000">
            <a:off x="3635928" y="2209800"/>
            <a:ext cx="3526872" cy="1207532"/>
          </a:xfrm>
          <a:prstGeom prst="bentConnector4">
            <a:avLst>
              <a:gd name="adj1" fmla="val -8375"/>
              <a:gd name="adj2" fmla="val 11893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>
            <a:off x="4397928" y="2514600"/>
            <a:ext cx="1317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ensor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" y="4114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encoder data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4126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possible poses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48600" y="3657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pose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9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696681"/>
              </p:ext>
            </p:extLst>
          </p:nvPr>
        </p:nvGraphicFramePr>
        <p:xfrm>
          <a:off x="1371685" y="1640467"/>
          <a:ext cx="209005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113" y="186906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746813"/>
              </p:ext>
            </p:extLst>
          </p:nvPr>
        </p:nvGraphicFramePr>
        <p:xfrm>
          <a:off x="4800600" y="16002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76172" y="3124200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42004" y="2795135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810000" y="2053733"/>
            <a:ext cx="609600" cy="308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TextBox 4095"/>
          <p:cNvSpPr txBox="1"/>
          <p:nvPr/>
        </p:nvSpPr>
        <p:spPr>
          <a:xfrm>
            <a:off x="149033" y="2949632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cxnSp>
        <p:nvCxnSpPr>
          <p:cNvPr id="4099" name="Straight Arrow Connector 4098"/>
          <p:cNvCxnSpPr>
            <a:stCxn id="4096" idx="0"/>
          </p:cNvCxnSpPr>
          <p:nvPr/>
        </p:nvCxnSpPr>
        <p:spPr>
          <a:xfrm flipV="1">
            <a:off x="809952" y="2408231"/>
            <a:ext cx="561648" cy="541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2438400"/>
            <a:ext cx="914399" cy="64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3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861809"/>
              </p:ext>
            </p:extLst>
          </p:nvPr>
        </p:nvGraphicFramePr>
        <p:xfrm>
          <a:off x="1371685" y="1640467"/>
          <a:ext cx="209005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113" y="186906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®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33010"/>
              </p:ext>
            </p:extLst>
          </p:nvPr>
        </p:nvGraphicFramePr>
        <p:xfrm>
          <a:off x="5333999" y="16002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13677"/>
              </p:ext>
            </p:extLst>
          </p:nvPr>
        </p:nvGraphicFramePr>
        <p:xfrm>
          <a:off x="1524000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47428" y="49646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028" y="46598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961406"/>
              </p:ext>
            </p:extLst>
          </p:nvPr>
        </p:nvGraphicFramePr>
        <p:xfrm>
          <a:off x="4800599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9571" y="3124200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42004" y="2795135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810000" y="2053733"/>
            <a:ext cx="1066800" cy="308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96200" y="5029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8877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00" y="49733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824028" y="3581400"/>
            <a:ext cx="119572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86669" y="3581400"/>
            <a:ext cx="1556931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19400" y="3581400"/>
            <a:ext cx="3124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149033" y="29496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obstacle</a:t>
            </a:r>
            <a:endParaRPr lang="en-US" dirty="0"/>
          </a:p>
        </p:txBody>
      </p:sp>
      <p:cxnSp>
        <p:nvCxnSpPr>
          <p:cNvPr id="4099" name="Straight Arrow Connector 4098"/>
          <p:cNvCxnSpPr>
            <a:stCxn id="4096" idx="0"/>
          </p:cNvCxnSpPr>
          <p:nvPr/>
        </p:nvCxnSpPr>
        <p:spPr>
          <a:xfrm flipV="1">
            <a:off x="625286" y="2408232"/>
            <a:ext cx="746314" cy="54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2438400"/>
            <a:ext cx="152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Where am I on the global map?</a:t>
            </a:r>
            <a:endParaRPr lang="en-US" sz="1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604" y="469923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79826" y="497305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95600" y="49989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79826" y="470902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65582" y="50292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29804" y="53030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45578" y="532889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29804" y="503898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15604" y="52913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531378" y="531722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66586" y="46733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68160" y="468756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13026" y="55742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828800" y="56001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898826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14600" y="558846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296604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544004" y="531141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65582" y="468283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524000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5240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524000" y="5574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247654" y="52694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524254" y="46598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006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152654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800600" y="52578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219454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838454" y="4431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8962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105400" y="52953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175426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573204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841534" y="49982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82475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2016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1848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5064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4896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172200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569978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180589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578367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506404" y="49781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20604" y="49865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00600" y="44021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947312"/>
            <a:ext cx="41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Examine different possible robot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3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sounds hard, </a:t>
            </a:r>
            <a:r>
              <a:rPr lang="en-US" dirty="0"/>
              <a:t>d</a:t>
            </a:r>
            <a:r>
              <a:rPr lang="en-US" dirty="0" smtClean="0"/>
              <a:t>o we need to localize?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743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=6KRjuuEVEZs</a:t>
            </a:r>
          </a:p>
        </p:txBody>
      </p:sp>
    </p:spTree>
    <p:extLst>
      <p:ext uri="{BB962C8B-B14F-4D97-AF65-F5344CB8AC3E}">
        <p14:creationId xmlns:p14="http://schemas.microsoft.com/office/powerpoint/2010/main" val="60465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and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Collect  sensor readings and create a local map</a:t>
            </a:r>
          </a:p>
          <a:p>
            <a:r>
              <a:rPr lang="en-US" dirty="0" smtClean="0"/>
              <a:t>Estimate  poses  that the robot is likely to be in given distance traveled from last map update</a:t>
            </a:r>
          </a:p>
          <a:p>
            <a:pPr lvl="1"/>
            <a:r>
              <a:rPr lang="en-US" dirty="0" smtClean="0"/>
              <a:t>In theory </a:t>
            </a:r>
            <a:r>
              <a:rPr lang="en-US" i="1" dirty="0" smtClean="0"/>
              <a:t>k</a:t>
            </a:r>
            <a:r>
              <a:rPr lang="en-US" dirty="0" smtClean="0"/>
              <a:t> is infinite</a:t>
            </a:r>
          </a:p>
          <a:p>
            <a:pPr lvl="1"/>
            <a:r>
              <a:rPr lang="en-US" dirty="0" smtClean="0"/>
              <a:t>Discretize the space of possible positions (e.g., consider errors in increments of 5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Try to model the likely behavior of your robot. Try to account for systematic errors (e.g., robot tends to drift to one side)</a:t>
            </a:r>
            <a:endParaRPr lang="en-US" b="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6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and Registration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Collect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sensor readings and create a local map</a:t>
                </a:r>
              </a:p>
              <a:p>
                <a:r>
                  <a:rPr lang="en-US" sz="2600" dirty="0" smtClean="0"/>
                  <a:t>Estimate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poses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𝜃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that the robot is likely to be in given the distance travelled from the last map update</a:t>
                </a:r>
              </a:p>
              <a:p>
                <a:r>
                  <a:rPr lang="en-US" sz="2600" dirty="0" smtClean="0"/>
                  <a:t>For each pose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 xmlns="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 smtClean="0"/>
                  <a:t>score how well the local map matches the global map at this position</a:t>
                </a:r>
              </a:p>
              <a:p>
                <a:r>
                  <a:rPr lang="en-US" sz="2600" dirty="0" smtClean="0"/>
                  <a:t>Choose the pose with the best score.  Update the position of the robot to the corresponding </a:t>
                </a:r>
                <a14:m>
                  <m:oMath xmlns:m="http://schemas.openxmlformats.org/officeDocument/2006/math" xmlns=""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𝜃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location.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40093" y="5562600"/>
            <a:ext cx="4903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 you were tracking multiple possible poses.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would you combine info from this with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previous estimate of global position + </a:t>
            </a:r>
            <a:r>
              <a:rPr lang="en-US" dirty="0" err="1" smtClean="0">
                <a:solidFill>
                  <a:srgbClr val="FF0000"/>
                </a:solidFill>
              </a:rPr>
              <a:t>odometry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9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and Registration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600" dirty="0" smtClean="0"/>
                  <a:t>Collect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sensor readings and create a local map</a:t>
                </a:r>
              </a:p>
              <a:p>
                <a:r>
                  <a:rPr lang="en-US" sz="2600" dirty="0" smtClean="0"/>
                  <a:t>Estimate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poses </a:t>
                </a:r>
                <a14:m>
                  <m:oMath xmlns:m="http://schemas.openxmlformats.org/officeDocument/2006/math" xmlns="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𝜃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that the robot is likely to be in given the distance travelled from the last map update</a:t>
                </a:r>
              </a:p>
              <a:p>
                <a:r>
                  <a:rPr lang="en-US" sz="2600" dirty="0" smtClean="0"/>
                  <a:t>For each pose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 xmlns="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 smtClean="0"/>
                  <a:t>score how well the local map matches the global map at this position</a:t>
                </a:r>
              </a:p>
              <a:p>
                <a:r>
                  <a:rPr lang="en-US" sz="2600" dirty="0" smtClean="0"/>
                  <a:t>Choose the pose with the best score.  Update the position of the robot to the corresponding </a:t>
                </a:r>
                <a14:m>
                  <m:oMath xmlns:m="http://schemas.openxmlformats.org/officeDocument/2006/math" xmlns=""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𝜃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location.</a:t>
                </a:r>
              </a:p>
              <a:p>
                <a:r>
                  <a:rPr lang="en-US" sz="2600" dirty="0" smtClean="0"/>
                  <a:t>Registration: </a:t>
                </a:r>
                <a:r>
                  <a:rPr lang="en-US" sz="2600" dirty="0"/>
                  <a:t>u</a:t>
                </a:r>
                <a:r>
                  <a:rPr lang="en-US" sz="2600" dirty="0" smtClean="0"/>
                  <a:t>pdate the global map.  One possible way:</a:t>
                </a:r>
                <a14:m>
                  <m:oMath xmlns:m="http://schemas.openxmlformats.org/officeDocument/2006/math" xmlns="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𝑔𝑙𝑜𝑏𝑎𝑙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𝑔𝑙𝑜𝑏𝑎𝑙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𝑙𝑜𝑐𝑎𝑙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67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95325"/>
            <a:ext cx="65532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5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3528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961701" cy="38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5638800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line-based map (~100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location vs. location distribution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0525"/>
            <a:ext cx="3962400" cy="401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65" y="1784020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01312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Grid-based map (3000 cells)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90661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Topological map (50 features, 18 nodes)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676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46482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Control is easy: stay equidistant away from closest obstacles</a:t>
            </a:r>
          </a:p>
        </p:txBody>
      </p:sp>
    </p:spTree>
    <p:extLst>
      <p:ext uri="{BB962C8B-B14F-4D97-AF65-F5344CB8AC3E}">
        <p14:creationId xmlns:p14="http://schemas.microsoft.com/office/powerpoint/2010/main" val="347609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Feature-Based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Extract features such as doorways, corners and intersections</a:t>
            </a:r>
          </a:p>
          <a:p>
            <a:r>
              <a:rPr lang="en-US" sz="2000" dirty="0" smtClean="0"/>
              <a:t>Either</a:t>
            </a:r>
          </a:p>
          <a:p>
            <a:pPr lvl="1"/>
            <a:r>
              <a:rPr lang="en-US" sz="2000" dirty="0" smtClean="0"/>
              <a:t>Use continuous localization to try and match features at each update</a:t>
            </a:r>
          </a:p>
          <a:p>
            <a:pPr lvl="1"/>
            <a:r>
              <a:rPr lang="en-US" sz="2000" dirty="0" smtClean="0"/>
              <a:t>Use topological information to create a graph of the environment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4572000"/>
            <a:ext cx="2743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5334000"/>
            <a:ext cx="990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334000"/>
            <a:ext cx="838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4114800"/>
            <a:ext cx="0" cy="2133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7800" y="41148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0" y="5334000"/>
            <a:ext cx="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38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86200" y="49327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6"/>
            <a:endCxn id="16" idx="2"/>
          </p:cNvCxnSpPr>
          <p:nvPr/>
        </p:nvCxnSpPr>
        <p:spPr>
          <a:xfrm flipV="1">
            <a:off x="4038600" y="4953000"/>
            <a:ext cx="1600200" cy="5592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0"/>
          </p:cNvCxnSpPr>
          <p:nvPr/>
        </p:nvCxnSpPr>
        <p:spPr>
          <a:xfrm flipV="1">
            <a:off x="5715000" y="3962400"/>
            <a:ext cx="0" cy="914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</p:cNvCxnSpPr>
          <p:nvPr/>
        </p:nvCxnSpPr>
        <p:spPr>
          <a:xfrm>
            <a:off x="5715000" y="5029200"/>
            <a:ext cx="0" cy="1219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2"/>
          </p:cNvCxnSpPr>
          <p:nvPr/>
        </p:nvCxnSpPr>
        <p:spPr>
          <a:xfrm flipH="1" flipV="1">
            <a:off x="2590800" y="4953000"/>
            <a:ext cx="1295400" cy="5592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2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Map of Office Building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490663"/>
            <a:ext cx="50863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562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robot has identified 10 doorways, marked by single number.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Hallways between doorways labeled by gateway-gateway pairing.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3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Map of Office Building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490663"/>
            <a:ext cx="50863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449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if the robot is told it is at position A but it’s actually at B.  How could it correct that information?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67400" y="1981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05500" y="3733800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5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Problem(s)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Tracking</a:t>
            </a:r>
          </a:p>
          <a:p>
            <a:r>
              <a:rPr lang="en-US" dirty="0" smtClean="0"/>
              <a:t>Global Localization</a:t>
            </a:r>
          </a:p>
          <a:p>
            <a:r>
              <a:rPr lang="en-US" dirty="0" smtClean="0"/>
              <a:t>Kidnapped Robot Problem</a:t>
            </a:r>
          </a:p>
          <a:p>
            <a:r>
              <a:rPr lang="en-US" dirty="0" smtClean="0"/>
              <a:t>Multi-Robot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approach: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A: action</a:t>
            </a:r>
          </a:p>
          <a:p>
            <a:r>
              <a:rPr lang="en-US" sz="2200" dirty="0" smtClean="0"/>
              <a:t>S: pose</a:t>
            </a:r>
          </a:p>
          <a:p>
            <a:r>
              <a:rPr lang="en-US" sz="2200" dirty="0" smtClean="0"/>
              <a:t>O: observation</a:t>
            </a:r>
          </a:p>
          <a:p>
            <a:pPr marL="0" indent="0">
              <a:buNone/>
            </a:pPr>
            <a:r>
              <a:rPr lang="en-US" sz="2200" dirty="0" smtClean="0"/>
              <a:t>Position at time t depends on position previous position and action, and current observation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27800" cy="3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r>
              <a:rPr lang="en-US" dirty="0" smtClean="0"/>
              <a:t>Pose at time </a:t>
            </a:r>
            <a:r>
              <a:rPr lang="en-US" i="1" dirty="0" smtClean="0"/>
              <a:t>t</a:t>
            </a:r>
            <a:r>
              <a:rPr lang="en-US" dirty="0" smtClean="0"/>
              <a:t> determines the observation at time </a:t>
            </a:r>
            <a:r>
              <a:rPr lang="en-US" i="1" dirty="0" smtClean="0"/>
              <a:t>t</a:t>
            </a:r>
          </a:p>
          <a:p>
            <a:r>
              <a:rPr lang="en-US" dirty="0" smtClean="0"/>
              <a:t>If we know the pose, we can say what the observation is</a:t>
            </a:r>
          </a:p>
          <a:p>
            <a:endParaRPr lang="en-US" dirty="0"/>
          </a:p>
          <a:p>
            <a:r>
              <a:rPr lang="en-US" dirty="0" smtClean="0"/>
              <a:t>But, this is </a:t>
            </a:r>
            <a:r>
              <a:rPr lang="en-US" i="1" dirty="0" smtClean="0"/>
              <a:t>backwards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Hello Bayes!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17800"/>
            <a:ext cx="38608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events a and b are independent,</a:t>
            </a:r>
          </a:p>
          <a:p>
            <a:pPr marL="742950" lvl="2" indent="-342900"/>
            <a:r>
              <a:rPr lang="en-US" sz="2800" dirty="0"/>
              <a:t>p(</a:t>
            </a:r>
            <a:r>
              <a:rPr lang="en-US" sz="2800" dirty="0" smtClean="0"/>
              <a:t>a, b</a:t>
            </a:r>
            <a:r>
              <a:rPr lang="en-US" sz="2800" dirty="0"/>
              <a:t>) = </a:t>
            </a:r>
            <a:r>
              <a:rPr lang="en-US" sz="2800" dirty="0" smtClean="0"/>
              <a:t> </a:t>
            </a:r>
          </a:p>
          <a:p>
            <a:r>
              <a:rPr lang="en-US" dirty="0" smtClean="0"/>
              <a:t>If events a and b are not independent,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p(a, b) = </a:t>
            </a:r>
          </a:p>
          <a:p>
            <a:endParaRPr lang="en-US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c|d</a:t>
            </a:r>
            <a:r>
              <a:rPr lang="en-US" dirty="0" smtClean="0"/>
              <a:t>) =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3429000"/>
            <a:ext cx="3022600" cy="3426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4572000"/>
            <a:ext cx="80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Mattel</a:t>
            </a:r>
          </a:p>
          <a:p>
            <a:r>
              <a:rPr lang="en-US" dirty="0" smtClean="0"/>
              <a:t>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events a and b are independent,</a:t>
            </a:r>
          </a:p>
          <a:p>
            <a:pPr marL="742950" lvl="2" indent="-342900"/>
            <a:r>
              <a:rPr lang="en-US" sz="2800" dirty="0"/>
              <a:t>p(</a:t>
            </a:r>
            <a:r>
              <a:rPr lang="en-US" sz="2800" dirty="0" smtClean="0"/>
              <a:t>a, b</a:t>
            </a:r>
            <a:r>
              <a:rPr lang="en-US" sz="2800" dirty="0"/>
              <a:t>) </a:t>
            </a:r>
            <a:r>
              <a:rPr lang="en-US" sz="2800" dirty="0" smtClean="0"/>
              <a:t>= p(a) × p(b)  </a:t>
            </a:r>
          </a:p>
          <a:p>
            <a:r>
              <a:rPr lang="en-US" dirty="0" smtClean="0"/>
              <a:t>If events a and b are not independent,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p(a, b) = p(a) × p(</a:t>
            </a:r>
            <a:r>
              <a:rPr lang="en-US" dirty="0" err="1" smtClean="0"/>
              <a:t>b|a</a:t>
            </a:r>
            <a:r>
              <a:rPr lang="en-US" dirty="0" smtClean="0"/>
              <a:t>) = p(b) × p (</a:t>
            </a:r>
            <a:r>
              <a:rPr lang="en-US" dirty="0" err="1" smtClean="0"/>
              <a:t>a|b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p(</a:t>
            </a:r>
            <a:r>
              <a:rPr lang="en-US" dirty="0" err="1" smtClean="0"/>
              <a:t>c|d</a:t>
            </a:r>
            <a:r>
              <a:rPr lang="en-US" dirty="0" smtClean="0"/>
              <a:t>) = p (c , d) / p(d) = p((</a:t>
            </a:r>
            <a:r>
              <a:rPr lang="en-US" dirty="0" err="1" smtClean="0"/>
              <a:t>d|c</a:t>
            </a:r>
            <a:r>
              <a:rPr lang="en-US" dirty="0" smtClean="0"/>
              <a:t>) p(c)) / p(d)</a:t>
            </a:r>
          </a:p>
        </p:txBody>
      </p:sp>
    </p:spTree>
    <p:extLst>
      <p:ext uri="{BB962C8B-B14F-4D97-AF65-F5344CB8AC3E}">
        <p14:creationId xmlns:p14="http://schemas.microsoft.com/office/powerpoint/2010/main" val="123991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Want to have a way of representing uncertainty</a:t>
            </a:r>
          </a:p>
          <a:p>
            <a:r>
              <a:rPr lang="en-US" dirty="0" smtClean="0"/>
              <a:t>Probability Distribution</a:t>
            </a:r>
          </a:p>
          <a:p>
            <a:pPr lvl="1"/>
            <a:r>
              <a:rPr lang="en-US" dirty="0" smtClean="0"/>
              <a:t>Could be discrete or continuous</a:t>
            </a:r>
          </a:p>
          <a:p>
            <a:pPr lvl="1"/>
            <a:r>
              <a:rPr lang="en-US" dirty="0" smtClean="0"/>
              <a:t>Prob. of each pose in set of all possible poses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Belief</a:t>
            </a:r>
            <a:endParaRPr lang="en-US" dirty="0"/>
          </a:p>
          <a:p>
            <a:r>
              <a:rPr lang="en-US" dirty="0"/>
              <a:t>Prior</a:t>
            </a:r>
          </a:p>
          <a:p>
            <a:r>
              <a:rPr lang="en-US" dirty="0" smtClean="0"/>
              <a:t>Posterior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5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Models of Belief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436"/>
            <a:ext cx="9144000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Cell Decomposition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76425"/>
            <a:ext cx="6943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181600"/>
            <a:ext cx="267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 over this 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803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60" y="1331926"/>
            <a:ext cx="4953000" cy="5526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19200"/>
            <a:ext cx="312420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Uniform Prior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Observation: see pillar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Action: move right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Observation: see pillar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6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objects in the environment</a:t>
            </a:r>
            <a:endParaRPr lang="en-US" dirty="0"/>
          </a:p>
        </p:txBody>
      </p:sp>
      <p:pic>
        <p:nvPicPr>
          <p:cNvPr id="6" name="aibokick.mpe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513" y="1427162"/>
            <a:ext cx="6529387" cy="4897438"/>
          </a:xfrm>
        </p:spPr>
      </p:pic>
      <p:sp>
        <p:nvSpPr>
          <p:cNvPr id="4" name="Rectangle 3"/>
          <p:cNvSpPr/>
          <p:nvPr/>
        </p:nvSpPr>
        <p:spPr>
          <a:xfrm>
            <a:off x="1981200" y="6400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http://www.cs.washington.edu/research/rse-lab/projects/mcl</a:t>
            </a:r>
          </a:p>
        </p:txBody>
      </p:sp>
    </p:spTree>
    <p:extLst>
      <p:ext uri="{BB962C8B-B14F-4D97-AF65-F5344CB8AC3E}">
        <p14:creationId xmlns:p14="http://schemas.microsoft.com/office/powerpoint/2010/main" val="303739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objects in the environment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6400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http://www.cs.washington.edu/research/rse-lab/projects/mcl</a:t>
            </a:r>
          </a:p>
        </p:txBody>
      </p:sp>
      <p:pic>
        <p:nvPicPr>
          <p:cNvPr id="3" name="aibo-tracking-particl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8263" y="1390650"/>
            <a:ext cx="64674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057" y="1476827"/>
                <a:ext cx="8229600" cy="48981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Pr</m:t>
                    </m:r>
                    <m:r>
                      <a:rPr lang="en-US" sz="2400" i="1" dirty="0">
                        <a:latin typeface="Cambria Math"/>
                      </a:rPr>
                      <m:t>⁡(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denotes probability that proposition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true</a:t>
                </a:r>
                <a:r>
                  <a:rPr lang="en-US" sz="2400" dirty="0" smtClean="0"/>
                  <a:t>.</a:t>
                </a:r>
              </a:p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Pr</m:t>
                    </m:r>
                    <m:r>
                      <a:rPr lang="en-US" sz="2400" i="1" dirty="0">
                        <a:latin typeface="Cambria Math"/>
                      </a:rPr>
                      <m:t>⁡(</m:t>
                    </m:r>
                    <m:r>
                      <a:rPr lang="en-US" sz="2400" b="0" i="1" dirty="0" smtClean="0">
                        <a:latin typeface="Cambria Math"/>
                      </a:rPr>
                      <m:t>¬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denotes probability that proposition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</a:t>
                </a:r>
                <a:r>
                  <a:rPr lang="en-US" sz="2400" dirty="0" smtClean="0"/>
                  <a:t>false.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057" y="1476827"/>
                <a:ext cx="8229600" cy="489813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582601"/>
              </p:ext>
            </p:extLst>
          </p:nvPr>
        </p:nvGraphicFramePr>
        <p:xfrm>
          <a:off x="1143000" y="3621317"/>
          <a:ext cx="2093666" cy="52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21317"/>
                        <a:ext cx="2093666" cy="523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46801"/>
              </p:ext>
            </p:extLst>
          </p:nvPr>
        </p:nvGraphicFramePr>
        <p:xfrm>
          <a:off x="1143000" y="4307117"/>
          <a:ext cx="1994356" cy="52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774364" imgH="203112" progId="Equation.3">
                  <p:embed/>
                </p:oleObj>
              </mc:Choice>
              <mc:Fallback>
                <p:oleObj name="Equation" r:id="rId6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07117"/>
                        <a:ext cx="1994356" cy="522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140363"/>
              </p:ext>
            </p:extLst>
          </p:nvPr>
        </p:nvGraphicFramePr>
        <p:xfrm>
          <a:off x="4891086" y="4291242"/>
          <a:ext cx="2213383" cy="52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8" imgW="863225" imgH="203112" progId="Equation.3">
                  <p:embed/>
                </p:oleObj>
              </mc:Choice>
              <mc:Fallback>
                <p:oleObj name="Equation" r:id="rId8" imgW="8632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6" y="4291242"/>
                        <a:ext cx="2213383" cy="521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82067"/>
              </p:ext>
            </p:extLst>
          </p:nvPr>
        </p:nvGraphicFramePr>
        <p:xfrm>
          <a:off x="1143000" y="5025575"/>
          <a:ext cx="6019800" cy="52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0" imgW="2336800" imgH="203200" progId="Equation.3">
                  <p:embed/>
                </p:oleObj>
              </mc:Choice>
              <mc:Fallback>
                <p:oleObj name="Equation" r:id="rId10" imgW="233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5575"/>
                        <a:ext cx="6019800" cy="522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93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Axiom 3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33588" y="2984500"/>
            <a:ext cx="4699000" cy="3340100"/>
            <a:chOff x="784" y="1480"/>
            <a:chExt cx="2960" cy="210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84" y="1480"/>
              <a:ext cx="2960" cy="2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i="1">
                  <a:latin typeface="Verdana" pitchFamily="34" charset="0"/>
                </a:rPr>
                <a:t>B</a:t>
              </a:r>
              <a:endParaRPr lang="en-US" sz="2400" i="1">
                <a:latin typeface="Verdana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84" y="1912"/>
              <a:ext cx="1224" cy="12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80" y="1912"/>
              <a:ext cx="1224" cy="1224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020" y="1740"/>
            <a:ext cx="492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3" imgW="393480" imgH="164880" progId="Equation.3">
                    <p:embed/>
                  </p:oleObj>
                </mc:Choice>
                <mc:Fallback>
                  <p:oleObj name="Equation" r:id="rId3" imgW="393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" y="1740"/>
                          <a:ext cx="492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339" y="1668"/>
            <a:ext cx="19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5" imgW="152280" imgH="164880" progId="Equation.3">
                    <p:embed/>
                  </p:oleObj>
                </mc:Choice>
                <mc:Fallback>
                  <p:oleObj name="Equation" r:id="rId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9" y="1668"/>
                          <a:ext cx="190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011" y="1700"/>
            <a:ext cx="19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700"/>
                          <a:ext cx="190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812" y="1508"/>
            <a:ext cx="412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Equation" r:id="rId9" imgW="330120" imgH="177480" progId="Equation.3">
                    <p:embed/>
                  </p:oleObj>
                </mc:Choice>
                <mc:Fallback>
                  <p:oleObj name="Equation" r:id="rId9" imgW="330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1508"/>
                          <a:ext cx="412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1576"/>
              </p:ext>
            </p:extLst>
          </p:nvPr>
        </p:nvGraphicFramePr>
        <p:xfrm>
          <a:off x="1527175" y="2372954"/>
          <a:ext cx="6169025" cy="53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11" imgW="2336760" imgH="203040" progId="Equation.3">
                  <p:embed/>
                </p:oleObj>
              </mc:Choice>
              <mc:Fallback>
                <p:oleObj name="Equation" r:id="rId11" imgW="2336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372954"/>
                        <a:ext cx="6169025" cy="535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98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Using the Axioms to Prove </a:t>
                </a:r>
                <a14:m>
                  <m:oMath xmlns=""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(Axiom 3 with )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(by logical equivalence)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68575" y="2674310"/>
            <a:ext cx="2313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 smtClean="0"/>
              <a:t>denotes a </a:t>
            </a:r>
            <a:r>
              <a:rPr lang="en-US" sz="2400" dirty="0" smtClean="0">
                <a:solidFill>
                  <a:schemeClr val="folHlink"/>
                </a:solidFill>
              </a:rPr>
              <a:t>random variable</a:t>
            </a:r>
            <a:r>
              <a:rPr lang="en-US" sz="2400" dirty="0" smtClean="0"/>
              <a:t>.</a:t>
            </a:r>
          </a:p>
          <a:p>
            <a:pPr>
              <a:spcBef>
                <a:spcPct val="6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 smtClean="0"/>
              <a:t>can take on a countable number of values in {x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}.</a:t>
            </a:r>
            <a:endParaRPr lang="en-US" sz="2400" dirty="0" smtClean="0">
              <a:solidFill>
                <a:schemeClr val="folHlink"/>
              </a:solidFill>
            </a:endParaRPr>
          </a:p>
          <a:p>
            <a:pPr>
              <a:spcBef>
                <a:spcPct val="6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P(X=x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/>
              <a:t>, or </a:t>
            </a:r>
            <a:r>
              <a:rPr lang="en-US" sz="2400" dirty="0" smtClean="0">
                <a:solidFill>
                  <a:schemeClr val="hlink"/>
                </a:solidFill>
              </a:rPr>
              <a:t>P(x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/>
              <a:t>, is the </a:t>
            </a:r>
            <a:r>
              <a:rPr lang="en-US" sz="2400" dirty="0" smtClean="0">
                <a:solidFill>
                  <a:schemeClr val="folHlink"/>
                </a:solidFill>
              </a:rPr>
              <a:t>probability</a:t>
            </a:r>
            <a:r>
              <a:rPr lang="en-US" sz="2400" dirty="0" smtClean="0"/>
              <a:t> that the random variable X takes on value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 </a:t>
            </a:r>
          </a:p>
          <a:p>
            <a:pPr>
              <a:spcBef>
                <a:spcPct val="6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P(x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/>
              <a:t> is called </a:t>
            </a:r>
            <a:r>
              <a:rPr lang="en-US" sz="2400" dirty="0" smtClean="0">
                <a:solidFill>
                  <a:schemeClr val="folHlink"/>
                </a:solidFill>
              </a:rPr>
              <a:t>probability mass function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ct val="60000"/>
              </a:spcBef>
            </a:pPr>
            <a:r>
              <a:rPr lang="en-US" sz="2400" dirty="0" smtClean="0"/>
              <a:t>E.g.</a:t>
            </a:r>
          </a:p>
          <a:p>
            <a:endParaRPr lang="en-US" sz="2400" i="1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44448"/>
              </p:ext>
            </p:extLst>
          </p:nvPr>
        </p:nvGraphicFramePr>
        <p:xfrm>
          <a:off x="1600200" y="4800600"/>
          <a:ext cx="181074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965160" imgH="203040" progId="Equation.3">
                  <p:embed/>
                </p:oleObj>
              </mc:Choice>
              <mc:Fallback>
                <p:oleObj name="Equation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00600"/>
                        <a:ext cx="181074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8473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endParaRPr lang="en-US" sz="2800" b="1" dirty="0">
              <a:solidFill>
                <a:schemeClr val="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4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8896" y="1408112"/>
                <a:ext cx="8229600" cy="4525963"/>
              </a:xfrm>
            </p:spPr>
            <p:txBody>
              <a:bodyPr/>
              <a:lstStyle/>
              <a:p>
                <a:pPr>
                  <a:spcBef>
                    <a:spcPct val="60000"/>
                  </a:spcBef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>
                    <a:solidFill>
                      <a:schemeClr val="folHlink"/>
                    </a:solidFill>
                  </a:rPr>
                  <a:t> </a:t>
                </a:r>
                <a:r>
                  <a:rPr lang="en-US" sz="2400" dirty="0"/>
                  <a:t>takes on values in the continuum.</a:t>
                </a:r>
                <a:endParaRPr lang="en-US" sz="2400" i="1" dirty="0">
                  <a:solidFill>
                    <a:schemeClr val="folHlink"/>
                  </a:solidFill>
                </a:endParaRPr>
              </a:p>
              <a:p>
                <a:pPr>
                  <a:spcBef>
                    <a:spcPct val="60000"/>
                  </a:spcBef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or 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is a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probability density function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spcBef>
                    <a:spcPct val="60000"/>
                  </a:spcBef>
                </a:pPr>
                <a:endParaRPr lang="en-US" sz="2400" dirty="0"/>
              </a:p>
              <a:p>
                <a:endParaRPr lang="en-US" sz="2400" i="1" dirty="0"/>
              </a:p>
              <a:p>
                <a:r>
                  <a:rPr lang="en-US" sz="2400" dirty="0"/>
                  <a:t>E.g.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896" y="1408112"/>
                <a:ext cx="8229600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527300" y="2905125"/>
          <a:ext cx="3619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498320" imgH="482400" progId="Equation.3">
                  <p:embed/>
                </p:oleObj>
              </mc:Choice>
              <mc:Fallback>
                <p:oleObj name="Equation" r:id="rId4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905125"/>
                        <a:ext cx="36195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228975" y="5956300"/>
            <a:ext cx="4733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228975" y="4146550"/>
            <a:ext cx="0" cy="180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219450" y="4856163"/>
            <a:ext cx="4310063" cy="893762"/>
          </a:xfrm>
          <a:custGeom>
            <a:avLst/>
            <a:gdLst>
              <a:gd name="T0" fmla="*/ 0 w 1828"/>
              <a:gd name="T1" fmla="*/ 403 h 403"/>
              <a:gd name="T2" fmla="*/ 320 w 1828"/>
              <a:gd name="T3" fmla="*/ 279 h 403"/>
              <a:gd name="T4" fmla="*/ 712 w 1828"/>
              <a:gd name="T5" fmla="*/ 39 h 403"/>
              <a:gd name="T6" fmla="*/ 1016 w 1828"/>
              <a:gd name="T7" fmla="*/ 47 h 403"/>
              <a:gd name="T8" fmla="*/ 1340 w 1828"/>
              <a:gd name="T9" fmla="*/ 271 h 403"/>
              <a:gd name="T10" fmla="*/ 1828 w 1828"/>
              <a:gd name="T11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8" h="403">
                <a:moveTo>
                  <a:pt x="0" y="403"/>
                </a:moveTo>
                <a:cubicBezTo>
                  <a:pt x="100" y="371"/>
                  <a:pt x="201" y="340"/>
                  <a:pt x="320" y="279"/>
                </a:cubicBezTo>
                <a:cubicBezTo>
                  <a:pt x="439" y="218"/>
                  <a:pt x="596" y="78"/>
                  <a:pt x="712" y="39"/>
                </a:cubicBezTo>
                <a:cubicBezTo>
                  <a:pt x="828" y="0"/>
                  <a:pt x="911" y="8"/>
                  <a:pt x="1016" y="47"/>
                </a:cubicBezTo>
                <a:cubicBezTo>
                  <a:pt x="1121" y="86"/>
                  <a:pt x="1205" y="212"/>
                  <a:pt x="1340" y="271"/>
                </a:cubicBezTo>
                <a:cubicBezTo>
                  <a:pt x="1475" y="330"/>
                  <a:pt x="1747" y="381"/>
                  <a:pt x="1828" y="40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238500" y="4878388"/>
            <a:ext cx="4300538" cy="939800"/>
          </a:xfrm>
          <a:custGeom>
            <a:avLst/>
            <a:gdLst>
              <a:gd name="T0" fmla="*/ 0 w 2709"/>
              <a:gd name="T1" fmla="*/ 479 h 592"/>
              <a:gd name="T2" fmla="*/ 208 w 2709"/>
              <a:gd name="T3" fmla="*/ 343 h 592"/>
              <a:gd name="T4" fmla="*/ 544 w 2709"/>
              <a:gd name="T5" fmla="*/ 111 h 592"/>
              <a:gd name="T6" fmla="*/ 937 w 2709"/>
              <a:gd name="T7" fmla="*/ 413 h 592"/>
              <a:gd name="T8" fmla="*/ 1696 w 2709"/>
              <a:gd name="T9" fmla="*/ 7 h 592"/>
              <a:gd name="T10" fmla="*/ 2088 w 2709"/>
              <a:gd name="T11" fmla="*/ 455 h 592"/>
              <a:gd name="T12" fmla="*/ 2709 w 2709"/>
              <a:gd name="T13" fmla="*/ 59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9" h="592">
                <a:moveTo>
                  <a:pt x="0" y="479"/>
                </a:moveTo>
                <a:cubicBezTo>
                  <a:pt x="35" y="456"/>
                  <a:pt x="117" y="404"/>
                  <a:pt x="208" y="343"/>
                </a:cubicBezTo>
                <a:cubicBezTo>
                  <a:pt x="299" y="282"/>
                  <a:pt x="423" y="99"/>
                  <a:pt x="544" y="111"/>
                </a:cubicBezTo>
                <a:cubicBezTo>
                  <a:pt x="665" y="123"/>
                  <a:pt x="745" y="430"/>
                  <a:pt x="937" y="413"/>
                </a:cubicBezTo>
                <a:cubicBezTo>
                  <a:pt x="1129" y="396"/>
                  <a:pt x="1504" y="0"/>
                  <a:pt x="1696" y="7"/>
                </a:cubicBezTo>
                <a:cubicBezTo>
                  <a:pt x="1888" y="14"/>
                  <a:pt x="1919" y="358"/>
                  <a:pt x="2088" y="455"/>
                </a:cubicBezTo>
                <a:cubicBezTo>
                  <a:pt x="2257" y="552"/>
                  <a:pt x="2580" y="564"/>
                  <a:pt x="2709" y="592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27925" y="5934075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x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7925" y="4219575"/>
            <a:ext cx="668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p(x)</a:t>
            </a:r>
          </a:p>
        </p:txBody>
      </p:sp>
    </p:spTree>
    <p:extLst>
      <p:ext uri="{BB962C8B-B14F-4D97-AF65-F5344CB8AC3E}">
        <p14:creationId xmlns:p14="http://schemas.microsoft.com/office/powerpoint/2010/main" val="20520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20396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Since continuous probability functions are defined for an infinite number of points over a continuous interval, the probability at a single point is always </a:t>
            </a:r>
            <a:r>
              <a:rPr lang="en-US" sz="2000" dirty="0" smtClean="0">
                <a:latin typeface="+mj-lt"/>
              </a:rPr>
              <a:t>0. </a:t>
            </a:r>
            <a:endParaRPr lang="en-US" sz="2000" dirty="0">
              <a:latin typeface="+mj-lt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3638550"/>
            <a:ext cx="4733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2133600" y="1828800"/>
            <a:ext cx="0" cy="180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124075" y="2538413"/>
            <a:ext cx="4310063" cy="893762"/>
          </a:xfrm>
          <a:custGeom>
            <a:avLst/>
            <a:gdLst>
              <a:gd name="T0" fmla="*/ 0 w 1828"/>
              <a:gd name="T1" fmla="*/ 403 h 403"/>
              <a:gd name="T2" fmla="*/ 320 w 1828"/>
              <a:gd name="T3" fmla="*/ 279 h 403"/>
              <a:gd name="T4" fmla="*/ 712 w 1828"/>
              <a:gd name="T5" fmla="*/ 39 h 403"/>
              <a:gd name="T6" fmla="*/ 1016 w 1828"/>
              <a:gd name="T7" fmla="*/ 47 h 403"/>
              <a:gd name="T8" fmla="*/ 1340 w 1828"/>
              <a:gd name="T9" fmla="*/ 271 h 403"/>
              <a:gd name="T10" fmla="*/ 1828 w 1828"/>
              <a:gd name="T11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8" h="403">
                <a:moveTo>
                  <a:pt x="0" y="403"/>
                </a:moveTo>
                <a:cubicBezTo>
                  <a:pt x="100" y="371"/>
                  <a:pt x="201" y="340"/>
                  <a:pt x="320" y="279"/>
                </a:cubicBezTo>
                <a:cubicBezTo>
                  <a:pt x="439" y="218"/>
                  <a:pt x="596" y="78"/>
                  <a:pt x="712" y="39"/>
                </a:cubicBezTo>
                <a:cubicBezTo>
                  <a:pt x="828" y="0"/>
                  <a:pt x="911" y="8"/>
                  <a:pt x="1016" y="47"/>
                </a:cubicBezTo>
                <a:cubicBezTo>
                  <a:pt x="1121" y="86"/>
                  <a:pt x="1205" y="212"/>
                  <a:pt x="1340" y="271"/>
                </a:cubicBezTo>
                <a:cubicBezTo>
                  <a:pt x="1475" y="330"/>
                  <a:pt x="1747" y="381"/>
                  <a:pt x="1828" y="40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2143125" y="2560638"/>
            <a:ext cx="4300538" cy="939800"/>
          </a:xfrm>
          <a:custGeom>
            <a:avLst/>
            <a:gdLst>
              <a:gd name="T0" fmla="*/ 0 w 2709"/>
              <a:gd name="T1" fmla="*/ 479 h 592"/>
              <a:gd name="T2" fmla="*/ 208 w 2709"/>
              <a:gd name="T3" fmla="*/ 343 h 592"/>
              <a:gd name="T4" fmla="*/ 544 w 2709"/>
              <a:gd name="T5" fmla="*/ 111 h 592"/>
              <a:gd name="T6" fmla="*/ 937 w 2709"/>
              <a:gd name="T7" fmla="*/ 413 h 592"/>
              <a:gd name="T8" fmla="*/ 1696 w 2709"/>
              <a:gd name="T9" fmla="*/ 7 h 592"/>
              <a:gd name="T10" fmla="*/ 2088 w 2709"/>
              <a:gd name="T11" fmla="*/ 455 h 592"/>
              <a:gd name="T12" fmla="*/ 2709 w 2709"/>
              <a:gd name="T13" fmla="*/ 59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9" h="592">
                <a:moveTo>
                  <a:pt x="0" y="479"/>
                </a:moveTo>
                <a:cubicBezTo>
                  <a:pt x="35" y="456"/>
                  <a:pt x="117" y="404"/>
                  <a:pt x="208" y="343"/>
                </a:cubicBezTo>
                <a:cubicBezTo>
                  <a:pt x="299" y="282"/>
                  <a:pt x="423" y="99"/>
                  <a:pt x="544" y="111"/>
                </a:cubicBezTo>
                <a:cubicBezTo>
                  <a:pt x="665" y="123"/>
                  <a:pt x="745" y="430"/>
                  <a:pt x="937" y="413"/>
                </a:cubicBezTo>
                <a:cubicBezTo>
                  <a:pt x="1129" y="396"/>
                  <a:pt x="1504" y="0"/>
                  <a:pt x="1696" y="7"/>
                </a:cubicBezTo>
                <a:cubicBezTo>
                  <a:pt x="1888" y="14"/>
                  <a:pt x="1919" y="358"/>
                  <a:pt x="2088" y="455"/>
                </a:cubicBezTo>
                <a:cubicBezTo>
                  <a:pt x="2257" y="552"/>
                  <a:pt x="2580" y="564"/>
                  <a:pt x="2709" y="592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32550" y="3616325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x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52550" y="1901825"/>
            <a:ext cx="668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p(x)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675" y="164138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Magnitude of curve could be greater than 1 in some areas.  The total area under the curve must add up to 1.</a:t>
            </a:r>
            <a:endParaRPr lang="en-US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343400" y="2241550"/>
            <a:ext cx="1057275" cy="29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3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</a:t>
            </a:r>
            <a:r>
              <a:rPr lang="en-US" dirty="0" smtClean="0"/>
              <a:t>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400" i="1" dirty="0" smtClean="0"/>
                  <a:t>Notation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 xmlns="">
                    <m:r>
                      <a:rPr lang="en-US" sz="2100" i="1" dirty="0" smtClean="0">
                        <a:latin typeface="Cambria Math"/>
                      </a:rPr>
                      <m:t>𝑃</m:t>
                    </m:r>
                    <m:r>
                      <a:rPr lang="en-US" sz="2100" i="1" dirty="0" smtClean="0">
                        <a:latin typeface="Cambria Math"/>
                      </a:rPr>
                      <m:t>(</m:t>
                    </m:r>
                    <m:r>
                      <a:rPr lang="en-US" sz="2100" i="1" dirty="0" smtClean="0">
                        <a:latin typeface="Cambria Math"/>
                      </a:rPr>
                      <m:t>𝑋</m:t>
                    </m:r>
                    <m:r>
                      <a:rPr lang="en-US" sz="2100" i="1" dirty="0" smtClean="0">
                        <a:latin typeface="Cambria Math"/>
                      </a:rPr>
                      <m:t>=</m:t>
                    </m:r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  <m:r>
                      <a:rPr lang="en-US" sz="2100" i="1" dirty="0">
                        <a:latin typeface="Cambria Math"/>
                      </a:rPr>
                      <m:t>𝑎𝑛𝑑</m:t>
                    </m:r>
                    <m:r>
                      <a:rPr lang="en-US" sz="2100" i="1" dirty="0">
                        <a:latin typeface="Cambria Math"/>
                      </a:rPr>
                      <m:t> </m:t>
                    </m:r>
                    <m:r>
                      <a:rPr lang="en-US" sz="2100" i="1" dirty="0">
                        <a:latin typeface="Cambria Math"/>
                      </a:rPr>
                      <m:t>𝑌</m:t>
                    </m:r>
                    <m:r>
                      <a:rPr lang="en-US" sz="2100" i="1" dirty="0">
                        <a:latin typeface="Cambria Math"/>
                      </a:rPr>
                      <m:t>=</m:t>
                    </m:r>
                    <m:r>
                      <a:rPr lang="en-US" sz="2100" i="1" dirty="0">
                        <a:latin typeface="Cambria Math"/>
                      </a:rPr>
                      <m:t>𝑦</m:t>
                    </m:r>
                    <m:r>
                      <a:rPr lang="en-US" sz="2100" i="1" dirty="0">
                        <a:latin typeface="Cambria Math"/>
                      </a:rPr>
                      <m:t>) = </m:t>
                    </m:r>
                    <m:r>
                      <a:rPr lang="en-US" sz="2100" i="1" dirty="0">
                        <a:latin typeface="Cambria Math"/>
                      </a:rPr>
                      <m:t>𝑃</m:t>
                    </m:r>
                    <m:r>
                      <a:rPr lang="en-US" sz="2100" i="1" dirty="0">
                        <a:latin typeface="Cambria Math"/>
                      </a:rPr>
                      <m:t>(</m:t>
                    </m:r>
                    <m:r>
                      <a:rPr lang="en-US" sz="2100" i="1" dirty="0" err="1">
                        <a:latin typeface="Cambria Math"/>
                      </a:rPr>
                      <m:t>𝑥</m:t>
                    </m:r>
                    <m:r>
                      <a:rPr lang="en-US" sz="2100" i="1" dirty="0" err="1">
                        <a:latin typeface="Cambria Math"/>
                      </a:rPr>
                      <m:t>,</m:t>
                    </m:r>
                    <m:r>
                      <a:rPr lang="en-US" sz="2100" i="1" dirty="0" err="1">
                        <a:latin typeface="Cambria Math"/>
                      </a:rPr>
                      <m:t>𝑦</m:t>
                    </m:r>
                    <m:r>
                      <a:rPr lang="en-US" sz="2100" i="1" dirty="0">
                        <a:latin typeface="Cambria Math"/>
                      </a:rPr>
                      <m:t>)</m:t>
                    </m:r>
                  </m:oMath>
                </a14:m>
                <a:endParaRPr lang="en-US" sz="2100" i="1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2400" i="1" dirty="0"/>
              </a:p>
              <a:p>
                <a:pPr>
                  <a:lnSpc>
                    <a:spcPct val="120000"/>
                  </a:lnSpc>
                  <a:spcBef>
                    <a:spcPct val="30000"/>
                  </a:spcBef>
                </a:pPr>
                <a:r>
                  <a:rPr lang="en-US" sz="2400" dirty="0"/>
                  <a:t>If X and Y are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independent</a:t>
                </a:r>
                <a:r>
                  <a:rPr lang="en-US" sz="2400" dirty="0"/>
                  <a:t> then </a:t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𝑥</m:t>
                    </m:r>
                    <m:r>
                      <a:rPr lang="en-US" sz="2400" i="1" dirty="0" err="1"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) = </m:t>
                    </m:r>
                    <m:r>
                      <a:rPr lang="en-US" sz="2400" i="1" dirty="0">
                        <a:latin typeface="Cambria Math"/>
                      </a:rPr>
                      <m:t>𝑃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) </m:t>
                    </m:r>
                    <m:r>
                      <a:rPr lang="en-US" sz="2400" i="1" dirty="0">
                        <a:latin typeface="Cambria Math"/>
                      </a:rPr>
                      <m:t>𝑃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35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1-18 at 8.58.2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7934552" cy="54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</a:t>
            </a:r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  <a:spcBef>
                    <a:spcPct val="30000"/>
                  </a:spcBef>
                </a:pPr>
                <a:r>
                  <a:rPr lang="en-US" sz="2400" dirty="0"/>
                  <a:t>is the probability of </a:t>
                </a:r>
                <a:r>
                  <a:rPr lang="en-US" sz="2400" i="1" dirty="0">
                    <a:solidFill>
                      <a:schemeClr val="folHlink"/>
                    </a:solidFill>
                  </a:rPr>
                  <a:t>x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 given</a:t>
                </a:r>
                <a:r>
                  <a:rPr lang="en-US" sz="2400" i="1" dirty="0">
                    <a:solidFill>
                      <a:schemeClr val="folHlink"/>
                    </a:solidFill>
                  </a:rPr>
                  <a:t> y</a:t>
                </a:r>
                <a:r>
                  <a:rPr lang="en-US" sz="2400" i="1" dirty="0"/>
                  <a:t/>
                </a:r>
                <a:br>
                  <a:rPr lang="en-US" sz="2400" i="1" dirty="0"/>
                </a:br>
                <a:endParaRPr lang="en-US" sz="2400" i="1" dirty="0" smtClean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r>
                  <a:rPr lang="en-US" sz="2400" i="1" dirty="0"/>
                  <a:t>		</a:t>
                </a:r>
                <a:endParaRPr lang="en-US" sz="2400" i="1" dirty="0" smtClean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endParaRPr lang="en-US" sz="2400" i="1" dirty="0" smtClean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r>
                  <a:rPr lang="en-US" sz="2400" i="1" dirty="0"/>
                  <a:t>		</a:t>
                </a:r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r>
                  <a:rPr lang="en-US" sz="2400" i="1" dirty="0"/>
                  <a:t>		</a:t>
                </a:r>
                <a:r>
                  <a:rPr lang="en-US" sz="2400" i="1" dirty="0" smtClean="0"/>
                  <a:t>            </a:t>
                </a:r>
                <a:endParaRPr lang="en-US" sz="2400" i="1" dirty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endParaRPr lang="en-US" sz="2400" i="1" dirty="0"/>
              </a:p>
              <a:p>
                <a:pPr>
                  <a:lnSpc>
                    <a:spcPct val="120000"/>
                  </a:lnSpc>
                  <a:spcBef>
                    <a:spcPct val="30000"/>
                  </a:spcBef>
                </a:pPr>
                <a:r>
                  <a:rPr lang="en-US" sz="2400" dirty="0"/>
                  <a:t>If X and Y are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independent</a:t>
                </a:r>
                <a:r>
                  <a:rPr lang="en-US" sz="2400" dirty="0"/>
                  <a:t> then</a:t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:endParaRPr lang="en-US" sz="24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22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by Enumeration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3200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14:m>
                  <m:oMath xmlns:m="http://schemas.openxmlformats.org/officeDocument/2006/math" xmlns="">
                    <m:r>
                      <a:rPr lang="en-US" sz="240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¬</m:t>
                        </m:r>
                        <m:r>
                          <a:rPr lang="en-US" sz="2400" i="1">
                            <a:latin typeface="Cambria Math"/>
                          </a:rPr>
                          <m:t>𝑐𝑎𝑣𝑖𝑡𝑦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𝑡𝑜𝑜𝑡h𝑎𝑐h𝑒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(¬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𝑐𝑎𝑣𝑖𝑡𝑦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𝑡𝑜𝑜𝑡h𝑎𝑐h𝑒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𝑡𝑜𝑜𝑡h𝑎𝑐h𝑒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 xmlns="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0.016+0.064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0.108+0.012++0.016+0.064</m:t>
                        </m:r>
                      </m:den>
                    </m:f>
                  </m:oMath>
                </a14:m>
                <a:r>
                  <a:rPr lang="en-US" sz="3200" dirty="0" smtClean="0"/>
                  <a:t> =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0.4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5519" r="17677" b="24911"/>
          <a:stretch/>
        </p:blipFill>
        <p:spPr bwMode="auto">
          <a:xfrm>
            <a:off x="304800" y="4126522"/>
            <a:ext cx="6475021" cy="25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5359730"/>
            <a:ext cx="2362200" cy="1193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905000" y="5930735"/>
            <a:ext cx="2286000" cy="5462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3124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6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</a:t>
            </a:r>
            <a:r>
              <a:rPr lang="en-US" dirty="0" smtClean="0"/>
              <a:t>Probability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36678"/>
              </p:ext>
            </p:extLst>
          </p:nvPr>
        </p:nvGraphicFramePr>
        <p:xfrm>
          <a:off x="514350" y="3590925"/>
          <a:ext cx="2474435" cy="79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1104840" imgH="355320" progId="Equation.3">
                  <p:embed/>
                </p:oleObj>
              </mc:Choice>
              <mc:Fallback>
                <p:oleObj name="Equation" r:id="rId3" imgW="1104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590925"/>
                        <a:ext cx="2474435" cy="79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48039"/>
              </p:ext>
            </p:extLst>
          </p:nvPr>
        </p:nvGraphicFramePr>
        <p:xfrm>
          <a:off x="514351" y="4975225"/>
          <a:ext cx="3214538" cy="79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1434960" imgH="355320" progId="Equation.3">
                  <p:embed/>
                </p:oleObj>
              </mc:Choice>
              <mc:Fallback>
                <p:oleObj name="Equation" r:id="rId5" imgW="14349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975225"/>
                        <a:ext cx="3214538" cy="797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13510"/>
              </p:ext>
            </p:extLst>
          </p:nvPr>
        </p:nvGraphicFramePr>
        <p:xfrm>
          <a:off x="514350" y="2368550"/>
          <a:ext cx="1463179" cy="6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723600" imgH="342720" progId="Equation.3">
                  <p:embed/>
                </p:oleObj>
              </mc:Choice>
              <mc:Fallback>
                <p:oleObj name="Equation" r:id="rId7" imgW="723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368550"/>
                        <a:ext cx="1463179" cy="692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1614549"/>
            <a:ext cx="231986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</a:pPr>
            <a:r>
              <a:rPr lang="en-US" sz="28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Discrete case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228367"/>
              </p:ext>
            </p:extLst>
          </p:nvPr>
        </p:nvGraphicFramePr>
        <p:xfrm>
          <a:off x="4949825" y="2368550"/>
          <a:ext cx="1616439" cy="56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9" imgW="799920" imgH="279360" progId="Equation.3">
                  <p:embed/>
                </p:oleObj>
              </mc:Choice>
              <mc:Fallback>
                <p:oleObj name="Equation" r:id="rId9" imgW="79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368550"/>
                        <a:ext cx="1616439" cy="56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34096" y="1614549"/>
            <a:ext cx="3515706" cy="646331"/>
          </a:xfrm>
          <a:prstGeom prst="rect">
            <a:avLst/>
          </a:prstGeom>
          <a:extLst/>
        </p:spPr>
        <p:txBody>
          <a:bodyPr vert="horz" anchor="ctr">
            <a:normAutofit/>
          </a:bodyPr>
          <a:lstStyle>
            <a:lvl1pPr>
              <a:spcBef>
                <a:spcPct val="0"/>
              </a:spcBef>
              <a:buNone/>
              <a:defRPr kumimoji="0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Continuous case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79364"/>
              </p:ext>
            </p:extLst>
          </p:nvPr>
        </p:nvGraphicFramePr>
        <p:xfrm>
          <a:off x="4949825" y="4975225"/>
          <a:ext cx="3386138" cy="62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1" imgW="1511280" imgH="279360" progId="Equation.3">
                  <p:embed/>
                </p:oleObj>
              </mc:Choice>
              <mc:Fallback>
                <p:oleObj name="Equation" r:id="rId11" imgW="151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75225"/>
                        <a:ext cx="3386138" cy="62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93001"/>
              </p:ext>
            </p:extLst>
          </p:nvPr>
        </p:nvGraphicFramePr>
        <p:xfrm>
          <a:off x="4949825" y="3590925"/>
          <a:ext cx="2646034" cy="62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3" imgW="1180800" imgH="279360" progId="Equation.3">
                  <p:embed/>
                </p:oleObj>
              </mc:Choice>
              <mc:Fallback>
                <p:oleObj name="Equation" r:id="rId13" imgW="1180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3590925"/>
                        <a:ext cx="2646034" cy="62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2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Formula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394803"/>
              </p:ext>
            </p:extLst>
          </p:nvPr>
        </p:nvGraphicFramePr>
        <p:xfrm>
          <a:off x="609600" y="4648200"/>
          <a:ext cx="9890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444240" imgH="253800" progId="Equation.3">
                  <p:embed/>
                </p:oleObj>
              </mc:Choice>
              <mc:Fallback>
                <p:oleObj name="Equation" r:id="rId3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48200"/>
                        <a:ext cx="9890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3600" y="21336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514600" y="2482850"/>
          <a:ext cx="5473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2641320" imgH="419040" progId="Equation.3">
                  <p:embed/>
                </p:oleObj>
              </mc:Choice>
              <mc:Fallback>
                <p:oleObj name="Equation" r:id="rId5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82850"/>
                        <a:ext cx="5473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295400" y="24844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844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56954"/>
              </p:ext>
            </p:extLst>
          </p:nvPr>
        </p:nvGraphicFramePr>
        <p:xfrm>
          <a:off x="1143000" y="1447800"/>
          <a:ext cx="6400800" cy="5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9" imgW="2298600" imgH="203040" progId="Equation.3">
                  <p:embed/>
                </p:oleObj>
              </mc:Choice>
              <mc:Fallback>
                <p:oleObj name="Equation" r:id="rId9" imgW="229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400800" cy="5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38400" y="4724400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ea typeface="宋体" pitchFamily="2" charset="-122"/>
              </a:rPr>
              <a:t>Posterior (conditional) probability distribution</a:t>
            </a:r>
            <a:endParaRPr lang="en-US" sz="2400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535"/>
              </p:ext>
            </p:extLst>
          </p:nvPr>
        </p:nvGraphicFramePr>
        <p:xfrm>
          <a:off x="609600" y="5181600"/>
          <a:ext cx="106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1" imgW="444240" imgH="253800" progId="Equation.3">
                  <p:embed/>
                </p:oleObj>
              </mc:Choice>
              <mc:Fallback>
                <p:oleObj name="Equation" r:id="rId11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106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707699"/>
              </p:ext>
            </p:extLst>
          </p:nvPr>
        </p:nvGraphicFramePr>
        <p:xfrm>
          <a:off x="685800" y="4191000"/>
          <a:ext cx="7810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13" imgW="330120" imgH="203040" progId="Equation.3">
                  <p:embed/>
                </p:oleObj>
              </mc:Choice>
              <mc:Fallback>
                <p:oleObj name="Equation" r:id="rId1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7810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438400" y="4191000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Prior probability distribution</a:t>
            </a:r>
            <a:endParaRPr lang="en-US" sz="24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90600" y="3657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If  y is a new sensor </a:t>
            </a:r>
            <a:r>
              <a:rPr lang="en-US" altLang="zh-CN" sz="2400" dirty="0" smtClean="0">
                <a:ea typeface="宋体" pitchFamily="2" charset="-122"/>
              </a:rPr>
              <a:t>reading:</a:t>
            </a:r>
            <a:endParaRPr lang="en-US" sz="2400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38400" y="5257800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ea typeface="宋体" pitchFamily="2" charset="-122"/>
              </a:rPr>
              <a:t>Model of the characteristics </a:t>
            </a:r>
            <a:r>
              <a:rPr lang="en-US" altLang="zh-CN" sz="2400" dirty="0">
                <a:ea typeface="宋体" pitchFamily="2" charset="-122"/>
              </a:rPr>
              <a:t>of the sensor</a:t>
            </a:r>
            <a:endParaRPr lang="en-US" sz="2400" dirty="0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97945"/>
              </p:ext>
            </p:extLst>
          </p:nvPr>
        </p:nvGraphicFramePr>
        <p:xfrm>
          <a:off x="609600" y="5791200"/>
          <a:ext cx="8112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5" imgW="342720" imgH="203040" progId="Equation.3">
                  <p:embed/>
                </p:oleObj>
              </mc:Choice>
              <mc:Fallback>
                <p:oleObj name="Equation" r:id="rId15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91200"/>
                        <a:ext cx="8112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878013" y="4267200"/>
            <a:ext cx="407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905000" y="58674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905000" y="53340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905000" y="48006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438400" y="5867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Does not depend on 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468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Formula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3600" y="21336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69083"/>
              </p:ext>
            </p:extLst>
          </p:nvPr>
        </p:nvGraphicFramePr>
        <p:xfrm>
          <a:off x="2514600" y="2482850"/>
          <a:ext cx="5473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2641320" imgH="419040" progId="Equation.3">
                  <p:embed/>
                </p:oleObj>
              </mc:Choice>
              <mc:Fallback>
                <p:oleObj name="Equation" r:id="rId3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82850"/>
                        <a:ext cx="5473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95602"/>
              </p:ext>
            </p:extLst>
          </p:nvPr>
        </p:nvGraphicFramePr>
        <p:xfrm>
          <a:off x="1295400" y="24844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844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54995"/>
              </p:ext>
            </p:extLst>
          </p:nvPr>
        </p:nvGraphicFramePr>
        <p:xfrm>
          <a:off x="1143000" y="1447800"/>
          <a:ext cx="6400800" cy="5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7" imgW="2298600" imgH="203040" progId="Equation.3">
                  <p:embed/>
                </p:oleObj>
              </mc:Choice>
              <mc:Fallback>
                <p:oleObj name="Equation" r:id="rId7" imgW="229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400800" cy="5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133600" y="37592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28077"/>
              </p:ext>
            </p:extLst>
          </p:nvPr>
        </p:nvGraphicFramePr>
        <p:xfrm>
          <a:off x="3592513" y="3990975"/>
          <a:ext cx="33162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9" imgW="1600200" imgH="533160" progId="Equation.3">
                  <p:embed/>
                </p:oleObj>
              </mc:Choice>
              <mc:Fallback>
                <p:oleObj name="Equation" r:id="rId9" imgW="1600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3990975"/>
                        <a:ext cx="331628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07676"/>
              </p:ext>
            </p:extLst>
          </p:nvPr>
        </p:nvGraphicFramePr>
        <p:xfrm>
          <a:off x="1295400" y="41100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00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9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94948"/>
              </p:ext>
            </p:extLst>
          </p:nvPr>
        </p:nvGraphicFramePr>
        <p:xfrm>
          <a:off x="1338263" y="1474787"/>
          <a:ext cx="6054725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2501640" imgH="939600" progId="Equation.3">
                  <p:embed/>
                </p:oleObj>
              </mc:Choice>
              <mc:Fallback>
                <p:oleObj name="Equation" r:id="rId3" imgW="2501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474787"/>
                        <a:ext cx="6054725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16907"/>
              </p:ext>
            </p:extLst>
          </p:nvPr>
        </p:nvGraphicFramePr>
        <p:xfrm>
          <a:off x="1800225" y="3876675"/>
          <a:ext cx="329723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1612800" imgH="1193760" progId="Equation.3">
                  <p:embed/>
                </p:oleObj>
              </mc:Choice>
              <mc:Fallback>
                <p:oleObj name="Equation" r:id="rId5" imgW="16128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876675"/>
                        <a:ext cx="3297238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8025" y="3262312"/>
            <a:ext cx="2084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sz="2800">
                <a:solidFill>
                  <a:schemeClr val="folHlink"/>
                </a:solidFill>
                <a:latin typeface="Verdana" pitchFamily="34" charset="0"/>
              </a:rPr>
              <a:t>Algorithm:</a:t>
            </a:r>
          </a:p>
        </p:txBody>
      </p:sp>
    </p:spTree>
    <p:extLst>
      <p:ext uri="{BB962C8B-B14F-4D97-AF65-F5344CB8AC3E}">
        <p14:creationId xmlns:p14="http://schemas.microsoft.com/office/powerpoint/2010/main" val="369612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Law of total probability: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32483"/>
              </p:ext>
            </p:extLst>
          </p:nvPr>
        </p:nvGraphicFramePr>
        <p:xfrm>
          <a:off x="1636713" y="2203007"/>
          <a:ext cx="4916487" cy="220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1981200" imgH="889000" progId="Equation.3">
                  <p:embed/>
                </p:oleObj>
              </mc:Choice>
              <mc:Fallback>
                <p:oleObj name="Equation" r:id="rId3" imgW="1981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203007"/>
                        <a:ext cx="4916487" cy="220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87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 </a:t>
            </a:r>
            <a:r>
              <a:rPr lang="en-US" dirty="0" smtClean="0"/>
              <a:t>Rule with </a:t>
            </a:r>
            <a:r>
              <a:rPr lang="en-US" dirty="0"/>
              <a:t>Background Knowledge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340469"/>
              </p:ext>
            </p:extLst>
          </p:nvPr>
        </p:nvGraphicFramePr>
        <p:xfrm>
          <a:off x="1554163" y="2390775"/>
          <a:ext cx="52387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1892160" imgH="419040" progId="Equation.3">
                  <p:embed/>
                </p:oleObj>
              </mc:Choice>
              <mc:Fallback>
                <p:oleObj name="Equation" r:id="rId3" imgW="1892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390775"/>
                        <a:ext cx="52387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22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i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equivalent to</a:t>
            </a:r>
          </a:p>
          <a:p>
            <a:pPr>
              <a:buFontTx/>
              <a:buNone/>
            </a:pPr>
            <a:r>
              <a:rPr lang="en-US" dirty="0"/>
              <a:t>   </a:t>
            </a:r>
          </a:p>
          <a:p>
            <a:pPr>
              <a:buFontTx/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and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21400"/>
              </p:ext>
            </p:extLst>
          </p:nvPr>
        </p:nvGraphicFramePr>
        <p:xfrm>
          <a:off x="2351088" y="5105400"/>
          <a:ext cx="3271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" imgW="1180588" imgH="330057" progId="Equation.3">
                  <p:embed/>
                </p:oleObj>
              </mc:Choice>
              <mc:Fallback>
                <p:oleObj name="Equation" r:id="rId3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105400"/>
                        <a:ext cx="3271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73158"/>
              </p:ext>
            </p:extLst>
          </p:nvPr>
        </p:nvGraphicFramePr>
        <p:xfrm>
          <a:off x="2376488" y="3987800"/>
          <a:ext cx="3271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5" imgW="1180588" imgH="330057" progId="Equation.3">
                  <p:embed/>
                </p:oleObj>
              </mc:Choice>
              <mc:Fallback>
                <p:oleObj name="Equation" r:id="rId5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987800"/>
                        <a:ext cx="3271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4375" y="1738313"/>
          <a:ext cx="4538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1638300" imgH="330200" progId="Equation.3">
                  <p:embed/>
                </p:oleObj>
              </mc:Choice>
              <mc:Fallback>
                <p:oleObj name="Equation" r:id="rId7" imgW="16383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1738313"/>
                        <a:ext cx="4538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5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State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a robot obtains measurement 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𝑜𝑝𝑒𝑛</m:t>
                    </m:r>
                    <m:r>
                      <a:rPr lang="en-US" sz="2400" i="1" dirty="0" err="1">
                        <a:latin typeface="Cambria Math"/>
                      </a:rPr>
                      <m:t>|</m:t>
                    </m:r>
                    <m:r>
                      <a:rPr lang="en-US" sz="2400" i="1" dirty="0" err="1">
                        <a:latin typeface="Cambria Math"/>
                      </a:rPr>
                      <m:t>𝑧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24150"/>
            <a:ext cx="6484937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0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approaches: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Iconic</a:t>
            </a:r>
            <a:r>
              <a:rPr lang="en-US" dirty="0" smtClean="0"/>
              <a:t> : use raw sensor data directly.  Match current sensor readings with what was observed in the past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Feature-based </a:t>
            </a:r>
            <a:r>
              <a:rPr lang="en-US" dirty="0" smtClean="0"/>
              <a:t>: extract features of the environment, such as corners and doorways.  Match current observations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vs. Diagnostic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𝑜𝑝𝑒𝑛</m:t>
                    </m:r>
                    <m:r>
                      <a:rPr lang="en-US" i="1" dirty="0" err="1">
                        <a:latin typeface="Cambria Math"/>
                      </a:rPr>
                      <m:t>|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chemeClr val="folHlink"/>
                    </a:solidFill>
                  </a:rPr>
                  <a:t>diagnostic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 err="1">
                        <a:latin typeface="Cambria Math"/>
                      </a:rPr>
                      <m:t>|</m:t>
                    </m:r>
                    <m:r>
                      <a:rPr lang="en-US" i="1" dirty="0" err="1">
                        <a:latin typeface="Cambria Math"/>
                      </a:rPr>
                      <m:t>𝑜𝑝𝑒𝑛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folHlink"/>
                    </a:solidFill>
                  </a:rPr>
                  <a:t>causal</a:t>
                </a:r>
                <a:r>
                  <a:rPr lang="en-US" dirty="0"/>
                  <a:t>.</a:t>
                </a:r>
                <a:endParaRPr lang="en-US" dirty="0">
                  <a:solidFill>
                    <a:schemeClr val="folHlink"/>
                  </a:solidFill>
                </a:endParaRPr>
              </a:p>
              <a:p>
                <a:r>
                  <a:rPr lang="en-US" dirty="0"/>
                  <a:t>Often </a:t>
                </a:r>
                <a:r>
                  <a:rPr lang="en-US" dirty="0">
                    <a:solidFill>
                      <a:schemeClr val="folHlink"/>
                    </a:solidFill>
                  </a:rPr>
                  <a:t>causal</a:t>
                </a:r>
                <a:r>
                  <a:rPr lang="en-US" dirty="0"/>
                  <a:t> knowledge is easier to obtain.</a:t>
                </a:r>
              </a:p>
              <a:p>
                <a:r>
                  <a:rPr lang="en-US" dirty="0"/>
                  <a:t>Bayes rule allows us to use causal knowledge: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030413" y="4778375"/>
          <a:ext cx="56769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2057400" imgH="406080" progId="Equation.3">
                  <p:embed/>
                </p:oleObj>
              </mc:Choice>
              <mc:Fallback>
                <p:oleObj name="Equation" r:id="rId4" imgW="20574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4778375"/>
                        <a:ext cx="56769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124350" y="3846702"/>
            <a:ext cx="3509783" cy="953497"/>
            <a:chOff x="2867" y="2417"/>
            <a:chExt cx="2002" cy="47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867" y="2417"/>
              <a:ext cx="2002" cy="2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000" dirty="0" smtClean="0">
                  <a:solidFill>
                    <a:schemeClr val="folHlink"/>
                  </a:solidFill>
                  <a:latin typeface="+mj-lt"/>
                </a:rPr>
                <a:t>Comes from sensor model.</a:t>
              </a:r>
              <a:endParaRPr lang="en-US" sz="2000" dirty="0">
                <a:solidFill>
                  <a:schemeClr val="folHlink"/>
                </a:solidFill>
                <a:latin typeface="+mj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557" y="2590"/>
              <a:ext cx="348" cy="3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761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1969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latin typeface="Times New Roman" pitchFamily="18" charset="0"/>
              </a:rPr>
              <a:t>P(</a:t>
            </a:r>
            <a:r>
              <a:rPr lang="en-US" sz="2800" i="1" dirty="0" err="1" smtClean="0">
                <a:latin typeface="Times New Roman" pitchFamily="18" charset="0"/>
              </a:rPr>
              <a:t>z|open</a:t>
            </a:r>
            <a:r>
              <a:rPr lang="en-US" sz="2800" i="1" dirty="0" smtClean="0">
                <a:latin typeface="Times New Roman" pitchFamily="18" charset="0"/>
              </a:rPr>
              <a:t>) = 0.6		P(z|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 smtClean="0">
                <a:latin typeface="Times New Roman" pitchFamily="18" charset="0"/>
              </a:rPr>
              <a:t>open) = 0.3</a:t>
            </a:r>
          </a:p>
          <a:p>
            <a:r>
              <a:rPr lang="en-US" sz="2800" i="1" dirty="0" smtClean="0">
                <a:latin typeface="Times New Roman" pitchFamily="18" charset="0"/>
              </a:rPr>
              <a:t>P(open) = P(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 smtClean="0">
                <a:latin typeface="Times New Roman" pitchFamily="18" charset="0"/>
              </a:rPr>
              <a:t>open) = 0.5</a:t>
            </a:r>
            <a:endParaRPr lang="en-US" sz="2800" i="1" dirty="0"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19058"/>
              </p:ext>
            </p:extLst>
          </p:nvPr>
        </p:nvGraphicFramePr>
        <p:xfrm>
          <a:off x="703263" y="3276600"/>
          <a:ext cx="8081962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3" imgW="3581280" imgH="863280" progId="Equation.3">
                  <p:embed/>
                </p:oleObj>
              </mc:Choice>
              <mc:Fallback>
                <p:oleObj name="Equation" r:id="rId3" imgW="35812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3276600"/>
                        <a:ext cx="8081962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i="1" dirty="0" smtClean="0">
                    <a:latin typeface="Verdana" pitchFamily="34" charset="0"/>
                  </a:rPr>
                  <a:t> </a:t>
                </a:r>
                <a:r>
                  <a:rPr lang="en-US" sz="2400" dirty="0">
                    <a:latin typeface="Verdana" pitchFamily="34" charset="0"/>
                  </a:rPr>
                  <a:t>raise</a:t>
                </a:r>
                <a:r>
                  <a:rPr lang="de-DE" sz="2400" dirty="0">
                    <a:latin typeface="Verdana" pitchFamily="34" charset="0"/>
                  </a:rPr>
                  <a:t>s</a:t>
                </a:r>
                <a:r>
                  <a:rPr lang="en-US" sz="2400" dirty="0">
                    <a:latin typeface="Verdana" pitchFamily="34" charset="0"/>
                  </a:rPr>
                  <a:t>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2000" r="-254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71504"/>
              </p:ext>
            </p:extLst>
          </p:nvPr>
        </p:nvGraphicFramePr>
        <p:xfrm>
          <a:off x="5370958" y="186069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6" imgW="2057400" imgH="406400" progId="Equation.3">
                  <p:embed/>
                </p:oleObj>
              </mc:Choice>
              <mc:Fallback>
                <p:oleObj name="Equation" r:id="rId6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58" y="186069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2244"/>
              </p:ext>
            </p:extLst>
          </p:nvPr>
        </p:nvGraphicFramePr>
        <p:xfrm>
          <a:off x="5754105" y="838090"/>
          <a:ext cx="2861436" cy="10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8" imgW="1498600" imgH="558800" progId="Equation.3">
                  <p:embed/>
                </p:oleObj>
              </mc:Choice>
              <mc:Fallback>
                <p:oleObj name="Equation" r:id="rId8" imgW="149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05" y="838090"/>
                        <a:ext cx="2861436" cy="1066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0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30" y="1600200"/>
            <a:ext cx="4693684" cy="4525963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400" dirty="0"/>
              <a:t>Suppose our robot obtains another observation </a:t>
            </a:r>
            <a:r>
              <a:rPr lang="en-US" sz="2400" i="1" dirty="0">
                <a:latin typeface="Times New Roman" pitchFamily="18" charset="0"/>
              </a:rPr>
              <a:t>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dirty="0"/>
              <a:t>.</a:t>
            </a:r>
          </a:p>
          <a:p>
            <a:pPr>
              <a:spcBef>
                <a:spcPct val="100000"/>
              </a:spcBef>
            </a:pPr>
            <a:r>
              <a:rPr lang="en-US" sz="2400" dirty="0"/>
              <a:t>How can we integrate this new information?</a:t>
            </a:r>
            <a:endParaRPr lang="en-US" sz="2400" i="1" dirty="0"/>
          </a:p>
          <a:p>
            <a:pPr>
              <a:spcBef>
                <a:spcPct val="100000"/>
              </a:spcBef>
            </a:pPr>
            <a:r>
              <a:rPr lang="en-US" sz="2400" dirty="0"/>
              <a:t>More generally, how can we estimate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latin typeface="Times New Roman" pitchFamily="18" charset="0"/>
              </a:rPr>
              <a:t>P(x| z</a:t>
            </a:r>
            <a:r>
              <a:rPr lang="en-US" sz="2400" i="1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...</a:t>
            </a:r>
            <a:r>
              <a:rPr lang="en-US" sz="2400" i="1" dirty="0" err="1">
                <a:latin typeface="Times New Roman" pitchFamily="18" charset="0"/>
              </a:rPr>
              <a:t>z</a:t>
            </a:r>
            <a:r>
              <a:rPr lang="en-US" sz="2400" i="1" baseline="-25000" dirty="0" err="1">
                <a:latin typeface="Times New Roman" pitchFamily="18" charset="0"/>
              </a:rPr>
              <a:t>n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14" y="1205024"/>
            <a:ext cx="4306186" cy="57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2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Bayesian Updating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73429"/>
              </p:ext>
            </p:extLst>
          </p:nvPr>
        </p:nvGraphicFramePr>
        <p:xfrm>
          <a:off x="1128713" y="1771650"/>
          <a:ext cx="68754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" imgW="3238200" imgH="419040" progId="Equation.3">
                  <p:embed/>
                </p:oleObj>
              </mc:Choice>
              <mc:Fallback>
                <p:oleObj name="Equation" r:id="rId3" imgW="323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771650"/>
                        <a:ext cx="687546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2911475"/>
            <a:ext cx="8793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Verdana" pitchFamily="34" charset="0"/>
              </a:rPr>
              <a:t>Markov assumption</a:t>
            </a:r>
            <a:r>
              <a:rPr lang="en-US" sz="2400">
                <a:latin typeface="Verdana" pitchFamily="34" charset="0"/>
              </a:rPr>
              <a:t>: </a:t>
            </a:r>
            <a:r>
              <a:rPr lang="de-DE" sz="2400">
                <a:latin typeface="Verdana" pitchFamily="34" charset="0"/>
              </a:rPr>
              <a:t>z</a:t>
            </a:r>
            <a:r>
              <a:rPr lang="en-US" sz="2400" i="1" baseline="-25000">
                <a:latin typeface="Verdana" pitchFamily="34" charset="0"/>
              </a:rPr>
              <a:t>n</a:t>
            </a:r>
            <a:r>
              <a:rPr lang="en-US" sz="2400" i="1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is 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independent</a:t>
            </a:r>
            <a:r>
              <a:rPr lang="en-US" sz="2400">
                <a:latin typeface="Verdana" pitchFamily="34" charset="0"/>
              </a:rPr>
              <a:t> of</a:t>
            </a:r>
            <a:r>
              <a:rPr lang="en-US" sz="2400" i="1">
                <a:latin typeface="Verdana" pitchFamily="34" charset="0"/>
              </a:rPr>
              <a:t> z</a:t>
            </a:r>
            <a:r>
              <a:rPr lang="en-US" sz="2400" i="1" baseline="-25000">
                <a:latin typeface="Verdana" pitchFamily="34" charset="0"/>
              </a:rPr>
              <a:t>1</a:t>
            </a:r>
            <a:r>
              <a:rPr lang="en-US" sz="2400" i="1">
                <a:latin typeface="Verdana" pitchFamily="34" charset="0"/>
              </a:rPr>
              <a:t>,...,z</a:t>
            </a:r>
            <a:r>
              <a:rPr lang="en-US" sz="2400" i="1" baseline="-25000">
                <a:latin typeface="Verdana" pitchFamily="34" charset="0"/>
              </a:rPr>
              <a:t>n-1</a:t>
            </a:r>
            <a:r>
              <a:rPr lang="en-US" sz="2400" i="1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if we know </a:t>
            </a:r>
            <a:r>
              <a:rPr lang="en-US" sz="2400" i="1">
                <a:latin typeface="Verdana" pitchFamily="34" charset="0"/>
              </a:rPr>
              <a:t>x.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99601"/>
              </p:ext>
            </p:extLst>
          </p:nvPr>
        </p:nvGraphicFramePr>
        <p:xfrm>
          <a:off x="492125" y="4011613"/>
          <a:ext cx="7585075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5" imgW="3136900" imgH="609600" progId="Equation.3">
                  <p:embed/>
                </p:oleObj>
              </mc:Choice>
              <mc:Fallback>
                <p:oleObj name="Equation" r:id="rId5" imgW="31369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011613"/>
                        <a:ext cx="7585075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274237" y="3962399"/>
            <a:ext cx="1894368" cy="674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05112"/>
              </p:ext>
            </p:extLst>
          </p:nvPr>
        </p:nvGraphicFramePr>
        <p:xfrm>
          <a:off x="2122121" y="5345814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7" imgW="2057400" imgH="406400" progId="Equation.3">
                  <p:embed/>
                </p:oleObj>
              </mc:Choice>
              <mc:Fallback>
                <p:oleObj name="Equation" r:id="rId7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121" y="5345814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69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Measurement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</a:rPr>
              <a:t>P(z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|open) = 0.5		P(z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|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400" i="1" dirty="0">
                <a:latin typeface="Times New Roman" pitchFamily="18" charset="0"/>
              </a:rPr>
              <a:t>open) = 0.6</a:t>
            </a:r>
          </a:p>
          <a:p>
            <a:r>
              <a:rPr lang="en-US" sz="2400" i="1" dirty="0">
                <a:latin typeface="Times New Roman" pitchFamily="18" charset="0"/>
              </a:rPr>
              <a:t>P(open|z</a:t>
            </a:r>
            <a:r>
              <a:rPr lang="en-US" sz="2400" i="1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)=2/3</a:t>
            </a:r>
          </a:p>
          <a:p>
            <a:pPr>
              <a:buFontTx/>
              <a:buNone/>
            </a:pPr>
            <a:endParaRPr lang="en-US" sz="3200" i="1" baseline="-25000" dirty="0">
              <a:latin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262916"/>
              </p:ext>
            </p:extLst>
          </p:nvPr>
        </p:nvGraphicFramePr>
        <p:xfrm>
          <a:off x="390525" y="2590800"/>
          <a:ext cx="8462963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" imgW="4445000" imgH="1244600" progId="Equation.3">
                  <p:embed/>
                </p:oleObj>
              </mc:Choice>
              <mc:Fallback>
                <p:oleObj name="Equation" r:id="rId3" imgW="44450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590800"/>
                        <a:ext cx="8462963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914400" y="5638800"/>
                <a:ext cx="763074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baseline="-25000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Verdana" pitchFamily="34" charset="0"/>
                  </a:rPr>
                  <a:t>lowers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638800"/>
                <a:ext cx="763074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1842" b="-27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161317"/>
              </p:ext>
            </p:extLst>
          </p:nvPr>
        </p:nvGraphicFramePr>
        <p:xfrm>
          <a:off x="6158051" y="1219200"/>
          <a:ext cx="298594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6" imgW="2590560" imgH="660240" progId="Equation.3">
                  <p:embed/>
                </p:oleObj>
              </mc:Choice>
              <mc:Fallback>
                <p:oleObj name="Equation" r:id="rId6" imgW="2590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051" y="1219200"/>
                        <a:ext cx="2985949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27079"/>
              </p:ext>
            </p:extLst>
          </p:nvPr>
        </p:nvGraphicFramePr>
        <p:xfrm>
          <a:off x="425450" y="2770188"/>
          <a:ext cx="2174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8" imgW="1117600" imgH="203200" progId="Equation.3">
                  <p:embed/>
                </p:oleObj>
              </mc:Choice>
              <mc:Fallback>
                <p:oleObj name="Equation" r:id="rId8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450" y="2770188"/>
                        <a:ext cx="21748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51539" y="1428270"/>
            <a:ext cx="5668926" cy="751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41618"/>
              </p:ext>
            </p:extLst>
          </p:nvPr>
        </p:nvGraphicFramePr>
        <p:xfrm>
          <a:off x="1356360" y="3935352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981200" y="1828800"/>
            <a:ext cx="4800600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19658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0" name="Straight Connector 9"/>
          <p:cNvCxnSpPr>
            <a:endCxn id="5" idx="0"/>
          </p:cNvCxnSpPr>
          <p:nvPr/>
        </p:nvCxnSpPr>
        <p:spPr>
          <a:xfrm>
            <a:off x="1981200" y="1828800"/>
            <a:ext cx="0" cy="2106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9782" y="4659868"/>
            <a:ext cx="114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Map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42253"/>
              </p:ext>
            </p:extLst>
          </p:nvPr>
        </p:nvGraphicFramePr>
        <p:xfrm>
          <a:off x="4267200" y="4364537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09372" y="5040868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1" idx="3"/>
          </p:cNvCxnSpPr>
          <p:nvPr/>
        </p:nvCxnSpPr>
        <p:spPr>
          <a:xfrm>
            <a:off x="2590800" y="4844534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8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1828800"/>
            <a:ext cx="4800600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19658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2261424" y="1761796"/>
            <a:ext cx="228600" cy="6366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>
          <a:xfrm>
            <a:off x="2375724" y="2194420"/>
            <a:ext cx="0" cy="502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23176"/>
              </p:ext>
            </p:extLst>
          </p:nvPr>
        </p:nvGraphicFramePr>
        <p:xfrm>
          <a:off x="1722120" y="2743200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2200" y="2209800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Sensor Data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65804" y="3440668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99837"/>
              </p:ext>
            </p:extLst>
          </p:nvPr>
        </p:nvGraphicFramePr>
        <p:xfrm>
          <a:off x="4267200" y="4364537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09372" y="5040868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18203" y="5638800"/>
            <a:ext cx="1129797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5638800"/>
            <a:ext cx="1612942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</a:t>
            </a:r>
            <a:endParaRPr lang="en-US" dirty="0"/>
          </a:p>
        </p:txBody>
      </p:sp>
      <p:cxnSp>
        <p:nvCxnSpPr>
          <p:cNvPr id="5" name="Straight Arrow Connector 4"/>
          <p:cNvCxnSpPr>
            <a:stCxn id="20" idx="2"/>
          </p:cNvCxnSpPr>
          <p:nvPr/>
        </p:nvCxnSpPr>
        <p:spPr>
          <a:xfrm>
            <a:off x="2330702" y="38100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2590800" y="4724400"/>
            <a:ext cx="1676400" cy="914400"/>
          </a:xfrm>
          <a:prstGeom prst="bentConnector3">
            <a:avLst>
              <a:gd name="adj1" fmla="val 10004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13" idx="1"/>
          </p:cNvCxnSpPr>
          <p:nvPr/>
        </p:nvCxnSpPr>
        <p:spPr>
          <a:xfrm>
            <a:off x="3048000" y="59055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20510" y="59055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3"/>
            <a:endCxn id="22" idx="3"/>
          </p:cNvCxnSpPr>
          <p:nvPr/>
        </p:nvCxnSpPr>
        <p:spPr>
          <a:xfrm flipH="1" flipV="1">
            <a:off x="5516880" y="4715057"/>
            <a:ext cx="210862" cy="1190443"/>
          </a:xfrm>
          <a:prstGeom prst="bentConnector3">
            <a:avLst>
              <a:gd name="adj1" fmla="val -10841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10400" y="5587425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=""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600" dirty="0" smtClean="0"/>
                  <a:t> offsets to correct </a:t>
                </a:r>
                <a:r>
                  <a:rPr lang="en-US" sz="1600" dirty="0" err="1" smtClean="0"/>
                  <a:t>odometry</a:t>
                </a:r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87425"/>
                <a:ext cx="2286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333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1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1828800"/>
            <a:ext cx="4800600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19658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2261424" y="1761796"/>
            <a:ext cx="228600" cy="6366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>
          <a:xfrm>
            <a:off x="2375724" y="2194420"/>
            <a:ext cx="0" cy="502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75561"/>
              </p:ext>
            </p:extLst>
          </p:nvPr>
        </p:nvGraphicFramePr>
        <p:xfrm>
          <a:off x="1722120" y="2743200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04004" y="3456747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80491"/>
              </p:ext>
            </p:extLst>
          </p:nvPr>
        </p:nvGraphicFramePr>
        <p:xfrm>
          <a:off x="4267200" y="4364537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09372" y="5040868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5638800"/>
            <a:ext cx="1117673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5638800"/>
            <a:ext cx="1612942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Registration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2590800" y="4724400"/>
            <a:ext cx="1676400" cy="914400"/>
          </a:xfrm>
          <a:prstGeom prst="bentConnector3">
            <a:avLst>
              <a:gd name="adj1" fmla="val 10004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13" idx="1"/>
          </p:cNvCxnSpPr>
          <p:nvPr/>
        </p:nvCxnSpPr>
        <p:spPr>
          <a:xfrm>
            <a:off x="3022673" y="5905500"/>
            <a:ext cx="10921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20510" y="59055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3"/>
            <a:endCxn id="22" idx="3"/>
          </p:cNvCxnSpPr>
          <p:nvPr/>
        </p:nvCxnSpPr>
        <p:spPr>
          <a:xfrm flipH="1" flipV="1">
            <a:off x="5516880" y="4715057"/>
            <a:ext cx="210862" cy="1190443"/>
          </a:xfrm>
          <a:prstGeom prst="bentConnector3">
            <a:avLst>
              <a:gd name="adj1" fmla="val -10841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10400" y="5587425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=""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600" dirty="0" smtClean="0"/>
                  <a:t> offsets to correct </a:t>
                </a:r>
                <a:r>
                  <a:rPr lang="en-US" sz="1600" dirty="0" err="1" smtClean="0"/>
                  <a:t>odometry</a:t>
                </a:r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87425"/>
                <a:ext cx="2286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333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3011082" y="1761796"/>
            <a:ext cx="228600" cy="6366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7040" y="2217489"/>
            <a:ext cx="1676400" cy="123925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65576"/>
              </p:ext>
            </p:extLst>
          </p:nvPr>
        </p:nvGraphicFramePr>
        <p:xfrm>
          <a:off x="2514600" y="2727960"/>
          <a:ext cx="12496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Connector 15"/>
          <p:cNvCxnSpPr>
            <a:stCxn id="21" idx="1"/>
            <a:endCxn id="30" idx="0"/>
          </p:cNvCxnSpPr>
          <p:nvPr/>
        </p:nvCxnSpPr>
        <p:spPr>
          <a:xfrm>
            <a:off x="3125382" y="2194420"/>
            <a:ext cx="14058" cy="533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0" idx="2"/>
          </p:cNvCxnSpPr>
          <p:nvPr/>
        </p:nvCxnSpPr>
        <p:spPr>
          <a:xfrm rot="5400000">
            <a:off x="1846778" y="4265301"/>
            <a:ext cx="1761346" cy="882902"/>
          </a:xfrm>
          <a:prstGeom prst="bentConnector3">
            <a:avLst>
              <a:gd name="adj1" fmla="val 1904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5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Localization and Mapping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3048000"/>
            <a:ext cx="1676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 local map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2286000"/>
            <a:ext cx="1447800" cy="25883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 and score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73928" y="2209800"/>
            <a:ext cx="1524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map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3733800" y="34290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1"/>
          </p:cNvCxnSpPr>
          <p:nvPr/>
        </p:nvCxnSpPr>
        <p:spPr>
          <a:xfrm>
            <a:off x="1371600" y="3429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7162800" y="3580176"/>
            <a:ext cx="111923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7" idx="0"/>
          </p:cNvCxnSpPr>
          <p:nvPr/>
        </p:nvCxnSpPr>
        <p:spPr>
          <a:xfrm rot="10800000">
            <a:off x="3635928" y="2209800"/>
            <a:ext cx="3526872" cy="1207532"/>
          </a:xfrm>
          <a:prstGeom prst="bentConnector4">
            <a:avLst>
              <a:gd name="adj1" fmla="val -8375"/>
              <a:gd name="adj2" fmla="val 11893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>
            <a:off x="4397928" y="2514600"/>
            <a:ext cx="1317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ensor data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48600" y="3657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pose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12870</TotalTime>
  <Words>1523</Words>
  <Application>Microsoft Macintosh PowerPoint</Application>
  <PresentationFormat>On-screen Show (4:3)</PresentationFormat>
  <Paragraphs>313</Paragraphs>
  <Slides>54</Slides>
  <Notes>0</Notes>
  <HiddenSlides>7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Visibility Graph</vt:lpstr>
      <vt:lpstr>Voronoi Diagram</vt:lpstr>
      <vt:lpstr>Exact Cell Decomposition</vt:lpstr>
      <vt:lpstr>PowerPoint Presentation</vt:lpstr>
      <vt:lpstr>Localization</vt:lpstr>
      <vt:lpstr>Continuous Localization and Mapping</vt:lpstr>
      <vt:lpstr>Continuous Localization and Mapping</vt:lpstr>
      <vt:lpstr>Continuous Localization and Mapping</vt:lpstr>
      <vt:lpstr>Continuous Localization and Mapping</vt:lpstr>
      <vt:lpstr>Continuous Localization and Mapping</vt:lpstr>
      <vt:lpstr>Matching</vt:lpstr>
      <vt:lpstr>Matching</vt:lpstr>
      <vt:lpstr>This sounds hard, do we need to localize?</vt:lpstr>
      <vt:lpstr>Matching and Registration</vt:lpstr>
      <vt:lpstr>Matching and Registration</vt:lpstr>
      <vt:lpstr>Matching and Registration</vt:lpstr>
      <vt:lpstr>PowerPoint Presentation</vt:lpstr>
      <vt:lpstr>Representations</vt:lpstr>
      <vt:lpstr>Representations</vt:lpstr>
      <vt:lpstr>Feature-Based Localization</vt:lpstr>
      <vt:lpstr>Topological Map of Office Building</vt:lpstr>
      <vt:lpstr>Topological Map of Office Building</vt:lpstr>
      <vt:lpstr>Localization Problem(s)</vt:lpstr>
      <vt:lpstr>PowerPoint Presentation</vt:lpstr>
      <vt:lpstr>PowerPoint Presentation</vt:lpstr>
      <vt:lpstr>Quiz!</vt:lpstr>
      <vt:lpstr>Quiz!</vt:lpstr>
      <vt:lpstr>Bayes Filtering</vt:lpstr>
      <vt:lpstr>Models of Belief</vt:lpstr>
      <vt:lpstr>PowerPoint Presentation</vt:lpstr>
      <vt:lpstr>Modeling objects in the environment</vt:lpstr>
      <vt:lpstr>Modeling objects in the environment</vt:lpstr>
      <vt:lpstr>Axioms of Probability Theory</vt:lpstr>
      <vt:lpstr>A Closer Look at Axiom 3</vt:lpstr>
      <vt:lpstr>Using the Axioms to Prove P(¬A)=1-P(A) </vt:lpstr>
      <vt:lpstr>Discrete Random Variables</vt:lpstr>
      <vt:lpstr>Continuous Random Variables</vt:lpstr>
      <vt:lpstr>Probability Density Function </vt:lpstr>
      <vt:lpstr>Joint Probability</vt:lpstr>
      <vt:lpstr>Conditional Probability</vt:lpstr>
      <vt:lpstr>Inference by Enumeration</vt:lpstr>
      <vt:lpstr>Law of Total Probability</vt:lpstr>
      <vt:lpstr>Bayes Formula</vt:lpstr>
      <vt:lpstr>Bayes Formula</vt:lpstr>
      <vt:lpstr>Normalization</vt:lpstr>
      <vt:lpstr>Conditioning</vt:lpstr>
      <vt:lpstr>Bayes Rule with Background Knowledge</vt:lpstr>
      <vt:lpstr>Conditional Independence</vt:lpstr>
      <vt:lpstr>Simple Example of State Estimation</vt:lpstr>
      <vt:lpstr>Causal vs. Diagnostic Reasoning</vt:lpstr>
      <vt:lpstr>Example</vt:lpstr>
      <vt:lpstr>Combining Evidence</vt:lpstr>
      <vt:lpstr>Recursive Bayesian Updating</vt:lpstr>
      <vt:lpstr>Example: 2nd Measurement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262</cp:revision>
  <dcterms:created xsi:type="dcterms:W3CDTF">2006-08-16T00:00:00Z</dcterms:created>
  <dcterms:modified xsi:type="dcterms:W3CDTF">2014-10-07T18:37:03Z</dcterms:modified>
</cp:coreProperties>
</file>