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91" r:id="rId2"/>
    <p:sldId id="300" r:id="rId3"/>
    <p:sldId id="297" r:id="rId4"/>
    <p:sldId id="302" r:id="rId5"/>
    <p:sldId id="303" r:id="rId6"/>
    <p:sldId id="304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05" r:id="rId15"/>
    <p:sldId id="313" r:id="rId16"/>
    <p:sldId id="314" r:id="rId17"/>
    <p:sldId id="315" r:id="rId18"/>
    <p:sldId id="316" r:id="rId19"/>
    <p:sldId id="317" r:id="rId20"/>
    <p:sldId id="318" r:id="rId21"/>
    <p:sldId id="325" r:id="rId22"/>
    <p:sldId id="320" r:id="rId23"/>
    <p:sldId id="319" r:id="rId24"/>
    <p:sldId id="321" r:id="rId25"/>
    <p:sldId id="322" r:id="rId26"/>
    <p:sldId id="323" r:id="rId27"/>
    <p:sldId id="324" r:id="rId28"/>
    <p:sldId id="30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04" y="-1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0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53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14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5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6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0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207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84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1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59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4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3065D-A69E-5540-84EE-1571D36D5C70}" type="datetimeFigureOut">
              <a:rPr lang="en-US" smtClean="0"/>
              <a:pPr/>
              <a:t>2/13/14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1BA5B-BBD9-C24F-B142-A8105C8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0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TD(0) prediction</a:t>
            </a:r>
          </a:p>
          <a:p>
            <a:r>
              <a:rPr lang="en-US" dirty="0" err="1" smtClean="0"/>
              <a:t>Sarsa</a:t>
            </a:r>
            <a:r>
              <a:rPr lang="en-US" dirty="0" smtClean="0"/>
              <a:t>, On-policy learning</a:t>
            </a:r>
          </a:p>
          <a:p>
            <a:r>
              <a:rPr lang="en-US" dirty="0" smtClean="0"/>
              <a:t>Q-Learning, Off-policy </a:t>
            </a:r>
            <a:r>
              <a:rPr lang="en-US" dirty="0" smtClean="0"/>
              <a:t>learning</a:t>
            </a:r>
            <a:endParaRPr lang="en-US" dirty="0" smtClean="0"/>
          </a:p>
        </p:txBody>
      </p:sp>
      <p:pic>
        <p:nvPicPr>
          <p:cNvPr id="44034" name="Picture 2" descr="http://webdocs.cs.ualberta.ca/%7Esutton/book/ebook/numeqtmp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261" y="4039340"/>
            <a:ext cx="3800475" cy="352426"/>
          </a:xfrm>
          <a:prstGeom prst="rect">
            <a:avLst/>
          </a:prstGeom>
          <a:noFill/>
        </p:spPr>
      </p:pic>
      <p:pic>
        <p:nvPicPr>
          <p:cNvPr id="5" name="Picture 2" descr="http://webdocs.cs.ualberta.ca/%7Esutton/book/ebook/numeqtmp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211" y="4689397"/>
            <a:ext cx="4962525" cy="352426"/>
          </a:xfrm>
          <a:prstGeom prst="rect">
            <a:avLst/>
          </a:prstGeom>
          <a:noFill/>
        </p:spPr>
      </p:pic>
      <p:pic>
        <p:nvPicPr>
          <p:cNvPr id="6" name="Picture 2" descr="http://webdocs.cs.ualberta.ca/%7Esutton/book/ebook/numeqtmp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85711" y="5346345"/>
            <a:ext cx="5153025" cy="352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12769" y="195372"/>
            <a:ext cx="8229600" cy="1143000"/>
          </a:xfrm>
        </p:spPr>
        <p:txBody>
          <a:bodyPr/>
          <a:lstStyle/>
          <a:p>
            <a:r>
              <a:rPr lang="en-US" dirty="0" smtClean="0"/>
              <a:t>Forward View, TD(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7" y="1600200"/>
            <a:ext cx="4626951" cy="4525963"/>
          </a:xfrm>
        </p:spPr>
        <p:txBody>
          <a:bodyPr/>
          <a:lstStyle/>
          <a:p>
            <a:r>
              <a:rPr lang="en-US" dirty="0" smtClean="0"/>
              <a:t>Weigh all n-step return backups by λ</a:t>
            </a:r>
            <a:r>
              <a:rPr lang="en-US" baseline="30000" dirty="0" smtClean="0"/>
              <a:t>n-1 </a:t>
            </a:r>
          </a:p>
          <a:p>
            <a:pPr marL="0" indent="0">
              <a:buNone/>
            </a:pPr>
            <a:r>
              <a:rPr lang="en-US" baseline="30000" dirty="0"/>
              <a:t> </a:t>
            </a:r>
            <a:r>
              <a:rPr lang="en-US" baseline="30000" dirty="0" smtClean="0"/>
              <a:t>    </a:t>
            </a:r>
            <a:r>
              <a:rPr lang="en-US" dirty="0" smtClean="0"/>
              <a:t>(time since visitation)</a:t>
            </a:r>
          </a:p>
          <a:p>
            <a:r>
              <a:rPr lang="en-US" dirty="0" err="1" smtClean="0"/>
              <a:t>λ</a:t>
            </a:r>
            <a:r>
              <a:rPr lang="en-US" dirty="0" smtClean="0"/>
              <a:t>-return:</a:t>
            </a:r>
          </a:p>
          <a:p>
            <a:endParaRPr lang="en-US" dirty="0"/>
          </a:p>
          <a:p>
            <a:r>
              <a:rPr lang="en-US" dirty="0" smtClean="0"/>
              <a:t>Backup using </a:t>
            </a:r>
            <a:r>
              <a:rPr lang="en-US" dirty="0" err="1" smtClean="0"/>
              <a:t>λ</a:t>
            </a:r>
            <a:r>
              <a:rPr lang="en-US" dirty="0" smtClean="0"/>
              <a:t>-return: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995" y="3694306"/>
            <a:ext cx="2842633" cy="8430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057" y="5097431"/>
            <a:ext cx="3924825" cy="81034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921628" y="1323200"/>
            <a:ext cx="3942922" cy="4646745"/>
            <a:chOff x="4921628" y="1323200"/>
            <a:chExt cx="3942922" cy="464674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21628" y="1323200"/>
              <a:ext cx="3942922" cy="464674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133162" y="5159596"/>
              <a:ext cx="968019" cy="532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9929" y="195372"/>
            <a:ext cx="2596884" cy="101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1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of </a:t>
            </a:r>
            <a:r>
              <a:rPr lang="en-US" dirty="0" err="1" smtClean="0"/>
              <a:t>λ</a:t>
            </a:r>
            <a:r>
              <a:rPr lang="en-US" dirty="0" smtClean="0"/>
              <a:t>-return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375" y="1483991"/>
            <a:ext cx="7181319" cy="511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99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Relationship with TD(0) and MC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768" y="1570056"/>
            <a:ext cx="7529401" cy="528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5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3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102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02"/>
            <a:ext cx="8229600" cy="1143000"/>
          </a:xfrm>
        </p:spPr>
        <p:txBody>
          <a:bodyPr/>
          <a:lstStyle/>
          <a:p>
            <a:r>
              <a:rPr lang="en-US" dirty="0" smtClean="0"/>
              <a:t>Backward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38" y="984422"/>
            <a:ext cx="7696413" cy="479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05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66" y="1659408"/>
            <a:ext cx="9144000" cy="4441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6" y="274638"/>
            <a:ext cx="9081834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Book shows forward and backward views are actually equivalent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953747" y="2060287"/>
            <a:ext cx="968019" cy="532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515253" y="2686365"/>
            <a:ext cx="2557700" cy="36410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On-line, Tabular TD(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327" y="1476633"/>
            <a:ext cx="7483271" cy="499416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133574" y="5171289"/>
            <a:ext cx="825924" cy="8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804982" y="4451961"/>
            <a:ext cx="825924" cy="8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133574" y="5482108"/>
            <a:ext cx="825924" cy="88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4660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Update rule:</a:t>
            </a:r>
          </a:p>
          <a:p>
            <a:endParaRPr lang="en-US" dirty="0"/>
          </a:p>
          <a:p>
            <a:r>
              <a:rPr lang="en-US" dirty="0" smtClean="0"/>
              <a:t>As before, </a:t>
            </a:r>
            <a:r>
              <a:rPr lang="en-US" dirty="0" err="1" smtClean="0"/>
              <a:t>λ</a:t>
            </a:r>
            <a:r>
              <a:rPr lang="en-US" dirty="0" smtClean="0"/>
              <a:t> = 0 means TD(0)</a:t>
            </a:r>
          </a:p>
          <a:p>
            <a:r>
              <a:rPr lang="en-US" dirty="0" smtClean="0"/>
              <a:t>Now, when </a:t>
            </a:r>
            <a:r>
              <a:rPr lang="en-US" dirty="0" err="1" smtClean="0"/>
              <a:t>λ</a:t>
            </a:r>
            <a:r>
              <a:rPr lang="en-US" dirty="0" smtClean="0"/>
              <a:t> = 1, you get MC, but</a:t>
            </a:r>
          </a:p>
          <a:p>
            <a:pPr lvl="1"/>
            <a:r>
              <a:rPr lang="en-US" dirty="0" smtClean="0"/>
              <a:t>Can apply to continuing tasks</a:t>
            </a:r>
          </a:p>
          <a:p>
            <a:pPr lvl="1"/>
            <a:r>
              <a:rPr lang="en-US" dirty="0" smtClean="0"/>
              <a:t>Works incrementally and on-line!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810" y="1337590"/>
            <a:ext cx="43688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942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Control: </a:t>
            </a:r>
            <a:r>
              <a:rPr lang="en-US" dirty="0" err="1" smtClean="0"/>
              <a:t>Sarsa</a:t>
            </a:r>
            <a:r>
              <a:rPr lang="en-US" dirty="0" smtClean="0"/>
              <a:t>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222"/>
            <a:ext cx="9144000" cy="509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287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Gridworld</a:t>
            </a:r>
            <a:r>
              <a:rPr lang="en-US" dirty="0" smtClean="0"/>
              <a:t>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3900"/>
            <a:ext cx="9144000" cy="284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03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Actor-Critic</a:t>
            </a:r>
            <a:endParaRPr lang="en-US" dirty="0"/>
          </a:p>
        </p:txBody>
      </p:sp>
      <p:pic>
        <p:nvPicPr>
          <p:cNvPr id="45058" name="Picture 2" descr="http://webdocs.cs.ualberta.ca/%7Esutton/book/ebook/figtmp3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5533" y="1600200"/>
            <a:ext cx="3362325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21348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Watkin’s</a:t>
            </a:r>
            <a:r>
              <a:rPr lang="en-US" dirty="0" smtClean="0"/>
              <a:t> Q(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isn’t Q-learning as easy as </a:t>
            </a:r>
            <a:r>
              <a:rPr lang="en-US" dirty="0" err="1" smtClean="0"/>
              <a:t>Sarsa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3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Watkin’s</a:t>
            </a:r>
            <a:r>
              <a:rPr lang="en-US" dirty="0" smtClean="0"/>
              <a:t> Q(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979"/>
            <a:ext cx="8229600" cy="4525963"/>
          </a:xfrm>
        </p:spPr>
        <p:txBody>
          <a:bodyPr/>
          <a:lstStyle/>
          <a:p>
            <a:r>
              <a:rPr lang="en-US" dirty="0" smtClean="0"/>
              <a:t>Why isn’t Q-learning as easy as </a:t>
            </a:r>
            <a:r>
              <a:rPr lang="en-US" dirty="0" err="1" smtClean="0"/>
              <a:t>Sarsa</a:t>
            </a:r>
            <a:r>
              <a:rPr lang="en-US" dirty="0" smtClean="0"/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2032000"/>
            <a:ext cx="7721600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380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Watkin’s</a:t>
            </a:r>
            <a:r>
              <a:rPr lang="en-US" dirty="0" smtClean="0"/>
              <a:t> Q(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5015"/>
            <a:ext cx="9144000" cy="2714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54" y="74213"/>
            <a:ext cx="5513286" cy="412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Accumulating traces</a:t>
            </a:r>
          </a:p>
          <a:p>
            <a:pPr lvl="1"/>
            <a:r>
              <a:rPr lang="en-US" dirty="0" smtClean="0"/>
              <a:t>Eligibilities can be greater than 1</a:t>
            </a:r>
          </a:p>
          <a:p>
            <a:pPr lvl="1"/>
            <a:r>
              <a:rPr lang="en-US" dirty="0" smtClean="0"/>
              <a:t>Could cause convergence problems</a:t>
            </a:r>
          </a:p>
          <a:p>
            <a:r>
              <a:rPr lang="en-US" dirty="0" smtClean="0"/>
              <a:t>Replacing traces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820" y="4048859"/>
            <a:ext cx="5289688" cy="229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8255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1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3284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why do accumulating traces do particularly poorly in this task?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47846"/>
            <a:ext cx="9144000" cy="229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0822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611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3973" y="5629083"/>
            <a:ext cx="8081623" cy="532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98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Could require significant amounts of computation</a:t>
            </a:r>
          </a:p>
          <a:p>
            <a:pPr lvl="1"/>
            <a:r>
              <a:rPr lang="en-US" dirty="0" smtClean="0"/>
              <a:t>But most traces are very close to zero…</a:t>
            </a:r>
          </a:p>
          <a:p>
            <a:pPr lvl="1"/>
            <a:r>
              <a:rPr lang="en-US" dirty="0" smtClean="0"/>
              <a:t>We can actually throw them out when they get very small</a:t>
            </a:r>
          </a:p>
          <a:p>
            <a:r>
              <a:rPr lang="en-US" dirty="0" smtClean="0"/>
              <a:t>Will want to use some type of efficient data structure</a:t>
            </a:r>
          </a:p>
          <a:p>
            <a:r>
              <a:rPr lang="en-US" dirty="0" smtClean="0"/>
              <a:t>In practice, increases computation only by a small multiple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8021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776"/>
            <a:ext cx="8229600" cy="5886388"/>
          </a:xfrm>
        </p:spPr>
        <p:txBody>
          <a:bodyPr/>
          <a:lstStyle/>
          <a:p>
            <a:r>
              <a:rPr lang="en-US" dirty="0" err="1" smtClean="0"/>
              <a:t>AnonymousFeedback.net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Send to </a:t>
            </a:r>
            <a:r>
              <a:rPr lang="en-US" dirty="0" err="1" smtClean="0"/>
              <a:t>taylorm@eecs.wsu.edu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740587"/>
            <a:ext cx="8686800" cy="473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been </a:t>
            </a:r>
            <a:r>
              <a:rPr lang="en-US" dirty="0" smtClean="0">
                <a:solidFill>
                  <a:srgbClr val="FF0000"/>
                </a:solidFill>
              </a:rPr>
              <a:t>most useful </a:t>
            </a:r>
            <a:r>
              <a:rPr lang="en-US" dirty="0" smtClean="0"/>
              <a:t>to you (and why)?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What’s been </a:t>
            </a:r>
            <a:r>
              <a:rPr lang="en-US" dirty="0" smtClean="0">
                <a:solidFill>
                  <a:srgbClr val="FF0000"/>
                </a:solidFill>
              </a:rPr>
              <a:t>least useful </a:t>
            </a:r>
            <a:r>
              <a:rPr lang="en-US" dirty="0" smtClean="0"/>
              <a:t>(and why)?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could </a:t>
            </a:r>
            <a:r>
              <a:rPr lang="en-US" dirty="0" smtClean="0">
                <a:solidFill>
                  <a:srgbClr val="FF0000"/>
                </a:solidFill>
              </a:rPr>
              <a:t>students </a:t>
            </a:r>
            <a:r>
              <a:rPr lang="en-US" dirty="0" smtClean="0"/>
              <a:t>do to improve the class?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could </a:t>
            </a:r>
            <a:r>
              <a:rPr lang="en-US" dirty="0" smtClean="0">
                <a:solidFill>
                  <a:srgbClr val="FF0000"/>
                </a:solidFill>
              </a:rPr>
              <a:t>Matt</a:t>
            </a:r>
            <a:r>
              <a:rPr lang="en-US" dirty="0" smtClean="0"/>
              <a:t> do to improve the class?</a:t>
            </a:r>
          </a:p>
        </p:txBody>
      </p:sp>
    </p:spTree>
    <p:extLst>
      <p:ext uri="{BB962C8B-B14F-4D97-AF65-F5344CB8AC3E}">
        <p14:creationId xmlns:p14="http://schemas.microsoft.com/office/powerpoint/2010/main" val="2174049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Unified 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130" y="1802750"/>
            <a:ext cx="5195098" cy="470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N-step TD Prediction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5573" y="1767227"/>
            <a:ext cx="6983621" cy="480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52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447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30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5600"/>
            <a:ext cx="9144000" cy="358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69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6100"/>
            <a:ext cx="9144000" cy="320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41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14084"/>
            <a:ext cx="3046775" cy="5362146"/>
          </a:xfrm>
        </p:spPr>
        <p:txBody>
          <a:bodyPr/>
          <a:lstStyle/>
          <a:p>
            <a:r>
              <a:rPr lang="en-US" dirty="0" smtClean="0"/>
              <a:t>19-state random walk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6775" y="701562"/>
            <a:ext cx="5928108" cy="61564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7556" y="106567"/>
            <a:ext cx="5008830" cy="79924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5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57841" cy="4829314"/>
          </a:xfrm>
        </p:spPr>
        <p:txBody>
          <a:bodyPr/>
          <a:lstStyle/>
          <a:p>
            <a:r>
              <a:rPr lang="en-US" dirty="0" smtClean="0"/>
              <a:t>n-step method is simple version of TD(</a:t>
            </a:r>
            <a:r>
              <a:rPr lang="en-US" dirty="0" err="1" smtClean="0"/>
              <a:t>λ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Example: backup average of 2-step and 4-step returns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3684" y="1074546"/>
            <a:ext cx="1781216" cy="578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7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1014</TotalTime>
  <Words>330</Words>
  <Application>Microsoft Macintosh PowerPoint</Application>
  <PresentationFormat>On-screen Show (4:3)</PresentationFormat>
  <Paragraphs>56</Paragraphs>
  <Slides>28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Unified View</vt:lpstr>
      <vt:lpstr>N-step TD Prediction</vt:lpstr>
      <vt:lpstr>PowerPoint Presentation</vt:lpstr>
      <vt:lpstr>Forward View</vt:lpstr>
      <vt:lpstr>Random Walk</vt:lpstr>
      <vt:lpstr>PowerPoint Presentation</vt:lpstr>
      <vt:lpstr>PowerPoint Presentation</vt:lpstr>
      <vt:lpstr>Forward View, TD(λ)</vt:lpstr>
      <vt:lpstr>Weighting of λ-return</vt:lpstr>
      <vt:lpstr>Relationship with TD(0) and MC</vt:lpstr>
      <vt:lpstr>PowerPoint Presentation</vt:lpstr>
      <vt:lpstr>Backward View</vt:lpstr>
      <vt:lpstr>Book shows forward and backward views are actually equivalent</vt:lpstr>
      <vt:lpstr>On-line, Tabular TD(λ)</vt:lpstr>
      <vt:lpstr>PowerPoint Presentation</vt:lpstr>
      <vt:lpstr>Control: Sarsa(λ)</vt:lpstr>
      <vt:lpstr>Gridworld Example</vt:lpstr>
      <vt:lpstr>Watkin’s Q(λ)</vt:lpstr>
      <vt:lpstr>Watkin’s Q(λ)</vt:lpstr>
      <vt:lpstr>Watkin’s Q(λ)</vt:lpstr>
      <vt:lpstr>PowerPoint Presentation</vt:lpstr>
      <vt:lpstr>PowerPoint Presentation</vt:lpstr>
      <vt:lpstr>PowerPoint Presentation</vt:lpstr>
      <vt:lpstr>PowerPoint Presentation</vt:lpstr>
      <vt:lpstr>Implementation Issues</vt:lpstr>
      <vt:lpstr>PowerPoint Presentation</vt:lpstr>
    </vt:vector>
  </TitlesOfParts>
  <Company>Lafayette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Methods</dc:title>
  <dc:creator>Matthew Taylor</dc:creator>
  <cp:lastModifiedBy>Matthew Taylor</cp:lastModifiedBy>
  <cp:revision>54</cp:revision>
  <dcterms:created xsi:type="dcterms:W3CDTF">2014-02-04T15:24:55Z</dcterms:created>
  <dcterms:modified xsi:type="dcterms:W3CDTF">2014-02-13T19:54:28Z</dcterms:modified>
</cp:coreProperties>
</file>