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2" r:id="rId2"/>
    <p:sldId id="258" r:id="rId3"/>
    <p:sldId id="270" r:id="rId4"/>
    <p:sldId id="279" r:id="rId5"/>
    <p:sldId id="271" r:id="rId6"/>
    <p:sldId id="280" r:id="rId7"/>
    <p:sldId id="272" r:id="rId8"/>
    <p:sldId id="285" r:id="rId9"/>
    <p:sldId id="281" r:id="rId10"/>
    <p:sldId id="284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FA376-9A08-6648-AF69-13E4D4D36DC9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0300C-D268-A740-BF38-0112D69D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0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5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065D-A69E-5540-84EE-1571D36D5C70}" type="datetimeFigureOut">
              <a:rPr lang="en-US" smtClean="0"/>
              <a:pPr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cz3JpvDQj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1mJ3K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ucz3JpvDQjk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078"/>
            <a:ext cx="8229600" cy="46356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Either optimal, or efficient learning</a:t>
            </a:r>
          </a:p>
          <a:p>
            <a:endParaRPr lang="en-US" dirty="0"/>
          </a:p>
          <a:p>
            <a:r>
              <a:rPr lang="en-US" dirty="0" smtClean="0"/>
              <a:t>Mixing time</a:t>
            </a:r>
          </a:p>
          <a:p>
            <a:pPr lvl="1"/>
            <a:r>
              <a:rPr lang="en-US" dirty="0" smtClean="0"/>
              <a:t>Smallest value of T after which π guarantees expected payoff of U(</a:t>
            </a:r>
            <a:r>
              <a:rPr lang="en-US" dirty="0"/>
              <a:t>π</a:t>
            </a:r>
            <a:r>
              <a:rPr lang="en-US" dirty="0" smtClean="0"/>
              <a:t>) –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Approach optimal policy, in time polynomial in T, in 1/</a:t>
            </a:r>
            <a:r>
              <a:rPr lang="en-US" dirty="0" err="1" smtClean="0"/>
              <a:t>ε</a:t>
            </a:r>
            <a:r>
              <a:rPr lang="en-US" dirty="0" smtClean="0"/>
              <a:t>, and </a:t>
            </a:r>
            <a:r>
              <a:rPr lang="en-US" dirty="0" err="1" smtClean="0"/>
              <a:t>ln</a:t>
            </a:r>
            <a:r>
              <a:rPr lang="en-US" dirty="0" smtClean="0"/>
              <a:t>(1/</a:t>
            </a:r>
            <a:r>
              <a:rPr lang="en-US" dirty="0" err="1" smtClean="0"/>
              <a:t>δ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PAC</a:t>
            </a:r>
          </a:p>
          <a:p>
            <a:pPr lvl="1"/>
            <a:endParaRPr lang="en-US" dirty="0"/>
          </a:p>
          <a:p>
            <a:r>
              <a:rPr lang="en-US" dirty="0" smtClean="0"/>
              <a:t>Why K</a:t>
            </a:r>
            <a:r>
              <a:rPr lang="en-US" baseline="-25000" dirty="0" smtClean="0"/>
              <a:t>1</a:t>
            </a:r>
            <a:r>
              <a:rPr lang="en-US" dirty="0" smtClean="0"/>
              <a:t> updates needed?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R-Max (2/2)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3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Efﬁcient Reinforcement Learning with </a:t>
            </a:r>
            <a:r>
              <a:rPr lang="en-US" dirty="0" err="1"/>
              <a:t>Relocatable</a:t>
            </a:r>
            <a:r>
              <a:rPr lang="en-US" dirty="0"/>
              <a:t> Action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http://bit.ly/</a:t>
            </a:r>
            <a:r>
              <a:rPr lang="en-US" sz="4000" dirty="0" smtClean="0">
                <a:hlinkClick r:id="rId2"/>
              </a:rPr>
              <a:t>1mJ3KDU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RAM</a:t>
            </a:r>
          </a:p>
          <a:p>
            <a:r>
              <a:rPr lang="en-US" sz="4000" dirty="0" smtClean="0"/>
              <a:t>Grid-World Experiment</a:t>
            </a:r>
          </a:p>
          <a:p>
            <a:r>
              <a:rPr lang="en-US" sz="4000" dirty="0" smtClean="0"/>
              <a:t>Algorithm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594918" y="33410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2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Learning: Uses experience</a:t>
            </a:r>
          </a:p>
          <a:p>
            <a:r>
              <a:rPr lang="en-US" dirty="0" smtClean="0"/>
              <a:t>Planning: Use </a:t>
            </a:r>
            <a:r>
              <a:rPr lang="en-US" i="1" dirty="0" smtClean="0"/>
              <a:t>simulated </a:t>
            </a:r>
            <a:r>
              <a:rPr lang="en-US" dirty="0" smtClean="0"/>
              <a:t>experience</a:t>
            </a:r>
          </a:p>
        </p:txBody>
      </p:sp>
      <p:pic>
        <p:nvPicPr>
          <p:cNvPr id="5" name="Picture 4" descr="figtmp6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64" y="3276921"/>
            <a:ext cx="4458508" cy="32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4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310"/>
            <a:ext cx="8229600" cy="1143000"/>
          </a:xfrm>
        </p:spPr>
        <p:txBody>
          <a:bodyPr/>
          <a:lstStyle/>
          <a:p>
            <a:r>
              <a:rPr lang="en-US" dirty="0" smtClean="0"/>
              <a:t>Prioritized Sweeping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172"/>
            <a:ext cx="8229600" cy="3205876"/>
          </a:xfrm>
        </p:spPr>
        <p:txBody>
          <a:bodyPr>
            <a:normAutofit/>
          </a:bodyPr>
          <a:lstStyle/>
          <a:p>
            <a:r>
              <a:rPr lang="en-US" dirty="0" smtClean="0"/>
              <a:t>Priority Queue over </a:t>
            </a:r>
            <a:r>
              <a:rPr lang="en-US" dirty="0" err="1" smtClean="0"/>
              <a:t>s,a</a:t>
            </a:r>
            <a:r>
              <a:rPr lang="en-US" dirty="0" smtClean="0"/>
              <a:t> pairs whose estimated value would change non-trivially</a:t>
            </a:r>
          </a:p>
          <a:p>
            <a:r>
              <a:rPr lang="en-US" dirty="0" smtClean="0"/>
              <a:t>When processed, effect on predecessor pairs is computed and </a:t>
            </a:r>
            <a:r>
              <a:rPr lang="en-US" dirty="0" smtClean="0"/>
              <a:t>added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74383" y="4967357"/>
            <a:ext cx="5257493" cy="1781857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“All animals are equal, but some are more equal than others.” </a:t>
            </a:r>
          </a:p>
          <a:p>
            <a:pPr>
              <a:buFontTx/>
              <a:buChar char="-"/>
            </a:pPr>
            <a:r>
              <a:rPr lang="en-US" sz="2800" dirty="0" smtClean="0"/>
              <a:t>George Orwell, </a:t>
            </a:r>
            <a:r>
              <a:rPr lang="en-US" sz="2800" i="1" dirty="0" smtClean="0"/>
              <a:t>Animal Farm</a:t>
            </a:r>
            <a:endParaRPr lang="en-US" sz="2800" dirty="0" smtClean="0"/>
          </a:p>
          <a:p>
            <a:pPr>
              <a:buFontTx/>
              <a:buChar char="-"/>
            </a:pPr>
            <a:endParaRPr lang="en-US" sz="2800" i="1" dirty="0" smtClean="0"/>
          </a:p>
          <a:p>
            <a:pPr>
              <a:buFontTx/>
              <a:buChar char="-"/>
            </a:pPr>
            <a:endParaRPr lang="en-US" sz="2800" i="1" dirty="0" smtClean="0"/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646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Prioritized Sweeping vs. </a:t>
            </a:r>
            <a:r>
              <a:rPr lang="en-US" dirty="0" err="1" smtClean="0"/>
              <a:t>Dyna</a:t>
            </a:r>
            <a:r>
              <a:rPr lang="en-US" dirty="0" smtClean="0"/>
              <a:t>-Q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00" y="2093222"/>
            <a:ext cx="7582341" cy="476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4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tmp7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286" y="274638"/>
            <a:ext cx="4436323" cy="642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Trajectory sampling</a:t>
            </a:r>
            <a:r>
              <a:rPr lang="en-US" dirty="0" smtClean="0"/>
              <a:t>: perform backups along simulated trajectories</a:t>
            </a:r>
          </a:p>
          <a:p>
            <a:r>
              <a:rPr lang="en-US" dirty="0" smtClean="0"/>
              <a:t>Samples from on-policy distribution</a:t>
            </a:r>
          </a:p>
          <a:p>
            <a:r>
              <a:rPr lang="en-US" dirty="0" smtClean="0"/>
              <a:t>May be able to (usefully) ignore large parts of state space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749" y="4835517"/>
            <a:ext cx="4756834" cy="157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9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783"/>
            <a:ext cx="8229600" cy="4525963"/>
          </a:xfrm>
        </p:spPr>
        <p:txBody>
          <a:bodyPr/>
          <a:lstStyle/>
          <a:p>
            <a:r>
              <a:rPr lang="en-US" dirty="0" smtClean="0"/>
              <a:t>Full vs. Sample</a:t>
            </a:r>
          </a:p>
          <a:p>
            <a:r>
              <a:rPr lang="en-US" dirty="0" smtClean="0"/>
              <a:t>Deep vs. Shallow</a:t>
            </a:r>
          </a:p>
          <a:p>
            <a:r>
              <a:rPr lang="en-US" dirty="0" smtClean="0"/>
              <a:t>Heuristic Search</a:t>
            </a:r>
            <a:endParaRPr lang="en-US" dirty="0"/>
          </a:p>
        </p:txBody>
      </p:sp>
      <p:pic>
        <p:nvPicPr>
          <p:cNvPr id="4" name="Picture 3" descr="figtmp7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38" y="3069441"/>
            <a:ext cx="69723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What was interesting?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5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034"/>
            <a:ext cx="8229600" cy="47066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Stochastic games</a:t>
            </a:r>
          </a:p>
          <a:p>
            <a:pPr lvl="1"/>
            <a:r>
              <a:rPr lang="en-US" dirty="0" smtClean="0"/>
              <a:t>Matrix: strategic form</a:t>
            </a:r>
          </a:p>
          <a:p>
            <a:pPr lvl="1"/>
            <a:r>
              <a:rPr lang="en-US" dirty="0" smtClean="0"/>
              <a:t>Sequence of games from some set of games</a:t>
            </a:r>
          </a:p>
          <a:p>
            <a:pPr lvl="1"/>
            <a:r>
              <a:rPr lang="en-US" dirty="0"/>
              <a:t>More general than MDPs (how map to MDP?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Implicit Exploration vs. Explicit Exploration?</a:t>
            </a:r>
          </a:p>
          <a:p>
            <a:pPr lvl="1"/>
            <a:r>
              <a:rPr lang="en-US" dirty="0" smtClean="0"/>
              <a:t>Epsilon greedy, UCB1, optimistic value function initialization</a:t>
            </a:r>
          </a:p>
          <a:p>
            <a:pPr lvl="1"/>
            <a:r>
              <a:rPr lang="en-US" dirty="0" smtClean="0"/>
              <a:t>What will a pessimistic initialization do?</a:t>
            </a:r>
          </a:p>
          <a:p>
            <a:endParaRPr lang="en-US" dirty="0" smtClean="0"/>
          </a:p>
          <a:p>
            <a:r>
              <a:rPr lang="en-US" dirty="0"/>
              <a:t>Assumptions: recognize the state it’s in, and knows the actions/payoffs received</a:t>
            </a:r>
          </a:p>
          <a:p>
            <a:endParaRPr lang="en-US" dirty="0" smtClean="0"/>
          </a:p>
          <a:p>
            <a:r>
              <a:rPr lang="en-US" dirty="0" err="1" smtClean="0"/>
              <a:t>Maximin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R-Max (1/2)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4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277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Prioritized Sweeping</vt:lpstr>
      <vt:lpstr>Prioritized Sweeping vs. Dyna-Q</vt:lpstr>
      <vt:lpstr>PowerPoint Presentation</vt:lpstr>
      <vt:lpstr>PowerPoint Presentation</vt:lpstr>
      <vt:lpstr>How to backup</vt:lpstr>
      <vt:lpstr>R-Max</vt:lpstr>
      <vt:lpstr>R-Max (1/2)</vt:lpstr>
      <vt:lpstr>R-Max (2/2)</vt:lpstr>
      <vt:lpstr>Efﬁcient Reinforcement Learning with Relocatable Action Models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Methods</dc:title>
  <dc:creator>Matthew Taylor</dc:creator>
  <cp:lastModifiedBy>Matthew Taylor</cp:lastModifiedBy>
  <cp:revision>101</cp:revision>
  <cp:lastPrinted>2014-02-25T17:34:51Z</cp:lastPrinted>
  <dcterms:created xsi:type="dcterms:W3CDTF">2014-02-04T15:24:55Z</dcterms:created>
  <dcterms:modified xsi:type="dcterms:W3CDTF">2014-02-27T21:09:29Z</dcterms:modified>
</cp:coreProperties>
</file>