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3" r:id="rId2"/>
    <p:sldId id="300" r:id="rId3"/>
    <p:sldId id="273" r:id="rId4"/>
    <p:sldId id="265" r:id="rId5"/>
    <p:sldId id="274" r:id="rId6"/>
    <p:sldId id="275" r:id="rId7"/>
    <p:sldId id="276" r:id="rId8"/>
    <p:sldId id="277" r:id="rId9"/>
    <p:sldId id="294" r:id="rId10"/>
    <p:sldId id="292" r:id="rId11"/>
    <p:sldId id="295" r:id="rId12"/>
    <p:sldId id="29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8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tthew%20Taylor\My%20Documents\Talks\07_AAAI_DC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3 vs. 2 time</c:v>
                </c:pt>
              </c:strCache>
            </c:strRef>
          </c:tx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0.0</c:v>
                </c:pt>
                <c:pt idx="1">
                  <c:v>0.0300000000000013</c:v>
                </c:pt>
                <c:pt idx="2">
                  <c:v>0.119999999999997</c:v>
                </c:pt>
                <c:pt idx="3">
                  <c:v>0.25</c:v>
                </c:pt>
                <c:pt idx="4">
                  <c:v>0.670000000000006</c:v>
                </c:pt>
                <c:pt idx="5">
                  <c:v>1.440000000000001</c:v>
                </c:pt>
                <c:pt idx="6">
                  <c:v>2.75</c:v>
                </c:pt>
                <c:pt idx="7">
                  <c:v>9.670000000000001</c:v>
                </c:pt>
                <c:pt idx="8">
                  <c:v>21.65000000000003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Avg. 4 vs. 3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0.0</c:v>
                </c:pt>
                <c:pt idx="1">
                  <c:v>10.0</c:v>
                </c:pt>
                <c:pt idx="2">
                  <c:v>50.0</c:v>
                </c:pt>
                <c:pt idx="3">
                  <c:v>100.0</c:v>
                </c:pt>
                <c:pt idx="4">
                  <c:v>250.0</c:v>
                </c:pt>
                <c:pt idx="5">
                  <c:v>500.0</c:v>
                </c:pt>
                <c:pt idx="6">
                  <c:v>1000.0</c:v>
                </c:pt>
                <c:pt idx="7">
                  <c:v>3000.0</c:v>
                </c:pt>
                <c:pt idx="8">
                  <c:v>6000.0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30.84</c:v>
                </c:pt>
                <c:pt idx="1">
                  <c:v>24.99</c:v>
                </c:pt>
                <c:pt idx="2">
                  <c:v>19.51000000000001</c:v>
                </c:pt>
                <c:pt idx="3">
                  <c:v>18.41</c:v>
                </c:pt>
                <c:pt idx="4">
                  <c:v>16.97999999999999</c:v>
                </c:pt>
                <c:pt idx="5">
                  <c:v>17.73999999999999</c:v>
                </c:pt>
                <c:pt idx="6">
                  <c:v>16.4</c:v>
                </c:pt>
                <c:pt idx="7">
                  <c:v>8.710000000000001</c:v>
                </c:pt>
                <c:pt idx="8">
                  <c:v>8.56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9789896"/>
        <c:axId val="-2129784392"/>
      </c:barChart>
      <c:catAx>
        <c:axId val="-2129789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# 3 vs. 2 Episodes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9784392"/>
        <c:crosses val="autoZero"/>
        <c:auto val="1"/>
        <c:lblAlgn val="ctr"/>
        <c:lblOffset val="100"/>
        <c:noMultiLvlLbl val="0"/>
      </c:catAx>
      <c:valAx>
        <c:axId val="-2129784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Simulator Hours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9789896"/>
        <c:crosses val="autoZero"/>
        <c:crossBetween val="between"/>
      </c:valAx>
    </c:plotArea>
    <c:legend>
      <c:legendPos val="r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63845-01E1-424D-8C4F-361F8DDB55C9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E6FA0986-47E8-4545-B971-7204C938308A}" type="presOf" srcId="{ECCE1743-0D12-4F3F-B658-585181694A6C}" destId="{26F92932-7ED0-43D1-AAFF-6D53077D04FC}" srcOrd="1" destOrd="0" presId="urn:microsoft.com/office/officeart/2005/8/layout/process1"/>
    <dgm:cxn modelId="{57223FDE-FFF1-3A47-B1C2-1F163A1A78EA}" type="presOf" srcId="{EF4BFE4B-5656-4087-99A5-2CED9A61DA64}" destId="{D1FD217E-264D-4034-9E18-F88C591FB18F}" srcOrd="0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AD28F3D8-F95A-034E-A490-947E991F64CD}" type="presOf" srcId="{EF4BFE4B-5656-4087-99A5-2CED9A61DA64}" destId="{F18483FA-3375-4165-B975-F52F6CCF798B}" srcOrd="1" destOrd="0" presId="urn:microsoft.com/office/officeart/2005/8/layout/process1"/>
    <dgm:cxn modelId="{277342D2-8A22-8E4A-B9F8-050C0D84C056}" type="presOf" srcId="{515D7EF3-36BB-4F5B-B659-779DDA8CE9A8}" destId="{1ADF8656-27D8-44B4-A48D-0EDE8D6E565F}" srcOrd="0" destOrd="0" presId="urn:microsoft.com/office/officeart/2005/8/layout/process1"/>
    <dgm:cxn modelId="{85937E37-CDEA-364B-AAB7-82A90C98E037}" type="presOf" srcId="{1E1E956C-2070-4A30-A4B5-56C023615947}" destId="{3A20C639-5777-42BD-A551-53802F5976CC}" srcOrd="0" destOrd="0" presId="urn:microsoft.com/office/officeart/2005/8/layout/process1"/>
    <dgm:cxn modelId="{3740DDAE-A87D-3F4C-8E17-E84A63A00AE4}" type="presOf" srcId="{6C54BCDA-6D4A-47C2-BE44-68F69F909934}" destId="{61C99C12-EC46-4424-AF4F-E9991489D0E9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676EA713-B78F-BA4D-ADB8-BA2ADA271723}" type="presOf" srcId="{C35E45EF-3583-4265-8DA3-BF200B97210B}" destId="{A394BB2E-3C40-4DC3-9143-969C90AD4D86}" srcOrd="0" destOrd="0" presId="urn:microsoft.com/office/officeart/2005/8/layout/process1"/>
    <dgm:cxn modelId="{C950C57E-BC8E-0441-8F5B-F2853F0F2241}" type="presOf" srcId="{5B79D099-6C0C-42AC-9410-5657BE59A73A}" destId="{48B1E229-B104-4FFC-87AB-1F52376C539B}" srcOrd="0" destOrd="0" presId="urn:microsoft.com/office/officeart/2005/8/layout/process1"/>
    <dgm:cxn modelId="{87859E28-31ED-A542-9FA7-1268751E5DDF}" type="presOf" srcId="{5B79D099-6C0C-42AC-9410-5657BE59A73A}" destId="{021723C7-BF40-4C04-92E9-D5E3FCFAA437}" srcOrd="1" destOrd="0" presId="urn:microsoft.com/office/officeart/2005/8/layout/process1"/>
    <dgm:cxn modelId="{A0183CB7-DEB7-8742-A1EE-8FB4C106253C}" type="presOf" srcId="{9290BFB2-0D0F-437F-AB5A-57AFF74EFEA3}" destId="{83123365-2667-420D-9208-187CD0930550}" srcOrd="0" destOrd="0" presId="urn:microsoft.com/office/officeart/2005/8/layout/process1"/>
    <dgm:cxn modelId="{7EAFEC4F-1A66-E74E-9732-835AFB51D084}" type="presParOf" srcId="{3A20C639-5777-42BD-A551-53802F5976CC}" destId="{A394BB2E-3C40-4DC3-9143-969C90AD4D86}" srcOrd="0" destOrd="0" presId="urn:microsoft.com/office/officeart/2005/8/layout/process1"/>
    <dgm:cxn modelId="{96067C9C-F6F7-CA4B-BC03-4A69293BDD69}" type="presParOf" srcId="{3A20C639-5777-42BD-A551-53802F5976CC}" destId="{2263749C-C171-49A9-804C-B073891A8CBB}" srcOrd="1" destOrd="0" presId="urn:microsoft.com/office/officeart/2005/8/layout/process1"/>
    <dgm:cxn modelId="{B0E5B8DC-DADB-014C-AB22-08049AB18BD8}" type="presParOf" srcId="{2263749C-C171-49A9-804C-B073891A8CBB}" destId="{26F92932-7ED0-43D1-AAFF-6D53077D04FC}" srcOrd="0" destOrd="0" presId="urn:microsoft.com/office/officeart/2005/8/layout/process1"/>
    <dgm:cxn modelId="{2BB89537-0DFD-404B-8771-C67C5A921535}" type="presParOf" srcId="{3A20C639-5777-42BD-A551-53802F5976CC}" destId="{61C99C12-EC46-4424-AF4F-E9991489D0E9}" srcOrd="2" destOrd="0" presId="urn:microsoft.com/office/officeart/2005/8/layout/process1"/>
    <dgm:cxn modelId="{BDDBC433-59D2-4D4D-8122-05C3BC38410F}" type="presParOf" srcId="{3A20C639-5777-42BD-A551-53802F5976CC}" destId="{48B1E229-B104-4FFC-87AB-1F52376C539B}" srcOrd="3" destOrd="0" presId="urn:microsoft.com/office/officeart/2005/8/layout/process1"/>
    <dgm:cxn modelId="{6F597E3E-0D2E-8D45-B196-7385556FBB58}" type="presParOf" srcId="{48B1E229-B104-4FFC-87AB-1F52376C539B}" destId="{021723C7-BF40-4C04-92E9-D5E3FCFAA437}" srcOrd="0" destOrd="0" presId="urn:microsoft.com/office/officeart/2005/8/layout/process1"/>
    <dgm:cxn modelId="{97C07B0D-16EE-D448-9E5C-5287BAF02057}" type="presParOf" srcId="{3A20C639-5777-42BD-A551-53802F5976CC}" destId="{83123365-2667-420D-9208-187CD0930550}" srcOrd="4" destOrd="0" presId="urn:microsoft.com/office/officeart/2005/8/layout/process1"/>
    <dgm:cxn modelId="{6BB65491-F937-0E4B-A722-0EDD39E122C1}" type="presParOf" srcId="{3A20C639-5777-42BD-A551-53802F5976CC}" destId="{D1FD217E-264D-4034-9E18-F88C591FB18F}" srcOrd="5" destOrd="0" presId="urn:microsoft.com/office/officeart/2005/8/layout/process1"/>
    <dgm:cxn modelId="{5771C0F9-ED02-E744-93F1-FCA17896CD05}" type="presParOf" srcId="{D1FD217E-264D-4034-9E18-F88C591FB18F}" destId="{F18483FA-3375-4165-B975-F52F6CCF798B}" srcOrd="0" destOrd="0" presId="urn:microsoft.com/office/officeart/2005/8/layout/process1"/>
    <dgm:cxn modelId="{6EAA5297-E448-D14B-95FF-E992A82A018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599ADD-EA61-B945-A724-68294875B3FF}" type="presOf" srcId="{EF4BFE4B-5656-4087-99A5-2CED9A61DA64}" destId="{D1FD217E-264D-4034-9E18-F88C591FB18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AC08DF7-6844-FE47-9011-2CB573977233}" type="presOf" srcId="{5B79D099-6C0C-42AC-9410-5657BE59A73A}" destId="{48B1E229-B104-4FFC-87AB-1F52376C539B}" srcOrd="0" destOrd="0" presId="urn:microsoft.com/office/officeart/2005/8/layout/process1"/>
    <dgm:cxn modelId="{AC522C4A-5945-1B46-BEA1-0DF0A319986A}" type="presOf" srcId="{515D7EF3-36BB-4F5B-B659-779DDA8CE9A8}" destId="{1ADF8656-27D8-44B4-A48D-0EDE8D6E565F}" srcOrd="0" destOrd="0" presId="urn:microsoft.com/office/officeart/2005/8/layout/process1"/>
    <dgm:cxn modelId="{178139BA-921E-9A4F-90C9-9F09B3D963B2}" type="presOf" srcId="{1E1E956C-2070-4A30-A4B5-56C023615947}" destId="{3A20C639-5777-42BD-A551-53802F5976CC}" srcOrd="0" destOrd="0" presId="urn:microsoft.com/office/officeart/2005/8/layout/process1"/>
    <dgm:cxn modelId="{8CDFCF98-647E-4545-AB7D-D4A54E3248EE}" type="presOf" srcId="{6C54BCDA-6D4A-47C2-BE44-68F69F909934}" destId="{61C99C12-EC46-4424-AF4F-E9991489D0E9}" srcOrd="0" destOrd="0" presId="urn:microsoft.com/office/officeart/2005/8/layout/process1"/>
    <dgm:cxn modelId="{1EE1A680-ABFD-B54A-9402-738BD1FAE629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94B53C5C-A59E-0248-BEB6-1299288D6319}" type="presOf" srcId="{ECCE1743-0D12-4F3F-B658-585181694A6C}" destId="{2263749C-C171-49A9-804C-B073891A8CBB}" srcOrd="0" destOrd="0" presId="urn:microsoft.com/office/officeart/2005/8/layout/process1"/>
    <dgm:cxn modelId="{3EC434BC-9FA4-3747-94C7-A9D348AF5746}" type="presOf" srcId="{C35E45EF-3583-4265-8DA3-BF200B97210B}" destId="{A394BB2E-3C40-4DC3-9143-969C90AD4D86}" srcOrd="0" destOrd="0" presId="urn:microsoft.com/office/officeart/2005/8/layout/process1"/>
    <dgm:cxn modelId="{DC4E7A2C-DC73-3C42-BD9A-76C98175A6FB}" type="presOf" srcId="{EF4BFE4B-5656-4087-99A5-2CED9A61DA64}" destId="{F18483FA-3375-4165-B975-F52F6CCF798B}" srcOrd="1" destOrd="0" presId="urn:microsoft.com/office/officeart/2005/8/layout/process1"/>
    <dgm:cxn modelId="{74EC77D1-27CF-934F-8675-1D5455545F52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CBDA68DE-4B42-8D46-8D0C-F69A0018D590}" type="presOf" srcId="{5B79D099-6C0C-42AC-9410-5657BE59A73A}" destId="{021723C7-BF40-4C04-92E9-D5E3FCFAA437}" srcOrd="1" destOrd="0" presId="urn:microsoft.com/office/officeart/2005/8/layout/process1"/>
    <dgm:cxn modelId="{3CC5FC60-DA42-0945-8BCC-B420FCD7AEF6}" type="presParOf" srcId="{3A20C639-5777-42BD-A551-53802F5976CC}" destId="{A394BB2E-3C40-4DC3-9143-969C90AD4D86}" srcOrd="0" destOrd="0" presId="urn:microsoft.com/office/officeart/2005/8/layout/process1"/>
    <dgm:cxn modelId="{490BB998-F273-8F47-B3FE-6014F88EAF47}" type="presParOf" srcId="{3A20C639-5777-42BD-A551-53802F5976CC}" destId="{2263749C-C171-49A9-804C-B073891A8CBB}" srcOrd="1" destOrd="0" presId="urn:microsoft.com/office/officeart/2005/8/layout/process1"/>
    <dgm:cxn modelId="{F507717E-0100-1842-BCBD-7989955C0626}" type="presParOf" srcId="{2263749C-C171-49A9-804C-B073891A8CBB}" destId="{26F92932-7ED0-43D1-AAFF-6D53077D04FC}" srcOrd="0" destOrd="0" presId="urn:microsoft.com/office/officeart/2005/8/layout/process1"/>
    <dgm:cxn modelId="{64284A51-E73C-3E4F-91FB-7C0F8E25761D}" type="presParOf" srcId="{3A20C639-5777-42BD-A551-53802F5976CC}" destId="{61C99C12-EC46-4424-AF4F-E9991489D0E9}" srcOrd="2" destOrd="0" presId="urn:microsoft.com/office/officeart/2005/8/layout/process1"/>
    <dgm:cxn modelId="{984BFBC2-0538-A54B-A987-BBF4434AB619}" type="presParOf" srcId="{3A20C639-5777-42BD-A551-53802F5976CC}" destId="{48B1E229-B104-4FFC-87AB-1F52376C539B}" srcOrd="3" destOrd="0" presId="urn:microsoft.com/office/officeart/2005/8/layout/process1"/>
    <dgm:cxn modelId="{1404C5E5-BC7A-4D49-AD08-47AB5DCA6393}" type="presParOf" srcId="{48B1E229-B104-4FFC-87AB-1F52376C539B}" destId="{021723C7-BF40-4C04-92E9-D5E3FCFAA437}" srcOrd="0" destOrd="0" presId="urn:microsoft.com/office/officeart/2005/8/layout/process1"/>
    <dgm:cxn modelId="{A5BB0631-96A3-C946-BCE8-5C377F74B639}" type="presParOf" srcId="{3A20C639-5777-42BD-A551-53802F5976CC}" destId="{83123365-2667-420D-9208-187CD0930550}" srcOrd="4" destOrd="0" presId="urn:microsoft.com/office/officeart/2005/8/layout/process1"/>
    <dgm:cxn modelId="{CC5C1643-F9FB-6C45-A600-DE7B4F48E871}" type="presParOf" srcId="{3A20C639-5777-42BD-A551-53802F5976CC}" destId="{D1FD217E-264D-4034-9E18-F88C591FB18F}" srcOrd="5" destOrd="0" presId="urn:microsoft.com/office/officeart/2005/8/layout/process1"/>
    <dgm:cxn modelId="{3A96953C-D248-F04F-AF58-5002FF4E7D49}" type="presParOf" srcId="{D1FD217E-264D-4034-9E18-F88C591FB18F}" destId="{F18483FA-3375-4165-B975-F52F6CCF798B}" srcOrd="0" destOrd="0" presId="urn:microsoft.com/office/officeart/2005/8/layout/process1"/>
    <dgm:cxn modelId="{4C4EF76A-BE28-AD4E-AE92-6C0EB34C069F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831CF-75A8-6A41-80B3-31304179B7E7}" type="presOf" srcId="{5B79D099-6C0C-42AC-9410-5657BE59A73A}" destId="{021723C7-BF40-4C04-92E9-D5E3FCFAA437}" srcOrd="1" destOrd="0" presId="urn:microsoft.com/office/officeart/2005/8/layout/process1"/>
    <dgm:cxn modelId="{45331BE8-B9AB-1940-B217-CCB5146F11C5}" type="presOf" srcId="{5B79D099-6C0C-42AC-9410-5657BE59A73A}" destId="{48B1E229-B104-4FFC-87AB-1F52376C539B}" srcOrd="0" destOrd="0" presId="urn:microsoft.com/office/officeart/2005/8/layout/process1"/>
    <dgm:cxn modelId="{EC42F309-2F17-4940-AC3C-E213077BB137}" type="presOf" srcId="{ECCE1743-0D12-4F3F-B658-585181694A6C}" destId="{2263749C-C171-49A9-804C-B073891A8CBB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5986FD87-19D8-704E-8852-F0EDB5F29C53}" type="presOf" srcId="{9290BFB2-0D0F-437F-AB5A-57AFF74EFEA3}" destId="{83123365-2667-420D-9208-187CD0930550}" srcOrd="0" destOrd="0" presId="urn:microsoft.com/office/officeart/2005/8/layout/process1"/>
    <dgm:cxn modelId="{7B33989D-18A7-FA45-8991-077DA018F8ED}" type="presOf" srcId="{1E1E956C-2070-4A30-A4B5-56C023615947}" destId="{3A20C639-5777-42BD-A551-53802F5976CC}" srcOrd="0" destOrd="0" presId="urn:microsoft.com/office/officeart/2005/8/layout/process1"/>
    <dgm:cxn modelId="{80C80CB6-DD77-F64B-ACE3-EE5BFDFB98E6}" type="presOf" srcId="{EF4BFE4B-5656-4087-99A5-2CED9A61DA64}" destId="{D1FD217E-264D-4034-9E18-F88C591FB18F}" srcOrd="0" destOrd="0" presId="urn:microsoft.com/office/officeart/2005/8/layout/process1"/>
    <dgm:cxn modelId="{9EF1FE3B-FFD0-3D4A-B6D8-455A02494FDA}" type="presOf" srcId="{EF4BFE4B-5656-4087-99A5-2CED9A61DA64}" destId="{F18483FA-3375-4165-B975-F52F6CCF798B}" srcOrd="1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A023774-4781-6245-9861-05B92CE2645C}" type="presOf" srcId="{6C54BCDA-6D4A-47C2-BE44-68F69F909934}" destId="{61C99C12-EC46-4424-AF4F-E9991489D0E9}" srcOrd="0" destOrd="0" presId="urn:microsoft.com/office/officeart/2005/8/layout/process1"/>
    <dgm:cxn modelId="{F2F8CBD9-C29C-9E47-8BAC-40359DCCE020}" type="presOf" srcId="{ECCE1743-0D12-4F3F-B658-585181694A6C}" destId="{26F92932-7ED0-43D1-AAFF-6D53077D04FC}" srcOrd="1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284E3C74-8F97-1C42-9339-3D5A520D5AA8}" type="presOf" srcId="{C35E45EF-3583-4265-8DA3-BF200B97210B}" destId="{A394BB2E-3C40-4DC3-9143-969C90AD4D86}" srcOrd="0" destOrd="0" presId="urn:microsoft.com/office/officeart/2005/8/layout/process1"/>
    <dgm:cxn modelId="{E89EBD34-F284-554B-A421-015786350D45}" type="presOf" srcId="{515D7EF3-36BB-4F5B-B659-779DDA8CE9A8}" destId="{1ADF8656-27D8-44B4-A48D-0EDE8D6E565F}" srcOrd="0" destOrd="0" presId="urn:microsoft.com/office/officeart/2005/8/layout/process1"/>
    <dgm:cxn modelId="{8D0D75E4-E7BE-A44E-BAA7-2A51ACB8DCCF}" type="presParOf" srcId="{3A20C639-5777-42BD-A551-53802F5976CC}" destId="{A394BB2E-3C40-4DC3-9143-969C90AD4D86}" srcOrd="0" destOrd="0" presId="urn:microsoft.com/office/officeart/2005/8/layout/process1"/>
    <dgm:cxn modelId="{E65B18AD-2EAB-C04C-B1A5-7DA1B98F863B}" type="presParOf" srcId="{3A20C639-5777-42BD-A551-53802F5976CC}" destId="{2263749C-C171-49A9-804C-B073891A8CBB}" srcOrd="1" destOrd="0" presId="urn:microsoft.com/office/officeart/2005/8/layout/process1"/>
    <dgm:cxn modelId="{5672BD1B-FF9A-3541-8225-1CE39C7C0700}" type="presParOf" srcId="{2263749C-C171-49A9-804C-B073891A8CBB}" destId="{26F92932-7ED0-43D1-AAFF-6D53077D04FC}" srcOrd="0" destOrd="0" presId="urn:microsoft.com/office/officeart/2005/8/layout/process1"/>
    <dgm:cxn modelId="{67DD833E-8400-0544-8051-3A170FC2B200}" type="presParOf" srcId="{3A20C639-5777-42BD-A551-53802F5976CC}" destId="{61C99C12-EC46-4424-AF4F-E9991489D0E9}" srcOrd="2" destOrd="0" presId="urn:microsoft.com/office/officeart/2005/8/layout/process1"/>
    <dgm:cxn modelId="{EF2F3BBC-7DCF-1740-94F0-310E7A2B167E}" type="presParOf" srcId="{3A20C639-5777-42BD-A551-53802F5976CC}" destId="{48B1E229-B104-4FFC-87AB-1F52376C539B}" srcOrd="3" destOrd="0" presId="urn:microsoft.com/office/officeart/2005/8/layout/process1"/>
    <dgm:cxn modelId="{A453BFFF-278A-5C40-B398-C8122C4DDED2}" type="presParOf" srcId="{48B1E229-B104-4FFC-87AB-1F52376C539B}" destId="{021723C7-BF40-4C04-92E9-D5E3FCFAA437}" srcOrd="0" destOrd="0" presId="urn:microsoft.com/office/officeart/2005/8/layout/process1"/>
    <dgm:cxn modelId="{1FBCCF7A-1F40-0C4F-AE6C-F8F252FEF782}" type="presParOf" srcId="{3A20C639-5777-42BD-A551-53802F5976CC}" destId="{83123365-2667-420D-9208-187CD0930550}" srcOrd="4" destOrd="0" presId="urn:microsoft.com/office/officeart/2005/8/layout/process1"/>
    <dgm:cxn modelId="{91772C8E-B257-3A48-9DE0-431E8CC58AF5}" type="presParOf" srcId="{3A20C639-5777-42BD-A551-53802F5976CC}" destId="{D1FD217E-264D-4034-9E18-F88C591FB18F}" srcOrd="5" destOrd="0" presId="urn:microsoft.com/office/officeart/2005/8/layout/process1"/>
    <dgm:cxn modelId="{20448FD7-B067-4F4C-B5C6-FC7B44313B99}" type="presParOf" srcId="{D1FD217E-264D-4034-9E18-F88C591FB18F}" destId="{F18483FA-3375-4165-B975-F52F6CCF798B}" srcOrd="0" destOrd="0" presId="urn:microsoft.com/office/officeart/2005/8/layout/process1"/>
    <dgm:cxn modelId="{68989D6D-8053-F140-8B4E-01A2218BD2D8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BFA120-CCA3-E94A-BDC1-3E909ED42728}" type="presOf" srcId="{6C54BCDA-6D4A-47C2-BE44-68F69F909934}" destId="{61C99C12-EC46-4424-AF4F-E9991489D0E9}" srcOrd="0" destOrd="0" presId="urn:microsoft.com/office/officeart/2005/8/layout/process1"/>
    <dgm:cxn modelId="{D1073FB7-8D1A-A742-B122-11A6FEB3926D}" type="presOf" srcId="{515D7EF3-36BB-4F5B-B659-779DDA8CE9A8}" destId="{1ADF8656-27D8-44B4-A48D-0EDE8D6E565F}" srcOrd="0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6FE8EC63-665D-AC4F-8C3F-37542467D3BE}" type="presOf" srcId="{ECCE1743-0D12-4F3F-B658-585181694A6C}" destId="{2263749C-C171-49A9-804C-B073891A8CBB}" srcOrd="0" destOrd="0" presId="urn:microsoft.com/office/officeart/2005/8/layout/process1"/>
    <dgm:cxn modelId="{94C45DD4-C46A-E145-8501-51B7DD9C8EAF}" type="presOf" srcId="{ECCE1743-0D12-4F3F-B658-585181694A6C}" destId="{26F92932-7ED0-43D1-AAFF-6D53077D04FC}" srcOrd="1" destOrd="0" presId="urn:microsoft.com/office/officeart/2005/8/layout/process1"/>
    <dgm:cxn modelId="{6BA3F39E-33A0-5D45-928B-C803946C777E}" type="presOf" srcId="{1E1E956C-2070-4A30-A4B5-56C023615947}" destId="{3A20C639-5777-42BD-A551-53802F5976CC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92BED78B-E995-D641-A403-D3DC2D333F0C}" type="presOf" srcId="{C35E45EF-3583-4265-8DA3-BF200B97210B}" destId="{A394BB2E-3C40-4DC3-9143-969C90AD4D86}" srcOrd="0" destOrd="0" presId="urn:microsoft.com/office/officeart/2005/8/layout/process1"/>
    <dgm:cxn modelId="{629E29B7-42DA-144F-A6C7-531D5AD14274}" type="presOf" srcId="{9290BFB2-0D0F-437F-AB5A-57AFF74EFEA3}" destId="{83123365-2667-420D-9208-187CD0930550}" srcOrd="0" destOrd="0" presId="urn:microsoft.com/office/officeart/2005/8/layout/process1"/>
    <dgm:cxn modelId="{B7E8F6CC-FC6D-C147-A7E1-4DA70E93C64F}" type="presOf" srcId="{5B79D099-6C0C-42AC-9410-5657BE59A73A}" destId="{48B1E229-B104-4FFC-87AB-1F52376C539B}" srcOrd="0" destOrd="0" presId="urn:microsoft.com/office/officeart/2005/8/layout/process1"/>
    <dgm:cxn modelId="{CF5AF9F0-1723-E54F-82AD-EF83BF8A4E1F}" type="presOf" srcId="{EF4BFE4B-5656-4087-99A5-2CED9A61DA64}" destId="{F18483FA-3375-4165-B975-F52F6CCF798B}" srcOrd="1" destOrd="0" presId="urn:microsoft.com/office/officeart/2005/8/layout/process1"/>
    <dgm:cxn modelId="{92EB8030-AAAE-6E40-BEA9-8A85A93305B3}" type="presOf" srcId="{5B79D099-6C0C-42AC-9410-5657BE59A73A}" destId="{021723C7-BF40-4C04-92E9-D5E3FCFAA437}" srcOrd="1" destOrd="0" presId="urn:microsoft.com/office/officeart/2005/8/layout/process1"/>
    <dgm:cxn modelId="{64E21EFD-9075-1946-943C-07C7752609B1}" type="presOf" srcId="{EF4BFE4B-5656-4087-99A5-2CED9A61DA64}" destId="{D1FD217E-264D-4034-9E18-F88C591FB18F}" srcOrd="0" destOrd="0" presId="urn:microsoft.com/office/officeart/2005/8/layout/process1"/>
    <dgm:cxn modelId="{F1504A9E-6A55-2543-A827-F6973B6FC047}" type="presParOf" srcId="{3A20C639-5777-42BD-A551-53802F5976CC}" destId="{A394BB2E-3C40-4DC3-9143-969C90AD4D86}" srcOrd="0" destOrd="0" presId="urn:microsoft.com/office/officeart/2005/8/layout/process1"/>
    <dgm:cxn modelId="{46053FD6-D035-9C40-BEED-232516C7D05D}" type="presParOf" srcId="{3A20C639-5777-42BD-A551-53802F5976CC}" destId="{2263749C-C171-49A9-804C-B073891A8CBB}" srcOrd="1" destOrd="0" presId="urn:microsoft.com/office/officeart/2005/8/layout/process1"/>
    <dgm:cxn modelId="{2ED7D949-6D3C-9441-A24A-24D3B37BB471}" type="presParOf" srcId="{2263749C-C171-49A9-804C-B073891A8CBB}" destId="{26F92932-7ED0-43D1-AAFF-6D53077D04FC}" srcOrd="0" destOrd="0" presId="urn:microsoft.com/office/officeart/2005/8/layout/process1"/>
    <dgm:cxn modelId="{11E73CB2-F35E-884C-974D-5368DF77AD16}" type="presParOf" srcId="{3A20C639-5777-42BD-A551-53802F5976CC}" destId="{61C99C12-EC46-4424-AF4F-E9991489D0E9}" srcOrd="2" destOrd="0" presId="urn:microsoft.com/office/officeart/2005/8/layout/process1"/>
    <dgm:cxn modelId="{BF7F4DBB-C570-2E4D-9505-9E86E89896BC}" type="presParOf" srcId="{3A20C639-5777-42BD-A551-53802F5976CC}" destId="{48B1E229-B104-4FFC-87AB-1F52376C539B}" srcOrd="3" destOrd="0" presId="urn:microsoft.com/office/officeart/2005/8/layout/process1"/>
    <dgm:cxn modelId="{404F2CB4-B662-F142-A97B-87ECA8532ADA}" type="presParOf" srcId="{48B1E229-B104-4FFC-87AB-1F52376C539B}" destId="{021723C7-BF40-4C04-92E9-D5E3FCFAA437}" srcOrd="0" destOrd="0" presId="urn:microsoft.com/office/officeart/2005/8/layout/process1"/>
    <dgm:cxn modelId="{2FC32DB6-5480-7A4A-9B70-62B79C033E80}" type="presParOf" srcId="{3A20C639-5777-42BD-A551-53802F5976CC}" destId="{83123365-2667-420D-9208-187CD0930550}" srcOrd="4" destOrd="0" presId="urn:microsoft.com/office/officeart/2005/8/layout/process1"/>
    <dgm:cxn modelId="{24EDA352-C759-EB45-9BDD-AA37ABC7616B}" type="presParOf" srcId="{3A20C639-5777-42BD-A551-53802F5976CC}" destId="{D1FD217E-264D-4034-9E18-F88C591FB18F}" srcOrd="5" destOrd="0" presId="urn:microsoft.com/office/officeart/2005/8/layout/process1"/>
    <dgm:cxn modelId="{90B59946-F94A-8343-86B9-12DA912FFC1B}" type="presParOf" srcId="{D1FD217E-264D-4034-9E18-F88C591FB18F}" destId="{F18483FA-3375-4165-B975-F52F6CCF798B}" srcOrd="0" destOrd="0" presId="urn:microsoft.com/office/officeart/2005/8/layout/process1"/>
    <dgm:cxn modelId="{4CAC80F0-AB62-3545-ACA1-36D4A2313996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B64B86-7367-EA4E-BF15-A2FFC9A6ADDF}" type="presOf" srcId="{5B79D099-6C0C-42AC-9410-5657BE59A73A}" destId="{021723C7-BF40-4C04-92E9-D5E3FCFAA437}" srcOrd="1" destOrd="0" presId="urn:microsoft.com/office/officeart/2005/8/layout/process1"/>
    <dgm:cxn modelId="{513C5166-8636-2046-845E-3609BBC5107E}" type="presOf" srcId="{EF4BFE4B-5656-4087-99A5-2CED9A61DA64}" destId="{F18483FA-3375-4165-B975-F52F6CCF798B}" srcOrd="1" destOrd="0" presId="urn:microsoft.com/office/officeart/2005/8/layout/process1"/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7EFE3A48-BD81-AF40-BED3-59B8ACB1E96B}" type="presOf" srcId="{6C54BCDA-6D4A-47C2-BE44-68F69F909934}" destId="{61C99C12-EC46-4424-AF4F-E9991489D0E9}" srcOrd="0" destOrd="0" presId="urn:microsoft.com/office/officeart/2005/8/layout/process1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21BE651A-FEF4-714A-A56B-C62064CBA828}" type="presOf" srcId="{C35E45EF-3583-4265-8DA3-BF200B97210B}" destId="{A394BB2E-3C40-4DC3-9143-969C90AD4D86}" srcOrd="0" destOrd="0" presId="urn:microsoft.com/office/officeart/2005/8/layout/process1"/>
    <dgm:cxn modelId="{B15F7786-6FF5-FE46-AD98-D81609A65836}" type="presOf" srcId="{ECCE1743-0D12-4F3F-B658-585181694A6C}" destId="{26F92932-7ED0-43D1-AAFF-6D53077D04FC}" srcOrd="1" destOrd="0" presId="urn:microsoft.com/office/officeart/2005/8/layout/process1"/>
    <dgm:cxn modelId="{ACA76198-2F67-1648-94BC-8CED015EFD7F}" type="presOf" srcId="{9290BFB2-0D0F-437F-AB5A-57AFF74EFEA3}" destId="{83123365-2667-420D-9208-187CD0930550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F97DCDD4-7174-7843-8B4B-307F27110EEC}" type="presOf" srcId="{1E1E956C-2070-4A30-A4B5-56C023615947}" destId="{3A20C639-5777-42BD-A551-53802F5976CC}" srcOrd="0" destOrd="0" presId="urn:microsoft.com/office/officeart/2005/8/layout/process1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695B0226-ED99-0D49-BF8F-B5484A495A3D}" type="presOf" srcId="{515D7EF3-36BB-4F5B-B659-779DDA8CE9A8}" destId="{1ADF8656-27D8-44B4-A48D-0EDE8D6E565F}" srcOrd="0" destOrd="0" presId="urn:microsoft.com/office/officeart/2005/8/layout/process1"/>
    <dgm:cxn modelId="{BDA1DD63-C428-844E-A015-94DFE23D4052}" type="presOf" srcId="{ECCE1743-0D12-4F3F-B658-585181694A6C}" destId="{2263749C-C171-49A9-804C-B073891A8CBB}" srcOrd="0" destOrd="0" presId="urn:microsoft.com/office/officeart/2005/8/layout/process1"/>
    <dgm:cxn modelId="{14643BAF-B44A-6C47-B267-A2F32BDE8964}" type="presOf" srcId="{5B79D099-6C0C-42AC-9410-5657BE59A73A}" destId="{48B1E229-B104-4FFC-87AB-1F52376C539B}" srcOrd="0" destOrd="0" presId="urn:microsoft.com/office/officeart/2005/8/layout/process1"/>
    <dgm:cxn modelId="{C47A127C-6C5C-C345-B2DE-F83A2BA1FC62}" type="presOf" srcId="{EF4BFE4B-5656-4087-99A5-2CED9A61DA64}" destId="{D1FD217E-264D-4034-9E18-F88C591FB18F}" srcOrd="0" destOrd="0" presId="urn:microsoft.com/office/officeart/2005/8/layout/process1"/>
    <dgm:cxn modelId="{57DF92E5-1D55-2A40-9810-DC419AC6CA52}" type="presParOf" srcId="{3A20C639-5777-42BD-A551-53802F5976CC}" destId="{A394BB2E-3C40-4DC3-9143-969C90AD4D86}" srcOrd="0" destOrd="0" presId="urn:microsoft.com/office/officeart/2005/8/layout/process1"/>
    <dgm:cxn modelId="{FA6FA096-45DE-174D-8404-C7A216E937B3}" type="presParOf" srcId="{3A20C639-5777-42BD-A551-53802F5976CC}" destId="{2263749C-C171-49A9-804C-B073891A8CBB}" srcOrd="1" destOrd="0" presId="urn:microsoft.com/office/officeart/2005/8/layout/process1"/>
    <dgm:cxn modelId="{62BC75A8-3C75-B247-97F0-814B6D330AC5}" type="presParOf" srcId="{2263749C-C171-49A9-804C-B073891A8CBB}" destId="{26F92932-7ED0-43D1-AAFF-6D53077D04FC}" srcOrd="0" destOrd="0" presId="urn:microsoft.com/office/officeart/2005/8/layout/process1"/>
    <dgm:cxn modelId="{B7D12CCC-DF9A-DB46-B53C-9F0B65EE9BCA}" type="presParOf" srcId="{3A20C639-5777-42BD-A551-53802F5976CC}" destId="{61C99C12-EC46-4424-AF4F-E9991489D0E9}" srcOrd="2" destOrd="0" presId="urn:microsoft.com/office/officeart/2005/8/layout/process1"/>
    <dgm:cxn modelId="{7866B14A-A1D2-3044-94DF-B7B63EAE3CAE}" type="presParOf" srcId="{3A20C639-5777-42BD-A551-53802F5976CC}" destId="{48B1E229-B104-4FFC-87AB-1F52376C539B}" srcOrd="3" destOrd="0" presId="urn:microsoft.com/office/officeart/2005/8/layout/process1"/>
    <dgm:cxn modelId="{84A3004F-397C-034E-BDF8-400AB34E5E8D}" type="presParOf" srcId="{48B1E229-B104-4FFC-87AB-1F52376C539B}" destId="{021723C7-BF40-4C04-92E9-D5E3FCFAA437}" srcOrd="0" destOrd="0" presId="urn:microsoft.com/office/officeart/2005/8/layout/process1"/>
    <dgm:cxn modelId="{AFF485C8-0BA7-1A41-B1A4-EA0F372D463B}" type="presParOf" srcId="{3A20C639-5777-42BD-A551-53802F5976CC}" destId="{83123365-2667-420D-9208-187CD0930550}" srcOrd="4" destOrd="0" presId="urn:microsoft.com/office/officeart/2005/8/layout/process1"/>
    <dgm:cxn modelId="{2A90B4DC-A093-1740-8E1B-EC48EFE7EE02}" type="presParOf" srcId="{3A20C639-5777-42BD-A551-53802F5976CC}" destId="{D1FD217E-264D-4034-9E18-F88C591FB18F}" srcOrd="5" destOrd="0" presId="urn:microsoft.com/office/officeart/2005/8/layout/process1"/>
    <dgm:cxn modelId="{4EE4127D-FA98-8F44-9270-A6EAE5360E27}" type="presParOf" srcId="{D1FD217E-264D-4034-9E18-F88C591FB18F}" destId="{F18483FA-3375-4165-B975-F52F6CCF798B}" srcOrd="0" destOrd="0" presId="urn:microsoft.com/office/officeart/2005/8/layout/process1"/>
    <dgm:cxn modelId="{45525B7C-D4AF-1947-8E25-6EEE1F72B40D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1E956C-2070-4A30-A4B5-56C02361594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35E45EF-3583-4265-8DA3-BF200B97210B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dirty="0">
            <a:solidFill>
              <a:schemeClr val="tx1"/>
            </a:solidFill>
          </a:endParaRPr>
        </a:p>
      </dgm:t>
    </dgm:pt>
    <dgm:pt modelId="{4DF25940-13CE-4517-8462-2B28DAC1DE49}" type="parTrans" cxnId="{8D0C075C-2BE9-4D89-BED7-AD991C3D6853}">
      <dgm:prSet/>
      <dgm:spPr/>
      <dgm:t>
        <a:bodyPr/>
        <a:lstStyle/>
        <a:p>
          <a:endParaRPr lang="en-US"/>
        </a:p>
      </dgm:t>
    </dgm:pt>
    <dgm:pt modelId="{ECCE1743-0D12-4F3F-B658-585181694A6C}" type="sibTrans" cxnId="{8D0C075C-2BE9-4D89-BED7-AD991C3D6853}">
      <dgm:prSet/>
      <dgm:spPr/>
      <dgm:t>
        <a:bodyPr/>
        <a:lstStyle/>
        <a:p>
          <a:endParaRPr lang="en-US" dirty="0"/>
        </a:p>
      </dgm:t>
    </dgm:pt>
    <dgm:pt modelId="{6C54BCDA-6D4A-47C2-BE44-68F69F909934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dirty="0">
            <a:solidFill>
              <a:schemeClr val="tx1"/>
            </a:solidFill>
          </a:endParaRPr>
        </a:p>
      </dgm:t>
    </dgm:pt>
    <dgm:pt modelId="{D55F4D6B-58E2-4C31-9C47-2798B7D8578A}" type="parTrans" cxnId="{7AB4FDBC-8425-4B8E-8B28-38B1800A624B}">
      <dgm:prSet/>
      <dgm:spPr/>
      <dgm:t>
        <a:bodyPr/>
        <a:lstStyle/>
        <a:p>
          <a:endParaRPr lang="en-US"/>
        </a:p>
      </dgm:t>
    </dgm:pt>
    <dgm:pt modelId="{5B79D099-6C0C-42AC-9410-5657BE59A73A}" type="sibTrans" cxnId="{7AB4FDBC-8425-4B8E-8B28-38B1800A624B}">
      <dgm:prSet/>
      <dgm:spPr/>
      <dgm:t>
        <a:bodyPr/>
        <a:lstStyle/>
        <a:p>
          <a:endParaRPr lang="en-US" dirty="0"/>
        </a:p>
      </dgm:t>
    </dgm:pt>
    <dgm:pt modelId="{9290BFB2-0D0F-437F-AB5A-57AFF74EFEA3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5C2A4B94-D8B8-4473-BBD8-6BCE955B7FEF}" type="parTrans" cxnId="{EEEF2048-ABB7-414D-ADB4-9F01F6ACB388}">
      <dgm:prSet/>
      <dgm:spPr/>
      <dgm:t>
        <a:bodyPr/>
        <a:lstStyle/>
        <a:p>
          <a:endParaRPr lang="en-US"/>
        </a:p>
      </dgm:t>
    </dgm:pt>
    <dgm:pt modelId="{EF4BFE4B-5656-4087-99A5-2CED9A61DA64}" type="sibTrans" cxnId="{EEEF2048-ABB7-414D-ADB4-9F01F6ACB388}">
      <dgm:prSet/>
      <dgm:spPr/>
      <dgm:t>
        <a:bodyPr/>
        <a:lstStyle/>
        <a:p>
          <a:endParaRPr lang="en-US" dirty="0"/>
        </a:p>
      </dgm:t>
    </dgm:pt>
    <dgm:pt modelId="{515D7EF3-36BB-4F5B-B659-779DDA8CE9A8}">
      <dgm:prSet phldrT="[Text]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b="0" i="0" u="none" strike="noStrike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dirty="0">
            <a:solidFill>
              <a:schemeClr val="tx1"/>
            </a:solidFill>
          </a:endParaRPr>
        </a:p>
      </dgm:t>
    </dgm:pt>
    <dgm:pt modelId="{F99009F2-AE73-462A-A393-71B88E68D8E0}" type="parTrans" cxnId="{938FC695-DF58-4C16-9318-A0594E4055B3}">
      <dgm:prSet/>
      <dgm:spPr/>
      <dgm:t>
        <a:bodyPr/>
        <a:lstStyle/>
        <a:p>
          <a:endParaRPr lang="en-US"/>
        </a:p>
      </dgm:t>
    </dgm:pt>
    <dgm:pt modelId="{EE35E7A4-25BB-4644-B9B5-5419ACCB88F8}" type="sibTrans" cxnId="{938FC695-DF58-4C16-9318-A0594E4055B3}">
      <dgm:prSet/>
      <dgm:spPr/>
      <dgm:t>
        <a:bodyPr/>
        <a:lstStyle/>
        <a:p>
          <a:endParaRPr lang="en-US"/>
        </a:p>
      </dgm:t>
    </dgm:pt>
    <dgm:pt modelId="{3A20C639-5777-42BD-A551-53802F5976CC}" type="pres">
      <dgm:prSet presAssocID="{1E1E956C-2070-4A30-A4B5-56C023615947}" presName="Name0" presStyleCnt="0">
        <dgm:presLayoutVars>
          <dgm:dir/>
          <dgm:resizeHandles val="exact"/>
        </dgm:presLayoutVars>
      </dgm:prSet>
      <dgm:spPr/>
    </dgm:pt>
    <dgm:pt modelId="{A394BB2E-3C40-4DC3-9143-969C90AD4D86}" type="pres">
      <dgm:prSet presAssocID="{C35E45EF-3583-4265-8DA3-BF200B9721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3749C-C171-49A9-804C-B073891A8CBB}" type="pres">
      <dgm:prSet presAssocID="{ECCE1743-0D12-4F3F-B658-585181694A6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F92932-7ED0-43D1-AAFF-6D53077D04FC}" type="pres">
      <dgm:prSet presAssocID="{ECCE1743-0D12-4F3F-B658-585181694A6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1C99C12-EC46-4424-AF4F-E9991489D0E9}" type="pres">
      <dgm:prSet presAssocID="{6C54BCDA-6D4A-47C2-BE44-68F69F909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1E229-B104-4FFC-87AB-1F52376C539B}" type="pres">
      <dgm:prSet presAssocID="{5B79D099-6C0C-42AC-9410-5657BE59A73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21723C7-BF40-4C04-92E9-D5E3FCFAA437}" type="pres">
      <dgm:prSet presAssocID="{5B79D099-6C0C-42AC-9410-5657BE59A73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3123365-2667-420D-9208-187CD0930550}" type="pres">
      <dgm:prSet presAssocID="{9290BFB2-0D0F-437F-AB5A-57AFF74EFEA3}" presName="node" presStyleLbl="node1" presStyleIdx="2" presStyleCnt="4" custScaleX="126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217E-264D-4034-9E18-F88C591FB18F}" type="pres">
      <dgm:prSet presAssocID="{EF4BFE4B-5656-4087-99A5-2CED9A61DA6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18483FA-3375-4165-B975-F52F6CCF798B}" type="pres">
      <dgm:prSet presAssocID="{EF4BFE4B-5656-4087-99A5-2CED9A61DA64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ADF8656-27D8-44B4-A48D-0EDE8D6E565F}" type="pres">
      <dgm:prSet presAssocID="{515D7EF3-36BB-4F5B-B659-779DDA8CE9A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F2048-ABB7-414D-ADB4-9F01F6ACB388}" srcId="{1E1E956C-2070-4A30-A4B5-56C023615947}" destId="{9290BFB2-0D0F-437F-AB5A-57AFF74EFEA3}" srcOrd="2" destOrd="0" parTransId="{5C2A4B94-D8B8-4473-BBD8-6BCE955B7FEF}" sibTransId="{EF4BFE4B-5656-4087-99A5-2CED9A61DA64}"/>
    <dgm:cxn modelId="{938FC695-DF58-4C16-9318-A0594E4055B3}" srcId="{1E1E956C-2070-4A30-A4B5-56C023615947}" destId="{515D7EF3-36BB-4F5B-B659-779DDA8CE9A8}" srcOrd="3" destOrd="0" parTransId="{F99009F2-AE73-462A-A393-71B88E68D8E0}" sibTransId="{EE35E7A4-25BB-4644-B9B5-5419ACCB88F8}"/>
    <dgm:cxn modelId="{1636489F-98D5-6F40-9BAC-8F14D379806F}" type="presOf" srcId="{9290BFB2-0D0F-437F-AB5A-57AFF74EFEA3}" destId="{83123365-2667-420D-9208-187CD0930550}" srcOrd="0" destOrd="0" presId="urn:microsoft.com/office/officeart/2005/8/layout/process1"/>
    <dgm:cxn modelId="{B06CD277-0782-A640-90EE-E93D42CC14FB}" type="presOf" srcId="{6C54BCDA-6D4A-47C2-BE44-68F69F909934}" destId="{61C99C12-EC46-4424-AF4F-E9991489D0E9}" srcOrd="0" destOrd="0" presId="urn:microsoft.com/office/officeart/2005/8/layout/process1"/>
    <dgm:cxn modelId="{890BFF75-B0AF-094E-A7EF-C921D684ECAD}" type="presOf" srcId="{ECCE1743-0D12-4F3F-B658-585181694A6C}" destId="{2263749C-C171-49A9-804C-B073891A8CBB}" srcOrd="0" destOrd="0" presId="urn:microsoft.com/office/officeart/2005/8/layout/process1"/>
    <dgm:cxn modelId="{EF7C6B65-DA42-7C47-A5F2-283C0D55F0B2}" type="presOf" srcId="{ECCE1743-0D12-4F3F-B658-585181694A6C}" destId="{26F92932-7ED0-43D1-AAFF-6D53077D04FC}" srcOrd="1" destOrd="0" presId="urn:microsoft.com/office/officeart/2005/8/layout/process1"/>
    <dgm:cxn modelId="{53D855FB-CF92-2540-B201-8886C51178AC}" type="presOf" srcId="{EF4BFE4B-5656-4087-99A5-2CED9A61DA64}" destId="{F18483FA-3375-4165-B975-F52F6CCF798B}" srcOrd="1" destOrd="0" presId="urn:microsoft.com/office/officeart/2005/8/layout/process1"/>
    <dgm:cxn modelId="{533A46FB-AF75-E24C-851F-DBBCB86C63E3}" type="presOf" srcId="{C35E45EF-3583-4265-8DA3-BF200B97210B}" destId="{A394BB2E-3C40-4DC3-9143-969C90AD4D86}" srcOrd="0" destOrd="0" presId="urn:microsoft.com/office/officeart/2005/8/layout/process1"/>
    <dgm:cxn modelId="{7C4B21E2-0E6F-054E-B51C-1E7FC34B181F}" type="presOf" srcId="{515D7EF3-36BB-4F5B-B659-779DDA8CE9A8}" destId="{1ADF8656-27D8-44B4-A48D-0EDE8D6E565F}" srcOrd="0" destOrd="0" presId="urn:microsoft.com/office/officeart/2005/8/layout/process1"/>
    <dgm:cxn modelId="{7AB4FDBC-8425-4B8E-8B28-38B1800A624B}" srcId="{1E1E956C-2070-4A30-A4B5-56C023615947}" destId="{6C54BCDA-6D4A-47C2-BE44-68F69F909934}" srcOrd="1" destOrd="0" parTransId="{D55F4D6B-58E2-4C31-9C47-2798B7D8578A}" sibTransId="{5B79D099-6C0C-42AC-9410-5657BE59A73A}"/>
    <dgm:cxn modelId="{8D0C075C-2BE9-4D89-BED7-AD991C3D6853}" srcId="{1E1E956C-2070-4A30-A4B5-56C023615947}" destId="{C35E45EF-3583-4265-8DA3-BF200B97210B}" srcOrd="0" destOrd="0" parTransId="{4DF25940-13CE-4517-8462-2B28DAC1DE49}" sibTransId="{ECCE1743-0D12-4F3F-B658-585181694A6C}"/>
    <dgm:cxn modelId="{D242BBE7-E80B-0F47-A62E-E2A0C56A39DD}" type="presOf" srcId="{EF4BFE4B-5656-4087-99A5-2CED9A61DA64}" destId="{D1FD217E-264D-4034-9E18-F88C591FB18F}" srcOrd="0" destOrd="0" presId="urn:microsoft.com/office/officeart/2005/8/layout/process1"/>
    <dgm:cxn modelId="{80B617A0-3E40-5846-AC03-634A4A9A4FB5}" type="presOf" srcId="{5B79D099-6C0C-42AC-9410-5657BE59A73A}" destId="{48B1E229-B104-4FFC-87AB-1F52376C539B}" srcOrd="0" destOrd="0" presId="urn:microsoft.com/office/officeart/2005/8/layout/process1"/>
    <dgm:cxn modelId="{34892DA5-5DAB-4547-9E07-890595A9DB9A}" type="presOf" srcId="{5B79D099-6C0C-42AC-9410-5657BE59A73A}" destId="{021723C7-BF40-4C04-92E9-D5E3FCFAA437}" srcOrd="1" destOrd="0" presId="urn:microsoft.com/office/officeart/2005/8/layout/process1"/>
    <dgm:cxn modelId="{7C169F0D-F46E-5E4F-B4DE-438FB54774A9}" type="presOf" srcId="{1E1E956C-2070-4A30-A4B5-56C023615947}" destId="{3A20C639-5777-42BD-A551-53802F5976CC}" srcOrd="0" destOrd="0" presId="urn:microsoft.com/office/officeart/2005/8/layout/process1"/>
    <dgm:cxn modelId="{059C075D-CA30-0843-A5AB-1BED4F688CFB}" type="presParOf" srcId="{3A20C639-5777-42BD-A551-53802F5976CC}" destId="{A394BB2E-3C40-4DC3-9143-969C90AD4D86}" srcOrd="0" destOrd="0" presId="urn:microsoft.com/office/officeart/2005/8/layout/process1"/>
    <dgm:cxn modelId="{9841905A-60F7-0D42-B372-AE5E78CC5237}" type="presParOf" srcId="{3A20C639-5777-42BD-A551-53802F5976CC}" destId="{2263749C-C171-49A9-804C-B073891A8CBB}" srcOrd="1" destOrd="0" presId="urn:microsoft.com/office/officeart/2005/8/layout/process1"/>
    <dgm:cxn modelId="{F90B8BF0-189F-DE4B-B33B-4B4168E1283D}" type="presParOf" srcId="{2263749C-C171-49A9-804C-B073891A8CBB}" destId="{26F92932-7ED0-43D1-AAFF-6D53077D04FC}" srcOrd="0" destOrd="0" presId="urn:microsoft.com/office/officeart/2005/8/layout/process1"/>
    <dgm:cxn modelId="{8C72A882-870F-4C40-A938-B1B8764FFC51}" type="presParOf" srcId="{3A20C639-5777-42BD-A551-53802F5976CC}" destId="{61C99C12-EC46-4424-AF4F-E9991489D0E9}" srcOrd="2" destOrd="0" presId="urn:microsoft.com/office/officeart/2005/8/layout/process1"/>
    <dgm:cxn modelId="{387E93E5-469C-F443-AE45-1B16744AFF91}" type="presParOf" srcId="{3A20C639-5777-42BD-A551-53802F5976CC}" destId="{48B1E229-B104-4FFC-87AB-1F52376C539B}" srcOrd="3" destOrd="0" presId="urn:microsoft.com/office/officeart/2005/8/layout/process1"/>
    <dgm:cxn modelId="{DA15D066-15CC-2947-ADCB-34D244C759CC}" type="presParOf" srcId="{48B1E229-B104-4FFC-87AB-1F52376C539B}" destId="{021723C7-BF40-4C04-92E9-D5E3FCFAA437}" srcOrd="0" destOrd="0" presId="urn:microsoft.com/office/officeart/2005/8/layout/process1"/>
    <dgm:cxn modelId="{B8DD49A0-C42D-384E-9BA1-B18CB8A2D4AB}" type="presParOf" srcId="{3A20C639-5777-42BD-A551-53802F5976CC}" destId="{83123365-2667-420D-9208-187CD0930550}" srcOrd="4" destOrd="0" presId="urn:microsoft.com/office/officeart/2005/8/layout/process1"/>
    <dgm:cxn modelId="{87CF1D01-F09D-9D4D-B8F9-3BAEEFAA1C6C}" type="presParOf" srcId="{3A20C639-5777-42BD-A551-53802F5976CC}" destId="{D1FD217E-264D-4034-9E18-F88C591FB18F}" srcOrd="5" destOrd="0" presId="urn:microsoft.com/office/officeart/2005/8/layout/process1"/>
    <dgm:cxn modelId="{751AE9FF-879C-A04B-86A3-CDA48FFFF968}" type="presParOf" srcId="{D1FD217E-264D-4034-9E18-F88C591FB18F}" destId="{F18483FA-3375-4165-B975-F52F6CCF798B}" srcOrd="0" destOrd="0" presId="urn:microsoft.com/office/officeart/2005/8/layout/process1"/>
    <dgm:cxn modelId="{B3E46EA2-FDB8-DF44-950F-DC50FF8A45F9}" type="presParOf" srcId="{3A20C639-5777-42BD-A551-53802F5976CC}" destId="{1ADF8656-27D8-44B4-A48D-0EDE8D6E565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4BB2E-3C40-4DC3-9143-969C90AD4D86}">
      <dsp:nvSpPr>
        <dsp:cNvPr id="0" name=""/>
        <dsp:cNvSpPr/>
      </dsp:nvSpPr>
      <dsp:spPr>
        <a:xfrm>
          <a:off x="4319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</a:t>
          </a:r>
          <a:r>
            <a: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π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869" y="24550"/>
        <a:ext cx="1567247" cy="789098"/>
      </dsp:txXfrm>
    </dsp:sp>
    <dsp:sp modelId="{2263749C-C171-49A9-804C-B073891A8CBB}">
      <dsp:nvSpPr>
        <dsp:cNvPr id="0" name=""/>
        <dsp:cNvSpPr/>
      </dsp:nvSpPr>
      <dsp:spPr>
        <a:xfrm>
          <a:off x="1782302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82302" y="298843"/>
        <a:ext cx="239866" cy="240512"/>
      </dsp:txXfrm>
    </dsp:sp>
    <dsp:sp modelId="{61C99C12-EC46-4424-AF4F-E9991489D0E9}">
      <dsp:nvSpPr>
        <dsp:cNvPr id="0" name=""/>
        <dsp:cNvSpPr/>
      </dsp:nvSpPr>
      <dsp:spPr>
        <a:xfrm>
          <a:off x="2267206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Learn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rPr>
            <a:t>source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91756" y="24550"/>
        <a:ext cx="1567247" cy="789098"/>
      </dsp:txXfrm>
    </dsp:sp>
    <dsp:sp modelId="{48B1E229-B104-4FFC-87AB-1F52376C539B}">
      <dsp:nvSpPr>
        <dsp:cNvPr id="0" name=""/>
        <dsp:cNvSpPr/>
      </dsp:nvSpPr>
      <dsp:spPr>
        <a:xfrm>
          <a:off x="4045189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045189" y="298843"/>
        <a:ext cx="239866" cy="240512"/>
      </dsp:txXfrm>
    </dsp:sp>
    <dsp:sp modelId="{83123365-2667-420D-9208-187CD0930550}">
      <dsp:nvSpPr>
        <dsp:cNvPr id="0" name=""/>
        <dsp:cNvSpPr/>
      </dsp:nvSpPr>
      <dsp:spPr>
        <a:xfrm>
          <a:off x="4530093" y="0"/>
          <a:ext cx="2041899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Translate (D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source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)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→ 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554643" y="24550"/>
        <a:ext cx="1992799" cy="789098"/>
      </dsp:txXfrm>
    </dsp:sp>
    <dsp:sp modelId="{D1FD217E-264D-4034-9E18-F88C591FB18F}">
      <dsp:nvSpPr>
        <dsp:cNvPr id="0" name=""/>
        <dsp:cNvSpPr/>
      </dsp:nvSpPr>
      <dsp:spPr>
        <a:xfrm>
          <a:off x="6733628" y="218672"/>
          <a:ext cx="342665" cy="400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733628" y="298843"/>
        <a:ext cx="239866" cy="240512"/>
      </dsp:txXfrm>
    </dsp:sp>
    <dsp:sp modelId="{1ADF8656-27D8-44B4-A48D-0EDE8D6E565F}">
      <dsp:nvSpPr>
        <dsp:cNvPr id="0" name=""/>
        <dsp:cNvSpPr/>
      </dsp:nvSpPr>
      <dsp:spPr>
        <a:xfrm>
          <a:off x="7218532" y="0"/>
          <a:ext cx="1616347" cy="838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/>
            </a:rPr>
            <a:t>Use </a:t>
          </a:r>
          <a:r>
            <a: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D</a:t>
          </a:r>
          <a:r>
            <a: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/>
            </a:rPr>
            <a:t>target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7243082" y="24550"/>
        <a:ext cx="1567247" cy="78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14DD8-AC57-5642-ABF1-E9E211991BC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99A5-3F6A-D148-9812-FD0C2507E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21F3988-6FDF-AF43-9554-3B397F7D2FD7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Kwy -&gt; Kwy: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Soni &amp; Singh 2006 </a:t>
            </a:r>
          </a:p>
          <a:p>
            <a:r>
              <a:rPr lang="en-US" baseline="0" dirty="0" smtClean="0"/>
              <a:t>Talvitie &amp; Singh, 2007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Roughly 8,065 states seen during 25,000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601 distinct states over 50,000 episode learning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Allow for different function approximators and/or parameterizations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Could be other rule-learning techniques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talk about biasing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4547F-2849-40B2-838A-85258729F47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47AC9-011D-4DB2-BAFC-1EB89288423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update when ball is kickable by someone</a:t>
            </a:r>
          </a:p>
          <a:p>
            <a:r>
              <a:rPr lang="en-US" dirty="0"/>
              <a:t>o a little slower: more details</a:t>
            </a:r>
          </a:p>
          <a:p>
            <a:r>
              <a:rPr lang="en-US" sz="900" dirty="0">
                <a:cs typeface="Times New Roman" pitchFamily="18" charset="0"/>
              </a:rPr>
              <a:t>Tile coding: allows generalization as well as fine distinctions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BA67D-0064-4C51-9314-A9959D32117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 wts: not human readable.</a:t>
            </a:r>
          </a:p>
          <a:p>
            <a:r>
              <a:rPr lang="en-US" dirty="0"/>
              <a:t>Less rigid b/c we can consider the state variable level rather than just numbers.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3200" dirty="0"/>
              <a:t>Final step: put average value into all other weights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78E19-2F2C-45C1-83B5-614E717FFC6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D3EC27-5F37-7B44-A61D-61FD155C0B71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Counterintuitive – we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re doing low-level transfer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C5D2A2E-7F8A-F84E-B052-2AAC1A893987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274"/>
            <a:r>
              <a:rPr lang="en-US">
                <a:latin typeface="Times New Roman" charset="0"/>
              </a:rPr>
              <a:t>Each data point represents 25+ independent trials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30171" indent="-28083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23340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572677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22013" indent="-22466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471349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20685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370021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19357" indent="-22466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142C4DE-0548-1040-80E3-BBD0CD1B4B4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Cross-Domain Knowledge Transfer Using Structured Representations</a:t>
            </a:r>
          </a:p>
          <a:p>
            <a:pPr eaLnBrk="1" hangingPunct="1"/>
            <a:r>
              <a:rPr lang="en-US">
                <a:latin typeface="Times New Roman" charset="0"/>
              </a:rPr>
              <a:t>Samarth Swarup and Sylvian R. Ray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8DBF4-5C51-42FA-B8D6-894B97CE57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A8C2C-1AF3-314E-8516-FC45A86E38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7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5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2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FF0B0-A5B8-E24E-A17E-9FBF0D9E81E9}" type="datetimeFigureOut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C363-5F08-CB4A-A304-224446B2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1.xml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ek0FrCaogc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wmf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POMDPs: 5</a:t>
            </a:r>
          </a:p>
          <a:p>
            <a:r>
              <a:rPr lang="en-US" dirty="0" smtClean="0"/>
              <a:t>Reward Shaping: 4</a:t>
            </a:r>
          </a:p>
          <a:p>
            <a:r>
              <a:rPr lang="en-US" dirty="0" smtClean="0"/>
              <a:t>Intrinsic RL: 4</a:t>
            </a:r>
          </a:p>
          <a:p>
            <a:r>
              <a:rPr lang="en-US" dirty="0" smtClean="0"/>
              <a:t>Function Approximation: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/>
        </p:nvGraphicFramePr>
        <p:xfrm>
          <a:off x="762000" y="1524000"/>
          <a:ext cx="79152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Value Function Transfer: </a:t>
            </a:r>
            <a:br>
              <a:rPr lang="en-US" sz="4000" dirty="0">
                <a:ea typeface="+mj-ea"/>
              </a:rPr>
            </a:br>
            <a:r>
              <a:rPr lang="en-US" sz="3600" dirty="0" smtClean="0">
                <a:solidFill>
                  <a:schemeClr val="accent6"/>
                </a:solidFill>
                <a:ea typeface="+mj-ea"/>
              </a:rPr>
              <a:t>Time to threshold in 4 </a:t>
            </a:r>
            <a:r>
              <a:rPr lang="en-US" sz="3600" dirty="0">
                <a:solidFill>
                  <a:schemeClr val="accent6"/>
                </a:solidFill>
                <a:ea typeface="+mj-ea"/>
              </a:rPr>
              <a:t>vs. 3</a:t>
            </a:r>
            <a:endParaRPr lang="en-US" sz="4000" dirty="0">
              <a:solidFill>
                <a:schemeClr val="accent6"/>
              </a:solidFill>
              <a:ea typeface="+mj-ea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429000" y="1676400"/>
            <a:ext cx="1543050" cy="1600200"/>
            <a:chOff x="3429000" y="1676400"/>
            <a:chExt cx="1543050" cy="1600200"/>
          </a:xfrm>
        </p:grpSpPr>
        <p:sp>
          <p:nvSpPr>
            <p:cNvPr id="25614" name="Line 103"/>
            <p:cNvSpPr>
              <a:spLocks noChangeShapeType="1"/>
            </p:cNvSpPr>
            <p:nvPr/>
          </p:nvSpPr>
          <p:spPr bwMode="auto">
            <a:xfrm>
              <a:off x="4114800" y="2057400"/>
              <a:ext cx="76200" cy="1219200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Text Box 104"/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1543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6600"/>
                  </a:solidFill>
                </a:rPr>
                <a:t>Total Time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52400" y="838200"/>
            <a:ext cx="1752600" cy="1219200"/>
            <a:chOff x="152400" y="838200"/>
            <a:chExt cx="1752600" cy="1219200"/>
          </a:xfrm>
        </p:grpSpPr>
        <p:sp>
          <p:nvSpPr>
            <p:cNvPr id="25612" name="Text Box 109"/>
            <p:cNvSpPr txBox="1">
              <a:spLocks noChangeArrowheads="1"/>
            </p:cNvSpPr>
            <p:nvPr/>
          </p:nvSpPr>
          <p:spPr bwMode="auto">
            <a:xfrm>
              <a:off x="152400" y="838200"/>
              <a:ext cx="166385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rgbClr val="CC9900"/>
                  </a:solidFill>
                </a:rPr>
                <a:t>No Transfer</a:t>
              </a:r>
            </a:p>
          </p:txBody>
        </p:sp>
        <p:sp>
          <p:nvSpPr>
            <p:cNvPr id="25613" name="Line 111"/>
            <p:cNvSpPr>
              <a:spLocks noChangeShapeType="1"/>
            </p:cNvSpPr>
            <p:nvPr/>
          </p:nvSpPr>
          <p:spPr bwMode="auto">
            <a:xfrm>
              <a:off x="1752600" y="1143000"/>
              <a:ext cx="152400" cy="914400"/>
            </a:xfrm>
            <a:prstGeom prst="line">
              <a:avLst/>
            </a:prstGeom>
            <a:noFill/>
            <a:ln w="38100">
              <a:solidFill>
                <a:srgbClr val="CC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662738" y="1295400"/>
            <a:ext cx="2370137" cy="1717675"/>
            <a:chOff x="6640288" y="1295400"/>
            <a:chExt cx="2370362" cy="1717596"/>
          </a:xfrm>
        </p:grpSpPr>
        <p:grpSp>
          <p:nvGrpSpPr>
            <p:cNvPr id="25608" name="Group 16"/>
            <p:cNvGrpSpPr>
              <a:grpSpLocks/>
            </p:cNvGrpSpPr>
            <p:nvPr/>
          </p:nvGrpSpPr>
          <p:grpSpPr bwMode="auto">
            <a:xfrm>
              <a:off x="7086600" y="1295400"/>
              <a:ext cx="1924050" cy="1219201"/>
              <a:chOff x="7086600" y="1295400"/>
              <a:chExt cx="1924050" cy="1219201"/>
            </a:xfrm>
          </p:grpSpPr>
          <p:sp>
            <p:nvSpPr>
              <p:cNvPr id="25610" name="Text Box 100"/>
              <p:cNvSpPr txBox="1">
                <a:spLocks noChangeArrowheads="1"/>
              </p:cNvSpPr>
              <p:nvPr/>
            </p:nvSpPr>
            <p:spPr bwMode="auto">
              <a:xfrm>
                <a:off x="7315200" y="1295400"/>
                <a:ext cx="16954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0000"/>
                    </a:solidFill>
                  </a:rPr>
                  <a:t>Target Task Time</a:t>
                </a:r>
              </a:p>
            </p:txBody>
          </p:sp>
          <p:sp>
            <p:nvSpPr>
              <p:cNvPr id="25611" name="Line 101"/>
              <p:cNvSpPr>
                <a:spLocks noChangeShapeType="1"/>
              </p:cNvSpPr>
              <p:nvPr/>
            </p:nvSpPr>
            <p:spPr bwMode="auto">
              <a:xfrm flipH="1">
                <a:off x="7086600" y="1752600"/>
                <a:ext cx="609600" cy="7620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09" name="TextBox 15"/>
            <p:cNvSpPr txBox="1">
              <a:spLocks noChangeArrowheads="1"/>
            </p:cNvSpPr>
            <p:nvPr/>
          </p:nvSpPr>
          <p:spPr bwMode="auto">
            <a:xfrm>
              <a:off x="6640288" y="1905000"/>
              <a:ext cx="59022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6600">
                  <a:solidFill>
                    <a:srgbClr val="FF0000"/>
                  </a:solidFill>
                </a:rPr>
                <a:t>}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7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similar target task, the transferred knowledge </a:t>
            </a:r>
            <a:r>
              <a:rPr lang="en-US" dirty="0" smtClean="0"/>
              <a:t>… [can] significantly </a:t>
            </a:r>
            <a:r>
              <a:rPr lang="en-US" dirty="0"/>
              <a:t>improve its performance.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>
                <a:solidFill>
                  <a:srgbClr val="FF0000"/>
                </a:solidFill>
              </a:rPr>
              <a:t>how do we define the similar task </a:t>
            </a:r>
            <a:r>
              <a:rPr lang="en-US" dirty="0"/>
              <a:t>more specifically? </a:t>
            </a:r>
          </a:p>
          <a:p>
            <a:pPr lvl="1"/>
            <a:r>
              <a:rPr lang="en-US" dirty="0" smtClean="0"/>
              <a:t>Same </a:t>
            </a:r>
            <a:r>
              <a:rPr lang="en-US" dirty="0"/>
              <a:t>state-action </a:t>
            </a:r>
            <a:r>
              <a:rPr lang="en-US" dirty="0" smtClean="0"/>
              <a:t>space</a:t>
            </a:r>
            <a:endParaRPr lang="en-US" dirty="0"/>
          </a:p>
          <a:p>
            <a:pPr lvl="1"/>
            <a:r>
              <a:rPr lang="en-US" dirty="0" smtClean="0"/>
              <a:t>similar objectives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8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5181600"/>
          </a:xfrm>
        </p:spPr>
        <p:txBody>
          <a:bodyPr/>
          <a:lstStyle/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endParaRPr lang="en-US" sz="2400" dirty="0">
              <a:latin typeface="Times New Roman" charset="0"/>
            </a:endParaRPr>
          </a:p>
          <a:p>
            <a:pPr lvl="1" eaLnBrk="1" hangingPunct="1"/>
            <a:r>
              <a:rPr lang="en-US" sz="2400" dirty="0">
                <a:latin typeface="Times New Roman" charset="0"/>
              </a:rPr>
              <a:t>Is transfer beneficial for a given pair of tasks? </a:t>
            </a:r>
          </a:p>
          <a:p>
            <a:pPr lvl="2" eaLnBrk="1" hangingPunct="1"/>
            <a:r>
              <a:rPr lang="en-US" sz="2000" dirty="0">
                <a:latin typeface="Times New Roman" charset="0"/>
              </a:rPr>
              <a:t>Avoid </a:t>
            </a:r>
            <a:r>
              <a:rPr lang="en-US" sz="2000" dirty="0">
                <a:solidFill>
                  <a:schemeClr val="accent2"/>
                </a:solidFill>
                <a:latin typeface="Times New Roman" charset="0"/>
              </a:rPr>
              <a:t>Negative Transfer</a:t>
            </a:r>
            <a:r>
              <a:rPr lang="en-US" sz="2000" dirty="0" smtClean="0">
                <a:latin typeface="Times New Roman" charset="0"/>
              </a:rPr>
              <a:t>?</a:t>
            </a:r>
          </a:p>
          <a:p>
            <a:pPr lvl="2" eaLnBrk="1" hangingPunct="1"/>
            <a:r>
              <a:rPr lang="en-US" sz="2000" dirty="0" smtClean="0">
                <a:latin typeface="Times New Roman" charset="0"/>
              </a:rPr>
              <a:t>Reduce total </a:t>
            </a:r>
            <a:r>
              <a:rPr lang="en-US" sz="2000" dirty="0" smtClean="0">
                <a:solidFill>
                  <a:schemeClr val="accent2"/>
                </a:solidFill>
                <a:latin typeface="Times New Roman" charset="0"/>
              </a:rPr>
              <a:t>time metric</a:t>
            </a:r>
            <a:r>
              <a:rPr lang="en-US" sz="2000" dirty="0" smtClean="0">
                <a:latin typeface="Times New Roman" charset="0"/>
              </a:rPr>
              <a:t>?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57347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Times New Roman" charset="0"/>
              </a:rPr>
              <a:t>Effects </a:t>
            </a:r>
            <a:r>
              <a:rPr lang="en-US" sz="4000" dirty="0">
                <a:latin typeface="Times New Roman" charset="0"/>
              </a:rPr>
              <a:t>of Task Similarity</a:t>
            </a:r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1066800" y="3632200"/>
            <a:ext cx="6858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304800" y="3784600"/>
            <a:ext cx="17192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Transfer </a:t>
            </a:r>
            <a:r>
              <a:rPr lang="en-US" sz="2000">
                <a:solidFill>
                  <a:srgbClr val="333399"/>
                </a:solidFill>
              </a:rPr>
              <a:t>trivial</a:t>
            </a:r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6705600" y="3784600"/>
            <a:ext cx="2212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/>
              <a:t>Transfer </a:t>
            </a:r>
            <a:r>
              <a:rPr lang="en-US" sz="2000">
                <a:solidFill>
                  <a:srgbClr val="333399"/>
                </a:solidFill>
              </a:rPr>
              <a:t>impossible</a:t>
            </a:r>
          </a:p>
        </p:txBody>
      </p:sp>
      <p:sp>
        <p:nvSpPr>
          <p:cNvPr id="57351" name="Text Box 8"/>
          <p:cNvSpPr txBox="1">
            <a:spLocks noChangeArrowheads="1"/>
          </p:cNvSpPr>
          <p:nvPr/>
        </p:nvSpPr>
        <p:spPr bwMode="auto">
          <a:xfrm>
            <a:off x="152400" y="3098800"/>
            <a:ext cx="280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Source </a:t>
            </a:r>
            <a:r>
              <a:rPr lang="en-US" sz="2000">
                <a:solidFill>
                  <a:srgbClr val="FF0000"/>
                </a:solidFill>
              </a:rPr>
              <a:t>identical</a:t>
            </a:r>
            <a:r>
              <a:rPr lang="en-US" sz="2000"/>
              <a:t> to Target</a:t>
            </a:r>
          </a:p>
        </p:txBody>
      </p:sp>
      <p:sp>
        <p:nvSpPr>
          <p:cNvPr id="57352" name="Text Box 9"/>
          <p:cNvSpPr txBox="1">
            <a:spLocks noChangeArrowheads="1"/>
          </p:cNvSpPr>
          <p:nvPr/>
        </p:nvSpPr>
        <p:spPr bwMode="auto">
          <a:xfrm>
            <a:off x="6110288" y="3082925"/>
            <a:ext cx="288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/>
              <a:t>Source </a:t>
            </a:r>
            <a:r>
              <a:rPr lang="en-US" sz="2000">
                <a:solidFill>
                  <a:srgbClr val="FF0000"/>
                </a:solidFill>
              </a:rPr>
              <a:t>unrelated</a:t>
            </a:r>
            <a:r>
              <a:rPr lang="en-US" sz="2000"/>
              <a:t> to Target</a:t>
            </a:r>
            <a:endParaRPr lang="en-US" sz="2000">
              <a:solidFill>
                <a:srgbClr val="33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8332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lightworld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676400"/>
            <a:ext cx="4953000" cy="494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28600" y="914400"/>
            <a:ext cx="8540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  <a:endParaRPr lang="en-US" dirty="0">
              <a:latin typeface="+mn-lt"/>
            </a:endParaRPr>
          </a:p>
        </p:txBody>
      </p:sp>
      <p:pic>
        <p:nvPicPr>
          <p:cNvPr id="79" name="Picture 78" descr="mazes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0"/>
            <a:ext cx="9144000" cy="27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4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Transfer Domains</a:t>
            </a:r>
            <a:endParaRPr lang="en-US" dirty="0"/>
          </a:p>
        </p:txBody>
      </p:sp>
      <p:grpSp>
        <p:nvGrpSpPr>
          <p:cNvPr id="3" name="Group 75"/>
          <p:cNvGrpSpPr/>
          <p:nvPr/>
        </p:nvGrpSpPr>
        <p:grpSpPr>
          <a:xfrm>
            <a:off x="762000" y="2819400"/>
            <a:ext cx="3429000" cy="3429000"/>
            <a:chOff x="381000" y="3429000"/>
            <a:chExt cx="2819400" cy="28194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1000" y="34290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Oval 9"/>
            <p:cNvSpPr>
              <a:spLocks noChangeArrowheads="1"/>
            </p:cNvSpPr>
            <p:nvPr/>
          </p:nvSpPr>
          <p:spPr bwMode="auto">
            <a:xfrm>
              <a:off x="1992085" y="34737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5" name="Oval 10"/>
            <p:cNvSpPr>
              <a:spLocks noChangeArrowheads="1"/>
            </p:cNvSpPr>
            <p:nvPr/>
          </p:nvSpPr>
          <p:spPr bwMode="auto">
            <a:xfrm>
              <a:off x="1410305" y="55771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auto">
            <a:xfrm>
              <a:off x="1813076" y="57113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7" name="Oval 12"/>
            <p:cNvSpPr>
              <a:spLocks noChangeArrowheads="1"/>
            </p:cNvSpPr>
            <p:nvPr/>
          </p:nvSpPr>
          <p:spPr bwMode="auto">
            <a:xfrm>
              <a:off x="2171095" y="45478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28" name="Oval 13"/>
            <p:cNvSpPr>
              <a:spLocks noChangeArrowheads="1"/>
            </p:cNvSpPr>
            <p:nvPr/>
          </p:nvSpPr>
          <p:spPr bwMode="auto">
            <a:xfrm>
              <a:off x="828524" y="34737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649515" y="36080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4953000" y="2819400"/>
            <a:ext cx="3429000" cy="3429000"/>
            <a:chOff x="2895600" y="3276600"/>
            <a:chExt cx="2819400" cy="2819400"/>
          </a:xfrm>
        </p:grpSpPr>
        <p:sp>
          <p:nvSpPr>
            <p:cNvPr id="32" name="Rectangle 2"/>
            <p:cNvSpPr>
              <a:spLocks noChangeArrowheads="1"/>
            </p:cNvSpPr>
            <p:nvPr/>
          </p:nvSpPr>
          <p:spPr bwMode="auto">
            <a:xfrm>
              <a:off x="2895600" y="3276600"/>
              <a:ext cx="2819400" cy="2819400"/>
            </a:xfrm>
            <a:prstGeom prst="rect">
              <a:avLst/>
            </a:prstGeom>
            <a:solidFill>
              <a:srgbClr val="33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4506685" y="3321352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59" name="Oval 21"/>
            <p:cNvSpPr>
              <a:spLocks noChangeArrowheads="1"/>
            </p:cNvSpPr>
            <p:nvPr/>
          </p:nvSpPr>
          <p:spPr bwMode="auto">
            <a:xfrm>
              <a:off x="3924905" y="5424715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0" name="Oval 22"/>
            <p:cNvSpPr>
              <a:spLocks noChangeArrowheads="1"/>
            </p:cNvSpPr>
            <p:nvPr/>
          </p:nvSpPr>
          <p:spPr bwMode="auto">
            <a:xfrm>
              <a:off x="4327676" y="5558972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1" name="Oval 23"/>
            <p:cNvSpPr>
              <a:spLocks noChangeArrowheads="1"/>
            </p:cNvSpPr>
            <p:nvPr/>
          </p:nvSpPr>
          <p:spPr bwMode="auto">
            <a:xfrm>
              <a:off x="4685695" y="4395409"/>
              <a:ext cx="281567" cy="28156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3343124" y="3321352"/>
              <a:ext cx="140784" cy="14078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4" name="Oval 27"/>
            <p:cNvSpPr>
              <a:spLocks noChangeArrowheads="1"/>
            </p:cNvSpPr>
            <p:nvPr/>
          </p:nvSpPr>
          <p:spPr bwMode="auto">
            <a:xfrm>
              <a:off x="3164115" y="3455609"/>
              <a:ext cx="282500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5" name="Oval 28"/>
            <p:cNvSpPr>
              <a:spLocks noChangeArrowheads="1"/>
            </p:cNvSpPr>
            <p:nvPr/>
          </p:nvSpPr>
          <p:spPr bwMode="auto">
            <a:xfrm>
              <a:off x="5088467" y="4842933"/>
              <a:ext cx="282500" cy="2825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5267476" y="5469467"/>
              <a:ext cx="281567" cy="28250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1" baseline="-25000" dirty="0"/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4953000" y="2819400"/>
            <a:ext cx="3048000" cy="3442564"/>
            <a:chOff x="4191000" y="1295400"/>
            <a:chExt cx="3124200" cy="3528628"/>
          </a:xfrm>
        </p:grpSpPr>
        <p:pic>
          <p:nvPicPr>
            <p:cNvPr id="71" name="Picture 70" descr="breakaway copy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1000" y="1295400"/>
              <a:ext cx="3124200" cy="3528628"/>
            </a:xfrm>
            <a:prstGeom prst="rect">
              <a:avLst/>
            </a:prstGeom>
          </p:spPr>
        </p:pic>
        <p:sp>
          <p:nvSpPr>
            <p:cNvPr id="72" name="Oval 71"/>
            <p:cNvSpPr/>
            <p:nvPr/>
          </p:nvSpPr>
          <p:spPr>
            <a:xfrm>
              <a:off x="4876800" y="27432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8600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99530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04800" y="34290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+mn-lt"/>
              </a:rPr>
              <a:t>All tasks are drawn from the same </a:t>
            </a:r>
            <a:r>
              <a:rPr lang="en-US" sz="2400" i="1" dirty="0" smtClean="0">
                <a:latin typeface="+mn-lt"/>
              </a:rPr>
              <a:t>domain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Task</a:t>
            </a:r>
            <a:r>
              <a:rPr lang="en-US" sz="2000" dirty="0" smtClean="0">
                <a:latin typeface="+mn-lt"/>
              </a:rPr>
              <a:t>: An MDP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Domain</a:t>
            </a:r>
            <a:r>
              <a:rPr lang="en-US" sz="2000" dirty="0" smtClean="0">
                <a:latin typeface="+mn-lt"/>
              </a:rPr>
              <a:t>: Setting for semantically similar tasks</a:t>
            </a:r>
          </a:p>
          <a:p>
            <a:pPr lvl="1" algn="l">
              <a:buFont typeface="Courier New" pitchFamily="49" charset="0"/>
              <a:buChar char="o"/>
            </a:pPr>
            <a:endParaRPr lang="en-US" sz="2000" dirty="0" smtClean="0">
              <a:latin typeface="+mn-lt"/>
            </a:endParaRPr>
          </a:p>
          <a:p>
            <a:pPr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What about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Cross-Domain Transfer</a:t>
            </a:r>
            <a:r>
              <a:rPr lang="en-US" sz="2000" dirty="0" smtClean="0">
                <a:latin typeface="+mn-lt"/>
              </a:rPr>
              <a:t>?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Source task could be much simpler</a:t>
            </a:r>
          </a:p>
          <a:p>
            <a:pPr lvl="1" algn="l">
              <a:buFont typeface="Courier New" pitchFamily="49" charset="0"/>
              <a:buChar char="o"/>
            </a:pPr>
            <a:r>
              <a:rPr lang="en-US" sz="2000" dirty="0" smtClean="0">
                <a:latin typeface="+mn-lt"/>
              </a:rPr>
              <a:t> Show that source and target can be less similar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333399"/>
                </a:solidFill>
              </a:rPr>
              <a:t>Example Transfer Domains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7223" y="914400"/>
            <a:ext cx="90029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/>
              </a:rPr>
              <a:t> Series of mazes with different goals [Fernandez and Veloso, 2006]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 Mazes with different structures [Konidaris and Barto, 2007]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with different numbers of players [Taylor and Stone, 2005]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Keepaway to Breakaway [Torrey et al, 2005]</a:t>
            </a:r>
          </a:p>
        </p:txBody>
      </p:sp>
    </p:spTree>
    <p:extLst>
      <p:ext uri="{BB962C8B-B14F-4D97-AF65-F5344CB8AC3E}">
        <p14:creationId xmlns:p14="http://schemas.microsoft.com/office/powerpoint/2010/main" val="193831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Ringworld</a:t>
            </a:r>
            <a:endParaRPr lang="en-US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4114800"/>
            <a:ext cx="44958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Ringworld</a:t>
            </a: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avoid being tagged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7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 (Q-table with ~8,100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pic>
        <p:nvPicPr>
          <p:cNvPr id="14" name="Picture 13" descr="RingworldForSil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0"/>
            <a:ext cx="3398520" cy="327660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sp>
        <p:nvSpPr>
          <p:cNvPr id="11" name="AutoShape 16"/>
          <p:cNvSpPr>
            <a:spLocks/>
          </p:cNvSpPr>
          <p:nvPr/>
        </p:nvSpPr>
        <p:spPr bwMode="auto">
          <a:xfrm>
            <a:off x="2514600" y="2819400"/>
            <a:ext cx="1981200" cy="495300"/>
          </a:xfrm>
          <a:prstGeom prst="borderCallout1">
            <a:avLst>
              <a:gd name="adj1" fmla="val 23079"/>
              <a:gd name="adj2" fmla="val -3847"/>
              <a:gd name="adj3" fmla="val -12042"/>
              <a:gd name="adj4" fmla="val -6466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Opponent moves directly towards player</a:t>
            </a:r>
          </a:p>
          <a:p>
            <a:pPr algn="ctr"/>
            <a:endParaRPr lang="en-US" dirty="0"/>
          </a:p>
        </p:txBody>
      </p:sp>
      <p:sp>
        <p:nvSpPr>
          <p:cNvPr id="10" name="AutoShape 15"/>
          <p:cNvSpPr>
            <a:spLocks/>
          </p:cNvSpPr>
          <p:nvPr/>
        </p:nvSpPr>
        <p:spPr bwMode="auto">
          <a:xfrm>
            <a:off x="2438400" y="3505200"/>
            <a:ext cx="1752600" cy="762000"/>
          </a:xfrm>
          <a:prstGeom prst="borderCallout1">
            <a:avLst>
              <a:gd name="adj1" fmla="val 15000"/>
              <a:gd name="adj2" fmla="val -4347"/>
              <a:gd name="adj3" fmla="val 20744"/>
              <a:gd name="adj4" fmla="val -8408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stay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run</a:t>
            </a:r>
            <a:r>
              <a:rPr lang="en-US" sz="1400" dirty="0">
                <a:latin typeface="+mn-lt"/>
              </a:rPr>
              <a:t> towards a pre-defined location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5181600" y="685800"/>
            <a:ext cx="3505200" cy="3505200"/>
          </a:xfrm>
          <a:prstGeom prst="rect">
            <a:avLst/>
          </a:prstGeom>
          <a:solidFill>
            <a:srgbClr val="339933"/>
          </a:solidFill>
          <a:ln w="76200" algn="ctr">
            <a:solidFill>
              <a:srgbClr val="EDA5E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" name="Line 29"/>
          <p:cNvSpPr>
            <a:spLocks noChangeShapeType="1"/>
          </p:cNvSpPr>
          <p:nvPr/>
        </p:nvSpPr>
        <p:spPr bwMode="auto">
          <a:xfrm flipH="1">
            <a:off x="6962019" y="1213152"/>
            <a:ext cx="389467" cy="178041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H="1" flipV="1">
            <a:off x="6962019" y="2993571"/>
            <a:ext cx="166914" cy="100148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5682343" y="1380067"/>
            <a:ext cx="1279676" cy="16135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6628190" y="2993571"/>
            <a:ext cx="333829" cy="8345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7" name="Line 30"/>
          <p:cNvSpPr>
            <a:spLocks noChangeShapeType="1"/>
          </p:cNvSpPr>
          <p:nvPr/>
        </p:nvSpPr>
        <p:spPr bwMode="auto">
          <a:xfrm flipH="1">
            <a:off x="6962019" y="2548467"/>
            <a:ext cx="612019" cy="4451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8" name="Line 32"/>
          <p:cNvSpPr>
            <a:spLocks noChangeShapeType="1"/>
          </p:cNvSpPr>
          <p:nvPr/>
        </p:nvSpPr>
        <p:spPr bwMode="auto">
          <a:xfrm flipV="1">
            <a:off x="5682343" y="1213152"/>
            <a:ext cx="16691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9" name="Line 33"/>
          <p:cNvSpPr>
            <a:spLocks noChangeShapeType="1"/>
          </p:cNvSpPr>
          <p:nvPr/>
        </p:nvSpPr>
        <p:spPr bwMode="auto">
          <a:xfrm>
            <a:off x="5682343" y="1380067"/>
            <a:ext cx="945848" cy="24480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0" name="Line 34"/>
          <p:cNvSpPr>
            <a:spLocks noChangeShapeType="1"/>
          </p:cNvSpPr>
          <p:nvPr/>
        </p:nvSpPr>
        <p:spPr bwMode="auto">
          <a:xfrm>
            <a:off x="5682343" y="1380067"/>
            <a:ext cx="1446590" cy="261499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5682343" y="1380067"/>
            <a:ext cx="1891695" cy="1168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>
            <a:off x="7351486" y="1213152"/>
            <a:ext cx="222552" cy="13353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6628190" y="2548467"/>
            <a:ext cx="945848" cy="127967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4" name="Line 38"/>
          <p:cNvSpPr>
            <a:spLocks noChangeShapeType="1"/>
          </p:cNvSpPr>
          <p:nvPr/>
        </p:nvSpPr>
        <p:spPr bwMode="auto">
          <a:xfrm>
            <a:off x="6628190" y="3828143"/>
            <a:ext cx="500743" cy="16691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5" name="Line 39"/>
          <p:cNvSpPr>
            <a:spLocks noChangeShapeType="1"/>
          </p:cNvSpPr>
          <p:nvPr/>
        </p:nvSpPr>
        <p:spPr bwMode="auto">
          <a:xfrm flipH="1">
            <a:off x="7128933" y="1213152"/>
            <a:ext cx="222552" cy="278190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6" name="Freeform 44"/>
          <p:cNvSpPr>
            <a:spLocks/>
          </p:cNvSpPr>
          <p:nvPr/>
        </p:nvSpPr>
        <p:spPr bwMode="auto">
          <a:xfrm>
            <a:off x="6150630" y="1336020"/>
            <a:ext cx="111276" cy="333829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7" name="Freeform 45"/>
          <p:cNvSpPr>
            <a:spLocks/>
          </p:cNvSpPr>
          <p:nvPr/>
        </p:nvSpPr>
        <p:spPr bwMode="auto">
          <a:xfrm rot="3830264">
            <a:off x="6145994" y="2379234"/>
            <a:ext cx="83457" cy="166914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8" name="Oval 9"/>
          <p:cNvSpPr>
            <a:spLocks noChangeArrowheads="1"/>
          </p:cNvSpPr>
          <p:nvPr/>
        </p:nvSpPr>
        <p:spPr bwMode="auto">
          <a:xfrm>
            <a:off x="7184571" y="1046238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59" name="Oval 10"/>
          <p:cNvSpPr>
            <a:spLocks noChangeArrowheads="1"/>
          </p:cNvSpPr>
          <p:nvPr/>
        </p:nvSpPr>
        <p:spPr bwMode="auto">
          <a:xfrm>
            <a:off x="6461276" y="3661229"/>
            <a:ext cx="35005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3</a:t>
            </a:r>
            <a:endParaRPr lang="en-US" b="1" baseline="-25000" dirty="0"/>
          </a:p>
        </p:txBody>
      </p:sp>
      <p:sp>
        <p:nvSpPr>
          <p:cNvPr id="60" name="Oval 11"/>
          <p:cNvSpPr>
            <a:spLocks noChangeArrowheads="1"/>
          </p:cNvSpPr>
          <p:nvPr/>
        </p:nvSpPr>
        <p:spPr bwMode="auto">
          <a:xfrm>
            <a:off x="6962019" y="3828143"/>
            <a:ext cx="351216" cy="35121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2</a:t>
            </a:r>
            <a:endParaRPr lang="en-US" b="1" baseline="-25000" dirty="0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7407124" y="2381552"/>
            <a:ext cx="350056" cy="350056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T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sp>
        <p:nvSpPr>
          <p:cNvPr id="62" name="Oval 13"/>
          <p:cNvSpPr>
            <a:spLocks noChangeArrowheads="1"/>
          </p:cNvSpPr>
          <p:nvPr/>
        </p:nvSpPr>
        <p:spPr bwMode="auto">
          <a:xfrm>
            <a:off x="5737981" y="1046238"/>
            <a:ext cx="175029" cy="175029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6962019" y="2882295"/>
            <a:ext cx="0" cy="22255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" name="Line 25"/>
          <p:cNvSpPr>
            <a:spLocks noChangeShapeType="1"/>
          </p:cNvSpPr>
          <p:nvPr/>
        </p:nvSpPr>
        <p:spPr bwMode="auto">
          <a:xfrm flipH="1">
            <a:off x="6850743" y="2993571"/>
            <a:ext cx="22255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5515429" y="1213152"/>
            <a:ext cx="351216" cy="351216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/>
              <a:t>K</a:t>
            </a:r>
            <a:r>
              <a:rPr lang="en-US" sz="2000" b="1" baseline="-25000" dirty="0"/>
              <a:t>1</a:t>
            </a:r>
            <a:endParaRPr lang="en-US" b="1" baseline="-25000" dirty="0"/>
          </a:p>
        </p:txBody>
      </p:sp>
      <p:cxnSp>
        <p:nvCxnSpPr>
          <p:cNvPr id="67" name="Straight Connector 66"/>
          <p:cNvCxnSpPr/>
          <p:nvPr/>
        </p:nvCxnSpPr>
        <p:spPr>
          <a:xfrm rot="5400000">
            <a:off x="533400" y="3048000"/>
            <a:ext cx="9144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</p:spTree>
    <p:extLst>
      <p:ext uri="{BB962C8B-B14F-4D97-AF65-F5344CB8AC3E}">
        <p14:creationId xmlns:p14="http://schemas.microsoft.com/office/powerpoint/2010/main" val="209418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0" grpId="0" animBg="1"/>
      <p:bldP spid="10" grpId="1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Source Task: Knight’s Joust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04800" y="4061698"/>
            <a:ext cx="4572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0066FF"/>
                </a:solidFill>
                <a:latin typeface="+mn-lt"/>
              </a:rPr>
              <a:t>Knight’s </a:t>
            </a:r>
            <a:r>
              <a:rPr lang="en-US" b="1" dirty="0" smtClean="0">
                <a:solidFill>
                  <a:srgbClr val="0066FF"/>
                </a:solidFill>
                <a:latin typeface="+mn-lt"/>
              </a:rPr>
              <a:t>Joust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Travel from start to goal </a:t>
            </a:r>
            <a:r>
              <a:rPr lang="en-US" sz="1600" dirty="0" smtClean="0">
                <a:latin typeface="+mn-lt"/>
              </a:rPr>
              <a:t>line</a:t>
            </a:r>
            <a:endParaRPr lang="en-US" sz="1600" dirty="0">
              <a:latin typeface="+mn-lt"/>
            </a:endParaRPr>
          </a:p>
          <a:p>
            <a:pPr algn="l"/>
            <a:endParaRPr lang="en-US" sz="1600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2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Fully Observable</a:t>
            </a:r>
          </a:p>
          <a:p>
            <a:pPr algn="l"/>
            <a:r>
              <a:rPr lang="en-US" sz="1600" dirty="0">
                <a:latin typeface="+mn-lt"/>
              </a:rPr>
              <a:t>Discrete State </a:t>
            </a:r>
            <a:r>
              <a:rPr lang="en-US" sz="1600" dirty="0" smtClean="0">
                <a:latin typeface="+mn-lt"/>
              </a:rPr>
              <a:t>Space</a:t>
            </a:r>
            <a:r>
              <a:rPr lang="en-US" sz="1600" dirty="0" smtClean="0"/>
              <a:t> (Q-table with ~600 s,a pairs)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Deterministic Actions</a:t>
            </a:r>
          </a:p>
        </p:txBody>
      </p:sp>
      <p:pic>
        <p:nvPicPr>
          <p:cNvPr id="15" name="Picture 14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solidFill>
              <a:srgbClr val="BDDF41"/>
            </a:solidFill>
          </a:ln>
        </p:spPr>
      </p:pic>
      <p:grpSp>
        <p:nvGrpSpPr>
          <p:cNvPr id="2" name="Group 44"/>
          <p:cNvGrpSpPr/>
          <p:nvPr/>
        </p:nvGrpSpPr>
        <p:grpSpPr>
          <a:xfrm>
            <a:off x="5181600" y="685800"/>
            <a:ext cx="3505200" cy="3505200"/>
            <a:chOff x="5181600" y="685800"/>
            <a:chExt cx="3505200" cy="3505200"/>
          </a:xfrm>
        </p:grpSpPr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5181600" y="685800"/>
              <a:ext cx="3505200" cy="3505200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" name="Line 29"/>
            <p:cNvSpPr>
              <a:spLocks noChangeShapeType="1"/>
            </p:cNvSpPr>
            <p:nvPr/>
          </p:nvSpPr>
          <p:spPr bwMode="auto">
            <a:xfrm flipH="1">
              <a:off x="6962019" y="1213152"/>
              <a:ext cx="389467" cy="178041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H="1" flipV="1">
              <a:off x="6962019" y="2993571"/>
              <a:ext cx="166914" cy="10014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>
              <a:off x="5682343" y="1380067"/>
              <a:ext cx="1279676" cy="16135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V="1">
              <a:off x="6628190" y="2993571"/>
              <a:ext cx="333829" cy="8345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 flipH="1">
              <a:off x="6962019" y="2548467"/>
              <a:ext cx="612019" cy="4451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V="1">
              <a:off x="5682343" y="1213152"/>
              <a:ext cx="16691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5682343" y="1380067"/>
              <a:ext cx="945848" cy="24480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>
              <a:off x="5682343" y="1380067"/>
              <a:ext cx="1446590" cy="26149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5682343" y="1380067"/>
              <a:ext cx="1891695" cy="1168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>
              <a:off x="7351486" y="1213152"/>
              <a:ext cx="222552" cy="13353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Line 37"/>
            <p:cNvSpPr>
              <a:spLocks noChangeShapeType="1"/>
            </p:cNvSpPr>
            <p:nvPr/>
          </p:nvSpPr>
          <p:spPr bwMode="auto">
            <a:xfrm flipV="1">
              <a:off x="6628190" y="2548467"/>
              <a:ext cx="945848" cy="12796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6628190" y="3828143"/>
              <a:ext cx="500743" cy="16691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 flipH="1">
              <a:off x="7128933" y="1213152"/>
              <a:ext cx="222552" cy="278190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44"/>
            <p:cNvSpPr>
              <a:spLocks/>
            </p:cNvSpPr>
            <p:nvPr/>
          </p:nvSpPr>
          <p:spPr bwMode="auto">
            <a:xfrm>
              <a:off x="6150630" y="1336020"/>
              <a:ext cx="111276" cy="333829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45"/>
            <p:cNvSpPr>
              <a:spLocks/>
            </p:cNvSpPr>
            <p:nvPr/>
          </p:nvSpPr>
          <p:spPr bwMode="auto">
            <a:xfrm rot="3830264">
              <a:off x="6145994" y="2379234"/>
              <a:ext cx="83457" cy="166914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7184571" y="1046238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6461276" y="3661229"/>
              <a:ext cx="35005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6962019" y="3828143"/>
              <a:ext cx="351216" cy="35121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7407124" y="2381552"/>
              <a:ext cx="350056" cy="35005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T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5737981" y="1046238"/>
              <a:ext cx="175029" cy="17502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>
              <a:off x="6962019" y="2882295"/>
              <a:ext cx="0" cy="22255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H="1">
              <a:off x="6850743" y="2993571"/>
              <a:ext cx="22255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auto">
            <a:xfrm>
              <a:off x="5515429" y="1213152"/>
              <a:ext cx="351216" cy="3512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2000" b="1" dirty="0"/>
                <a:t>K</a:t>
              </a:r>
              <a:r>
                <a:rPr lang="en-US" sz="2000" b="1" baseline="-25000" dirty="0"/>
                <a:t>1</a:t>
              </a:r>
              <a:endParaRPr lang="en-US" b="1" baseline="-25000" dirty="0"/>
            </a:p>
          </p:txBody>
        </p:sp>
      </p:grpSp>
      <p:cxnSp>
        <p:nvCxnSpPr>
          <p:cNvPr id="43" name="Straight Connector 42"/>
          <p:cNvCxnSpPr/>
          <p:nvPr/>
        </p:nvCxnSpPr>
        <p:spPr>
          <a:xfrm rot="16200000" flipH="1">
            <a:off x="1524000" y="2231573"/>
            <a:ext cx="609600" cy="304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KnightsTaskForSlid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62000"/>
            <a:ext cx="2891790" cy="3211830"/>
          </a:xfrm>
          <a:prstGeom prst="rect">
            <a:avLst/>
          </a:prstGeom>
          <a:ln w="76200">
            <a:noFill/>
          </a:ln>
        </p:spPr>
      </p:pic>
      <p:sp>
        <p:nvSpPr>
          <p:cNvPr id="13" name="AutoShape 18"/>
          <p:cNvSpPr>
            <a:spLocks/>
          </p:cNvSpPr>
          <p:nvPr/>
        </p:nvSpPr>
        <p:spPr bwMode="auto">
          <a:xfrm>
            <a:off x="3581400" y="1447800"/>
            <a:ext cx="1371600" cy="838200"/>
          </a:xfrm>
          <a:prstGeom prst="borderCallout1">
            <a:avLst>
              <a:gd name="adj1" fmla="val 51297"/>
              <a:gd name="adj2" fmla="val -683"/>
              <a:gd name="adj3" fmla="val 65259"/>
              <a:gd name="adj4" fmla="val -11581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Opponent moves directly towards player</a:t>
            </a:r>
          </a:p>
        </p:txBody>
      </p:sp>
      <p:sp>
        <p:nvSpPr>
          <p:cNvPr id="12" name="AutoShape 17"/>
          <p:cNvSpPr>
            <a:spLocks/>
          </p:cNvSpPr>
          <p:nvPr/>
        </p:nvSpPr>
        <p:spPr bwMode="auto">
          <a:xfrm>
            <a:off x="3505200" y="2819400"/>
            <a:ext cx="1828800" cy="762000"/>
          </a:xfrm>
          <a:prstGeom prst="borderCallout1">
            <a:avLst>
              <a:gd name="adj1" fmla="val -2143"/>
              <a:gd name="adj2" fmla="val 0"/>
              <a:gd name="adj3" fmla="val -19078"/>
              <a:gd name="adj4" fmla="val -69688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r>
              <a:rPr lang="en-US" sz="1400" dirty="0">
                <a:latin typeface="+mn-lt"/>
              </a:rPr>
              <a:t>Player may </a:t>
            </a:r>
            <a:r>
              <a:rPr lang="en-US" sz="1400" i="1" dirty="0">
                <a:latin typeface="+mn-lt"/>
              </a:rPr>
              <a:t>move North</a:t>
            </a:r>
            <a:r>
              <a:rPr lang="en-US" sz="1400" dirty="0">
                <a:latin typeface="+mn-lt"/>
              </a:rPr>
              <a:t>, or take a </a:t>
            </a:r>
            <a:r>
              <a:rPr lang="en-US" sz="1400" i="1" dirty="0">
                <a:latin typeface="+mn-lt"/>
              </a:rPr>
              <a:t>knight jump</a:t>
            </a:r>
            <a:r>
              <a:rPr lang="en-US" sz="1400" dirty="0">
                <a:latin typeface="+mn-lt"/>
              </a:rPr>
              <a:t> to either side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5410200" y="4366498"/>
            <a:ext cx="3002745" cy="24314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66FF"/>
                </a:solidFill>
                <a:latin typeface="+mn-lt"/>
              </a:rPr>
              <a:t>3 vs. 2 Keepaway</a:t>
            </a:r>
            <a:endParaRPr lang="en-US" b="1" dirty="0">
              <a:solidFill>
                <a:srgbClr val="0066FF"/>
              </a:solidFill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600" dirty="0">
                <a:latin typeface="+mn-lt"/>
              </a:rPr>
              <a:t>: </a:t>
            </a:r>
            <a:r>
              <a:rPr lang="en-US" sz="1600" dirty="0" smtClean="0">
                <a:latin typeface="+mn-lt"/>
              </a:rPr>
              <a:t>Maintain possession </a:t>
            </a:r>
            <a:r>
              <a:rPr lang="en-US" sz="1600" dirty="0">
                <a:latin typeface="+mn-lt"/>
              </a:rPr>
              <a:t>of ball </a:t>
            </a:r>
          </a:p>
          <a:p>
            <a:pPr algn="l"/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5 </a:t>
            </a:r>
            <a:r>
              <a:rPr lang="en-US" sz="1600" dirty="0" smtClean="0">
                <a:latin typeface="+mn-lt"/>
              </a:rPr>
              <a:t>agents</a:t>
            </a: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actions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600" dirty="0">
                <a:latin typeface="+mn-lt"/>
              </a:rPr>
              <a:t> state variables</a:t>
            </a:r>
          </a:p>
          <a:p>
            <a:pPr algn="l"/>
            <a:r>
              <a:rPr lang="en-US" sz="1600" dirty="0">
                <a:latin typeface="+mn-lt"/>
              </a:rPr>
              <a:t>Partially Observable</a:t>
            </a:r>
          </a:p>
          <a:p>
            <a:pPr algn="l"/>
            <a:r>
              <a:rPr lang="en-US" sz="1600" dirty="0">
                <a:latin typeface="+mn-lt"/>
              </a:rPr>
              <a:t>Continuous State Space</a:t>
            </a:r>
          </a:p>
          <a:p>
            <a:pPr algn="l"/>
            <a:r>
              <a:rPr lang="en-US" sz="1600" dirty="0">
                <a:latin typeface="+mn-lt"/>
              </a:rPr>
              <a:t>Stochastic Actions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124200" y="3733800"/>
            <a:ext cx="25146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90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74837"/>
            <a:ext cx="8991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policy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S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dirty="0" smtClean="0"/>
              <a:t>in the source task</a:t>
            </a:r>
          </a:p>
          <a:p>
            <a:pPr lvl="1"/>
            <a:r>
              <a:rPr lang="en-US" dirty="0" smtClean="0"/>
              <a:t>TD, Policy Search, Model-Based, etc.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 a decision list, </a:t>
            </a:r>
            <a:r>
              <a:rPr lang="en-US" dirty="0" smtClean="0">
                <a:solidFill>
                  <a:srgbClr val="0000FF"/>
                </a:solidFill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</a:rPr>
              <a:t>source</a:t>
            </a:r>
            <a:r>
              <a:rPr lang="en-US" dirty="0" smtClean="0"/>
              <a:t>, summarizing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Translate (D</a:t>
            </a:r>
            <a:r>
              <a:rPr lang="en-US" baseline="-25000" dirty="0" smtClean="0">
                <a:cs typeface="Times New Roman"/>
              </a:rPr>
              <a:t>source</a:t>
            </a:r>
            <a:r>
              <a:rPr lang="en-US" dirty="0" smtClean="0">
                <a:cs typeface="Times New Roman"/>
              </a:rPr>
              <a:t>) </a:t>
            </a:r>
            <a:r>
              <a:rPr lang="en-US" dirty="0" smtClean="0">
                <a:latin typeface="Arial"/>
                <a:cs typeface="Arial"/>
              </a:rPr>
              <a:t>→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Times New Roman"/>
              </a:rPr>
              <a:t> (applies to target task)</a:t>
            </a:r>
          </a:p>
          <a:p>
            <a:pPr marL="914400" lvl="1" indent="-514350"/>
            <a:r>
              <a:rPr lang="en-US" dirty="0" smtClean="0">
                <a:cs typeface="Times New Roman"/>
              </a:rPr>
              <a:t>State variables and actions can differ in two tasks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Times New Roman"/>
              </a:rPr>
              <a:t>Use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baseline="-25000" dirty="0" smtClean="0">
                <a:solidFill>
                  <a:srgbClr val="0000FF"/>
                </a:solidFill>
                <a:latin typeface="Arial"/>
                <a:cs typeface="Arial"/>
              </a:rPr>
              <a:t>target</a:t>
            </a:r>
            <a:r>
              <a:rPr lang="en-US" dirty="0" smtClean="0">
                <a:cs typeface="Arial"/>
              </a:rPr>
              <a:t> to learn a policy in target task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 smtClean="0">
              <a:cs typeface="Arial"/>
            </a:endParaRPr>
          </a:p>
          <a:p>
            <a:pPr marL="514350" indent="-514350">
              <a:buNone/>
            </a:pPr>
            <a:r>
              <a:rPr lang="en-US" dirty="0" smtClean="0">
                <a:cs typeface="Arial"/>
              </a:rPr>
              <a:t>Allows for different 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learning methods </a:t>
            </a:r>
            <a:r>
              <a:rPr lang="en-US" dirty="0" smtClean="0">
                <a:cs typeface="Arial"/>
              </a:rPr>
              <a:t>and</a:t>
            </a:r>
            <a:r>
              <a:rPr lang="en-US" dirty="0" smtClean="0">
                <a:solidFill>
                  <a:srgbClr val="FF0000"/>
                </a:solidFill>
                <a:cs typeface="Arial"/>
              </a:rPr>
              <a:t> function approximators</a:t>
            </a:r>
            <a:r>
              <a:rPr lang="en-US" dirty="0" smtClean="0">
                <a:cs typeface="Arial"/>
              </a:rPr>
              <a:t> in source and target tasks</a:t>
            </a:r>
            <a:endParaRPr lang="en-US" dirty="0" smtClean="0"/>
          </a:p>
        </p:txBody>
      </p:sp>
      <p:graphicFrame>
        <p:nvGraphicFramePr>
          <p:cNvPr id="13" name="Content Placeholder 7"/>
          <p:cNvGraphicFramePr>
            <a:graphicFrameLocks/>
          </p:cNvGraphicFramePr>
          <p:nvPr/>
        </p:nvGraphicFramePr>
        <p:xfrm>
          <a:off x="152400" y="9144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08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4"/>
          <p:cNvGrpSpPr/>
          <p:nvPr/>
        </p:nvGrpSpPr>
        <p:grpSpPr>
          <a:xfrm>
            <a:off x="2819400" y="3657600"/>
            <a:ext cx="3505200" cy="2438400"/>
            <a:chOff x="2743200" y="1905000"/>
            <a:chExt cx="3505200" cy="2438400"/>
          </a:xfrm>
        </p:grpSpPr>
        <p:grpSp>
          <p:nvGrpSpPr>
            <p:cNvPr id="4" name="Group 8"/>
            <p:cNvGrpSpPr/>
            <p:nvPr/>
          </p:nvGrpSpPr>
          <p:grpSpPr>
            <a:xfrm>
              <a:off x="2743200" y="2362200"/>
              <a:ext cx="3505200" cy="1981200"/>
              <a:chOff x="533400" y="4572000"/>
              <a:chExt cx="3505200" cy="1981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3400" y="4572000"/>
                <a:ext cx="3505200" cy="1981200"/>
              </a:xfrm>
              <a:prstGeom prst="rect">
                <a:avLst/>
              </a:prstGeom>
              <a:solidFill>
                <a:srgbClr val="BDDF4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47799" y="4724400"/>
                <a:ext cx="1447800" cy="533400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Environment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1447799" y="5867400"/>
                <a:ext cx="1447800" cy="533400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solidFill>
                      <a:schemeClr val="tx1"/>
                    </a:solidFill>
                  </a:rPr>
                  <a:t>Agent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" name="Elbow Connector 12"/>
              <p:cNvCxnSpPr>
                <a:stCxn id="12" idx="1"/>
                <a:endCxn id="11" idx="1"/>
              </p:cNvCxnSpPr>
              <p:nvPr/>
            </p:nvCxnSpPr>
            <p:spPr>
              <a:xfrm rot="10800000">
                <a:off x="14477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Elbow Connector 13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Elbow Connector 14"/>
              <p:cNvCxnSpPr>
                <a:stCxn id="11" idx="3"/>
                <a:endCxn id="12" idx="3"/>
              </p:cNvCxnSpPr>
              <p:nvPr/>
            </p:nvCxnSpPr>
            <p:spPr>
              <a:xfrm>
                <a:off x="2895599" y="4991100"/>
                <a:ext cx="1588" cy="1143000"/>
              </a:xfrm>
              <a:prstGeom prst="bentConnector3">
                <a:avLst>
                  <a:gd name="adj1" fmla="val 14395466"/>
                </a:avLst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895599" y="4876800"/>
                <a:ext cx="4572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2667793" y="5562600"/>
                <a:ext cx="1370806" cy="7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10800000">
                <a:off x="2895599" y="6248400"/>
                <a:ext cx="457200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587829" y="5388430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Action</a:t>
                </a:r>
                <a:endParaRPr lang="en-US" sz="1200" b="1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01687" y="5410200"/>
                <a:ext cx="5597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State</a:t>
                </a:r>
                <a:endParaRPr lang="en-US" sz="1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299294" y="5410200"/>
                <a:ext cx="7393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/>
                  <a:t>Reward</a:t>
                </a:r>
                <a:endParaRPr lang="en-US" sz="1200" b="1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429000" y="1905000"/>
              <a:ext cx="1873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Source Task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Content Placeholder 2"/>
          <p:cNvSpPr txBox="1">
            <a:spLocks/>
          </p:cNvSpPr>
          <p:nvPr/>
        </p:nvSpPr>
        <p:spPr>
          <a:xfrm>
            <a:off x="228600" y="1981200"/>
            <a:ext cx="87630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work we use Sarsa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latin typeface="+mn-lt"/>
              </a:rPr>
              <a:t>Q : S × A </a:t>
            </a:r>
            <a:r>
              <a:rPr lang="en-US" sz="2400" dirty="0" smtClean="0">
                <a:latin typeface="+mn-lt"/>
                <a:cs typeface="Arial"/>
              </a:rPr>
              <a:t>→ Return</a:t>
            </a: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32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Other learning methods possible</a:t>
            </a: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ek0FrCaogcs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1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81000" y="3810000"/>
            <a:ext cx="3505200" cy="1981200"/>
          </a:xfrm>
          <a:prstGeom prst="rect">
            <a:avLst/>
          </a:prstGeom>
          <a:solidFill>
            <a:srgbClr val="BDD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Content Placeholder 2"/>
          <p:cNvSpPr txBox="1">
            <a:spLocks/>
          </p:cNvSpPr>
          <p:nvPr/>
        </p:nvSpPr>
        <p:spPr>
          <a:xfrm>
            <a:off x="0" y="1828800"/>
            <a:ext cx="8991600" cy="1630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learned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policy to record S, A pairs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Use JRip (RIPPER in Weka) to learn a decision list</a:t>
            </a: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95399" y="4038600"/>
            <a:ext cx="1447800" cy="533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95399" y="5181600"/>
            <a:ext cx="1447800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Agent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>
            <a:off x="12953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6" idx="3"/>
            <a:endCxn id="27" idx="3"/>
          </p:cNvCxnSpPr>
          <p:nvPr/>
        </p:nvCxnSpPr>
        <p:spPr>
          <a:xfrm>
            <a:off x="2743199" y="4305300"/>
            <a:ext cx="1588" cy="1143000"/>
          </a:xfrm>
          <a:prstGeom prst="bentConnector3">
            <a:avLst>
              <a:gd name="adj1" fmla="val 1439546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43199" y="4191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515393" y="4876800"/>
            <a:ext cx="1370806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2743199" y="55626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35429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Action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9287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</a:rPr>
              <a:t>State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46894" y="4724400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Reward</a:t>
            </a:r>
            <a:endParaRPr lang="en-US" sz="12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4544" y="470263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49286" y="47244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41370" y="5029200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State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9008" y="5029200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Action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17570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301408" y="5334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4038600" y="38100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3429000"/>
            <a:ext cx="2971800" cy="138499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4 and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&gt; 5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&lt; 3 </a:t>
            </a:r>
            <a:r>
              <a:rPr lang="en-US" sz="2000" dirty="0" smtClean="0">
                <a:latin typeface="Arial"/>
                <a:cs typeface="Arial"/>
              </a:rPr>
              <a:t>→</a:t>
            </a:r>
            <a:r>
              <a:rPr lang="en-US" sz="2000" dirty="0" smtClean="0"/>
              <a:t> a</a:t>
            </a:r>
            <a:r>
              <a:rPr lang="en-US" sz="2000" baseline="-25000" dirty="0" smtClean="0"/>
              <a:t>2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ELSEIF</a:t>
            </a:r>
            <a:r>
              <a:rPr lang="en-US" sz="2000" dirty="0" smtClean="0"/>
              <a:t> s</a:t>
            </a:r>
            <a:r>
              <a:rPr lang="en-US" sz="2000" baseline="-25000" dirty="0"/>
              <a:t>3</a:t>
            </a:r>
            <a:r>
              <a:rPr lang="en-US" sz="2000" dirty="0" smtClean="0"/>
              <a:t> </a:t>
            </a:r>
            <a:r>
              <a:rPr lang="en-US" sz="2000" dirty="0"/>
              <a:t>&gt;</a:t>
            </a:r>
            <a:r>
              <a:rPr lang="en-US" sz="2000" dirty="0" smtClean="0"/>
              <a:t> </a:t>
            </a:r>
            <a:r>
              <a:rPr lang="en-US" sz="2000" dirty="0"/>
              <a:t>7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Arial"/>
                <a:cs typeface="Arial"/>
              </a:rPr>
              <a:t>→ </a:t>
            </a:r>
            <a:r>
              <a:rPr lang="en-US" sz="2000" dirty="0" smtClean="0"/>
              <a:t>a</a:t>
            </a:r>
            <a:r>
              <a:rPr lang="en-US" sz="2000" baseline="-25000" dirty="0" smtClean="0"/>
              <a:t>1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baseline="-25000" dirty="0"/>
              <a:t>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54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21823 -0.009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-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1614 -0.005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8" grpId="0"/>
      <p:bldP spid="38" grpId="1"/>
      <p:bldP spid="37" grpId="0"/>
      <p:bldP spid="37" grpId="1"/>
      <p:bldP spid="39" grpId="0"/>
      <p:bldP spid="40" grpId="0"/>
      <p:bldP spid="41" grpId="0"/>
      <p:bldP spid="42" grpId="0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304800" y="2057400"/>
            <a:ext cx="8534400" cy="2590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Inter-task Mappings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x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→s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Given state variable in target task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(some x from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 =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 x</a:t>
            </a:r>
            <a:r>
              <a:rPr kumimoji="0" lang="en-US" sz="1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Return corresponding state variable in source task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FF0000"/>
                </a:solidFill>
                <a:cs typeface="Times New Roman" pitchFamily="18" charset="0"/>
              </a:rPr>
              <a:t>χ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target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→a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source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Similar, but for actions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4953000" y="3886200"/>
            <a:ext cx="3181350" cy="2457450"/>
            <a:chOff x="5619750" y="2762250"/>
            <a:chExt cx="3181350" cy="2457450"/>
          </a:xfrm>
        </p:grpSpPr>
        <p:pic>
          <p:nvPicPr>
            <p:cNvPr id="25" name="Picture 4" descr="ch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9750" y="2762250"/>
              <a:ext cx="3181350" cy="2457450"/>
            </a:xfrm>
            <a:prstGeom prst="rect">
              <a:avLst/>
            </a:prstGeom>
            <a:noFill/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5812972" y="4539344"/>
              <a:ext cx="678391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7979002" y="4528458"/>
              <a:ext cx="780983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+mn-lt"/>
                  <a:cs typeface="Times New Roman" pitchFamily="18" charset="0"/>
                </a:rPr>
                <a:t>rule’</a:t>
              </a:r>
              <a:endParaRPr lang="el-GR" sz="3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29400" y="4343400"/>
              <a:ext cx="110722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translate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400800" y="4857690"/>
            <a:ext cx="47186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4343400"/>
            <a:ext cx="447559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χ </a:t>
            </a:r>
            <a:r>
              <a:rPr lang="en-US" sz="20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57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457200" y="6324600"/>
            <a:ext cx="83820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70"/>
          <p:cNvGrpSpPr/>
          <p:nvPr/>
        </p:nvGrpSpPr>
        <p:grpSpPr>
          <a:xfrm>
            <a:off x="4713514" y="1828800"/>
            <a:ext cx="2601686" cy="2541182"/>
            <a:chOff x="5091215" y="2029030"/>
            <a:chExt cx="3390076" cy="3311237"/>
          </a:xfrm>
        </p:grpSpPr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5091215" y="2029030"/>
              <a:ext cx="3390076" cy="3311237"/>
            </a:xfrm>
            <a:prstGeom prst="rect">
              <a:avLst/>
            </a:prstGeom>
            <a:solidFill>
              <a:srgbClr val="339933"/>
            </a:solidFill>
            <a:ln w="76200" algn="ctr">
              <a:solidFill>
                <a:srgbClr val="EDA5E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5" name="Line 29"/>
            <p:cNvSpPr>
              <a:spLocks noChangeShapeType="1"/>
            </p:cNvSpPr>
            <p:nvPr/>
          </p:nvSpPr>
          <p:spPr bwMode="auto">
            <a:xfrm flipH="1">
              <a:off x="6731000" y="2527431"/>
              <a:ext cx="355600" cy="158689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H="1" flipV="1">
              <a:off x="6731000" y="4114326"/>
              <a:ext cx="152400" cy="89262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5562600" y="2676203"/>
              <a:ext cx="1168400" cy="14381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 flipV="1">
              <a:off x="6426200" y="4114326"/>
              <a:ext cx="304800" cy="74385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Line 30"/>
            <p:cNvSpPr>
              <a:spLocks noChangeShapeType="1"/>
            </p:cNvSpPr>
            <p:nvPr/>
          </p:nvSpPr>
          <p:spPr bwMode="auto">
            <a:xfrm flipH="1">
              <a:off x="6731000" y="3717603"/>
              <a:ext cx="558800" cy="3967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 flipV="1">
              <a:off x="5562600" y="2527431"/>
              <a:ext cx="15240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33"/>
            <p:cNvSpPr>
              <a:spLocks noChangeShapeType="1"/>
            </p:cNvSpPr>
            <p:nvPr/>
          </p:nvSpPr>
          <p:spPr bwMode="auto">
            <a:xfrm>
              <a:off x="5562600" y="2676203"/>
              <a:ext cx="863600" cy="21819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Line 34"/>
            <p:cNvSpPr>
              <a:spLocks noChangeShapeType="1"/>
            </p:cNvSpPr>
            <p:nvPr/>
          </p:nvSpPr>
          <p:spPr bwMode="auto">
            <a:xfrm>
              <a:off x="5562600" y="2676203"/>
              <a:ext cx="1320800" cy="233075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5562600" y="2676203"/>
              <a:ext cx="1727200" cy="1041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Line 36"/>
            <p:cNvSpPr>
              <a:spLocks noChangeShapeType="1"/>
            </p:cNvSpPr>
            <p:nvPr/>
          </p:nvSpPr>
          <p:spPr bwMode="auto">
            <a:xfrm>
              <a:off x="7086600" y="2527431"/>
              <a:ext cx="203200" cy="11901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V="1">
              <a:off x="6426200" y="3717603"/>
              <a:ext cx="863600" cy="11405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Line 38"/>
            <p:cNvSpPr>
              <a:spLocks noChangeShapeType="1"/>
            </p:cNvSpPr>
            <p:nvPr/>
          </p:nvSpPr>
          <p:spPr bwMode="auto">
            <a:xfrm>
              <a:off x="6426200" y="4858184"/>
              <a:ext cx="457200" cy="14877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6883400" y="2527431"/>
              <a:ext cx="203200" cy="247952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5990167" y="2636944"/>
              <a:ext cx="101600" cy="29754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 rot="3830264">
              <a:off x="5986841" y="3564951"/>
              <a:ext cx="74386" cy="152400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240" y="336"/>
                </a:cxn>
                <a:cxn ang="0">
                  <a:pos x="0" y="672"/>
                </a:cxn>
              </a:cxnLst>
              <a:rect l="0" t="0" r="r" b="b"/>
              <a:pathLst>
                <a:path w="256" h="672">
                  <a:moveTo>
                    <a:pt x="96" y="0"/>
                  </a:moveTo>
                  <a:cubicBezTo>
                    <a:pt x="176" y="112"/>
                    <a:pt x="256" y="224"/>
                    <a:pt x="240" y="336"/>
                  </a:cubicBezTo>
                  <a:cubicBezTo>
                    <a:pt x="224" y="448"/>
                    <a:pt x="112" y="560"/>
                    <a:pt x="0" y="672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6934200" y="2378660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1" name="Oval 10"/>
            <p:cNvSpPr>
              <a:spLocks noChangeArrowheads="1"/>
            </p:cNvSpPr>
            <p:nvPr/>
          </p:nvSpPr>
          <p:spPr bwMode="auto">
            <a:xfrm>
              <a:off x="6273800" y="4709413"/>
              <a:ext cx="319616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3</a:t>
              </a:r>
              <a:endParaRPr lang="en-US" b="1" baseline="-25000" dirty="0"/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6731000" y="4858184"/>
              <a:ext cx="320675" cy="31304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2</a:t>
              </a:r>
              <a:endParaRPr lang="en-US" b="1" baseline="-25000" dirty="0"/>
            </a:p>
          </p:txBody>
        </p:sp>
        <p:sp>
          <p:nvSpPr>
            <p:cNvPr id="63" name="Oval 12"/>
            <p:cNvSpPr>
              <a:spLocks noChangeArrowheads="1"/>
            </p:cNvSpPr>
            <p:nvPr/>
          </p:nvSpPr>
          <p:spPr bwMode="auto">
            <a:xfrm>
              <a:off x="7137400" y="3568831"/>
              <a:ext cx="319616" cy="312006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T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  <p:sp>
          <p:nvSpPr>
            <p:cNvPr id="64" name="Oval 13"/>
            <p:cNvSpPr>
              <a:spLocks noChangeArrowheads="1"/>
            </p:cNvSpPr>
            <p:nvPr/>
          </p:nvSpPr>
          <p:spPr bwMode="auto">
            <a:xfrm>
              <a:off x="5613400" y="2378660"/>
              <a:ext cx="159809" cy="156004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6731000" y="4015145"/>
              <a:ext cx="0" cy="19836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Line 25"/>
            <p:cNvSpPr>
              <a:spLocks noChangeShapeType="1"/>
            </p:cNvSpPr>
            <p:nvPr/>
          </p:nvSpPr>
          <p:spPr bwMode="auto">
            <a:xfrm flipH="1">
              <a:off x="6629400" y="4114326"/>
              <a:ext cx="20320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Oval 8"/>
            <p:cNvSpPr>
              <a:spLocks noChangeArrowheads="1"/>
            </p:cNvSpPr>
            <p:nvPr/>
          </p:nvSpPr>
          <p:spPr bwMode="auto">
            <a:xfrm>
              <a:off x="5410200" y="2527431"/>
              <a:ext cx="320675" cy="313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b="1" dirty="0"/>
                <a:t>K</a:t>
              </a:r>
              <a:r>
                <a:rPr lang="en-US" sz="1200" b="1" baseline="-25000" dirty="0"/>
                <a:t>1</a:t>
              </a:r>
              <a:endParaRPr lang="en-US" b="1" baseline="-25000" dirty="0"/>
            </a:p>
          </p:txBody>
        </p:sp>
      </p:grpSp>
      <p:grpSp>
        <p:nvGrpSpPr>
          <p:cNvPr id="4" name="Group 78"/>
          <p:cNvGrpSpPr/>
          <p:nvPr/>
        </p:nvGrpSpPr>
        <p:grpSpPr>
          <a:xfrm>
            <a:off x="1371600" y="1850572"/>
            <a:ext cx="2608167" cy="2514601"/>
            <a:chOff x="762000" y="1828800"/>
            <a:chExt cx="4267200" cy="4114118"/>
          </a:xfrm>
        </p:grpSpPr>
        <p:pic>
          <p:nvPicPr>
            <p:cNvPr id="13" name="Picture 12" descr="RingworldForSilde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1828800"/>
              <a:ext cx="4267200" cy="4114118"/>
            </a:xfrm>
            <a:prstGeom prst="rect">
              <a:avLst/>
            </a:prstGeom>
            <a:ln w="76200">
              <a:solidFill>
                <a:srgbClr val="BDDF41"/>
              </a:solidFill>
            </a:ln>
          </p:spPr>
        </p:pic>
        <p:cxnSp>
          <p:nvCxnSpPr>
            <p:cNvPr id="68" name="Straight Connector 67"/>
            <p:cNvCxnSpPr/>
            <p:nvPr/>
          </p:nvCxnSpPr>
          <p:spPr>
            <a:xfrm rot="5460000">
              <a:off x="1300843" y="4718957"/>
              <a:ext cx="1066800" cy="31568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2456525" y="4470737"/>
            <a:ext cx="400782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Stay			Hold Ball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Near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2</a:t>
            </a:r>
          </a:p>
          <a:p>
            <a:r>
              <a:rPr lang="en-US" sz="2000" dirty="0" smtClean="0">
                <a:latin typeface="+mn-lt"/>
              </a:rPr>
              <a:t>Run</a:t>
            </a:r>
            <a:r>
              <a:rPr lang="en-US" sz="2000" baseline="-25000" dirty="0" smtClean="0">
                <a:latin typeface="+mn-lt"/>
              </a:rPr>
              <a:t>Far</a:t>
            </a:r>
            <a:r>
              <a:rPr lang="en-US" sz="2000" dirty="0" smtClean="0">
                <a:latin typeface="+mn-lt"/>
              </a:rPr>
              <a:t>			Pass to K</a:t>
            </a:r>
            <a:r>
              <a:rPr lang="en-US" sz="2000" baseline="-25000" dirty="0" smtClean="0">
                <a:latin typeface="+mn-lt"/>
              </a:rPr>
              <a:t>3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12888" y="5510534"/>
            <a:ext cx="407034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latin typeface="+mn-lt"/>
              </a:rPr>
              <a:t>dist(Player, Opponent)	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/>
              <a:t>)</a:t>
            </a:r>
          </a:p>
          <a:p>
            <a:pPr algn="l"/>
            <a:r>
              <a:rPr lang="en-US" sz="2000" dirty="0" smtClean="0"/>
              <a:t>…			…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903420" y="5536049"/>
            <a:ext cx="4635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x</a:t>
            </a:r>
            <a:endParaRPr lang="en-US" sz="2800" dirty="0">
              <a:latin typeface="+mn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05000" y="4667310"/>
            <a:ext cx="51648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l-GR" sz="2800" dirty="0" smtClean="0">
                <a:cs typeface="Times New Roman" pitchFamily="18" charset="0"/>
              </a:rPr>
              <a:t>χ</a:t>
            </a:r>
            <a:r>
              <a:rPr lang="en-US" sz="2800" baseline="-25000" dirty="0" smtClean="0">
                <a:latin typeface="+mn-lt"/>
                <a:cs typeface="Times New Roman" pitchFamily="18" charset="0"/>
              </a:rPr>
              <a:t>A</a:t>
            </a:r>
            <a:endParaRPr lang="en-US" sz="2800" dirty="0">
              <a:latin typeface="+mn-lt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" y="6096000"/>
            <a:ext cx="3509588" cy="707886"/>
          </a:xfrm>
          <a:prstGeom prst="rect">
            <a:avLst/>
          </a:prstGeom>
          <a:solidFill>
            <a:schemeClr val="bg1"/>
          </a:solidFill>
          <a:ln w="15875">
            <a:solidFill>
              <a:srgbClr val="BDDF4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dist(Player, Opponent)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Stay</a:t>
            </a:r>
            <a:endParaRPr lang="en-US" sz="2000" dirty="0">
              <a:latin typeface="+mn-lt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96000" y="6096000"/>
            <a:ext cx="2819400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EDA5E4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IF</a:t>
            </a:r>
            <a:r>
              <a:rPr lang="en-US" sz="2000" dirty="0" smtClean="0">
                <a:latin typeface="+mn-lt"/>
              </a:rPr>
              <a:t> dist(K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,T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) &gt; 4 </a:t>
            </a:r>
            <a:r>
              <a:rPr lang="en-US" sz="2000" dirty="0" smtClean="0">
                <a:latin typeface="+mn-lt"/>
                <a:cs typeface="Arial"/>
              </a:rPr>
              <a:t>→ </a:t>
            </a:r>
            <a:r>
              <a:rPr lang="en-US" sz="2000" dirty="0" smtClean="0">
                <a:latin typeface="+mn-lt"/>
              </a:rPr>
              <a:t>Hold Ball</a:t>
            </a:r>
            <a:endParaRPr lang="en-US" sz="2000" dirty="0">
              <a:latin typeface="+mn-lt"/>
            </a:endParaRPr>
          </a:p>
        </p:txBody>
      </p:sp>
      <p:sp>
        <p:nvSpPr>
          <p:cNvPr id="119" name="Curved Right Arrow 118"/>
          <p:cNvSpPr/>
          <p:nvPr/>
        </p:nvSpPr>
        <p:spPr>
          <a:xfrm rot="1200184">
            <a:off x="211430" y="4010627"/>
            <a:ext cx="685800" cy="2289863"/>
          </a:xfrm>
          <a:prstGeom prst="curvedRightArrow">
            <a:avLst/>
          </a:prstGeom>
          <a:solidFill>
            <a:srgbClr val="BDD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Curved Right Arrow 119"/>
          <p:cNvSpPr/>
          <p:nvPr/>
        </p:nvSpPr>
        <p:spPr>
          <a:xfrm rot="8692497">
            <a:off x="7969768" y="3818106"/>
            <a:ext cx="533400" cy="2396395"/>
          </a:xfrm>
          <a:prstGeom prst="curvedRightArrow">
            <a:avLst/>
          </a:prstGeom>
          <a:solidFill>
            <a:srgbClr val="EDA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3810000" y="6400800"/>
            <a:ext cx="2209800" cy="1588"/>
          </a:xfrm>
          <a:prstGeom prst="straightConnector1">
            <a:avLst/>
          </a:prstGeom>
          <a:ln w="95250" cmpd="sng">
            <a:gradFill flip="none" rotWithShape="1">
              <a:gsLst>
                <a:gs pos="63000">
                  <a:srgbClr val="EDA5E4"/>
                </a:gs>
                <a:gs pos="25000">
                  <a:srgbClr val="BDDF41"/>
                </a:gs>
              </a:gsLst>
              <a:lin ang="2700000" scaled="1"/>
              <a:tileRect/>
            </a:gradFill>
            <a:prstDash val="solid"/>
            <a:tailEnd type="arrow"/>
          </a:ln>
          <a:effectLst/>
          <a:scene3d>
            <a:camera prst="orthographicFront"/>
            <a:lightRig rig="threePt" dir="t"/>
          </a:scene3d>
          <a:sp3d extrusionH="19050" contourW="12700" prstMaterial="matte">
            <a:bevelT w="12700"/>
            <a:bevelB w="12700"/>
            <a:extrusionClr>
              <a:schemeClr val="tx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62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5" grpId="0" animBg="1"/>
      <p:bldP spid="86" grpId="0" animBg="1"/>
      <p:bldP spid="119" grpId="0" animBg="1"/>
      <p:bldP spid="1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Rule Transfer Details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52400" y="838201"/>
          <a:ext cx="88392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0" y="1828800"/>
            <a:ext cx="8991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possible ways to use D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Value Bonus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Action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0000FF"/>
                </a:solidFill>
                <a:latin typeface="+mn-lt"/>
              </a:rPr>
              <a:t>Extra Variable</a:t>
            </a:r>
            <a:endParaRPr lang="en-US" sz="2400" dirty="0" smtClean="0">
              <a:latin typeface="+mn-lt"/>
            </a:endParaRPr>
          </a:p>
          <a:p>
            <a:pPr marL="514350" indent="-514350" algn="l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Assuming TD learner in target task</a:t>
            </a:r>
          </a:p>
          <a:p>
            <a:pPr marL="971550" lvl="1" indent="-514350" algn="l" fontAlgn="auto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 generalize to other learning methods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4800600"/>
            <a:ext cx="1547347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D</a:t>
            </a:r>
            <a:r>
              <a:rPr lang="en-US" sz="2000" baseline="-25000" dirty="0" smtClean="0"/>
              <a:t>target</a:t>
            </a:r>
            <a:r>
              <a:rPr lang="en-US" sz="2000" dirty="0" smtClean="0"/>
              <a:t>(s) </a:t>
            </a:r>
            <a:r>
              <a:rPr lang="en-US" sz="2000" dirty="0" smtClean="0">
                <a:latin typeface="Arial"/>
                <a:cs typeface="Arial"/>
              </a:rPr>
              <a:t>= a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endParaRPr lang="en-US" sz="20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534566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4800600"/>
            <a:ext cx="4699193" cy="1631216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  <a:p>
            <a:pPr algn="l"/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Q(s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, s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, a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) = 7 (take action a</a:t>
            </a:r>
            <a:r>
              <a:rPr lang="en-US" sz="2000" baseline="-25000" dirty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3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" y="4800600"/>
            <a:ext cx="4699193" cy="1323439"/>
          </a:xfrm>
          <a:prstGeom prst="rect">
            <a:avLst/>
          </a:prstGeom>
          <a:solidFill>
            <a:schemeClr val="accent6">
              <a:alpha val="7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Evaluate agent’s 3 actions in state s = 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) = 5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 = </a:t>
            </a:r>
            <a:r>
              <a:rPr lang="en-US" sz="2000" dirty="0" smtClean="0">
                <a:solidFill>
                  <a:srgbClr val="FF0000"/>
                </a:solidFill>
              </a:rPr>
              <a:t>9</a:t>
            </a:r>
          </a:p>
          <a:p>
            <a:pPr algn="l"/>
            <a:r>
              <a:rPr lang="en-US" sz="2000" dirty="0" smtClean="0"/>
              <a:t>	Q(s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 s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, a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 =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2286000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(shaping)</a:t>
            </a:r>
            <a:endParaRPr lang="en-US" sz="24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5195" y="27432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200400"/>
            <a:ext cx="388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(initially force agent to select)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296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/>
      <p:bldP spid="25" grpId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of Rule Transfer Methods</a:t>
            </a:r>
            <a:endParaRPr lang="en-US" dirty="0"/>
          </a:p>
        </p:txBody>
      </p:sp>
      <p:pic>
        <p:nvPicPr>
          <p:cNvPr id="7" name="Content Placeholder 6" descr="kwyResult cop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368" y="1112837"/>
            <a:ext cx="7565632" cy="5287963"/>
          </a:xfrm>
        </p:spPr>
      </p:pic>
      <p:sp>
        <p:nvSpPr>
          <p:cNvPr id="8" name="Rectangle 7"/>
          <p:cNvSpPr/>
          <p:nvPr/>
        </p:nvSpPr>
        <p:spPr>
          <a:xfrm>
            <a:off x="2362200" y="4419600"/>
            <a:ext cx="18288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Without Transfer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4343400"/>
            <a:ext cx="1981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Only Follow Rules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838200"/>
            <a:ext cx="1828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 smtClean="0"/>
              <a:t>Rules from 5 hours of training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2362200"/>
            <a:ext cx="1676400" cy="400110"/>
          </a:xfrm>
          <a:prstGeom prst="rect">
            <a:avLst/>
          </a:prstGeom>
          <a:solidFill>
            <a:srgbClr val="D947C8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Extra Variable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1981200"/>
            <a:ext cx="1676400" cy="40011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Extra Action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1600200"/>
            <a:ext cx="1676400" cy="400110"/>
          </a:xfrm>
          <a:prstGeom prst="rect">
            <a:avLst/>
          </a:prstGeom>
          <a:solidFill>
            <a:srgbClr val="F44E0C">
              <a:alpha val="9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Value Bonus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8051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Inter-domain Transfer: Averaged Results</a:t>
            </a:r>
            <a:endParaRPr lang="en-US" sz="3600" dirty="0"/>
          </a:p>
        </p:txBody>
      </p:sp>
      <p:pic>
        <p:nvPicPr>
          <p:cNvPr id="4" name="Content Placeholder 3" descr="ICML07-Ringworl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13097" r="-13097"/>
          <a:stretch>
            <a:fillRect/>
          </a:stretch>
        </p:blipFill>
        <p:spPr>
          <a:xfrm>
            <a:off x="990600" y="2057400"/>
            <a:ext cx="7167284" cy="4081463"/>
          </a:xfrm>
        </p:spPr>
      </p:pic>
      <p:sp>
        <p:nvSpPr>
          <p:cNvPr id="5" name="TextBox 4"/>
          <p:cNvSpPr txBox="1"/>
          <p:nvPr/>
        </p:nvSpPr>
        <p:spPr>
          <a:xfrm>
            <a:off x="3352800" y="6248400"/>
            <a:ext cx="3480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Training Time (simulator hours)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930496" y="3544551"/>
            <a:ext cx="4059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Episode Duration (simulator seconds)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1371600"/>
            <a:ext cx="3048000" cy="646331"/>
          </a:xfrm>
          <a:prstGeom prst="rect">
            <a:avLst/>
          </a:prstGeom>
          <a:solidFill>
            <a:srgbClr val="F47B20">
              <a:alpha val="7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Ringworld: 20,000 episodes (~1 minute wall clock time)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096659" y="5257006"/>
            <a:ext cx="1066800" cy="1588"/>
          </a:xfrm>
          <a:prstGeom prst="straightConnector1">
            <a:avLst/>
          </a:prstGeom>
          <a:ln w="317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323441" y="2523625"/>
            <a:ext cx="381000" cy="1588"/>
          </a:xfrm>
          <a:prstGeom prst="straightConnector1">
            <a:avLst/>
          </a:prstGeom>
          <a:ln w="317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813156" y="2667000"/>
            <a:ext cx="1654390" cy="0"/>
          </a:xfrm>
          <a:prstGeom prst="straightConnector1">
            <a:avLst/>
          </a:prstGeom>
          <a:ln w="317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2674" y="6248400"/>
            <a:ext cx="7774484" cy="58477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60111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504D"/>
                </a:solidFill>
              </a:rPr>
              <a:t>Success: Four types of transfer improvement</a:t>
            </a:r>
            <a:r>
              <a:rPr lang="en-US" sz="3200" dirty="0" smtClean="0">
                <a:solidFill>
                  <a:schemeClr val="bg1"/>
                </a:solidFill>
              </a:rPr>
              <a:t>!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Theoretical Guarantees / Bounds</a:t>
            </a:r>
          </a:p>
          <a:p>
            <a:r>
              <a:rPr lang="en-US" dirty="0" smtClean="0"/>
              <a:t>Avoiding Negative Transfer</a:t>
            </a:r>
          </a:p>
          <a:p>
            <a:r>
              <a:rPr lang="en-US" dirty="0" smtClean="0"/>
              <a:t>Curriculum Learning</a:t>
            </a:r>
          </a:p>
          <a:p>
            <a:r>
              <a:rPr lang="en-US" dirty="0" smtClean="0"/>
              <a:t>Autonomously selecting inter-task mappings</a:t>
            </a:r>
          </a:p>
          <a:p>
            <a:r>
              <a:rPr lang="en-US" dirty="0" smtClean="0"/>
              <a:t>Leverage supervised learning techniques</a:t>
            </a:r>
          </a:p>
          <a:p>
            <a:r>
              <a:rPr lang="en-US" dirty="0" smtClean="0"/>
              <a:t>Simulation to Physical Robots</a:t>
            </a:r>
          </a:p>
          <a:p>
            <a:r>
              <a:rPr lang="en-US" dirty="0" smtClean="0"/>
              <a:t>Humans?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9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Asymptotic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Jumpstart </a:t>
            </a:r>
            <a:r>
              <a:rPr lang="en-US" dirty="0" smtClean="0"/>
              <a:t>improvement</a:t>
            </a:r>
          </a:p>
          <a:p>
            <a:r>
              <a:rPr lang="en-US" dirty="0" smtClean="0"/>
              <a:t>Speed improvement</a:t>
            </a:r>
          </a:p>
          <a:p>
            <a:pPr lvl="1"/>
            <a:r>
              <a:rPr lang="en-US" dirty="0" smtClean="0"/>
              <a:t>Total reward</a:t>
            </a:r>
          </a:p>
          <a:p>
            <a:pPr lvl="1"/>
            <a:r>
              <a:rPr lang="en-US" dirty="0" smtClean="0"/>
              <a:t>Slope of line</a:t>
            </a:r>
          </a:p>
          <a:p>
            <a:pPr lvl="1"/>
            <a:r>
              <a:rPr lang="en-US" dirty="0" smtClean="0"/>
              <a:t>Time to threshold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7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2396299" y="3744785"/>
            <a:ext cx="6402388" cy="2997200"/>
            <a:chOff x="1392" y="2092"/>
            <a:chExt cx="4033" cy="1888"/>
          </a:xfrm>
        </p:grpSpPr>
        <p:pic>
          <p:nvPicPr>
            <p:cNvPr id="2459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092"/>
              <a:ext cx="4033" cy="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2" name="Rectangle 72"/>
            <p:cNvSpPr>
              <a:spLocks noChangeArrowheads="1"/>
            </p:cNvSpPr>
            <p:nvPr/>
          </p:nvSpPr>
          <p:spPr bwMode="auto">
            <a:xfrm>
              <a:off x="1728" y="3484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no Transfer</a:t>
              </a:r>
            </a:p>
          </p:txBody>
        </p:sp>
        <p:sp>
          <p:nvSpPr>
            <p:cNvPr id="24593" name="Rectangle 73"/>
            <p:cNvSpPr>
              <a:spLocks noChangeArrowheads="1"/>
            </p:cNvSpPr>
            <p:nvPr/>
          </p:nvSpPr>
          <p:spPr bwMode="auto">
            <a:xfrm>
              <a:off x="2928" y="3489"/>
              <a:ext cx="115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Target: with Transfer</a:t>
              </a:r>
            </a:p>
          </p:txBody>
        </p:sp>
        <p:sp>
          <p:nvSpPr>
            <p:cNvPr id="24594" name="Rectangle 75"/>
            <p:cNvSpPr>
              <a:spLocks noChangeArrowheads="1"/>
            </p:cNvSpPr>
            <p:nvPr/>
          </p:nvSpPr>
          <p:spPr bwMode="auto">
            <a:xfrm>
              <a:off x="4117" y="3519"/>
              <a:ext cx="1211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/>
                <a:t>Target + Source: </a:t>
              </a:r>
            </a:p>
            <a:p>
              <a:pPr algn="ctr"/>
              <a:r>
                <a:rPr lang="en-US" sz="1600"/>
                <a:t>with Transfer</a:t>
              </a:r>
            </a:p>
          </p:txBody>
        </p:sp>
      </p:grp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486693" y="24384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Two distinct scenarios:</a:t>
            </a:r>
          </a:p>
          <a:p>
            <a:pPr eaLnBrk="1" hangingPunct="1"/>
            <a:r>
              <a:rPr lang="en-US" sz="2000" dirty="0"/>
              <a:t>1. </a:t>
            </a:r>
            <a:r>
              <a:rPr lang="en-US" dirty="0"/>
              <a:t>   </a:t>
            </a:r>
            <a:r>
              <a:rPr lang="en-US" dirty="0">
                <a:solidFill>
                  <a:srgbClr val="FF3300"/>
                </a:solidFill>
              </a:rPr>
              <a:t>Target Time Metric</a:t>
            </a:r>
            <a:r>
              <a:rPr lang="en-US" dirty="0"/>
              <a:t>: </a:t>
            </a:r>
            <a:r>
              <a:rPr lang="en-US" sz="2000" dirty="0"/>
              <a:t>Successful if target task learning time reduced</a:t>
            </a:r>
          </a:p>
          <a:p>
            <a:pPr eaLnBrk="1" hangingPunct="1"/>
            <a:endParaRPr lang="en-US" dirty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Time to Threshold</a:t>
            </a:r>
            <a:endParaRPr lang="en-US" dirty="0">
              <a:latin typeface="Times New Roman" charset="0"/>
            </a:endParaRPr>
          </a:p>
        </p:txBody>
      </p:sp>
      <p:sp>
        <p:nvSpPr>
          <p:cNvPr id="277518" name="Text Box 14"/>
          <p:cNvSpPr txBox="1">
            <a:spLocks noChangeArrowheads="1"/>
          </p:cNvSpPr>
          <p:nvPr/>
        </p:nvSpPr>
        <p:spPr bwMode="auto">
          <a:xfrm>
            <a:off x="35687" y="318135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2000" dirty="0"/>
              <a:t>2.</a:t>
            </a:r>
            <a:r>
              <a:rPr lang="en-US" sz="900" dirty="0"/>
              <a:t>	 </a:t>
            </a:r>
            <a:r>
              <a:rPr lang="en-US" dirty="0">
                <a:solidFill>
                  <a:srgbClr val="FF3300"/>
                </a:solidFill>
              </a:rPr>
              <a:t>Total Time Metric</a:t>
            </a:r>
            <a:r>
              <a:rPr lang="en-US" sz="2000" dirty="0"/>
              <a:t>:    Successful if total (source + target) time reduced</a:t>
            </a:r>
          </a:p>
        </p:txBody>
      </p:sp>
      <p:sp>
        <p:nvSpPr>
          <p:cNvPr id="277581" name="AutoShape 77"/>
          <p:cNvSpPr>
            <a:spLocks/>
          </p:cNvSpPr>
          <p:nvPr/>
        </p:nvSpPr>
        <p:spPr bwMode="auto">
          <a:xfrm>
            <a:off x="110299" y="991439"/>
            <a:ext cx="4572000" cy="1006683"/>
          </a:xfrm>
          <a:prstGeom prst="borderCallout1">
            <a:avLst>
              <a:gd name="adj1" fmla="val 48616"/>
              <a:gd name="adj2" fmla="val 100125"/>
              <a:gd name="adj3" fmla="val 379692"/>
              <a:gd name="adj4" fmla="val 118318"/>
            </a:avLst>
          </a:prstGeom>
          <a:solidFill>
            <a:srgbClr val="CCFFFF"/>
          </a:solidFill>
          <a:ln w="25400">
            <a:solidFill>
              <a:srgbClr val="0000FF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ja-JP" altLang="en-US" dirty="0"/>
              <a:t>“</a:t>
            </a:r>
            <a:r>
              <a:rPr lang="en-US" dirty="0"/>
              <a:t>Sunk Cost</a:t>
            </a:r>
            <a:r>
              <a:rPr lang="ja-JP" altLang="en-US" dirty="0"/>
              <a:t>”</a:t>
            </a:r>
            <a:r>
              <a:rPr lang="en-US" dirty="0"/>
              <a:t> is ignored</a:t>
            </a:r>
          </a:p>
          <a:p>
            <a:pPr algn="ctr"/>
            <a:r>
              <a:rPr lang="en-US" dirty="0"/>
              <a:t>Source task(s) independently useful</a:t>
            </a:r>
          </a:p>
          <a:p>
            <a:r>
              <a:rPr lang="en-US" dirty="0" smtClean="0"/>
              <a:t>Effectively </a:t>
            </a:r>
            <a:r>
              <a:rPr lang="en-US" dirty="0"/>
              <a:t>utilize past knowledge</a:t>
            </a:r>
          </a:p>
        </p:txBody>
      </p:sp>
      <p:sp>
        <p:nvSpPr>
          <p:cNvPr id="277582" name="AutoShape 78"/>
          <p:cNvSpPr>
            <a:spLocks/>
          </p:cNvSpPr>
          <p:nvPr/>
        </p:nvSpPr>
        <p:spPr bwMode="auto">
          <a:xfrm>
            <a:off x="4834699" y="997187"/>
            <a:ext cx="3581400" cy="1000935"/>
          </a:xfrm>
          <a:prstGeom prst="borderCallout1">
            <a:avLst>
              <a:gd name="adj1" fmla="val 48042"/>
              <a:gd name="adj2" fmla="val 99972"/>
              <a:gd name="adj3" fmla="val 349599"/>
              <a:gd name="adj4" fmla="val 82811"/>
            </a:avLst>
          </a:prstGeom>
          <a:solidFill>
            <a:srgbClr val="CCFFFF"/>
          </a:solidFill>
          <a:ln w="25400">
            <a:solidFill>
              <a:schemeClr val="accent2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r>
              <a:rPr lang="en-US" dirty="0"/>
              <a:t>Only care about Target</a:t>
            </a:r>
          </a:p>
          <a:p>
            <a:r>
              <a:rPr lang="en-US" dirty="0"/>
              <a:t>Source Task(s) not useful</a:t>
            </a:r>
          </a:p>
          <a:p>
            <a:r>
              <a:rPr lang="en-US" dirty="0" smtClean="0"/>
              <a:t>Minimize </a:t>
            </a:r>
            <a:r>
              <a:rPr lang="en-US" dirty="0"/>
              <a:t>total training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66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57200" y="1295400"/>
            <a:ext cx="3124200" cy="3124200"/>
          </a:xfrm>
          <a:prstGeom prst="rect">
            <a:avLst/>
          </a:prstGeom>
          <a:solidFill>
            <a:srgbClr val="3399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2044095" y="1493762"/>
            <a:ext cx="347133" cy="158689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 flipV="1">
            <a:off x="2044095" y="3080657"/>
            <a:ext cx="148771" cy="892629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>
            <a:off x="903514" y="1642533"/>
            <a:ext cx="1140581" cy="14381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V="1">
            <a:off x="1746552" y="3080657"/>
            <a:ext cx="297543" cy="74385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 flipH="1">
            <a:off x="2044095" y="2683933"/>
            <a:ext cx="545495" cy="3967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 flipV="1">
            <a:off x="903514" y="1493762"/>
            <a:ext cx="14877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03514" y="1642533"/>
            <a:ext cx="843038" cy="21819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903514" y="1642533"/>
            <a:ext cx="1289352" cy="233075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03514" y="1642533"/>
            <a:ext cx="1686076" cy="1041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391229" y="1493762"/>
            <a:ext cx="198362" cy="11901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 flipV="1">
            <a:off x="1746552" y="2683933"/>
            <a:ext cx="843038" cy="114058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1746552" y="3824514"/>
            <a:ext cx="446314" cy="148771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 flipH="1">
            <a:off x="2192867" y="1493762"/>
            <a:ext cx="198362" cy="247952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1320901" y="1603274"/>
            <a:ext cx="99181" cy="297543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 rot="3830264">
            <a:off x="1316768" y="2533096"/>
            <a:ext cx="74386" cy="148771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240" y="336"/>
              </a:cxn>
              <a:cxn ang="0">
                <a:pos x="0" y="672"/>
              </a:cxn>
            </a:cxnLst>
            <a:rect l="0" t="0" r="r" b="b"/>
            <a:pathLst>
              <a:path w="256" h="672">
                <a:moveTo>
                  <a:pt x="96" y="0"/>
                </a:moveTo>
                <a:cubicBezTo>
                  <a:pt x="176" y="112"/>
                  <a:pt x="256" y="224"/>
                  <a:pt x="240" y="336"/>
                </a:cubicBezTo>
                <a:cubicBezTo>
                  <a:pt x="224" y="448"/>
                  <a:pt x="112" y="560"/>
                  <a:pt x="0" y="672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2242457" y="1344990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2</a:t>
            </a:r>
          </a:p>
        </p:txBody>
      </p:sp>
      <p:sp>
        <p:nvSpPr>
          <p:cNvPr id="47" name="Oval 10"/>
          <p:cNvSpPr>
            <a:spLocks noChangeArrowheads="1"/>
          </p:cNvSpPr>
          <p:nvPr/>
        </p:nvSpPr>
        <p:spPr bwMode="auto">
          <a:xfrm>
            <a:off x="1597781" y="3675743"/>
            <a:ext cx="312007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3</a:t>
            </a:r>
            <a:endParaRPr lang="en-US" b="1" baseline="-25000" dirty="0"/>
          </a:p>
        </p:txBody>
      </p:sp>
      <p:sp>
        <p:nvSpPr>
          <p:cNvPr id="48" name="Oval 11"/>
          <p:cNvSpPr>
            <a:spLocks noChangeArrowheads="1"/>
          </p:cNvSpPr>
          <p:nvPr/>
        </p:nvSpPr>
        <p:spPr bwMode="auto">
          <a:xfrm>
            <a:off x="2044095" y="3824514"/>
            <a:ext cx="313040" cy="313040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49" name="Oval 12"/>
          <p:cNvSpPr>
            <a:spLocks noChangeArrowheads="1"/>
          </p:cNvSpPr>
          <p:nvPr/>
        </p:nvSpPr>
        <p:spPr bwMode="auto">
          <a:xfrm>
            <a:off x="2440819" y="2535162"/>
            <a:ext cx="312007" cy="312007"/>
          </a:xfrm>
          <a:prstGeom prst="ellipse">
            <a:avLst/>
          </a:prstGeom>
          <a:solidFill>
            <a:srgbClr val="3333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</a:t>
            </a:r>
            <a:r>
              <a:rPr lang="en-US" sz="1600" b="1" baseline="-25000" dirty="0">
                <a:solidFill>
                  <a:schemeClr val="bg1"/>
                </a:solidFill>
              </a:rPr>
              <a:t>1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50" name="Oval 13"/>
          <p:cNvSpPr>
            <a:spLocks noChangeArrowheads="1"/>
          </p:cNvSpPr>
          <p:nvPr/>
        </p:nvSpPr>
        <p:spPr bwMode="auto">
          <a:xfrm>
            <a:off x="953105" y="1344990"/>
            <a:ext cx="156004" cy="15600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>
            <a:off x="2044095" y="2981476"/>
            <a:ext cx="0" cy="19836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H="1">
            <a:off x="1944914" y="3080657"/>
            <a:ext cx="1983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754743" y="1493762"/>
            <a:ext cx="313040" cy="31304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 dirty="0"/>
              <a:t>K</a:t>
            </a:r>
            <a:r>
              <a:rPr lang="en-US" sz="1600" b="1" baseline="-25000" dirty="0"/>
              <a:t>1</a:t>
            </a:r>
            <a:endParaRPr lang="en-US" b="1" baseline="-25000" dirty="0"/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>
            <a:off x="762000" y="5410200"/>
            <a:ext cx="2057400" cy="533400"/>
          </a:xfrm>
          <a:prstGeom prst="borderCallout1">
            <a:avLst>
              <a:gd name="adj1" fmla="val -3059"/>
              <a:gd name="adj2" fmla="val 98413"/>
              <a:gd name="adj3" fmla="val -461223"/>
              <a:gd name="adj4" fmla="val 91534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dirty="0">
                <a:latin typeface="+mn-lt"/>
              </a:rPr>
              <a:t>Both </a:t>
            </a:r>
            <a:r>
              <a:rPr lang="en-US" sz="1400" b="1" dirty="0" smtClean="0">
                <a:latin typeface="+mn-lt"/>
              </a:rPr>
              <a:t>takers</a:t>
            </a:r>
            <a:r>
              <a:rPr lang="en-US" sz="1400" dirty="0" smtClean="0">
                <a:latin typeface="+mn-lt"/>
              </a:rPr>
              <a:t> move </a:t>
            </a:r>
            <a:r>
              <a:rPr lang="en-US" sz="1400" dirty="0">
                <a:latin typeface="+mn-lt"/>
              </a:rPr>
              <a:t>towards player with ball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4343400" y="961072"/>
            <a:ext cx="38074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Goal</a:t>
            </a:r>
            <a:r>
              <a:rPr lang="en-US" sz="1800" dirty="0">
                <a:latin typeface="+mn-lt"/>
              </a:rPr>
              <a:t>: </a:t>
            </a:r>
            <a:r>
              <a:rPr lang="en-US" sz="1800" dirty="0" smtClean="0">
                <a:latin typeface="+mn-lt"/>
              </a:rPr>
              <a:t>Maintain possession </a:t>
            </a:r>
            <a:r>
              <a:rPr lang="en-US" sz="1800" dirty="0">
                <a:latin typeface="+mn-lt"/>
              </a:rPr>
              <a:t>of ball 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5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agents</a:t>
            </a:r>
          </a:p>
          <a:p>
            <a:pPr algn="l"/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800" dirty="0" smtClean="0">
                <a:latin typeface="+mn-lt"/>
              </a:rPr>
              <a:t> (stochastic) actions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+mn-lt"/>
              </a:rPr>
              <a:t>13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(noisy &amp; continuous) state variables</a:t>
            </a:r>
            <a:endParaRPr lang="en-US" sz="1800" dirty="0">
              <a:latin typeface="+mn-lt"/>
            </a:endParaRPr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0" y="4191000"/>
            <a:ext cx="1828800" cy="723900"/>
          </a:xfrm>
          <a:prstGeom prst="borderCallout1">
            <a:avLst>
              <a:gd name="adj1" fmla="val -2137"/>
              <a:gd name="adj2" fmla="val 2061"/>
              <a:gd name="adj3" fmla="val -325795"/>
              <a:gd name="adj4" fmla="val 45145"/>
            </a:avLst>
          </a:prstGeom>
          <a:solidFill>
            <a:schemeClr val="accent1"/>
          </a:solidFill>
          <a:ln w="19050">
            <a:solidFill>
              <a:srgbClr val="FF0000"/>
            </a:solidFill>
            <a:miter lim="800000"/>
            <a:headEnd/>
            <a:tailEnd type="triangle" w="lg" len="lg"/>
          </a:ln>
          <a:effectLst/>
        </p:spPr>
        <p:txBody>
          <a:bodyPr/>
          <a:lstStyle/>
          <a:p>
            <a:pPr algn="ctr"/>
            <a:r>
              <a:rPr lang="en-US" sz="1400" b="1" dirty="0" smtClean="0">
                <a:latin typeface="+mn-lt"/>
              </a:rPr>
              <a:t>Keeper</a:t>
            </a:r>
            <a:r>
              <a:rPr lang="en-US" sz="1400" dirty="0" smtClean="0">
                <a:latin typeface="+mn-lt"/>
              </a:rPr>
              <a:t> with </a:t>
            </a:r>
            <a:r>
              <a:rPr lang="en-US" sz="1400" dirty="0">
                <a:latin typeface="+mn-lt"/>
              </a:rPr>
              <a:t>ball may </a:t>
            </a:r>
            <a:r>
              <a:rPr lang="en-US" sz="1400" i="1" dirty="0">
                <a:latin typeface="+mn-lt"/>
              </a:rPr>
              <a:t>hold ball</a:t>
            </a:r>
            <a:r>
              <a:rPr lang="en-US" sz="1400" dirty="0">
                <a:latin typeface="+mn-lt"/>
              </a:rPr>
              <a:t> or </a:t>
            </a:r>
            <a:r>
              <a:rPr lang="en-US" sz="1400" i="1" dirty="0">
                <a:latin typeface="+mn-lt"/>
              </a:rPr>
              <a:t>pass</a:t>
            </a:r>
            <a:r>
              <a:rPr lang="en-US" sz="1400" dirty="0">
                <a:latin typeface="+mn-lt"/>
              </a:rPr>
              <a:t> to either teammate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Keepaway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[Stone, Sutton, and Kuhlmann 2005]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85800" y="4724400"/>
            <a:ext cx="1905000" cy="1676400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vs. 3: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7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agents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FF0000"/>
                </a:solidFill>
              </a:rPr>
              <a:t>4</a:t>
            </a:r>
            <a:r>
              <a:rPr lang="en-US" sz="1800" dirty="0" smtClean="0"/>
              <a:t> actions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19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state variables</a:t>
            </a:r>
          </a:p>
        </p:txBody>
      </p:sp>
    </p:spTree>
    <p:extLst>
      <p:ext uri="{BB962C8B-B14F-4D97-AF65-F5344CB8AC3E}">
        <p14:creationId xmlns:p14="http://schemas.microsoft.com/office/powerpoint/2010/main" val="59101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dirty="0" smtClean="0"/>
              <a:t>Learning Keepaway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Sarsa update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CMAC, RBF, and neural network approximation successful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Q</a:t>
            </a:r>
            <a:r>
              <a:rPr lang="el-GR" sz="2800" baseline="30000" dirty="0">
                <a:cs typeface="Times New Roman" pitchFamily="18" charset="0"/>
              </a:rPr>
              <a:t>π</a:t>
            </a:r>
            <a:r>
              <a:rPr lang="en-US" sz="2800" dirty="0"/>
              <a:t>(s,a): Predicted number of steps episode will last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Reward = +1 for every timestep</a:t>
            </a:r>
          </a:p>
        </p:txBody>
      </p:sp>
      <p:pic>
        <p:nvPicPr>
          <p:cNvPr id="14343" name="Picture 7" descr="mappings3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8263" y="2943225"/>
            <a:ext cx="6434137" cy="318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66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>
                <a:sym typeface="Symbol" pitchFamily="18" charset="2"/>
              </a:rPr>
              <a:t>’s </a:t>
            </a:r>
            <a:r>
              <a:rPr lang="en-US" dirty="0">
                <a:sym typeface="Symbol" pitchFamily="18" charset="2"/>
              </a:rPr>
              <a:t>Effect on </a:t>
            </a:r>
            <a:r>
              <a:rPr lang="en-US" dirty="0" smtClean="0">
                <a:sym typeface="Symbol" pitchFamily="18" charset="2"/>
              </a:rPr>
              <a:t>CMACs</a:t>
            </a:r>
            <a:endParaRPr lang="en-US" dirty="0"/>
          </a:p>
        </p:txBody>
      </p:sp>
      <p:pic>
        <p:nvPicPr>
          <p:cNvPr id="61446" name="Picture 6" descr="C:\Documents and Settings\Mayy\My Documents\talks\04_aaai_symposium\jpgs\cmacRho_3v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33800"/>
            <a:ext cx="3657600" cy="2278063"/>
          </a:xfrm>
          <a:prstGeom prst="rect">
            <a:avLst/>
          </a:prstGeom>
          <a:noFill/>
        </p:spPr>
      </p:pic>
      <p:pic>
        <p:nvPicPr>
          <p:cNvPr id="61445" name="Picture 5" descr="C:\Documents and Settings\Mayy\My Documents\talks\04_aaai_symposium\jpgs\cmacRh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886200"/>
            <a:ext cx="3384550" cy="2108200"/>
          </a:xfrm>
          <a:prstGeom prst="rect">
            <a:avLst/>
          </a:prstGeom>
          <a:noFill/>
        </p:spPr>
      </p:pic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6698811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4 vs. 3</a:t>
            </a:r>
            <a:endParaRPr lang="en-US" dirty="0"/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1752600" y="3276600"/>
            <a:ext cx="9973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3 vs. 2</a:t>
            </a:r>
            <a:endParaRPr lang="en-US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743200" y="3048000"/>
            <a:ext cx="6051550" cy="2946400"/>
            <a:chOff x="1728" y="1920"/>
            <a:chExt cx="3812" cy="185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728" y="1920"/>
              <a:ext cx="2256" cy="288"/>
              <a:chOff x="1728" y="1920"/>
              <a:chExt cx="2256" cy="288"/>
            </a:xfrm>
          </p:grpSpPr>
          <p:sp>
            <p:nvSpPr>
              <p:cNvPr id="61454" name="Line 14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2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455" name="Text Box 15"/>
              <p:cNvSpPr txBox="1">
                <a:spLocks noChangeArrowheads="1"/>
              </p:cNvSpPr>
              <p:nvPr/>
            </p:nvSpPr>
            <p:spPr bwMode="auto">
              <a:xfrm>
                <a:off x="2544" y="1920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ym typeface="Symbol" pitchFamily="18" charset="2"/>
                  </a:rPr>
                  <a:t></a:t>
                </a:r>
                <a:endParaRPr lang="en-US" dirty="0"/>
              </a:p>
            </p:txBody>
          </p:sp>
        </p:grpSp>
        <p:pic>
          <p:nvPicPr>
            <p:cNvPr id="61461" name="Picture 21" descr="C:\Documents and Settings\Mayy\My Documents\talks\04_aaai_symposium\jpgs\cmacRho_4v3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8" y="2448"/>
              <a:ext cx="2132" cy="1328"/>
            </a:xfrm>
            <a:prstGeom prst="rect">
              <a:avLst/>
            </a:prstGeom>
            <a:noFill/>
          </p:spPr>
        </p:pic>
      </p:grp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0" y="1066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Char char="•"/>
            </a:pPr>
            <a:r>
              <a:rPr lang="en-US" sz="3200" dirty="0" smtClean="0"/>
              <a:t>For each weight in 4 vs. 3 function approximator:</a:t>
            </a:r>
          </a:p>
          <a:p>
            <a:pPr marL="914400" lvl="1" indent="-457200" algn="l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dirty="0" smtClean="0"/>
              <a:t>Use inter-task mapping to find corresponding 3 vs. 2 weight</a:t>
            </a:r>
          </a:p>
        </p:txBody>
      </p:sp>
    </p:spTree>
    <p:extLst>
      <p:ext uri="{BB962C8B-B14F-4D97-AF65-F5344CB8AC3E}">
        <p14:creationId xmlns:p14="http://schemas.microsoft.com/office/powerpoint/2010/main" val="2699714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Times New Roman" pitchFamily="18" charset="0"/>
              </a:rPr>
              <a:t>Keepaway Hand-coded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1752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</a:rPr>
              <a:t>Hold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Hold</a:t>
            </a:r>
            <a:r>
              <a:rPr lang="en-US" sz="2400" baseline="-25000" dirty="0" smtClean="0">
                <a:latin typeface="Times New Roman" pitchFamily="18" charset="0"/>
                <a:sym typeface="Symbol" pitchFamily="18" charset="2"/>
              </a:rPr>
              <a:t>3v2</a:t>
            </a:r>
            <a:r>
              <a:rPr lang="en-US" sz="2400" dirty="0" smtClean="0">
                <a:latin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</a:rPr>
              <a:t>Pass1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Pass2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dirty="0" smtClean="0">
              <a:latin typeface="Times New Roman" pitchFamily="18" charset="0"/>
              <a:sym typeface="Symbol" pitchFamily="18" charset="2"/>
            </a:endParaRPr>
          </a:p>
          <a:p>
            <a:r>
              <a:rPr lang="en-US" sz="2400" dirty="0" smtClean="0">
                <a:latin typeface="Times New Roman" pitchFamily="18" charset="0"/>
              </a:rPr>
              <a:t>Pass3</a:t>
            </a:r>
            <a:r>
              <a:rPr lang="en-US" sz="2400" baseline="-25000" dirty="0" smtClean="0">
                <a:latin typeface="Times New Roman" pitchFamily="18" charset="0"/>
              </a:rPr>
              <a:t>4v3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dirty="0" smtClean="0">
                <a:latin typeface="Times New Roman" pitchFamily="18" charset="0"/>
              </a:rPr>
              <a:t>Pass</a:t>
            </a:r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400" baseline="-25000" dirty="0" smtClean="0">
                <a:latin typeface="Times New Roman" pitchFamily="18" charset="0"/>
              </a:rPr>
              <a:t>3v2</a:t>
            </a:r>
            <a:endParaRPr lang="en-US" sz="2400" baseline="-25000" dirty="0">
              <a:latin typeface="Times New Roman" pitchFamily="18" charset="0"/>
            </a:endParaRPr>
          </a:p>
        </p:txBody>
      </p:sp>
      <p:pic>
        <p:nvPicPr>
          <p:cNvPr id="24580" name="Picture 4" descr="3v2_a_ligh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89275"/>
            <a:ext cx="3060700" cy="3060700"/>
          </a:xfrm>
          <a:prstGeom prst="rect">
            <a:avLst/>
          </a:prstGeom>
          <a:noFill/>
        </p:spPr>
      </p:pic>
      <p:pic>
        <p:nvPicPr>
          <p:cNvPr id="24581" name="Picture 5" descr="4v3_a_ligh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89275"/>
            <a:ext cx="3060700" cy="3060700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685800"/>
            <a:ext cx="835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Actions in 4 vs. 3 have “similar” actions in 3 vs. 2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438400" y="4114800"/>
            <a:ext cx="28194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3581400" y="3200400"/>
            <a:ext cx="28956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3200400" y="3505200"/>
            <a:ext cx="4114800" cy="1600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9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  <p:bldP spid="24583" grpId="0" animBg="1"/>
      <p:bldP spid="24584" grpId="0" animBg="1"/>
      <p:bldP spid="2458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pPr eaLnBrk="1" hangingPunct="1"/>
            <a:r>
              <a:rPr lang="en-US" sz="2600">
                <a:latin typeface="Times New Roman" charset="0"/>
              </a:rPr>
              <a:t>Value Function Transfer</a:t>
            </a:r>
          </a:p>
        </p:txBody>
      </p:sp>
      <p:sp>
        <p:nvSpPr>
          <p:cNvPr id="363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24400" y="1066800"/>
            <a:ext cx="441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sym typeface="Symbo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ρ(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S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  <a:cs typeface="Times New Roman" charset="0"/>
              </a:rPr>
              <a:t>) = </a:t>
            </a:r>
            <a:r>
              <a:rPr lang="en-US" sz="2000">
                <a:latin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sym typeface="Symbol" charset="0"/>
              </a:rPr>
              <a:t>T </a:t>
            </a:r>
            <a:r>
              <a:rPr lang="en-US" sz="2000">
                <a:latin typeface="Times New Roman" charset="0"/>
                <a:cs typeface="Times New Roman" charset="0"/>
              </a:rPr>
              <a:t>(S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, A</a:t>
            </a:r>
            <a:r>
              <a:rPr lang="en-US" sz="2000" baseline="-25000">
                <a:latin typeface="Times New Roman" charset="0"/>
                <a:sym typeface="Symbol" charset="0"/>
              </a:rPr>
              <a:t>T</a:t>
            </a:r>
            <a:r>
              <a:rPr lang="en-US" sz="2000">
                <a:latin typeface="Times New Roman" charset="0"/>
                <a:cs typeface="Times New Roman" charset="0"/>
              </a:rPr>
              <a:t>)</a:t>
            </a:r>
            <a:r>
              <a:rPr lang="en-US" sz="2400">
                <a:latin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</a:rPr>
              <a:t>Action-Value function transferred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ρ is task-dependant: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>
                <a:latin typeface="Times New Roman" charset="0"/>
                <a:cs typeface="Times New Roman" charset="0"/>
              </a:rPr>
              <a:t>	relies on </a:t>
            </a:r>
            <a:r>
              <a:rPr lang="en-US" sz="2400">
                <a:solidFill>
                  <a:srgbClr val="333399"/>
                </a:solidFill>
                <a:latin typeface="Times New Roman" charset="0"/>
                <a:cs typeface="Times New Roman" charset="0"/>
              </a:rPr>
              <a:t>inter-task mappings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>
              <a:latin typeface="Times New Roman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3352800"/>
            <a:ext cx="381000" cy="685800"/>
            <a:chOff x="2352" y="2112"/>
            <a:chExt cx="240" cy="432"/>
          </a:xfrm>
        </p:grpSpPr>
        <p:sp>
          <p:nvSpPr>
            <p:cNvPr id="21543" name="Line 6"/>
            <p:cNvSpPr>
              <a:spLocks noChangeShapeType="1"/>
            </p:cNvSpPr>
            <p:nvPr/>
          </p:nvSpPr>
          <p:spPr bwMode="auto">
            <a:xfrm>
              <a:off x="2352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7"/>
            <p:cNvSpPr txBox="1">
              <a:spLocks noChangeArrowheads="1"/>
            </p:cNvSpPr>
            <p:nvPr/>
          </p:nvSpPr>
          <p:spPr bwMode="auto">
            <a:xfrm>
              <a:off x="2400" y="21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cs typeface="Times New Roman" charset="0"/>
                </a:rPr>
                <a:t>ρ</a:t>
              </a:r>
              <a:endParaRPr lang="en-US" sz="2000"/>
            </a:p>
          </p:txBody>
        </p:sp>
      </p:grp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4724400" y="1066800"/>
            <a:ext cx="3648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ym typeface="Symbol" charset="0"/>
              </a:rPr>
              <a:t>Q not defined on S</a:t>
            </a:r>
            <a:r>
              <a:rPr lang="en-US" baseline="-25000">
                <a:sym typeface="Symbol" charset="0"/>
              </a:rPr>
              <a:t>T</a:t>
            </a:r>
            <a:r>
              <a:rPr lang="en-US">
                <a:sym typeface="Symbol" charset="0"/>
              </a:rPr>
              <a:t> and A</a:t>
            </a:r>
            <a:r>
              <a:rPr lang="en-US" baseline="-25000">
                <a:sym typeface="Symbol" charset="0"/>
              </a:rPr>
              <a:t>T</a:t>
            </a:r>
          </a:p>
          <a:p>
            <a:pPr eaLnBrk="1" hangingPunct="1"/>
            <a:endParaRPr lang="en-US"/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762000" y="1038225"/>
            <a:ext cx="1071563" cy="333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accent2"/>
                </a:solidFill>
              </a:rPr>
              <a:t>Source Task</a:t>
            </a:r>
          </a:p>
        </p:txBody>
      </p:sp>
      <p:sp>
        <p:nvSpPr>
          <p:cNvPr id="21512" name="Rectangle 10"/>
          <p:cNvSpPr>
            <a:spLocks noChangeArrowheads="1"/>
          </p:cNvSpPr>
          <p:nvPr/>
        </p:nvSpPr>
        <p:spPr bwMode="auto">
          <a:xfrm>
            <a:off x="457200" y="3886200"/>
            <a:ext cx="17954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Target Task</a:t>
            </a:r>
          </a:p>
        </p:txBody>
      </p:sp>
      <p:grpSp>
        <p:nvGrpSpPr>
          <p:cNvPr id="21513" name="Group 30"/>
          <p:cNvGrpSpPr>
            <a:grpSpLocks/>
          </p:cNvGrpSpPr>
          <p:nvPr/>
        </p:nvGrpSpPr>
        <p:grpSpPr bwMode="auto">
          <a:xfrm>
            <a:off x="457200" y="4187825"/>
            <a:ext cx="3155950" cy="1697038"/>
            <a:chOff x="76199" y="3733800"/>
            <a:chExt cx="4467694" cy="24384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76199" y="3733800"/>
              <a:ext cx="4467694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1202113" y="3920843"/>
              <a:ext cx="1782133" cy="656931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1202113" y="5328226"/>
              <a:ext cx="1782133" cy="656931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Elbow Connector 15"/>
            <p:cNvCxnSpPr>
              <a:stCxn id="15" idx="1"/>
              <a:endCxn id="14" idx="1"/>
            </p:cNvCxnSpPr>
            <p:nvPr/>
          </p:nvCxnSpPr>
          <p:spPr bwMode="auto">
            <a:xfrm rot="10800000">
              <a:off x="1202113" y="4249308"/>
              <a:ext cx="2247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14" idx="3"/>
              <a:endCxn id="15" idx="3"/>
            </p:cNvCxnSpPr>
            <p:nvPr/>
          </p:nvCxnSpPr>
          <p:spPr bwMode="auto">
            <a:xfrm>
              <a:off x="2984245" y="4249308"/>
              <a:ext cx="2248" cy="1407384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2984245" y="4107886"/>
              <a:ext cx="561833" cy="4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auto">
            <a:xfrm rot="5400000">
              <a:off x="2703229" y="4953017"/>
              <a:ext cx="1687947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10800000">
              <a:off x="2984245" y="5798114"/>
              <a:ext cx="56183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40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7623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1" name="TextBox 16"/>
            <p:cNvSpPr txBox="1">
              <a:spLocks noChangeArrowheads="1"/>
            </p:cNvSpPr>
            <p:nvPr/>
          </p:nvSpPr>
          <p:spPr bwMode="auto">
            <a:xfrm>
              <a:off x="2457140" y="4765432"/>
              <a:ext cx="83100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  <p:sp>
          <p:nvSpPr>
            <p:cNvPr id="21542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965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T</a:t>
              </a:r>
              <a:endParaRPr lang="en-US" sz="1200" b="1"/>
            </a:p>
          </p:txBody>
        </p:sp>
      </p:grpSp>
      <p:grpSp>
        <p:nvGrpSpPr>
          <p:cNvPr id="21514" name="Group 30"/>
          <p:cNvGrpSpPr>
            <a:grpSpLocks/>
          </p:cNvGrpSpPr>
          <p:nvPr/>
        </p:nvGrpSpPr>
        <p:grpSpPr bwMode="auto">
          <a:xfrm>
            <a:off x="454025" y="1382713"/>
            <a:ext cx="3136900" cy="1741487"/>
            <a:chOff x="76200" y="3733800"/>
            <a:chExt cx="4441517" cy="2438400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6200" y="3733800"/>
              <a:ext cx="4423535" cy="2438400"/>
            </a:xfrm>
            <a:prstGeom prst="rect">
              <a:avLst/>
            </a:prstGeom>
            <a:solidFill>
              <a:srgbClr val="BDDF4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1202314" y="3920514"/>
              <a:ext cx="1782450" cy="657946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1202314" y="5327540"/>
              <a:ext cx="1782450" cy="657946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Agent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28" idx="1"/>
              <a:endCxn id="27" idx="1"/>
            </p:cNvCxnSpPr>
            <p:nvPr/>
          </p:nvCxnSpPr>
          <p:spPr bwMode="auto">
            <a:xfrm rot="10800000">
              <a:off x="1202314" y="4249487"/>
              <a:ext cx="0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27" idx="3"/>
              <a:endCxn id="28" idx="3"/>
            </p:cNvCxnSpPr>
            <p:nvPr/>
          </p:nvCxnSpPr>
          <p:spPr bwMode="auto">
            <a:xfrm>
              <a:off x="2984764" y="4249487"/>
              <a:ext cx="2248" cy="1407025"/>
            </a:xfrm>
            <a:prstGeom prst="bentConnector3">
              <a:avLst>
                <a:gd name="adj1" fmla="val 14395466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>
              <a:off x="2984764" y="4109451"/>
              <a:ext cx="561933" cy="222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704271" y="4951876"/>
              <a:ext cx="1687098" cy="22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 bwMode="auto">
            <a:xfrm rot="10800000">
              <a:off x="2984764" y="5796549"/>
              <a:ext cx="561933" cy="222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28" name="TextBox 15"/>
            <p:cNvSpPr txBox="1">
              <a:spLocks noChangeArrowheads="1"/>
            </p:cNvSpPr>
            <p:nvPr/>
          </p:nvSpPr>
          <p:spPr bwMode="auto">
            <a:xfrm>
              <a:off x="81562" y="4738638"/>
              <a:ext cx="96034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Action</a:t>
              </a:r>
              <a:r>
                <a:rPr lang="en-US" sz="1200" b="1" baseline="-25000"/>
                <a:t>S</a:t>
              </a:r>
            </a:p>
          </p:txBody>
        </p:sp>
        <p:sp>
          <p:nvSpPr>
            <p:cNvPr id="21529" name="TextBox 16"/>
            <p:cNvSpPr txBox="1">
              <a:spLocks noChangeArrowheads="1"/>
            </p:cNvSpPr>
            <p:nvPr/>
          </p:nvSpPr>
          <p:spPr bwMode="auto">
            <a:xfrm>
              <a:off x="2482771" y="4765432"/>
              <a:ext cx="81511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State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  <p:sp>
          <p:nvSpPr>
            <p:cNvPr id="21530" name="TextBox 17"/>
            <p:cNvSpPr txBox="1">
              <a:spLocks noChangeArrowheads="1"/>
            </p:cNvSpPr>
            <p:nvPr/>
          </p:nvSpPr>
          <p:spPr bwMode="auto">
            <a:xfrm>
              <a:off x="3437098" y="4765432"/>
              <a:ext cx="10806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b="1"/>
                <a:t>Reward</a:t>
              </a:r>
              <a:r>
                <a:rPr lang="en-US" sz="1200" b="1" baseline="-25000"/>
                <a:t>S</a:t>
              </a:r>
              <a:endParaRPr lang="en-US" sz="1200" b="1"/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146425" y="2941638"/>
            <a:ext cx="1557338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accent2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chemeClr val="accent2"/>
                </a:solidFill>
                <a:cs typeface="Times New Roman" charset="0"/>
              </a:rPr>
              <a:t>S</a:t>
            </a:r>
            <a:r>
              <a:rPr lang="en-US" sz="1800">
                <a:solidFill>
                  <a:schemeClr val="accent2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chemeClr val="accent2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151188" y="4065588"/>
            <a:ext cx="1554162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cs typeface="Times New Roman" charset="0"/>
              </a:rPr>
              <a:t>Q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: S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×A</a:t>
            </a:r>
            <a:r>
              <a:rPr lang="en-US" sz="1800" baseline="-25000">
                <a:solidFill>
                  <a:srgbClr val="FF0000"/>
                </a:solidFill>
                <a:cs typeface="Times New Roman" charset="0"/>
              </a:rPr>
              <a:t>T</a:t>
            </a:r>
            <a:r>
              <a:rPr lang="en-US" sz="1800">
                <a:solidFill>
                  <a:srgbClr val="FF0000"/>
                </a:solidFill>
                <a:cs typeface="Times New Roman" charset="0"/>
              </a:rPr>
              <a:t>→</a:t>
            </a:r>
            <a:r>
              <a:rPr lang="en-US" sz="1800">
                <a:solidFill>
                  <a:srgbClr val="FF0000"/>
                </a:solidFill>
                <a:latin typeface="Cambria Math" charset="0"/>
                <a:ea typeface="Cambria Math" charset="0"/>
                <a:cs typeface="Times New Roman" charset="0"/>
              </a:rPr>
              <a:t>ℜ</a:t>
            </a:r>
            <a:endParaRPr lang="en-US" sz="1800">
              <a:solidFill>
                <a:srgbClr val="FF0000"/>
              </a:solidFill>
            </a:endParaRPr>
          </a:p>
        </p:txBody>
      </p:sp>
      <p:cxnSp>
        <p:nvCxnSpPr>
          <p:cNvPr id="41" name="Straight Arrow Connector 40"/>
          <p:cNvCxnSpPr>
            <a:cxnSpLocks noChangeShapeType="1"/>
            <a:stCxn id="28" idx="2"/>
            <a:endCxn id="38" idx="1"/>
          </p:cNvCxnSpPr>
          <p:nvPr/>
        </p:nvCxnSpPr>
        <p:spPr bwMode="auto">
          <a:xfrm rot="16200000" flipH="1">
            <a:off x="2444750" y="2424113"/>
            <a:ext cx="134938" cy="1268412"/>
          </a:xfrm>
          <a:prstGeom prst="straightConnector1">
            <a:avLst/>
          </a:prstGeom>
          <a:noFill/>
          <a:ln w="31750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39" idx="2"/>
            <a:endCxn id="15" idx="0"/>
          </p:cNvCxnSpPr>
          <p:nvPr/>
        </p:nvCxnSpPr>
        <p:spPr bwMode="auto">
          <a:xfrm rot="5400000">
            <a:off x="2474119" y="3842544"/>
            <a:ext cx="862013" cy="2047875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11835333"/>
      </p:ext>
    </p:extLst>
  </p:cSld>
  <p:clrMapOvr>
    <a:masterClrMapping/>
  </p:clrMapOvr>
  <p:transition xmlns:p14="http://schemas.microsoft.com/office/powerpoint/2010/main" spd="med">
    <p:check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40.8|36.2|23.7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0.4|22.9|4.8|1.5|8.4|5.8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2.8|4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7.6|1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1473</Words>
  <Application>Microsoft Macintosh PowerPoint</Application>
  <PresentationFormat>On-screen Show (4:3)</PresentationFormat>
  <Paragraphs>361</Paragraphs>
  <Slides>26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Evaluation Metrics</vt:lpstr>
      <vt:lpstr>Time to Threshold</vt:lpstr>
      <vt:lpstr>PowerPoint Presentation</vt:lpstr>
      <vt:lpstr>Learning Keepaway</vt:lpstr>
      <vt:lpstr>’s Effect on CMACs</vt:lpstr>
      <vt:lpstr>Keepaway Hand-coded χA</vt:lpstr>
      <vt:lpstr>Value Function Transfer</vt:lpstr>
      <vt:lpstr>Value Function Transfer:  Time to threshold in 4 vs. 3</vt:lpstr>
      <vt:lpstr>PowerPoint Presentation</vt:lpstr>
      <vt:lpstr>Effects of Task Similarity</vt:lpstr>
      <vt:lpstr>Example Transfer Domains</vt:lpstr>
      <vt:lpstr>Example Transfer Domains</vt:lpstr>
      <vt:lpstr>PowerPoint Presentation</vt:lpstr>
      <vt:lpstr>Source Task: Ringworld</vt:lpstr>
      <vt:lpstr>Source Task: Knight’s Joust</vt:lpstr>
      <vt:lpstr>Rule Transfer Overview</vt:lpstr>
      <vt:lpstr>Rule Transfer Details</vt:lpstr>
      <vt:lpstr>Rule Transfer Details</vt:lpstr>
      <vt:lpstr>Rule Transfer Details</vt:lpstr>
      <vt:lpstr>Rule Transfer Details</vt:lpstr>
      <vt:lpstr>Rule Transfer Details</vt:lpstr>
      <vt:lpstr>Comparison of Rule Transfer Methods</vt:lpstr>
      <vt:lpstr>Inter-domain Transfer: Averaged Results</vt:lpstr>
      <vt:lpstr>Future Work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Taylor</dc:creator>
  <cp:lastModifiedBy>Matthew Taylor</cp:lastModifiedBy>
  <cp:revision>20</cp:revision>
  <dcterms:created xsi:type="dcterms:W3CDTF">2014-04-15T16:58:20Z</dcterms:created>
  <dcterms:modified xsi:type="dcterms:W3CDTF">2014-04-17T21:51:53Z</dcterms:modified>
</cp:coreProperties>
</file>