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9" r:id="rId2"/>
    <p:sldId id="286" r:id="rId3"/>
    <p:sldId id="290" r:id="rId4"/>
    <p:sldId id="291" r:id="rId5"/>
    <p:sldId id="292" r:id="rId6"/>
    <p:sldId id="287" r:id="rId7"/>
    <p:sldId id="281" r:id="rId8"/>
    <p:sldId id="303" r:id="rId9"/>
    <p:sldId id="262" r:id="rId10"/>
    <p:sldId id="276" r:id="rId11"/>
    <p:sldId id="277" r:id="rId12"/>
    <p:sldId id="278" r:id="rId13"/>
    <p:sldId id="279" r:id="rId14"/>
    <p:sldId id="280" r:id="rId15"/>
    <p:sldId id="293" r:id="rId16"/>
    <p:sldId id="300" r:id="rId17"/>
    <p:sldId id="299" r:id="rId18"/>
    <p:sldId id="301" r:id="rId19"/>
    <p:sldId id="296" r:id="rId20"/>
    <p:sldId id="302" r:id="rId21"/>
    <p:sldId id="298" r:id="rId22"/>
    <p:sldId id="297" r:id="rId23"/>
    <p:sldId id="29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0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D0F4-95D2-014D-AABA-421A6F19AD1F}" type="datetimeFigureOut">
              <a:rPr lang="en-US" smtClean="0"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E09-9D61-6648-9048-ABEB57C1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2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D0F4-95D2-014D-AABA-421A6F19AD1F}" type="datetimeFigureOut">
              <a:rPr lang="en-US" smtClean="0"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E09-9D61-6648-9048-ABEB57C1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7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D0F4-95D2-014D-AABA-421A6F19AD1F}" type="datetimeFigureOut">
              <a:rPr lang="en-US" smtClean="0"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E09-9D61-6648-9048-ABEB57C1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1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D0F4-95D2-014D-AABA-421A6F19AD1F}" type="datetimeFigureOut">
              <a:rPr lang="en-US" smtClean="0"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E09-9D61-6648-9048-ABEB57C1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9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D0F4-95D2-014D-AABA-421A6F19AD1F}" type="datetimeFigureOut">
              <a:rPr lang="en-US" smtClean="0"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E09-9D61-6648-9048-ABEB57C1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6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D0F4-95D2-014D-AABA-421A6F19AD1F}" type="datetimeFigureOut">
              <a:rPr lang="en-US" smtClean="0"/>
              <a:t>4/24/14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E09-9D61-6648-9048-ABEB57C1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5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D0F4-95D2-014D-AABA-421A6F19AD1F}" type="datetimeFigureOut">
              <a:rPr lang="en-US" smtClean="0"/>
              <a:t>4/24/14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E09-9D61-6648-9048-ABEB57C1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D0F4-95D2-014D-AABA-421A6F19AD1F}" type="datetimeFigureOut">
              <a:rPr lang="en-US" smtClean="0"/>
              <a:t>4/24/14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E09-9D61-6648-9048-ABEB57C1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26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D0F4-95D2-014D-AABA-421A6F19AD1F}" type="datetimeFigureOut">
              <a:rPr lang="en-US" smtClean="0"/>
              <a:t>4/24/14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E09-9D61-6648-9048-ABEB57C1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4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D0F4-95D2-014D-AABA-421A6F19AD1F}" type="datetimeFigureOut">
              <a:rPr lang="en-US" smtClean="0"/>
              <a:t>4/24/14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E09-9D61-6648-9048-ABEB57C1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3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D0F4-95D2-014D-AABA-421A6F19AD1F}" type="datetimeFigureOut">
              <a:rPr lang="en-US" smtClean="0"/>
              <a:t>4/24/14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E09-9D61-6648-9048-ABEB57C1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8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2D0F4-95D2-014D-AABA-421A6F19AD1F}" type="datetimeFigureOut">
              <a:rPr lang="en-US" smtClean="0"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CE09-9D61-6648-9048-ABEB57C1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5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Qlqe1DXnJKQ%23t=206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sers.isr.ist.utl.pt/~mtjspaan/tutorialDMMS/tutorialAAMAS11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Relationship Id="rId3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kylight.wsu.edu/s/11d19b5d-c8a7-4e69-93e3-2f110c2c6f07.srv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https://www.youtube.com/watch?v=Qlqe1DXnJKQ#t=</a:t>
            </a:r>
            <a:r>
              <a:rPr lang="en-US" dirty="0" smtClean="0">
                <a:hlinkClick r:id="rId2"/>
              </a:rPr>
              <a:t>206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851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http://users.isr.ist.utl.pt/~mtjspaan/tutorialDMMS/tutorialAAMAS11.pdf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772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9144000" cy="676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95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9144000" cy="661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01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9144000" cy="6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11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9144000" cy="677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23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35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Behaviorist Psychology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44193"/>
              </p:ext>
            </p:extLst>
          </p:nvPr>
        </p:nvGraphicFramePr>
        <p:xfrm>
          <a:off x="3104109" y="4757670"/>
          <a:ext cx="2379622" cy="1770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811"/>
                <a:gridCol w="1189811"/>
              </a:tblGrid>
              <a:tr h="8854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R+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R-</a:t>
                      </a:r>
                      <a:endParaRPr lang="en-US" sz="3200" dirty="0"/>
                    </a:p>
                  </a:txBody>
                  <a:tcPr/>
                </a:tc>
              </a:tr>
              <a:tr h="8854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P+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P-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13197"/>
            <a:ext cx="8229600" cy="2802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B. F. Skinner’s operant conditioning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0" y="2376669"/>
            <a:ext cx="69469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31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Behaviorist Psychology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343967"/>
              </p:ext>
            </p:extLst>
          </p:nvPr>
        </p:nvGraphicFramePr>
        <p:xfrm>
          <a:off x="3104109" y="4757670"/>
          <a:ext cx="2379622" cy="1770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811"/>
                <a:gridCol w="1189811"/>
              </a:tblGrid>
              <a:tr h="8854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R+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R-</a:t>
                      </a:r>
                      <a:endParaRPr lang="en-US" sz="3200" dirty="0"/>
                    </a:p>
                  </a:txBody>
                  <a:tcPr/>
                </a:tc>
              </a:tr>
              <a:tr h="8854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P+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P-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13197"/>
            <a:ext cx="8229600" cy="2802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B. F. Skinner’s operant conditioning / behaviorist shaping</a:t>
            </a:r>
          </a:p>
          <a:p>
            <a:endParaRPr lang="en-US" dirty="0"/>
          </a:p>
          <a:p>
            <a:r>
              <a:rPr lang="en-US" dirty="0" smtClean="0"/>
              <a:t>Reward schedule</a:t>
            </a:r>
          </a:p>
          <a:p>
            <a:pPr lvl="1"/>
            <a:r>
              <a:rPr lang="en-US" dirty="0" smtClean="0"/>
              <a:t>Frequency</a:t>
            </a:r>
          </a:p>
          <a:p>
            <a:pPr lvl="1"/>
            <a:r>
              <a:rPr lang="en-US" dirty="0" smtClean="0"/>
              <a:t>Randomized</a:t>
            </a:r>
          </a:p>
        </p:txBody>
      </p:sp>
    </p:spTree>
    <p:extLst>
      <p:ext uri="{BB962C8B-B14F-4D97-AF65-F5344CB8AC3E}">
        <p14:creationId xmlns:p14="http://schemas.microsoft.com/office/powerpoint/2010/main" val="403075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0"/>
            <a:ext cx="70210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5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otopySmal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49" y="4813300"/>
            <a:ext cx="2794000" cy="2044700"/>
          </a:xfrm>
          <a:prstGeom prst="rect">
            <a:avLst/>
          </a:prstGeom>
        </p:spPr>
      </p:pic>
      <p:pic>
        <p:nvPicPr>
          <p:cNvPr id="5" name="Picture 4" descr="Mug_and_Torus_morph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10751"/>
            <a:ext cx="3048000" cy="304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124764"/>
            <a:ext cx="8229600" cy="1797483"/>
          </a:xfrm>
        </p:spPr>
        <p:txBody>
          <a:bodyPr>
            <a:noAutofit/>
          </a:bodyPr>
          <a:lstStyle/>
          <a:p>
            <a:r>
              <a:rPr lang="en-US" sz="2000" dirty="0"/>
              <a:t>In topology, two continuous functions from one topological space to another are called </a:t>
            </a:r>
            <a:r>
              <a:rPr lang="en-US" sz="2000" dirty="0" err="1"/>
              <a:t>homotopic</a:t>
            </a:r>
            <a:r>
              <a:rPr lang="en-US" sz="2000" dirty="0"/>
              <a:t> </a:t>
            </a:r>
            <a:r>
              <a:rPr lang="en-US" sz="2000" dirty="0" smtClean="0"/>
              <a:t>if </a:t>
            </a:r>
            <a:r>
              <a:rPr lang="en-US" sz="2000" dirty="0"/>
              <a:t>one can be "continuously deformed" into the other, such a deformation being called a </a:t>
            </a:r>
            <a:r>
              <a:rPr lang="en-US" sz="2000" dirty="0" err="1">
                <a:solidFill>
                  <a:srgbClr val="FF0000"/>
                </a:solidFill>
              </a:rPr>
              <a:t>homotopy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between the two functions.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87338"/>
            <a:ext cx="8229600" cy="1837426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What </a:t>
            </a:r>
            <a:r>
              <a:rPr lang="en-US" i="1" dirty="0"/>
              <a:t>does shaping mean for computational reinforcement learning</a:t>
            </a:r>
            <a:r>
              <a:rPr lang="en-US" i="1" dirty="0" smtClean="0"/>
              <a:t>?</a:t>
            </a:r>
            <a:r>
              <a:rPr lang="en-US" dirty="0" smtClean="0"/>
              <a:t> T. </a:t>
            </a:r>
            <a:r>
              <a:rPr lang="en-US" dirty="0" err="1" smtClean="0"/>
              <a:t>Erez</a:t>
            </a:r>
            <a:r>
              <a:rPr lang="en-US" dirty="0" smtClean="0"/>
              <a:t> and W. D. Smart,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52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were the best things about Matt making you lead one class discussion?</a:t>
            </a:r>
          </a:p>
          <a:p>
            <a:endParaRPr lang="en-US" dirty="0" smtClean="0"/>
          </a:p>
          <a:p>
            <a:r>
              <a:rPr lang="en-US" dirty="0" smtClean="0"/>
              <a:t>Good for presentation skills: 4</a:t>
            </a:r>
          </a:p>
          <a:p>
            <a:r>
              <a:rPr lang="en-US" dirty="0" smtClean="0"/>
              <a:t>Good for presenter to learn a topic in depth: 5</a:t>
            </a:r>
          </a:p>
          <a:p>
            <a:r>
              <a:rPr lang="en-US" dirty="0" smtClean="0"/>
              <a:t>Nice to see a selection of different topics: 1</a:t>
            </a:r>
          </a:p>
        </p:txBody>
      </p:sp>
    </p:spTree>
    <p:extLst>
      <p:ext uri="{BB962C8B-B14F-4D97-AF65-F5344CB8AC3E}">
        <p14:creationId xmlns:p14="http://schemas.microsoft.com/office/powerpoint/2010/main" val="2794300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According to </a:t>
            </a:r>
            <a:r>
              <a:rPr lang="en-US" dirty="0" err="1" smtClean="0"/>
              <a:t>Erez</a:t>
            </a:r>
            <a:r>
              <a:rPr lang="en-US" dirty="0" smtClean="0"/>
              <a:t> and Smart, there are (at least) six ways of thinking about shaping from a </a:t>
            </a:r>
            <a:r>
              <a:rPr lang="en-US" dirty="0" err="1"/>
              <a:t>homotopic</a:t>
            </a:r>
            <a:r>
              <a:rPr lang="en-US" dirty="0"/>
              <a:t> </a:t>
            </a:r>
            <a:r>
              <a:rPr lang="en-US" dirty="0" smtClean="0"/>
              <a:t>standpoint. What can you come up with?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562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664"/>
            <a:ext cx="8229600" cy="59125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Modify Reward</a:t>
            </a:r>
            <a:r>
              <a:rPr lang="en-US" dirty="0" smtClean="0"/>
              <a:t>: successive approximations, </a:t>
            </a:r>
            <a:r>
              <a:rPr lang="en-US" dirty="0" err="1" smtClean="0"/>
              <a:t>subgoaling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Dynamics</a:t>
            </a:r>
            <a:r>
              <a:rPr lang="en-US" dirty="0" smtClean="0"/>
              <a:t>: physical properties of environment or of agent: changing length of pole, changing amount of noise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Internal parameters</a:t>
            </a:r>
            <a:r>
              <a:rPr lang="en-US" dirty="0" smtClean="0"/>
              <a:t>: simulated annealing, schedule for learning rate, </a:t>
            </a:r>
            <a:r>
              <a:rPr lang="en-US" dirty="0" err="1" smtClean="0"/>
              <a:t>complexification</a:t>
            </a:r>
            <a:r>
              <a:rPr lang="en-US" dirty="0" smtClean="0"/>
              <a:t> in NEAT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Initial state</a:t>
            </a:r>
            <a:r>
              <a:rPr lang="en-US" dirty="0" smtClean="0"/>
              <a:t>: learning from easy missions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Action space</a:t>
            </a:r>
            <a:r>
              <a:rPr lang="en-US" dirty="0" smtClean="0"/>
              <a:t>: infants lock their arms, abstracted (simpler) space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Extending time horizon</a:t>
            </a:r>
            <a:r>
              <a:rPr lang="en-US" dirty="0" smtClean="0"/>
              <a:t>: POMDPs, decrease discount factor, pole balancing time horizon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658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infant development timeline and its application to robot </a:t>
            </a:r>
            <a:r>
              <a:rPr lang="en-US" dirty="0" smtClean="0"/>
              <a:t>shaping. J. Law+, 2011</a:t>
            </a:r>
          </a:p>
          <a:p>
            <a:endParaRPr lang="en-US" dirty="0"/>
          </a:p>
          <a:p>
            <a:r>
              <a:rPr lang="en-US" dirty="0" smtClean="0"/>
              <a:t>Bio-inspired vs. Bio-mimicking vs. Computational understanding</a:t>
            </a:r>
          </a:p>
          <a:p>
            <a:endParaRPr lang="en-US" dirty="0"/>
          </a:p>
          <a:p>
            <a:r>
              <a:rPr lang="en-US" dirty="0" smtClean="0"/>
              <a:t>Robot clicker training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56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Reward Shaping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Potential-based shaping: A. Ng, </a:t>
            </a:r>
            <a:r>
              <a:rPr lang="fr-FR" dirty="0" smtClean="0"/>
              <a:t>’</a:t>
            </a:r>
            <a:r>
              <a:rPr lang="en-US" dirty="0" smtClean="0"/>
              <a:t>99</a:t>
            </a:r>
          </a:p>
          <a:p>
            <a:r>
              <a:rPr lang="en-US" dirty="0" smtClean="0"/>
              <a:t>Shaping for transfer learning: G. </a:t>
            </a:r>
            <a:r>
              <a:rPr lang="en-US" dirty="0" err="1" smtClean="0"/>
              <a:t>Konidaris</a:t>
            </a:r>
            <a:r>
              <a:rPr lang="en-US" dirty="0" smtClean="0"/>
              <a:t>, 2006</a:t>
            </a:r>
          </a:p>
          <a:p>
            <a:r>
              <a:rPr lang="en-US" dirty="0" smtClean="0"/>
              <a:t>Multi-agent shaping: S. Devlin, 201</a:t>
            </a:r>
          </a:p>
          <a:p>
            <a:r>
              <a:rPr lang="en-US" dirty="0" smtClean="0"/>
              <a:t>Plan-based reward shaping: M. </a:t>
            </a:r>
            <a:r>
              <a:rPr lang="en-US" dirty="0" err="1" smtClean="0"/>
              <a:t>Grez</a:t>
            </a:r>
            <a:r>
              <a:rPr lang="en-US" dirty="0" smtClean="0"/>
              <a:t>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248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were the worst things?</a:t>
            </a:r>
          </a:p>
          <a:p>
            <a:endParaRPr lang="en-US" dirty="0"/>
          </a:p>
          <a:p>
            <a:r>
              <a:rPr lang="en-US" dirty="0" smtClean="0"/>
              <a:t>Some presenters were not prepared enough: 2</a:t>
            </a:r>
          </a:p>
          <a:p>
            <a:r>
              <a:rPr lang="en-US" dirty="0" smtClean="0"/>
              <a:t>Some topics were too advanced/technical for the point in the class or were hard to follow: 4</a:t>
            </a:r>
          </a:p>
        </p:txBody>
      </p:sp>
    </p:spTree>
    <p:extLst>
      <p:ext uri="{BB962C8B-B14F-4D97-AF65-F5344CB8AC3E}">
        <p14:creationId xmlns:p14="http://schemas.microsoft.com/office/powerpoint/2010/main" val="2392719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you think Matt should do this next year? </a:t>
            </a:r>
          </a:p>
          <a:p>
            <a:endParaRPr lang="en-US" dirty="0"/>
          </a:p>
          <a:p>
            <a:r>
              <a:rPr lang="en-US" dirty="0" smtClean="0"/>
              <a:t>Yes: 7</a:t>
            </a:r>
          </a:p>
          <a:p>
            <a:r>
              <a:rPr lang="en-US" dirty="0" smtClean="0"/>
              <a:t>Maybe: 1</a:t>
            </a:r>
          </a:p>
          <a:p>
            <a:r>
              <a:rPr lang="en-US" dirty="0" smtClean="0"/>
              <a:t>Sure, why not?: 1</a:t>
            </a:r>
          </a:p>
          <a:p>
            <a:r>
              <a:rPr lang="en-US" dirty="0" smtClean="0"/>
              <a:t>No: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719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If Matt does it next year, how could he change it?</a:t>
            </a:r>
          </a:p>
          <a:p>
            <a:endParaRPr lang="en-US" dirty="0"/>
          </a:p>
          <a:p>
            <a:r>
              <a:rPr lang="en-US" dirty="0" smtClean="0"/>
              <a:t>Require handout with takeaways and resources: 1</a:t>
            </a:r>
          </a:p>
          <a:p>
            <a:r>
              <a:rPr lang="en-US" dirty="0" smtClean="0"/>
              <a:t>Require more discussion / engagement: 3</a:t>
            </a:r>
          </a:p>
          <a:p>
            <a:endParaRPr lang="en-US" dirty="0" smtClean="0"/>
          </a:p>
          <a:p>
            <a:r>
              <a:rPr lang="en-US" dirty="0" smtClean="0"/>
              <a:t>Better scheduling: avoid jumping around, avoid duplication (or group together): 2</a:t>
            </a:r>
          </a:p>
          <a:p>
            <a:r>
              <a:rPr lang="en-US" dirty="0" smtClean="0"/>
              <a:t>Be clear about using examples from exercises: 1</a:t>
            </a:r>
          </a:p>
          <a:p>
            <a:r>
              <a:rPr lang="en-US" dirty="0" smtClean="0"/>
              <a:t>Give a short presentation to Matt a week before. This will improve presentations and get more suggested readings: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719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hlinkClick r:id="rId2"/>
              </a:rPr>
              <a:t>http://skylight.wsu.edu/s/11d19b5d-c8a7-4e69-93e3-2f110c2c6f07.srv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107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00"/>
            <a:ext cx="9144000" cy="644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7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s in S</a:t>
            </a:r>
          </a:p>
          <a:p>
            <a:r>
              <a:rPr lang="en-US" dirty="0" smtClean="0"/>
              <a:t>a in A</a:t>
            </a:r>
          </a:p>
          <a:p>
            <a:r>
              <a:rPr lang="en-US" dirty="0" smtClean="0"/>
              <a:t>T(</a:t>
            </a:r>
            <a:r>
              <a:rPr lang="en-US" dirty="0" err="1" smtClean="0"/>
              <a:t>s,a,s</a:t>
            </a:r>
            <a:r>
              <a:rPr lang="en-US" dirty="0" smtClean="0"/>
              <a:t>’) = </a:t>
            </a:r>
            <a:r>
              <a:rPr lang="en-US" dirty="0" err="1" smtClean="0"/>
              <a:t>Pr</a:t>
            </a:r>
            <a:r>
              <a:rPr lang="en-US" dirty="0" smtClean="0"/>
              <a:t>(s’ | </a:t>
            </a:r>
            <a:r>
              <a:rPr lang="en-US" dirty="0" err="1" smtClean="0"/>
              <a:t>s,a</a:t>
            </a:r>
            <a:r>
              <a:rPr lang="en-US" dirty="0" smtClean="0"/>
              <a:t>)</a:t>
            </a:r>
          </a:p>
          <a:p>
            <a:r>
              <a:rPr lang="en-US" dirty="0" smtClean="0"/>
              <a:t>R(</a:t>
            </a:r>
            <a:r>
              <a:rPr lang="en-US" dirty="0" err="1" smtClean="0"/>
              <a:t>s,a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o in </a:t>
            </a:r>
            <a:r>
              <a:rPr lang="en-US" dirty="0" err="1" smtClean="0"/>
              <a:t>Ω</a:t>
            </a:r>
            <a:endParaRPr lang="en-US" dirty="0" smtClean="0"/>
          </a:p>
          <a:p>
            <a:r>
              <a:rPr lang="en-US" dirty="0" smtClean="0"/>
              <a:t>O(s’,</a:t>
            </a:r>
            <a:r>
              <a:rPr lang="en-US" dirty="0" err="1" smtClean="0"/>
              <a:t>a,o</a:t>
            </a:r>
            <a:r>
              <a:rPr lang="en-US" dirty="0" smtClean="0"/>
              <a:t>) = </a:t>
            </a:r>
            <a:r>
              <a:rPr lang="en-US" dirty="0" err="1" smtClean="0"/>
              <a:t>Pr</a:t>
            </a:r>
            <a:r>
              <a:rPr lang="en-US" dirty="0" smtClean="0"/>
              <a:t>(o | s’, 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354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200"/>
            <a:ext cx="9144000" cy="619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46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</TotalTime>
  <Words>560</Words>
  <Application>Microsoft Macintosh PowerPoint</Application>
  <PresentationFormat>On-screen Show (4:3)</PresentationFormat>
  <Paragraphs>72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Survey</vt:lpstr>
      <vt:lpstr>Survey</vt:lpstr>
      <vt:lpstr>Survey</vt:lpstr>
      <vt:lpstr>Survey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Behaviorist Psychology</vt:lpstr>
      <vt:lpstr>Behaviorist Psychology</vt:lpstr>
      <vt:lpstr>PowerPoint Presentation</vt:lpstr>
      <vt:lpstr>In topology, two continuous functions from one topological space to another are called homotopic if one can be "continuously deformed" into the other, such a deformation being called a homotopy between the two functions. </vt:lpstr>
      <vt:lpstr>PowerPoint Presentation</vt:lpstr>
      <vt:lpstr>PowerPoint Presentation</vt:lpstr>
      <vt:lpstr>PowerPoint Presentation</vt:lpstr>
      <vt:lpstr>Reward Shaping</vt:lpstr>
    </vt:vector>
  </TitlesOfParts>
  <Company>Lafayette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Taylor</dc:creator>
  <cp:lastModifiedBy>Matthew Taylor</cp:lastModifiedBy>
  <cp:revision>19</cp:revision>
  <dcterms:created xsi:type="dcterms:W3CDTF">2014-04-21T22:43:00Z</dcterms:created>
  <dcterms:modified xsi:type="dcterms:W3CDTF">2014-04-24T21:25:28Z</dcterms:modified>
</cp:coreProperties>
</file>