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331" r:id="rId3"/>
    <p:sldId id="260" r:id="rId4"/>
    <p:sldId id="258" r:id="rId5"/>
    <p:sldId id="261" r:id="rId6"/>
    <p:sldId id="267" r:id="rId7"/>
    <p:sldId id="268" r:id="rId8"/>
    <p:sldId id="269" r:id="rId9"/>
    <p:sldId id="272" r:id="rId10"/>
    <p:sldId id="274" r:id="rId11"/>
    <p:sldId id="275" r:id="rId12"/>
    <p:sldId id="281" r:id="rId13"/>
    <p:sldId id="282" r:id="rId14"/>
    <p:sldId id="283" r:id="rId15"/>
    <p:sldId id="284" r:id="rId16"/>
    <p:sldId id="285" r:id="rId17"/>
    <p:sldId id="286" r:id="rId18"/>
    <p:sldId id="287" r:id="rId19"/>
    <p:sldId id="289" r:id="rId20"/>
    <p:sldId id="291" r:id="rId21"/>
    <p:sldId id="292" r:id="rId22"/>
    <p:sldId id="293" r:id="rId23"/>
    <p:sldId id="294" r:id="rId24"/>
    <p:sldId id="296" r:id="rId25"/>
    <p:sldId id="309" r:id="rId26"/>
    <p:sldId id="25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8" r:id="rId45"/>
    <p:sldId id="329" r:id="rId46"/>
    <p:sldId id="33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69" autoAdjust="0"/>
  </p:normalViewPr>
  <p:slideViewPr>
    <p:cSldViewPr snapToGrid="0" snapToObjects="1">
      <p:cViewPr varScale="1">
        <p:scale>
          <a:sx n="77" d="100"/>
          <a:sy n="77" d="100"/>
        </p:scale>
        <p:origin x="-120"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tthew%20Taylor\My%20Documents\Talks\10_AAAI_Nectar\speedup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tthew%20Taylor\My%20Documents\Talks\10_AAAI_Nectar\speedup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tthew%20Taylor\My%20Documents\Talks\10_AAAI_Nectar\speedu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738345525854"/>
          <c:y val="0.0405571495343904"/>
          <c:w val="0.666176589836083"/>
          <c:h val="0.918885700931219"/>
        </c:manualLayout>
      </c:layout>
      <c:barChart>
        <c:barDir val="col"/>
        <c:grouping val="clustered"/>
        <c:varyColors val="0"/>
        <c:ser>
          <c:idx val="0"/>
          <c:order val="0"/>
          <c:tx>
            <c:strRef>
              <c:f>Sheet1!$D$1</c:f>
              <c:strCache>
                <c:ptCount val="1"/>
                <c:pt idx="0">
                  <c:v>SPS</c:v>
                </c:pt>
              </c:strCache>
            </c:strRef>
          </c:tx>
          <c:invertIfNegative val="0"/>
          <c:val>
            <c:numRef>
              <c:f>Sheet1!$D$2</c:f>
              <c:numCache>
                <c:formatCode>General</c:formatCode>
                <c:ptCount val="1"/>
                <c:pt idx="0">
                  <c:v>1.0</c:v>
                </c:pt>
              </c:numCache>
            </c:numRef>
          </c:val>
        </c:ser>
        <c:ser>
          <c:idx val="1"/>
          <c:order val="1"/>
          <c:tx>
            <c:strRef>
              <c:f>Sheet1!$E$1</c:f>
              <c:strCache>
                <c:ptCount val="1"/>
                <c:pt idx="0">
                  <c:v>NEAT: specialized</c:v>
                </c:pt>
              </c:strCache>
            </c:strRef>
          </c:tx>
          <c:spPr>
            <a:solidFill>
              <a:srgbClr val="3333CC"/>
            </a:solidFill>
          </c:spPr>
          <c:invertIfNegative val="0"/>
          <c:val>
            <c:numRef>
              <c:f>Sheet1!$E$2</c:f>
              <c:numCache>
                <c:formatCode>General</c:formatCode>
                <c:ptCount val="1"/>
                <c:pt idx="0">
                  <c:v>1.12</c:v>
                </c:pt>
              </c:numCache>
            </c:numRef>
          </c:val>
        </c:ser>
        <c:ser>
          <c:idx val="2"/>
          <c:order val="2"/>
          <c:tx>
            <c:strRef>
              <c:f>Sheet1!$F$1</c:f>
              <c:strCache>
                <c:ptCount val="1"/>
                <c:pt idx="0">
                  <c:v>NEAT: general</c:v>
                </c:pt>
              </c:strCache>
            </c:strRef>
          </c:tx>
          <c:spPr>
            <a:noFill/>
            <a:ln w="19050">
              <a:solidFill>
                <a:schemeClr val="bg1">
                  <a:lumMod val="65000"/>
                </a:schemeClr>
              </a:solidFill>
              <a:prstDash val="dash"/>
            </a:ln>
          </c:spPr>
          <c:invertIfNegative val="0"/>
          <c:val>
            <c:numRef>
              <c:f>Sheet1!$F$2</c:f>
              <c:numCache>
                <c:formatCode>General</c:formatCode>
                <c:ptCount val="1"/>
                <c:pt idx="0">
                  <c:v>1.01</c:v>
                </c:pt>
              </c:numCache>
            </c:numRef>
          </c:val>
        </c:ser>
        <c:ser>
          <c:idx val="3"/>
          <c:order val="3"/>
          <c:tx>
            <c:strRef>
              <c:f>Sheet1!$G$1</c:f>
              <c:strCache>
                <c:ptCount val="1"/>
                <c:pt idx="0">
                  <c:v>NEAT: clustered</c:v>
                </c:pt>
              </c:strCache>
            </c:strRef>
          </c:tx>
          <c:spPr>
            <a:noFill/>
            <a:ln w="19050">
              <a:solidFill>
                <a:schemeClr val="bg1">
                  <a:lumMod val="65000"/>
                </a:schemeClr>
              </a:solidFill>
              <a:prstDash val="dash"/>
            </a:ln>
          </c:spPr>
          <c:invertIfNegative val="0"/>
          <c:val>
            <c:numRef>
              <c:f>Sheet1!$G$2</c:f>
              <c:numCache>
                <c:formatCode>General</c:formatCode>
                <c:ptCount val="1"/>
                <c:pt idx="0">
                  <c:v>1.05</c:v>
                </c:pt>
              </c:numCache>
            </c:numRef>
          </c:val>
        </c:ser>
        <c:dLbls>
          <c:showLegendKey val="0"/>
          <c:showVal val="0"/>
          <c:showCatName val="0"/>
          <c:showSerName val="0"/>
          <c:showPercent val="0"/>
          <c:showBubbleSize val="0"/>
        </c:dLbls>
        <c:gapWidth val="150"/>
        <c:overlap val="-44"/>
        <c:axId val="-2116185144"/>
        <c:axId val="-2116675672"/>
      </c:barChart>
      <c:catAx>
        <c:axId val="-2116185144"/>
        <c:scaling>
          <c:orientation val="minMax"/>
        </c:scaling>
        <c:delete val="1"/>
        <c:axPos val="b"/>
        <c:majorTickMark val="out"/>
        <c:minorTickMark val="none"/>
        <c:tickLblPos val="none"/>
        <c:crossAx val="-2116675672"/>
        <c:crosses val="autoZero"/>
        <c:auto val="1"/>
        <c:lblAlgn val="ctr"/>
        <c:lblOffset val="100"/>
        <c:noMultiLvlLbl val="0"/>
      </c:catAx>
      <c:valAx>
        <c:axId val="-211667567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116185144"/>
        <c:crosses val="autoZero"/>
        <c:crossBetween val="between"/>
      </c:valAx>
    </c:plotArea>
    <c:legend>
      <c:legendPos val="r"/>
      <c:layout>
        <c:manualLayout>
          <c:xMode val="edge"/>
          <c:yMode val="edge"/>
          <c:x val="0.780819618618647"/>
          <c:y val="0.148086722036458"/>
          <c:w val="0.21396750364046"/>
          <c:h val="0.690660542432196"/>
        </c:manualLayout>
      </c:layout>
      <c:overlay val="0"/>
      <c:txPr>
        <a:bodyPr/>
        <a:lstStyle/>
        <a:p>
          <a:pPr>
            <a:defRPr sz="20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738345525854"/>
          <c:y val="0.0405571495343904"/>
          <c:w val="0.666176589836083"/>
          <c:h val="0.918885700931219"/>
        </c:manualLayout>
      </c:layout>
      <c:barChart>
        <c:barDir val="col"/>
        <c:grouping val="clustered"/>
        <c:varyColors val="0"/>
        <c:ser>
          <c:idx val="0"/>
          <c:order val="0"/>
          <c:tx>
            <c:strRef>
              <c:f>Sheet1!$D$1</c:f>
              <c:strCache>
                <c:ptCount val="1"/>
                <c:pt idx="0">
                  <c:v>SPS</c:v>
                </c:pt>
              </c:strCache>
            </c:strRef>
          </c:tx>
          <c:invertIfNegative val="0"/>
          <c:val>
            <c:numRef>
              <c:f>Sheet1!$D$2</c:f>
              <c:numCache>
                <c:formatCode>General</c:formatCode>
                <c:ptCount val="1"/>
                <c:pt idx="0">
                  <c:v>1.0</c:v>
                </c:pt>
              </c:numCache>
            </c:numRef>
          </c:val>
        </c:ser>
        <c:ser>
          <c:idx val="1"/>
          <c:order val="1"/>
          <c:tx>
            <c:strRef>
              <c:f>Sheet1!$E$1</c:f>
              <c:strCache>
                <c:ptCount val="1"/>
                <c:pt idx="0">
                  <c:v>NEAT: specialized</c:v>
                </c:pt>
              </c:strCache>
            </c:strRef>
          </c:tx>
          <c:spPr>
            <a:solidFill>
              <a:srgbClr val="3333CC"/>
            </a:solidFill>
          </c:spPr>
          <c:invertIfNegative val="0"/>
          <c:val>
            <c:numRef>
              <c:f>Sheet1!$E$2</c:f>
              <c:numCache>
                <c:formatCode>General</c:formatCode>
                <c:ptCount val="1"/>
                <c:pt idx="0">
                  <c:v>1.12</c:v>
                </c:pt>
              </c:numCache>
            </c:numRef>
          </c:val>
        </c:ser>
        <c:ser>
          <c:idx val="2"/>
          <c:order val="2"/>
          <c:tx>
            <c:strRef>
              <c:f>Sheet1!$F$1</c:f>
              <c:strCache>
                <c:ptCount val="1"/>
                <c:pt idx="0">
                  <c:v>NEAT: general</c:v>
                </c:pt>
              </c:strCache>
            </c:strRef>
          </c:tx>
          <c:spPr>
            <a:solidFill>
              <a:srgbClr val="FF0000"/>
            </a:solidFill>
          </c:spPr>
          <c:invertIfNegative val="0"/>
          <c:val>
            <c:numRef>
              <c:f>Sheet1!$F$2</c:f>
              <c:numCache>
                <c:formatCode>General</c:formatCode>
                <c:ptCount val="1"/>
                <c:pt idx="0">
                  <c:v>1.01</c:v>
                </c:pt>
              </c:numCache>
            </c:numRef>
          </c:val>
        </c:ser>
        <c:ser>
          <c:idx val="3"/>
          <c:order val="3"/>
          <c:tx>
            <c:strRef>
              <c:f>Sheet1!$G$1</c:f>
              <c:strCache>
                <c:ptCount val="1"/>
                <c:pt idx="0">
                  <c:v>NEAT: clustered</c:v>
                </c:pt>
              </c:strCache>
            </c:strRef>
          </c:tx>
          <c:spPr>
            <a:noFill/>
            <a:ln w="19050">
              <a:solidFill>
                <a:schemeClr val="bg1">
                  <a:lumMod val="65000"/>
                </a:schemeClr>
              </a:solidFill>
              <a:prstDash val="dash"/>
            </a:ln>
          </c:spPr>
          <c:invertIfNegative val="0"/>
          <c:val>
            <c:numRef>
              <c:f>Sheet1!$G$2</c:f>
              <c:numCache>
                <c:formatCode>General</c:formatCode>
                <c:ptCount val="1"/>
                <c:pt idx="0">
                  <c:v>1.05</c:v>
                </c:pt>
              </c:numCache>
            </c:numRef>
          </c:val>
        </c:ser>
        <c:dLbls>
          <c:showLegendKey val="0"/>
          <c:showVal val="0"/>
          <c:showCatName val="0"/>
          <c:showSerName val="0"/>
          <c:showPercent val="0"/>
          <c:showBubbleSize val="0"/>
        </c:dLbls>
        <c:gapWidth val="150"/>
        <c:overlap val="-44"/>
        <c:axId val="-2016678856"/>
        <c:axId val="-2016677448"/>
      </c:barChart>
      <c:catAx>
        <c:axId val="-2016678856"/>
        <c:scaling>
          <c:orientation val="minMax"/>
        </c:scaling>
        <c:delete val="1"/>
        <c:axPos val="b"/>
        <c:majorTickMark val="out"/>
        <c:minorTickMark val="none"/>
        <c:tickLblPos val="none"/>
        <c:crossAx val="-2016677448"/>
        <c:crosses val="autoZero"/>
        <c:auto val="1"/>
        <c:lblAlgn val="ctr"/>
        <c:lblOffset val="100"/>
        <c:noMultiLvlLbl val="0"/>
      </c:catAx>
      <c:valAx>
        <c:axId val="-2016677448"/>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016678856"/>
        <c:crosses val="autoZero"/>
        <c:crossBetween val="between"/>
      </c:valAx>
    </c:plotArea>
    <c:legend>
      <c:legendPos val="r"/>
      <c:layout>
        <c:manualLayout>
          <c:xMode val="edge"/>
          <c:yMode val="edge"/>
          <c:x val="0.780819618618647"/>
          <c:y val="0.148086722036458"/>
          <c:w val="0.21396750364046"/>
          <c:h val="0.690660542432197"/>
        </c:manualLayout>
      </c:layout>
      <c:overlay val="0"/>
      <c:txPr>
        <a:bodyPr/>
        <a:lstStyle/>
        <a:p>
          <a:pPr>
            <a:defRPr sz="20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738345525854"/>
          <c:y val="0.0405571495343904"/>
          <c:w val="0.666176589836083"/>
          <c:h val="0.918885700931219"/>
        </c:manualLayout>
      </c:layout>
      <c:barChart>
        <c:barDir val="col"/>
        <c:grouping val="clustered"/>
        <c:varyColors val="0"/>
        <c:ser>
          <c:idx val="0"/>
          <c:order val="0"/>
          <c:tx>
            <c:strRef>
              <c:f>Sheet1!$D$1</c:f>
              <c:strCache>
                <c:ptCount val="1"/>
                <c:pt idx="0">
                  <c:v>SPS</c:v>
                </c:pt>
              </c:strCache>
            </c:strRef>
          </c:tx>
          <c:invertIfNegative val="0"/>
          <c:val>
            <c:numRef>
              <c:f>Sheet1!$D$2</c:f>
              <c:numCache>
                <c:formatCode>General</c:formatCode>
                <c:ptCount val="1"/>
                <c:pt idx="0">
                  <c:v>1.0</c:v>
                </c:pt>
              </c:numCache>
            </c:numRef>
          </c:val>
        </c:ser>
        <c:ser>
          <c:idx val="1"/>
          <c:order val="1"/>
          <c:tx>
            <c:strRef>
              <c:f>Sheet1!$E$1</c:f>
              <c:strCache>
                <c:ptCount val="1"/>
                <c:pt idx="0">
                  <c:v>NEAT: specialized</c:v>
                </c:pt>
              </c:strCache>
            </c:strRef>
          </c:tx>
          <c:spPr>
            <a:solidFill>
              <a:srgbClr val="3333CC"/>
            </a:solidFill>
          </c:spPr>
          <c:invertIfNegative val="0"/>
          <c:val>
            <c:numRef>
              <c:f>Sheet1!$E$2</c:f>
              <c:numCache>
                <c:formatCode>General</c:formatCode>
                <c:ptCount val="1"/>
                <c:pt idx="0">
                  <c:v>1.12</c:v>
                </c:pt>
              </c:numCache>
            </c:numRef>
          </c:val>
        </c:ser>
        <c:ser>
          <c:idx val="2"/>
          <c:order val="2"/>
          <c:tx>
            <c:strRef>
              <c:f>Sheet1!$F$1</c:f>
              <c:strCache>
                <c:ptCount val="1"/>
                <c:pt idx="0">
                  <c:v>NEAT: general</c:v>
                </c:pt>
              </c:strCache>
            </c:strRef>
          </c:tx>
          <c:spPr>
            <a:solidFill>
              <a:srgbClr val="FF0000"/>
            </a:solidFill>
          </c:spPr>
          <c:invertIfNegative val="0"/>
          <c:val>
            <c:numRef>
              <c:f>Sheet1!$F$2</c:f>
              <c:numCache>
                <c:formatCode>General</c:formatCode>
                <c:ptCount val="1"/>
                <c:pt idx="0">
                  <c:v>1.01</c:v>
                </c:pt>
              </c:numCache>
            </c:numRef>
          </c:val>
        </c:ser>
        <c:ser>
          <c:idx val="3"/>
          <c:order val="3"/>
          <c:tx>
            <c:strRef>
              <c:f>Sheet1!$G$1</c:f>
              <c:strCache>
                <c:ptCount val="1"/>
                <c:pt idx="0">
                  <c:v>NEAT: clustered</c:v>
                </c:pt>
              </c:strCache>
            </c:strRef>
          </c:tx>
          <c:spPr>
            <a:solidFill>
              <a:schemeClr val="bg2">
                <a:lumMod val="75000"/>
              </a:schemeClr>
            </a:solidFill>
          </c:spPr>
          <c:invertIfNegative val="0"/>
          <c:val>
            <c:numRef>
              <c:f>Sheet1!$G$2</c:f>
              <c:numCache>
                <c:formatCode>General</c:formatCode>
                <c:ptCount val="1"/>
                <c:pt idx="0">
                  <c:v>1.05</c:v>
                </c:pt>
              </c:numCache>
            </c:numRef>
          </c:val>
        </c:ser>
        <c:dLbls>
          <c:showLegendKey val="0"/>
          <c:showVal val="0"/>
          <c:showCatName val="0"/>
          <c:showSerName val="0"/>
          <c:showPercent val="0"/>
          <c:showBubbleSize val="0"/>
        </c:dLbls>
        <c:gapWidth val="150"/>
        <c:overlap val="-44"/>
        <c:axId val="-2114322616"/>
        <c:axId val="-2114319496"/>
      </c:barChart>
      <c:catAx>
        <c:axId val="-2114322616"/>
        <c:scaling>
          <c:orientation val="minMax"/>
        </c:scaling>
        <c:delete val="1"/>
        <c:axPos val="b"/>
        <c:majorTickMark val="out"/>
        <c:minorTickMark val="none"/>
        <c:tickLblPos val="none"/>
        <c:crossAx val="-2114319496"/>
        <c:crosses val="autoZero"/>
        <c:auto val="1"/>
        <c:lblAlgn val="ctr"/>
        <c:lblOffset val="100"/>
        <c:noMultiLvlLbl val="0"/>
      </c:catAx>
      <c:valAx>
        <c:axId val="-211431949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114322616"/>
        <c:crosses val="autoZero"/>
        <c:crossBetween val="between"/>
      </c:valAx>
    </c:plotArea>
    <c:legend>
      <c:legendPos val="r"/>
      <c:layout>
        <c:manualLayout>
          <c:xMode val="edge"/>
          <c:yMode val="edge"/>
          <c:x val="0.780819618618648"/>
          <c:y val="0.148086722036458"/>
          <c:w val="0.21396750364046"/>
          <c:h val="0.690660542432197"/>
        </c:manualLayout>
      </c:layout>
      <c:overlay val="0"/>
      <c:txPr>
        <a:bodyPr/>
        <a:lstStyle/>
        <a:p>
          <a:pPr>
            <a:defRPr sz="20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694C3-4EBC-1646-8652-B86A63E3FC92}" type="datetimeFigureOut">
              <a:rPr lang="en-US" smtClean="0"/>
              <a:t>4/29/14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D6149-A58C-8442-BC7E-F7A1A11B8743}" type="slidenum">
              <a:rPr lang="en-US" smtClean="0"/>
              <a:t>‹#›</a:t>
            </a:fld>
            <a:endParaRPr lang="en-US"/>
          </a:p>
        </p:txBody>
      </p:sp>
    </p:spTree>
    <p:extLst>
      <p:ext uri="{BB962C8B-B14F-4D97-AF65-F5344CB8AC3E}">
        <p14:creationId xmlns:p14="http://schemas.microsoft.com/office/powerpoint/2010/main" val="3977425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44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64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Explicit Data</a:t>
            </a:r>
            <a:r>
              <a:rPr lang="en-US" baseline="0" dirty="0" smtClean="0"/>
              <a:t> Graph Execution</a:t>
            </a:r>
          </a:p>
          <a:p>
            <a:r>
              <a:rPr lang="en-US" dirty="0" smtClean="0"/>
              <a:t>Reduced Instruction Set Computer</a:t>
            </a:r>
            <a:endParaRPr lang="en-US" dirty="0"/>
          </a:p>
        </p:txBody>
      </p:sp>
      <p:sp>
        <p:nvSpPr>
          <p:cNvPr id="4" name="Slide Number Placeholder 3"/>
          <p:cNvSpPr>
            <a:spLocks noGrp="1"/>
          </p:cNvSpPr>
          <p:nvPr>
            <p:ph type="sldNum" sz="quarter" idx="10"/>
          </p:nvPr>
        </p:nvSpPr>
        <p:spPr/>
        <p:txBody>
          <a:bodyPr/>
          <a:lstStyle/>
          <a:p>
            <a:fld id="{D6C4547F-2849-40B2-838A-85258729F477}"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r>
              <a:rPr lang="en-US" dirty="0" smtClean="0"/>
              <a:t>Static placement, Dynamic Issue (</a:t>
            </a:r>
            <a:r>
              <a:rPr lang="en-US" dirty="0" err="1" smtClean="0"/>
              <a:t>Hyperblocks</a:t>
            </a:r>
            <a:r>
              <a:rPr lang="en-US" dirty="0" smtClean="0"/>
              <a:t> are</a:t>
            </a:r>
            <a:r>
              <a:rPr lang="en-US" baseline="0" dirty="0" smtClean="0"/>
              <a:t> formed and then dynamically scheduled by CPU)</a:t>
            </a:r>
            <a:endParaRPr lang="en-US" dirty="0" smtClean="0"/>
          </a:p>
          <a:p>
            <a:endParaRPr lang="en-US" dirty="0" smtClean="0"/>
          </a:p>
          <a:p>
            <a:r>
              <a:rPr lang="en-US" dirty="0" smtClean="0"/>
              <a:t>Why so hard?  128 instructions, 128 spots, dependences between blocks, multiple bocks on the grid simultaneously, *very* complex problem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en-US" smtClean="0"/>
              <a:t>Explain what specialized solutions are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a:t>
            </a:r>
            <a:r>
              <a:rPr lang="en-US" baseline="0" dirty="0" smtClean="0"/>
              <a:t> path length</a:t>
            </a:r>
          </a:p>
          <a:p>
            <a:r>
              <a:rPr lang="en-US" baseline="0" dirty="0" smtClean="0"/>
              <a:t>Loop-carried dependences</a:t>
            </a:r>
          </a:p>
          <a:p>
            <a:r>
              <a:rPr lang="en-US" baseline="0" dirty="0" smtClean="0"/>
              <a:t>Exploit concurrency</a:t>
            </a:r>
          </a:p>
          <a:p>
            <a:r>
              <a:rPr lang="en-US" baseline="0" smtClean="0"/>
              <a:t>Resource contention</a:t>
            </a:r>
            <a:endParaRPr lang="en-US"/>
          </a:p>
        </p:txBody>
      </p:sp>
      <p:sp>
        <p:nvSpPr>
          <p:cNvPr id="4" name="Slide Number Placeholder 3"/>
          <p:cNvSpPr>
            <a:spLocks noGrp="1"/>
          </p:cNvSpPr>
          <p:nvPr>
            <p:ph type="sldNum" sz="quarter" idx="10"/>
          </p:nvPr>
        </p:nvSpPr>
        <p:spPr/>
        <p:txBody>
          <a:bodyPr/>
          <a:lstStyle/>
          <a:p>
            <a:fld id="{F3C8A884-DE46-E44B-A74F-49ADD2E230A6}"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en-US" smtClean="0"/>
              <a:t>Emphasis on little parameter tuning required is good</a:t>
            </a:r>
          </a:p>
          <a:p>
            <a:r>
              <a:rPr lang="en-US" smtClean="0"/>
              <a:t>Also mention that you can’t try out many parameters because experiments are so slow</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r>
              <a:rPr lang="en-US" dirty="0" smtClean="0"/>
              <a:t>select the best network discovered and can use that to schedule.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marL="224805" indent="-224805"/>
            <a:r>
              <a:rPr lang="en-US" dirty="0" smtClean="0"/>
              <a:t>11 features + bias</a:t>
            </a:r>
          </a:p>
          <a:p>
            <a:pPr marL="224805" indent="-224805"/>
            <a:r>
              <a:rPr lang="en-US" dirty="0" smtClean="0"/>
              <a:t>All 2-features combinations times 4</a:t>
            </a:r>
          </a:p>
          <a:p>
            <a:pPr marL="224805" indent="-224805"/>
            <a:endParaRPr lang="en-US" dirty="0" smtClean="0"/>
          </a:p>
          <a:p>
            <a:pPr marL="224805" indent="-224805"/>
            <a:r>
              <a:rPr lang="en-US" dirty="0" smtClean="0"/>
              <a:t>Small benchmarks:</a:t>
            </a:r>
          </a:p>
          <a:p>
            <a:pPr marL="224805" indent="-224805">
              <a:buFontTx/>
              <a:buAutoNum type="arabicPeriod"/>
            </a:pPr>
            <a:r>
              <a:rPr lang="en-US" dirty="0" smtClean="0"/>
              <a:t>Training time small</a:t>
            </a:r>
          </a:p>
          <a:p>
            <a:pPr marL="224805" indent="-224805"/>
            <a:r>
              <a:rPr lang="en-US" dirty="0" smtClean="0"/>
              <a:t>2. Classification step</a:t>
            </a:r>
          </a:p>
          <a:p>
            <a:pPr marL="224805" indent="-224805"/>
            <a:r>
              <a:rPr lang="en-US" dirty="0" smtClean="0"/>
              <a:t>3. Scheduler has more of an impact with smaller benchmarks</a:t>
            </a:r>
          </a:p>
          <a:p>
            <a:pPr marL="224805" indent="-224805"/>
            <a:endParaRPr lang="en-US" dirty="0" smtClean="0"/>
          </a:p>
          <a:p>
            <a:pPr marL="224805" indent="-224805"/>
            <a:r>
              <a:rPr lang="en-US" dirty="0" smtClean="0"/>
              <a:t>Mix of compiler generated and hand coded</a:t>
            </a:r>
          </a:p>
          <a:p>
            <a:pPr marL="224805" indent="-224805"/>
            <a:r>
              <a:rPr lang="en-US" dirty="0" smtClean="0"/>
              <a:t>Wanted to keep training time small</a:t>
            </a:r>
          </a:p>
          <a:p>
            <a:pPr marL="224805" indent="-224805"/>
            <a:r>
              <a:rPr lang="en-US" dirty="0" smtClean="0"/>
              <a:t>SPEC2000 kernels, Lincoln Labs kernels, signal processing kernels from GMTI radar suite, 2 EEMBC benchmarks, matrix multiply, FFT, vector add, </a:t>
            </a:r>
            <a:r>
              <a:rPr lang="en-US" dirty="0" err="1" smtClean="0"/>
              <a:t>memset</a:t>
            </a:r>
            <a:r>
              <a:rPr lang="en-US" dirty="0" smtClean="0"/>
              <a:t>, prime number generator</a:t>
            </a:r>
          </a:p>
          <a:p>
            <a:pPr marL="224805" indent="-224805"/>
            <a:r>
              <a:rPr lang="en-US" dirty="0" smtClean="0"/>
              <a:t>We could have used larger benchmarks, but the blocks aren’t as full there, so scheduling doesn’t have as much of an effect on performance.  Compiler tuned for smaller benchmarks, and they’re more representative of what we want to be able to schedule.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en-US" smtClean="0"/>
              <a:t>Explain what specialized solutions are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r>
              <a:rPr lang="en-US" smtClean="0"/>
              <a:t>Limited by small feature set, Larger set of high quality blocks needed</a:t>
            </a:r>
          </a:p>
          <a:p>
            <a:r>
              <a:rPr lang="en-US" smtClean="0"/>
              <a:t>Haven’t thoroughly studied the classification space</a:t>
            </a:r>
          </a:p>
          <a:p>
            <a:r>
              <a:rPr lang="en-US" smtClean="0"/>
              <a:t>When space is this complicated, feature selection and classification may be useful.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r>
              <a:rPr lang="en-US" smtClean="0"/>
              <a:t>Mention anti-correlation, what the weights actually mean</a:t>
            </a:r>
          </a:p>
          <a:p>
            <a:r>
              <a:rPr lang="en-US" smtClean="0"/>
              <a:t>Emphasize that it is a function approximator - given n inputs, it produces an output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4547F-2849-40B2-838A-85258729F477}"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22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520" tIns="44760" rIns="89520" bIns="44760"/>
          <a:lstStyle/>
          <a:p>
            <a:r>
              <a:rPr lang="en-US"/>
              <a:t>This is a difficult task: </a:t>
            </a:r>
          </a:p>
          <a:p>
            <a:pPr>
              <a:buFontTx/>
              <a:buChar char="•"/>
            </a:pPr>
            <a:r>
              <a:rPr lang="en-US"/>
              <a:t>	unknown how humans create abstractions </a:t>
            </a:r>
          </a:p>
          <a:p>
            <a:pPr>
              <a:buFontTx/>
              <a:buChar char="•"/>
            </a:pPr>
            <a:r>
              <a:rPr lang="en-US"/>
              <a:t>	temporal and structural credit assignment problem</a:t>
            </a:r>
          </a:p>
          <a:p>
            <a:pPr>
              <a:buFontTx/>
              <a:buChar char="•"/>
            </a:pPr>
            <a:r>
              <a:rPr lang="en-US"/>
              <a:t>	hard for humans to introspect to the robot</a:t>
            </a:r>
            <a:r>
              <a:rPr lang="ja-JP" altLang="en-US">
                <a:latin typeface="Arial"/>
              </a:rPr>
              <a:t>’</a:t>
            </a:r>
            <a:r>
              <a:rPr lang="en-US"/>
              <a:t>s sensory set</a:t>
            </a:r>
          </a:p>
          <a:p>
            <a:r>
              <a:rPr lang="en-US"/>
              <a:t>As an example, consider a robot on the moon or mars that needs to perform some task, such as building a human habitat, in an efficient manner.  The robot is not able to be fully pre-programmed because of the differences between the environments and it is not able to be fully tele-operated due to the time lag between Earth and Mars.  If it can autonomously create abstractions to categorize its interactions with its environment, it will be better able to learn and plan and react to new situations.  This greater autonomy will mean a more robust robot. </a:t>
            </a:r>
          </a:p>
          <a:p>
            <a:endParaRPr lang="en-US"/>
          </a:p>
          <a:p>
            <a:r>
              <a:rPr lang="en-US"/>
              <a:t>Don</a:t>
            </a:r>
            <a:r>
              <a:rPr lang="ja-JP" altLang="en-US">
                <a:latin typeface="Arial"/>
              </a:rPr>
              <a:t>’</a:t>
            </a:r>
            <a:r>
              <a:rPr lang="en-US"/>
              <a:t>t say </a:t>
            </a:r>
            <a:r>
              <a:rPr lang="ja-JP" altLang="en-US">
                <a:latin typeface="Arial"/>
              </a:rPr>
              <a:t>“</a:t>
            </a:r>
            <a:r>
              <a:rPr lang="en-US"/>
              <a:t>whatever</a:t>
            </a:r>
            <a:r>
              <a:rPr lang="ja-JP" altLang="en-US">
                <a:latin typeface="Arial"/>
              </a:rPr>
              <a: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358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22093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3821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508000"/>
            <a:ext cx="8167688" cy="609600"/>
          </a:xfrm>
        </p:spPr>
        <p:txBody>
          <a:bodyPr/>
          <a:lstStyle/>
          <a:p>
            <a:r>
              <a:rPr lang="x-none"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84908318-A7A7-F745-BCD4-1F5D9FB5220C}" type="slidenum">
              <a:rPr lang="en-US"/>
              <a:pPr/>
              <a:t>‹#›</a:t>
            </a:fld>
            <a:endParaRPr lang="en-US"/>
          </a:p>
        </p:txBody>
      </p:sp>
    </p:spTree>
    <p:extLst>
      <p:ext uri="{BB962C8B-B14F-4D97-AF65-F5344CB8AC3E}">
        <p14:creationId xmlns:p14="http://schemas.microsoft.com/office/powerpoint/2010/main" val="291270098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0796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F272660-22F9-9747-9E7A-B89524E50BFD}"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9447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F272660-22F9-9747-9E7A-B89524E50BFD}"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50007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F272660-22F9-9747-9E7A-B89524E50BFD}" type="datetimeFigureOut">
              <a:rPr lang="en-US" smtClean="0"/>
              <a:t>4/29/14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85348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F272660-22F9-9747-9E7A-B89524E50BFD}" type="datetimeFigureOut">
              <a:rPr lang="en-US" smtClean="0"/>
              <a:t>4/29/14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4727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72660-22F9-9747-9E7A-B89524E50BFD}" type="datetimeFigureOut">
              <a:rPr lang="en-US" smtClean="0"/>
              <a:t>4/29/14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32049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272660-22F9-9747-9E7A-B89524E50BFD}"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5117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272660-22F9-9747-9E7A-B89524E50BFD}"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6423723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72660-22F9-9747-9E7A-B89524E50BFD}" type="datetimeFigureOut">
              <a:rPr lang="en-US" smtClean="0"/>
              <a:t>4/29/14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C587-0A1E-4145-9AF1-829E20553618}" type="slidenum">
              <a:rPr lang="en-US" smtClean="0"/>
              <a:t>‹#›</a:t>
            </a:fld>
            <a:endParaRPr lang="en-US"/>
          </a:p>
        </p:txBody>
      </p:sp>
    </p:spTree>
    <p:extLst>
      <p:ext uri="{BB962C8B-B14F-4D97-AF65-F5344CB8AC3E}">
        <p14:creationId xmlns:p14="http://schemas.microsoft.com/office/powerpoint/2010/main" val="389650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file://localhost/Users/coonske/Documents/research/talks/cornell2010/figs/edgeau.pdf" TargetMode="External"/><Relationship Id="rId5" Type="http://schemas.openxmlformats.org/officeDocument/2006/relationships/image" Target="../media/image9.png"/><Relationship Id="rId6" Type="http://schemas.openxmlformats.org/officeDocument/2006/relationships/image" Target="file://localhost/Users/coonske/Documents/research/talks/cornell2010/figs/edgereg.pdf" TargetMode="External"/><Relationship Id="rId7" Type="http://schemas.openxmlformats.org/officeDocument/2006/relationships/image" Target="../media/image10.png"/><Relationship Id="rId8" Type="http://schemas.openxmlformats.org/officeDocument/2006/relationships/image" Target="file://localhost/Users/coonske/Documents/research/talks/cornell2010/figs/riscau.pdf" TargetMode="External"/><Relationship Id="rId9" Type="http://schemas.openxmlformats.org/officeDocument/2006/relationships/image" Target="../media/image11.png"/><Relationship Id="rId10" Type="http://schemas.openxmlformats.org/officeDocument/2006/relationships/image" Target="file://localhost/Users/coonske/Documents/research/talks/cornell2010/figs/riscreg.pdf"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file://localhost/Users/coonske/Documents/research/talks/cornell2010/figs/prototype.jpg"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file://localhost/Users/coonske/Documents/research/talks/cornell2010/figs/schedexample.pdf" TargetMode="External"/><Relationship Id="rId5" Type="http://schemas.openxmlformats.org/officeDocument/2006/relationships/image" Target="../media/image14.png"/><Relationship Id="rId6" Type="http://schemas.openxmlformats.org/officeDocument/2006/relationships/image" Target="file://localhost/Users/coonske/Documents/research/talks/cornell2010/figs/schedexample2.pdf" TargetMode="External"/><Relationship Id="rId7" Type="http://schemas.openxmlformats.org/officeDocument/2006/relationships/image" Target="../media/image15.png"/><Relationship Id="rId8" Type="http://schemas.openxmlformats.org/officeDocument/2006/relationships/image" Target="file://localhost/Users/coonske/Documents/research/talks/cornell2010/figs/schedexample3.pdf" TargetMode="External"/><Relationship Id="rId9" Type="http://schemas.openxmlformats.org/officeDocument/2006/relationships/image" Target="../media/image16.png"/><Relationship Id="rId10" Type="http://schemas.openxmlformats.org/officeDocument/2006/relationships/image" Target="file://localhost/Applications/Microsoft%20Office%202008/Office/Media/Clipart/Bullets.localized/BlueBallFlat.png"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Rubric</a:t>
            </a:r>
            <a:endParaRPr lang="en-US" dirty="0"/>
          </a:p>
        </p:txBody>
      </p:sp>
      <p:sp>
        <p:nvSpPr>
          <p:cNvPr id="3" name="Content Placeholder 2"/>
          <p:cNvSpPr>
            <a:spLocks noGrp="1"/>
          </p:cNvSpPr>
          <p:nvPr>
            <p:ph idx="1"/>
          </p:nvPr>
        </p:nvSpPr>
        <p:spPr>
          <a:xfrm>
            <a:off x="457200" y="1600200"/>
            <a:ext cx="8229600" cy="4935944"/>
          </a:xfrm>
        </p:spPr>
        <p:txBody>
          <a:bodyPr>
            <a:normAutofit fontScale="92500" lnSpcReduction="20000"/>
          </a:bodyPr>
          <a:lstStyle/>
          <a:p>
            <a:pPr marL="0" indent="0">
              <a:buNone/>
            </a:pPr>
            <a:r>
              <a:rPr lang="en-US" sz="2800" dirty="0" smtClean="0"/>
              <a:t>5: Update presentation to class on Thursday, 5/1</a:t>
            </a:r>
          </a:p>
          <a:p>
            <a:pPr marL="0" indent="0">
              <a:buNone/>
            </a:pPr>
            <a:r>
              <a:rPr lang="en-US" sz="2800" dirty="0" smtClean="0"/>
              <a:t>20: Fully explained idea or question addressed (Why is it interesting? What’s the payoff if it works?)</a:t>
            </a:r>
          </a:p>
          <a:p>
            <a:pPr marL="0" indent="0">
              <a:buNone/>
            </a:pPr>
            <a:r>
              <a:rPr lang="en-US" sz="2800" dirty="0" smtClean="0"/>
              <a:t>20: Experiments and/or theoretical work adequately addresses idea/question</a:t>
            </a:r>
          </a:p>
          <a:p>
            <a:pPr marL="0" indent="0">
              <a:buNone/>
            </a:pPr>
            <a:r>
              <a:rPr lang="en-US" sz="2800" dirty="0" smtClean="0"/>
              <a:t>20: Background &amp; Related Work (Is it clear how this work is related to other things in the field? Is it clear what is novel?)</a:t>
            </a:r>
          </a:p>
          <a:p>
            <a:pPr marL="0" indent="0">
              <a:buNone/>
            </a:pPr>
            <a:r>
              <a:rPr lang="en-US" sz="2800" dirty="0" smtClean="0"/>
              <a:t>15: Conclusion and discussion of future work (What are the next steps for you, or others, who are interested in this?)</a:t>
            </a:r>
          </a:p>
          <a:p>
            <a:pPr marL="0" indent="0">
              <a:buNone/>
            </a:pPr>
            <a:r>
              <a:rPr lang="en-US" sz="2800" dirty="0" smtClean="0"/>
              <a:t>10: Writing quality (scaled)</a:t>
            </a:r>
          </a:p>
          <a:p>
            <a:pPr marL="0" indent="0">
              <a:buNone/>
            </a:pPr>
            <a:r>
              <a:rPr lang="en-US" sz="2800" dirty="0" smtClean="0"/>
              <a:t>10: Presentation quality (Does this look like something you’d submit to a conference?)</a:t>
            </a:r>
            <a:endParaRPr lang="en-US" sz="2800" dirty="0"/>
          </a:p>
        </p:txBody>
      </p:sp>
    </p:spTree>
    <p:extLst>
      <p:ext uri="{BB962C8B-B14F-4D97-AF65-F5344CB8AC3E}">
        <p14:creationId xmlns:p14="http://schemas.microsoft.com/office/powerpoint/2010/main" val="4155169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6D47CAAE-BE6E-D949-A6D9-B3E451F598D9}" type="slidenum">
              <a:rPr lang="en-US"/>
              <a:pPr/>
              <a:t>10</a:t>
            </a:fld>
            <a:endParaRPr lang="en-US"/>
          </a:p>
        </p:txBody>
      </p:sp>
      <p:sp>
        <p:nvSpPr>
          <p:cNvPr id="450562" name="Rectangle 2"/>
          <p:cNvSpPr>
            <a:spLocks noGrp="1" noChangeArrowheads="1"/>
          </p:cNvSpPr>
          <p:nvPr>
            <p:ph type="title"/>
          </p:nvPr>
        </p:nvSpPr>
        <p:spPr/>
        <p:txBody>
          <a:bodyPr/>
          <a:lstStyle/>
          <a:p>
            <a:r>
              <a:rPr lang="en-US"/>
              <a:t>What is Intrinsically Rewarding?</a:t>
            </a:r>
          </a:p>
        </p:txBody>
      </p:sp>
      <p:sp>
        <p:nvSpPr>
          <p:cNvPr id="450563" name="Rectangle 3"/>
          <p:cNvSpPr>
            <a:spLocks noGrp="1" noChangeArrowheads="1"/>
          </p:cNvSpPr>
          <p:nvPr>
            <p:ph type="body" sz="half" idx="1"/>
          </p:nvPr>
        </p:nvSpPr>
        <p:spPr>
          <a:xfrm>
            <a:off x="685800" y="1885950"/>
            <a:ext cx="4264025" cy="4114800"/>
          </a:xfrm>
        </p:spPr>
        <p:txBody>
          <a:bodyPr/>
          <a:lstStyle/>
          <a:p>
            <a:r>
              <a:rPr lang="en-US"/>
              <a:t>novelty </a:t>
            </a:r>
          </a:p>
          <a:p>
            <a:r>
              <a:rPr lang="en-US"/>
              <a:t>surprise</a:t>
            </a:r>
          </a:p>
          <a:p>
            <a:r>
              <a:rPr lang="en-US"/>
              <a:t>salience</a:t>
            </a:r>
          </a:p>
          <a:p>
            <a:r>
              <a:rPr lang="en-US"/>
              <a:t>incongruity</a:t>
            </a:r>
          </a:p>
          <a:p>
            <a:r>
              <a:rPr lang="en-US"/>
              <a:t>manipulation</a:t>
            </a:r>
          </a:p>
          <a:p>
            <a:r>
              <a:rPr lang="ja-JP" altLang="en-US"/>
              <a:t>“</a:t>
            </a:r>
            <a:r>
              <a:rPr lang="en-US"/>
              <a:t>being a cause</a:t>
            </a:r>
            <a:r>
              <a:rPr lang="ja-JP" altLang="en-US"/>
              <a:t>”</a:t>
            </a:r>
            <a:endParaRPr lang="en-US"/>
          </a:p>
          <a:p>
            <a:r>
              <a:rPr lang="en-US"/>
              <a:t>mastery: being in control</a:t>
            </a:r>
          </a:p>
        </p:txBody>
      </p:sp>
      <p:sp>
        <p:nvSpPr>
          <p:cNvPr id="450564" name="Text Box 4"/>
          <p:cNvSpPr txBox="1">
            <a:spLocks noChangeArrowheads="1"/>
          </p:cNvSpPr>
          <p:nvPr/>
        </p:nvSpPr>
        <p:spPr bwMode="auto">
          <a:xfrm>
            <a:off x="4279900" y="3881438"/>
            <a:ext cx="4348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A30A21"/>
                </a:solidFill>
                <a:latin typeface="Garamond" charset="0"/>
              </a:rPr>
              <a:t>D. E. Berlyne</a:t>
            </a:r>
            <a:r>
              <a:rPr lang="ja-JP" altLang="en-US">
                <a:solidFill>
                  <a:srgbClr val="A30A21"/>
                </a:solidFill>
                <a:latin typeface="Garamond" charset="0"/>
              </a:rPr>
              <a:t>’</a:t>
            </a:r>
            <a:r>
              <a:rPr lang="en-US">
                <a:solidFill>
                  <a:srgbClr val="A30A21"/>
                </a:solidFill>
                <a:latin typeface="Garamond" charset="0"/>
              </a:rPr>
              <a:t>s writings are a rich source of data and suggestions</a:t>
            </a:r>
            <a:endParaRPr lang="en-US"/>
          </a:p>
        </p:txBody>
      </p:sp>
      <p:sp>
        <p:nvSpPr>
          <p:cNvPr id="450565" name="Rectangle 5"/>
          <p:cNvSpPr>
            <a:spLocks noGrp="1" noChangeArrowheads="1"/>
          </p:cNvSpPr>
          <p:nvPr>
            <p:ph type="body" sz="half" idx="2"/>
          </p:nvPr>
        </p:nvSpPr>
        <p:spPr>
          <a:xfrm>
            <a:off x="4648200" y="1924050"/>
            <a:ext cx="3810000" cy="4114800"/>
          </a:xfrm>
        </p:spPr>
        <p:txBody>
          <a:bodyPr/>
          <a:lstStyle/>
          <a:p>
            <a:r>
              <a:rPr lang="en-US"/>
              <a:t>curiosity</a:t>
            </a:r>
          </a:p>
          <a:p>
            <a:r>
              <a:rPr lang="en-US"/>
              <a:t>exploration</a:t>
            </a:r>
          </a:p>
          <a:p>
            <a:r>
              <a:rPr lang="en-US"/>
              <a:t>…</a:t>
            </a:r>
          </a:p>
        </p:txBody>
      </p:sp>
    </p:spTree>
    <p:extLst>
      <p:ext uri="{BB962C8B-B14F-4D97-AF65-F5344CB8AC3E}">
        <p14:creationId xmlns:p14="http://schemas.microsoft.com/office/powerpoint/2010/main" val="3411239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2D03E8-DE4E-CB47-8F33-70F06D2E6747}" type="slidenum">
              <a:rPr lang="en-US"/>
              <a:pPr/>
              <a:t>11</a:t>
            </a:fld>
            <a:endParaRPr lang="en-US"/>
          </a:p>
        </p:txBody>
      </p:sp>
      <p:sp>
        <p:nvSpPr>
          <p:cNvPr id="278530" name="Rectangle 2"/>
          <p:cNvSpPr>
            <a:spLocks noGrp="1" noChangeArrowheads="1"/>
          </p:cNvSpPr>
          <p:nvPr>
            <p:ph type="title"/>
          </p:nvPr>
        </p:nvSpPr>
        <p:spPr>
          <a:xfrm>
            <a:off x="698500" y="474663"/>
            <a:ext cx="7772400" cy="609600"/>
          </a:xfrm>
        </p:spPr>
        <p:txBody>
          <a:bodyPr>
            <a:normAutofit fontScale="90000"/>
          </a:bodyPr>
          <a:lstStyle/>
          <a:p>
            <a:r>
              <a:rPr lang="en-US" sz="3600"/>
              <a:t>An Example of Intrinsically Motivated RL</a:t>
            </a:r>
            <a:endParaRPr lang="en-US"/>
          </a:p>
        </p:txBody>
      </p:sp>
      <p:sp>
        <p:nvSpPr>
          <p:cNvPr id="278531" name="Rectangle 3"/>
          <p:cNvSpPr>
            <a:spLocks noGrp="1" noChangeArrowheads="1"/>
          </p:cNvSpPr>
          <p:nvPr>
            <p:ph type="body" idx="1"/>
          </p:nvPr>
        </p:nvSpPr>
        <p:spPr>
          <a:xfrm>
            <a:off x="701675" y="1525588"/>
            <a:ext cx="7772400" cy="3797300"/>
          </a:xfrm>
        </p:spPr>
        <p:txBody>
          <a:bodyPr/>
          <a:lstStyle/>
          <a:p>
            <a:pPr>
              <a:lnSpc>
                <a:spcPct val="90000"/>
              </a:lnSpc>
              <a:buFont typeface="Zapf Dingbats" charset="0"/>
              <a:buNone/>
            </a:pPr>
            <a:r>
              <a:rPr lang="en-US" sz="2200"/>
              <a:t>     </a:t>
            </a:r>
            <a:r>
              <a:rPr lang="en-US" sz="2400" b="1"/>
              <a:t>Rich Sutton</a:t>
            </a:r>
            <a:r>
              <a:rPr lang="en-US" sz="2400"/>
              <a:t>, </a:t>
            </a:r>
            <a:r>
              <a:rPr lang="ja-JP" altLang="en-US" sz="2400"/>
              <a:t>“</a:t>
            </a:r>
            <a:r>
              <a:rPr lang="en-US" sz="2400"/>
              <a:t>Integrated Architectures for Learning, Planning and Reacting based on Dynamic Programming</a:t>
            </a:r>
            <a:r>
              <a:rPr lang="ja-JP" altLang="en-US" sz="2400"/>
              <a:t>”</a:t>
            </a:r>
            <a:r>
              <a:rPr lang="en-US" sz="2400"/>
              <a:t>  In </a:t>
            </a:r>
            <a:r>
              <a:rPr lang="en-US" sz="2400" i="1"/>
              <a:t>Machine Learning: Proceedings of the Seventh International Workshop, </a:t>
            </a:r>
            <a:r>
              <a:rPr lang="en-US" sz="2400"/>
              <a:t>1990.</a:t>
            </a:r>
          </a:p>
          <a:p>
            <a:pPr lvl="1">
              <a:lnSpc>
                <a:spcPct val="90000"/>
              </a:lnSpc>
            </a:pPr>
            <a:r>
              <a:rPr lang="en-US" sz="2400"/>
              <a:t>For each state and action, add a value to the usual immediate reward called the </a:t>
            </a:r>
            <a:r>
              <a:rPr lang="en-US" sz="2400" b="1">
                <a:solidFill>
                  <a:srgbClr val="A50021"/>
                </a:solidFill>
              </a:rPr>
              <a:t>exploration bonus</a:t>
            </a:r>
            <a:r>
              <a:rPr lang="en-US" sz="2400"/>
              <a:t>. </a:t>
            </a:r>
          </a:p>
          <a:p>
            <a:pPr lvl="1">
              <a:lnSpc>
                <a:spcPct val="90000"/>
              </a:lnSpc>
            </a:pPr>
            <a:r>
              <a:rPr lang="en-US" sz="2400"/>
              <a:t>… a function of the </a:t>
            </a:r>
            <a:r>
              <a:rPr lang="en-US" sz="2400" i="1"/>
              <a:t>time since that action was last executed in that state</a:t>
            </a:r>
            <a:r>
              <a:rPr lang="en-US" sz="2400"/>
              <a:t>. The longer the time, the greater the assumed uncertainty, the greater the bonus.</a:t>
            </a:r>
          </a:p>
          <a:p>
            <a:pPr lvl="1">
              <a:lnSpc>
                <a:spcPct val="90000"/>
              </a:lnSpc>
            </a:pPr>
            <a:r>
              <a:rPr lang="en-US" sz="2400"/>
              <a:t>Facilitates learning of environment model</a:t>
            </a:r>
          </a:p>
          <a:p>
            <a:pPr lvl="1">
              <a:lnSpc>
                <a:spcPct val="90000"/>
              </a:lnSpc>
            </a:pPr>
            <a:endParaRPr lang="en-US" sz="1400"/>
          </a:p>
          <a:p>
            <a:pPr lvl="1">
              <a:lnSpc>
                <a:spcPct val="90000"/>
              </a:lnSpc>
            </a:pPr>
            <a:endParaRPr lang="en-US" sz="1400"/>
          </a:p>
        </p:txBody>
      </p:sp>
    </p:spTree>
    <p:extLst>
      <p:ext uri="{BB962C8B-B14F-4D97-AF65-F5344CB8AC3E}">
        <p14:creationId xmlns:p14="http://schemas.microsoft.com/office/powerpoint/2010/main" val="2586832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204A82-351D-2340-B80A-6DC8BA89C8D2}" type="slidenum">
              <a:rPr lang="en-US"/>
              <a:pPr/>
              <a:t>12</a:t>
            </a:fld>
            <a:endParaRPr lang="en-US"/>
          </a:p>
        </p:txBody>
      </p:sp>
      <p:sp>
        <p:nvSpPr>
          <p:cNvPr id="451586" name="Rectangle 2"/>
          <p:cNvSpPr>
            <a:spLocks noGrp="1" noChangeArrowheads="1"/>
          </p:cNvSpPr>
          <p:nvPr>
            <p:ph type="title"/>
          </p:nvPr>
        </p:nvSpPr>
        <p:spPr/>
        <p:txBody>
          <a:bodyPr/>
          <a:lstStyle/>
          <a:p>
            <a:r>
              <a:rPr lang="en-US"/>
              <a:t>What are features of IR?</a:t>
            </a:r>
          </a:p>
        </p:txBody>
      </p:sp>
      <p:sp>
        <p:nvSpPr>
          <p:cNvPr id="451587" name="Rectangle 3"/>
          <p:cNvSpPr>
            <a:spLocks noGrp="1" noChangeArrowheads="1"/>
          </p:cNvSpPr>
          <p:nvPr>
            <p:ph type="body" idx="1"/>
          </p:nvPr>
        </p:nvSpPr>
        <p:spPr>
          <a:xfrm>
            <a:off x="685800" y="1981200"/>
            <a:ext cx="8066088" cy="4114800"/>
          </a:xfrm>
        </p:spPr>
        <p:txBody>
          <a:bodyPr/>
          <a:lstStyle/>
          <a:p>
            <a:pPr>
              <a:lnSpc>
                <a:spcPct val="90000"/>
              </a:lnSpc>
            </a:pPr>
            <a:r>
              <a:rPr lang="en-US" sz="2800" dirty="0"/>
              <a:t>IR depends only on internal state components</a:t>
            </a:r>
          </a:p>
          <a:p>
            <a:pPr>
              <a:lnSpc>
                <a:spcPct val="90000"/>
              </a:lnSpc>
            </a:pPr>
            <a:r>
              <a:rPr lang="en-US" sz="2800" dirty="0"/>
              <a:t>These components track aspects of agent</a:t>
            </a:r>
            <a:r>
              <a:rPr lang="ja-JP" altLang="en-US" sz="2800" dirty="0"/>
              <a:t>’</a:t>
            </a:r>
            <a:r>
              <a:rPr lang="en-US" sz="2800" dirty="0"/>
              <a:t>s history</a:t>
            </a:r>
          </a:p>
          <a:p>
            <a:pPr>
              <a:lnSpc>
                <a:spcPct val="90000"/>
              </a:lnSpc>
            </a:pPr>
            <a:r>
              <a:rPr lang="en-US" sz="2800" dirty="0"/>
              <a:t>IR can depend on current </a:t>
            </a:r>
            <a:r>
              <a:rPr lang="en-US" sz="2800" i="1" dirty="0"/>
              <a:t>Q</a:t>
            </a:r>
            <a:r>
              <a:rPr lang="en-US" sz="2800" dirty="0"/>
              <a:t>, </a:t>
            </a:r>
            <a:r>
              <a:rPr lang="en-US" sz="2800" i="1" dirty="0"/>
              <a:t>V</a:t>
            </a:r>
            <a:r>
              <a:rPr lang="en-US" sz="2800" dirty="0"/>
              <a:t>, </a:t>
            </a:r>
            <a:r>
              <a:rPr lang="en-US" sz="2800" i="1" dirty="0">
                <a:latin typeface="Symbol" charset="0"/>
                <a:sym typeface="Symbol" charset="0"/>
              </a:rPr>
              <a:t></a:t>
            </a:r>
            <a:r>
              <a:rPr lang="en-US" sz="2800" dirty="0"/>
              <a:t>, etc.</a:t>
            </a:r>
          </a:p>
          <a:p>
            <a:pPr>
              <a:lnSpc>
                <a:spcPct val="90000"/>
              </a:lnSpc>
            </a:pPr>
            <a:r>
              <a:rPr lang="en-US" sz="2800" dirty="0"/>
              <a:t>IR is task independent (</a:t>
            </a:r>
            <a:r>
              <a:rPr lang="en-US" sz="2800" dirty="0" smtClean="0"/>
              <a:t>where </a:t>
            </a:r>
            <a:r>
              <a:rPr lang="en-US" sz="2800" dirty="0"/>
              <a:t>task is defined by extrinsic reward)(?)</a:t>
            </a:r>
          </a:p>
          <a:p>
            <a:pPr>
              <a:lnSpc>
                <a:spcPct val="90000"/>
              </a:lnSpc>
            </a:pPr>
            <a:r>
              <a:rPr lang="en-US" sz="2800" dirty="0"/>
              <a:t>IR is transient: e.g. based on </a:t>
            </a:r>
            <a:r>
              <a:rPr lang="en-US" sz="2800" dirty="0">
                <a:solidFill>
                  <a:srgbClr val="FF0000"/>
                </a:solidFill>
              </a:rPr>
              <a:t>prediction error</a:t>
            </a:r>
          </a:p>
          <a:p>
            <a:pPr>
              <a:lnSpc>
                <a:spcPct val="90000"/>
              </a:lnSpc>
            </a:pPr>
            <a:r>
              <a:rPr lang="en-US" sz="2800" dirty="0"/>
              <a:t>…</a:t>
            </a:r>
          </a:p>
          <a:p>
            <a:pPr>
              <a:lnSpc>
                <a:spcPct val="90000"/>
              </a:lnSpc>
            </a:pPr>
            <a:r>
              <a:rPr lang="en-US" sz="2800" dirty="0"/>
              <a:t>Most have goal of efficiently building </a:t>
            </a:r>
            <a:r>
              <a:rPr lang="ja-JP" altLang="en-US" sz="2800" dirty="0"/>
              <a:t>“</a:t>
            </a:r>
            <a:r>
              <a:rPr lang="en-US" sz="2800" dirty="0"/>
              <a:t>world model</a:t>
            </a:r>
            <a:r>
              <a:rPr lang="ja-JP" altLang="en-US" sz="2800" dirty="0"/>
              <a:t>”</a:t>
            </a: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2478763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ADA3FB2-DFA5-AF4F-9C68-6754EC28587A}" type="slidenum">
              <a:rPr lang="en-US"/>
              <a:pPr/>
              <a:t>13</a:t>
            </a:fld>
            <a:endParaRPr lang="en-US"/>
          </a:p>
        </p:txBody>
      </p:sp>
      <p:sp>
        <p:nvSpPr>
          <p:cNvPr id="221186" name="Rectangle 2"/>
          <p:cNvSpPr>
            <a:spLocks noGrp="1" noChangeArrowheads="1"/>
          </p:cNvSpPr>
          <p:nvPr>
            <p:ph type="title"/>
          </p:nvPr>
        </p:nvSpPr>
        <p:spPr>
          <a:xfrm>
            <a:off x="511175" y="509588"/>
            <a:ext cx="8167688" cy="609600"/>
          </a:xfrm>
        </p:spPr>
        <p:txBody>
          <a:bodyPr/>
          <a:lstStyle/>
          <a:p>
            <a:pPr>
              <a:lnSpc>
                <a:spcPct val="70000"/>
              </a:lnSpc>
            </a:pPr>
            <a:r>
              <a:rPr lang="en-US"/>
              <a:t>Where do Options come from?</a:t>
            </a:r>
          </a:p>
        </p:txBody>
      </p:sp>
      <p:sp>
        <p:nvSpPr>
          <p:cNvPr id="221187" name="Rectangle 3"/>
          <p:cNvSpPr>
            <a:spLocks noGrp="1" noChangeArrowheads="1"/>
          </p:cNvSpPr>
          <p:nvPr>
            <p:ph type="body" idx="1"/>
          </p:nvPr>
        </p:nvSpPr>
        <p:spPr>
          <a:xfrm>
            <a:off x="866775" y="1628775"/>
            <a:ext cx="7421563" cy="4648200"/>
          </a:xfrm>
        </p:spPr>
        <p:txBody>
          <a:bodyPr/>
          <a:lstStyle/>
          <a:p>
            <a:r>
              <a:rPr lang="en-US" sz="2800"/>
              <a:t>Many can be hand-crafted from the start (and should be!)</a:t>
            </a:r>
          </a:p>
          <a:p>
            <a:r>
              <a:rPr lang="en-US" sz="2800"/>
              <a:t>How can an agent create useful options for itself?</a:t>
            </a:r>
          </a:p>
        </p:txBody>
      </p:sp>
      <p:sp>
        <p:nvSpPr>
          <p:cNvPr id="221307" name="Rectangle 123"/>
          <p:cNvSpPr>
            <a:spLocks noChangeArrowheads="1"/>
          </p:cNvSpPr>
          <p:nvPr/>
        </p:nvSpPr>
        <p:spPr bwMode="auto">
          <a:xfrm>
            <a:off x="5800725" y="4213225"/>
            <a:ext cx="80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buClr>
                <a:srgbClr val="A50021"/>
              </a:buClr>
              <a:buSzPct val="60000"/>
              <a:buFont typeface="Zapf Dingbats" charset="0"/>
              <a:buChar char=""/>
            </a:pPr>
            <a:endParaRPr lang="en-US">
              <a:latin typeface="Garamond" charset="0"/>
            </a:endParaRPr>
          </a:p>
        </p:txBody>
      </p:sp>
    </p:spTree>
    <p:extLst>
      <p:ext uri="{BB962C8B-B14F-4D97-AF65-F5344CB8AC3E}">
        <p14:creationId xmlns:p14="http://schemas.microsoft.com/office/powerpoint/2010/main" val="410027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DDB46F4-C182-C541-9758-5A0ADFA3E6AF}" type="slidenum">
              <a:rPr lang="en-US"/>
              <a:pPr/>
              <a:t>14</a:t>
            </a:fld>
            <a:endParaRPr lang="en-US"/>
          </a:p>
        </p:txBody>
      </p:sp>
      <p:sp>
        <p:nvSpPr>
          <p:cNvPr id="429063" name="Rectangle 7"/>
          <p:cNvSpPr>
            <a:spLocks noGrp="1" noChangeArrowheads="1"/>
          </p:cNvSpPr>
          <p:nvPr>
            <p:ph type="title"/>
          </p:nvPr>
        </p:nvSpPr>
        <p:spPr/>
        <p:txBody>
          <a:bodyPr/>
          <a:lstStyle/>
          <a:p>
            <a:r>
              <a:rPr lang="en-US"/>
              <a:t>Lots of Approaches</a:t>
            </a:r>
          </a:p>
        </p:txBody>
      </p:sp>
      <p:sp>
        <p:nvSpPr>
          <p:cNvPr id="429064" name="Rectangle 8"/>
          <p:cNvSpPr>
            <a:spLocks noGrp="1" noChangeArrowheads="1"/>
          </p:cNvSpPr>
          <p:nvPr>
            <p:ph type="body" idx="1"/>
          </p:nvPr>
        </p:nvSpPr>
        <p:spPr>
          <a:xfrm>
            <a:off x="379413" y="1481138"/>
            <a:ext cx="8764587" cy="4114800"/>
          </a:xfrm>
        </p:spPr>
        <p:txBody>
          <a:bodyPr>
            <a:normAutofit fontScale="92500"/>
          </a:bodyPr>
          <a:lstStyle/>
          <a:p>
            <a:pPr>
              <a:lnSpc>
                <a:spcPct val="90000"/>
              </a:lnSpc>
            </a:pPr>
            <a:r>
              <a:rPr lang="en-US" sz="2400"/>
              <a:t>visit frequency and reward gradient [Digney 1998], </a:t>
            </a:r>
          </a:p>
          <a:p>
            <a:pPr>
              <a:lnSpc>
                <a:spcPct val="90000"/>
              </a:lnSpc>
            </a:pPr>
            <a:r>
              <a:rPr lang="en-US" sz="2400"/>
              <a:t>visit frequency on successful trajectories [McGovern &amp; Barto 2001]</a:t>
            </a:r>
          </a:p>
          <a:p>
            <a:pPr>
              <a:lnSpc>
                <a:spcPct val="90000"/>
              </a:lnSpc>
            </a:pPr>
            <a:r>
              <a:rPr lang="en-US" sz="2400"/>
              <a:t>variable change frequency [Hengst 2002]</a:t>
            </a:r>
          </a:p>
          <a:p>
            <a:pPr>
              <a:lnSpc>
                <a:spcPct val="90000"/>
              </a:lnSpc>
            </a:pPr>
            <a:r>
              <a:rPr lang="en-US" sz="2400"/>
              <a:t>relative novelty [Simsek &amp;Barto 2004]</a:t>
            </a:r>
          </a:p>
          <a:p>
            <a:pPr>
              <a:lnSpc>
                <a:spcPct val="90000"/>
              </a:lnSpc>
            </a:pPr>
            <a:r>
              <a:rPr lang="en-US" sz="2400"/>
              <a:t>salience [Singh et al. 2004] </a:t>
            </a:r>
          </a:p>
          <a:p>
            <a:pPr>
              <a:lnSpc>
                <a:spcPct val="90000"/>
              </a:lnSpc>
            </a:pPr>
            <a:r>
              <a:rPr lang="en-US" sz="2400"/>
              <a:t>clustering algorithms and value gradients [Mannor et al. 2004]</a:t>
            </a:r>
          </a:p>
          <a:p>
            <a:pPr>
              <a:lnSpc>
                <a:spcPct val="90000"/>
              </a:lnSpc>
            </a:pPr>
            <a:r>
              <a:rPr lang="en-US" sz="2400"/>
              <a:t>local graph partitioning [Simsek et al. 2005] </a:t>
            </a:r>
          </a:p>
          <a:p>
            <a:pPr>
              <a:lnSpc>
                <a:spcPct val="90000"/>
              </a:lnSpc>
            </a:pPr>
            <a:r>
              <a:rPr lang="en-US" sz="2400"/>
              <a:t>causal decomposition [Jonsson &amp; Barto 2005] </a:t>
            </a:r>
          </a:p>
          <a:p>
            <a:pPr>
              <a:lnSpc>
                <a:spcPct val="90000"/>
              </a:lnSpc>
            </a:pPr>
            <a:r>
              <a:rPr lang="en-US" sz="2400"/>
              <a:t>exploit commonalities in collections of policies [Thrun &amp; Schwartz 1995, Bernstein 1999, Perkins &amp; Precup 1999, Pickett &amp; Barto 2002]</a:t>
            </a:r>
          </a:p>
          <a:p>
            <a:pPr>
              <a:lnSpc>
                <a:spcPct val="90000"/>
              </a:lnSpc>
            </a:pPr>
            <a:endParaRPr lang="en-US" sz="2400"/>
          </a:p>
        </p:txBody>
      </p:sp>
      <p:sp>
        <p:nvSpPr>
          <p:cNvPr id="429065" name="Text Box 9"/>
          <p:cNvSpPr txBox="1">
            <a:spLocks noChangeArrowheads="1"/>
          </p:cNvSpPr>
          <p:nvPr/>
        </p:nvSpPr>
        <p:spPr bwMode="auto">
          <a:xfrm>
            <a:off x="1978025" y="5610225"/>
            <a:ext cx="521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Garamond" charset="0"/>
              </a:rPr>
              <a:t>Many of these involve identifying </a:t>
            </a:r>
            <a:r>
              <a:rPr lang="en-US">
                <a:solidFill>
                  <a:srgbClr val="A30A21"/>
                </a:solidFill>
                <a:latin typeface="Garamond" charset="0"/>
              </a:rPr>
              <a:t>subgoals</a:t>
            </a:r>
            <a:endParaRPr lang="en-US"/>
          </a:p>
        </p:txBody>
      </p:sp>
    </p:spTree>
    <p:extLst>
      <p:ext uri="{BB962C8B-B14F-4D97-AF65-F5344CB8AC3E}">
        <p14:creationId xmlns:p14="http://schemas.microsoft.com/office/powerpoint/2010/main" val="326597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1ACE23-D98A-F14D-9CFD-B0A65AE203C9}" type="slidenum">
              <a:rPr lang="en-US"/>
              <a:pPr/>
              <a:t>15</a:t>
            </a:fld>
            <a:endParaRPr lang="en-US"/>
          </a:p>
        </p:txBody>
      </p:sp>
      <p:sp>
        <p:nvSpPr>
          <p:cNvPr id="232450" name="Rectangle 2"/>
          <p:cNvSpPr>
            <a:spLocks noGrp="1" noChangeArrowheads="1"/>
          </p:cNvSpPr>
          <p:nvPr>
            <p:ph type="title"/>
          </p:nvPr>
        </p:nvSpPr>
        <p:spPr>
          <a:xfrm>
            <a:off x="492125" y="508000"/>
            <a:ext cx="8167688" cy="609600"/>
          </a:xfrm>
        </p:spPr>
        <p:txBody>
          <a:bodyPr>
            <a:normAutofit fontScale="90000"/>
          </a:bodyPr>
          <a:lstStyle/>
          <a:p>
            <a:r>
              <a:rPr lang="en-US"/>
              <a:t>Creating Task-Independent Subgoals</a:t>
            </a:r>
          </a:p>
        </p:txBody>
      </p:sp>
      <p:sp>
        <p:nvSpPr>
          <p:cNvPr id="232451" name="Rectangle 3"/>
          <p:cNvSpPr>
            <a:spLocks noGrp="1" noChangeArrowheads="1"/>
          </p:cNvSpPr>
          <p:nvPr>
            <p:ph type="body" idx="1"/>
          </p:nvPr>
        </p:nvSpPr>
        <p:spPr>
          <a:xfrm>
            <a:off x="322263" y="1820863"/>
            <a:ext cx="8594725" cy="4114800"/>
          </a:xfrm>
        </p:spPr>
        <p:txBody>
          <a:bodyPr/>
          <a:lstStyle/>
          <a:p>
            <a:pPr>
              <a:lnSpc>
                <a:spcPct val="90000"/>
              </a:lnSpc>
            </a:pPr>
            <a:r>
              <a:rPr lang="en-US"/>
              <a:t>Our approach: learn a collection of </a:t>
            </a:r>
            <a:r>
              <a:rPr lang="en-US">
                <a:solidFill>
                  <a:srgbClr val="A30A21"/>
                </a:solidFill>
              </a:rPr>
              <a:t>reusable skills</a:t>
            </a:r>
            <a:endParaRPr lang="en-US" sz="2800">
              <a:solidFill>
                <a:srgbClr val="A30A21"/>
              </a:solidFill>
            </a:endParaRPr>
          </a:p>
          <a:p>
            <a:pPr>
              <a:lnSpc>
                <a:spcPct val="90000"/>
              </a:lnSpc>
            </a:pPr>
            <a:r>
              <a:rPr lang="en-US"/>
              <a:t>Subgoals = intrinsically rewarding events</a:t>
            </a:r>
            <a:r>
              <a:rPr lang="en-US">
                <a:solidFill>
                  <a:srgbClr val="A30A21"/>
                </a:solidFill>
              </a:rPr>
              <a:t> </a:t>
            </a:r>
          </a:p>
          <a:p>
            <a:pPr lvl="1">
              <a:lnSpc>
                <a:spcPct val="90000"/>
              </a:lnSpc>
            </a:pPr>
            <a:endParaRPr lang="en-US" sz="2400"/>
          </a:p>
        </p:txBody>
      </p:sp>
    </p:spTree>
    <p:extLst>
      <p:ext uri="{BB962C8B-B14F-4D97-AF65-F5344CB8AC3E}">
        <p14:creationId xmlns:p14="http://schemas.microsoft.com/office/powerpoint/2010/main" val="1228889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7BDF7CA9-37DF-B249-A576-5AC832974091}" type="slidenum">
              <a:rPr lang="en-US"/>
              <a:pPr/>
              <a:t>16</a:t>
            </a:fld>
            <a:endParaRPr lang="en-US"/>
          </a:p>
        </p:txBody>
      </p:sp>
      <p:sp>
        <p:nvSpPr>
          <p:cNvPr id="168962" name="Rectangle 2"/>
          <p:cNvSpPr>
            <a:spLocks noGrp="1" noChangeArrowheads="1"/>
          </p:cNvSpPr>
          <p:nvPr>
            <p:ph type="title"/>
          </p:nvPr>
        </p:nvSpPr>
        <p:spPr/>
        <p:txBody>
          <a:bodyPr>
            <a:normAutofit fontScale="90000"/>
          </a:bodyPr>
          <a:lstStyle/>
          <a:p>
            <a:r>
              <a:rPr lang="en-US" sz="3600"/>
              <a:t>A not-quite-so-simple example: Playroom</a:t>
            </a:r>
            <a:endParaRPr lang="en-US"/>
          </a:p>
        </p:txBody>
      </p:sp>
      <p:pic>
        <p:nvPicPr>
          <p:cNvPr id="168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92250"/>
            <a:ext cx="4686300" cy="4649788"/>
          </a:xfrm>
          <a:prstGeom prst="rect">
            <a:avLst/>
          </a:prstGeom>
          <a:noFill/>
          <a:extLst>
            <a:ext uri="{909E8E84-426E-40dd-AFC4-6F175D3DCCD1}">
              <a14:hiddenFill xmlns:a14="http://schemas.microsoft.com/office/drawing/2010/main">
                <a:solidFill>
                  <a:srgbClr val="FFFFFF"/>
                </a:solidFill>
              </a14:hiddenFill>
            </a:ext>
          </a:extLst>
        </p:spPr>
      </p:pic>
      <p:sp>
        <p:nvSpPr>
          <p:cNvPr id="168966" name="Rectangle 6"/>
          <p:cNvSpPr>
            <a:spLocks noGrp="1" noChangeArrowheads="1"/>
          </p:cNvSpPr>
          <p:nvPr>
            <p:ph type="body" sz="half" idx="2"/>
          </p:nvPr>
        </p:nvSpPr>
        <p:spPr>
          <a:xfrm>
            <a:off x="5783263" y="1893888"/>
            <a:ext cx="3116262" cy="4614862"/>
          </a:xfrm>
        </p:spPr>
        <p:txBody>
          <a:bodyPr/>
          <a:lstStyle/>
          <a:p>
            <a:pPr marL="457200" indent="-457200">
              <a:spcBef>
                <a:spcPct val="50000"/>
              </a:spcBef>
              <a:buClrTx/>
              <a:buSzTx/>
              <a:buFontTx/>
              <a:buNone/>
            </a:pPr>
            <a:r>
              <a:rPr lang="en-US" sz="1800">
                <a:solidFill>
                  <a:srgbClr val="0000FF"/>
                </a:solidFill>
              </a:rPr>
              <a:t>Agent has eye, hand, visual marker</a:t>
            </a:r>
          </a:p>
          <a:p>
            <a:pPr marL="457200" indent="-457200">
              <a:spcBef>
                <a:spcPct val="50000"/>
              </a:spcBef>
              <a:buClrTx/>
              <a:buSzTx/>
              <a:buFontTx/>
              <a:buNone/>
            </a:pPr>
            <a:r>
              <a:rPr lang="en-US" sz="1800">
                <a:solidFill>
                  <a:srgbClr val="0000FF"/>
                </a:solidFill>
              </a:rPr>
              <a:t>Actions:</a:t>
            </a:r>
            <a:r>
              <a:rPr lang="en-US" sz="1800"/>
              <a:t> </a:t>
            </a:r>
          </a:p>
          <a:p>
            <a:pPr marL="457200" indent="-457200">
              <a:lnSpc>
                <a:spcPct val="70000"/>
              </a:lnSpc>
              <a:spcBef>
                <a:spcPct val="50000"/>
              </a:spcBef>
              <a:buClrTx/>
              <a:buSzTx/>
              <a:buFont typeface="Times" charset="0"/>
              <a:buNone/>
            </a:pPr>
            <a:r>
              <a:rPr lang="en-US" sz="1800"/>
              <a:t>move eye to hand</a:t>
            </a:r>
          </a:p>
          <a:p>
            <a:pPr marL="457200" indent="-457200">
              <a:lnSpc>
                <a:spcPct val="70000"/>
              </a:lnSpc>
              <a:spcBef>
                <a:spcPct val="50000"/>
              </a:spcBef>
              <a:buClrTx/>
              <a:buSzTx/>
              <a:buFont typeface="Times" charset="0"/>
              <a:buNone/>
            </a:pPr>
            <a:r>
              <a:rPr lang="en-US" sz="1800"/>
              <a:t>move eye to marker </a:t>
            </a:r>
          </a:p>
          <a:p>
            <a:pPr marL="457200" indent="-457200">
              <a:lnSpc>
                <a:spcPct val="70000"/>
              </a:lnSpc>
              <a:spcBef>
                <a:spcPct val="50000"/>
              </a:spcBef>
              <a:buClrTx/>
              <a:buSzTx/>
              <a:buFont typeface="Times" charset="0"/>
              <a:buNone/>
            </a:pPr>
            <a:r>
              <a:rPr lang="en-US" sz="1800"/>
              <a:t>move eye to random object </a:t>
            </a:r>
          </a:p>
          <a:p>
            <a:pPr marL="457200" indent="-457200">
              <a:lnSpc>
                <a:spcPct val="70000"/>
              </a:lnSpc>
              <a:spcBef>
                <a:spcPct val="50000"/>
              </a:spcBef>
              <a:buClrTx/>
              <a:buSzTx/>
              <a:buFont typeface="Times" charset="0"/>
              <a:buNone/>
            </a:pPr>
            <a:r>
              <a:rPr lang="en-US" sz="1800"/>
              <a:t>move hand to eye</a:t>
            </a:r>
          </a:p>
          <a:p>
            <a:pPr marL="457200" indent="-457200">
              <a:lnSpc>
                <a:spcPct val="70000"/>
              </a:lnSpc>
              <a:spcBef>
                <a:spcPct val="50000"/>
              </a:spcBef>
              <a:buClrTx/>
              <a:buSzTx/>
              <a:buFont typeface="Times" charset="0"/>
              <a:buNone/>
            </a:pPr>
            <a:r>
              <a:rPr lang="en-US" sz="1800"/>
              <a:t>move hand to marker</a:t>
            </a:r>
          </a:p>
          <a:p>
            <a:pPr marL="457200" indent="-457200">
              <a:lnSpc>
                <a:spcPct val="70000"/>
              </a:lnSpc>
              <a:spcBef>
                <a:spcPct val="50000"/>
              </a:spcBef>
              <a:buClrTx/>
              <a:buSzTx/>
              <a:buFont typeface="Times" charset="0"/>
              <a:buNone/>
            </a:pPr>
            <a:r>
              <a:rPr lang="en-US" sz="1800"/>
              <a:t>move marker to eye</a:t>
            </a:r>
          </a:p>
          <a:p>
            <a:pPr marL="457200" indent="-457200">
              <a:lnSpc>
                <a:spcPct val="70000"/>
              </a:lnSpc>
              <a:spcBef>
                <a:spcPct val="50000"/>
              </a:spcBef>
              <a:buClrTx/>
              <a:buSzTx/>
              <a:buFont typeface="Times" charset="0"/>
              <a:buNone/>
            </a:pPr>
            <a:r>
              <a:rPr lang="en-US" sz="1800"/>
              <a:t>move marker to hand</a:t>
            </a:r>
          </a:p>
          <a:p>
            <a:pPr marL="457200" indent="-457200">
              <a:lnSpc>
                <a:spcPct val="70000"/>
              </a:lnSpc>
              <a:spcBef>
                <a:spcPct val="50000"/>
              </a:spcBef>
              <a:buClrTx/>
              <a:buSzTx/>
              <a:buFontTx/>
              <a:buNone/>
            </a:pPr>
            <a:r>
              <a:rPr lang="en-US" sz="1800"/>
              <a:t>If both eye and hand are on object: turn on light, push ball, etc.</a:t>
            </a:r>
          </a:p>
          <a:p>
            <a:pPr marL="457200" indent="-457200">
              <a:spcBef>
                <a:spcPct val="50000"/>
              </a:spcBef>
              <a:buClrTx/>
              <a:buSzTx/>
              <a:buFontTx/>
              <a:buNone/>
            </a:pPr>
            <a:endParaRPr lang="en-US" sz="1800"/>
          </a:p>
        </p:txBody>
      </p:sp>
      <p:sp>
        <p:nvSpPr>
          <p:cNvPr id="168967" name="Text Box 7"/>
          <p:cNvSpPr txBox="1">
            <a:spLocks noChangeArrowheads="1"/>
          </p:cNvSpPr>
          <p:nvPr/>
        </p:nvSpPr>
        <p:spPr bwMode="auto">
          <a:xfrm>
            <a:off x="5521325" y="1298575"/>
            <a:ext cx="348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Garamond" charset="0"/>
              </a:rPr>
              <a:t>Singh, Barto, &amp; Chentanez 2005</a:t>
            </a:r>
          </a:p>
        </p:txBody>
      </p:sp>
    </p:spTree>
    <p:extLst>
      <p:ext uri="{BB962C8B-B14F-4D97-AF65-F5344CB8AC3E}">
        <p14:creationId xmlns:p14="http://schemas.microsoft.com/office/powerpoint/2010/main" val="3444552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76513A9-5F8F-9144-8A73-D168946B1251}" type="slidenum">
              <a:rPr lang="en-US"/>
              <a:pPr/>
              <a:t>17</a:t>
            </a:fld>
            <a:endParaRPr lang="en-US"/>
          </a:p>
        </p:txBody>
      </p:sp>
      <p:sp>
        <p:nvSpPr>
          <p:cNvPr id="182274" name="Rectangle 2"/>
          <p:cNvSpPr>
            <a:spLocks noGrp="1" noChangeArrowheads="1"/>
          </p:cNvSpPr>
          <p:nvPr>
            <p:ph type="title"/>
          </p:nvPr>
        </p:nvSpPr>
        <p:spPr/>
        <p:txBody>
          <a:bodyPr>
            <a:normAutofit fontScale="90000"/>
          </a:bodyPr>
          <a:lstStyle/>
          <a:p>
            <a:r>
              <a:rPr lang="en-US"/>
              <a:t>Playroom cont.</a:t>
            </a:r>
          </a:p>
        </p:txBody>
      </p:sp>
      <p:sp>
        <p:nvSpPr>
          <p:cNvPr id="182276" name="Rectangle 4"/>
          <p:cNvSpPr>
            <a:spLocks noGrp="1" noChangeArrowheads="1"/>
          </p:cNvSpPr>
          <p:nvPr>
            <p:ph type="body" sz="half" idx="2"/>
          </p:nvPr>
        </p:nvSpPr>
        <p:spPr>
          <a:xfrm>
            <a:off x="5792788" y="1481138"/>
            <a:ext cx="3175000" cy="4114800"/>
          </a:xfrm>
        </p:spPr>
        <p:txBody>
          <a:bodyPr/>
          <a:lstStyle/>
          <a:p>
            <a:pPr>
              <a:buFont typeface="Zapf Dingbats" charset="0"/>
              <a:buNone/>
            </a:pPr>
            <a:r>
              <a:rPr lang="en-US" sz="1800"/>
              <a:t>Switch controls room lights</a:t>
            </a:r>
          </a:p>
          <a:p>
            <a:pPr>
              <a:buFont typeface="Zapf Dingbats" charset="0"/>
              <a:buNone/>
            </a:pPr>
            <a:r>
              <a:rPr lang="en-US" sz="1800"/>
              <a:t>Bell rings and moves one square if ball hits it</a:t>
            </a:r>
          </a:p>
          <a:p>
            <a:pPr>
              <a:buFont typeface="Zapf Dingbats" charset="0"/>
              <a:buNone/>
            </a:pPr>
            <a:r>
              <a:rPr lang="en-US" sz="1800"/>
              <a:t>Press blue/red block turns music on/off</a:t>
            </a:r>
          </a:p>
          <a:p>
            <a:pPr>
              <a:buFont typeface="Zapf Dingbats" charset="0"/>
              <a:buNone/>
            </a:pPr>
            <a:r>
              <a:rPr lang="en-US" sz="1800"/>
              <a:t>Lights have to be on to see colors</a:t>
            </a:r>
          </a:p>
          <a:p>
            <a:pPr>
              <a:buFont typeface="Zapf Dingbats" charset="0"/>
              <a:buNone/>
            </a:pPr>
            <a:r>
              <a:rPr lang="en-US" sz="1800"/>
              <a:t>Can push blocks</a:t>
            </a:r>
          </a:p>
          <a:p>
            <a:pPr>
              <a:buFont typeface="Zapf Dingbats" charset="0"/>
              <a:buNone/>
            </a:pPr>
            <a:r>
              <a:rPr lang="en-US" sz="1800"/>
              <a:t>Monkey laughs if bell and music both sound in dark room</a:t>
            </a:r>
          </a:p>
          <a:p>
            <a:pPr>
              <a:buFont typeface="Zapf Dingbats" charset="0"/>
              <a:buNone/>
            </a:pPr>
            <a:r>
              <a:rPr lang="en-US" sz="2400"/>
              <a:t> </a:t>
            </a:r>
            <a:endParaRPr lang="en-US" sz="1800"/>
          </a:p>
          <a:p>
            <a:pPr>
              <a:buFont typeface="Zapf Dingbats" charset="0"/>
              <a:buNone/>
            </a:pPr>
            <a:endParaRPr lang="en-US" sz="1800"/>
          </a:p>
        </p:txBody>
      </p:sp>
      <p:pic>
        <p:nvPicPr>
          <p:cNvPr id="182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500188"/>
            <a:ext cx="4686300" cy="464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77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56831BB-B0AE-1F4A-B2EA-312E05903FFC}" type="slidenum">
              <a:rPr lang="en-US"/>
              <a:pPr/>
              <a:t>18</a:t>
            </a:fld>
            <a:endParaRPr lang="en-US"/>
          </a:p>
        </p:txBody>
      </p:sp>
      <p:sp>
        <p:nvSpPr>
          <p:cNvPr id="183298" name="Rectangle 2"/>
          <p:cNvSpPr>
            <a:spLocks noGrp="1" noChangeArrowheads="1"/>
          </p:cNvSpPr>
          <p:nvPr>
            <p:ph type="title"/>
          </p:nvPr>
        </p:nvSpPr>
        <p:spPr/>
        <p:txBody>
          <a:bodyPr/>
          <a:lstStyle/>
          <a:p>
            <a:r>
              <a:rPr lang="en-US"/>
              <a:t>Skills</a:t>
            </a:r>
          </a:p>
        </p:txBody>
      </p:sp>
      <p:sp>
        <p:nvSpPr>
          <p:cNvPr id="183302" name="Rectangle 6"/>
          <p:cNvSpPr>
            <a:spLocks noGrp="1" noChangeArrowheads="1"/>
          </p:cNvSpPr>
          <p:nvPr>
            <p:ph type="body" sz="half" idx="1"/>
          </p:nvPr>
        </p:nvSpPr>
        <p:spPr>
          <a:xfrm>
            <a:off x="474663" y="1582738"/>
            <a:ext cx="4216400" cy="4114800"/>
          </a:xfrm>
        </p:spPr>
        <p:txBody>
          <a:bodyPr/>
          <a:lstStyle/>
          <a:p>
            <a:pPr>
              <a:lnSpc>
                <a:spcPct val="90000"/>
              </a:lnSpc>
            </a:pPr>
            <a:r>
              <a:rPr lang="en-US" sz="2400"/>
              <a:t>To make monkey laugh:</a:t>
            </a:r>
          </a:p>
          <a:p>
            <a:pPr lvl="1">
              <a:lnSpc>
                <a:spcPct val="70000"/>
              </a:lnSpc>
            </a:pPr>
            <a:r>
              <a:rPr lang="en-US" sz="1800"/>
              <a:t>Move eye to switch</a:t>
            </a:r>
          </a:p>
          <a:p>
            <a:pPr lvl="1">
              <a:lnSpc>
                <a:spcPct val="70000"/>
              </a:lnSpc>
            </a:pPr>
            <a:r>
              <a:rPr lang="en-US" sz="1800"/>
              <a:t>Move hand to eye</a:t>
            </a:r>
          </a:p>
          <a:p>
            <a:pPr lvl="1">
              <a:lnSpc>
                <a:spcPct val="70000"/>
              </a:lnSpc>
            </a:pPr>
            <a:r>
              <a:rPr lang="en-US" sz="1800"/>
              <a:t>Turn lights on</a:t>
            </a:r>
          </a:p>
          <a:p>
            <a:pPr lvl="1">
              <a:lnSpc>
                <a:spcPct val="70000"/>
              </a:lnSpc>
            </a:pPr>
            <a:r>
              <a:rPr lang="en-US" sz="1800"/>
              <a:t>Move eye to blue block</a:t>
            </a:r>
          </a:p>
          <a:p>
            <a:pPr lvl="1">
              <a:lnSpc>
                <a:spcPct val="70000"/>
              </a:lnSpc>
            </a:pPr>
            <a:r>
              <a:rPr lang="en-US" sz="1800"/>
              <a:t>Move hand to eye</a:t>
            </a:r>
          </a:p>
          <a:p>
            <a:pPr lvl="1">
              <a:lnSpc>
                <a:spcPct val="70000"/>
              </a:lnSpc>
            </a:pPr>
            <a:r>
              <a:rPr lang="en-US" sz="1800"/>
              <a:t>Turn music on</a:t>
            </a:r>
          </a:p>
          <a:p>
            <a:pPr lvl="1">
              <a:lnSpc>
                <a:spcPct val="70000"/>
              </a:lnSpc>
            </a:pPr>
            <a:r>
              <a:rPr lang="en-US" sz="1800"/>
              <a:t>Move eye to switch</a:t>
            </a:r>
          </a:p>
          <a:p>
            <a:pPr lvl="1">
              <a:lnSpc>
                <a:spcPct val="70000"/>
              </a:lnSpc>
            </a:pPr>
            <a:r>
              <a:rPr lang="en-US" sz="1800"/>
              <a:t>Move hand to eye</a:t>
            </a:r>
          </a:p>
          <a:p>
            <a:pPr lvl="1">
              <a:lnSpc>
                <a:spcPct val="70000"/>
              </a:lnSpc>
            </a:pPr>
            <a:r>
              <a:rPr lang="en-US" sz="1800"/>
              <a:t>Turn light off</a:t>
            </a:r>
          </a:p>
          <a:p>
            <a:pPr lvl="1">
              <a:lnSpc>
                <a:spcPct val="70000"/>
              </a:lnSpc>
            </a:pPr>
            <a:r>
              <a:rPr lang="en-US" sz="1800"/>
              <a:t>Move eye to bell</a:t>
            </a:r>
          </a:p>
          <a:p>
            <a:pPr lvl="1">
              <a:lnSpc>
                <a:spcPct val="70000"/>
              </a:lnSpc>
            </a:pPr>
            <a:r>
              <a:rPr lang="en-US" sz="1800"/>
              <a:t>Move marker to eye</a:t>
            </a:r>
          </a:p>
          <a:p>
            <a:pPr lvl="1">
              <a:lnSpc>
                <a:spcPct val="70000"/>
              </a:lnSpc>
            </a:pPr>
            <a:r>
              <a:rPr lang="en-US" sz="1800"/>
              <a:t>Move eye to ball</a:t>
            </a:r>
          </a:p>
          <a:p>
            <a:pPr lvl="1">
              <a:lnSpc>
                <a:spcPct val="70000"/>
              </a:lnSpc>
            </a:pPr>
            <a:r>
              <a:rPr lang="en-US" sz="1800"/>
              <a:t>Move hand to ball</a:t>
            </a:r>
          </a:p>
          <a:p>
            <a:pPr lvl="1">
              <a:lnSpc>
                <a:spcPct val="70000"/>
              </a:lnSpc>
            </a:pPr>
            <a:r>
              <a:rPr lang="en-US" sz="1800"/>
              <a:t>Kick ball to make bell ring</a:t>
            </a:r>
          </a:p>
        </p:txBody>
      </p:sp>
      <p:sp>
        <p:nvSpPr>
          <p:cNvPr id="183303" name="Rectangle 7"/>
          <p:cNvSpPr>
            <a:spLocks noGrp="1" noChangeArrowheads="1"/>
          </p:cNvSpPr>
          <p:nvPr>
            <p:ph type="body" sz="half" idx="2"/>
          </p:nvPr>
        </p:nvSpPr>
        <p:spPr>
          <a:xfrm>
            <a:off x="4648200" y="1981200"/>
            <a:ext cx="4246563" cy="4114800"/>
          </a:xfrm>
        </p:spPr>
        <p:txBody>
          <a:bodyPr/>
          <a:lstStyle/>
          <a:p>
            <a:r>
              <a:rPr lang="en-US"/>
              <a:t>Using skills (options)</a:t>
            </a:r>
          </a:p>
          <a:p>
            <a:pPr lvl="1"/>
            <a:r>
              <a:rPr lang="en-US"/>
              <a:t>Turn lights on</a:t>
            </a:r>
          </a:p>
          <a:p>
            <a:pPr lvl="1"/>
            <a:r>
              <a:rPr lang="en-US"/>
              <a:t>Turn music on</a:t>
            </a:r>
          </a:p>
          <a:p>
            <a:pPr lvl="1"/>
            <a:r>
              <a:rPr lang="en-US"/>
              <a:t>Turn lights off</a:t>
            </a:r>
          </a:p>
          <a:p>
            <a:pPr lvl="1"/>
            <a:r>
              <a:rPr lang="en-US"/>
              <a:t>Ring bell</a:t>
            </a:r>
          </a:p>
        </p:txBody>
      </p:sp>
    </p:spTree>
    <p:extLst>
      <p:ext uri="{BB962C8B-B14F-4D97-AF65-F5344CB8AC3E}">
        <p14:creationId xmlns:p14="http://schemas.microsoft.com/office/powerpoint/2010/main" val="3118150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BD79B2-75D6-0249-B6E7-E0DC4EFD1114}" type="slidenum">
              <a:rPr lang="en-US"/>
              <a:pPr/>
              <a:t>19</a:t>
            </a:fld>
            <a:endParaRPr lang="en-US"/>
          </a:p>
        </p:txBody>
      </p:sp>
      <p:sp>
        <p:nvSpPr>
          <p:cNvPr id="223234" name="Rectangle 2"/>
          <p:cNvSpPr>
            <a:spLocks noGrp="1" noChangeArrowheads="1"/>
          </p:cNvSpPr>
          <p:nvPr>
            <p:ph type="title"/>
          </p:nvPr>
        </p:nvSpPr>
        <p:spPr>
          <a:xfrm>
            <a:off x="247650" y="509588"/>
            <a:ext cx="8686800" cy="609600"/>
          </a:xfrm>
        </p:spPr>
        <p:txBody>
          <a:bodyPr>
            <a:normAutofit fontScale="90000"/>
          </a:bodyPr>
          <a:lstStyle/>
          <a:p>
            <a:r>
              <a:rPr lang="en-US"/>
              <a:t>Option Creation and Intrinsic Reward</a:t>
            </a:r>
          </a:p>
        </p:txBody>
      </p:sp>
      <p:sp>
        <p:nvSpPr>
          <p:cNvPr id="223235" name="Rectangle 3"/>
          <p:cNvSpPr>
            <a:spLocks noGrp="1" noChangeArrowheads="1"/>
          </p:cNvSpPr>
          <p:nvPr>
            <p:ph type="body" idx="1"/>
          </p:nvPr>
        </p:nvSpPr>
        <p:spPr>
          <a:xfrm>
            <a:off x="469900" y="1485900"/>
            <a:ext cx="8674100" cy="4114800"/>
          </a:xfrm>
        </p:spPr>
        <p:txBody>
          <a:bodyPr>
            <a:normAutofit fontScale="92500" lnSpcReduction="10000"/>
          </a:bodyPr>
          <a:lstStyle/>
          <a:p>
            <a:pPr>
              <a:lnSpc>
                <a:spcPct val="90000"/>
              </a:lnSpc>
            </a:pPr>
            <a:r>
              <a:rPr lang="en-US" sz="2800"/>
              <a:t>Subgoals: events that are </a:t>
            </a:r>
            <a:r>
              <a:rPr lang="ja-JP" altLang="en-US" sz="2800"/>
              <a:t>“</a:t>
            </a:r>
            <a:r>
              <a:rPr lang="en-US" sz="2800"/>
              <a:t>intrinsically interesting</a:t>
            </a:r>
            <a:r>
              <a:rPr lang="ja-JP" altLang="en-US" sz="2800"/>
              <a:t>”</a:t>
            </a:r>
            <a:r>
              <a:rPr lang="en-US" sz="2800"/>
              <a:t>; here unexpected changes in lights and sounds</a:t>
            </a:r>
          </a:p>
          <a:p>
            <a:pPr>
              <a:lnSpc>
                <a:spcPct val="90000"/>
              </a:lnSpc>
            </a:pPr>
            <a:r>
              <a:rPr lang="en-US" sz="2800"/>
              <a:t>On first occurrence, create an option with that event as subgoal</a:t>
            </a:r>
          </a:p>
          <a:p>
            <a:pPr>
              <a:lnSpc>
                <a:spcPct val="90000"/>
              </a:lnSpc>
            </a:pPr>
            <a:r>
              <a:rPr lang="en-US" sz="2800"/>
              <a:t>Intrinsic reward generated whenever subgoal is achieved:</a:t>
            </a:r>
          </a:p>
          <a:p>
            <a:pPr lvl="1">
              <a:lnSpc>
                <a:spcPct val="90000"/>
              </a:lnSpc>
            </a:pPr>
            <a:r>
              <a:rPr lang="en-US"/>
              <a:t>Proportional to the error in prediction of that event (</a:t>
            </a:r>
            <a:r>
              <a:rPr lang="ja-JP" altLang="en-US"/>
              <a:t>“</a:t>
            </a:r>
            <a:r>
              <a:rPr lang="en-US"/>
              <a:t>surprise</a:t>
            </a:r>
            <a:r>
              <a:rPr lang="ja-JP" altLang="en-US"/>
              <a:t>”</a:t>
            </a:r>
            <a:r>
              <a:rPr lang="en-US"/>
              <a:t>); so decreases with experience</a:t>
            </a:r>
          </a:p>
          <a:p>
            <a:pPr lvl="1">
              <a:lnSpc>
                <a:spcPct val="90000"/>
              </a:lnSpc>
            </a:pPr>
            <a:r>
              <a:rPr lang="en-US"/>
              <a:t>Use a standard RL algorithm with R=IR+ER</a:t>
            </a:r>
          </a:p>
          <a:p>
            <a:pPr>
              <a:lnSpc>
                <a:spcPct val="90000"/>
              </a:lnSpc>
            </a:pPr>
            <a:r>
              <a:rPr lang="en-US" sz="2800"/>
              <a:t>Previously learned options are available as actions for learning policies of new options (Primitive actions always available too.)</a:t>
            </a:r>
          </a:p>
        </p:txBody>
      </p:sp>
    </p:spTree>
    <p:extLst>
      <p:ext uri="{BB962C8B-B14F-4D97-AF65-F5344CB8AC3E}">
        <p14:creationId xmlns:p14="http://schemas.microsoft.com/office/powerpoint/2010/main" val="146463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Comments on Exercises</a:t>
            </a:r>
            <a:endParaRPr lang="en-US" dirty="0"/>
          </a:p>
        </p:txBody>
      </p:sp>
      <p:sp>
        <p:nvSpPr>
          <p:cNvPr id="3" name="Content Placeholder 2"/>
          <p:cNvSpPr>
            <a:spLocks noGrp="1"/>
          </p:cNvSpPr>
          <p:nvPr>
            <p:ph idx="1"/>
          </p:nvPr>
        </p:nvSpPr>
        <p:spPr/>
        <p:txBody>
          <a:bodyPr/>
          <a:lstStyle/>
          <a:p>
            <a:r>
              <a:rPr lang="en-US" dirty="0"/>
              <a:t>Error bars</a:t>
            </a:r>
            <a:r>
              <a:rPr lang="en-US" dirty="0" smtClean="0"/>
              <a:t> </a:t>
            </a:r>
          </a:p>
          <a:p>
            <a:r>
              <a:rPr lang="en-US" dirty="0" smtClean="0"/>
              <a:t>Statistical </a:t>
            </a:r>
            <a:r>
              <a:rPr lang="en-US" dirty="0"/>
              <a:t>significance</a:t>
            </a:r>
            <a:r>
              <a:rPr lang="en-US" dirty="0" smtClean="0"/>
              <a:t> </a:t>
            </a:r>
          </a:p>
          <a:p>
            <a:r>
              <a:rPr lang="en-US" dirty="0" smtClean="0"/>
              <a:t>Need </a:t>
            </a:r>
            <a:r>
              <a:rPr lang="en-US" dirty="0"/>
              <a:t>to show data!</a:t>
            </a:r>
            <a:r>
              <a:rPr lang="en-US" dirty="0" smtClean="0"/>
              <a:t> </a:t>
            </a:r>
          </a:p>
          <a:p>
            <a:r>
              <a:rPr lang="en-US" dirty="0" smtClean="0"/>
              <a:t>Label </a:t>
            </a:r>
            <a:r>
              <a:rPr lang="en-US" dirty="0"/>
              <a:t>axes</a:t>
            </a:r>
            <a:r>
              <a:rPr lang="en-US" dirty="0" smtClean="0"/>
              <a:t> </a:t>
            </a:r>
          </a:p>
          <a:p>
            <a:r>
              <a:rPr lang="en-US" dirty="0" smtClean="0"/>
              <a:t>Averaging </a:t>
            </a:r>
            <a:r>
              <a:rPr lang="en-US" dirty="0"/>
              <a:t>over episodes</a:t>
            </a:r>
            <a:r>
              <a:rPr lang="en-US" dirty="0" smtClean="0"/>
              <a:t> </a:t>
            </a:r>
            <a:endParaRPr lang="en-US" dirty="0"/>
          </a:p>
        </p:txBody>
      </p:sp>
    </p:spTree>
    <p:extLst>
      <p:ext uri="{BB962C8B-B14F-4D97-AF65-F5344CB8AC3E}">
        <p14:creationId xmlns:p14="http://schemas.microsoft.com/office/powerpoint/2010/main" val="3658029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B25654D8-3506-DD49-B4A1-71CBFD6772FB}" type="slidenum">
              <a:rPr lang="en-US"/>
              <a:pPr/>
              <a:t>20</a:t>
            </a:fld>
            <a:endParaRPr lang="en-US"/>
          </a:p>
        </p:txBody>
      </p:sp>
      <p:sp>
        <p:nvSpPr>
          <p:cNvPr id="172034" name="Rectangle 2"/>
          <p:cNvSpPr>
            <a:spLocks noGrp="1" noChangeArrowheads="1"/>
          </p:cNvSpPr>
          <p:nvPr>
            <p:ph type="title"/>
          </p:nvPr>
        </p:nvSpPr>
        <p:spPr/>
        <p:txBody>
          <a:bodyPr/>
          <a:lstStyle/>
          <a:p>
            <a:r>
              <a:rPr lang="en-US" sz="3200"/>
              <a:t>Reward for Salient Events</a:t>
            </a:r>
            <a:endParaRPr lang="en-US"/>
          </a:p>
        </p:txBody>
      </p:sp>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327150"/>
            <a:ext cx="6667500" cy="5295900"/>
          </a:xfrm>
          <a:prstGeom prst="rect">
            <a:avLst/>
          </a:prstGeom>
          <a:noFill/>
          <a:extLst>
            <a:ext uri="{909E8E84-426E-40dd-AFC4-6F175D3DCCD1}">
              <a14:hiddenFill xmlns:a14="http://schemas.microsoft.com/office/drawing/2010/main">
                <a:solidFill>
                  <a:srgbClr val="FFFFFF"/>
                </a:solidFill>
              </a14:hiddenFill>
            </a:ext>
          </a:extLst>
        </p:spPr>
      </p:pic>
      <p:sp>
        <p:nvSpPr>
          <p:cNvPr id="172036" name="Rectangle 4"/>
          <p:cNvSpPr>
            <a:spLocks noChangeArrowheads="1"/>
          </p:cNvSpPr>
          <p:nvPr/>
        </p:nvSpPr>
        <p:spPr bwMode="auto">
          <a:xfrm>
            <a:off x="484188" y="3998913"/>
            <a:ext cx="6873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Music</a:t>
            </a:r>
            <a:endParaRPr lang="en-US"/>
          </a:p>
        </p:txBody>
      </p:sp>
      <p:sp>
        <p:nvSpPr>
          <p:cNvPr id="172037" name="Rectangle 5"/>
          <p:cNvSpPr>
            <a:spLocks noChangeArrowheads="1"/>
          </p:cNvSpPr>
          <p:nvPr/>
        </p:nvSpPr>
        <p:spPr bwMode="auto">
          <a:xfrm>
            <a:off x="479425" y="5319713"/>
            <a:ext cx="8651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Monkey</a:t>
            </a:r>
            <a:endParaRPr lang="en-US"/>
          </a:p>
        </p:txBody>
      </p:sp>
      <p:sp>
        <p:nvSpPr>
          <p:cNvPr id="172038" name="Rectangle 6"/>
          <p:cNvSpPr>
            <a:spLocks noChangeArrowheads="1"/>
          </p:cNvSpPr>
          <p:nvPr/>
        </p:nvSpPr>
        <p:spPr bwMode="auto">
          <a:xfrm>
            <a:off x="449263" y="1955800"/>
            <a:ext cx="7064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Lights</a:t>
            </a:r>
            <a:endParaRPr lang="en-US"/>
          </a:p>
        </p:txBody>
      </p:sp>
      <p:sp>
        <p:nvSpPr>
          <p:cNvPr id="172039" name="Rectangle 7"/>
          <p:cNvSpPr>
            <a:spLocks noChangeArrowheads="1"/>
          </p:cNvSpPr>
          <p:nvPr/>
        </p:nvSpPr>
        <p:spPr bwMode="auto">
          <a:xfrm>
            <a:off x="484188" y="2830513"/>
            <a:ext cx="7223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Sound</a:t>
            </a:r>
          </a:p>
          <a:p>
            <a:r>
              <a:rPr lang="en-US" sz="1700">
                <a:latin typeface="Garamond" charset="0"/>
              </a:rPr>
              <a:t>(bell)</a:t>
            </a:r>
            <a:endParaRPr lang="en-US"/>
          </a:p>
        </p:txBody>
      </p:sp>
    </p:spTree>
    <p:extLst>
      <p:ext uri="{BB962C8B-B14F-4D97-AF65-F5344CB8AC3E}">
        <p14:creationId xmlns:p14="http://schemas.microsoft.com/office/powerpoint/2010/main" val="1580988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CA580BA1-4409-4B42-A0C0-3D9EB8E3ABFC}" type="slidenum">
              <a:rPr lang="en-US"/>
              <a:pPr/>
              <a:t>21</a:t>
            </a:fld>
            <a:endParaRPr lang="en-US"/>
          </a:p>
        </p:txBody>
      </p:sp>
      <p:sp>
        <p:nvSpPr>
          <p:cNvPr id="171010" name="Rectangle 2"/>
          <p:cNvSpPr>
            <a:spLocks noGrp="1" noChangeArrowheads="1"/>
          </p:cNvSpPr>
          <p:nvPr>
            <p:ph type="title"/>
          </p:nvPr>
        </p:nvSpPr>
        <p:spPr>
          <a:xfrm>
            <a:off x="685800" y="508000"/>
            <a:ext cx="8204200" cy="609600"/>
          </a:xfrm>
        </p:spPr>
        <p:txBody>
          <a:bodyPr>
            <a:normAutofit fontScale="90000"/>
          </a:bodyPr>
          <a:lstStyle/>
          <a:p>
            <a:r>
              <a:rPr lang="en-US"/>
              <a:t>Speed of Learning Various Skills</a:t>
            </a:r>
          </a:p>
        </p:txBody>
      </p:sp>
      <p:pic>
        <p:nvPicPr>
          <p:cNvPr id="171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562100"/>
            <a:ext cx="62103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75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794B9AF-EB66-F645-A64E-5AD3DDC15414}" type="slidenum">
              <a:rPr lang="en-US"/>
              <a:pPr/>
              <a:t>22</a:t>
            </a:fld>
            <a:endParaRPr lang="en-US"/>
          </a:p>
        </p:txBody>
      </p:sp>
      <p:sp>
        <p:nvSpPr>
          <p:cNvPr id="173058" name="Rectangle 2"/>
          <p:cNvSpPr>
            <a:spLocks noGrp="1" noChangeArrowheads="1"/>
          </p:cNvSpPr>
          <p:nvPr>
            <p:ph type="title"/>
          </p:nvPr>
        </p:nvSpPr>
        <p:spPr/>
        <p:txBody>
          <a:bodyPr>
            <a:normAutofit fontScale="90000"/>
          </a:bodyPr>
          <a:lstStyle/>
          <a:p>
            <a:r>
              <a:rPr lang="en-US"/>
              <a:t>Learning to Make the Monkey Laugh</a:t>
            </a:r>
          </a:p>
        </p:txBody>
      </p:sp>
      <p:pic>
        <p:nvPicPr>
          <p:cNvPr id="173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1547813"/>
            <a:ext cx="63500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70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4D4319D-C4F9-2F48-BDF5-824202EAAE59}" type="slidenum">
              <a:rPr lang="en-US"/>
              <a:pPr/>
              <a:t>23</a:t>
            </a:fld>
            <a:endParaRPr lang="en-US"/>
          </a:p>
        </p:txBody>
      </p:sp>
      <p:sp>
        <p:nvSpPr>
          <p:cNvPr id="188418" name="Rectangle 2"/>
          <p:cNvSpPr>
            <a:spLocks noGrp="1" noChangeArrowheads="1"/>
          </p:cNvSpPr>
          <p:nvPr>
            <p:ph type="title"/>
          </p:nvPr>
        </p:nvSpPr>
        <p:spPr/>
        <p:txBody>
          <a:bodyPr/>
          <a:lstStyle/>
          <a:p>
            <a:r>
              <a:rPr lang="en-US"/>
              <a:t>Shortcomings</a:t>
            </a:r>
          </a:p>
        </p:txBody>
      </p:sp>
      <p:sp>
        <p:nvSpPr>
          <p:cNvPr id="188419" name="Rectangle 3"/>
          <p:cNvSpPr>
            <a:spLocks noGrp="1" noChangeArrowheads="1"/>
          </p:cNvSpPr>
          <p:nvPr>
            <p:ph type="body" idx="1"/>
          </p:nvPr>
        </p:nvSpPr>
        <p:spPr/>
        <p:txBody>
          <a:bodyPr/>
          <a:lstStyle/>
          <a:p>
            <a:pPr>
              <a:lnSpc>
                <a:spcPct val="90000"/>
              </a:lnSpc>
            </a:pPr>
            <a:r>
              <a:rPr lang="en-US" sz="2400"/>
              <a:t>Hand-crafted for our purposes</a:t>
            </a:r>
          </a:p>
          <a:p>
            <a:pPr>
              <a:lnSpc>
                <a:spcPct val="90000"/>
              </a:lnSpc>
            </a:pPr>
            <a:r>
              <a:rPr lang="en-US" sz="2400"/>
              <a:t>Pre-defined subgoals (based on </a:t>
            </a:r>
            <a:r>
              <a:rPr lang="ja-JP" altLang="en-US" sz="2400"/>
              <a:t>“</a:t>
            </a:r>
            <a:r>
              <a:rPr lang="en-US" sz="2400"/>
              <a:t>salience</a:t>
            </a:r>
            <a:r>
              <a:rPr lang="ja-JP" altLang="en-US" sz="2400"/>
              <a:t>”</a:t>
            </a:r>
            <a:r>
              <a:rPr lang="en-US" sz="2400"/>
              <a:t>)</a:t>
            </a:r>
          </a:p>
          <a:p>
            <a:pPr>
              <a:lnSpc>
                <a:spcPct val="90000"/>
              </a:lnSpc>
            </a:pPr>
            <a:r>
              <a:rPr lang="en-US" sz="2400"/>
              <a:t>Completely observable</a:t>
            </a:r>
          </a:p>
          <a:p>
            <a:pPr>
              <a:lnSpc>
                <a:spcPct val="90000"/>
              </a:lnSpc>
            </a:pPr>
            <a:r>
              <a:rPr lang="en-US" sz="2400"/>
              <a:t>Little state abstraction</a:t>
            </a:r>
          </a:p>
          <a:p>
            <a:pPr>
              <a:lnSpc>
                <a:spcPct val="90000"/>
              </a:lnSpc>
            </a:pPr>
            <a:r>
              <a:rPr lang="en-US" sz="2400"/>
              <a:t>Not very stochastic</a:t>
            </a:r>
          </a:p>
          <a:p>
            <a:pPr>
              <a:lnSpc>
                <a:spcPct val="90000"/>
              </a:lnSpc>
            </a:pPr>
            <a:r>
              <a:rPr lang="en-US" sz="2400"/>
              <a:t>No un-caused salient events</a:t>
            </a:r>
          </a:p>
          <a:p>
            <a:pPr>
              <a:lnSpc>
                <a:spcPct val="90000"/>
              </a:lnSpc>
            </a:pPr>
            <a:r>
              <a:rPr lang="ja-JP" altLang="en-US" sz="2400"/>
              <a:t>“</a:t>
            </a:r>
            <a:r>
              <a:rPr lang="en-US" sz="2400"/>
              <a:t>Obsessive</a:t>
            </a:r>
            <a:r>
              <a:rPr lang="ja-JP" altLang="en-US" sz="2400"/>
              <a:t>”</a:t>
            </a:r>
            <a:r>
              <a:rPr lang="en-US" sz="2400"/>
              <a:t> behavior toward subgoals</a:t>
            </a:r>
          </a:p>
          <a:p>
            <a:pPr>
              <a:lnSpc>
                <a:spcPct val="90000"/>
              </a:lnSpc>
            </a:pPr>
            <a:r>
              <a:rPr lang="en-US" sz="2400"/>
              <a:t>Tries to use bad options</a:t>
            </a:r>
          </a:p>
          <a:p>
            <a:pPr>
              <a:lnSpc>
                <a:spcPct val="90000"/>
              </a:lnSpc>
            </a:pPr>
            <a:r>
              <a:rPr lang="en-US" sz="2400"/>
              <a:t>More</a:t>
            </a:r>
          </a:p>
          <a:p>
            <a:pPr>
              <a:lnSpc>
                <a:spcPct val="90000"/>
              </a:lnSpc>
            </a:pPr>
            <a:endParaRPr lang="en-US" sz="2400"/>
          </a:p>
        </p:txBody>
      </p:sp>
      <p:grpSp>
        <p:nvGrpSpPr>
          <p:cNvPr id="188430" name="Group 14"/>
          <p:cNvGrpSpPr>
            <a:grpSpLocks/>
          </p:cNvGrpSpPr>
          <p:nvPr/>
        </p:nvGrpSpPr>
        <p:grpSpPr bwMode="auto">
          <a:xfrm>
            <a:off x="6319838" y="2508250"/>
            <a:ext cx="962025" cy="2668588"/>
            <a:chOff x="3981" y="1580"/>
            <a:chExt cx="606" cy="1681"/>
          </a:xfrm>
        </p:grpSpPr>
        <p:sp>
          <p:nvSpPr>
            <p:cNvPr id="188420" name="AutoShape 4"/>
            <p:cNvSpPr>
              <a:spLocks noChangeArrowheads="1"/>
            </p:cNvSpPr>
            <p:nvPr/>
          </p:nvSpPr>
          <p:spPr bwMode="auto">
            <a:xfrm>
              <a:off x="3981" y="1580"/>
              <a:ext cx="565" cy="181"/>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425" name="AutoShape 9"/>
            <p:cNvSpPr>
              <a:spLocks noChangeArrowheads="1"/>
            </p:cNvSpPr>
            <p:nvPr/>
          </p:nvSpPr>
          <p:spPr bwMode="auto">
            <a:xfrm>
              <a:off x="4009" y="2837"/>
              <a:ext cx="565" cy="181"/>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429" name="AutoShape 13"/>
            <p:cNvSpPr>
              <a:spLocks noChangeArrowheads="1"/>
            </p:cNvSpPr>
            <p:nvPr/>
          </p:nvSpPr>
          <p:spPr bwMode="auto">
            <a:xfrm>
              <a:off x="4022" y="3080"/>
              <a:ext cx="565" cy="181"/>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58681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8430"/>
                                        </p:tgtEl>
                                        <p:attrNameLst>
                                          <p:attrName>style.visibility</p:attrName>
                                        </p:attrNameLst>
                                      </p:cBhvr>
                                      <p:to>
                                        <p:strVal val="visible"/>
                                      </p:to>
                                    </p:set>
                                    <p:anim calcmode="lin" valueType="num">
                                      <p:cBhvr additive="base">
                                        <p:cTn id="7" dur="500" fill="hold"/>
                                        <p:tgtEl>
                                          <p:spTgt spid="188430"/>
                                        </p:tgtEl>
                                        <p:attrNameLst>
                                          <p:attrName>ppt_x</p:attrName>
                                        </p:attrNameLst>
                                      </p:cBhvr>
                                      <p:tavLst>
                                        <p:tav tm="0">
                                          <p:val>
                                            <p:strVal val="1+#ppt_w/2"/>
                                          </p:val>
                                        </p:tav>
                                        <p:tav tm="100000">
                                          <p:val>
                                            <p:strVal val="#ppt_x"/>
                                          </p:val>
                                        </p:tav>
                                      </p:tavLst>
                                    </p:anim>
                                    <p:anim calcmode="lin" valueType="num">
                                      <p:cBhvr additive="base">
                                        <p:cTn id="8" dur="500" fill="hold"/>
                                        <p:tgtEl>
                                          <p:spTgt spid="188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4894017F-4636-7B4F-99A5-F788CB9E013D}" type="slidenum">
              <a:rPr lang="en-US"/>
              <a:pPr/>
              <a:t>24</a:t>
            </a:fld>
            <a:endParaRPr lang="en-US"/>
          </a:p>
        </p:txBody>
      </p:sp>
      <p:pic>
        <p:nvPicPr>
          <p:cNvPr id="353283" name="Picture 3" descr="d_playroom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1465263"/>
            <a:ext cx="6532562" cy="4910137"/>
          </a:xfrm>
          <a:prstGeom prst="rect">
            <a:avLst/>
          </a:prstGeom>
          <a:noFill/>
          <a:extLst>
            <a:ext uri="{909E8E84-426E-40dd-AFC4-6F175D3DCCD1}">
              <a14:hiddenFill xmlns:a14="http://schemas.microsoft.com/office/drawing/2010/main">
                <a:solidFill>
                  <a:srgbClr val="FFFFFF"/>
                </a:solidFill>
              </a14:hiddenFill>
            </a:ext>
          </a:extLst>
        </p:spPr>
      </p:pic>
      <p:sp>
        <p:nvSpPr>
          <p:cNvPr id="353284" name="Text Box 4"/>
          <p:cNvSpPr txBox="1">
            <a:spLocks noChangeArrowheads="1"/>
          </p:cNvSpPr>
          <p:nvPr/>
        </p:nvSpPr>
        <p:spPr bwMode="auto">
          <a:xfrm>
            <a:off x="2938463" y="143351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FF0000"/>
                </a:solidFill>
                <a:latin typeface="Helvetica" charset="0"/>
              </a:rPr>
              <a:t>Light on</a:t>
            </a:r>
          </a:p>
          <a:p>
            <a:r>
              <a:rPr lang="en-US" sz="1600">
                <a:solidFill>
                  <a:srgbClr val="FF0000"/>
                </a:solidFill>
                <a:latin typeface="Helvetica" charset="0"/>
              </a:rPr>
              <a:t>Music on</a:t>
            </a:r>
          </a:p>
          <a:p>
            <a:r>
              <a:rPr lang="en-US" sz="1600">
                <a:solidFill>
                  <a:srgbClr val="FF0000"/>
                </a:solidFill>
                <a:latin typeface="Helvetica" charset="0"/>
              </a:rPr>
              <a:t>Noise off</a:t>
            </a:r>
          </a:p>
        </p:txBody>
      </p:sp>
      <p:sp>
        <p:nvSpPr>
          <p:cNvPr id="353285" name="Text Box 5"/>
          <p:cNvSpPr txBox="1">
            <a:spLocks noChangeArrowheads="1"/>
          </p:cNvSpPr>
          <p:nvPr/>
        </p:nvSpPr>
        <p:spPr bwMode="auto">
          <a:xfrm>
            <a:off x="7432675" y="187166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ED9218"/>
                </a:solidFill>
                <a:latin typeface="Helvetica" charset="0"/>
              </a:rPr>
              <a:t>Light off</a:t>
            </a:r>
          </a:p>
          <a:p>
            <a:r>
              <a:rPr lang="en-US" sz="1600">
                <a:solidFill>
                  <a:srgbClr val="ED9218"/>
                </a:solidFill>
                <a:latin typeface="Helvetica" charset="0"/>
              </a:rPr>
              <a:t>Music on</a:t>
            </a:r>
          </a:p>
          <a:p>
            <a:r>
              <a:rPr lang="en-US" sz="1600">
                <a:solidFill>
                  <a:srgbClr val="ED9218"/>
                </a:solidFill>
                <a:latin typeface="Helvetica" charset="0"/>
              </a:rPr>
              <a:t>Noise off</a:t>
            </a:r>
          </a:p>
        </p:txBody>
      </p:sp>
      <p:sp>
        <p:nvSpPr>
          <p:cNvPr id="353286" name="Rectangle 6"/>
          <p:cNvSpPr>
            <a:spLocks noChangeArrowheads="1"/>
          </p:cNvSpPr>
          <p:nvPr/>
        </p:nvSpPr>
        <p:spPr bwMode="auto">
          <a:xfrm>
            <a:off x="7604125" y="4867275"/>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B46F12"/>
                </a:solidFill>
                <a:latin typeface="Helvetica" charset="0"/>
              </a:rPr>
              <a:t>Light off</a:t>
            </a:r>
          </a:p>
          <a:p>
            <a:r>
              <a:rPr lang="en-US" sz="1600">
                <a:solidFill>
                  <a:srgbClr val="B46F12"/>
                </a:solidFill>
                <a:latin typeface="Helvetica" charset="0"/>
              </a:rPr>
              <a:t>Music on</a:t>
            </a:r>
          </a:p>
          <a:p>
            <a:r>
              <a:rPr lang="en-US" sz="1600">
                <a:solidFill>
                  <a:srgbClr val="B46F12"/>
                </a:solidFill>
                <a:latin typeface="Helvetica" charset="0"/>
              </a:rPr>
              <a:t>Noise on</a:t>
            </a:r>
          </a:p>
        </p:txBody>
      </p:sp>
      <p:sp>
        <p:nvSpPr>
          <p:cNvPr id="353287" name="Rectangle 7"/>
          <p:cNvSpPr>
            <a:spLocks noChangeArrowheads="1"/>
          </p:cNvSpPr>
          <p:nvPr/>
        </p:nvSpPr>
        <p:spPr bwMode="auto">
          <a:xfrm>
            <a:off x="2813050" y="563721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A30A21"/>
                </a:solidFill>
                <a:latin typeface="Helvetica" charset="0"/>
              </a:rPr>
              <a:t>Light on</a:t>
            </a:r>
          </a:p>
          <a:p>
            <a:r>
              <a:rPr lang="en-US" sz="1600">
                <a:solidFill>
                  <a:srgbClr val="A30A21"/>
                </a:solidFill>
                <a:latin typeface="Helvetica" charset="0"/>
              </a:rPr>
              <a:t>Music on</a:t>
            </a:r>
          </a:p>
          <a:p>
            <a:r>
              <a:rPr lang="en-US" sz="1600">
                <a:solidFill>
                  <a:srgbClr val="A30A21"/>
                </a:solidFill>
                <a:latin typeface="Helvetica" charset="0"/>
              </a:rPr>
              <a:t>Noise on</a:t>
            </a:r>
          </a:p>
        </p:txBody>
      </p:sp>
      <p:sp>
        <p:nvSpPr>
          <p:cNvPr id="353288" name="Text Box 8"/>
          <p:cNvSpPr txBox="1">
            <a:spLocks noChangeArrowheads="1"/>
          </p:cNvSpPr>
          <p:nvPr/>
        </p:nvSpPr>
        <p:spPr bwMode="auto">
          <a:xfrm>
            <a:off x="2486025" y="443706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3A6E3C"/>
                </a:solidFill>
                <a:latin typeface="Helvetica" charset="0"/>
              </a:rPr>
              <a:t>Light on</a:t>
            </a:r>
          </a:p>
          <a:p>
            <a:r>
              <a:rPr lang="en-US" sz="1600">
                <a:solidFill>
                  <a:srgbClr val="3A6E3C"/>
                </a:solidFill>
                <a:latin typeface="Helvetica" charset="0"/>
              </a:rPr>
              <a:t>Music off</a:t>
            </a:r>
          </a:p>
          <a:p>
            <a:r>
              <a:rPr lang="en-US" sz="1600">
                <a:solidFill>
                  <a:srgbClr val="3A6E3C"/>
                </a:solidFill>
                <a:latin typeface="Helvetica" charset="0"/>
              </a:rPr>
              <a:t>Noise off</a:t>
            </a:r>
          </a:p>
        </p:txBody>
      </p:sp>
      <p:sp>
        <p:nvSpPr>
          <p:cNvPr id="353289" name="Text Box 9"/>
          <p:cNvSpPr txBox="1">
            <a:spLocks noChangeArrowheads="1"/>
          </p:cNvSpPr>
          <p:nvPr/>
        </p:nvSpPr>
        <p:spPr bwMode="auto">
          <a:xfrm>
            <a:off x="263525" y="2263775"/>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bg2"/>
                </a:solidFill>
                <a:latin typeface="Helvetica" charset="0"/>
              </a:rPr>
              <a:t>Light off</a:t>
            </a:r>
          </a:p>
          <a:p>
            <a:r>
              <a:rPr lang="en-US" sz="1600">
                <a:solidFill>
                  <a:schemeClr val="bg2"/>
                </a:solidFill>
                <a:latin typeface="Helvetica" charset="0"/>
              </a:rPr>
              <a:t>Music off</a:t>
            </a:r>
          </a:p>
          <a:p>
            <a:r>
              <a:rPr lang="en-US" sz="1600">
                <a:solidFill>
                  <a:schemeClr val="bg2"/>
                </a:solidFill>
                <a:latin typeface="Helvetica" charset="0"/>
              </a:rPr>
              <a:t>Noise off</a:t>
            </a:r>
          </a:p>
        </p:txBody>
      </p:sp>
      <p:sp>
        <p:nvSpPr>
          <p:cNvPr id="353290" name="Rectangle 10"/>
          <p:cNvSpPr>
            <a:spLocks noGrp="1" noChangeArrowheads="1"/>
          </p:cNvSpPr>
          <p:nvPr>
            <p:ph type="title"/>
          </p:nvPr>
        </p:nvSpPr>
        <p:spPr>
          <a:xfrm>
            <a:off x="-123825" y="474663"/>
            <a:ext cx="6938963" cy="609600"/>
          </a:xfrm>
        </p:spPr>
        <p:txBody>
          <a:bodyPr>
            <a:normAutofit fontScale="90000"/>
          </a:bodyPr>
          <a:lstStyle/>
          <a:p>
            <a:r>
              <a:rPr lang="en-US"/>
              <a:t>Connectivity of Playroom States</a:t>
            </a:r>
          </a:p>
        </p:txBody>
      </p:sp>
      <p:sp>
        <p:nvSpPr>
          <p:cNvPr id="353292" name="Rectangle 12"/>
          <p:cNvSpPr>
            <a:spLocks noChangeArrowheads="1"/>
          </p:cNvSpPr>
          <p:nvPr/>
        </p:nvSpPr>
        <p:spPr bwMode="auto">
          <a:xfrm>
            <a:off x="6907213" y="550863"/>
            <a:ext cx="2208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800">
                <a:latin typeface="Times New Roman" charset="0"/>
                <a:cs typeface="Times New Roman" charset="0"/>
              </a:rPr>
              <a:t>Özgür Şimşek</a:t>
            </a:r>
            <a:endParaRPr lang="en-US" sz="2800">
              <a:solidFill>
                <a:srgbClr val="000042"/>
              </a:solidFill>
              <a:latin typeface="Times New Roman" charset="0"/>
              <a:cs typeface="Times New Roman" charset="0"/>
            </a:endParaRPr>
          </a:p>
        </p:txBody>
      </p:sp>
    </p:spTree>
    <p:extLst>
      <p:ext uri="{BB962C8B-B14F-4D97-AF65-F5344CB8AC3E}">
        <p14:creationId xmlns:p14="http://schemas.microsoft.com/office/powerpoint/2010/main" val="92052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6CA32E-7536-AB46-8D7B-B2A654B7B117}" type="slidenum">
              <a:rPr lang="en-US"/>
              <a:pPr/>
              <a:t>25</a:t>
            </a:fld>
            <a:endParaRPr lang="en-US"/>
          </a:p>
        </p:txBody>
      </p:sp>
      <p:sp>
        <p:nvSpPr>
          <p:cNvPr id="190470" name="Rectangle 6"/>
          <p:cNvSpPr>
            <a:spLocks noGrp="1" noChangeArrowheads="1"/>
          </p:cNvSpPr>
          <p:nvPr>
            <p:ph type="title"/>
          </p:nvPr>
        </p:nvSpPr>
        <p:spPr/>
        <p:txBody>
          <a:bodyPr/>
          <a:lstStyle/>
          <a:p>
            <a:r>
              <a:rPr lang="en-US"/>
              <a:t>Conclusions</a:t>
            </a:r>
          </a:p>
        </p:txBody>
      </p:sp>
      <p:sp>
        <p:nvSpPr>
          <p:cNvPr id="190471" name="Rectangle 7"/>
          <p:cNvSpPr>
            <a:spLocks noGrp="1" noChangeArrowheads="1"/>
          </p:cNvSpPr>
          <p:nvPr>
            <p:ph type="body" idx="1"/>
          </p:nvPr>
        </p:nvSpPr>
        <p:spPr>
          <a:xfrm>
            <a:off x="685800" y="1079500"/>
            <a:ext cx="8458200" cy="3740150"/>
          </a:xfrm>
        </p:spPr>
        <p:txBody>
          <a:bodyPr>
            <a:normAutofit fontScale="92500" lnSpcReduction="20000"/>
          </a:bodyPr>
          <a:lstStyle/>
          <a:p>
            <a:pPr>
              <a:lnSpc>
                <a:spcPct val="90000"/>
              </a:lnSpc>
              <a:buFont typeface="Zapf Dingbats" charset="0"/>
              <a:buNone/>
            </a:pPr>
            <a:endParaRPr lang="en-US" sz="2800"/>
          </a:p>
          <a:p>
            <a:pPr>
              <a:lnSpc>
                <a:spcPct val="90000"/>
              </a:lnSpc>
            </a:pPr>
            <a:r>
              <a:rPr lang="en-US" sz="2800"/>
              <a:t>Need for smart adaptive generators</a:t>
            </a:r>
          </a:p>
          <a:p>
            <a:pPr>
              <a:lnSpc>
                <a:spcPct val="90000"/>
              </a:lnSpc>
            </a:pPr>
            <a:r>
              <a:rPr lang="en-US" sz="2800"/>
              <a:t>Adaptive generators grow hierarchically</a:t>
            </a:r>
          </a:p>
          <a:p>
            <a:pPr>
              <a:lnSpc>
                <a:spcPct val="90000"/>
              </a:lnSpc>
            </a:pPr>
            <a:r>
              <a:rPr lang="en-US" sz="2800"/>
              <a:t>Intrinsic motivation is important for creating behavioral building blocks </a:t>
            </a:r>
          </a:p>
          <a:p>
            <a:pPr>
              <a:lnSpc>
                <a:spcPct val="90000"/>
              </a:lnSpc>
            </a:pPr>
            <a:r>
              <a:rPr lang="en-US" sz="2800"/>
              <a:t>RL+Options+Intrinsic reward is a natural way to do this</a:t>
            </a:r>
          </a:p>
          <a:p>
            <a:pPr>
              <a:lnSpc>
                <a:spcPct val="90000"/>
              </a:lnSpc>
            </a:pPr>
            <a:r>
              <a:rPr lang="en-US" sz="2800"/>
              <a:t>Development!</a:t>
            </a:r>
          </a:p>
          <a:p>
            <a:pPr>
              <a:lnSpc>
                <a:spcPct val="90000"/>
              </a:lnSpc>
            </a:pPr>
            <a:r>
              <a:rPr lang="en-US" sz="2800"/>
              <a:t>Theory?</a:t>
            </a:r>
          </a:p>
          <a:p>
            <a:pPr>
              <a:lnSpc>
                <a:spcPct val="90000"/>
              </a:lnSpc>
            </a:pPr>
            <a:r>
              <a:rPr lang="en-US" sz="2800"/>
              <a:t>Behavior?</a:t>
            </a:r>
          </a:p>
          <a:p>
            <a:pPr>
              <a:lnSpc>
                <a:spcPct val="90000"/>
              </a:lnSpc>
            </a:pPr>
            <a:r>
              <a:rPr lang="en-US" sz="2800"/>
              <a:t>Neuroscience?</a:t>
            </a:r>
          </a:p>
        </p:txBody>
      </p:sp>
    </p:spTree>
    <p:extLst>
      <p:ext uri="{BB962C8B-B14F-4D97-AF65-F5344CB8AC3E}">
        <p14:creationId xmlns:p14="http://schemas.microsoft.com/office/powerpoint/2010/main" val="2746211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Intrinsically Motivated Reinforcement Learning: An Evolutionary Perspective.</a:t>
            </a:r>
            <a:r>
              <a:rPr lang="en-US" dirty="0"/>
              <a:t> </a:t>
            </a:r>
            <a:r>
              <a:rPr lang="en-US" dirty="0" smtClean="0"/>
              <a:t>Singh, Lewis, </a:t>
            </a:r>
            <a:r>
              <a:rPr lang="en-US" dirty="0" err="1" smtClean="0"/>
              <a:t>Barto</a:t>
            </a:r>
            <a:r>
              <a:rPr lang="en-US" dirty="0" smtClean="0"/>
              <a:t>, and </a:t>
            </a:r>
            <a:r>
              <a:rPr lang="en-US" dirty="0" err="1" smtClean="0"/>
              <a:t>Sorg</a:t>
            </a:r>
            <a:endParaRPr lang="en-US" dirty="0" smtClean="0"/>
          </a:p>
          <a:p>
            <a:endParaRPr lang="en-US" dirty="0"/>
          </a:p>
          <a:p>
            <a:r>
              <a:rPr lang="en-US" dirty="0" smtClean="0"/>
              <a:t>Intrinsically Motivated Reinforcement Learning: A Promising Framework For Developmental Robot Learning. Stout, </a:t>
            </a:r>
            <a:r>
              <a:rPr lang="en-US" dirty="0" err="1" smtClean="0"/>
              <a:t>Konidaris</a:t>
            </a:r>
            <a:r>
              <a:rPr lang="en-US" dirty="0" smtClean="0"/>
              <a:t>, and </a:t>
            </a:r>
            <a:r>
              <a:rPr lang="en-US" dirty="0" err="1" smtClean="0"/>
              <a:t>Barto</a:t>
            </a:r>
            <a:endParaRPr lang="en-US" dirty="0"/>
          </a:p>
        </p:txBody>
      </p:sp>
    </p:spTree>
    <p:extLst>
      <p:ext uri="{BB962C8B-B14F-4D97-AF65-F5344CB8AC3E}">
        <p14:creationId xmlns:p14="http://schemas.microsoft.com/office/powerpoint/2010/main" val="2814449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22949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r>
              <a:rPr lang="en-US" sz="4000" b="1" dirty="0" smtClean="0"/>
              <a:t>Evolving Compiler Heuristics to Manage Communication and Contention</a:t>
            </a:r>
            <a:endParaRPr lang="en-US" sz="4000" b="1" dirty="0"/>
          </a:p>
        </p:txBody>
      </p:sp>
      <p:sp>
        <p:nvSpPr>
          <p:cNvPr id="3" name="Content Placeholder 2"/>
          <p:cNvSpPr>
            <a:spLocks noGrp="1"/>
          </p:cNvSpPr>
          <p:nvPr>
            <p:ph idx="1"/>
          </p:nvPr>
        </p:nvSpPr>
        <p:spPr>
          <a:xfrm>
            <a:off x="152400" y="2895600"/>
            <a:ext cx="8542004" cy="2057400"/>
          </a:xfrm>
        </p:spPr>
        <p:txBody>
          <a:bodyPr/>
          <a:lstStyle/>
          <a:p>
            <a:pPr>
              <a:buNone/>
            </a:pPr>
            <a:r>
              <a:rPr lang="en-US" dirty="0" smtClean="0"/>
              <a:t>Matthew E. Taylor, Katherine E. Coons, </a:t>
            </a:r>
            <a:r>
              <a:rPr lang="en-US" dirty="0" err="1" smtClean="0"/>
              <a:t>Behnam</a:t>
            </a:r>
            <a:r>
              <a:rPr lang="en-US" dirty="0" smtClean="0"/>
              <a:t> </a:t>
            </a:r>
            <a:r>
              <a:rPr lang="en-US" dirty="0" err="1" smtClean="0"/>
              <a:t>Robatmili</a:t>
            </a:r>
            <a:r>
              <a:rPr lang="en-US" dirty="0" smtClean="0"/>
              <a:t>, Bertrand A. Maher, Doug Burger, and Kathryn S. McKinley</a:t>
            </a:r>
          </a:p>
          <a:p>
            <a:endParaRPr lang="en-US" dirty="0"/>
          </a:p>
        </p:txBody>
      </p:sp>
      <p:sp>
        <p:nvSpPr>
          <p:cNvPr id="14" name="TextBox 13"/>
          <p:cNvSpPr txBox="1"/>
          <p:nvPr/>
        </p:nvSpPr>
        <p:spPr>
          <a:xfrm>
            <a:off x="655971" y="5334000"/>
            <a:ext cx="5676113" cy="646331"/>
          </a:xfrm>
          <a:prstGeom prst="rect">
            <a:avLst/>
          </a:prstGeom>
          <a:noFill/>
          <a:ln>
            <a:solidFill>
              <a:schemeClr val="tx1"/>
            </a:solidFill>
          </a:ln>
          <a:scene3d>
            <a:camera prst="orthographicFront"/>
            <a:lightRig rig="threePt" dir="t"/>
          </a:scene3d>
          <a:sp3d extrusionH="12700" prstMaterial="softEdge"/>
        </p:spPr>
        <p:txBody>
          <a:bodyPr wrap="square" rtlCol="0">
            <a:spAutoFit/>
          </a:bodyPr>
          <a:lstStyle/>
          <a:p>
            <a:r>
              <a:rPr lang="en-US" dirty="0" smtClean="0"/>
              <a:t>Parallel Architectures and Compilation Techniques </a:t>
            </a:r>
            <a:r>
              <a:rPr lang="en-US" i="1" dirty="0" smtClean="0"/>
              <a:t>(PACT)</a:t>
            </a:r>
            <a:r>
              <a:rPr lang="en-US" dirty="0" smtClean="0"/>
              <a:t> </a:t>
            </a:r>
          </a:p>
          <a:p>
            <a:r>
              <a:rPr lang="en-US" dirty="0" smtClean="0"/>
              <a:t>October 2008</a:t>
            </a:r>
            <a:endParaRPr lang="en-US" dirty="0"/>
          </a:p>
        </p:txBody>
      </p:sp>
    </p:spTree>
    <p:extLst>
      <p:ext uri="{BB962C8B-B14F-4D97-AF65-F5344CB8AC3E}">
        <p14:creationId xmlns:p14="http://schemas.microsoft.com/office/powerpoint/2010/main" val="10552256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rmAutofit fontScale="90000"/>
          </a:bodyPr>
          <a:lstStyle/>
          <a:p>
            <a:r>
              <a:rPr lang="en-US" dirty="0" smtClean="0"/>
              <a:t>Background Motivation: </a:t>
            </a:r>
            <a:br>
              <a:rPr lang="en-US" dirty="0" smtClean="0"/>
            </a:br>
            <a:r>
              <a:rPr lang="en-US" sz="3200" dirty="0" smtClean="0"/>
              <a:t>Competing Instruction Set Architectures (ISAs)</a:t>
            </a:r>
            <a:endParaRPr lang="en-US" dirty="0"/>
          </a:p>
        </p:txBody>
      </p:sp>
      <p:sp>
        <p:nvSpPr>
          <p:cNvPr id="3" name="Content Placeholder 2"/>
          <p:cNvSpPr>
            <a:spLocks noGrp="1"/>
          </p:cNvSpPr>
          <p:nvPr>
            <p:ph idx="1"/>
          </p:nvPr>
        </p:nvSpPr>
        <p:spPr>
          <a:xfrm>
            <a:off x="1676400" y="1600200"/>
            <a:ext cx="7162800" cy="1600200"/>
          </a:xfrm>
        </p:spPr>
        <p:txBody>
          <a:bodyPr/>
          <a:lstStyle/>
          <a:p>
            <a:pPr>
              <a:buNone/>
            </a:pPr>
            <a:r>
              <a:rPr lang="en-US" dirty="0" smtClean="0"/>
              <a:t>Increase Speed: Parallelism</a:t>
            </a:r>
          </a:p>
          <a:p>
            <a:pPr>
              <a:buNone/>
            </a:pPr>
            <a:r>
              <a:rPr lang="en-US" dirty="0" smtClean="0"/>
              <a:t>Move data “closer” to functional units</a:t>
            </a:r>
            <a:endParaRPr lang="en-US" dirty="0"/>
          </a:p>
        </p:txBody>
      </p:sp>
      <p:pic>
        <p:nvPicPr>
          <p:cNvPr id="4" name="Picture 3" descr="edgeau.pdf"/>
          <p:cNvPicPr>
            <a:picLocks noChangeAspect="1"/>
          </p:cNvPicPr>
          <p:nvPr/>
        </p:nvPicPr>
        <p:blipFill>
          <a:blip r:embed="rId3" r:link="rId4" cstate="print"/>
          <a:stretch>
            <a:fillRect/>
          </a:stretch>
        </p:blipFill>
        <p:spPr>
          <a:xfrm>
            <a:off x="4759588" y="3855720"/>
            <a:ext cx="3774811" cy="2468879"/>
          </a:xfrm>
          <a:prstGeom prst="rect">
            <a:avLst/>
          </a:prstGeom>
        </p:spPr>
      </p:pic>
      <p:pic>
        <p:nvPicPr>
          <p:cNvPr id="5" name="Picture 4" descr="edgereg.pdf"/>
          <p:cNvPicPr>
            <a:picLocks noChangeAspect="1"/>
          </p:cNvPicPr>
          <p:nvPr/>
        </p:nvPicPr>
        <p:blipFill>
          <a:blip r:embed="rId5" r:link="rId6" cstate="print"/>
          <a:stretch>
            <a:fillRect/>
          </a:stretch>
        </p:blipFill>
        <p:spPr>
          <a:xfrm>
            <a:off x="4759589" y="3855720"/>
            <a:ext cx="3774808" cy="2468877"/>
          </a:xfrm>
          <a:prstGeom prst="rect">
            <a:avLst/>
          </a:prstGeom>
        </p:spPr>
      </p:pic>
      <p:pic>
        <p:nvPicPr>
          <p:cNvPr id="6" name="Picture 5" descr="riscau.pdf"/>
          <p:cNvPicPr>
            <a:picLocks noChangeAspect="1"/>
          </p:cNvPicPr>
          <p:nvPr/>
        </p:nvPicPr>
        <p:blipFill>
          <a:blip r:embed="rId7" r:link="rId8" cstate="print"/>
          <a:stretch>
            <a:fillRect/>
          </a:stretch>
        </p:blipFill>
        <p:spPr>
          <a:xfrm>
            <a:off x="568587" y="3855720"/>
            <a:ext cx="3774812" cy="2468879"/>
          </a:xfrm>
          <a:prstGeom prst="rect">
            <a:avLst/>
          </a:prstGeom>
        </p:spPr>
      </p:pic>
      <p:pic>
        <p:nvPicPr>
          <p:cNvPr id="7" name="Picture 6" descr="riscreg.pdf"/>
          <p:cNvPicPr>
            <a:picLocks noChangeAspect="1"/>
          </p:cNvPicPr>
          <p:nvPr/>
        </p:nvPicPr>
        <p:blipFill>
          <a:blip r:embed="rId9" r:link="rId10" cstate="print"/>
          <a:stretch>
            <a:fillRect/>
          </a:stretch>
        </p:blipFill>
        <p:spPr>
          <a:xfrm>
            <a:off x="568588" y="3855720"/>
            <a:ext cx="3774808" cy="2468877"/>
          </a:xfrm>
          <a:prstGeom prst="rect">
            <a:avLst/>
          </a:prstGeom>
        </p:spPr>
      </p:pic>
      <p:grpSp>
        <p:nvGrpSpPr>
          <p:cNvPr id="8" name="Group 377"/>
          <p:cNvGrpSpPr>
            <a:grpSpLocks/>
          </p:cNvGrpSpPr>
          <p:nvPr/>
        </p:nvGrpSpPr>
        <p:grpSpPr bwMode="auto">
          <a:xfrm>
            <a:off x="1905000" y="3542982"/>
            <a:ext cx="5257800" cy="307975"/>
            <a:chOff x="1200" y="2155"/>
            <a:chExt cx="3312" cy="194"/>
          </a:xfrm>
        </p:grpSpPr>
        <p:sp>
          <p:nvSpPr>
            <p:cNvPr id="9" name="Text Box 7"/>
            <p:cNvSpPr txBox="1">
              <a:spLocks noChangeArrowheads="1"/>
            </p:cNvSpPr>
            <p:nvPr/>
          </p:nvSpPr>
          <p:spPr bwMode="auto">
            <a:xfrm>
              <a:off x="1200" y="2155"/>
              <a:ext cx="672" cy="194"/>
            </a:xfrm>
            <a:prstGeom prst="rect">
              <a:avLst/>
            </a:prstGeom>
            <a:noFill/>
            <a:ln w="12700">
              <a:noFill/>
              <a:miter lim="800000"/>
              <a:headEnd/>
              <a:tailEnd/>
            </a:ln>
          </p:spPr>
          <p:txBody>
            <a:bodyPr lIns="0" tIns="0" rIns="0" bIns="0" anchor="ctr">
              <a:prstTxWarp prst="textNoShape">
                <a:avLst/>
              </a:prstTxWarp>
              <a:spAutoFit/>
            </a:bodyPr>
            <a:lstStyle/>
            <a:p>
              <a:pPr algn="ctr">
                <a:lnSpc>
                  <a:spcPct val="80000"/>
                </a:lnSpc>
                <a:spcBef>
                  <a:spcPct val="50000"/>
                </a:spcBef>
                <a:buClr>
                  <a:srgbClr val="000099"/>
                </a:buClr>
                <a:buSzPct val="75000"/>
                <a:buFont typeface="Wingdings" charset="2"/>
                <a:buNone/>
              </a:pPr>
              <a:r>
                <a:rPr lang="en-US" dirty="0">
                  <a:latin typeface="cmss9"/>
                  <a:ea typeface="MS Mincho" charset="-128"/>
                  <a:cs typeface="cmss9"/>
                </a:rPr>
                <a:t>RISC</a:t>
              </a:r>
              <a:endParaRPr lang="en-US" dirty="0">
                <a:solidFill>
                  <a:schemeClr val="bg1"/>
                </a:solidFill>
                <a:latin typeface="cmss9"/>
                <a:ea typeface="MS Mincho" charset="-128"/>
                <a:cs typeface="cmss9"/>
              </a:endParaRPr>
            </a:p>
          </p:txBody>
        </p:sp>
        <p:sp>
          <p:nvSpPr>
            <p:cNvPr id="10" name="Text Box 8"/>
            <p:cNvSpPr txBox="1">
              <a:spLocks noChangeArrowheads="1"/>
            </p:cNvSpPr>
            <p:nvPr/>
          </p:nvSpPr>
          <p:spPr bwMode="auto">
            <a:xfrm>
              <a:off x="3888" y="2155"/>
              <a:ext cx="624" cy="194"/>
            </a:xfrm>
            <a:prstGeom prst="rect">
              <a:avLst/>
            </a:prstGeom>
            <a:noFill/>
            <a:ln w="12700">
              <a:noFill/>
              <a:miter lim="800000"/>
              <a:headEnd/>
              <a:tailEnd/>
            </a:ln>
          </p:spPr>
          <p:txBody>
            <a:bodyPr lIns="0" tIns="0" rIns="0" bIns="0" anchor="ctr">
              <a:prstTxWarp prst="textNoShape">
                <a:avLst/>
              </a:prstTxWarp>
              <a:spAutoFit/>
            </a:bodyPr>
            <a:lstStyle/>
            <a:p>
              <a:pPr algn="ctr">
                <a:lnSpc>
                  <a:spcPct val="80000"/>
                </a:lnSpc>
                <a:spcBef>
                  <a:spcPct val="50000"/>
                </a:spcBef>
                <a:buClr>
                  <a:srgbClr val="000099"/>
                </a:buClr>
                <a:buSzPct val="75000"/>
                <a:buFont typeface="Wingdings" charset="2"/>
                <a:buNone/>
              </a:pPr>
              <a:r>
                <a:rPr lang="en-US" dirty="0">
                  <a:latin typeface="cmss9"/>
                  <a:ea typeface="MS Mincho" charset="-128"/>
                  <a:cs typeface="cmss9"/>
                </a:rPr>
                <a:t>EDGE</a:t>
              </a:r>
              <a:endParaRPr lang="en-US" dirty="0">
                <a:solidFill>
                  <a:schemeClr val="bg1"/>
                </a:solidFill>
                <a:latin typeface="cmss9"/>
                <a:ea typeface="MS Mincho" charset="-128"/>
                <a:cs typeface="cmss9"/>
              </a:endParaRPr>
            </a:p>
          </p:txBody>
        </p:sp>
      </p:grpSp>
    </p:spTree>
    <p:extLst>
      <p:ext uri="{BB962C8B-B14F-4D97-AF65-F5344CB8AC3E}">
        <p14:creationId xmlns:p14="http://schemas.microsoft.com/office/powerpoint/2010/main" val="1300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"Intrinsic motivation occurs when we act </a:t>
            </a:r>
            <a:r>
              <a:rPr lang="en-US" dirty="0" smtClean="0">
                <a:solidFill>
                  <a:srgbClr val="FF0000"/>
                </a:solidFill>
              </a:rPr>
              <a:t>without any obvious external rewards</a:t>
            </a:r>
            <a:r>
              <a:rPr lang="en-US" dirty="0" smtClean="0"/>
              <a:t>. We simply enjoy an activity or see it as an opportunity to explore, learn, and actualize our potentials."</a:t>
            </a:r>
          </a:p>
          <a:p>
            <a:pPr marL="0" indent="0">
              <a:buNone/>
            </a:pPr>
            <a:r>
              <a:rPr lang="en-US" dirty="0" smtClean="0"/>
              <a:t>(Coon &amp; </a:t>
            </a:r>
            <a:r>
              <a:rPr lang="en-US" dirty="0" err="1" smtClean="0"/>
              <a:t>Mitterer</a:t>
            </a:r>
            <a:r>
              <a:rPr lang="en-US" dirty="0" smtClean="0"/>
              <a:t>, 2010)</a:t>
            </a:r>
          </a:p>
          <a:p>
            <a:endParaRPr lang="en-US" dirty="0" smtClean="0"/>
          </a:p>
          <a:p>
            <a:r>
              <a:rPr lang="en-US" dirty="0" smtClean="0"/>
              <a:t>"Intrinsic motivation refers to the reason why we perform certain activities for </a:t>
            </a:r>
            <a:r>
              <a:rPr lang="en-US" dirty="0" smtClean="0">
                <a:solidFill>
                  <a:srgbClr val="FF0000"/>
                </a:solidFill>
              </a:rPr>
              <a:t>inherent satisfaction or pleasure</a:t>
            </a:r>
            <a:r>
              <a:rPr lang="en-US" dirty="0" smtClean="0"/>
              <a:t>; you might say performing one of these activities in reinforcing in-and-of itself."</a:t>
            </a:r>
          </a:p>
          <a:p>
            <a:pPr marL="0" indent="0">
              <a:buNone/>
            </a:pPr>
            <a:r>
              <a:rPr lang="en-US" dirty="0" smtClean="0"/>
              <a:t>(Brown, 2007)</a:t>
            </a:r>
          </a:p>
          <a:p>
            <a:endParaRPr lang="en-US" dirty="0"/>
          </a:p>
        </p:txBody>
      </p:sp>
    </p:spTree>
    <p:extLst>
      <p:ext uri="{BB962C8B-B14F-4D97-AF65-F5344CB8AC3E}">
        <p14:creationId xmlns:p14="http://schemas.microsoft.com/office/powerpoint/2010/main" val="30451501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TRIPS</a:t>
            </a:r>
            <a:br>
              <a:rPr lang="en-US" dirty="0" smtClean="0"/>
            </a:br>
            <a:r>
              <a:rPr lang="en-US" sz="1600" dirty="0" err="1" smtClean="0">
                <a:latin typeface="CMSS9"/>
              </a:rPr>
              <a:t>Gebhart</a:t>
            </a:r>
            <a:r>
              <a:rPr lang="en-US" sz="1600" dirty="0" smtClean="0">
                <a:latin typeface="CMSS9"/>
              </a:rPr>
              <a:t> et al., “An Evaluation of the TRIPS Computer System”, ASPLOS 2009</a:t>
            </a:r>
            <a:endParaRPr lang="en-US" sz="1600" dirty="0"/>
          </a:p>
        </p:txBody>
      </p:sp>
      <p:sp>
        <p:nvSpPr>
          <p:cNvPr id="3" name="Content Placeholder 2"/>
          <p:cNvSpPr>
            <a:spLocks noGrp="1"/>
          </p:cNvSpPr>
          <p:nvPr>
            <p:ph idx="1"/>
          </p:nvPr>
        </p:nvSpPr>
        <p:spPr>
          <a:xfrm>
            <a:off x="228600" y="1981200"/>
            <a:ext cx="4724400" cy="4114800"/>
          </a:xfrm>
        </p:spPr>
        <p:txBody>
          <a:bodyPr/>
          <a:lstStyle/>
          <a:p>
            <a:r>
              <a:rPr lang="en-US" sz="2800" dirty="0" err="1" smtClean="0">
                <a:solidFill>
                  <a:srgbClr val="FF0000"/>
                </a:solidFill>
              </a:rPr>
              <a:t>T</a:t>
            </a:r>
            <a:r>
              <a:rPr lang="en-US" sz="2800" dirty="0" err="1" smtClean="0"/>
              <a:t>era</a:t>
            </a:r>
            <a:r>
              <a:rPr lang="en-US" sz="2800" dirty="0" smtClean="0"/>
              <a:t>-op, </a:t>
            </a:r>
            <a:r>
              <a:rPr lang="en-US" sz="2800" dirty="0" smtClean="0">
                <a:solidFill>
                  <a:srgbClr val="FF0000"/>
                </a:solidFill>
              </a:rPr>
              <a:t>R</a:t>
            </a:r>
            <a:r>
              <a:rPr lang="en-US" sz="2800" dirty="0" smtClean="0"/>
              <a:t>eliable, </a:t>
            </a:r>
            <a:r>
              <a:rPr lang="en-US" sz="2800" dirty="0" smtClean="0">
                <a:solidFill>
                  <a:srgbClr val="FF0000"/>
                </a:solidFill>
              </a:rPr>
              <a:t>I</a:t>
            </a:r>
            <a:r>
              <a:rPr lang="en-US" sz="2800" dirty="0" smtClean="0"/>
              <a:t>ntelligently adaptive </a:t>
            </a:r>
            <a:r>
              <a:rPr lang="en-US" sz="2800" dirty="0" smtClean="0">
                <a:solidFill>
                  <a:srgbClr val="FF0000"/>
                </a:solidFill>
              </a:rPr>
              <a:t>P</a:t>
            </a:r>
            <a:r>
              <a:rPr lang="en-US" sz="2800" dirty="0" smtClean="0"/>
              <a:t>rocessing </a:t>
            </a:r>
            <a:r>
              <a:rPr lang="en-US" sz="2800" dirty="0" smtClean="0">
                <a:solidFill>
                  <a:srgbClr val="FF0000"/>
                </a:solidFill>
              </a:rPr>
              <a:t>S</a:t>
            </a:r>
            <a:r>
              <a:rPr lang="en-US" sz="2800" dirty="0" smtClean="0"/>
              <a:t>ystem</a:t>
            </a:r>
          </a:p>
          <a:p>
            <a:r>
              <a:rPr lang="en-US" sz="2800" dirty="0" smtClean="0"/>
              <a:t>Fully functional silicon chip</a:t>
            </a:r>
          </a:p>
          <a:p>
            <a:r>
              <a:rPr lang="en-US" sz="2800" dirty="0" smtClean="0"/>
              <a:t>Working compiler</a:t>
            </a:r>
          </a:p>
        </p:txBody>
      </p:sp>
      <p:pic>
        <p:nvPicPr>
          <p:cNvPr id="4" name="prototype.jpg" descr="/Users/coonske/Documents/research/talks/cornell2010/figs/prototype.jpg"/>
          <p:cNvPicPr>
            <a:picLocks noChangeAspect="1"/>
          </p:cNvPicPr>
          <p:nvPr/>
        </p:nvPicPr>
        <p:blipFill>
          <a:blip r:embed="rId3" r:link="rId4" cstate="print"/>
          <a:stretch>
            <a:fillRect/>
          </a:stretch>
        </p:blipFill>
        <p:spPr>
          <a:xfrm>
            <a:off x="5041900" y="2019300"/>
            <a:ext cx="4025900" cy="4000500"/>
          </a:xfrm>
          <a:prstGeom prst="rect">
            <a:avLst/>
          </a:prstGeom>
        </p:spPr>
      </p:pic>
    </p:spTree>
    <p:extLst>
      <p:ext uri="{BB962C8B-B14F-4D97-AF65-F5344CB8AC3E}">
        <p14:creationId xmlns:p14="http://schemas.microsoft.com/office/powerpoint/2010/main" val="28863588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316" name="Rectangle 164"/>
          <p:cNvSpPr>
            <a:spLocks noChangeArrowheads="1"/>
          </p:cNvSpPr>
          <p:nvPr/>
        </p:nvSpPr>
        <p:spPr bwMode="auto">
          <a:xfrm>
            <a:off x="1752600" y="3886200"/>
            <a:ext cx="1819275" cy="1819275"/>
          </a:xfrm>
          <a:prstGeom prst="rect">
            <a:avLst/>
          </a:prstGeom>
          <a:solidFill>
            <a:schemeClr val="tx1"/>
          </a:solidFill>
          <a:ln w="12700">
            <a:no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6388" name="Rectangle 2"/>
          <p:cNvSpPr>
            <a:spLocks noGrp="1" noChangeArrowheads="1"/>
          </p:cNvSpPr>
          <p:nvPr>
            <p:ph type="title"/>
          </p:nvPr>
        </p:nvSpPr>
        <p:spPr>
          <a:xfrm>
            <a:off x="685800" y="76200"/>
            <a:ext cx="7772400" cy="1143000"/>
          </a:xfrm>
        </p:spPr>
        <p:txBody>
          <a:bodyPr/>
          <a:lstStyle/>
          <a:p>
            <a:r>
              <a:rPr lang="en-US" dirty="0" smtClean="0"/>
              <a:t>TRIPS Scheduling Overview</a:t>
            </a:r>
          </a:p>
        </p:txBody>
      </p:sp>
      <p:sp>
        <p:nvSpPr>
          <p:cNvPr id="16402" name="Rectangle 51"/>
          <p:cNvSpPr>
            <a:spLocks noChangeArrowheads="1"/>
          </p:cNvSpPr>
          <p:nvPr/>
        </p:nvSpPr>
        <p:spPr bwMode="auto">
          <a:xfrm>
            <a:off x="2109788" y="4249737"/>
            <a:ext cx="1462087" cy="1454150"/>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16403" name="Rectangle 48"/>
          <p:cNvSpPr>
            <a:spLocks noChangeArrowheads="1"/>
          </p:cNvSpPr>
          <p:nvPr/>
        </p:nvSpPr>
        <p:spPr bwMode="auto">
          <a:xfrm>
            <a:off x="1754188" y="3886200"/>
            <a:ext cx="347662" cy="365125"/>
          </a:xfrm>
          <a:prstGeom prst="rect">
            <a:avLst/>
          </a:prstGeom>
          <a:solidFill>
            <a:srgbClr val="E6E6E6"/>
          </a:solidFill>
          <a:ln w="12700">
            <a:solidFill>
              <a:schemeClr val="tx1"/>
            </a:solidFill>
            <a:miter lim="800000"/>
            <a:headEnd/>
            <a:tailEnd type="none" w="med" len="sm"/>
          </a:ln>
        </p:spPr>
        <p:txBody>
          <a:bodyPr wrap="none" anchor="ctr"/>
          <a:lstStyle/>
          <a:p>
            <a:endParaRPr lang="en-US" sz="1800">
              <a:latin typeface="Trebuchet MS" pitchFamily="16" charset="0"/>
            </a:endParaRPr>
          </a:p>
        </p:txBody>
      </p:sp>
      <p:sp>
        <p:nvSpPr>
          <p:cNvPr id="16404" name="Rectangle 49"/>
          <p:cNvSpPr>
            <a:spLocks noChangeArrowheads="1"/>
          </p:cNvSpPr>
          <p:nvPr/>
        </p:nvSpPr>
        <p:spPr bwMode="auto">
          <a:xfrm>
            <a:off x="1752600" y="4249737"/>
            <a:ext cx="357188" cy="1454150"/>
          </a:xfrm>
          <a:prstGeom prst="rect">
            <a:avLst/>
          </a:prstGeom>
          <a:solidFill>
            <a:srgbClr val="E6E6E6"/>
          </a:solidFill>
          <a:ln w="12700">
            <a:solidFill>
              <a:schemeClr val="tx1"/>
            </a:solidFill>
            <a:miter lim="800000"/>
            <a:headEnd/>
            <a:tailEnd type="none" w="med" len="sm"/>
          </a:ln>
        </p:spPr>
        <p:txBody>
          <a:bodyPr anchor="ctr">
            <a:spAutoFit/>
          </a:bodyPr>
          <a:lstStyle/>
          <a:p>
            <a:endParaRPr lang="en-US"/>
          </a:p>
        </p:txBody>
      </p:sp>
      <p:sp>
        <p:nvSpPr>
          <p:cNvPr id="16405" name="Rectangle 50"/>
          <p:cNvSpPr>
            <a:spLocks noChangeArrowheads="1"/>
          </p:cNvSpPr>
          <p:nvPr/>
        </p:nvSpPr>
        <p:spPr bwMode="auto">
          <a:xfrm>
            <a:off x="2109788" y="3886200"/>
            <a:ext cx="1462087" cy="363537"/>
          </a:xfrm>
          <a:prstGeom prst="rect">
            <a:avLst/>
          </a:prstGeom>
          <a:solidFill>
            <a:srgbClr val="E6E6E6"/>
          </a:solidFill>
          <a:ln w="12700">
            <a:solidFill>
              <a:schemeClr val="tx1"/>
            </a:solidFill>
            <a:miter lim="800000"/>
            <a:headEnd/>
            <a:tailEnd type="none" w="med" len="sm"/>
          </a:ln>
        </p:spPr>
        <p:txBody>
          <a:bodyPr wrap="none" anchor="ctr"/>
          <a:lstStyle/>
          <a:p>
            <a:endParaRPr lang="en-US" sz="1800">
              <a:latin typeface="Trebuchet MS" pitchFamily="16" charset="0"/>
            </a:endParaRPr>
          </a:p>
        </p:txBody>
      </p:sp>
      <p:sp>
        <p:nvSpPr>
          <p:cNvPr id="2225184" name="Rectangle 32"/>
          <p:cNvSpPr>
            <a:spLocks noChangeAspect="1" noChangeArrowheads="1"/>
          </p:cNvSpPr>
          <p:nvPr/>
        </p:nvSpPr>
        <p:spPr bwMode="auto">
          <a:xfrm>
            <a:off x="2147888" y="4291012"/>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85" name="Rectangle 33"/>
          <p:cNvSpPr>
            <a:spLocks noChangeAspect="1" noChangeArrowheads="1"/>
          </p:cNvSpPr>
          <p:nvPr/>
        </p:nvSpPr>
        <p:spPr bwMode="auto">
          <a:xfrm>
            <a:off x="2147888" y="4656137"/>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86" name="Rectangle 34"/>
          <p:cNvSpPr>
            <a:spLocks noChangeAspect="1" noChangeArrowheads="1"/>
          </p:cNvSpPr>
          <p:nvPr/>
        </p:nvSpPr>
        <p:spPr bwMode="auto">
          <a:xfrm>
            <a:off x="2147888" y="5022850"/>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87" name="Rectangle 35"/>
          <p:cNvSpPr>
            <a:spLocks noChangeAspect="1" noChangeArrowheads="1"/>
          </p:cNvSpPr>
          <p:nvPr/>
        </p:nvSpPr>
        <p:spPr bwMode="auto">
          <a:xfrm>
            <a:off x="2147888" y="5387975"/>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88" name="Rectangle 36"/>
          <p:cNvSpPr>
            <a:spLocks noChangeAspect="1" noChangeArrowheads="1"/>
          </p:cNvSpPr>
          <p:nvPr/>
        </p:nvSpPr>
        <p:spPr bwMode="auto">
          <a:xfrm>
            <a:off x="2513013" y="4291012"/>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89" name="Rectangle 37"/>
          <p:cNvSpPr>
            <a:spLocks noChangeAspect="1" noChangeArrowheads="1"/>
          </p:cNvSpPr>
          <p:nvPr/>
        </p:nvSpPr>
        <p:spPr bwMode="auto">
          <a:xfrm>
            <a:off x="2513013" y="4656137"/>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0" name="Rectangle 38"/>
          <p:cNvSpPr>
            <a:spLocks noChangeAspect="1" noChangeArrowheads="1"/>
          </p:cNvSpPr>
          <p:nvPr/>
        </p:nvSpPr>
        <p:spPr bwMode="auto">
          <a:xfrm>
            <a:off x="2513013" y="5022850"/>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1" name="Rectangle 39"/>
          <p:cNvSpPr>
            <a:spLocks noChangeAspect="1" noChangeArrowheads="1"/>
          </p:cNvSpPr>
          <p:nvPr/>
        </p:nvSpPr>
        <p:spPr bwMode="auto">
          <a:xfrm>
            <a:off x="2513013" y="5387975"/>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2" name="Rectangle 40"/>
          <p:cNvSpPr>
            <a:spLocks noChangeAspect="1" noChangeArrowheads="1"/>
          </p:cNvSpPr>
          <p:nvPr/>
        </p:nvSpPr>
        <p:spPr bwMode="auto">
          <a:xfrm>
            <a:off x="2879725" y="4291012"/>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3" name="Rectangle 41"/>
          <p:cNvSpPr>
            <a:spLocks noChangeAspect="1" noChangeArrowheads="1"/>
          </p:cNvSpPr>
          <p:nvPr/>
        </p:nvSpPr>
        <p:spPr bwMode="auto">
          <a:xfrm>
            <a:off x="2879725" y="4656137"/>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4" name="Rectangle 42"/>
          <p:cNvSpPr>
            <a:spLocks noChangeAspect="1" noChangeArrowheads="1"/>
          </p:cNvSpPr>
          <p:nvPr/>
        </p:nvSpPr>
        <p:spPr bwMode="auto">
          <a:xfrm>
            <a:off x="2879725" y="5022850"/>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5" name="Rectangle 43"/>
          <p:cNvSpPr>
            <a:spLocks noChangeAspect="1" noChangeArrowheads="1"/>
          </p:cNvSpPr>
          <p:nvPr/>
        </p:nvSpPr>
        <p:spPr bwMode="auto">
          <a:xfrm>
            <a:off x="2879725" y="5387975"/>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6" name="Rectangle 44"/>
          <p:cNvSpPr>
            <a:spLocks noChangeAspect="1" noChangeArrowheads="1"/>
          </p:cNvSpPr>
          <p:nvPr/>
        </p:nvSpPr>
        <p:spPr bwMode="auto">
          <a:xfrm>
            <a:off x="3244850" y="4291012"/>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7" name="Rectangle 45"/>
          <p:cNvSpPr>
            <a:spLocks noChangeAspect="1" noChangeArrowheads="1"/>
          </p:cNvSpPr>
          <p:nvPr/>
        </p:nvSpPr>
        <p:spPr bwMode="auto">
          <a:xfrm>
            <a:off x="3244850" y="4656137"/>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8" name="Rectangle 46"/>
          <p:cNvSpPr>
            <a:spLocks noChangeAspect="1" noChangeArrowheads="1"/>
          </p:cNvSpPr>
          <p:nvPr/>
        </p:nvSpPr>
        <p:spPr bwMode="auto">
          <a:xfrm>
            <a:off x="3244850" y="5022850"/>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199" name="Rectangle 47"/>
          <p:cNvSpPr>
            <a:spLocks noChangeAspect="1" noChangeArrowheads="1"/>
          </p:cNvSpPr>
          <p:nvPr/>
        </p:nvSpPr>
        <p:spPr bwMode="auto">
          <a:xfrm>
            <a:off x="3244850" y="5387975"/>
            <a:ext cx="269875" cy="2682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04" name="Rectangle 52"/>
          <p:cNvSpPr>
            <a:spLocks noChangeAspect="1" noChangeArrowheads="1"/>
          </p:cNvSpPr>
          <p:nvPr/>
        </p:nvSpPr>
        <p:spPr bwMode="auto">
          <a:xfrm>
            <a:off x="1790700" y="4295775"/>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05" name="Rectangle 53"/>
          <p:cNvSpPr>
            <a:spLocks noChangeAspect="1" noChangeArrowheads="1"/>
          </p:cNvSpPr>
          <p:nvPr/>
        </p:nvSpPr>
        <p:spPr bwMode="auto">
          <a:xfrm>
            <a:off x="1790700" y="4660900"/>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06" name="Rectangle 54"/>
          <p:cNvSpPr>
            <a:spLocks noChangeAspect="1" noChangeArrowheads="1"/>
          </p:cNvSpPr>
          <p:nvPr/>
        </p:nvSpPr>
        <p:spPr bwMode="auto">
          <a:xfrm>
            <a:off x="1790700" y="5022850"/>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07" name="Rectangle 55"/>
          <p:cNvSpPr>
            <a:spLocks noChangeAspect="1" noChangeArrowheads="1"/>
          </p:cNvSpPr>
          <p:nvPr/>
        </p:nvSpPr>
        <p:spPr bwMode="auto">
          <a:xfrm>
            <a:off x="1790700" y="5389562"/>
            <a:ext cx="269875" cy="268288"/>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08" name="Rectangle 56"/>
          <p:cNvSpPr>
            <a:spLocks noChangeAspect="1" noChangeArrowheads="1"/>
          </p:cNvSpPr>
          <p:nvPr/>
        </p:nvSpPr>
        <p:spPr bwMode="auto">
          <a:xfrm>
            <a:off x="1790700" y="3930650"/>
            <a:ext cx="269875" cy="269875"/>
          </a:xfrm>
          <a:prstGeom prst="rect">
            <a:avLst/>
          </a:prstGeom>
          <a:gradFill rotWithShape="0">
            <a:gsLst>
              <a:gs pos="0">
                <a:schemeClr val="accent1"/>
              </a:gs>
              <a:gs pos="100000">
                <a:schemeClr val="accent1">
                  <a:gamma/>
                  <a:shade val="7843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09" name="Rectangle 57"/>
          <p:cNvSpPr>
            <a:spLocks noChangeAspect="1" noChangeArrowheads="1"/>
          </p:cNvSpPr>
          <p:nvPr/>
        </p:nvSpPr>
        <p:spPr bwMode="auto">
          <a:xfrm>
            <a:off x="2157413" y="42957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0" name="Rectangle 58"/>
          <p:cNvSpPr>
            <a:spLocks noChangeAspect="1" noChangeArrowheads="1"/>
          </p:cNvSpPr>
          <p:nvPr/>
        </p:nvSpPr>
        <p:spPr bwMode="auto">
          <a:xfrm>
            <a:off x="2157413" y="465772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1" name="Rectangle 59"/>
          <p:cNvSpPr>
            <a:spLocks noChangeAspect="1" noChangeArrowheads="1"/>
          </p:cNvSpPr>
          <p:nvPr/>
        </p:nvSpPr>
        <p:spPr bwMode="auto">
          <a:xfrm>
            <a:off x="2157413" y="5022850"/>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2" name="Rectangle 60"/>
          <p:cNvSpPr>
            <a:spLocks noChangeAspect="1" noChangeArrowheads="1"/>
          </p:cNvSpPr>
          <p:nvPr/>
        </p:nvSpPr>
        <p:spPr bwMode="auto">
          <a:xfrm>
            <a:off x="2157413" y="5389562"/>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3" name="Rectangle 61"/>
          <p:cNvSpPr>
            <a:spLocks noChangeAspect="1" noChangeArrowheads="1"/>
          </p:cNvSpPr>
          <p:nvPr/>
        </p:nvSpPr>
        <p:spPr bwMode="auto">
          <a:xfrm>
            <a:off x="2522538" y="4295775"/>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4" name="Rectangle 62"/>
          <p:cNvSpPr>
            <a:spLocks noChangeAspect="1" noChangeArrowheads="1"/>
          </p:cNvSpPr>
          <p:nvPr/>
        </p:nvSpPr>
        <p:spPr bwMode="auto">
          <a:xfrm>
            <a:off x="2522538" y="4657725"/>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5" name="Rectangle 63"/>
          <p:cNvSpPr>
            <a:spLocks noChangeAspect="1" noChangeArrowheads="1"/>
          </p:cNvSpPr>
          <p:nvPr/>
        </p:nvSpPr>
        <p:spPr bwMode="auto">
          <a:xfrm>
            <a:off x="2522538" y="5022850"/>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6" name="Rectangle 64"/>
          <p:cNvSpPr>
            <a:spLocks noChangeAspect="1" noChangeArrowheads="1"/>
          </p:cNvSpPr>
          <p:nvPr/>
        </p:nvSpPr>
        <p:spPr bwMode="auto">
          <a:xfrm>
            <a:off x="2522538" y="5389562"/>
            <a:ext cx="268287"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7" name="Rectangle 65"/>
          <p:cNvSpPr>
            <a:spLocks noChangeAspect="1" noChangeArrowheads="1"/>
          </p:cNvSpPr>
          <p:nvPr/>
        </p:nvSpPr>
        <p:spPr bwMode="auto">
          <a:xfrm>
            <a:off x="2887663" y="42957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8" name="Rectangle 66"/>
          <p:cNvSpPr>
            <a:spLocks noChangeAspect="1" noChangeArrowheads="1"/>
          </p:cNvSpPr>
          <p:nvPr/>
        </p:nvSpPr>
        <p:spPr bwMode="auto">
          <a:xfrm>
            <a:off x="2887663" y="465772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19" name="Rectangle 67"/>
          <p:cNvSpPr>
            <a:spLocks noChangeAspect="1" noChangeArrowheads="1"/>
          </p:cNvSpPr>
          <p:nvPr/>
        </p:nvSpPr>
        <p:spPr bwMode="auto">
          <a:xfrm>
            <a:off x="2887663" y="5022850"/>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0" name="Rectangle 68"/>
          <p:cNvSpPr>
            <a:spLocks noChangeAspect="1" noChangeArrowheads="1"/>
          </p:cNvSpPr>
          <p:nvPr/>
        </p:nvSpPr>
        <p:spPr bwMode="auto">
          <a:xfrm>
            <a:off x="2887663" y="5389562"/>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1" name="Rectangle 69"/>
          <p:cNvSpPr>
            <a:spLocks noChangeAspect="1" noChangeArrowheads="1"/>
          </p:cNvSpPr>
          <p:nvPr/>
        </p:nvSpPr>
        <p:spPr bwMode="auto">
          <a:xfrm>
            <a:off x="3254375" y="4295775"/>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2" name="Rectangle 70"/>
          <p:cNvSpPr>
            <a:spLocks noChangeAspect="1" noChangeArrowheads="1"/>
          </p:cNvSpPr>
          <p:nvPr/>
        </p:nvSpPr>
        <p:spPr bwMode="auto">
          <a:xfrm>
            <a:off x="3254375" y="4657725"/>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3" name="Rectangle 71"/>
          <p:cNvSpPr>
            <a:spLocks noChangeAspect="1" noChangeArrowheads="1"/>
          </p:cNvSpPr>
          <p:nvPr/>
        </p:nvSpPr>
        <p:spPr bwMode="auto">
          <a:xfrm>
            <a:off x="3254375" y="5022850"/>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4" name="Rectangle 72"/>
          <p:cNvSpPr>
            <a:spLocks noChangeAspect="1" noChangeArrowheads="1"/>
          </p:cNvSpPr>
          <p:nvPr/>
        </p:nvSpPr>
        <p:spPr bwMode="auto">
          <a:xfrm>
            <a:off x="3254375" y="5389562"/>
            <a:ext cx="268288"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5" name="Rectangle 73"/>
          <p:cNvSpPr>
            <a:spLocks noChangeAspect="1" noChangeArrowheads="1"/>
          </p:cNvSpPr>
          <p:nvPr/>
        </p:nvSpPr>
        <p:spPr bwMode="auto">
          <a:xfrm>
            <a:off x="2157413" y="39306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26" name="Rectangle 74"/>
          <p:cNvSpPr>
            <a:spLocks noChangeAspect="1" noChangeArrowheads="1"/>
          </p:cNvSpPr>
          <p:nvPr/>
        </p:nvSpPr>
        <p:spPr bwMode="auto">
          <a:xfrm>
            <a:off x="2522538" y="3930650"/>
            <a:ext cx="268287"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7" name="Rectangle 75"/>
          <p:cNvSpPr>
            <a:spLocks noChangeAspect="1" noChangeArrowheads="1"/>
          </p:cNvSpPr>
          <p:nvPr/>
        </p:nvSpPr>
        <p:spPr bwMode="auto">
          <a:xfrm>
            <a:off x="2887663" y="39306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28" name="Rectangle 76"/>
          <p:cNvSpPr>
            <a:spLocks noChangeAspect="1" noChangeArrowheads="1"/>
          </p:cNvSpPr>
          <p:nvPr/>
        </p:nvSpPr>
        <p:spPr bwMode="auto">
          <a:xfrm>
            <a:off x="3254375" y="3930650"/>
            <a:ext cx="268288"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76" name="AutoShape 124"/>
          <p:cNvSpPr>
            <a:spLocks noChangeArrowheads="1"/>
          </p:cNvSpPr>
          <p:nvPr/>
        </p:nvSpPr>
        <p:spPr bwMode="auto">
          <a:xfrm rot="2700000">
            <a:off x="3612170" y="2405063"/>
            <a:ext cx="533400" cy="457200"/>
          </a:xfrm>
          <a:prstGeom prst="rightArrow">
            <a:avLst>
              <a:gd name="adj1" fmla="val 44444"/>
              <a:gd name="adj2" fmla="val 51387"/>
            </a:avLst>
          </a:prstGeom>
          <a:solidFill>
            <a:srgbClr val="E6E6E6"/>
          </a:solidFill>
          <a:ln w="12700">
            <a:solidFill>
              <a:schemeClr val="tx1"/>
            </a:solidFill>
            <a:miter lim="800000"/>
            <a:headEnd type="none" w="sm" len="sm"/>
            <a:tailEnd/>
          </a:ln>
          <a:effectLst>
            <a:outerShdw dist="35921" dir="2700000" algn="ctr" rotWithShape="0">
              <a:schemeClr val="tx1"/>
            </a:outerShdw>
          </a:effectLst>
        </p:spPr>
        <p:txBody>
          <a:bodyPr rot="10800000" vert="eaVert" wrap="none" lIns="0" tIns="0" rIns="0" bIns="0" anchor="ctr"/>
          <a:lstStyle/>
          <a:p>
            <a:pPr>
              <a:defRPr/>
            </a:pPr>
            <a:endParaRPr lang="en-US" sz="1800">
              <a:solidFill>
                <a:schemeClr val="bg1"/>
              </a:solidFill>
              <a:latin typeface="Trebuchet MS" pitchFamily="16" charset="0"/>
            </a:endParaRPr>
          </a:p>
        </p:txBody>
      </p:sp>
      <p:sp>
        <p:nvSpPr>
          <p:cNvPr id="2225277" name="AutoShape 125"/>
          <p:cNvSpPr>
            <a:spLocks noChangeArrowheads="1"/>
          </p:cNvSpPr>
          <p:nvPr/>
        </p:nvSpPr>
        <p:spPr bwMode="auto">
          <a:xfrm rot="18900000">
            <a:off x="3650270" y="3890963"/>
            <a:ext cx="533400" cy="457200"/>
          </a:xfrm>
          <a:prstGeom prst="rightArrow">
            <a:avLst>
              <a:gd name="adj1" fmla="val 44444"/>
              <a:gd name="adj2" fmla="val 51387"/>
            </a:avLst>
          </a:prstGeom>
          <a:solidFill>
            <a:srgbClr val="E6E6E6"/>
          </a:solidFill>
          <a:ln w="12700">
            <a:solidFill>
              <a:schemeClr val="tx1"/>
            </a:solidFill>
            <a:miter lim="800000"/>
            <a:headEnd type="none" w="sm" len="sm"/>
            <a:tailEnd/>
          </a:ln>
          <a:effectLst>
            <a:outerShdw dist="35921" dir="2700000" algn="ctr" rotWithShape="0">
              <a:schemeClr val="tx1"/>
            </a:outerShdw>
          </a:effectLst>
        </p:spPr>
        <p:txBody>
          <a:bodyPr wrap="none" lIns="0" tIns="0" rIns="0" bIns="0" anchor="ctr"/>
          <a:lstStyle/>
          <a:p>
            <a:pPr>
              <a:defRPr/>
            </a:pPr>
            <a:endParaRPr lang="en-US" sz="1800">
              <a:solidFill>
                <a:schemeClr val="bg1"/>
              </a:solidFill>
              <a:latin typeface="Trebuchet MS" pitchFamily="16" charset="0"/>
            </a:endParaRPr>
          </a:p>
        </p:txBody>
      </p:sp>
      <p:sp>
        <p:nvSpPr>
          <p:cNvPr id="2225278" name="AutoShape 126"/>
          <p:cNvSpPr>
            <a:spLocks noChangeArrowheads="1"/>
          </p:cNvSpPr>
          <p:nvPr/>
        </p:nvSpPr>
        <p:spPr bwMode="auto">
          <a:xfrm>
            <a:off x="6629400" y="3128963"/>
            <a:ext cx="533400" cy="457200"/>
          </a:xfrm>
          <a:prstGeom prst="rightArrow">
            <a:avLst>
              <a:gd name="adj1" fmla="val 44444"/>
              <a:gd name="adj2" fmla="val 51387"/>
            </a:avLst>
          </a:prstGeom>
          <a:solidFill>
            <a:srgbClr val="E6E6E6"/>
          </a:solidFill>
          <a:ln w="12700">
            <a:solidFill>
              <a:schemeClr val="tx1"/>
            </a:solidFill>
            <a:miter lim="800000"/>
            <a:headEnd type="none" w="sm" len="sm"/>
            <a:tailEnd/>
          </a:ln>
          <a:effectLst>
            <a:outerShdw dist="35921" dir="2700000" algn="ctr" rotWithShape="0">
              <a:schemeClr val="tx1"/>
            </a:outerShdw>
          </a:effectLst>
        </p:spPr>
        <p:txBody>
          <a:bodyPr wrap="none" lIns="0" tIns="0" rIns="0" bIns="0" anchor="ctr"/>
          <a:lstStyle/>
          <a:p>
            <a:pPr>
              <a:defRPr/>
            </a:pPr>
            <a:endParaRPr lang="en-US" sz="1800">
              <a:solidFill>
                <a:schemeClr val="bg1"/>
              </a:solidFill>
              <a:latin typeface="Trebuchet MS" pitchFamily="16" charset="0"/>
            </a:endParaRPr>
          </a:p>
        </p:txBody>
      </p:sp>
      <p:grpSp>
        <p:nvGrpSpPr>
          <p:cNvPr id="175" name="Group 174"/>
          <p:cNvGrpSpPr/>
          <p:nvPr/>
        </p:nvGrpSpPr>
        <p:grpSpPr>
          <a:xfrm>
            <a:off x="7239000" y="4953000"/>
            <a:ext cx="1676400" cy="1676400"/>
            <a:chOff x="4648200" y="4729163"/>
            <a:chExt cx="1219200" cy="1162050"/>
          </a:xfrm>
        </p:grpSpPr>
        <p:grpSp>
          <p:nvGrpSpPr>
            <p:cNvPr id="2" name="Group 136"/>
            <p:cNvGrpSpPr>
              <a:grpSpLocks/>
            </p:cNvGrpSpPr>
            <p:nvPr/>
          </p:nvGrpSpPr>
          <p:grpSpPr bwMode="auto">
            <a:xfrm>
              <a:off x="4660900" y="4729163"/>
              <a:ext cx="1206500" cy="1162050"/>
              <a:chOff x="2496" y="2688"/>
              <a:chExt cx="622" cy="732"/>
            </a:xfrm>
          </p:grpSpPr>
          <p:sp>
            <p:nvSpPr>
              <p:cNvPr id="2225289" name="Rectangle 137"/>
              <p:cNvSpPr>
                <a:spLocks noChangeAspect="1" noChangeArrowheads="1"/>
              </p:cNvSpPr>
              <p:nvPr/>
            </p:nvSpPr>
            <p:spPr bwMode="auto">
              <a:xfrm>
                <a:off x="2496" y="2688"/>
                <a:ext cx="622" cy="146"/>
              </a:xfrm>
              <a:prstGeom prst="rect">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36576" rIns="0" bIns="27432" anchor="ctr"/>
              <a:lstStyle/>
              <a:p>
                <a:pPr>
                  <a:defRPr/>
                </a:pPr>
                <a:r>
                  <a:rPr lang="en-US" dirty="0">
                    <a:latin typeface="+mj-lt"/>
                  </a:rPr>
                  <a:t>Legend</a:t>
                </a:r>
                <a:endParaRPr lang="en-US" sz="1100" dirty="0">
                  <a:latin typeface="+mj-lt"/>
                </a:endParaRPr>
              </a:p>
            </p:txBody>
          </p:sp>
          <p:sp>
            <p:nvSpPr>
              <p:cNvPr id="2225290" name="Rectangle 138"/>
              <p:cNvSpPr>
                <a:spLocks noChangeAspect="1" noChangeArrowheads="1"/>
              </p:cNvSpPr>
              <p:nvPr/>
            </p:nvSpPr>
            <p:spPr bwMode="auto">
              <a:xfrm>
                <a:off x="2496" y="2834"/>
                <a:ext cx="622" cy="586"/>
              </a:xfrm>
              <a:prstGeom prst="rect">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27432" anchor="ctr"/>
              <a:lstStyle/>
              <a:p>
                <a:pPr>
                  <a:defRPr/>
                </a:pPr>
                <a:endParaRPr lang="en-US" sz="3200"/>
              </a:p>
            </p:txBody>
          </p:sp>
        </p:grpSp>
        <p:sp>
          <p:nvSpPr>
            <p:cNvPr id="16451" name="Rectangle 128"/>
            <p:cNvSpPr>
              <a:spLocks noChangeAspect="1" noChangeArrowheads="1"/>
            </p:cNvSpPr>
            <p:nvPr/>
          </p:nvSpPr>
          <p:spPr bwMode="auto">
            <a:xfrm>
              <a:off x="4648200" y="4949818"/>
              <a:ext cx="987425" cy="233362"/>
            </a:xfrm>
            <a:prstGeom prst="rect">
              <a:avLst/>
            </a:prstGeom>
            <a:noFill/>
            <a:ln w="12700">
              <a:noFill/>
              <a:miter lim="800000"/>
              <a:headEnd type="none" w="sm" len="sm"/>
              <a:tailEnd type="none" w="sm" len="sm"/>
            </a:ln>
          </p:spPr>
          <p:txBody>
            <a:bodyPr wrap="none" lIns="0" tIns="36576" rIns="0" bIns="0" anchor="ctr"/>
            <a:lstStyle/>
            <a:p>
              <a:pPr algn="l"/>
              <a:r>
                <a:rPr lang="en-US" sz="1800" dirty="0">
                  <a:latin typeface="+mn-lt"/>
                </a:rPr>
                <a:t>       Register</a:t>
              </a:r>
            </a:p>
          </p:txBody>
        </p:sp>
        <p:sp>
          <p:nvSpPr>
            <p:cNvPr id="2225281" name="Rectangle 129"/>
            <p:cNvSpPr>
              <a:spLocks noChangeAspect="1" noChangeArrowheads="1"/>
            </p:cNvSpPr>
            <p:nvPr/>
          </p:nvSpPr>
          <p:spPr bwMode="auto">
            <a:xfrm>
              <a:off x="4706938" y="5019675"/>
              <a:ext cx="115887" cy="115888"/>
            </a:xfrm>
            <a:prstGeom prst="rect">
              <a:avLst/>
            </a:prstGeom>
            <a:gradFill rotWithShape="0">
              <a:gsLst>
                <a:gs pos="0">
                  <a:schemeClr val="hlink"/>
                </a:gs>
                <a:gs pos="100000">
                  <a:schemeClr val="hlink">
                    <a:gamma/>
                    <a:shade val="84314"/>
                    <a:invGamma/>
                  </a:schemeClr>
                </a:gs>
              </a:gsLst>
              <a:path path="shape">
                <a:fillToRect l="50000" t="50000" r="50000" b="50000"/>
              </a:path>
            </a:gradFill>
            <a:ln w="12700">
              <a:solidFill>
                <a:schemeClr val="tx1"/>
              </a:solidFill>
              <a:miter lim="800000"/>
              <a:headEnd type="none" w="sm" len="sm"/>
              <a:tailEnd type="none" w="sm" len="sm"/>
            </a:ln>
            <a:effectLst/>
          </p:spPr>
          <p:txBody>
            <a:bodyPr wrap="none" lIns="0" tIns="0" rIns="0" bIns="0" anchor="ctr"/>
            <a:lstStyle/>
            <a:p>
              <a:pPr>
                <a:defRPr/>
              </a:pPr>
              <a:endParaRPr lang="en-US" sz="3200"/>
            </a:p>
          </p:txBody>
        </p:sp>
        <p:sp>
          <p:nvSpPr>
            <p:cNvPr id="16453" name="Rectangle 130"/>
            <p:cNvSpPr>
              <a:spLocks noChangeAspect="1" noChangeArrowheads="1"/>
            </p:cNvSpPr>
            <p:nvPr/>
          </p:nvSpPr>
          <p:spPr bwMode="auto">
            <a:xfrm>
              <a:off x="4648200" y="5183180"/>
              <a:ext cx="987425" cy="231775"/>
            </a:xfrm>
            <a:prstGeom prst="rect">
              <a:avLst/>
            </a:prstGeom>
            <a:noFill/>
            <a:ln w="12700">
              <a:noFill/>
              <a:miter lim="800000"/>
              <a:headEnd type="none" w="sm" len="sm"/>
              <a:tailEnd type="none" w="sm" len="sm"/>
            </a:ln>
          </p:spPr>
          <p:txBody>
            <a:bodyPr wrap="none" lIns="0" tIns="36576" rIns="0" bIns="0" anchor="ctr"/>
            <a:lstStyle/>
            <a:p>
              <a:pPr algn="l"/>
              <a:r>
                <a:rPr lang="en-US" sz="1800" dirty="0">
                  <a:latin typeface="+mn-lt"/>
                </a:rPr>
                <a:t>       Data cache</a:t>
              </a:r>
            </a:p>
          </p:txBody>
        </p:sp>
        <p:sp>
          <p:nvSpPr>
            <p:cNvPr id="2225283" name="Rectangle 131"/>
            <p:cNvSpPr>
              <a:spLocks noChangeAspect="1" noChangeArrowheads="1"/>
            </p:cNvSpPr>
            <p:nvPr/>
          </p:nvSpPr>
          <p:spPr bwMode="auto">
            <a:xfrm>
              <a:off x="4706938" y="5251450"/>
              <a:ext cx="115887" cy="117475"/>
            </a:xfrm>
            <a:prstGeom prst="rect">
              <a:avLst/>
            </a:prstGeom>
            <a:gradFill rotWithShape="0">
              <a:gsLst>
                <a:gs pos="0">
                  <a:schemeClr val="accent2"/>
                </a:gs>
                <a:gs pos="100000">
                  <a:schemeClr val="accent2">
                    <a:gamma/>
                    <a:shade val="76471"/>
                    <a:invGamma/>
                  </a:schemeClr>
                </a:gs>
              </a:gsLst>
              <a:path path="shape">
                <a:fillToRect l="50000" t="50000" r="50000" b="50000"/>
              </a:path>
            </a:gradFill>
            <a:ln w="12700">
              <a:solidFill>
                <a:schemeClr val="tx1"/>
              </a:solidFill>
              <a:miter lim="800000"/>
              <a:headEnd type="none" w="sm" len="sm"/>
              <a:tailEnd type="none" w="sm" len="sm"/>
            </a:ln>
            <a:effectLst/>
          </p:spPr>
          <p:txBody>
            <a:bodyPr wrap="none" lIns="0" tIns="0" rIns="0" bIns="0" anchor="ctr"/>
            <a:lstStyle/>
            <a:p>
              <a:pPr>
                <a:defRPr/>
              </a:pPr>
              <a:endParaRPr lang="en-US" sz="3200"/>
            </a:p>
          </p:txBody>
        </p:sp>
        <p:sp>
          <p:nvSpPr>
            <p:cNvPr id="16455" name="Rectangle 132"/>
            <p:cNvSpPr>
              <a:spLocks noChangeAspect="1" noChangeArrowheads="1"/>
            </p:cNvSpPr>
            <p:nvPr/>
          </p:nvSpPr>
          <p:spPr bwMode="auto">
            <a:xfrm>
              <a:off x="4648200" y="5414955"/>
              <a:ext cx="987425" cy="233363"/>
            </a:xfrm>
            <a:prstGeom prst="rect">
              <a:avLst/>
            </a:prstGeom>
            <a:noFill/>
            <a:ln w="12700">
              <a:noFill/>
              <a:miter lim="800000"/>
              <a:headEnd type="none" w="sm" len="sm"/>
              <a:tailEnd type="none" w="sm" len="sm"/>
            </a:ln>
          </p:spPr>
          <p:txBody>
            <a:bodyPr wrap="none" lIns="0" tIns="36576" rIns="0" bIns="0" anchor="ctr"/>
            <a:lstStyle/>
            <a:p>
              <a:pPr algn="l"/>
              <a:r>
                <a:rPr lang="en-US" sz="1800" dirty="0">
                  <a:latin typeface="+mn-lt"/>
                </a:rPr>
                <a:t>       Execution</a:t>
              </a:r>
            </a:p>
          </p:txBody>
        </p:sp>
        <p:sp>
          <p:nvSpPr>
            <p:cNvPr id="2225285" name="Rectangle 133"/>
            <p:cNvSpPr>
              <a:spLocks noChangeAspect="1" noChangeArrowheads="1"/>
            </p:cNvSpPr>
            <p:nvPr/>
          </p:nvSpPr>
          <p:spPr bwMode="auto">
            <a:xfrm>
              <a:off x="4706938" y="5484813"/>
              <a:ext cx="115887" cy="11588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12700">
              <a:solidFill>
                <a:schemeClr val="tx1"/>
              </a:solidFill>
              <a:miter lim="800000"/>
              <a:headEnd type="none" w="sm" len="sm"/>
              <a:tailEnd type="none" w="sm" len="sm"/>
            </a:ln>
            <a:effectLst/>
          </p:spPr>
          <p:txBody>
            <a:bodyPr wrap="none" lIns="0" tIns="0" rIns="0" bIns="0" anchor="ctr"/>
            <a:lstStyle/>
            <a:p>
              <a:pPr>
                <a:defRPr/>
              </a:pPr>
              <a:endParaRPr lang="en-US" sz="1600">
                <a:latin typeface="Trebuchet MS" pitchFamily="16" charset="0"/>
              </a:endParaRPr>
            </a:p>
          </p:txBody>
        </p:sp>
        <p:sp>
          <p:nvSpPr>
            <p:cNvPr id="16457" name="Rectangle 134"/>
            <p:cNvSpPr>
              <a:spLocks noChangeAspect="1" noChangeArrowheads="1"/>
            </p:cNvSpPr>
            <p:nvPr/>
          </p:nvSpPr>
          <p:spPr bwMode="auto">
            <a:xfrm>
              <a:off x="4648200" y="5648318"/>
              <a:ext cx="987425" cy="231775"/>
            </a:xfrm>
            <a:prstGeom prst="rect">
              <a:avLst/>
            </a:prstGeom>
            <a:noFill/>
            <a:ln w="12700">
              <a:noFill/>
              <a:miter lim="800000"/>
              <a:headEnd type="none" w="sm" len="sm"/>
              <a:tailEnd type="none" w="sm" len="sm"/>
            </a:ln>
          </p:spPr>
          <p:txBody>
            <a:bodyPr wrap="none" lIns="0" tIns="36576" rIns="0" bIns="0" anchor="ctr"/>
            <a:lstStyle/>
            <a:p>
              <a:pPr algn="l"/>
              <a:r>
                <a:rPr lang="en-US" sz="1800" dirty="0">
                  <a:latin typeface="+mn-lt"/>
                </a:rPr>
                <a:t>       Control</a:t>
              </a:r>
            </a:p>
          </p:txBody>
        </p:sp>
        <p:sp>
          <p:nvSpPr>
            <p:cNvPr id="2225287" name="Rectangle 135"/>
            <p:cNvSpPr>
              <a:spLocks noChangeAspect="1" noChangeArrowheads="1"/>
            </p:cNvSpPr>
            <p:nvPr/>
          </p:nvSpPr>
          <p:spPr bwMode="auto">
            <a:xfrm>
              <a:off x="4706938" y="5716588"/>
              <a:ext cx="115887" cy="115887"/>
            </a:xfrm>
            <a:prstGeom prst="rect">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miter lim="800000"/>
              <a:headEnd type="none" w="sm" len="sm"/>
              <a:tailEnd type="none" w="sm" len="sm"/>
            </a:ln>
            <a:effectLst/>
          </p:spPr>
          <p:txBody>
            <a:bodyPr wrap="none" lIns="0" tIns="0" rIns="0" bIns="0" anchor="ctr"/>
            <a:lstStyle/>
            <a:p>
              <a:pPr>
                <a:defRPr/>
              </a:pPr>
              <a:endParaRPr lang="en-US" sz="3200"/>
            </a:p>
          </p:txBody>
        </p:sp>
      </p:grpSp>
      <p:sp>
        <p:nvSpPr>
          <p:cNvPr id="2225291" name="Rectangle 139"/>
          <p:cNvSpPr>
            <a:spLocks noChangeArrowheads="1"/>
          </p:cNvSpPr>
          <p:nvPr/>
        </p:nvSpPr>
        <p:spPr bwMode="auto">
          <a:xfrm>
            <a:off x="4291264" y="2900363"/>
            <a:ext cx="2209800" cy="990600"/>
          </a:xfrm>
          <a:prstGeom prst="rect">
            <a:avLst/>
          </a:prstGeom>
          <a:solidFill>
            <a:srgbClr val="E6E6E6"/>
          </a:solidFill>
          <a:ln w="12700">
            <a:solidFill>
              <a:schemeClr val="tx1"/>
            </a:solidFill>
            <a:miter lim="800000"/>
            <a:headEnd type="none" w="sm" len="sm"/>
            <a:tailEnd/>
          </a:ln>
          <a:effectLst>
            <a:outerShdw dist="35921" dir="2700000" algn="ctr" rotWithShape="0">
              <a:schemeClr val="tx1"/>
            </a:outerShdw>
          </a:effectLst>
        </p:spPr>
        <p:txBody>
          <a:bodyPr wrap="none" lIns="0" tIns="0" rIns="0" bIns="0" anchor="ctr"/>
          <a:lstStyle/>
          <a:p>
            <a:pPr algn="ctr">
              <a:defRPr/>
            </a:pPr>
            <a:r>
              <a:rPr lang="en-US" sz="2000" b="1" dirty="0">
                <a:latin typeface="+mj-lt"/>
              </a:rPr>
              <a:t>Scheduler</a:t>
            </a:r>
          </a:p>
        </p:txBody>
      </p:sp>
      <p:sp>
        <p:nvSpPr>
          <p:cNvPr id="16461" name="Rectangle 141"/>
          <p:cNvSpPr>
            <a:spLocks noChangeArrowheads="1"/>
          </p:cNvSpPr>
          <p:nvPr/>
        </p:nvSpPr>
        <p:spPr bwMode="auto">
          <a:xfrm>
            <a:off x="452926" y="5706070"/>
            <a:ext cx="3890474" cy="923330"/>
          </a:xfrm>
          <a:prstGeom prst="rect">
            <a:avLst/>
          </a:prstGeom>
          <a:noFill/>
          <a:ln w="12700">
            <a:noFill/>
            <a:miter lim="800000"/>
            <a:headEnd type="none" w="sm" len="sm"/>
            <a:tailEnd/>
          </a:ln>
        </p:spPr>
        <p:txBody>
          <a:bodyPr wrap="square" lIns="0" tIns="0" rIns="0" bIns="0" anchor="ctr">
            <a:spAutoFit/>
          </a:bodyPr>
          <a:lstStyle/>
          <a:p>
            <a:r>
              <a:rPr lang="en-US" sz="2000" b="1" dirty="0" smtClean="0">
                <a:latin typeface="+mj-lt"/>
              </a:rPr>
              <a:t>Topology </a:t>
            </a:r>
          </a:p>
          <a:p>
            <a:r>
              <a:rPr lang="en-US" sz="2000" dirty="0" smtClean="0">
                <a:latin typeface="+mj-lt"/>
              </a:rPr>
              <a:t>4×4 tiles, up to 8 instructions each</a:t>
            </a:r>
          </a:p>
          <a:p>
            <a:r>
              <a:rPr lang="en-US" sz="2000" dirty="0" smtClean="0">
                <a:latin typeface="+mj-lt"/>
              </a:rPr>
              <a:t>Total: 128 instructions</a:t>
            </a:r>
            <a:endParaRPr lang="en-US" sz="2000" dirty="0">
              <a:latin typeface="+mj-lt"/>
            </a:endParaRPr>
          </a:p>
        </p:txBody>
      </p:sp>
      <p:sp>
        <p:nvSpPr>
          <p:cNvPr id="16462" name="Rectangle 142"/>
          <p:cNvSpPr>
            <a:spLocks noChangeArrowheads="1"/>
          </p:cNvSpPr>
          <p:nvPr/>
        </p:nvSpPr>
        <p:spPr bwMode="auto">
          <a:xfrm>
            <a:off x="7239000" y="4380012"/>
            <a:ext cx="1828800" cy="307777"/>
          </a:xfrm>
          <a:prstGeom prst="rect">
            <a:avLst/>
          </a:prstGeom>
          <a:noFill/>
          <a:ln w="12700">
            <a:noFill/>
            <a:miter lim="800000"/>
            <a:headEnd type="none" w="sm" len="sm"/>
            <a:tailEnd/>
          </a:ln>
        </p:spPr>
        <p:txBody>
          <a:bodyPr lIns="0" tIns="0" rIns="0" bIns="0" anchor="ctr">
            <a:spAutoFit/>
          </a:bodyPr>
          <a:lstStyle/>
          <a:p>
            <a:r>
              <a:rPr lang="en-US" sz="2000" b="1" dirty="0">
                <a:latin typeface="+mj-lt"/>
              </a:rPr>
              <a:t>Placement</a:t>
            </a:r>
          </a:p>
        </p:txBody>
      </p:sp>
      <p:grpSp>
        <p:nvGrpSpPr>
          <p:cNvPr id="180" name="Group 179"/>
          <p:cNvGrpSpPr/>
          <p:nvPr/>
        </p:nvGrpSpPr>
        <p:grpSpPr>
          <a:xfrm>
            <a:off x="1718410" y="1219200"/>
            <a:ext cx="1631215" cy="2357438"/>
            <a:chOff x="1718410" y="1219200"/>
            <a:chExt cx="1631215" cy="2357438"/>
          </a:xfrm>
        </p:grpSpPr>
        <p:sp>
          <p:nvSpPr>
            <p:cNvPr id="2225156" name="Oval 4"/>
            <p:cNvSpPr>
              <a:spLocks noChangeArrowheads="1"/>
            </p:cNvSpPr>
            <p:nvPr/>
          </p:nvSpPr>
          <p:spPr bwMode="auto">
            <a:xfrm>
              <a:off x="2262188" y="1219200"/>
              <a:ext cx="322262" cy="200025"/>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900">
                  <a:latin typeface="Trebuchet MS" pitchFamily="16" charset="0"/>
                </a:rPr>
                <a:t>R2</a:t>
              </a:r>
              <a:endParaRPr lang="en-US" sz="1000">
                <a:latin typeface="Trebuchet MS" pitchFamily="16" charset="0"/>
              </a:endParaRPr>
            </a:p>
          </p:txBody>
        </p:sp>
        <p:sp>
          <p:nvSpPr>
            <p:cNvPr id="2225157" name="Oval 5"/>
            <p:cNvSpPr>
              <a:spLocks noChangeArrowheads="1"/>
            </p:cNvSpPr>
            <p:nvPr/>
          </p:nvSpPr>
          <p:spPr bwMode="auto">
            <a:xfrm>
              <a:off x="1871663" y="156527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add</a:t>
              </a:r>
            </a:p>
          </p:txBody>
        </p:sp>
        <p:sp>
          <p:nvSpPr>
            <p:cNvPr id="2225158" name="Oval 6"/>
            <p:cNvSpPr>
              <a:spLocks noChangeArrowheads="1"/>
            </p:cNvSpPr>
            <p:nvPr/>
          </p:nvSpPr>
          <p:spPr bwMode="auto">
            <a:xfrm>
              <a:off x="1871663" y="1911350"/>
              <a:ext cx="320675"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dirty="0" err="1">
                  <a:latin typeface="Trebuchet MS" pitchFamily="16" charset="0"/>
                </a:rPr>
                <a:t>br</a:t>
              </a:r>
              <a:endParaRPr lang="en-US" sz="1000" dirty="0">
                <a:latin typeface="Trebuchet MS" pitchFamily="16" charset="0"/>
              </a:endParaRPr>
            </a:p>
          </p:txBody>
        </p:sp>
        <p:sp>
          <p:nvSpPr>
            <p:cNvPr id="2225163" name="Oval 11"/>
            <p:cNvSpPr>
              <a:spLocks noChangeArrowheads="1"/>
            </p:cNvSpPr>
            <p:nvPr/>
          </p:nvSpPr>
          <p:spPr bwMode="auto">
            <a:xfrm>
              <a:off x="2605088" y="157162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mul</a:t>
              </a:r>
            </a:p>
          </p:txBody>
        </p:sp>
        <p:sp>
          <p:nvSpPr>
            <p:cNvPr id="2225164" name="Oval 12"/>
            <p:cNvSpPr>
              <a:spLocks noChangeArrowheads="1"/>
            </p:cNvSpPr>
            <p:nvPr/>
          </p:nvSpPr>
          <p:spPr bwMode="auto">
            <a:xfrm>
              <a:off x="2362200" y="1917700"/>
              <a:ext cx="320675"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dirty="0">
                  <a:latin typeface="Trebuchet MS" pitchFamily="16" charset="0"/>
                </a:rPr>
                <a:t>ld</a:t>
              </a:r>
            </a:p>
          </p:txBody>
        </p:sp>
        <p:sp>
          <p:nvSpPr>
            <p:cNvPr id="2225165" name="Oval 13"/>
            <p:cNvSpPr>
              <a:spLocks noChangeArrowheads="1"/>
            </p:cNvSpPr>
            <p:nvPr/>
          </p:nvSpPr>
          <p:spPr bwMode="auto">
            <a:xfrm>
              <a:off x="2832100" y="1919288"/>
              <a:ext cx="322263"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ld</a:t>
              </a:r>
            </a:p>
          </p:txBody>
        </p:sp>
        <p:sp>
          <p:nvSpPr>
            <p:cNvPr id="2225166" name="Oval 14"/>
            <p:cNvSpPr>
              <a:spLocks noChangeArrowheads="1"/>
            </p:cNvSpPr>
            <p:nvPr/>
          </p:nvSpPr>
          <p:spPr bwMode="auto">
            <a:xfrm>
              <a:off x="2573338" y="268287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mul</a:t>
              </a:r>
            </a:p>
          </p:txBody>
        </p:sp>
        <p:sp>
          <p:nvSpPr>
            <p:cNvPr id="2225170" name="Oval 18"/>
            <p:cNvSpPr>
              <a:spLocks noChangeArrowheads="1"/>
            </p:cNvSpPr>
            <p:nvPr/>
          </p:nvSpPr>
          <p:spPr bwMode="auto">
            <a:xfrm>
              <a:off x="3027363" y="2673350"/>
              <a:ext cx="322262" cy="198438"/>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900">
                  <a:latin typeface="Trebuchet MS" pitchFamily="16" charset="0"/>
                </a:rPr>
                <a:t>R1</a:t>
              </a:r>
              <a:endParaRPr lang="en-US" sz="1000">
                <a:latin typeface="Trebuchet MS" pitchFamily="16" charset="0"/>
              </a:endParaRPr>
            </a:p>
          </p:txBody>
        </p:sp>
        <p:sp>
          <p:nvSpPr>
            <p:cNvPr id="2225171" name="Oval 19"/>
            <p:cNvSpPr>
              <a:spLocks noChangeArrowheads="1"/>
            </p:cNvSpPr>
            <p:nvPr/>
          </p:nvSpPr>
          <p:spPr bwMode="auto">
            <a:xfrm>
              <a:off x="2795588" y="3046413"/>
              <a:ext cx="322262" cy="198437"/>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add</a:t>
              </a:r>
            </a:p>
          </p:txBody>
        </p:sp>
        <p:sp>
          <p:nvSpPr>
            <p:cNvPr id="2225172" name="Oval 20"/>
            <p:cNvSpPr>
              <a:spLocks noChangeArrowheads="1"/>
            </p:cNvSpPr>
            <p:nvPr/>
          </p:nvSpPr>
          <p:spPr bwMode="auto">
            <a:xfrm>
              <a:off x="2797175" y="3376613"/>
              <a:ext cx="322263" cy="200025"/>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800">
                  <a:latin typeface="Trebuchet MS" pitchFamily="16" charset="0"/>
                </a:rPr>
                <a:t>W1</a:t>
              </a:r>
              <a:endParaRPr lang="en-US" sz="1000">
                <a:latin typeface="Trebuchet MS" pitchFamily="16" charset="0"/>
              </a:endParaRPr>
            </a:p>
          </p:txBody>
        </p:sp>
        <p:sp>
          <p:nvSpPr>
            <p:cNvPr id="2225176" name="Oval 24"/>
            <p:cNvSpPr>
              <a:spLocks noChangeArrowheads="1"/>
            </p:cNvSpPr>
            <p:nvPr/>
          </p:nvSpPr>
          <p:spPr bwMode="auto">
            <a:xfrm>
              <a:off x="2362200" y="2290763"/>
              <a:ext cx="320675" cy="200025"/>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D0</a:t>
              </a:r>
            </a:p>
          </p:txBody>
        </p:sp>
        <p:sp>
          <p:nvSpPr>
            <p:cNvPr id="2225177" name="Oval 25"/>
            <p:cNvSpPr>
              <a:spLocks noChangeArrowheads="1"/>
            </p:cNvSpPr>
            <p:nvPr/>
          </p:nvSpPr>
          <p:spPr bwMode="auto">
            <a:xfrm>
              <a:off x="2832100" y="2292350"/>
              <a:ext cx="322263" cy="198438"/>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D1</a:t>
              </a:r>
            </a:p>
          </p:txBody>
        </p:sp>
        <p:sp>
          <p:nvSpPr>
            <p:cNvPr id="2225180" name="Oval 28"/>
            <p:cNvSpPr>
              <a:spLocks noChangeArrowheads="1"/>
            </p:cNvSpPr>
            <p:nvPr/>
          </p:nvSpPr>
          <p:spPr bwMode="auto">
            <a:xfrm>
              <a:off x="1870075" y="2292350"/>
              <a:ext cx="322263" cy="200025"/>
            </a:xfrm>
            <a:prstGeom prst="ellipse">
              <a:avLst/>
            </a:prstGeom>
            <a:gradFill rotWithShape="0">
              <a:gsLst>
                <a:gs pos="0">
                  <a:schemeClr val="accent1">
                    <a:gamma/>
                    <a:tint val="64706"/>
                    <a:invGamma/>
                  </a:schemeClr>
                </a:gs>
                <a:gs pos="100000">
                  <a:schemeClr val="accent1"/>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ctrl</a:t>
              </a:r>
              <a:endParaRPr lang="en-US">
                <a:latin typeface="Trebuchet MS" pitchFamily="16" charset="0"/>
              </a:endParaRPr>
            </a:p>
          </p:txBody>
        </p:sp>
        <p:sp>
          <p:nvSpPr>
            <p:cNvPr id="16460" name="Rectangle 140"/>
            <p:cNvSpPr>
              <a:spLocks noChangeArrowheads="1"/>
            </p:cNvSpPr>
            <p:nvPr/>
          </p:nvSpPr>
          <p:spPr bwMode="auto">
            <a:xfrm>
              <a:off x="1718410" y="2894212"/>
              <a:ext cx="997068" cy="615553"/>
            </a:xfrm>
            <a:prstGeom prst="rect">
              <a:avLst/>
            </a:prstGeom>
            <a:noFill/>
            <a:ln w="12700">
              <a:noFill/>
              <a:miter lim="800000"/>
              <a:headEnd type="none" w="sm" len="sm"/>
              <a:tailEnd/>
            </a:ln>
          </p:spPr>
          <p:txBody>
            <a:bodyPr wrap="none" lIns="0" tIns="0" rIns="0" bIns="0" anchor="ctr">
              <a:spAutoFit/>
            </a:bodyPr>
            <a:lstStyle/>
            <a:p>
              <a:r>
                <a:rPr lang="en-US" sz="2000" b="1" dirty="0"/>
                <a:t>Dataflow</a:t>
              </a:r>
            </a:p>
            <a:p>
              <a:pPr>
                <a:spcBef>
                  <a:spcPct val="0"/>
                </a:spcBef>
              </a:pPr>
              <a:r>
                <a:rPr lang="en-US" sz="2000" b="1" dirty="0"/>
                <a:t>Graph</a:t>
              </a:r>
            </a:p>
          </p:txBody>
        </p:sp>
        <p:cxnSp>
          <p:nvCxnSpPr>
            <p:cNvPr id="16506" name="AutoShape 170"/>
            <p:cNvCxnSpPr>
              <a:cxnSpLocks noChangeShapeType="1"/>
              <a:stCxn id="2225156" idx="4"/>
              <a:endCxn id="2225157" idx="0"/>
            </p:cNvCxnSpPr>
            <p:nvPr/>
          </p:nvCxnSpPr>
          <p:spPr bwMode="auto">
            <a:xfrm rot="5400000">
              <a:off x="2155032" y="1296193"/>
              <a:ext cx="146050" cy="392113"/>
            </a:xfrm>
            <a:prstGeom prst="curvedConnector3">
              <a:avLst>
                <a:gd name="adj1" fmla="val 50000"/>
              </a:avLst>
            </a:prstGeom>
            <a:noFill/>
            <a:ln w="12700">
              <a:solidFill>
                <a:schemeClr val="tx1"/>
              </a:solidFill>
              <a:round/>
              <a:headEnd type="none" w="sm" len="sm"/>
              <a:tailEnd type="stealth" w="sm" len="sm"/>
            </a:ln>
          </p:spPr>
        </p:cxnSp>
        <p:cxnSp>
          <p:nvCxnSpPr>
            <p:cNvPr id="16507" name="AutoShape 171"/>
            <p:cNvCxnSpPr>
              <a:cxnSpLocks noChangeShapeType="1"/>
              <a:stCxn id="2225156" idx="4"/>
              <a:endCxn id="2225163" idx="0"/>
            </p:cNvCxnSpPr>
            <p:nvPr/>
          </p:nvCxnSpPr>
          <p:spPr bwMode="auto">
            <a:xfrm rot="16200000" flipH="1">
              <a:off x="2518569" y="1324769"/>
              <a:ext cx="152400" cy="341312"/>
            </a:xfrm>
            <a:prstGeom prst="curvedConnector3">
              <a:avLst>
                <a:gd name="adj1" fmla="val 50000"/>
              </a:avLst>
            </a:prstGeom>
            <a:noFill/>
            <a:ln w="12700">
              <a:solidFill>
                <a:schemeClr val="tx1"/>
              </a:solidFill>
              <a:round/>
              <a:headEnd type="none" w="sm" len="sm"/>
              <a:tailEnd type="stealth" w="sm" len="sm"/>
            </a:ln>
          </p:spPr>
        </p:cxnSp>
        <p:cxnSp>
          <p:nvCxnSpPr>
            <p:cNvPr id="16508" name="AutoShape 172"/>
            <p:cNvCxnSpPr>
              <a:cxnSpLocks noChangeShapeType="1"/>
              <a:stCxn id="2225163" idx="4"/>
              <a:endCxn id="2225164" idx="0"/>
            </p:cNvCxnSpPr>
            <p:nvPr/>
          </p:nvCxnSpPr>
          <p:spPr bwMode="auto">
            <a:xfrm rot="5400000">
              <a:off x="2570163" y="1722438"/>
              <a:ext cx="147637" cy="242887"/>
            </a:xfrm>
            <a:prstGeom prst="curvedConnector3">
              <a:avLst>
                <a:gd name="adj1" fmla="val 49463"/>
              </a:avLst>
            </a:prstGeom>
            <a:noFill/>
            <a:ln w="12700">
              <a:solidFill>
                <a:schemeClr val="tx1"/>
              </a:solidFill>
              <a:round/>
              <a:headEnd type="none" w="sm" len="sm"/>
              <a:tailEnd type="stealth" w="sm" len="sm"/>
            </a:ln>
          </p:spPr>
        </p:cxnSp>
        <p:cxnSp>
          <p:nvCxnSpPr>
            <p:cNvPr id="16509" name="AutoShape 173"/>
            <p:cNvCxnSpPr>
              <a:cxnSpLocks noChangeShapeType="1"/>
              <a:stCxn id="2225163" idx="4"/>
              <a:endCxn id="2225165" idx="0"/>
            </p:cNvCxnSpPr>
            <p:nvPr/>
          </p:nvCxnSpPr>
          <p:spPr bwMode="auto">
            <a:xfrm rot="16200000" flipH="1">
              <a:off x="2805112" y="1730376"/>
              <a:ext cx="149225" cy="228600"/>
            </a:xfrm>
            <a:prstGeom prst="curvedConnector3">
              <a:avLst>
                <a:gd name="adj1" fmla="val 50000"/>
              </a:avLst>
            </a:prstGeom>
            <a:noFill/>
            <a:ln w="12700">
              <a:solidFill>
                <a:schemeClr val="tx1"/>
              </a:solidFill>
              <a:round/>
              <a:headEnd type="none" w="sm" len="sm"/>
              <a:tailEnd type="stealth" w="sm" len="sm"/>
            </a:ln>
          </p:spPr>
        </p:cxnSp>
        <p:cxnSp>
          <p:nvCxnSpPr>
            <p:cNvPr id="16510" name="AutoShape 174"/>
            <p:cNvCxnSpPr>
              <a:cxnSpLocks noChangeShapeType="1"/>
              <a:stCxn id="2225157" idx="4"/>
              <a:endCxn id="2225158" idx="0"/>
            </p:cNvCxnSpPr>
            <p:nvPr/>
          </p:nvCxnSpPr>
          <p:spPr bwMode="auto">
            <a:xfrm>
              <a:off x="2032000" y="1763713"/>
              <a:ext cx="0" cy="147637"/>
            </a:xfrm>
            <a:prstGeom prst="straightConnector1">
              <a:avLst/>
            </a:prstGeom>
            <a:noFill/>
            <a:ln w="12700">
              <a:solidFill>
                <a:schemeClr val="tx1"/>
              </a:solidFill>
              <a:round/>
              <a:headEnd type="none" w="sm" len="sm"/>
              <a:tailEnd type="stealth" w="sm" len="sm"/>
            </a:ln>
          </p:spPr>
        </p:cxnSp>
        <p:cxnSp>
          <p:nvCxnSpPr>
            <p:cNvPr id="16511" name="AutoShape 175"/>
            <p:cNvCxnSpPr>
              <a:cxnSpLocks noChangeShapeType="1"/>
              <a:stCxn id="2225158" idx="4"/>
              <a:endCxn id="2225180" idx="0"/>
            </p:cNvCxnSpPr>
            <p:nvPr/>
          </p:nvCxnSpPr>
          <p:spPr bwMode="auto">
            <a:xfrm>
              <a:off x="2032000" y="2111375"/>
              <a:ext cx="0" cy="180975"/>
            </a:xfrm>
            <a:prstGeom prst="straightConnector1">
              <a:avLst/>
            </a:prstGeom>
            <a:noFill/>
            <a:ln w="12700">
              <a:solidFill>
                <a:schemeClr val="tx1"/>
              </a:solidFill>
              <a:round/>
              <a:headEnd type="none" w="sm" len="sm"/>
              <a:tailEnd type="stealth" w="sm" len="sm"/>
            </a:ln>
          </p:spPr>
        </p:cxnSp>
        <p:cxnSp>
          <p:nvCxnSpPr>
            <p:cNvPr id="16512" name="AutoShape 176"/>
            <p:cNvCxnSpPr>
              <a:cxnSpLocks noChangeShapeType="1"/>
              <a:stCxn id="2225164" idx="4"/>
              <a:endCxn id="2225176" idx="0"/>
            </p:cNvCxnSpPr>
            <p:nvPr/>
          </p:nvCxnSpPr>
          <p:spPr bwMode="auto">
            <a:xfrm>
              <a:off x="2522538" y="2117725"/>
              <a:ext cx="0" cy="173038"/>
            </a:xfrm>
            <a:prstGeom prst="straightConnector1">
              <a:avLst/>
            </a:prstGeom>
            <a:noFill/>
            <a:ln w="12700">
              <a:solidFill>
                <a:schemeClr val="tx1"/>
              </a:solidFill>
              <a:round/>
              <a:headEnd type="none" w="sm" len="sm"/>
              <a:tailEnd type="stealth" w="sm" len="sm"/>
            </a:ln>
          </p:spPr>
        </p:cxnSp>
        <p:cxnSp>
          <p:nvCxnSpPr>
            <p:cNvPr id="16513" name="AutoShape 177"/>
            <p:cNvCxnSpPr>
              <a:cxnSpLocks noChangeShapeType="1"/>
              <a:stCxn id="2225165" idx="4"/>
              <a:endCxn id="2225177" idx="0"/>
            </p:cNvCxnSpPr>
            <p:nvPr/>
          </p:nvCxnSpPr>
          <p:spPr bwMode="auto">
            <a:xfrm>
              <a:off x="2994025" y="2119313"/>
              <a:ext cx="0" cy="173037"/>
            </a:xfrm>
            <a:prstGeom prst="straightConnector1">
              <a:avLst/>
            </a:prstGeom>
            <a:noFill/>
            <a:ln w="12700">
              <a:solidFill>
                <a:schemeClr val="tx1"/>
              </a:solidFill>
              <a:round/>
              <a:headEnd type="none" w="sm" len="sm"/>
              <a:tailEnd type="stealth" w="sm" len="sm"/>
            </a:ln>
          </p:spPr>
        </p:cxnSp>
        <p:cxnSp>
          <p:nvCxnSpPr>
            <p:cNvPr id="16514" name="AutoShape 178"/>
            <p:cNvCxnSpPr>
              <a:cxnSpLocks noChangeShapeType="1"/>
              <a:stCxn id="2225177" idx="4"/>
              <a:endCxn id="2225166" idx="0"/>
            </p:cNvCxnSpPr>
            <p:nvPr/>
          </p:nvCxnSpPr>
          <p:spPr bwMode="auto">
            <a:xfrm rot="5400000">
              <a:off x="2767806" y="2456657"/>
              <a:ext cx="192087" cy="260350"/>
            </a:xfrm>
            <a:prstGeom prst="curvedConnector3">
              <a:avLst>
                <a:gd name="adj1" fmla="val 49588"/>
              </a:avLst>
            </a:prstGeom>
            <a:noFill/>
            <a:ln w="12700">
              <a:solidFill>
                <a:schemeClr val="tx1"/>
              </a:solidFill>
              <a:round/>
              <a:headEnd type="none" w="sm" len="sm"/>
              <a:tailEnd type="stealth" w="sm" len="sm"/>
            </a:ln>
          </p:spPr>
        </p:cxnSp>
        <p:cxnSp>
          <p:nvCxnSpPr>
            <p:cNvPr id="16515" name="AutoShape 179"/>
            <p:cNvCxnSpPr>
              <a:cxnSpLocks noChangeShapeType="1"/>
              <a:stCxn id="2225176" idx="4"/>
              <a:endCxn id="2225166" idx="0"/>
            </p:cNvCxnSpPr>
            <p:nvPr/>
          </p:nvCxnSpPr>
          <p:spPr bwMode="auto">
            <a:xfrm rot="16200000" flipH="1">
              <a:off x="2532063" y="2481263"/>
              <a:ext cx="192087" cy="211137"/>
            </a:xfrm>
            <a:prstGeom prst="curvedConnector3">
              <a:avLst>
                <a:gd name="adj1" fmla="val 49588"/>
              </a:avLst>
            </a:prstGeom>
            <a:noFill/>
            <a:ln w="12700">
              <a:solidFill>
                <a:schemeClr val="tx1"/>
              </a:solidFill>
              <a:round/>
              <a:headEnd type="none" w="sm" len="sm"/>
              <a:tailEnd type="stealth" w="sm" len="sm"/>
            </a:ln>
          </p:spPr>
        </p:cxnSp>
        <p:cxnSp>
          <p:nvCxnSpPr>
            <p:cNvPr id="16516" name="AutoShape 180"/>
            <p:cNvCxnSpPr>
              <a:cxnSpLocks noChangeShapeType="1"/>
              <a:stCxn id="2225166" idx="4"/>
              <a:endCxn id="2225171" idx="0"/>
            </p:cNvCxnSpPr>
            <p:nvPr/>
          </p:nvCxnSpPr>
          <p:spPr bwMode="auto">
            <a:xfrm rot="16200000" flipH="1">
              <a:off x="2763044" y="2851944"/>
              <a:ext cx="165100" cy="223838"/>
            </a:xfrm>
            <a:prstGeom prst="curvedConnector3">
              <a:avLst>
                <a:gd name="adj1" fmla="val 50000"/>
              </a:avLst>
            </a:prstGeom>
            <a:noFill/>
            <a:ln w="12700">
              <a:solidFill>
                <a:schemeClr val="tx1"/>
              </a:solidFill>
              <a:round/>
              <a:headEnd type="none" w="sm" len="sm"/>
              <a:tailEnd type="stealth" w="sm" len="sm"/>
            </a:ln>
          </p:spPr>
        </p:cxnSp>
        <p:cxnSp>
          <p:nvCxnSpPr>
            <p:cNvPr id="16517" name="AutoShape 181"/>
            <p:cNvCxnSpPr>
              <a:cxnSpLocks noChangeShapeType="1"/>
              <a:stCxn id="2225170" idx="4"/>
              <a:endCxn id="2225171" idx="0"/>
            </p:cNvCxnSpPr>
            <p:nvPr/>
          </p:nvCxnSpPr>
          <p:spPr bwMode="auto">
            <a:xfrm rot="5400000">
              <a:off x="2986088" y="2843213"/>
              <a:ext cx="174625" cy="231775"/>
            </a:xfrm>
            <a:prstGeom prst="curvedConnector3">
              <a:avLst>
                <a:gd name="adj1" fmla="val 50000"/>
              </a:avLst>
            </a:prstGeom>
            <a:noFill/>
            <a:ln w="12700">
              <a:solidFill>
                <a:schemeClr val="tx1"/>
              </a:solidFill>
              <a:round/>
              <a:headEnd type="none" w="sm" len="sm"/>
              <a:tailEnd type="stealth" w="sm" len="sm"/>
            </a:ln>
          </p:spPr>
        </p:cxnSp>
        <p:cxnSp>
          <p:nvCxnSpPr>
            <p:cNvPr id="16518" name="AutoShape 182"/>
            <p:cNvCxnSpPr>
              <a:cxnSpLocks noChangeShapeType="1"/>
              <a:stCxn id="2225171" idx="4"/>
              <a:endCxn id="2225172" idx="0"/>
            </p:cNvCxnSpPr>
            <p:nvPr/>
          </p:nvCxnSpPr>
          <p:spPr bwMode="auto">
            <a:xfrm>
              <a:off x="2957513" y="3244850"/>
              <a:ext cx="1587" cy="131763"/>
            </a:xfrm>
            <a:prstGeom prst="straightConnector1">
              <a:avLst/>
            </a:prstGeom>
            <a:noFill/>
            <a:ln w="12700">
              <a:solidFill>
                <a:schemeClr val="tx1"/>
              </a:solidFill>
              <a:round/>
              <a:headEnd type="none" w="sm" len="sm"/>
              <a:tailEnd type="stealth" w="sm" len="sm"/>
            </a:ln>
          </p:spPr>
        </p:cxnSp>
      </p:grpSp>
      <p:sp>
        <p:nvSpPr>
          <p:cNvPr id="2225336" name="Oval 184"/>
          <p:cNvSpPr>
            <a:spLocks noChangeArrowheads="1"/>
          </p:cNvSpPr>
          <p:nvPr/>
        </p:nvSpPr>
        <p:spPr bwMode="auto">
          <a:xfrm>
            <a:off x="2895600" y="3984625"/>
            <a:ext cx="255588" cy="182562"/>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R2</a:t>
            </a:r>
          </a:p>
        </p:txBody>
      </p:sp>
      <p:sp>
        <p:nvSpPr>
          <p:cNvPr id="2225338" name="Oval 186"/>
          <p:cNvSpPr>
            <a:spLocks noChangeArrowheads="1"/>
          </p:cNvSpPr>
          <p:nvPr/>
        </p:nvSpPr>
        <p:spPr bwMode="auto">
          <a:xfrm>
            <a:off x="2540000" y="4008437"/>
            <a:ext cx="255588" cy="182563"/>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2225337" name="Oval 185"/>
          <p:cNvSpPr>
            <a:spLocks noChangeArrowheads="1"/>
          </p:cNvSpPr>
          <p:nvPr/>
        </p:nvSpPr>
        <p:spPr bwMode="auto">
          <a:xfrm>
            <a:off x="2540000" y="3962400"/>
            <a:ext cx="255588" cy="182562"/>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2225339" name="Oval 187"/>
          <p:cNvSpPr>
            <a:spLocks noChangeArrowheads="1"/>
          </p:cNvSpPr>
          <p:nvPr/>
        </p:nvSpPr>
        <p:spPr bwMode="auto">
          <a:xfrm>
            <a:off x="1800225" y="4343400"/>
            <a:ext cx="255588" cy="182562"/>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D0</a:t>
            </a:r>
          </a:p>
        </p:txBody>
      </p:sp>
      <p:sp>
        <p:nvSpPr>
          <p:cNvPr id="2225340" name="Oval 188"/>
          <p:cNvSpPr>
            <a:spLocks noChangeArrowheads="1"/>
          </p:cNvSpPr>
          <p:nvPr/>
        </p:nvSpPr>
        <p:spPr bwMode="auto">
          <a:xfrm>
            <a:off x="1800225" y="4716462"/>
            <a:ext cx="255588" cy="182563"/>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D1</a:t>
            </a:r>
          </a:p>
        </p:txBody>
      </p:sp>
      <p:sp>
        <p:nvSpPr>
          <p:cNvPr id="2225341" name="Oval 189"/>
          <p:cNvSpPr>
            <a:spLocks noChangeArrowheads="1"/>
          </p:cNvSpPr>
          <p:nvPr/>
        </p:nvSpPr>
        <p:spPr bwMode="auto">
          <a:xfrm>
            <a:off x="1800225" y="3984625"/>
            <a:ext cx="255588" cy="182562"/>
          </a:xfrm>
          <a:prstGeom prst="ellipse">
            <a:avLst/>
          </a:prstGeom>
          <a:gradFill rotWithShape="0">
            <a:gsLst>
              <a:gs pos="0">
                <a:schemeClr val="accent1">
                  <a:gamma/>
                  <a:tint val="64706"/>
                  <a:invGamma/>
                </a:schemeClr>
              </a:gs>
              <a:gs pos="100000">
                <a:schemeClr val="accent1"/>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t>ctrl</a:t>
            </a:r>
          </a:p>
        </p:txBody>
      </p:sp>
      <p:sp>
        <p:nvSpPr>
          <p:cNvPr id="16538" name="Text Box 203"/>
          <p:cNvSpPr txBox="1">
            <a:spLocks noChangeArrowheads="1"/>
          </p:cNvSpPr>
          <p:nvPr/>
        </p:nvSpPr>
        <p:spPr bwMode="auto">
          <a:xfrm>
            <a:off x="3957476" y="5181600"/>
            <a:ext cx="3281524" cy="738664"/>
          </a:xfrm>
          <a:prstGeom prst="rect">
            <a:avLst/>
          </a:prstGeom>
          <a:noFill/>
          <a:ln w="12700">
            <a:noFill/>
            <a:miter lim="800000"/>
            <a:headEnd type="none" w="sm" len="sm"/>
            <a:tailEnd type="none" w="sm" len="sm"/>
          </a:ln>
        </p:spPr>
        <p:txBody>
          <a:bodyPr wrap="square" lIns="0" tIns="0" rIns="0" bIns="0" anchor="ctr">
            <a:spAutoFit/>
          </a:bodyPr>
          <a:lstStyle/>
          <a:p>
            <a:r>
              <a:rPr lang="en-US" sz="2400" dirty="0">
                <a:solidFill>
                  <a:srgbClr val="FF0000"/>
                </a:solidFill>
                <a:latin typeface="Trebuchet MS" pitchFamily="16" charset="0"/>
              </a:rPr>
              <a:t>128! </a:t>
            </a:r>
            <a:r>
              <a:rPr lang="en-US" sz="2400" dirty="0" smtClean="0">
                <a:solidFill>
                  <a:srgbClr val="FF0000"/>
                </a:solidFill>
                <a:latin typeface="Trebuchet MS" pitchFamily="16" charset="0"/>
              </a:rPr>
              <a:t>scheduling </a:t>
            </a:r>
            <a:r>
              <a:rPr lang="en-US" sz="2400" dirty="0">
                <a:solidFill>
                  <a:srgbClr val="FF0000"/>
                </a:solidFill>
                <a:latin typeface="Trebuchet MS" pitchFamily="16" charset="0"/>
              </a:rPr>
              <a:t>possibilities</a:t>
            </a:r>
          </a:p>
        </p:txBody>
      </p:sp>
      <p:sp>
        <p:nvSpPr>
          <p:cNvPr id="173" name="Rectangle 14"/>
          <p:cNvSpPr>
            <a:spLocks noChangeArrowheads="1"/>
          </p:cNvSpPr>
          <p:nvPr/>
        </p:nvSpPr>
        <p:spPr bwMode="auto">
          <a:xfrm>
            <a:off x="0" y="1752600"/>
            <a:ext cx="1295400" cy="2057400"/>
          </a:xfrm>
          <a:prstGeom prst="rect">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a:defRPr/>
            </a:pPr>
            <a:endParaRPr lang="en-US" dirty="0">
              <a:latin typeface="Trebuchet MS" pitchFamily="16" charset="0"/>
            </a:endParaRPr>
          </a:p>
        </p:txBody>
      </p:sp>
      <p:sp>
        <p:nvSpPr>
          <p:cNvPr id="174" name="AutoShape 15"/>
          <p:cNvSpPr>
            <a:spLocks noChangeArrowheads="1"/>
          </p:cNvSpPr>
          <p:nvPr/>
        </p:nvSpPr>
        <p:spPr bwMode="auto">
          <a:xfrm>
            <a:off x="1371600" y="2895600"/>
            <a:ext cx="304800" cy="290513"/>
          </a:xfrm>
          <a:prstGeom prst="rightArrow">
            <a:avLst>
              <a:gd name="adj1" fmla="val 44444"/>
              <a:gd name="adj2" fmla="val 56831"/>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anchor="ctr">
            <a:spAutoFit/>
          </a:bodyPr>
          <a:lstStyle/>
          <a:p>
            <a:pPr>
              <a:defRPr/>
            </a:pPr>
            <a:endParaRPr lang="en-US"/>
          </a:p>
        </p:txBody>
      </p:sp>
      <p:sp>
        <p:nvSpPr>
          <p:cNvPr id="2225317" name="Rectangle 165"/>
          <p:cNvSpPr>
            <a:spLocks noChangeArrowheads="1"/>
          </p:cNvSpPr>
          <p:nvPr/>
        </p:nvSpPr>
        <p:spPr bwMode="auto">
          <a:xfrm>
            <a:off x="7239000" y="2443163"/>
            <a:ext cx="1809750" cy="1819275"/>
          </a:xfrm>
          <a:prstGeom prst="rect">
            <a:avLst/>
          </a:prstGeom>
          <a:solidFill>
            <a:schemeClr val="tx1"/>
          </a:solidFill>
          <a:ln w="12700">
            <a:no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cxnSp>
        <p:nvCxnSpPr>
          <p:cNvPr id="16463" name="AutoShape 145"/>
          <p:cNvCxnSpPr>
            <a:cxnSpLocks noChangeShapeType="1"/>
            <a:stCxn id="2225273" idx="2"/>
            <a:endCxn id="2225260" idx="0"/>
          </p:cNvCxnSpPr>
          <p:nvPr/>
        </p:nvCxnSpPr>
        <p:spPr bwMode="auto">
          <a:xfrm>
            <a:off x="8135938" y="2752725"/>
            <a:ext cx="0" cy="95250"/>
          </a:xfrm>
          <a:prstGeom prst="straightConnector1">
            <a:avLst/>
          </a:prstGeom>
          <a:noFill/>
          <a:ln w="12700">
            <a:solidFill>
              <a:schemeClr val="tx1"/>
            </a:solidFill>
            <a:round/>
            <a:headEnd type="none" w="sm" len="sm"/>
            <a:tailEnd type="triangle" w="sm" len="sm"/>
          </a:ln>
        </p:spPr>
      </p:cxnSp>
      <p:cxnSp>
        <p:nvCxnSpPr>
          <p:cNvPr id="16464" name="AutoShape 146"/>
          <p:cNvCxnSpPr>
            <a:cxnSpLocks noChangeShapeType="1"/>
            <a:stCxn id="2225274" idx="2"/>
            <a:endCxn id="2225264" idx="0"/>
          </p:cNvCxnSpPr>
          <p:nvPr/>
        </p:nvCxnSpPr>
        <p:spPr bwMode="auto">
          <a:xfrm>
            <a:off x="8502650" y="2752725"/>
            <a:ext cx="0" cy="95250"/>
          </a:xfrm>
          <a:prstGeom prst="straightConnector1">
            <a:avLst/>
          </a:prstGeom>
          <a:noFill/>
          <a:ln w="12700">
            <a:solidFill>
              <a:schemeClr val="tx1"/>
            </a:solidFill>
            <a:round/>
            <a:headEnd type="none" w="sm" len="sm"/>
            <a:tailEnd type="triangle" w="sm" len="sm"/>
          </a:ln>
        </p:spPr>
      </p:cxnSp>
      <p:cxnSp>
        <p:nvCxnSpPr>
          <p:cNvPr id="16465" name="AutoShape 147"/>
          <p:cNvCxnSpPr>
            <a:cxnSpLocks noChangeShapeType="1"/>
            <a:stCxn id="2225274" idx="2"/>
            <a:endCxn id="2225260" idx="3"/>
          </p:cNvCxnSpPr>
          <p:nvPr/>
        </p:nvCxnSpPr>
        <p:spPr bwMode="auto">
          <a:xfrm rot="5400000">
            <a:off x="8270875" y="2751138"/>
            <a:ext cx="230188" cy="233362"/>
          </a:xfrm>
          <a:prstGeom prst="bentConnector2">
            <a:avLst/>
          </a:prstGeom>
          <a:noFill/>
          <a:ln w="12700">
            <a:solidFill>
              <a:schemeClr val="tx1"/>
            </a:solidFill>
            <a:miter lim="800000"/>
            <a:headEnd type="none" w="sm" len="sm"/>
            <a:tailEnd type="triangle" w="sm" len="sm"/>
          </a:ln>
        </p:spPr>
      </p:cxnSp>
      <p:cxnSp>
        <p:nvCxnSpPr>
          <p:cNvPr id="16466" name="AutoShape 148"/>
          <p:cNvCxnSpPr>
            <a:cxnSpLocks noChangeShapeType="1"/>
            <a:stCxn id="2225260" idx="1"/>
            <a:endCxn id="2225258" idx="0"/>
          </p:cNvCxnSpPr>
          <p:nvPr/>
        </p:nvCxnSpPr>
        <p:spPr bwMode="auto">
          <a:xfrm rot="10800000" flipV="1">
            <a:off x="7770813" y="2982913"/>
            <a:ext cx="230187" cy="596900"/>
          </a:xfrm>
          <a:prstGeom prst="bentConnector2">
            <a:avLst/>
          </a:prstGeom>
          <a:noFill/>
          <a:ln w="12700">
            <a:solidFill>
              <a:schemeClr val="tx1"/>
            </a:solidFill>
            <a:miter lim="800000"/>
            <a:headEnd type="none" w="sm" len="sm"/>
            <a:tailEnd type="triangle" w="sm" len="sm"/>
          </a:ln>
        </p:spPr>
      </p:cxnSp>
      <p:cxnSp>
        <p:nvCxnSpPr>
          <p:cNvPr id="16467" name="AutoShape 149"/>
          <p:cNvCxnSpPr>
            <a:cxnSpLocks noChangeShapeType="1"/>
            <a:stCxn id="2225258" idx="0"/>
            <a:endCxn id="2225255" idx="3"/>
          </p:cNvCxnSpPr>
          <p:nvPr/>
        </p:nvCxnSpPr>
        <p:spPr bwMode="auto">
          <a:xfrm rot="5400000" flipH="1">
            <a:off x="7176294" y="2985294"/>
            <a:ext cx="962025" cy="227013"/>
          </a:xfrm>
          <a:prstGeom prst="bentConnector2">
            <a:avLst/>
          </a:prstGeom>
          <a:noFill/>
          <a:ln w="12700">
            <a:solidFill>
              <a:schemeClr val="tx1"/>
            </a:solidFill>
            <a:miter lim="800000"/>
            <a:headEnd type="none" w="sm" len="sm"/>
            <a:tailEnd type="triangle" w="sm" len="sm"/>
          </a:ln>
        </p:spPr>
      </p:cxnSp>
      <p:cxnSp>
        <p:nvCxnSpPr>
          <p:cNvPr id="16468" name="AutoShape 150"/>
          <p:cNvCxnSpPr>
            <a:cxnSpLocks noChangeShapeType="1"/>
            <a:stCxn id="2225264" idx="1"/>
            <a:endCxn id="2225256" idx="3"/>
          </p:cNvCxnSpPr>
          <p:nvPr/>
        </p:nvCxnSpPr>
        <p:spPr bwMode="auto">
          <a:xfrm flipH="1">
            <a:off x="7905750" y="2982913"/>
            <a:ext cx="461963" cy="0"/>
          </a:xfrm>
          <a:prstGeom prst="straightConnector1">
            <a:avLst/>
          </a:prstGeom>
          <a:noFill/>
          <a:ln w="12700">
            <a:solidFill>
              <a:schemeClr val="tx1"/>
            </a:solidFill>
            <a:round/>
            <a:headEnd type="none" w="sm" len="sm"/>
            <a:tailEnd type="triangle" w="sm" len="sm"/>
          </a:ln>
        </p:spPr>
      </p:cxnSp>
      <p:cxnSp>
        <p:nvCxnSpPr>
          <p:cNvPr id="16469" name="AutoShape 151"/>
          <p:cNvCxnSpPr>
            <a:cxnSpLocks noChangeShapeType="1"/>
            <a:stCxn id="2225264" idx="2"/>
            <a:endCxn id="2225257" idx="3"/>
          </p:cNvCxnSpPr>
          <p:nvPr/>
        </p:nvCxnSpPr>
        <p:spPr bwMode="auto">
          <a:xfrm rot="5400000">
            <a:off x="8088312" y="2935288"/>
            <a:ext cx="231775" cy="596900"/>
          </a:xfrm>
          <a:prstGeom prst="bentConnector2">
            <a:avLst/>
          </a:prstGeom>
          <a:noFill/>
          <a:ln w="12700">
            <a:solidFill>
              <a:schemeClr val="tx1"/>
            </a:solidFill>
            <a:miter lim="800000"/>
            <a:headEnd type="none" w="sm" len="sm"/>
            <a:tailEnd type="triangle" w="sm" len="sm"/>
          </a:ln>
        </p:spPr>
      </p:cxnSp>
      <p:cxnSp>
        <p:nvCxnSpPr>
          <p:cNvPr id="16470" name="AutoShape 152"/>
          <p:cNvCxnSpPr>
            <a:cxnSpLocks noChangeShapeType="1"/>
            <a:stCxn id="2225257" idx="1"/>
            <a:endCxn id="2225252" idx="3"/>
          </p:cNvCxnSpPr>
          <p:nvPr/>
        </p:nvCxnSpPr>
        <p:spPr bwMode="auto">
          <a:xfrm flipH="1">
            <a:off x="7543800" y="3349625"/>
            <a:ext cx="92075" cy="0"/>
          </a:xfrm>
          <a:prstGeom prst="straightConnector1">
            <a:avLst/>
          </a:prstGeom>
          <a:noFill/>
          <a:ln w="12700">
            <a:solidFill>
              <a:schemeClr val="tx1"/>
            </a:solidFill>
            <a:round/>
            <a:headEnd type="none" w="sm" len="sm"/>
            <a:tailEnd type="triangle" w="sm" len="sm"/>
          </a:ln>
        </p:spPr>
      </p:cxnSp>
      <p:cxnSp>
        <p:nvCxnSpPr>
          <p:cNvPr id="16471" name="AutoShape 153"/>
          <p:cNvCxnSpPr>
            <a:cxnSpLocks noChangeShapeType="1"/>
            <a:stCxn id="2225256" idx="1"/>
            <a:endCxn id="2225251" idx="3"/>
          </p:cNvCxnSpPr>
          <p:nvPr/>
        </p:nvCxnSpPr>
        <p:spPr bwMode="auto">
          <a:xfrm flipH="1">
            <a:off x="7543800" y="2982913"/>
            <a:ext cx="92075" cy="0"/>
          </a:xfrm>
          <a:prstGeom prst="straightConnector1">
            <a:avLst/>
          </a:prstGeom>
          <a:noFill/>
          <a:ln w="12700">
            <a:solidFill>
              <a:schemeClr val="tx1"/>
            </a:solidFill>
            <a:round/>
            <a:headEnd type="none" w="sm" len="sm"/>
            <a:tailEnd type="triangle" w="sm" len="sm"/>
          </a:ln>
        </p:spPr>
      </p:cxnSp>
      <p:cxnSp>
        <p:nvCxnSpPr>
          <p:cNvPr id="16472" name="AutoShape 154"/>
          <p:cNvCxnSpPr>
            <a:cxnSpLocks noChangeShapeType="1"/>
            <a:stCxn id="2225252" idx="3"/>
            <a:endCxn id="2225261" idx="1"/>
          </p:cNvCxnSpPr>
          <p:nvPr/>
        </p:nvCxnSpPr>
        <p:spPr bwMode="auto">
          <a:xfrm>
            <a:off x="7543800" y="3349625"/>
            <a:ext cx="457200" cy="0"/>
          </a:xfrm>
          <a:prstGeom prst="straightConnector1">
            <a:avLst/>
          </a:prstGeom>
          <a:noFill/>
          <a:ln w="12700">
            <a:solidFill>
              <a:schemeClr val="tx1"/>
            </a:solidFill>
            <a:round/>
            <a:headEnd type="none" w="sm" len="sm"/>
            <a:tailEnd type="triangle" w="sm" len="sm"/>
          </a:ln>
        </p:spPr>
      </p:cxnSp>
      <p:cxnSp>
        <p:nvCxnSpPr>
          <p:cNvPr id="16473" name="AutoShape 155"/>
          <p:cNvCxnSpPr>
            <a:cxnSpLocks noChangeShapeType="1"/>
            <a:stCxn id="2225251" idx="3"/>
            <a:endCxn id="2225261" idx="0"/>
          </p:cNvCxnSpPr>
          <p:nvPr/>
        </p:nvCxnSpPr>
        <p:spPr bwMode="auto">
          <a:xfrm>
            <a:off x="7543800" y="2982913"/>
            <a:ext cx="592138" cy="231775"/>
          </a:xfrm>
          <a:prstGeom prst="bentConnector2">
            <a:avLst/>
          </a:prstGeom>
          <a:noFill/>
          <a:ln w="12700">
            <a:solidFill>
              <a:schemeClr val="tx1"/>
            </a:solidFill>
            <a:miter lim="800000"/>
            <a:headEnd type="none" w="sm" len="sm"/>
            <a:tailEnd type="triangle" w="sm" len="sm"/>
          </a:ln>
        </p:spPr>
      </p:cxnSp>
      <p:cxnSp>
        <p:nvCxnSpPr>
          <p:cNvPr id="16474" name="AutoShape 156"/>
          <p:cNvCxnSpPr>
            <a:cxnSpLocks noChangeShapeType="1"/>
            <a:stCxn id="2225261" idx="3"/>
            <a:endCxn id="2225265" idx="1"/>
          </p:cNvCxnSpPr>
          <p:nvPr/>
        </p:nvCxnSpPr>
        <p:spPr bwMode="auto">
          <a:xfrm>
            <a:off x="8269288" y="3349625"/>
            <a:ext cx="98425" cy="0"/>
          </a:xfrm>
          <a:prstGeom prst="straightConnector1">
            <a:avLst/>
          </a:prstGeom>
          <a:noFill/>
          <a:ln w="12700">
            <a:solidFill>
              <a:schemeClr val="tx1"/>
            </a:solidFill>
            <a:round/>
            <a:headEnd type="none" w="sm" len="sm"/>
            <a:tailEnd type="triangle" w="sm" len="sm"/>
          </a:ln>
        </p:spPr>
      </p:cxnSp>
      <p:cxnSp>
        <p:nvCxnSpPr>
          <p:cNvPr id="16475" name="AutoShape 157"/>
          <p:cNvCxnSpPr>
            <a:cxnSpLocks noChangeShapeType="1"/>
            <a:stCxn id="2225265" idx="0"/>
            <a:endCxn id="2225274" idx="2"/>
          </p:cNvCxnSpPr>
          <p:nvPr/>
        </p:nvCxnSpPr>
        <p:spPr bwMode="auto">
          <a:xfrm flipV="1">
            <a:off x="8502650" y="2752725"/>
            <a:ext cx="0" cy="461963"/>
          </a:xfrm>
          <a:prstGeom prst="straightConnector1">
            <a:avLst/>
          </a:prstGeom>
          <a:noFill/>
          <a:ln w="12700">
            <a:solidFill>
              <a:schemeClr val="tx1"/>
            </a:solidFill>
            <a:round/>
            <a:headEnd type="none" w="sm" len="sm"/>
            <a:tailEnd type="triangle" w="sm" len="sm"/>
          </a:ln>
        </p:spPr>
      </p:cxnSp>
      <p:grpSp>
        <p:nvGrpSpPr>
          <p:cNvPr id="3" name="Group 78"/>
          <p:cNvGrpSpPr>
            <a:grpSpLocks noChangeAspect="1"/>
          </p:cNvGrpSpPr>
          <p:nvPr/>
        </p:nvGrpSpPr>
        <p:grpSpPr bwMode="auto">
          <a:xfrm>
            <a:off x="7634288" y="2847975"/>
            <a:ext cx="1366837" cy="1365250"/>
            <a:chOff x="577" y="1344"/>
            <a:chExt cx="1613" cy="1613"/>
          </a:xfrm>
        </p:grpSpPr>
        <p:sp>
          <p:nvSpPr>
            <p:cNvPr id="2225231" name="Rectangle 79"/>
            <p:cNvSpPr>
              <a:spLocks noChangeAspect="1" noChangeArrowheads="1"/>
            </p:cNvSpPr>
            <p:nvPr/>
          </p:nvSpPr>
          <p:spPr bwMode="auto">
            <a:xfrm>
              <a:off x="577"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2" name="Rectangle 80"/>
            <p:cNvSpPr>
              <a:spLocks noChangeAspect="1" noChangeArrowheads="1"/>
            </p:cNvSpPr>
            <p:nvPr/>
          </p:nvSpPr>
          <p:spPr bwMode="auto">
            <a:xfrm>
              <a:off x="577"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3" name="Rectangle 81"/>
            <p:cNvSpPr>
              <a:spLocks noChangeAspect="1" noChangeArrowheads="1"/>
            </p:cNvSpPr>
            <p:nvPr/>
          </p:nvSpPr>
          <p:spPr bwMode="auto">
            <a:xfrm>
              <a:off x="577"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4" name="Rectangle 82"/>
            <p:cNvSpPr>
              <a:spLocks noChangeAspect="1" noChangeArrowheads="1"/>
            </p:cNvSpPr>
            <p:nvPr/>
          </p:nvSpPr>
          <p:spPr bwMode="auto">
            <a:xfrm>
              <a:off x="577"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5" name="Rectangle 83"/>
            <p:cNvSpPr>
              <a:spLocks noChangeAspect="1" noChangeArrowheads="1"/>
            </p:cNvSpPr>
            <p:nvPr/>
          </p:nvSpPr>
          <p:spPr bwMode="auto">
            <a:xfrm>
              <a:off x="1008"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6" name="Rectangle 84"/>
            <p:cNvSpPr>
              <a:spLocks noChangeAspect="1" noChangeArrowheads="1"/>
            </p:cNvSpPr>
            <p:nvPr/>
          </p:nvSpPr>
          <p:spPr bwMode="auto">
            <a:xfrm>
              <a:off x="1008"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7" name="Rectangle 85"/>
            <p:cNvSpPr>
              <a:spLocks noChangeAspect="1" noChangeArrowheads="1"/>
            </p:cNvSpPr>
            <p:nvPr/>
          </p:nvSpPr>
          <p:spPr bwMode="auto">
            <a:xfrm>
              <a:off x="1008"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8" name="Rectangle 86"/>
            <p:cNvSpPr>
              <a:spLocks noChangeAspect="1" noChangeArrowheads="1"/>
            </p:cNvSpPr>
            <p:nvPr/>
          </p:nvSpPr>
          <p:spPr bwMode="auto">
            <a:xfrm>
              <a:off x="1008"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39" name="Rectangle 87"/>
            <p:cNvSpPr>
              <a:spLocks noChangeAspect="1" noChangeArrowheads="1"/>
            </p:cNvSpPr>
            <p:nvPr/>
          </p:nvSpPr>
          <p:spPr bwMode="auto">
            <a:xfrm>
              <a:off x="1441"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0" name="Rectangle 88"/>
            <p:cNvSpPr>
              <a:spLocks noChangeAspect="1" noChangeArrowheads="1"/>
            </p:cNvSpPr>
            <p:nvPr/>
          </p:nvSpPr>
          <p:spPr bwMode="auto">
            <a:xfrm>
              <a:off x="1441"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1" name="Rectangle 89"/>
            <p:cNvSpPr>
              <a:spLocks noChangeAspect="1" noChangeArrowheads="1"/>
            </p:cNvSpPr>
            <p:nvPr/>
          </p:nvSpPr>
          <p:spPr bwMode="auto">
            <a:xfrm>
              <a:off x="1441"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2" name="Rectangle 90"/>
            <p:cNvSpPr>
              <a:spLocks noChangeAspect="1" noChangeArrowheads="1"/>
            </p:cNvSpPr>
            <p:nvPr/>
          </p:nvSpPr>
          <p:spPr bwMode="auto">
            <a:xfrm>
              <a:off x="1441"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3" name="Rectangle 91"/>
            <p:cNvSpPr>
              <a:spLocks noChangeAspect="1" noChangeArrowheads="1"/>
            </p:cNvSpPr>
            <p:nvPr/>
          </p:nvSpPr>
          <p:spPr bwMode="auto">
            <a:xfrm>
              <a:off x="1872"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4" name="Rectangle 92"/>
            <p:cNvSpPr>
              <a:spLocks noChangeAspect="1" noChangeArrowheads="1"/>
            </p:cNvSpPr>
            <p:nvPr/>
          </p:nvSpPr>
          <p:spPr bwMode="auto">
            <a:xfrm>
              <a:off x="1872"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5" name="Rectangle 93"/>
            <p:cNvSpPr>
              <a:spLocks noChangeAspect="1" noChangeArrowheads="1"/>
            </p:cNvSpPr>
            <p:nvPr/>
          </p:nvSpPr>
          <p:spPr bwMode="auto">
            <a:xfrm>
              <a:off x="1872"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2225246" name="Rectangle 94"/>
            <p:cNvSpPr>
              <a:spLocks noChangeAspect="1" noChangeArrowheads="1"/>
            </p:cNvSpPr>
            <p:nvPr/>
          </p:nvSpPr>
          <p:spPr bwMode="auto">
            <a:xfrm>
              <a:off x="1872"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grpSp>
      <p:sp>
        <p:nvSpPr>
          <p:cNvPr id="16477" name="Rectangle 95"/>
          <p:cNvSpPr>
            <a:spLocks noChangeAspect="1" noChangeArrowheads="1"/>
          </p:cNvSpPr>
          <p:nvPr/>
        </p:nvSpPr>
        <p:spPr bwMode="auto">
          <a:xfrm>
            <a:off x="7239000" y="2443163"/>
            <a:ext cx="350838" cy="360362"/>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16478" name="Rectangle 96"/>
          <p:cNvSpPr>
            <a:spLocks noChangeArrowheads="1"/>
          </p:cNvSpPr>
          <p:nvPr/>
        </p:nvSpPr>
        <p:spPr bwMode="auto">
          <a:xfrm>
            <a:off x="7239000" y="2803525"/>
            <a:ext cx="350838" cy="1462088"/>
          </a:xfrm>
          <a:prstGeom prst="rect">
            <a:avLst/>
          </a:prstGeom>
          <a:solidFill>
            <a:srgbClr val="E6E6E6"/>
          </a:solidFill>
          <a:ln w="12700">
            <a:solidFill>
              <a:schemeClr val="tx1"/>
            </a:solidFill>
            <a:miter lim="800000"/>
            <a:headEnd/>
            <a:tailEnd type="none" w="med" len="sm"/>
          </a:ln>
        </p:spPr>
        <p:txBody>
          <a:bodyPr anchor="ctr">
            <a:spAutoFit/>
          </a:bodyPr>
          <a:lstStyle/>
          <a:p>
            <a:endParaRPr lang="en-US"/>
          </a:p>
        </p:txBody>
      </p:sp>
      <p:sp>
        <p:nvSpPr>
          <p:cNvPr id="16479" name="Rectangle 97"/>
          <p:cNvSpPr>
            <a:spLocks noChangeArrowheads="1"/>
          </p:cNvSpPr>
          <p:nvPr/>
        </p:nvSpPr>
        <p:spPr bwMode="auto">
          <a:xfrm>
            <a:off x="7589838" y="2443163"/>
            <a:ext cx="1462087" cy="365125"/>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16480" name="Rectangle 98"/>
          <p:cNvSpPr>
            <a:spLocks noChangeArrowheads="1"/>
          </p:cNvSpPr>
          <p:nvPr/>
        </p:nvSpPr>
        <p:spPr bwMode="auto">
          <a:xfrm>
            <a:off x="7589838" y="2803525"/>
            <a:ext cx="1462087" cy="1462088"/>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2225251" name="Rectangle 99"/>
          <p:cNvSpPr>
            <a:spLocks noChangeAspect="1" noChangeArrowheads="1"/>
          </p:cNvSpPr>
          <p:nvPr/>
        </p:nvSpPr>
        <p:spPr bwMode="auto">
          <a:xfrm>
            <a:off x="7273925" y="2847975"/>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52" name="Rectangle 100"/>
          <p:cNvSpPr>
            <a:spLocks noChangeAspect="1" noChangeArrowheads="1"/>
          </p:cNvSpPr>
          <p:nvPr/>
        </p:nvSpPr>
        <p:spPr bwMode="auto">
          <a:xfrm>
            <a:off x="7273925" y="3214688"/>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53" name="Rectangle 101"/>
          <p:cNvSpPr>
            <a:spLocks noChangeAspect="1" noChangeArrowheads="1"/>
          </p:cNvSpPr>
          <p:nvPr/>
        </p:nvSpPr>
        <p:spPr bwMode="auto">
          <a:xfrm>
            <a:off x="7273925" y="3579813"/>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54" name="Rectangle 102"/>
          <p:cNvSpPr>
            <a:spLocks noChangeAspect="1" noChangeArrowheads="1"/>
          </p:cNvSpPr>
          <p:nvPr/>
        </p:nvSpPr>
        <p:spPr bwMode="auto">
          <a:xfrm>
            <a:off x="7273925" y="3946525"/>
            <a:ext cx="269875" cy="268288"/>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55" name="Rectangle 103"/>
          <p:cNvSpPr>
            <a:spLocks noChangeAspect="1" noChangeArrowheads="1"/>
          </p:cNvSpPr>
          <p:nvPr/>
        </p:nvSpPr>
        <p:spPr bwMode="auto">
          <a:xfrm>
            <a:off x="7273925" y="2482850"/>
            <a:ext cx="269875" cy="269875"/>
          </a:xfrm>
          <a:prstGeom prst="rect">
            <a:avLst/>
          </a:prstGeom>
          <a:gradFill rotWithShape="0">
            <a:gsLst>
              <a:gs pos="0">
                <a:schemeClr val="accent1"/>
              </a:gs>
              <a:gs pos="100000">
                <a:schemeClr val="accent1">
                  <a:gamma/>
                  <a:shade val="7843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solidFill>
                <a:schemeClr val="bg1"/>
              </a:solidFill>
              <a:latin typeface="Trebuchet MS" pitchFamily="16" charset="0"/>
            </a:endParaRPr>
          </a:p>
        </p:txBody>
      </p:sp>
      <p:sp>
        <p:nvSpPr>
          <p:cNvPr id="2225258" name="Rectangle 106"/>
          <p:cNvSpPr>
            <a:spLocks noChangeAspect="1" noChangeArrowheads="1"/>
          </p:cNvSpPr>
          <p:nvPr/>
        </p:nvSpPr>
        <p:spPr bwMode="auto">
          <a:xfrm>
            <a:off x="7635875" y="3579813"/>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59" name="Rectangle 107"/>
          <p:cNvSpPr>
            <a:spLocks noChangeAspect="1" noChangeArrowheads="1"/>
          </p:cNvSpPr>
          <p:nvPr/>
        </p:nvSpPr>
        <p:spPr bwMode="auto">
          <a:xfrm>
            <a:off x="7635875" y="3946525"/>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2" name="Rectangle 110"/>
          <p:cNvSpPr>
            <a:spLocks noChangeAspect="1" noChangeArrowheads="1"/>
          </p:cNvSpPr>
          <p:nvPr/>
        </p:nvSpPr>
        <p:spPr bwMode="auto">
          <a:xfrm>
            <a:off x="8001000" y="3579813"/>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3" name="Rectangle 111"/>
          <p:cNvSpPr>
            <a:spLocks noChangeAspect="1" noChangeArrowheads="1"/>
          </p:cNvSpPr>
          <p:nvPr/>
        </p:nvSpPr>
        <p:spPr bwMode="auto">
          <a:xfrm>
            <a:off x="8001000" y="3946525"/>
            <a:ext cx="268288"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6" name="Rectangle 114"/>
          <p:cNvSpPr>
            <a:spLocks noChangeAspect="1" noChangeArrowheads="1"/>
          </p:cNvSpPr>
          <p:nvPr/>
        </p:nvSpPr>
        <p:spPr bwMode="auto">
          <a:xfrm>
            <a:off x="8367713" y="3579813"/>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7" name="Rectangle 115"/>
          <p:cNvSpPr>
            <a:spLocks noChangeAspect="1" noChangeArrowheads="1"/>
          </p:cNvSpPr>
          <p:nvPr/>
        </p:nvSpPr>
        <p:spPr bwMode="auto">
          <a:xfrm>
            <a:off x="8367713" y="3946525"/>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8" name="Rectangle 116"/>
          <p:cNvSpPr>
            <a:spLocks noChangeAspect="1" noChangeArrowheads="1"/>
          </p:cNvSpPr>
          <p:nvPr/>
        </p:nvSpPr>
        <p:spPr bwMode="auto">
          <a:xfrm>
            <a:off x="8732838" y="2847975"/>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9" name="Rectangle 117"/>
          <p:cNvSpPr>
            <a:spLocks noChangeAspect="1" noChangeArrowheads="1"/>
          </p:cNvSpPr>
          <p:nvPr/>
        </p:nvSpPr>
        <p:spPr bwMode="auto">
          <a:xfrm>
            <a:off x="8732838" y="3214688"/>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70" name="Rectangle 118"/>
          <p:cNvSpPr>
            <a:spLocks noChangeAspect="1" noChangeArrowheads="1"/>
          </p:cNvSpPr>
          <p:nvPr/>
        </p:nvSpPr>
        <p:spPr bwMode="auto">
          <a:xfrm>
            <a:off x="8732838" y="3579813"/>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71" name="Rectangle 119"/>
          <p:cNvSpPr>
            <a:spLocks noChangeAspect="1" noChangeArrowheads="1"/>
          </p:cNvSpPr>
          <p:nvPr/>
        </p:nvSpPr>
        <p:spPr bwMode="auto">
          <a:xfrm>
            <a:off x="8732838" y="3946525"/>
            <a:ext cx="268287"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72" name="Rectangle 120"/>
          <p:cNvSpPr>
            <a:spLocks noChangeAspect="1" noChangeArrowheads="1"/>
          </p:cNvSpPr>
          <p:nvPr/>
        </p:nvSpPr>
        <p:spPr bwMode="auto">
          <a:xfrm>
            <a:off x="7635875" y="24828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73" name="Rectangle 121"/>
          <p:cNvSpPr>
            <a:spLocks noChangeAspect="1" noChangeArrowheads="1"/>
          </p:cNvSpPr>
          <p:nvPr/>
        </p:nvSpPr>
        <p:spPr bwMode="auto">
          <a:xfrm>
            <a:off x="8001000" y="2482850"/>
            <a:ext cx="268288"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74" name="Rectangle 122"/>
          <p:cNvSpPr>
            <a:spLocks noChangeAspect="1" noChangeArrowheads="1"/>
          </p:cNvSpPr>
          <p:nvPr/>
        </p:nvSpPr>
        <p:spPr bwMode="auto">
          <a:xfrm>
            <a:off x="8367713" y="24828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75" name="Rectangle 123"/>
          <p:cNvSpPr>
            <a:spLocks noChangeAspect="1" noChangeArrowheads="1"/>
          </p:cNvSpPr>
          <p:nvPr/>
        </p:nvSpPr>
        <p:spPr bwMode="auto">
          <a:xfrm>
            <a:off x="8732838" y="2482850"/>
            <a:ext cx="268287"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2225256" name="Rectangle 104"/>
          <p:cNvSpPr>
            <a:spLocks noChangeAspect="1" noChangeArrowheads="1"/>
          </p:cNvSpPr>
          <p:nvPr/>
        </p:nvSpPr>
        <p:spPr bwMode="auto">
          <a:xfrm>
            <a:off x="7635875" y="28479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57" name="Rectangle 105"/>
          <p:cNvSpPr>
            <a:spLocks noChangeAspect="1" noChangeArrowheads="1"/>
          </p:cNvSpPr>
          <p:nvPr/>
        </p:nvSpPr>
        <p:spPr bwMode="auto">
          <a:xfrm>
            <a:off x="7635875" y="3214688"/>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0" name="Rectangle 108"/>
          <p:cNvSpPr>
            <a:spLocks noChangeAspect="1" noChangeArrowheads="1"/>
          </p:cNvSpPr>
          <p:nvPr/>
        </p:nvSpPr>
        <p:spPr bwMode="auto">
          <a:xfrm>
            <a:off x="8001000" y="2847975"/>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1" name="Rectangle 109"/>
          <p:cNvSpPr>
            <a:spLocks noChangeAspect="1" noChangeArrowheads="1"/>
          </p:cNvSpPr>
          <p:nvPr/>
        </p:nvSpPr>
        <p:spPr bwMode="auto">
          <a:xfrm>
            <a:off x="8001000" y="3214688"/>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4" name="Rectangle 112"/>
          <p:cNvSpPr>
            <a:spLocks noChangeAspect="1" noChangeArrowheads="1"/>
          </p:cNvSpPr>
          <p:nvPr/>
        </p:nvSpPr>
        <p:spPr bwMode="auto">
          <a:xfrm>
            <a:off x="8367713" y="28479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265" name="Rectangle 113"/>
          <p:cNvSpPr>
            <a:spLocks noChangeAspect="1" noChangeArrowheads="1"/>
          </p:cNvSpPr>
          <p:nvPr/>
        </p:nvSpPr>
        <p:spPr bwMode="auto">
          <a:xfrm>
            <a:off x="8367713" y="3214688"/>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2225342" name="Oval 190"/>
          <p:cNvSpPr>
            <a:spLocks noChangeArrowheads="1"/>
          </p:cNvSpPr>
          <p:nvPr/>
        </p:nvSpPr>
        <p:spPr bwMode="auto">
          <a:xfrm>
            <a:off x="8378825" y="2530475"/>
            <a:ext cx="255588" cy="182563"/>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R2</a:t>
            </a:r>
          </a:p>
        </p:txBody>
      </p:sp>
      <p:sp>
        <p:nvSpPr>
          <p:cNvPr id="2225343" name="Oval 191"/>
          <p:cNvSpPr>
            <a:spLocks noChangeArrowheads="1"/>
          </p:cNvSpPr>
          <p:nvPr/>
        </p:nvSpPr>
        <p:spPr bwMode="auto">
          <a:xfrm>
            <a:off x="8013700" y="2547938"/>
            <a:ext cx="255588" cy="182562"/>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2225344" name="Oval 192"/>
          <p:cNvSpPr>
            <a:spLocks noChangeArrowheads="1"/>
          </p:cNvSpPr>
          <p:nvPr/>
        </p:nvSpPr>
        <p:spPr bwMode="auto">
          <a:xfrm>
            <a:off x="8013700" y="2501900"/>
            <a:ext cx="255588" cy="182563"/>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2225345" name="Oval 193"/>
          <p:cNvSpPr>
            <a:spLocks noChangeArrowheads="1"/>
          </p:cNvSpPr>
          <p:nvPr/>
        </p:nvSpPr>
        <p:spPr bwMode="auto">
          <a:xfrm>
            <a:off x="7291388" y="2895600"/>
            <a:ext cx="255587" cy="182563"/>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D0</a:t>
            </a:r>
          </a:p>
        </p:txBody>
      </p:sp>
      <p:sp>
        <p:nvSpPr>
          <p:cNvPr id="2225346" name="Oval 194"/>
          <p:cNvSpPr>
            <a:spLocks noChangeArrowheads="1"/>
          </p:cNvSpPr>
          <p:nvPr/>
        </p:nvSpPr>
        <p:spPr bwMode="auto">
          <a:xfrm>
            <a:off x="7291388" y="3270250"/>
            <a:ext cx="255587" cy="182563"/>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D1</a:t>
            </a:r>
          </a:p>
        </p:txBody>
      </p:sp>
      <p:sp>
        <p:nvSpPr>
          <p:cNvPr id="2225347" name="Oval 195"/>
          <p:cNvSpPr>
            <a:spLocks noChangeArrowheads="1"/>
          </p:cNvSpPr>
          <p:nvPr/>
        </p:nvSpPr>
        <p:spPr bwMode="auto">
          <a:xfrm>
            <a:off x="7291388" y="2530475"/>
            <a:ext cx="255587" cy="182563"/>
          </a:xfrm>
          <a:prstGeom prst="ellipse">
            <a:avLst/>
          </a:prstGeom>
          <a:gradFill rotWithShape="0">
            <a:gsLst>
              <a:gs pos="0">
                <a:schemeClr val="accent1">
                  <a:gamma/>
                  <a:tint val="64706"/>
                  <a:invGamma/>
                </a:schemeClr>
              </a:gs>
              <a:gs pos="100000">
                <a:schemeClr val="accent1"/>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t>ctrl</a:t>
            </a:r>
          </a:p>
        </p:txBody>
      </p:sp>
      <p:sp>
        <p:nvSpPr>
          <p:cNvPr id="2225348" name="Oval 196"/>
          <p:cNvSpPr>
            <a:spLocks noChangeArrowheads="1"/>
          </p:cNvSpPr>
          <p:nvPr/>
        </p:nvSpPr>
        <p:spPr bwMode="auto">
          <a:xfrm>
            <a:off x="7646988" y="3270250"/>
            <a:ext cx="255587"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ld</a:t>
            </a:r>
          </a:p>
        </p:txBody>
      </p:sp>
      <p:sp>
        <p:nvSpPr>
          <p:cNvPr id="2225349" name="Oval 197"/>
          <p:cNvSpPr>
            <a:spLocks noChangeArrowheads="1"/>
          </p:cNvSpPr>
          <p:nvPr/>
        </p:nvSpPr>
        <p:spPr bwMode="auto">
          <a:xfrm>
            <a:off x="7646988" y="3632200"/>
            <a:ext cx="255587"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br</a:t>
            </a:r>
          </a:p>
        </p:txBody>
      </p:sp>
      <p:sp>
        <p:nvSpPr>
          <p:cNvPr id="2225350" name="Oval 198"/>
          <p:cNvSpPr>
            <a:spLocks noChangeArrowheads="1"/>
          </p:cNvSpPr>
          <p:nvPr/>
        </p:nvSpPr>
        <p:spPr bwMode="auto">
          <a:xfrm>
            <a:off x="8013700" y="3270250"/>
            <a:ext cx="255588"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mul</a:t>
            </a:r>
          </a:p>
        </p:txBody>
      </p:sp>
      <p:sp>
        <p:nvSpPr>
          <p:cNvPr id="2225351" name="Oval 199"/>
          <p:cNvSpPr>
            <a:spLocks noChangeArrowheads="1"/>
          </p:cNvSpPr>
          <p:nvPr/>
        </p:nvSpPr>
        <p:spPr bwMode="auto">
          <a:xfrm>
            <a:off x="8382000" y="3270250"/>
            <a:ext cx="255588"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add</a:t>
            </a:r>
          </a:p>
        </p:txBody>
      </p:sp>
      <p:sp>
        <p:nvSpPr>
          <p:cNvPr id="2225352" name="Oval 200"/>
          <p:cNvSpPr>
            <a:spLocks noChangeArrowheads="1"/>
          </p:cNvSpPr>
          <p:nvPr/>
        </p:nvSpPr>
        <p:spPr bwMode="auto">
          <a:xfrm>
            <a:off x="8382000" y="2900363"/>
            <a:ext cx="255588" cy="182562"/>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mul</a:t>
            </a:r>
          </a:p>
        </p:txBody>
      </p:sp>
      <p:sp>
        <p:nvSpPr>
          <p:cNvPr id="2225353" name="Oval 201"/>
          <p:cNvSpPr>
            <a:spLocks noChangeArrowheads="1"/>
          </p:cNvSpPr>
          <p:nvPr/>
        </p:nvSpPr>
        <p:spPr bwMode="auto">
          <a:xfrm>
            <a:off x="8013700" y="2900363"/>
            <a:ext cx="255588" cy="182562"/>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add</a:t>
            </a:r>
          </a:p>
        </p:txBody>
      </p:sp>
      <p:sp>
        <p:nvSpPr>
          <p:cNvPr id="176" name="Rectangle 175"/>
          <p:cNvSpPr/>
          <p:nvPr/>
        </p:nvSpPr>
        <p:spPr bwMode="auto">
          <a:xfrm>
            <a:off x="7595936" y="2783304"/>
            <a:ext cx="1524000" cy="1524000"/>
          </a:xfrm>
          <a:prstGeom prst="rect">
            <a:avLst/>
          </a:prstGeom>
          <a:noFill/>
          <a:ln w="44450" cap="rnd"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 name="Rectangle 176"/>
          <p:cNvSpPr/>
          <p:nvPr/>
        </p:nvSpPr>
        <p:spPr>
          <a:xfrm>
            <a:off x="0" y="1891707"/>
            <a:ext cx="1295400" cy="1689693"/>
          </a:xfrm>
          <a:prstGeom prst="rect">
            <a:avLst/>
          </a:prstGeom>
        </p:spPr>
        <p:txBody>
          <a:bodyPr wrap="square">
            <a:spAutoFit/>
          </a:bodyPr>
          <a:lstStyle/>
          <a:p>
            <a:pPr algn="l">
              <a:lnSpc>
                <a:spcPct val="90000"/>
              </a:lnSpc>
              <a:spcBef>
                <a:spcPct val="20000"/>
              </a:spcBef>
              <a:buClr>
                <a:srgbClr val="000080"/>
              </a:buClr>
              <a:buSzTx/>
              <a:buFont typeface="Times" pitchFamily="16" charset="0"/>
              <a:buNone/>
              <a:defRPr/>
            </a:pPr>
            <a:r>
              <a:rPr lang="en-US" sz="600" dirty="0" smtClean="0">
                <a:solidFill>
                  <a:srgbClr val="B3B3B3"/>
                </a:solidFill>
                <a:latin typeface="Courier" pitchFamily="16" charset="0"/>
              </a:rPr>
              <a:t>initialize known anchor points</a:t>
            </a:r>
            <a:endParaRPr lang="en-US" sz="600" b="1" dirty="0" smtClean="0">
              <a:solidFill>
                <a:srgbClr val="B3B3B3"/>
              </a:solidFill>
              <a:latin typeface="Courier" pitchFamily="16" charset="0"/>
            </a:endParaRPr>
          </a:p>
          <a:p>
            <a:pPr algn="l">
              <a:lnSpc>
                <a:spcPct val="90000"/>
              </a:lnSpc>
              <a:buClr>
                <a:srgbClr val="000080"/>
              </a:buClr>
              <a:defRPr/>
            </a:pPr>
            <a:r>
              <a:rPr lang="en-US" sz="600" dirty="0" smtClean="0">
                <a:solidFill>
                  <a:srgbClr val="B3B3B3"/>
                </a:solidFill>
                <a:latin typeface="Courier" pitchFamily="16" charset="0"/>
              </a:rPr>
              <a:t>  while (not all instructions scheduled) {</a:t>
            </a:r>
          </a:p>
          <a:p>
            <a:pPr algn="l">
              <a:lnSpc>
                <a:spcPct val="90000"/>
              </a:lnSpc>
              <a:buClr>
                <a:srgbClr val="000080"/>
              </a:buClr>
              <a:defRPr/>
            </a:pPr>
            <a:r>
              <a:rPr lang="en-US" sz="600" dirty="0" smtClean="0">
                <a:solidFill>
                  <a:srgbClr val="B3B3B3"/>
                </a:solidFill>
                <a:latin typeface="Courier" pitchFamily="16" charset="0"/>
              </a:rPr>
              <a:t>    for (each instruction in open list, </a:t>
            </a:r>
            <a:r>
              <a:rPr lang="en-US" sz="600" dirty="0" err="1" smtClean="0">
                <a:solidFill>
                  <a:srgbClr val="B3B3B3"/>
                </a:solidFill>
                <a:latin typeface="Courier" pitchFamily="16" charset="0"/>
              </a:rPr>
              <a:t>i</a:t>
            </a:r>
            <a:r>
              <a:rPr lang="en-US" sz="600" dirty="0" smtClean="0">
                <a:solidFill>
                  <a:srgbClr val="B3B3B3"/>
                </a:solidFill>
                <a:latin typeface="Courier" pitchFamily="16" charset="0"/>
              </a:rPr>
              <a:t>) {</a:t>
            </a:r>
          </a:p>
          <a:p>
            <a:pPr algn="l">
              <a:lnSpc>
                <a:spcPct val="90000"/>
              </a:lnSpc>
              <a:buClr>
                <a:srgbClr val="000080"/>
              </a:buClr>
              <a:defRPr/>
            </a:pPr>
            <a:r>
              <a:rPr lang="en-US" sz="600" dirty="0" smtClean="0">
                <a:solidFill>
                  <a:srgbClr val="B3B3B3"/>
                </a:solidFill>
                <a:latin typeface="Courier" pitchFamily="16" charset="0"/>
              </a:rPr>
              <a:t>      for (each available location, n) {</a:t>
            </a:r>
          </a:p>
          <a:p>
            <a:pPr algn="l">
              <a:lnSpc>
                <a:spcPct val="90000"/>
              </a:lnSpc>
              <a:spcBef>
                <a:spcPct val="10000"/>
              </a:spcBef>
              <a:spcAft>
                <a:spcPct val="10000"/>
              </a:spcAft>
              <a:buClr>
                <a:srgbClr val="000080"/>
              </a:buClr>
              <a:buSzTx/>
              <a:buFont typeface="Times" pitchFamily="16" charset="0"/>
              <a:buNone/>
              <a:defRPr/>
            </a:pPr>
            <a:r>
              <a:rPr lang="en-US" sz="600" dirty="0" smtClean="0">
                <a:solidFill>
                  <a:srgbClr val="B3B3B3"/>
                </a:solidFill>
                <a:latin typeface="Courier" pitchFamily="16" charset="0"/>
              </a:rPr>
              <a:t>        calculate </a:t>
            </a:r>
            <a:r>
              <a:rPr lang="en-US" sz="600" b="1" dirty="0" smtClean="0">
                <a:solidFill>
                  <a:srgbClr val="B3B3B3"/>
                </a:solidFill>
                <a:latin typeface="Courier" pitchFamily="16" charset="0"/>
              </a:rPr>
              <a:t>placement cost</a:t>
            </a:r>
            <a:r>
              <a:rPr lang="en-US" sz="600" dirty="0" smtClean="0">
                <a:solidFill>
                  <a:srgbClr val="B3B3B3"/>
                </a:solidFill>
                <a:latin typeface="Courier" pitchFamily="16" charset="0"/>
              </a:rPr>
              <a:t> for (</a:t>
            </a:r>
            <a:r>
              <a:rPr lang="en-US" sz="600" dirty="0" err="1" smtClean="0">
                <a:solidFill>
                  <a:srgbClr val="B3B3B3"/>
                </a:solidFill>
                <a:latin typeface="Courier" pitchFamily="16" charset="0"/>
              </a:rPr>
              <a:t>i</a:t>
            </a:r>
            <a:r>
              <a:rPr lang="en-US" sz="600" dirty="0" smtClean="0">
                <a:solidFill>
                  <a:srgbClr val="B3B3B3"/>
                </a:solidFill>
                <a:latin typeface="Courier" pitchFamily="16" charset="0"/>
              </a:rPr>
              <a:t>, n)</a:t>
            </a:r>
          </a:p>
          <a:p>
            <a:pPr algn="l">
              <a:lnSpc>
                <a:spcPct val="90000"/>
              </a:lnSpc>
              <a:buClr>
                <a:srgbClr val="000080"/>
              </a:buClr>
              <a:defRPr/>
            </a:pPr>
            <a:r>
              <a:rPr lang="en-US" sz="600" dirty="0" smtClean="0">
                <a:solidFill>
                  <a:srgbClr val="B3B3B3"/>
                </a:solidFill>
                <a:latin typeface="Courier" pitchFamily="16" charset="0"/>
              </a:rPr>
              <a:t>        keep track of n with min placement cost</a:t>
            </a:r>
          </a:p>
          <a:p>
            <a:pPr algn="l">
              <a:lnSpc>
                <a:spcPct val="90000"/>
              </a:lnSpc>
              <a:buClr>
                <a:srgbClr val="000080"/>
              </a:buClr>
              <a:defRPr/>
            </a:pPr>
            <a:r>
              <a:rPr lang="en-US" sz="600" dirty="0" smtClean="0">
                <a:solidFill>
                  <a:srgbClr val="B3B3B3"/>
                </a:solidFill>
                <a:latin typeface="Courier" pitchFamily="16" charset="0"/>
              </a:rPr>
              <a:t>      }</a:t>
            </a:r>
          </a:p>
          <a:p>
            <a:pPr algn="l">
              <a:lnSpc>
                <a:spcPct val="90000"/>
              </a:lnSpc>
              <a:buClr>
                <a:srgbClr val="000080"/>
              </a:buClr>
              <a:defRPr/>
            </a:pPr>
            <a:r>
              <a:rPr lang="en-US" sz="600" dirty="0" smtClean="0">
                <a:solidFill>
                  <a:srgbClr val="B3B3B3"/>
                </a:solidFill>
                <a:latin typeface="Courier" pitchFamily="16" charset="0"/>
              </a:rPr>
              <a:t>      keep track of </a:t>
            </a:r>
            <a:r>
              <a:rPr lang="en-US" sz="600" dirty="0" err="1" smtClean="0">
                <a:solidFill>
                  <a:srgbClr val="B3B3B3"/>
                </a:solidFill>
                <a:latin typeface="Courier" pitchFamily="16" charset="0"/>
              </a:rPr>
              <a:t>i</a:t>
            </a:r>
            <a:r>
              <a:rPr lang="en-US" sz="600" dirty="0" smtClean="0">
                <a:solidFill>
                  <a:srgbClr val="B3B3B3"/>
                </a:solidFill>
                <a:latin typeface="Courier" pitchFamily="16" charset="0"/>
              </a:rPr>
              <a:t> with highest min placement cost</a:t>
            </a:r>
          </a:p>
          <a:p>
            <a:pPr algn="l">
              <a:lnSpc>
                <a:spcPct val="90000"/>
              </a:lnSpc>
              <a:buClr>
                <a:srgbClr val="000080"/>
              </a:buClr>
              <a:defRPr/>
            </a:pPr>
            <a:r>
              <a:rPr lang="en-US" sz="600" dirty="0" smtClean="0">
                <a:solidFill>
                  <a:srgbClr val="B3B3B3"/>
                </a:solidFill>
                <a:latin typeface="Courier" pitchFamily="16" charset="0"/>
              </a:rPr>
              <a:t>    }</a:t>
            </a:r>
          </a:p>
          <a:p>
            <a:pPr algn="l">
              <a:lnSpc>
                <a:spcPct val="90000"/>
              </a:lnSpc>
              <a:buClr>
                <a:srgbClr val="000080"/>
              </a:buClr>
              <a:defRPr/>
            </a:pPr>
            <a:r>
              <a:rPr lang="en-US" sz="600" dirty="0" smtClean="0">
                <a:solidFill>
                  <a:srgbClr val="B3B3B3"/>
                </a:solidFill>
                <a:latin typeface="Courier" pitchFamily="16" charset="0"/>
              </a:rPr>
              <a:t>    schedule </a:t>
            </a:r>
            <a:r>
              <a:rPr lang="en-US" sz="600" dirty="0" err="1" smtClean="0">
                <a:solidFill>
                  <a:srgbClr val="B3B3B3"/>
                </a:solidFill>
                <a:latin typeface="Courier" pitchFamily="16" charset="0"/>
              </a:rPr>
              <a:t>i</a:t>
            </a:r>
            <a:r>
              <a:rPr lang="en-US" sz="600" dirty="0" smtClean="0">
                <a:solidFill>
                  <a:srgbClr val="B3B3B3"/>
                </a:solidFill>
                <a:latin typeface="Courier" pitchFamily="16" charset="0"/>
              </a:rPr>
              <a:t> with highest min placement cost</a:t>
            </a:r>
          </a:p>
          <a:p>
            <a:pPr algn="l">
              <a:lnSpc>
                <a:spcPct val="90000"/>
              </a:lnSpc>
              <a:buClr>
                <a:srgbClr val="000080"/>
              </a:buClr>
              <a:defRPr/>
            </a:pPr>
            <a:r>
              <a:rPr lang="en-US" sz="600" dirty="0" smtClean="0">
                <a:solidFill>
                  <a:srgbClr val="B3B3B3"/>
                </a:solidFill>
                <a:latin typeface="Courier" pitchFamily="16" charset="0"/>
              </a:rPr>
              <a:t>  }</a:t>
            </a:r>
          </a:p>
          <a:p>
            <a:pPr algn="l">
              <a:lnSpc>
                <a:spcPct val="90000"/>
              </a:lnSpc>
              <a:buClr>
                <a:srgbClr val="000080"/>
              </a:buClr>
              <a:defRPr/>
            </a:pPr>
            <a:r>
              <a:rPr lang="en-US" sz="600" dirty="0" smtClean="0">
                <a:solidFill>
                  <a:srgbClr val="B3B3B3"/>
                </a:solidFill>
                <a:latin typeface="Courier" pitchFamily="16" charset="0"/>
              </a:rPr>
              <a:t>}</a:t>
            </a:r>
            <a:endParaRPr lang="en-US" sz="600" dirty="0"/>
          </a:p>
        </p:txBody>
      </p:sp>
      <p:sp>
        <p:nvSpPr>
          <p:cNvPr id="178" name="Rectangle 177"/>
          <p:cNvSpPr/>
          <p:nvPr/>
        </p:nvSpPr>
        <p:spPr>
          <a:xfrm>
            <a:off x="0" y="1106269"/>
            <a:ext cx="1295400" cy="707886"/>
          </a:xfrm>
          <a:prstGeom prst="rect">
            <a:avLst/>
          </a:prstGeom>
        </p:spPr>
        <p:txBody>
          <a:bodyPr wrap="square">
            <a:spAutoFit/>
          </a:bodyPr>
          <a:lstStyle/>
          <a:p>
            <a:pPr>
              <a:defRPr/>
            </a:pPr>
            <a:r>
              <a:rPr lang="en-US" sz="2000" b="1" dirty="0" smtClean="0">
                <a:latin typeface="+mj-lt"/>
              </a:rPr>
              <a:t>Source</a:t>
            </a:r>
          </a:p>
          <a:p>
            <a:pPr>
              <a:defRPr/>
            </a:pPr>
            <a:r>
              <a:rPr lang="en-US" sz="2000" b="1" dirty="0" smtClean="0">
                <a:latin typeface="+mj-lt"/>
              </a:rPr>
              <a:t>Code</a:t>
            </a:r>
            <a:endParaRPr lang="en-US" sz="2000" b="1" dirty="0">
              <a:latin typeface="+mj-lt"/>
            </a:endParaRPr>
          </a:p>
        </p:txBody>
      </p:sp>
      <p:sp>
        <p:nvSpPr>
          <p:cNvPr id="179" name="Rectangle 178"/>
          <p:cNvSpPr/>
          <p:nvPr/>
        </p:nvSpPr>
        <p:spPr>
          <a:xfrm>
            <a:off x="4267200" y="1066800"/>
            <a:ext cx="4724400" cy="1631216"/>
          </a:xfrm>
          <a:prstGeom prst="rect">
            <a:avLst/>
          </a:prstGeom>
        </p:spPr>
        <p:txBody>
          <a:bodyPr wrap="square">
            <a:spAutoFit/>
          </a:bodyPr>
          <a:lstStyle/>
          <a:p>
            <a:pPr algn="l"/>
            <a:r>
              <a:rPr lang="en-US" sz="2800" dirty="0" smtClean="0"/>
              <a:t>Generic Functional Units</a:t>
            </a:r>
          </a:p>
          <a:p>
            <a:pPr lvl="1" algn="l">
              <a:buFont typeface="Arial" pitchFamily="34" charset="0"/>
              <a:buChar char="•"/>
            </a:pPr>
            <a:r>
              <a:rPr lang="en-US" dirty="0" smtClean="0"/>
              <a:t> Not floating point, integer, etc.</a:t>
            </a:r>
          </a:p>
          <a:p>
            <a:pPr lvl="1" algn="l">
              <a:buFont typeface="Arial" pitchFamily="34" charset="0"/>
              <a:buChar char="•"/>
            </a:pPr>
            <a:r>
              <a:rPr lang="en-US" dirty="0" smtClean="0"/>
              <a:t> Less idling</a:t>
            </a:r>
          </a:p>
          <a:p>
            <a:pPr lvl="1" algn="l">
              <a:buFont typeface="Arial" pitchFamily="34" charset="0"/>
              <a:buChar char="•"/>
            </a:pPr>
            <a:r>
              <a:rPr lang="en-US" dirty="0" smtClean="0"/>
              <a:t> Reconfigurable!</a:t>
            </a:r>
            <a:endParaRPr lang="en-US" dirty="0"/>
          </a:p>
        </p:txBody>
      </p:sp>
    </p:spTree>
    <p:extLst>
      <p:ext uri="{BB962C8B-B14F-4D97-AF65-F5344CB8AC3E}">
        <p14:creationId xmlns:p14="http://schemas.microsoft.com/office/powerpoint/2010/main" val="3721618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8" grpId="0"/>
      <p:bldP spid="176" grpId="0" animBg="1"/>
      <p:bldP spid="1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r>
              <a:rPr lang="en-US" dirty="0" smtClean="0"/>
              <a:t>Motivation for this work</a:t>
            </a:r>
          </a:p>
        </p:txBody>
      </p:sp>
      <p:sp>
        <p:nvSpPr>
          <p:cNvPr id="12291" name="Rectangle 3"/>
          <p:cNvSpPr>
            <a:spLocks noGrp="1" noChangeArrowheads="1"/>
          </p:cNvSpPr>
          <p:nvPr>
            <p:ph type="body" idx="1"/>
          </p:nvPr>
        </p:nvSpPr>
        <p:spPr>
          <a:xfrm>
            <a:off x="228600" y="1295400"/>
            <a:ext cx="8610600" cy="4953000"/>
          </a:xfrm>
        </p:spPr>
        <p:txBody>
          <a:bodyPr/>
          <a:lstStyle/>
          <a:p>
            <a:r>
              <a:rPr lang="en-US" dirty="0" smtClean="0"/>
              <a:t>Scheduling is a </a:t>
            </a:r>
            <a:r>
              <a:rPr lang="en-US" dirty="0" smtClean="0">
                <a:solidFill>
                  <a:srgbClr val="FF0000"/>
                </a:solidFill>
              </a:rPr>
              <a:t>key component </a:t>
            </a:r>
            <a:r>
              <a:rPr lang="en-US" dirty="0" smtClean="0"/>
              <a:t>for performance</a:t>
            </a:r>
          </a:p>
          <a:p>
            <a:r>
              <a:rPr lang="en-US" dirty="0" smtClean="0"/>
              <a:t>Balance </a:t>
            </a:r>
            <a:r>
              <a:rPr lang="en-US" dirty="0" smtClean="0">
                <a:solidFill>
                  <a:srgbClr val="FF0000"/>
                </a:solidFill>
              </a:rPr>
              <a:t>contention</a:t>
            </a:r>
            <a:r>
              <a:rPr lang="en-US" dirty="0" smtClean="0"/>
              <a:t> &amp; </a:t>
            </a:r>
            <a:r>
              <a:rPr lang="en-US" dirty="0" smtClean="0">
                <a:solidFill>
                  <a:srgbClr val="FF0000"/>
                </a:solidFill>
              </a:rPr>
              <a:t>communication</a:t>
            </a:r>
          </a:p>
          <a:p>
            <a:r>
              <a:rPr lang="en-US" dirty="0" smtClean="0"/>
              <a:t>Performance depends on hard-to-tune </a:t>
            </a:r>
            <a:r>
              <a:rPr lang="en-US" dirty="0" smtClean="0">
                <a:solidFill>
                  <a:srgbClr val="FF0000"/>
                </a:solidFill>
              </a:rPr>
              <a:t>heuristics</a:t>
            </a:r>
          </a:p>
          <a:p>
            <a:pPr marL="574675" lvl="1"/>
            <a:r>
              <a:rPr lang="en-US" dirty="0" smtClean="0"/>
              <a:t>Function </a:t>
            </a:r>
            <a:r>
              <a:rPr lang="en-US" dirty="0" err="1" smtClean="0"/>
              <a:t>inlining</a:t>
            </a:r>
            <a:r>
              <a:rPr lang="en-US" dirty="0" smtClean="0"/>
              <a:t>, </a:t>
            </a:r>
            <a:r>
              <a:rPr lang="en-US" dirty="0" err="1" smtClean="0"/>
              <a:t>hyperblock</a:t>
            </a:r>
            <a:r>
              <a:rPr lang="en-US" dirty="0" smtClean="0"/>
              <a:t> formation, loop unrolling, instruction scheduling, register allocation, etc.</a:t>
            </a:r>
          </a:p>
        </p:txBody>
      </p:sp>
      <p:sp>
        <p:nvSpPr>
          <p:cNvPr id="2290695" name="Rectangle 7"/>
          <p:cNvSpPr>
            <a:spLocks noChangeArrowheads="1"/>
          </p:cNvSpPr>
          <p:nvPr/>
        </p:nvSpPr>
        <p:spPr bwMode="auto">
          <a:xfrm>
            <a:off x="2536648" y="5481301"/>
            <a:ext cx="3811941" cy="430887"/>
          </a:xfrm>
          <a:prstGeom prst="rect">
            <a:avLst/>
          </a:prstGeom>
          <a:noFill/>
          <a:ln w="12700">
            <a:noFill/>
            <a:miter lim="800000"/>
            <a:headEnd type="none" w="sm" len="sm"/>
            <a:tailEnd type="none" w="sm" len="sm"/>
          </a:ln>
        </p:spPr>
        <p:txBody>
          <a:bodyPr wrap="none" lIns="0" tIns="0" rIns="0" bIns="0" anchor="ctr">
            <a:spAutoFit/>
          </a:bodyPr>
          <a:lstStyle/>
          <a:p>
            <a:r>
              <a:rPr lang="en-US" sz="2800" dirty="0">
                <a:solidFill>
                  <a:srgbClr val="000080"/>
                </a:solidFill>
                <a:cs typeface="Times New Roman" pitchFamily="18" charset="0"/>
              </a:rPr>
              <a:t>Machine learning can help</a:t>
            </a:r>
          </a:p>
        </p:txBody>
      </p:sp>
    </p:spTree>
    <p:extLst>
      <p:ext uri="{BB962C8B-B14F-4D97-AF65-F5344CB8AC3E}">
        <p14:creationId xmlns:p14="http://schemas.microsoft.com/office/powerpoint/2010/main" val="3138958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r>
              <a:rPr lang="en-US" dirty="0" smtClean="0"/>
              <a:t>Overview</a:t>
            </a:r>
          </a:p>
        </p:txBody>
      </p:sp>
      <p:grpSp>
        <p:nvGrpSpPr>
          <p:cNvPr id="2" name="Group 43"/>
          <p:cNvGrpSpPr>
            <a:grpSpLocks/>
          </p:cNvGrpSpPr>
          <p:nvPr/>
        </p:nvGrpSpPr>
        <p:grpSpPr bwMode="auto">
          <a:xfrm>
            <a:off x="304800" y="1524000"/>
            <a:ext cx="8382000" cy="4356100"/>
            <a:chOff x="192" y="960"/>
            <a:chExt cx="5280" cy="2744"/>
          </a:xfrm>
        </p:grpSpPr>
        <p:sp>
          <p:nvSpPr>
            <p:cNvPr id="2369570" name="AutoShape 34"/>
            <p:cNvSpPr>
              <a:spLocks noChangeArrowheads="1"/>
            </p:cNvSpPr>
            <p:nvPr/>
          </p:nvSpPr>
          <p:spPr bwMode="auto">
            <a:xfrm>
              <a:off x="4224" y="960"/>
              <a:ext cx="1104" cy="1920"/>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Group blocks</a:t>
              </a:r>
            </a:p>
          </p:txBody>
        </p:sp>
        <p:sp>
          <p:nvSpPr>
            <p:cNvPr id="2369563" name="AutoShape 27"/>
            <p:cNvSpPr>
              <a:spLocks noChangeArrowheads="1"/>
            </p:cNvSpPr>
            <p:nvPr/>
          </p:nvSpPr>
          <p:spPr bwMode="auto">
            <a:xfrm>
              <a:off x="2592" y="960"/>
              <a:ext cx="1056" cy="1920"/>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NEAT</a:t>
              </a:r>
            </a:p>
          </p:txBody>
        </p:sp>
        <p:sp>
          <p:nvSpPr>
            <p:cNvPr id="2369540" name="AutoShape 4"/>
            <p:cNvSpPr>
              <a:spLocks noChangeArrowheads="1"/>
            </p:cNvSpPr>
            <p:nvPr/>
          </p:nvSpPr>
          <p:spPr bwMode="auto">
            <a:xfrm>
              <a:off x="864" y="1200"/>
              <a:ext cx="960" cy="1584"/>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Feature Selection</a:t>
              </a:r>
            </a:p>
          </p:txBody>
        </p:sp>
        <p:sp>
          <p:nvSpPr>
            <p:cNvPr id="2369543" name="AutoShape 7"/>
            <p:cNvSpPr>
              <a:spLocks noChangeArrowheads="1"/>
            </p:cNvSpPr>
            <p:nvPr/>
          </p:nvSpPr>
          <p:spPr bwMode="auto">
            <a:xfrm rot="10800000">
              <a:off x="336" y="1920"/>
              <a:ext cx="336" cy="144"/>
            </a:xfrm>
            <a:prstGeom prst="leftArrow">
              <a:avLst>
                <a:gd name="adj1" fmla="val 50000"/>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4344" name="Text Box 8"/>
            <p:cNvSpPr txBox="1">
              <a:spLocks noChangeArrowheads="1"/>
            </p:cNvSpPr>
            <p:nvPr/>
          </p:nvSpPr>
          <p:spPr bwMode="auto">
            <a:xfrm>
              <a:off x="192" y="1344"/>
              <a:ext cx="576" cy="565"/>
            </a:xfrm>
            <a:prstGeom prst="rect">
              <a:avLst/>
            </a:prstGeom>
            <a:noFill/>
            <a:ln w="12700">
              <a:noFill/>
              <a:miter lim="800000"/>
              <a:headEnd type="none" w="sm" len="sm"/>
              <a:tailEnd type="none" w="sm" len="sm"/>
            </a:ln>
          </p:spPr>
          <p:txBody>
            <a:bodyPr lIns="0" tIns="0" rIns="0" bIns="0" anchor="ctr"/>
            <a:lstStyle/>
            <a:p>
              <a:pPr>
                <a:lnSpc>
                  <a:spcPct val="95000"/>
                </a:lnSpc>
              </a:pPr>
              <a:r>
                <a:rPr lang="en-US" sz="1800">
                  <a:latin typeface="Trebuchet MS" pitchFamily="16" charset="0"/>
                </a:rPr>
                <a:t>Initial feature set</a:t>
              </a:r>
            </a:p>
          </p:txBody>
        </p:sp>
        <p:sp>
          <p:nvSpPr>
            <p:cNvPr id="14345" name="Text Box 10"/>
            <p:cNvSpPr txBox="1">
              <a:spLocks noChangeArrowheads="1"/>
            </p:cNvSpPr>
            <p:nvPr/>
          </p:nvSpPr>
          <p:spPr bwMode="auto">
            <a:xfrm>
              <a:off x="1920" y="1344"/>
              <a:ext cx="576" cy="565"/>
            </a:xfrm>
            <a:prstGeom prst="rect">
              <a:avLst/>
            </a:prstGeom>
            <a:noFill/>
            <a:ln w="12700">
              <a:noFill/>
              <a:miter lim="800000"/>
              <a:headEnd type="none" w="sm" len="sm"/>
              <a:tailEnd type="none" w="sm" len="sm"/>
            </a:ln>
          </p:spPr>
          <p:txBody>
            <a:bodyPr lIns="0" tIns="0" rIns="0" bIns="0" anchor="ctr"/>
            <a:lstStyle/>
            <a:p>
              <a:pPr>
                <a:lnSpc>
                  <a:spcPct val="95000"/>
                </a:lnSpc>
              </a:pPr>
              <a:r>
                <a:rPr lang="en-US" sz="1800">
                  <a:latin typeface="Trebuchet MS" pitchFamily="16" charset="0"/>
                </a:rPr>
                <a:t>Reduced feature set</a:t>
              </a:r>
            </a:p>
          </p:txBody>
        </p:sp>
        <p:sp>
          <p:nvSpPr>
            <p:cNvPr id="2369557" name="AutoShape 21"/>
            <p:cNvSpPr>
              <a:spLocks noChangeArrowheads="1"/>
            </p:cNvSpPr>
            <p:nvPr/>
          </p:nvSpPr>
          <p:spPr bwMode="auto">
            <a:xfrm>
              <a:off x="2688" y="1296"/>
              <a:ext cx="864" cy="432"/>
            </a:xfrm>
            <a:prstGeom prst="roundRect">
              <a:avLst>
                <a:gd name="adj" fmla="val 16667"/>
              </a:avLst>
            </a:prstGeom>
            <a:solidFill>
              <a:schemeClr val="hlink"/>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Specialized solutions</a:t>
              </a:r>
            </a:p>
          </p:txBody>
        </p:sp>
        <p:sp>
          <p:nvSpPr>
            <p:cNvPr id="2369558" name="AutoShape 22"/>
            <p:cNvSpPr>
              <a:spLocks noChangeArrowheads="1"/>
            </p:cNvSpPr>
            <p:nvPr/>
          </p:nvSpPr>
          <p:spPr bwMode="auto">
            <a:xfrm>
              <a:off x="2688" y="2352"/>
              <a:ext cx="864" cy="432"/>
            </a:xfrm>
            <a:prstGeom prst="roundRect">
              <a:avLst>
                <a:gd name="adj" fmla="val 16667"/>
              </a:avLst>
            </a:prstGeom>
            <a:solidFill>
              <a:schemeClr val="hlink"/>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Classifier  solutions</a:t>
              </a:r>
            </a:p>
          </p:txBody>
        </p:sp>
        <p:sp>
          <p:nvSpPr>
            <p:cNvPr id="2369560" name="AutoShape 24"/>
            <p:cNvSpPr>
              <a:spLocks noChangeArrowheads="1"/>
            </p:cNvSpPr>
            <p:nvPr/>
          </p:nvSpPr>
          <p:spPr bwMode="auto">
            <a:xfrm>
              <a:off x="2688" y="1824"/>
              <a:ext cx="864" cy="432"/>
            </a:xfrm>
            <a:prstGeom prst="roundRect">
              <a:avLst>
                <a:gd name="adj" fmla="val 16667"/>
              </a:avLst>
            </a:prstGeom>
            <a:solidFill>
              <a:schemeClr val="hlink"/>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General  solutions</a:t>
              </a:r>
            </a:p>
          </p:txBody>
        </p:sp>
        <p:sp>
          <p:nvSpPr>
            <p:cNvPr id="2369565" name="AutoShape 29"/>
            <p:cNvSpPr>
              <a:spLocks noChangeArrowheads="1"/>
            </p:cNvSpPr>
            <p:nvPr/>
          </p:nvSpPr>
          <p:spPr bwMode="auto">
            <a:xfrm>
              <a:off x="912" y="2208"/>
              <a:ext cx="864" cy="432"/>
            </a:xfrm>
            <a:prstGeom prst="roundRect">
              <a:avLst>
                <a:gd name="adj" fmla="val 16667"/>
              </a:avLst>
            </a:prstGeom>
            <a:solidFill>
              <a:schemeClr val="accent1"/>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Correlation</a:t>
              </a:r>
            </a:p>
          </p:txBody>
        </p:sp>
        <p:sp>
          <p:nvSpPr>
            <p:cNvPr id="2369566" name="AutoShape 30"/>
            <p:cNvSpPr>
              <a:spLocks noChangeArrowheads="1"/>
            </p:cNvSpPr>
            <p:nvPr/>
          </p:nvSpPr>
          <p:spPr bwMode="auto">
            <a:xfrm>
              <a:off x="912" y="1680"/>
              <a:ext cx="864" cy="432"/>
            </a:xfrm>
            <a:prstGeom prst="roundRect">
              <a:avLst>
                <a:gd name="adj" fmla="val 16667"/>
              </a:avLst>
            </a:prstGeom>
            <a:solidFill>
              <a:schemeClr val="accent1"/>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Lasso regression</a:t>
              </a:r>
            </a:p>
          </p:txBody>
        </p:sp>
        <p:sp>
          <p:nvSpPr>
            <p:cNvPr id="2369567" name="AutoShape 31"/>
            <p:cNvSpPr>
              <a:spLocks noChangeArrowheads="1"/>
            </p:cNvSpPr>
            <p:nvPr/>
          </p:nvSpPr>
          <p:spPr bwMode="auto">
            <a:xfrm rot="10800000">
              <a:off x="2064" y="1920"/>
              <a:ext cx="336" cy="144"/>
            </a:xfrm>
            <a:prstGeom prst="leftArrow">
              <a:avLst>
                <a:gd name="adj1" fmla="val 50000"/>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68" name="AutoShape 32"/>
            <p:cNvSpPr>
              <a:spLocks noChangeArrowheads="1"/>
            </p:cNvSpPr>
            <p:nvPr/>
          </p:nvSpPr>
          <p:spPr bwMode="auto">
            <a:xfrm>
              <a:off x="4272" y="1296"/>
              <a:ext cx="1008" cy="432"/>
            </a:xfrm>
            <a:prstGeom prst="roundRect">
              <a:avLst>
                <a:gd name="adj" fmla="val 16667"/>
              </a:avLst>
            </a:prstGeom>
            <a:solidFill>
              <a:schemeClr val="accent2"/>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95000"/>
                </a:lnSpc>
                <a:spcBef>
                  <a:spcPct val="60000"/>
                </a:spcBef>
                <a:defRPr/>
              </a:pPr>
              <a:r>
                <a:rPr lang="en-US" sz="1800">
                  <a:latin typeface="Trebuchet MS" pitchFamily="16" charset="0"/>
                </a:rPr>
                <a:t>Clustering</a:t>
              </a:r>
            </a:p>
          </p:txBody>
        </p:sp>
        <p:sp>
          <p:nvSpPr>
            <p:cNvPr id="2369569" name="AutoShape 33"/>
            <p:cNvSpPr>
              <a:spLocks noChangeArrowheads="1"/>
            </p:cNvSpPr>
            <p:nvPr/>
          </p:nvSpPr>
          <p:spPr bwMode="auto">
            <a:xfrm>
              <a:off x="4272" y="2352"/>
              <a:ext cx="1008" cy="432"/>
            </a:xfrm>
            <a:prstGeom prst="roundRect">
              <a:avLst>
                <a:gd name="adj" fmla="val 16667"/>
              </a:avLst>
            </a:prstGeom>
            <a:solidFill>
              <a:schemeClr val="accent2"/>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95000"/>
                </a:lnSpc>
                <a:spcBef>
                  <a:spcPct val="60000"/>
                </a:spcBef>
                <a:defRPr/>
              </a:pPr>
              <a:r>
                <a:rPr lang="en-US" sz="1800">
                  <a:latin typeface="Trebuchet MS" pitchFamily="16" charset="0"/>
                </a:rPr>
                <a:t>Classification</a:t>
              </a:r>
            </a:p>
          </p:txBody>
        </p:sp>
        <p:sp>
          <p:nvSpPr>
            <p:cNvPr id="2369571" name="AutoShape 35"/>
            <p:cNvSpPr>
              <a:spLocks noChangeArrowheads="1"/>
            </p:cNvSpPr>
            <p:nvPr/>
          </p:nvSpPr>
          <p:spPr bwMode="auto">
            <a:xfrm rot="10800000">
              <a:off x="3552" y="1440"/>
              <a:ext cx="720" cy="144"/>
            </a:xfrm>
            <a:prstGeom prst="leftArrow">
              <a:avLst>
                <a:gd name="adj1" fmla="val 44444"/>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73" name="AutoShape 37"/>
            <p:cNvSpPr>
              <a:spLocks noChangeArrowheads="1"/>
            </p:cNvSpPr>
            <p:nvPr/>
          </p:nvSpPr>
          <p:spPr bwMode="auto">
            <a:xfrm>
              <a:off x="3552" y="2496"/>
              <a:ext cx="720" cy="144"/>
            </a:xfrm>
            <a:prstGeom prst="leftArrow">
              <a:avLst>
                <a:gd name="adj1" fmla="val 44444"/>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74" name="AutoShape 38"/>
            <p:cNvSpPr>
              <a:spLocks noChangeArrowheads="1"/>
            </p:cNvSpPr>
            <p:nvPr/>
          </p:nvSpPr>
          <p:spPr bwMode="auto">
            <a:xfrm rot="16200000">
              <a:off x="4464" y="1968"/>
              <a:ext cx="624" cy="144"/>
            </a:xfrm>
            <a:prstGeom prst="leftArrow">
              <a:avLst>
                <a:gd name="adj1" fmla="val 44444"/>
                <a:gd name="adj2" fmla="val 50556"/>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4357" name="Text Box 39"/>
            <p:cNvSpPr txBox="1">
              <a:spLocks noChangeArrowheads="1"/>
            </p:cNvSpPr>
            <p:nvPr/>
          </p:nvSpPr>
          <p:spPr bwMode="auto">
            <a:xfrm>
              <a:off x="768" y="3352"/>
              <a:ext cx="1200" cy="344"/>
            </a:xfrm>
            <a:prstGeom prst="rect">
              <a:avLst/>
            </a:prstGeom>
            <a:noFill/>
            <a:ln w="12700">
              <a:noFill/>
              <a:miter lim="800000"/>
              <a:headEnd type="none" w="sm" len="sm"/>
              <a:tailEnd type="none" w="sm" len="sm"/>
            </a:ln>
          </p:spPr>
          <p:txBody>
            <a:bodyPr lIns="0" tIns="0" rIns="0" bIns="0" anchor="ctr"/>
            <a:lstStyle/>
            <a:p>
              <a:r>
                <a:rPr lang="en-US" sz="2400" dirty="0">
                  <a:cs typeface="Times New Roman" pitchFamily="18" charset="0"/>
                </a:rPr>
                <a:t>Data mining</a:t>
              </a:r>
            </a:p>
          </p:txBody>
        </p:sp>
        <p:sp>
          <p:nvSpPr>
            <p:cNvPr id="14358" name="Text Box 40"/>
            <p:cNvSpPr txBox="1">
              <a:spLocks noChangeArrowheads="1"/>
            </p:cNvSpPr>
            <p:nvPr/>
          </p:nvSpPr>
          <p:spPr bwMode="auto">
            <a:xfrm>
              <a:off x="2544" y="3352"/>
              <a:ext cx="1296" cy="344"/>
            </a:xfrm>
            <a:prstGeom prst="rect">
              <a:avLst/>
            </a:prstGeom>
            <a:noFill/>
            <a:ln w="12700">
              <a:noFill/>
              <a:miter lim="800000"/>
              <a:headEnd type="none" w="sm" len="sm"/>
              <a:tailEnd type="none" w="sm" len="sm"/>
            </a:ln>
          </p:spPr>
          <p:txBody>
            <a:bodyPr lIns="0" tIns="0" rIns="0" bIns="0" anchor="ctr"/>
            <a:lstStyle/>
            <a:p>
              <a:pPr>
                <a:lnSpc>
                  <a:spcPct val="95000"/>
                </a:lnSpc>
              </a:pPr>
              <a:r>
                <a:rPr lang="en-US" sz="2400" dirty="0" smtClean="0">
                  <a:cs typeface="Times New Roman" pitchFamily="18" charset="0"/>
                </a:rPr>
                <a:t>Genetic Algorithm</a:t>
              </a:r>
              <a:endParaRPr lang="en-US" sz="2400" dirty="0">
                <a:cs typeface="Times New Roman" pitchFamily="18" charset="0"/>
              </a:endParaRPr>
            </a:p>
          </p:txBody>
        </p:sp>
        <p:sp>
          <p:nvSpPr>
            <p:cNvPr id="14359" name="Text Box 41"/>
            <p:cNvSpPr txBox="1">
              <a:spLocks noChangeArrowheads="1"/>
            </p:cNvSpPr>
            <p:nvPr/>
          </p:nvSpPr>
          <p:spPr bwMode="auto">
            <a:xfrm>
              <a:off x="4176" y="3360"/>
              <a:ext cx="1296" cy="344"/>
            </a:xfrm>
            <a:prstGeom prst="rect">
              <a:avLst/>
            </a:prstGeom>
            <a:noFill/>
            <a:ln w="12700">
              <a:noFill/>
              <a:miter lim="800000"/>
              <a:headEnd type="none" w="sm" len="sm"/>
              <a:tailEnd type="none" w="sm" len="sm"/>
            </a:ln>
          </p:spPr>
          <p:txBody>
            <a:bodyPr lIns="0" tIns="0" rIns="0" bIns="0" anchor="ctr"/>
            <a:lstStyle/>
            <a:p>
              <a:pPr>
                <a:lnSpc>
                  <a:spcPct val="95000"/>
                </a:lnSpc>
              </a:pPr>
              <a:r>
                <a:rPr lang="en-US" sz="2400" dirty="0">
                  <a:cs typeface="Times New Roman" pitchFamily="18" charset="0"/>
                </a:rPr>
                <a:t>Unsupervised and supervised learning</a:t>
              </a:r>
            </a:p>
          </p:txBody>
        </p:sp>
      </p:grpSp>
      <p:sp>
        <p:nvSpPr>
          <p:cNvPr id="24" name="Oval 23"/>
          <p:cNvSpPr/>
          <p:nvPr/>
        </p:nvSpPr>
        <p:spPr bwMode="auto">
          <a:xfrm>
            <a:off x="4038600" y="1524000"/>
            <a:ext cx="1905000" cy="1447800"/>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07803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9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a:grpSpLocks/>
          </p:cNvGrpSpPr>
          <p:nvPr/>
        </p:nvGrpSpPr>
        <p:grpSpPr bwMode="auto">
          <a:xfrm>
            <a:off x="2857500" y="1371600"/>
            <a:ext cx="5829300" cy="2457450"/>
            <a:chOff x="1800" y="864"/>
            <a:chExt cx="3672" cy="1548"/>
          </a:xfrm>
        </p:grpSpPr>
        <p:sp>
          <p:nvSpPr>
            <p:cNvPr id="2227228" name="AutoShape 28"/>
            <p:cNvSpPr>
              <a:spLocks noChangeAspect="1" noChangeArrowheads="1"/>
            </p:cNvSpPr>
            <p:nvPr/>
          </p:nvSpPr>
          <p:spPr bwMode="auto">
            <a:xfrm>
              <a:off x="1800" y="864"/>
              <a:ext cx="3672" cy="1548"/>
            </a:xfrm>
            <a:prstGeom prst="roundRect">
              <a:avLst>
                <a:gd name="adj" fmla="val 9421"/>
              </a:avLst>
            </a:prstGeom>
            <a:solidFill>
              <a:srgbClr val="E6E6E6"/>
            </a:solidFill>
            <a:ln w="12700">
              <a:solidFill>
                <a:srgbClr val="CCCCCC"/>
              </a:solidFill>
              <a:round/>
              <a:headEnd type="none" w="sm" len="sm"/>
              <a:tailEnd type="none" w="sm" len="sm"/>
            </a:ln>
            <a:effectLst>
              <a:outerShdw dist="35921" dir="2700000" algn="ctr" rotWithShape="0">
                <a:srgbClr val="CCCCCC"/>
              </a:outerShdw>
            </a:effectLst>
          </p:spPr>
          <p:txBody>
            <a:bodyPr wrap="none" lIns="182880" tIns="0" rIns="0" bIns="0" anchor="ctr"/>
            <a:lstStyle/>
            <a:p>
              <a:pPr algn="l">
                <a:lnSpc>
                  <a:spcPct val="90000"/>
                </a:lnSpc>
                <a:buClr>
                  <a:srgbClr val="000080"/>
                </a:buClr>
                <a:buSzTx/>
                <a:buFont typeface="Times" pitchFamily="16" charset="0"/>
                <a:buNone/>
                <a:defRPr/>
              </a:pPr>
              <a:r>
                <a:rPr lang="en-US" b="1" dirty="0">
                  <a:solidFill>
                    <a:srgbClr val="B3B3B3"/>
                  </a:solidFill>
                  <a:latin typeface="Courier" pitchFamily="16" charset="0"/>
                </a:rPr>
                <a:t>Schedule (block, topology) </a:t>
              </a:r>
              <a:r>
                <a:rPr lang="en-US" dirty="0">
                  <a:solidFill>
                    <a:srgbClr val="B3B3B3"/>
                  </a:solidFill>
                  <a:latin typeface="Courier" pitchFamily="16" charset="0"/>
                </a:rPr>
                <a:t>{</a:t>
              </a:r>
              <a:endParaRPr lang="en-US" b="1" dirty="0">
                <a:solidFill>
                  <a:srgbClr val="B3B3B3"/>
                </a:solidFill>
                <a:latin typeface="Courier" pitchFamily="16" charset="0"/>
              </a:endParaRPr>
            </a:p>
            <a:p>
              <a:pPr algn="l">
                <a:lnSpc>
                  <a:spcPct val="90000"/>
                </a:lnSpc>
                <a:spcBef>
                  <a:spcPct val="20000"/>
                </a:spcBef>
                <a:buClr>
                  <a:srgbClr val="000080"/>
                </a:buClr>
                <a:buSzTx/>
                <a:buFont typeface="Times" pitchFamily="16" charset="0"/>
                <a:buNone/>
                <a:defRPr/>
              </a:pPr>
              <a:r>
                <a:rPr lang="en-US" sz="1200" dirty="0">
                  <a:solidFill>
                    <a:srgbClr val="B3B3B3"/>
                  </a:solidFill>
                  <a:latin typeface="Courier" pitchFamily="16" charset="0"/>
                </a:rPr>
                <a:t>  initialize known anchor points</a:t>
              </a:r>
              <a:endParaRPr lang="en-US" sz="1200" b="1" dirty="0">
                <a:solidFill>
                  <a:srgbClr val="B3B3B3"/>
                </a:solidFill>
                <a:latin typeface="Courier" pitchFamily="16" charset="0"/>
              </a:endParaRP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while (not all instructions scheduled) {</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for (each instruction in open list, </a:t>
              </a:r>
              <a:r>
                <a:rPr lang="en-US" sz="1200" dirty="0" err="1">
                  <a:solidFill>
                    <a:srgbClr val="B3B3B3"/>
                  </a:solidFill>
                  <a:latin typeface="Courier" pitchFamily="16" charset="0"/>
                </a:rPr>
                <a:t>i</a:t>
              </a:r>
              <a:r>
                <a:rPr lang="en-US" sz="1200" dirty="0">
                  <a:solidFill>
                    <a:srgbClr val="B3B3B3"/>
                  </a:solidFill>
                  <a:latin typeface="Courier" pitchFamily="16" charset="0"/>
                </a:rPr>
                <a:t>) {</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for (each available location, n) {</a:t>
              </a:r>
            </a:p>
            <a:p>
              <a:pPr algn="l">
                <a:lnSpc>
                  <a:spcPct val="90000"/>
                </a:lnSpc>
                <a:spcBef>
                  <a:spcPct val="10000"/>
                </a:spcBef>
                <a:spcAft>
                  <a:spcPct val="10000"/>
                </a:spcAft>
                <a:buClr>
                  <a:srgbClr val="000080"/>
                </a:buClr>
                <a:buSzTx/>
                <a:buFont typeface="Times" pitchFamily="16" charset="0"/>
                <a:buNone/>
                <a:defRPr/>
              </a:pPr>
              <a:r>
                <a:rPr lang="en-US" sz="1200" dirty="0">
                  <a:solidFill>
                    <a:srgbClr val="B3B3B3"/>
                  </a:solidFill>
                  <a:latin typeface="Courier" pitchFamily="16" charset="0"/>
                </a:rPr>
                <a:t>        calculate </a:t>
              </a:r>
              <a:r>
                <a:rPr lang="en-US" sz="1200" b="1" dirty="0">
                  <a:solidFill>
                    <a:srgbClr val="B3B3B3"/>
                  </a:solidFill>
                  <a:latin typeface="Courier" pitchFamily="16" charset="0"/>
                </a:rPr>
                <a:t>placement cost</a:t>
              </a:r>
              <a:r>
                <a:rPr lang="en-US" sz="1200" dirty="0">
                  <a:solidFill>
                    <a:srgbClr val="B3B3B3"/>
                  </a:solidFill>
                  <a:latin typeface="Courier" pitchFamily="16" charset="0"/>
                </a:rPr>
                <a:t> for (</a:t>
              </a:r>
              <a:r>
                <a:rPr lang="en-US" sz="1200" dirty="0" err="1">
                  <a:solidFill>
                    <a:srgbClr val="B3B3B3"/>
                  </a:solidFill>
                  <a:latin typeface="Courier" pitchFamily="16" charset="0"/>
                </a:rPr>
                <a:t>i</a:t>
              </a:r>
              <a:r>
                <a:rPr lang="en-US" sz="1200" dirty="0">
                  <a:solidFill>
                    <a:srgbClr val="B3B3B3"/>
                  </a:solidFill>
                  <a:latin typeface="Courier" pitchFamily="16" charset="0"/>
                </a:rPr>
                <a:t>, n)</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keep track of n with min placement cost</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keep track of </a:t>
              </a:r>
              <a:r>
                <a:rPr lang="en-US" sz="1200" dirty="0" err="1">
                  <a:solidFill>
                    <a:srgbClr val="B3B3B3"/>
                  </a:solidFill>
                  <a:latin typeface="Courier" pitchFamily="16" charset="0"/>
                </a:rPr>
                <a:t>i</a:t>
              </a:r>
              <a:r>
                <a:rPr lang="en-US" sz="1200" dirty="0">
                  <a:solidFill>
                    <a:srgbClr val="B3B3B3"/>
                  </a:solidFill>
                  <a:latin typeface="Courier" pitchFamily="16" charset="0"/>
                </a:rPr>
                <a:t> with highest min placement cost</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schedule </a:t>
              </a:r>
              <a:r>
                <a:rPr lang="en-US" sz="1200" dirty="0" err="1">
                  <a:solidFill>
                    <a:srgbClr val="B3B3B3"/>
                  </a:solidFill>
                  <a:latin typeface="Courier" pitchFamily="16" charset="0"/>
                </a:rPr>
                <a:t>i</a:t>
              </a:r>
              <a:r>
                <a:rPr lang="en-US" sz="1200" dirty="0">
                  <a:solidFill>
                    <a:srgbClr val="B3B3B3"/>
                  </a:solidFill>
                  <a:latin typeface="Courier" pitchFamily="16" charset="0"/>
                </a:rPr>
                <a:t> with highest min placement cost</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  }</a:t>
              </a:r>
            </a:p>
            <a:p>
              <a:pPr algn="l">
                <a:lnSpc>
                  <a:spcPct val="90000"/>
                </a:lnSpc>
                <a:spcBef>
                  <a:spcPct val="0"/>
                </a:spcBef>
                <a:buClr>
                  <a:srgbClr val="000080"/>
                </a:buClr>
                <a:buSzTx/>
                <a:buFont typeface="Times" pitchFamily="16" charset="0"/>
                <a:buNone/>
                <a:defRPr/>
              </a:pPr>
              <a:r>
                <a:rPr lang="en-US" sz="1200" dirty="0">
                  <a:solidFill>
                    <a:srgbClr val="B3B3B3"/>
                  </a:solidFill>
                  <a:latin typeface="Courier" pitchFamily="16" charset="0"/>
                </a:rPr>
                <a:t>}</a:t>
              </a:r>
              <a:endParaRPr lang="en-US" sz="1200" dirty="0">
                <a:solidFill>
                  <a:srgbClr val="B3B3B3"/>
                </a:solidFill>
              </a:endParaRPr>
            </a:p>
          </p:txBody>
        </p:sp>
        <p:sp>
          <p:nvSpPr>
            <p:cNvPr id="17466" name="AutoShape 29"/>
            <p:cNvSpPr>
              <a:spLocks noChangeAspect="1" noChangeArrowheads="1"/>
            </p:cNvSpPr>
            <p:nvPr/>
          </p:nvSpPr>
          <p:spPr bwMode="auto">
            <a:xfrm>
              <a:off x="2363" y="1481"/>
              <a:ext cx="2138" cy="164"/>
            </a:xfrm>
            <a:prstGeom prst="roundRect">
              <a:avLst>
                <a:gd name="adj" fmla="val 50000"/>
              </a:avLst>
            </a:prstGeom>
            <a:solidFill>
              <a:schemeClr val="folHlink">
                <a:alpha val="74901"/>
              </a:schemeClr>
            </a:solidFill>
            <a:ln w="12700">
              <a:solidFill>
                <a:schemeClr val="tx1"/>
              </a:solidFill>
              <a:round/>
              <a:headEnd type="none" w="sm" len="sm"/>
              <a:tailEnd type="none" w="sm" len="sm"/>
            </a:ln>
          </p:spPr>
          <p:txBody>
            <a:bodyPr wrap="none" tIns="0" bIns="0" anchor="ctr"/>
            <a:lstStyle/>
            <a:p>
              <a:pPr>
                <a:lnSpc>
                  <a:spcPct val="90000"/>
                </a:lnSpc>
                <a:spcBef>
                  <a:spcPct val="10000"/>
                </a:spcBef>
                <a:spcAft>
                  <a:spcPct val="10000"/>
                </a:spcAft>
                <a:buClr>
                  <a:srgbClr val="000080"/>
                </a:buClr>
                <a:buSzTx/>
                <a:buFont typeface="Times" pitchFamily="16" charset="0"/>
                <a:buNone/>
              </a:pPr>
              <a:r>
                <a:rPr lang="en-US" sz="1200">
                  <a:latin typeface="Courier" pitchFamily="16" charset="0"/>
                </a:rPr>
                <a:t>calculate </a:t>
              </a:r>
              <a:r>
                <a:rPr lang="en-US" sz="1200" b="1">
                  <a:latin typeface="Courier" pitchFamily="16" charset="0"/>
                </a:rPr>
                <a:t>placement cost</a:t>
              </a:r>
              <a:r>
                <a:rPr lang="en-US" sz="1200">
                  <a:latin typeface="Courier" pitchFamily="16" charset="0"/>
                </a:rPr>
                <a:t> for (i, n)</a:t>
              </a:r>
            </a:p>
          </p:txBody>
        </p:sp>
      </p:grpSp>
      <p:sp>
        <p:nvSpPr>
          <p:cNvPr id="2227235" name="Oval 35"/>
          <p:cNvSpPr>
            <a:spLocks noChangeArrowheads="1"/>
          </p:cNvSpPr>
          <p:nvPr/>
        </p:nvSpPr>
        <p:spPr bwMode="auto">
          <a:xfrm>
            <a:off x="0" y="3429000"/>
            <a:ext cx="2971800" cy="1752600"/>
          </a:xfrm>
          <a:prstGeom prst="ellipse">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7413" name="Rectangle 2"/>
          <p:cNvSpPr>
            <a:spLocks noGrp="1" noChangeArrowheads="1"/>
          </p:cNvSpPr>
          <p:nvPr>
            <p:ph type="title"/>
          </p:nvPr>
        </p:nvSpPr>
        <p:spPr>
          <a:xfrm>
            <a:off x="685800" y="228600"/>
            <a:ext cx="8153400" cy="1143000"/>
          </a:xfrm>
        </p:spPr>
        <p:txBody>
          <a:bodyPr/>
          <a:lstStyle/>
          <a:p>
            <a:r>
              <a:rPr lang="en-US" dirty="0" smtClean="0"/>
              <a:t>Spatial Path Scheduling: SPS (1/2)</a:t>
            </a:r>
          </a:p>
        </p:txBody>
      </p:sp>
      <p:grpSp>
        <p:nvGrpSpPr>
          <p:cNvPr id="4" name="Group 113"/>
          <p:cNvGrpSpPr>
            <a:grpSpLocks/>
          </p:cNvGrpSpPr>
          <p:nvPr/>
        </p:nvGrpSpPr>
        <p:grpSpPr bwMode="auto">
          <a:xfrm>
            <a:off x="228600" y="3530600"/>
            <a:ext cx="2376487" cy="1270000"/>
            <a:chOff x="591" y="2208"/>
            <a:chExt cx="1497" cy="800"/>
          </a:xfrm>
        </p:grpSpPr>
        <p:sp>
          <p:nvSpPr>
            <p:cNvPr id="2227205" name="Oval 5"/>
            <p:cNvSpPr>
              <a:spLocks noChangeAspect="1" noChangeArrowheads="1"/>
            </p:cNvSpPr>
            <p:nvPr/>
          </p:nvSpPr>
          <p:spPr bwMode="auto">
            <a:xfrm>
              <a:off x="591" y="2863"/>
              <a:ext cx="213" cy="145"/>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27206" name="Oval 6"/>
            <p:cNvSpPr>
              <a:spLocks noChangeAspect="1" noChangeArrowheads="1"/>
            </p:cNvSpPr>
            <p:nvPr/>
          </p:nvSpPr>
          <p:spPr bwMode="auto">
            <a:xfrm>
              <a:off x="911" y="2863"/>
              <a:ext cx="213" cy="145"/>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27207" name="Oval 7"/>
            <p:cNvSpPr>
              <a:spLocks noChangeAspect="1" noChangeArrowheads="1"/>
            </p:cNvSpPr>
            <p:nvPr/>
          </p:nvSpPr>
          <p:spPr bwMode="auto">
            <a:xfrm>
              <a:off x="1232" y="2863"/>
              <a:ext cx="214" cy="145"/>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27210" name="Oval 10"/>
            <p:cNvSpPr>
              <a:spLocks noChangeAspect="1" noChangeArrowheads="1"/>
            </p:cNvSpPr>
            <p:nvPr/>
          </p:nvSpPr>
          <p:spPr bwMode="auto">
            <a:xfrm>
              <a:off x="1232" y="2208"/>
              <a:ext cx="214" cy="145"/>
            </a:xfrm>
            <a:prstGeom prst="ellipse">
              <a:avLst/>
            </a:prstGeom>
            <a:gradFill rotWithShape="0">
              <a:gsLst>
                <a:gs pos="0">
                  <a:schemeClr val="accent1"/>
                </a:gs>
                <a:gs pos="100000">
                  <a:schemeClr val="accent1">
                    <a:gamma/>
                    <a:shade val="72549"/>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17450" name="Oval 13"/>
            <p:cNvSpPr>
              <a:spLocks noChangeAspect="1" noChangeArrowheads="1"/>
            </p:cNvSpPr>
            <p:nvPr/>
          </p:nvSpPr>
          <p:spPr bwMode="auto">
            <a:xfrm>
              <a:off x="1081" y="2572"/>
              <a:ext cx="214" cy="145"/>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17451" name="AutoShape 36"/>
            <p:cNvCxnSpPr>
              <a:cxnSpLocks noChangeShapeType="1"/>
              <a:stCxn id="2227205" idx="0"/>
              <a:endCxn id="2227210" idx="4"/>
            </p:cNvCxnSpPr>
            <p:nvPr/>
          </p:nvCxnSpPr>
          <p:spPr bwMode="auto">
            <a:xfrm rot="-5400000">
              <a:off x="764" y="2287"/>
              <a:ext cx="510" cy="641"/>
            </a:xfrm>
            <a:prstGeom prst="curvedConnector3">
              <a:avLst>
                <a:gd name="adj1" fmla="val 76468"/>
              </a:avLst>
            </a:prstGeom>
            <a:noFill/>
            <a:ln w="12700">
              <a:solidFill>
                <a:schemeClr val="tx1"/>
              </a:solidFill>
              <a:round/>
              <a:headEnd type="none" w="sm" len="sm"/>
              <a:tailEnd type="triangle" w="sm" len="sm"/>
            </a:ln>
          </p:spPr>
        </p:cxnSp>
        <p:cxnSp>
          <p:nvCxnSpPr>
            <p:cNvPr id="17452" name="AutoShape 37"/>
            <p:cNvCxnSpPr>
              <a:cxnSpLocks noChangeShapeType="1"/>
              <a:stCxn id="17450" idx="0"/>
              <a:endCxn id="2227210" idx="4"/>
            </p:cNvCxnSpPr>
            <p:nvPr/>
          </p:nvCxnSpPr>
          <p:spPr bwMode="auto">
            <a:xfrm rot="-5400000">
              <a:off x="1154" y="2387"/>
              <a:ext cx="219" cy="151"/>
            </a:xfrm>
            <a:prstGeom prst="curvedConnector3">
              <a:avLst>
                <a:gd name="adj1" fmla="val 49773"/>
              </a:avLst>
            </a:prstGeom>
            <a:noFill/>
            <a:ln w="12700">
              <a:solidFill>
                <a:schemeClr val="tx1"/>
              </a:solidFill>
              <a:round/>
              <a:headEnd type="none" w="sm" len="sm"/>
              <a:tailEnd type="triangle" w="sm" len="sm"/>
            </a:ln>
          </p:spPr>
        </p:cxnSp>
        <p:cxnSp>
          <p:nvCxnSpPr>
            <p:cNvPr id="17453" name="AutoShape 38"/>
            <p:cNvCxnSpPr>
              <a:cxnSpLocks noChangeShapeType="1"/>
              <a:stCxn id="2227206" idx="0"/>
              <a:endCxn id="17450" idx="4"/>
            </p:cNvCxnSpPr>
            <p:nvPr/>
          </p:nvCxnSpPr>
          <p:spPr bwMode="auto">
            <a:xfrm rot="-5400000">
              <a:off x="1030" y="2705"/>
              <a:ext cx="146" cy="170"/>
            </a:xfrm>
            <a:prstGeom prst="curvedConnector3">
              <a:avLst>
                <a:gd name="adj1" fmla="val 50000"/>
              </a:avLst>
            </a:prstGeom>
            <a:noFill/>
            <a:ln w="12700">
              <a:solidFill>
                <a:schemeClr val="tx1"/>
              </a:solidFill>
              <a:round/>
              <a:headEnd type="none" w="sm" len="sm"/>
              <a:tailEnd type="triangle" w="sm" len="sm"/>
            </a:ln>
          </p:spPr>
        </p:cxnSp>
        <p:sp>
          <p:nvSpPr>
            <p:cNvPr id="2227209" name="Oval 9"/>
            <p:cNvSpPr>
              <a:spLocks noChangeAspect="1" noChangeArrowheads="1"/>
            </p:cNvSpPr>
            <p:nvPr/>
          </p:nvSpPr>
          <p:spPr bwMode="auto">
            <a:xfrm>
              <a:off x="1874" y="2863"/>
              <a:ext cx="214" cy="145"/>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17455" name="AutoShape 41"/>
            <p:cNvCxnSpPr>
              <a:cxnSpLocks noChangeShapeType="1"/>
              <a:stCxn id="2227209" idx="0"/>
              <a:endCxn id="2227210" idx="4"/>
            </p:cNvCxnSpPr>
            <p:nvPr/>
          </p:nvCxnSpPr>
          <p:spPr bwMode="auto">
            <a:xfrm rot="5400000" flipH="1">
              <a:off x="1405" y="2287"/>
              <a:ext cx="510" cy="642"/>
            </a:xfrm>
            <a:prstGeom prst="curvedConnector3">
              <a:avLst>
                <a:gd name="adj1" fmla="val 78431"/>
              </a:avLst>
            </a:prstGeom>
            <a:noFill/>
            <a:ln w="19050">
              <a:solidFill>
                <a:schemeClr val="tx1"/>
              </a:solidFill>
              <a:round/>
              <a:headEnd type="none" w="sm" len="sm"/>
              <a:tailEnd type="triangle" w="sm" len="sm"/>
            </a:ln>
          </p:spPr>
        </p:cxnSp>
        <p:cxnSp>
          <p:nvCxnSpPr>
            <p:cNvPr id="17456" name="AutoShape 42"/>
            <p:cNvCxnSpPr>
              <a:cxnSpLocks noChangeShapeType="1"/>
              <a:stCxn id="2227207" idx="0"/>
              <a:endCxn id="17450" idx="4"/>
            </p:cNvCxnSpPr>
            <p:nvPr/>
          </p:nvCxnSpPr>
          <p:spPr bwMode="auto">
            <a:xfrm rot="5400000" flipH="1">
              <a:off x="1191" y="2714"/>
              <a:ext cx="146" cy="151"/>
            </a:xfrm>
            <a:prstGeom prst="curvedConnector3">
              <a:avLst>
                <a:gd name="adj1" fmla="val 50000"/>
              </a:avLst>
            </a:prstGeom>
            <a:noFill/>
            <a:ln w="25400">
              <a:solidFill>
                <a:schemeClr val="tx1"/>
              </a:solidFill>
              <a:round/>
              <a:headEnd type="none" w="sm" len="sm"/>
              <a:tailEnd type="triangle" w="sm" len="sm"/>
            </a:ln>
          </p:spPr>
        </p:cxnSp>
        <p:sp>
          <p:nvSpPr>
            <p:cNvPr id="2227208" name="Oval 8"/>
            <p:cNvSpPr>
              <a:spLocks noChangeAspect="1" noChangeArrowheads="1"/>
            </p:cNvSpPr>
            <p:nvPr/>
          </p:nvSpPr>
          <p:spPr bwMode="auto">
            <a:xfrm>
              <a:off x="1553" y="2863"/>
              <a:ext cx="213" cy="145"/>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17458" name="AutoShape 43"/>
            <p:cNvCxnSpPr>
              <a:cxnSpLocks noChangeShapeType="1"/>
              <a:stCxn id="2227208" idx="0"/>
              <a:endCxn id="2227210" idx="4"/>
            </p:cNvCxnSpPr>
            <p:nvPr/>
          </p:nvCxnSpPr>
          <p:spPr bwMode="auto">
            <a:xfrm rot="5400000" flipH="1">
              <a:off x="1245" y="2447"/>
              <a:ext cx="510" cy="321"/>
            </a:xfrm>
            <a:prstGeom prst="curvedConnector3">
              <a:avLst>
                <a:gd name="adj1" fmla="val 50000"/>
              </a:avLst>
            </a:prstGeom>
            <a:noFill/>
            <a:ln w="12700">
              <a:solidFill>
                <a:schemeClr val="tx1"/>
              </a:solidFill>
              <a:round/>
              <a:headEnd type="none" w="sm" len="sm"/>
              <a:tailEnd type="triangle" w="sm" len="sm"/>
            </a:ln>
          </p:spPr>
        </p:cxnSp>
      </p:grpSp>
      <p:grpSp>
        <p:nvGrpSpPr>
          <p:cNvPr id="8" name="Group 119"/>
          <p:cNvGrpSpPr>
            <a:grpSpLocks/>
          </p:cNvGrpSpPr>
          <p:nvPr/>
        </p:nvGrpSpPr>
        <p:grpSpPr bwMode="auto">
          <a:xfrm>
            <a:off x="609600" y="2667000"/>
            <a:ext cx="5321300" cy="3332162"/>
            <a:chOff x="872" y="1645"/>
            <a:chExt cx="3376" cy="2147"/>
          </a:xfrm>
        </p:grpSpPr>
        <p:sp>
          <p:nvSpPr>
            <p:cNvPr id="17418" name="Rectangle 18"/>
            <p:cNvSpPr>
              <a:spLocks noChangeAspect="1" noChangeArrowheads="1"/>
            </p:cNvSpPr>
            <p:nvPr/>
          </p:nvSpPr>
          <p:spPr bwMode="auto">
            <a:xfrm>
              <a:off x="872" y="3550"/>
              <a:ext cx="620" cy="154"/>
            </a:xfrm>
            <a:prstGeom prst="rect">
              <a:avLst/>
            </a:prstGeom>
            <a:noFill/>
            <a:ln w="12700">
              <a:noFill/>
              <a:miter lim="800000"/>
              <a:headEnd type="none" w="sm" len="sm"/>
              <a:tailEnd type="none" w="sm" len="sm"/>
            </a:ln>
          </p:spPr>
          <p:txBody>
            <a:bodyPr wrap="none" lIns="0" tIns="0" rIns="0" bIns="0" anchor="ctr">
              <a:spAutoFit/>
            </a:bodyPr>
            <a:lstStyle/>
            <a:p>
              <a:r>
                <a:rPr lang="en-US" sz="2000">
                  <a:latin typeface="Trebuchet MS" pitchFamily="16" charset="0"/>
                </a:rPr>
                <a:t>Features</a:t>
              </a:r>
            </a:p>
          </p:txBody>
        </p:sp>
        <p:sp>
          <p:nvSpPr>
            <p:cNvPr id="17419" name="Rectangle 21"/>
            <p:cNvSpPr>
              <a:spLocks noChangeArrowheads="1"/>
            </p:cNvSpPr>
            <p:nvPr/>
          </p:nvSpPr>
          <p:spPr bwMode="auto">
            <a:xfrm>
              <a:off x="897" y="1711"/>
              <a:ext cx="758" cy="346"/>
            </a:xfrm>
            <a:prstGeom prst="rect">
              <a:avLst/>
            </a:prstGeom>
            <a:noFill/>
            <a:ln w="12700">
              <a:noFill/>
              <a:miter lim="800000"/>
              <a:headEnd type="none" w="sm" len="sm"/>
              <a:tailEnd type="none" w="sm" len="sm"/>
            </a:ln>
          </p:spPr>
          <p:txBody>
            <a:bodyPr wrap="none" lIns="0" tIns="0" rIns="0" bIns="0" anchor="ctr">
              <a:spAutoFit/>
            </a:bodyPr>
            <a:lstStyle/>
            <a:p>
              <a:r>
                <a:rPr lang="en-US" sz="2000">
                  <a:latin typeface="Trebuchet MS" pitchFamily="16" charset="0"/>
                </a:rPr>
                <a:t>Placement</a:t>
              </a:r>
            </a:p>
            <a:p>
              <a:pPr>
                <a:spcBef>
                  <a:spcPct val="20000"/>
                </a:spcBef>
              </a:pPr>
              <a:r>
                <a:rPr lang="en-US" sz="2000">
                  <a:latin typeface="Trebuchet MS" pitchFamily="16" charset="0"/>
                </a:rPr>
                <a:t>cost</a:t>
              </a:r>
            </a:p>
          </p:txBody>
        </p:sp>
        <p:cxnSp>
          <p:nvCxnSpPr>
            <p:cNvPr id="17420" name="AutoShape 31"/>
            <p:cNvCxnSpPr>
              <a:cxnSpLocks noChangeShapeType="1"/>
            </p:cNvCxnSpPr>
            <p:nvPr/>
          </p:nvCxnSpPr>
          <p:spPr bwMode="auto">
            <a:xfrm rot="-5400000">
              <a:off x="2104" y="880"/>
              <a:ext cx="563" cy="2093"/>
            </a:xfrm>
            <a:prstGeom prst="curvedConnector3">
              <a:avLst>
                <a:gd name="adj1" fmla="val 49912"/>
              </a:avLst>
            </a:prstGeom>
            <a:noFill/>
            <a:ln w="12700">
              <a:solidFill>
                <a:schemeClr val="tx1"/>
              </a:solidFill>
              <a:round/>
              <a:headEnd type="none" w="sm" len="sm"/>
              <a:tailEnd type="stealth" w="med" len="med"/>
            </a:ln>
          </p:spPr>
        </p:cxnSp>
        <p:sp>
          <p:nvSpPr>
            <p:cNvPr id="17421" name="Freeform 49"/>
            <p:cNvSpPr>
              <a:spLocks/>
            </p:cNvSpPr>
            <p:nvPr/>
          </p:nvSpPr>
          <p:spPr bwMode="auto">
            <a:xfrm>
              <a:off x="1368" y="1680"/>
              <a:ext cx="2880" cy="2112"/>
            </a:xfrm>
            <a:custGeom>
              <a:avLst/>
              <a:gdLst>
                <a:gd name="T0" fmla="*/ 2880 w 2880"/>
                <a:gd name="T1" fmla="*/ 0 h 2168"/>
                <a:gd name="T2" fmla="*/ 2352 w 2880"/>
                <a:gd name="T3" fmla="*/ 1104 h 2168"/>
                <a:gd name="T4" fmla="*/ 1296 w 2880"/>
                <a:gd name="T5" fmla="*/ 2016 h 2168"/>
                <a:gd name="T6" fmla="*/ 336 w 2880"/>
                <a:gd name="T7" fmla="*/ 2016 h 2168"/>
                <a:gd name="T8" fmla="*/ 0 w 2880"/>
                <a:gd name="T9" fmla="*/ 1488 h 2168"/>
                <a:gd name="T10" fmla="*/ 0 60000 65536"/>
                <a:gd name="T11" fmla="*/ 0 60000 65536"/>
                <a:gd name="T12" fmla="*/ 0 60000 65536"/>
                <a:gd name="T13" fmla="*/ 0 60000 65536"/>
                <a:gd name="T14" fmla="*/ 0 60000 65536"/>
                <a:gd name="T15" fmla="*/ 0 w 2880"/>
                <a:gd name="T16" fmla="*/ 0 h 2168"/>
                <a:gd name="T17" fmla="*/ 2880 w 2880"/>
                <a:gd name="T18" fmla="*/ 2168 h 2168"/>
              </a:gdLst>
              <a:ahLst/>
              <a:cxnLst>
                <a:cxn ang="T10">
                  <a:pos x="T0" y="T1"/>
                </a:cxn>
                <a:cxn ang="T11">
                  <a:pos x="T2" y="T3"/>
                </a:cxn>
                <a:cxn ang="T12">
                  <a:pos x="T4" y="T5"/>
                </a:cxn>
                <a:cxn ang="T13">
                  <a:pos x="T6" y="T7"/>
                </a:cxn>
                <a:cxn ang="T14">
                  <a:pos x="T8" y="T9"/>
                </a:cxn>
              </a:cxnLst>
              <a:rect l="T15" t="T16" r="T17" b="T18"/>
              <a:pathLst>
                <a:path w="2880" h="2168">
                  <a:moveTo>
                    <a:pt x="2880" y="0"/>
                  </a:moveTo>
                  <a:cubicBezTo>
                    <a:pt x="2748" y="384"/>
                    <a:pt x="2616" y="768"/>
                    <a:pt x="2352" y="1104"/>
                  </a:cubicBezTo>
                  <a:cubicBezTo>
                    <a:pt x="2088" y="1440"/>
                    <a:pt x="1632" y="1864"/>
                    <a:pt x="1296" y="2016"/>
                  </a:cubicBezTo>
                  <a:cubicBezTo>
                    <a:pt x="960" y="2168"/>
                    <a:pt x="552" y="2104"/>
                    <a:pt x="336" y="2016"/>
                  </a:cubicBezTo>
                  <a:cubicBezTo>
                    <a:pt x="120" y="1928"/>
                    <a:pt x="60" y="1708"/>
                    <a:pt x="0" y="1488"/>
                  </a:cubicBezTo>
                </a:path>
              </a:pathLst>
            </a:custGeom>
            <a:noFill/>
            <a:ln w="12700" cap="flat" cmpd="sng">
              <a:solidFill>
                <a:schemeClr val="tx1"/>
              </a:solidFill>
              <a:prstDash val="solid"/>
              <a:round/>
              <a:headEnd type="none" w="sm" len="sm"/>
              <a:tailEnd type="stealth" w="med" len="med"/>
            </a:ln>
          </p:spPr>
          <p:txBody>
            <a:bodyPr wrap="none" lIns="0" tIns="0" rIns="0" bIns="0" anchor="ctr"/>
            <a:lstStyle/>
            <a:p>
              <a:endParaRPr lang="en-US"/>
            </a:p>
          </p:txBody>
        </p:sp>
      </p:grpSp>
      <p:sp>
        <p:nvSpPr>
          <p:cNvPr id="2227320" name="Text Box 120"/>
          <p:cNvSpPr txBox="1">
            <a:spLocks noChangeArrowheads="1"/>
          </p:cNvSpPr>
          <p:nvPr/>
        </p:nvSpPr>
        <p:spPr bwMode="auto">
          <a:xfrm>
            <a:off x="325437" y="3886200"/>
            <a:ext cx="2165350" cy="771525"/>
          </a:xfrm>
          <a:prstGeom prst="rect">
            <a:avLst/>
          </a:prstGeom>
          <a:noFill/>
          <a:ln w="12700">
            <a:noFill/>
            <a:miter lim="800000"/>
            <a:headEnd type="none" w="sm" len="sm"/>
            <a:tailEnd type="none" w="sm" len="sm"/>
          </a:ln>
        </p:spPr>
        <p:txBody>
          <a:bodyPr anchor="ctr"/>
          <a:lstStyle/>
          <a:p>
            <a:pPr>
              <a:lnSpc>
                <a:spcPct val="95000"/>
              </a:lnSpc>
            </a:pPr>
            <a:r>
              <a:rPr lang="en-US" sz="2400" dirty="0" smtClean="0">
                <a:latin typeface="Trebuchet MS" pitchFamily="16" charset="0"/>
              </a:rPr>
              <a:t>Heuristics</a:t>
            </a:r>
            <a:endParaRPr lang="en-US" sz="2400" dirty="0">
              <a:latin typeface="Trebuchet MS" pitchFamily="16" charset="0"/>
            </a:endParaRPr>
          </a:p>
        </p:txBody>
      </p:sp>
      <p:grpSp>
        <p:nvGrpSpPr>
          <p:cNvPr id="35" name="Group 34"/>
          <p:cNvGrpSpPr/>
          <p:nvPr/>
        </p:nvGrpSpPr>
        <p:grpSpPr>
          <a:xfrm>
            <a:off x="4876065" y="4267200"/>
            <a:ext cx="1479550" cy="2357438"/>
            <a:chOff x="1870075" y="1219200"/>
            <a:chExt cx="1479550" cy="2357438"/>
          </a:xfrm>
        </p:grpSpPr>
        <p:sp>
          <p:nvSpPr>
            <p:cNvPr id="36" name="Oval 4"/>
            <p:cNvSpPr>
              <a:spLocks noChangeArrowheads="1"/>
            </p:cNvSpPr>
            <p:nvPr/>
          </p:nvSpPr>
          <p:spPr bwMode="auto">
            <a:xfrm>
              <a:off x="2262188" y="1219200"/>
              <a:ext cx="322262" cy="200025"/>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900">
                  <a:latin typeface="Trebuchet MS" pitchFamily="16" charset="0"/>
                </a:rPr>
                <a:t>R2</a:t>
              </a:r>
              <a:endParaRPr lang="en-US" sz="1000">
                <a:latin typeface="Trebuchet MS" pitchFamily="16" charset="0"/>
              </a:endParaRPr>
            </a:p>
          </p:txBody>
        </p:sp>
        <p:sp>
          <p:nvSpPr>
            <p:cNvPr id="37" name="Oval 5"/>
            <p:cNvSpPr>
              <a:spLocks noChangeArrowheads="1"/>
            </p:cNvSpPr>
            <p:nvPr/>
          </p:nvSpPr>
          <p:spPr bwMode="auto">
            <a:xfrm>
              <a:off x="1871663" y="156527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add</a:t>
              </a:r>
            </a:p>
          </p:txBody>
        </p:sp>
        <p:sp>
          <p:nvSpPr>
            <p:cNvPr id="38" name="Oval 6"/>
            <p:cNvSpPr>
              <a:spLocks noChangeArrowheads="1"/>
            </p:cNvSpPr>
            <p:nvPr/>
          </p:nvSpPr>
          <p:spPr bwMode="auto">
            <a:xfrm>
              <a:off x="1871663" y="1911350"/>
              <a:ext cx="320675"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dirty="0" err="1">
                  <a:latin typeface="Trebuchet MS" pitchFamily="16" charset="0"/>
                </a:rPr>
                <a:t>br</a:t>
              </a:r>
              <a:endParaRPr lang="en-US" sz="1000" dirty="0">
                <a:latin typeface="Trebuchet MS" pitchFamily="16" charset="0"/>
              </a:endParaRPr>
            </a:p>
          </p:txBody>
        </p:sp>
        <p:sp>
          <p:nvSpPr>
            <p:cNvPr id="39" name="Oval 11"/>
            <p:cNvSpPr>
              <a:spLocks noChangeArrowheads="1"/>
            </p:cNvSpPr>
            <p:nvPr/>
          </p:nvSpPr>
          <p:spPr bwMode="auto">
            <a:xfrm>
              <a:off x="2605088" y="157162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mul</a:t>
              </a:r>
            </a:p>
          </p:txBody>
        </p:sp>
        <p:sp>
          <p:nvSpPr>
            <p:cNvPr id="40" name="Oval 12"/>
            <p:cNvSpPr>
              <a:spLocks noChangeArrowheads="1"/>
            </p:cNvSpPr>
            <p:nvPr/>
          </p:nvSpPr>
          <p:spPr bwMode="auto">
            <a:xfrm>
              <a:off x="2362200" y="1917700"/>
              <a:ext cx="320675"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dirty="0">
                  <a:latin typeface="Trebuchet MS" pitchFamily="16" charset="0"/>
                </a:rPr>
                <a:t>ld</a:t>
              </a:r>
            </a:p>
          </p:txBody>
        </p:sp>
        <p:sp>
          <p:nvSpPr>
            <p:cNvPr id="41" name="Oval 13"/>
            <p:cNvSpPr>
              <a:spLocks noChangeArrowheads="1"/>
            </p:cNvSpPr>
            <p:nvPr/>
          </p:nvSpPr>
          <p:spPr bwMode="auto">
            <a:xfrm>
              <a:off x="2832100" y="1919288"/>
              <a:ext cx="322263" cy="200025"/>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ld</a:t>
              </a:r>
            </a:p>
          </p:txBody>
        </p:sp>
        <p:sp>
          <p:nvSpPr>
            <p:cNvPr id="42" name="Oval 14"/>
            <p:cNvSpPr>
              <a:spLocks noChangeArrowheads="1"/>
            </p:cNvSpPr>
            <p:nvPr/>
          </p:nvSpPr>
          <p:spPr bwMode="auto">
            <a:xfrm>
              <a:off x="2573338" y="2682875"/>
              <a:ext cx="320675" cy="198438"/>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mul</a:t>
              </a:r>
            </a:p>
          </p:txBody>
        </p:sp>
        <p:sp>
          <p:nvSpPr>
            <p:cNvPr id="43" name="Oval 18"/>
            <p:cNvSpPr>
              <a:spLocks noChangeArrowheads="1"/>
            </p:cNvSpPr>
            <p:nvPr/>
          </p:nvSpPr>
          <p:spPr bwMode="auto">
            <a:xfrm>
              <a:off x="3027363" y="2673350"/>
              <a:ext cx="322262" cy="198438"/>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900">
                  <a:latin typeface="Trebuchet MS" pitchFamily="16" charset="0"/>
                </a:rPr>
                <a:t>R1</a:t>
              </a:r>
              <a:endParaRPr lang="en-US" sz="1000">
                <a:latin typeface="Trebuchet MS" pitchFamily="16" charset="0"/>
              </a:endParaRPr>
            </a:p>
          </p:txBody>
        </p:sp>
        <p:sp>
          <p:nvSpPr>
            <p:cNvPr id="44" name="Oval 19"/>
            <p:cNvSpPr>
              <a:spLocks noChangeArrowheads="1"/>
            </p:cNvSpPr>
            <p:nvPr/>
          </p:nvSpPr>
          <p:spPr bwMode="auto">
            <a:xfrm>
              <a:off x="2795588" y="3046413"/>
              <a:ext cx="322262" cy="198437"/>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add</a:t>
              </a:r>
            </a:p>
          </p:txBody>
        </p:sp>
        <p:sp>
          <p:nvSpPr>
            <p:cNvPr id="45" name="Oval 20"/>
            <p:cNvSpPr>
              <a:spLocks noChangeArrowheads="1"/>
            </p:cNvSpPr>
            <p:nvPr/>
          </p:nvSpPr>
          <p:spPr bwMode="auto">
            <a:xfrm>
              <a:off x="2797175" y="3376613"/>
              <a:ext cx="322263" cy="200025"/>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800">
                  <a:latin typeface="Trebuchet MS" pitchFamily="16" charset="0"/>
                </a:rPr>
                <a:t>W1</a:t>
              </a:r>
              <a:endParaRPr lang="en-US" sz="1000">
                <a:latin typeface="Trebuchet MS" pitchFamily="16" charset="0"/>
              </a:endParaRPr>
            </a:p>
          </p:txBody>
        </p:sp>
        <p:sp>
          <p:nvSpPr>
            <p:cNvPr id="46" name="Oval 24"/>
            <p:cNvSpPr>
              <a:spLocks noChangeArrowheads="1"/>
            </p:cNvSpPr>
            <p:nvPr/>
          </p:nvSpPr>
          <p:spPr bwMode="auto">
            <a:xfrm>
              <a:off x="2362200" y="2290763"/>
              <a:ext cx="320675" cy="200025"/>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D0</a:t>
              </a:r>
            </a:p>
          </p:txBody>
        </p:sp>
        <p:sp>
          <p:nvSpPr>
            <p:cNvPr id="47" name="Oval 25"/>
            <p:cNvSpPr>
              <a:spLocks noChangeArrowheads="1"/>
            </p:cNvSpPr>
            <p:nvPr/>
          </p:nvSpPr>
          <p:spPr bwMode="auto">
            <a:xfrm>
              <a:off x="2832100" y="2292350"/>
              <a:ext cx="322263" cy="198438"/>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D1</a:t>
              </a:r>
            </a:p>
          </p:txBody>
        </p:sp>
        <p:sp>
          <p:nvSpPr>
            <p:cNvPr id="48" name="Oval 28"/>
            <p:cNvSpPr>
              <a:spLocks noChangeArrowheads="1"/>
            </p:cNvSpPr>
            <p:nvPr/>
          </p:nvSpPr>
          <p:spPr bwMode="auto">
            <a:xfrm>
              <a:off x="1870075" y="2292350"/>
              <a:ext cx="322263" cy="200025"/>
            </a:xfrm>
            <a:prstGeom prst="ellipse">
              <a:avLst/>
            </a:prstGeom>
            <a:gradFill rotWithShape="0">
              <a:gsLst>
                <a:gs pos="0">
                  <a:schemeClr val="accent1">
                    <a:gamma/>
                    <a:tint val="64706"/>
                    <a:invGamma/>
                  </a:schemeClr>
                </a:gs>
                <a:gs pos="100000">
                  <a:schemeClr val="accent1"/>
                </a:gs>
              </a:gsLst>
              <a:path path="shape">
                <a:fillToRect l="50000" t="50000" r="50000" b="50000"/>
              </a:path>
            </a:gradFill>
            <a:ln w="12700">
              <a:solidFill>
                <a:schemeClr val="tx1"/>
              </a:solidFill>
              <a:round/>
              <a:headEnd/>
              <a:tailEnd/>
            </a:ln>
            <a:effectLst>
              <a:outerShdw dist="35921" dir="2700000" algn="ctr" rotWithShape="0">
                <a:schemeClr val="tx1"/>
              </a:outerShdw>
            </a:effectLst>
          </p:spPr>
          <p:txBody>
            <a:bodyPr lIns="0" tIns="0" rIns="0" bIns="0" anchor="ctr"/>
            <a:lstStyle/>
            <a:p>
              <a:pPr>
                <a:defRPr/>
              </a:pPr>
              <a:r>
                <a:rPr lang="en-US" sz="1000">
                  <a:latin typeface="Trebuchet MS" pitchFamily="16" charset="0"/>
                </a:rPr>
                <a:t>ctrl</a:t>
              </a:r>
              <a:endParaRPr lang="en-US">
                <a:latin typeface="Trebuchet MS" pitchFamily="16" charset="0"/>
              </a:endParaRPr>
            </a:p>
          </p:txBody>
        </p:sp>
        <p:cxnSp>
          <p:nvCxnSpPr>
            <p:cNvPr id="50" name="AutoShape 170"/>
            <p:cNvCxnSpPr>
              <a:cxnSpLocks noChangeShapeType="1"/>
              <a:stCxn id="36" idx="4"/>
              <a:endCxn id="37" idx="0"/>
            </p:cNvCxnSpPr>
            <p:nvPr/>
          </p:nvCxnSpPr>
          <p:spPr bwMode="auto">
            <a:xfrm rot="5400000">
              <a:off x="2155032" y="1296193"/>
              <a:ext cx="146050" cy="392113"/>
            </a:xfrm>
            <a:prstGeom prst="curvedConnector3">
              <a:avLst>
                <a:gd name="adj1" fmla="val 50000"/>
              </a:avLst>
            </a:prstGeom>
            <a:noFill/>
            <a:ln w="12700">
              <a:solidFill>
                <a:schemeClr val="tx1"/>
              </a:solidFill>
              <a:round/>
              <a:headEnd type="none" w="sm" len="sm"/>
              <a:tailEnd type="stealth" w="sm" len="sm"/>
            </a:ln>
          </p:spPr>
        </p:cxnSp>
        <p:cxnSp>
          <p:nvCxnSpPr>
            <p:cNvPr id="51" name="AutoShape 171"/>
            <p:cNvCxnSpPr>
              <a:cxnSpLocks noChangeShapeType="1"/>
              <a:stCxn id="36" idx="4"/>
              <a:endCxn id="39" idx="0"/>
            </p:cNvCxnSpPr>
            <p:nvPr/>
          </p:nvCxnSpPr>
          <p:spPr bwMode="auto">
            <a:xfrm rot="16200000" flipH="1">
              <a:off x="2518569" y="1324769"/>
              <a:ext cx="152400" cy="341312"/>
            </a:xfrm>
            <a:prstGeom prst="curvedConnector3">
              <a:avLst>
                <a:gd name="adj1" fmla="val 50000"/>
              </a:avLst>
            </a:prstGeom>
            <a:noFill/>
            <a:ln w="12700">
              <a:solidFill>
                <a:schemeClr val="tx1"/>
              </a:solidFill>
              <a:round/>
              <a:headEnd type="none" w="sm" len="sm"/>
              <a:tailEnd type="stealth" w="sm" len="sm"/>
            </a:ln>
          </p:spPr>
        </p:cxnSp>
        <p:cxnSp>
          <p:nvCxnSpPr>
            <p:cNvPr id="52" name="AutoShape 172"/>
            <p:cNvCxnSpPr>
              <a:cxnSpLocks noChangeShapeType="1"/>
              <a:stCxn id="39" idx="4"/>
              <a:endCxn id="40" idx="0"/>
            </p:cNvCxnSpPr>
            <p:nvPr/>
          </p:nvCxnSpPr>
          <p:spPr bwMode="auto">
            <a:xfrm rot="5400000">
              <a:off x="2570163" y="1722438"/>
              <a:ext cx="147637" cy="242887"/>
            </a:xfrm>
            <a:prstGeom prst="curvedConnector3">
              <a:avLst>
                <a:gd name="adj1" fmla="val 49463"/>
              </a:avLst>
            </a:prstGeom>
            <a:noFill/>
            <a:ln w="12700">
              <a:solidFill>
                <a:schemeClr val="tx1"/>
              </a:solidFill>
              <a:round/>
              <a:headEnd type="none" w="sm" len="sm"/>
              <a:tailEnd type="stealth" w="sm" len="sm"/>
            </a:ln>
          </p:spPr>
        </p:cxnSp>
        <p:cxnSp>
          <p:nvCxnSpPr>
            <p:cNvPr id="53" name="AutoShape 173"/>
            <p:cNvCxnSpPr>
              <a:cxnSpLocks noChangeShapeType="1"/>
              <a:stCxn id="39" idx="4"/>
              <a:endCxn id="41" idx="0"/>
            </p:cNvCxnSpPr>
            <p:nvPr/>
          </p:nvCxnSpPr>
          <p:spPr bwMode="auto">
            <a:xfrm rot="16200000" flipH="1">
              <a:off x="2805112" y="1730376"/>
              <a:ext cx="149225" cy="228600"/>
            </a:xfrm>
            <a:prstGeom prst="curvedConnector3">
              <a:avLst>
                <a:gd name="adj1" fmla="val 50000"/>
              </a:avLst>
            </a:prstGeom>
            <a:noFill/>
            <a:ln w="12700">
              <a:solidFill>
                <a:schemeClr val="tx1"/>
              </a:solidFill>
              <a:round/>
              <a:headEnd type="none" w="sm" len="sm"/>
              <a:tailEnd type="stealth" w="sm" len="sm"/>
            </a:ln>
          </p:spPr>
        </p:cxnSp>
        <p:cxnSp>
          <p:nvCxnSpPr>
            <p:cNvPr id="54" name="AutoShape 174"/>
            <p:cNvCxnSpPr>
              <a:cxnSpLocks noChangeShapeType="1"/>
              <a:stCxn id="37" idx="4"/>
              <a:endCxn id="38" idx="0"/>
            </p:cNvCxnSpPr>
            <p:nvPr/>
          </p:nvCxnSpPr>
          <p:spPr bwMode="auto">
            <a:xfrm>
              <a:off x="2032000" y="1763713"/>
              <a:ext cx="0" cy="147637"/>
            </a:xfrm>
            <a:prstGeom prst="straightConnector1">
              <a:avLst/>
            </a:prstGeom>
            <a:noFill/>
            <a:ln w="12700">
              <a:solidFill>
                <a:schemeClr val="tx1"/>
              </a:solidFill>
              <a:round/>
              <a:headEnd type="none" w="sm" len="sm"/>
              <a:tailEnd type="stealth" w="sm" len="sm"/>
            </a:ln>
          </p:spPr>
        </p:cxnSp>
        <p:cxnSp>
          <p:nvCxnSpPr>
            <p:cNvPr id="55" name="AutoShape 175"/>
            <p:cNvCxnSpPr>
              <a:cxnSpLocks noChangeShapeType="1"/>
              <a:stCxn id="38" idx="4"/>
              <a:endCxn id="48" idx="0"/>
            </p:cNvCxnSpPr>
            <p:nvPr/>
          </p:nvCxnSpPr>
          <p:spPr bwMode="auto">
            <a:xfrm>
              <a:off x="2032000" y="2111375"/>
              <a:ext cx="0" cy="180975"/>
            </a:xfrm>
            <a:prstGeom prst="straightConnector1">
              <a:avLst/>
            </a:prstGeom>
            <a:noFill/>
            <a:ln w="12700">
              <a:solidFill>
                <a:schemeClr val="tx1"/>
              </a:solidFill>
              <a:round/>
              <a:headEnd type="none" w="sm" len="sm"/>
              <a:tailEnd type="stealth" w="sm" len="sm"/>
            </a:ln>
          </p:spPr>
        </p:cxnSp>
        <p:cxnSp>
          <p:nvCxnSpPr>
            <p:cNvPr id="56" name="AutoShape 176"/>
            <p:cNvCxnSpPr>
              <a:cxnSpLocks noChangeShapeType="1"/>
              <a:stCxn id="40" idx="4"/>
              <a:endCxn id="46" idx="0"/>
            </p:cNvCxnSpPr>
            <p:nvPr/>
          </p:nvCxnSpPr>
          <p:spPr bwMode="auto">
            <a:xfrm>
              <a:off x="2522538" y="2117725"/>
              <a:ext cx="0" cy="173038"/>
            </a:xfrm>
            <a:prstGeom prst="straightConnector1">
              <a:avLst/>
            </a:prstGeom>
            <a:noFill/>
            <a:ln w="12700">
              <a:solidFill>
                <a:schemeClr val="tx1"/>
              </a:solidFill>
              <a:round/>
              <a:headEnd type="none" w="sm" len="sm"/>
              <a:tailEnd type="stealth" w="sm" len="sm"/>
            </a:ln>
          </p:spPr>
        </p:cxnSp>
        <p:cxnSp>
          <p:nvCxnSpPr>
            <p:cNvPr id="57" name="AutoShape 177"/>
            <p:cNvCxnSpPr>
              <a:cxnSpLocks noChangeShapeType="1"/>
              <a:stCxn id="41" idx="4"/>
              <a:endCxn id="47" idx="0"/>
            </p:cNvCxnSpPr>
            <p:nvPr/>
          </p:nvCxnSpPr>
          <p:spPr bwMode="auto">
            <a:xfrm>
              <a:off x="2994025" y="2119313"/>
              <a:ext cx="0" cy="173037"/>
            </a:xfrm>
            <a:prstGeom prst="straightConnector1">
              <a:avLst/>
            </a:prstGeom>
            <a:noFill/>
            <a:ln w="12700">
              <a:solidFill>
                <a:schemeClr val="tx1"/>
              </a:solidFill>
              <a:round/>
              <a:headEnd type="none" w="sm" len="sm"/>
              <a:tailEnd type="stealth" w="sm" len="sm"/>
            </a:ln>
          </p:spPr>
        </p:cxnSp>
        <p:cxnSp>
          <p:nvCxnSpPr>
            <p:cNvPr id="58" name="AutoShape 178"/>
            <p:cNvCxnSpPr>
              <a:cxnSpLocks noChangeShapeType="1"/>
              <a:stCxn id="47" idx="4"/>
              <a:endCxn id="42" idx="0"/>
            </p:cNvCxnSpPr>
            <p:nvPr/>
          </p:nvCxnSpPr>
          <p:spPr bwMode="auto">
            <a:xfrm rot="5400000">
              <a:off x="2767806" y="2456657"/>
              <a:ext cx="192087" cy="260350"/>
            </a:xfrm>
            <a:prstGeom prst="curvedConnector3">
              <a:avLst>
                <a:gd name="adj1" fmla="val 49588"/>
              </a:avLst>
            </a:prstGeom>
            <a:noFill/>
            <a:ln w="12700">
              <a:solidFill>
                <a:schemeClr val="tx1"/>
              </a:solidFill>
              <a:round/>
              <a:headEnd type="none" w="sm" len="sm"/>
              <a:tailEnd type="stealth" w="sm" len="sm"/>
            </a:ln>
          </p:spPr>
        </p:cxnSp>
        <p:cxnSp>
          <p:nvCxnSpPr>
            <p:cNvPr id="59" name="AutoShape 179"/>
            <p:cNvCxnSpPr>
              <a:cxnSpLocks noChangeShapeType="1"/>
              <a:stCxn id="46" idx="4"/>
              <a:endCxn id="42" idx="0"/>
            </p:cNvCxnSpPr>
            <p:nvPr/>
          </p:nvCxnSpPr>
          <p:spPr bwMode="auto">
            <a:xfrm rot="16200000" flipH="1">
              <a:off x="2532063" y="2481263"/>
              <a:ext cx="192087" cy="211137"/>
            </a:xfrm>
            <a:prstGeom prst="curvedConnector3">
              <a:avLst>
                <a:gd name="adj1" fmla="val 49588"/>
              </a:avLst>
            </a:prstGeom>
            <a:noFill/>
            <a:ln w="12700">
              <a:solidFill>
                <a:schemeClr val="tx1"/>
              </a:solidFill>
              <a:round/>
              <a:headEnd type="none" w="sm" len="sm"/>
              <a:tailEnd type="stealth" w="sm" len="sm"/>
            </a:ln>
          </p:spPr>
        </p:cxnSp>
        <p:cxnSp>
          <p:nvCxnSpPr>
            <p:cNvPr id="60" name="AutoShape 180"/>
            <p:cNvCxnSpPr>
              <a:cxnSpLocks noChangeShapeType="1"/>
              <a:stCxn id="42" idx="4"/>
              <a:endCxn id="44" idx="0"/>
            </p:cNvCxnSpPr>
            <p:nvPr/>
          </p:nvCxnSpPr>
          <p:spPr bwMode="auto">
            <a:xfrm rot="16200000" flipH="1">
              <a:off x="2763044" y="2851944"/>
              <a:ext cx="165100" cy="223838"/>
            </a:xfrm>
            <a:prstGeom prst="curvedConnector3">
              <a:avLst>
                <a:gd name="adj1" fmla="val 50000"/>
              </a:avLst>
            </a:prstGeom>
            <a:noFill/>
            <a:ln w="12700">
              <a:solidFill>
                <a:schemeClr val="tx1"/>
              </a:solidFill>
              <a:round/>
              <a:headEnd type="none" w="sm" len="sm"/>
              <a:tailEnd type="stealth" w="sm" len="sm"/>
            </a:ln>
          </p:spPr>
        </p:cxnSp>
        <p:cxnSp>
          <p:nvCxnSpPr>
            <p:cNvPr id="61" name="AutoShape 181"/>
            <p:cNvCxnSpPr>
              <a:cxnSpLocks noChangeShapeType="1"/>
              <a:stCxn id="43" idx="4"/>
              <a:endCxn id="44" idx="0"/>
            </p:cNvCxnSpPr>
            <p:nvPr/>
          </p:nvCxnSpPr>
          <p:spPr bwMode="auto">
            <a:xfrm rot="5400000">
              <a:off x="2986088" y="2843213"/>
              <a:ext cx="174625" cy="231775"/>
            </a:xfrm>
            <a:prstGeom prst="curvedConnector3">
              <a:avLst>
                <a:gd name="adj1" fmla="val 50000"/>
              </a:avLst>
            </a:prstGeom>
            <a:noFill/>
            <a:ln w="12700">
              <a:solidFill>
                <a:schemeClr val="tx1"/>
              </a:solidFill>
              <a:round/>
              <a:headEnd type="none" w="sm" len="sm"/>
              <a:tailEnd type="stealth" w="sm" len="sm"/>
            </a:ln>
          </p:spPr>
        </p:cxnSp>
        <p:cxnSp>
          <p:nvCxnSpPr>
            <p:cNvPr id="62" name="AutoShape 182"/>
            <p:cNvCxnSpPr>
              <a:cxnSpLocks noChangeShapeType="1"/>
              <a:stCxn id="44" idx="4"/>
              <a:endCxn id="45" idx="0"/>
            </p:cNvCxnSpPr>
            <p:nvPr/>
          </p:nvCxnSpPr>
          <p:spPr bwMode="auto">
            <a:xfrm>
              <a:off x="2957513" y="3244850"/>
              <a:ext cx="1587" cy="131763"/>
            </a:xfrm>
            <a:prstGeom prst="straightConnector1">
              <a:avLst/>
            </a:prstGeom>
            <a:noFill/>
            <a:ln w="12700">
              <a:solidFill>
                <a:schemeClr val="tx1"/>
              </a:solidFill>
              <a:round/>
              <a:headEnd type="none" w="sm" len="sm"/>
              <a:tailEnd type="stealth" w="sm" len="sm"/>
            </a:ln>
          </p:spPr>
        </p:cxnSp>
      </p:grpSp>
      <p:grpSp>
        <p:nvGrpSpPr>
          <p:cNvPr id="63" name="Group 62"/>
          <p:cNvGrpSpPr/>
          <p:nvPr/>
        </p:nvGrpSpPr>
        <p:grpSpPr>
          <a:xfrm>
            <a:off x="7044590" y="4729163"/>
            <a:ext cx="1880936" cy="1864141"/>
            <a:chOff x="7239000" y="2443163"/>
            <a:chExt cx="1880936" cy="1864141"/>
          </a:xfrm>
        </p:grpSpPr>
        <p:sp>
          <p:nvSpPr>
            <p:cNvPr id="64" name="Rectangle 165"/>
            <p:cNvSpPr>
              <a:spLocks noChangeArrowheads="1"/>
            </p:cNvSpPr>
            <p:nvPr/>
          </p:nvSpPr>
          <p:spPr bwMode="auto">
            <a:xfrm>
              <a:off x="7239000" y="2443163"/>
              <a:ext cx="1809750" cy="1819275"/>
            </a:xfrm>
            <a:prstGeom prst="rect">
              <a:avLst/>
            </a:prstGeom>
            <a:solidFill>
              <a:schemeClr val="tx1"/>
            </a:solidFill>
            <a:ln w="12700">
              <a:no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cxnSp>
          <p:nvCxnSpPr>
            <p:cNvPr id="65" name="AutoShape 145"/>
            <p:cNvCxnSpPr>
              <a:cxnSpLocks noChangeShapeType="1"/>
              <a:stCxn id="99" idx="2"/>
              <a:endCxn id="104" idx="0"/>
            </p:cNvCxnSpPr>
            <p:nvPr/>
          </p:nvCxnSpPr>
          <p:spPr bwMode="auto">
            <a:xfrm>
              <a:off x="8135938" y="2752725"/>
              <a:ext cx="0" cy="95250"/>
            </a:xfrm>
            <a:prstGeom prst="straightConnector1">
              <a:avLst/>
            </a:prstGeom>
            <a:noFill/>
            <a:ln w="12700">
              <a:solidFill>
                <a:schemeClr val="tx1"/>
              </a:solidFill>
              <a:round/>
              <a:headEnd type="none" w="sm" len="sm"/>
              <a:tailEnd type="triangle" w="sm" len="sm"/>
            </a:ln>
          </p:spPr>
        </p:cxnSp>
        <p:cxnSp>
          <p:nvCxnSpPr>
            <p:cNvPr id="66" name="AutoShape 146"/>
            <p:cNvCxnSpPr>
              <a:cxnSpLocks noChangeShapeType="1"/>
              <a:stCxn id="100" idx="2"/>
              <a:endCxn id="106" idx="0"/>
            </p:cNvCxnSpPr>
            <p:nvPr/>
          </p:nvCxnSpPr>
          <p:spPr bwMode="auto">
            <a:xfrm>
              <a:off x="8502650" y="2752725"/>
              <a:ext cx="0" cy="95250"/>
            </a:xfrm>
            <a:prstGeom prst="straightConnector1">
              <a:avLst/>
            </a:prstGeom>
            <a:noFill/>
            <a:ln w="12700">
              <a:solidFill>
                <a:schemeClr val="tx1"/>
              </a:solidFill>
              <a:round/>
              <a:headEnd type="none" w="sm" len="sm"/>
              <a:tailEnd type="triangle" w="sm" len="sm"/>
            </a:ln>
          </p:spPr>
        </p:cxnSp>
        <p:cxnSp>
          <p:nvCxnSpPr>
            <p:cNvPr id="67" name="AutoShape 147"/>
            <p:cNvCxnSpPr>
              <a:cxnSpLocks noChangeShapeType="1"/>
              <a:stCxn id="100" idx="2"/>
              <a:endCxn id="104" idx="3"/>
            </p:cNvCxnSpPr>
            <p:nvPr/>
          </p:nvCxnSpPr>
          <p:spPr bwMode="auto">
            <a:xfrm rot="5400000">
              <a:off x="8270875" y="2751138"/>
              <a:ext cx="230188" cy="233362"/>
            </a:xfrm>
            <a:prstGeom prst="bentConnector2">
              <a:avLst/>
            </a:prstGeom>
            <a:noFill/>
            <a:ln w="12700">
              <a:solidFill>
                <a:schemeClr val="tx1"/>
              </a:solidFill>
              <a:miter lim="800000"/>
              <a:headEnd type="none" w="sm" len="sm"/>
              <a:tailEnd type="triangle" w="sm" len="sm"/>
            </a:ln>
          </p:spPr>
        </p:cxnSp>
        <p:cxnSp>
          <p:nvCxnSpPr>
            <p:cNvPr id="68" name="AutoShape 148"/>
            <p:cNvCxnSpPr>
              <a:cxnSpLocks noChangeShapeType="1"/>
              <a:stCxn id="104" idx="1"/>
              <a:endCxn id="88" idx="0"/>
            </p:cNvCxnSpPr>
            <p:nvPr/>
          </p:nvCxnSpPr>
          <p:spPr bwMode="auto">
            <a:xfrm rot="10800000" flipV="1">
              <a:off x="7770813" y="2982913"/>
              <a:ext cx="230187" cy="596900"/>
            </a:xfrm>
            <a:prstGeom prst="bentConnector2">
              <a:avLst/>
            </a:prstGeom>
            <a:noFill/>
            <a:ln w="12700">
              <a:solidFill>
                <a:schemeClr val="tx1"/>
              </a:solidFill>
              <a:miter lim="800000"/>
              <a:headEnd type="none" w="sm" len="sm"/>
              <a:tailEnd type="triangle" w="sm" len="sm"/>
            </a:ln>
          </p:spPr>
        </p:cxnSp>
        <p:cxnSp>
          <p:nvCxnSpPr>
            <p:cNvPr id="69" name="AutoShape 149"/>
            <p:cNvCxnSpPr>
              <a:cxnSpLocks noChangeShapeType="1"/>
              <a:stCxn id="88" idx="0"/>
              <a:endCxn id="87" idx="3"/>
            </p:cNvCxnSpPr>
            <p:nvPr/>
          </p:nvCxnSpPr>
          <p:spPr bwMode="auto">
            <a:xfrm rot="5400000" flipH="1">
              <a:off x="7176294" y="2985294"/>
              <a:ext cx="962025" cy="227013"/>
            </a:xfrm>
            <a:prstGeom prst="bentConnector2">
              <a:avLst/>
            </a:prstGeom>
            <a:noFill/>
            <a:ln w="12700">
              <a:solidFill>
                <a:schemeClr val="tx1"/>
              </a:solidFill>
              <a:miter lim="800000"/>
              <a:headEnd type="none" w="sm" len="sm"/>
              <a:tailEnd type="triangle" w="sm" len="sm"/>
            </a:ln>
          </p:spPr>
        </p:cxnSp>
        <p:cxnSp>
          <p:nvCxnSpPr>
            <p:cNvPr id="70" name="AutoShape 150"/>
            <p:cNvCxnSpPr>
              <a:cxnSpLocks noChangeShapeType="1"/>
              <a:stCxn id="106" idx="1"/>
              <a:endCxn id="102" idx="3"/>
            </p:cNvCxnSpPr>
            <p:nvPr/>
          </p:nvCxnSpPr>
          <p:spPr bwMode="auto">
            <a:xfrm flipH="1">
              <a:off x="7905750" y="2982913"/>
              <a:ext cx="461963" cy="0"/>
            </a:xfrm>
            <a:prstGeom prst="straightConnector1">
              <a:avLst/>
            </a:prstGeom>
            <a:noFill/>
            <a:ln w="12700">
              <a:solidFill>
                <a:schemeClr val="tx1"/>
              </a:solidFill>
              <a:round/>
              <a:headEnd type="none" w="sm" len="sm"/>
              <a:tailEnd type="triangle" w="sm" len="sm"/>
            </a:ln>
          </p:spPr>
        </p:cxnSp>
        <p:cxnSp>
          <p:nvCxnSpPr>
            <p:cNvPr id="71" name="AutoShape 151"/>
            <p:cNvCxnSpPr>
              <a:cxnSpLocks noChangeShapeType="1"/>
              <a:stCxn id="106" idx="2"/>
              <a:endCxn id="103" idx="3"/>
            </p:cNvCxnSpPr>
            <p:nvPr/>
          </p:nvCxnSpPr>
          <p:spPr bwMode="auto">
            <a:xfrm rot="5400000">
              <a:off x="8088312" y="2935288"/>
              <a:ext cx="231775" cy="596900"/>
            </a:xfrm>
            <a:prstGeom prst="bentConnector2">
              <a:avLst/>
            </a:prstGeom>
            <a:noFill/>
            <a:ln w="12700">
              <a:solidFill>
                <a:schemeClr val="tx1"/>
              </a:solidFill>
              <a:miter lim="800000"/>
              <a:headEnd type="none" w="sm" len="sm"/>
              <a:tailEnd type="triangle" w="sm" len="sm"/>
            </a:ln>
          </p:spPr>
        </p:cxnSp>
        <p:cxnSp>
          <p:nvCxnSpPr>
            <p:cNvPr id="72" name="AutoShape 152"/>
            <p:cNvCxnSpPr>
              <a:cxnSpLocks noChangeShapeType="1"/>
              <a:stCxn id="103" idx="1"/>
              <a:endCxn id="84" idx="3"/>
            </p:cNvCxnSpPr>
            <p:nvPr/>
          </p:nvCxnSpPr>
          <p:spPr bwMode="auto">
            <a:xfrm flipH="1">
              <a:off x="7543800" y="3349625"/>
              <a:ext cx="92075" cy="0"/>
            </a:xfrm>
            <a:prstGeom prst="straightConnector1">
              <a:avLst/>
            </a:prstGeom>
            <a:noFill/>
            <a:ln w="12700">
              <a:solidFill>
                <a:schemeClr val="tx1"/>
              </a:solidFill>
              <a:round/>
              <a:headEnd type="none" w="sm" len="sm"/>
              <a:tailEnd type="triangle" w="sm" len="sm"/>
            </a:ln>
          </p:spPr>
        </p:cxnSp>
        <p:cxnSp>
          <p:nvCxnSpPr>
            <p:cNvPr id="73" name="AutoShape 153"/>
            <p:cNvCxnSpPr>
              <a:cxnSpLocks noChangeShapeType="1"/>
              <a:stCxn id="102" idx="1"/>
              <a:endCxn id="83" idx="3"/>
            </p:cNvCxnSpPr>
            <p:nvPr/>
          </p:nvCxnSpPr>
          <p:spPr bwMode="auto">
            <a:xfrm flipH="1">
              <a:off x="7543800" y="2982913"/>
              <a:ext cx="92075" cy="0"/>
            </a:xfrm>
            <a:prstGeom prst="straightConnector1">
              <a:avLst/>
            </a:prstGeom>
            <a:noFill/>
            <a:ln w="12700">
              <a:solidFill>
                <a:schemeClr val="tx1"/>
              </a:solidFill>
              <a:round/>
              <a:headEnd type="none" w="sm" len="sm"/>
              <a:tailEnd type="triangle" w="sm" len="sm"/>
            </a:ln>
          </p:spPr>
        </p:cxnSp>
        <p:cxnSp>
          <p:nvCxnSpPr>
            <p:cNvPr id="74" name="AutoShape 154"/>
            <p:cNvCxnSpPr>
              <a:cxnSpLocks noChangeShapeType="1"/>
              <a:stCxn id="84" idx="3"/>
              <a:endCxn id="105" idx="1"/>
            </p:cNvCxnSpPr>
            <p:nvPr/>
          </p:nvCxnSpPr>
          <p:spPr bwMode="auto">
            <a:xfrm>
              <a:off x="7543800" y="3349625"/>
              <a:ext cx="457200" cy="0"/>
            </a:xfrm>
            <a:prstGeom prst="straightConnector1">
              <a:avLst/>
            </a:prstGeom>
            <a:noFill/>
            <a:ln w="12700">
              <a:solidFill>
                <a:schemeClr val="tx1"/>
              </a:solidFill>
              <a:round/>
              <a:headEnd type="none" w="sm" len="sm"/>
              <a:tailEnd type="triangle" w="sm" len="sm"/>
            </a:ln>
          </p:spPr>
        </p:cxnSp>
        <p:cxnSp>
          <p:nvCxnSpPr>
            <p:cNvPr id="75" name="AutoShape 155"/>
            <p:cNvCxnSpPr>
              <a:cxnSpLocks noChangeShapeType="1"/>
              <a:stCxn id="83" idx="3"/>
              <a:endCxn id="105" idx="0"/>
            </p:cNvCxnSpPr>
            <p:nvPr/>
          </p:nvCxnSpPr>
          <p:spPr bwMode="auto">
            <a:xfrm>
              <a:off x="7543800" y="2982913"/>
              <a:ext cx="592138" cy="231775"/>
            </a:xfrm>
            <a:prstGeom prst="bentConnector2">
              <a:avLst/>
            </a:prstGeom>
            <a:noFill/>
            <a:ln w="12700">
              <a:solidFill>
                <a:schemeClr val="tx1"/>
              </a:solidFill>
              <a:miter lim="800000"/>
              <a:headEnd type="none" w="sm" len="sm"/>
              <a:tailEnd type="triangle" w="sm" len="sm"/>
            </a:ln>
          </p:spPr>
        </p:cxnSp>
        <p:cxnSp>
          <p:nvCxnSpPr>
            <p:cNvPr id="76" name="AutoShape 156"/>
            <p:cNvCxnSpPr>
              <a:cxnSpLocks noChangeShapeType="1"/>
              <a:stCxn id="105" idx="3"/>
              <a:endCxn id="107" idx="1"/>
            </p:cNvCxnSpPr>
            <p:nvPr/>
          </p:nvCxnSpPr>
          <p:spPr bwMode="auto">
            <a:xfrm>
              <a:off x="8269288" y="3349625"/>
              <a:ext cx="98425" cy="0"/>
            </a:xfrm>
            <a:prstGeom prst="straightConnector1">
              <a:avLst/>
            </a:prstGeom>
            <a:noFill/>
            <a:ln w="12700">
              <a:solidFill>
                <a:schemeClr val="tx1"/>
              </a:solidFill>
              <a:round/>
              <a:headEnd type="none" w="sm" len="sm"/>
              <a:tailEnd type="triangle" w="sm" len="sm"/>
            </a:ln>
          </p:spPr>
        </p:cxnSp>
        <p:cxnSp>
          <p:nvCxnSpPr>
            <p:cNvPr id="77" name="AutoShape 157"/>
            <p:cNvCxnSpPr>
              <a:cxnSpLocks noChangeShapeType="1"/>
              <a:stCxn id="107" idx="0"/>
              <a:endCxn id="100" idx="2"/>
            </p:cNvCxnSpPr>
            <p:nvPr/>
          </p:nvCxnSpPr>
          <p:spPr bwMode="auto">
            <a:xfrm flipV="1">
              <a:off x="8502650" y="2752725"/>
              <a:ext cx="0" cy="461963"/>
            </a:xfrm>
            <a:prstGeom prst="straightConnector1">
              <a:avLst/>
            </a:prstGeom>
            <a:noFill/>
            <a:ln w="12700">
              <a:solidFill>
                <a:schemeClr val="tx1"/>
              </a:solidFill>
              <a:round/>
              <a:headEnd type="none" w="sm" len="sm"/>
              <a:tailEnd type="triangle" w="sm" len="sm"/>
            </a:ln>
          </p:spPr>
        </p:cxnSp>
        <p:grpSp>
          <p:nvGrpSpPr>
            <p:cNvPr id="78" name="Group 78"/>
            <p:cNvGrpSpPr>
              <a:grpSpLocks noChangeAspect="1"/>
            </p:cNvGrpSpPr>
            <p:nvPr/>
          </p:nvGrpSpPr>
          <p:grpSpPr bwMode="auto">
            <a:xfrm>
              <a:off x="7634287" y="2847975"/>
              <a:ext cx="1366836" cy="1365250"/>
              <a:chOff x="577" y="1344"/>
              <a:chExt cx="1613" cy="1613"/>
            </a:xfrm>
          </p:grpSpPr>
          <p:sp>
            <p:nvSpPr>
              <p:cNvPr id="121" name="Rectangle 79"/>
              <p:cNvSpPr>
                <a:spLocks noChangeAspect="1" noChangeArrowheads="1"/>
              </p:cNvSpPr>
              <p:nvPr/>
            </p:nvSpPr>
            <p:spPr bwMode="auto">
              <a:xfrm>
                <a:off x="577"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2" name="Rectangle 80"/>
              <p:cNvSpPr>
                <a:spLocks noChangeAspect="1" noChangeArrowheads="1"/>
              </p:cNvSpPr>
              <p:nvPr/>
            </p:nvSpPr>
            <p:spPr bwMode="auto">
              <a:xfrm>
                <a:off x="577"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3" name="Rectangle 81"/>
              <p:cNvSpPr>
                <a:spLocks noChangeAspect="1" noChangeArrowheads="1"/>
              </p:cNvSpPr>
              <p:nvPr/>
            </p:nvSpPr>
            <p:spPr bwMode="auto">
              <a:xfrm>
                <a:off x="577"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4" name="Rectangle 82"/>
              <p:cNvSpPr>
                <a:spLocks noChangeAspect="1" noChangeArrowheads="1"/>
              </p:cNvSpPr>
              <p:nvPr/>
            </p:nvSpPr>
            <p:spPr bwMode="auto">
              <a:xfrm>
                <a:off x="577"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5" name="Rectangle 83"/>
              <p:cNvSpPr>
                <a:spLocks noChangeAspect="1" noChangeArrowheads="1"/>
              </p:cNvSpPr>
              <p:nvPr/>
            </p:nvSpPr>
            <p:spPr bwMode="auto">
              <a:xfrm>
                <a:off x="1008"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6" name="Rectangle 84"/>
              <p:cNvSpPr>
                <a:spLocks noChangeAspect="1" noChangeArrowheads="1"/>
              </p:cNvSpPr>
              <p:nvPr/>
            </p:nvSpPr>
            <p:spPr bwMode="auto">
              <a:xfrm>
                <a:off x="1008"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7" name="Rectangle 85"/>
              <p:cNvSpPr>
                <a:spLocks noChangeAspect="1" noChangeArrowheads="1"/>
              </p:cNvSpPr>
              <p:nvPr/>
            </p:nvSpPr>
            <p:spPr bwMode="auto">
              <a:xfrm>
                <a:off x="1008"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8" name="Rectangle 86"/>
              <p:cNvSpPr>
                <a:spLocks noChangeAspect="1" noChangeArrowheads="1"/>
              </p:cNvSpPr>
              <p:nvPr/>
            </p:nvSpPr>
            <p:spPr bwMode="auto">
              <a:xfrm>
                <a:off x="1008"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29" name="Rectangle 87"/>
              <p:cNvSpPr>
                <a:spLocks noChangeAspect="1" noChangeArrowheads="1"/>
              </p:cNvSpPr>
              <p:nvPr/>
            </p:nvSpPr>
            <p:spPr bwMode="auto">
              <a:xfrm>
                <a:off x="1441"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0" name="Rectangle 88"/>
              <p:cNvSpPr>
                <a:spLocks noChangeAspect="1" noChangeArrowheads="1"/>
              </p:cNvSpPr>
              <p:nvPr/>
            </p:nvSpPr>
            <p:spPr bwMode="auto">
              <a:xfrm>
                <a:off x="1441"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1" name="Rectangle 89"/>
              <p:cNvSpPr>
                <a:spLocks noChangeAspect="1" noChangeArrowheads="1"/>
              </p:cNvSpPr>
              <p:nvPr/>
            </p:nvSpPr>
            <p:spPr bwMode="auto">
              <a:xfrm>
                <a:off x="1441"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2" name="Rectangle 90"/>
              <p:cNvSpPr>
                <a:spLocks noChangeAspect="1" noChangeArrowheads="1"/>
              </p:cNvSpPr>
              <p:nvPr/>
            </p:nvSpPr>
            <p:spPr bwMode="auto">
              <a:xfrm>
                <a:off x="1441"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3" name="Rectangle 91"/>
              <p:cNvSpPr>
                <a:spLocks noChangeAspect="1" noChangeArrowheads="1"/>
              </p:cNvSpPr>
              <p:nvPr/>
            </p:nvSpPr>
            <p:spPr bwMode="auto">
              <a:xfrm>
                <a:off x="1872" y="1344"/>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4" name="Rectangle 92"/>
              <p:cNvSpPr>
                <a:spLocks noChangeAspect="1" noChangeArrowheads="1"/>
              </p:cNvSpPr>
              <p:nvPr/>
            </p:nvSpPr>
            <p:spPr bwMode="auto">
              <a:xfrm>
                <a:off x="1872" y="1775"/>
                <a:ext cx="318" cy="319"/>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5" name="Rectangle 93"/>
              <p:cNvSpPr>
                <a:spLocks noChangeAspect="1" noChangeArrowheads="1"/>
              </p:cNvSpPr>
              <p:nvPr/>
            </p:nvSpPr>
            <p:spPr bwMode="auto">
              <a:xfrm>
                <a:off x="1872" y="2209"/>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sp>
            <p:nvSpPr>
              <p:cNvPr id="136" name="Rectangle 94"/>
              <p:cNvSpPr>
                <a:spLocks noChangeAspect="1" noChangeArrowheads="1"/>
              </p:cNvSpPr>
              <p:nvPr/>
            </p:nvSpPr>
            <p:spPr bwMode="auto">
              <a:xfrm>
                <a:off x="1872" y="2640"/>
                <a:ext cx="318" cy="317"/>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noFill/>
                <a:miter lim="800000"/>
                <a:headEnd/>
                <a:tailEnd type="none" w="med" len="lg"/>
              </a:ln>
              <a:effectLst/>
            </p:spPr>
            <p:txBody>
              <a:bodyPr wrap="none" anchor="ctr"/>
              <a:lstStyle/>
              <a:p>
                <a:pPr>
                  <a:buFont typeface="Wingdings" pitchFamily="16" charset="2"/>
                  <a:buChar char="n"/>
                  <a:defRPr/>
                </a:pPr>
                <a:endParaRPr lang="en-US" sz="1000">
                  <a:solidFill>
                    <a:schemeClr val="bg1"/>
                  </a:solidFill>
                  <a:latin typeface="Trebuchet MS" pitchFamily="16" charset="0"/>
                </a:endParaRPr>
              </a:p>
            </p:txBody>
          </p:sp>
        </p:grpSp>
        <p:sp>
          <p:nvSpPr>
            <p:cNvPr id="79" name="Rectangle 95"/>
            <p:cNvSpPr>
              <a:spLocks noChangeAspect="1" noChangeArrowheads="1"/>
            </p:cNvSpPr>
            <p:nvPr/>
          </p:nvSpPr>
          <p:spPr bwMode="auto">
            <a:xfrm>
              <a:off x="7239000" y="2443163"/>
              <a:ext cx="350838" cy="360362"/>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80" name="Rectangle 96"/>
            <p:cNvSpPr>
              <a:spLocks noChangeArrowheads="1"/>
            </p:cNvSpPr>
            <p:nvPr/>
          </p:nvSpPr>
          <p:spPr bwMode="auto">
            <a:xfrm>
              <a:off x="7239000" y="2803525"/>
              <a:ext cx="350838" cy="1462088"/>
            </a:xfrm>
            <a:prstGeom prst="rect">
              <a:avLst/>
            </a:prstGeom>
            <a:solidFill>
              <a:srgbClr val="E6E6E6"/>
            </a:solidFill>
            <a:ln w="12700">
              <a:solidFill>
                <a:schemeClr val="tx1"/>
              </a:solidFill>
              <a:miter lim="800000"/>
              <a:headEnd/>
              <a:tailEnd type="none" w="med" len="sm"/>
            </a:ln>
          </p:spPr>
          <p:txBody>
            <a:bodyPr anchor="ctr">
              <a:spAutoFit/>
            </a:bodyPr>
            <a:lstStyle/>
            <a:p>
              <a:endParaRPr lang="en-US"/>
            </a:p>
          </p:txBody>
        </p:sp>
        <p:sp>
          <p:nvSpPr>
            <p:cNvPr id="81" name="Rectangle 97"/>
            <p:cNvSpPr>
              <a:spLocks noChangeArrowheads="1"/>
            </p:cNvSpPr>
            <p:nvPr/>
          </p:nvSpPr>
          <p:spPr bwMode="auto">
            <a:xfrm>
              <a:off x="7589838" y="2443163"/>
              <a:ext cx="1462087" cy="365125"/>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82" name="Rectangle 98"/>
            <p:cNvSpPr>
              <a:spLocks noChangeArrowheads="1"/>
            </p:cNvSpPr>
            <p:nvPr/>
          </p:nvSpPr>
          <p:spPr bwMode="auto">
            <a:xfrm>
              <a:off x="7589838" y="2803525"/>
              <a:ext cx="1462087" cy="1462088"/>
            </a:xfrm>
            <a:prstGeom prst="rect">
              <a:avLst/>
            </a:prstGeom>
            <a:solidFill>
              <a:srgbClr val="E6E6E6"/>
            </a:solidFill>
            <a:ln w="12700">
              <a:solidFill>
                <a:schemeClr val="tx1"/>
              </a:solidFill>
              <a:miter lim="800000"/>
              <a:headEnd/>
              <a:tailEnd type="none" w="med" len="sm"/>
            </a:ln>
          </p:spPr>
          <p:txBody>
            <a:bodyPr wrap="none" anchor="ctr">
              <a:spAutoFit/>
            </a:bodyPr>
            <a:lstStyle/>
            <a:p>
              <a:endParaRPr lang="en-US"/>
            </a:p>
          </p:txBody>
        </p:sp>
        <p:sp>
          <p:nvSpPr>
            <p:cNvPr id="83" name="Rectangle 99"/>
            <p:cNvSpPr>
              <a:spLocks noChangeAspect="1" noChangeArrowheads="1"/>
            </p:cNvSpPr>
            <p:nvPr/>
          </p:nvSpPr>
          <p:spPr bwMode="auto">
            <a:xfrm>
              <a:off x="7273925" y="2847975"/>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84" name="Rectangle 100"/>
            <p:cNvSpPr>
              <a:spLocks noChangeAspect="1" noChangeArrowheads="1"/>
            </p:cNvSpPr>
            <p:nvPr/>
          </p:nvSpPr>
          <p:spPr bwMode="auto">
            <a:xfrm>
              <a:off x="7273925" y="3214688"/>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85" name="Rectangle 101"/>
            <p:cNvSpPr>
              <a:spLocks noChangeAspect="1" noChangeArrowheads="1"/>
            </p:cNvSpPr>
            <p:nvPr/>
          </p:nvSpPr>
          <p:spPr bwMode="auto">
            <a:xfrm>
              <a:off x="7273925" y="3579813"/>
              <a:ext cx="269875" cy="269875"/>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86" name="Rectangle 102"/>
            <p:cNvSpPr>
              <a:spLocks noChangeAspect="1" noChangeArrowheads="1"/>
            </p:cNvSpPr>
            <p:nvPr/>
          </p:nvSpPr>
          <p:spPr bwMode="auto">
            <a:xfrm>
              <a:off x="7273925" y="3946525"/>
              <a:ext cx="269875" cy="268288"/>
            </a:xfrm>
            <a:prstGeom prst="rect">
              <a:avLst/>
            </a:prstGeom>
            <a:gradFill rotWithShape="0">
              <a:gsLst>
                <a:gs pos="0">
                  <a:schemeClr val="accent2"/>
                </a:gs>
                <a:gs pos="100000">
                  <a:schemeClr val="accent2">
                    <a:gamma/>
                    <a:shade val="7647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87" name="Rectangle 103"/>
            <p:cNvSpPr>
              <a:spLocks noChangeAspect="1" noChangeArrowheads="1"/>
            </p:cNvSpPr>
            <p:nvPr/>
          </p:nvSpPr>
          <p:spPr bwMode="auto">
            <a:xfrm>
              <a:off x="7273925" y="2482850"/>
              <a:ext cx="269875" cy="269875"/>
            </a:xfrm>
            <a:prstGeom prst="rect">
              <a:avLst/>
            </a:prstGeom>
            <a:gradFill rotWithShape="0">
              <a:gsLst>
                <a:gs pos="0">
                  <a:schemeClr val="accent1"/>
                </a:gs>
                <a:gs pos="100000">
                  <a:schemeClr val="accent1">
                    <a:gamma/>
                    <a:shade val="78431"/>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solidFill>
                  <a:schemeClr val="bg1"/>
                </a:solidFill>
                <a:latin typeface="Trebuchet MS" pitchFamily="16" charset="0"/>
              </a:endParaRPr>
            </a:p>
          </p:txBody>
        </p:sp>
        <p:sp>
          <p:nvSpPr>
            <p:cNvPr id="88" name="Rectangle 106"/>
            <p:cNvSpPr>
              <a:spLocks noChangeAspect="1" noChangeArrowheads="1"/>
            </p:cNvSpPr>
            <p:nvPr/>
          </p:nvSpPr>
          <p:spPr bwMode="auto">
            <a:xfrm>
              <a:off x="7635875" y="3579813"/>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89" name="Rectangle 107"/>
            <p:cNvSpPr>
              <a:spLocks noChangeAspect="1" noChangeArrowheads="1"/>
            </p:cNvSpPr>
            <p:nvPr/>
          </p:nvSpPr>
          <p:spPr bwMode="auto">
            <a:xfrm>
              <a:off x="7635875" y="3946525"/>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0" name="Rectangle 110"/>
            <p:cNvSpPr>
              <a:spLocks noChangeAspect="1" noChangeArrowheads="1"/>
            </p:cNvSpPr>
            <p:nvPr/>
          </p:nvSpPr>
          <p:spPr bwMode="auto">
            <a:xfrm>
              <a:off x="8001000" y="3579813"/>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1" name="Rectangle 111"/>
            <p:cNvSpPr>
              <a:spLocks noChangeAspect="1" noChangeArrowheads="1"/>
            </p:cNvSpPr>
            <p:nvPr/>
          </p:nvSpPr>
          <p:spPr bwMode="auto">
            <a:xfrm>
              <a:off x="8001000" y="3946525"/>
              <a:ext cx="268288"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2" name="Rectangle 114"/>
            <p:cNvSpPr>
              <a:spLocks noChangeAspect="1" noChangeArrowheads="1"/>
            </p:cNvSpPr>
            <p:nvPr/>
          </p:nvSpPr>
          <p:spPr bwMode="auto">
            <a:xfrm>
              <a:off x="8367713" y="3579813"/>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3" name="Rectangle 115"/>
            <p:cNvSpPr>
              <a:spLocks noChangeAspect="1" noChangeArrowheads="1"/>
            </p:cNvSpPr>
            <p:nvPr/>
          </p:nvSpPr>
          <p:spPr bwMode="auto">
            <a:xfrm>
              <a:off x="8367713" y="3946525"/>
              <a:ext cx="269875"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4" name="Rectangle 116"/>
            <p:cNvSpPr>
              <a:spLocks noChangeAspect="1" noChangeArrowheads="1"/>
            </p:cNvSpPr>
            <p:nvPr/>
          </p:nvSpPr>
          <p:spPr bwMode="auto">
            <a:xfrm>
              <a:off x="8732838" y="2847975"/>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5" name="Rectangle 117"/>
            <p:cNvSpPr>
              <a:spLocks noChangeAspect="1" noChangeArrowheads="1"/>
            </p:cNvSpPr>
            <p:nvPr/>
          </p:nvSpPr>
          <p:spPr bwMode="auto">
            <a:xfrm>
              <a:off x="8732838" y="3214688"/>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6" name="Rectangle 118"/>
            <p:cNvSpPr>
              <a:spLocks noChangeAspect="1" noChangeArrowheads="1"/>
            </p:cNvSpPr>
            <p:nvPr/>
          </p:nvSpPr>
          <p:spPr bwMode="auto">
            <a:xfrm>
              <a:off x="8732838" y="3579813"/>
              <a:ext cx="268287"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7" name="Rectangle 119"/>
            <p:cNvSpPr>
              <a:spLocks noChangeAspect="1" noChangeArrowheads="1"/>
            </p:cNvSpPr>
            <p:nvPr/>
          </p:nvSpPr>
          <p:spPr bwMode="auto">
            <a:xfrm>
              <a:off x="8732838" y="3946525"/>
              <a:ext cx="268287" cy="268288"/>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98" name="Rectangle 120"/>
            <p:cNvSpPr>
              <a:spLocks noChangeAspect="1" noChangeArrowheads="1"/>
            </p:cNvSpPr>
            <p:nvPr/>
          </p:nvSpPr>
          <p:spPr bwMode="auto">
            <a:xfrm>
              <a:off x="7635875" y="24828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99" name="Rectangle 121"/>
            <p:cNvSpPr>
              <a:spLocks noChangeAspect="1" noChangeArrowheads="1"/>
            </p:cNvSpPr>
            <p:nvPr/>
          </p:nvSpPr>
          <p:spPr bwMode="auto">
            <a:xfrm>
              <a:off x="8001000" y="2482850"/>
              <a:ext cx="268288"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0" name="Rectangle 122"/>
            <p:cNvSpPr>
              <a:spLocks noChangeAspect="1" noChangeArrowheads="1"/>
            </p:cNvSpPr>
            <p:nvPr/>
          </p:nvSpPr>
          <p:spPr bwMode="auto">
            <a:xfrm>
              <a:off x="8367713" y="2482850"/>
              <a:ext cx="269875"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1" name="Rectangle 123"/>
            <p:cNvSpPr>
              <a:spLocks noChangeAspect="1" noChangeArrowheads="1"/>
            </p:cNvSpPr>
            <p:nvPr/>
          </p:nvSpPr>
          <p:spPr bwMode="auto">
            <a:xfrm>
              <a:off x="8732838" y="2482850"/>
              <a:ext cx="268287" cy="269875"/>
            </a:xfrm>
            <a:prstGeom prst="rect">
              <a:avLst/>
            </a:prstGeom>
            <a:gradFill rotWithShape="0">
              <a:gsLst>
                <a:gs pos="0">
                  <a:schemeClr val="hlink"/>
                </a:gs>
                <a:gs pos="100000">
                  <a:schemeClr val="hlink">
                    <a:gamma/>
                    <a:shade val="84314"/>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buFont typeface="Wingdings" pitchFamily="16" charset="2"/>
                <a:buChar char="n"/>
                <a:defRPr/>
              </a:pPr>
              <a:endParaRPr lang="en-US" sz="1000">
                <a:latin typeface="Trebuchet MS" pitchFamily="16" charset="0"/>
              </a:endParaRPr>
            </a:p>
          </p:txBody>
        </p:sp>
        <p:sp>
          <p:nvSpPr>
            <p:cNvPr id="102" name="Rectangle 104"/>
            <p:cNvSpPr>
              <a:spLocks noChangeAspect="1" noChangeArrowheads="1"/>
            </p:cNvSpPr>
            <p:nvPr/>
          </p:nvSpPr>
          <p:spPr bwMode="auto">
            <a:xfrm>
              <a:off x="7635875" y="28479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3" name="Rectangle 105"/>
            <p:cNvSpPr>
              <a:spLocks noChangeAspect="1" noChangeArrowheads="1"/>
            </p:cNvSpPr>
            <p:nvPr/>
          </p:nvSpPr>
          <p:spPr bwMode="auto">
            <a:xfrm>
              <a:off x="7635875" y="3214688"/>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4" name="Rectangle 108"/>
            <p:cNvSpPr>
              <a:spLocks noChangeAspect="1" noChangeArrowheads="1"/>
            </p:cNvSpPr>
            <p:nvPr/>
          </p:nvSpPr>
          <p:spPr bwMode="auto">
            <a:xfrm>
              <a:off x="8001000" y="2847975"/>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5" name="Rectangle 109"/>
            <p:cNvSpPr>
              <a:spLocks noChangeAspect="1" noChangeArrowheads="1"/>
            </p:cNvSpPr>
            <p:nvPr/>
          </p:nvSpPr>
          <p:spPr bwMode="auto">
            <a:xfrm>
              <a:off x="8001000" y="3214688"/>
              <a:ext cx="268288"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6" name="Rectangle 112"/>
            <p:cNvSpPr>
              <a:spLocks noChangeAspect="1" noChangeArrowheads="1"/>
            </p:cNvSpPr>
            <p:nvPr/>
          </p:nvSpPr>
          <p:spPr bwMode="auto">
            <a:xfrm>
              <a:off x="8367713" y="2847975"/>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7" name="Rectangle 113"/>
            <p:cNvSpPr>
              <a:spLocks noChangeAspect="1" noChangeArrowheads="1"/>
            </p:cNvSpPr>
            <p:nvPr/>
          </p:nvSpPr>
          <p:spPr bwMode="auto">
            <a:xfrm>
              <a:off x="8367713" y="3214688"/>
              <a:ext cx="269875" cy="269875"/>
            </a:xfrm>
            <a:prstGeom prst="rect">
              <a:avLst/>
            </a:prstGeom>
            <a:gradFill rotWithShape="0">
              <a:gsLst>
                <a:gs pos="0">
                  <a:schemeClr val="folHlink"/>
                </a:gs>
                <a:gs pos="100000">
                  <a:schemeClr val="folHlink">
                    <a:gamma/>
                    <a:shade val="80392"/>
                    <a:invGamma/>
                  </a:schemeClr>
                </a:gs>
              </a:gsLst>
              <a:path path="shape">
                <a:fillToRect l="50000" t="50000" r="50000" b="50000"/>
              </a:path>
            </a:gradFill>
            <a:ln w="9525">
              <a:solidFill>
                <a:schemeClr val="tx1"/>
              </a:solidFill>
              <a:miter lim="800000"/>
              <a:headEnd/>
              <a:tailEnd type="none" w="med" len="lg"/>
            </a:ln>
            <a:effectLst/>
          </p:spPr>
          <p:txBody>
            <a:bodyPr wrap="none" anchor="ctr"/>
            <a:lstStyle/>
            <a:p>
              <a:pPr>
                <a:defRPr/>
              </a:pPr>
              <a:endParaRPr lang="en-US" sz="1000">
                <a:latin typeface="Trebuchet MS" pitchFamily="16" charset="0"/>
              </a:endParaRPr>
            </a:p>
          </p:txBody>
        </p:sp>
        <p:sp>
          <p:nvSpPr>
            <p:cNvPr id="108" name="Oval 190"/>
            <p:cNvSpPr>
              <a:spLocks noChangeArrowheads="1"/>
            </p:cNvSpPr>
            <p:nvPr/>
          </p:nvSpPr>
          <p:spPr bwMode="auto">
            <a:xfrm>
              <a:off x="8378825" y="2530475"/>
              <a:ext cx="255588" cy="182563"/>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R2</a:t>
              </a:r>
            </a:p>
          </p:txBody>
        </p:sp>
        <p:sp>
          <p:nvSpPr>
            <p:cNvPr id="109" name="Oval 191"/>
            <p:cNvSpPr>
              <a:spLocks noChangeArrowheads="1"/>
            </p:cNvSpPr>
            <p:nvPr/>
          </p:nvSpPr>
          <p:spPr bwMode="auto">
            <a:xfrm>
              <a:off x="8013700" y="2547938"/>
              <a:ext cx="255588" cy="182562"/>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110" name="Oval 192"/>
            <p:cNvSpPr>
              <a:spLocks noChangeArrowheads="1"/>
            </p:cNvSpPr>
            <p:nvPr/>
          </p:nvSpPr>
          <p:spPr bwMode="auto">
            <a:xfrm>
              <a:off x="8013700" y="2501900"/>
              <a:ext cx="255588" cy="182563"/>
            </a:xfrm>
            <a:prstGeom prst="ellipse">
              <a:avLst/>
            </a:prstGeom>
            <a:gradFill rotWithShape="0">
              <a:gsLst>
                <a:gs pos="0">
                  <a:schemeClr val="hlink">
                    <a:gamma/>
                    <a:tint val="84314"/>
                    <a:invGamma/>
                  </a:schemeClr>
                </a:gs>
                <a:gs pos="100000">
                  <a:schemeClr va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R1</a:t>
              </a:r>
            </a:p>
          </p:txBody>
        </p:sp>
        <p:sp>
          <p:nvSpPr>
            <p:cNvPr id="111" name="Oval 193"/>
            <p:cNvSpPr>
              <a:spLocks noChangeArrowheads="1"/>
            </p:cNvSpPr>
            <p:nvPr/>
          </p:nvSpPr>
          <p:spPr bwMode="auto">
            <a:xfrm>
              <a:off x="7291388" y="2895600"/>
              <a:ext cx="255587" cy="182563"/>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D0</a:t>
              </a:r>
            </a:p>
          </p:txBody>
        </p:sp>
        <p:sp>
          <p:nvSpPr>
            <p:cNvPr id="112" name="Oval 194"/>
            <p:cNvSpPr>
              <a:spLocks noChangeArrowheads="1"/>
            </p:cNvSpPr>
            <p:nvPr/>
          </p:nvSpPr>
          <p:spPr bwMode="auto">
            <a:xfrm>
              <a:off x="7291388" y="3270250"/>
              <a:ext cx="255587" cy="182563"/>
            </a:xfrm>
            <a:prstGeom prst="ellipse">
              <a:avLst/>
            </a:prstGeom>
            <a:gradFill rotWithShape="0">
              <a:gsLst>
                <a:gs pos="0">
                  <a:schemeClr val="accent2">
                    <a:gamma/>
                    <a:tint val="74510"/>
                    <a:invGamma/>
                  </a:schemeClr>
                </a:gs>
                <a:gs pos="100000">
                  <a:schemeClr val="accent2"/>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D1</a:t>
              </a:r>
            </a:p>
          </p:txBody>
        </p:sp>
        <p:sp>
          <p:nvSpPr>
            <p:cNvPr id="113" name="Oval 195"/>
            <p:cNvSpPr>
              <a:spLocks noChangeArrowheads="1"/>
            </p:cNvSpPr>
            <p:nvPr/>
          </p:nvSpPr>
          <p:spPr bwMode="auto">
            <a:xfrm>
              <a:off x="7291388" y="2530475"/>
              <a:ext cx="255587" cy="182563"/>
            </a:xfrm>
            <a:prstGeom prst="ellipse">
              <a:avLst/>
            </a:prstGeom>
            <a:gradFill rotWithShape="0">
              <a:gsLst>
                <a:gs pos="0">
                  <a:schemeClr val="accent1">
                    <a:gamma/>
                    <a:tint val="64706"/>
                    <a:invGamma/>
                  </a:schemeClr>
                </a:gs>
                <a:gs pos="100000">
                  <a:schemeClr val="accent1"/>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t>ctrl</a:t>
              </a:r>
            </a:p>
          </p:txBody>
        </p:sp>
        <p:sp>
          <p:nvSpPr>
            <p:cNvPr id="114" name="Oval 196"/>
            <p:cNvSpPr>
              <a:spLocks noChangeArrowheads="1"/>
            </p:cNvSpPr>
            <p:nvPr/>
          </p:nvSpPr>
          <p:spPr bwMode="auto">
            <a:xfrm>
              <a:off x="7646988" y="3270250"/>
              <a:ext cx="255587"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ld</a:t>
              </a:r>
            </a:p>
          </p:txBody>
        </p:sp>
        <p:sp>
          <p:nvSpPr>
            <p:cNvPr id="115" name="Oval 197"/>
            <p:cNvSpPr>
              <a:spLocks noChangeArrowheads="1"/>
            </p:cNvSpPr>
            <p:nvPr/>
          </p:nvSpPr>
          <p:spPr bwMode="auto">
            <a:xfrm>
              <a:off x="7646988" y="3632200"/>
              <a:ext cx="255587"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900">
                  <a:latin typeface="Trebuchet MS" pitchFamily="16" charset="0"/>
                </a:rPr>
                <a:t>br</a:t>
              </a:r>
            </a:p>
          </p:txBody>
        </p:sp>
        <p:sp>
          <p:nvSpPr>
            <p:cNvPr id="116" name="Oval 198"/>
            <p:cNvSpPr>
              <a:spLocks noChangeArrowheads="1"/>
            </p:cNvSpPr>
            <p:nvPr/>
          </p:nvSpPr>
          <p:spPr bwMode="auto">
            <a:xfrm>
              <a:off x="8013700" y="3270250"/>
              <a:ext cx="255588"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mul</a:t>
              </a:r>
            </a:p>
          </p:txBody>
        </p:sp>
        <p:sp>
          <p:nvSpPr>
            <p:cNvPr id="117" name="Oval 199"/>
            <p:cNvSpPr>
              <a:spLocks noChangeArrowheads="1"/>
            </p:cNvSpPr>
            <p:nvPr/>
          </p:nvSpPr>
          <p:spPr bwMode="auto">
            <a:xfrm>
              <a:off x="8382000" y="3270250"/>
              <a:ext cx="255588" cy="182563"/>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add</a:t>
              </a:r>
            </a:p>
          </p:txBody>
        </p:sp>
        <p:sp>
          <p:nvSpPr>
            <p:cNvPr id="118" name="Oval 200"/>
            <p:cNvSpPr>
              <a:spLocks noChangeArrowheads="1"/>
            </p:cNvSpPr>
            <p:nvPr/>
          </p:nvSpPr>
          <p:spPr bwMode="auto">
            <a:xfrm>
              <a:off x="8382000" y="2900363"/>
              <a:ext cx="255588" cy="182562"/>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mul</a:t>
              </a:r>
            </a:p>
          </p:txBody>
        </p:sp>
        <p:sp>
          <p:nvSpPr>
            <p:cNvPr id="119" name="Oval 201"/>
            <p:cNvSpPr>
              <a:spLocks noChangeArrowheads="1"/>
            </p:cNvSpPr>
            <p:nvPr/>
          </p:nvSpPr>
          <p:spPr bwMode="auto">
            <a:xfrm>
              <a:off x="8013700" y="2900363"/>
              <a:ext cx="255588" cy="182562"/>
            </a:xfrm>
            <a:prstGeom prst="ellipse">
              <a:avLst/>
            </a:prstGeom>
            <a:gradFill rotWithShape="0">
              <a:gsLst>
                <a:gs pos="0">
                  <a:schemeClr val="folHlink">
                    <a:gamma/>
                    <a:tint val="56863"/>
                    <a:invGamma/>
                  </a:schemeClr>
                </a:gs>
                <a:gs pos="100000">
                  <a:schemeClr val="folHlink"/>
                </a:gs>
              </a:gsLst>
              <a:path path="shape">
                <a:fillToRect l="50000" t="50000" r="50000" b="50000"/>
              </a:path>
            </a:gradFill>
            <a:ln w="12700">
              <a:solidFill>
                <a:schemeClr val="tx1"/>
              </a:solidFill>
              <a:round/>
              <a:headEnd/>
              <a:tailEnd/>
            </a:ln>
            <a:effectLst/>
          </p:spPr>
          <p:txBody>
            <a:bodyPr lIns="0" tIns="0" rIns="0" bIns="0" anchor="ctr"/>
            <a:lstStyle/>
            <a:p>
              <a:pPr>
                <a:defRPr/>
              </a:pPr>
              <a:r>
                <a:rPr lang="en-US" sz="800">
                  <a:latin typeface="Trebuchet MS" pitchFamily="16" charset="0"/>
                </a:rPr>
                <a:t>add</a:t>
              </a:r>
            </a:p>
          </p:txBody>
        </p:sp>
        <p:sp>
          <p:nvSpPr>
            <p:cNvPr id="120" name="Rectangle 119"/>
            <p:cNvSpPr/>
            <p:nvPr/>
          </p:nvSpPr>
          <p:spPr bwMode="auto">
            <a:xfrm>
              <a:off x="7595936" y="2783304"/>
              <a:ext cx="1524000" cy="1524000"/>
            </a:xfrm>
            <a:prstGeom prst="rect">
              <a:avLst/>
            </a:prstGeom>
            <a:noFill/>
            <a:ln w="44450" cap="rnd"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37" name="AutoShape 7"/>
          <p:cNvSpPr>
            <a:spLocks noChangeArrowheads="1"/>
          </p:cNvSpPr>
          <p:nvPr/>
        </p:nvSpPr>
        <p:spPr bwMode="auto">
          <a:xfrm rot="10800000">
            <a:off x="6400800" y="5334000"/>
            <a:ext cx="533400" cy="228600"/>
          </a:xfrm>
          <a:prstGeom prst="leftArrow">
            <a:avLst>
              <a:gd name="adj1" fmla="val 50000"/>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Tree>
    <p:extLst>
      <p:ext uri="{BB962C8B-B14F-4D97-AF65-F5344CB8AC3E}">
        <p14:creationId xmlns:p14="http://schemas.microsoft.com/office/powerpoint/2010/main" val="4177845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723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227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2732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7235" grpId="0" animBg="1"/>
      <p:bldP spid="2227320" grpId="0"/>
      <p:bldP spid="22273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91" descr="schedexample.pdf"/>
          <p:cNvPicPr>
            <a:picLocks noChangeAspect="1"/>
          </p:cNvPicPr>
          <p:nvPr/>
        </p:nvPicPr>
        <p:blipFill>
          <a:blip r:embed="rId3" r:link="rId4" cstate="print"/>
          <a:stretch>
            <a:fillRect/>
          </a:stretch>
        </p:blipFill>
        <p:spPr>
          <a:xfrm>
            <a:off x="0" y="3276600"/>
            <a:ext cx="9144000" cy="3048000"/>
          </a:xfrm>
          <a:prstGeom prst="rect">
            <a:avLst/>
          </a:prstGeom>
        </p:spPr>
      </p:pic>
      <p:pic>
        <p:nvPicPr>
          <p:cNvPr id="293" name="Picture 292" descr="schedexample2.pdf"/>
          <p:cNvPicPr>
            <a:picLocks noChangeAspect="1"/>
          </p:cNvPicPr>
          <p:nvPr/>
        </p:nvPicPr>
        <p:blipFill>
          <a:blip r:embed="rId5" r:link="rId6" cstate="print"/>
          <a:stretch>
            <a:fillRect/>
          </a:stretch>
        </p:blipFill>
        <p:spPr>
          <a:xfrm>
            <a:off x="0" y="3276600"/>
            <a:ext cx="9144000" cy="3048000"/>
          </a:xfrm>
          <a:prstGeom prst="rect">
            <a:avLst/>
          </a:prstGeom>
        </p:spPr>
      </p:pic>
      <p:sp>
        <p:nvSpPr>
          <p:cNvPr id="3" name="Content Placeholder 2"/>
          <p:cNvSpPr>
            <a:spLocks noGrp="1"/>
          </p:cNvSpPr>
          <p:nvPr>
            <p:ph idx="1"/>
          </p:nvPr>
        </p:nvSpPr>
        <p:spPr>
          <a:xfrm>
            <a:off x="685800" y="1143000"/>
            <a:ext cx="7772400" cy="4114800"/>
          </a:xfrm>
        </p:spPr>
        <p:txBody>
          <a:bodyPr/>
          <a:lstStyle/>
          <a:p>
            <a:r>
              <a:rPr lang="en-US" dirty="0" smtClean="0"/>
              <a:t>Greedily place most critical instruction at its best location</a:t>
            </a:r>
          </a:p>
          <a:p>
            <a:r>
              <a:rPr lang="en-US" dirty="0" smtClean="0"/>
              <a:t>Heuristics determine “most critical” and “best location”</a:t>
            </a:r>
            <a:endParaRPr lang="en-US" dirty="0"/>
          </a:p>
        </p:txBody>
      </p:sp>
      <p:pic>
        <p:nvPicPr>
          <p:cNvPr id="294" name="Picture 293" descr="schedexample3.pdf"/>
          <p:cNvPicPr>
            <a:picLocks noChangeAspect="1"/>
          </p:cNvPicPr>
          <p:nvPr/>
        </p:nvPicPr>
        <p:blipFill>
          <a:blip r:embed="rId7" r:link="rId8" cstate="print"/>
          <a:stretch>
            <a:fillRect/>
          </a:stretch>
        </p:blipFill>
        <p:spPr>
          <a:xfrm>
            <a:off x="0" y="3276600"/>
            <a:ext cx="9144000" cy="3048000"/>
          </a:xfrm>
          <a:prstGeom prst="rect">
            <a:avLst/>
          </a:prstGeom>
        </p:spPr>
      </p:pic>
      <p:sp>
        <p:nvSpPr>
          <p:cNvPr id="295" name="Content Placeholder 2"/>
          <p:cNvSpPr txBox="1">
            <a:spLocks/>
          </p:cNvSpPr>
          <p:nvPr/>
        </p:nvSpPr>
        <p:spPr bwMode="auto">
          <a:xfrm>
            <a:off x="1828800" y="3657600"/>
            <a:ext cx="73152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lgn="l">
              <a:spcBef>
                <a:spcPct val="20000"/>
              </a:spcBef>
              <a:buSzPct val="70000"/>
              <a:buBlip>
                <a:blip r:embed="rId9" r:link="rId10"/>
              </a:buBlip>
            </a:pPr>
            <a:r>
              <a:rPr kumimoji="0" lang="en-US" sz="2800" b="0" i="0" u="none" strike="noStrike" kern="0" cap="none" spc="0" normalizeH="0" baseline="0" noProof="0" dirty="0" smtClean="0">
                <a:ln>
                  <a:noFill/>
                </a:ln>
                <a:solidFill>
                  <a:schemeClr val="tx1"/>
                </a:solidFill>
                <a:effectLst/>
                <a:uLnTx/>
                <a:uFillTx/>
                <a:latin typeface="+mj-lt"/>
                <a:ea typeface="+mn-ea"/>
                <a:cs typeface="cmss9"/>
              </a:rPr>
              <a:t>Minimize critical path length</a:t>
            </a:r>
          </a:p>
          <a:p>
            <a:pPr marL="800100" lvl="1" indent="-342900" algn="l">
              <a:spcBef>
                <a:spcPct val="20000"/>
              </a:spcBef>
              <a:buSzPct val="70000"/>
              <a:buBlip>
                <a:blip r:embed="rId9" r:link="rId10"/>
              </a:buBlip>
            </a:pPr>
            <a:r>
              <a:rPr lang="en-US" sz="2800" kern="0" dirty="0" smtClean="0">
                <a:latin typeface="+mj-lt"/>
                <a:ea typeface="+mn-ea"/>
                <a:cs typeface="cmss9"/>
              </a:rPr>
              <a:t>Optimize </a:t>
            </a:r>
            <a:r>
              <a:rPr kumimoji="0" lang="en-US" sz="2800" b="0" i="0" u="none" strike="noStrike" kern="0" cap="none" spc="0" normalizeH="0" baseline="0" noProof="0" dirty="0" smtClean="0">
                <a:ln>
                  <a:noFill/>
                </a:ln>
                <a:solidFill>
                  <a:schemeClr val="tx1"/>
                </a:solidFill>
                <a:effectLst/>
                <a:uLnTx/>
                <a:uFillTx/>
                <a:latin typeface="+mj-lt"/>
                <a:ea typeface="+mn-ea"/>
                <a:cs typeface="cmss9"/>
              </a:rPr>
              <a:t>loop-carried</a:t>
            </a:r>
            <a:r>
              <a:rPr kumimoji="0" lang="en-US" sz="2800" b="0" i="0" u="none" strike="noStrike" kern="0" cap="none" spc="0" normalizeH="0" noProof="0" dirty="0" smtClean="0">
                <a:ln>
                  <a:noFill/>
                </a:ln>
                <a:solidFill>
                  <a:schemeClr val="tx1"/>
                </a:solidFill>
                <a:effectLst/>
                <a:uLnTx/>
                <a:uFillTx/>
                <a:latin typeface="+mj-lt"/>
                <a:ea typeface="+mn-ea"/>
                <a:cs typeface="cmss9"/>
              </a:rPr>
              <a:t> dependences</a:t>
            </a:r>
          </a:p>
          <a:p>
            <a:pPr marL="800100" lvl="1" indent="-342900" algn="l">
              <a:spcBef>
                <a:spcPct val="20000"/>
              </a:spcBef>
              <a:buSzPct val="70000"/>
              <a:buBlip>
                <a:blip r:embed="rId9" r:link="rId10"/>
              </a:buBlip>
            </a:pPr>
            <a:r>
              <a:rPr lang="en-US" sz="2800" kern="0" dirty="0" smtClean="0">
                <a:latin typeface="+mj-lt"/>
                <a:ea typeface="+mn-ea"/>
                <a:cs typeface="cmss9"/>
              </a:rPr>
              <a:t>Exploit concurrency</a:t>
            </a:r>
          </a:p>
          <a:p>
            <a:pPr marL="800100" lvl="1" indent="-342900" algn="l">
              <a:spcBef>
                <a:spcPct val="20000"/>
              </a:spcBef>
              <a:buSzPct val="70000"/>
              <a:buBlip>
                <a:blip r:embed="rId9" r:link="rId10"/>
              </a:buBlip>
            </a:pPr>
            <a:r>
              <a:rPr lang="en-US" sz="2800" kern="0" dirty="0" smtClean="0">
                <a:latin typeface="+mj-lt"/>
                <a:cs typeface="cmss9"/>
              </a:rPr>
              <a:t>Manage resource contention</a:t>
            </a:r>
          </a:p>
        </p:txBody>
      </p:sp>
      <p:sp>
        <p:nvSpPr>
          <p:cNvPr id="2" name="Title 1"/>
          <p:cNvSpPr>
            <a:spLocks noGrp="1"/>
          </p:cNvSpPr>
          <p:nvPr>
            <p:ph type="title"/>
          </p:nvPr>
        </p:nvSpPr>
        <p:spPr>
          <a:xfrm>
            <a:off x="685800" y="76200"/>
            <a:ext cx="8001000" cy="1143000"/>
          </a:xfrm>
        </p:spPr>
        <p:txBody>
          <a:bodyPr/>
          <a:lstStyle/>
          <a:p>
            <a:r>
              <a:rPr lang="en-US" dirty="0" smtClean="0"/>
              <a:t>Spatial Path Scheduling: SPS (2/2)</a:t>
            </a:r>
            <a:br>
              <a:rPr lang="en-US" dirty="0" smtClean="0"/>
            </a:br>
            <a:r>
              <a:rPr lang="en-US" sz="2400" dirty="0" smtClean="0"/>
              <a:t>[Coons et al., ASPLOS ’06]</a:t>
            </a:r>
            <a:endParaRPr lang="en-US" dirty="0"/>
          </a:p>
        </p:txBody>
      </p:sp>
    </p:spTree>
    <p:extLst>
      <p:ext uri="{BB962C8B-B14F-4D97-AF65-F5344CB8AC3E}">
        <p14:creationId xmlns:p14="http://schemas.microsoft.com/office/powerpoint/2010/main" val="1394165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9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9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7010400" y="2895600"/>
            <a:ext cx="1828800" cy="1371600"/>
            <a:chOff x="2976" y="2304"/>
            <a:chExt cx="1152" cy="864"/>
          </a:xfrm>
        </p:grpSpPr>
        <p:sp>
          <p:nvSpPr>
            <p:cNvPr id="2357257" name="AutoShape 9"/>
            <p:cNvSpPr>
              <a:spLocks noChangeArrowheads="1"/>
            </p:cNvSpPr>
            <p:nvPr/>
          </p:nvSpPr>
          <p:spPr bwMode="auto">
            <a:xfrm>
              <a:off x="2976" y="2304"/>
              <a:ext cx="1152" cy="864"/>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57258" name="Oval 10"/>
            <p:cNvSpPr>
              <a:spLocks noChangeAspect="1" noChangeArrowheads="1"/>
            </p:cNvSpPr>
            <p:nvPr/>
          </p:nvSpPr>
          <p:spPr bwMode="auto">
            <a:xfrm>
              <a:off x="3089" y="2976"/>
              <a:ext cx="127" cy="86"/>
            </a:xfrm>
            <a:prstGeom prst="ellipse">
              <a:avLst/>
            </a:prstGeom>
            <a:gradFill rotWithShape="0">
              <a:gsLst>
                <a:gs pos="0">
                  <a:schemeClr val="hlink"/>
                </a:gs>
                <a:gs pos="100000">
                  <a:schemeClr val="hlink">
                    <a:gamma/>
                    <a:shade val="74510"/>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604" name="Oval 11"/>
            <p:cNvSpPr>
              <a:spLocks noChangeAspect="1" noChangeArrowheads="1"/>
            </p:cNvSpPr>
            <p:nvPr/>
          </p:nvSpPr>
          <p:spPr bwMode="auto">
            <a:xfrm>
              <a:off x="3089" y="2784"/>
              <a:ext cx="127" cy="86"/>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sp>
          <p:nvSpPr>
            <p:cNvPr id="2357260" name="Oval 12"/>
            <p:cNvSpPr>
              <a:spLocks noChangeAspect="1" noChangeArrowheads="1"/>
            </p:cNvSpPr>
            <p:nvPr/>
          </p:nvSpPr>
          <p:spPr bwMode="auto">
            <a:xfrm>
              <a:off x="3089" y="2592"/>
              <a:ext cx="127" cy="86"/>
            </a:xfrm>
            <a:prstGeom prst="ellipse">
              <a:avLst/>
            </a:prstGeom>
            <a:gradFill rotWithShape="0">
              <a:gsLst>
                <a:gs pos="0">
                  <a:schemeClr val="accent1"/>
                </a:gs>
                <a:gs pos="100000">
                  <a:schemeClr val="accent1">
                    <a:gamma/>
                    <a:shade val="72549"/>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606" name="Rectangle 13"/>
            <p:cNvSpPr>
              <a:spLocks noChangeAspect="1" noChangeArrowheads="1"/>
            </p:cNvSpPr>
            <p:nvPr/>
          </p:nvSpPr>
          <p:spPr bwMode="auto">
            <a:xfrm>
              <a:off x="3264" y="2592"/>
              <a:ext cx="816" cy="480"/>
            </a:xfrm>
            <a:prstGeom prst="rect">
              <a:avLst/>
            </a:prstGeom>
            <a:noFill/>
            <a:ln w="12700">
              <a:noFill/>
              <a:miter lim="800000"/>
              <a:headEnd type="none" w="sm" len="sm"/>
              <a:tailEnd type="none" w="sm" len="sm"/>
            </a:ln>
          </p:spPr>
          <p:txBody>
            <a:bodyPr lIns="0" tIns="0" rIns="0" bIns="0" anchor="ctr"/>
            <a:lstStyle/>
            <a:p>
              <a:pPr algn="l">
                <a:spcBef>
                  <a:spcPct val="40000"/>
                </a:spcBef>
              </a:pPr>
              <a:r>
                <a:rPr lang="en-US" sz="1600"/>
                <a:t>Output node</a:t>
              </a:r>
            </a:p>
            <a:p>
              <a:pPr algn="l">
                <a:spcBef>
                  <a:spcPct val="40000"/>
                </a:spcBef>
              </a:pPr>
              <a:r>
                <a:rPr lang="en-US" sz="1600"/>
                <a:t>Hidden node</a:t>
              </a:r>
            </a:p>
            <a:p>
              <a:pPr algn="l">
                <a:spcBef>
                  <a:spcPct val="40000"/>
                </a:spcBef>
              </a:pPr>
              <a:r>
                <a:rPr lang="en-US" sz="1600"/>
                <a:t>Input node</a:t>
              </a:r>
            </a:p>
          </p:txBody>
        </p:sp>
        <p:sp>
          <p:nvSpPr>
            <p:cNvPr id="23607" name="Text Box 14"/>
            <p:cNvSpPr txBox="1">
              <a:spLocks noChangeArrowheads="1"/>
            </p:cNvSpPr>
            <p:nvPr/>
          </p:nvSpPr>
          <p:spPr bwMode="auto">
            <a:xfrm>
              <a:off x="3311" y="2352"/>
              <a:ext cx="481" cy="138"/>
            </a:xfrm>
            <a:prstGeom prst="rect">
              <a:avLst/>
            </a:prstGeom>
            <a:noFill/>
            <a:ln w="12700">
              <a:noFill/>
              <a:miter lim="800000"/>
              <a:headEnd type="none" w="sm" len="sm"/>
              <a:tailEnd type="none" w="sm" len="sm"/>
            </a:ln>
          </p:spPr>
          <p:txBody>
            <a:bodyPr wrap="none" lIns="0" tIns="0" rIns="0" bIns="0" anchor="ctr">
              <a:spAutoFit/>
            </a:bodyPr>
            <a:lstStyle/>
            <a:p>
              <a:r>
                <a:rPr lang="en-US" sz="1800"/>
                <a:t>Legend</a:t>
              </a:r>
            </a:p>
          </p:txBody>
        </p:sp>
      </p:grpSp>
      <p:grpSp>
        <p:nvGrpSpPr>
          <p:cNvPr id="3" name="Group 67"/>
          <p:cNvGrpSpPr>
            <a:grpSpLocks/>
          </p:cNvGrpSpPr>
          <p:nvPr/>
        </p:nvGrpSpPr>
        <p:grpSpPr bwMode="auto">
          <a:xfrm>
            <a:off x="685800" y="4495800"/>
            <a:ext cx="3505200" cy="1752600"/>
            <a:chOff x="432" y="2592"/>
            <a:chExt cx="2208" cy="1104"/>
          </a:xfrm>
        </p:grpSpPr>
        <p:sp>
          <p:nvSpPr>
            <p:cNvPr id="2357311" name="AutoShape 63"/>
            <p:cNvSpPr>
              <a:spLocks noChangeArrowheads="1"/>
            </p:cNvSpPr>
            <p:nvPr/>
          </p:nvSpPr>
          <p:spPr bwMode="auto">
            <a:xfrm>
              <a:off x="432" y="2592"/>
              <a:ext cx="2208" cy="1104"/>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57252" name="Oval 4"/>
            <p:cNvSpPr>
              <a:spLocks noChangeArrowheads="1"/>
            </p:cNvSpPr>
            <p:nvPr/>
          </p:nvSpPr>
          <p:spPr bwMode="auto">
            <a:xfrm>
              <a:off x="835" y="2909"/>
              <a:ext cx="173" cy="115"/>
            </a:xfrm>
            <a:prstGeom prst="ellipse">
              <a:avLst/>
            </a:prstGeom>
            <a:gradFill rotWithShape="0">
              <a:gsLst>
                <a:gs pos="0">
                  <a:schemeClr val="accent1"/>
                </a:gs>
                <a:gs pos="100000">
                  <a:schemeClr val="accent1">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53" name="Oval 5"/>
            <p:cNvSpPr>
              <a:spLocks noChangeArrowheads="1"/>
            </p:cNvSpPr>
            <p:nvPr/>
          </p:nvSpPr>
          <p:spPr bwMode="auto">
            <a:xfrm>
              <a:off x="518"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54" name="Oval 6"/>
            <p:cNvSpPr>
              <a:spLocks noChangeArrowheads="1"/>
            </p:cNvSpPr>
            <p:nvPr/>
          </p:nvSpPr>
          <p:spPr bwMode="auto">
            <a:xfrm>
              <a:off x="835"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55" name="Oval 7"/>
            <p:cNvSpPr>
              <a:spLocks noChangeArrowheads="1"/>
            </p:cNvSpPr>
            <p:nvPr/>
          </p:nvSpPr>
          <p:spPr bwMode="auto">
            <a:xfrm>
              <a:off x="1123"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3588" name="AutoShape 16"/>
            <p:cNvCxnSpPr>
              <a:cxnSpLocks noChangeShapeType="1"/>
              <a:stCxn id="2357252" idx="4"/>
              <a:endCxn id="2357253" idx="0"/>
            </p:cNvCxnSpPr>
            <p:nvPr/>
          </p:nvCxnSpPr>
          <p:spPr bwMode="auto">
            <a:xfrm rot="5400000">
              <a:off x="557" y="3072"/>
              <a:ext cx="413" cy="317"/>
            </a:xfrm>
            <a:prstGeom prst="curvedConnector3">
              <a:avLst>
                <a:gd name="adj1" fmla="val 49880"/>
              </a:avLst>
            </a:prstGeom>
            <a:noFill/>
            <a:ln w="12700">
              <a:solidFill>
                <a:schemeClr val="tx1"/>
              </a:solidFill>
              <a:round/>
              <a:headEnd type="triangle" w="sm" len="sm"/>
              <a:tailEnd type="none" w="sm" len="sm"/>
            </a:ln>
          </p:spPr>
        </p:cxnSp>
        <p:cxnSp>
          <p:nvCxnSpPr>
            <p:cNvPr id="23589" name="AutoShape 17"/>
            <p:cNvCxnSpPr>
              <a:cxnSpLocks noChangeShapeType="1"/>
              <a:stCxn id="2357252" idx="4"/>
              <a:endCxn id="2357255" idx="0"/>
            </p:cNvCxnSpPr>
            <p:nvPr/>
          </p:nvCxnSpPr>
          <p:spPr bwMode="auto">
            <a:xfrm rot="16200000" flipH="1">
              <a:off x="859" y="3087"/>
              <a:ext cx="413" cy="288"/>
            </a:xfrm>
            <a:prstGeom prst="curvedConnector3">
              <a:avLst>
                <a:gd name="adj1" fmla="val 49880"/>
              </a:avLst>
            </a:prstGeom>
            <a:noFill/>
            <a:ln w="12700">
              <a:solidFill>
                <a:schemeClr val="tx1"/>
              </a:solidFill>
              <a:round/>
              <a:headEnd type="triangle" w="sm" len="sm"/>
              <a:tailEnd type="none" w="sm" len="sm"/>
            </a:ln>
          </p:spPr>
        </p:cxnSp>
        <p:cxnSp>
          <p:nvCxnSpPr>
            <p:cNvPr id="23590" name="AutoShape 18"/>
            <p:cNvCxnSpPr>
              <a:cxnSpLocks noChangeShapeType="1"/>
              <a:stCxn id="2357252" idx="4"/>
              <a:endCxn id="2357254" idx="0"/>
            </p:cNvCxnSpPr>
            <p:nvPr/>
          </p:nvCxnSpPr>
          <p:spPr bwMode="auto">
            <a:xfrm>
              <a:off x="922" y="3024"/>
              <a:ext cx="0" cy="413"/>
            </a:xfrm>
            <a:prstGeom prst="straightConnector1">
              <a:avLst/>
            </a:prstGeom>
            <a:noFill/>
            <a:ln w="12700">
              <a:solidFill>
                <a:schemeClr val="tx1"/>
              </a:solidFill>
              <a:round/>
              <a:headEnd type="triangle" w="sm" len="sm"/>
              <a:tailEnd type="none" w="sm" len="sm"/>
            </a:ln>
          </p:spPr>
        </p:cxnSp>
        <p:sp>
          <p:nvSpPr>
            <p:cNvPr id="2357267" name="Oval 19"/>
            <p:cNvSpPr>
              <a:spLocks noChangeArrowheads="1"/>
            </p:cNvSpPr>
            <p:nvPr/>
          </p:nvSpPr>
          <p:spPr bwMode="auto">
            <a:xfrm>
              <a:off x="2045" y="2909"/>
              <a:ext cx="173" cy="115"/>
            </a:xfrm>
            <a:prstGeom prst="ellipse">
              <a:avLst/>
            </a:prstGeom>
            <a:gradFill rotWithShape="0">
              <a:gsLst>
                <a:gs pos="0">
                  <a:schemeClr val="accent1"/>
                </a:gs>
                <a:gs pos="100000">
                  <a:schemeClr val="accent1">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68" name="Oval 20"/>
            <p:cNvSpPr>
              <a:spLocks noChangeArrowheads="1"/>
            </p:cNvSpPr>
            <p:nvPr/>
          </p:nvSpPr>
          <p:spPr bwMode="auto">
            <a:xfrm>
              <a:off x="1728"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69" name="Oval 21"/>
            <p:cNvSpPr>
              <a:spLocks noChangeArrowheads="1"/>
            </p:cNvSpPr>
            <p:nvPr/>
          </p:nvSpPr>
          <p:spPr bwMode="auto">
            <a:xfrm>
              <a:off x="2045"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70" name="Oval 22"/>
            <p:cNvSpPr>
              <a:spLocks noChangeArrowheads="1"/>
            </p:cNvSpPr>
            <p:nvPr/>
          </p:nvSpPr>
          <p:spPr bwMode="auto">
            <a:xfrm>
              <a:off x="2333"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3595" name="AutoShape 23"/>
            <p:cNvCxnSpPr>
              <a:cxnSpLocks noChangeShapeType="1"/>
              <a:stCxn id="2357267" idx="4"/>
              <a:endCxn id="2357268" idx="0"/>
            </p:cNvCxnSpPr>
            <p:nvPr/>
          </p:nvCxnSpPr>
          <p:spPr bwMode="auto">
            <a:xfrm rot="5400000">
              <a:off x="1767" y="3072"/>
              <a:ext cx="413" cy="317"/>
            </a:xfrm>
            <a:prstGeom prst="curvedConnector3">
              <a:avLst>
                <a:gd name="adj1" fmla="val 49880"/>
              </a:avLst>
            </a:prstGeom>
            <a:noFill/>
            <a:ln w="12700">
              <a:solidFill>
                <a:schemeClr val="tx1"/>
              </a:solidFill>
              <a:round/>
              <a:headEnd type="triangle" w="sm" len="sm"/>
              <a:tailEnd type="none" w="sm" len="sm"/>
            </a:ln>
          </p:spPr>
        </p:cxnSp>
        <p:cxnSp>
          <p:nvCxnSpPr>
            <p:cNvPr id="23596" name="AutoShape 25"/>
            <p:cNvCxnSpPr>
              <a:cxnSpLocks noChangeShapeType="1"/>
              <a:stCxn id="2357267" idx="4"/>
              <a:endCxn id="2357269" idx="0"/>
            </p:cNvCxnSpPr>
            <p:nvPr/>
          </p:nvCxnSpPr>
          <p:spPr bwMode="auto">
            <a:xfrm>
              <a:off x="2132" y="3024"/>
              <a:ext cx="0" cy="413"/>
            </a:xfrm>
            <a:prstGeom prst="straightConnector1">
              <a:avLst/>
            </a:prstGeom>
            <a:noFill/>
            <a:ln w="12700">
              <a:solidFill>
                <a:schemeClr val="tx1"/>
              </a:solidFill>
              <a:round/>
              <a:headEnd type="triangle" w="sm" len="sm"/>
              <a:tailEnd type="none" w="sm" len="sm"/>
            </a:ln>
          </p:spPr>
        </p:cxnSp>
        <p:sp>
          <p:nvSpPr>
            <p:cNvPr id="23597" name="Oval 26"/>
            <p:cNvSpPr>
              <a:spLocks noChangeArrowheads="1"/>
            </p:cNvSpPr>
            <p:nvPr/>
          </p:nvSpPr>
          <p:spPr bwMode="auto">
            <a:xfrm>
              <a:off x="2189" y="3197"/>
              <a:ext cx="173" cy="115"/>
            </a:xfrm>
            <a:prstGeom prst="ellipse">
              <a:avLst/>
            </a:prstGeom>
            <a:gradFill rotWithShape="0">
              <a:gsLst>
                <a:gs pos="0">
                  <a:srgbClr val="FE98FF"/>
                </a:gs>
                <a:gs pos="100000">
                  <a:srgbClr val="CC7ACD"/>
                </a:gs>
              </a:gsLst>
              <a:path path="shape">
                <a:fillToRect l="50000" t="50000" r="50000" b="50000"/>
              </a:path>
            </a:gradFill>
            <a:ln w="25400">
              <a:solidFill>
                <a:srgbClr val="FF0000"/>
              </a:solidFill>
              <a:round/>
              <a:headEnd type="none" w="sm" len="sm"/>
              <a:tailEnd type="none" w="sm" len="sm"/>
            </a:ln>
          </p:spPr>
          <p:txBody>
            <a:bodyPr wrap="none" lIns="0" tIns="0" rIns="0" bIns="0" anchor="ctr"/>
            <a:lstStyle/>
            <a:p>
              <a:endParaRPr lang="en-US"/>
            </a:p>
          </p:txBody>
        </p:sp>
        <p:cxnSp>
          <p:nvCxnSpPr>
            <p:cNvPr id="23598" name="AutoShape 27"/>
            <p:cNvCxnSpPr>
              <a:cxnSpLocks noChangeShapeType="1"/>
              <a:stCxn id="2357270" idx="0"/>
              <a:endCxn id="23597" idx="4"/>
            </p:cNvCxnSpPr>
            <p:nvPr/>
          </p:nvCxnSpPr>
          <p:spPr bwMode="auto">
            <a:xfrm rot="5400000" flipH="1">
              <a:off x="2285" y="3303"/>
              <a:ext cx="125" cy="144"/>
            </a:xfrm>
            <a:prstGeom prst="curvedConnector3">
              <a:avLst>
                <a:gd name="adj1" fmla="val 49602"/>
              </a:avLst>
            </a:prstGeom>
            <a:noFill/>
            <a:ln w="12700">
              <a:solidFill>
                <a:schemeClr val="tx1"/>
              </a:solidFill>
              <a:round/>
              <a:headEnd type="none" w="sm" len="sm"/>
              <a:tailEnd type="triangle" w="sm" len="sm"/>
            </a:ln>
          </p:spPr>
        </p:cxnSp>
        <p:cxnSp>
          <p:nvCxnSpPr>
            <p:cNvPr id="23599" name="AutoShape 28"/>
            <p:cNvCxnSpPr>
              <a:cxnSpLocks noChangeShapeType="1"/>
              <a:stCxn id="23597" idx="0"/>
              <a:endCxn id="2357267" idx="4"/>
            </p:cNvCxnSpPr>
            <p:nvPr/>
          </p:nvCxnSpPr>
          <p:spPr bwMode="auto">
            <a:xfrm rot="5400000" flipH="1">
              <a:off x="2117" y="3039"/>
              <a:ext cx="173" cy="144"/>
            </a:xfrm>
            <a:prstGeom prst="curvedConnector3">
              <a:avLst>
                <a:gd name="adj1" fmla="val 49713"/>
              </a:avLst>
            </a:prstGeom>
            <a:noFill/>
            <a:ln w="12700">
              <a:solidFill>
                <a:schemeClr val="tx1"/>
              </a:solidFill>
              <a:round/>
              <a:headEnd type="triangle" w="sm" len="sm"/>
              <a:tailEnd type="triangle" w="sm" len="sm"/>
            </a:ln>
          </p:spPr>
        </p:cxnSp>
        <p:sp>
          <p:nvSpPr>
            <p:cNvPr id="2357278" name="AutoShape 30"/>
            <p:cNvSpPr>
              <a:spLocks noChangeArrowheads="1"/>
            </p:cNvSpPr>
            <p:nvPr/>
          </p:nvSpPr>
          <p:spPr bwMode="auto">
            <a:xfrm>
              <a:off x="1373" y="3149"/>
              <a:ext cx="288" cy="96"/>
            </a:xfrm>
            <a:prstGeom prst="rightArrow">
              <a:avLst>
                <a:gd name="adj1" fmla="val 50000"/>
                <a:gd name="adj2" fmla="val 75000"/>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01" name="Text Box 31"/>
            <p:cNvSpPr txBox="1">
              <a:spLocks noChangeArrowheads="1"/>
            </p:cNvSpPr>
            <p:nvPr/>
          </p:nvSpPr>
          <p:spPr bwMode="auto">
            <a:xfrm>
              <a:off x="1250" y="2677"/>
              <a:ext cx="603" cy="328"/>
            </a:xfrm>
            <a:prstGeom prst="rect">
              <a:avLst/>
            </a:prstGeom>
            <a:noFill/>
            <a:ln w="12700">
              <a:noFill/>
              <a:miter lim="800000"/>
              <a:headEnd type="none" w="sm" len="sm"/>
              <a:tailEnd type="none" w="sm" len="sm"/>
            </a:ln>
          </p:spPr>
          <p:txBody>
            <a:bodyPr wrap="none" lIns="0" tIns="0" rIns="0" bIns="0" anchor="ctr">
              <a:spAutoFit/>
            </a:bodyPr>
            <a:lstStyle/>
            <a:p>
              <a:r>
                <a:rPr lang="en-US" sz="1800">
                  <a:latin typeface="Trebuchet MS" pitchFamily="16" charset="0"/>
                </a:rPr>
                <a:t>Add node</a:t>
              </a:r>
            </a:p>
            <a:p>
              <a:pPr>
                <a:spcBef>
                  <a:spcPct val="30000"/>
                </a:spcBef>
              </a:pPr>
              <a:r>
                <a:rPr lang="en-US" sz="1800">
                  <a:latin typeface="Trebuchet MS" pitchFamily="16" charset="0"/>
                </a:rPr>
                <a:t>mutation</a:t>
              </a:r>
            </a:p>
          </p:txBody>
        </p:sp>
      </p:grpSp>
      <p:grpSp>
        <p:nvGrpSpPr>
          <p:cNvPr id="4" name="Group 66"/>
          <p:cNvGrpSpPr>
            <a:grpSpLocks/>
          </p:cNvGrpSpPr>
          <p:nvPr/>
        </p:nvGrpSpPr>
        <p:grpSpPr bwMode="auto">
          <a:xfrm>
            <a:off x="4953000" y="4495800"/>
            <a:ext cx="3505200" cy="1752600"/>
            <a:chOff x="2976" y="2592"/>
            <a:chExt cx="2208" cy="1104"/>
          </a:xfrm>
        </p:grpSpPr>
        <p:sp>
          <p:nvSpPr>
            <p:cNvPr id="2357313" name="AutoShape 65"/>
            <p:cNvSpPr>
              <a:spLocks noChangeArrowheads="1"/>
            </p:cNvSpPr>
            <p:nvPr/>
          </p:nvSpPr>
          <p:spPr bwMode="auto">
            <a:xfrm>
              <a:off x="2976" y="2592"/>
              <a:ext cx="2208" cy="1104"/>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grpSp>
          <p:nvGrpSpPr>
            <p:cNvPr id="5" name="Group 50"/>
            <p:cNvGrpSpPr>
              <a:grpSpLocks/>
            </p:cNvGrpSpPr>
            <p:nvPr/>
          </p:nvGrpSpPr>
          <p:grpSpPr bwMode="auto">
            <a:xfrm>
              <a:off x="4272" y="2909"/>
              <a:ext cx="778" cy="643"/>
              <a:chOff x="4377" y="2909"/>
              <a:chExt cx="778" cy="643"/>
            </a:xfrm>
          </p:grpSpPr>
          <p:sp>
            <p:nvSpPr>
              <p:cNvPr id="2357287" name="Oval 39"/>
              <p:cNvSpPr>
                <a:spLocks noChangeArrowheads="1"/>
              </p:cNvSpPr>
              <p:nvPr/>
            </p:nvSpPr>
            <p:spPr bwMode="auto">
              <a:xfrm>
                <a:off x="4694" y="2909"/>
                <a:ext cx="173" cy="115"/>
              </a:xfrm>
              <a:prstGeom prst="ellipse">
                <a:avLst/>
              </a:prstGeom>
              <a:gradFill rotWithShape="0">
                <a:gsLst>
                  <a:gs pos="0">
                    <a:schemeClr val="accent1"/>
                  </a:gs>
                  <a:gs pos="100000">
                    <a:schemeClr val="accent1">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88" name="Oval 40"/>
              <p:cNvSpPr>
                <a:spLocks noChangeArrowheads="1"/>
              </p:cNvSpPr>
              <p:nvPr/>
            </p:nvSpPr>
            <p:spPr bwMode="auto">
              <a:xfrm>
                <a:off x="4377"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89" name="Oval 41"/>
              <p:cNvSpPr>
                <a:spLocks noChangeArrowheads="1"/>
              </p:cNvSpPr>
              <p:nvPr/>
            </p:nvSpPr>
            <p:spPr bwMode="auto">
              <a:xfrm>
                <a:off x="4694"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290" name="Oval 42"/>
              <p:cNvSpPr>
                <a:spLocks noChangeArrowheads="1"/>
              </p:cNvSpPr>
              <p:nvPr/>
            </p:nvSpPr>
            <p:spPr bwMode="auto">
              <a:xfrm>
                <a:off x="4982"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3578" name="AutoShape 43"/>
              <p:cNvCxnSpPr>
                <a:cxnSpLocks noChangeShapeType="1"/>
                <a:stCxn id="2357287" idx="4"/>
                <a:endCxn id="2357288" idx="0"/>
              </p:cNvCxnSpPr>
              <p:nvPr/>
            </p:nvCxnSpPr>
            <p:spPr bwMode="auto">
              <a:xfrm rot="5400000">
                <a:off x="4416" y="3072"/>
                <a:ext cx="413" cy="317"/>
              </a:xfrm>
              <a:prstGeom prst="curvedConnector3">
                <a:avLst>
                  <a:gd name="adj1" fmla="val 49880"/>
                </a:avLst>
              </a:prstGeom>
              <a:noFill/>
              <a:ln w="12700">
                <a:solidFill>
                  <a:schemeClr val="tx1"/>
                </a:solidFill>
                <a:round/>
                <a:headEnd type="triangle" w="sm" len="sm"/>
                <a:tailEnd type="none" w="sm" len="sm"/>
              </a:ln>
            </p:spPr>
          </p:cxnSp>
          <p:cxnSp>
            <p:nvCxnSpPr>
              <p:cNvPr id="23579" name="AutoShape 44"/>
              <p:cNvCxnSpPr>
                <a:cxnSpLocks noChangeShapeType="1"/>
                <a:stCxn id="2357287" idx="4"/>
                <a:endCxn id="2357289" idx="0"/>
              </p:cNvCxnSpPr>
              <p:nvPr/>
            </p:nvCxnSpPr>
            <p:spPr bwMode="auto">
              <a:xfrm>
                <a:off x="4781" y="3024"/>
                <a:ext cx="0" cy="413"/>
              </a:xfrm>
              <a:prstGeom prst="straightConnector1">
                <a:avLst/>
              </a:prstGeom>
              <a:noFill/>
              <a:ln w="12700">
                <a:solidFill>
                  <a:schemeClr val="tx1"/>
                </a:solidFill>
                <a:round/>
                <a:headEnd type="triangle" w="sm" len="sm"/>
                <a:tailEnd type="none" w="sm" len="sm"/>
              </a:ln>
            </p:spPr>
          </p:cxnSp>
          <p:sp>
            <p:nvSpPr>
              <p:cNvPr id="23580" name="Oval 45"/>
              <p:cNvSpPr>
                <a:spLocks noChangeArrowheads="1"/>
              </p:cNvSpPr>
              <p:nvPr/>
            </p:nvSpPr>
            <p:spPr bwMode="auto">
              <a:xfrm>
                <a:off x="4838" y="3197"/>
                <a:ext cx="173" cy="115"/>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3581" name="AutoShape 46"/>
              <p:cNvCxnSpPr>
                <a:cxnSpLocks noChangeShapeType="1"/>
                <a:stCxn id="2357290" idx="0"/>
                <a:endCxn id="23580" idx="4"/>
              </p:cNvCxnSpPr>
              <p:nvPr/>
            </p:nvCxnSpPr>
            <p:spPr bwMode="auto">
              <a:xfrm rot="5400000" flipH="1">
                <a:off x="4934" y="3303"/>
                <a:ext cx="125" cy="144"/>
              </a:xfrm>
              <a:prstGeom prst="curvedConnector3">
                <a:avLst>
                  <a:gd name="adj1" fmla="val 49602"/>
                </a:avLst>
              </a:prstGeom>
              <a:noFill/>
              <a:ln w="12700">
                <a:solidFill>
                  <a:schemeClr val="tx1"/>
                </a:solidFill>
                <a:round/>
                <a:headEnd type="none" w="sm" len="sm"/>
                <a:tailEnd type="triangle" w="sm" len="sm"/>
              </a:ln>
            </p:spPr>
          </p:cxnSp>
          <p:cxnSp>
            <p:nvCxnSpPr>
              <p:cNvPr id="23582" name="AutoShape 47"/>
              <p:cNvCxnSpPr>
                <a:cxnSpLocks noChangeShapeType="1"/>
                <a:stCxn id="23580" idx="0"/>
                <a:endCxn id="2357287" idx="4"/>
              </p:cNvCxnSpPr>
              <p:nvPr/>
            </p:nvCxnSpPr>
            <p:spPr bwMode="auto">
              <a:xfrm rot="5400000" flipH="1">
                <a:off x="4766" y="3039"/>
                <a:ext cx="173" cy="144"/>
              </a:xfrm>
              <a:prstGeom prst="curvedConnector3">
                <a:avLst>
                  <a:gd name="adj1" fmla="val 49713"/>
                </a:avLst>
              </a:prstGeom>
              <a:noFill/>
              <a:ln w="12700">
                <a:solidFill>
                  <a:schemeClr val="tx1"/>
                </a:solidFill>
                <a:round/>
                <a:headEnd type="triangle" w="sm" len="sm"/>
                <a:tailEnd type="triangle" w="sm" len="sm"/>
              </a:ln>
            </p:spPr>
          </p:cxnSp>
        </p:grpSp>
        <p:sp>
          <p:nvSpPr>
            <p:cNvPr id="2357296" name="AutoShape 48"/>
            <p:cNvSpPr>
              <a:spLocks noChangeArrowheads="1"/>
            </p:cNvSpPr>
            <p:nvPr/>
          </p:nvSpPr>
          <p:spPr bwMode="auto">
            <a:xfrm>
              <a:off x="3907" y="3149"/>
              <a:ext cx="288" cy="96"/>
            </a:xfrm>
            <a:prstGeom prst="rightArrow">
              <a:avLst>
                <a:gd name="adj1" fmla="val 50000"/>
                <a:gd name="adj2" fmla="val 75000"/>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562" name="Text Box 49"/>
            <p:cNvSpPr txBox="1">
              <a:spLocks noChangeArrowheads="1"/>
            </p:cNvSpPr>
            <p:nvPr/>
          </p:nvSpPr>
          <p:spPr bwMode="auto">
            <a:xfrm>
              <a:off x="3793" y="2677"/>
              <a:ext cx="585" cy="328"/>
            </a:xfrm>
            <a:prstGeom prst="rect">
              <a:avLst/>
            </a:prstGeom>
            <a:noFill/>
            <a:ln w="12700">
              <a:noFill/>
              <a:miter lim="800000"/>
              <a:headEnd type="none" w="sm" len="sm"/>
              <a:tailEnd type="none" w="sm" len="sm"/>
            </a:ln>
          </p:spPr>
          <p:txBody>
            <a:bodyPr wrap="none" lIns="0" tIns="0" rIns="0" bIns="0" anchor="ctr">
              <a:spAutoFit/>
            </a:bodyPr>
            <a:lstStyle/>
            <a:p>
              <a:r>
                <a:rPr lang="en-US" sz="1800">
                  <a:latin typeface="Trebuchet MS" pitchFamily="16" charset="0"/>
                </a:rPr>
                <a:t>Add link</a:t>
              </a:r>
            </a:p>
            <a:p>
              <a:pPr>
                <a:spcBef>
                  <a:spcPct val="30000"/>
                </a:spcBef>
              </a:pPr>
              <a:r>
                <a:rPr lang="en-US" sz="1800">
                  <a:latin typeface="Trebuchet MS" pitchFamily="16" charset="0"/>
                </a:rPr>
                <a:t>mutation</a:t>
              </a:r>
            </a:p>
          </p:txBody>
        </p:sp>
        <p:grpSp>
          <p:nvGrpSpPr>
            <p:cNvPr id="6" name="Group 52"/>
            <p:cNvGrpSpPr>
              <a:grpSpLocks/>
            </p:cNvGrpSpPr>
            <p:nvPr/>
          </p:nvGrpSpPr>
          <p:grpSpPr bwMode="auto">
            <a:xfrm>
              <a:off x="3062" y="2909"/>
              <a:ext cx="778" cy="643"/>
              <a:chOff x="4377" y="2909"/>
              <a:chExt cx="778" cy="643"/>
            </a:xfrm>
          </p:grpSpPr>
          <p:sp>
            <p:nvSpPr>
              <p:cNvPr id="2357301" name="Oval 53"/>
              <p:cNvSpPr>
                <a:spLocks noChangeArrowheads="1"/>
              </p:cNvSpPr>
              <p:nvPr/>
            </p:nvSpPr>
            <p:spPr bwMode="auto">
              <a:xfrm>
                <a:off x="4694" y="2909"/>
                <a:ext cx="173" cy="115"/>
              </a:xfrm>
              <a:prstGeom prst="ellipse">
                <a:avLst/>
              </a:prstGeom>
              <a:gradFill rotWithShape="0">
                <a:gsLst>
                  <a:gs pos="0">
                    <a:schemeClr val="accent1"/>
                  </a:gs>
                  <a:gs pos="100000">
                    <a:schemeClr val="accent1">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302" name="Oval 54"/>
              <p:cNvSpPr>
                <a:spLocks noChangeArrowheads="1"/>
              </p:cNvSpPr>
              <p:nvPr/>
            </p:nvSpPr>
            <p:spPr bwMode="auto">
              <a:xfrm>
                <a:off x="4377"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303" name="Oval 55"/>
              <p:cNvSpPr>
                <a:spLocks noChangeArrowheads="1"/>
              </p:cNvSpPr>
              <p:nvPr/>
            </p:nvSpPr>
            <p:spPr bwMode="auto">
              <a:xfrm>
                <a:off x="4694"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357304" name="Oval 56"/>
              <p:cNvSpPr>
                <a:spLocks noChangeArrowheads="1"/>
              </p:cNvSpPr>
              <p:nvPr/>
            </p:nvSpPr>
            <p:spPr bwMode="auto">
              <a:xfrm>
                <a:off x="4982" y="3437"/>
                <a:ext cx="173" cy="115"/>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3569" name="AutoShape 57"/>
              <p:cNvCxnSpPr>
                <a:cxnSpLocks noChangeShapeType="1"/>
                <a:stCxn id="2357301" idx="4"/>
                <a:endCxn id="2357302" idx="0"/>
              </p:cNvCxnSpPr>
              <p:nvPr/>
            </p:nvCxnSpPr>
            <p:spPr bwMode="auto">
              <a:xfrm rot="5400000">
                <a:off x="4416" y="3072"/>
                <a:ext cx="413" cy="317"/>
              </a:xfrm>
              <a:prstGeom prst="curvedConnector3">
                <a:avLst>
                  <a:gd name="adj1" fmla="val 49880"/>
                </a:avLst>
              </a:prstGeom>
              <a:noFill/>
              <a:ln w="12700">
                <a:solidFill>
                  <a:schemeClr val="tx1"/>
                </a:solidFill>
                <a:round/>
                <a:headEnd type="triangle" w="sm" len="sm"/>
                <a:tailEnd type="none" w="sm" len="sm"/>
              </a:ln>
            </p:spPr>
          </p:cxnSp>
          <p:cxnSp>
            <p:nvCxnSpPr>
              <p:cNvPr id="23570" name="AutoShape 58"/>
              <p:cNvCxnSpPr>
                <a:cxnSpLocks noChangeShapeType="1"/>
                <a:stCxn id="2357301" idx="4"/>
                <a:endCxn id="2357303" idx="0"/>
              </p:cNvCxnSpPr>
              <p:nvPr/>
            </p:nvCxnSpPr>
            <p:spPr bwMode="auto">
              <a:xfrm>
                <a:off x="4781" y="3024"/>
                <a:ext cx="0" cy="413"/>
              </a:xfrm>
              <a:prstGeom prst="straightConnector1">
                <a:avLst/>
              </a:prstGeom>
              <a:noFill/>
              <a:ln w="12700">
                <a:solidFill>
                  <a:schemeClr val="tx1"/>
                </a:solidFill>
                <a:round/>
                <a:headEnd type="triangle" w="sm" len="sm"/>
                <a:tailEnd type="none" w="sm" len="sm"/>
              </a:ln>
            </p:spPr>
          </p:cxnSp>
          <p:sp>
            <p:nvSpPr>
              <p:cNvPr id="23571" name="Oval 59"/>
              <p:cNvSpPr>
                <a:spLocks noChangeArrowheads="1"/>
              </p:cNvSpPr>
              <p:nvPr/>
            </p:nvSpPr>
            <p:spPr bwMode="auto">
              <a:xfrm>
                <a:off x="4838" y="3197"/>
                <a:ext cx="173" cy="115"/>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3572" name="AutoShape 60"/>
              <p:cNvCxnSpPr>
                <a:cxnSpLocks noChangeShapeType="1"/>
                <a:stCxn id="2357304" idx="0"/>
                <a:endCxn id="23571" idx="4"/>
              </p:cNvCxnSpPr>
              <p:nvPr/>
            </p:nvCxnSpPr>
            <p:spPr bwMode="auto">
              <a:xfrm rot="5400000" flipH="1">
                <a:off x="4934" y="3303"/>
                <a:ext cx="125" cy="144"/>
              </a:xfrm>
              <a:prstGeom prst="curvedConnector3">
                <a:avLst>
                  <a:gd name="adj1" fmla="val 49602"/>
                </a:avLst>
              </a:prstGeom>
              <a:noFill/>
              <a:ln w="12700">
                <a:solidFill>
                  <a:schemeClr val="tx1"/>
                </a:solidFill>
                <a:round/>
                <a:headEnd type="none" w="sm" len="sm"/>
                <a:tailEnd type="triangle" w="sm" len="sm"/>
              </a:ln>
            </p:spPr>
          </p:cxnSp>
          <p:cxnSp>
            <p:nvCxnSpPr>
              <p:cNvPr id="23573" name="AutoShape 61"/>
              <p:cNvCxnSpPr>
                <a:cxnSpLocks noChangeShapeType="1"/>
                <a:stCxn id="23571" idx="0"/>
                <a:endCxn id="2357301" idx="4"/>
              </p:cNvCxnSpPr>
              <p:nvPr/>
            </p:nvCxnSpPr>
            <p:spPr bwMode="auto">
              <a:xfrm rot="5400000" flipH="1">
                <a:off x="4766" y="3039"/>
                <a:ext cx="173" cy="144"/>
              </a:xfrm>
              <a:prstGeom prst="curvedConnector3">
                <a:avLst>
                  <a:gd name="adj1" fmla="val 49713"/>
                </a:avLst>
              </a:prstGeom>
              <a:noFill/>
              <a:ln w="12700">
                <a:solidFill>
                  <a:schemeClr val="tx1"/>
                </a:solidFill>
                <a:round/>
                <a:headEnd type="triangle" w="sm" len="sm"/>
                <a:tailEnd type="triangle" w="sm" len="sm"/>
              </a:ln>
            </p:spPr>
          </p:cxnSp>
        </p:grpSp>
        <p:cxnSp>
          <p:nvCxnSpPr>
            <p:cNvPr id="23564" name="AutoShape 62"/>
            <p:cNvCxnSpPr>
              <a:cxnSpLocks noChangeShapeType="1"/>
              <a:stCxn id="2357288" idx="0"/>
              <a:endCxn id="23580" idx="4"/>
            </p:cNvCxnSpPr>
            <p:nvPr/>
          </p:nvCxnSpPr>
          <p:spPr bwMode="auto">
            <a:xfrm rot="-5400000">
              <a:off x="4527" y="3144"/>
              <a:ext cx="125" cy="461"/>
            </a:xfrm>
            <a:prstGeom prst="curvedConnector3">
              <a:avLst>
                <a:gd name="adj1" fmla="val 49602"/>
              </a:avLst>
            </a:prstGeom>
            <a:noFill/>
            <a:ln w="25400">
              <a:solidFill>
                <a:srgbClr val="FF0000"/>
              </a:solidFill>
              <a:round/>
              <a:headEnd type="none" w="sm" len="sm"/>
              <a:tailEnd type="triangle" w="sm" len="sm"/>
            </a:ln>
          </p:spPr>
        </p:cxnSp>
      </p:grpSp>
      <p:sp>
        <p:nvSpPr>
          <p:cNvPr id="23557" name="Rectangle 68"/>
          <p:cNvSpPr>
            <a:spLocks noGrp="1" noChangeArrowheads="1"/>
          </p:cNvSpPr>
          <p:nvPr>
            <p:ph type="title"/>
          </p:nvPr>
        </p:nvSpPr>
        <p:spPr>
          <a:xfrm>
            <a:off x="685800" y="76200"/>
            <a:ext cx="7772400" cy="1143000"/>
          </a:xfrm>
        </p:spPr>
        <p:txBody>
          <a:bodyPr/>
          <a:lstStyle/>
          <a:p>
            <a:r>
              <a:rPr lang="en-US" dirty="0" smtClean="0"/>
              <a:t>NEAT </a:t>
            </a:r>
            <a:r>
              <a:rPr lang="en-US" sz="2400" dirty="0" smtClean="0"/>
              <a:t>[Stanley &amp; </a:t>
            </a:r>
            <a:r>
              <a:rPr lang="en-US" sz="2400" dirty="0" err="1" smtClean="0"/>
              <a:t>Miikkulainen</a:t>
            </a:r>
            <a:r>
              <a:rPr lang="en-US" sz="2400" dirty="0" smtClean="0"/>
              <a:t> 2002]</a:t>
            </a:r>
            <a:endParaRPr lang="en-US" dirty="0" smtClean="0"/>
          </a:p>
        </p:txBody>
      </p:sp>
      <p:sp>
        <p:nvSpPr>
          <p:cNvPr id="23558" name="Rectangle 69"/>
          <p:cNvSpPr>
            <a:spLocks noGrp="1" noChangeArrowheads="1"/>
          </p:cNvSpPr>
          <p:nvPr>
            <p:ph type="body" idx="1"/>
          </p:nvPr>
        </p:nvSpPr>
        <p:spPr>
          <a:xfrm>
            <a:off x="76200" y="1143000"/>
            <a:ext cx="8382000" cy="4114800"/>
          </a:xfrm>
        </p:spPr>
        <p:txBody>
          <a:bodyPr/>
          <a:lstStyle/>
          <a:p>
            <a:pPr>
              <a:buNone/>
            </a:pPr>
            <a:r>
              <a:rPr lang="en-US" dirty="0" smtClean="0"/>
              <a:t>Genetic algorithm that uses neural networks</a:t>
            </a:r>
          </a:p>
          <a:p>
            <a:pPr lvl="1"/>
            <a:r>
              <a:rPr lang="en-US" dirty="0" smtClean="0"/>
              <a:t>Trains a </a:t>
            </a:r>
            <a:r>
              <a:rPr lang="en-US" i="1" dirty="0" smtClean="0"/>
              <a:t>population </a:t>
            </a:r>
            <a:r>
              <a:rPr lang="en-US" dirty="0" smtClean="0"/>
              <a:t>of networks</a:t>
            </a:r>
          </a:p>
          <a:p>
            <a:pPr lvl="1"/>
            <a:r>
              <a:rPr lang="en-US" dirty="0" smtClean="0"/>
              <a:t>Modifies topology of network as well as weights</a:t>
            </a:r>
          </a:p>
          <a:p>
            <a:pPr lvl="1"/>
            <a:r>
              <a:rPr lang="en-US" dirty="0" smtClean="0"/>
              <a:t>Standard crossover, mutation operators</a:t>
            </a:r>
          </a:p>
          <a:p>
            <a:pPr lvl="1"/>
            <a:r>
              <a:rPr lang="en-US" i="1" dirty="0" err="1" smtClean="0"/>
              <a:t>Complexification</a:t>
            </a:r>
            <a:r>
              <a:rPr lang="en-US" i="1" dirty="0" smtClean="0"/>
              <a:t> </a:t>
            </a:r>
            <a:r>
              <a:rPr lang="en-US" dirty="0" smtClean="0"/>
              <a:t>operators</a:t>
            </a:r>
          </a:p>
        </p:txBody>
      </p:sp>
    </p:spTree>
    <p:extLst>
      <p:ext uri="{BB962C8B-B14F-4D97-AF65-F5344CB8AC3E}">
        <p14:creationId xmlns:p14="http://schemas.microsoft.com/office/powerpoint/2010/main" val="4006081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685800" y="76200"/>
            <a:ext cx="7772400" cy="1143000"/>
          </a:xfrm>
        </p:spPr>
        <p:txBody>
          <a:bodyPr/>
          <a:lstStyle/>
          <a:p>
            <a:r>
              <a:rPr lang="en-US" dirty="0" smtClean="0"/>
              <a:t>Why NEAT?</a:t>
            </a:r>
          </a:p>
        </p:txBody>
      </p:sp>
      <p:sp>
        <p:nvSpPr>
          <p:cNvPr id="24579" name="Rectangle 5"/>
          <p:cNvSpPr>
            <a:spLocks noGrp="1" noChangeArrowheads="1"/>
          </p:cNvSpPr>
          <p:nvPr>
            <p:ph type="body" idx="1"/>
          </p:nvPr>
        </p:nvSpPr>
        <p:spPr>
          <a:xfrm>
            <a:off x="304800" y="1447800"/>
            <a:ext cx="8534400" cy="4114800"/>
          </a:xfrm>
        </p:spPr>
        <p:txBody>
          <a:bodyPr>
            <a:normAutofit fontScale="92500" lnSpcReduction="10000"/>
          </a:bodyPr>
          <a:lstStyle/>
          <a:p>
            <a:r>
              <a:rPr lang="en-US" dirty="0" smtClean="0"/>
              <a:t>Large search spaces tractable</a:t>
            </a:r>
          </a:p>
          <a:p>
            <a:pPr lvl="1"/>
            <a:r>
              <a:rPr lang="en-US" dirty="0" err="1" smtClean="0">
                <a:solidFill>
                  <a:srgbClr val="FF0000"/>
                </a:solidFill>
              </a:rPr>
              <a:t>Complexification</a:t>
            </a:r>
            <a:r>
              <a:rPr lang="en-US" dirty="0" smtClean="0"/>
              <a:t> reduces training time (parsimony)</a:t>
            </a:r>
          </a:p>
          <a:p>
            <a:r>
              <a:rPr lang="en-US" dirty="0" smtClean="0"/>
              <a:t>Relatively </a:t>
            </a:r>
            <a:r>
              <a:rPr lang="en-US" dirty="0" smtClean="0">
                <a:solidFill>
                  <a:srgbClr val="FF0000"/>
                </a:solidFill>
              </a:rPr>
              <a:t>little parameter tuning</a:t>
            </a:r>
            <a:r>
              <a:rPr lang="en-US" dirty="0" smtClean="0"/>
              <a:t> required</a:t>
            </a:r>
          </a:p>
          <a:p>
            <a:r>
              <a:rPr lang="en-US" dirty="0" smtClean="0"/>
              <a:t>Popular, publicly available, well-supported</a:t>
            </a:r>
          </a:p>
          <a:p>
            <a:r>
              <a:rPr lang="en-US" dirty="0" smtClean="0"/>
              <a:t>Domain-independent</a:t>
            </a:r>
          </a:p>
          <a:p>
            <a:endParaRPr lang="en-US" sz="1800" dirty="0" smtClean="0"/>
          </a:p>
          <a:p>
            <a:r>
              <a:rPr lang="en-US" dirty="0" smtClean="0"/>
              <a:t>FS-NEAT </a:t>
            </a:r>
            <a:r>
              <a:rPr lang="en-US" sz="2400" dirty="0" smtClean="0"/>
              <a:t>[</a:t>
            </a:r>
            <a:r>
              <a:rPr lang="en-US" sz="2400" dirty="0" err="1" smtClean="0"/>
              <a:t>Whiteson</a:t>
            </a:r>
            <a:r>
              <a:rPr lang="en-US" sz="2400" dirty="0" smtClean="0"/>
              <a:t> et al. 2005]</a:t>
            </a:r>
          </a:p>
          <a:p>
            <a:pPr lvl="1"/>
            <a:r>
              <a:rPr lang="en-US" dirty="0" smtClean="0"/>
              <a:t>Automatic </a:t>
            </a:r>
            <a:r>
              <a:rPr lang="en-US" dirty="0" smtClean="0">
                <a:solidFill>
                  <a:srgbClr val="FF0000"/>
                </a:solidFill>
              </a:rPr>
              <a:t>feature selection </a:t>
            </a:r>
          </a:p>
          <a:p>
            <a:pPr lvl="1"/>
            <a:r>
              <a:rPr lang="en-US" dirty="0" smtClean="0"/>
              <a:t>Evolves connections to input nodes</a:t>
            </a:r>
          </a:p>
          <a:p>
            <a:endParaRPr lang="en-US" dirty="0" smtClean="0"/>
          </a:p>
        </p:txBody>
      </p:sp>
      <p:grpSp>
        <p:nvGrpSpPr>
          <p:cNvPr id="4" name="Group 3"/>
          <p:cNvGrpSpPr/>
          <p:nvPr/>
        </p:nvGrpSpPr>
        <p:grpSpPr>
          <a:xfrm>
            <a:off x="7086600" y="5105400"/>
            <a:ext cx="1463467" cy="685800"/>
            <a:chOff x="900113" y="2444750"/>
            <a:chExt cx="1087438" cy="509588"/>
          </a:xfrm>
        </p:grpSpPr>
        <p:sp>
          <p:nvSpPr>
            <p:cNvPr id="5" name="Oval 3"/>
            <p:cNvSpPr>
              <a:spLocks noChangeArrowheads="1"/>
            </p:cNvSpPr>
            <p:nvPr/>
          </p:nvSpPr>
          <p:spPr bwMode="auto">
            <a:xfrm>
              <a:off x="900113" y="28257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6" name="Oval 4"/>
            <p:cNvSpPr>
              <a:spLocks noChangeArrowheads="1"/>
            </p:cNvSpPr>
            <p:nvPr/>
          </p:nvSpPr>
          <p:spPr bwMode="auto">
            <a:xfrm>
              <a:off x="1128713" y="28257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7" name="Oval 5"/>
            <p:cNvSpPr>
              <a:spLocks noChangeArrowheads="1"/>
            </p:cNvSpPr>
            <p:nvPr/>
          </p:nvSpPr>
          <p:spPr bwMode="auto">
            <a:xfrm>
              <a:off x="1357313" y="28257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8" name="Oval 6"/>
            <p:cNvSpPr>
              <a:spLocks noChangeArrowheads="1"/>
            </p:cNvSpPr>
            <p:nvPr/>
          </p:nvSpPr>
          <p:spPr bwMode="auto">
            <a:xfrm>
              <a:off x="1585913" y="28257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9" name="Oval 7"/>
            <p:cNvSpPr>
              <a:spLocks noChangeArrowheads="1"/>
            </p:cNvSpPr>
            <p:nvPr/>
          </p:nvSpPr>
          <p:spPr bwMode="auto">
            <a:xfrm>
              <a:off x="1814513" y="28257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10" name="Oval 8"/>
            <p:cNvSpPr>
              <a:spLocks noChangeArrowheads="1"/>
            </p:cNvSpPr>
            <p:nvPr/>
          </p:nvSpPr>
          <p:spPr bwMode="auto">
            <a:xfrm>
              <a:off x="1357313" y="2444750"/>
              <a:ext cx="173038"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11" name="AutoShape 154"/>
            <p:cNvCxnSpPr>
              <a:cxnSpLocks noChangeShapeType="1"/>
              <a:stCxn id="5" idx="0"/>
              <a:endCxn id="10" idx="4"/>
            </p:cNvCxnSpPr>
            <p:nvPr/>
          </p:nvCxnSpPr>
          <p:spPr bwMode="auto">
            <a:xfrm rot="16200000">
              <a:off x="1089026" y="2471738"/>
              <a:ext cx="252413" cy="457200"/>
            </a:xfrm>
            <a:prstGeom prst="curvedConnector3">
              <a:avLst>
                <a:gd name="adj1" fmla="val 74213"/>
              </a:avLst>
            </a:prstGeom>
            <a:noFill/>
            <a:ln w="25400">
              <a:solidFill>
                <a:srgbClr val="FF0000"/>
              </a:solidFill>
              <a:round/>
              <a:headEnd type="none" w="sm" len="sm"/>
              <a:tailEnd type="triangle" w="sm" len="sm"/>
            </a:ln>
          </p:spPr>
        </p:cxnSp>
        <p:cxnSp>
          <p:nvCxnSpPr>
            <p:cNvPr id="12" name="AutoShape 155"/>
            <p:cNvCxnSpPr>
              <a:cxnSpLocks noChangeShapeType="1"/>
              <a:stCxn id="6" idx="0"/>
              <a:endCxn id="10" idx="4"/>
            </p:cNvCxnSpPr>
            <p:nvPr/>
          </p:nvCxnSpPr>
          <p:spPr bwMode="auto">
            <a:xfrm rot="16200000">
              <a:off x="1203326" y="2586038"/>
              <a:ext cx="252413" cy="228600"/>
            </a:xfrm>
            <a:prstGeom prst="curvedConnector3">
              <a:avLst>
                <a:gd name="adj1" fmla="val 51569"/>
              </a:avLst>
            </a:prstGeom>
            <a:noFill/>
            <a:ln w="6350">
              <a:solidFill>
                <a:schemeClr val="bg2"/>
              </a:solidFill>
              <a:prstDash val="sysDash"/>
              <a:round/>
              <a:headEnd type="none" w="sm" len="sm"/>
              <a:tailEnd type="triangle" w="sm" len="sm"/>
            </a:ln>
          </p:spPr>
        </p:cxnSp>
        <p:cxnSp>
          <p:nvCxnSpPr>
            <p:cNvPr id="13" name="AutoShape 156"/>
            <p:cNvCxnSpPr>
              <a:cxnSpLocks noChangeShapeType="1"/>
              <a:stCxn id="8" idx="0"/>
              <a:endCxn id="10" idx="4"/>
            </p:cNvCxnSpPr>
            <p:nvPr/>
          </p:nvCxnSpPr>
          <p:spPr bwMode="auto">
            <a:xfrm rot="5400000" flipH="1">
              <a:off x="1431926" y="2586038"/>
              <a:ext cx="252413" cy="228600"/>
            </a:xfrm>
            <a:prstGeom prst="curvedConnector3">
              <a:avLst>
                <a:gd name="adj1" fmla="val 49685"/>
              </a:avLst>
            </a:prstGeom>
            <a:noFill/>
            <a:ln w="6350">
              <a:solidFill>
                <a:schemeClr val="bg2"/>
              </a:solidFill>
              <a:prstDash val="sysDash"/>
              <a:round/>
              <a:headEnd type="none" w="sm" len="sm"/>
              <a:tailEnd type="triangle" w="sm" len="sm"/>
            </a:ln>
          </p:spPr>
        </p:cxnSp>
        <p:cxnSp>
          <p:nvCxnSpPr>
            <p:cNvPr id="14" name="AutoShape 157"/>
            <p:cNvCxnSpPr>
              <a:cxnSpLocks noChangeShapeType="1"/>
              <a:stCxn id="9" idx="0"/>
              <a:endCxn id="10" idx="4"/>
            </p:cNvCxnSpPr>
            <p:nvPr/>
          </p:nvCxnSpPr>
          <p:spPr bwMode="auto">
            <a:xfrm rot="5400000" flipH="1">
              <a:off x="1546226" y="2471738"/>
              <a:ext cx="252413" cy="457200"/>
            </a:xfrm>
            <a:prstGeom prst="curvedConnector3">
              <a:avLst>
                <a:gd name="adj1" fmla="val 69181"/>
              </a:avLst>
            </a:prstGeom>
            <a:noFill/>
            <a:ln w="6350">
              <a:solidFill>
                <a:schemeClr val="bg2"/>
              </a:solidFill>
              <a:prstDash val="sysDash"/>
              <a:round/>
              <a:headEnd type="none" w="sm" len="sm"/>
              <a:tailEnd type="triangle" w="sm" len="sm"/>
            </a:ln>
          </p:spPr>
        </p:cxnSp>
        <p:cxnSp>
          <p:nvCxnSpPr>
            <p:cNvPr id="15" name="AutoShape 158"/>
            <p:cNvCxnSpPr>
              <a:cxnSpLocks noChangeShapeType="1"/>
              <a:stCxn id="7" idx="0"/>
              <a:endCxn id="10" idx="4"/>
            </p:cNvCxnSpPr>
            <p:nvPr/>
          </p:nvCxnSpPr>
          <p:spPr bwMode="auto">
            <a:xfrm flipV="1">
              <a:off x="1444626" y="2573338"/>
              <a:ext cx="0" cy="252413"/>
            </a:xfrm>
            <a:prstGeom prst="straightConnector1">
              <a:avLst/>
            </a:prstGeom>
            <a:noFill/>
            <a:ln w="6350">
              <a:solidFill>
                <a:schemeClr val="bg2"/>
              </a:solidFill>
              <a:prstDash val="sysDash"/>
              <a:round/>
              <a:headEnd type="none" w="sm" len="sm"/>
              <a:tailEnd type="triangle" w="sm" len="sm"/>
            </a:ln>
          </p:spPr>
        </p:cxnSp>
      </p:grpSp>
    </p:spTree>
    <p:extLst>
      <p:ext uri="{BB962C8B-B14F-4D97-AF65-F5344CB8AC3E}">
        <p14:creationId xmlns:p14="http://schemas.microsoft.com/office/powerpoint/2010/main" val="2701887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57"/>
          <p:cNvSpPr>
            <a:spLocks noChangeArrowheads="1"/>
          </p:cNvSpPr>
          <p:nvPr/>
        </p:nvSpPr>
        <p:spPr bwMode="auto">
          <a:xfrm>
            <a:off x="3944926" y="3256766"/>
            <a:ext cx="1316066" cy="1357295"/>
          </a:xfrm>
          <a:prstGeom prst="rect">
            <a:avLst/>
          </a:prstGeom>
          <a:noFill/>
          <a:ln w="12700">
            <a:noFill/>
            <a:miter lim="800000"/>
            <a:headEnd type="none" w="sm" len="sm"/>
            <a:tailEnd type="none" w="sm" len="sm"/>
          </a:ln>
        </p:spPr>
        <p:txBody>
          <a:bodyPr wrap="none" lIns="0" tIns="0" rIns="0" bIns="0" anchor="ctr">
            <a:spAutoFit/>
          </a:bodyPr>
          <a:lstStyle/>
          <a:p>
            <a:pPr>
              <a:spcBef>
                <a:spcPct val="30000"/>
              </a:spcBef>
            </a:pPr>
            <a:r>
              <a:rPr lang="en-US" sz="1800" dirty="0">
                <a:latin typeface="Trebuchet MS" pitchFamily="16" charset="0"/>
              </a:rPr>
              <a:t>Assign </a:t>
            </a:r>
          </a:p>
          <a:p>
            <a:pPr>
              <a:spcBef>
                <a:spcPct val="30000"/>
              </a:spcBef>
            </a:pPr>
            <a:r>
              <a:rPr lang="en-US" sz="1800" dirty="0" err="1" smtClean="0">
                <a:latin typeface="Trebuchet MS" pitchFamily="16" charset="0"/>
              </a:rPr>
              <a:t>Fitnesses</a:t>
            </a:r>
            <a:r>
              <a:rPr lang="en-US" sz="1800" dirty="0" smtClean="0">
                <a:latin typeface="Trebuchet MS" pitchFamily="16" charset="0"/>
              </a:rPr>
              <a:t>:</a:t>
            </a:r>
          </a:p>
          <a:p>
            <a:pPr>
              <a:spcBef>
                <a:spcPct val="30000"/>
              </a:spcBef>
            </a:pPr>
            <a:r>
              <a:rPr lang="en-US" sz="1800" dirty="0" smtClean="0">
                <a:latin typeface="Trebuchet MS" pitchFamily="16" charset="0"/>
              </a:rPr>
              <a:t>speedup </a:t>
            </a:r>
          </a:p>
          <a:p>
            <a:pPr>
              <a:spcBef>
                <a:spcPct val="30000"/>
              </a:spcBef>
            </a:pPr>
            <a:r>
              <a:rPr lang="en-US" sz="1800" dirty="0" smtClean="0">
                <a:latin typeface="Trebuchet MS" pitchFamily="16" charset="0"/>
              </a:rPr>
              <a:t>ratio vs. SPS</a:t>
            </a:r>
            <a:endParaRPr lang="en-US" sz="1800" dirty="0">
              <a:latin typeface="Trebuchet MS" pitchFamily="16" charset="0"/>
            </a:endParaRPr>
          </a:p>
        </p:txBody>
      </p:sp>
      <p:sp>
        <p:nvSpPr>
          <p:cNvPr id="25603" name="Rectangle 258"/>
          <p:cNvSpPr>
            <a:spLocks noChangeArrowheads="1"/>
          </p:cNvSpPr>
          <p:nvPr/>
        </p:nvSpPr>
        <p:spPr bwMode="auto">
          <a:xfrm>
            <a:off x="1200150" y="1905000"/>
            <a:ext cx="1676400" cy="519113"/>
          </a:xfrm>
          <a:prstGeom prst="rect">
            <a:avLst/>
          </a:prstGeom>
          <a:noFill/>
          <a:ln w="12700">
            <a:noFill/>
            <a:miter lim="800000"/>
            <a:headEnd type="none" w="sm" len="sm"/>
            <a:tailEnd type="none" w="sm" len="sm"/>
          </a:ln>
        </p:spPr>
        <p:txBody>
          <a:bodyPr wrap="none" lIns="0" tIns="0" rIns="0" bIns="0" anchor="ctr">
            <a:spAutoFit/>
          </a:bodyPr>
          <a:lstStyle/>
          <a:p>
            <a:r>
              <a:rPr lang="en-US" sz="2000">
                <a:latin typeface="Trebuchet MS" pitchFamily="16" charset="0"/>
              </a:rPr>
              <a:t>Schedule using</a:t>
            </a:r>
          </a:p>
          <a:p>
            <a:pPr>
              <a:spcBef>
                <a:spcPct val="10000"/>
              </a:spcBef>
            </a:pPr>
            <a:r>
              <a:rPr lang="en-US" sz="2000">
                <a:latin typeface="Trebuchet MS" pitchFamily="16" charset="0"/>
              </a:rPr>
              <a:t> each network</a:t>
            </a:r>
          </a:p>
        </p:txBody>
      </p:sp>
      <p:sp>
        <p:nvSpPr>
          <p:cNvPr id="25604" name="Rectangle 259"/>
          <p:cNvSpPr>
            <a:spLocks noChangeArrowheads="1"/>
          </p:cNvSpPr>
          <p:nvPr/>
        </p:nvSpPr>
        <p:spPr bwMode="auto">
          <a:xfrm>
            <a:off x="3808413" y="1992313"/>
            <a:ext cx="1449387" cy="244475"/>
          </a:xfrm>
          <a:prstGeom prst="rect">
            <a:avLst/>
          </a:prstGeom>
          <a:noFill/>
          <a:ln w="12700">
            <a:noFill/>
            <a:miter lim="800000"/>
            <a:headEnd type="none" w="sm" len="sm"/>
            <a:tailEnd type="none" w="sm" len="sm"/>
          </a:ln>
        </p:spPr>
        <p:txBody>
          <a:bodyPr wrap="none" lIns="0" tIns="0" rIns="0" bIns="0" anchor="ctr">
            <a:spAutoFit/>
          </a:bodyPr>
          <a:lstStyle/>
          <a:p>
            <a:r>
              <a:rPr lang="en-US" sz="2000">
                <a:latin typeface="Trebuchet MS" pitchFamily="16" charset="0"/>
              </a:rPr>
              <a:t>Run program</a:t>
            </a:r>
          </a:p>
        </p:txBody>
      </p:sp>
      <p:sp>
        <p:nvSpPr>
          <p:cNvPr id="25605" name="Rectangle 2"/>
          <p:cNvSpPr>
            <a:spLocks noGrp="1" noChangeArrowheads="1"/>
          </p:cNvSpPr>
          <p:nvPr>
            <p:ph type="title"/>
          </p:nvPr>
        </p:nvSpPr>
        <p:spPr>
          <a:xfrm>
            <a:off x="685800" y="152400"/>
            <a:ext cx="7772400" cy="1143000"/>
          </a:xfrm>
        </p:spPr>
        <p:txBody>
          <a:bodyPr>
            <a:normAutofit fontScale="90000"/>
          </a:bodyPr>
          <a:lstStyle/>
          <a:p>
            <a:r>
              <a:rPr lang="en-US" dirty="0" smtClean="0"/>
              <a:t>Training NEAT for Scheduling:</a:t>
            </a:r>
            <a:br>
              <a:rPr lang="en-US" dirty="0" smtClean="0"/>
            </a:br>
            <a:r>
              <a:rPr lang="en-US" dirty="0" smtClean="0"/>
              <a:t>One Generation</a:t>
            </a:r>
          </a:p>
        </p:txBody>
      </p:sp>
      <p:sp>
        <p:nvSpPr>
          <p:cNvPr id="25606" name="Rectangle 74"/>
          <p:cNvSpPr>
            <a:spLocks noChangeArrowheads="1"/>
          </p:cNvSpPr>
          <p:nvPr/>
        </p:nvSpPr>
        <p:spPr bwMode="auto">
          <a:xfrm>
            <a:off x="6122988" y="1989138"/>
            <a:ext cx="2025650" cy="244475"/>
          </a:xfrm>
          <a:prstGeom prst="rect">
            <a:avLst/>
          </a:prstGeom>
          <a:noFill/>
          <a:ln w="12700">
            <a:noFill/>
            <a:miter lim="800000"/>
            <a:headEnd type="none" w="sm" len="sm"/>
            <a:tailEnd type="none" w="sm" len="sm"/>
          </a:ln>
        </p:spPr>
        <p:txBody>
          <a:bodyPr wrap="none" lIns="0" tIns="0" rIns="0" bIns="0" anchor="ctr">
            <a:spAutoFit/>
          </a:bodyPr>
          <a:lstStyle/>
          <a:p>
            <a:r>
              <a:rPr lang="en-US" sz="2000">
                <a:latin typeface="Trebuchet MS" pitchFamily="16" charset="0"/>
              </a:rPr>
              <a:t>Evolve population</a:t>
            </a:r>
          </a:p>
        </p:txBody>
      </p:sp>
      <p:sp>
        <p:nvSpPr>
          <p:cNvPr id="2231442" name="AutoShape 146"/>
          <p:cNvSpPr>
            <a:spLocks noChangeArrowheads="1"/>
          </p:cNvSpPr>
          <p:nvPr/>
        </p:nvSpPr>
        <p:spPr bwMode="auto">
          <a:xfrm>
            <a:off x="3579813" y="3816350"/>
            <a:ext cx="304800" cy="304800"/>
          </a:xfrm>
          <a:prstGeom prst="rightArrow">
            <a:avLst>
              <a:gd name="adj1" fmla="val 51037"/>
              <a:gd name="adj2" fmla="val 3958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5608" name="Freeform 148"/>
          <p:cNvSpPr>
            <a:spLocks/>
          </p:cNvSpPr>
          <p:nvPr/>
        </p:nvSpPr>
        <p:spPr bwMode="auto">
          <a:xfrm>
            <a:off x="227013" y="4654550"/>
            <a:ext cx="8534400" cy="1974850"/>
          </a:xfrm>
          <a:custGeom>
            <a:avLst/>
            <a:gdLst>
              <a:gd name="T0" fmla="*/ 5464 w 5664"/>
              <a:gd name="T1" fmla="*/ 48 h 720"/>
              <a:gd name="T2" fmla="*/ 5224 w 5664"/>
              <a:gd name="T3" fmla="*/ 576 h 720"/>
              <a:gd name="T4" fmla="*/ 2824 w 5664"/>
              <a:gd name="T5" fmla="*/ 720 h 720"/>
              <a:gd name="T6" fmla="*/ 424 w 5664"/>
              <a:gd name="T7" fmla="*/ 576 h 720"/>
              <a:gd name="T8" fmla="*/ 280 w 5664"/>
              <a:gd name="T9" fmla="*/ 0 h 720"/>
              <a:gd name="T10" fmla="*/ 0 60000 65536"/>
              <a:gd name="T11" fmla="*/ 0 60000 65536"/>
              <a:gd name="T12" fmla="*/ 0 60000 65536"/>
              <a:gd name="T13" fmla="*/ 0 60000 65536"/>
              <a:gd name="T14" fmla="*/ 0 60000 65536"/>
              <a:gd name="T15" fmla="*/ 0 w 5664"/>
              <a:gd name="T16" fmla="*/ 0 h 720"/>
              <a:gd name="T17" fmla="*/ 5664 w 5664"/>
              <a:gd name="T18" fmla="*/ 720 h 720"/>
            </a:gdLst>
            <a:ahLst/>
            <a:cxnLst>
              <a:cxn ang="T10">
                <a:pos x="T0" y="T1"/>
              </a:cxn>
              <a:cxn ang="T11">
                <a:pos x="T2" y="T3"/>
              </a:cxn>
              <a:cxn ang="T12">
                <a:pos x="T4" y="T5"/>
              </a:cxn>
              <a:cxn ang="T13">
                <a:pos x="T6" y="T7"/>
              </a:cxn>
              <a:cxn ang="T14">
                <a:pos x="T8" y="T9"/>
              </a:cxn>
            </a:cxnLst>
            <a:rect l="T15" t="T16" r="T17" b="T18"/>
            <a:pathLst>
              <a:path w="5664" h="720">
                <a:moveTo>
                  <a:pt x="5464" y="48"/>
                </a:moveTo>
                <a:cubicBezTo>
                  <a:pt x="5564" y="256"/>
                  <a:pt x="5664" y="464"/>
                  <a:pt x="5224" y="576"/>
                </a:cubicBezTo>
                <a:cubicBezTo>
                  <a:pt x="4784" y="688"/>
                  <a:pt x="3624" y="720"/>
                  <a:pt x="2824" y="720"/>
                </a:cubicBezTo>
                <a:cubicBezTo>
                  <a:pt x="2024" y="720"/>
                  <a:pt x="848" y="696"/>
                  <a:pt x="424" y="576"/>
                </a:cubicBezTo>
                <a:cubicBezTo>
                  <a:pt x="0" y="456"/>
                  <a:pt x="140" y="228"/>
                  <a:pt x="280" y="0"/>
                </a:cubicBezTo>
              </a:path>
            </a:pathLst>
          </a:custGeom>
          <a:noFill/>
          <a:ln w="25400" cap="flat" cmpd="sng">
            <a:solidFill>
              <a:schemeClr val="tx1"/>
            </a:solidFill>
            <a:prstDash val="solid"/>
            <a:round/>
            <a:headEnd type="none" w="sm" len="sm"/>
            <a:tailEnd type="triangle" w="lg" len="med"/>
          </a:ln>
        </p:spPr>
        <p:txBody>
          <a:bodyPr wrap="none" lIns="0" tIns="0" rIns="0" bIns="0" anchor="ctr"/>
          <a:lstStyle/>
          <a:p>
            <a:endParaRPr lang="en-US"/>
          </a:p>
        </p:txBody>
      </p:sp>
      <p:sp>
        <p:nvSpPr>
          <p:cNvPr id="2231445" name="AutoShape 149"/>
          <p:cNvSpPr>
            <a:spLocks noChangeArrowheads="1"/>
          </p:cNvSpPr>
          <p:nvPr/>
        </p:nvSpPr>
        <p:spPr bwMode="auto">
          <a:xfrm>
            <a:off x="5180013" y="3816350"/>
            <a:ext cx="304800" cy="304800"/>
          </a:xfrm>
          <a:prstGeom prst="rightArrow">
            <a:avLst>
              <a:gd name="adj1" fmla="val 51037"/>
              <a:gd name="adj2" fmla="val 41667"/>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grpSp>
        <p:nvGrpSpPr>
          <p:cNvPr id="2" name="Group 261"/>
          <p:cNvGrpSpPr>
            <a:grpSpLocks/>
          </p:cNvGrpSpPr>
          <p:nvPr/>
        </p:nvGrpSpPr>
        <p:grpSpPr bwMode="auto">
          <a:xfrm>
            <a:off x="760413" y="2749550"/>
            <a:ext cx="2590800" cy="2590800"/>
            <a:chOff x="432" y="1680"/>
            <a:chExt cx="1632" cy="1632"/>
          </a:xfrm>
        </p:grpSpPr>
        <p:sp>
          <p:nvSpPr>
            <p:cNvPr id="2231545" name="AutoShape 249"/>
            <p:cNvSpPr>
              <a:spLocks noChangeArrowheads="1"/>
            </p:cNvSpPr>
            <p:nvPr/>
          </p:nvSpPr>
          <p:spPr bwMode="auto">
            <a:xfrm>
              <a:off x="432" y="1680"/>
              <a:ext cx="1632" cy="1632"/>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31299" name="Oval 3"/>
            <p:cNvSpPr>
              <a:spLocks noChangeArrowheads="1"/>
            </p:cNvSpPr>
            <p:nvPr/>
          </p:nvSpPr>
          <p:spPr bwMode="auto">
            <a:xfrm>
              <a:off x="520"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00" name="Oval 4"/>
            <p:cNvSpPr>
              <a:spLocks noChangeArrowheads="1"/>
            </p:cNvSpPr>
            <p:nvPr/>
          </p:nvSpPr>
          <p:spPr bwMode="auto">
            <a:xfrm>
              <a:off x="664"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01" name="Oval 5"/>
            <p:cNvSpPr>
              <a:spLocks noChangeArrowheads="1"/>
            </p:cNvSpPr>
            <p:nvPr/>
          </p:nvSpPr>
          <p:spPr bwMode="auto">
            <a:xfrm>
              <a:off x="808"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02" name="Oval 6"/>
            <p:cNvSpPr>
              <a:spLocks noChangeArrowheads="1"/>
            </p:cNvSpPr>
            <p:nvPr/>
          </p:nvSpPr>
          <p:spPr bwMode="auto">
            <a:xfrm>
              <a:off x="952"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03" name="Oval 7"/>
            <p:cNvSpPr>
              <a:spLocks noChangeArrowheads="1"/>
            </p:cNvSpPr>
            <p:nvPr/>
          </p:nvSpPr>
          <p:spPr bwMode="auto">
            <a:xfrm>
              <a:off x="1096"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04" name="Oval 8"/>
            <p:cNvSpPr>
              <a:spLocks noChangeArrowheads="1"/>
            </p:cNvSpPr>
            <p:nvPr/>
          </p:nvSpPr>
          <p:spPr bwMode="auto">
            <a:xfrm>
              <a:off x="808" y="1824"/>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0" name="Oval 14"/>
            <p:cNvSpPr>
              <a:spLocks noChangeArrowheads="1"/>
            </p:cNvSpPr>
            <p:nvPr/>
          </p:nvSpPr>
          <p:spPr bwMode="auto">
            <a:xfrm>
              <a:off x="520" y="2448"/>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1" name="Oval 15"/>
            <p:cNvSpPr>
              <a:spLocks noChangeArrowheads="1"/>
            </p:cNvSpPr>
            <p:nvPr/>
          </p:nvSpPr>
          <p:spPr bwMode="auto">
            <a:xfrm>
              <a:off x="664" y="2448"/>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2" name="Oval 16"/>
            <p:cNvSpPr>
              <a:spLocks noChangeArrowheads="1"/>
            </p:cNvSpPr>
            <p:nvPr/>
          </p:nvSpPr>
          <p:spPr bwMode="auto">
            <a:xfrm>
              <a:off x="808" y="2448"/>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3" name="Oval 17"/>
            <p:cNvSpPr>
              <a:spLocks noChangeArrowheads="1"/>
            </p:cNvSpPr>
            <p:nvPr/>
          </p:nvSpPr>
          <p:spPr bwMode="auto">
            <a:xfrm>
              <a:off x="952" y="2448"/>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4" name="Oval 18"/>
            <p:cNvSpPr>
              <a:spLocks noChangeArrowheads="1"/>
            </p:cNvSpPr>
            <p:nvPr/>
          </p:nvSpPr>
          <p:spPr bwMode="auto">
            <a:xfrm>
              <a:off x="1096" y="2448"/>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15" name="Oval 19"/>
            <p:cNvSpPr>
              <a:spLocks noChangeArrowheads="1"/>
            </p:cNvSpPr>
            <p:nvPr/>
          </p:nvSpPr>
          <p:spPr bwMode="auto">
            <a:xfrm>
              <a:off x="808" y="2208"/>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1" name="Oval 25"/>
            <p:cNvSpPr>
              <a:spLocks noChangeArrowheads="1"/>
            </p:cNvSpPr>
            <p:nvPr/>
          </p:nvSpPr>
          <p:spPr bwMode="auto">
            <a:xfrm>
              <a:off x="1288" y="2640"/>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2" name="Oval 26"/>
            <p:cNvSpPr>
              <a:spLocks noChangeArrowheads="1"/>
            </p:cNvSpPr>
            <p:nvPr/>
          </p:nvSpPr>
          <p:spPr bwMode="auto">
            <a:xfrm>
              <a:off x="1432" y="2640"/>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3" name="Oval 27"/>
            <p:cNvSpPr>
              <a:spLocks noChangeArrowheads="1"/>
            </p:cNvSpPr>
            <p:nvPr/>
          </p:nvSpPr>
          <p:spPr bwMode="auto">
            <a:xfrm>
              <a:off x="1576" y="2640"/>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4" name="Oval 28"/>
            <p:cNvSpPr>
              <a:spLocks noChangeArrowheads="1"/>
            </p:cNvSpPr>
            <p:nvPr/>
          </p:nvSpPr>
          <p:spPr bwMode="auto">
            <a:xfrm>
              <a:off x="1720" y="2640"/>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5" name="Oval 29"/>
            <p:cNvSpPr>
              <a:spLocks noChangeArrowheads="1"/>
            </p:cNvSpPr>
            <p:nvPr/>
          </p:nvSpPr>
          <p:spPr bwMode="auto">
            <a:xfrm>
              <a:off x="1864" y="2640"/>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26" name="Oval 30"/>
            <p:cNvSpPr>
              <a:spLocks noChangeArrowheads="1"/>
            </p:cNvSpPr>
            <p:nvPr/>
          </p:nvSpPr>
          <p:spPr bwMode="auto">
            <a:xfrm>
              <a:off x="1576" y="2208"/>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5722" name="Oval 34"/>
            <p:cNvSpPr>
              <a:spLocks noChangeArrowheads="1"/>
            </p:cNvSpPr>
            <p:nvPr/>
          </p:nvSpPr>
          <p:spPr bwMode="auto">
            <a:xfrm>
              <a:off x="1652" y="2448"/>
              <a:ext cx="109" cy="81"/>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sp>
          <p:nvSpPr>
            <p:cNvPr id="2231351" name="Oval 55"/>
            <p:cNvSpPr>
              <a:spLocks noChangeArrowheads="1"/>
            </p:cNvSpPr>
            <p:nvPr/>
          </p:nvSpPr>
          <p:spPr bwMode="auto">
            <a:xfrm>
              <a:off x="808" y="2592"/>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59" name="Oval 63"/>
            <p:cNvSpPr>
              <a:spLocks noChangeArrowheads="1"/>
            </p:cNvSpPr>
            <p:nvPr/>
          </p:nvSpPr>
          <p:spPr bwMode="auto">
            <a:xfrm>
              <a:off x="1288"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60" name="Oval 64"/>
            <p:cNvSpPr>
              <a:spLocks noChangeArrowheads="1"/>
            </p:cNvSpPr>
            <p:nvPr/>
          </p:nvSpPr>
          <p:spPr bwMode="auto">
            <a:xfrm>
              <a:off x="1432"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61" name="Oval 65"/>
            <p:cNvSpPr>
              <a:spLocks noChangeArrowheads="1"/>
            </p:cNvSpPr>
            <p:nvPr/>
          </p:nvSpPr>
          <p:spPr bwMode="auto">
            <a:xfrm>
              <a:off x="1576"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62" name="Oval 66"/>
            <p:cNvSpPr>
              <a:spLocks noChangeArrowheads="1"/>
            </p:cNvSpPr>
            <p:nvPr/>
          </p:nvSpPr>
          <p:spPr bwMode="auto">
            <a:xfrm>
              <a:off x="1720"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63" name="Oval 67"/>
            <p:cNvSpPr>
              <a:spLocks noChangeArrowheads="1"/>
            </p:cNvSpPr>
            <p:nvPr/>
          </p:nvSpPr>
          <p:spPr bwMode="auto">
            <a:xfrm>
              <a:off x="1864" y="206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64" name="Oval 68"/>
            <p:cNvSpPr>
              <a:spLocks noChangeArrowheads="1"/>
            </p:cNvSpPr>
            <p:nvPr/>
          </p:nvSpPr>
          <p:spPr bwMode="auto">
            <a:xfrm>
              <a:off x="1576" y="1824"/>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730" name="AutoShape 154"/>
            <p:cNvCxnSpPr>
              <a:cxnSpLocks noChangeShapeType="1"/>
              <a:stCxn id="2231299" idx="0"/>
              <a:endCxn id="2231304" idx="4"/>
            </p:cNvCxnSpPr>
            <p:nvPr/>
          </p:nvCxnSpPr>
          <p:spPr bwMode="auto">
            <a:xfrm rot="-5400000">
              <a:off x="639" y="1841"/>
              <a:ext cx="159" cy="288"/>
            </a:xfrm>
            <a:prstGeom prst="curvedConnector3">
              <a:avLst>
                <a:gd name="adj1" fmla="val 74213"/>
              </a:avLst>
            </a:prstGeom>
            <a:noFill/>
            <a:ln w="12700">
              <a:solidFill>
                <a:schemeClr val="tx1"/>
              </a:solidFill>
              <a:round/>
              <a:headEnd type="none" w="sm" len="sm"/>
              <a:tailEnd type="triangle" w="sm" len="sm"/>
            </a:ln>
          </p:spPr>
        </p:cxnSp>
        <p:cxnSp>
          <p:nvCxnSpPr>
            <p:cNvPr id="25731" name="AutoShape 155"/>
            <p:cNvCxnSpPr>
              <a:cxnSpLocks noChangeShapeType="1"/>
              <a:stCxn id="2231300" idx="0"/>
              <a:endCxn id="2231304" idx="4"/>
            </p:cNvCxnSpPr>
            <p:nvPr/>
          </p:nvCxnSpPr>
          <p:spPr bwMode="auto">
            <a:xfrm rot="-5400000">
              <a:off x="711" y="1913"/>
              <a:ext cx="159" cy="144"/>
            </a:xfrm>
            <a:prstGeom prst="curvedConnector3">
              <a:avLst>
                <a:gd name="adj1" fmla="val 51569"/>
              </a:avLst>
            </a:prstGeom>
            <a:noFill/>
            <a:ln w="19050">
              <a:solidFill>
                <a:schemeClr val="tx1"/>
              </a:solidFill>
              <a:round/>
              <a:headEnd type="none" w="sm" len="sm"/>
              <a:tailEnd type="triangle" w="sm" len="sm"/>
            </a:ln>
          </p:spPr>
        </p:cxnSp>
        <p:cxnSp>
          <p:nvCxnSpPr>
            <p:cNvPr id="25732" name="AutoShape 156"/>
            <p:cNvCxnSpPr>
              <a:cxnSpLocks noChangeShapeType="1"/>
              <a:stCxn id="2231302" idx="0"/>
              <a:endCxn id="2231304" idx="4"/>
            </p:cNvCxnSpPr>
            <p:nvPr/>
          </p:nvCxnSpPr>
          <p:spPr bwMode="auto">
            <a:xfrm rot="5400000" flipH="1">
              <a:off x="855" y="1913"/>
              <a:ext cx="159" cy="144"/>
            </a:xfrm>
            <a:prstGeom prst="curvedConnector3">
              <a:avLst>
                <a:gd name="adj1" fmla="val 49685"/>
              </a:avLst>
            </a:prstGeom>
            <a:noFill/>
            <a:ln w="12700">
              <a:solidFill>
                <a:schemeClr val="tx1"/>
              </a:solidFill>
              <a:round/>
              <a:headEnd type="none" w="sm" len="sm"/>
              <a:tailEnd type="triangle" w="sm" len="sm"/>
            </a:ln>
          </p:spPr>
        </p:cxnSp>
        <p:cxnSp>
          <p:nvCxnSpPr>
            <p:cNvPr id="25733" name="AutoShape 157"/>
            <p:cNvCxnSpPr>
              <a:cxnSpLocks noChangeShapeType="1"/>
              <a:stCxn id="2231303" idx="0"/>
              <a:endCxn id="2231304" idx="4"/>
            </p:cNvCxnSpPr>
            <p:nvPr/>
          </p:nvCxnSpPr>
          <p:spPr bwMode="auto">
            <a:xfrm rot="5400000" flipH="1">
              <a:off x="927" y="1841"/>
              <a:ext cx="159" cy="288"/>
            </a:xfrm>
            <a:prstGeom prst="curvedConnector3">
              <a:avLst>
                <a:gd name="adj1" fmla="val 69181"/>
              </a:avLst>
            </a:prstGeom>
            <a:noFill/>
            <a:ln w="12700">
              <a:solidFill>
                <a:schemeClr val="tx1"/>
              </a:solidFill>
              <a:round/>
              <a:headEnd type="none" w="sm" len="sm"/>
              <a:tailEnd type="triangle" w="sm" len="sm"/>
            </a:ln>
          </p:spPr>
        </p:cxnSp>
        <p:cxnSp>
          <p:nvCxnSpPr>
            <p:cNvPr id="25734" name="AutoShape 158"/>
            <p:cNvCxnSpPr>
              <a:cxnSpLocks noChangeShapeType="1"/>
              <a:stCxn id="2231301" idx="0"/>
              <a:endCxn id="2231304" idx="4"/>
            </p:cNvCxnSpPr>
            <p:nvPr/>
          </p:nvCxnSpPr>
          <p:spPr bwMode="auto">
            <a:xfrm flipV="1">
              <a:off x="863" y="1905"/>
              <a:ext cx="0" cy="159"/>
            </a:xfrm>
            <a:prstGeom prst="straightConnector1">
              <a:avLst/>
            </a:prstGeom>
            <a:noFill/>
            <a:ln w="12700">
              <a:solidFill>
                <a:schemeClr val="tx1"/>
              </a:solidFill>
              <a:round/>
              <a:headEnd type="none" w="sm" len="sm"/>
              <a:tailEnd type="triangle" w="sm" len="sm"/>
            </a:ln>
          </p:spPr>
        </p:cxnSp>
        <p:cxnSp>
          <p:nvCxnSpPr>
            <p:cNvPr id="25735" name="AutoShape 159"/>
            <p:cNvCxnSpPr>
              <a:cxnSpLocks noChangeShapeType="1"/>
              <a:stCxn id="2231363" idx="0"/>
              <a:endCxn id="2231364" idx="4"/>
            </p:cNvCxnSpPr>
            <p:nvPr/>
          </p:nvCxnSpPr>
          <p:spPr bwMode="auto">
            <a:xfrm rot="5400000" flipH="1">
              <a:off x="1695" y="1841"/>
              <a:ext cx="159" cy="288"/>
            </a:xfrm>
            <a:prstGeom prst="curvedConnector3">
              <a:avLst>
                <a:gd name="adj1" fmla="val 66667"/>
              </a:avLst>
            </a:prstGeom>
            <a:noFill/>
            <a:ln w="19050">
              <a:solidFill>
                <a:schemeClr val="tx1"/>
              </a:solidFill>
              <a:round/>
              <a:headEnd type="none" w="sm" len="sm"/>
              <a:tailEnd type="triangle" w="sm" len="sm"/>
            </a:ln>
          </p:spPr>
        </p:cxnSp>
        <p:cxnSp>
          <p:nvCxnSpPr>
            <p:cNvPr id="25736" name="AutoShape 160"/>
            <p:cNvCxnSpPr>
              <a:cxnSpLocks noChangeShapeType="1"/>
              <a:stCxn id="2231362" idx="0"/>
              <a:endCxn id="2231364" idx="4"/>
            </p:cNvCxnSpPr>
            <p:nvPr/>
          </p:nvCxnSpPr>
          <p:spPr bwMode="auto">
            <a:xfrm rot="5400000" flipH="1">
              <a:off x="1623" y="1913"/>
              <a:ext cx="159" cy="144"/>
            </a:xfrm>
            <a:prstGeom prst="curvedConnector3">
              <a:avLst>
                <a:gd name="adj1" fmla="val 49685"/>
              </a:avLst>
            </a:prstGeom>
            <a:noFill/>
            <a:ln w="22225">
              <a:solidFill>
                <a:schemeClr val="tx1"/>
              </a:solidFill>
              <a:round/>
              <a:headEnd type="none" w="sm" len="sm"/>
              <a:tailEnd type="triangle" w="sm" len="sm"/>
            </a:ln>
          </p:spPr>
        </p:cxnSp>
        <p:cxnSp>
          <p:nvCxnSpPr>
            <p:cNvPr id="25737" name="AutoShape 161"/>
            <p:cNvCxnSpPr>
              <a:cxnSpLocks noChangeShapeType="1"/>
              <a:stCxn id="2231360" idx="0"/>
              <a:endCxn id="2231364" idx="4"/>
            </p:cNvCxnSpPr>
            <p:nvPr/>
          </p:nvCxnSpPr>
          <p:spPr bwMode="auto">
            <a:xfrm rot="-5400000">
              <a:off x="1479" y="1913"/>
              <a:ext cx="159" cy="144"/>
            </a:xfrm>
            <a:prstGeom prst="curvedConnector3">
              <a:avLst>
                <a:gd name="adj1" fmla="val 49685"/>
              </a:avLst>
            </a:prstGeom>
            <a:noFill/>
            <a:ln w="9525">
              <a:solidFill>
                <a:schemeClr val="tx1"/>
              </a:solidFill>
              <a:round/>
              <a:headEnd type="none" w="sm" len="sm"/>
              <a:tailEnd type="triangle" w="sm" len="sm"/>
            </a:ln>
          </p:spPr>
        </p:cxnSp>
        <p:cxnSp>
          <p:nvCxnSpPr>
            <p:cNvPr id="25738" name="AutoShape 162"/>
            <p:cNvCxnSpPr>
              <a:cxnSpLocks noChangeShapeType="1"/>
              <a:stCxn id="2231359" idx="0"/>
              <a:endCxn id="2231364" idx="4"/>
            </p:cNvCxnSpPr>
            <p:nvPr/>
          </p:nvCxnSpPr>
          <p:spPr bwMode="auto">
            <a:xfrm rot="-5400000">
              <a:off x="1407" y="1841"/>
              <a:ext cx="159" cy="288"/>
            </a:xfrm>
            <a:prstGeom prst="curvedConnector3">
              <a:avLst>
                <a:gd name="adj1" fmla="val 66667"/>
              </a:avLst>
            </a:prstGeom>
            <a:noFill/>
            <a:ln w="22225">
              <a:solidFill>
                <a:schemeClr val="tx1"/>
              </a:solidFill>
              <a:round/>
              <a:headEnd type="none" w="sm" len="sm"/>
              <a:tailEnd type="triangle" w="sm" len="sm"/>
            </a:ln>
          </p:spPr>
        </p:cxnSp>
        <p:cxnSp>
          <p:nvCxnSpPr>
            <p:cNvPr id="25739" name="AutoShape 163"/>
            <p:cNvCxnSpPr>
              <a:cxnSpLocks noChangeShapeType="1"/>
              <a:stCxn id="2231361" idx="0"/>
              <a:endCxn id="2231364" idx="4"/>
            </p:cNvCxnSpPr>
            <p:nvPr/>
          </p:nvCxnSpPr>
          <p:spPr bwMode="auto">
            <a:xfrm flipV="1">
              <a:off x="1631" y="1905"/>
              <a:ext cx="0" cy="159"/>
            </a:xfrm>
            <a:prstGeom prst="straightConnector1">
              <a:avLst/>
            </a:prstGeom>
            <a:noFill/>
            <a:ln w="12700">
              <a:solidFill>
                <a:schemeClr val="tx1"/>
              </a:solidFill>
              <a:round/>
              <a:headEnd type="none" w="sm" len="sm"/>
              <a:tailEnd type="triangle" w="sm" len="sm"/>
            </a:ln>
          </p:spPr>
        </p:cxnSp>
        <p:cxnSp>
          <p:nvCxnSpPr>
            <p:cNvPr id="25740" name="AutoShape 164"/>
            <p:cNvCxnSpPr>
              <a:cxnSpLocks noChangeShapeType="1"/>
              <a:stCxn id="2231310" idx="0"/>
              <a:endCxn id="2231315" idx="4"/>
            </p:cNvCxnSpPr>
            <p:nvPr/>
          </p:nvCxnSpPr>
          <p:spPr bwMode="auto">
            <a:xfrm rot="-5400000">
              <a:off x="639" y="2225"/>
              <a:ext cx="159" cy="288"/>
            </a:xfrm>
            <a:prstGeom prst="curvedConnector3">
              <a:avLst>
                <a:gd name="adj1" fmla="val 64148"/>
              </a:avLst>
            </a:prstGeom>
            <a:noFill/>
            <a:ln w="12700">
              <a:solidFill>
                <a:schemeClr val="tx1"/>
              </a:solidFill>
              <a:round/>
              <a:headEnd type="none" w="sm" len="sm"/>
              <a:tailEnd type="triangle" w="sm" len="sm"/>
            </a:ln>
          </p:spPr>
        </p:cxnSp>
        <p:cxnSp>
          <p:nvCxnSpPr>
            <p:cNvPr id="25741" name="AutoShape 165"/>
            <p:cNvCxnSpPr>
              <a:cxnSpLocks noChangeShapeType="1"/>
              <a:stCxn id="2231311" idx="0"/>
              <a:endCxn id="2231315" idx="4"/>
            </p:cNvCxnSpPr>
            <p:nvPr/>
          </p:nvCxnSpPr>
          <p:spPr bwMode="auto">
            <a:xfrm rot="-5400000">
              <a:off x="711" y="2297"/>
              <a:ext cx="159" cy="144"/>
            </a:xfrm>
            <a:prstGeom prst="curvedConnector3">
              <a:avLst>
                <a:gd name="adj1" fmla="val 49685"/>
              </a:avLst>
            </a:prstGeom>
            <a:noFill/>
            <a:ln w="19050">
              <a:solidFill>
                <a:schemeClr val="tx1"/>
              </a:solidFill>
              <a:round/>
              <a:headEnd type="none" w="sm" len="sm"/>
              <a:tailEnd type="triangle" w="sm" len="sm"/>
            </a:ln>
          </p:spPr>
        </p:cxnSp>
        <p:cxnSp>
          <p:nvCxnSpPr>
            <p:cNvPr id="25742" name="AutoShape 166"/>
            <p:cNvCxnSpPr>
              <a:cxnSpLocks noChangeShapeType="1"/>
              <a:stCxn id="2231312" idx="0"/>
              <a:endCxn id="2231315" idx="4"/>
            </p:cNvCxnSpPr>
            <p:nvPr/>
          </p:nvCxnSpPr>
          <p:spPr bwMode="auto">
            <a:xfrm flipV="1">
              <a:off x="863" y="2289"/>
              <a:ext cx="0" cy="159"/>
            </a:xfrm>
            <a:prstGeom prst="straightConnector1">
              <a:avLst/>
            </a:prstGeom>
            <a:noFill/>
            <a:ln w="19050">
              <a:solidFill>
                <a:schemeClr val="tx1"/>
              </a:solidFill>
              <a:round/>
              <a:headEnd type="none" w="sm" len="sm"/>
              <a:tailEnd type="triangle" w="sm" len="sm"/>
            </a:ln>
          </p:spPr>
        </p:cxnSp>
        <p:cxnSp>
          <p:nvCxnSpPr>
            <p:cNvPr id="25743" name="AutoShape 167"/>
            <p:cNvCxnSpPr>
              <a:cxnSpLocks noChangeShapeType="1"/>
              <a:stCxn id="2231313" idx="0"/>
              <a:endCxn id="2231315" idx="4"/>
            </p:cNvCxnSpPr>
            <p:nvPr/>
          </p:nvCxnSpPr>
          <p:spPr bwMode="auto">
            <a:xfrm rot="5400000" flipH="1">
              <a:off x="855" y="2297"/>
              <a:ext cx="159" cy="144"/>
            </a:xfrm>
            <a:prstGeom prst="curvedConnector3">
              <a:avLst>
                <a:gd name="adj1" fmla="val 49685"/>
              </a:avLst>
            </a:prstGeom>
            <a:noFill/>
            <a:ln w="19050">
              <a:solidFill>
                <a:schemeClr val="tx1"/>
              </a:solidFill>
              <a:round/>
              <a:headEnd type="none" w="sm" len="sm"/>
              <a:tailEnd type="triangle" w="sm" len="sm"/>
            </a:ln>
          </p:spPr>
        </p:cxnSp>
        <p:cxnSp>
          <p:nvCxnSpPr>
            <p:cNvPr id="25744" name="AutoShape 168"/>
            <p:cNvCxnSpPr>
              <a:cxnSpLocks noChangeShapeType="1"/>
              <a:stCxn id="2231314" idx="0"/>
              <a:endCxn id="2231315" idx="4"/>
            </p:cNvCxnSpPr>
            <p:nvPr/>
          </p:nvCxnSpPr>
          <p:spPr bwMode="auto">
            <a:xfrm rot="5400000" flipH="1">
              <a:off x="927" y="2225"/>
              <a:ext cx="159" cy="288"/>
            </a:xfrm>
            <a:prstGeom prst="curvedConnector3">
              <a:avLst>
                <a:gd name="adj1" fmla="val 61634"/>
              </a:avLst>
            </a:prstGeom>
            <a:noFill/>
            <a:ln w="12700">
              <a:solidFill>
                <a:schemeClr val="tx1"/>
              </a:solidFill>
              <a:round/>
              <a:headEnd type="none" w="sm" len="sm"/>
              <a:tailEnd type="triangle" w="sm" len="sm"/>
            </a:ln>
          </p:spPr>
        </p:cxnSp>
        <p:cxnSp>
          <p:nvCxnSpPr>
            <p:cNvPr id="25745" name="AutoShape 169"/>
            <p:cNvCxnSpPr>
              <a:cxnSpLocks noChangeShapeType="1"/>
              <a:stCxn id="2231321" idx="0"/>
              <a:endCxn id="2231326" idx="4"/>
            </p:cNvCxnSpPr>
            <p:nvPr/>
          </p:nvCxnSpPr>
          <p:spPr bwMode="auto">
            <a:xfrm rot="-5400000">
              <a:off x="1311" y="2321"/>
              <a:ext cx="351" cy="288"/>
            </a:xfrm>
            <a:prstGeom prst="curvedConnector3">
              <a:avLst>
                <a:gd name="adj1" fmla="val 80338"/>
              </a:avLst>
            </a:prstGeom>
            <a:noFill/>
            <a:ln w="12700">
              <a:solidFill>
                <a:schemeClr val="tx1"/>
              </a:solidFill>
              <a:round/>
              <a:headEnd type="none" w="sm" len="sm"/>
              <a:tailEnd type="triangle" w="sm" len="sm"/>
            </a:ln>
          </p:spPr>
        </p:cxnSp>
        <p:cxnSp>
          <p:nvCxnSpPr>
            <p:cNvPr id="25746" name="AutoShape 170"/>
            <p:cNvCxnSpPr>
              <a:cxnSpLocks noChangeShapeType="1"/>
              <a:stCxn id="2231322" idx="0"/>
              <a:endCxn id="2231326" idx="4"/>
            </p:cNvCxnSpPr>
            <p:nvPr/>
          </p:nvCxnSpPr>
          <p:spPr bwMode="auto">
            <a:xfrm rot="-5400000">
              <a:off x="1383" y="2393"/>
              <a:ext cx="351" cy="144"/>
            </a:xfrm>
            <a:prstGeom prst="curvedConnector3">
              <a:avLst>
                <a:gd name="adj1" fmla="val 70083"/>
              </a:avLst>
            </a:prstGeom>
            <a:noFill/>
            <a:ln w="12700">
              <a:solidFill>
                <a:schemeClr val="tx1"/>
              </a:solidFill>
              <a:round/>
              <a:headEnd type="none" w="sm" len="sm"/>
              <a:tailEnd type="triangle" w="sm" len="sm"/>
            </a:ln>
          </p:spPr>
        </p:cxnSp>
        <p:cxnSp>
          <p:nvCxnSpPr>
            <p:cNvPr id="25747" name="AutoShape 171"/>
            <p:cNvCxnSpPr>
              <a:cxnSpLocks noChangeShapeType="1"/>
              <a:stCxn id="2231323" idx="0"/>
              <a:endCxn id="2231326" idx="4"/>
            </p:cNvCxnSpPr>
            <p:nvPr/>
          </p:nvCxnSpPr>
          <p:spPr bwMode="auto">
            <a:xfrm rot="-5400000">
              <a:off x="1455" y="2465"/>
              <a:ext cx="351" cy="0"/>
            </a:xfrm>
            <a:prstGeom prst="straightConnector1">
              <a:avLst/>
            </a:prstGeom>
            <a:noFill/>
            <a:ln w="12700">
              <a:solidFill>
                <a:schemeClr val="tx1"/>
              </a:solidFill>
              <a:round/>
              <a:headEnd type="none" w="sm" len="sm"/>
              <a:tailEnd type="triangle" w="sm" len="sm"/>
            </a:ln>
          </p:spPr>
        </p:cxnSp>
        <p:cxnSp>
          <p:nvCxnSpPr>
            <p:cNvPr id="25748" name="AutoShape 172"/>
            <p:cNvCxnSpPr>
              <a:cxnSpLocks noChangeShapeType="1"/>
              <a:stCxn id="25722" idx="0"/>
              <a:endCxn id="2231326" idx="4"/>
            </p:cNvCxnSpPr>
            <p:nvPr/>
          </p:nvCxnSpPr>
          <p:spPr bwMode="auto">
            <a:xfrm rot="5400000" flipH="1">
              <a:off x="1589" y="2331"/>
              <a:ext cx="159" cy="76"/>
            </a:xfrm>
            <a:prstGeom prst="curvedConnector3">
              <a:avLst>
                <a:gd name="adj1" fmla="val 49685"/>
              </a:avLst>
            </a:prstGeom>
            <a:noFill/>
            <a:ln w="25400">
              <a:solidFill>
                <a:schemeClr val="tx1"/>
              </a:solidFill>
              <a:round/>
              <a:headEnd type="none" w="sm" len="sm"/>
              <a:tailEnd type="triangle" w="sm" len="sm"/>
            </a:ln>
          </p:spPr>
        </p:cxnSp>
        <p:cxnSp>
          <p:nvCxnSpPr>
            <p:cNvPr id="25749" name="AutoShape 175"/>
            <p:cNvCxnSpPr>
              <a:cxnSpLocks noChangeShapeType="1"/>
              <a:stCxn id="2231325" idx="0"/>
              <a:endCxn id="2231326" idx="4"/>
            </p:cNvCxnSpPr>
            <p:nvPr/>
          </p:nvCxnSpPr>
          <p:spPr bwMode="auto">
            <a:xfrm rot="5400000" flipH="1">
              <a:off x="1599" y="2321"/>
              <a:ext cx="351" cy="288"/>
            </a:xfrm>
            <a:prstGeom prst="curvedConnector3">
              <a:avLst>
                <a:gd name="adj1" fmla="val 82620"/>
              </a:avLst>
            </a:prstGeom>
            <a:noFill/>
            <a:ln w="12700">
              <a:solidFill>
                <a:schemeClr val="tx1"/>
              </a:solidFill>
              <a:round/>
              <a:headEnd type="none" w="sm" len="sm"/>
              <a:tailEnd type="triangle" w="sm" len="sm"/>
            </a:ln>
          </p:spPr>
        </p:cxnSp>
        <p:cxnSp>
          <p:nvCxnSpPr>
            <p:cNvPr id="25750" name="AutoShape 176"/>
            <p:cNvCxnSpPr>
              <a:cxnSpLocks noChangeShapeType="1"/>
              <a:stCxn id="2231323" idx="0"/>
              <a:endCxn id="25722" idx="4"/>
            </p:cNvCxnSpPr>
            <p:nvPr/>
          </p:nvCxnSpPr>
          <p:spPr bwMode="auto">
            <a:xfrm rot="-5400000">
              <a:off x="1613" y="2547"/>
              <a:ext cx="111" cy="76"/>
            </a:xfrm>
            <a:prstGeom prst="curvedConnector3">
              <a:avLst>
                <a:gd name="adj1" fmla="val 44144"/>
              </a:avLst>
            </a:prstGeom>
            <a:noFill/>
            <a:ln w="12700">
              <a:solidFill>
                <a:schemeClr val="tx1"/>
              </a:solidFill>
              <a:round/>
              <a:headEnd type="none" w="sm" len="sm"/>
              <a:tailEnd type="triangle" w="sm" len="sm"/>
            </a:ln>
          </p:spPr>
        </p:cxnSp>
        <p:cxnSp>
          <p:nvCxnSpPr>
            <p:cNvPr id="25751" name="AutoShape 177"/>
            <p:cNvCxnSpPr>
              <a:cxnSpLocks noChangeShapeType="1"/>
              <a:stCxn id="2231324" idx="0"/>
              <a:endCxn id="25722" idx="4"/>
            </p:cNvCxnSpPr>
            <p:nvPr/>
          </p:nvCxnSpPr>
          <p:spPr bwMode="auto">
            <a:xfrm rot="5400000" flipH="1">
              <a:off x="1685" y="2551"/>
              <a:ext cx="111" cy="68"/>
            </a:xfrm>
            <a:prstGeom prst="curvedConnector3">
              <a:avLst>
                <a:gd name="adj1" fmla="val 38736"/>
              </a:avLst>
            </a:prstGeom>
            <a:noFill/>
            <a:ln w="12700">
              <a:solidFill>
                <a:schemeClr val="tx1"/>
              </a:solidFill>
              <a:round/>
              <a:headEnd type="none" w="sm" len="sm"/>
              <a:tailEnd type="triangle" w="sm" len="sm"/>
            </a:ln>
          </p:spPr>
        </p:cxnSp>
        <p:sp>
          <p:nvSpPr>
            <p:cNvPr id="2231346" name="Oval 50"/>
            <p:cNvSpPr>
              <a:spLocks noChangeArrowheads="1"/>
            </p:cNvSpPr>
            <p:nvPr/>
          </p:nvSpPr>
          <p:spPr bwMode="auto">
            <a:xfrm>
              <a:off x="520"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47" name="Oval 51"/>
            <p:cNvSpPr>
              <a:spLocks noChangeArrowheads="1"/>
            </p:cNvSpPr>
            <p:nvPr/>
          </p:nvSpPr>
          <p:spPr bwMode="auto">
            <a:xfrm>
              <a:off x="664"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48" name="Oval 52"/>
            <p:cNvSpPr>
              <a:spLocks noChangeArrowheads="1"/>
            </p:cNvSpPr>
            <p:nvPr/>
          </p:nvSpPr>
          <p:spPr bwMode="auto">
            <a:xfrm>
              <a:off x="808"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49" name="Oval 53"/>
            <p:cNvSpPr>
              <a:spLocks noChangeArrowheads="1"/>
            </p:cNvSpPr>
            <p:nvPr/>
          </p:nvSpPr>
          <p:spPr bwMode="auto">
            <a:xfrm>
              <a:off x="952"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50" name="Oval 54"/>
            <p:cNvSpPr>
              <a:spLocks noChangeArrowheads="1"/>
            </p:cNvSpPr>
            <p:nvPr/>
          </p:nvSpPr>
          <p:spPr bwMode="auto">
            <a:xfrm>
              <a:off x="1096"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757" name="AutoShape 178"/>
            <p:cNvCxnSpPr>
              <a:cxnSpLocks noChangeShapeType="1"/>
              <a:stCxn id="2231347" idx="0"/>
              <a:endCxn id="25758" idx="4"/>
            </p:cNvCxnSpPr>
            <p:nvPr/>
          </p:nvCxnSpPr>
          <p:spPr bwMode="auto">
            <a:xfrm rot="-5400000">
              <a:off x="702" y="2930"/>
              <a:ext cx="111" cy="78"/>
            </a:xfrm>
            <a:prstGeom prst="curvedConnector3">
              <a:avLst>
                <a:gd name="adj1" fmla="val 49551"/>
              </a:avLst>
            </a:prstGeom>
            <a:noFill/>
            <a:ln w="12700">
              <a:solidFill>
                <a:schemeClr val="tx1"/>
              </a:solidFill>
              <a:round/>
              <a:headEnd type="none" w="sm" len="sm"/>
              <a:tailEnd type="triangle" w="sm" len="sm"/>
            </a:ln>
          </p:spPr>
        </p:cxnSp>
        <p:sp>
          <p:nvSpPr>
            <p:cNvPr id="25758" name="Oval 58"/>
            <p:cNvSpPr>
              <a:spLocks noChangeArrowheads="1"/>
            </p:cNvSpPr>
            <p:nvPr/>
          </p:nvSpPr>
          <p:spPr bwMode="auto">
            <a:xfrm>
              <a:off x="742" y="2832"/>
              <a:ext cx="109" cy="81"/>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5759" name="AutoShape 179"/>
            <p:cNvCxnSpPr>
              <a:cxnSpLocks noChangeShapeType="1"/>
              <a:stCxn id="2231348" idx="0"/>
              <a:endCxn id="25758" idx="4"/>
            </p:cNvCxnSpPr>
            <p:nvPr/>
          </p:nvCxnSpPr>
          <p:spPr bwMode="auto">
            <a:xfrm rot="5400000" flipH="1">
              <a:off x="774" y="2936"/>
              <a:ext cx="111" cy="66"/>
            </a:xfrm>
            <a:prstGeom prst="curvedConnector3">
              <a:avLst>
                <a:gd name="adj1" fmla="val 49551"/>
              </a:avLst>
            </a:prstGeom>
            <a:noFill/>
            <a:ln w="12700">
              <a:solidFill>
                <a:schemeClr val="tx1"/>
              </a:solidFill>
              <a:round/>
              <a:headEnd type="none" w="sm" len="sm"/>
              <a:tailEnd type="triangle" w="sm" len="sm"/>
            </a:ln>
          </p:spPr>
        </p:cxnSp>
        <p:cxnSp>
          <p:nvCxnSpPr>
            <p:cNvPr id="25760" name="AutoShape 180"/>
            <p:cNvCxnSpPr>
              <a:cxnSpLocks noChangeShapeType="1"/>
              <a:stCxn id="2231346" idx="0"/>
              <a:endCxn id="2231351" idx="4"/>
            </p:cNvCxnSpPr>
            <p:nvPr/>
          </p:nvCxnSpPr>
          <p:spPr bwMode="auto">
            <a:xfrm rot="-5400000">
              <a:off x="543" y="2705"/>
              <a:ext cx="351" cy="288"/>
            </a:xfrm>
            <a:prstGeom prst="curvedConnector3">
              <a:avLst>
                <a:gd name="adj1" fmla="val 73218"/>
              </a:avLst>
            </a:prstGeom>
            <a:noFill/>
            <a:ln w="12700">
              <a:solidFill>
                <a:schemeClr val="tx1"/>
              </a:solidFill>
              <a:round/>
              <a:headEnd type="none" w="sm" len="sm"/>
              <a:tailEnd type="triangle" w="sm" len="sm"/>
            </a:ln>
          </p:spPr>
        </p:cxnSp>
        <p:cxnSp>
          <p:nvCxnSpPr>
            <p:cNvPr id="25761" name="AutoShape 181"/>
            <p:cNvCxnSpPr>
              <a:cxnSpLocks noChangeShapeType="1"/>
              <a:stCxn id="25758" idx="0"/>
              <a:endCxn id="2231351" idx="4"/>
            </p:cNvCxnSpPr>
            <p:nvPr/>
          </p:nvCxnSpPr>
          <p:spPr bwMode="auto">
            <a:xfrm rot="-5400000">
              <a:off x="750" y="2720"/>
              <a:ext cx="159" cy="66"/>
            </a:xfrm>
            <a:prstGeom prst="curvedConnector3">
              <a:avLst>
                <a:gd name="adj1" fmla="val 49685"/>
              </a:avLst>
            </a:prstGeom>
            <a:noFill/>
            <a:ln w="12700">
              <a:solidFill>
                <a:schemeClr val="tx1"/>
              </a:solidFill>
              <a:round/>
              <a:headEnd type="none" w="sm" len="sm"/>
              <a:tailEnd type="triangle" w="sm" len="sm"/>
            </a:ln>
          </p:spPr>
        </p:cxnSp>
        <p:cxnSp>
          <p:nvCxnSpPr>
            <p:cNvPr id="25762" name="AutoShape 182"/>
            <p:cNvCxnSpPr>
              <a:cxnSpLocks noChangeShapeType="1"/>
              <a:stCxn id="2231349" idx="0"/>
              <a:endCxn id="2231351" idx="4"/>
            </p:cNvCxnSpPr>
            <p:nvPr/>
          </p:nvCxnSpPr>
          <p:spPr bwMode="auto">
            <a:xfrm rot="5400000" flipH="1">
              <a:off x="759" y="2777"/>
              <a:ext cx="351" cy="144"/>
            </a:xfrm>
            <a:prstGeom prst="curvedConnector3">
              <a:avLst>
                <a:gd name="adj1" fmla="val 49856"/>
              </a:avLst>
            </a:prstGeom>
            <a:noFill/>
            <a:ln w="12700">
              <a:solidFill>
                <a:schemeClr val="tx1"/>
              </a:solidFill>
              <a:round/>
              <a:headEnd type="none" w="sm" len="sm"/>
              <a:tailEnd type="triangle" w="sm" len="sm"/>
            </a:ln>
          </p:spPr>
        </p:cxnSp>
        <p:cxnSp>
          <p:nvCxnSpPr>
            <p:cNvPr id="25763" name="AutoShape 183"/>
            <p:cNvCxnSpPr>
              <a:cxnSpLocks noChangeShapeType="1"/>
              <a:stCxn id="2231350" idx="0"/>
              <a:endCxn id="2231351" idx="4"/>
            </p:cNvCxnSpPr>
            <p:nvPr/>
          </p:nvCxnSpPr>
          <p:spPr bwMode="auto">
            <a:xfrm rot="5400000" flipH="1">
              <a:off x="831" y="2705"/>
              <a:ext cx="351" cy="288"/>
            </a:xfrm>
            <a:prstGeom prst="curvedConnector3">
              <a:avLst>
                <a:gd name="adj1" fmla="val 75495"/>
              </a:avLst>
            </a:prstGeom>
            <a:noFill/>
            <a:ln w="22225">
              <a:solidFill>
                <a:schemeClr val="tx1"/>
              </a:solidFill>
              <a:round/>
              <a:headEnd type="none" w="sm" len="sm"/>
              <a:tailEnd type="triangle" w="sm" len="sm"/>
            </a:ln>
          </p:spPr>
        </p:cxnSp>
        <p:sp>
          <p:nvSpPr>
            <p:cNvPr id="2231335" name="Oval 39"/>
            <p:cNvSpPr>
              <a:spLocks noChangeArrowheads="1"/>
            </p:cNvSpPr>
            <p:nvPr/>
          </p:nvSpPr>
          <p:spPr bwMode="auto">
            <a:xfrm>
              <a:off x="1288"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36" name="Oval 40"/>
            <p:cNvSpPr>
              <a:spLocks noChangeArrowheads="1"/>
            </p:cNvSpPr>
            <p:nvPr/>
          </p:nvSpPr>
          <p:spPr bwMode="auto">
            <a:xfrm>
              <a:off x="1432"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37" name="Oval 41"/>
            <p:cNvSpPr>
              <a:spLocks noChangeArrowheads="1"/>
            </p:cNvSpPr>
            <p:nvPr/>
          </p:nvSpPr>
          <p:spPr bwMode="auto">
            <a:xfrm>
              <a:off x="1576"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38" name="Oval 42"/>
            <p:cNvSpPr>
              <a:spLocks noChangeArrowheads="1"/>
            </p:cNvSpPr>
            <p:nvPr/>
          </p:nvSpPr>
          <p:spPr bwMode="auto">
            <a:xfrm>
              <a:off x="1720"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39" name="Oval 43"/>
            <p:cNvSpPr>
              <a:spLocks noChangeArrowheads="1"/>
            </p:cNvSpPr>
            <p:nvPr/>
          </p:nvSpPr>
          <p:spPr bwMode="auto">
            <a:xfrm>
              <a:off x="1864" y="3024"/>
              <a:ext cx="109" cy="81"/>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40" name="Oval 44"/>
            <p:cNvSpPr>
              <a:spLocks noChangeArrowheads="1"/>
            </p:cNvSpPr>
            <p:nvPr/>
          </p:nvSpPr>
          <p:spPr bwMode="auto">
            <a:xfrm>
              <a:off x="1576" y="2784"/>
              <a:ext cx="109" cy="81"/>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770" name="AutoShape 184"/>
            <p:cNvCxnSpPr>
              <a:cxnSpLocks noChangeShapeType="1"/>
              <a:stCxn id="2231335" idx="0"/>
              <a:endCxn id="2231340" idx="4"/>
            </p:cNvCxnSpPr>
            <p:nvPr/>
          </p:nvCxnSpPr>
          <p:spPr bwMode="auto">
            <a:xfrm rot="-5400000">
              <a:off x="1407" y="2801"/>
              <a:ext cx="159" cy="288"/>
            </a:xfrm>
            <a:prstGeom prst="curvedConnector3">
              <a:avLst>
                <a:gd name="adj1" fmla="val 79241"/>
              </a:avLst>
            </a:prstGeom>
            <a:noFill/>
            <a:ln w="22225">
              <a:solidFill>
                <a:schemeClr val="tx1"/>
              </a:solidFill>
              <a:round/>
              <a:headEnd type="none" w="sm" len="sm"/>
              <a:tailEnd type="triangle" w="sm" len="sm"/>
            </a:ln>
          </p:spPr>
        </p:cxnSp>
        <p:cxnSp>
          <p:nvCxnSpPr>
            <p:cNvPr id="25771" name="AutoShape 185"/>
            <p:cNvCxnSpPr>
              <a:cxnSpLocks noChangeShapeType="1"/>
              <a:stCxn id="2231336" idx="0"/>
              <a:endCxn id="2231340" idx="4"/>
            </p:cNvCxnSpPr>
            <p:nvPr/>
          </p:nvCxnSpPr>
          <p:spPr bwMode="auto">
            <a:xfrm rot="-5400000">
              <a:off x="1479" y="2873"/>
              <a:ext cx="159" cy="144"/>
            </a:xfrm>
            <a:prstGeom prst="curvedConnector3">
              <a:avLst>
                <a:gd name="adj1" fmla="val 49685"/>
              </a:avLst>
            </a:prstGeom>
            <a:noFill/>
            <a:ln w="12700">
              <a:solidFill>
                <a:schemeClr val="tx1"/>
              </a:solidFill>
              <a:round/>
              <a:headEnd type="none" w="sm" len="sm"/>
              <a:tailEnd type="triangle" w="sm" len="sm"/>
            </a:ln>
          </p:spPr>
        </p:cxnSp>
        <p:cxnSp>
          <p:nvCxnSpPr>
            <p:cNvPr id="25772" name="AutoShape 186"/>
            <p:cNvCxnSpPr>
              <a:cxnSpLocks noChangeShapeType="1"/>
              <a:stCxn id="2231338" idx="0"/>
              <a:endCxn id="2231340" idx="4"/>
            </p:cNvCxnSpPr>
            <p:nvPr/>
          </p:nvCxnSpPr>
          <p:spPr bwMode="auto">
            <a:xfrm rot="5400000" flipH="1">
              <a:off x="1623" y="2873"/>
              <a:ext cx="159" cy="144"/>
            </a:xfrm>
            <a:prstGeom prst="curvedConnector3">
              <a:avLst>
                <a:gd name="adj1" fmla="val 49685"/>
              </a:avLst>
            </a:prstGeom>
            <a:noFill/>
            <a:ln w="12700">
              <a:solidFill>
                <a:schemeClr val="tx1"/>
              </a:solidFill>
              <a:round/>
              <a:headEnd type="none" w="sm" len="sm"/>
              <a:tailEnd type="triangle" w="sm" len="sm"/>
            </a:ln>
          </p:spPr>
        </p:cxnSp>
        <p:cxnSp>
          <p:nvCxnSpPr>
            <p:cNvPr id="25773" name="AutoShape 187"/>
            <p:cNvCxnSpPr>
              <a:cxnSpLocks noChangeShapeType="1"/>
              <a:stCxn id="2231339" idx="0"/>
              <a:endCxn id="2231340" idx="4"/>
            </p:cNvCxnSpPr>
            <p:nvPr/>
          </p:nvCxnSpPr>
          <p:spPr bwMode="auto">
            <a:xfrm rot="5400000" flipH="1">
              <a:off x="1695" y="2801"/>
              <a:ext cx="159" cy="288"/>
            </a:xfrm>
            <a:prstGeom prst="curvedConnector3">
              <a:avLst>
                <a:gd name="adj1" fmla="val 66667"/>
              </a:avLst>
            </a:prstGeom>
            <a:noFill/>
            <a:ln w="12700">
              <a:solidFill>
                <a:schemeClr val="tx1"/>
              </a:solidFill>
              <a:round/>
              <a:headEnd type="none" w="sm" len="sm"/>
              <a:tailEnd type="triangle" w="sm" len="sm"/>
            </a:ln>
          </p:spPr>
        </p:cxnSp>
        <p:cxnSp>
          <p:nvCxnSpPr>
            <p:cNvPr id="25774" name="AutoShape 188"/>
            <p:cNvCxnSpPr>
              <a:cxnSpLocks noChangeShapeType="1"/>
              <a:stCxn id="2231337" idx="0"/>
              <a:endCxn id="2231340" idx="4"/>
            </p:cNvCxnSpPr>
            <p:nvPr/>
          </p:nvCxnSpPr>
          <p:spPr bwMode="auto">
            <a:xfrm flipV="1">
              <a:off x="1631" y="2865"/>
              <a:ext cx="0" cy="159"/>
            </a:xfrm>
            <a:prstGeom prst="straightConnector1">
              <a:avLst/>
            </a:prstGeom>
            <a:noFill/>
            <a:ln w="19050">
              <a:solidFill>
                <a:schemeClr val="tx1"/>
              </a:solidFill>
              <a:round/>
              <a:headEnd type="none" w="sm" len="sm"/>
              <a:tailEnd type="triangle" w="sm" len="sm"/>
            </a:ln>
          </p:spPr>
        </p:cxnSp>
      </p:grpSp>
      <p:sp>
        <p:nvSpPr>
          <p:cNvPr id="2231546" name="AutoShape 250"/>
          <p:cNvSpPr>
            <a:spLocks noChangeArrowheads="1"/>
          </p:cNvSpPr>
          <p:nvPr/>
        </p:nvSpPr>
        <p:spPr bwMode="auto">
          <a:xfrm>
            <a:off x="5710238" y="2749550"/>
            <a:ext cx="2590800" cy="2590800"/>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31371" name="Oval 75"/>
          <p:cNvSpPr>
            <a:spLocks noChangeArrowheads="1"/>
          </p:cNvSpPr>
          <p:nvPr/>
        </p:nvSpPr>
        <p:spPr bwMode="auto">
          <a:xfrm>
            <a:off x="59134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72" name="Oval 76"/>
          <p:cNvSpPr>
            <a:spLocks noChangeArrowheads="1"/>
          </p:cNvSpPr>
          <p:nvPr/>
        </p:nvSpPr>
        <p:spPr bwMode="auto">
          <a:xfrm>
            <a:off x="61420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73" name="Oval 77"/>
          <p:cNvSpPr>
            <a:spLocks noChangeArrowheads="1"/>
          </p:cNvSpPr>
          <p:nvPr/>
        </p:nvSpPr>
        <p:spPr bwMode="auto">
          <a:xfrm>
            <a:off x="63706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74" name="Oval 78"/>
          <p:cNvSpPr>
            <a:spLocks noChangeArrowheads="1"/>
          </p:cNvSpPr>
          <p:nvPr/>
        </p:nvSpPr>
        <p:spPr bwMode="auto">
          <a:xfrm>
            <a:off x="65992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75" name="Oval 79"/>
          <p:cNvSpPr>
            <a:spLocks noChangeArrowheads="1"/>
          </p:cNvSpPr>
          <p:nvPr/>
        </p:nvSpPr>
        <p:spPr bwMode="auto">
          <a:xfrm>
            <a:off x="68278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76" name="Oval 80"/>
          <p:cNvSpPr>
            <a:spLocks noChangeArrowheads="1"/>
          </p:cNvSpPr>
          <p:nvPr/>
        </p:nvSpPr>
        <p:spPr bwMode="auto">
          <a:xfrm>
            <a:off x="6370638" y="2978150"/>
            <a:ext cx="173037"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618" name="AutoShape 83"/>
          <p:cNvCxnSpPr>
            <a:cxnSpLocks noChangeShapeType="1"/>
            <a:stCxn id="2231373" idx="0"/>
            <a:endCxn id="2231376" idx="4"/>
          </p:cNvCxnSpPr>
          <p:nvPr/>
        </p:nvCxnSpPr>
        <p:spPr bwMode="auto">
          <a:xfrm flipV="1">
            <a:off x="6457950" y="3106738"/>
            <a:ext cx="0" cy="252412"/>
          </a:xfrm>
          <a:prstGeom prst="straightConnector1">
            <a:avLst/>
          </a:prstGeom>
          <a:noFill/>
          <a:ln w="12700">
            <a:solidFill>
              <a:schemeClr val="tx1"/>
            </a:solidFill>
            <a:round/>
            <a:headEnd type="none" w="sm" len="sm"/>
            <a:tailEnd type="triangle" w="sm" len="sm"/>
          </a:ln>
        </p:spPr>
      </p:cxnSp>
      <p:sp>
        <p:nvSpPr>
          <p:cNvPr id="2231382" name="Oval 86"/>
          <p:cNvSpPr>
            <a:spLocks noChangeArrowheads="1"/>
          </p:cNvSpPr>
          <p:nvPr/>
        </p:nvSpPr>
        <p:spPr bwMode="auto">
          <a:xfrm>
            <a:off x="5913438" y="39687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83" name="Oval 87"/>
          <p:cNvSpPr>
            <a:spLocks noChangeArrowheads="1"/>
          </p:cNvSpPr>
          <p:nvPr/>
        </p:nvSpPr>
        <p:spPr bwMode="auto">
          <a:xfrm>
            <a:off x="6142038" y="39687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84" name="Oval 88"/>
          <p:cNvSpPr>
            <a:spLocks noChangeArrowheads="1"/>
          </p:cNvSpPr>
          <p:nvPr/>
        </p:nvSpPr>
        <p:spPr bwMode="auto">
          <a:xfrm>
            <a:off x="6370638" y="39687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85" name="Oval 89"/>
          <p:cNvSpPr>
            <a:spLocks noChangeArrowheads="1"/>
          </p:cNvSpPr>
          <p:nvPr/>
        </p:nvSpPr>
        <p:spPr bwMode="auto">
          <a:xfrm>
            <a:off x="6599238" y="39687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86" name="Oval 90"/>
          <p:cNvSpPr>
            <a:spLocks noChangeArrowheads="1"/>
          </p:cNvSpPr>
          <p:nvPr/>
        </p:nvSpPr>
        <p:spPr bwMode="auto">
          <a:xfrm>
            <a:off x="6827838" y="39687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387" name="Oval 91"/>
          <p:cNvSpPr>
            <a:spLocks noChangeArrowheads="1"/>
          </p:cNvSpPr>
          <p:nvPr/>
        </p:nvSpPr>
        <p:spPr bwMode="auto">
          <a:xfrm>
            <a:off x="6370638" y="3587750"/>
            <a:ext cx="173037"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625" name="AutoShape 94"/>
          <p:cNvCxnSpPr>
            <a:cxnSpLocks noChangeShapeType="1"/>
            <a:stCxn id="2231384" idx="0"/>
            <a:endCxn id="2231387" idx="4"/>
          </p:cNvCxnSpPr>
          <p:nvPr/>
        </p:nvCxnSpPr>
        <p:spPr bwMode="auto">
          <a:xfrm flipV="1">
            <a:off x="6457950" y="3716338"/>
            <a:ext cx="0" cy="252412"/>
          </a:xfrm>
          <a:prstGeom prst="straightConnector1">
            <a:avLst/>
          </a:prstGeom>
          <a:noFill/>
          <a:ln w="19050">
            <a:solidFill>
              <a:schemeClr val="tx1"/>
            </a:solidFill>
            <a:round/>
            <a:headEnd type="none" w="sm" len="sm"/>
            <a:tailEnd type="triangle" w="sm" len="sm"/>
          </a:ln>
        </p:spPr>
      </p:cxnSp>
      <p:sp>
        <p:nvSpPr>
          <p:cNvPr id="2231426" name="Oval 130"/>
          <p:cNvSpPr>
            <a:spLocks noChangeArrowheads="1"/>
          </p:cNvSpPr>
          <p:nvPr/>
        </p:nvSpPr>
        <p:spPr bwMode="auto">
          <a:xfrm>
            <a:off x="71326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27" name="Oval 131"/>
          <p:cNvSpPr>
            <a:spLocks noChangeArrowheads="1"/>
          </p:cNvSpPr>
          <p:nvPr/>
        </p:nvSpPr>
        <p:spPr bwMode="auto">
          <a:xfrm>
            <a:off x="73612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28" name="Oval 132"/>
          <p:cNvSpPr>
            <a:spLocks noChangeArrowheads="1"/>
          </p:cNvSpPr>
          <p:nvPr/>
        </p:nvSpPr>
        <p:spPr bwMode="auto">
          <a:xfrm>
            <a:off x="75898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29" name="Oval 133"/>
          <p:cNvSpPr>
            <a:spLocks noChangeArrowheads="1"/>
          </p:cNvSpPr>
          <p:nvPr/>
        </p:nvSpPr>
        <p:spPr bwMode="auto">
          <a:xfrm>
            <a:off x="78184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30" name="Oval 134"/>
          <p:cNvSpPr>
            <a:spLocks noChangeArrowheads="1"/>
          </p:cNvSpPr>
          <p:nvPr/>
        </p:nvSpPr>
        <p:spPr bwMode="auto">
          <a:xfrm>
            <a:off x="8047038" y="3359150"/>
            <a:ext cx="173037"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31" name="Oval 135"/>
          <p:cNvSpPr>
            <a:spLocks noChangeArrowheads="1"/>
          </p:cNvSpPr>
          <p:nvPr/>
        </p:nvSpPr>
        <p:spPr bwMode="auto">
          <a:xfrm>
            <a:off x="7589838" y="2978150"/>
            <a:ext cx="173037"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632" name="AutoShape 138"/>
          <p:cNvCxnSpPr>
            <a:cxnSpLocks noChangeShapeType="1"/>
            <a:stCxn id="2231428" idx="0"/>
            <a:endCxn id="2231431" idx="4"/>
          </p:cNvCxnSpPr>
          <p:nvPr/>
        </p:nvCxnSpPr>
        <p:spPr bwMode="auto">
          <a:xfrm flipV="1">
            <a:off x="7677150" y="3106738"/>
            <a:ext cx="0" cy="252412"/>
          </a:xfrm>
          <a:prstGeom prst="straightConnector1">
            <a:avLst/>
          </a:prstGeom>
          <a:noFill/>
          <a:ln w="12700">
            <a:solidFill>
              <a:schemeClr val="tx1"/>
            </a:solidFill>
            <a:round/>
            <a:headEnd type="none" w="sm" len="sm"/>
            <a:tailEnd type="triangle" w="sm" len="sm"/>
          </a:ln>
        </p:spPr>
      </p:cxnSp>
      <p:cxnSp>
        <p:nvCxnSpPr>
          <p:cNvPr id="25634" name="AutoShape 189"/>
          <p:cNvCxnSpPr>
            <a:cxnSpLocks noChangeShapeType="1"/>
            <a:stCxn id="2231371" idx="0"/>
            <a:endCxn id="2231376" idx="4"/>
          </p:cNvCxnSpPr>
          <p:nvPr/>
        </p:nvCxnSpPr>
        <p:spPr bwMode="auto">
          <a:xfrm rot="-5400000">
            <a:off x="6103144" y="3004344"/>
            <a:ext cx="252412" cy="457200"/>
          </a:xfrm>
          <a:prstGeom prst="curvedConnector3">
            <a:avLst>
              <a:gd name="adj1" fmla="val 76097"/>
            </a:avLst>
          </a:prstGeom>
          <a:noFill/>
          <a:ln w="22225">
            <a:solidFill>
              <a:schemeClr val="tx1"/>
            </a:solidFill>
            <a:round/>
            <a:headEnd type="none" w="sm" len="sm"/>
            <a:tailEnd type="triangle" w="sm" len="sm"/>
          </a:ln>
        </p:spPr>
      </p:cxnSp>
      <p:cxnSp>
        <p:nvCxnSpPr>
          <p:cNvPr id="25635" name="AutoShape 190"/>
          <p:cNvCxnSpPr>
            <a:cxnSpLocks noChangeShapeType="1"/>
            <a:stCxn id="2231372" idx="0"/>
            <a:endCxn id="2231376" idx="4"/>
          </p:cNvCxnSpPr>
          <p:nvPr/>
        </p:nvCxnSpPr>
        <p:spPr bwMode="auto">
          <a:xfrm rot="-5400000">
            <a:off x="6217444" y="3118644"/>
            <a:ext cx="252412" cy="228600"/>
          </a:xfrm>
          <a:prstGeom prst="curvedConnector3">
            <a:avLst>
              <a:gd name="adj1" fmla="val 49685"/>
            </a:avLst>
          </a:prstGeom>
          <a:noFill/>
          <a:ln w="9525">
            <a:solidFill>
              <a:schemeClr val="tx1"/>
            </a:solidFill>
            <a:round/>
            <a:headEnd type="none" w="sm" len="sm"/>
            <a:tailEnd type="triangle" w="sm" len="sm"/>
          </a:ln>
        </p:spPr>
      </p:cxnSp>
      <p:cxnSp>
        <p:nvCxnSpPr>
          <p:cNvPr id="25636" name="AutoShape 191"/>
          <p:cNvCxnSpPr>
            <a:cxnSpLocks noChangeShapeType="1"/>
            <a:stCxn id="2231374" idx="0"/>
            <a:endCxn id="2231376" idx="4"/>
          </p:cNvCxnSpPr>
          <p:nvPr/>
        </p:nvCxnSpPr>
        <p:spPr bwMode="auto">
          <a:xfrm rot="5400000" flipH="1">
            <a:off x="6446044" y="3118644"/>
            <a:ext cx="252412" cy="228600"/>
          </a:xfrm>
          <a:prstGeom prst="curvedConnector3">
            <a:avLst>
              <a:gd name="adj1" fmla="val 49685"/>
            </a:avLst>
          </a:prstGeom>
          <a:noFill/>
          <a:ln w="12700">
            <a:solidFill>
              <a:schemeClr val="tx1"/>
            </a:solidFill>
            <a:round/>
            <a:headEnd type="none" w="sm" len="sm"/>
            <a:tailEnd type="triangle" w="sm" len="sm"/>
          </a:ln>
        </p:spPr>
      </p:cxnSp>
      <p:cxnSp>
        <p:nvCxnSpPr>
          <p:cNvPr id="25637" name="AutoShape 192"/>
          <p:cNvCxnSpPr>
            <a:cxnSpLocks noChangeShapeType="1"/>
            <a:stCxn id="2231375" idx="0"/>
            <a:endCxn id="2231376" idx="4"/>
          </p:cNvCxnSpPr>
          <p:nvPr/>
        </p:nvCxnSpPr>
        <p:spPr bwMode="auto">
          <a:xfrm rot="5400000" flipH="1">
            <a:off x="6560344" y="3004344"/>
            <a:ext cx="252412" cy="457200"/>
          </a:xfrm>
          <a:prstGeom prst="curvedConnector3">
            <a:avLst>
              <a:gd name="adj1" fmla="val 71694"/>
            </a:avLst>
          </a:prstGeom>
          <a:noFill/>
          <a:ln w="12700">
            <a:solidFill>
              <a:schemeClr val="tx1"/>
            </a:solidFill>
            <a:round/>
            <a:headEnd type="none" w="sm" len="sm"/>
            <a:tailEnd type="triangle" w="sm" len="sm"/>
          </a:ln>
        </p:spPr>
      </p:cxnSp>
      <p:cxnSp>
        <p:nvCxnSpPr>
          <p:cNvPr id="25638" name="AutoShape 193"/>
          <p:cNvCxnSpPr>
            <a:cxnSpLocks noChangeShapeType="1"/>
            <a:stCxn id="2231426" idx="0"/>
            <a:endCxn id="2231431" idx="4"/>
          </p:cNvCxnSpPr>
          <p:nvPr/>
        </p:nvCxnSpPr>
        <p:spPr bwMode="auto">
          <a:xfrm rot="-5400000">
            <a:off x="7322344" y="3004344"/>
            <a:ext cx="252412" cy="457200"/>
          </a:xfrm>
          <a:prstGeom prst="curvedConnector3">
            <a:avLst>
              <a:gd name="adj1" fmla="val 74213"/>
            </a:avLst>
          </a:prstGeom>
          <a:noFill/>
          <a:ln w="12700">
            <a:solidFill>
              <a:schemeClr val="tx1"/>
            </a:solidFill>
            <a:round/>
            <a:headEnd type="none" w="sm" len="sm"/>
            <a:tailEnd type="triangle" w="sm" len="sm"/>
          </a:ln>
        </p:spPr>
      </p:cxnSp>
      <p:cxnSp>
        <p:nvCxnSpPr>
          <p:cNvPr id="25639" name="AutoShape 194"/>
          <p:cNvCxnSpPr>
            <a:cxnSpLocks noChangeShapeType="1"/>
            <a:stCxn id="2231427" idx="0"/>
            <a:endCxn id="2231431" idx="4"/>
          </p:cNvCxnSpPr>
          <p:nvPr/>
        </p:nvCxnSpPr>
        <p:spPr bwMode="auto">
          <a:xfrm rot="-5400000">
            <a:off x="7436644" y="3118644"/>
            <a:ext cx="252412" cy="228600"/>
          </a:xfrm>
          <a:prstGeom prst="curvedConnector3">
            <a:avLst>
              <a:gd name="adj1" fmla="val 49685"/>
            </a:avLst>
          </a:prstGeom>
          <a:noFill/>
          <a:ln w="19050">
            <a:solidFill>
              <a:schemeClr val="tx1"/>
            </a:solidFill>
            <a:round/>
            <a:headEnd type="none" w="sm" len="sm"/>
            <a:tailEnd type="triangle" w="sm" len="sm"/>
          </a:ln>
        </p:spPr>
      </p:cxnSp>
      <p:cxnSp>
        <p:nvCxnSpPr>
          <p:cNvPr id="25640" name="AutoShape 195"/>
          <p:cNvCxnSpPr>
            <a:cxnSpLocks noChangeShapeType="1"/>
            <a:stCxn id="2231429" idx="0"/>
            <a:endCxn id="2231431" idx="4"/>
          </p:cNvCxnSpPr>
          <p:nvPr/>
        </p:nvCxnSpPr>
        <p:spPr bwMode="auto">
          <a:xfrm rot="5400000" flipH="1">
            <a:off x="7665244" y="3118644"/>
            <a:ext cx="252412" cy="228600"/>
          </a:xfrm>
          <a:prstGeom prst="curvedConnector3">
            <a:avLst>
              <a:gd name="adj1" fmla="val 49685"/>
            </a:avLst>
          </a:prstGeom>
          <a:noFill/>
          <a:ln w="22225">
            <a:solidFill>
              <a:schemeClr val="tx1"/>
            </a:solidFill>
            <a:round/>
            <a:headEnd type="none" w="sm" len="sm"/>
            <a:tailEnd type="triangle" w="sm" len="sm"/>
          </a:ln>
        </p:spPr>
      </p:cxnSp>
      <p:cxnSp>
        <p:nvCxnSpPr>
          <p:cNvPr id="25641" name="AutoShape 196"/>
          <p:cNvCxnSpPr>
            <a:cxnSpLocks noChangeShapeType="1"/>
            <a:stCxn id="2231430" idx="0"/>
            <a:endCxn id="2231431" idx="4"/>
          </p:cNvCxnSpPr>
          <p:nvPr/>
        </p:nvCxnSpPr>
        <p:spPr bwMode="auto">
          <a:xfrm rot="5400000" flipH="1">
            <a:off x="7779544" y="3004344"/>
            <a:ext cx="252412" cy="457200"/>
          </a:xfrm>
          <a:prstGeom prst="curvedConnector3">
            <a:avLst>
              <a:gd name="adj1" fmla="val 69181"/>
            </a:avLst>
          </a:prstGeom>
          <a:noFill/>
          <a:ln w="19050">
            <a:solidFill>
              <a:schemeClr val="tx1"/>
            </a:solidFill>
            <a:round/>
            <a:headEnd type="none" w="sm" len="sm"/>
            <a:tailEnd type="triangle" w="sm" len="sm"/>
          </a:ln>
        </p:spPr>
      </p:cxnSp>
      <p:cxnSp>
        <p:nvCxnSpPr>
          <p:cNvPr id="25642" name="AutoShape 197"/>
          <p:cNvCxnSpPr>
            <a:cxnSpLocks noChangeShapeType="1"/>
            <a:stCxn id="2231382" idx="0"/>
            <a:endCxn id="2231387" idx="4"/>
          </p:cNvCxnSpPr>
          <p:nvPr/>
        </p:nvCxnSpPr>
        <p:spPr bwMode="auto">
          <a:xfrm rot="-5400000">
            <a:off x="6103144" y="3613944"/>
            <a:ext cx="252412" cy="457200"/>
          </a:xfrm>
          <a:prstGeom prst="curvedConnector3">
            <a:avLst>
              <a:gd name="adj1" fmla="val 76727"/>
            </a:avLst>
          </a:prstGeom>
          <a:noFill/>
          <a:ln w="12700">
            <a:solidFill>
              <a:schemeClr val="tx1"/>
            </a:solidFill>
            <a:round/>
            <a:headEnd type="none" w="sm" len="sm"/>
            <a:tailEnd type="triangle" w="sm" len="sm"/>
          </a:ln>
        </p:spPr>
      </p:cxnSp>
      <p:cxnSp>
        <p:nvCxnSpPr>
          <p:cNvPr id="25643" name="AutoShape 198"/>
          <p:cNvCxnSpPr>
            <a:cxnSpLocks noChangeShapeType="1"/>
            <a:stCxn id="2231383" idx="0"/>
            <a:endCxn id="2231387" idx="4"/>
          </p:cNvCxnSpPr>
          <p:nvPr/>
        </p:nvCxnSpPr>
        <p:spPr bwMode="auto">
          <a:xfrm rot="-5400000">
            <a:off x="6217444" y="3728244"/>
            <a:ext cx="252412" cy="228600"/>
          </a:xfrm>
          <a:prstGeom prst="curvedConnector3">
            <a:avLst>
              <a:gd name="adj1" fmla="val 49685"/>
            </a:avLst>
          </a:prstGeom>
          <a:noFill/>
          <a:ln w="19050">
            <a:solidFill>
              <a:schemeClr val="tx1"/>
            </a:solidFill>
            <a:round/>
            <a:headEnd type="none" w="sm" len="sm"/>
            <a:tailEnd type="triangle" w="sm" len="sm"/>
          </a:ln>
        </p:spPr>
      </p:cxnSp>
      <p:cxnSp>
        <p:nvCxnSpPr>
          <p:cNvPr id="25644" name="AutoShape 199"/>
          <p:cNvCxnSpPr>
            <a:cxnSpLocks noChangeShapeType="1"/>
            <a:stCxn id="2231385" idx="0"/>
            <a:endCxn id="2231387" idx="4"/>
          </p:cNvCxnSpPr>
          <p:nvPr/>
        </p:nvCxnSpPr>
        <p:spPr bwMode="auto">
          <a:xfrm rot="5400000" flipH="1">
            <a:off x="6446044" y="3728244"/>
            <a:ext cx="252412" cy="228600"/>
          </a:xfrm>
          <a:prstGeom prst="curvedConnector3">
            <a:avLst>
              <a:gd name="adj1" fmla="val 49685"/>
            </a:avLst>
          </a:prstGeom>
          <a:noFill/>
          <a:ln w="19050">
            <a:solidFill>
              <a:schemeClr val="tx1"/>
            </a:solidFill>
            <a:round/>
            <a:headEnd type="none" w="sm" len="sm"/>
            <a:tailEnd type="triangle" w="sm" len="sm"/>
          </a:ln>
        </p:spPr>
      </p:cxnSp>
      <p:cxnSp>
        <p:nvCxnSpPr>
          <p:cNvPr id="25645" name="AutoShape 200"/>
          <p:cNvCxnSpPr>
            <a:cxnSpLocks noChangeShapeType="1"/>
            <a:stCxn id="2231386" idx="0"/>
            <a:endCxn id="2231387" idx="4"/>
          </p:cNvCxnSpPr>
          <p:nvPr/>
        </p:nvCxnSpPr>
        <p:spPr bwMode="auto">
          <a:xfrm rot="5400000" flipH="1">
            <a:off x="6560344" y="3613944"/>
            <a:ext cx="252412" cy="457200"/>
          </a:xfrm>
          <a:prstGeom prst="curvedConnector3">
            <a:avLst>
              <a:gd name="adj1" fmla="val 68551"/>
            </a:avLst>
          </a:prstGeom>
          <a:noFill/>
          <a:ln w="12700">
            <a:solidFill>
              <a:schemeClr val="tx1"/>
            </a:solidFill>
            <a:round/>
            <a:headEnd type="none" w="sm" len="sm"/>
            <a:tailEnd type="triangle" w="sm" len="sm"/>
          </a:ln>
        </p:spPr>
      </p:cxnSp>
      <p:sp>
        <p:nvSpPr>
          <p:cNvPr id="2231497" name="Oval 201"/>
          <p:cNvSpPr>
            <a:spLocks noChangeArrowheads="1"/>
          </p:cNvSpPr>
          <p:nvPr/>
        </p:nvSpPr>
        <p:spPr bwMode="auto">
          <a:xfrm>
            <a:off x="7137400" y="42735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98" name="Oval 202"/>
          <p:cNvSpPr>
            <a:spLocks noChangeArrowheads="1"/>
          </p:cNvSpPr>
          <p:nvPr/>
        </p:nvSpPr>
        <p:spPr bwMode="auto">
          <a:xfrm>
            <a:off x="7366000" y="42735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499" name="Oval 203"/>
          <p:cNvSpPr>
            <a:spLocks noChangeArrowheads="1"/>
          </p:cNvSpPr>
          <p:nvPr/>
        </p:nvSpPr>
        <p:spPr bwMode="auto">
          <a:xfrm>
            <a:off x="7594600" y="42735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00" name="Oval 204"/>
          <p:cNvSpPr>
            <a:spLocks noChangeArrowheads="1"/>
          </p:cNvSpPr>
          <p:nvPr/>
        </p:nvSpPr>
        <p:spPr bwMode="auto">
          <a:xfrm>
            <a:off x="7823200" y="42735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01" name="Oval 205"/>
          <p:cNvSpPr>
            <a:spLocks noChangeArrowheads="1"/>
          </p:cNvSpPr>
          <p:nvPr/>
        </p:nvSpPr>
        <p:spPr bwMode="auto">
          <a:xfrm>
            <a:off x="8051800" y="42735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02" name="Oval 206"/>
          <p:cNvSpPr>
            <a:spLocks noChangeArrowheads="1"/>
          </p:cNvSpPr>
          <p:nvPr/>
        </p:nvSpPr>
        <p:spPr bwMode="auto">
          <a:xfrm>
            <a:off x="7594600" y="3587750"/>
            <a:ext cx="173038"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5652" name="Oval 207"/>
          <p:cNvSpPr>
            <a:spLocks noChangeArrowheads="1"/>
          </p:cNvSpPr>
          <p:nvPr/>
        </p:nvSpPr>
        <p:spPr bwMode="auto">
          <a:xfrm>
            <a:off x="7715250" y="3968750"/>
            <a:ext cx="173038" cy="128588"/>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5653" name="AutoShape 208"/>
          <p:cNvCxnSpPr>
            <a:cxnSpLocks noChangeShapeType="1"/>
            <a:stCxn id="2231497" idx="0"/>
            <a:endCxn id="2231502" idx="4"/>
          </p:cNvCxnSpPr>
          <p:nvPr/>
        </p:nvCxnSpPr>
        <p:spPr bwMode="auto">
          <a:xfrm rot="-5400000">
            <a:off x="7174707" y="3766344"/>
            <a:ext cx="557212" cy="457200"/>
          </a:xfrm>
          <a:prstGeom prst="curvedConnector3">
            <a:avLst>
              <a:gd name="adj1" fmla="val 80338"/>
            </a:avLst>
          </a:prstGeom>
          <a:noFill/>
          <a:ln w="12700">
            <a:solidFill>
              <a:schemeClr val="tx1"/>
            </a:solidFill>
            <a:round/>
            <a:headEnd type="none" w="sm" len="sm"/>
            <a:tailEnd type="triangle" w="sm" len="sm"/>
          </a:ln>
        </p:spPr>
      </p:cxnSp>
      <p:cxnSp>
        <p:nvCxnSpPr>
          <p:cNvPr id="25654" name="AutoShape 209"/>
          <p:cNvCxnSpPr>
            <a:cxnSpLocks noChangeShapeType="1"/>
            <a:stCxn id="2231498" idx="0"/>
            <a:endCxn id="2231502" idx="4"/>
          </p:cNvCxnSpPr>
          <p:nvPr/>
        </p:nvCxnSpPr>
        <p:spPr bwMode="auto">
          <a:xfrm rot="-5400000">
            <a:off x="7289007" y="3880644"/>
            <a:ext cx="557212" cy="228600"/>
          </a:xfrm>
          <a:prstGeom prst="curvedConnector3">
            <a:avLst>
              <a:gd name="adj1" fmla="val 70083"/>
            </a:avLst>
          </a:prstGeom>
          <a:noFill/>
          <a:ln w="12700">
            <a:solidFill>
              <a:schemeClr val="tx1"/>
            </a:solidFill>
            <a:round/>
            <a:headEnd type="none" w="sm" len="sm"/>
            <a:tailEnd type="triangle" w="sm" len="sm"/>
          </a:ln>
        </p:spPr>
      </p:cxnSp>
      <p:cxnSp>
        <p:nvCxnSpPr>
          <p:cNvPr id="25655" name="AutoShape 210"/>
          <p:cNvCxnSpPr>
            <a:cxnSpLocks noChangeShapeType="1"/>
            <a:stCxn id="2231499" idx="0"/>
            <a:endCxn id="2231502" idx="4"/>
          </p:cNvCxnSpPr>
          <p:nvPr/>
        </p:nvCxnSpPr>
        <p:spPr bwMode="auto">
          <a:xfrm rot="-5400000">
            <a:off x="7403307" y="3994944"/>
            <a:ext cx="557212" cy="0"/>
          </a:xfrm>
          <a:prstGeom prst="straightConnector1">
            <a:avLst/>
          </a:prstGeom>
          <a:noFill/>
          <a:ln w="12700">
            <a:solidFill>
              <a:schemeClr val="tx1"/>
            </a:solidFill>
            <a:round/>
            <a:headEnd type="none" w="sm" len="sm"/>
            <a:tailEnd type="triangle" w="sm" len="sm"/>
          </a:ln>
        </p:spPr>
      </p:cxnSp>
      <p:cxnSp>
        <p:nvCxnSpPr>
          <p:cNvPr id="25656" name="AutoShape 211"/>
          <p:cNvCxnSpPr>
            <a:cxnSpLocks noChangeShapeType="1"/>
            <a:stCxn id="25652" idx="0"/>
            <a:endCxn id="2231502" idx="4"/>
          </p:cNvCxnSpPr>
          <p:nvPr/>
        </p:nvCxnSpPr>
        <p:spPr bwMode="auto">
          <a:xfrm rot="5400000" flipH="1">
            <a:off x="7616032" y="3782219"/>
            <a:ext cx="252412" cy="120650"/>
          </a:xfrm>
          <a:prstGeom prst="curvedConnector3">
            <a:avLst>
              <a:gd name="adj1" fmla="val 49685"/>
            </a:avLst>
          </a:prstGeom>
          <a:noFill/>
          <a:ln w="25400">
            <a:solidFill>
              <a:schemeClr val="tx1"/>
            </a:solidFill>
            <a:round/>
            <a:headEnd type="none" w="sm" len="sm"/>
            <a:tailEnd type="triangle" w="sm" len="sm"/>
          </a:ln>
        </p:spPr>
      </p:cxnSp>
      <p:cxnSp>
        <p:nvCxnSpPr>
          <p:cNvPr id="25657" name="AutoShape 212"/>
          <p:cNvCxnSpPr>
            <a:cxnSpLocks noChangeShapeType="1"/>
            <a:stCxn id="2231501" idx="0"/>
            <a:endCxn id="2231502" idx="4"/>
          </p:cNvCxnSpPr>
          <p:nvPr/>
        </p:nvCxnSpPr>
        <p:spPr bwMode="auto">
          <a:xfrm rot="5400000" flipH="1">
            <a:off x="7631907" y="3766344"/>
            <a:ext cx="557212" cy="457200"/>
          </a:xfrm>
          <a:prstGeom prst="curvedConnector3">
            <a:avLst>
              <a:gd name="adj1" fmla="val 82620"/>
            </a:avLst>
          </a:prstGeom>
          <a:noFill/>
          <a:ln w="12700">
            <a:solidFill>
              <a:schemeClr val="tx1"/>
            </a:solidFill>
            <a:round/>
            <a:headEnd type="none" w="sm" len="sm"/>
            <a:tailEnd type="triangle" w="sm" len="sm"/>
          </a:ln>
        </p:spPr>
      </p:cxnSp>
      <p:cxnSp>
        <p:nvCxnSpPr>
          <p:cNvPr id="25658" name="AutoShape 213"/>
          <p:cNvCxnSpPr>
            <a:cxnSpLocks noChangeShapeType="1"/>
            <a:stCxn id="2231499" idx="0"/>
            <a:endCxn id="25652" idx="4"/>
          </p:cNvCxnSpPr>
          <p:nvPr/>
        </p:nvCxnSpPr>
        <p:spPr bwMode="auto">
          <a:xfrm rot="-5400000">
            <a:off x="7654132" y="4125119"/>
            <a:ext cx="176212" cy="120650"/>
          </a:xfrm>
          <a:prstGeom prst="curvedConnector3">
            <a:avLst>
              <a:gd name="adj1" fmla="val 44144"/>
            </a:avLst>
          </a:prstGeom>
          <a:noFill/>
          <a:ln w="12700">
            <a:solidFill>
              <a:schemeClr val="tx1"/>
            </a:solidFill>
            <a:round/>
            <a:headEnd type="none" w="sm" len="sm"/>
            <a:tailEnd type="triangle" w="sm" len="sm"/>
          </a:ln>
        </p:spPr>
      </p:cxnSp>
      <p:cxnSp>
        <p:nvCxnSpPr>
          <p:cNvPr id="25659" name="AutoShape 214"/>
          <p:cNvCxnSpPr>
            <a:cxnSpLocks noChangeShapeType="1"/>
            <a:stCxn id="2231500" idx="0"/>
            <a:endCxn id="25652" idx="4"/>
          </p:cNvCxnSpPr>
          <p:nvPr/>
        </p:nvCxnSpPr>
        <p:spPr bwMode="auto">
          <a:xfrm rot="5400000" flipH="1">
            <a:off x="7768432" y="4131469"/>
            <a:ext cx="176212" cy="107950"/>
          </a:xfrm>
          <a:prstGeom prst="curvedConnector3">
            <a:avLst>
              <a:gd name="adj1" fmla="val 38736"/>
            </a:avLst>
          </a:prstGeom>
          <a:noFill/>
          <a:ln w="12700">
            <a:solidFill>
              <a:schemeClr val="tx1"/>
            </a:solidFill>
            <a:round/>
            <a:headEnd type="none" w="sm" len="sm"/>
            <a:tailEnd type="triangle" w="sm" len="sm"/>
          </a:ln>
        </p:spPr>
      </p:cxnSp>
      <p:cxnSp>
        <p:nvCxnSpPr>
          <p:cNvPr id="25660" name="AutoShape 216"/>
          <p:cNvCxnSpPr>
            <a:cxnSpLocks noChangeShapeType="1"/>
            <a:stCxn id="2231501" idx="0"/>
            <a:endCxn id="25652" idx="4"/>
          </p:cNvCxnSpPr>
          <p:nvPr/>
        </p:nvCxnSpPr>
        <p:spPr bwMode="auto">
          <a:xfrm rot="5400000" flipH="1">
            <a:off x="7882732" y="4017169"/>
            <a:ext cx="176212" cy="336550"/>
          </a:xfrm>
          <a:prstGeom prst="curvedConnector3">
            <a:avLst>
              <a:gd name="adj1" fmla="val 49551"/>
            </a:avLst>
          </a:prstGeom>
          <a:noFill/>
          <a:ln w="12700">
            <a:solidFill>
              <a:schemeClr val="tx1"/>
            </a:solidFill>
            <a:round/>
            <a:headEnd type="none" w="sm" len="sm"/>
            <a:tailEnd type="triangle" w="sm" len="sm"/>
          </a:ln>
        </p:spPr>
      </p:cxnSp>
      <p:sp>
        <p:nvSpPr>
          <p:cNvPr id="2231513" name="Oval 217"/>
          <p:cNvSpPr>
            <a:spLocks noChangeArrowheads="1"/>
          </p:cNvSpPr>
          <p:nvPr/>
        </p:nvSpPr>
        <p:spPr bwMode="auto">
          <a:xfrm>
            <a:off x="6375400" y="4197350"/>
            <a:ext cx="173038"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14" name="Oval 218"/>
          <p:cNvSpPr>
            <a:spLocks noChangeArrowheads="1"/>
          </p:cNvSpPr>
          <p:nvPr/>
        </p:nvSpPr>
        <p:spPr bwMode="auto">
          <a:xfrm>
            <a:off x="59182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15" name="Oval 219"/>
          <p:cNvSpPr>
            <a:spLocks noChangeArrowheads="1"/>
          </p:cNvSpPr>
          <p:nvPr/>
        </p:nvSpPr>
        <p:spPr bwMode="auto">
          <a:xfrm>
            <a:off x="61468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16" name="Oval 220"/>
          <p:cNvSpPr>
            <a:spLocks noChangeArrowheads="1"/>
          </p:cNvSpPr>
          <p:nvPr/>
        </p:nvSpPr>
        <p:spPr bwMode="auto">
          <a:xfrm>
            <a:off x="63754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17" name="Oval 221"/>
          <p:cNvSpPr>
            <a:spLocks noChangeArrowheads="1"/>
          </p:cNvSpPr>
          <p:nvPr/>
        </p:nvSpPr>
        <p:spPr bwMode="auto">
          <a:xfrm>
            <a:off x="66040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18" name="Oval 222"/>
          <p:cNvSpPr>
            <a:spLocks noChangeArrowheads="1"/>
          </p:cNvSpPr>
          <p:nvPr/>
        </p:nvSpPr>
        <p:spPr bwMode="auto">
          <a:xfrm>
            <a:off x="68326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667" name="AutoShape 223"/>
          <p:cNvCxnSpPr>
            <a:cxnSpLocks noChangeShapeType="1"/>
            <a:stCxn id="2231515" idx="0"/>
            <a:endCxn id="25668" idx="4"/>
          </p:cNvCxnSpPr>
          <p:nvPr/>
        </p:nvCxnSpPr>
        <p:spPr bwMode="auto">
          <a:xfrm rot="-5400000">
            <a:off x="6207920" y="4733131"/>
            <a:ext cx="176212" cy="123825"/>
          </a:xfrm>
          <a:prstGeom prst="curvedConnector3">
            <a:avLst>
              <a:gd name="adj1" fmla="val 49551"/>
            </a:avLst>
          </a:prstGeom>
          <a:noFill/>
          <a:ln w="12700">
            <a:solidFill>
              <a:schemeClr val="tx1"/>
            </a:solidFill>
            <a:round/>
            <a:headEnd type="none" w="sm" len="sm"/>
            <a:tailEnd type="triangle" w="sm" len="sm"/>
          </a:ln>
        </p:spPr>
      </p:cxnSp>
      <p:sp>
        <p:nvSpPr>
          <p:cNvPr id="25668" name="Oval 224"/>
          <p:cNvSpPr>
            <a:spLocks noChangeArrowheads="1"/>
          </p:cNvSpPr>
          <p:nvPr/>
        </p:nvSpPr>
        <p:spPr bwMode="auto">
          <a:xfrm>
            <a:off x="6270625" y="4578350"/>
            <a:ext cx="173038" cy="128588"/>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5669" name="AutoShape 225"/>
          <p:cNvCxnSpPr>
            <a:cxnSpLocks noChangeShapeType="1"/>
            <a:stCxn id="2231516" idx="0"/>
            <a:endCxn id="25668" idx="4"/>
          </p:cNvCxnSpPr>
          <p:nvPr/>
        </p:nvCxnSpPr>
        <p:spPr bwMode="auto">
          <a:xfrm rot="5400000" flipH="1">
            <a:off x="6322220" y="4742656"/>
            <a:ext cx="176212" cy="104775"/>
          </a:xfrm>
          <a:prstGeom prst="curvedConnector3">
            <a:avLst>
              <a:gd name="adj1" fmla="val 49551"/>
            </a:avLst>
          </a:prstGeom>
          <a:noFill/>
          <a:ln w="12700">
            <a:solidFill>
              <a:schemeClr val="tx1"/>
            </a:solidFill>
            <a:round/>
            <a:headEnd type="none" w="sm" len="sm"/>
            <a:tailEnd type="triangle" w="sm" len="sm"/>
          </a:ln>
        </p:spPr>
      </p:cxnSp>
      <p:cxnSp>
        <p:nvCxnSpPr>
          <p:cNvPr id="25670" name="AutoShape 226"/>
          <p:cNvCxnSpPr>
            <a:cxnSpLocks noChangeShapeType="1"/>
            <a:stCxn id="2231514" idx="0"/>
            <a:endCxn id="2231513" idx="4"/>
          </p:cNvCxnSpPr>
          <p:nvPr/>
        </p:nvCxnSpPr>
        <p:spPr bwMode="auto">
          <a:xfrm rot="-5400000">
            <a:off x="5955507" y="4375944"/>
            <a:ext cx="557212" cy="457200"/>
          </a:xfrm>
          <a:prstGeom prst="curvedConnector3">
            <a:avLst>
              <a:gd name="adj1" fmla="val 73218"/>
            </a:avLst>
          </a:prstGeom>
          <a:noFill/>
          <a:ln w="25400">
            <a:solidFill>
              <a:schemeClr val="tx1"/>
            </a:solidFill>
            <a:round/>
            <a:headEnd type="none" w="sm" len="sm"/>
            <a:tailEnd type="triangle" w="sm" len="sm"/>
          </a:ln>
        </p:spPr>
      </p:cxnSp>
      <p:cxnSp>
        <p:nvCxnSpPr>
          <p:cNvPr id="25671" name="AutoShape 227"/>
          <p:cNvCxnSpPr>
            <a:cxnSpLocks noChangeShapeType="1"/>
            <a:stCxn id="25668" idx="0"/>
            <a:endCxn id="2231513" idx="4"/>
          </p:cNvCxnSpPr>
          <p:nvPr/>
        </p:nvCxnSpPr>
        <p:spPr bwMode="auto">
          <a:xfrm rot="-5400000">
            <a:off x="6284120" y="4399756"/>
            <a:ext cx="252412" cy="104775"/>
          </a:xfrm>
          <a:prstGeom prst="curvedConnector3">
            <a:avLst>
              <a:gd name="adj1" fmla="val 49685"/>
            </a:avLst>
          </a:prstGeom>
          <a:noFill/>
          <a:ln w="12700">
            <a:solidFill>
              <a:schemeClr val="tx1"/>
            </a:solidFill>
            <a:round/>
            <a:headEnd type="none" w="sm" len="sm"/>
            <a:tailEnd type="triangle" w="sm" len="sm"/>
          </a:ln>
        </p:spPr>
      </p:cxnSp>
      <p:cxnSp>
        <p:nvCxnSpPr>
          <p:cNvPr id="25672" name="AutoShape 229"/>
          <p:cNvCxnSpPr>
            <a:cxnSpLocks noChangeShapeType="1"/>
            <a:stCxn id="2231518" idx="0"/>
            <a:endCxn id="2231513" idx="4"/>
          </p:cNvCxnSpPr>
          <p:nvPr/>
        </p:nvCxnSpPr>
        <p:spPr bwMode="auto">
          <a:xfrm rot="5400000" flipH="1">
            <a:off x="6412707" y="4375944"/>
            <a:ext cx="557212" cy="457200"/>
          </a:xfrm>
          <a:prstGeom prst="curvedConnector3">
            <a:avLst>
              <a:gd name="adj1" fmla="val 75495"/>
            </a:avLst>
          </a:prstGeom>
          <a:noFill/>
          <a:ln w="22225">
            <a:solidFill>
              <a:schemeClr val="tx1"/>
            </a:solidFill>
            <a:round/>
            <a:headEnd type="none" w="sm" len="sm"/>
            <a:tailEnd type="triangle" w="sm" len="sm"/>
          </a:ln>
        </p:spPr>
      </p:cxnSp>
      <p:sp>
        <p:nvSpPr>
          <p:cNvPr id="2231526" name="Oval 230"/>
          <p:cNvSpPr>
            <a:spLocks noChangeArrowheads="1"/>
          </p:cNvSpPr>
          <p:nvPr/>
        </p:nvSpPr>
        <p:spPr bwMode="auto">
          <a:xfrm>
            <a:off x="71374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27" name="Oval 231"/>
          <p:cNvSpPr>
            <a:spLocks noChangeArrowheads="1"/>
          </p:cNvSpPr>
          <p:nvPr/>
        </p:nvSpPr>
        <p:spPr bwMode="auto">
          <a:xfrm>
            <a:off x="73660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28" name="Oval 232"/>
          <p:cNvSpPr>
            <a:spLocks noChangeArrowheads="1"/>
          </p:cNvSpPr>
          <p:nvPr/>
        </p:nvSpPr>
        <p:spPr bwMode="auto">
          <a:xfrm>
            <a:off x="75946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29" name="Oval 233"/>
          <p:cNvSpPr>
            <a:spLocks noChangeArrowheads="1"/>
          </p:cNvSpPr>
          <p:nvPr/>
        </p:nvSpPr>
        <p:spPr bwMode="auto">
          <a:xfrm>
            <a:off x="78232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30" name="Oval 234"/>
          <p:cNvSpPr>
            <a:spLocks noChangeArrowheads="1"/>
          </p:cNvSpPr>
          <p:nvPr/>
        </p:nvSpPr>
        <p:spPr bwMode="auto">
          <a:xfrm>
            <a:off x="8051800" y="4883150"/>
            <a:ext cx="173038" cy="128588"/>
          </a:xfrm>
          <a:prstGeom prst="ellipse">
            <a:avLst/>
          </a:prstGeom>
          <a:gradFill rotWithShape="0">
            <a:gsLst>
              <a:gs pos="0">
                <a:schemeClr val="hlink"/>
              </a:gs>
              <a:gs pos="100000">
                <a:schemeClr val="hlink">
                  <a:gamma/>
                  <a:shade val="80392"/>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sp>
        <p:nvSpPr>
          <p:cNvPr id="2231531" name="Oval 235"/>
          <p:cNvSpPr>
            <a:spLocks noChangeArrowheads="1"/>
          </p:cNvSpPr>
          <p:nvPr/>
        </p:nvSpPr>
        <p:spPr bwMode="auto">
          <a:xfrm>
            <a:off x="7594600" y="4502150"/>
            <a:ext cx="173038" cy="128588"/>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p:spPr>
        <p:txBody>
          <a:bodyPr wrap="none" lIns="0" tIns="0" rIns="0" bIns="0" anchor="ctr"/>
          <a:lstStyle/>
          <a:p>
            <a:pPr>
              <a:defRPr/>
            </a:pPr>
            <a:endParaRPr lang="en-US"/>
          </a:p>
        </p:txBody>
      </p:sp>
      <p:cxnSp>
        <p:nvCxnSpPr>
          <p:cNvPr id="25679" name="AutoShape 236"/>
          <p:cNvCxnSpPr>
            <a:cxnSpLocks noChangeShapeType="1"/>
            <a:stCxn id="2231526" idx="0"/>
            <a:endCxn id="2231531" idx="4"/>
          </p:cNvCxnSpPr>
          <p:nvPr/>
        </p:nvCxnSpPr>
        <p:spPr bwMode="auto">
          <a:xfrm rot="-5400000">
            <a:off x="7327107" y="4528344"/>
            <a:ext cx="252412" cy="457200"/>
          </a:xfrm>
          <a:prstGeom prst="curvedConnector3">
            <a:avLst>
              <a:gd name="adj1" fmla="val 79241"/>
            </a:avLst>
          </a:prstGeom>
          <a:noFill/>
          <a:ln w="22225">
            <a:solidFill>
              <a:schemeClr val="tx1"/>
            </a:solidFill>
            <a:round/>
            <a:headEnd type="none" w="sm" len="sm"/>
            <a:tailEnd type="triangle" w="sm" len="sm"/>
          </a:ln>
        </p:spPr>
      </p:cxnSp>
      <p:cxnSp>
        <p:nvCxnSpPr>
          <p:cNvPr id="25680" name="AutoShape 237"/>
          <p:cNvCxnSpPr>
            <a:cxnSpLocks noChangeShapeType="1"/>
            <a:stCxn id="2231527" idx="0"/>
            <a:endCxn id="2231531" idx="4"/>
          </p:cNvCxnSpPr>
          <p:nvPr/>
        </p:nvCxnSpPr>
        <p:spPr bwMode="auto">
          <a:xfrm rot="-5400000">
            <a:off x="7441407" y="4642644"/>
            <a:ext cx="252412" cy="228600"/>
          </a:xfrm>
          <a:prstGeom prst="curvedConnector3">
            <a:avLst>
              <a:gd name="adj1" fmla="val 49685"/>
            </a:avLst>
          </a:prstGeom>
          <a:noFill/>
          <a:ln w="12700">
            <a:solidFill>
              <a:schemeClr val="tx1"/>
            </a:solidFill>
            <a:round/>
            <a:headEnd type="none" w="sm" len="sm"/>
            <a:tailEnd type="triangle" w="sm" len="sm"/>
          </a:ln>
        </p:spPr>
      </p:cxnSp>
      <p:cxnSp>
        <p:nvCxnSpPr>
          <p:cNvPr id="25681" name="AutoShape 238"/>
          <p:cNvCxnSpPr>
            <a:cxnSpLocks noChangeShapeType="1"/>
            <a:stCxn id="2231529" idx="0"/>
            <a:endCxn id="2231531" idx="4"/>
          </p:cNvCxnSpPr>
          <p:nvPr/>
        </p:nvCxnSpPr>
        <p:spPr bwMode="auto">
          <a:xfrm rot="5400000" flipH="1">
            <a:off x="7670007" y="4642644"/>
            <a:ext cx="252412" cy="228600"/>
          </a:xfrm>
          <a:prstGeom prst="curvedConnector3">
            <a:avLst>
              <a:gd name="adj1" fmla="val 49685"/>
            </a:avLst>
          </a:prstGeom>
          <a:noFill/>
          <a:ln w="12700">
            <a:solidFill>
              <a:schemeClr val="tx1"/>
            </a:solidFill>
            <a:round/>
            <a:headEnd type="none" w="sm" len="sm"/>
            <a:tailEnd type="triangle" w="sm" len="sm"/>
          </a:ln>
        </p:spPr>
      </p:cxnSp>
      <p:cxnSp>
        <p:nvCxnSpPr>
          <p:cNvPr id="25682" name="AutoShape 239"/>
          <p:cNvCxnSpPr>
            <a:cxnSpLocks noChangeShapeType="1"/>
            <a:stCxn id="2231530" idx="0"/>
            <a:endCxn id="2231531" idx="4"/>
          </p:cNvCxnSpPr>
          <p:nvPr/>
        </p:nvCxnSpPr>
        <p:spPr bwMode="auto">
          <a:xfrm rot="5400000" flipH="1">
            <a:off x="7784307" y="4528344"/>
            <a:ext cx="252412" cy="457200"/>
          </a:xfrm>
          <a:prstGeom prst="curvedConnector3">
            <a:avLst>
              <a:gd name="adj1" fmla="val 66667"/>
            </a:avLst>
          </a:prstGeom>
          <a:noFill/>
          <a:ln w="12700">
            <a:solidFill>
              <a:schemeClr val="tx1"/>
            </a:solidFill>
            <a:round/>
            <a:headEnd type="none" w="sm" len="sm"/>
            <a:tailEnd type="triangle" w="sm" len="sm"/>
          </a:ln>
        </p:spPr>
      </p:cxnSp>
      <p:cxnSp>
        <p:nvCxnSpPr>
          <p:cNvPr id="25683" name="AutoShape 240"/>
          <p:cNvCxnSpPr>
            <a:cxnSpLocks noChangeShapeType="1"/>
            <a:stCxn id="2231528" idx="0"/>
            <a:endCxn id="2231531" idx="4"/>
          </p:cNvCxnSpPr>
          <p:nvPr/>
        </p:nvCxnSpPr>
        <p:spPr bwMode="auto">
          <a:xfrm flipV="1">
            <a:off x="7681913" y="4630738"/>
            <a:ext cx="0" cy="252412"/>
          </a:xfrm>
          <a:prstGeom prst="straightConnector1">
            <a:avLst/>
          </a:prstGeom>
          <a:noFill/>
          <a:ln w="19050">
            <a:solidFill>
              <a:schemeClr val="tx1"/>
            </a:solidFill>
            <a:round/>
            <a:headEnd type="none" w="sm" len="sm"/>
            <a:tailEnd type="triangle" w="sm" len="sm"/>
          </a:ln>
        </p:spPr>
      </p:cxnSp>
      <p:sp>
        <p:nvSpPr>
          <p:cNvPr id="25691" name="Oval 277"/>
          <p:cNvSpPr>
            <a:spLocks noChangeArrowheads="1"/>
          </p:cNvSpPr>
          <p:nvPr/>
        </p:nvSpPr>
        <p:spPr bwMode="auto">
          <a:xfrm>
            <a:off x="6532563" y="4595813"/>
            <a:ext cx="173037" cy="128587"/>
          </a:xfrm>
          <a:prstGeom prst="ellipse">
            <a:avLst/>
          </a:prstGeom>
          <a:gradFill rotWithShape="0">
            <a:gsLst>
              <a:gs pos="0">
                <a:srgbClr val="FE98FF"/>
              </a:gs>
              <a:gs pos="100000">
                <a:srgbClr val="CC7ACD"/>
              </a:gs>
            </a:gsLst>
            <a:path path="shape">
              <a:fillToRect l="50000" t="50000" r="50000" b="50000"/>
            </a:path>
          </a:gradFill>
          <a:ln w="12700">
            <a:solidFill>
              <a:schemeClr val="tx1"/>
            </a:solidFill>
            <a:round/>
            <a:headEnd type="none" w="sm" len="sm"/>
            <a:tailEnd type="none" w="sm" len="sm"/>
          </a:ln>
        </p:spPr>
        <p:txBody>
          <a:bodyPr wrap="none" lIns="0" tIns="0" rIns="0" bIns="0" anchor="ctr"/>
          <a:lstStyle/>
          <a:p>
            <a:endParaRPr lang="en-US"/>
          </a:p>
        </p:txBody>
      </p:sp>
      <p:cxnSp>
        <p:nvCxnSpPr>
          <p:cNvPr id="25692" name="AutoShape 278"/>
          <p:cNvCxnSpPr>
            <a:cxnSpLocks noChangeShapeType="1"/>
            <a:stCxn id="2231517" idx="0"/>
            <a:endCxn id="25691" idx="4"/>
          </p:cNvCxnSpPr>
          <p:nvPr/>
        </p:nvCxnSpPr>
        <p:spPr bwMode="auto">
          <a:xfrm rot="5400000" flipH="1">
            <a:off x="6576219" y="4768056"/>
            <a:ext cx="158750" cy="71438"/>
          </a:xfrm>
          <a:prstGeom prst="curvedConnector3">
            <a:avLst>
              <a:gd name="adj1" fmla="val 50000"/>
            </a:avLst>
          </a:prstGeom>
          <a:noFill/>
          <a:ln w="12700">
            <a:solidFill>
              <a:schemeClr val="tx1"/>
            </a:solidFill>
            <a:round/>
            <a:headEnd type="none" w="sm" len="sm"/>
            <a:tailEnd type="triangle" w="sm" len="sm"/>
          </a:ln>
        </p:spPr>
      </p:cxnSp>
      <p:cxnSp>
        <p:nvCxnSpPr>
          <p:cNvPr id="25693" name="AutoShape 279"/>
          <p:cNvCxnSpPr>
            <a:cxnSpLocks noChangeShapeType="1"/>
            <a:stCxn id="25691" idx="0"/>
            <a:endCxn id="2231513" idx="4"/>
          </p:cNvCxnSpPr>
          <p:nvPr/>
        </p:nvCxnSpPr>
        <p:spPr bwMode="auto">
          <a:xfrm rot="5400000" flipH="1">
            <a:off x="6406356" y="4382295"/>
            <a:ext cx="269875" cy="157162"/>
          </a:xfrm>
          <a:prstGeom prst="curvedConnector3">
            <a:avLst>
              <a:gd name="adj1" fmla="val 50000"/>
            </a:avLst>
          </a:prstGeom>
          <a:noFill/>
          <a:ln w="12700">
            <a:solidFill>
              <a:schemeClr val="tx1"/>
            </a:solidFill>
            <a:round/>
            <a:headEnd type="none" w="sm" len="sm"/>
            <a:tailEnd type="triangle" w="sm" len="sm"/>
          </a:ln>
        </p:spPr>
      </p:cxnSp>
    </p:spTree>
    <p:extLst>
      <p:ext uri="{BB962C8B-B14F-4D97-AF65-F5344CB8AC3E}">
        <p14:creationId xmlns:p14="http://schemas.microsoft.com/office/powerpoint/2010/main" val="12902844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Experimental Setup</a:t>
            </a:r>
          </a:p>
        </p:txBody>
      </p:sp>
      <p:sp>
        <p:nvSpPr>
          <p:cNvPr id="30723" name="Rectangle 3"/>
          <p:cNvSpPr>
            <a:spLocks noGrp="1" noChangeArrowheads="1"/>
          </p:cNvSpPr>
          <p:nvPr>
            <p:ph type="body" idx="1"/>
          </p:nvPr>
        </p:nvSpPr>
        <p:spPr/>
        <p:txBody>
          <a:bodyPr/>
          <a:lstStyle/>
          <a:p>
            <a:pPr>
              <a:lnSpc>
                <a:spcPct val="85000"/>
              </a:lnSpc>
            </a:pPr>
            <a:r>
              <a:rPr lang="en-US" sz="2400" dirty="0" smtClean="0"/>
              <a:t>All tests performed on TRIPS prototype system</a:t>
            </a:r>
          </a:p>
          <a:p>
            <a:pPr>
              <a:lnSpc>
                <a:spcPct val="85000"/>
              </a:lnSpc>
            </a:pPr>
            <a:r>
              <a:rPr lang="en-US" sz="2400" dirty="0" smtClean="0">
                <a:solidFill>
                  <a:srgbClr val="FF0000"/>
                </a:solidFill>
              </a:rPr>
              <a:t>64 features </a:t>
            </a:r>
            <a:r>
              <a:rPr lang="en-US" sz="2400" dirty="0" smtClean="0"/>
              <a:t>before feature selection, </a:t>
            </a:r>
            <a:r>
              <a:rPr lang="en-US" sz="2400" dirty="0" smtClean="0">
                <a:solidFill>
                  <a:srgbClr val="FF0000"/>
                </a:solidFill>
              </a:rPr>
              <a:t>11 features</a:t>
            </a:r>
            <a:r>
              <a:rPr lang="en-US" sz="2400" dirty="0" smtClean="0"/>
              <a:t> after</a:t>
            </a:r>
          </a:p>
          <a:p>
            <a:pPr>
              <a:lnSpc>
                <a:spcPct val="85000"/>
              </a:lnSpc>
            </a:pPr>
            <a:r>
              <a:rPr lang="en-US" sz="2400" dirty="0" smtClean="0"/>
              <a:t>Population size = 264 networks</a:t>
            </a:r>
          </a:p>
          <a:p>
            <a:pPr>
              <a:lnSpc>
                <a:spcPct val="85000"/>
              </a:lnSpc>
            </a:pPr>
            <a:r>
              <a:rPr lang="en-US" sz="2400" dirty="0" smtClean="0"/>
              <a:t>100 generations per NEAT run</a:t>
            </a:r>
          </a:p>
          <a:p>
            <a:pPr lvl="1">
              <a:lnSpc>
                <a:spcPct val="85000"/>
              </a:lnSpc>
            </a:pPr>
            <a:r>
              <a:rPr lang="en-US" sz="2000" dirty="0" smtClean="0"/>
              <a:t>Empirically plateaus</a:t>
            </a:r>
          </a:p>
          <a:p>
            <a:pPr>
              <a:lnSpc>
                <a:spcPct val="85000"/>
              </a:lnSpc>
            </a:pPr>
            <a:endParaRPr lang="en-US" sz="2400" dirty="0" smtClean="0"/>
          </a:p>
          <a:p>
            <a:pPr>
              <a:lnSpc>
                <a:spcPct val="85000"/>
              </a:lnSpc>
            </a:pPr>
            <a:r>
              <a:rPr lang="en-US" sz="2400" dirty="0" smtClean="0"/>
              <a:t>47 small benchmarks</a:t>
            </a:r>
          </a:p>
          <a:p>
            <a:pPr lvl="1">
              <a:lnSpc>
                <a:spcPct val="85000"/>
              </a:lnSpc>
            </a:pPr>
            <a:r>
              <a:rPr lang="en-US" sz="2000" dirty="0" smtClean="0"/>
              <a:t>SPEC2000 kernels</a:t>
            </a:r>
          </a:p>
          <a:p>
            <a:pPr lvl="1">
              <a:lnSpc>
                <a:spcPct val="85000"/>
              </a:lnSpc>
            </a:pPr>
            <a:r>
              <a:rPr lang="en-US" sz="2000" dirty="0" smtClean="0"/>
              <a:t>EEMBC benchmarks</a:t>
            </a:r>
          </a:p>
          <a:p>
            <a:pPr lvl="1">
              <a:lnSpc>
                <a:spcPct val="85000"/>
              </a:lnSpc>
            </a:pPr>
            <a:r>
              <a:rPr lang="en-US" sz="2000" dirty="0" smtClean="0"/>
              <a:t>Signal processing kernels from GMTI radar suite</a:t>
            </a:r>
          </a:p>
          <a:p>
            <a:pPr lvl="1">
              <a:lnSpc>
                <a:spcPct val="85000"/>
              </a:lnSpc>
            </a:pPr>
            <a:r>
              <a:rPr lang="en-US" sz="2000" dirty="0" smtClean="0"/>
              <a:t>Vector add, fast Fourier transform</a:t>
            </a:r>
          </a:p>
        </p:txBody>
      </p:sp>
    </p:spTree>
    <p:extLst>
      <p:ext uri="{BB962C8B-B14F-4D97-AF65-F5344CB8AC3E}">
        <p14:creationId xmlns:p14="http://schemas.microsoft.com/office/powerpoint/2010/main" val="2587002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smtClean="0"/>
              <a:t>The overall objective is to develop a theory and algorithms for building agents that can achieve a level of competence and mastery over their environment considerably greater than currently possible in machine learning and artificial intelligence. The basic approach is to have an extended developmental period during which an autonomous agent can learn collections of reusable skills that will be useful for a wide range of later challenges. While this basic idea has been explored by a number of researchers, past efforts in this direction have been mostly exploratory in nature and have not yet produced significant advances. Furthermore, they have not yet led to the kind of rigorous formulation needed to bring powerful mathematical methods to bear, a pre-requisite for engaging the largest part of the machine learning research community. At the core of our research in this topic are recent theoretical and algorithmic advances in computational reinforcement learning. We will also build on recent advances in the neuroscience of brain reward systems as well as classical and contemporary psychological theories of motivation.</a:t>
            </a:r>
          </a:p>
          <a:p>
            <a:endParaRPr lang="en-US" dirty="0" smtClean="0"/>
          </a:p>
          <a:p>
            <a:r>
              <a:rPr lang="en-US" dirty="0" smtClean="0"/>
              <a:t>The methods we will develop, if successful, will give artificial learning systems the ability to extend their abilities, in a generative and potentially unlimited way, through the accumulation of deep hierarchical repertoires of reusable skills. We will demonstrate this success on a succession of simulated and robotic agents.</a:t>
            </a:r>
          </a:p>
          <a:p>
            <a:endParaRPr lang="en-US" dirty="0"/>
          </a:p>
        </p:txBody>
      </p:sp>
    </p:spTree>
    <p:extLst>
      <p:ext uri="{BB962C8B-B14F-4D97-AF65-F5344CB8AC3E}">
        <p14:creationId xmlns:p14="http://schemas.microsoft.com/office/powerpoint/2010/main" val="531263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Per-Benchmark Scheduler</a:t>
            </a:r>
            <a:endParaRPr lang="en-US" dirty="0"/>
          </a:p>
        </p:txBody>
      </p:sp>
      <p:sp>
        <p:nvSpPr>
          <p:cNvPr id="3" name="Content Placeholder 2"/>
          <p:cNvSpPr>
            <a:spLocks noGrp="1"/>
          </p:cNvSpPr>
          <p:nvPr>
            <p:ph idx="1"/>
          </p:nvPr>
        </p:nvSpPr>
        <p:spPr>
          <a:xfrm>
            <a:off x="685800" y="1219200"/>
            <a:ext cx="7772400" cy="4114800"/>
          </a:xfrm>
        </p:spPr>
        <p:txBody>
          <a:bodyPr/>
          <a:lstStyle/>
          <a:p>
            <a:pPr>
              <a:lnSpc>
                <a:spcPct val="100000"/>
              </a:lnSpc>
            </a:pPr>
            <a:r>
              <a:rPr lang="en-US" sz="2800" dirty="0" smtClean="0"/>
              <a:t>Speedup over </a:t>
            </a:r>
            <a:r>
              <a:rPr lang="en-US" sz="2800" dirty="0" smtClean="0">
                <a:solidFill>
                  <a:srgbClr val="FF0000"/>
                </a:solidFill>
              </a:rPr>
              <a:t>programmer-designed heuristic</a:t>
            </a:r>
          </a:p>
          <a:p>
            <a:pPr lvl="1"/>
            <a:r>
              <a:rPr lang="en-US" sz="2400" dirty="0" smtClean="0"/>
              <a:t>Multiple developers, years of tweaking</a:t>
            </a:r>
          </a:p>
          <a:p>
            <a:pPr>
              <a:lnSpc>
                <a:spcPct val="100000"/>
              </a:lnSpc>
            </a:pPr>
            <a:r>
              <a:rPr lang="en-US" sz="2800" dirty="0" smtClean="0">
                <a:solidFill>
                  <a:srgbClr val="FF0000"/>
                </a:solidFill>
              </a:rPr>
              <a:t>47 specialized solutions</a:t>
            </a:r>
            <a:r>
              <a:rPr lang="en-US" sz="2800" dirty="0" smtClean="0"/>
              <a:t>: 12% improvement</a:t>
            </a:r>
          </a:p>
          <a:p>
            <a:endParaRPr lang="en-US" sz="2800" dirty="0"/>
          </a:p>
        </p:txBody>
      </p:sp>
      <p:grpSp>
        <p:nvGrpSpPr>
          <p:cNvPr id="7" name="Group 6"/>
          <p:cNvGrpSpPr/>
          <p:nvPr/>
        </p:nvGrpSpPr>
        <p:grpSpPr>
          <a:xfrm>
            <a:off x="685800" y="3200400"/>
            <a:ext cx="7620001" cy="3476625"/>
            <a:chOff x="685800" y="3200400"/>
            <a:chExt cx="7620001" cy="3476625"/>
          </a:xfrm>
        </p:grpSpPr>
        <p:graphicFrame>
          <p:nvGraphicFramePr>
            <p:cNvPr id="5" name="Chart 4"/>
            <p:cNvGraphicFramePr/>
            <p:nvPr/>
          </p:nvGraphicFramePr>
          <p:xfrm>
            <a:off x="1066800" y="3200400"/>
            <a:ext cx="723900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7615" y="4699884"/>
              <a:ext cx="2228495" cy="461665"/>
            </a:xfrm>
            <a:prstGeom prst="rect">
              <a:avLst/>
            </a:prstGeom>
            <a:noFill/>
          </p:spPr>
          <p:txBody>
            <a:bodyPr wrap="none" rtlCol="0">
              <a:spAutoFit/>
            </a:bodyPr>
            <a:lstStyle/>
            <a:p>
              <a:r>
                <a:rPr lang="en-US" b="1" dirty="0" smtClean="0"/>
                <a:t>Speedup (ratio)</a:t>
              </a:r>
              <a:endParaRPr lang="en-US" b="1" dirty="0"/>
            </a:p>
          </p:txBody>
        </p:sp>
      </p:grpSp>
      <p:sp>
        <p:nvSpPr>
          <p:cNvPr id="8" name="Rectangle 7"/>
          <p:cNvSpPr/>
          <p:nvPr/>
        </p:nvSpPr>
        <p:spPr bwMode="auto">
          <a:xfrm>
            <a:off x="6767247" y="4953000"/>
            <a:ext cx="1367659" cy="114300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46356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General Scheduler</a:t>
            </a:r>
            <a:endParaRPr lang="en-US" dirty="0"/>
          </a:p>
        </p:txBody>
      </p:sp>
      <p:sp>
        <p:nvSpPr>
          <p:cNvPr id="3" name="Content Placeholder 2"/>
          <p:cNvSpPr>
            <a:spLocks noGrp="1"/>
          </p:cNvSpPr>
          <p:nvPr>
            <p:ph idx="1"/>
          </p:nvPr>
        </p:nvSpPr>
        <p:spPr>
          <a:xfrm>
            <a:off x="685800" y="1143000"/>
            <a:ext cx="8153400" cy="4419600"/>
          </a:xfrm>
        </p:spPr>
        <p:txBody>
          <a:bodyPr/>
          <a:lstStyle/>
          <a:p>
            <a:r>
              <a:rPr lang="en-US" dirty="0" smtClean="0"/>
              <a:t>Train </a:t>
            </a:r>
            <a:r>
              <a:rPr lang="en-US" dirty="0" smtClean="0">
                <a:solidFill>
                  <a:srgbClr val="FF0000"/>
                </a:solidFill>
              </a:rPr>
              <a:t>1 network </a:t>
            </a:r>
            <a:r>
              <a:rPr lang="en-US" dirty="0" smtClean="0"/>
              <a:t>for all </a:t>
            </a:r>
            <a:r>
              <a:rPr lang="en-US" dirty="0" smtClean="0">
                <a:solidFill>
                  <a:srgbClr val="FF0000"/>
                </a:solidFill>
              </a:rPr>
              <a:t>47 benchmarks</a:t>
            </a:r>
          </a:p>
          <a:p>
            <a:r>
              <a:rPr lang="en-US" dirty="0" smtClean="0"/>
              <a:t>Fitness: geometric mean of speedup ratios</a:t>
            </a:r>
          </a:p>
          <a:p>
            <a:r>
              <a:rPr lang="en-US" dirty="0" smtClean="0"/>
              <a:t>Not as impressive</a:t>
            </a:r>
          </a:p>
        </p:txBody>
      </p:sp>
      <p:grpSp>
        <p:nvGrpSpPr>
          <p:cNvPr id="4" name="Group 6"/>
          <p:cNvGrpSpPr/>
          <p:nvPr/>
        </p:nvGrpSpPr>
        <p:grpSpPr>
          <a:xfrm>
            <a:off x="685800" y="3200400"/>
            <a:ext cx="7620001" cy="3476625"/>
            <a:chOff x="685800" y="3200400"/>
            <a:chExt cx="7620001" cy="3476625"/>
          </a:xfrm>
        </p:grpSpPr>
        <p:graphicFrame>
          <p:nvGraphicFramePr>
            <p:cNvPr id="5" name="Chart 4"/>
            <p:cNvGraphicFramePr/>
            <p:nvPr/>
          </p:nvGraphicFramePr>
          <p:xfrm>
            <a:off x="1066800" y="3200400"/>
            <a:ext cx="723900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7615" y="4699884"/>
              <a:ext cx="2228495" cy="461665"/>
            </a:xfrm>
            <a:prstGeom prst="rect">
              <a:avLst/>
            </a:prstGeom>
            <a:noFill/>
          </p:spPr>
          <p:txBody>
            <a:bodyPr wrap="none" rtlCol="0">
              <a:spAutoFit/>
            </a:bodyPr>
            <a:lstStyle/>
            <a:p>
              <a:r>
                <a:rPr lang="en-US" b="1" dirty="0" smtClean="0"/>
                <a:t>Speedup (ratio)</a:t>
              </a:r>
              <a:endParaRPr lang="en-US" b="1" dirty="0"/>
            </a:p>
          </p:txBody>
        </p:sp>
      </p:grpSp>
      <p:sp>
        <p:nvSpPr>
          <p:cNvPr id="7" name="Rectangle 6"/>
          <p:cNvSpPr/>
          <p:nvPr/>
        </p:nvSpPr>
        <p:spPr bwMode="auto">
          <a:xfrm>
            <a:off x="6767249" y="5562600"/>
            <a:ext cx="1323254" cy="114300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85522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r>
              <a:rPr lang="en-US" dirty="0" smtClean="0"/>
              <a:t>Overview</a:t>
            </a:r>
          </a:p>
        </p:txBody>
      </p:sp>
      <p:grpSp>
        <p:nvGrpSpPr>
          <p:cNvPr id="2" name="Group 43"/>
          <p:cNvGrpSpPr>
            <a:grpSpLocks/>
          </p:cNvGrpSpPr>
          <p:nvPr/>
        </p:nvGrpSpPr>
        <p:grpSpPr bwMode="auto">
          <a:xfrm>
            <a:off x="304800" y="1524000"/>
            <a:ext cx="8382000" cy="4356100"/>
            <a:chOff x="192" y="960"/>
            <a:chExt cx="5280" cy="2744"/>
          </a:xfrm>
        </p:grpSpPr>
        <p:sp>
          <p:nvSpPr>
            <p:cNvPr id="2369570" name="AutoShape 34"/>
            <p:cNvSpPr>
              <a:spLocks noChangeArrowheads="1"/>
            </p:cNvSpPr>
            <p:nvPr/>
          </p:nvSpPr>
          <p:spPr bwMode="auto">
            <a:xfrm>
              <a:off x="4224" y="960"/>
              <a:ext cx="1104" cy="1920"/>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Group blocks</a:t>
              </a:r>
            </a:p>
          </p:txBody>
        </p:sp>
        <p:sp>
          <p:nvSpPr>
            <p:cNvPr id="2369563" name="AutoShape 27"/>
            <p:cNvSpPr>
              <a:spLocks noChangeArrowheads="1"/>
            </p:cNvSpPr>
            <p:nvPr/>
          </p:nvSpPr>
          <p:spPr bwMode="auto">
            <a:xfrm>
              <a:off x="2592" y="960"/>
              <a:ext cx="1056" cy="1920"/>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NEAT</a:t>
              </a:r>
            </a:p>
          </p:txBody>
        </p:sp>
        <p:sp>
          <p:nvSpPr>
            <p:cNvPr id="2369540" name="AutoShape 4"/>
            <p:cNvSpPr>
              <a:spLocks noChangeArrowheads="1"/>
            </p:cNvSpPr>
            <p:nvPr/>
          </p:nvSpPr>
          <p:spPr bwMode="auto">
            <a:xfrm>
              <a:off x="864" y="1200"/>
              <a:ext cx="960" cy="1584"/>
            </a:xfrm>
            <a:prstGeom prst="roundRect">
              <a:avLst>
                <a:gd name="adj" fmla="val 16667"/>
              </a:avLst>
            </a:prstGeom>
            <a:solidFill>
              <a:srgbClr val="E6E6E6"/>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lstStyle/>
            <a:p>
              <a:pPr>
                <a:lnSpc>
                  <a:spcPct val="95000"/>
                </a:lnSpc>
                <a:spcBef>
                  <a:spcPct val="60000"/>
                </a:spcBef>
                <a:defRPr/>
              </a:pPr>
              <a:r>
                <a:rPr lang="en-US" sz="2000">
                  <a:latin typeface="Trebuchet MS" pitchFamily="16" charset="0"/>
                </a:rPr>
                <a:t>Feature Selection</a:t>
              </a:r>
            </a:p>
          </p:txBody>
        </p:sp>
        <p:sp>
          <p:nvSpPr>
            <p:cNvPr id="2369543" name="AutoShape 7"/>
            <p:cNvSpPr>
              <a:spLocks noChangeArrowheads="1"/>
            </p:cNvSpPr>
            <p:nvPr/>
          </p:nvSpPr>
          <p:spPr bwMode="auto">
            <a:xfrm rot="10800000">
              <a:off x="336" y="1920"/>
              <a:ext cx="336" cy="144"/>
            </a:xfrm>
            <a:prstGeom prst="leftArrow">
              <a:avLst>
                <a:gd name="adj1" fmla="val 50000"/>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4344" name="Text Box 8"/>
            <p:cNvSpPr txBox="1">
              <a:spLocks noChangeArrowheads="1"/>
            </p:cNvSpPr>
            <p:nvPr/>
          </p:nvSpPr>
          <p:spPr bwMode="auto">
            <a:xfrm>
              <a:off x="192" y="1344"/>
              <a:ext cx="576" cy="565"/>
            </a:xfrm>
            <a:prstGeom prst="rect">
              <a:avLst/>
            </a:prstGeom>
            <a:noFill/>
            <a:ln w="12700">
              <a:noFill/>
              <a:miter lim="800000"/>
              <a:headEnd type="none" w="sm" len="sm"/>
              <a:tailEnd type="none" w="sm" len="sm"/>
            </a:ln>
          </p:spPr>
          <p:txBody>
            <a:bodyPr lIns="0" tIns="0" rIns="0" bIns="0" anchor="ctr"/>
            <a:lstStyle/>
            <a:p>
              <a:pPr>
                <a:lnSpc>
                  <a:spcPct val="95000"/>
                </a:lnSpc>
              </a:pPr>
              <a:r>
                <a:rPr lang="en-US" sz="1800">
                  <a:latin typeface="Trebuchet MS" pitchFamily="16" charset="0"/>
                </a:rPr>
                <a:t>Initial feature set</a:t>
              </a:r>
            </a:p>
          </p:txBody>
        </p:sp>
        <p:sp>
          <p:nvSpPr>
            <p:cNvPr id="14345" name="Text Box 10"/>
            <p:cNvSpPr txBox="1">
              <a:spLocks noChangeArrowheads="1"/>
            </p:cNvSpPr>
            <p:nvPr/>
          </p:nvSpPr>
          <p:spPr bwMode="auto">
            <a:xfrm>
              <a:off x="1920" y="1344"/>
              <a:ext cx="576" cy="565"/>
            </a:xfrm>
            <a:prstGeom prst="rect">
              <a:avLst/>
            </a:prstGeom>
            <a:noFill/>
            <a:ln w="12700">
              <a:noFill/>
              <a:miter lim="800000"/>
              <a:headEnd type="none" w="sm" len="sm"/>
              <a:tailEnd type="none" w="sm" len="sm"/>
            </a:ln>
          </p:spPr>
          <p:txBody>
            <a:bodyPr lIns="0" tIns="0" rIns="0" bIns="0" anchor="ctr"/>
            <a:lstStyle/>
            <a:p>
              <a:pPr>
                <a:lnSpc>
                  <a:spcPct val="95000"/>
                </a:lnSpc>
              </a:pPr>
              <a:r>
                <a:rPr lang="en-US" sz="1800">
                  <a:latin typeface="Trebuchet MS" pitchFamily="16" charset="0"/>
                </a:rPr>
                <a:t>Reduced feature set</a:t>
              </a:r>
            </a:p>
          </p:txBody>
        </p:sp>
        <p:sp>
          <p:nvSpPr>
            <p:cNvPr id="2369557" name="AutoShape 21"/>
            <p:cNvSpPr>
              <a:spLocks noChangeArrowheads="1"/>
            </p:cNvSpPr>
            <p:nvPr/>
          </p:nvSpPr>
          <p:spPr bwMode="auto">
            <a:xfrm>
              <a:off x="2688" y="1296"/>
              <a:ext cx="864" cy="432"/>
            </a:xfrm>
            <a:prstGeom prst="roundRect">
              <a:avLst>
                <a:gd name="adj" fmla="val 16667"/>
              </a:avLst>
            </a:prstGeom>
            <a:solidFill>
              <a:srgbClr val="FF0000"/>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dirty="0">
                  <a:solidFill>
                    <a:schemeClr val="bg1"/>
                  </a:solidFill>
                  <a:latin typeface="Trebuchet MS" pitchFamily="16" charset="0"/>
                </a:rPr>
                <a:t>Specialized solutions</a:t>
              </a:r>
            </a:p>
          </p:txBody>
        </p:sp>
        <p:sp>
          <p:nvSpPr>
            <p:cNvPr id="2369558" name="AutoShape 22"/>
            <p:cNvSpPr>
              <a:spLocks noChangeArrowheads="1"/>
            </p:cNvSpPr>
            <p:nvPr/>
          </p:nvSpPr>
          <p:spPr bwMode="auto">
            <a:xfrm>
              <a:off x="2688" y="2352"/>
              <a:ext cx="864" cy="432"/>
            </a:xfrm>
            <a:prstGeom prst="roundRect">
              <a:avLst>
                <a:gd name="adj" fmla="val 16667"/>
              </a:avLst>
            </a:prstGeom>
            <a:solidFill>
              <a:schemeClr val="hlink"/>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Classifier  solutions</a:t>
              </a:r>
            </a:p>
          </p:txBody>
        </p:sp>
        <p:sp>
          <p:nvSpPr>
            <p:cNvPr id="2369560" name="AutoShape 24"/>
            <p:cNvSpPr>
              <a:spLocks noChangeArrowheads="1"/>
            </p:cNvSpPr>
            <p:nvPr/>
          </p:nvSpPr>
          <p:spPr bwMode="auto">
            <a:xfrm>
              <a:off x="2688" y="1824"/>
              <a:ext cx="864" cy="432"/>
            </a:xfrm>
            <a:prstGeom prst="roundRect">
              <a:avLst>
                <a:gd name="adj" fmla="val 16667"/>
              </a:avLst>
            </a:prstGeom>
            <a:solidFill>
              <a:srgbClr val="FF0000"/>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dirty="0">
                  <a:solidFill>
                    <a:schemeClr val="accent3"/>
                  </a:solidFill>
                  <a:latin typeface="Trebuchet MS" pitchFamily="16" charset="0"/>
                </a:rPr>
                <a:t>General  solutions</a:t>
              </a:r>
            </a:p>
          </p:txBody>
        </p:sp>
        <p:sp>
          <p:nvSpPr>
            <p:cNvPr id="2369565" name="AutoShape 29"/>
            <p:cNvSpPr>
              <a:spLocks noChangeArrowheads="1"/>
            </p:cNvSpPr>
            <p:nvPr/>
          </p:nvSpPr>
          <p:spPr bwMode="auto">
            <a:xfrm>
              <a:off x="912" y="2208"/>
              <a:ext cx="864" cy="432"/>
            </a:xfrm>
            <a:prstGeom prst="roundRect">
              <a:avLst>
                <a:gd name="adj" fmla="val 16667"/>
              </a:avLst>
            </a:prstGeom>
            <a:solidFill>
              <a:schemeClr val="accent1"/>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Correlation</a:t>
              </a:r>
            </a:p>
          </p:txBody>
        </p:sp>
        <p:sp>
          <p:nvSpPr>
            <p:cNvPr id="2369566" name="AutoShape 30"/>
            <p:cNvSpPr>
              <a:spLocks noChangeArrowheads="1"/>
            </p:cNvSpPr>
            <p:nvPr/>
          </p:nvSpPr>
          <p:spPr bwMode="auto">
            <a:xfrm>
              <a:off x="912" y="1680"/>
              <a:ext cx="864" cy="432"/>
            </a:xfrm>
            <a:prstGeom prst="roundRect">
              <a:avLst>
                <a:gd name="adj" fmla="val 16667"/>
              </a:avLst>
            </a:prstGeom>
            <a:solidFill>
              <a:schemeClr val="accent1"/>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100000"/>
                </a:lnSpc>
                <a:spcBef>
                  <a:spcPct val="60000"/>
                </a:spcBef>
                <a:defRPr/>
              </a:pPr>
              <a:r>
                <a:rPr lang="en-US" sz="1600">
                  <a:latin typeface="Trebuchet MS" pitchFamily="16" charset="0"/>
                </a:rPr>
                <a:t>Lasso regression</a:t>
              </a:r>
            </a:p>
          </p:txBody>
        </p:sp>
        <p:sp>
          <p:nvSpPr>
            <p:cNvPr id="2369567" name="AutoShape 31"/>
            <p:cNvSpPr>
              <a:spLocks noChangeArrowheads="1"/>
            </p:cNvSpPr>
            <p:nvPr/>
          </p:nvSpPr>
          <p:spPr bwMode="auto">
            <a:xfrm rot="10800000">
              <a:off x="2064" y="1920"/>
              <a:ext cx="336" cy="144"/>
            </a:xfrm>
            <a:prstGeom prst="leftArrow">
              <a:avLst>
                <a:gd name="adj1" fmla="val 50000"/>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68" name="AutoShape 32"/>
            <p:cNvSpPr>
              <a:spLocks noChangeArrowheads="1"/>
            </p:cNvSpPr>
            <p:nvPr/>
          </p:nvSpPr>
          <p:spPr bwMode="auto">
            <a:xfrm>
              <a:off x="4272" y="1296"/>
              <a:ext cx="1008" cy="432"/>
            </a:xfrm>
            <a:prstGeom prst="roundRect">
              <a:avLst>
                <a:gd name="adj" fmla="val 16667"/>
              </a:avLst>
            </a:prstGeom>
            <a:solidFill>
              <a:schemeClr val="accent2"/>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95000"/>
                </a:lnSpc>
                <a:spcBef>
                  <a:spcPct val="60000"/>
                </a:spcBef>
                <a:defRPr/>
              </a:pPr>
              <a:r>
                <a:rPr lang="en-US" sz="1800">
                  <a:latin typeface="Trebuchet MS" pitchFamily="16" charset="0"/>
                </a:rPr>
                <a:t>Clustering</a:t>
              </a:r>
            </a:p>
          </p:txBody>
        </p:sp>
        <p:sp>
          <p:nvSpPr>
            <p:cNvPr id="2369569" name="AutoShape 33"/>
            <p:cNvSpPr>
              <a:spLocks noChangeArrowheads="1"/>
            </p:cNvSpPr>
            <p:nvPr/>
          </p:nvSpPr>
          <p:spPr bwMode="auto">
            <a:xfrm>
              <a:off x="4272" y="2352"/>
              <a:ext cx="1008" cy="432"/>
            </a:xfrm>
            <a:prstGeom prst="roundRect">
              <a:avLst>
                <a:gd name="adj" fmla="val 16667"/>
              </a:avLst>
            </a:prstGeom>
            <a:solidFill>
              <a:schemeClr val="accent2"/>
            </a:solidFill>
            <a:ln w="12700">
              <a:solidFill>
                <a:schemeClr val="tx1"/>
              </a:solidFill>
              <a:round/>
              <a:headEnd type="none" w="sm" len="sm"/>
              <a:tailEnd type="none" w="sm" len="sm"/>
            </a:ln>
            <a:effectLst>
              <a:outerShdw dist="35921" dir="2700000" algn="ctr" rotWithShape="0">
                <a:schemeClr val="tx1"/>
              </a:outerShdw>
            </a:effectLst>
          </p:spPr>
          <p:txBody>
            <a:bodyPr lIns="0" tIns="0" rIns="0" bIns="0" anchor="ctr"/>
            <a:lstStyle/>
            <a:p>
              <a:pPr>
                <a:lnSpc>
                  <a:spcPct val="95000"/>
                </a:lnSpc>
                <a:spcBef>
                  <a:spcPct val="60000"/>
                </a:spcBef>
                <a:defRPr/>
              </a:pPr>
              <a:r>
                <a:rPr lang="en-US" sz="1800">
                  <a:latin typeface="Trebuchet MS" pitchFamily="16" charset="0"/>
                </a:rPr>
                <a:t>Classification</a:t>
              </a:r>
            </a:p>
          </p:txBody>
        </p:sp>
        <p:sp>
          <p:nvSpPr>
            <p:cNvPr id="2369571" name="AutoShape 35"/>
            <p:cNvSpPr>
              <a:spLocks noChangeArrowheads="1"/>
            </p:cNvSpPr>
            <p:nvPr/>
          </p:nvSpPr>
          <p:spPr bwMode="auto">
            <a:xfrm rot="10800000">
              <a:off x="3552" y="1440"/>
              <a:ext cx="720" cy="144"/>
            </a:xfrm>
            <a:prstGeom prst="leftArrow">
              <a:avLst>
                <a:gd name="adj1" fmla="val 44444"/>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73" name="AutoShape 37"/>
            <p:cNvSpPr>
              <a:spLocks noChangeArrowheads="1"/>
            </p:cNvSpPr>
            <p:nvPr/>
          </p:nvSpPr>
          <p:spPr bwMode="auto">
            <a:xfrm>
              <a:off x="3552" y="2496"/>
              <a:ext cx="720" cy="144"/>
            </a:xfrm>
            <a:prstGeom prst="leftArrow">
              <a:avLst>
                <a:gd name="adj1" fmla="val 44444"/>
                <a:gd name="adj2" fmla="val 58333"/>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369574" name="AutoShape 38"/>
            <p:cNvSpPr>
              <a:spLocks noChangeArrowheads="1"/>
            </p:cNvSpPr>
            <p:nvPr/>
          </p:nvSpPr>
          <p:spPr bwMode="auto">
            <a:xfrm rot="16200000">
              <a:off x="4464" y="1968"/>
              <a:ext cx="624" cy="144"/>
            </a:xfrm>
            <a:prstGeom prst="leftArrow">
              <a:avLst>
                <a:gd name="adj1" fmla="val 44444"/>
                <a:gd name="adj2" fmla="val 50556"/>
              </a:avLst>
            </a:prstGeom>
            <a:solidFill>
              <a:srgbClr val="E6E6E6"/>
            </a:solidFill>
            <a:ln w="12700">
              <a:solidFill>
                <a:schemeClr val="tx1"/>
              </a:solidFill>
              <a:miter lim="800000"/>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14357" name="Text Box 39"/>
            <p:cNvSpPr txBox="1">
              <a:spLocks noChangeArrowheads="1"/>
            </p:cNvSpPr>
            <p:nvPr/>
          </p:nvSpPr>
          <p:spPr bwMode="auto">
            <a:xfrm>
              <a:off x="768" y="3352"/>
              <a:ext cx="1200" cy="344"/>
            </a:xfrm>
            <a:prstGeom prst="rect">
              <a:avLst/>
            </a:prstGeom>
            <a:noFill/>
            <a:ln w="12700">
              <a:noFill/>
              <a:miter lim="800000"/>
              <a:headEnd type="none" w="sm" len="sm"/>
              <a:tailEnd type="none" w="sm" len="sm"/>
            </a:ln>
          </p:spPr>
          <p:txBody>
            <a:bodyPr lIns="0" tIns="0" rIns="0" bIns="0" anchor="ctr"/>
            <a:lstStyle/>
            <a:p>
              <a:r>
                <a:rPr lang="en-US" sz="2400" dirty="0">
                  <a:cs typeface="Times New Roman" pitchFamily="18" charset="0"/>
                </a:rPr>
                <a:t>Data mining</a:t>
              </a:r>
            </a:p>
          </p:txBody>
        </p:sp>
        <p:sp>
          <p:nvSpPr>
            <p:cNvPr id="14358" name="Text Box 40"/>
            <p:cNvSpPr txBox="1">
              <a:spLocks noChangeArrowheads="1"/>
            </p:cNvSpPr>
            <p:nvPr/>
          </p:nvSpPr>
          <p:spPr bwMode="auto">
            <a:xfrm>
              <a:off x="2544" y="3352"/>
              <a:ext cx="1296" cy="344"/>
            </a:xfrm>
            <a:prstGeom prst="rect">
              <a:avLst/>
            </a:prstGeom>
            <a:noFill/>
            <a:ln w="12700">
              <a:noFill/>
              <a:miter lim="800000"/>
              <a:headEnd type="none" w="sm" len="sm"/>
              <a:tailEnd type="none" w="sm" len="sm"/>
            </a:ln>
          </p:spPr>
          <p:txBody>
            <a:bodyPr lIns="0" tIns="0" rIns="0" bIns="0" anchor="ctr"/>
            <a:lstStyle/>
            <a:p>
              <a:pPr>
                <a:lnSpc>
                  <a:spcPct val="95000"/>
                </a:lnSpc>
              </a:pPr>
              <a:r>
                <a:rPr lang="en-US" sz="2400" dirty="0" smtClean="0">
                  <a:cs typeface="Times New Roman" pitchFamily="18" charset="0"/>
                </a:rPr>
                <a:t>Genetic Algorithm</a:t>
              </a:r>
              <a:endParaRPr lang="en-US" sz="2400" dirty="0">
                <a:cs typeface="Times New Roman" pitchFamily="18" charset="0"/>
              </a:endParaRPr>
            </a:p>
          </p:txBody>
        </p:sp>
        <p:sp>
          <p:nvSpPr>
            <p:cNvPr id="14359" name="Text Box 41"/>
            <p:cNvSpPr txBox="1">
              <a:spLocks noChangeArrowheads="1"/>
            </p:cNvSpPr>
            <p:nvPr/>
          </p:nvSpPr>
          <p:spPr bwMode="auto">
            <a:xfrm>
              <a:off x="4176" y="3360"/>
              <a:ext cx="1296" cy="344"/>
            </a:xfrm>
            <a:prstGeom prst="rect">
              <a:avLst/>
            </a:prstGeom>
            <a:noFill/>
            <a:ln w="12700">
              <a:noFill/>
              <a:miter lim="800000"/>
              <a:headEnd type="none" w="sm" len="sm"/>
              <a:tailEnd type="none" w="sm" len="sm"/>
            </a:ln>
          </p:spPr>
          <p:txBody>
            <a:bodyPr lIns="0" tIns="0" rIns="0" bIns="0" anchor="ctr"/>
            <a:lstStyle/>
            <a:p>
              <a:pPr>
                <a:lnSpc>
                  <a:spcPct val="95000"/>
                </a:lnSpc>
              </a:pPr>
              <a:r>
                <a:rPr lang="en-US" sz="2400" dirty="0">
                  <a:cs typeface="Times New Roman" pitchFamily="18" charset="0"/>
                </a:rPr>
                <a:t>Unsupervised and supervised learning</a:t>
              </a:r>
            </a:p>
          </p:txBody>
        </p:sp>
      </p:grpSp>
      <p:sp>
        <p:nvSpPr>
          <p:cNvPr id="25" name="Oval 24"/>
          <p:cNvSpPr/>
          <p:nvPr/>
        </p:nvSpPr>
        <p:spPr bwMode="auto">
          <a:xfrm>
            <a:off x="6324600" y="990600"/>
            <a:ext cx="2590800" cy="5562600"/>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834228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Schedule per Cluster</a:t>
            </a:r>
            <a:endParaRPr lang="en-US" dirty="0"/>
          </a:p>
        </p:txBody>
      </p:sp>
      <p:sp>
        <p:nvSpPr>
          <p:cNvPr id="3" name="Content Placeholder 2"/>
          <p:cNvSpPr>
            <a:spLocks noGrp="1"/>
          </p:cNvSpPr>
          <p:nvPr>
            <p:ph idx="1"/>
          </p:nvPr>
        </p:nvSpPr>
        <p:spPr>
          <a:xfrm>
            <a:off x="685800" y="1066800"/>
            <a:ext cx="8153400" cy="4419600"/>
          </a:xfrm>
        </p:spPr>
        <p:txBody>
          <a:bodyPr/>
          <a:lstStyle/>
          <a:p>
            <a:r>
              <a:rPr lang="en-US" dirty="0" smtClean="0"/>
              <a:t>Selected three clusters, trained per cluster</a:t>
            </a:r>
          </a:p>
          <a:p>
            <a:r>
              <a:rPr lang="en-US" dirty="0" smtClean="0"/>
              <a:t>~5% speedup</a:t>
            </a:r>
          </a:p>
          <a:p>
            <a:r>
              <a:rPr lang="en-US" dirty="0" smtClean="0"/>
              <a:t>Encouraging, but &lt;&lt; 12%</a:t>
            </a:r>
          </a:p>
        </p:txBody>
      </p:sp>
      <p:grpSp>
        <p:nvGrpSpPr>
          <p:cNvPr id="4" name="Group 6"/>
          <p:cNvGrpSpPr/>
          <p:nvPr/>
        </p:nvGrpSpPr>
        <p:grpSpPr>
          <a:xfrm>
            <a:off x="685800" y="3200400"/>
            <a:ext cx="7620001" cy="3476625"/>
            <a:chOff x="685800" y="3200400"/>
            <a:chExt cx="7620001" cy="3476625"/>
          </a:xfrm>
        </p:grpSpPr>
        <p:graphicFrame>
          <p:nvGraphicFramePr>
            <p:cNvPr id="5" name="Chart 4"/>
            <p:cNvGraphicFramePr/>
            <p:nvPr/>
          </p:nvGraphicFramePr>
          <p:xfrm>
            <a:off x="1066800" y="3200400"/>
            <a:ext cx="723900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7615" y="4699884"/>
              <a:ext cx="2228495" cy="461665"/>
            </a:xfrm>
            <a:prstGeom prst="rect">
              <a:avLst/>
            </a:prstGeom>
            <a:noFill/>
          </p:spPr>
          <p:txBody>
            <a:bodyPr wrap="none" rtlCol="0">
              <a:spAutoFit/>
            </a:bodyPr>
            <a:lstStyle/>
            <a:p>
              <a:r>
                <a:rPr lang="en-US" b="1" dirty="0" smtClean="0"/>
                <a:t>Speedup (ratio)</a:t>
              </a:r>
              <a:endParaRPr lang="en-US" b="1" dirty="0"/>
            </a:p>
          </p:txBody>
        </p:sp>
      </p:grpSp>
    </p:spTree>
    <p:extLst>
      <p:ext uri="{BB962C8B-B14F-4D97-AF65-F5344CB8AC3E}">
        <p14:creationId xmlns:p14="http://schemas.microsoft.com/office/powerpoint/2010/main" val="7678152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143000"/>
          </a:xfrm>
        </p:spPr>
        <p:txBody>
          <a:bodyPr/>
          <a:lstStyle/>
          <a:p>
            <a:r>
              <a:rPr lang="en-US" dirty="0" smtClean="0"/>
              <a:t>Research Conclusions</a:t>
            </a:r>
          </a:p>
        </p:txBody>
      </p:sp>
      <p:sp>
        <p:nvSpPr>
          <p:cNvPr id="32771" name="Rectangle 3"/>
          <p:cNvSpPr>
            <a:spLocks noGrp="1" noChangeArrowheads="1"/>
          </p:cNvSpPr>
          <p:nvPr>
            <p:ph type="body" idx="1"/>
          </p:nvPr>
        </p:nvSpPr>
        <p:spPr>
          <a:xfrm>
            <a:off x="685800" y="1600200"/>
            <a:ext cx="7772400" cy="5029200"/>
          </a:xfrm>
        </p:spPr>
        <p:txBody>
          <a:bodyPr/>
          <a:lstStyle/>
          <a:p>
            <a:r>
              <a:rPr lang="en-US" sz="2800" dirty="0" smtClean="0"/>
              <a:t>NEAT useful for optimizing compiler heuristics</a:t>
            </a:r>
          </a:p>
          <a:p>
            <a:pPr lvl="1"/>
            <a:r>
              <a:rPr lang="en-US" sz="2400" dirty="0" smtClean="0"/>
              <a:t>Little parameter tuning needed</a:t>
            </a:r>
          </a:p>
          <a:p>
            <a:pPr lvl="1"/>
            <a:r>
              <a:rPr lang="en-US" sz="2400" dirty="0" smtClean="0"/>
              <a:t>Very useful for </a:t>
            </a:r>
            <a:r>
              <a:rPr lang="en-US" sz="2400" dirty="0" smtClean="0">
                <a:solidFill>
                  <a:srgbClr val="FF0000"/>
                </a:solidFill>
              </a:rPr>
              <a:t>specialized solutions</a:t>
            </a:r>
          </a:p>
          <a:p>
            <a:pPr lvl="1"/>
            <a:r>
              <a:rPr lang="en-US" sz="2400" dirty="0" smtClean="0"/>
              <a:t>More work needed to find good general solutions</a:t>
            </a:r>
          </a:p>
          <a:p>
            <a:endParaRPr lang="en-US" sz="2800" dirty="0" smtClean="0">
              <a:solidFill>
                <a:srgbClr val="FF0000"/>
              </a:solidFill>
            </a:endParaRPr>
          </a:p>
          <a:p>
            <a:r>
              <a:rPr lang="en-US" sz="2800" dirty="0" smtClean="0">
                <a:solidFill>
                  <a:srgbClr val="FF0000"/>
                </a:solidFill>
              </a:rPr>
              <a:t>Feature selection </a:t>
            </a:r>
            <a:r>
              <a:rPr lang="en-US" sz="2800" dirty="0" smtClean="0"/>
              <a:t>is critical</a:t>
            </a:r>
          </a:p>
          <a:p>
            <a:endParaRPr lang="en-US" sz="2800" dirty="0" smtClean="0"/>
          </a:p>
          <a:p>
            <a:r>
              <a:rPr lang="en-US" sz="2800" dirty="0" smtClean="0"/>
              <a:t>What can learned </a:t>
            </a:r>
            <a:r>
              <a:rPr lang="en-US" sz="2800" dirty="0" smtClean="0">
                <a:solidFill>
                  <a:srgbClr val="FF0000"/>
                </a:solidFill>
              </a:rPr>
              <a:t>heuristics teach us?</a:t>
            </a:r>
          </a:p>
        </p:txBody>
      </p:sp>
    </p:spTree>
    <p:extLst>
      <p:ext uri="{BB962C8B-B14F-4D97-AF65-F5344CB8AC3E}">
        <p14:creationId xmlns:p14="http://schemas.microsoft.com/office/powerpoint/2010/main" val="3600382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r>
              <a:rPr lang="en-US" dirty="0" smtClean="0"/>
              <a:t>Example Learned Network</a:t>
            </a:r>
          </a:p>
        </p:txBody>
      </p:sp>
      <p:sp>
        <p:nvSpPr>
          <p:cNvPr id="26627" name="Rectangle 55"/>
          <p:cNvSpPr>
            <a:spLocks noChangeArrowheads="1"/>
          </p:cNvSpPr>
          <p:nvPr/>
        </p:nvSpPr>
        <p:spPr bwMode="auto">
          <a:xfrm>
            <a:off x="5846762" y="1219200"/>
            <a:ext cx="1778000" cy="311150"/>
          </a:xfrm>
          <a:prstGeom prst="rect">
            <a:avLst/>
          </a:prstGeom>
          <a:noFill/>
          <a:ln w="19050">
            <a:noFill/>
            <a:miter lim="800000"/>
            <a:headEnd/>
            <a:tailEnd/>
          </a:ln>
        </p:spPr>
        <p:txBody>
          <a:bodyPr wrap="none" anchor="ctr">
            <a:spAutoFit/>
          </a:bodyPr>
          <a:lstStyle/>
          <a:p>
            <a:r>
              <a:rPr lang="en-US" sz="1800" dirty="0">
                <a:latin typeface="Trebuchet MS" pitchFamily="16" charset="0"/>
              </a:rPr>
              <a:t>Placement Cost</a:t>
            </a:r>
          </a:p>
        </p:txBody>
      </p:sp>
      <p:grpSp>
        <p:nvGrpSpPr>
          <p:cNvPr id="3" name="Group 118"/>
          <p:cNvGrpSpPr>
            <a:grpSpLocks/>
          </p:cNvGrpSpPr>
          <p:nvPr/>
        </p:nvGrpSpPr>
        <p:grpSpPr bwMode="auto">
          <a:xfrm>
            <a:off x="1219200" y="5103813"/>
            <a:ext cx="6386512" cy="839787"/>
            <a:chOff x="1117" y="3071"/>
            <a:chExt cx="4023" cy="529"/>
          </a:xfrm>
        </p:grpSpPr>
        <p:sp>
          <p:nvSpPr>
            <p:cNvPr id="26665" name="Rectangle 5"/>
            <p:cNvSpPr>
              <a:spLocks noChangeArrowheads="1"/>
            </p:cNvSpPr>
            <p:nvPr/>
          </p:nvSpPr>
          <p:spPr bwMode="auto">
            <a:xfrm rot="-2700000">
              <a:off x="3363" y="3237"/>
              <a:ext cx="880"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0000FF"/>
                  </a:solidFill>
                  <a:latin typeface="Trebuchet MS" pitchFamily="16" charset="0"/>
                </a:rPr>
                <a:t>Tile utilization</a:t>
              </a:r>
            </a:p>
          </p:txBody>
        </p:sp>
        <p:sp>
          <p:nvSpPr>
            <p:cNvPr id="26666" name="Rectangle 7"/>
            <p:cNvSpPr>
              <a:spLocks noChangeArrowheads="1"/>
            </p:cNvSpPr>
            <p:nvPr/>
          </p:nvSpPr>
          <p:spPr bwMode="auto">
            <a:xfrm rot="-2700000">
              <a:off x="1117" y="3167"/>
              <a:ext cx="723"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FF0000"/>
                  </a:solidFill>
                  <a:latin typeface="Trebuchet MS" pitchFamily="16" charset="0"/>
                </a:rPr>
                <a:t>Local inputs</a:t>
              </a:r>
            </a:p>
          </p:txBody>
        </p:sp>
        <p:sp>
          <p:nvSpPr>
            <p:cNvPr id="26667" name="Rectangle 9"/>
            <p:cNvSpPr>
              <a:spLocks noChangeArrowheads="1"/>
            </p:cNvSpPr>
            <p:nvPr/>
          </p:nvSpPr>
          <p:spPr bwMode="auto">
            <a:xfrm rot="-2700000">
              <a:off x="2157" y="3167"/>
              <a:ext cx="589"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0000FF"/>
                  </a:solidFill>
                  <a:latin typeface="Trebuchet MS" pitchFamily="16" charset="0"/>
                </a:rPr>
                <a:t>Criticality</a:t>
              </a:r>
            </a:p>
          </p:txBody>
        </p:sp>
        <p:sp>
          <p:nvSpPr>
            <p:cNvPr id="26668" name="Rectangle 11"/>
            <p:cNvSpPr>
              <a:spLocks noChangeArrowheads="1"/>
            </p:cNvSpPr>
            <p:nvPr/>
          </p:nvSpPr>
          <p:spPr bwMode="auto">
            <a:xfrm rot="-2700000">
              <a:off x="1387" y="3264"/>
              <a:ext cx="936"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FF0000"/>
                  </a:solidFill>
                  <a:latin typeface="Trebuchet MS" pitchFamily="16" charset="0"/>
                </a:rPr>
                <a:t>Remote siblings</a:t>
              </a:r>
            </a:p>
          </p:txBody>
        </p:sp>
        <p:sp>
          <p:nvSpPr>
            <p:cNvPr id="26669" name="Rectangle 13"/>
            <p:cNvSpPr>
              <a:spLocks noChangeArrowheads="1"/>
            </p:cNvSpPr>
            <p:nvPr/>
          </p:nvSpPr>
          <p:spPr bwMode="auto">
            <a:xfrm rot="-2700000">
              <a:off x="4280" y="3071"/>
              <a:ext cx="382" cy="146"/>
            </a:xfrm>
            <a:prstGeom prst="rect">
              <a:avLst/>
            </a:prstGeom>
            <a:noFill/>
            <a:ln w="12700">
              <a:noFill/>
              <a:miter lim="800000"/>
              <a:headEnd type="none" w="sm" len="sm"/>
              <a:tailEnd type="none" w="sm" len="sm"/>
            </a:ln>
          </p:spPr>
          <p:txBody>
            <a:bodyPr wrap="none" lIns="0" tIns="0" rIns="0" bIns="0" anchor="ctr">
              <a:spAutoFit/>
            </a:bodyPr>
            <a:lstStyle/>
            <a:p>
              <a:pPr>
                <a:lnSpc>
                  <a:spcPct val="95000"/>
                </a:lnSpc>
                <a:spcBef>
                  <a:spcPct val="0"/>
                </a:spcBef>
              </a:pPr>
              <a:r>
                <a:rPr lang="en-US" sz="1600" b="1">
                  <a:solidFill>
                    <a:srgbClr val="0000FF"/>
                  </a:solidFill>
                  <a:latin typeface="Trebuchet MS" pitchFamily="16" charset="0"/>
                </a:rPr>
                <a:t>Is load</a:t>
              </a:r>
            </a:p>
          </p:txBody>
        </p:sp>
        <p:sp>
          <p:nvSpPr>
            <p:cNvPr id="26670" name="Rectangle 18"/>
            <p:cNvSpPr>
              <a:spLocks noChangeArrowheads="1"/>
            </p:cNvSpPr>
            <p:nvPr/>
          </p:nvSpPr>
          <p:spPr bwMode="auto">
            <a:xfrm rot="-2700000">
              <a:off x="2298" y="3477"/>
              <a:ext cx="1539"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0000FF"/>
                  </a:solidFill>
                  <a:latin typeface="Trebuchet MS" pitchFamily="16" charset="0"/>
                </a:rPr>
                <a:t>Loop-carried dependence</a:t>
              </a:r>
            </a:p>
          </p:txBody>
        </p:sp>
        <p:sp>
          <p:nvSpPr>
            <p:cNvPr id="26671" name="Rectangle 19"/>
            <p:cNvSpPr>
              <a:spLocks noChangeArrowheads="1"/>
            </p:cNvSpPr>
            <p:nvPr/>
          </p:nvSpPr>
          <p:spPr bwMode="auto">
            <a:xfrm rot="-2700000">
              <a:off x="2160" y="3380"/>
              <a:ext cx="1156" cy="123"/>
            </a:xfrm>
            <a:prstGeom prst="rect">
              <a:avLst/>
            </a:prstGeom>
            <a:noFill/>
            <a:ln w="12700">
              <a:noFill/>
              <a:miter lim="800000"/>
              <a:headEnd type="none" w="sm" len="sm"/>
              <a:tailEnd type="none" w="sm" len="sm"/>
            </a:ln>
          </p:spPr>
          <p:txBody>
            <a:bodyPr wrap="none" lIns="0" tIns="0" rIns="0" bIns="0" anchor="ctr">
              <a:spAutoFit/>
            </a:bodyPr>
            <a:lstStyle/>
            <a:p>
              <a:r>
                <a:rPr lang="en-US" sz="1600" b="1">
                  <a:solidFill>
                    <a:srgbClr val="0000FF"/>
                  </a:solidFill>
                  <a:latin typeface="Trebuchet MS" pitchFamily="16" charset="0"/>
                </a:rPr>
                <a:t>Critical path length</a:t>
              </a:r>
            </a:p>
          </p:txBody>
        </p:sp>
        <p:sp>
          <p:nvSpPr>
            <p:cNvPr id="26672" name="Rectangle 80"/>
            <p:cNvSpPr>
              <a:spLocks noChangeArrowheads="1"/>
            </p:cNvSpPr>
            <p:nvPr/>
          </p:nvSpPr>
          <p:spPr bwMode="auto">
            <a:xfrm rot="-2700000">
              <a:off x="4704" y="3120"/>
              <a:ext cx="436" cy="146"/>
            </a:xfrm>
            <a:prstGeom prst="rect">
              <a:avLst/>
            </a:prstGeom>
            <a:noFill/>
            <a:ln w="12700">
              <a:noFill/>
              <a:miter lim="800000"/>
              <a:headEnd type="none" w="sm" len="sm"/>
              <a:tailEnd type="none" w="sm" len="sm"/>
            </a:ln>
          </p:spPr>
          <p:txBody>
            <a:bodyPr wrap="none" lIns="0" tIns="0" rIns="0" bIns="0" anchor="ctr">
              <a:spAutoFit/>
            </a:bodyPr>
            <a:lstStyle/>
            <a:p>
              <a:pPr>
                <a:lnSpc>
                  <a:spcPct val="95000"/>
                </a:lnSpc>
                <a:spcBef>
                  <a:spcPct val="0"/>
                </a:spcBef>
              </a:pPr>
              <a:r>
                <a:rPr lang="en-US" sz="1600" b="1">
                  <a:solidFill>
                    <a:srgbClr val="0000FF"/>
                  </a:solidFill>
                  <a:latin typeface="Trebuchet MS" pitchFamily="16" charset="0"/>
                </a:rPr>
                <a:t>Is store</a:t>
              </a:r>
            </a:p>
          </p:txBody>
        </p:sp>
      </p:grpSp>
      <p:grpSp>
        <p:nvGrpSpPr>
          <p:cNvPr id="4" name="Group 117"/>
          <p:cNvGrpSpPr>
            <a:grpSpLocks/>
          </p:cNvGrpSpPr>
          <p:nvPr/>
        </p:nvGrpSpPr>
        <p:grpSpPr bwMode="auto">
          <a:xfrm>
            <a:off x="1808162" y="1447800"/>
            <a:ext cx="6073775" cy="3357563"/>
            <a:chOff x="1488" y="768"/>
            <a:chExt cx="3826" cy="2115"/>
          </a:xfrm>
        </p:grpSpPr>
        <p:sp>
          <p:nvSpPr>
            <p:cNvPr id="2229251" name="Oval 3"/>
            <p:cNvSpPr>
              <a:spLocks noChangeArrowheads="1"/>
            </p:cNvSpPr>
            <p:nvPr/>
          </p:nvSpPr>
          <p:spPr bwMode="auto">
            <a:xfrm>
              <a:off x="3216" y="1073"/>
              <a:ext cx="384" cy="240"/>
            </a:xfrm>
            <a:prstGeom prst="ellipse">
              <a:avLst/>
            </a:prstGeom>
            <a:gradFill rotWithShape="0">
              <a:gsLst>
                <a:gs pos="0">
                  <a:schemeClr val="accent1"/>
                </a:gs>
                <a:gs pos="100000">
                  <a:schemeClr val="accent1">
                    <a:gamma/>
                    <a:shade val="78431"/>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52" name="Oval 4"/>
            <p:cNvSpPr>
              <a:spLocks noChangeArrowheads="1"/>
            </p:cNvSpPr>
            <p:nvPr/>
          </p:nvSpPr>
          <p:spPr bwMode="auto">
            <a:xfrm>
              <a:off x="3928"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54" name="Oval 6"/>
            <p:cNvSpPr>
              <a:spLocks noChangeArrowheads="1"/>
            </p:cNvSpPr>
            <p:nvPr/>
          </p:nvSpPr>
          <p:spPr bwMode="auto">
            <a:xfrm>
              <a:off x="1524"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56" name="Oval 8"/>
            <p:cNvSpPr>
              <a:spLocks noChangeArrowheads="1"/>
            </p:cNvSpPr>
            <p:nvPr/>
          </p:nvSpPr>
          <p:spPr bwMode="auto">
            <a:xfrm>
              <a:off x="2480"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58" name="Oval 10"/>
            <p:cNvSpPr>
              <a:spLocks noChangeArrowheads="1"/>
            </p:cNvSpPr>
            <p:nvPr/>
          </p:nvSpPr>
          <p:spPr bwMode="auto">
            <a:xfrm>
              <a:off x="2010"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60" name="Oval 12"/>
            <p:cNvSpPr>
              <a:spLocks noChangeArrowheads="1"/>
            </p:cNvSpPr>
            <p:nvPr/>
          </p:nvSpPr>
          <p:spPr bwMode="auto">
            <a:xfrm>
              <a:off x="4408"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62" name="Oval 14"/>
            <p:cNvSpPr>
              <a:spLocks noChangeArrowheads="1"/>
            </p:cNvSpPr>
            <p:nvPr/>
          </p:nvSpPr>
          <p:spPr bwMode="auto">
            <a:xfrm>
              <a:off x="2967"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63" name="Oval 15"/>
            <p:cNvSpPr>
              <a:spLocks noChangeArrowheads="1"/>
            </p:cNvSpPr>
            <p:nvPr/>
          </p:nvSpPr>
          <p:spPr bwMode="auto">
            <a:xfrm>
              <a:off x="4925"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229265" name="Oval 17"/>
            <p:cNvSpPr>
              <a:spLocks noChangeArrowheads="1"/>
            </p:cNvSpPr>
            <p:nvPr/>
          </p:nvSpPr>
          <p:spPr bwMode="auto">
            <a:xfrm>
              <a:off x="3464" y="2643"/>
              <a:ext cx="384" cy="240"/>
            </a:xfrm>
            <a:prstGeom prst="ellipse">
              <a:avLst/>
            </a:prstGeom>
            <a:gradFill rotWithShape="0">
              <a:gsLst>
                <a:gs pos="0">
                  <a:schemeClr val="hlink"/>
                </a:gs>
                <a:gs pos="100000">
                  <a:schemeClr val="hlink">
                    <a:gamma/>
                    <a:shade val="86275"/>
                    <a:invGamma/>
                  </a:scheme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sp>
          <p:nvSpPr>
            <p:cNvPr id="26641" name="Line 54"/>
            <p:cNvSpPr>
              <a:spLocks noChangeShapeType="1"/>
            </p:cNvSpPr>
            <p:nvPr/>
          </p:nvSpPr>
          <p:spPr bwMode="auto">
            <a:xfrm flipV="1">
              <a:off x="3403" y="768"/>
              <a:ext cx="581" cy="296"/>
            </a:xfrm>
            <a:prstGeom prst="line">
              <a:avLst/>
            </a:prstGeom>
            <a:noFill/>
            <a:ln w="12700">
              <a:solidFill>
                <a:schemeClr val="tx1"/>
              </a:solidFill>
              <a:prstDash val="dash"/>
              <a:round/>
              <a:headEnd/>
              <a:tailEnd type="stealth" w="med" len="med"/>
            </a:ln>
          </p:spPr>
          <p:txBody>
            <a:bodyPr wrap="square" anchor="ctr">
              <a:spAutoFit/>
            </a:bodyPr>
            <a:lstStyle/>
            <a:p>
              <a:endParaRPr lang="en-US"/>
            </a:p>
          </p:txBody>
        </p:sp>
        <p:sp>
          <p:nvSpPr>
            <p:cNvPr id="2229304" name="Oval 56"/>
            <p:cNvSpPr>
              <a:spLocks noChangeArrowheads="1"/>
            </p:cNvSpPr>
            <p:nvPr/>
          </p:nvSpPr>
          <p:spPr bwMode="auto">
            <a:xfrm>
              <a:off x="3216" y="2033"/>
              <a:ext cx="384" cy="240"/>
            </a:xfrm>
            <a:prstGeom prst="ellipse">
              <a:avLst/>
            </a:prstGeom>
            <a:gradFill rotWithShape="0">
              <a:gsLst>
                <a:gs pos="0">
                  <a:srgbClr val="FE98FF"/>
                </a:gs>
                <a:gs pos="100000">
                  <a:srgbClr val="FE98FF">
                    <a:gamma/>
                    <a:shade val="82353"/>
                    <a:invGamma/>
                  </a:srgbClr>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tx1"/>
              </a:outerShdw>
            </a:effectLst>
          </p:spPr>
          <p:txBody>
            <a:bodyPr wrap="none" lIns="0" tIns="0" rIns="0" bIns="0" anchor="ctr"/>
            <a:lstStyle/>
            <a:p>
              <a:pPr>
                <a:defRPr/>
              </a:pPr>
              <a:endParaRPr lang="en-US"/>
            </a:p>
          </p:txBody>
        </p:sp>
        <p:cxnSp>
          <p:nvCxnSpPr>
            <p:cNvPr id="26643" name="AutoShape 81"/>
            <p:cNvCxnSpPr>
              <a:cxnSpLocks noChangeShapeType="1"/>
              <a:stCxn id="2229254" idx="0"/>
              <a:endCxn id="2229251" idx="4"/>
            </p:cNvCxnSpPr>
            <p:nvPr/>
          </p:nvCxnSpPr>
          <p:spPr bwMode="auto">
            <a:xfrm rot="-5400000">
              <a:off x="1897" y="1132"/>
              <a:ext cx="1330" cy="1692"/>
            </a:xfrm>
            <a:prstGeom prst="curvedConnector3">
              <a:avLst>
                <a:gd name="adj1" fmla="val 68718"/>
              </a:avLst>
            </a:prstGeom>
            <a:noFill/>
            <a:ln w="15875">
              <a:solidFill>
                <a:srgbClr val="FF0000"/>
              </a:solidFill>
              <a:round/>
              <a:headEnd type="none" w="sm" len="sm"/>
              <a:tailEnd type="triangle" w="sm" len="sm"/>
            </a:ln>
          </p:spPr>
        </p:cxnSp>
        <p:sp>
          <p:nvSpPr>
            <p:cNvPr id="26644" name="Text Box 82"/>
            <p:cNvSpPr txBox="1">
              <a:spLocks noChangeArrowheads="1"/>
            </p:cNvSpPr>
            <p:nvPr/>
          </p:nvSpPr>
          <p:spPr bwMode="auto">
            <a:xfrm>
              <a:off x="1488" y="2273"/>
              <a:ext cx="257"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FF0000"/>
                  </a:solidFill>
                  <a:latin typeface="Trebuchet MS" pitchFamily="16" charset="0"/>
                </a:rPr>
                <a:t>-1.2</a:t>
              </a:r>
            </a:p>
          </p:txBody>
        </p:sp>
        <p:cxnSp>
          <p:nvCxnSpPr>
            <p:cNvPr id="26645" name="AutoShape 83"/>
            <p:cNvCxnSpPr>
              <a:cxnSpLocks noChangeShapeType="1"/>
              <a:stCxn id="2229258" idx="0"/>
              <a:endCxn id="2229251" idx="4"/>
            </p:cNvCxnSpPr>
            <p:nvPr/>
          </p:nvCxnSpPr>
          <p:spPr bwMode="auto">
            <a:xfrm rot="-5400000">
              <a:off x="2140" y="1375"/>
              <a:ext cx="1330" cy="1206"/>
            </a:xfrm>
            <a:prstGeom prst="curvedConnector3">
              <a:avLst>
                <a:gd name="adj1" fmla="val 59097"/>
              </a:avLst>
            </a:prstGeom>
            <a:noFill/>
            <a:ln w="15875">
              <a:solidFill>
                <a:srgbClr val="FF0000"/>
              </a:solidFill>
              <a:round/>
              <a:headEnd type="none" w="sm" len="sm"/>
              <a:tailEnd type="triangle" w="sm" len="sm"/>
            </a:ln>
          </p:spPr>
        </p:cxnSp>
        <p:sp>
          <p:nvSpPr>
            <p:cNvPr id="26646" name="Text Box 84"/>
            <p:cNvSpPr txBox="1">
              <a:spLocks noChangeArrowheads="1"/>
            </p:cNvSpPr>
            <p:nvPr/>
          </p:nvSpPr>
          <p:spPr bwMode="auto">
            <a:xfrm>
              <a:off x="1968" y="2273"/>
              <a:ext cx="257"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FF0000"/>
                  </a:solidFill>
                  <a:latin typeface="Trebuchet MS" pitchFamily="16" charset="0"/>
                </a:rPr>
                <a:t>-1.1</a:t>
              </a:r>
            </a:p>
          </p:txBody>
        </p:sp>
        <p:cxnSp>
          <p:nvCxnSpPr>
            <p:cNvPr id="26647" name="AutoShape 85"/>
            <p:cNvCxnSpPr>
              <a:cxnSpLocks noChangeShapeType="1"/>
              <a:stCxn id="2229256" idx="0"/>
              <a:endCxn id="2229251" idx="4"/>
            </p:cNvCxnSpPr>
            <p:nvPr/>
          </p:nvCxnSpPr>
          <p:spPr bwMode="auto">
            <a:xfrm rot="-5400000">
              <a:off x="2375" y="1610"/>
              <a:ext cx="1330" cy="736"/>
            </a:xfrm>
            <a:prstGeom prst="curvedConnector3">
              <a:avLst>
                <a:gd name="adj1" fmla="val 52477"/>
              </a:avLst>
            </a:prstGeom>
            <a:noFill/>
            <a:ln w="15875">
              <a:solidFill>
                <a:srgbClr val="0000FF"/>
              </a:solidFill>
              <a:round/>
              <a:headEnd type="none" w="sm" len="sm"/>
              <a:tailEnd type="triangle" w="sm" len="sm"/>
            </a:ln>
          </p:spPr>
        </p:cxnSp>
        <p:sp>
          <p:nvSpPr>
            <p:cNvPr id="26648" name="Text Box 86"/>
            <p:cNvSpPr txBox="1">
              <a:spLocks noChangeArrowheads="1"/>
            </p:cNvSpPr>
            <p:nvPr/>
          </p:nvSpPr>
          <p:spPr bwMode="auto">
            <a:xfrm>
              <a:off x="2448" y="2273"/>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1.7</a:t>
              </a:r>
            </a:p>
          </p:txBody>
        </p:sp>
        <p:cxnSp>
          <p:nvCxnSpPr>
            <p:cNvPr id="26649" name="AutoShape 87"/>
            <p:cNvCxnSpPr>
              <a:cxnSpLocks noChangeShapeType="1"/>
              <a:stCxn id="2229262" idx="0"/>
              <a:endCxn id="2229251" idx="4"/>
            </p:cNvCxnSpPr>
            <p:nvPr/>
          </p:nvCxnSpPr>
          <p:spPr bwMode="auto">
            <a:xfrm rot="-5400000">
              <a:off x="2619" y="1853"/>
              <a:ext cx="1330" cy="249"/>
            </a:xfrm>
            <a:prstGeom prst="curvedConnector3">
              <a:avLst>
                <a:gd name="adj1" fmla="val 57741"/>
              </a:avLst>
            </a:prstGeom>
            <a:noFill/>
            <a:ln w="6350">
              <a:solidFill>
                <a:srgbClr val="0000FF"/>
              </a:solidFill>
              <a:round/>
              <a:headEnd type="none" w="sm" len="sm"/>
              <a:tailEnd type="triangle" w="sm" len="sm"/>
            </a:ln>
          </p:spPr>
        </p:cxnSp>
        <p:sp>
          <p:nvSpPr>
            <p:cNvPr id="26650" name="Text Box 88"/>
            <p:cNvSpPr txBox="1">
              <a:spLocks noChangeArrowheads="1"/>
            </p:cNvSpPr>
            <p:nvPr/>
          </p:nvSpPr>
          <p:spPr bwMode="auto">
            <a:xfrm>
              <a:off x="2928" y="2256"/>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0.5</a:t>
              </a:r>
            </a:p>
          </p:txBody>
        </p:sp>
        <p:cxnSp>
          <p:nvCxnSpPr>
            <p:cNvPr id="26651" name="AutoShape 89"/>
            <p:cNvCxnSpPr>
              <a:cxnSpLocks noChangeShapeType="1"/>
              <a:stCxn id="2229262" idx="0"/>
              <a:endCxn id="2229304" idx="4"/>
            </p:cNvCxnSpPr>
            <p:nvPr/>
          </p:nvCxnSpPr>
          <p:spPr bwMode="auto">
            <a:xfrm rot="-5400000">
              <a:off x="3099" y="2333"/>
              <a:ext cx="370" cy="249"/>
            </a:xfrm>
            <a:prstGeom prst="curvedConnector3">
              <a:avLst>
                <a:gd name="adj1" fmla="val 50000"/>
              </a:avLst>
            </a:prstGeom>
            <a:noFill/>
            <a:ln w="12700">
              <a:solidFill>
                <a:srgbClr val="0000FF"/>
              </a:solidFill>
              <a:round/>
              <a:headEnd type="none" w="sm" len="sm"/>
              <a:tailEnd type="triangle" w="sm" len="sm"/>
            </a:ln>
          </p:spPr>
        </p:cxnSp>
        <p:sp>
          <p:nvSpPr>
            <p:cNvPr id="26652" name="Text Box 90"/>
            <p:cNvSpPr txBox="1">
              <a:spLocks noChangeArrowheads="1"/>
            </p:cNvSpPr>
            <p:nvPr/>
          </p:nvSpPr>
          <p:spPr bwMode="auto">
            <a:xfrm>
              <a:off x="3216" y="2502"/>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0.9</a:t>
              </a:r>
            </a:p>
          </p:txBody>
        </p:sp>
        <p:cxnSp>
          <p:nvCxnSpPr>
            <p:cNvPr id="26653" name="AutoShape 91"/>
            <p:cNvCxnSpPr>
              <a:cxnSpLocks noChangeShapeType="1"/>
              <a:stCxn id="2229265" idx="0"/>
              <a:endCxn id="2229304" idx="4"/>
            </p:cNvCxnSpPr>
            <p:nvPr/>
          </p:nvCxnSpPr>
          <p:spPr bwMode="auto">
            <a:xfrm rot="5400000" flipH="1">
              <a:off x="3347" y="2334"/>
              <a:ext cx="370" cy="248"/>
            </a:xfrm>
            <a:prstGeom prst="curvedConnector3">
              <a:avLst>
                <a:gd name="adj1" fmla="val 50000"/>
              </a:avLst>
            </a:prstGeom>
            <a:noFill/>
            <a:ln w="15875">
              <a:solidFill>
                <a:srgbClr val="FF0000"/>
              </a:solidFill>
              <a:round/>
              <a:headEnd type="none" w="sm" len="sm"/>
              <a:tailEnd type="triangle" w="sm" len="sm"/>
            </a:ln>
          </p:spPr>
        </p:cxnSp>
        <p:sp>
          <p:nvSpPr>
            <p:cNvPr id="26654" name="Text Box 92"/>
            <p:cNvSpPr txBox="1">
              <a:spLocks noChangeArrowheads="1"/>
            </p:cNvSpPr>
            <p:nvPr/>
          </p:nvSpPr>
          <p:spPr bwMode="auto">
            <a:xfrm>
              <a:off x="3658" y="2496"/>
              <a:ext cx="257" cy="138"/>
            </a:xfrm>
            <a:prstGeom prst="rect">
              <a:avLst/>
            </a:prstGeom>
            <a:solidFill>
              <a:schemeClr val="bg1"/>
            </a:solidFill>
            <a:ln w="12700">
              <a:noFill/>
              <a:miter lim="800000"/>
              <a:headEnd type="none" w="sm" len="sm"/>
              <a:tailEnd type="none" w="sm" len="sm"/>
            </a:ln>
          </p:spPr>
          <p:txBody>
            <a:bodyPr wrap="none" lIns="0" tIns="0" rIns="0" bIns="0" anchor="ctr">
              <a:spAutoFit/>
            </a:bodyPr>
            <a:lstStyle/>
            <a:p>
              <a:r>
                <a:rPr lang="en-US" sz="1800">
                  <a:solidFill>
                    <a:srgbClr val="FF0000"/>
                  </a:solidFill>
                  <a:latin typeface="Trebuchet MS" pitchFamily="16" charset="0"/>
                </a:rPr>
                <a:t>-4.1</a:t>
              </a:r>
            </a:p>
          </p:txBody>
        </p:sp>
        <p:cxnSp>
          <p:nvCxnSpPr>
            <p:cNvPr id="26655" name="AutoShape 94"/>
            <p:cNvCxnSpPr>
              <a:cxnSpLocks noChangeShapeType="1"/>
              <a:stCxn id="2229265" idx="0"/>
              <a:endCxn id="2229251" idx="4"/>
            </p:cNvCxnSpPr>
            <p:nvPr/>
          </p:nvCxnSpPr>
          <p:spPr bwMode="auto">
            <a:xfrm rot="5400000" flipH="1">
              <a:off x="2867" y="1854"/>
              <a:ext cx="1330" cy="248"/>
            </a:xfrm>
            <a:prstGeom prst="curvedConnector3">
              <a:avLst>
                <a:gd name="adj1" fmla="val 57894"/>
              </a:avLst>
            </a:prstGeom>
            <a:noFill/>
            <a:ln w="9525">
              <a:solidFill>
                <a:srgbClr val="0000FF"/>
              </a:solidFill>
              <a:round/>
              <a:headEnd type="none" w="sm" len="sm"/>
              <a:tailEnd type="triangle" w="sm" len="sm"/>
            </a:ln>
          </p:spPr>
        </p:cxnSp>
        <p:sp>
          <p:nvSpPr>
            <p:cNvPr id="26656" name="Text Box 95"/>
            <p:cNvSpPr txBox="1">
              <a:spLocks noChangeArrowheads="1"/>
            </p:cNvSpPr>
            <p:nvPr/>
          </p:nvSpPr>
          <p:spPr bwMode="auto">
            <a:xfrm>
              <a:off x="3696" y="2273"/>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0.7</a:t>
              </a:r>
            </a:p>
          </p:txBody>
        </p:sp>
        <p:cxnSp>
          <p:nvCxnSpPr>
            <p:cNvPr id="26657" name="AutoShape 96"/>
            <p:cNvCxnSpPr>
              <a:cxnSpLocks noChangeShapeType="1"/>
              <a:stCxn id="2229252" idx="0"/>
              <a:endCxn id="2229251" idx="4"/>
            </p:cNvCxnSpPr>
            <p:nvPr/>
          </p:nvCxnSpPr>
          <p:spPr bwMode="auto">
            <a:xfrm rot="5400000" flipH="1">
              <a:off x="3099" y="1622"/>
              <a:ext cx="1330" cy="712"/>
            </a:xfrm>
            <a:prstGeom prst="curvedConnector3">
              <a:avLst>
                <a:gd name="adj1" fmla="val 53681"/>
              </a:avLst>
            </a:prstGeom>
            <a:noFill/>
            <a:ln w="9525">
              <a:solidFill>
                <a:srgbClr val="0000FF"/>
              </a:solidFill>
              <a:round/>
              <a:headEnd type="none" w="sm" len="sm"/>
              <a:tailEnd type="triangle" w="sm" len="sm"/>
            </a:ln>
          </p:spPr>
        </p:cxnSp>
        <p:sp>
          <p:nvSpPr>
            <p:cNvPr id="26658" name="Text Box 97"/>
            <p:cNvSpPr txBox="1">
              <a:spLocks noChangeArrowheads="1"/>
            </p:cNvSpPr>
            <p:nvPr/>
          </p:nvSpPr>
          <p:spPr bwMode="auto">
            <a:xfrm>
              <a:off x="4128" y="2262"/>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0.8</a:t>
              </a:r>
            </a:p>
          </p:txBody>
        </p:sp>
        <p:cxnSp>
          <p:nvCxnSpPr>
            <p:cNvPr id="26659" name="AutoShape 98"/>
            <p:cNvCxnSpPr>
              <a:cxnSpLocks noChangeShapeType="1"/>
              <a:stCxn id="2229260" idx="0"/>
              <a:endCxn id="2229251" idx="4"/>
            </p:cNvCxnSpPr>
            <p:nvPr/>
          </p:nvCxnSpPr>
          <p:spPr bwMode="auto">
            <a:xfrm rot="5400000" flipH="1">
              <a:off x="3339" y="1382"/>
              <a:ext cx="1330" cy="1192"/>
            </a:xfrm>
            <a:prstGeom prst="curvedConnector3">
              <a:avLst>
                <a:gd name="adj1" fmla="val 59097"/>
              </a:avLst>
            </a:prstGeom>
            <a:noFill/>
            <a:ln w="9525">
              <a:solidFill>
                <a:srgbClr val="0000FF"/>
              </a:solidFill>
              <a:round/>
              <a:headEnd type="none" w="sm" len="sm"/>
              <a:tailEnd type="triangle" w="sm" len="sm"/>
            </a:ln>
          </p:spPr>
        </p:cxnSp>
        <p:sp>
          <p:nvSpPr>
            <p:cNvPr id="26660" name="Text Box 99"/>
            <p:cNvSpPr txBox="1">
              <a:spLocks noChangeArrowheads="1"/>
            </p:cNvSpPr>
            <p:nvPr/>
          </p:nvSpPr>
          <p:spPr bwMode="auto">
            <a:xfrm>
              <a:off x="4596" y="2262"/>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0.7</a:t>
              </a:r>
            </a:p>
          </p:txBody>
        </p:sp>
        <p:cxnSp>
          <p:nvCxnSpPr>
            <p:cNvPr id="26661" name="AutoShape 100"/>
            <p:cNvCxnSpPr>
              <a:cxnSpLocks noChangeShapeType="1"/>
              <a:stCxn id="2229263" idx="0"/>
              <a:endCxn id="2229251" idx="4"/>
            </p:cNvCxnSpPr>
            <p:nvPr/>
          </p:nvCxnSpPr>
          <p:spPr bwMode="auto">
            <a:xfrm rot="5400000" flipH="1">
              <a:off x="3598" y="1123"/>
              <a:ext cx="1330" cy="1709"/>
            </a:xfrm>
            <a:prstGeom prst="curvedConnector3">
              <a:avLst>
                <a:gd name="adj1" fmla="val 65639"/>
              </a:avLst>
            </a:prstGeom>
            <a:noFill/>
            <a:ln w="9525">
              <a:solidFill>
                <a:srgbClr val="0000FF"/>
              </a:solidFill>
              <a:round/>
              <a:headEnd type="none" w="sm" len="sm"/>
              <a:tailEnd type="triangle" w="sm" len="sm"/>
            </a:ln>
          </p:spPr>
        </p:cxnSp>
        <p:sp>
          <p:nvSpPr>
            <p:cNvPr id="26662" name="Text Box 101"/>
            <p:cNvSpPr txBox="1">
              <a:spLocks noChangeArrowheads="1"/>
            </p:cNvSpPr>
            <p:nvPr/>
          </p:nvSpPr>
          <p:spPr bwMode="auto">
            <a:xfrm>
              <a:off x="5110" y="2259"/>
              <a:ext cx="204" cy="138"/>
            </a:xfrm>
            <a:prstGeom prst="rect">
              <a:avLst/>
            </a:prstGeom>
            <a:noFill/>
            <a:ln w="12700">
              <a:noFill/>
              <a:miter lim="800000"/>
              <a:headEnd type="none" w="sm" len="sm"/>
              <a:tailEnd type="none" w="sm" len="sm"/>
            </a:ln>
          </p:spPr>
          <p:txBody>
            <a:bodyPr wrap="none" lIns="0" tIns="0" rIns="0" bIns="0" anchor="ctr">
              <a:spAutoFit/>
            </a:bodyPr>
            <a:lstStyle/>
            <a:p>
              <a:r>
                <a:rPr lang="en-US" sz="1800">
                  <a:solidFill>
                    <a:srgbClr val="0000FF"/>
                  </a:solidFill>
                  <a:latin typeface="Trebuchet MS" pitchFamily="16" charset="0"/>
                </a:rPr>
                <a:t>0.5</a:t>
              </a:r>
            </a:p>
          </p:txBody>
        </p:sp>
        <p:cxnSp>
          <p:nvCxnSpPr>
            <p:cNvPr id="26663" name="AutoShape 102"/>
            <p:cNvCxnSpPr>
              <a:cxnSpLocks noChangeShapeType="1"/>
              <a:stCxn id="2229304" idx="0"/>
              <a:endCxn id="2229251" idx="4"/>
            </p:cNvCxnSpPr>
            <p:nvPr/>
          </p:nvCxnSpPr>
          <p:spPr bwMode="auto">
            <a:xfrm flipV="1">
              <a:off x="3408" y="1313"/>
              <a:ext cx="0" cy="720"/>
            </a:xfrm>
            <a:prstGeom prst="straightConnector1">
              <a:avLst/>
            </a:prstGeom>
            <a:noFill/>
            <a:ln w="3175">
              <a:solidFill>
                <a:srgbClr val="0000FF"/>
              </a:solidFill>
              <a:round/>
              <a:headEnd type="none" w="sm" len="sm"/>
              <a:tailEnd type="triangle" w="sm" len="sm"/>
            </a:ln>
          </p:spPr>
        </p:cxnSp>
        <p:sp>
          <p:nvSpPr>
            <p:cNvPr id="26664" name="Text Box 103"/>
            <p:cNvSpPr txBox="1">
              <a:spLocks noChangeArrowheads="1"/>
            </p:cNvSpPr>
            <p:nvPr/>
          </p:nvSpPr>
          <p:spPr bwMode="auto">
            <a:xfrm>
              <a:off x="3456" y="1776"/>
              <a:ext cx="204" cy="138"/>
            </a:xfrm>
            <a:prstGeom prst="rect">
              <a:avLst/>
            </a:prstGeom>
            <a:solidFill>
              <a:schemeClr val="bg1"/>
            </a:solidFill>
            <a:ln w="12700">
              <a:noFill/>
              <a:miter lim="800000"/>
              <a:headEnd type="none" w="sm" len="sm"/>
              <a:tailEnd type="none" w="sm" len="sm"/>
            </a:ln>
          </p:spPr>
          <p:txBody>
            <a:bodyPr wrap="none" lIns="0" tIns="0" rIns="0" bIns="0" anchor="ctr">
              <a:spAutoFit/>
            </a:bodyPr>
            <a:lstStyle/>
            <a:p>
              <a:r>
                <a:rPr lang="en-US" sz="1800" dirty="0">
                  <a:solidFill>
                    <a:srgbClr val="0000FF"/>
                  </a:solidFill>
                  <a:latin typeface="Trebuchet MS" pitchFamily="16" charset="0"/>
                </a:rPr>
                <a:t>0.1</a:t>
              </a:r>
            </a:p>
          </p:txBody>
        </p:sp>
      </p:grpSp>
    </p:spTree>
    <p:extLst>
      <p:ext uri="{BB962C8B-B14F-4D97-AF65-F5344CB8AC3E}">
        <p14:creationId xmlns:p14="http://schemas.microsoft.com/office/powerpoint/2010/main" val="5644914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Take Home Message</a:t>
            </a:r>
            <a:endParaRPr lang="en-US" dirty="0"/>
          </a:p>
        </p:txBody>
      </p:sp>
      <p:sp>
        <p:nvSpPr>
          <p:cNvPr id="3" name="Content Placeholder 2"/>
          <p:cNvSpPr>
            <a:spLocks noGrp="1"/>
          </p:cNvSpPr>
          <p:nvPr>
            <p:ph idx="1"/>
          </p:nvPr>
        </p:nvSpPr>
        <p:spPr>
          <a:xfrm>
            <a:off x="381000" y="1524000"/>
            <a:ext cx="8458200" cy="4114800"/>
          </a:xfrm>
        </p:spPr>
        <p:txBody>
          <a:bodyPr>
            <a:normAutofit fontScale="92500" lnSpcReduction="20000"/>
          </a:bodyPr>
          <a:lstStyle/>
          <a:p>
            <a:r>
              <a:rPr lang="en-US" dirty="0" smtClean="0">
                <a:solidFill>
                  <a:srgbClr val="FF0000"/>
                </a:solidFill>
              </a:rPr>
              <a:t>Semantics</a:t>
            </a:r>
            <a:r>
              <a:rPr lang="en-US" dirty="0" smtClean="0"/>
              <a:t> for important features</a:t>
            </a:r>
          </a:p>
          <a:p>
            <a:pPr lvl="1"/>
            <a:r>
              <a:rPr lang="en-US" dirty="0" smtClean="0"/>
              <a:t>Feature Selection + Evolution</a:t>
            </a:r>
          </a:p>
          <a:p>
            <a:pPr lvl="1"/>
            <a:r>
              <a:rPr lang="en-US" dirty="0" smtClean="0"/>
              <a:t>Use to optimize future compilers?</a:t>
            </a:r>
          </a:p>
          <a:p>
            <a:r>
              <a:rPr lang="en-US" dirty="0" smtClean="0"/>
              <a:t>Lots of </a:t>
            </a:r>
            <a:r>
              <a:rPr lang="en-US" dirty="0" smtClean="0">
                <a:solidFill>
                  <a:srgbClr val="FF0000"/>
                </a:solidFill>
              </a:rPr>
              <a:t>exciting problems </a:t>
            </a:r>
            <a:r>
              <a:rPr lang="en-US" dirty="0" smtClean="0"/>
              <a:t>in compilers research</a:t>
            </a:r>
          </a:p>
          <a:p>
            <a:r>
              <a:rPr lang="en-US" dirty="0" smtClean="0"/>
              <a:t>Constrained </a:t>
            </a:r>
            <a:r>
              <a:rPr lang="en-US" dirty="0" smtClean="0">
                <a:solidFill>
                  <a:srgbClr val="FF0000"/>
                </a:solidFill>
              </a:rPr>
              <a:t>policy space </a:t>
            </a:r>
            <a:r>
              <a:rPr lang="en-US" dirty="0" smtClean="0"/>
              <a:t>(FS-NEAT)</a:t>
            </a:r>
          </a:p>
          <a:p>
            <a:pPr lvl="1"/>
            <a:r>
              <a:rPr lang="en-US" dirty="0" smtClean="0"/>
              <a:t>Weeks to train, not hours</a:t>
            </a:r>
          </a:p>
          <a:p>
            <a:r>
              <a:rPr lang="en-US" dirty="0" smtClean="0"/>
              <a:t>Extremely </a:t>
            </a:r>
            <a:r>
              <a:rPr lang="en-US" dirty="0" smtClean="0">
                <a:solidFill>
                  <a:srgbClr val="FF0000"/>
                </a:solidFill>
              </a:rPr>
              <a:t>complex system </a:t>
            </a:r>
            <a:endParaRPr lang="en-US" dirty="0" smtClean="0"/>
          </a:p>
          <a:p>
            <a:pPr lvl="1"/>
            <a:r>
              <a:rPr lang="en-US" dirty="0" smtClean="0"/>
              <a:t>e.g., optimization level</a:t>
            </a:r>
          </a:p>
          <a:p>
            <a:r>
              <a:rPr lang="en-US" dirty="0" smtClean="0"/>
              <a:t>Not yet an off-the-shelf package (think </a:t>
            </a:r>
            <a:r>
              <a:rPr lang="en-US" dirty="0" err="1" smtClean="0"/>
              <a:t>Weka</a:t>
            </a:r>
            <a:r>
              <a:rPr lang="en-US" dirty="0" smtClean="0"/>
              <a:t>)</a:t>
            </a:r>
            <a:endParaRPr lang="en-US" dirty="0"/>
          </a:p>
        </p:txBody>
      </p:sp>
    </p:spTree>
    <p:extLst>
      <p:ext uri="{BB962C8B-B14F-4D97-AF65-F5344CB8AC3E}">
        <p14:creationId xmlns:p14="http://schemas.microsoft.com/office/powerpoint/2010/main" val="2037855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Intrinsically Motivated Reinforcement Learning. Singh, </a:t>
            </a:r>
            <a:r>
              <a:rPr lang="en-US" dirty="0" err="1" smtClean="0"/>
              <a:t>Barto</a:t>
            </a:r>
            <a:r>
              <a:rPr lang="en-US" dirty="0" smtClean="0"/>
              <a:t>, and </a:t>
            </a:r>
            <a:r>
              <a:rPr lang="en-US" dirty="0" err="1" smtClean="0"/>
              <a:t>Chentanez</a:t>
            </a:r>
            <a:endParaRPr lang="en-US" dirty="0" smtClean="0"/>
          </a:p>
          <a:p>
            <a:endParaRPr lang="en-US" dirty="0"/>
          </a:p>
          <a:p>
            <a:r>
              <a:rPr lang="en-US" i="1" dirty="0" smtClean="0"/>
              <a:t>Slides </a:t>
            </a:r>
            <a:r>
              <a:rPr lang="en-US" i="1" dirty="0" smtClean="0"/>
              <a:t>modified from:</a:t>
            </a:r>
          </a:p>
          <a:p>
            <a:pPr marL="0" indent="0">
              <a:buNone/>
            </a:pPr>
            <a:r>
              <a:rPr lang="en-US" dirty="0" smtClean="0"/>
              <a:t>A. </a:t>
            </a:r>
            <a:r>
              <a:rPr lang="en-US" dirty="0" err="1" smtClean="0"/>
              <a:t>Barto</a:t>
            </a:r>
            <a:r>
              <a:rPr lang="en-US" dirty="0" smtClean="0"/>
              <a:t>, Hierarchical Organization of Behavior, NIPS 2007 Workshop</a:t>
            </a:r>
          </a:p>
          <a:p>
            <a:endParaRPr lang="en-US" dirty="0" smtClean="0"/>
          </a:p>
        </p:txBody>
      </p:sp>
    </p:spTree>
    <p:extLst>
      <p:ext uri="{BB962C8B-B14F-4D97-AF65-F5344CB8AC3E}">
        <p14:creationId xmlns:p14="http://schemas.microsoft.com/office/powerpoint/2010/main" val="2900105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D3F4731-2BB3-6348-B5A4-AFADAB50C551}" type="slidenum">
              <a:rPr lang="en-US"/>
              <a:pPr/>
              <a:t>6</a:t>
            </a:fld>
            <a:endParaRPr lang="en-US"/>
          </a:p>
        </p:txBody>
      </p:sp>
      <p:sp>
        <p:nvSpPr>
          <p:cNvPr id="443394" name="Rectangle 2"/>
          <p:cNvSpPr>
            <a:spLocks noGrp="1" noChangeArrowheads="1"/>
          </p:cNvSpPr>
          <p:nvPr>
            <p:ph type="title"/>
          </p:nvPr>
        </p:nvSpPr>
        <p:spPr>
          <a:xfrm>
            <a:off x="493713" y="508000"/>
            <a:ext cx="8167687" cy="609600"/>
          </a:xfrm>
        </p:spPr>
        <p:txBody>
          <a:bodyPr>
            <a:normAutofit fontScale="90000"/>
          </a:bodyPr>
          <a:lstStyle/>
          <a:p>
            <a:r>
              <a:rPr lang="en-US"/>
              <a:t>The Usual View of RL</a:t>
            </a:r>
          </a:p>
        </p:txBody>
      </p:sp>
      <p:pic>
        <p:nvPicPr>
          <p:cNvPr id="443395" name="Picture 3"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1974850"/>
            <a:ext cx="4292600" cy="2908300"/>
          </a:xfrm>
          <a:prstGeom prst="rect">
            <a:avLst/>
          </a:prstGeom>
          <a:noFill/>
          <a:extLst>
            <a:ext uri="{909E8E84-426E-40dd-AFC4-6F175D3DCCD1}">
              <a14:hiddenFill xmlns:a14="http://schemas.microsoft.com/office/drawing/2010/main">
                <a:solidFill>
                  <a:srgbClr val="FFFFFF"/>
                </a:solidFill>
              </a14:hiddenFill>
            </a:ext>
          </a:extLst>
        </p:spPr>
      </p:pic>
      <p:sp>
        <p:nvSpPr>
          <p:cNvPr id="443397" name="Rectangle 5"/>
          <p:cNvSpPr>
            <a:spLocks noChangeArrowheads="1"/>
          </p:cNvSpPr>
          <p:nvPr/>
        </p:nvSpPr>
        <p:spPr bwMode="auto">
          <a:xfrm>
            <a:off x="4275138" y="2414588"/>
            <a:ext cx="658812" cy="43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3398" name="Text Box 6"/>
          <p:cNvSpPr txBox="1">
            <a:spLocks noChangeArrowheads="1"/>
          </p:cNvSpPr>
          <p:nvPr/>
        </p:nvSpPr>
        <p:spPr bwMode="auto">
          <a:xfrm>
            <a:off x="4181475" y="2354263"/>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latin typeface="Helvetica" charset="0"/>
              </a:rPr>
              <a:t>PrimaryCritic</a:t>
            </a:r>
          </a:p>
        </p:txBody>
      </p:sp>
    </p:spTree>
    <p:extLst>
      <p:ext uri="{BB962C8B-B14F-4D97-AF65-F5344CB8AC3E}">
        <p14:creationId xmlns:p14="http://schemas.microsoft.com/office/powerpoint/2010/main" val="4004565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4FA6C90-C2E6-114E-B64F-140B23D066E6}" type="slidenum">
              <a:rPr lang="en-US"/>
              <a:pPr/>
              <a:t>7</a:t>
            </a:fld>
            <a:endParaRPr lang="en-US"/>
          </a:p>
        </p:txBody>
      </p:sp>
      <p:pic>
        <p:nvPicPr>
          <p:cNvPr id="445442" name="Picture 2" descr="I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1427163"/>
            <a:ext cx="4737100" cy="4508500"/>
          </a:xfrm>
          <a:prstGeom prst="rect">
            <a:avLst/>
          </a:prstGeom>
          <a:noFill/>
          <a:extLst>
            <a:ext uri="{909E8E84-426E-40dd-AFC4-6F175D3DCCD1}">
              <a14:hiddenFill xmlns:a14="http://schemas.microsoft.com/office/drawing/2010/main">
                <a:solidFill>
                  <a:srgbClr val="FFFFFF"/>
                </a:solidFill>
              </a14:hiddenFill>
            </a:ext>
          </a:extLst>
        </p:spPr>
      </p:pic>
      <p:sp>
        <p:nvSpPr>
          <p:cNvPr id="445443" name="Rectangle 3"/>
          <p:cNvSpPr>
            <a:spLocks noGrp="1" noChangeArrowheads="1"/>
          </p:cNvSpPr>
          <p:nvPr>
            <p:ph type="title"/>
          </p:nvPr>
        </p:nvSpPr>
        <p:spPr>
          <a:xfrm>
            <a:off x="503238" y="508000"/>
            <a:ext cx="8167687" cy="609600"/>
          </a:xfrm>
        </p:spPr>
        <p:txBody>
          <a:bodyPr>
            <a:normAutofit fontScale="90000"/>
          </a:bodyPr>
          <a:lstStyle/>
          <a:p>
            <a:r>
              <a:rPr lang="en-US"/>
              <a:t>The Less Misleading View</a:t>
            </a:r>
          </a:p>
        </p:txBody>
      </p:sp>
      <p:sp>
        <p:nvSpPr>
          <p:cNvPr id="445445" name="Rectangle 5"/>
          <p:cNvSpPr>
            <a:spLocks noChangeArrowheads="1"/>
          </p:cNvSpPr>
          <p:nvPr/>
        </p:nvSpPr>
        <p:spPr bwMode="auto">
          <a:xfrm>
            <a:off x="4257675" y="3130550"/>
            <a:ext cx="669925" cy="433388"/>
          </a:xfrm>
          <a:prstGeom prst="rect">
            <a:avLst/>
          </a:prstGeom>
          <a:solidFill>
            <a:srgbClr val="E9E9E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chemeClr val="hlink"/>
              </a:solidFill>
            </a:endParaRPr>
          </a:p>
        </p:txBody>
      </p:sp>
      <p:sp>
        <p:nvSpPr>
          <p:cNvPr id="445446" name="Text Box 6"/>
          <p:cNvSpPr txBox="1">
            <a:spLocks noChangeArrowheads="1"/>
          </p:cNvSpPr>
          <p:nvPr/>
        </p:nvSpPr>
        <p:spPr bwMode="auto">
          <a:xfrm>
            <a:off x="4165600" y="3089275"/>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latin typeface="Helvetica" charset="0"/>
              </a:rPr>
              <a:t>PrimaryCritic</a:t>
            </a:r>
          </a:p>
        </p:txBody>
      </p:sp>
    </p:spTree>
    <p:extLst>
      <p:ext uri="{BB962C8B-B14F-4D97-AF65-F5344CB8AC3E}">
        <p14:creationId xmlns:p14="http://schemas.microsoft.com/office/powerpoint/2010/main" val="1053092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5AAC80-7484-DB4A-84A2-95A10EE34C47}" type="slidenum">
              <a:rPr lang="en-US"/>
              <a:pPr/>
              <a:t>8</a:t>
            </a:fld>
            <a:endParaRPr lang="en-US"/>
          </a:p>
        </p:txBody>
      </p:sp>
      <p:sp>
        <p:nvSpPr>
          <p:cNvPr id="229378" name="Rectangle 2"/>
          <p:cNvSpPr>
            <a:spLocks noGrp="1" noChangeArrowheads="1"/>
          </p:cNvSpPr>
          <p:nvPr>
            <p:ph type="title"/>
          </p:nvPr>
        </p:nvSpPr>
        <p:spPr>
          <a:xfrm>
            <a:off x="428625" y="508000"/>
            <a:ext cx="8167688" cy="609600"/>
          </a:xfrm>
        </p:spPr>
        <p:txBody>
          <a:bodyPr>
            <a:normAutofit fontScale="90000"/>
          </a:bodyPr>
          <a:lstStyle/>
          <a:p>
            <a:r>
              <a:rPr lang="en-US"/>
              <a:t>Motivation</a:t>
            </a:r>
          </a:p>
        </p:txBody>
      </p:sp>
      <p:sp>
        <p:nvSpPr>
          <p:cNvPr id="229379" name="Rectangle 3"/>
          <p:cNvSpPr>
            <a:spLocks noGrp="1" noChangeArrowheads="1"/>
          </p:cNvSpPr>
          <p:nvPr>
            <p:ph type="body" idx="1"/>
          </p:nvPr>
        </p:nvSpPr>
        <p:spPr>
          <a:xfrm>
            <a:off x="685800" y="1981200"/>
            <a:ext cx="8247063" cy="4114800"/>
          </a:xfrm>
        </p:spPr>
        <p:txBody>
          <a:bodyPr>
            <a:normAutofit fontScale="92500" lnSpcReduction="10000"/>
          </a:bodyPr>
          <a:lstStyle/>
          <a:p>
            <a:pPr>
              <a:lnSpc>
                <a:spcPct val="90000"/>
              </a:lnSpc>
            </a:pPr>
            <a:r>
              <a:rPr lang="ja-JP" altLang="en-US" sz="2800" dirty="0"/>
              <a:t>“</a:t>
            </a:r>
            <a:r>
              <a:rPr lang="en-US" sz="2800" dirty="0"/>
              <a:t>Forces</a:t>
            </a:r>
            <a:r>
              <a:rPr lang="ja-JP" altLang="en-US" sz="2800" dirty="0"/>
              <a:t>”</a:t>
            </a:r>
            <a:r>
              <a:rPr lang="en-US" sz="2800" dirty="0"/>
              <a:t> that energize an organism to act and that direct its activity.</a:t>
            </a:r>
          </a:p>
          <a:p>
            <a:pPr>
              <a:lnSpc>
                <a:spcPct val="90000"/>
              </a:lnSpc>
            </a:pPr>
            <a:r>
              <a:rPr lang="en-US" sz="2800" dirty="0">
                <a:solidFill>
                  <a:srgbClr val="A50021"/>
                </a:solidFill>
              </a:rPr>
              <a:t>Extrinsic Motivation</a:t>
            </a:r>
            <a:r>
              <a:rPr lang="en-US" sz="2800" dirty="0"/>
              <a:t>: being moved to do something because of some external reward ($$, a prize, etc.).</a:t>
            </a:r>
          </a:p>
          <a:p>
            <a:pPr>
              <a:lnSpc>
                <a:spcPct val="90000"/>
              </a:lnSpc>
            </a:pPr>
            <a:r>
              <a:rPr lang="en-US" sz="2800" dirty="0">
                <a:solidFill>
                  <a:srgbClr val="A50021"/>
                </a:solidFill>
              </a:rPr>
              <a:t>Intrinsic Motivation</a:t>
            </a:r>
            <a:r>
              <a:rPr lang="en-US" sz="2800" dirty="0"/>
              <a:t>: being moved to do something because it is inherently enjoyable.</a:t>
            </a:r>
          </a:p>
          <a:p>
            <a:pPr lvl="1"/>
            <a:r>
              <a:rPr lang="en-US" sz="2400" dirty="0"/>
              <a:t>Curiosity, Exploration, Manipulation, Play, Learning itself . . .</a:t>
            </a:r>
            <a:r>
              <a:rPr lang="en-US" dirty="0"/>
              <a:t> </a:t>
            </a:r>
            <a:endParaRPr lang="en-US" dirty="0" smtClean="0"/>
          </a:p>
          <a:p>
            <a:pPr lvl="1"/>
            <a:endParaRPr lang="en-US" dirty="0"/>
          </a:p>
          <a:p>
            <a:pPr marL="0" indent="0" algn="ctr">
              <a:buNone/>
            </a:pPr>
            <a:r>
              <a:rPr lang="en-US" dirty="0" smtClean="0">
                <a:solidFill>
                  <a:srgbClr val="FF0000"/>
                </a:solidFill>
              </a:rPr>
              <a:t>Examples of intrinsic motivation?</a:t>
            </a:r>
          </a:p>
          <a:p>
            <a:pPr marL="0" indent="0" algn="ctr">
              <a:buNone/>
            </a:pPr>
            <a:r>
              <a:rPr lang="en-US" dirty="0" smtClean="0">
                <a:solidFill>
                  <a:srgbClr val="FF0000"/>
                </a:solidFill>
              </a:rPr>
              <a:t>How/Why useful?</a:t>
            </a:r>
            <a:endParaRPr lang="en-US" dirty="0">
              <a:solidFill>
                <a:srgbClr val="FF0000"/>
              </a:solidFill>
            </a:endParaRPr>
          </a:p>
          <a:p>
            <a:pPr>
              <a:lnSpc>
                <a:spcPct val="90000"/>
              </a:lnSpc>
            </a:pPr>
            <a:endParaRPr lang="en-US" sz="2800" dirty="0"/>
          </a:p>
        </p:txBody>
      </p:sp>
    </p:spTree>
    <p:extLst>
      <p:ext uri="{BB962C8B-B14F-4D97-AF65-F5344CB8AC3E}">
        <p14:creationId xmlns:p14="http://schemas.microsoft.com/office/powerpoint/2010/main" val="2825368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4C7E0D9-D6B8-064E-B839-49F1D6BF574A}" type="slidenum">
              <a:rPr lang="en-US"/>
              <a:pPr/>
              <a:t>9</a:t>
            </a:fld>
            <a:endParaRPr lang="en-US"/>
          </a:p>
        </p:txBody>
      </p:sp>
      <p:sp>
        <p:nvSpPr>
          <p:cNvPr id="273416" name="Rectangle 8"/>
          <p:cNvSpPr>
            <a:spLocks noChangeArrowheads="1"/>
          </p:cNvSpPr>
          <p:nvPr/>
        </p:nvSpPr>
        <p:spPr bwMode="auto">
          <a:xfrm>
            <a:off x="504825" y="1528763"/>
            <a:ext cx="8188325"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buClr>
                <a:srgbClr val="A50021"/>
              </a:buClr>
              <a:buSzPct val="80000"/>
              <a:buFont typeface="Zapf Dingbats" charset="0"/>
              <a:buNone/>
            </a:pPr>
            <a:r>
              <a:rPr lang="ja-JP" altLang="en-US" sz="2800">
                <a:latin typeface="Garamond" charset="0"/>
              </a:rPr>
              <a:t>“</a:t>
            </a:r>
            <a:r>
              <a:rPr lang="en-US" sz="2800">
                <a:latin typeface="Garamond" charset="0"/>
              </a:rPr>
              <a:t>Motivation Reconsidered: The Concept of Competence</a:t>
            </a:r>
            <a:r>
              <a:rPr lang="ja-JP" altLang="en-US" sz="3200">
                <a:latin typeface="Garamond" charset="0"/>
              </a:rPr>
              <a:t>”</a:t>
            </a:r>
            <a:endParaRPr lang="en-US" sz="3200">
              <a:latin typeface="Garamond" charset="0"/>
            </a:endParaRPr>
          </a:p>
          <a:p>
            <a:pPr algn="ctr">
              <a:lnSpc>
                <a:spcPct val="90000"/>
              </a:lnSpc>
              <a:spcBef>
                <a:spcPct val="20000"/>
              </a:spcBef>
              <a:buClr>
                <a:srgbClr val="A50021"/>
              </a:buClr>
              <a:buSzPct val="80000"/>
              <a:buFont typeface="Zapf Dingbats" charset="0"/>
              <a:buNone/>
            </a:pPr>
            <a:r>
              <a:rPr lang="en-US" sz="3200">
                <a:latin typeface="Garamond" charset="0"/>
              </a:rPr>
              <a:t> </a:t>
            </a:r>
            <a:r>
              <a:rPr lang="en-US" sz="2800" i="1">
                <a:latin typeface="Garamond" charset="0"/>
              </a:rPr>
              <a:t>Psychological Review, </a:t>
            </a:r>
            <a:r>
              <a:rPr lang="en-US" sz="2000">
                <a:latin typeface="Garamond" charset="0"/>
              </a:rPr>
              <a:t>Vol. 66, pp. 297–333</a:t>
            </a:r>
            <a:r>
              <a:rPr lang="en-US" sz="2000" i="1">
                <a:latin typeface="Garamond" charset="0"/>
              </a:rPr>
              <a:t>,</a:t>
            </a:r>
            <a:r>
              <a:rPr lang="en-US" sz="2000">
                <a:latin typeface="Garamond" charset="0"/>
              </a:rPr>
              <a:t> 1959.</a:t>
            </a:r>
            <a:r>
              <a:rPr lang="en-US" sz="2800">
                <a:latin typeface="Garamond" charset="0"/>
              </a:rPr>
              <a:t> </a:t>
            </a:r>
          </a:p>
        </p:txBody>
      </p:sp>
      <p:sp>
        <p:nvSpPr>
          <p:cNvPr id="273417" name="Text Box 9"/>
          <p:cNvSpPr txBox="1">
            <a:spLocks noChangeArrowheads="1"/>
          </p:cNvSpPr>
          <p:nvPr/>
        </p:nvSpPr>
        <p:spPr bwMode="auto">
          <a:xfrm>
            <a:off x="906463" y="2481263"/>
            <a:ext cx="758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273419" name="Text Box 11"/>
          <p:cNvSpPr txBox="1">
            <a:spLocks noChangeArrowheads="1"/>
          </p:cNvSpPr>
          <p:nvPr/>
        </p:nvSpPr>
        <p:spPr bwMode="auto">
          <a:xfrm>
            <a:off x="482600" y="2725738"/>
            <a:ext cx="8204200"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A50021"/>
              </a:buClr>
              <a:buSzPct val="80000"/>
              <a:buFont typeface="Zapf Dingbats" charset="0"/>
              <a:buNone/>
            </a:pPr>
            <a:r>
              <a:rPr lang="en-US">
                <a:latin typeface="Garamond" charset="0"/>
              </a:rPr>
              <a:t>Critique of Hullian and Freudian drive theories that all behavior is motivated by biologically primal needs (food, drink, sex, escape, …)</a:t>
            </a:r>
          </a:p>
          <a:p>
            <a:pPr>
              <a:lnSpc>
                <a:spcPct val="90000"/>
              </a:lnSpc>
              <a:spcBef>
                <a:spcPct val="20000"/>
              </a:spcBef>
              <a:buClr>
                <a:srgbClr val="A50021"/>
              </a:buClr>
              <a:buSzPct val="80000"/>
              <a:buFont typeface="Zapf Dingbats" charset="0"/>
              <a:buNone/>
            </a:pPr>
            <a:r>
              <a:rPr lang="en-US">
                <a:latin typeface="Garamond" charset="0"/>
              </a:rPr>
              <a:t>(either directly or through secondary reinforcement).</a:t>
            </a:r>
            <a:endParaRPr lang="en-US"/>
          </a:p>
        </p:txBody>
      </p:sp>
      <p:sp>
        <p:nvSpPr>
          <p:cNvPr id="273423" name="Rectangle 15"/>
          <p:cNvSpPr>
            <a:spLocks noGrp="1" noChangeArrowheads="1"/>
          </p:cNvSpPr>
          <p:nvPr>
            <p:ph type="title"/>
          </p:nvPr>
        </p:nvSpPr>
        <p:spPr/>
        <p:txBody>
          <a:bodyPr>
            <a:normAutofit fontScale="90000"/>
          </a:bodyPr>
          <a:lstStyle/>
          <a:p>
            <a:r>
              <a:rPr lang="en-US"/>
              <a:t>Robert White</a:t>
            </a:r>
            <a:r>
              <a:rPr lang="ja-JP" altLang="en-US"/>
              <a:t>’</a:t>
            </a:r>
            <a:r>
              <a:rPr lang="en-US"/>
              <a:t>s famous 1959 paper</a:t>
            </a:r>
          </a:p>
        </p:txBody>
      </p:sp>
      <p:sp>
        <p:nvSpPr>
          <p:cNvPr id="273424" name="Rectangle 16"/>
          <p:cNvSpPr>
            <a:spLocks noGrp="1" noChangeArrowheads="1"/>
          </p:cNvSpPr>
          <p:nvPr>
            <p:ph type="body" idx="1"/>
          </p:nvPr>
        </p:nvSpPr>
        <p:spPr>
          <a:xfrm>
            <a:off x="1173163" y="4249738"/>
            <a:ext cx="6823075" cy="1879600"/>
          </a:xfrm>
        </p:spPr>
        <p:txBody>
          <a:bodyPr/>
          <a:lstStyle/>
          <a:p>
            <a:pPr>
              <a:lnSpc>
                <a:spcPct val="90000"/>
              </a:lnSpc>
            </a:pPr>
            <a:r>
              <a:rPr lang="en-US" sz="2800">
                <a:solidFill>
                  <a:srgbClr val="A30A21"/>
                </a:solidFill>
              </a:rPr>
              <a:t>Competence:  </a:t>
            </a:r>
            <a:r>
              <a:rPr lang="en-US" sz="2800"/>
              <a:t>an organism</a:t>
            </a:r>
            <a:r>
              <a:rPr lang="ja-JP" altLang="en-US" sz="2800"/>
              <a:t>’</a:t>
            </a:r>
            <a:r>
              <a:rPr lang="en-US" sz="2800"/>
              <a:t>s capacity to interact effectively with its environment</a:t>
            </a:r>
          </a:p>
          <a:p>
            <a:pPr>
              <a:lnSpc>
                <a:spcPct val="90000"/>
              </a:lnSpc>
            </a:pPr>
            <a:r>
              <a:rPr lang="en-US" sz="2800">
                <a:solidFill>
                  <a:srgbClr val="A30A21"/>
                </a:solidFill>
              </a:rPr>
              <a:t>Cumulative learning: </a:t>
            </a:r>
            <a:r>
              <a:rPr lang="en-US" sz="2800"/>
              <a:t>significantly devoted to developing competence</a:t>
            </a:r>
          </a:p>
        </p:txBody>
      </p:sp>
    </p:spTree>
    <p:extLst>
      <p:ext uri="{BB962C8B-B14F-4D97-AF65-F5344CB8AC3E}">
        <p14:creationId xmlns:p14="http://schemas.microsoft.com/office/powerpoint/2010/main" val="3298015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24">
                                            <p:txEl>
                                              <p:pRg st="0" end="0"/>
                                            </p:txEl>
                                          </p:spTgt>
                                        </p:tgtEl>
                                        <p:attrNameLst>
                                          <p:attrName>style.visibility</p:attrName>
                                        </p:attrNameLst>
                                      </p:cBhvr>
                                      <p:to>
                                        <p:strVal val="visible"/>
                                      </p:to>
                                    </p:set>
                                    <p:animEffect transition="in" filter="dissolve">
                                      <p:cBhvr>
                                        <p:cTn id="7" dur="500"/>
                                        <p:tgtEl>
                                          <p:spTgt spid="2734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24">
                                            <p:txEl>
                                              <p:pRg st="1" end="1"/>
                                            </p:txEl>
                                          </p:spTgt>
                                        </p:tgtEl>
                                        <p:attrNameLst>
                                          <p:attrName>style.visibility</p:attrName>
                                        </p:attrNameLst>
                                      </p:cBhvr>
                                      <p:to>
                                        <p:strVal val="visible"/>
                                      </p:to>
                                    </p:set>
                                    <p:animEffect transition="in" filter="dissolve">
                                      <p:cBhvr>
                                        <p:cTn id="12" dur="500"/>
                                        <p:tgtEl>
                                          <p:spTgt spid="2734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TotalTime>
  <Words>2734</Words>
  <Application>Microsoft Macintosh PowerPoint</Application>
  <PresentationFormat>On-screen Show (4:3)</PresentationFormat>
  <Paragraphs>518</Paragraphs>
  <Slides>46</Slides>
  <Notes>39</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Final Project Rubric</vt:lpstr>
      <vt:lpstr>Some Comments on Exercises</vt:lpstr>
      <vt:lpstr>PowerPoint Presentation</vt:lpstr>
      <vt:lpstr>PowerPoint Presentation</vt:lpstr>
      <vt:lpstr>PowerPoint Presentation</vt:lpstr>
      <vt:lpstr>The Usual View of RL</vt:lpstr>
      <vt:lpstr>The Less Misleading View</vt:lpstr>
      <vt:lpstr>Motivation</vt:lpstr>
      <vt:lpstr>Robert White’s famous 1959 paper</vt:lpstr>
      <vt:lpstr>What is Intrinsically Rewarding?</vt:lpstr>
      <vt:lpstr>An Example of Intrinsically Motivated RL</vt:lpstr>
      <vt:lpstr>What are features of IR?</vt:lpstr>
      <vt:lpstr>Where do Options come from?</vt:lpstr>
      <vt:lpstr>Lots of Approaches</vt:lpstr>
      <vt:lpstr>Creating Task-Independent Subgoals</vt:lpstr>
      <vt:lpstr>A not-quite-so-simple example: Playroom</vt:lpstr>
      <vt:lpstr>Playroom cont.</vt:lpstr>
      <vt:lpstr>Skills</vt:lpstr>
      <vt:lpstr>Option Creation and Intrinsic Reward</vt:lpstr>
      <vt:lpstr>Reward for Salient Events</vt:lpstr>
      <vt:lpstr>Speed of Learning Various Skills</vt:lpstr>
      <vt:lpstr>Learning to Make the Monkey Laugh</vt:lpstr>
      <vt:lpstr>Shortcomings</vt:lpstr>
      <vt:lpstr>Connectivity of Playroom States</vt:lpstr>
      <vt:lpstr>Conclusions</vt:lpstr>
      <vt:lpstr>PowerPoint Presentation</vt:lpstr>
      <vt:lpstr>PowerPoint Presentation</vt:lpstr>
      <vt:lpstr>Evolving Compiler Heuristics to Manage Communication and Contention</vt:lpstr>
      <vt:lpstr>Background Motivation:  Competing Instruction Set Architectures (ISAs)</vt:lpstr>
      <vt:lpstr>TRIPS Gebhart et al., “An Evaluation of the TRIPS Computer System”, ASPLOS 2009</vt:lpstr>
      <vt:lpstr>TRIPS Scheduling Overview</vt:lpstr>
      <vt:lpstr>Motivation for this work</vt:lpstr>
      <vt:lpstr>Overview</vt:lpstr>
      <vt:lpstr>Spatial Path Scheduling: SPS (1/2)</vt:lpstr>
      <vt:lpstr>Spatial Path Scheduling: SPS (2/2) [Coons et al., ASPLOS ’06]</vt:lpstr>
      <vt:lpstr>NEAT [Stanley &amp; Miikkulainen 2002]</vt:lpstr>
      <vt:lpstr>Why NEAT?</vt:lpstr>
      <vt:lpstr>Training NEAT for Scheduling: One Generation</vt:lpstr>
      <vt:lpstr>Experimental Setup</vt:lpstr>
      <vt:lpstr>Per-Benchmark Scheduler</vt:lpstr>
      <vt:lpstr>General Scheduler</vt:lpstr>
      <vt:lpstr>Overview</vt:lpstr>
      <vt:lpstr>Schedule per Cluster</vt:lpstr>
      <vt:lpstr>Research Conclusions</vt:lpstr>
      <vt:lpstr>Example Learned Network</vt:lpstr>
      <vt:lpstr>Take Home Message</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Rubric</dc:title>
  <dc:creator>Matthew Taylor</dc:creator>
  <cp:lastModifiedBy>Matthew Taylor</cp:lastModifiedBy>
  <cp:revision>8</cp:revision>
  <dcterms:created xsi:type="dcterms:W3CDTF">2014-04-29T15:14:50Z</dcterms:created>
  <dcterms:modified xsi:type="dcterms:W3CDTF">2014-04-29T20:39:47Z</dcterms:modified>
</cp:coreProperties>
</file>