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Microsoft_Equation1.bin" ContentType="application/vnd.openxmlformats-officedocument.oleObject"/>
  <Override PartName="/ppt/embeddings/Microsoft_Equation2.bin" ContentType="application/vnd.openxmlformats-officedocument.oleObject"/>
  <Override PartName="/ppt/embeddings/Microsoft_Equation3.bin" ContentType="application/vnd.openxmlformats-officedocument.oleObject"/>
  <Override PartName="/ppt/embeddings/Microsoft_Equation4.bin" ContentType="application/vnd.openxmlformats-officedocument.oleObject"/>
  <Override PartName="/ppt/embeddings/Microsoft_Equation5.bin" ContentType="application/vnd.openxmlformats-officedocument.oleObject"/>
  <Override PartName="/ppt/embeddings/Microsoft_Equation6.bin" ContentType="application/vnd.openxmlformats-officedocument.oleObject"/>
  <Override PartName="/ppt/embeddings/Microsoft_Equation7.bin" ContentType="application/vnd.openxmlformats-officedocument.oleObject"/>
  <Override PartName="/ppt/embeddings/Microsoft_Equation8.bin" ContentType="application/vnd.openxmlformats-officedocument.oleObject"/>
  <Override PartName="/ppt/embeddings/Microsoft_Equation9.bin" ContentType="application/vnd.openxmlformats-officedocument.oleObject"/>
  <Override PartName="/ppt/embeddings/Microsoft_Equation10.bin" ContentType="application/vnd.openxmlformats-officedocument.oleObject"/>
  <Override PartName="/ppt/embeddings/Microsoft_Equation11.bin" ContentType="application/vnd.openxmlformats-officedocument.oleObject"/>
  <Override PartName="/ppt/embeddings/Microsoft_Equation12.bin" ContentType="application/vnd.openxmlformats-officedocument.oleObject"/>
  <Override PartName="/ppt/embeddings/Microsoft_Equation1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6" r:id="rId3"/>
    <p:sldId id="260" r:id="rId4"/>
    <p:sldId id="261" r:id="rId5"/>
    <p:sldId id="266" r:id="rId6"/>
    <p:sldId id="262" r:id="rId7"/>
    <p:sldId id="273" r:id="rId8"/>
    <p:sldId id="277" r:id="rId9"/>
    <p:sldId id="263" r:id="rId10"/>
    <p:sldId id="264" r:id="rId11"/>
    <p:sldId id="275" r:id="rId12"/>
    <p:sldId id="270" r:id="rId13"/>
    <p:sldId id="267" r:id="rId14"/>
    <p:sldId id="278" r:id="rId15"/>
    <p:sldId id="268" r:id="rId16"/>
    <p:sldId id="269" r:id="rId17"/>
    <p:sldId id="279" r:id="rId18"/>
    <p:sldId id="271" r:id="rId19"/>
    <p:sldId id="272" r:id="rId20"/>
    <p:sldId id="265"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 Id="rId2"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image" Target="../media/image2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F009CCB6-D218-8145-A935-E0F44C0EE0C3}"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66886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F009CCB6-D218-8145-A935-E0F44C0EE0C3}"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3860406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F009CCB6-D218-8145-A935-E0F44C0EE0C3}"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172227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F009CCB6-D218-8145-A935-E0F44C0EE0C3}"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379701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F009CCB6-D218-8145-A935-E0F44C0EE0C3}" type="datetimeFigureOut">
              <a:rPr lang="en-US" smtClean="0"/>
              <a:t>1/23/14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195098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F009CCB6-D218-8145-A935-E0F44C0EE0C3}" type="datetimeFigureOut">
              <a:rPr lang="en-US" smtClean="0"/>
              <a:t>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192745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F009CCB6-D218-8145-A935-E0F44C0EE0C3}" type="datetimeFigureOut">
              <a:rPr lang="en-US" smtClean="0"/>
              <a:t>1/23/14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4209340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F009CCB6-D218-8145-A935-E0F44C0EE0C3}" type="datetimeFigureOut">
              <a:rPr lang="en-US" smtClean="0"/>
              <a:t>1/23/14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337696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9CCB6-D218-8145-A935-E0F44C0EE0C3}" type="datetimeFigureOut">
              <a:rPr lang="en-US" smtClean="0"/>
              <a:t>1/23/14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2939839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F009CCB6-D218-8145-A935-E0F44C0EE0C3}" type="datetimeFigureOut">
              <a:rPr lang="en-US" smtClean="0"/>
              <a:t>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535366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F009CCB6-D218-8145-A935-E0F44C0EE0C3}" type="datetimeFigureOut">
              <a:rPr lang="en-US" smtClean="0"/>
              <a:t>1/23/14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AC6D0-B103-F44A-96A2-676B14DF9A67}" type="slidenum">
              <a:rPr lang="en-US" smtClean="0"/>
              <a:t>‹#›</a:t>
            </a:fld>
            <a:endParaRPr lang="en-US"/>
          </a:p>
        </p:txBody>
      </p:sp>
    </p:spTree>
    <p:extLst>
      <p:ext uri="{BB962C8B-B14F-4D97-AF65-F5344CB8AC3E}">
        <p14:creationId xmlns:p14="http://schemas.microsoft.com/office/powerpoint/2010/main" val="15381010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9CCB6-D218-8145-A935-E0F44C0EE0C3}" type="datetimeFigureOut">
              <a:rPr lang="en-US" smtClean="0"/>
              <a:t>1/23/14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AC6D0-B103-F44A-96A2-676B14DF9A67}" type="slidenum">
              <a:rPr lang="en-US" smtClean="0"/>
              <a:t>‹#›</a:t>
            </a:fld>
            <a:endParaRPr lang="en-US"/>
          </a:p>
        </p:txBody>
      </p:sp>
    </p:spTree>
    <p:extLst>
      <p:ext uri="{BB962C8B-B14F-4D97-AF65-F5344CB8AC3E}">
        <p14:creationId xmlns:p14="http://schemas.microsoft.com/office/powerpoint/2010/main" val="4270750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asvision.com/2014/01/16/flir-brings-uas-sensor-technology-to-smartphon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png"/><Relationship Id="rId5" Type="http://schemas.openxmlformats.org/officeDocument/2006/relationships/oleObject" Target="../embeddings/Microsoft_Equation2.bin"/><Relationship Id="rId6" Type="http://schemas.openxmlformats.org/officeDocument/2006/relationships/image" Target="../media/image8.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png"/><Relationship Id="rId5" Type="http://schemas.openxmlformats.org/officeDocument/2006/relationships/oleObject" Target="../embeddings/Microsoft_Equation3.bin"/><Relationship Id="rId6" Type="http://schemas.openxmlformats.org/officeDocument/2006/relationships/image" Target="../media/image10.emf"/><Relationship Id="rId7" Type="http://schemas.openxmlformats.org/officeDocument/2006/relationships/oleObject" Target="../embeddings/Microsoft_Equation4.bin"/><Relationship Id="rId8" Type="http://schemas.openxmlformats.org/officeDocument/2006/relationships/image" Target="../media/image11.emf"/><Relationship Id="rId9" Type="http://schemas.openxmlformats.org/officeDocument/2006/relationships/image" Target="../media/image12.jp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oleObject" Target="../embeddings/Microsoft_Equation5.bin"/><Relationship Id="rId5" Type="http://schemas.openxmlformats.org/officeDocument/2006/relationships/image" Target="../media/image11.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png"/><Relationship Id="rId5" Type="http://schemas.openxmlformats.org/officeDocument/2006/relationships/oleObject" Target="../embeddings/Microsoft_Equation6.bin"/><Relationship Id="rId6" Type="http://schemas.openxmlformats.org/officeDocument/2006/relationships/image" Target="../media/image14.emf"/><Relationship Id="rId7" Type="http://schemas.openxmlformats.org/officeDocument/2006/relationships/image" Target="../media/image15.png"/><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png"/><Relationship Id="rId5" Type="http://schemas.openxmlformats.org/officeDocument/2006/relationships/oleObject" Target="../embeddings/Microsoft_Equation7.bin"/><Relationship Id="rId6" Type="http://schemas.openxmlformats.org/officeDocument/2006/relationships/image" Target="../media/image16.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oleObject" Target="../embeddings/Microsoft_Equation8.bin"/><Relationship Id="rId6" Type="http://schemas.openxmlformats.org/officeDocument/2006/relationships/image" Target="../media/image17.emf"/><Relationship Id="rId7" Type="http://schemas.openxmlformats.org/officeDocument/2006/relationships/image" Target="../media/image20.png"/><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oleObject" Target="../embeddings/Microsoft_Equation9.bin"/><Relationship Id="rId6" Type="http://schemas.openxmlformats.org/officeDocument/2006/relationships/image" Target="../media/image17.emf"/><Relationship Id="rId7" Type="http://schemas.openxmlformats.org/officeDocument/2006/relationships/image" Target="../media/image20.png"/><Relationship Id="rId8" Type="http://schemas.openxmlformats.org/officeDocument/2006/relationships/image" Target="../media/image21.png"/><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1" Type="http://schemas.openxmlformats.org/officeDocument/2006/relationships/image" Target="../media/image24.png"/><Relationship Id="rId12" Type="http://schemas.openxmlformats.org/officeDocument/2006/relationships/image" Target="../media/image21.png"/><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image" Target="../media/image23.pn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oleObject" Target="../embeddings/Microsoft_Equation10.bin"/><Relationship Id="rId7" Type="http://schemas.openxmlformats.org/officeDocument/2006/relationships/image" Target="../media/image17.emf"/><Relationship Id="rId8" Type="http://schemas.openxmlformats.org/officeDocument/2006/relationships/oleObject" Target="../embeddings/Microsoft_Equation11.bin"/><Relationship Id="rId9" Type="http://schemas.openxmlformats.org/officeDocument/2006/relationships/image" Target="../media/image22.emf"/><Relationship Id="rId10" Type="http://schemas.openxmlformats.org/officeDocument/2006/relationships/image" Target="../media/image20.png"/></Relationships>
</file>

<file path=ppt/slides/_rels/slide19.xml.rels><?xml version="1.0" encoding="UTF-8" standalone="yes"?>
<Relationships xmlns="http://schemas.openxmlformats.org/package/2006/relationships"><Relationship Id="rId11" Type="http://schemas.openxmlformats.org/officeDocument/2006/relationships/oleObject" Target="../embeddings/Microsoft_Equation13.bin"/><Relationship Id="rId12" Type="http://schemas.openxmlformats.org/officeDocument/2006/relationships/image" Target="../media/image25.emf"/><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image" Target="../media/image23.pn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oleObject" Target="../embeddings/Microsoft_Equation12.bin"/><Relationship Id="rId7" Type="http://schemas.openxmlformats.org/officeDocument/2006/relationships/image" Target="../media/image17.emf"/><Relationship Id="rId8" Type="http://schemas.openxmlformats.org/officeDocument/2006/relationships/image" Target="../media/image20.png"/><Relationship Id="rId9" Type="http://schemas.openxmlformats.org/officeDocument/2006/relationships/image" Target="../media/image24.png"/><Relationship Id="rId10"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oleObject" Target="../embeddings/Microsoft_Equation1.bin"/><Relationship Id="rId6"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http://www.uasvision.com/2014/01/16/flir-brings-uas-sensor-technology-to-smartphones/</a:t>
            </a:r>
            <a:endParaRPr lang="en-US" dirty="0" smtClean="0"/>
          </a:p>
          <a:p>
            <a:endParaRPr lang="en-US" dirty="0"/>
          </a:p>
        </p:txBody>
      </p:sp>
    </p:spTree>
    <p:extLst>
      <p:ext uri="{BB962C8B-B14F-4D97-AF65-F5344CB8AC3E}">
        <p14:creationId xmlns:p14="http://schemas.microsoft.com/office/powerpoint/2010/main" val="28115645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Functions</a:t>
            </a:r>
            <a:endParaRPr lang="en-US" dirty="0"/>
          </a:p>
        </p:txBody>
      </p:sp>
      <p:sp>
        <p:nvSpPr>
          <p:cNvPr id="3" name="Content Placeholder 2"/>
          <p:cNvSpPr>
            <a:spLocks noGrp="1"/>
          </p:cNvSpPr>
          <p:nvPr>
            <p:ph idx="1"/>
          </p:nvPr>
        </p:nvSpPr>
        <p:spPr>
          <a:xfrm>
            <a:off x="457200" y="1241542"/>
            <a:ext cx="8229600" cy="5265094"/>
          </a:xfrm>
        </p:spPr>
        <p:txBody>
          <a:bodyPr>
            <a:normAutofit/>
          </a:bodyPr>
          <a:lstStyle/>
          <a:p>
            <a:r>
              <a:rPr lang="en-US" dirty="0" smtClean="0">
                <a:latin typeface="Times New Roman"/>
                <a:cs typeface="Times New Roman"/>
              </a:rPr>
              <a:t>Maximize Return: </a:t>
            </a:r>
          </a:p>
          <a:p>
            <a:endParaRPr lang="en-US" dirty="0">
              <a:latin typeface="Times New Roman"/>
              <a:cs typeface="Times New Roman"/>
            </a:endParaRPr>
          </a:p>
          <a:p>
            <a:r>
              <a:rPr lang="en-US" dirty="0" smtClean="0">
                <a:latin typeface="Times New Roman"/>
                <a:cs typeface="Times New Roman"/>
              </a:rPr>
              <a:t>State value function:</a:t>
            </a:r>
          </a:p>
          <a:p>
            <a:endParaRPr lang="en-US" dirty="0">
              <a:latin typeface="Times New Roman"/>
              <a:cs typeface="Times New Roman"/>
            </a:endParaRPr>
          </a:p>
          <a:p>
            <a:endParaRPr lang="en-US" dirty="0" smtClean="0">
              <a:latin typeface="Times New Roman"/>
              <a:cs typeface="Times New Roman"/>
            </a:endParaRPr>
          </a:p>
          <a:p>
            <a:endParaRPr lang="en-US" dirty="0">
              <a:latin typeface="Times New Roman"/>
              <a:cs typeface="Times New Roman"/>
            </a:endParaRPr>
          </a:p>
          <a:p>
            <a:endParaRPr lang="en-US" dirty="0" smtClean="0">
              <a:latin typeface="Times New Roman"/>
              <a:cs typeface="Times New Roman"/>
            </a:endParaRPr>
          </a:p>
          <a:p>
            <a:endParaRPr lang="en-US" dirty="0">
              <a:latin typeface="Times New Roman"/>
              <a:cs typeface="Times New Roman"/>
            </a:endParaRPr>
          </a:p>
          <a:p>
            <a:endParaRPr lang="en-US" dirty="0" smtClean="0">
              <a:latin typeface="Times New Roman"/>
              <a:cs typeface="Times New Roman"/>
            </a:endParaRPr>
          </a:p>
          <a:p>
            <a:pPr>
              <a:lnSpc>
                <a:spcPct val="50000"/>
              </a:lnSpc>
            </a:pPr>
            <a:endParaRPr lang="en-US" dirty="0" smtClean="0">
              <a:latin typeface="Times New Roman"/>
              <a:cs typeface="Times New Roman"/>
            </a:endParaRPr>
          </a:p>
        </p:txBody>
      </p:sp>
      <p:pic>
        <p:nvPicPr>
          <p:cNvPr id="7" name="Picture 6" descr="numeqtmp1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5761" y="2923955"/>
            <a:ext cx="5740400" cy="723900"/>
          </a:xfrm>
          <a:prstGeom prst="rect">
            <a:avLst/>
          </a:prstGeom>
        </p:spPr>
      </p:pic>
      <p:pic>
        <p:nvPicPr>
          <p:cNvPr id="11" name="Picture 10" descr="numeqnarraytmp2-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5961" y="1241542"/>
            <a:ext cx="1409700" cy="723900"/>
          </a:xfrm>
          <a:prstGeom prst="rect">
            <a:avLst/>
          </a:prstGeom>
        </p:spPr>
      </p:pic>
      <p:graphicFrame>
        <p:nvGraphicFramePr>
          <p:cNvPr id="12" name="Object 11"/>
          <p:cNvGraphicFramePr>
            <a:graphicFrameLocks noChangeAspect="1"/>
          </p:cNvGraphicFramePr>
          <p:nvPr>
            <p:extLst>
              <p:ext uri="{D42A27DB-BD31-4B8C-83A1-F6EECF244321}">
                <p14:modId xmlns:p14="http://schemas.microsoft.com/office/powerpoint/2010/main" val="3789907623"/>
              </p:ext>
            </p:extLst>
          </p:nvPr>
        </p:nvGraphicFramePr>
        <p:xfrm>
          <a:off x="1178049" y="3955242"/>
          <a:ext cx="4649623" cy="740874"/>
        </p:xfrm>
        <a:graphic>
          <a:graphicData uri="http://schemas.openxmlformats.org/presentationml/2006/ole">
            <mc:AlternateContent xmlns:mc="http://schemas.openxmlformats.org/markup-compatibility/2006">
              <mc:Choice xmlns:v="urn:schemas-microsoft-com:vml" Requires="v">
                <p:oleObj spid="_x0000_s2062" name="Equation" r:id="rId5" imgW="2311400" imgH="368300" progId="Equation.3">
                  <p:embed/>
                </p:oleObj>
              </mc:Choice>
              <mc:Fallback>
                <p:oleObj name="Equation" r:id="rId5" imgW="2311400" imgH="368300" progId="Equation.3">
                  <p:embed/>
                  <p:pic>
                    <p:nvPicPr>
                      <p:cNvPr id="0" name=""/>
                      <p:cNvPicPr/>
                      <p:nvPr/>
                    </p:nvPicPr>
                    <p:blipFill>
                      <a:blip r:embed="rId6"/>
                      <a:stretch>
                        <a:fillRect/>
                      </a:stretch>
                    </p:blipFill>
                    <p:spPr>
                      <a:xfrm>
                        <a:off x="1178049" y="3955242"/>
                        <a:ext cx="4649623" cy="740874"/>
                      </a:xfrm>
                      <a:prstGeom prst="rect">
                        <a:avLst/>
                      </a:prstGeom>
                    </p:spPr>
                  </p:pic>
                </p:oleObj>
              </mc:Fallback>
            </mc:AlternateContent>
          </a:graphicData>
        </a:graphic>
      </p:graphicFrame>
    </p:spTree>
    <p:extLst>
      <p:ext uri="{BB962C8B-B14F-4D97-AF65-F5344CB8AC3E}">
        <p14:creationId xmlns:p14="http://schemas.microsoft.com/office/powerpoint/2010/main" val="3367185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Functions</a:t>
            </a:r>
            <a:endParaRPr lang="en-US" dirty="0"/>
          </a:p>
        </p:txBody>
      </p:sp>
      <p:sp>
        <p:nvSpPr>
          <p:cNvPr id="3" name="Content Placeholder 2"/>
          <p:cNvSpPr>
            <a:spLocks noGrp="1"/>
          </p:cNvSpPr>
          <p:nvPr>
            <p:ph idx="1"/>
          </p:nvPr>
        </p:nvSpPr>
        <p:spPr>
          <a:xfrm>
            <a:off x="457200" y="1241542"/>
            <a:ext cx="8229600" cy="5265094"/>
          </a:xfrm>
        </p:spPr>
        <p:txBody>
          <a:bodyPr>
            <a:normAutofit/>
          </a:bodyPr>
          <a:lstStyle/>
          <a:p>
            <a:r>
              <a:rPr lang="en-US" dirty="0" smtClean="0">
                <a:latin typeface="Times New Roman"/>
                <a:cs typeface="Times New Roman"/>
              </a:rPr>
              <a:t>Maximize Return: </a:t>
            </a:r>
          </a:p>
          <a:p>
            <a:endParaRPr lang="en-US" dirty="0">
              <a:latin typeface="Times New Roman"/>
              <a:cs typeface="Times New Roman"/>
            </a:endParaRPr>
          </a:p>
          <a:p>
            <a:r>
              <a:rPr lang="en-US" dirty="0" smtClean="0">
                <a:latin typeface="Times New Roman"/>
                <a:cs typeface="Times New Roman"/>
              </a:rPr>
              <a:t>State value function:</a:t>
            </a:r>
          </a:p>
          <a:p>
            <a:endParaRPr lang="en-US" dirty="0">
              <a:latin typeface="Times New Roman"/>
              <a:cs typeface="Times New Roman"/>
            </a:endParaRPr>
          </a:p>
          <a:p>
            <a:endParaRPr lang="en-US" dirty="0" smtClean="0">
              <a:latin typeface="Times New Roman"/>
              <a:cs typeface="Times New Roman"/>
            </a:endParaRPr>
          </a:p>
          <a:p>
            <a:endParaRPr lang="en-US" dirty="0">
              <a:latin typeface="Times New Roman"/>
              <a:cs typeface="Times New Roman"/>
            </a:endParaRPr>
          </a:p>
          <a:p>
            <a:endParaRPr lang="en-US" dirty="0" smtClean="0">
              <a:latin typeface="Times New Roman"/>
              <a:cs typeface="Times New Roman"/>
            </a:endParaRPr>
          </a:p>
          <a:p>
            <a:r>
              <a:rPr lang="en-US" dirty="0" smtClean="0">
                <a:latin typeface="Times New Roman"/>
                <a:cs typeface="Times New Roman"/>
              </a:rPr>
              <a:t>If policy is deterministic:</a:t>
            </a:r>
            <a:endParaRPr lang="en-US" dirty="0" smtClean="0">
              <a:latin typeface="Times New Roman"/>
              <a:cs typeface="Times New Roman"/>
            </a:endParaRPr>
          </a:p>
          <a:p>
            <a:endParaRPr lang="en-US" dirty="0">
              <a:latin typeface="Times New Roman"/>
              <a:cs typeface="Times New Roman"/>
            </a:endParaRPr>
          </a:p>
          <a:p>
            <a:endParaRPr lang="en-US" dirty="0" smtClean="0">
              <a:latin typeface="Times New Roman"/>
              <a:cs typeface="Times New Roman"/>
            </a:endParaRPr>
          </a:p>
          <a:p>
            <a:pPr>
              <a:lnSpc>
                <a:spcPct val="50000"/>
              </a:lnSpc>
            </a:pPr>
            <a:endParaRPr lang="en-US" dirty="0" smtClean="0">
              <a:latin typeface="Times New Roman"/>
              <a:cs typeface="Times New Roman"/>
            </a:endParaRPr>
          </a:p>
        </p:txBody>
      </p:sp>
      <p:pic>
        <p:nvPicPr>
          <p:cNvPr id="7" name="Picture 6" descr="numeqtmp1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5761" y="2923955"/>
            <a:ext cx="5740400" cy="723900"/>
          </a:xfrm>
          <a:prstGeom prst="rect">
            <a:avLst/>
          </a:prstGeom>
        </p:spPr>
      </p:pic>
      <p:pic>
        <p:nvPicPr>
          <p:cNvPr id="11" name="Picture 10" descr="numeqnarraytmp2-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5961" y="1241542"/>
            <a:ext cx="1409700" cy="723900"/>
          </a:xfrm>
          <a:prstGeom prst="rect">
            <a:avLst/>
          </a:prstGeom>
        </p:spPr>
      </p:pic>
      <p:graphicFrame>
        <p:nvGraphicFramePr>
          <p:cNvPr id="12" name="Object 11"/>
          <p:cNvGraphicFramePr>
            <a:graphicFrameLocks noChangeAspect="1"/>
          </p:cNvGraphicFramePr>
          <p:nvPr>
            <p:extLst>
              <p:ext uri="{D42A27DB-BD31-4B8C-83A1-F6EECF244321}">
                <p14:modId xmlns:p14="http://schemas.microsoft.com/office/powerpoint/2010/main" val="1364415648"/>
              </p:ext>
            </p:extLst>
          </p:nvPr>
        </p:nvGraphicFramePr>
        <p:xfrm>
          <a:off x="1178049" y="3955242"/>
          <a:ext cx="4649623" cy="740874"/>
        </p:xfrm>
        <a:graphic>
          <a:graphicData uri="http://schemas.openxmlformats.org/presentationml/2006/ole">
            <mc:AlternateContent xmlns:mc="http://schemas.openxmlformats.org/markup-compatibility/2006">
              <mc:Choice xmlns:v="urn:schemas-microsoft-com:vml" Requires="v">
                <p:oleObj spid="_x0000_s11275" name="Equation" r:id="rId5" imgW="2311400" imgH="368300" progId="Equation.3">
                  <p:embed/>
                </p:oleObj>
              </mc:Choice>
              <mc:Fallback>
                <p:oleObj name="Equation" r:id="rId5" imgW="2311400" imgH="368300" progId="Equation.3">
                  <p:embed/>
                  <p:pic>
                    <p:nvPicPr>
                      <p:cNvPr id="0" name=""/>
                      <p:cNvPicPr/>
                      <p:nvPr/>
                    </p:nvPicPr>
                    <p:blipFill>
                      <a:blip r:embed="rId6"/>
                      <a:stretch>
                        <a:fillRect/>
                      </a:stretch>
                    </p:blipFill>
                    <p:spPr>
                      <a:xfrm>
                        <a:off x="1178049" y="3955242"/>
                        <a:ext cx="4649623" cy="740874"/>
                      </a:xfrm>
                      <a:prstGeom prst="rect">
                        <a:avLst/>
                      </a:prstGeom>
                    </p:spPr>
                  </p:pic>
                </p:oleObj>
              </mc:Fallback>
            </mc:AlternateContent>
          </a:graphicData>
        </a:graphic>
      </p:graphicFrame>
      <p:sp>
        <p:nvSpPr>
          <p:cNvPr id="13" name="TextBox 12"/>
          <p:cNvSpPr txBox="1"/>
          <p:nvPr/>
        </p:nvSpPr>
        <p:spPr>
          <a:xfrm>
            <a:off x="6301641" y="5934823"/>
            <a:ext cx="1836899" cy="646331"/>
          </a:xfrm>
          <a:prstGeom prst="rect">
            <a:avLst/>
          </a:prstGeom>
          <a:noFill/>
        </p:spPr>
        <p:txBody>
          <a:bodyPr wrap="none" rtlCol="0">
            <a:spAutoFit/>
          </a:bodyPr>
          <a:lstStyle/>
          <a:p>
            <a:r>
              <a:rPr lang="en-US" dirty="0" smtClean="0">
                <a:solidFill>
                  <a:srgbClr val="FF0000"/>
                </a:solidFill>
              </a:rPr>
              <a:t>Bellman Equation </a:t>
            </a:r>
          </a:p>
          <a:p>
            <a:r>
              <a:rPr lang="en-US" dirty="0" smtClean="0">
                <a:solidFill>
                  <a:srgbClr val="FF0000"/>
                </a:solidFill>
              </a:rPr>
              <a:t>for V</a:t>
            </a:r>
            <a:r>
              <a:rPr lang="en-US" baseline="30000" dirty="0" smtClean="0">
                <a:solidFill>
                  <a:srgbClr val="FF0000"/>
                </a:solidFill>
              </a:rPr>
              <a:t>π</a:t>
            </a:r>
            <a:endParaRPr lang="en-US" baseline="30000" dirty="0">
              <a:solidFill>
                <a:srgbClr val="FF0000"/>
              </a:solidFill>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572437390"/>
              </p:ext>
            </p:extLst>
          </p:nvPr>
        </p:nvGraphicFramePr>
        <p:xfrm>
          <a:off x="1547813" y="6046457"/>
          <a:ext cx="3908425" cy="739775"/>
        </p:xfrm>
        <a:graphic>
          <a:graphicData uri="http://schemas.openxmlformats.org/presentationml/2006/ole">
            <mc:AlternateContent xmlns:mc="http://schemas.openxmlformats.org/markup-compatibility/2006">
              <mc:Choice xmlns:v="urn:schemas-microsoft-com:vml" Requires="v">
                <p:oleObj spid="_x0000_s11276" name="Equation" r:id="rId7" imgW="1943100" imgH="368300" progId="Equation.3">
                  <p:embed/>
                </p:oleObj>
              </mc:Choice>
              <mc:Fallback>
                <p:oleObj name="Equation" r:id="rId7" imgW="1943100" imgH="368300" progId="Equation.3">
                  <p:embed/>
                  <p:pic>
                    <p:nvPicPr>
                      <p:cNvPr id="0" name=""/>
                      <p:cNvPicPr/>
                      <p:nvPr/>
                    </p:nvPicPr>
                    <p:blipFill>
                      <a:blip r:embed="rId8"/>
                      <a:stretch>
                        <a:fillRect/>
                      </a:stretch>
                    </p:blipFill>
                    <p:spPr>
                      <a:xfrm>
                        <a:off x="1547813" y="6046457"/>
                        <a:ext cx="3908425" cy="739775"/>
                      </a:xfrm>
                      <a:prstGeom prst="rect">
                        <a:avLst/>
                      </a:prstGeom>
                    </p:spPr>
                  </p:pic>
                </p:oleObj>
              </mc:Fallback>
            </mc:AlternateContent>
          </a:graphicData>
        </a:graphic>
      </p:graphicFrame>
      <p:pic>
        <p:nvPicPr>
          <p:cNvPr id="15" name="Picture 14" descr="url.jp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99109" y="4317296"/>
            <a:ext cx="1191860" cy="1560396"/>
          </a:xfrm>
          <a:prstGeom prst="rect">
            <a:avLst/>
          </a:prstGeom>
        </p:spPr>
      </p:pic>
    </p:spTree>
    <p:extLst>
      <p:ext uri="{BB962C8B-B14F-4D97-AF65-F5344CB8AC3E}">
        <p14:creationId xmlns:p14="http://schemas.microsoft.com/office/powerpoint/2010/main" val="33882534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igtmp9.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966" y="451432"/>
            <a:ext cx="6524230" cy="3244289"/>
          </a:xfrm>
          <a:prstGeom prst="rect">
            <a:avLst/>
          </a:prstGeom>
        </p:spPr>
      </p:pic>
      <p:graphicFrame>
        <p:nvGraphicFramePr>
          <p:cNvPr id="5" name="Object 4"/>
          <p:cNvGraphicFramePr>
            <a:graphicFrameLocks noChangeAspect="1"/>
          </p:cNvGraphicFramePr>
          <p:nvPr>
            <p:extLst>
              <p:ext uri="{D42A27DB-BD31-4B8C-83A1-F6EECF244321}">
                <p14:modId xmlns:p14="http://schemas.microsoft.com/office/powerpoint/2010/main" val="4107460868"/>
              </p:ext>
            </p:extLst>
          </p:nvPr>
        </p:nvGraphicFramePr>
        <p:xfrm>
          <a:off x="518606" y="4141134"/>
          <a:ext cx="5987674" cy="1133329"/>
        </p:xfrm>
        <a:graphic>
          <a:graphicData uri="http://schemas.openxmlformats.org/presentationml/2006/ole">
            <mc:AlternateContent xmlns:mc="http://schemas.openxmlformats.org/markup-compatibility/2006">
              <mc:Choice xmlns:v="urn:schemas-microsoft-com:vml" Requires="v">
                <p:oleObj spid="_x0000_s7175" name="Equation" r:id="rId4" imgW="1943100" imgH="368300" progId="Equation.3">
                  <p:embed/>
                </p:oleObj>
              </mc:Choice>
              <mc:Fallback>
                <p:oleObj name="Equation" r:id="rId4" imgW="1943100" imgH="368300" progId="Equation.3">
                  <p:embed/>
                  <p:pic>
                    <p:nvPicPr>
                      <p:cNvPr id="0" name=""/>
                      <p:cNvPicPr/>
                      <p:nvPr/>
                    </p:nvPicPr>
                    <p:blipFill>
                      <a:blip r:embed="rId5"/>
                      <a:stretch>
                        <a:fillRect/>
                      </a:stretch>
                    </p:blipFill>
                    <p:spPr>
                      <a:xfrm>
                        <a:off x="518606" y="4141134"/>
                        <a:ext cx="5987674" cy="1133329"/>
                      </a:xfrm>
                      <a:prstGeom prst="rect">
                        <a:avLst/>
                      </a:prstGeom>
                    </p:spPr>
                  </p:pic>
                </p:oleObj>
              </mc:Fallback>
            </mc:AlternateContent>
          </a:graphicData>
        </a:graphic>
      </p:graphicFrame>
    </p:spTree>
    <p:extLst>
      <p:ext uri="{BB962C8B-B14F-4D97-AF65-F5344CB8AC3E}">
        <p14:creationId xmlns:p14="http://schemas.microsoft.com/office/powerpoint/2010/main" val="8327389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Functions</a:t>
            </a:r>
            <a:endParaRPr lang="en-US" dirty="0"/>
          </a:p>
        </p:txBody>
      </p:sp>
      <p:sp>
        <p:nvSpPr>
          <p:cNvPr id="3" name="Content Placeholder 2"/>
          <p:cNvSpPr>
            <a:spLocks noGrp="1"/>
          </p:cNvSpPr>
          <p:nvPr>
            <p:ph idx="1"/>
          </p:nvPr>
        </p:nvSpPr>
        <p:spPr>
          <a:xfrm>
            <a:off x="457200" y="1241542"/>
            <a:ext cx="8229600" cy="4525963"/>
          </a:xfrm>
        </p:spPr>
        <p:txBody>
          <a:bodyPr/>
          <a:lstStyle/>
          <a:p>
            <a:r>
              <a:rPr lang="en-US" dirty="0" smtClean="0">
                <a:latin typeface="Times New Roman"/>
                <a:cs typeface="Times New Roman"/>
              </a:rPr>
              <a:t>Maximize Return: </a:t>
            </a:r>
          </a:p>
          <a:p>
            <a:endParaRPr lang="en-US" dirty="0" smtClean="0">
              <a:latin typeface="Times New Roman"/>
              <a:cs typeface="Times New Roman"/>
            </a:endParaRPr>
          </a:p>
          <a:p>
            <a:pPr>
              <a:lnSpc>
                <a:spcPct val="50000"/>
              </a:lnSpc>
            </a:pPr>
            <a:endParaRPr lang="en-US" dirty="0" smtClean="0">
              <a:latin typeface="Times New Roman"/>
              <a:cs typeface="Times New Roman"/>
            </a:endParaRPr>
          </a:p>
          <a:p>
            <a:r>
              <a:rPr lang="en-US" dirty="0" smtClean="0">
                <a:latin typeface="Times New Roman"/>
                <a:cs typeface="Times New Roman"/>
              </a:rPr>
              <a:t>Action-value function</a:t>
            </a:r>
          </a:p>
          <a:p>
            <a:endParaRPr lang="en-US" dirty="0">
              <a:latin typeface="Times New Roman"/>
              <a:cs typeface="Times New Roman"/>
            </a:endParaRPr>
          </a:p>
          <a:p>
            <a:endParaRPr lang="en-US" dirty="0" smtClean="0">
              <a:latin typeface="Times New Roman"/>
              <a:cs typeface="Times New Roman"/>
            </a:endParaRPr>
          </a:p>
        </p:txBody>
      </p:sp>
      <p:pic>
        <p:nvPicPr>
          <p:cNvPr id="9" name="Picture 8" descr="numeqtmp1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0194" y="3253897"/>
            <a:ext cx="7531100" cy="723900"/>
          </a:xfrm>
          <a:prstGeom prst="rect">
            <a:avLst/>
          </a:prstGeom>
        </p:spPr>
      </p:pic>
      <p:pic>
        <p:nvPicPr>
          <p:cNvPr id="11" name="Picture 10" descr="numeqnarraytmp2-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5961" y="1241542"/>
            <a:ext cx="1409700" cy="723900"/>
          </a:xfrm>
          <a:prstGeom prst="rect">
            <a:avLst/>
          </a:prstGeom>
        </p:spPr>
      </p:pic>
    </p:spTree>
    <p:extLst>
      <p:ext uri="{BB962C8B-B14F-4D97-AF65-F5344CB8AC3E}">
        <p14:creationId xmlns:p14="http://schemas.microsoft.com/office/powerpoint/2010/main" val="2827310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Functions</a:t>
            </a:r>
            <a:endParaRPr lang="en-US" dirty="0"/>
          </a:p>
        </p:txBody>
      </p:sp>
      <p:sp>
        <p:nvSpPr>
          <p:cNvPr id="3" name="Content Placeholder 2"/>
          <p:cNvSpPr>
            <a:spLocks noGrp="1"/>
          </p:cNvSpPr>
          <p:nvPr>
            <p:ph idx="1"/>
          </p:nvPr>
        </p:nvSpPr>
        <p:spPr>
          <a:xfrm>
            <a:off x="457200" y="1241542"/>
            <a:ext cx="8229600" cy="4525963"/>
          </a:xfrm>
        </p:spPr>
        <p:txBody>
          <a:bodyPr/>
          <a:lstStyle/>
          <a:p>
            <a:r>
              <a:rPr lang="en-US" dirty="0" smtClean="0">
                <a:latin typeface="Times New Roman"/>
                <a:cs typeface="Times New Roman"/>
              </a:rPr>
              <a:t>Maximize Return: </a:t>
            </a:r>
          </a:p>
          <a:p>
            <a:endParaRPr lang="en-US" dirty="0" smtClean="0">
              <a:latin typeface="Times New Roman"/>
              <a:cs typeface="Times New Roman"/>
            </a:endParaRPr>
          </a:p>
          <a:p>
            <a:pPr>
              <a:lnSpc>
                <a:spcPct val="50000"/>
              </a:lnSpc>
            </a:pPr>
            <a:endParaRPr lang="en-US" dirty="0" smtClean="0">
              <a:latin typeface="Times New Roman"/>
              <a:cs typeface="Times New Roman"/>
            </a:endParaRPr>
          </a:p>
          <a:p>
            <a:r>
              <a:rPr lang="en-US" dirty="0" smtClean="0">
                <a:latin typeface="Times New Roman"/>
                <a:cs typeface="Times New Roman"/>
              </a:rPr>
              <a:t>Action-value function</a:t>
            </a:r>
          </a:p>
          <a:p>
            <a:endParaRPr lang="en-US" dirty="0">
              <a:latin typeface="Times New Roman"/>
              <a:cs typeface="Times New Roman"/>
            </a:endParaRPr>
          </a:p>
          <a:p>
            <a:endParaRPr lang="en-US" dirty="0" smtClean="0">
              <a:latin typeface="Times New Roman"/>
              <a:cs typeface="Times New Roman"/>
            </a:endParaRPr>
          </a:p>
          <a:p>
            <a:r>
              <a:rPr lang="en-US" dirty="0" smtClean="0">
                <a:latin typeface="Times New Roman"/>
                <a:cs typeface="Times New Roman"/>
              </a:rPr>
              <a:t>Deterministic Policy:</a:t>
            </a:r>
          </a:p>
          <a:p>
            <a:endParaRPr lang="en-US" dirty="0">
              <a:latin typeface="Times New Roman"/>
              <a:cs typeface="Times New Roman"/>
            </a:endParaRPr>
          </a:p>
        </p:txBody>
      </p:sp>
      <p:pic>
        <p:nvPicPr>
          <p:cNvPr id="9" name="Picture 8" descr="numeqtmp1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194" y="3253897"/>
            <a:ext cx="7531100" cy="723900"/>
          </a:xfrm>
          <a:prstGeom prst="rect">
            <a:avLst/>
          </a:prstGeom>
        </p:spPr>
      </p:pic>
      <p:pic>
        <p:nvPicPr>
          <p:cNvPr id="11" name="Picture 10" descr="numeqnarraytmp2-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5961" y="1241542"/>
            <a:ext cx="1409700" cy="723900"/>
          </a:xfrm>
          <a:prstGeom prst="rect">
            <a:avLst/>
          </a:prstGeom>
        </p:spPr>
      </p:pic>
      <p:sp>
        <p:nvSpPr>
          <p:cNvPr id="13" name="TextBox 12"/>
          <p:cNvSpPr txBox="1"/>
          <p:nvPr/>
        </p:nvSpPr>
        <p:spPr>
          <a:xfrm>
            <a:off x="4222910" y="5969000"/>
            <a:ext cx="1836899" cy="646331"/>
          </a:xfrm>
          <a:prstGeom prst="rect">
            <a:avLst/>
          </a:prstGeom>
          <a:noFill/>
        </p:spPr>
        <p:txBody>
          <a:bodyPr wrap="none" rtlCol="0">
            <a:spAutoFit/>
          </a:bodyPr>
          <a:lstStyle/>
          <a:p>
            <a:r>
              <a:rPr lang="en-US" dirty="0" smtClean="0">
                <a:solidFill>
                  <a:srgbClr val="FF0000"/>
                </a:solidFill>
              </a:rPr>
              <a:t>Bellman Equation </a:t>
            </a:r>
          </a:p>
          <a:p>
            <a:r>
              <a:rPr lang="en-US" dirty="0" smtClean="0">
                <a:solidFill>
                  <a:srgbClr val="FF0000"/>
                </a:solidFill>
              </a:rPr>
              <a:t>for Q</a:t>
            </a:r>
            <a:r>
              <a:rPr lang="en-US" baseline="30000" dirty="0" smtClean="0">
                <a:solidFill>
                  <a:srgbClr val="FF0000"/>
                </a:solidFill>
              </a:rPr>
              <a:t>π</a:t>
            </a:r>
            <a:endParaRPr lang="en-US" baseline="30000" dirty="0">
              <a:solidFill>
                <a:srgbClr val="FF0000"/>
              </a:solidFill>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416792145"/>
              </p:ext>
            </p:extLst>
          </p:nvPr>
        </p:nvGraphicFramePr>
        <p:xfrm>
          <a:off x="2433638" y="5510213"/>
          <a:ext cx="1738312" cy="458787"/>
        </p:xfrm>
        <a:graphic>
          <a:graphicData uri="http://schemas.openxmlformats.org/presentationml/2006/ole">
            <mc:AlternateContent xmlns:mc="http://schemas.openxmlformats.org/markup-compatibility/2006">
              <mc:Choice xmlns:v="urn:schemas-microsoft-com:vml" Requires="v">
                <p:oleObj spid="_x0000_s12293" name="Equation" r:id="rId5" imgW="863600" imgH="228600" progId="Equation.3">
                  <p:embed/>
                </p:oleObj>
              </mc:Choice>
              <mc:Fallback>
                <p:oleObj name="Equation" r:id="rId5" imgW="863600" imgH="228600" progId="Equation.3">
                  <p:embed/>
                  <p:pic>
                    <p:nvPicPr>
                      <p:cNvPr id="0" name=""/>
                      <p:cNvPicPr/>
                      <p:nvPr/>
                    </p:nvPicPr>
                    <p:blipFill>
                      <a:blip r:embed="rId6"/>
                      <a:stretch>
                        <a:fillRect/>
                      </a:stretch>
                    </p:blipFill>
                    <p:spPr>
                      <a:xfrm>
                        <a:off x="2433638" y="5510213"/>
                        <a:ext cx="1738312" cy="458787"/>
                      </a:xfrm>
                      <a:prstGeom prst="rect">
                        <a:avLst/>
                      </a:prstGeom>
                    </p:spPr>
                  </p:pic>
                </p:oleObj>
              </mc:Fallback>
            </mc:AlternateContent>
          </a:graphicData>
        </a:graphic>
      </p:graphicFrame>
      <p:pic>
        <p:nvPicPr>
          <p:cNvPr id="4" name="Picture 3"/>
          <p:cNvPicPr>
            <a:picLocks noChangeAspect="1"/>
          </p:cNvPicPr>
          <p:nvPr/>
        </p:nvPicPr>
        <p:blipFill>
          <a:blip r:embed="rId7"/>
          <a:stretch>
            <a:fillRect/>
          </a:stretch>
        </p:blipFill>
        <p:spPr>
          <a:xfrm>
            <a:off x="6319697" y="4170357"/>
            <a:ext cx="2824303" cy="2687643"/>
          </a:xfrm>
          <a:prstGeom prst="rect">
            <a:avLst/>
          </a:prstGeom>
        </p:spPr>
      </p:pic>
    </p:spTree>
    <p:extLst>
      <p:ext uri="{BB962C8B-B14F-4D97-AF65-F5344CB8AC3E}">
        <p14:creationId xmlns:p14="http://schemas.microsoft.com/office/powerpoint/2010/main" val="14965516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Functions</a:t>
            </a:r>
            <a:endParaRPr lang="en-US" dirty="0"/>
          </a:p>
        </p:txBody>
      </p:sp>
      <p:sp>
        <p:nvSpPr>
          <p:cNvPr id="3" name="Content Placeholder 2"/>
          <p:cNvSpPr>
            <a:spLocks noGrp="1"/>
          </p:cNvSpPr>
          <p:nvPr>
            <p:ph idx="1"/>
          </p:nvPr>
        </p:nvSpPr>
        <p:spPr>
          <a:xfrm>
            <a:off x="457200" y="1241542"/>
            <a:ext cx="8229600" cy="4525963"/>
          </a:xfrm>
        </p:spPr>
        <p:txBody>
          <a:bodyPr/>
          <a:lstStyle/>
          <a:p>
            <a:r>
              <a:rPr lang="en-US" dirty="0" smtClean="0">
                <a:latin typeface="Times New Roman"/>
                <a:cs typeface="Times New Roman"/>
              </a:rPr>
              <a:t>Maximize Return: </a:t>
            </a:r>
          </a:p>
          <a:p>
            <a:endParaRPr lang="en-US" dirty="0" smtClean="0">
              <a:latin typeface="Times New Roman"/>
              <a:cs typeface="Times New Roman"/>
            </a:endParaRPr>
          </a:p>
          <a:p>
            <a:pPr>
              <a:lnSpc>
                <a:spcPct val="50000"/>
              </a:lnSpc>
            </a:pPr>
            <a:endParaRPr lang="en-US" dirty="0" smtClean="0">
              <a:latin typeface="Times New Roman"/>
              <a:cs typeface="Times New Roman"/>
            </a:endParaRPr>
          </a:p>
          <a:p>
            <a:r>
              <a:rPr lang="en-US" dirty="0" smtClean="0">
                <a:latin typeface="Times New Roman"/>
                <a:cs typeface="Times New Roman"/>
              </a:rPr>
              <a:t>Action-value function</a:t>
            </a:r>
          </a:p>
          <a:p>
            <a:endParaRPr lang="en-US" dirty="0">
              <a:latin typeface="Times New Roman"/>
              <a:cs typeface="Times New Roman"/>
            </a:endParaRPr>
          </a:p>
          <a:p>
            <a:endParaRPr lang="en-US" dirty="0" smtClean="0">
              <a:latin typeface="Times New Roman"/>
              <a:cs typeface="Times New Roman"/>
            </a:endParaRPr>
          </a:p>
          <a:p>
            <a:r>
              <a:rPr lang="en-US" dirty="0" smtClean="0">
                <a:latin typeface="Times New Roman"/>
                <a:cs typeface="Times New Roman"/>
              </a:rPr>
              <a:t>Deterministic Policy:</a:t>
            </a:r>
          </a:p>
          <a:p>
            <a:endParaRPr lang="en-US" dirty="0">
              <a:latin typeface="Times New Roman"/>
              <a:cs typeface="Times New Roman"/>
            </a:endParaRPr>
          </a:p>
        </p:txBody>
      </p:sp>
      <p:pic>
        <p:nvPicPr>
          <p:cNvPr id="9" name="Picture 8" descr="numeqtmp1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194" y="3253897"/>
            <a:ext cx="7531100" cy="723900"/>
          </a:xfrm>
          <a:prstGeom prst="rect">
            <a:avLst/>
          </a:prstGeom>
        </p:spPr>
      </p:pic>
      <p:pic>
        <p:nvPicPr>
          <p:cNvPr id="11" name="Picture 10" descr="numeqnarraytmp2-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5961" y="1241542"/>
            <a:ext cx="1409700" cy="723900"/>
          </a:xfrm>
          <a:prstGeom prst="rect">
            <a:avLst/>
          </a:prstGeom>
        </p:spPr>
      </p:pic>
      <p:graphicFrame>
        <p:nvGraphicFramePr>
          <p:cNvPr id="12" name="Object 11"/>
          <p:cNvGraphicFramePr>
            <a:graphicFrameLocks noChangeAspect="1"/>
          </p:cNvGraphicFramePr>
          <p:nvPr>
            <p:extLst>
              <p:ext uri="{D42A27DB-BD31-4B8C-83A1-F6EECF244321}">
                <p14:modId xmlns:p14="http://schemas.microsoft.com/office/powerpoint/2010/main" val="1546886025"/>
              </p:ext>
            </p:extLst>
          </p:nvPr>
        </p:nvGraphicFramePr>
        <p:xfrm>
          <a:off x="889000" y="5370513"/>
          <a:ext cx="4829175" cy="739775"/>
        </p:xfrm>
        <a:graphic>
          <a:graphicData uri="http://schemas.openxmlformats.org/presentationml/2006/ole">
            <mc:AlternateContent xmlns:mc="http://schemas.openxmlformats.org/markup-compatibility/2006">
              <mc:Choice xmlns:v="urn:schemas-microsoft-com:vml" Requires="v">
                <p:oleObj spid="_x0000_s5127" name="Equation" r:id="rId5" imgW="2400300" imgH="368300" progId="Equation.3">
                  <p:embed/>
                </p:oleObj>
              </mc:Choice>
              <mc:Fallback>
                <p:oleObj name="Equation" r:id="rId5" imgW="2400300" imgH="368300" progId="Equation.3">
                  <p:embed/>
                  <p:pic>
                    <p:nvPicPr>
                      <p:cNvPr id="0" name=""/>
                      <p:cNvPicPr/>
                      <p:nvPr/>
                    </p:nvPicPr>
                    <p:blipFill>
                      <a:blip r:embed="rId6"/>
                      <a:stretch>
                        <a:fillRect/>
                      </a:stretch>
                    </p:blipFill>
                    <p:spPr>
                      <a:xfrm>
                        <a:off x="889000" y="5370513"/>
                        <a:ext cx="4829175" cy="739775"/>
                      </a:xfrm>
                      <a:prstGeom prst="rect">
                        <a:avLst/>
                      </a:prstGeom>
                    </p:spPr>
                  </p:pic>
                </p:oleObj>
              </mc:Fallback>
            </mc:AlternateContent>
          </a:graphicData>
        </a:graphic>
      </p:graphicFrame>
      <p:sp>
        <p:nvSpPr>
          <p:cNvPr id="13" name="TextBox 12"/>
          <p:cNvSpPr txBox="1"/>
          <p:nvPr/>
        </p:nvSpPr>
        <p:spPr>
          <a:xfrm>
            <a:off x="6552170" y="5253519"/>
            <a:ext cx="1836899" cy="646331"/>
          </a:xfrm>
          <a:prstGeom prst="rect">
            <a:avLst/>
          </a:prstGeom>
          <a:noFill/>
        </p:spPr>
        <p:txBody>
          <a:bodyPr wrap="none" rtlCol="0">
            <a:spAutoFit/>
          </a:bodyPr>
          <a:lstStyle/>
          <a:p>
            <a:r>
              <a:rPr lang="en-US" dirty="0" smtClean="0">
                <a:solidFill>
                  <a:srgbClr val="FF0000"/>
                </a:solidFill>
              </a:rPr>
              <a:t>Bellman Equation </a:t>
            </a:r>
          </a:p>
          <a:p>
            <a:r>
              <a:rPr lang="en-US" dirty="0" smtClean="0">
                <a:solidFill>
                  <a:srgbClr val="FF0000"/>
                </a:solidFill>
              </a:rPr>
              <a:t>for Q</a:t>
            </a:r>
            <a:r>
              <a:rPr lang="en-US" baseline="30000" dirty="0" smtClean="0">
                <a:solidFill>
                  <a:srgbClr val="FF0000"/>
                </a:solidFill>
              </a:rPr>
              <a:t>π</a:t>
            </a:r>
            <a:endParaRPr lang="en-US" baseline="30000" dirty="0">
              <a:solidFill>
                <a:srgbClr val="FF0000"/>
              </a:solidFill>
            </a:endParaRPr>
          </a:p>
        </p:txBody>
      </p:sp>
    </p:spTree>
    <p:extLst>
      <p:ext uri="{BB962C8B-B14F-4D97-AF65-F5344CB8AC3E}">
        <p14:creationId xmlns:p14="http://schemas.microsoft.com/office/powerpoint/2010/main" val="37796281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Value Functions</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pic>
        <p:nvPicPr>
          <p:cNvPr id="8" name="Picture 7" descr="numeqnarraytmp4-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7560" y="1878215"/>
            <a:ext cx="1612900" cy="457200"/>
          </a:xfrm>
          <a:prstGeom prst="rect">
            <a:avLst/>
          </a:prstGeom>
        </p:spPr>
      </p:pic>
      <p:pic>
        <p:nvPicPr>
          <p:cNvPr id="9" name="Picture 8" descr="numeqnarraytmp4-0-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3391" y="1944732"/>
            <a:ext cx="596900" cy="266700"/>
          </a:xfrm>
          <a:prstGeom prst="rect">
            <a:avLst/>
          </a:prstGeom>
        </p:spPr>
      </p:pic>
      <p:sp>
        <p:nvSpPr>
          <p:cNvPr id="10" name="TextBox 9"/>
          <p:cNvSpPr txBox="1"/>
          <p:nvPr/>
        </p:nvSpPr>
        <p:spPr>
          <a:xfrm>
            <a:off x="2660291" y="1878215"/>
            <a:ext cx="299631" cy="369332"/>
          </a:xfrm>
          <a:prstGeom prst="rect">
            <a:avLst/>
          </a:prstGeom>
          <a:noFill/>
        </p:spPr>
        <p:txBody>
          <a:bodyPr wrap="none" rtlCol="0">
            <a:spAutoFit/>
          </a:bodyPr>
          <a:lstStyle/>
          <a:p>
            <a:r>
              <a:rPr lang="en-US" dirty="0" smtClean="0"/>
              <a:t>=</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3998161873"/>
              </p:ext>
            </p:extLst>
          </p:nvPr>
        </p:nvGraphicFramePr>
        <p:xfrm>
          <a:off x="1588539" y="2506899"/>
          <a:ext cx="3946862" cy="734727"/>
        </p:xfrm>
        <a:graphic>
          <a:graphicData uri="http://schemas.openxmlformats.org/presentationml/2006/ole">
            <mc:AlternateContent xmlns:mc="http://schemas.openxmlformats.org/markup-compatibility/2006">
              <mc:Choice xmlns:v="urn:schemas-microsoft-com:vml" Requires="v">
                <p:oleObj spid="_x0000_s6153" name="Equation" r:id="rId5" imgW="1981200" imgH="368300" progId="Equation.3">
                  <p:embed/>
                </p:oleObj>
              </mc:Choice>
              <mc:Fallback>
                <p:oleObj name="Equation" r:id="rId5" imgW="1981200" imgH="368300" progId="Equation.3">
                  <p:embed/>
                  <p:pic>
                    <p:nvPicPr>
                      <p:cNvPr id="0" name=""/>
                      <p:cNvPicPr/>
                      <p:nvPr/>
                    </p:nvPicPr>
                    <p:blipFill>
                      <a:blip r:embed="rId6"/>
                      <a:stretch>
                        <a:fillRect/>
                      </a:stretch>
                    </p:blipFill>
                    <p:spPr>
                      <a:xfrm>
                        <a:off x="1588539" y="2506899"/>
                        <a:ext cx="3946862" cy="734727"/>
                      </a:xfrm>
                      <a:prstGeom prst="rect">
                        <a:avLst/>
                      </a:prstGeom>
                    </p:spPr>
                  </p:pic>
                </p:oleObj>
              </mc:Fallback>
            </mc:AlternateContent>
          </a:graphicData>
        </a:graphic>
      </p:graphicFrame>
      <p:sp>
        <p:nvSpPr>
          <p:cNvPr id="13" name="TextBox 12"/>
          <p:cNvSpPr txBox="1"/>
          <p:nvPr/>
        </p:nvSpPr>
        <p:spPr>
          <a:xfrm>
            <a:off x="5715000" y="2432539"/>
            <a:ext cx="2874517" cy="646331"/>
          </a:xfrm>
          <a:prstGeom prst="rect">
            <a:avLst/>
          </a:prstGeom>
          <a:noFill/>
        </p:spPr>
        <p:txBody>
          <a:bodyPr wrap="none" rtlCol="0">
            <a:spAutoFit/>
          </a:bodyPr>
          <a:lstStyle/>
          <a:p>
            <a:r>
              <a:rPr lang="en-US" dirty="0" smtClean="0">
                <a:solidFill>
                  <a:srgbClr val="FF0000"/>
                </a:solidFill>
              </a:rPr>
              <a:t>Bellman Optimality Equation </a:t>
            </a:r>
          </a:p>
          <a:p>
            <a:r>
              <a:rPr lang="en-US" dirty="0" smtClean="0">
                <a:solidFill>
                  <a:srgbClr val="FF0000"/>
                </a:solidFill>
              </a:rPr>
              <a:t>for V*</a:t>
            </a:r>
            <a:endParaRPr lang="en-US" baseline="30000" dirty="0">
              <a:solidFill>
                <a:srgbClr val="FF0000"/>
              </a:solidFill>
            </a:endParaRPr>
          </a:p>
        </p:txBody>
      </p:sp>
      <p:pic>
        <p:nvPicPr>
          <p:cNvPr id="14" name="Picture 13" descr="numeqtmp19.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12275" y="1410945"/>
            <a:ext cx="2197100" cy="355600"/>
          </a:xfrm>
          <a:prstGeom prst="rect">
            <a:avLst/>
          </a:prstGeom>
        </p:spPr>
      </p:pic>
    </p:spTree>
    <p:extLst>
      <p:ext uri="{BB962C8B-B14F-4D97-AF65-F5344CB8AC3E}">
        <p14:creationId xmlns:p14="http://schemas.microsoft.com/office/powerpoint/2010/main" val="19896789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Value Functions</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pic>
        <p:nvPicPr>
          <p:cNvPr id="8" name="Picture 7" descr="numeqnarraytmp4-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87560" y="1878215"/>
            <a:ext cx="1612900" cy="457200"/>
          </a:xfrm>
          <a:prstGeom prst="rect">
            <a:avLst/>
          </a:prstGeom>
        </p:spPr>
      </p:pic>
      <p:pic>
        <p:nvPicPr>
          <p:cNvPr id="9" name="Picture 8" descr="numeqnarraytmp4-0-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63391" y="1944732"/>
            <a:ext cx="596900" cy="266700"/>
          </a:xfrm>
          <a:prstGeom prst="rect">
            <a:avLst/>
          </a:prstGeom>
        </p:spPr>
      </p:pic>
      <p:sp>
        <p:nvSpPr>
          <p:cNvPr id="10" name="TextBox 9"/>
          <p:cNvSpPr txBox="1"/>
          <p:nvPr/>
        </p:nvSpPr>
        <p:spPr>
          <a:xfrm>
            <a:off x="2660291" y="1878215"/>
            <a:ext cx="299631" cy="369332"/>
          </a:xfrm>
          <a:prstGeom prst="rect">
            <a:avLst/>
          </a:prstGeom>
          <a:noFill/>
        </p:spPr>
        <p:txBody>
          <a:bodyPr wrap="none" rtlCol="0">
            <a:spAutoFit/>
          </a:bodyPr>
          <a:lstStyle/>
          <a:p>
            <a:r>
              <a:rPr lang="en-US" dirty="0" smtClean="0"/>
              <a:t>=</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3315860019"/>
              </p:ext>
            </p:extLst>
          </p:nvPr>
        </p:nvGraphicFramePr>
        <p:xfrm>
          <a:off x="1588539" y="2506899"/>
          <a:ext cx="3946862" cy="734727"/>
        </p:xfrm>
        <a:graphic>
          <a:graphicData uri="http://schemas.openxmlformats.org/presentationml/2006/ole">
            <mc:AlternateContent xmlns:mc="http://schemas.openxmlformats.org/markup-compatibility/2006">
              <mc:Choice xmlns:v="urn:schemas-microsoft-com:vml" Requires="v">
                <p:oleObj spid="_x0000_s13315" name="Equation" r:id="rId5" imgW="1981200" imgH="368300" progId="Equation.3">
                  <p:embed/>
                </p:oleObj>
              </mc:Choice>
              <mc:Fallback>
                <p:oleObj name="Equation" r:id="rId5" imgW="1981200" imgH="368300" progId="Equation.3">
                  <p:embed/>
                  <p:pic>
                    <p:nvPicPr>
                      <p:cNvPr id="0" name=""/>
                      <p:cNvPicPr/>
                      <p:nvPr/>
                    </p:nvPicPr>
                    <p:blipFill>
                      <a:blip r:embed="rId6"/>
                      <a:stretch>
                        <a:fillRect/>
                      </a:stretch>
                    </p:blipFill>
                    <p:spPr>
                      <a:xfrm>
                        <a:off x="1588539" y="2506899"/>
                        <a:ext cx="3946862" cy="734727"/>
                      </a:xfrm>
                      <a:prstGeom prst="rect">
                        <a:avLst/>
                      </a:prstGeom>
                    </p:spPr>
                  </p:pic>
                </p:oleObj>
              </mc:Fallback>
            </mc:AlternateContent>
          </a:graphicData>
        </a:graphic>
      </p:graphicFrame>
      <p:sp>
        <p:nvSpPr>
          <p:cNvPr id="13" name="TextBox 12"/>
          <p:cNvSpPr txBox="1"/>
          <p:nvPr/>
        </p:nvSpPr>
        <p:spPr>
          <a:xfrm>
            <a:off x="5715000" y="2432539"/>
            <a:ext cx="2874517" cy="646331"/>
          </a:xfrm>
          <a:prstGeom prst="rect">
            <a:avLst/>
          </a:prstGeom>
          <a:noFill/>
        </p:spPr>
        <p:txBody>
          <a:bodyPr wrap="none" rtlCol="0">
            <a:spAutoFit/>
          </a:bodyPr>
          <a:lstStyle/>
          <a:p>
            <a:r>
              <a:rPr lang="en-US" dirty="0" smtClean="0">
                <a:solidFill>
                  <a:srgbClr val="FF0000"/>
                </a:solidFill>
              </a:rPr>
              <a:t>Bellman Optimality Equation </a:t>
            </a:r>
          </a:p>
          <a:p>
            <a:r>
              <a:rPr lang="en-US" dirty="0" smtClean="0">
                <a:solidFill>
                  <a:srgbClr val="FF0000"/>
                </a:solidFill>
              </a:rPr>
              <a:t>for V*</a:t>
            </a:r>
            <a:endParaRPr lang="en-US" baseline="30000" dirty="0">
              <a:solidFill>
                <a:srgbClr val="FF0000"/>
              </a:solidFill>
            </a:endParaRPr>
          </a:p>
        </p:txBody>
      </p:sp>
      <p:pic>
        <p:nvPicPr>
          <p:cNvPr id="14" name="Picture 13" descr="numeqtmp19.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12275" y="1410945"/>
            <a:ext cx="2197100" cy="355600"/>
          </a:xfrm>
          <a:prstGeom prst="rect">
            <a:avLst/>
          </a:prstGeom>
        </p:spPr>
      </p:pic>
      <p:pic>
        <p:nvPicPr>
          <p:cNvPr id="17" name="Picture 16" descr="figtmp13.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0670" y="3309562"/>
            <a:ext cx="3525442" cy="1029326"/>
          </a:xfrm>
          <a:prstGeom prst="rect">
            <a:avLst/>
          </a:prstGeom>
        </p:spPr>
      </p:pic>
      <p:sp>
        <p:nvSpPr>
          <p:cNvPr id="18" name="Rectangle 17"/>
          <p:cNvSpPr/>
          <p:nvPr/>
        </p:nvSpPr>
        <p:spPr>
          <a:xfrm>
            <a:off x="2455654" y="3309562"/>
            <a:ext cx="1444502" cy="102932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94899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Value Functions</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pic>
        <p:nvPicPr>
          <p:cNvPr id="6" name="Picture 5" descr="numeqtmp2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172" y="5169843"/>
            <a:ext cx="5156200" cy="266700"/>
          </a:xfrm>
          <a:prstGeom prst="rect">
            <a:avLst/>
          </a:prstGeom>
        </p:spPr>
      </p:pic>
      <p:pic>
        <p:nvPicPr>
          <p:cNvPr id="8" name="Picture 7" descr="numeqnarraytmp4-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560" y="1878215"/>
            <a:ext cx="1612900" cy="457200"/>
          </a:xfrm>
          <a:prstGeom prst="rect">
            <a:avLst/>
          </a:prstGeom>
        </p:spPr>
      </p:pic>
      <p:pic>
        <p:nvPicPr>
          <p:cNvPr id="9" name="Picture 8" descr="numeqnarraytmp4-0-0.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3391" y="1944732"/>
            <a:ext cx="596900" cy="266700"/>
          </a:xfrm>
          <a:prstGeom prst="rect">
            <a:avLst/>
          </a:prstGeom>
        </p:spPr>
      </p:pic>
      <p:sp>
        <p:nvSpPr>
          <p:cNvPr id="10" name="TextBox 9"/>
          <p:cNvSpPr txBox="1"/>
          <p:nvPr/>
        </p:nvSpPr>
        <p:spPr>
          <a:xfrm>
            <a:off x="2660291" y="1878215"/>
            <a:ext cx="299631" cy="369332"/>
          </a:xfrm>
          <a:prstGeom prst="rect">
            <a:avLst/>
          </a:prstGeom>
          <a:noFill/>
        </p:spPr>
        <p:txBody>
          <a:bodyPr wrap="none" rtlCol="0">
            <a:spAutoFit/>
          </a:bodyPr>
          <a:lstStyle/>
          <a:p>
            <a:r>
              <a:rPr lang="en-US" dirty="0" smtClean="0"/>
              <a:t>=</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3342569740"/>
              </p:ext>
            </p:extLst>
          </p:nvPr>
        </p:nvGraphicFramePr>
        <p:xfrm>
          <a:off x="1588539" y="2506899"/>
          <a:ext cx="3946862" cy="734727"/>
        </p:xfrm>
        <a:graphic>
          <a:graphicData uri="http://schemas.openxmlformats.org/presentationml/2006/ole">
            <mc:AlternateContent xmlns:mc="http://schemas.openxmlformats.org/markup-compatibility/2006">
              <mc:Choice xmlns:v="urn:schemas-microsoft-com:vml" Requires="v">
                <p:oleObj spid="_x0000_s8205" name="Equation" r:id="rId6" imgW="1981200" imgH="368300" progId="Equation.3">
                  <p:embed/>
                </p:oleObj>
              </mc:Choice>
              <mc:Fallback>
                <p:oleObj name="Equation" r:id="rId6" imgW="1981200" imgH="368300" progId="Equation.3">
                  <p:embed/>
                  <p:pic>
                    <p:nvPicPr>
                      <p:cNvPr id="0" name=""/>
                      <p:cNvPicPr/>
                      <p:nvPr/>
                    </p:nvPicPr>
                    <p:blipFill>
                      <a:blip r:embed="rId7"/>
                      <a:stretch>
                        <a:fillRect/>
                      </a:stretch>
                    </p:blipFill>
                    <p:spPr>
                      <a:xfrm>
                        <a:off x="1588539" y="2506899"/>
                        <a:ext cx="3946862" cy="734727"/>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1541348878"/>
              </p:ext>
            </p:extLst>
          </p:nvPr>
        </p:nvGraphicFramePr>
        <p:xfrm>
          <a:off x="2808288" y="5953233"/>
          <a:ext cx="1571625" cy="427037"/>
        </p:xfrm>
        <a:graphic>
          <a:graphicData uri="http://schemas.openxmlformats.org/presentationml/2006/ole">
            <mc:AlternateContent xmlns:mc="http://schemas.openxmlformats.org/markup-compatibility/2006">
              <mc:Choice xmlns:v="urn:schemas-microsoft-com:vml" Requires="v">
                <p:oleObj spid="_x0000_s8206" name="Equation" r:id="rId8" imgW="838200" imgH="228600" progId="Equation.3">
                  <p:embed/>
                </p:oleObj>
              </mc:Choice>
              <mc:Fallback>
                <p:oleObj name="Equation" r:id="rId8" imgW="838200" imgH="228600" progId="Equation.3">
                  <p:embed/>
                  <p:pic>
                    <p:nvPicPr>
                      <p:cNvPr id="0" name=""/>
                      <p:cNvPicPr/>
                      <p:nvPr/>
                    </p:nvPicPr>
                    <p:blipFill>
                      <a:blip r:embed="rId9"/>
                      <a:stretch>
                        <a:fillRect/>
                      </a:stretch>
                    </p:blipFill>
                    <p:spPr>
                      <a:xfrm>
                        <a:off x="2808288" y="5953233"/>
                        <a:ext cx="1571625" cy="427037"/>
                      </a:xfrm>
                      <a:prstGeom prst="rect">
                        <a:avLst/>
                      </a:prstGeom>
                    </p:spPr>
                  </p:pic>
                </p:oleObj>
              </mc:Fallback>
            </mc:AlternateContent>
          </a:graphicData>
        </a:graphic>
      </p:graphicFrame>
      <p:sp>
        <p:nvSpPr>
          <p:cNvPr id="13" name="TextBox 12"/>
          <p:cNvSpPr txBox="1"/>
          <p:nvPr/>
        </p:nvSpPr>
        <p:spPr>
          <a:xfrm>
            <a:off x="5715000" y="2432539"/>
            <a:ext cx="2874517" cy="646331"/>
          </a:xfrm>
          <a:prstGeom prst="rect">
            <a:avLst/>
          </a:prstGeom>
          <a:noFill/>
        </p:spPr>
        <p:txBody>
          <a:bodyPr wrap="none" rtlCol="0">
            <a:spAutoFit/>
          </a:bodyPr>
          <a:lstStyle/>
          <a:p>
            <a:r>
              <a:rPr lang="en-US" dirty="0" smtClean="0">
                <a:solidFill>
                  <a:srgbClr val="FF0000"/>
                </a:solidFill>
              </a:rPr>
              <a:t>Bellman Optimality Equation </a:t>
            </a:r>
          </a:p>
          <a:p>
            <a:r>
              <a:rPr lang="en-US" dirty="0" smtClean="0">
                <a:solidFill>
                  <a:srgbClr val="FF0000"/>
                </a:solidFill>
              </a:rPr>
              <a:t>for V*</a:t>
            </a:r>
            <a:endParaRPr lang="en-US" baseline="30000" dirty="0">
              <a:solidFill>
                <a:srgbClr val="FF0000"/>
              </a:solidFill>
            </a:endParaRPr>
          </a:p>
        </p:txBody>
      </p:sp>
      <p:pic>
        <p:nvPicPr>
          <p:cNvPr id="14" name="Picture 13" descr="numeqtmp19.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112275" y="1410945"/>
            <a:ext cx="2197100" cy="355600"/>
          </a:xfrm>
          <a:prstGeom prst="rect">
            <a:avLst/>
          </a:prstGeom>
        </p:spPr>
      </p:pic>
      <p:pic>
        <p:nvPicPr>
          <p:cNvPr id="15" name="Picture 14" descr="numeqtmp20.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19488" y="4638048"/>
            <a:ext cx="2692400" cy="355600"/>
          </a:xfrm>
          <a:prstGeom prst="rect">
            <a:avLst/>
          </a:prstGeom>
        </p:spPr>
      </p:pic>
      <p:sp>
        <p:nvSpPr>
          <p:cNvPr id="16" name="TextBox 15"/>
          <p:cNvSpPr txBox="1"/>
          <p:nvPr/>
        </p:nvSpPr>
        <p:spPr>
          <a:xfrm>
            <a:off x="5812283" y="5918992"/>
            <a:ext cx="2874517" cy="646331"/>
          </a:xfrm>
          <a:prstGeom prst="rect">
            <a:avLst/>
          </a:prstGeom>
          <a:noFill/>
        </p:spPr>
        <p:txBody>
          <a:bodyPr wrap="none" rtlCol="0">
            <a:spAutoFit/>
          </a:bodyPr>
          <a:lstStyle/>
          <a:p>
            <a:r>
              <a:rPr lang="en-US" dirty="0" smtClean="0">
                <a:solidFill>
                  <a:srgbClr val="FF0000"/>
                </a:solidFill>
              </a:rPr>
              <a:t>Bellman Optimality Equation </a:t>
            </a:r>
          </a:p>
          <a:p>
            <a:r>
              <a:rPr lang="en-US" dirty="0" smtClean="0">
                <a:solidFill>
                  <a:srgbClr val="FF0000"/>
                </a:solidFill>
              </a:rPr>
              <a:t>for Q*</a:t>
            </a:r>
            <a:endParaRPr lang="en-US" baseline="30000" dirty="0">
              <a:solidFill>
                <a:srgbClr val="FF0000"/>
              </a:solidFill>
            </a:endParaRPr>
          </a:p>
        </p:txBody>
      </p:sp>
      <p:pic>
        <p:nvPicPr>
          <p:cNvPr id="17" name="Picture 16" descr="figtmp13.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00670" y="3309562"/>
            <a:ext cx="3525442" cy="1029326"/>
          </a:xfrm>
          <a:prstGeom prst="rect">
            <a:avLst/>
          </a:prstGeom>
        </p:spPr>
      </p:pic>
      <p:sp>
        <p:nvSpPr>
          <p:cNvPr id="18" name="Rectangle 17"/>
          <p:cNvSpPr/>
          <p:nvPr/>
        </p:nvSpPr>
        <p:spPr>
          <a:xfrm>
            <a:off x="2455654" y="3241626"/>
            <a:ext cx="1444502" cy="10972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02184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Value Functions</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pic>
        <p:nvPicPr>
          <p:cNvPr id="6" name="Picture 5" descr="numeqtmp2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10172" y="5169843"/>
            <a:ext cx="5156200" cy="266700"/>
          </a:xfrm>
          <a:prstGeom prst="rect">
            <a:avLst/>
          </a:prstGeom>
        </p:spPr>
      </p:pic>
      <p:pic>
        <p:nvPicPr>
          <p:cNvPr id="8" name="Picture 7" descr="numeqnarraytmp4-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7560" y="1878215"/>
            <a:ext cx="1612900" cy="457200"/>
          </a:xfrm>
          <a:prstGeom prst="rect">
            <a:avLst/>
          </a:prstGeom>
        </p:spPr>
      </p:pic>
      <p:pic>
        <p:nvPicPr>
          <p:cNvPr id="9" name="Picture 8" descr="numeqnarraytmp4-0-0.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63391" y="1944732"/>
            <a:ext cx="596900" cy="266700"/>
          </a:xfrm>
          <a:prstGeom prst="rect">
            <a:avLst/>
          </a:prstGeom>
        </p:spPr>
      </p:pic>
      <p:sp>
        <p:nvSpPr>
          <p:cNvPr id="10" name="TextBox 9"/>
          <p:cNvSpPr txBox="1"/>
          <p:nvPr/>
        </p:nvSpPr>
        <p:spPr>
          <a:xfrm>
            <a:off x="2660291" y="1878215"/>
            <a:ext cx="299631" cy="369332"/>
          </a:xfrm>
          <a:prstGeom prst="rect">
            <a:avLst/>
          </a:prstGeom>
          <a:noFill/>
        </p:spPr>
        <p:txBody>
          <a:bodyPr wrap="none" rtlCol="0">
            <a:spAutoFit/>
          </a:bodyPr>
          <a:lstStyle/>
          <a:p>
            <a:r>
              <a:rPr lang="en-US" dirty="0" smtClean="0"/>
              <a:t>=</a:t>
            </a:r>
            <a:endParaRPr lang="en-US" dirty="0"/>
          </a:p>
        </p:txBody>
      </p:sp>
      <p:graphicFrame>
        <p:nvGraphicFramePr>
          <p:cNvPr id="11" name="Object 10"/>
          <p:cNvGraphicFramePr>
            <a:graphicFrameLocks noChangeAspect="1"/>
          </p:cNvGraphicFramePr>
          <p:nvPr>
            <p:extLst>
              <p:ext uri="{D42A27DB-BD31-4B8C-83A1-F6EECF244321}">
                <p14:modId xmlns:p14="http://schemas.microsoft.com/office/powerpoint/2010/main" val="998060793"/>
              </p:ext>
            </p:extLst>
          </p:nvPr>
        </p:nvGraphicFramePr>
        <p:xfrm>
          <a:off x="1588539" y="2506899"/>
          <a:ext cx="3946862" cy="734727"/>
        </p:xfrm>
        <a:graphic>
          <a:graphicData uri="http://schemas.openxmlformats.org/presentationml/2006/ole">
            <mc:AlternateContent xmlns:mc="http://schemas.openxmlformats.org/markup-compatibility/2006">
              <mc:Choice xmlns:v="urn:schemas-microsoft-com:vml" Requires="v">
                <p:oleObj spid="_x0000_s9229" name="Equation" r:id="rId6" imgW="1981200" imgH="368300" progId="Equation.3">
                  <p:embed/>
                </p:oleObj>
              </mc:Choice>
              <mc:Fallback>
                <p:oleObj name="Equation" r:id="rId6" imgW="1981200" imgH="368300" progId="Equation.3">
                  <p:embed/>
                  <p:pic>
                    <p:nvPicPr>
                      <p:cNvPr id="0" name=""/>
                      <p:cNvPicPr/>
                      <p:nvPr/>
                    </p:nvPicPr>
                    <p:blipFill>
                      <a:blip r:embed="rId7"/>
                      <a:stretch>
                        <a:fillRect/>
                      </a:stretch>
                    </p:blipFill>
                    <p:spPr>
                      <a:xfrm>
                        <a:off x="1588539" y="2506899"/>
                        <a:ext cx="3946862" cy="734727"/>
                      </a:xfrm>
                      <a:prstGeom prst="rect">
                        <a:avLst/>
                      </a:prstGeom>
                    </p:spPr>
                  </p:pic>
                </p:oleObj>
              </mc:Fallback>
            </mc:AlternateContent>
          </a:graphicData>
        </a:graphic>
      </p:graphicFrame>
      <p:sp>
        <p:nvSpPr>
          <p:cNvPr id="13" name="TextBox 12"/>
          <p:cNvSpPr txBox="1"/>
          <p:nvPr/>
        </p:nvSpPr>
        <p:spPr>
          <a:xfrm>
            <a:off x="5715000" y="2432539"/>
            <a:ext cx="2874517" cy="646331"/>
          </a:xfrm>
          <a:prstGeom prst="rect">
            <a:avLst/>
          </a:prstGeom>
          <a:noFill/>
        </p:spPr>
        <p:txBody>
          <a:bodyPr wrap="none" rtlCol="0">
            <a:spAutoFit/>
          </a:bodyPr>
          <a:lstStyle/>
          <a:p>
            <a:r>
              <a:rPr lang="en-US" dirty="0" smtClean="0">
                <a:solidFill>
                  <a:srgbClr val="FF0000"/>
                </a:solidFill>
              </a:rPr>
              <a:t>Bellman Optimality Equation </a:t>
            </a:r>
          </a:p>
          <a:p>
            <a:r>
              <a:rPr lang="en-US" dirty="0" smtClean="0">
                <a:solidFill>
                  <a:srgbClr val="FF0000"/>
                </a:solidFill>
              </a:rPr>
              <a:t>for V*</a:t>
            </a:r>
            <a:endParaRPr lang="en-US" baseline="30000" dirty="0">
              <a:solidFill>
                <a:srgbClr val="FF0000"/>
              </a:solidFill>
            </a:endParaRPr>
          </a:p>
        </p:txBody>
      </p:sp>
      <p:pic>
        <p:nvPicPr>
          <p:cNvPr id="14" name="Picture 13" descr="numeqtmp19.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112275" y="1410945"/>
            <a:ext cx="2197100" cy="355600"/>
          </a:xfrm>
          <a:prstGeom prst="rect">
            <a:avLst/>
          </a:prstGeom>
        </p:spPr>
      </p:pic>
      <p:pic>
        <p:nvPicPr>
          <p:cNvPr id="15" name="Picture 14" descr="numeqtmp20.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819488" y="4638048"/>
            <a:ext cx="2692400" cy="355600"/>
          </a:xfrm>
          <a:prstGeom prst="rect">
            <a:avLst/>
          </a:prstGeom>
        </p:spPr>
      </p:pic>
      <p:sp>
        <p:nvSpPr>
          <p:cNvPr id="16" name="TextBox 15"/>
          <p:cNvSpPr txBox="1"/>
          <p:nvPr/>
        </p:nvSpPr>
        <p:spPr>
          <a:xfrm>
            <a:off x="5812283" y="5918992"/>
            <a:ext cx="2874517" cy="646331"/>
          </a:xfrm>
          <a:prstGeom prst="rect">
            <a:avLst/>
          </a:prstGeom>
          <a:noFill/>
        </p:spPr>
        <p:txBody>
          <a:bodyPr wrap="none" rtlCol="0">
            <a:spAutoFit/>
          </a:bodyPr>
          <a:lstStyle/>
          <a:p>
            <a:r>
              <a:rPr lang="en-US" dirty="0" smtClean="0">
                <a:solidFill>
                  <a:srgbClr val="FF0000"/>
                </a:solidFill>
              </a:rPr>
              <a:t>Bellman Optimality Equation </a:t>
            </a:r>
          </a:p>
          <a:p>
            <a:r>
              <a:rPr lang="en-US" dirty="0" smtClean="0">
                <a:solidFill>
                  <a:srgbClr val="FF0000"/>
                </a:solidFill>
              </a:rPr>
              <a:t>for Q*</a:t>
            </a:r>
            <a:endParaRPr lang="en-US" baseline="30000" dirty="0">
              <a:solidFill>
                <a:srgbClr val="FF0000"/>
              </a:solidFill>
            </a:endParaRPr>
          </a:p>
        </p:txBody>
      </p:sp>
      <p:pic>
        <p:nvPicPr>
          <p:cNvPr id="17" name="Picture 16" descr="figtmp13.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00670" y="3309562"/>
            <a:ext cx="3525442" cy="1029326"/>
          </a:xfrm>
          <a:prstGeom prst="rect">
            <a:avLst/>
          </a:prstGeom>
        </p:spPr>
      </p:pic>
      <p:graphicFrame>
        <p:nvGraphicFramePr>
          <p:cNvPr id="19" name="Object 18"/>
          <p:cNvGraphicFramePr>
            <a:graphicFrameLocks noChangeAspect="1"/>
          </p:cNvGraphicFramePr>
          <p:nvPr>
            <p:extLst>
              <p:ext uri="{D42A27DB-BD31-4B8C-83A1-F6EECF244321}">
                <p14:modId xmlns:p14="http://schemas.microsoft.com/office/powerpoint/2010/main" val="4108137837"/>
              </p:ext>
            </p:extLst>
          </p:nvPr>
        </p:nvGraphicFramePr>
        <p:xfrm>
          <a:off x="1271781" y="5876487"/>
          <a:ext cx="4331684" cy="688836"/>
        </p:xfrm>
        <a:graphic>
          <a:graphicData uri="http://schemas.openxmlformats.org/presentationml/2006/ole">
            <mc:AlternateContent xmlns:mc="http://schemas.openxmlformats.org/markup-compatibility/2006">
              <mc:Choice xmlns:v="urn:schemas-microsoft-com:vml" Requires="v">
                <p:oleObj spid="_x0000_s9230" name="Equation" r:id="rId11" imgW="2311400" imgH="368300" progId="Equation.3">
                  <p:embed/>
                </p:oleObj>
              </mc:Choice>
              <mc:Fallback>
                <p:oleObj name="Equation" r:id="rId11" imgW="2311400" imgH="368300" progId="Equation.3">
                  <p:embed/>
                  <p:pic>
                    <p:nvPicPr>
                      <p:cNvPr id="0" name=""/>
                      <p:cNvPicPr/>
                      <p:nvPr/>
                    </p:nvPicPr>
                    <p:blipFill>
                      <a:blip r:embed="rId12"/>
                      <a:stretch>
                        <a:fillRect/>
                      </a:stretch>
                    </p:blipFill>
                    <p:spPr>
                      <a:xfrm>
                        <a:off x="1271781" y="5876487"/>
                        <a:ext cx="4331684" cy="688836"/>
                      </a:xfrm>
                      <a:prstGeom prst="rect">
                        <a:avLst/>
                      </a:prstGeom>
                    </p:spPr>
                  </p:pic>
                </p:oleObj>
              </mc:Fallback>
            </mc:AlternateContent>
          </a:graphicData>
        </a:graphic>
      </p:graphicFrame>
    </p:spTree>
    <p:extLst>
      <p:ext uri="{BB962C8B-B14F-4D97-AF65-F5344CB8AC3E}">
        <p14:creationId xmlns:p14="http://schemas.microsoft.com/office/powerpoint/2010/main" val="1153345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Sutton &amp; </a:t>
            </a:r>
            <a:r>
              <a:rPr lang="en-US" dirty="0" err="1" smtClean="0"/>
              <a:t>Barto</a:t>
            </a:r>
            <a:r>
              <a:rPr lang="en-US" dirty="0" smtClean="0"/>
              <a:t>: Chapter 3</a:t>
            </a:r>
            <a:endParaRPr lang="en-US" dirty="0"/>
          </a:p>
        </p:txBody>
      </p:sp>
      <p:sp>
        <p:nvSpPr>
          <p:cNvPr id="3" name="Subtitle 2"/>
          <p:cNvSpPr>
            <a:spLocks noGrp="1"/>
          </p:cNvSpPr>
          <p:nvPr>
            <p:ph type="subTitle" idx="1"/>
          </p:nvPr>
        </p:nvSpPr>
        <p:spPr>
          <a:xfrm>
            <a:off x="195380" y="3886199"/>
            <a:ext cx="8472382" cy="2472269"/>
          </a:xfrm>
        </p:spPr>
        <p:txBody>
          <a:bodyPr>
            <a:normAutofit/>
          </a:bodyPr>
          <a:lstStyle/>
          <a:p>
            <a:pPr marL="457200" indent="-457200" algn="l">
              <a:buFont typeface="Arial"/>
              <a:buChar char="•"/>
            </a:pPr>
            <a:r>
              <a:rPr lang="en-US" dirty="0" smtClean="0">
                <a:solidFill>
                  <a:schemeClr val="tx1"/>
                </a:solidFill>
              </a:rPr>
              <a:t>Defines the RL problem</a:t>
            </a:r>
          </a:p>
          <a:p>
            <a:pPr marL="457200" indent="-457200" algn="l">
              <a:buFont typeface="Arial"/>
              <a:buChar char="•"/>
            </a:pPr>
            <a:r>
              <a:rPr lang="en-US" dirty="0" smtClean="0">
                <a:solidFill>
                  <a:schemeClr val="tx1"/>
                </a:solidFill>
              </a:rPr>
              <a:t>Solution methods come next </a:t>
            </a:r>
          </a:p>
          <a:p>
            <a:pPr marL="914400" lvl="1" indent="-457200" algn="l">
              <a:buFont typeface="Arial"/>
              <a:buChar char="•"/>
            </a:pPr>
            <a:r>
              <a:rPr lang="en-US" dirty="0" smtClean="0">
                <a:solidFill>
                  <a:srgbClr val="FF0000"/>
                </a:solidFill>
              </a:rPr>
              <a:t>what does it mean to solve an RL problem?</a:t>
            </a:r>
            <a:endParaRPr lang="en-US" dirty="0" smtClean="0">
              <a:solidFill>
                <a:schemeClr val="tx1"/>
              </a:solidFill>
            </a:endParaRPr>
          </a:p>
        </p:txBody>
      </p:sp>
    </p:spTree>
    <p:extLst>
      <p:ext uri="{BB962C8B-B14F-4D97-AF65-F5344CB8AC3E}">
        <p14:creationId xmlns:p14="http://schemas.microsoft.com/office/powerpoint/2010/main" val="73350426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Up</a:t>
            </a:r>
            <a:endParaRPr lang="en-US" dirty="0"/>
          </a:p>
        </p:txBody>
      </p:sp>
      <p:sp>
        <p:nvSpPr>
          <p:cNvPr id="3" name="Content Placeholder 2"/>
          <p:cNvSpPr>
            <a:spLocks noGrp="1"/>
          </p:cNvSpPr>
          <p:nvPr>
            <p:ph idx="1"/>
          </p:nvPr>
        </p:nvSpPr>
        <p:spPr/>
        <p:txBody>
          <a:bodyPr/>
          <a:lstStyle/>
          <a:p>
            <a:r>
              <a:rPr lang="en-US" dirty="0" smtClean="0"/>
              <a:t>How do we find V* and/or Q*?</a:t>
            </a:r>
          </a:p>
          <a:p>
            <a:endParaRPr lang="en-US" dirty="0"/>
          </a:p>
          <a:p>
            <a:r>
              <a:rPr lang="en-US" dirty="0" smtClean="0"/>
              <a:t>Dynamic Programming</a:t>
            </a:r>
          </a:p>
          <a:p>
            <a:r>
              <a:rPr lang="en-US" dirty="0" smtClean="0"/>
              <a:t>Monte Carlo Methods</a:t>
            </a:r>
          </a:p>
          <a:p>
            <a:r>
              <a:rPr lang="en-US" dirty="0" smtClean="0"/>
              <a:t>Temporal Difference Learning</a:t>
            </a:r>
            <a:endParaRPr lang="en-US" dirty="0"/>
          </a:p>
        </p:txBody>
      </p:sp>
    </p:spTree>
    <p:extLst>
      <p:ext uri="{BB962C8B-B14F-4D97-AF65-F5344CB8AC3E}">
        <p14:creationId xmlns:p14="http://schemas.microsoft.com/office/powerpoint/2010/main" val="41168529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Iteration</a:t>
            </a:r>
            <a:endParaRPr lang="en-US" dirty="0"/>
          </a:p>
        </p:txBody>
      </p:sp>
      <p:sp>
        <p:nvSpPr>
          <p:cNvPr id="3" name="Content Placeholder 2"/>
          <p:cNvSpPr>
            <a:spLocks noGrp="1"/>
          </p:cNvSpPr>
          <p:nvPr>
            <p:ph idx="1"/>
          </p:nvPr>
        </p:nvSpPr>
        <p:spPr/>
        <p:txBody>
          <a:bodyPr/>
          <a:lstStyle/>
          <a:p>
            <a:r>
              <a:rPr lang="en-US" dirty="0" smtClean="0"/>
              <a:t>Policy Evaluation</a:t>
            </a:r>
          </a:p>
          <a:p>
            <a:pPr lvl="1"/>
            <a:r>
              <a:rPr lang="en-US" dirty="0" smtClean="0"/>
              <a:t>For all states, improve estimate of V(s) based on policy</a:t>
            </a:r>
          </a:p>
          <a:p>
            <a:r>
              <a:rPr lang="en-US" dirty="0" smtClean="0"/>
              <a:t>Policy Improvement</a:t>
            </a:r>
          </a:p>
          <a:p>
            <a:pPr lvl="1"/>
            <a:r>
              <a:rPr lang="en-US" dirty="0" smtClean="0"/>
              <a:t>For all states, improve policy(s) by looking at next state values</a:t>
            </a:r>
            <a:endParaRPr lang="en-US" dirty="0"/>
          </a:p>
        </p:txBody>
      </p:sp>
    </p:spTree>
    <p:extLst>
      <p:ext uri="{BB962C8B-B14F-4D97-AF65-F5344CB8AC3E}">
        <p14:creationId xmlns:p14="http://schemas.microsoft.com/office/powerpoint/2010/main" val="180282068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5318"/>
            <a:ext cx="8229600" cy="6115394"/>
          </a:xfrm>
        </p:spPr>
        <p:txBody>
          <a:bodyPr>
            <a:normAutofit fontScale="70000" lnSpcReduction="20000"/>
          </a:bodyPr>
          <a:lstStyle/>
          <a:p>
            <a:r>
              <a:rPr lang="en-US" dirty="0" smtClean="0"/>
              <a:t>Reward vs. Return</a:t>
            </a:r>
          </a:p>
          <a:p>
            <a:pPr lvl="1"/>
            <a:r>
              <a:rPr lang="en-US" dirty="0" smtClean="0"/>
              <a:t>“I think I have a misunderstanding about ‘Reward.’ We need to find way to distribute the final reward to each state otherwise it won't led us to global optimal which usually the reward of final step in games.”</a:t>
            </a:r>
          </a:p>
          <a:p>
            <a:pPr lvl="1"/>
            <a:endParaRPr lang="en-US" dirty="0" smtClean="0"/>
          </a:p>
          <a:p>
            <a:r>
              <a:rPr lang="en-US" dirty="0" smtClean="0"/>
              <a:t>Maze: 0/+1, -1/0</a:t>
            </a:r>
          </a:p>
          <a:p>
            <a:pPr lvl="1"/>
            <a:r>
              <a:rPr lang="en-US" dirty="0" smtClean="0"/>
              <a:t>In exercise 3.5, the agent has no incentive to learn anything because it is not penalized for taking time to run through the maze.  It is successful if, at any point in time, it finds the exit.  It has no concept of time, and no information telling it to find the exit faster. </a:t>
            </a:r>
          </a:p>
          <a:p>
            <a:pPr lvl="1"/>
            <a:endParaRPr lang="en-US" dirty="0" smtClean="0"/>
          </a:p>
          <a:p>
            <a:r>
              <a:rPr lang="en-US" dirty="0" smtClean="0"/>
              <a:t>Internal vs. External rewards</a:t>
            </a:r>
          </a:p>
          <a:p>
            <a:pPr lvl="1"/>
            <a:r>
              <a:rPr lang="en-US" dirty="0" smtClean="0"/>
              <a:t>Defining the boundary between the agent and environment</a:t>
            </a:r>
          </a:p>
          <a:p>
            <a:pPr lvl="1"/>
            <a:r>
              <a:rPr lang="en-US" dirty="0" smtClean="0"/>
              <a:t>“anything that cannot be changed arbitrarily by the agent is considered to be outside of it and thus part of its environment."</a:t>
            </a:r>
          </a:p>
          <a:p>
            <a:pPr lvl="1"/>
            <a:endParaRPr lang="en-US" dirty="0" smtClean="0"/>
          </a:p>
          <a:p>
            <a:endParaRPr lang="en-US" dirty="0"/>
          </a:p>
          <a:p>
            <a:r>
              <a:rPr lang="en-US" dirty="0" smtClean="0"/>
              <a:t>Cart pole: http://</a:t>
            </a:r>
            <a:r>
              <a:rPr lang="en-US" dirty="0" err="1" smtClean="0"/>
              <a:t>www.youtube.com</a:t>
            </a:r>
            <a:r>
              <a:rPr lang="en-US" dirty="0" smtClean="0"/>
              <a:t>/</a:t>
            </a:r>
            <a:r>
              <a:rPr lang="en-US" dirty="0" err="1" smtClean="0"/>
              <a:t>watch?v</a:t>
            </a:r>
            <a:r>
              <a:rPr lang="en-US" dirty="0" smtClean="0"/>
              <a:t>=Lt-KLtkDlh8</a:t>
            </a:r>
            <a:endParaRPr lang="en-US" dirty="0"/>
          </a:p>
        </p:txBody>
      </p:sp>
    </p:spTree>
    <p:extLst>
      <p:ext uri="{BB962C8B-B14F-4D97-AF65-F5344CB8AC3E}">
        <p14:creationId xmlns:p14="http://schemas.microsoft.com/office/powerpoint/2010/main" val="17885701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Discounting</a:t>
            </a:r>
            <a:endParaRPr lang="en-US" dirty="0"/>
          </a:p>
        </p:txBody>
      </p:sp>
      <p:sp>
        <p:nvSpPr>
          <p:cNvPr id="3" name="Content Placeholder 2"/>
          <p:cNvSpPr>
            <a:spLocks noGrp="1"/>
          </p:cNvSpPr>
          <p:nvPr>
            <p:ph idx="1"/>
          </p:nvPr>
        </p:nvSpPr>
        <p:spPr>
          <a:xfrm>
            <a:off x="457200" y="1600200"/>
            <a:ext cx="8229600" cy="4780035"/>
          </a:xfrm>
        </p:spPr>
        <p:txBody>
          <a:bodyPr>
            <a:normAutofit/>
          </a:bodyPr>
          <a:lstStyle/>
          <a:p>
            <a:r>
              <a:rPr lang="en-US" dirty="0" smtClean="0">
                <a:latin typeface="Times New Roman"/>
                <a:cs typeface="Times New Roman"/>
              </a:rPr>
              <a:t>Discount factor: </a:t>
            </a:r>
            <a:r>
              <a:rPr lang="en-US" dirty="0" err="1" smtClean="0">
                <a:latin typeface="Times New Roman"/>
                <a:cs typeface="Times New Roman"/>
              </a:rPr>
              <a:t>γ</a:t>
            </a:r>
            <a:endParaRPr lang="en-US" dirty="0" smtClean="0">
              <a:latin typeface="Times New Roman"/>
              <a:cs typeface="Times New Roman"/>
            </a:endParaRPr>
          </a:p>
          <a:p>
            <a:r>
              <a:rPr lang="en-US" dirty="0" smtClean="0">
                <a:latin typeface="Times New Roman"/>
                <a:cs typeface="Times New Roman"/>
              </a:rPr>
              <a:t>Discounted Return</a:t>
            </a:r>
            <a:r>
              <a:rPr lang="en-US" dirty="0" smtClean="0">
                <a:latin typeface="Times New Roman"/>
                <a:cs typeface="Times New Roman"/>
              </a:rPr>
              <a:t>:</a:t>
            </a:r>
          </a:p>
          <a:p>
            <a:endParaRPr lang="en-US" dirty="0" smtClean="0">
              <a:latin typeface="Times New Roman"/>
              <a:cs typeface="Times New Roman"/>
            </a:endParaRPr>
          </a:p>
          <a:p>
            <a:endParaRPr lang="en-US" dirty="0">
              <a:latin typeface="Times New Roman"/>
              <a:cs typeface="Times New Roman"/>
            </a:endParaRPr>
          </a:p>
          <a:p>
            <a:r>
              <a:rPr lang="en-US" dirty="0" smtClean="0">
                <a:latin typeface="Times New Roman"/>
                <a:cs typeface="Times New Roman"/>
              </a:rPr>
              <a:t>t could go to infinity or </a:t>
            </a:r>
            <a:r>
              <a:rPr lang="en-US" dirty="0" err="1" smtClean="0">
                <a:latin typeface="Times New Roman"/>
                <a:cs typeface="Times New Roman"/>
              </a:rPr>
              <a:t>γ</a:t>
            </a:r>
            <a:r>
              <a:rPr lang="en-US" dirty="0" smtClean="0">
                <a:latin typeface="Times New Roman"/>
                <a:cs typeface="Times New Roman"/>
              </a:rPr>
              <a:t> could be 1, but not both… </a:t>
            </a:r>
            <a:r>
              <a:rPr lang="en-US" dirty="0" smtClean="0">
                <a:solidFill>
                  <a:srgbClr val="FF0000"/>
                </a:solidFill>
                <a:latin typeface="Times New Roman"/>
                <a:cs typeface="Times New Roman"/>
              </a:rPr>
              <a:t>why?</a:t>
            </a:r>
          </a:p>
          <a:p>
            <a:r>
              <a:rPr lang="en-US" dirty="0" smtClean="0">
                <a:latin typeface="Times New Roman"/>
                <a:cs typeface="Times New Roman"/>
              </a:rPr>
              <a:t>What do values of </a:t>
            </a:r>
            <a:r>
              <a:rPr lang="en-US" dirty="0" err="1" smtClean="0">
                <a:latin typeface="Times New Roman"/>
                <a:cs typeface="Times New Roman"/>
              </a:rPr>
              <a:t>γ</a:t>
            </a:r>
            <a:r>
              <a:rPr lang="en-US" dirty="0" smtClean="0">
                <a:latin typeface="Times New Roman"/>
                <a:cs typeface="Times New Roman"/>
              </a:rPr>
              <a:t> at 0 and 1 </a:t>
            </a:r>
            <a:r>
              <a:rPr lang="en-US" dirty="0" smtClean="0">
                <a:solidFill>
                  <a:srgbClr val="FF0000"/>
                </a:solidFill>
                <a:latin typeface="Times New Roman"/>
                <a:cs typeface="Times New Roman"/>
              </a:rPr>
              <a:t>mean</a:t>
            </a:r>
            <a:r>
              <a:rPr lang="en-US" dirty="0" smtClean="0">
                <a:latin typeface="Times New Roman"/>
                <a:cs typeface="Times New Roman"/>
              </a:rPr>
              <a:t>?</a:t>
            </a:r>
          </a:p>
          <a:p>
            <a:r>
              <a:rPr lang="en-US" dirty="0" smtClean="0">
                <a:latin typeface="Times New Roman"/>
                <a:cs typeface="Times New Roman"/>
              </a:rPr>
              <a:t>Is </a:t>
            </a:r>
            <a:r>
              <a:rPr lang="en-US" dirty="0" err="1" smtClean="0">
                <a:latin typeface="Times New Roman"/>
                <a:cs typeface="Times New Roman"/>
              </a:rPr>
              <a:t>γ</a:t>
            </a:r>
            <a:r>
              <a:rPr lang="en-US" dirty="0" smtClean="0">
                <a:latin typeface="Times New Roman"/>
                <a:cs typeface="Times New Roman"/>
              </a:rPr>
              <a:t> </a:t>
            </a:r>
            <a:r>
              <a:rPr lang="en-US" dirty="0" smtClean="0">
                <a:solidFill>
                  <a:srgbClr val="FF0000"/>
                </a:solidFill>
                <a:latin typeface="Times New Roman"/>
                <a:cs typeface="Times New Roman"/>
              </a:rPr>
              <a:t>pre-set or tuned</a:t>
            </a:r>
            <a:r>
              <a:rPr lang="en-US" dirty="0" smtClean="0">
                <a:latin typeface="Times New Roman"/>
                <a:cs typeface="Times New Roman"/>
              </a:rPr>
              <a:t>?</a:t>
            </a:r>
            <a:endParaRPr lang="en-US" dirty="0">
              <a:latin typeface="Times New Roman"/>
              <a:cs typeface="Times New Roman"/>
            </a:endParaRPr>
          </a:p>
        </p:txBody>
      </p:sp>
      <p:pic>
        <p:nvPicPr>
          <p:cNvPr id="4" name="Picture 3" descr="numeqnarraytmp2-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7809" y="2794345"/>
            <a:ext cx="1707678" cy="876916"/>
          </a:xfrm>
          <a:prstGeom prst="rect">
            <a:avLst/>
          </a:prstGeom>
        </p:spPr>
      </p:pic>
      <p:pic>
        <p:nvPicPr>
          <p:cNvPr id="5" name="Picture 4" descr="numeqnarraytmp2-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943" y="3041096"/>
            <a:ext cx="4307656" cy="338459"/>
          </a:xfrm>
          <a:prstGeom prst="rect">
            <a:avLst/>
          </a:prstGeom>
        </p:spPr>
      </p:pic>
      <p:sp>
        <p:nvSpPr>
          <p:cNvPr id="6" name="TextBox 5"/>
          <p:cNvSpPr txBox="1"/>
          <p:nvPr/>
        </p:nvSpPr>
        <p:spPr>
          <a:xfrm>
            <a:off x="5340385" y="2968867"/>
            <a:ext cx="362966" cy="461665"/>
          </a:xfrm>
          <a:prstGeom prst="rect">
            <a:avLst/>
          </a:prstGeom>
          <a:noFill/>
        </p:spPr>
        <p:txBody>
          <a:bodyPr wrap="square" rtlCol="0">
            <a:spAutoFit/>
          </a:bodyPr>
          <a:lstStyle/>
          <a:p>
            <a:r>
              <a:rPr lang="en-US" sz="2400" dirty="0"/>
              <a:t>=</a:t>
            </a:r>
          </a:p>
        </p:txBody>
      </p:sp>
    </p:spTree>
    <p:extLst>
      <p:ext uri="{BB962C8B-B14F-4D97-AF65-F5344CB8AC3E}">
        <p14:creationId xmlns:p14="http://schemas.microsoft.com/office/powerpoint/2010/main" val="23457197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Episodic vs. Continuing</a:t>
            </a:r>
            <a:endParaRPr lang="en-US" dirty="0"/>
          </a:p>
        </p:txBody>
      </p:sp>
      <p:sp>
        <p:nvSpPr>
          <p:cNvPr id="3" name="Content Placeholder 2"/>
          <p:cNvSpPr>
            <a:spLocks noGrp="1"/>
          </p:cNvSpPr>
          <p:nvPr>
            <p:ph idx="1"/>
          </p:nvPr>
        </p:nvSpPr>
        <p:spPr/>
        <p:txBody>
          <a:bodyPr/>
          <a:lstStyle/>
          <a:p>
            <a:endParaRPr lang="en-US" dirty="0">
              <a:latin typeface="Times New Roman"/>
              <a:cs typeface="Times New Roman"/>
            </a:endParaRPr>
          </a:p>
        </p:txBody>
      </p:sp>
      <p:pic>
        <p:nvPicPr>
          <p:cNvPr id="4" name="Picture 3" descr="numeqnarraytmp2-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7809" y="2746192"/>
            <a:ext cx="1409700" cy="723900"/>
          </a:xfrm>
          <a:prstGeom prst="rect">
            <a:avLst/>
          </a:prstGeom>
        </p:spPr>
      </p:pic>
      <p:pic>
        <p:nvPicPr>
          <p:cNvPr id="5" name="Picture 4" descr="numeqnarraytmp2-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5688" y="2926734"/>
            <a:ext cx="3556000" cy="279400"/>
          </a:xfrm>
          <a:prstGeom prst="rect">
            <a:avLst/>
          </a:prstGeom>
        </p:spPr>
      </p:pic>
      <p:sp>
        <p:nvSpPr>
          <p:cNvPr id="6" name="TextBox 5"/>
          <p:cNvSpPr txBox="1"/>
          <p:nvPr/>
        </p:nvSpPr>
        <p:spPr>
          <a:xfrm>
            <a:off x="5274179" y="2926734"/>
            <a:ext cx="299631" cy="369332"/>
          </a:xfrm>
          <a:prstGeom prst="rect">
            <a:avLst/>
          </a:prstGeom>
          <a:noFill/>
        </p:spPr>
        <p:txBody>
          <a:bodyPr wrap="none" rtlCol="0">
            <a:spAutoFit/>
          </a:bodyPr>
          <a:lstStyle/>
          <a:p>
            <a:r>
              <a:rPr lang="en-US" dirty="0"/>
              <a:t>=</a:t>
            </a:r>
          </a:p>
        </p:txBody>
      </p:sp>
      <p:pic>
        <p:nvPicPr>
          <p:cNvPr id="9" name="Picture 8" descr="imgtmp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5343" y="5300663"/>
            <a:ext cx="6400800" cy="825500"/>
          </a:xfrm>
          <a:prstGeom prst="rect">
            <a:avLst/>
          </a:prstGeom>
        </p:spPr>
      </p:pic>
    </p:spTree>
    <p:extLst>
      <p:ext uri="{BB962C8B-B14F-4D97-AF65-F5344CB8AC3E}">
        <p14:creationId xmlns:p14="http://schemas.microsoft.com/office/powerpoint/2010/main" val="32668461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Markov Property</a:t>
            </a:r>
            <a:endParaRPr lang="en-US" dirty="0"/>
          </a:p>
        </p:txBody>
      </p:sp>
      <p:sp>
        <p:nvSpPr>
          <p:cNvPr id="3" name="Content Placeholder 2"/>
          <p:cNvSpPr>
            <a:spLocks noGrp="1"/>
          </p:cNvSpPr>
          <p:nvPr>
            <p:ph idx="1"/>
          </p:nvPr>
        </p:nvSpPr>
        <p:spPr/>
        <p:txBody>
          <a:bodyPr/>
          <a:lstStyle/>
          <a:p>
            <a:r>
              <a:rPr lang="en-US" dirty="0" smtClean="0"/>
              <a:t>One-step dynamics</a:t>
            </a:r>
          </a:p>
          <a:p>
            <a:endParaRPr lang="en-US" dirty="0"/>
          </a:p>
          <a:p>
            <a:endParaRPr lang="en-US" dirty="0" smtClean="0"/>
          </a:p>
          <a:p>
            <a:endParaRPr lang="en-US" dirty="0"/>
          </a:p>
          <a:p>
            <a:endParaRPr lang="en-US" dirty="0" smtClean="0"/>
          </a:p>
          <a:p>
            <a:r>
              <a:rPr lang="en-US" dirty="0" smtClean="0"/>
              <a:t>Why useful? Where true?</a:t>
            </a:r>
            <a:endParaRPr lang="en-US" dirty="0"/>
          </a:p>
        </p:txBody>
      </p:sp>
      <p:pic>
        <p:nvPicPr>
          <p:cNvPr id="5" name="Picture 4" descr="numeqtmp1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1276" y="2764150"/>
            <a:ext cx="6337300" cy="279400"/>
          </a:xfrm>
          <a:prstGeom prst="rect">
            <a:avLst/>
          </a:prstGeom>
        </p:spPr>
      </p:pic>
      <p:pic>
        <p:nvPicPr>
          <p:cNvPr id="6" name="Picture 5" descr="numeqtmp1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276" y="3407295"/>
            <a:ext cx="3403600" cy="279400"/>
          </a:xfrm>
          <a:prstGeom prst="rect">
            <a:avLst/>
          </a:prstGeom>
        </p:spPr>
      </p:pic>
    </p:spTree>
    <p:extLst>
      <p:ext uri="{BB962C8B-B14F-4D97-AF65-F5344CB8AC3E}">
        <p14:creationId xmlns:p14="http://schemas.microsoft.com/office/powerpoint/2010/main" val="30877215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Markov Property</a:t>
            </a:r>
            <a:endParaRPr lang="en-US" dirty="0"/>
          </a:p>
        </p:txBody>
      </p:sp>
      <p:sp>
        <p:nvSpPr>
          <p:cNvPr id="3" name="Content Placeholder 2"/>
          <p:cNvSpPr>
            <a:spLocks noGrp="1"/>
          </p:cNvSpPr>
          <p:nvPr>
            <p:ph idx="1"/>
          </p:nvPr>
        </p:nvSpPr>
        <p:spPr/>
        <p:txBody>
          <a:bodyPr/>
          <a:lstStyle/>
          <a:p>
            <a:r>
              <a:rPr lang="en-US" dirty="0" smtClean="0"/>
              <a:t>One-step dynamics</a:t>
            </a:r>
          </a:p>
          <a:p>
            <a:endParaRPr lang="en-US" dirty="0"/>
          </a:p>
          <a:p>
            <a:endParaRPr lang="en-US" dirty="0" smtClean="0"/>
          </a:p>
          <a:p>
            <a:endParaRPr lang="en-US" dirty="0"/>
          </a:p>
          <a:p>
            <a:endParaRPr lang="en-US" dirty="0" smtClean="0"/>
          </a:p>
          <a:p>
            <a:r>
              <a:rPr lang="en-US" dirty="0" smtClean="0">
                <a:solidFill>
                  <a:srgbClr val="FF0000"/>
                </a:solidFill>
              </a:rPr>
              <a:t>Why</a:t>
            </a:r>
            <a:r>
              <a:rPr lang="en-US" dirty="0" smtClean="0"/>
              <a:t> useful? </a:t>
            </a:r>
            <a:r>
              <a:rPr lang="en-US" dirty="0" smtClean="0">
                <a:solidFill>
                  <a:srgbClr val="FF0000"/>
                </a:solidFill>
              </a:rPr>
              <a:t>Where</a:t>
            </a:r>
            <a:r>
              <a:rPr lang="en-US" dirty="0" smtClean="0"/>
              <a:t> would it be true?</a:t>
            </a:r>
            <a:endParaRPr lang="en-US" dirty="0"/>
          </a:p>
        </p:txBody>
      </p:sp>
      <p:pic>
        <p:nvPicPr>
          <p:cNvPr id="5" name="Picture 4" descr="numeqtmp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1276" y="2764150"/>
            <a:ext cx="6337300" cy="279400"/>
          </a:xfrm>
          <a:prstGeom prst="rect">
            <a:avLst/>
          </a:prstGeom>
        </p:spPr>
      </p:pic>
      <p:pic>
        <p:nvPicPr>
          <p:cNvPr id="6" name="Picture 5" descr="numeqtmp1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1276" y="3407295"/>
            <a:ext cx="3403600" cy="279400"/>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3787888070"/>
              </p:ext>
            </p:extLst>
          </p:nvPr>
        </p:nvGraphicFramePr>
        <p:xfrm>
          <a:off x="1201276" y="5427627"/>
          <a:ext cx="5699125" cy="536575"/>
        </p:xfrm>
        <a:graphic>
          <a:graphicData uri="http://schemas.openxmlformats.org/presentationml/2006/ole">
            <mc:AlternateContent xmlns:mc="http://schemas.openxmlformats.org/markup-compatibility/2006">
              <mc:Choice xmlns:v="urn:schemas-microsoft-com:vml" Requires="v">
                <p:oleObj spid="_x0000_s10248" name="Equation" r:id="rId5" imgW="2565400" imgH="241300" progId="Equation.3">
                  <p:embed/>
                </p:oleObj>
              </mc:Choice>
              <mc:Fallback>
                <p:oleObj name="Equation" r:id="rId5" imgW="2565400" imgH="241300" progId="Equation.3">
                  <p:embed/>
                  <p:pic>
                    <p:nvPicPr>
                      <p:cNvPr id="0" name=""/>
                      <p:cNvPicPr/>
                      <p:nvPr/>
                    </p:nvPicPr>
                    <p:blipFill>
                      <a:blip r:embed="rId6"/>
                      <a:stretch>
                        <a:fillRect/>
                      </a:stretch>
                    </p:blipFill>
                    <p:spPr>
                      <a:xfrm>
                        <a:off x="1201276" y="5427627"/>
                        <a:ext cx="5699125" cy="536575"/>
                      </a:xfrm>
                      <a:prstGeom prst="rect">
                        <a:avLst/>
                      </a:prstGeom>
                    </p:spPr>
                  </p:pic>
                </p:oleObj>
              </mc:Fallback>
            </mc:AlternateContent>
          </a:graphicData>
        </a:graphic>
      </p:graphicFrame>
    </p:spTree>
    <p:extLst>
      <p:ext uri="{BB962C8B-B14F-4D97-AF65-F5344CB8AC3E}">
        <p14:creationId xmlns:p14="http://schemas.microsoft.com/office/powerpoint/2010/main" val="11199016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Side project: Chess</a:t>
            </a:r>
          </a:p>
          <a:p>
            <a:pPr lvl="1"/>
            <a:r>
              <a:rPr lang="en-US" dirty="0" smtClean="0"/>
              <a:t>“~10^60 legitimate states”</a:t>
            </a:r>
          </a:p>
          <a:p>
            <a:pPr lvl="1"/>
            <a:r>
              <a:rPr lang="en-US" dirty="0" smtClean="0"/>
              <a:t>Make the state Markov?</a:t>
            </a:r>
          </a:p>
          <a:p>
            <a:pPr lvl="1"/>
            <a:r>
              <a:rPr lang="en-US" dirty="0" smtClean="0"/>
              <a:t>“Maybe a value function grid world that gives a big reward for getting to where the king is”</a:t>
            </a:r>
          </a:p>
          <a:p>
            <a:pPr lvl="1"/>
            <a:endParaRPr lang="en-US" dirty="0" smtClean="0"/>
          </a:p>
          <a:p>
            <a:pPr lvl="1"/>
            <a:endParaRPr lang="en-US" dirty="0"/>
          </a:p>
        </p:txBody>
      </p:sp>
    </p:spTree>
    <p:extLst>
      <p:ext uri="{BB962C8B-B14F-4D97-AF65-F5344CB8AC3E}">
        <p14:creationId xmlns:p14="http://schemas.microsoft.com/office/powerpoint/2010/main" val="3936227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Recycling Robot Transition Graph</a:t>
            </a:r>
            <a:endParaRPr lang="en-US" dirty="0"/>
          </a:p>
        </p:txBody>
      </p:sp>
      <p:pic>
        <p:nvPicPr>
          <p:cNvPr id="4" name="Picture 3" descr="figtmp9.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966" y="2179585"/>
            <a:ext cx="8431833" cy="4192879"/>
          </a:xfrm>
          <a:prstGeom prst="rect">
            <a:avLst/>
          </a:prstGeom>
        </p:spPr>
      </p:pic>
    </p:spTree>
    <p:extLst>
      <p:ext uri="{BB962C8B-B14F-4D97-AF65-F5344CB8AC3E}">
        <p14:creationId xmlns:p14="http://schemas.microsoft.com/office/powerpoint/2010/main" val="5189727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257</TotalTime>
  <Words>522</Words>
  <Application>Microsoft Macintosh PowerPoint</Application>
  <PresentationFormat>On-screen Show (4:3)</PresentationFormat>
  <Paragraphs>128</Paragraphs>
  <Slides>21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Office Theme</vt:lpstr>
      <vt:lpstr>Microsoft Equation</vt:lpstr>
      <vt:lpstr>PowerPoint Presentation</vt:lpstr>
      <vt:lpstr>Sutton &amp; Barto: Chapter 3</vt:lpstr>
      <vt:lpstr>PowerPoint Presentation</vt:lpstr>
      <vt:lpstr>Discounting</vt:lpstr>
      <vt:lpstr>Episodic vs. Continuing</vt:lpstr>
      <vt:lpstr>Markov Property</vt:lpstr>
      <vt:lpstr>Markov Property</vt:lpstr>
      <vt:lpstr>PowerPoint Presentation</vt:lpstr>
      <vt:lpstr>Recycling Robot Transition Graph</vt:lpstr>
      <vt:lpstr>Value Functions</vt:lpstr>
      <vt:lpstr>Value Functions</vt:lpstr>
      <vt:lpstr>PowerPoint Presentation</vt:lpstr>
      <vt:lpstr>Value Functions</vt:lpstr>
      <vt:lpstr>Value Functions</vt:lpstr>
      <vt:lpstr>Value Functions</vt:lpstr>
      <vt:lpstr>Optimal Value Functions</vt:lpstr>
      <vt:lpstr>Optimal Value Functions</vt:lpstr>
      <vt:lpstr>Optimal Value Functions</vt:lpstr>
      <vt:lpstr>Optimal Value Functions</vt:lpstr>
      <vt:lpstr>Next Up</vt:lpstr>
      <vt:lpstr>Policy Iteration</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Sutton &amp; Barto: Chapter 3</dc:title>
  <dc:creator>Matthew Taylor</dc:creator>
  <cp:lastModifiedBy>Matthew Taylor</cp:lastModifiedBy>
  <cp:revision>13</cp:revision>
  <dcterms:created xsi:type="dcterms:W3CDTF">2014-01-23T15:31:51Z</dcterms:created>
  <dcterms:modified xsi:type="dcterms:W3CDTF">2014-01-23T19:49:38Z</dcterms:modified>
</cp:coreProperties>
</file>