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294" r:id="rId4"/>
    <p:sldId id="295" r:id="rId5"/>
    <p:sldId id="292" r:id="rId6"/>
    <p:sldId id="296" r:id="rId7"/>
    <p:sldId id="297" r:id="rId8"/>
    <p:sldId id="298" r:id="rId9"/>
    <p:sldId id="293" r:id="rId10"/>
    <p:sldId id="299" r:id="rId11"/>
    <p:sldId id="302" r:id="rId12"/>
    <p:sldId id="303" r:id="rId13"/>
    <p:sldId id="301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3" r:id="rId23"/>
    <p:sldId id="314" r:id="rId24"/>
    <p:sldId id="315" r:id="rId25"/>
    <p:sldId id="312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290" r:id="rId34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>
      <p:cViewPr varScale="1">
        <p:scale>
          <a:sx n="76" d="100"/>
          <a:sy n="76" d="100"/>
        </p:scale>
        <p:origin x="-786" y="-9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442015-AC73-4B43-BA86-61E664F58C2F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8B8C96-0F6E-4BB9-BF4B-B3628150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80FABFB-0EB7-4065-A973-863BECFB6B6C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D67E89-0C73-4E54-B11E-4D748DE1B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115792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17"/>
          <p:cNvSpPr/>
          <p:nvPr/>
        </p:nvSpPr>
        <p:spPr>
          <a:xfrm>
            <a:off x="11274425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8"/>
          <p:cNvSpPr/>
          <p:nvPr/>
        </p:nvSpPr>
        <p:spPr>
          <a:xfrm>
            <a:off x="12192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9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9" name="Straight Connector 21"/>
          <p:cNvCxnSpPr/>
          <p:nvPr/>
        </p:nvCxnSpPr>
        <p:spPr bwMode="white">
          <a:xfrm>
            <a:off x="1157287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2"/>
          <p:cNvSpPr/>
          <p:nvPr/>
        </p:nvSpPr>
        <p:spPr>
          <a:xfrm>
            <a:off x="0" y="5643563"/>
            <a:ext cx="1216025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11" name="Straight Connector 23"/>
          <p:cNvCxnSpPr/>
          <p:nvPr/>
        </p:nvCxnSpPr>
        <p:spPr bwMode="white">
          <a:xfrm>
            <a:off x="12192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4"/>
          <p:cNvCxnSpPr/>
          <p:nvPr/>
        </p:nvCxnSpPr>
        <p:spPr bwMode="white">
          <a:xfrm>
            <a:off x="0" y="5630863"/>
            <a:ext cx="18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>
            <a:off x="276225" y="6032500"/>
            <a:ext cx="593725" cy="519113"/>
          </a:xfrm>
          <a:custGeom>
            <a:avLst/>
            <a:gdLst>
              <a:gd name="T0" fmla="*/ 572302 w 426"/>
              <a:gd name="T1" fmla="*/ 0 h 372"/>
              <a:gd name="T2" fmla="*/ 125322 w 426"/>
              <a:gd name="T3" fmla="*/ 0 h 372"/>
              <a:gd name="T4" fmla="*/ 4177 w 426"/>
              <a:gd name="T5" fmla="*/ 89321 h 372"/>
              <a:gd name="T6" fmla="*/ 16710 w 426"/>
              <a:gd name="T7" fmla="*/ 115838 h 372"/>
              <a:gd name="T8" fmla="*/ 23672 w 426"/>
              <a:gd name="T9" fmla="*/ 115838 h 372"/>
              <a:gd name="T10" fmla="*/ 43166 w 426"/>
              <a:gd name="T11" fmla="*/ 101881 h 372"/>
              <a:gd name="T12" fmla="*/ 125322 w 426"/>
              <a:gd name="T13" fmla="*/ 41869 h 372"/>
              <a:gd name="T14" fmla="*/ 182413 w 426"/>
              <a:gd name="T15" fmla="*/ 41869 h 372"/>
              <a:gd name="T16" fmla="*/ 84940 w 426"/>
              <a:gd name="T17" fmla="*/ 466142 h 372"/>
              <a:gd name="T18" fmla="*/ 84940 w 426"/>
              <a:gd name="T19" fmla="*/ 495450 h 372"/>
              <a:gd name="T20" fmla="*/ 100257 w 426"/>
              <a:gd name="T21" fmla="*/ 501033 h 372"/>
              <a:gd name="T22" fmla="*/ 115574 w 426"/>
              <a:gd name="T23" fmla="*/ 495450 h 372"/>
              <a:gd name="T24" fmla="*/ 224186 w 426"/>
              <a:gd name="T25" fmla="*/ 41869 h 372"/>
              <a:gd name="T26" fmla="*/ 378750 w 426"/>
              <a:gd name="T27" fmla="*/ 41869 h 372"/>
              <a:gd name="T28" fmla="*/ 352293 w 426"/>
              <a:gd name="T29" fmla="*/ 376821 h 372"/>
              <a:gd name="T30" fmla="*/ 385712 w 426"/>
              <a:gd name="T31" fmla="*/ 495450 h 372"/>
              <a:gd name="T32" fmla="*/ 448373 w 426"/>
              <a:gd name="T33" fmla="*/ 519176 h 372"/>
              <a:gd name="T34" fmla="*/ 466475 w 426"/>
              <a:gd name="T35" fmla="*/ 517780 h 372"/>
              <a:gd name="T36" fmla="*/ 580657 w 426"/>
              <a:gd name="T37" fmla="*/ 390778 h 372"/>
              <a:gd name="T38" fmla="*/ 565340 w 426"/>
              <a:gd name="T39" fmla="*/ 365656 h 372"/>
              <a:gd name="T40" fmla="*/ 540275 w 426"/>
              <a:gd name="T41" fmla="*/ 381008 h 372"/>
              <a:gd name="T42" fmla="*/ 460905 w 426"/>
              <a:gd name="T43" fmla="*/ 475911 h 372"/>
              <a:gd name="T44" fmla="*/ 414954 w 426"/>
              <a:gd name="T45" fmla="*/ 464746 h 372"/>
              <a:gd name="T46" fmla="*/ 394067 w 426"/>
              <a:gd name="T47" fmla="*/ 379613 h 372"/>
              <a:gd name="T48" fmla="*/ 420524 w 426"/>
              <a:gd name="T49" fmla="*/ 41869 h 372"/>
              <a:gd name="T50" fmla="*/ 572302 w 426"/>
              <a:gd name="T51" fmla="*/ 41869 h 372"/>
              <a:gd name="T52" fmla="*/ 593189 w 426"/>
              <a:gd name="T53" fmla="*/ 20935 h 372"/>
              <a:gd name="T54" fmla="*/ 572302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E22D3-396F-4409-B61F-1F701BEC8F82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D37F7A-5841-4359-BB6E-259D3CA2FE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992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4728-97B7-41CE-B106-6398CFDDD40F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B5092-D2BA-4AEC-ACFB-0690FFCFA3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079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17"/>
          <p:cNvSpPr/>
          <p:nvPr/>
        </p:nvSpPr>
        <p:spPr>
          <a:xfrm>
            <a:off x="61753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9"/>
          <p:cNvSpPr/>
          <p:nvPr/>
        </p:nvSpPr>
        <p:spPr>
          <a:xfrm>
            <a:off x="617538" y="736600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8" name="Straight Connector 20"/>
          <p:cNvCxnSpPr/>
          <p:nvPr/>
        </p:nvCxnSpPr>
        <p:spPr bwMode="white">
          <a:xfrm>
            <a:off x="617538" y="7366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/>
        </p:nvCxnSpPr>
        <p:spPr bwMode="white">
          <a:xfrm>
            <a:off x="617538" y="13462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"/>
          <p:cNvSpPr>
            <a:spLocks/>
          </p:cNvSpPr>
          <p:nvPr/>
        </p:nvSpPr>
        <p:spPr bwMode="white">
          <a:xfrm rot="5400000">
            <a:off x="756445" y="897731"/>
            <a:ext cx="334962" cy="295275"/>
          </a:xfrm>
          <a:custGeom>
            <a:avLst/>
            <a:gdLst>
              <a:gd name="T0" fmla="*/ 324191 w 426"/>
              <a:gd name="T1" fmla="*/ 0 h 372"/>
              <a:gd name="T2" fmla="*/ 70991 w 426"/>
              <a:gd name="T3" fmla="*/ 0 h 372"/>
              <a:gd name="T4" fmla="*/ 2366 w 426"/>
              <a:gd name="T5" fmla="*/ 50597 h 372"/>
              <a:gd name="T6" fmla="*/ 9465 w 426"/>
              <a:gd name="T7" fmla="*/ 65618 h 372"/>
              <a:gd name="T8" fmla="*/ 13409 w 426"/>
              <a:gd name="T9" fmla="*/ 65618 h 372"/>
              <a:gd name="T10" fmla="*/ 24452 w 426"/>
              <a:gd name="T11" fmla="*/ 57713 h 372"/>
              <a:gd name="T12" fmla="*/ 70991 w 426"/>
              <a:gd name="T13" fmla="*/ 23718 h 372"/>
              <a:gd name="T14" fmla="*/ 103331 w 426"/>
              <a:gd name="T15" fmla="*/ 23718 h 372"/>
              <a:gd name="T16" fmla="*/ 48116 w 426"/>
              <a:gd name="T17" fmla="*/ 264055 h 372"/>
              <a:gd name="T18" fmla="*/ 48116 w 426"/>
              <a:gd name="T19" fmla="*/ 280657 h 372"/>
              <a:gd name="T20" fmla="*/ 56793 w 426"/>
              <a:gd name="T21" fmla="*/ 283819 h 372"/>
              <a:gd name="T22" fmla="*/ 65469 w 426"/>
              <a:gd name="T23" fmla="*/ 280657 h 372"/>
              <a:gd name="T24" fmla="*/ 126995 w 426"/>
              <a:gd name="T25" fmla="*/ 23718 h 372"/>
              <a:gd name="T26" fmla="*/ 214550 w 426"/>
              <a:gd name="T27" fmla="*/ 23718 h 372"/>
              <a:gd name="T28" fmla="*/ 199563 w 426"/>
              <a:gd name="T29" fmla="*/ 213458 h 372"/>
              <a:gd name="T30" fmla="*/ 218494 w 426"/>
              <a:gd name="T31" fmla="*/ 280657 h 372"/>
              <a:gd name="T32" fmla="*/ 253989 w 426"/>
              <a:gd name="T33" fmla="*/ 294097 h 372"/>
              <a:gd name="T34" fmla="*/ 264243 w 426"/>
              <a:gd name="T35" fmla="*/ 293306 h 372"/>
              <a:gd name="T36" fmla="*/ 328924 w 426"/>
              <a:gd name="T37" fmla="*/ 221363 h 372"/>
              <a:gd name="T38" fmla="*/ 320247 w 426"/>
              <a:gd name="T39" fmla="*/ 207133 h 372"/>
              <a:gd name="T40" fmla="*/ 306049 w 426"/>
              <a:gd name="T41" fmla="*/ 215829 h 372"/>
              <a:gd name="T42" fmla="*/ 261088 w 426"/>
              <a:gd name="T43" fmla="*/ 269589 h 372"/>
              <a:gd name="T44" fmla="*/ 235058 w 426"/>
              <a:gd name="T45" fmla="*/ 263264 h 372"/>
              <a:gd name="T46" fmla="*/ 223227 w 426"/>
              <a:gd name="T47" fmla="*/ 215039 h 372"/>
              <a:gd name="T48" fmla="*/ 238213 w 426"/>
              <a:gd name="T49" fmla="*/ 23718 h 372"/>
              <a:gd name="T50" fmla="*/ 324191 w 426"/>
              <a:gd name="T51" fmla="*/ 23718 h 372"/>
              <a:gd name="T52" fmla="*/ 336023 w 426"/>
              <a:gd name="T53" fmla="*/ 11859 h 372"/>
              <a:gd name="T54" fmla="*/ 324191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1" name="Straight Connector 23"/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D39B-AF65-4F8B-A083-00CAEABE8700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1A2C8-CB42-45E3-9A97-A628BAFF8C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046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4E8E-2FD1-47BE-A0CE-94915BB313BA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A98B4-D03E-415D-BE32-228C7755A1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630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115792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17"/>
          <p:cNvSpPr/>
          <p:nvPr/>
        </p:nvSpPr>
        <p:spPr>
          <a:xfrm>
            <a:off x="11274425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8"/>
          <p:cNvSpPr/>
          <p:nvPr/>
        </p:nvSpPr>
        <p:spPr>
          <a:xfrm>
            <a:off x="12160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9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8" name="Straight Connector 20"/>
          <p:cNvCxnSpPr/>
          <p:nvPr/>
        </p:nvCxnSpPr>
        <p:spPr bwMode="white">
          <a:xfrm>
            <a:off x="1157287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/>
          <p:nvPr/>
        </p:nvSpPr>
        <p:spPr>
          <a:xfrm>
            <a:off x="0" y="5643563"/>
            <a:ext cx="1216025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Pi"/>
          <p:cNvSpPr>
            <a:spLocks/>
          </p:cNvSpPr>
          <p:nvPr/>
        </p:nvSpPr>
        <p:spPr bwMode="white">
          <a:xfrm>
            <a:off x="276225" y="6032500"/>
            <a:ext cx="593725" cy="519113"/>
          </a:xfrm>
          <a:custGeom>
            <a:avLst/>
            <a:gdLst>
              <a:gd name="T0" fmla="*/ 572302 w 426"/>
              <a:gd name="T1" fmla="*/ 0 h 372"/>
              <a:gd name="T2" fmla="*/ 125322 w 426"/>
              <a:gd name="T3" fmla="*/ 0 h 372"/>
              <a:gd name="T4" fmla="*/ 4177 w 426"/>
              <a:gd name="T5" fmla="*/ 89321 h 372"/>
              <a:gd name="T6" fmla="*/ 16710 w 426"/>
              <a:gd name="T7" fmla="*/ 115838 h 372"/>
              <a:gd name="T8" fmla="*/ 23672 w 426"/>
              <a:gd name="T9" fmla="*/ 115838 h 372"/>
              <a:gd name="T10" fmla="*/ 43166 w 426"/>
              <a:gd name="T11" fmla="*/ 101881 h 372"/>
              <a:gd name="T12" fmla="*/ 125322 w 426"/>
              <a:gd name="T13" fmla="*/ 41869 h 372"/>
              <a:gd name="T14" fmla="*/ 182413 w 426"/>
              <a:gd name="T15" fmla="*/ 41869 h 372"/>
              <a:gd name="T16" fmla="*/ 84940 w 426"/>
              <a:gd name="T17" fmla="*/ 466142 h 372"/>
              <a:gd name="T18" fmla="*/ 84940 w 426"/>
              <a:gd name="T19" fmla="*/ 495450 h 372"/>
              <a:gd name="T20" fmla="*/ 100257 w 426"/>
              <a:gd name="T21" fmla="*/ 501033 h 372"/>
              <a:gd name="T22" fmla="*/ 115574 w 426"/>
              <a:gd name="T23" fmla="*/ 495450 h 372"/>
              <a:gd name="T24" fmla="*/ 224186 w 426"/>
              <a:gd name="T25" fmla="*/ 41869 h 372"/>
              <a:gd name="T26" fmla="*/ 378750 w 426"/>
              <a:gd name="T27" fmla="*/ 41869 h 372"/>
              <a:gd name="T28" fmla="*/ 352293 w 426"/>
              <a:gd name="T29" fmla="*/ 376821 h 372"/>
              <a:gd name="T30" fmla="*/ 385712 w 426"/>
              <a:gd name="T31" fmla="*/ 495450 h 372"/>
              <a:gd name="T32" fmla="*/ 448373 w 426"/>
              <a:gd name="T33" fmla="*/ 519176 h 372"/>
              <a:gd name="T34" fmla="*/ 466475 w 426"/>
              <a:gd name="T35" fmla="*/ 517780 h 372"/>
              <a:gd name="T36" fmla="*/ 580657 w 426"/>
              <a:gd name="T37" fmla="*/ 390778 h 372"/>
              <a:gd name="T38" fmla="*/ 565340 w 426"/>
              <a:gd name="T39" fmla="*/ 365656 h 372"/>
              <a:gd name="T40" fmla="*/ 540275 w 426"/>
              <a:gd name="T41" fmla="*/ 381008 h 372"/>
              <a:gd name="T42" fmla="*/ 460905 w 426"/>
              <a:gd name="T43" fmla="*/ 475911 h 372"/>
              <a:gd name="T44" fmla="*/ 414954 w 426"/>
              <a:gd name="T45" fmla="*/ 464746 h 372"/>
              <a:gd name="T46" fmla="*/ 394067 w 426"/>
              <a:gd name="T47" fmla="*/ 379613 h 372"/>
              <a:gd name="T48" fmla="*/ 420524 w 426"/>
              <a:gd name="T49" fmla="*/ 41869 h 372"/>
              <a:gd name="T50" fmla="*/ 572302 w 426"/>
              <a:gd name="T51" fmla="*/ 41869 h 372"/>
              <a:gd name="T52" fmla="*/ 593189 w 426"/>
              <a:gd name="T53" fmla="*/ 20935 h 372"/>
              <a:gd name="T54" fmla="*/ 572302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ru-RU"/>
          </a:p>
        </p:txBody>
      </p:sp>
      <p:cxnSp>
        <p:nvCxnSpPr>
          <p:cNvPr id="11" name="Straight Connector 23"/>
          <p:cNvCxnSpPr/>
          <p:nvPr/>
        </p:nvCxnSpPr>
        <p:spPr bwMode="white">
          <a:xfrm>
            <a:off x="121602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4"/>
          <p:cNvSpPr/>
          <p:nvPr/>
        </p:nvSpPr>
        <p:spPr>
          <a:xfrm>
            <a:off x="11579225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25"/>
          <p:cNvSpPr/>
          <p:nvPr/>
        </p:nvSpPr>
        <p:spPr>
          <a:xfrm>
            <a:off x="11274425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Rectangle 26"/>
          <p:cNvSpPr/>
          <p:nvPr/>
        </p:nvSpPr>
        <p:spPr>
          <a:xfrm>
            <a:off x="1219200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Rectangle 27"/>
          <p:cNvSpPr/>
          <p:nvPr/>
        </p:nvSpPr>
        <p:spPr>
          <a:xfrm>
            <a:off x="0" y="0"/>
            <a:ext cx="12192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Rectangle 28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17" name="Straight Connector 29"/>
          <p:cNvCxnSpPr/>
          <p:nvPr/>
        </p:nvCxnSpPr>
        <p:spPr bwMode="white">
          <a:xfrm>
            <a:off x="11572875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0"/>
          <p:cNvSpPr/>
          <p:nvPr/>
        </p:nvSpPr>
        <p:spPr>
          <a:xfrm>
            <a:off x="0" y="0"/>
            <a:ext cx="1216025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19" name="Straight Connector 31"/>
          <p:cNvCxnSpPr/>
          <p:nvPr/>
        </p:nvCxnSpPr>
        <p:spPr bwMode="white">
          <a:xfrm>
            <a:off x="1219200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7A3DFA-AE27-4E97-9A28-CE37E0262C21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EFB2D-AC49-46FE-A043-1E62457D0A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349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62A3-ACC1-4174-9745-9196E39B8A10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8F79-0F69-4421-906F-9DE9583691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117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01F8-6C0F-4AE3-9681-752A7C27C3F6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8B674-370E-48E0-BC4F-0CA85FE809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19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4B0C-4BFE-44A6-B742-EB0DF6BA145F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BBA91-230D-444F-92A2-917A5A040F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870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625475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Rectangle 17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4" name="Straight Connector 18"/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9"/>
          <p:cNvSpPr/>
          <p:nvPr/>
        </p:nvSpPr>
        <p:spPr>
          <a:xfrm>
            <a:off x="10969625" y="0"/>
            <a:ext cx="922338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20"/>
          <p:cNvSpPr/>
          <p:nvPr/>
        </p:nvSpPr>
        <p:spPr>
          <a:xfrm>
            <a:off x="11891963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6A4A-1E74-41F3-A7A8-673260412295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0DF44E-5714-4CFB-9AF2-454A090FF9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803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>
          <a:xfrm>
            <a:off x="622300" y="0"/>
            <a:ext cx="414655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7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7" name="Straight Connector 18"/>
          <p:cNvCxnSpPr/>
          <p:nvPr/>
        </p:nvCxnSpPr>
        <p:spPr bwMode="white">
          <a:xfrm>
            <a:off x="6223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/>
          <p:nvPr/>
        </p:nvSpPr>
        <p:spPr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BB24-0607-416F-A6BB-37A5B6E8D6B1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9D22-21F2-4CD8-85E7-1A19D76F01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9410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7"/>
          <p:cNvSpPr/>
          <p:nvPr/>
        </p:nvSpPr>
        <p:spPr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8"/>
          <p:cNvSpPr/>
          <p:nvPr/>
        </p:nvSpPr>
        <p:spPr>
          <a:xfrm>
            <a:off x="4875213" y="0"/>
            <a:ext cx="70167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8" name="Straight Connector 19"/>
          <p:cNvCxnSpPr/>
          <p:nvPr/>
        </p:nvCxnSpPr>
        <p:spPr bwMode="white">
          <a:xfrm>
            <a:off x="118792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AE10-9F7F-4CDA-8D23-4E604BDEED5B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C1FC-BBC3-4568-AFED-65EC3EE8E9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758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53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7538" y="736600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538" y="7366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538" y="13462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Pi"/>
          <p:cNvSpPr>
            <a:spLocks/>
          </p:cNvSpPr>
          <p:nvPr/>
        </p:nvSpPr>
        <p:spPr bwMode="white">
          <a:xfrm>
            <a:off x="755650" y="898525"/>
            <a:ext cx="336550" cy="293688"/>
          </a:xfrm>
          <a:custGeom>
            <a:avLst/>
            <a:gdLst>
              <a:gd name="T0" fmla="*/ 324191 w 426"/>
              <a:gd name="T1" fmla="*/ 0 h 372"/>
              <a:gd name="T2" fmla="*/ 70991 w 426"/>
              <a:gd name="T3" fmla="*/ 0 h 372"/>
              <a:gd name="T4" fmla="*/ 2366 w 426"/>
              <a:gd name="T5" fmla="*/ 50597 h 372"/>
              <a:gd name="T6" fmla="*/ 9465 w 426"/>
              <a:gd name="T7" fmla="*/ 65618 h 372"/>
              <a:gd name="T8" fmla="*/ 13409 w 426"/>
              <a:gd name="T9" fmla="*/ 65618 h 372"/>
              <a:gd name="T10" fmla="*/ 24452 w 426"/>
              <a:gd name="T11" fmla="*/ 57713 h 372"/>
              <a:gd name="T12" fmla="*/ 70991 w 426"/>
              <a:gd name="T13" fmla="*/ 23718 h 372"/>
              <a:gd name="T14" fmla="*/ 103331 w 426"/>
              <a:gd name="T15" fmla="*/ 23718 h 372"/>
              <a:gd name="T16" fmla="*/ 48116 w 426"/>
              <a:gd name="T17" fmla="*/ 264055 h 372"/>
              <a:gd name="T18" fmla="*/ 48116 w 426"/>
              <a:gd name="T19" fmla="*/ 280657 h 372"/>
              <a:gd name="T20" fmla="*/ 56793 w 426"/>
              <a:gd name="T21" fmla="*/ 283819 h 372"/>
              <a:gd name="T22" fmla="*/ 65469 w 426"/>
              <a:gd name="T23" fmla="*/ 280657 h 372"/>
              <a:gd name="T24" fmla="*/ 126995 w 426"/>
              <a:gd name="T25" fmla="*/ 23718 h 372"/>
              <a:gd name="T26" fmla="*/ 214550 w 426"/>
              <a:gd name="T27" fmla="*/ 23718 h 372"/>
              <a:gd name="T28" fmla="*/ 199563 w 426"/>
              <a:gd name="T29" fmla="*/ 213458 h 372"/>
              <a:gd name="T30" fmla="*/ 218494 w 426"/>
              <a:gd name="T31" fmla="*/ 280657 h 372"/>
              <a:gd name="T32" fmla="*/ 253989 w 426"/>
              <a:gd name="T33" fmla="*/ 294097 h 372"/>
              <a:gd name="T34" fmla="*/ 264243 w 426"/>
              <a:gd name="T35" fmla="*/ 293306 h 372"/>
              <a:gd name="T36" fmla="*/ 328924 w 426"/>
              <a:gd name="T37" fmla="*/ 221363 h 372"/>
              <a:gd name="T38" fmla="*/ 320247 w 426"/>
              <a:gd name="T39" fmla="*/ 207133 h 372"/>
              <a:gd name="T40" fmla="*/ 306049 w 426"/>
              <a:gd name="T41" fmla="*/ 215829 h 372"/>
              <a:gd name="T42" fmla="*/ 261088 w 426"/>
              <a:gd name="T43" fmla="*/ 269589 h 372"/>
              <a:gd name="T44" fmla="*/ 235058 w 426"/>
              <a:gd name="T45" fmla="*/ 263264 h 372"/>
              <a:gd name="T46" fmla="*/ 223227 w 426"/>
              <a:gd name="T47" fmla="*/ 215039 h 372"/>
              <a:gd name="T48" fmla="*/ 238213 w 426"/>
              <a:gd name="T49" fmla="*/ 23718 h 372"/>
              <a:gd name="T50" fmla="*/ 324191 w 426"/>
              <a:gd name="T51" fmla="*/ 23718 h 372"/>
              <a:gd name="T52" fmla="*/ 336023 w 426"/>
              <a:gd name="T53" fmla="*/ 11859 h 372"/>
              <a:gd name="T54" fmla="*/ 324191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593850" y="177800"/>
            <a:ext cx="97821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93850" y="1600200"/>
            <a:ext cx="9782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013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cap="all" baseline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E4EA19-52F1-449C-A5B7-F0345B69E71E}" type="datetime1">
              <a:rPr lang="en-US"/>
              <a:pPr>
                <a:defRPr/>
              </a:pPr>
              <a:t>4/2/2014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063" y="6356350"/>
            <a:ext cx="397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425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9AA9"/>
                </a:solidFill>
              </a:defRPr>
            </a:lvl1pPr>
          </a:lstStyle>
          <a:p>
            <a:fld id="{FBEF39FD-6342-4FBC-AA85-F32C8DD4E4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5404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itchFamily="34" charset="0"/>
        </a:defRPr>
      </a:lvl9pPr>
    </p:titleStyle>
    <p:bodyStyle>
      <a:lvl1pPr marL="246063" indent="-246063" algn="l" rtl="0" fontAlgn="base">
        <a:lnSpc>
          <a:spcPct val="90000"/>
        </a:lnSpc>
        <a:spcBef>
          <a:spcPts val="1400"/>
        </a:spcBef>
        <a:spcAft>
          <a:spcPct val="0"/>
        </a:spcAft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mmde/mmdeaaai2002.pdf" TargetMode="External"/><Relationship Id="rId2" Type="http://schemas.openxmlformats.org/officeDocument/2006/relationships/hyperlink" Target="http://www.sce.carleton.ca/faculty/schwartz/RCTI/Seminar%20Day/Autonomous%20vehicles/theses/dinnissen-thes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personal.acfr.usyd.edu.au/nebot/publications/slam/IJRR_slam.htm" TargetMode="External"/><Relationship Id="rId4" Type="http://schemas.openxmlformats.org/officeDocument/2006/relationships/hyperlink" Target="http://www.sciencedirect.com/science/article/pii/S0921889009001481?via=ihub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428875" y="1600200"/>
            <a:ext cx="8329613" cy="2679700"/>
          </a:xfrm>
        </p:spPr>
        <p:txBody>
          <a:bodyPr/>
          <a:lstStyle/>
          <a:p>
            <a:r>
              <a:rPr lang="en-US" b="1" dirty="0" smtClean="0"/>
              <a:t>SLAM</a:t>
            </a:r>
            <a:endParaRPr lang="en-US" dirty="0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428875" y="4344988"/>
            <a:ext cx="7516813" cy="11160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Simultaneous Localization and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fld id="{6075D1AD-8F4A-49E2-A9D2-008DA259935B}" type="slidenum">
              <a:rPr lang="ru-RU">
                <a:solidFill>
                  <a:schemeClr val="bg1"/>
                </a:solidFill>
              </a:rPr>
              <a:pPr/>
              <a:t>1</a:t>
            </a:fld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code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024063"/>
            <a:ext cx="5896988" cy="370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04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SLAM problem we try to build a map.</a:t>
            </a:r>
          </a:p>
          <a:p>
            <a:r>
              <a:rPr lang="en-US" dirty="0" smtClean="0"/>
              <a:t>Most common methods:</a:t>
            </a:r>
          </a:p>
          <a:p>
            <a:pPr lvl="1"/>
            <a:r>
              <a:rPr lang="en-US" dirty="0" smtClean="0"/>
              <a:t>Kalman filters (Normal distribution in high-dimensional space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65125" lvl="1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Particle filter (</a:t>
            </a:r>
            <a:r>
              <a:rPr lang="en-US" dirty="0" smtClean="0">
                <a:solidFill>
                  <a:srgbClr val="FF0000"/>
                </a:solidFill>
              </a:rPr>
              <a:t>what a particle represents here?</a:t>
            </a:r>
            <a:r>
              <a:rPr lang="en-US" b="1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2996952"/>
            <a:ext cx="8520406" cy="9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25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FastSLAM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try to determine robot and landmarks locations based on control and sensor data</a:t>
                </a:r>
              </a:p>
              <a:p>
                <a:r>
                  <a:rPr lang="en-US" dirty="0" smtClean="0"/>
                  <a:t>N particles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Robot position </a:t>
                </a:r>
              </a:p>
              <a:p>
                <a:pPr lvl="1"/>
                <a:r>
                  <a:rPr lang="en-US" dirty="0" smtClean="0"/>
                  <a:t>Gaussian distribution for each of </a:t>
                </a:r>
                <a:r>
                  <a:rPr lang="en-US" b="1" dirty="0" smtClean="0"/>
                  <a:t>K</a:t>
                </a:r>
                <a:r>
                  <a:rPr lang="en-US" dirty="0" smtClean="0"/>
                  <a:t> landmarks</a:t>
                </a:r>
              </a:p>
              <a:p>
                <a:r>
                  <a:rPr lang="en-US" dirty="0" smtClean="0"/>
                  <a:t>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Space complexity - 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0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FastSLAM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If we know the path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independent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268759"/>
            <a:ext cx="5360643" cy="45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073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FastSLAM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)∏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have K+1 problems:</a:t>
                </a:r>
              </a:p>
              <a:p>
                <a:r>
                  <a:rPr lang="en-US" dirty="0" smtClean="0"/>
                  <a:t>Estimation of the path </a:t>
                </a:r>
              </a:p>
              <a:p>
                <a:r>
                  <a:rPr lang="en-US" dirty="0" smtClean="0"/>
                  <a:t>Estimation of landmarks location made using Kalman filter.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32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FastSLAM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Weights calculation:</a:t>
                </a:r>
              </a:p>
              <a:p>
                <a:r>
                  <a:rPr lang="en-US" dirty="0" smtClean="0"/>
                  <a:t>Position of a landmark is modeled by Gaussian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~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~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92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FastSLAM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FastSLAM saves landmark positions in a balanced binary tree.</a:t>
                </a:r>
              </a:p>
              <a:p>
                <a:r>
                  <a:rPr lang="en-US" dirty="0" smtClean="0"/>
                  <a:t>Size of the tree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Sampled particle </a:t>
                </a:r>
                <a:r>
                  <a:rPr lang="en-US" dirty="0" smtClean="0"/>
                  <a:t>differs </a:t>
                </a:r>
                <a:r>
                  <a:rPr lang="en-US" dirty="0" smtClean="0"/>
                  <a:t>from the previous </a:t>
                </a:r>
                <a:r>
                  <a:rPr lang="en-US" dirty="0" smtClean="0"/>
                  <a:t>one in </a:t>
                </a:r>
                <a:r>
                  <a:rPr lang="en-US" dirty="0" smtClean="0"/>
                  <a:t>only one leaf.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911" t="-3200" r="-1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484783"/>
            <a:ext cx="4680520" cy="30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448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FastSLAM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just create new tree on top of the previous one.</a:t>
                </a:r>
              </a:p>
              <a:p>
                <a:r>
                  <a:rPr lang="en-US" dirty="0" smtClean="0"/>
                  <a:t>Complexity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Video 2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911" t="-3200" r="-3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8F79-0F69-4421-906F-9DE95836915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844824"/>
            <a:ext cx="454536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5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different map representation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ow we represent a map</a:t>
            </a:r>
          </a:p>
          <a:p>
            <a:pPr marL="0" indent="0">
              <a:buNone/>
            </a:pPr>
            <a:r>
              <a:rPr lang="en-US" dirty="0" smtClean="0"/>
              <a:t>How we can combine them?</a:t>
            </a:r>
          </a:p>
          <a:p>
            <a:r>
              <a:rPr lang="en-US" dirty="0" smtClean="0"/>
              <a:t>Grid map</a:t>
            </a:r>
          </a:p>
          <a:p>
            <a:r>
              <a:rPr lang="en-US" dirty="0" smtClean="0"/>
              <a:t>Feature map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8F79-0F69-4421-906F-9DE95836915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1988839"/>
            <a:ext cx="4600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82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Map parameters:</a:t>
                </a:r>
              </a:p>
              <a:p>
                <a:r>
                  <a:rPr lang="en-US" dirty="0" smtClean="0"/>
                  <a:t>Observation likelihood</a:t>
                </a:r>
              </a:p>
              <a:p>
                <a:pPr lvl="1"/>
                <a:r>
                  <a:rPr lang="en-US" dirty="0" smtClean="0"/>
                  <a:t>For given particle we get likelihood of laser observation</a:t>
                </a:r>
              </a:p>
              <a:p>
                <a:pPr lvl="1"/>
                <a:r>
                  <a:rPr lang="en-US" dirty="0" smtClean="0"/>
                  <a:t>Average for all particles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∑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Between 0 and 1, large values mean good map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- effective sample size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here 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is a measure of variance in weight.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Suppose all weights are the same,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?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10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representation</a:t>
            </a:r>
          </a:p>
          <a:p>
            <a:pPr lvl="1"/>
            <a:r>
              <a:rPr lang="en-US" dirty="0" smtClean="0"/>
              <a:t>Occupancy Grid</a:t>
            </a:r>
          </a:p>
          <a:p>
            <a:pPr lvl="1"/>
            <a:r>
              <a:rPr lang="en-US" dirty="0" smtClean="0"/>
              <a:t>Feature Map</a:t>
            </a:r>
          </a:p>
          <a:p>
            <a:r>
              <a:rPr lang="en-US" dirty="0" smtClean="0"/>
              <a:t>Localization </a:t>
            </a:r>
          </a:p>
          <a:p>
            <a:pPr lvl="1"/>
            <a:r>
              <a:rPr lang="en-US" dirty="0" smtClean="0"/>
              <a:t>Particle filters</a:t>
            </a:r>
          </a:p>
          <a:p>
            <a:r>
              <a:rPr lang="en-US" dirty="0" err="1" smtClean="0"/>
              <a:t>FastSLAM</a:t>
            </a:r>
            <a:endParaRPr lang="en-US" dirty="0" smtClean="0"/>
          </a:p>
          <a:p>
            <a:r>
              <a:rPr lang="en-US" dirty="0" smtClean="0"/>
              <a:t>Reinforcement learning to combine different map representations</a:t>
            </a:r>
          </a:p>
          <a:p>
            <a:pPr marL="365125" lvl="1" indent="0">
              <a:buNone/>
            </a:pPr>
            <a:endParaRPr lang="en-US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22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for model selection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93850" y="1600200"/>
                <a:ext cx="10189194" cy="4572000"/>
              </a:xfrm>
            </p:spPr>
            <p:txBody>
              <a:bodyPr/>
              <a:lstStyle/>
              <a:p>
                <a:r>
                  <a:rPr lang="en-US" dirty="0" smtClean="0"/>
                  <a:t>SARSA (State-Action-Reward-State-Action)</a:t>
                </a:r>
              </a:p>
              <a:p>
                <a:r>
                  <a:rPr lang="en-US" dirty="0" smtClean="0"/>
                  <a:t>Actions: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– use grid map of feature map</a:t>
                </a:r>
              </a:p>
              <a:p>
                <a:r>
                  <a:rPr lang="en-US" dirty="0" smtClean="0"/>
                  <a:t>States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𝑓𝑒𝑎𝑡𝑢𝑟𝑒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𝑑𝑒𝑡𝑒𝑐𝑡𝑒𝑑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is divided into 7 intervals (0 0.15 0.30 0.45 0.6 0.75 0.9 1)</a:t>
                </a:r>
              </a:p>
              <a:p>
                <a:r>
                  <a:rPr lang="en-US" dirty="0" smtClean="0"/>
                  <a:t>Feature detected – determines weather a feature was detected on current step.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×2×2=28</m:t>
                    </m:r>
                  </m:oMath>
                </a14:m>
                <a:r>
                  <a:rPr lang="en-US" dirty="0" smtClean="0"/>
                  <a:t> states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850" y="1600200"/>
                <a:ext cx="10189194" cy="4572000"/>
              </a:xfrm>
              <a:blipFill rotWithShape="1">
                <a:blip r:embed="rId2"/>
                <a:stretch>
                  <a:fillRect l="-1376" t="-3200" r="-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05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for model selection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93850" y="1556792"/>
                <a:ext cx="9782175" cy="4572000"/>
              </a:xfrm>
            </p:spPr>
            <p:txBody>
              <a:bodyPr/>
              <a:lstStyle/>
              <a:p>
                <a:r>
                  <a:rPr lang="en-US" dirty="0" smtClean="0"/>
                  <a:t>Reward:</a:t>
                </a:r>
              </a:p>
              <a:p>
                <a:r>
                  <a:rPr lang="en-US" dirty="0" smtClean="0"/>
                  <a:t>For simulations correct robot position is known.</a:t>
                </a:r>
              </a:p>
              <a:p>
                <a:r>
                  <a:rPr lang="en-US" dirty="0" smtClean="0"/>
                  <a:t>Deviation from the correct position gives negative reward.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-Greedy,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=0.6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=0.001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Discounting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=0.9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850" y="1556792"/>
                <a:ext cx="9782175" cy="4572000"/>
              </a:xfrm>
              <a:blipFill rotWithShape="1">
                <a:blip r:embed="rId2"/>
                <a:stretch>
                  <a:fillRect l="-1433" t="-3200" r="-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90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algorithm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1719846"/>
            <a:ext cx="4680520" cy="199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980728"/>
            <a:ext cx="48309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735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17" y="1700808"/>
            <a:ext cx="57606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38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5" y="1636087"/>
            <a:ext cx="54197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29" y="4581128"/>
            <a:ext cx="886811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849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Multi-robot SLAM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environment is large using only one robot is not enough</a:t>
            </a:r>
          </a:p>
          <a:p>
            <a:r>
              <a:rPr lang="en-US" dirty="0" smtClean="0"/>
              <a:t>Centralized approach – the map is merged than the entire environment is explored</a:t>
            </a:r>
          </a:p>
          <a:p>
            <a:r>
              <a:rPr lang="en-US" dirty="0" smtClean="0"/>
              <a:t>Decentralized approach – robots merge their maps than they meet each other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7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Multi-robot SLAM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transform frame of references.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2276872"/>
            <a:ext cx="53530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58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for model selection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robots meat each other and decide how they share their information</a:t>
                </a:r>
              </a:p>
              <a:p>
                <a:r>
                  <a:rPr lang="en-US" dirty="0" smtClean="0"/>
                  <a:t>Actions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𝑑𝑚</m:t>
                        </m:r>
                      </m:sub>
                    </m:sSub>
                  </m:oMath>
                </a14:m>
                <a:r>
                  <a:rPr lang="en-US" dirty="0" smtClean="0"/>
                  <a:t> - don’t merge maps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</m:t>
                        </m:r>
                      </m:sub>
                    </m:sSub>
                  </m:oMath>
                </a14:m>
                <a:r>
                  <a:rPr lang="en-US" dirty="0" smtClean="0"/>
                  <a:t> - merge with simple transformation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𝑚𝑔</m:t>
                        </m:r>
                      </m:sub>
                    </m:sSub>
                  </m:oMath>
                </a14:m>
                <a:r>
                  <a:rPr lang="en-US" dirty="0" smtClean="0"/>
                  <a:t> – use grid-based heuristic to improve transformation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- use feature-based heuristic</a:t>
                </a:r>
              </a:p>
              <a:p>
                <a:pPr lvl="1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 r="-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98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for model selection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×3×2×2=36</m:t>
                    </m:r>
                  </m:oMath>
                </a14:m>
                <a:r>
                  <a:rPr lang="en-US" dirty="0" smtClean="0"/>
                  <a:t> states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- confidence for the transformation matrix for grid-bases method, 3 intervals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94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for model selection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Reward</a:t>
                </a:r>
              </a:p>
              <a:p>
                <a:r>
                  <a:rPr lang="en-US" dirty="0" smtClean="0"/>
                  <a:t>For simulations correct robot position is known – we can get cumulative error for robot position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𝑐𝑢𝑚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𝑐𝑢𝑚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𝑐𝑢𝑚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 smtClean="0"/>
                  <a:t> - average cumulative error achieved by several runs where the robots immediately merge.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 Greedy policy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=0.1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=0.001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=0.9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 r="-1931" b="-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73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</a:t>
            </a:r>
            <a:r>
              <a:rPr lang="en-US" dirty="0" smtClean="0"/>
              <a:t>grid / grid map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557908" y="1628800"/>
            <a:ext cx="4814586" cy="4572000"/>
          </a:xfrm>
        </p:spPr>
        <p:txBody>
          <a:bodyPr/>
          <a:lstStyle/>
          <a:p>
            <a:r>
              <a:rPr lang="en-US" dirty="0" smtClean="0"/>
              <a:t>Simple black-white picture</a:t>
            </a:r>
          </a:p>
          <a:p>
            <a:r>
              <a:rPr lang="en-US" dirty="0" smtClean="0"/>
              <a:t>Good for dense places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2060848"/>
            <a:ext cx="3312368" cy="273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816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116632"/>
            <a:ext cx="6552728" cy="63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3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294438"/>
            <a:ext cx="5988943" cy="502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06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http://www.sce.carleton.ca/faculty/schwartz/RCTI/Seminar%20Day/Autonomous%20vehicles/theses/dinnissen-thesis.pdf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http://www.cs.cmu.edu/~mmde/mmdeaaai2002.pdf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http://www.sciencedirect.com/science/article/pii/S0921889009001481?via=ihub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http://www-personal.acfr.usyd.edu.au/nebot/publications/slam/IJRR_slam.htm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03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ru-RU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fld id="{E1847B0D-D070-43F0-AEAC-91407CBE194F}" type="slidenum">
              <a:rPr lang="ru-RU">
                <a:solidFill>
                  <a:srgbClr val="879AA9"/>
                </a:solidFill>
              </a:rPr>
              <a:pPr/>
              <a:t>33</a:t>
            </a:fld>
            <a:endParaRPr lang="ru-RU">
              <a:solidFill>
                <a:srgbClr val="879AA9"/>
              </a:solidFill>
            </a:endParaRPr>
          </a:p>
        </p:txBody>
      </p:sp>
      <p:pic>
        <p:nvPicPr>
          <p:cNvPr id="51204" name="Picture 4" descr="http://leadingwithquestions.files.wordpress.com/2012/10/question-mark-blue-of-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5038" y="1628775"/>
            <a:ext cx="5572125" cy="41783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Good for sparse places</a:t>
            </a:r>
          </a:p>
          <a:p>
            <a:pPr marL="365125" lvl="1" indent="0">
              <a:buNone/>
            </a:pPr>
            <a:endParaRPr lang="en-US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8F79-0F69-4421-906F-9DE95836915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71" y="1844824"/>
            <a:ext cx="3024336" cy="31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276871"/>
            <a:ext cx="5688632" cy="42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34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Map is known</a:t>
            </a:r>
          </a:p>
          <a:p>
            <a:r>
              <a:rPr lang="en-US" dirty="0" smtClean="0"/>
              <a:t>sensors </a:t>
            </a:r>
            <a:r>
              <a:rPr lang="en-US" dirty="0" smtClean="0"/>
              <a:t>data and </a:t>
            </a:r>
            <a:r>
              <a:rPr lang="en-US" dirty="0" smtClean="0"/>
              <a:t>robots kinematics is known</a:t>
            </a:r>
          </a:p>
          <a:p>
            <a:r>
              <a:rPr lang="en-US" dirty="0" smtClean="0"/>
              <a:t>Determine the position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2420888"/>
            <a:ext cx="4691434" cy="25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164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93436" y="1600200"/>
                <a:ext cx="7021256" cy="4572000"/>
              </a:xfrm>
            </p:spPr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Discrete time</a:t>
                </a:r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– </a:t>
                </a:r>
                <a:r>
                  <a:rPr lang="en-US" b="0" dirty="0" smtClean="0">
                    <a:latin typeface="Cambria Math"/>
                  </a:rPr>
                  <a:t>landmarks position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en-US" dirty="0" smtClean="0"/>
                  <a:t>robots position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- control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- sensor information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93436" y="1600200"/>
                <a:ext cx="7021256" cy="4572000"/>
              </a:xfrm>
              <a:blipFill rotWithShape="1">
                <a:blip r:embed="rId2"/>
                <a:stretch>
                  <a:fillRect l="-1997" t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8F79-0F69-4421-906F-9DE95836915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1772816"/>
            <a:ext cx="43360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02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requirements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Motion model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current position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the robot movement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new </a:t>
                </a:r>
                <a:r>
                  <a:rPr lang="en-US" dirty="0" smtClean="0"/>
                  <a:t>coordinates </a:t>
                </a:r>
                <a:r>
                  <a:rPr lang="en-US" dirty="0"/>
                  <a:t>a</a:t>
                </a:r>
                <a:r>
                  <a:rPr lang="en-US" dirty="0" smtClean="0"/>
                  <a:t>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+ </a:t>
                </a:r>
                <a:r>
                  <a:rPr lang="en-US" dirty="0" err="1" smtClean="0"/>
                  <a:t>noice</a:t>
                </a:r>
                <a:endParaRPr lang="en-US" dirty="0" smtClean="0"/>
              </a:p>
              <a:p>
                <a:r>
                  <a:rPr lang="en-US" dirty="0" smtClean="0"/>
                  <a:t>Usually the noise is Gaussian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8F79-0F69-4421-906F-9DE9583691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4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requirements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Measurement model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– collection of landmark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- landmark observed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r>
                  <a:rPr lang="en-US" dirty="0" smtClean="0"/>
                  <a:t>In simple case each landmark is uniquely identifiable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3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98B4-D03E-415D-BE32-228C7755A12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40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 </a:t>
            </a:r>
            <a:r>
              <a:rPr lang="en-US" dirty="0" smtClean="0"/>
              <a:t>particles</a:t>
            </a:r>
          </a:p>
          <a:p>
            <a:r>
              <a:rPr lang="en-US" dirty="0" smtClean="0"/>
              <a:t>Each particle is simply current position</a:t>
            </a:r>
          </a:p>
          <a:p>
            <a:r>
              <a:rPr lang="en-US" dirty="0" smtClean="0"/>
              <a:t>For each particle:</a:t>
            </a:r>
            <a:endParaRPr lang="en-US" dirty="0" smtClean="0"/>
          </a:p>
          <a:p>
            <a:pPr lvl="1"/>
            <a:r>
              <a:rPr lang="en-US" dirty="0" smtClean="0"/>
              <a:t>Update its position using motion model</a:t>
            </a:r>
          </a:p>
          <a:p>
            <a:pPr lvl="1"/>
            <a:r>
              <a:rPr lang="en-US" dirty="0" smtClean="0"/>
              <a:t>Assign a weight using measurement model</a:t>
            </a:r>
          </a:p>
          <a:p>
            <a:r>
              <a:rPr lang="en-US" dirty="0" smtClean="0"/>
              <a:t>Normalize </a:t>
            </a:r>
            <a:r>
              <a:rPr lang="en-US" dirty="0" smtClean="0"/>
              <a:t>importance weights </a:t>
            </a:r>
            <a:r>
              <a:rPr lang="en-US" dirty="0" smtClean="0"/>
              <a:t>such that their sum is 1</a:t>
            </a:r>
          </a:p>
          <a:p>
            <a:r>
              <a:rPr lang="en-US" dirty="0" smtClean="0"/>
              <a:t>Resample N particles with probabilities proportional to the weight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8F79-0F69-4421-906F-9DE9583691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81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presentation with Pi (widescreen)</Template>
  <TotalTime>0</TotalTime>
  <Words>1202</Words>
  <Application>Microsoft Office PowerPoint</Application>
  <PresentationFormat>Произвольный</PresentationFormat>
  <Paragraphs>191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Math 16x9</vt:lpstr>
      <vt:lpstr>SLAM</vt:lpstr>
      <vt:lpstr>Презентация PowerPoint</vt:lpstr>
      <vt:lpstr>Occupancy grid / grid map</vt:lpstr>
      <vt:lpstr>Feature map</vt:lpstr>
      <vt:lpstr>Localization</vt:lpstr>
      <vt:lpstr>Localization</vt:lpstr>
      <vt:lpstr>Particle filter requirements</vt:lpstr>
      <vt:lpstr>Particle filter requirements</vt:lpstr>
      <vt:lpstr>Particle filter</vt:lpstr>
      <vt:lpstr>Particle filter code</vt:lpstr>
      <vt:lpstr>SLAM</vt:lpstr>
      <vt:lpstr>FastSLAM</vt:lpstr>
      <vt:lpstr>FastSLAM</vt:lpstr>
      <vt:lpstr>FastSLAM</vt:lpstr>
      <vt:lpstr>FastSLAM</vt:lpstr>
      <vt:lpstr>FastSLAM</vt:lpstr>
      <vt:lpstr>FastSLAM</vt:lpstr>
      <vt:lpstr>Combining different map representation</vt:lpstr>
      <vt:lpstr>Model selection</vt:lpstr>
      <vt:lpstr>Reinforcement learning for model selection</vt:lpstr>
      <vt:lpstr>Reinforcement learning for model selection</vt:lpstr>
      <vt:lpstr> The algorithm</vt:lpstr>
      <vt:lpstr>The algorithm</vt:lpstr>
      <vt:lpstr>Results</vt:lpstr>
      <vt:lpstr>Multi-robot SLAM</vt:lpstr>
      <vt:lpstr>Multi-robot SLAM</vt:lpstr>
      <vt:lpstr>Reinforcement learning for model selection</vt:lpstr>
      <vt:lpstr>Reinforcement learning for model selection</vt:lpstr>
      <vt:lpstr>Reinforcement learning for model selection</vt:lpstr>
      <vt:lpstr>Results</vt:lpstr>
      <vt:lpstr>Презентация PowerPoint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2012-11-12T02:30:02Z</dcterms:created>
  <dcterms:modified xsi:type="dcterms:W3CDTF">2014-04-03T02:14:10Z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