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2"/>
  </p:notesMasterIdLst>
  <p:sldIdLst>
    <p:sldId id="411" r:id="rId3"/>
    <p:sldId id="408" r:id="rId4"/>
    <p:sldId id="324" r:id="rId5"/>
    <p:sldId id="331" r:id="rId6"/>
    <p:sldId id="338" r:id="rId7"/>
    <p:sldId id="343" r:id="rId8"/>
    <p:sldId id="344" r:id="rId9"/>
    <p:sldId id="345" r:id="rId10"/>
    <p:sldId id="346" r:id="rId11"/>
    <p:sldId id="347" r:id="rId12"/>
    <p:sldId id="349" r:id="rId13"/>
    <p:sldId id="350" r:id="rId14"/>
    <p:sldId id="351" r:id="rId15"/>
    <p:sldId id="352" r:id="rId16"/>
    <p:sldId id="353" r:id="rId17"/>
    <p:sldId id="354" r:id="rId18"/>
    <p:sldId id="355" r:id="rId19"/>
    <p:sldId id="356" r:id="rId20"/>
    <p:sldId id="35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8" autoAdjust="0"/>
    <p:restoredTop sz="99821" autoAdjust="0"/>
  </p:normalViewPr>
  <p:slideViewPr>
    <p:cSldViewPr>
      <p:cViewPr>
        <p:scale>
          <a:sx n="140" d="100"/>
          <a:sy n="140" d="100"/>
        </p:scale>
        <p:origin x="-80"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D09FDD-30D5-4C70-9FDC-9AD62E5AD187}" type="datetimeFigureOut">
              <a:rPr lang="en-US" smtClean="0"/>
              <a:t>2/26/15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754B6C-4089-4C2A-8920-A7F189F8400F}" type="slidenum">
              <a:rPr lang="en-US" smtClean="0"/>
              <a:t>‹#›</a:t>
            </a:fld>
            <a:endParaRPr lang="en-US"/>
          </a:p>
        </p:txBody>
      </p:sp>
    </p:spTree>
    <p:extLst>
      <p:ext uri="{BB962C8B-B14F-4D97-AF65-F5344CB8AC3E}">
        <p14:creationId xmlns:p14="http://schemas.microsoft.com/office/powerpoint/2010/main" val="2122243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3C406F-A7E7-47DA-9FE1-6771CEBB572B}" type="datetimeFigureOut">
              <a:rPr lang="en-US" smtClean="0"/>
              <a:pPr/>
              <a:t>2/26/15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20836-45E1-4F17-AD31-F3A4029BBF5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3C406F-A7E7-47DA-9FE1-6771CEBB572B}" type="datetimeFigureOut">
              <a:rPr lang="en-US" smtClean="0"/>
              <a:pPr/>
              <a:t>2/26/15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20836-45E1-4F17-AD31-F3A4029BBF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3C406F-A7E7-47DA-9FE1-6771CEBB572B}" type="datetimeFigureOut">
              <a:rPr lang="en-US" smtClean="0"/>
              <a:pPr/>
              <a:t>2/26/15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20836-45E1-4F17-AD31-F3A4029BBF5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08704B-88A3-4061-B4A3-57E438D2F1A5}" type="datetimeFigureOut">
              <a:rPr lang="en-US" smtClean="0"/>
              <a:pPr/>
              <a:t>2/26/15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0D17E-168C-40BF-9C7B-F76E71975145}"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08704B-88A3-4061-B4A3-57E438D2F1A5}" type="datetimeFigureOut">
              <a:rPr lang="en-US" smtClean="0"/>
              <a:pPr/>
              <a:t>2/26/15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0D17E-168C-40BF-9C7B-F76E7197514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08704B-88A3-4061-B4A3-57E438D2F1A5}" type="datetimeFigureOut">
              <a:rPr lang="en-US" smtClean="0"/>
              <a:pPr/>
              <a:t>2/26/15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0D17E-168C-40BF-9C7B-F76E7197514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08704B-88A3-4061-B4A3-57E438D2F1A5}" type="datetimeFigureOut">
              <a:rPr lang="en-US" smtClean="0"/>
              <a:pPr/>
              <a:t>2/26/15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0D17E-168C-40BF-9C7B-F76E7197514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08704B-88A3-4061-B4A3-57E438D2F1A5}" type="datetimeFigureOut">
              <a:rPr lang="en-US" smtClean="0"/>
              <a:pPr/>
              <a:t>2/26/15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0D17E-168C-40BF-9C7B-F76E71975145}"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08704B-88A3-4061-B4A3-57E438D2F1A5}" type="datetimeFigureOut">
              <a:rPr lang="en-US" smtClean="0"/>
              <a:pPr/>
              <a:t>2/26/15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0D17E-168C-40BF-9C7B-F76E71975145}"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08704B-88A3-4061-B4A3-57E438D2F1A5}" type="datetimeFigureOut">
              <a:rPr lang="en-US" smtClean="0"/>
              <a:pPr/>
              <a:t>2/26/15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0D17E-168C-40BF-9C7B-F76E71975145}"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08704B-88A3-4061-B4A3-57E438D2F1A5}" type="datetimeFigureOut">
              <a:rPr lang="en-US" smtClean="0"/>
              <a:pPr/>
              <a:t>2/26/15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0D17E-168C-40BF-9C7B-F76E719751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3C406F-A7E7-47DA-9FE1-6771CEBB572B}" type="datetimeFigureOut">
              <a:rPr lang="en-US" smtClean="0"/>
              <a:pPr/>
              <a:t>2/26/15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20836-45E1-4F17-AD31-F3A4029BBF53}"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08704B-88A3-4061-B4A3-57E438D2F1A5}" type="datetimeFigureOut">
              <a:rPr lang="en-US" smtClean="0"/>
              <a:pPr/>
              <a:t>2/26/15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0D17E-168C-40BF-9C7B-F76E71975145}"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08704B-88A3-4061-B4A3-57E438D2F1A5}" type="datetimeFigureOut">
              <a:rPr lang="en-US" smtClean="0"/>
              <a:pPr/>
              <a:t>2/26/15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0D17E-168C-40BF-9C7B-F76E71975145}"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08704B-88A3-4061-B4A3-57E438D2F1A5}" type="datetimeFigureOut">
              <a:rPr lang="en-US" smtClean="0"/>
              <a:pPr/>
              <a:t>2/26/15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0D17E-168C-40BF-9C7B-F76E7197514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3C406F-A7E7-47DA-9FE1-6771CEBB572B}" type="datetimeFigureOut">
              <a:rPr lang="en-US" smtClean="0"/>
              <a:pPr/>
              <a:t>2/26/15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20836-45E1-4F17-AD31-F3A4029BBF5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3C406F-A7E7-47DA-9FE1-6771CEBB572B}" type="datetimeFigureOut">
              <a:rPr lang="en-US" smtClean="0"/>
              <a:pPr/>
              <a:t>2/26/15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520836-45E1-4F17-AD31-F3A4029BBF5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3C406F-A7E7-47DA-9FE1-6771CEBB572B}" type="datetimeFigureOut">
              <a:rPr lang="en-US" smtClean="0"/>
              <a:pPr/>
              <a:t>2/26/15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520836-45E1-4F17-AD31-F3A4029BBF5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3C406F-A7E7-47DA-9FE1-6771CEBB572B}" type="datetimeFigureOut">
              <a:rPr lang="en-US" smtClean="0"/>
              <a:pPr/>
              <a:t>2/26/15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520836-45E1-4F17-AD31-F3A4029BBF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3C406F-A7E7-47DA-9FE1-6771CEBB572B}" type="datetimeFigureOut">
              <a:rPr lang="en-US" smtClean="0"/>
              <a:pPr/>
              <a:t>2/26/15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520836-45E1-4F17-AD31-F3A4029BBF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3C406F-A7E7-47DA-9FE1-6771CEBB572B}" type="datetimeFigureOut">
              <a:rPr lang="en-US" smtClean="0"/>
              <a:pPr/>
              <a:t>2/26/15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520836-45E1-4F17-AD31-F3A4029BBF5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3C406F-A7E7-47DA-9FE1-6771CEBB572B}" type="datetimeFigureOut">
              <a:rPr lang="en-US" smtClean="0"/>
              <a:pPr/>
              <a:t>2/26/15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520836-45E1-4F17-AD31-F3A4029BBF5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cs typeface="Times New Roman" pitchFamily="18" charset="0"/>
              </a:defRPr>
            </a:lvl1pPr>
          </a:lstStyle>
          <a:p>
            <a:fld id="{D53C406F-A7E7-47DA-9FE1-6771CEBB572B}" type="datetimeFigureOut">
              <a:rPr lang="en-US" smtClean="0"/>
              <a:pPr/>
              <a:t>2/26/15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cs typeface="Times New Roman" pitchFamily="18"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itchFamily="18" charset="0"/>
                <a:cs typeface="Times New Roman" pitchFamily="18" charset="0"/>
              </a:defRPr>
            </a:lvl1pPr>
          </a:lstStyle>
          <a:p>
            <a:fld id="{02520836-45E1-4F17-AD31-F3A4029BBF5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08704B-88A3-4061-B4A3-57E438D2F1A5}" type="datetimeFigureOut">
              <a:rPr lang="en-US" smtClean="0"/>
              <a:pPr/>
              <a:t>2/26/15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E0D17E-168C-40BF-9C7B-F76E7197514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asvision.com/2015/02/25/drones-collecting-cell-phone-data-in-la" TargetMode="Externa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2"/>
          <a:stretch>
            <a:fillRect/>
          </a:stretch>
        </p:blipFill>
        <p:spPr>
          <a:xfrm>
            <a:off x="914400" y="533400"/>
            <a:ext cx="7411141" cy="5588000"/>
          </a:xfrm>
          <a:prstGeom prst="rect">
            <a:avLst/>
          </a:prstGeom>
        </p:spPr>
      </p:pic>
    </p:spTree>
    <p:extLst>
      <p:ext uri="{BB962C8B-B14F-4D97-AF65-F5344CB8AC3E}">
        <p14:creationId xmlns:p14="http://schemas.microsoft.com/office/powerpoint/2010/main" val="4109783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Issues</a:t>
            </a:r>
            <a:endParaRPr lang="en-US" dirty="0"/>
          </a:p>
        </p:txBody>
      </p:sp>
      <p:sp>
        <p:nvSpPr>
          <p:cNvPr id="3" name="Content Placeholder 2"/>
          <p:cNvSpPr>
            <a:spLocks noGrp="1"/>
          </p:cNvSpPr>
          <p:nvPr>
            <p:ph idx="1"/>
          </p:nvPr>
        </p:nvSpPr>
        <p:spPr/>
        <p:txBody>
          <a:bodyPr>
            <a:normAutofit lnSpcReduction="10000"/>
          </a:bodyPr>
          <a:lstStyle/>
          <a:p>
            <a:r>
              <a:rPr lang="en-US" dirty="0" smtClean="0"/>
              <a:t>Could require significant amounts of computation</a:t>
            </a:r>
          </a:p>
          <a:p>
            <a:pPr lvl="1"/>
            <a:r>
              <a:rPr lang="en-US" dirty="0" smtClean="0"/>
              <a:t>But most traces are very close to zero…</a:t>
            </a:r>
          </a:p>
          <a:p>
            <a:pPr lvl="1"/>
            <a:r>
              <a:rPr lang="en-US" dirty="0" smtClean="0"/>
              <a:t>We can actually throw them out when they get very small</a:t>
            </a:r>
          </a:p>
          <a:p>
            <a:r>
              <a:rPr lang="en-US" dirty="0" smtClean="0"/>
              <a:t>Will want to use some type of efficient data structure</a:t>
            </a:r>
          </a:p>
          <a:p>
            <a:r>
              <a:rPr lang="en-US" dirty="0" smtClean="0"/>
              <a:t>In practice, increases computation only by a small multiple</a:t>
            </a:r>
            <a:endParaRPr lang="en-US" dirty="0"/>
          </a:p>
        </p:txBody>
      </p:sp>
    </p:spTree>
    <p:extLst>
      <p:ext uri="{BB962C8B-B14F-4D97-AF65-F5344CB8AC3E}">
        <p14:creationId xmlns:p14="http://schemas.microsoft.com/office/powerpoint/2010/main" val="323402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Chapter 9: Generalization and Function </a:t>
            </a:r>
            <a:r>
              <a:rPr lang="en-US" dirty="0" smtClean="0"/>
              <a:t>Approximation</a:t>
            </a:r>
            <a:endParaRPr lang="en-US" dirty="0"/>
          </a:p>
        </p:txBody>
      </p:sp>
      <p:sp>
        <p:nvSpPr>
          <p:cNvPr id="3" name="Content Placeholder 2"/>
          <p:cNvSpPr>
            <a:spLocks noGrp="1"/>
          </p:cNvSpPr>
          <p:nvPr>
            <p:ph idx="1"/>
          </p:nvPr>
        </p:nvSpPr>
        <p:spPr>
          <a:xfrm>
            <a:off x="457200" y="1600200"/>
            <a:ext cx="8229600" cy="2271717"/>
          </a:xfrm>
        </p:spPr>
        <p:txBody>
          <a:bodyPr>
            <a:normAutofit fontScale="92500" lnSpcReduction="10000"/>
          </a:bodyPr>
          <a:lstStyle/>
          <a:p>
            <a:r>
              <a:rPr lang="en-US" sz="3000" dirty="0"/>
              <a:t>How does experience in parts of the state space help us act over the entire state space?</a:t>
            </a:r>
          </a:p>
          <a:p>
            <a:r>
              <a:rPr lang="en-US" sz="3000" dirty="0"/>
              <a:t>How can does function approximation (supervised learning) merge with RL?</a:t>
            </a:r>
          </a:p>
          <a:p>
            <a:r>
              <a:rPr lang="en-US" sz="3000" dirty="0" smtClean="0"/>
              <a:t>Function </a:t>
            </a:r>
            <a:r>
              <a:rPr lang="en-US" sz="3000" dirty="0" err="1" smtClean="0"/>
              <a:t>approximator</a:t>
            </a:r>
            <a:r>
              <a:rPr lang="en-US" sz="3000" dirty="0" smtClean="0"/>
              <a:t> convergence</a:t>
            </a:r>
          </a:p>
          <a:p>
            <a:endParaRPr lang="en-US" sz="3000" dirty="0" smtClean="0"/>
          </a:p>
        </p:txBody>
      </p:sp>
    </p:spTree>
    <p:extLst>
      <p:ext uri="{BB962C8B-B14F-4D97-AF65-F5344CB8AC3E}">
        <p14:creationId xmlns:p14="http://schemas.microsoft.com/office/powerpoint/2010/main" val="164322590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Chapter 9: Generalization and Function </a:t>
            </a:r>
            <a:r>
              <a:rPr lang="en-US" dirty="0" smtClean="0"/>
              <a:t>Approximation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How does experience in parts of the state space help us act over the entire state space?</a:t>
            </a:r>
          </a:p>
          <a:p>
            <a:r>
              <a:rPr lang="en-US" dirty="0"/>
              <a:t>How can does function approximation (supervised learning) merge with RL?</a:t>
            </a:r>
          </a:p>
          <a:p>
            <a:r>
              <a:rPr lang="en-US" dirty="0" smtClean="0"/>
              <a:t>Function </a:t>
            </a:r>
            <a:r>
              <a:rPr lang="en-US" dirty="0" err="1" smtClean="0"/>
              <a:t>approximator</a:t>
            </a:r>
            <a:r>
              <a:rPr lang="en-US" dirty="0" smtClean="0"/>
              <a:t> convergence</a:t>
            </a:r>
          </a:p>
          <a:p>
            <a:endParaRPr lang="en-US" dirty="0" smtClean="0"/>
          </a:p>
          <a:p>
            <a:r>
              <a:rPr lang="en-US" dirty="0" smtClean="0"/>
              <a:t>“I read it and it mostly makes sense.”</a:t>
            </a:r>
          </a:p>
          <a:p>
            <a:r>
              <a:rPr lang="en-US" dirty="0" smtClean="0"/>
              <a:t>“There are many methods to do [function approximation], most of which made very little sense as explained.”</a:t>
            </a:r>
            <a:endParaRPr lang="en-US" dirty="0"/>
          </a:p>
        </p:txBody>
      </p:sp>
    </p:spTree>
    <p:extLst>
      <p:ext uri="{BB962C8B-B14F-4D97-AF65-F5344CB8AC3E}">
        <p14:creationId xmlns:p14="http://schemas.microsoft.com/office/powerpoint/2010/main" val="350229866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Instead of lookup table for values of V at time t (</a:t>
            </a:r>
            <a:r>
              <a:rPr lang="en-US" dirty="0" err="1" smtClean="0"/>
              <a:t>V</a:t>
            </a:r>
            <a:r>
              <a:rPr lang="en-US" baseline="-25000" dirty="0" err="1" smtClean="0"/>
              <a:t>t</a:t>
            </a:r>
            <a:r>
              <a:rPr lang="en-US" dirty="0" smtClean="0"/>
              <a:t>), consider some kind of weight vector </a:t>
            </a:r>
            <a:r>
              <a:rPr lang="en-US" b="1" dirty="0" err="1" smtClean="0"/>
              <a:t>w</a:t>
            </a:r>
            <a:r>
              <a:rPr lang="en-US" baseline="-25000" dirty="0" err="1" smtClean="0"/>
              <a:t>t</a:t>
            </a:r>
            <a:endParaRPr lang="en-US" baseline="-25000" dirty="0" smtClean="0"/>
          </a:p>
          <a:p>
            <a:r>
              <a:rPr lang="en-US" dirty="0" smtClean="0"/>
              <a:t>E.g., </a:t>
            </a:r>
            <a:r>
              <a:rPr lang="en-US" b="1" dirty="0" err="1" smtClean="0"/>
              <a:t>w</a:t>
            </a:r>
            <a:r>
              <a:rPr lang="en-US" baseline="-25000" dirty="0" err="1" smtClean="0"/>
              <a:t>t</a:t>
            </a:r>
            <a:r>
              <a:rPr lang="en-US" dirty="0" smtClean="0"/>
              <a:t> could be the weights in a neural network</a:t>
            </a:r>
          </a:p>
          <a:p>
            <a:r>
              <a:rPr lang="en-US" dirty="0" smtClean="0"/>
              <a:t>Instead of one value (weight) per state, now we update this vector</a:t>
            </a:r>
            <a:endParaRPr lang="en-US" dirty="0"/>
          </a:p>
        </p:txBody>
      </p:sp>
    </p:spTree>
    <p:extLst>
      <p:ext uri="{BB962C8B-B14F-4D97-AF65-F5344CB8AC3E}">
        <p14:creationId xmlns:p14="http://schemas.microsoft.com/office/powerpoint/2010/main" val="78135308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31" y="274638"/>
            <a:ext cx="8774941" cy="1143000"/>
          </a:xfrm>
        </p:spPr>
        <p:txBody>
          <a:bodyPr>
            <a:noAutofit/>
          </a:bodyPr>
          <a:lstStyle/>
          <a:p>
            <a:r>
              <a:rPr lang="en-US" sz="3600" dirty="0" smtClean="0"/>
              <a:t>Insight: Steal from Existing </a:t>
            </a:r>
            <a:br>
              <a:rPr lang="en-US" sz="3600" dirty="0" smtClean="0"/>
            </a:br>
            <a:r>
              <a:rPr lang="en-US" sz="3600" dirty="0" smtClean="0"/>
              <a:t>Supervised Learning  Methods!</a:t>
            </a:r>
            <a:endParaRPr lang="en-US" sz="3600" dirty="0"/>
          </a:p>
        </p:txBody>
      </p:sp>
      <p:sp>
        <p:nvSpPr>
          <p:cNvPr id="3" name="Content Placeholder 2"/>
          <p:cNvSpPr>
            <a:spLocks noGrp="1"/>
          </p:cNvSpPr>
          <p:nvPr>
            <p:ph idx="1"/>
          </p:nvPr>
        </p:nvSpPr>
        <p:spPr/>
        <p:txBody>
          <a:bodyPr/>
          <a:lstStyle/>
          <a:p>
            <a:r>
              <a:rPr lang="en-US" dirty="0" smtClean="0"/>
              <a:t>Training = {X,Y}</a:t>
            </a:r>
          </a:p>
          <a:p>
            <a:r>
              <a:rPr lang="en-US" dirty="0" smtClean="0"/>
              <a:t>Error = target output – actual output</a:t>
            </a:r>
          </a:p>
          <a:p>
            <a:endParaRPr lang="en-US" dirty="0"/>
          </a:p>
        </p:txBody>
      </p:sp>
      <p:pic>
        <p:nvPicPr>
          <p:cNvPr id="7" name="Picture 6"/>
          <p:cNvPicPr>
            <a:picLocks noChangeAspect="1"/>
          </p:cNvPicPr>
          <p:nvPr/>
        </p:nvPicPr>
        <p:blipFill>
          <a:blip r:embed="rId2"/>
          <a:stretch>
            <a:fillRect/>
          </a:stretch>
        </p:blipFill>
        <p:spPr>
          <a:xfrm>
            <a:off x="1828800" y="3603157"/>
            <a:ext cx="5473700" cy="2159000"/>
          </a:xfrm>
          <a:prstGeom prst="rect">
            <a:avLst/>
          </a:prstGeom>
        </p:spPr>
      </p:pic>
    </p:spTree>
    <p:extLst>
      <p:ext uri="{BB962C8B-B14F-4D97-AF65-F5344CB8AC3E}">
        <p14:creationId xmlns:p14="http://schemas.microsoft.com/office/powerpoint/2010/main" val="373642341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TD Backups as Training Examples</a:t>
            </a:r>
            <a:endParaRPr lang="en-US" dirty="0"/>
          </a:p>
        </p:txBody>
      </p:sp>
      <p:sp>
        <p:nvSpPr>
          <p:cNvPr id="3" name="Content Placeholder 2"/>
          <p:cNvSpPr>
            <a:spLocks noGrp="1"/>
          </p:cNvSpPr>
          <p:nvPr>
            <p:ph idx="1"/>
          </p:nvPr>
        </p:nvSpPr>
        <p:spPr/>
        <p:txBody>
          <a:bodyPr/>
          <a:lstStyle/>
          <a:p>
            <a:r>
              <a:rPr lang="en-US" dirty="0" smtClean="0"/>
              <a:t>Recall the TD(0) backup:</a:t>
            </a:r>
          </a:p>
          <a:p>
            <a:endParaRPr lang="en-US" dirty="0" smtClean="0"/>
          </a:p>
          <a:p>
            <a:endParaRPr lang="en-US" dirty="0"/>
          </a:p>
          <a:p>
            <a:r>
              <a:rPr lang="en-US" dirty="0" smtClean="0"/>
              <a:t>As a training example:</a:t>
            </a:r>
          </a:p>
          <a:p>
            <a:pPr lvl="1"/>
            <a:r>
              <a:rPr lang="en-US" dirty="0" smtClean="0"/>
              <a:t>Input = Features of </a:t>
            </a:r>
            <a:r>
              <a:rPr lang="en-US" dirty="0" err="1" smtClean="0"/>
              <a:t>s</a:t>
            </a:r>
            <a:r>
              <a:rPr lang="en-US" baseline="-25000" dirty="0" err="1" smtClean="0"/>
              <a:t>t</a:t>
            </a:r>
            <a:r>
              <a:rPr lang="en-US" dirty="0" smtClean="0"/>
              <a:t> </a:t>
            </a:r>
          </a:p>
          <a:p>
            <a:pPr lvl="1"/>
            <a:r>
              <a:rPr lang="en-US" dirty="0" smtClean="0"/>
              <a:t>Target output = r</a:t>
            </a:r>
            <a:r>
              <a:rPr lang="en-US" baseline="-25000" dirty="0" smtClean="0"/>
              <a:t>t+1</a:t>
            </a:r>
            <a:r>
              <a:rPr lang="en-US" dirty="0" smtClean="0"/>
              <a:t> + </a:t>
            </a:r>
            <a:r>
              <a:rPr lang="en-US" dirty="0" err="1" smtClean="0"/>
              <a:t>γV</a:t>
            </a:r>
            <a:r>
              <a:rPr lang="en-US" dirty="0" smtClean="0"/>
              <a:t>(s</a:t>
            </a:r>
            <a:r>
              <a:rPr lang="en-US" baseline="-25000" dirty="0" smtClean="0"/>
              <a:t>t+1</a:t>
            </a:r>
            <a:r>
              <a:rPr lang="en-US" dirty="0" smtClean="0"/>
              <a:t>)</a:t>
            </a:r>
            <a:endParaRPr lang="en-US" dirty="0"/>
          </a:p>
        </p:txBody>
      </p:sp>
      <p:pic>
        <p:nvPicPr>
          <p:cNvPr id="4" name="Picture 2" descr="http://webdocs.cs.ualberta.ca/%7Esutton/book/ebook/numeqtmp29.png"/>
          <p:cNvPicPr>
            <a:picLocks noChangeAspect="1" noChangeArrowheads="1"/>
          </p:cNvPicPr>
          <p:nvPr/>
        </p:nvPicPr>
        <p:blipFill>
          <a:blip r:embed="rId2"/>
          <a:srcRect/>
          <a:stretch>
            <a:fillRect/>
          </a:stretch>
        </p:blipFill>
        <p:spPr bwMode="auto">
          <a:xfrm>
            <a:off x="2256882" y="2434040"/>
            <a:ext cx="6660326" cy="617626"/>
          </a:xfrm>
          <a:prstGeom prst="rect">
            <a:avLst/>
          </a:prstGeom>
          <a:noFill/>
        </p:spPr>
      </p:pic>
    </p:spTree>
    <p:extLst>
      <p:ext uri="{BB962C8B-B14F-4D97-AF65-F5344CB8AC3E}">
        <p14:creationId xmlns:p14="http://schemas.microsoft.com/office/powerpoint/2010/main" val="68316172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FA methods can we use?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principle, anything!</a:t>
            </a:r>
          </a:p>
          <a:p>
            <a:pPr lvl="1"/>
            <a:r>
              <a:rPr lang="en-US" dirty="0" smtClean="0"/>
              <a:t>Neural networks</a:t>
            </a:r>
          </a:p>
          <a:p>
            <a:pPr lvl="1"/>
            <a:r>
              <a:rPr lang="en-US" dirty="0" smtClean="0"/>
              <a:t>Decision trees</a:t>
            </a:r>
          </a:p>
          <a:p>
            <a:pPr lvl="1"/>
            <a:r>
              <a:rPr lang="en-US" dirty="0" smtClean="0"/>
              <a:t>Multivariate regression</a:t>
            </a:r>
          </a:p>
          <a:p>
            <a:pPr lvl="1"/>
            <a:r>
              <a:rPr lang="en-US" dirty="0" smtClean="0"/>
              <a:t>Support Vector Machines</a:t>
            </a:r>
          </a:p>
          <a:p>
            <a:pPr lvl="1"/>
            <a:r>
              <a:rPr lang="en-US" dirty="0" smtClean="0"/>
              <a:t>Gaussian Processes</a:t>
            </a:r>
          </a:p>
          <a:p>
            <a:pPr lvl="1"/>
            <a:r>
              <a:rPr lang="en-US" dirty="0" smtClean="0"/>
              <a:t>Etc.</a:t>
            </a:r>
          </a:p>
          <a:p>
            <a:r>
              <a:rPr lang="en-US" dirty="0" smtClean="0"/>
              <a:t>But, we normally want to</a:t>
            </a:r>
          </a:p>
          <a:p>
            <a:pPr lvl="1"/>
            <a:r>
              <a:rPr lang="en-US" dirty="0" smtClean="0"/>
              <a:t>Learn while interacting</a:t>
            </a:r>
          </a:p>
          <a:p>
            <a:pPr lvl="1"/>
            <a:r>
              <a:rPr lang="en-US" dirty="0" smtClean="0"/>
              <a:t>Handle </a:t>
            </a:r>
            <a:r>
              <a:rPr lang="en-US" dirty="0" err="1" smtClean="0"/>
              <a:t>nonstationarity</a:t>
            </a:r>
            <a:endParaRPr lang="en-US" dirty="0" smtClean="0"/>
          </a:p>
          <a:p>
            <a:pPr lvl="1"/>
            <a:r>
              <a:rPr lang="en-US" dirty="0" smtClean="0"/>
              <a:t>Not take “too long” or use “too much” memory</a:t>
            </a:r>
          </a:p>
          <a:p>
            <a:pPr lvl="1"/>
            <a:r>
              <a:rPr lang="en-US" dirty="0" smtClean="0"/>
              <a:t>Etc.</a:t>
            </a:r>
          </a:p>
          <a:p>
            <a:pPr lvl="1"/>
            <a:endParaRPr lang="en-US" dirty="0"/>
          </a:p>
        </p:txBody>
      </p:sp>
    </p:spTree>
    <p:extLst>
      <p:ext uri="{BB962C8B-B14F-4D97-AF65-F5344CB8AC3E}">
        <p14:creationId xmlns:p14="http://schemas.microsoft.com/office/powerpoint/2010/main" val="199386146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Perceptron</a:t>
            </a:r>
            <a:endParaRPr lang="en-US" dirty="0"/>
          </a:p>
        </p:txBody>
      </p:sp>
      <p:sp>
        <p:nvSpPr>
          <p:cNvPr id="3" name="Content Placeholder 2"/>
          <p:cNvSpPr>
            <a:spLocks noGrp="1"/>
          </p:cNvSpPr>
          <p:nvPr>
            <p:ph idx="1"/>
          </p:nvPr>
        </p:nvSpPr>
        <p:spPr/>
        <p:txBody>
          <a:bodyPr/>
          <a:lstStyle/>
          <a:p>
            <a:r>
              <a:rPr lang="en-US" dirty="0" smtClean="0"/>
              <a:t>Binary, linear classifier: Rosenblatt, 1957</a:t>
            </a:r>
          </a:p>
          <a:p>
            <a:r>
              <a:rPr lang="en-US" dirty="0" smtClean="0"/>
              <a:t>Eventual failure of perceptron to do “everything” shifted field of AI towards symbolic representations</a:t>
            </a:r>
          </a:p>
          <a:p>
            <a:r>
              <a:rPr lang="en-US" dirty="0" smtClean="0"/>
              <a:t>Sum = w</a:t>
            </a:r>
            <a:r>
              <a:rPr lang="en-US" baseline="-25000" dirty="0" smtClean="0"/>
              <a:t>1</a:t>
            </a:r>
            <a:r>
              <a:rPr lang="en-US" dirty="0" smtClean="0"/>
              <a:t>x</a:t>
            </a:r>
            <a:r>
              <a:rPr lang="en-US" baseline="-25000" dirty="0" smtClean="0"/>
              <a:t>1</a:t>
            </a:r>
            <a:r>
              <a:rPr lang="en-US" dirty="0" smtClean="0"/>
              <a:t> + w</a:t>
            </a:r>
            <a:r>
              <a:rPr lang="en-US" baseline="-25000" dirty="0" smtClean="0"/>
              <a:t>2</a:t>
            </a:r>
            <a:r>
              <a:rPr lang="en-US" dirty="0" smtClean="0"/>
              <a:t>x</a:t>
            </a:r>
            <a:r>
              <a:rPr lang="en-US" baseline="-25000" dirty="0" smtClean="0"/>
              <a:t>2</a:t>
            </a:r>
            <a:r>
              <a:rPr lang="en-US" dirty="0" smtClean="0"/>
              <a:t> + … + </a:t>
            </a:r>
            <a:r>
              <a:rPr lang="en-US" dirty="0" err="1" smtClean="0"/>
              <a:t>w</a:t>
            </a:r>
            <a:r>
              <a:rPr lang="en-US" baseline="-25000" dirty="0" err="1" smtClean="0"/>
              <a:t>n</a:t>
            </a:r>
            <a:r>
              <a:rPr lang="en-US" dirty="0" err="1" smtClean="0"/>
              <a:t>x</a:t>
            </a:r>
            <a:r>
              <a:rPr lang="en-US" baseline="-25000" dirty="0" err="1" smtClean="0"/>
              <a:t>n</a:t>
            </a:r>
            <a:endParaRPr lang="en-US" baseline="-25000" dirty="0" smtClean="0"/>
          </a:p>
          <a:p>
            <a:r>
              <a:rPr lang="en-US" dirty="0" smtClean="0"/>
              <a:t>Output is +1 if sum &gt; 0, -1 otherwise</a:t>
            </a:r>
          </a:p>
          <a:p>
            <a:r>
              <a:rPr lang="en-US" dirty="0" err="1" smtClean="0"/>
              <a:t>w</a:t>
            </a:r>
            <a:r>
              <a:rPr lang="en-US" baseline="-25000" dirty="0" err="1" smtClean="0"/>
              <a:t>j</a:t>
            </a:r>
            <a:r>
              <a:rPr lang="en-US" dirty="0" smtClean="0"/>
              <a:t> = </a:t>
            </a:r>
            <a:r>
              <a:rPr lang="en-US" dirty="0" err="1" smtClean="0"/>
              <a:t>w</a:t>
            </a:r>
            <a:r>
              <a:rPr lang="en-US" baseline="-25000" dirty="0" err="1" smtClean="0"/>
              <a:t>j</a:t>
            </a:r>
            <a:r>
              <a:rPr lang="en-US" dirty="0" smtClean="0"/>
              <a:t> + (target – output) </a:t>
            </a:r>
            <a:r>
              <a:rPr lang="en-US" dirty="0" err="1" smtClean="0"/>
              <a:t>x</a:t>
            </a:r>
            <a:r>
              <a:rPr lang="en-US" baseline="-25000" dirty="0" err="1" smtClean="0"/>
              <a:t>j</a:t>
            </a:r>
            <a:endParaRPr lang="en-US" baseline="-25000" dirty="0" smtClean="0"/>
          </a:p>
          <a:p>
            <a:r>
              <a:rPr lang="en-US" dirty="0" smtClean="0"/>
              <a:t>Also, can use x</a:t>
            </a:r>
            <a:r>
              <a:rPr lang="en-US" baseline="-25000" dirty="0" smtClean="0"/>
              <a:t>0</a:t>
            </a:r>
            <a:r>
              <a:rPr lang="en-US" dirty="0" smtClean="0"/>
              <a:t> = 1 and w</a:t>
            </a:r>
            <a:r>
              <a:rPr lang="en-US" baseline="-25000" dirty="0" smtClean="0"/>
              <a:t>0 </a:t>
            </a:r>
            <a:r>
              <a:rPr lang="en-US" dirty="0" smtClean="0"/>
              <a:t>is therefore a bias</a:t>
            </a:r>
          </a:p>
          <a:p>
            <a:endParaRPr lang="en-US" baseline="-25000" dirty="0"/>
          </a:p>
        </p:txBody>
      </p:sp>
    </p:spTree>
    <p:extLst>
      <p:ext uri="{BB962C8B-B14F-4D97-AF65-F5344CB8AC3E}">
        <p14:creationId xmlns:p14="http://schemas.microsoft.com/office/powerpoint/2010/main" val="261413997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Perceptron</a:t>
            </a:r>
            <a:endParaRPr lang="en-US" dirty="0"/>
          </a:p>
        </p:txBody>
      </p:sp>
      <p:sp>
        <p:nvSpPr>
          <p:cNvPr id="3" name="Content Placeholder 2"/>
          <p:cNvSpPr>
            <a:spLocks noGrp="1"/>
          </p:cNvSpPr>
          <p:nvPr>
            <p:ph idx="1"/>
          </p:nvPr>
        </p:nvSpPr>
        <p:spPr/>
        <p:txBody>
          <a:bodyPr/>
          <a:lstStyle/>
          <a:p>
            <a:r>
              <a:rPr lang="en-US" dirty="0" smtClean="0"/>
              <a:t>Consider Perceptron with 3 weights:</a:t>
            </a:r>
          </a:p>
          <a:p>
            <a:r>
              <a:rPr lang="en-US" dirty="0" smtClean="0"/>
              <a:t>x, y, bias</a:t>
            </a:r>
            <a:endParaRPr lang="en-US" dirty="0"/>
          </a:p>
        </p:txBody>
      </p:sp>
      <p:pic>
        <p:nvPicPr>
          <p:cNvPr id="4" name="Picture 3"/>
          <p:cNvPicPr>
            <a:picLocks noChangeAspect="1"/>
          </p:cNvPicPr>
          <p:nvPr/>
        </p:nvPicPr>
        <p:blipFill>
          <a:blip r:embed="rId2"/>
          <a:stretch>
            <a:fillRect/>
          </a:stretch>
        </p:blipFill>
        <p:spPr>
          <a:xfrm>
            <a:off x="1979309" y="2869680"/>
            <a:ext cx="4871889" cy="3747607"/>
          </a:xfrm>
          <a:prstGeom prst="rect">
            <a:avLst/>
          </a:prstGeom>
        </p:spPr>
      </p:pic>
    </p:spTree>
    <p:extLst>
      <p:ext uri="{BB962C8B-B14F-4D97-AF65-F5344CB8AC3E}">
        <p14:creationId xmlns:p14="http://schemas.microsoft.com/office/powerpoint/2010/main" val="157899614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Spatial-based Perceptron Weights</a:t>
            </a:r>
            <a:endParaRPr lang="en-US" dirty="0"/>
          </a:p>
        </p:txBody>
      </p:sp>
      <p:pic>
        <p:nvPicPr>
          <p:cNvPr id="4" name="Picture 3"/>
          <p:cNvPicPr>
            <a:picLocks noChangeAspect="1"/>
          </p:cNvPicPr>
          <p:nvPr/>
        </p:nvPicPr>
        <p:blipFill>
          <a:blip r:embed="rId2"/>
          <a:stretch>
            <a:fillRect/>
          </a:stretch>
        </p:blipFill>
        <p:spPr>
          <a:xfrm>
            <a:off x="97439" y="1573775"/>
            <a:ext cx="9046561" cy="4645025"/>
          </a:xfrm>
          <a:prstGeom prst="rect">
            <a:avLst/>
          </a:prstGeom>
        </p:spPr>
      </p:pic>
    </p:spTree>
    <p:extLst>
      <p:ext uri="{BB962C8B-B14F-4D97-AF65-F5344CB8AC3E}">
        <p14:creationId xmlns:p14="http://schemas.microsoft.com/office/powerpoint/2010/main" val="75127209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600" dirty="0"/>
              <a:t>Drones Collecting Cell Phone Data in </a:t>
            </a:r>
            <a:r>
              <a:rPr lang="en-US" sz="3600" dirty="0" smtClean="0"/>
              <a:t>LA</a:t>
            </a:r>
            <a:endParaRPr lang="en-US" sz="3600" dirty="0"/>
          </a:p>
        </p:txBody>
      </p:sp>
      <p:sp>
        <p:nvSpPr>
          <p:cNvPr id="4" name="Rectangle 3"/>
          <p:cNvSpPr/>
          <p:nvPr/>
        </p:nvSpPr>
        <p:spPr>
          <a:xfrm>
            <a:off x="609600" y="6324600"/>
            <a:ext cx="8001000" cy="646331"/>
          </a:xfrm>
          <a:prstGeom prst="rect">
            <a:avLst/>
          </a:prstGeom>
        </p:spPr>
        <p:txBody>
          <a:bodyPr wrap="square">
            <a:spAutoFit/>
          </a:bodyPr>
          <a:lstStyle/>
          <a:p>
            <a:r>
              <a:rPr lang="en-US" dirty="0">
                <a:hlinkClick r:id="rId2"/>
              </a:rPr>
              <a:t>http://www.uasvision.com/2015/02/25/drones-collecting-cell-phone-data-in-</a:t>
            </a:r>
            <a:r>
              <a:rPr lang="en-US" dirty="0" smtClean="0">
                <a:hlinkClick r:id="rId2"/>
              </a:rPr>
              <a:t>la</a:t>
            </a:r>
            <a:endParaRPr lang="en-US" dirty="0" smtClean="0"/>
          </a:p>
          <a:p>
            <a:endParaRPr lang="en-US" dirty="0"/>
          </a:p>
        </p:txBody>
      </p:sp>
      <p:pic>
        <p:nvPicPr>
          <p:cNvPr id="6" name="Picture 5" descr="adnear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0" y="1219200"/>
            <a:ext cx="5638800" cy="2546271"/>
          </a:xfrm>
          <a:prstGeom prst="rect">
            <a:avLst/>
          </a:prstGeom>
        </p:spPr>
      </p:pic>
      <p:sp>
        <p:nvSpPr>
          <p:cNvPr id="8" name="Rectangle 7"/>
          <p:cNvSpPr/>
          <p:nvPr/>
        </p:nvSpPr>
        <p:spPr>
          <a:xfrm>
            <a:off x="228600" y="1676400"/>
            <a:ext cx="2971800" cy="2031325"/>
          </a:xfrm>
          <a:prstGeom prst="rect">
            <a:avLst/>
          </a:prstGeom>
        </p:spPr>
        <p:txBody>
          <a:bodyPr wrap="square">
            <a:spAutoFit/>
          </a:bodyPr>
          <a:lstStyle/>
          <a:p>
            <a:r>
              <a:rPr lang="en-US" dirty="0"/>
              <a:t> </a:t>
            </a:r>
            <a:r>
              <a:rPr lang="en-US" dirty="0" err="1"/>
              <a:t>AdNear</a:t>
            </a:r>
            <a:r>
              <a:rPr lang="en-US" dirty="0"/>
              <a:t> had already been using methods on the ground to collect consumer behavior data by using bikes, cars and trains to profile more than 530 million users in Asia, according to the company.</a:t>
            </a:r>
          </a:p>
        </p:txBody>
      </p:sp>
      <p:sp>
        <p:nvSpPr>
          <p:cNvPr id="9" name="Rectangle 8"/>
          <p:cNvSpPr/>
          <p:nvPr/>
        </p:nvSpPr>
        <p:spPr>
          <a:xfrm>
            <a:off x="914400" y="4114800"/>
            <a:ext cx="4572000" cy="2031325"/>
          </a:xfrm>
          <a:prstGeom prst="rect">
            <a:avLst/>
          </a:prstGeom>
        </p:spPr>
        <p:txBody>
          <a:bodyPr>
            <a:spAutoFit/>
          </a:bodyPr>
          <a:lstStyle/>
          <a:p>
            <a:r>
              <a:rPr lang="en-US" dirty="0"/>
              <a:t>In other words, collecting data with drones leads to more accurate insights for marketers and brands, but for consumers, this could mean that the next time you walk through a mall, the phone in your pocket might buzz with a push alert of an advertisement depending on where you’re standing.</a:t>
            </a:r>
          </a:p>
        </p:txBody>
      </p:sp>
    </p:spTree>
    <p:extLst>
      <p:ext uri="{BB962C8B-B14F-4D97-AF65-F5344CB8AC3E}">
        <p14:creationId xmlns:p14="http://schemas.microsoft.com/office/powerpoint/2010/main" val="929516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N-step TD Prediction</a:t>
            </a:r>
            <a:endParaRPr lang="en-US" dirty="0"/>
          </a:p>
        </p:txBody>
      </p:sp>
      <p:pic>
        <p:nvPicPr>
          <p:cNvPr id="4" name="Picture 3"/>
          <p:cNvPicPr>
            <a:picLocks noChangeAspect="1"/>
          </p:cNvPicPr>
          <p:nvPr/>
        </p:nvPicPr>
        <p:blipFill>
          <a:blip r:embed="rId2"/>
          <a:stretch>
            <a:fillRect/>
          </a:stretch>
        </p:blipFill>
        <p:spPr>
          <a:xfrm>
            <a:off x="1325573" y="1767227"/>
            <a:ext cx="6983621" cy="4809541"/>
          </a:xfrm>
          <a:prstGeom prst="rect">
            <a:avLst/>
          </a:prstGeom>
        </p:spPr>
      </p:pic>
    </p:spTree>
    <p:extLst>
      <p:ext uri="{BB962C8B-B14F-4D97-AF65-F5344CB8AC3E}">
        <p14:creationId xmlns:p14="http://schemas.microsoft.com/office/powerpoint/2010/main" val="57764838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Weighting of </a:t>
            </a:r>
            <a:r>
              <a:rPr lang="en-US" dirty="0" err="1" smtClean="0"/>
              <a:t>λ</a:t>
            </a:r>
            <a:r>
              <a:rPr lang="en-US" dirty="0" smtClean="0"/>
              <a:t>-return</a:t>
            </a:r>
            <a:endParaRPr lang="en-US" dirty="0"/>
          </a:p>
        </p:txBody>
      </p:sp>
      <p:pic>
        <p:nvPicPr>
          <p:cNvPr id="4" name="Picture 3"/>
          <p:cNvPicPr>
            <a:picLocks noChangeAspect="1"/>
          </p:cNvPicPr>
          <p:nvPr/>
        </p:nvPicPr>
        <p:blipFill>
          <a:blip r:embed="rId2"/>
          <a:stretch>
            <a:fillRect/>
          </a:stretch>
        </p:blipFill>
        <p:spPr>
          <a:xfrm>
            <a:off x="941375" y="1483991"/>
            <a:ext cx="7181319" cy="5118177"/>
          </a:xfrm>
          <a:prstGeom prst="rect">
            <a:avLst/>
          </a:prstGeom>
        </p:spPr>
      </p:pic>
    </p:spTree>
    <p:extLst>
      <p:ext uri="{BB962C8B-B14F-4D97-AF65-F5344CB8AC3E}">
        <p14:creationId xmlns:p14="http://schemas.microsoft.com/office/powerpoint/2010/main" val="1495871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a:t>
            </a:r>
            <a:r>
              <a:rPr lang="en-US" dirty="0" err="1" smtClean="0"/>
              <a:t>Sarsa</a:t>
            </a:r>
            <a:r>
              <a:rPr lang="en-US" dirty="0" smtClean="0"/>
              <a:t>(</a:t>
            </a:r>
            <a:r>
              <a:rPr lang="en-US" dirty="0" err="1" smtClean="0"/>
              <a:t>λ</a:t>
            </a:r>
            <a:r>
              <a:rPr lang="en-US" dirty="0" smtClean="0"/>
              <a:t>)</a:t>
            </a:r>
            <a:endParaRPr lang="en-US" dirty="0"/>
          </a:p>
        </p:txBody>
      </p:sp>
      <p:grpSp>
        <p:nvGrpSpPr>
          <p:cNvPr id="5" name="Group 4"/>
          <p:cNvGrpSpPr/>
          <p:nvPr/>
        </p:nvGrpSpPr>
        <p:grpSpPr>
          <a:xfrm>
            <a:off x="0" y="1551222"/>
            <a:ext cx="9144000" cy="5095914"/>
            <a:chOff x="0" y="1551222"/>
            <a:chExt cx="9144000" cy="5095914"/>
          </a:xfrm>
        </p:grpSpPr>
        <p:pic>
          <p:nvPicPr>
            <p:cNvPr id="4" name="Picture 3"/>
            <p:cNvPicPr>
              <a:picLocks noChangeAspect="1"/>
            </p:cNvPicPr>
            <p:nvPr/>
          </p:nvPicPr>
          <p:blipFill>
            <a:blip r:embed="rId2"/>
            <a:stretch>
              <a:fillRect/>
            </a:stretch>
          </p:blipFill>
          <p:spPr>
            <a:xfrm>
              <a:off x="0" y="1551222"/>
              <a:ext cx="9144000" cy="5095914"/>
            </a:xfrm>
            <a:prstGeom prst="rect">
              <a:avLst/>
            </a:prstGeom>
          </p:spPr>
        </p:pic>
        <p:sp>
          <p:nvSpPr>
            <p:cNvPr id="3" name="Rectangle 2"/>
            <p:cNvSpPr/>
            <p:nvPr/>
          </p:nvSpPr>
          <p:spPr>
            <a:xfrm>
              <a:off x="5181600" y="4724400"/>
              <a:ext cx="914400" cy="381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54545188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Accumulating traces</a:t>
            </a:r>
          </a:p>
          <a:p>
            <a:pPr lvl="1"/>
            <a:r>
              <a:rPr lang="en-US" dirty="0" smtClean="0"/>
              <a:t>Eligibilities can be greater than 1</a:t>
            </a:r>
          </a:p>
          <a:p>
            <a:pPr lvl="1"/>
            <a:r>
              <a:rPr lang="en-US" dirty="0" smtClean="0"/>
              <a:t>Could cause convergence problems</a:t>
            </a:r>
          </a:p>
          <a:p>
            <a:r>
              <a:rPr lang="en-US" dirty="0" smtClean="0"/>
              <a:t>Replacing traces</a:t>
            </a:r>
            <a:endParaRPr lang="en-US" dirty="0"/>
          </a:p>
        </p:txBody>
      </p:sp>
      <p:pic>
        <p:nvPicPr>
          <p:cNvPr id="4" name="Picture 3"/>
          <p:cNvPicPr>
            <a:picLocks noChangeAspect="1"/>
          </p:cNvPicPr>
          <p:nvPr/>
        </p:nvPicPr>
        <p:blipFill>
          <a:blip r:embed="rId2"/>
          <a:stretch>
            <a:fillRect/>
          </a:stretch>
        </p:blipFill>
        <p:spPr>
          <a:xfrm>
            <a:off x="2548820" y="4048859"/>
            <a:ext cx="5289688" cy="2290003"/>
          </a:xfrm>
          <a:prstGeom prst="rect">
            <a:avLst/>
          </a:prstGeom>
        </p:spPr>
      </p:pic>
    </p:spTree>
    <p:extLst>
      <p:ext uri="{BB962C8B-B14F-4D97-AF65-F5344CB8AC3E}">
        <p14:creationId xmlns:p14="http://schemas.microsoft.com/office/powerpoint/2010/main" val="277433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266700"/>
            <a:ext cx="9144000" cy="6313271"/>
          </a:xfrm>
          <a:prstGeom prst="rect">
            <a:avLst/>
          </a:prstGeom>
        </p:spPr>
      </p:pic>
    </p:spTree>
    <p:extLst>
      <p:ext uri="{BB962C8B-B14F-4D97-AF65-F5344CB8AC3E}">
        <p14:creationId xmlns:p14="http://schemas.microsoft.com/office/powerpoint/2010/main" val="2605047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Example: why do accumulating traces do particularly poorly in this task?</a:t>
            </a:r>
            <a:endParaRPr lang="en-US" dirty="0"/>
          </a:p>
        </p:txBody>
      </p:sp>
      <p:pic>
        <p:nvPicPr>
          <p:cNvPr id="5" name="Picture 4"/>
          <p:cNvPicPr>
            <a:picLocks noChangeAspect="1"/>
          </p:cNvPicPr>
          <p:nvPr/>
        </p:nvPicPr>
        <p:blipFill>
          <a:blip r:embed="rId2"/>
          <a:stretch>
            <a:fillRect/>
          </a:stretch>
        </p:blipFill>
        <p:spPr>
          <a:xfrm>
            <a:off x="0" y="3347846"/>
            <a:ext cx="9144000" cy="2299368"/>
          </a:xfrm>
          <a:prstGeom prst="rect">
            <a:avLst/>
          </a:prstGeom>
        </p:spPr>
      </p:pic>
    </p:spTree>
    <p:extLst>
      <p:ext uri="{BB962C8B-B14F-4D97-AF65-F5344CB8AC3E}">
        <p14:creationId xmlns:p14="http://schemas.microsoft.com/office/powerpoint/2010/main" val="3570339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685800"/>
            <a:ext cx="9144000" cy="5476116"/>
          </a:xfrm>
          <a:prstGeom prst="rect">
            <a:avLst/>
          </a:prstGeom>
        </p:spPr>
      </p:pic>
      <p:sp>
        <p:nvSpPr>
          <p:cNvPr id="5" name="Rectangle 4"/>
          <p:cNvSpPr/>
          <p:nvPr/>
        </p:nvSpPr>
        <p:spPr>
          <a:xfrm>
            <a:off x="523973" y="5629083"/>
            <a:ext cx="8081623" cy="5328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89226879"/>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6308</TotalTime>
  <Words>572</Words>
  <Application>Microsoft Macintosh PowerPoint</Application>
  <PresentationFormat>On-screen Show (4:3)</PresentationFormat>
  <Paragraphs>66</Paragraphs>
  <Slides>19</Slides>
  <Notes>0</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blank</vt:lpstr>
      <vt:lpstr>Custom Design</vt:lpstr>
      <vt:lpstr>PowerPoint Presentation</vt:lpstr>
      <vt:lpstr>Drones Collecting Cell Phone Data in LA</vt:lpstr>
      <vt:lpstr>N-step TD Prediction</vt:lpstr>
      <vt:lpstr>Weighting of λ-return</vt:lpstr>
      <vt:lpstr>Control: Sarsa(λ)</vt:lpstr>
      <vt:lpstr>PowerPoint Presentation</vt:lpstr>
      <vt:lpstr>PowerPoint Presentation</vt:lpstr>
      <vt:lpstr>PowerPoint Presentation</vt:lpstr>
      <vt:lpstr>PowerPoint Presentation</vt:lpstr>
      <vt:lpstr>Implementation Issues</vt:lpstr>
      <vt:lpstr>Chapter 9: Generalization and Function Approximation</vt:lpstr>
      <vt:lpstr>Chapter 9: Generalization and Function Approximation</vt:lpstr>
      <vt:lpstr>PowerPoint Presentation</vt:lpstr>
      <vt:lpstr>Insight: Steal from Existing  Supervised Learning  Methods!</vt:lpstr>
      <vt:lpstr>TD Backups as Training Examples</vt:lpstr>
      <vt:lpstr>What FA methods can we use?</vt:lpstr>
      <vt:lpstr>Perceptron</vt:lpstr>
      <vt:lpstr>Perceptron</vt:lpstr>
      <vt:lpstr>Spatial-based Perceptron Weights</vt:lpstr>
    </vt:vector>
  </TitlesOfParts>
  <Company>Lafayette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 Taylor</dc:creator>
  <cp:lastModifiedBy>Matthew Taylor</cp:lastModifiedBy>
  <cp:revision>41</cp:revision>
  <dcterms:created xsi:type="dcterms:W3CDTF">2015-02-10T00:27:53Z</dcterms:created>
  <dcterms:modified xsi:type="dcterms:W3CDTF">2015-02-26T20:10:47Z</dcterms:modified>
</cp:coreProperties>
</file>