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4" r:id="rId2"/>
    <p:sldId id="305" r:id="rId3"/>
    <p:sldId id="306" r:id="rId4"/>
    <p:sldId id="307" r:id="rId5"/>
    <p:sldId id="308" r:id="rId6"/>
    <p:sldId id="309" r:id="rId7"/>
    <p:sldId id="28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FA376-9A08-6648-AF69-13E4D4D36DC9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0300C-D268-A740-BF38-0112D69D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0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5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065D-A69E-5540-84EE-1571D36D5C70}" type="datetimeFigureOut">
              <a:rPr lang="en-US" smtClean="0"/>
              <a:pPr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BA5B-BBD9-C24F-B142-A8105C8FD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in ML /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efficiency (rate of learning)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Computational</a:t>
            </a:r>
            <a:r>
              <a:rPr lang="en-US" dirty="0" smtClean="0"/>
              <a:t> efficiency (memory, computation, communication)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Researcher</a:t>
            </a:r>
            <a:r>
              <a:rPr lang="en-US" dirty="0" smtClean="0"/>
              <a:t> efficiency (autonomy, ease of setup, parameter tuning, priors, labels, expertise)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5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Sutton, R. S., </a:t>
            </a:r>
            <a:r>
              <a:rPr lang="en-US" sz="2000" dirty="0" err="1"/>
              <a:t>Maei</a:t>
            </a:r>
            <a:r>
              <a:rPr lang="en-US" sz="2000" dirty="0"/>
              <a:t>, H. R., </a:t>
            </a:r>
            <a:r>
              <a:rPr lang="en-US" sz="2000" dirty="0" err="1"/>
              <a:t>Precup</a:t>
            </a:r>
            <a:r>
              <a:rPr lang="en-US" sz="2000" dirty="0"/>
              <a:t>, D., </a:t>
            </a:r>
            <a:r>
              <a:rPr lang="en-US" sz="2000" dirty="0" err="1"/>
              <a:t>Bhatnagar</a:t>
            </a:r>
            <a:r>
              <a:rPr lang="en-US" sz="2000" dirty="0"/>
              <a:t>, S., Silver, D., </a:t>
            </a:r>
            <a:r>
              <a:rPr lang="en-US" sz="2000" dirty="0" err="1"/>
              <a:t>Szepesvari</a:t>
            </a:r>
            <a:r>
              <a:rPr lang="en-US" sz="2000" dirty="0"/>
              <a:t>, Cs., </a:t>
            </a:r>
            <a:r>
              <a:rPr lang="en-US" sz="2000" dirty="0" err="1"/>
              <a:t>Wiewiora</a:t>
            </a:r>
            <a:r>
              <a:rPr lang="en-US" sz="2000" dirty="0"/>
              <a:t>, E. </a:t>
            </a:r>
            <a:r>
              <a:rPr lang="en-US" sz="2000" dirty="0" smtClean="0"/>
              <a:t>Fast </a:t>
            </a:r>
            <a:r>
              <a:rPr lang="en-US" sz="2000" dirty="0"/>
              <a:t>gradient-descent methods for temporal-difference learning with linear function approximation.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349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ICML</a:t>
            </a:r>
            <a:r>
              <a:rPr lang="en-US" dirty="0"/>
              <a:t>-09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Sutton, </a:t>
            </a:r>
            <a:r>
              <a:rPr lang="en-US" dirty="0" err="1"/>
              <a:t>Szepesvari</a:t>
            </a:r>
            <a:r>
              <a:rPr lang="en-US" dirty="0"/>
              <a:t> and </a:t>
            </a:r>
            <a:r>
              <a:rPr lang="en-US" dirty="0" err="1"/>
              <a:t>Maei</a:t>
            </a:r>
            <a:r>
              <a:rPr lang="en-US" dirty="0"/>
              <a:t> (2009) recently introduced the first </a:t>
            </a:r>
            <a:r>
              <a:rPr lang="en-US" dirty="0">
                <a:solidFill>
                  <a:srgbClr val="FF0000"/>
                </a:solidFill>
              </a:rPr>
              <a:t>temporal-difference </a:t>
            </a:r>
            <a:r>
              <a:rPr lang="en-US" dirty="0"/>
              <a:t>learning algorithm compatible with both </a:t>
            </a:r>
            <a:r>
              <a:rPr lang="en-US" dirty="0">
                <a:solidFill>
                  <a:srgbClr val="FF0000"/>
                </a:solidFill>
              </a:rPr>
              <a:t>linear function approximation and off-policy training</a:t>
            </a:r>
            <a:r>
              <a:rPr lang="en-US" dirty="0"/>
              <a:t>, and whose complexity scales only linearly in the size of the function </a:t>
            </a:r>
            <a:r>
              <a:rPr lang="en-US" dirty="0" err="1"/>
              <a:t>approximator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introduce </a:t>
            </a:r>
            <a:r>
              <a:rPr lang="en-US" dirty="0"/>
              <a:t>two new related algorithms with better convergence rates.  The first algorithm, GTD2, is derived and proved convergent just as GTD was, but uses a different objective function and </a:t>
            </a:r>
            <a:r>
              <a:rPr lang="en-US" dirty="0">
                <a:solidFill>
                  <a:srgbClr val="FF0000"/>
                </a:solidFill>
              </a:rPr>
              <a:t>converges significantly faster</a:t>
            </a:r>
            <a:r>
              <a:rPr lang="en-US" dirty="0"/>
              <a:t> (but still not as fast as conventional TD).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new algorithm, linear TD with gradient correction, or TDC, uses the same update rule as conventional TD except for an additional term which is initially zero.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experiments on small test problems and in a </a:t>
            </a:r>
            <a:r>
              <a:rPr lang="en-US" dirty="0">
                <a:solidFill>
                  <a:srgbClr val="FF0000"/>
                </a:solidFill>
              </a:rPr>
              <a:t>Computer Go</a:t>
            </a:r>
            <a:r>
              <a:rPr lang="en-US" dirty="0"/>
              <a:t> application with </a:t>
            </a:r>
            <a:r>
              <a:rPr lang="en-US" dirty="0">
                <a:solidFill>
                  <a:srgbClr val="FF0000"/>
                </a:solidFill>
              </a:rPr>
              <a:t>a million features</a:t>
            </a:r>
            <a:r>
              <a:rPr lang="en-US" dirty="0"/>
              <a:t>, the learning rate of this algorithm was comparable to that of conventional TD. </a:t>
            </a:r>
          </a:p>
        </p:txBody>
      </p:sp>
    </p:spTree>
    <p:extLst>
      <p:ext uri="{BB962C8B-B14F-4D97-AF65-F5344CB8AC3E}">
        <p14:creationId xmlns:p14="http://schemas.microsoft.com/office/powerpoint/2010/main" val="329548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van </a:t>
            </a:r>
            <a:r>
              <a:rPr lang="en-US" dirty="0" err="1"/>
              <a:t>Seijen</a:t>
            </a:r>
            <a:r>
              <a:rPr lang="en-US" dirty="0"/>
              <a:t>, H., Sutton, R. 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True </a:t>
            </a:r>
            <a:r>
              <a:rPr lang="en-US" dirty="0"/>
              <a:t>online TD(</a:t>
            </a:r>
            <a:r>
              <a:rPr lang="en-US" dirty="0" err="1"/>
              <a:t>λ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01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ICML-14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TD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) </a:t>
            </a:r>
            <a:r>
              <a:rPr lang="en-US" dirty="0" smtClean="0"/>
              <a:t>based on equivalence </a:t>
            </a:r>
            <a:r>
              <a:rPr lang="en-US" dirty="0"/>
              <a:t>to a clear and conceptually simple </a:t>
            </a:r>
            <a:r>
              <a:rPr lang="en-US" dirty="0">
                <a:solidFill>
                  <a:srgbClr val="FF0000"/>
                </a:solidFill>
              </a:rPr>
              <a:t>forward view</a:t>
            </a:r>
            <a:r>
              <a:rPr lang="en-US" dirty="0"/>
              <a:t>, and the fact that it can be implemented online in an inexpensive manner. </a:t>
            </a:r>
            <a:endParaRPr lang="en-US" dirty="0" smtClean="0"/>
          </a:p>
          <a:p>
            <a:r>
              <a:rPr lang="en-US" dirty="0" smtClean="0"/>
              <a:t>Equivalence </a:t>
            </a:r>
            <a:r>
              <a:rPr lang="en-US" dirty="0"/>
              <a:t>between TD(</a:t>
            </a:r>
            <a:r>
              <a:rPr lang="en-US" dirty="0" err="1"/>
              <a:t>λ</a:t>
            </a:r>
            <a:r>
              <a:rPr lang="en-US" dirty="0"/>
              <a:t>) and the forward view is exact only for the off-line version of the algorithm (in which updates are made only at the end of each episode). In the online version of TD(</a:t>
            </a:r>
            <a:r>
              <a:rPr lang="en-US" dirty="0" err="1"/>
              <a:t>λ</a:t>
            </a:r>
            <a:r>
              <a:rPr lang="en-US" dirty="0"/>
              <a:t>) (in which updates are made at each step, which generally performs better and is always used in applications) the </a:t>
            </a:r>
            <a:r>
              <a:rPr lang="en-US" dirty="0">
                <a:solidFill>
                  <a:srgbClr val="FF0000"/>
                </a:solidFill>
              </a:rPr>
              <a:t>match to the forward view is only approximate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paper we introduce a </a:t>
            </a:r>
            <a:r>
              <a:rPr lang="en-US" dirty="0">
                <a:solidFill>
                  <a:srgbClr val="FF0000"/>
                </a:solidFill>
              </a:rPr>
              <a:t>new forward view</a:t>
            </a:r>
            <a:r>
              <a:rPr lang="en-US" dirty="0"/>
              <a:t> that takes into account the possibility of changing estimates and a new variant of TD(</a:t>
            </a:r>
            <a:r>
              <a:rPr lang="en-US" dirty="0" err="1"/>
              <a:t>λ</a:t>
            </a:r>
            <a:r>
              <a:rPr lang="en-US" dirty="0"/>
              <a:t>) that exactly achieves it.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our empirical comparisons, </a:t>
            </a:r>
            <a:r>
              <a:rPr lang="en-US" dirty="0">
                <a:solidFill>
                  <a:srgbClr val="FF0000"/>
                </a:solidFill>
              </a:rPr>
              <a:t>our algorithm outperformed TD(</a:t>
            </a:r>
            <a:r>
              <a:rPr lang="en-US" dirty="0" err="1">
                <a:solidFill>
                  <a:srgbClr val="FF0000"/>
                </a:solidFill>
              </a:rPr>
              <a:t>λ</a:t>
            </a:r>
            <a:r>
              <a:rPr lang="en-US" dirty="0">
                <a:solidFill>
                  <a:srgbClr val="FF0000"/>
                </a:solidFill>
              </a:rPr>
              <a:t>) in all of its variations</a:t>
            </a:r>
            <a:r>
              <a:rPr lang="en-US" dirty="0"/>
              <a:t>. It seems, by adhering more truly to the original goal of TD(</a:t>
            </a:r>
            <a:r>
              <a:rPr lang="en-US" dirty="0" err="1"/>
              <a:t>λ</a:t>
            </a:r>
            <a:r>
              <a:rPr lang="en-US" dirty="0"/>
              <a:t>)—matching an intuitively clear forward view even in the online case—that we have found a new algorithm that simply improves on classical TD(</a:t>
            </a:r>
            <a:r>
              <a:rPr lang="en-US" dirty="0" err="1"/>
              <a:t>λ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9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76"/>
            <a:ext cx="8229600" cy="58863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740587"/>
            <a:ext cx="8686800" cy="473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most useful </a:t>
            </a:r>
            <a:r>
              <a:rPr lang="en-US" dirty="0" smtClean="0"/>
              <a:t>to you (and why)?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been </a:t>
            </a:r>
            <a:r>
              <a:rPr lang="en-US" dirty="0" smtClean="0">
                <a:solidFill>
                  <a:srgbClr val="FF0000"/>
                </a:solidFill>
              </a:rPr>
              <a:t>least useful </a:t>
            </a:r>
            <a:r>
              <a:rPr lang="en-US" dirty="0" smtClean="0"/>
              <a:t>(and why)?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students </a:t>
            </a:r>
            <a:r>
              <a:rPr lang="en-US" dirty="0" smtClean="0"/>
              <a:t>do to improve the class?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could </a:t>
            </a:r>
            <a:r>
              <a:rPr lang="en-US" dirty="0" smtClean="0">
                <a:solidFill>
                  <a:srgbClr val="FF0000"/>
                </a:solidFill>
              </a:rPr>
              <a:t>Matt</a:t>
            </a:r>
            <a:r>
              <a:rPr lang="en-US" dirty="0" smtClean="0"/>
              <a:t> do to improve the class?</a:t>
            </a:r>
          </a:p>
        </p:txBody>
      </p:sp>
    </p:spTree>
    <p:extLst>
      <p:ext uri="{BB962C8B-B14F-4D97-AF65-F5344CB8AC3E}">
        <p14:creationId xmlns:p14="http://schemas.microsoft.com/office/powerpoint/2010/main" val="24890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are we sampling the environment randomly though? Wouldn't a depth first search from the current state be better? Doesn't make any sense to worry about an action from a state we can't get to. </a:t>
            </a:r>
          </a:p>
          <a:p>
            <a:r>
              <a:rPr lang="en-US" dirty="0"/>
              <a:t>I'm curious about the statement in 9.7 Heuristic Search that this process computes backed-up values of the possible actions, but does not attempt to save them.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they talk about Full backups, that seems like it would take up a prohibitively large data structure. Does that require a finite amount of possible state/action pairs then? Would it possibly run slowly as the backups get large?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9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Learning: Uses experience</a:t>
            </a:r>
          </a:p>
          <a:p>
            <a:r>
              <a:rPr lang="en-US" dirty="0" smtClean="0"/>
              <a:t>Planning: Use </a:t>
            </a:r>
            <a:r>
              <a:rPr lang="en-US" i="1" dirty="0" smtClean="0"/>
              <a:t>simulated </a:t>
            </a:r>
            <a:r>
              <a:rPr lang="en-US" dirty="0" smtClean="0"/>
              <a:t>experience</a:t>
            </a:r>
          </a:p>
        </p:txBody>
      </p:sp>
      <p:pic>
        <p:nvPicPr>
          <p:cNvPr id="5" name="Picture 4" descr="figtmp6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264" y="3276921"/>
            <a:ext cx="4458508" cy="32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3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model </a:t>
            </a:r>
            <a:r>
              <a:rPr lang="en-US" dirty="0" smtClean="0"/>
              <a:t>lets the agent predict how the environment responds to its actions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Distribution model</a:t>
            </a:r>
            <a:r>
              <a:rPr lang="en-US" dirty="0" smtClean="0"/>
              <a:t>: description of all possibilities and their probabilities</a:t>
            </a:r>
          </a:p>
          <a:p>
            <a:pPr lvl="1"/>
            <a:r>
              <a:rPr lang="en-US" dirty="0" smtClean="0"/>
              <a:t>p(s’, r | s, a) for all s, a, s’, 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Sample model</a:t>
            </a:r>
            <a:r>
              <a:rPr lang="en-US" dirty="0" smtClean="0"/>
              <a:t>, aka simulation model</a:t>
            </a:r>
          </a:p>
          <a:p>
            <a:pPr lvl="1"/>
            <a:r>
              <a:rPr lang="en-US" dirty="0" smtClean="0"/>
              <a:t>Produces sample experiences for given </a:t>
            </a:r>
            <a:r>
              <a:rPr lang="en-US" dirty="0" err="1" smtClean="0"/>
              <a:t>s,a</a:t>
            </a:r>
            <a:endParaRPr lang="en-US" dirty="0" smtClean="0"/>
          </a:p>
          <a:p>
            <a:pPr lvl="1"/>
            <a:r>
              <a:rPr lang="en-US" dirty="0" smtClean="0"/>
              <a:t>Allows reset / exploring starts</a:t>
            </a:r>
          </a:p>
          <a:p>
            <a:pPr lvl="1"/>
            <a:r>
              <a:rPr lang="en-US" dirty="0" smtClean="0"/>
              <a:t>Often easier to obtain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6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699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Efficiency in ML / AI</vt:lpstr>
      <vt:lpstr>Sutton, R. S., Maei, H. R., Precup, D., Bhatnagar, S., Silver, D., Szepesvari, Cs., Wiewiora, E. Fast gradient-descent methods for temporal-difference learning with linear function approximation.</vt:lpstr>
      <vt:lpstr>van Seijen, H., Sutton, R. S.  True online TD(λ)</vt:lpstr>
      <vt:lpstr>PowerPoint Presentation</vt:lpstr>
      <vt:lpstr>Exercises</vt:lpstr>
      <vt:lpstr>Questions</vt:lpstr>
      <vt:lpstr>PowerPoint Presentation</vt:lpstr>
      <vt:lpstr>Models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Methods</dc:title>
  <dc:creator>Matthew Taylor</dc:creator>
  <cp:lastModifiedBy>Matthew Taylor</cp:lastModifiedBy>
  <cp:revision>108</cp:revision>
  <cp:lastPrinted>2014-02-25T17:34:51Z</cp:lastPrinted>
  <dcterms:created xsi:type="dcterms:W3CDTF">2014-02-04T15:24:55Z</dcterms:created>
  <dcterms:modified xsi:type="dcterms:W3CDTF">2015-03-12T16:24:42Z</dcterms:modified>
</cp:coreProperties>
</file>