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00" r:id="rId2"/>
    <p:sldId id="299" r:id="rId3"/>
    <p:sldId id="301" r:id="rId4"/>
    <p:sldId id="296" r:id="rId5"/>
    <p:sldId id="302" r:id="rId6"/>
    <p:sldId id="298" r:id="rId7"/>
    <p:sldId id="29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26" r:id="rId17"/>
    <p:sldId id="327" r:id="rId18"/>
    <p:sldId id="337" r:id="rId19"/>
    <p:sldId id="328" r:id="rId20"/>
    <p:sldId id="325" r:id="rId21"/>
    <p:sldId id="338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4A71-1D73-1740-83D0-218754CB84E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896DF-5D65-C74C-B9AD-2975223A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We compare these two techniques because LfD is a popular, successful, and well-studied, and LfF is a promising method that is relatively unstudied and has received relatively limited testing.</a:t>
            </a: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Plus, of course, LfF is topic of personal importance, being the subject of my dissertation.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- negative reinforcement endorses all actions other than the one taken; much less specific</a:t>
            </a:r>
          </a:p>
          <a:p>
            <a:pPr eaLnBrk="1" hangingPunct="1"/>
            <a:endParaRPr lang="en-US" sz="180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- LfD</a:t>
            </a:r>
            <a:r>
              <a:rPr lang="ja-JP" altLang="en-US" sz="18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s familiar interface - throwing subjects into a teaching role with familiarizing them with the interface might work better for LfD</a:t>
            </a:r>
          </a:p>
          <a:p>
            <a:pPr eaLnBrk="1" hangingPunct="1"/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- LfF</a:t>
            </a:r>
            <a:r>
              <a:rPr lang="ja-JP" altLang="en-US" sz="18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s task-independent and simpler interface - one less component to reprogram for each task, no relearning controls for teacher</a:t>
            </a:r>
          </a:p>
          <a:p>
            <a:pPr eaLnBrk="1" hangingPunct="1"/>
            <a:endParaRPr 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are separate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Treat </a:t>
            </a:r>
            <a:r>
              <a:rPr lang="en-US" dirty="0" smtClean="0">
                <a:latin typeface="Times New Roman"/>
                <a:cs typeface="Times New Roman"/>
              </a:rPr>
              <a:t>µ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and</a:t>
            </a:r>
            <a:r>
              <a:rPr lang="en-US" dirty="0" smtClean="0">
                <a:latin typeface="Times New Roman"/>
                <a:cs typeface="Times New Roman"/>
              </a:rPr>
              <a:t> µ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baseline="30000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as hidden variables. Use EM!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  <a:r>
              <a:rPr lang="en-US" baseline="0" dirty="0" smtClean="0"/>
              <a:t> error: singular</a:t>
            </a:r>
          </a:p>
          <a:p>
            <a:r>
              <a:rPr lang="en-US" baseline="0" dirty="0" smtClean="0"/>
              <a:t>0.5: doesn’t give you info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policies are equally probable</a:t>
            </a:r>
          </a:p>
          <a:p>
            <a:r>
              <a:rPr lang="en-US" baseline="0" dirty="0" smtClean="0"/>
              <a:t>Given policy, feedbacks are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0CC0-9D3A-4983-8165-27434AC1928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EM to infer policy where we consider mu+, mu- as hidden </a:t>
            </a:r>
            <a:r>
              <a:rPr lang="en-US" dirty="0" err="1" smtClean="0"/>
              <a:t>params</a:t>
            </a:r>
            <a:endParaRPr lang="en-US" dirty="0" smtClean="0"/>
          </a:p>
          <a:p>
            <a:r>
              <a:rPr lang="en-US" dirty="0" smtClean="0"/>
              <a:t>Here, maximization</a:t>
            </a:r>
            <a:r>
              <a:rPr lang="en-US" baseline="0" dirty="0" smtClean="0"/>
              <a:t> is the second line</a:t>
            </a:r>
          </a:p>
          <a:p>
            <a:r>
              <a:rPr lang="en-US" baseline="0" dirty="0" smtClean="0"/>
              <a:t>Expectation kind of falls out (isn’t of anything meaningful…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of policy and all possible mu+/mu-)</a:t>
            </a:r>
          </a:p>
          <a:p>
            <a:r>
              <a:rPr lang="en-US" dirty="0" smtClean="0"/>
              <a:t>Full</a:t>
            </a:r>
            <a:r>
              <a:rPr lang="en-US" baseline="0" dirty="0" smtClean="0"/>
              <a:t> alpha and beta descriptions result in E/M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0CC0-9D3A-4983-8165-27434AC1928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D0F4-95D2-014D-AABA-421A6F19AD1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E09-9D61-6648-9048-ABEB57C1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dknox.net/human-reward/tamer/tamer-in-actio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Behaviorist Psychology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4193"/>
              </p:ext>
            </p:extLst>
          </p:nvPr>
        </p:nvGraphicFramePr>
        <p:xfrm>
          <a:off x="3104109" y="4757670"/>
          <a:ext cx="2379622" cy="17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11"/>
                <a:gridCol w="1189811"/>
              </a:tblGrid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R-</a:t>
                      </a:r>
                      <a:endParaRPr lang="en-US" sz="3200" dirty="0"/>
                    </a:p>
                  </a:txBody>
                  <a:tcPr/>
                </a:tc>
              </a:tr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P-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3197"/>
            <a:ext cx="8229600" cy="280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B. F. Skinner’s operant conditioning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2376669"/>
            <a:ext cx="6946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2" y="1426494"/>
            <a:ext cx="8104934" cy="458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38" y="1228304"/>
            <a:ext cx="2005814" cy="19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2" y="1516352"/>
            <a:ext cx="6071896" cy="49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6" y="1417638"/>
            <a:ext cx="7580961" cy="44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54" y="1519068"/>
            <a:ext cx="6817203" cy="44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Harutyunyan</a:t>
            </a:r>
            <a:r>
              <a:rPr lang="en-US" dirty="0"/>
              <a:t>, A., Devlin, S., </a:t>
            </a:r>
            <a:r>
              <a:rPr lang="en-US" dirty="0" err="1"/>
              <a:t>Vrancx</a:t>
            </a:r>
            <a:r>
              <a:rPr lang="en-US" dirty="0"/>
              <a:t>, P., &amp; </a:t>
            </a:r>
            <a:r>
              <a:rPr lang="en-US" dirty="0" err="1"/>
              <a:t>Nowe</a:t>
            </a:r>
            <a:r>
              <a:rPr lang="en-US" dirty="0"/>
              <a:t>, </a:t>
            </a:r>
            <a:r>
              <a:rPr lang="en-US" dirty="0" smtClean="0"/>
              <a:t>A.</a:t>
            </a:r>
            <a:r>
              <a:rPr lang="en-US" dirty="0"/>
              <a:t> </a:t>
            </a:r>
            <a:r>
              <a:rPr lang="en-US" i="1" dirty="0" smtClean="0"/>
              <a:t>Expressing </a:t>
            </a:r>
            <a:r>
              <a:rPr lang="en-US" i="1" dirty="0"/>
              <a:t>Arbitrary Reward Functions as Potential-Based Advice</a:t>
            </a:r>
            <a:r>
              <a:rPr lang="en-US" dirty="0"/>
              <a:t>. </a:t>
            </a:r>
            <a:r>
              <a:rPr lang="en-US" dirty="0" smtClean="0"/>
              <a:t>AAAI-15</a:t>
            </a:r>
            <a:endParaRPr lang="en-US" dirty="0"/>
          </a:p>
          <a:p>
            <a:r>
              <a:rPr lang="en-US" dirty="0" err="1"/>
              <a:t>Brys</a:t>
            </a:r>
            <a:r>
              <a:rPr lang="en-US" dirty="0"/>
              <a:t>, T., </a:t>
            </a:r>
            <a:r>
              <a:rPr lang="en-US" dirty="0" err="1"/>
              <a:t>Harutyunyan</a:t>
            </a:r>
            <a:r>
              <a:rPr lang="en-US" dirty="0"/>
              <a:t>, A., Taylor, M. E., &amp; </a:t>
            </a:r>
            <a:r>
              <a:rPr lang="en-US" dirty="0" err="1"/>
              <a:t>Nowe</a:t>
            </a:r>
            <a:r>
              <a:rPr lang="en-US" dirty="0"/>
              <a:t>, A</a:t>
            </a:r>
            <a:r>
              <a:rPr lang="en-US" dirty="0" smtClean="0"/>
              <a:t>. </a:t>
            </a:r>
            <a:r>
              <a:rPr lang="en-US" i="1" dirty="0"/>
              <a:t>Policy Transfer using Reward Shaping</a:t>
            </a:r>
            <a:r>
              <a:rPr lang="en-US" dirty="0"/>
              <a:t>. </a:t>
            </a:r>
            <a:r>
              <a:rPr lang="en-US" dirty="0" smtClean="0"/>
              <a:t>AAMAS</a:t>
            </a:r>
            <a:r>
              <a:rPr lang="en-US" dirty="0"/>
              <a:t>-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 err="1" smtClean="0"/>
              <a:t>Harutyunyan</a:t>
            </a:r>
            <a:r>
              <a:rPr lang="en-US" dirty="0"/>
              <a:t>, A., </a:t>
            </a:r>
            <a:r>
              <a:rPr lang="en-US" dirty="0" err="1"/>
              <a:t>Brys</a:t>
            </a:r>
            <a:r>
              <a:rPr lang="en-US" dirty="0"/>
              <a:t>, T., </a:t>
            </a:r>
            <a:r>
              <a:rPr lang="en-US" dirty="0" err="1"/>
              <a:t>Vrancx</a:t>
            </a:r>
            <a:r>
              <a:rPr lang="en-US" dirty="0"/>
              <a:t>, P., &amp; </a:t>
            </a:r>
            <a:r>
              <a:rPr lang="en-US" dirty="0" err="1"/>
              <a:t>Nowe</a:t>
            </a:r>
            <a:r>
              <a:rPr lang="en-US" dirty="0"/>
              <a:t>, A</a:t>
            </a:r>
            <a:r>
              <a:rPr lang="en-US" dirty="0" smtClean="0"/>
              <a:t>. </a:t>
            </a:r>
            <a:r>
              <a:rPr lang="en-US" i="1" dirty="0"/>
              <a:t>Multi-Scale Reward Shaping via an Off-Policy Ensemble</a:t>
            </a:r>
            <a:r>
              <a:rPr lang="en-US" dirty="0"/>
              <a:t>. </a:t>
            </a:r>
            <a:r>
              <a:rPr lang="en-US" dirty="0" smtClean="0"/>
              <a:t>AAMAS</a:t>
            </a:r>
            <a:r>
              <a:rPr lang="en-US" dirty="0"/>
              <a:t>-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 err="1"/>
              <a:t>Brys</a:t>
            </a:r>
            <a:r>
              <a:rPr lang="en-US" dirty="0"/>
              <a:t>, T., </a:t>
            </a:r>
            <a:r>
              <a:rPr lang="en-US" dirty="0" err="1"/>
              <a:t>Nowé</a:t>
            </a:r>
            <a:r>
              <a:rPr lang="en-US" dirty="0"/>
              <a:t>, A., </a:t>
            </a:r>
            <a:r>
              <a:rPr lang="en-US" dirty="0" err="1"/>
              <a:t>Kudenko</a:t>
            </a:r>
            <a:r>
              <a:rPr lang="en-US" dirty="0"/>
              <a:t>, D., &amp; Taylor, M. E</a:t>
            </a:r>
            <a:r>
              <a:rPr lang="en-US" dirty="0" smtClean="0"/>
              <a:t>. </a:t>
            </a:r>
            <a:r>
              <a:rPr lang="en-US" i="1" dirty="0"/>
              <a:t>Combining Multiple Correlated Reward and Shaping Signals by Measuring Confidence</a:t>
            </a:r>
            <a:r>
              <a:rPr lang="en-US" dirty="0"/>
              <a:t>. </a:t>
            </a:r>
            <a:r>
              <a:rPr lang="en-US" dirty="0" smtClean="0"/>
              <a:t>AAAI</a:t>
            </a:r>
            <a:r>
              <a:rPr lang="en-US" dirty="0"/>
              <a:t>-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132080">
            <a:no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Learning from feedback (interactive shaping)</a:t>
            </a:r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 rot="-5400000">
            <a:off x="-685800" y="3833813"/>
            <a:ext cx="327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6400">
                <a:solidFill>
                  <a:srgbClr val="2A2A2A"/>
                </a:solidFill>
                <a:latin typeface="Arial Bold" charset="0"/>
                <a:cs typeface="Arial Bold" charset="0"/>
                <a:sym typeface="Arial Bold" charset="0"/>
              </a:rPr>
              <a:t>TAMER</a:t>
            </a:r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>
            <a:off x="4876800" y="6400800"/>
            <a:ext cx="3175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Knox and Stone, K-CAP 2009</a:t>
            </a:r>
          </a:p>
        </p:txBody>
      </p:sp>
      <p:sp>
        <p:nvSpPr>
          <p:cNvPr id="8197" name="Rectangle 4"/>
          <p:cNvSpPr>
            <a:spLocks/>
          </p:cNvSpPr>
          <p:nvPr/>
        </p:nvSpPr>
        <p:spPr bwMode="auto">
          <a:xfrm>
            <a:off x="2070100" y="3784600"/>
            <a:ext cx="6324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Key insight</a:t>
            </a:r>
            <a:r>
              <a:rPr lang="en-US">
                <a:solidFill>
                  <a:schemeClr val="tx1"/>
                </a:solidFill>
                <a:cs typeface="Arial" charset="0"/>
              </a:rPr>
              <a:t>: trainer evaluates behavior using a model of its long-term quality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22" y="1090342"/>
            <a:ext cx="2409885" cy="2694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207" y="1090342"/>
            <a:ext cx="1791680" cy="26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27700"/>
            <a:ext cx="316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Learning from feedback (interactive shaping)</a:t>
            </a: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 rot="-5400000">
            <a:off x="-685800" y="3833813"/>
            <a:ext cx="327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6400">
                <a:solidFill>
                  <a:srgbClr val="2A2A2A"/>
                </a:solidFill>
                <a:latin typeface="Arial Bold" charset="0"/>
                <a:cs typeface="Arial Bold" charset="0"/>
                <a:sym typeface="Arial Bold" charset="0"/>
              </a:rPr>
              <a:t>TAMER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 rot="5400000">
            <a:off x="6737350" y="3557588"/>
            <a:ext cx="2590800" cy="1638300"/>
            <a:chOff x="0" y="0"/>
            <a:chExt cx="1632" cy="1032"/>
          </a:xfrm>
        </p:grpSpPr>
        <p:sp>
          <p:nvSpPr>
            <p:cNvPr id="9229" name="AutoShape 4"/>
            <p:cNvSpPr>
              <a:spLocks/>
            </p:cNvSpPr>
            <p:nvPr/>
          </p:nvSpPr>
          <p:spPr bwMode="auto">
            <a:xfrm>
              <a:off x="0" y="0"/>
              <a:ext cx="1632" cy="10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3697" y="0"/>
                    <a:pt x="8258" y="0"/>
                  </a:cubicBezTo>
                  <a:lnTo>
                    <a:pt x="11822" y="0"/>
                  </a:lnTo>
                  <a:cubicBezTo>
                    <a:pt x="15588" y="0"/>
                    <a:pt x="18877" y="6663"/>
                    <a:pt x="19818" y="16199"/>
                  </a:cubicBezTo>
                  <a:lnTo>
                    <a:pt x="21600" y="16200"/>
                  </a:lnTo>
                  <a:lnTo>
                    <a:pt x="18298" y="21600"/>
                  </a:lnTo>
                  <a:lnTo>
                    <a:pt x="14471" y="16200"/>
                  </a:lnTo>
                  <a:lnTo>
                    <a:pt x="16255" y="16199"/>
                  </a:lnTo>
                  <a:cubicBezTo>
                    <a:pt x="15477" y="8327"/>
                    <a:pt x="13075" y="2263"/>
                    <a:pt x="10040" y="509"/>
                  </a:cubicBezTo>
                  <a:cubicBezTo>
                    <a:pt x="6257" y="2696"/>
                    <a:pt x="3564" y="11467"/>
                    <a:pt x="3564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0" name="AutoShape 5"/>
            <p:cNvSpPr>
              <a:spLocks/>
            </p:cNvSpPr>
            <p:nvPr/>
          </p:nvSpPr>
          <p:spPr bwMode="auto">
            <a:xfrm>
              <a:off x="0" y="0"/>
              <a:ext cx="758" cy="10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7955" y="0"/>
                    <a:pt x="17767" y="0"/>
                  </a:cubicBezTo>
                  <a:cubicBezTo>
                    <a:pt x="19056" y="0"/>
                    <a:pt x="20341" y="171"/>
                    <a:pt x="21600" y="509"/>
                  </a:cubicBezTo>
                  <a:cubicBezTo>
                    <a:pt x="13461" y="2696"/>
                    <a:pt x="7667" y="11467"/>
                    <a:pt x="7667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1" name="AutoShape 6"/>
            <p:cNvSpPr>
              <a:spLocks/>
            </p:cNvSpPr>
            <p:nvPr/>
          </p:nvSpPr>
          <p:spPr bwMode="auto">
            <a:xfrm>
              <a:off x="623" y="0"/>
              <a:ext cx="135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cubicBezTo>
                    <a:pt x="7264" y="0"/>
                    <a:pt x="14507" y="7243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222" name="Rectangle 8"/>
          <p:cNvSpPr>
            <a:spLocks/>
          </p:cNvSpPr>
          <p:nvPr/>
        </p:nvSpPr>
        <p:spPr bwMode="auto">
          <a:xfrm>
            <a:off x="2044700" y="2895600"/>
            <a:ext cx="599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782638" indent="-285750" algn="ctr">
              <a:spcBef>
                <a:spcPts val="638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Learn a model of</a:t>
            </a:r>
          </a:p>
          <a:p>
            <a:pPr marL="782638" indent="-285750" algn="ctr">
              <a:spcBef>
                <a:spcPts val="638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human reinforcement</a:t>
            </a:r>
          </a:p>
          <a:p>
            <a:pPr marL="782638" indent="-285750" algn="ctr">
              <a:spcBef>
                <a:spcPts val="638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  <a:p>
            <a:pPr marL="782638" indent="-285750" algn="ctr">
              <a:spcBef>
                <a:spcPts val="638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  <a:p>
            <a:pPr marL="782638" indent="-285750" algn="ctr">
              <a:spcBef>
                <a:spcPts val="638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Directly exploit the model </a:t>
            </a:r>
          </a:p>
          <a:p>
            <a:pPr marL="782638" indent="-285750" algn="ctr">
              <a:spcBef>
                <a:spcPts val="638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to determine action</a:t>
            </a:r>
          </a:p>
          <a:p>
            <a:pPr marL="1868488" lvl="1" indent="-228600"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If greedy:</a:t>
            </a:r>
          </a:p>
        </p:txBody>
      </p:sp>
      <p:pic>
        <p:nvPicPr>
          <p:cNvPr id="9223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822700"/>
            <a:ext cx="2260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Group 13"/>
          <p:cNvGrpSpPr>
            <a:grpSpLocks/>
          </p:cNvGrpSpPr>
          <p:nvPr/>
        </p:nvGrpSpPr>
        <p:grpSpPr bwMode="auto">
          <a:xfrm rot="10800000">
            <a:off x="1689100" y="2906713"/>
            <a:ext cx="1638300" cy="2566987"/>
            <a:chOff x="0" y="0"/>
            <a:chExt cx="1031" cy="1616"/>
          </a:xfrm>
        </p:grpSpPr>
        <p:sp>
          <p:nvSpPr>
            <p:cNvPr id="9226" name="AutoShape 10"/>
            <p:cNvSpPr>
              <a:spLocks/>
            </p:cNvSpPr>
            <p:nvPr/>
          </p:nvSpPr>
          <p:spPr bwMode="auto">
            <a:xfrm>
              <a:off x="0" y="0"/>
              <a:ext cx="1031" cy="161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3657"/>
                    <a:pt x="21600" y="8168"/>
                  </a:cubicBezTo>
                  <a:lnTo>
                    <a:pt x="21600" y="11850"/>
                  </a:lnTo>
                  <a:cubicBezTo>
                    <a:pt x="21600" y="15575"/>
                    <a:pt x="14937" y="18828"/>
                    <a:pt x="5400" y="19759"/>
                  </a:cubicBezTo>
                  <a:lnTo>
                    <a:pt x="5400" y="21600"/>
                  </a:lnTo>
                  <a:lnTo>
                    <a:pt x="0" y="18177"/>
                  </a:lnTo>
                  <a:lnTo>
                    <a:pt x="5400" y="14234"/>
                  </a:lnTo>
                  <a:lnTo>
                    <a:pt x="5400" y="16077"/>
                  </a:lnTo>
                  <a:cubicBezTo>
                    <a:pt x="13199" y="15315"/>
                    <a:pt x="19229" y="12976"/>
                    <a:pt x="21044" y="10009"/>
                  </a:cubicBezTo>
                  <a:cubicBezTo>
                    <a:pt x="18778" y="6305"/>
                    <a:pt x="10054" y="3682"/>
                    <a:pt x="0" y="3682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7" name="AutoShape 11"/>
            <p:cNvSpPr>
              <a:spLocks/>
            </p:cNvSpPr>
            <p:nvPr/>
          </p:nvSpPr>
          <p:spPr bwMode="auto">
            <a:xfrm>
              <a:off x="0" y="0"/>
              <a:ext cx="1031" cy="8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6666"/>
                    <a:pt x="21600" y="14889"/>
                  </a:cubicBezTo>
                  <a:lnTo>
                    <a:pt x="21600" y="21600"/>
                  </a:lnTo>
                  <a:cubicBezTo>
                    <a:pt x="21600" y="13377"/>
                    <a:pt x="11929" y="6711"/>
                    <a:pt x="0" y="6711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8" name="AutoShape 12"/>
            <p:cNvSpPr>
              <a:spLocks/>
            </p:cNvSpPr>
            <p:nvPr/>
          </p:nvSpPr>
          <p:spPr bwMode="auto">
            <a:xfrm>
              <a:off x="1005" y="748"/>
              <a:ext cx="26" cy="1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21600"/>
                  </a:moveTo>
                  <a:cubicBezTo>
                    <a:pt x="21600" y="14330"/>
                    <a:pt x="14353" y="708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225" name="Rectangle 14"/>
          <p:cNvSpPr>
            <a:spLocks/>
          </p:cNvSpPr>
          <p:nvPr/>
        </p:nvSpPr>
        <p:spPr bwMode="auto">
          <a:xfrm>
            <a:off x="4876800" y="6400800"/>
            <a:ext cx="3175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Knox and Stone, K-CAP 2009</a:t>
            </a:r>
          </a:p>
        </p:txBody>
      </p:sp>
    </p:spTree>
    <p:extLst>
      <p:ext uri="{BB962C8B-B14F-4D97-AF65-F5344CB8AC3E}">
        <p14:creationId xmlns:p14="http://schemas.microsoft.com/office/powerpoint/2010/main" val="34124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Learning from feedback (interactive shaping)</a:t>
            </a: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 rot="-5400000">
            <a:off x="-685800" y="3833813"/>
            <a:ext cx="327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6400">
                <a:solidFill>
                  <a:srgbClr val="2A2A2A"/>
                </a:solidFill>
                <a:latin typeface="Arial Bold" charset="0"/>
                <a:cs typeface="Arial Bold" charset="0"/>
                <a:sym typeface="Arial Bold" charset="0"/>
              </a:rPr>
              <a:t>TAMER</a:t>
            </a:r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2044700" y="2895600"/>
            <a:ext cx="599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782638" indent="-285750" algn="ctr">
              <a:spcBef>
                <a:spcPts val="638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Or, could try to maximize R and H….</a:t>
            </a:r>
          </a:p>
          <a:p>
            <a:pPr marL="782638" indent="-285750" algn="ctr">
              <a:spcBef>
                <a:spcPts val="638"/>
              </a:spcBef>
            </a:pPr>
            <a:endParaRPr lang="en-US" sz="1800" dirty="0">
              <a:cs typeface="Arial" charset="0"/>
            </a:endParaRPr>
          </a:p>
          <a:p>
            <a:pPr marL="782638" indent="-285750" algn="ctr">
              <a:spcBef>
                <a:spcPts val="638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How would you combine them?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3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7" y="2859682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2754907"/>
            <a:ext cx="2844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An a priori comparison</a:t>
            </a:r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457200" y="2338982"/>
            <a:ext cx="4597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chemeClr val="tx1"/>
                </a:solidFill>
                <a:cs typeface="Arial" charset="0"/>
              </a:rPr>
              <a:t>Interface</a:t>
            </a:r>
          </a:p>
          <a:p>
            <a:pPr marL="39688">
              <a:buSzPct val="125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cs typeface="Arial" charset="0"/>
              </a:rPr>
              <a:t>LfD interface may be familiar to video game players </a:t>
            </a:r>
          </a:p>
          <a:p>
            <a:pPr marL="39688">
              <a:buSzPct val="125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cs typeface="Arial" charset="0"/>
              </a:rPr>
              <a:t>LfF interface is simpler and task-independent</a:t>
            </a: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508000" y="1437282"/>
            <a:ext cx="863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 dirty="0">
                <a:solidFill>
                  <a:schemeClr val="tx1"/>
                </a:solidFill>
                <a:cs typeface="Arial" charset="0"/>
              </a:rPr>
              <a:t>Demonstration more specifically points to the correct action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533900"/>
            <a:ext cx="214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55626" y="4140200"/>
            <a:ext cx="51181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chemeClr val="tx1"/>
                </a:solidFill>
                <a:cs typeface="Arial" charset="0"/>
              </a:rPr>
              <a:t>Task expertise</a:t>
            </a:r>
          </a:p>
          <a:p>
            <a:pPr marL="39688">
              <a:buSzPct val="125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cs typeface="Arial" charset="0"/>
              </a:rPr>
              <a:t>LfF - easier to judge than to control</a:t>
            </a:r>
          </a:p>
          <a:p>
            <a:pPr marL="39688">
              <a:buSzPct val="125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cs typeface="Arial" charset="0"/>
              </a:rPr>
              <a:t>Easier for human to increase  expertise while training with LfD</a:t>
            </a:r>
          </a:p>
          <a:p>
            <a:pPr marL="39688"/>
            <a:endParaRPr lang="en-US">
              <a:solidFill>
                <a:schemeClr val="tx1"/>
              </a:solidFill>
              <a:cs typeface="Lucida Grande" charset="0"/>
            </a:endParaRPr>
          </a:p>
          <a:p>
            <a:pPr marL="39688"/>
            <a:r>
              <a:rPr lang="en-US" sz="2800">
                <a:solidFill>
                  <a:schemeClr val="tx1"/>
                </a:solidFill>
                <a:cs typeface="Arial" charset="0"/>
              </a:rPr>
              <a:t>Cognitive load</a:t>
            </a:r>
            <a:r>
              <a:rPr lang="en-US">
                <a:solidFill>
                  <a:schemeClr val="tx1"/>
                </a:solidFill>
                <a:cs typeface="Arial" charset="0"/>
              </a:rPr>
              <a:t> - less for LfF</a:t>
            </a:r>
          </a:p>
        </p:txBody>
      </p:sp>
    </p:spTree>
    <p:extLst>
      <p:ext uri="{BB962C8B-B14F-4D97-AF65-F5344CB8AC3E}">
        <p14:creationId xmlns:p14="http://schemas.microsoft.com/office/powerpoint/2010/main" val="28045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Behaviorist Psychology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43967"/>
              </p:ext>
            </p:extLst>
          </p:nvPr>
        </p:nvGraphicFramePr>
        <p:xfrm>
          <a:off x="3104109" y="4757670"/>
          <a:ext cx="2379622" cy="17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11"/>
                <a:gridCol w="1189811"/>
              </a:tblGrid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R-</a:t>
                      </a:r>
                      <a:endParaRPr lang="en-US" sz="3200" dirty="0"/>
                    </a:p>
                  </a:txBody>
                  <a:tcPr/>
                </a:tc>
              </a:tr>
              <a:tr h="885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P-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3197"/>
            <a:ext cx="8229600" cy="2802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B. F. Skinner’s operant conditioning / behaviorist shaping</a:t>
            </a:r>
          </a:p>
          <a:p>
            <a:endParaRPr lang="en-US" dirty="0"/>
          </a:p>
          <a:p>
            <a:r>
              <a:rPr lang="en-US" dirty="0" smtClean="0"/>
              <a:t>Reward schedule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40307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http://www.bradknox.net/human-reward/tamer/tamer-in-action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Guangliang</a:t>
            </a:r>
            <a:r>
              <a:rPr lang="en-US" dirty="0"/>
              <a:t> Li, Hayley Hung, Shimon </a:t>
            </a:r>
            <a:r>
              <a:rPr lang="en-US" dirty="0" err="1"/>
              <a:t>Whiteson</a:t>
            </a:r>
            <a:r>
              <a:rPr lang="en-US" dirty="0"/>
              <a:t>, and W. Bradley Knox. </a:t>
            </a:r>
            <a:r>
              <a:rPr lang="en-US" i="1" dirty="0"/>
              <a:t>Using Informative Behavior to Increase Engagement in the TAMER Framework</a:t>
            </a:r>
            <a:r>
              <a:rPr lang="en-US" dirty="0"/>
              <a:t>. </a:t>
            </a:r>
            <a:r>
              <a:rPr lang="en-US" dirty="0" smtClean="0"/>
              <a:t>AAMAS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8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02"/>
            <a:ext cx="8229600" cy="1143000"/>
          </a:xfrm>
        </p:spPr>
        <p:txBody>
          <a:bodyPr/>
          <a:lstStyle/>
          <a:p>
            <a:r>
              <a:rPr lang="en-US" dirty="0" smtClean="0"/>
              <a:t>Bayesian Inference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264"/>
            <a:ext cx="8229600" cy="31081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TAMER and COBOT </a:t>
            </a:r>
          </a:p>
          <a:p>
            <a:pPr lvl="1"/>
            <a:r>
              <a:rPr lang="en-US" dirty="0" smtClean="0"/>
              <a:t>treat feedback as numeric rewards</a:t>
            </a:r>
          </a:p>
          <a:p>
            <a:r>
              <a:rPr lang="en-US" dirty="0" smtClean="0"/>
              <a:t>Here, feedback is </a:t>
            </a:r>
            <a:r>
              <a:rPr lang="en-US" dirty="0" smtClean="0">
                <a:solidFill>
                  <a:srgbClr val="3366FF"/>
                </a:solidFill>
              </a:rPr>
              <a:t>categorical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3366FF"/>
                </a:solidFill>
              </a:rPr>
              <a:t>Bayesian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Find </a:t>
            </a:r>
            <a:r>
              <a:rPr lang="en-US" i="1" dirty="0" smtClean="0"/>
              <a:t>maximum a posteriori</a:t>
            </a:r>
            <a:r>
              <a:rPr lang="en-US" dirty="0" smtClean="0"/>
              <a:t> (MAP) estimate of target </a:t>
            </a:r>
            <a:r>
              <a:rPr lang="en-US" dirty="0" smtClean="0"/>
              <a:t>behavior</a:t>
            </a:r>
            <a:endParaRPr lang="en-US" dirty="0" smtClean="0"/>
          </a:p>
        </p:txBody>
      </p:sp>
      <p:grpSp>
        <p:nvGrpSpPr>
          <p:cNvPr id="4" name="Group 13"/>
          <p:cNvGrpSpPr/>
          <p:nvPr/>
        </p:nvGrpSpPr>
        <p:grpSpPr>
          <a:xfrm>
            <a:off x="1566101" y="4419600"/>
            <a:ext cx="3124200" cy="2286000"/>
            <a:chOff x="3810000" y="2971800"/>
            <a:chExt cx="3124200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3048000"/>
              <a:ext cx="2540000" cy="21463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10000" y="2971800"/>
              <a:ext cx="914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2971800"/>
              <a:ext cx="914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369" y="4489450"/>
            <a:ext cx="1490597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18" y="4508500"/>
            <a:ext cx="1971261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707" y="4495800"/>
            <a:ext cx="1600163" cy="2133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529" y="4489450"/>
            <a:ext cx="1396435" cy="21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can give </a:t>
            </a:r>
            <a:r>
              <a:rPr lang="en-US" dirty="0" smtClean="0">
                <a:solidFill>
                  <a:srgbClr val="008000"/>
                </a:solidFill>
              </a:rPr>
              <a:t>positive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feedback</a:t>
            </a:r>
          </a:p>
          <a:p>
            <a:r>
              <a:rPr lang="en-US" dirty="0" smtClean="0"/>
              <a:t>Agent tries to learn policy </a:t>
            </a:r>
            <a:r>
              <a:rPr lang="el-GR" i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*</a:t>
            </a:r>
          </a:p>
          <a:p>
            <a:r>
              <a:rPr lang="en-US" dirty="0" smtClean="0"/>
              <a:t>Maps observations to actions</a:t>
            </a:r>
          </a:p>
          <a:p>
            <a:endParaRPr lang="en-US" dirty="0" smtClean="0"/>
          </a:p>
          <a:p>
            <a:r>
              <a:rPr lang="en-US" dirty="0" smtClean="0"/>
              <a:t>For now: think </a:t>
            </a:r>
            <a:r>
              <a:rPr lang="en-US" dirty="0" smtClean="0">
                <a:solidFill>
                  <a:srgbClr val="3366FF"/>
                </a:solidFill>
              </a:rPr>
              <a:t>contextual bandit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Dog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dog to sit &amp; shake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*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Mapping from observations to actions</a:t>
            </a:r>
          </a:p>
          <a:p>
            <a:r>
              <a:rPr lang="en-US" dirty="0" smtClean="0"/>
              <a:t>Feedback: {</a:t>
            </a:r>
            <a:r>
              <a:rPr lang="en-US" dirty="0" smtClean="0">
                <a:solidFill>
                  <a:srgbClr val="FF0000"/>
                </a:solidFill>
              </a:rPr>
              <a:t>Bad Dog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Good Boy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505200" y="2286000"/>
            <a:ext cx="9144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6693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952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25146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“Sit” →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669268"/>
            <a:ext cx="118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“Shake” 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in Dog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Feedback history </a:t>
            </a:r>
            <a:r>
              <a:rPr lang="en-US" sz="2400" i="1" dirty="0" smtClean="0"/>
              <a:t>h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dirty="0" smtClean="0"/>
              <a:t>Observation: “sit”, Action:		, Feedback: “</a:t>
            </a:r>
            <a:r>
              <a:rPr lang="en-US" sz="2400" dirty="0" smtClean="0">
                <a:solidFill>
                  <a:srgbClr val="FF0000"/>
                </a:solidFill>
              </a:rPr>
              <a:t>Bad Dog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dirty="0" smtClean="0"/>
              <a:t>Observation: “sit”, Action: 		, Feedback: “</a:t>
            </a:r>
            <a:r>
              <a:rPr lang="en-US" sz="2400" dirty="0" smtClean="0">
                <a:solidFill>
                  <a:srgbClr val="008000"/>
                </a:solidFill>
              </a:rPr>
              <a:t>Good Boy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dirty="0" smtClean="0"/>
              <a:t>…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Really make sense to assign numeric rewards to these?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271" y="2438400"/>
            <a:ext cx="61755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633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38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Trainer desires policy </a:t>
            </a:r>
            <a:r>
              <a:rPr lang="el-GR" i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*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/>
              <a:t> is the training history at time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</a:p>
          <a:p>
            <a:r>
              <a:rPr lang="en-US" dirty="0" smtClean="0"/>
              <a:t>Find MAP hypothesis of </a:t>
            </a:r>
            <a:r>
              <a:rPr lang="el-GR" i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733800"/>
            <a:ext cx="6239435" cy="457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4891" y="4648200"/>
            <a:ext cx="25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Model of training process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648200"/>
            <a:ext cx="301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Prior distribution over policies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83101" y="4114800"/>
            <a:ext cx="12954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30901" y="4267200"/>
            <a:ext cx="9906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7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i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is a mapping from observations to actions</a:t>
            </a:r>
          </a:p>
          <a:p>
            <a:pPr>
              <a:buNone/>
            </a:pPr>
            <a:r>
              <a:rPr lang="en-US" dirty="0" smtClean="0"/>
              <a:t>At time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/>
              <a:t>:</a:t>
            </a:r>
          </a:p>
          <a:p>
            <a:r>
              <a:rPr lang="en-US" dirty="0" smtClean="0"/>
              <a:t>Agent observes </a:t>
            </a:r>
            <a:r>
              <a:rPr lang="en-US" i="1" dirty="0" err="1" smtClean="0">
                <a:latin typeface="Times New Roman"/>
                <a:cs typeface="Times New Roman"/>
              </a:rPr>
              <a:t>o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t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Agent takes action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</a:p>
          <a:p>
            <a:r>
              <a:rPr lang="en-US" dirty="0" smtClean="0"/>
              <a:t>Trainer gives feedback</a:t>
            </a:r>
          </a:p>
          <a:p>
            <a:pPr lvl="1"/>
            <a:endParaRPr lang="en-US" baseline="300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466" y="4034876"/>
            <a:ext cx="2248993" cy="4497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0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</a:t>
            </a:r>
            <a:r>
              <a:rPr lang="en-US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+</a:t>
            </a:r>
            <a:r>
              <a:rPr lang="en-US" baseline="30000" dirty="0" smtClean="0"/>
              <a:t>  </a:t>
            </a:r>
            <a:r>
              <a:rPr lang="en-US" dirty="0" smtClean="0"/>
              <a:t>is positive feedback (reward)</a:t>
            </a:r>
          </a:p>
          <a:p>
            <a:pPr lvl="1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lang="en-US" baseline="30000" dirty="0" smtClean="0"/>
              <a:t>  </a:t>
            </a:r>
            <a:r>
              <a:rPr lang="en-US" dirty="0" smtClean="0"/>
              <a:t>is no feedback (neutral)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baseline="30000" dirty="0" smtClean="0"/>
              <a:t>  </a:t>
            </a:r>
            <a:r>
              <a:rPr lang="en-US" dirty="0" smtClean="0"/>
              <a:t>is negative feedback (punishment)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# of positive feedbacks for action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/>
              <a:t>, observation </a:t>
            </a:r>
            <a:r>
              <a:rPr lang="en-US" sz="2400" i="1" dirty="0" smtClean="0">
                <a:latin typeface="Times New Roman"/>
                <a:cs typeface="Times New Roman"/>
              </a:rPr>
              <a:t>o</a:t>
            </a:r>
            <a:r>
              <a:rPr lang="en-US" sz="2400" dirty="0" smtClean="0"/>
              <a:t>: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o,a</a:t>
            </a:r>
            <a:endParaRPr lang="en-US" sz="2400" i="1" baseline="-25000" dirty="0" smtClean="0"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en-US" sz="2400" dirty="0" smtClean="0"/>
              <a:t># of negative feedbacks….: </a:t>
            </a:r>
            <a:r>
              <a:rPr lang="en-US" sz="2400" i="1" dirty="0" err="1" smtClean="0">
                <a:latin typeface="Times New Roman"/>
                <a:cs typeface="Times New Roman"/>
              </a:rPr>
              <a:t>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o,a</a:t>
            </a:r>
            <a:endParaRPr lang="en-US" sz="2400" i="1" baseline="-25000" dirty="0" smtClean="0"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en-US" sz="2400" dirty="0" smtClean="0"/>
              <a:t># of neutral feedbacks….: </a:t>
            </a:r>
            <a:r>
              <a:rPr lang="en-US" sz="2400" i="1" dirty="0" smtClean="0">
                <a:latin typeface="Times New Roman"/>
                <a:cs typeface="Times New Roman"/>
              </a:rPr>
              <a:t>µ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o,a</a:t>
            </a:r>
            <a:endParaRPr lang="en-US" sz="2400" i="1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2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trainer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Decide if action is correct</a:t>
            </a:r>
          </a:p>
          <a:p>
            <a:pPr lvl="1"/>
            <a:r>
              <a:rPr lang="en-US" sz="2400" dirty="0" smtClean="0"/>
              <a:t>Does </a:t>
            </a:r>
            <a:r>
              <a:rPr lang="el-GR" sz="2400" i="1" dirty="0" smtClean="0">
                <a:latin typeface="Times New Roman"/>
                <a:cs typeface="Times New Roman"/>
              </a:rPr>
              <a:t>λ</a:t>
            </a:r>
            <a:r>
              <a:rPr lang="en-US" sz="2400" i="1" dirty="0" smtClean="0">
                <a:latin typeface="Times New Roman"/>
                <a:cs typeface="Times New Roman"/>
              </a:rPr>
              <a:t>*(o)=a</a:t>
            </a:r>
            <a:r>
              <a:rPr lang="en-US" sz="2400" dirty="0" smtClean="0"/>
              <a:t> ? </a:t>
            </a:r>
            <a:r>
              <a:rPr lang="en-US" sz="2400" dirty="0" smtClean="0">
                <a:solidFill>
                  <a:srgbClr val="3366FF"/>
                </a:solidFill>
              </a:rPr>
              <a:t>Trainer makes an error </a:t>
            </a:r>
            <a:r>
              <a:rPr lang="en-US" sz="2400" dirty="0" smtClean="0"/>
              <a:t>with </a:t>
            </a:r>
            <a:r>
              <a:rPr lang="en-US" sz="2400" i="1" dirty="0" smtClean="0">
                <a:latin typeface="Times New Roman"/>
                <a:cs typeface="Times New Roman"/>
              </a:rPr>
              <a:t>p(</a:t>
            </a:r>
            <a:r>
              <a:rPr lang="el-GR" sz="2400" i="1" dirty="0" smtClean="0">
                <a:latin typeface="Times New Roman"/>
                <a:cs typeface="Times New Roman"/>
              </a:rPr>
              <a:t>ε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</a:p>
          <a:p>
            <a:pPr lvl="1"/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800" dirty="0" smtClean="0"/>
              <a:t>Decide if should give feedback</a:t>
            </a:r>
          </a:p>
          <a:p>
            <a:pPr lvl="1"/>
            <a:r>
              <a:rPr lang="en-US" sz="2400" i="1" dirty="0" smtClean="0">
                <a:latin typeface="Times New Roman"/>
                <a:cs typeface="Times New Roman"/>
              </a:rPr>
              <a:t>µ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+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µ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are probabilities of neutral feedback</a:t>
            </a:r>
          </a:p>
          <a:p>
            <a:pPr lvl="1"/>
            <a:r>
              <a:rPr lang="en-US" sz="2400" dirty="0" smtClean="0"/>
              <a:t>If thinks correct, give positive feedback with </a:t>
            </a:r>
            <a:r>
              <a:rPr lang="en-US" sz="2400" i="1" dirty="0" smtClean="0">
                <a:latin typeface="Times New Roman"/>
                <a:cs typeface="Times New Roman"/>
              </a:rPr>
              <a:t>p(1- µ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+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dirty="0" smtClean="0"/>
              <a:t>If thinks incorrect, give negative feedback with </a:t>
            </a:r>
            <a:r>
              <a:rPr lang="en-US" sz="2400" i="1" dirty="0" smtClean="0">
                <a:latin typeface="Times New Roman"/>
                <a:cs typeface="Times New Roman"/>
              </a:rPr>
              <a:t>p(1- µ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-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Could depend on trainer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1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702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Probability of feedback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/>
              <a:t> at time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/>
              <a:t> is: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2590800"/>
            <a:ext cx="6688665" cy="2286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 Parameter (Bayesian)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i="1" dirty="0">
                <a:latin typeface="Times New Roman"/>
                <a:cs typeface="Times New Roman"/>
              </a:rPr>
              <a:t>µ</a:t>
            </a:r>
            <a:r>
              <a:rPr lang="en-US" i="1" baseline="30000" dirty="0" smtClean="0">
                <a:latin typeface="Times New Roman"/>
                <a:cs typeface="Times New Roman"/>
              </a:rPr>
              <a:t>+</a:t>
            </a:r>
            <a:r>
              <a:rPr lang="en-US" i="1" dirty="0" smtClean="0">
                <a:latin typeface="Times New Roman"/>
                <a:cs typeface="Times New Roman"/>
              </a:rPr>
              <a:t> = µ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US" i="1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and is fixed</a:t>
            </a:r>
          </a:p>
          <a:p>
            <a:pPr lvl="1"/>
            <a:r>
              <a:rPr lang="en-US" dirty="0" smtClean="0">
                <a:cs typeface="Times New Roman"/>
              </a:rPr>
              <a:t>Neutral feedback </a:t>
            </a:r>
            <a:r>
              <a:rPr lang="en-US" dirty="0" smtClean="0">
                <a:solidFill>
                  <a:srgbClr val="3366FF"/>
                </a:solidFill>
                <a:cs typeface="Times New Roman"/>
              </a:rPr>
              <a:t>doesn’t affect inference</a:t>
            </a:r>
          </a:p>
          <a:p>
            <a:r>
              <a:rPr lang="en-US" dirty="0" smtClean="0">
                <a:cs typeface="Times New Roman"/>
              </a:rPr>
              <a:t>Inference becomes:</a:t>
            </a:r>
          </a:p>
          <a:p>
            <a:endParaRPr lang="en-US" dirty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635" y="4217894"/>
            <a:ext cx="3146611" cy="4303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94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Initially, assume all policies are </a:t>
            </a:r>
            <a:r>
              <a:rPr lang="en-US" dirty="0" smtClean="0">
                <a:solidFill>
                  <a:srgbClr val="3366FF"/>
                </a:solidFill>
              </a:rPr>
              <a:t>equally probable</a:t>
            </a:r>
          </a:p>
          <a:p>
            <a:r>
              <a:rPr lang="en-US" dirty="0" smtClean="0"/>
              <a:t>Maximum likelihood hypothesis = </a:t>
            </a:r>
            <a:r>
              <a:rPr lang="en-US" i="1" dirty="0" smtClean="0"/>
              <a:t>maximum a posteriori</a:t>
            </a:r>
            <a:r>
              <a:rPr lang="en-US" dirty="0" smtClean="0"/>
              <a:t> hypothesis</a:t>
            </a:r>
          </a:p>
          <a:p>
            <a:r>
              <a:rPr lang="en-US" dirty="0" smtClean="0"/>
              <a:t>Given training history up to time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cs typeface="Times New Roman"/>
              </a:rPr>
              <a:t>, can get to equation on previous slide from the following general statement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Action depends only on </a:t>
            </a:r>
            <a:r>
              <a:rPr lang="en-US" dirty="0" smtClean="0">
                <a:solidFill>
                  <a:srgbClr val="3366FF"/>
                </a:solidFill>
              </a:rPr>
              <a:t>current observation</a:t>
            </a:r>
          </a:p>
          <a:p>
            <a:r>
              <a:rPr lang="en-US" dirty="0" smtClean="0">
                <a:cs typeface="Times New Roman"/>
              </a:rPr>
              <a:t>Error </a:t>
            </a:r>
            <a:r>
              <a:rPr lang="en-US" dirty="0">
                <a:cs typeface="Times New Roman"/>
              </a:rPr>
              <a:t>rate: Between 0 and 0.5 to cancel out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597" y="4343400"/>
            <a:ext cx="4404937" cy="7913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64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Inferring Neutral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Try </a:t>
            </a:r>
            <a:r>
              <a:rPr lang="en-US" dirty="0"/>
              <a:t>to </a:t>
            </a:r>
            <a:r>
              <a:rPr lang="en-US" dirty="0">
                <a:solidFill>
                  <a:srgbClr val="3366FF"/>
                </a:solidFill>
              </a:rPr>
              <a:t>learn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µ</a:t>
            </a:r>
            <a:r>
              <a:rPr lang="en-US" i="1" baseline="30000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µ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</a:p>
          <a:p>
            <a:r>
              <a:rPr lang="en-US" dirty="0" smtClean="0">
                <a:cs typeface="Times New Roman"/>
              </a:rPr>
              <a:t>Don’t </a:t>
            </a:r>
            <a:r>
              <a:rPr lang="en-US" dirty="0">
                <a:cs typeface="Times New Roman"/>
              </a:rPr>
              <a:t>assume </a:t>
            </a:r>
            <a:r>
              <a:rPr lang="en-US" dirty="0" smtClean="0">
                <a:cs typeface="Times New Roman"/>
              </a:rPr>
              <a:t>they’re equal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trainers don’t use </a:t>
            </a:r>
            <a:r>
              <a:rPr lang="en-US" dirty="0" smtClean="0">
                <a:solidFill>
                  <a:srgbClr val="FF0000"/>
                </a:solidFill>
              </a:rPr>
              <a:t>punishment</a:t>
            </a:r>
          </a:p>
          <a:p>
            <a:pPr lvl="1"/>
            <a:r>
              <a:rPr lang="en-US" dirty="0" smtClean="0"/>
              <a:t>Neutral feedback could be punishment</a:t>
            </a:r>
          </a:p>
          <a:p>
            <a:r>
              <a:rPr lang="en-US" dirty="0" smtClean="0"/>
              <a:t>Some don’t use </a:t>
            </a:r>
            <a:r>
              <a:rPr lang="en-US" dirty="0" smtClean="0">
                <a:solidFill>
                  <a:srgbClr val="008000"/>
                </a:solidFill>
              </a:rPr>
              <a:t>reward</a:t>
            </a:r>
          </a:p>
          <a:p>
            <a:pPr lvl="1"/>
            <a:r>
              <a:rPr lang="en-US" dirty="0" smtClean="0"/>
              <a:t>Neutral feedback could be reward</a:t>
            </a:r>
          </a:p>
          <a:p>
            <a:pPr lvl="1"/>
            <a:endParaRPr lang="en-US" dirty="0"/>
          </a:p>
        </p:txBody>
      </p:sp>
      <p:pic>
        <p:nvPicPr>
          <p:cNvPr id="4" name="Picture 3" descr="caption-this-picture-2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667000"/>
            <a:ext cx="154376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724400"/>
            <a:ext cx="1557831" cy="19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step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828800"/>
            <a:ext cx="7148130" cy="6858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estimate of maximum likelihood hypothesis</a:t>
            </a:r>
          </a:p>
          <a:p>
            <a:r>
              <a:rPr lang="en-US" dirty="0" smtClean="0"/>
              <a:t>Can simplify this (eventually) to: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has to do with the </a:t>
            </a:r>
            <a:r>
              <a:rPr lang="en-US" dirty="0" smtClean="0">
                <a:solidFill>
                  <a:srgbClr val="3366FF"/>
                </a:solidFill>
              </a:rPr>
              <a:t>value of neutral feedback </a:t>
            </a:r>
            <a:r>
              <a:rPr lang="en-US" dirty="0" smtClean="0"/>
              <a:t>(relative to </a:t>
            </a:r>
            <a:r>
              <a:rPr lang="en-US" i="1" dirty="0" smtClean="0">
                <a:latin typeface="Times New Roman"/>
                <a:cs typeface="Times New Roman"/>
              </a:rPr>
              <a:t>|β|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 is negative when </a:t>
            </a:r>
            <a:r>
              <a:rPr lang="en-US" dirty="0" smtClean="0">
                <a:solidFill>
                  <a:srgbClr val="FF0000"/>
                </a:solidFill>
              </a:rPr>
              <a:t>neutral implies punishment </a:t>
            </a:r>
            <a:r>
              <a:rPr lang="en-US" dirty="0" smtClean="0"/>
              <a:t>and positive when </a:t>
            </a:r>
            <a:r>
              <a:rPr lang="en-US" dirty="0" smtClean="0">
                <a:solidFill>
                  <a:srgbClr val="008000"/>
                </a:solidFill>
              </a:rPr>
              <a:t>implies reward</a:t>
            </a: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886200"/>
            <a:ext cx="4721459" cy="4484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99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875" b="6875"/>
          <a:stretch>
            <a:fillRect/>
          </a:stretch>
        </p:blipFill>
        <p:spPr>
          <a:xfrm>
            <a:off x="76200" y="1295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8829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</a:t>
            </a:r>
            <a:r>
              <a:rPr lang="en-US" dirty="0" smtClean="0"/>
              <a:t>-TAMER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Numerical </a:t>
            </a:r>
            <a:r>
              <a:rPr lang="en-US" dirty="0" smtClean="0"/>
              <a:t>reward function</a:t>
            </a:r>
          </a:p>
          <a:p>
            <a:pPr lvl="1"/>
            <a:r>
              <a:rPr lang="en-US" dirty="0" smtClean="0"/>
              <a:t>Zero ignored</a:t>
            </a:r>
          </a:p>
          <a:p>
            <a:pPr lvl="1"/>
            <a:r>
              <a:rPr lang="en-US" dirty="0" smtClean="0"/>
              <a:t>No delay assumed</a:t>
            </a:r>
          </a:p>
          <a:p>
            <a:pPr lvl="1"/>
            <a:endParaRPr lang="en-US" dirty="0"/>
          </a:p>
          <a:p>
            <a:r>
              <a:rPr lang="en-US" dirty="0" err="1" smtClean="0"/>
              <a:t>Sim</a:t>
            </a:r>
            <a:r>
              <a:rPr lang="en-US" dirty="0" smtClean="0"/>
              <a:t>-COBOT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Sim</a:t>
            </a:r>
            <a:r>
              <a:rPr lang="en-US" dirty="0" smtClean="0"/>
              <a:t>-TAMER </a:t>
            </a:r>
            <a:endParaRPr lang="en-US" dirty="0"/>
          </a:p>
          <a:p>
            <a:pPr lvl="1"/>
            <a:r>
              <a:rPr lang="en-US" dirty="0" smtClean="0"/>
              <a:t>Doesn’t ignore zero rewards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6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verall_performance_to_depth_4_by_criterio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172200"/>
            <a:ext cx="8839200" cy="6096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Categorical Feedback outperforms Numeric Feedback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891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all_success_rate_to_depth_4_by_criterio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172200"/>
            <a:ext cx="8839200" cy="6096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Categorical Feedback outperforms Numeric Feedback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0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all_performance_to_depth_2_by_criterio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172200"/>
            <a:ext cx="8839200" cy="6096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Leveraging Neutral Improves Performance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747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otopy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9" y="4813300"/>
            <a:ext cx="2794000" cy="2044700"/>
          </a:xfrm>
          <a:prstGeom prst="rect">
            <a:avLst/>
          </a:prstGeom>
        </p:spPr>
      </p:pic>
      <p:pic>
        <p:nvPicPr>
          <p:cNvPr id="5" name="Picture 4" descr="Mug_and_Torus_morp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0751"/>
            <a:ext cx="3048000" cy="304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24764"/>
            <a:ext cx="8229600" cy="1797483"/>
          </a:xfrm>
        </p:spPr>
        <p:txBody>
          <a:bodyPr>
            <a:noAutofit/>
          </a:bodyPr>
          <a:lstStyle/>
          <a:p>
            <a:r>
              <a:rPr lang="en-US" sz="2000" dirty="0"/>
              <a:t>In topology, two continuous functions from one topological space to another are called </a:t>
            </a:r>
            <a:r>
              <a:rPr lang="en-US" sz="2000" dirty="0" err="1"/>
              <a:t>homotopic</a:t>
            </a:r>
            <a:r>
              <a:rPr lang="en-US" sz="2000" dirty="0"/>
              <a:t> </a:t>
            </a:r>
            <a:r>
              <a:rPr lang="en-US" sz="2000" dirty="0" smtClean="0"/>
              <a:t>if </a:t>
            </a:r>
            <a:r>
              <a:rPr lang="en-US" sz="2000" dirty="0"/>
              <a:t>one can be </a:t>
            </a:r>
            <a:r>
              <a:rPr lang="en-US" sz="2000" dirty="0" smtClean="0"/>
              <a:t>“continuously deformed” </a:t>
            </a:r>
            <a:r>
              <a:rPr lang="en-US" sz="2000" dirty="0"/>
              <a:t>into the other, such a deformation being called a </a:t>
            </a:r>
            <a:r>
              <a:rPr lang="en-US" sz="2000" dirty="0" err="1">
                <a:solidFill>
                  <a:srgbClr val="FF0000"/>
                </a:solidFill>
              </a:rPr>
              <a:t>homotopy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between the two functions.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571" y="287338"/>
            <a:ext cx="6385369" cy="18374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What </a:t>
            </a:r>
            <a:r>
              <a:rPr lang="en-US" i="1" dirty="0"/>
              <a:t>does shaping mean for computational reinforcement learning</a:t>
            </a:r>
            <a:r>
              <a:rPr lang="en-US" i="1" dirty="0" smtClean="0"/>
              <a:t>?</a:t>
            </a:r>
            <a:r>
              <a:rPr lang="en-US" dirty="0" smtClean="0"/>
              <a:t> T. </a:t>
            </a:r>
            <a:r>
              <a:rPr lang="en-US" dirty="0" err="1" smtClean="0"/>
              <a:t>Erez</a:t>
            </a:r>
            <a:r>
              <a:rPr lang="en-US" dirty="0" smtClean="0"/>
              <a:t> and W. D. Smart, 2008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58" y="266700"/>
            <a:ext cx="2108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all_success_rate_to_depth_2_by_criterio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172200"/>
            <a:ext cx="8839200" cy="6096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Leveraging Neutral Improves Performance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740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37"/>
            <a:ext cx="8229600" cy="1143000"/>
          </a:xfrm>
        </p:spPr>
        <p:txBody>
          <a:bodyPr/>
          <a:lstStyle/>
          <a:p>
            <a:r>
              <a:rPr lang="en-US" dirty="0" smtClean="0"/>
              <a:t>More 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59" y="98744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tasks</a:t>
            </a:r>
          </a:p>
          <a:p>
            <a:r>
              <a:rPr lang="en-US" dirty="0" smtClean="0"/>
              <a:t>Learn language simultaneously</a:t>
            </a:r>
          </a:p>
          <a:p>
            <a:r>
              <a:rPr lang="en-US" dirty="0" smtClean="0"/>
              <a:t>How do humans create sequence of tasks?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636" y="2766331"/>
            <a:ext cx="5068090" cy="40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Poll: 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According to </a:t>
            </a:r>
            <a:r>
              <a:rPr lang="en-US" dirty="0" err="1" smtClean="0"/>
              <a:t>Erez</a:t>
            </a:r>
            <a:r>
              <a:rPr lang="en-US" dirty="0" smtClean="0"/>
              <a:t> and Smart, there are (at least) six ways of thinking about shaping from a </a:t>
            </a:r>
            <a:r>
              <a:rPr lang="en-US" dirty="0" err="1"/>
              <a:t>homotopic</a:t>
            </a:r>
            <a:r>
              <a:rPr lang="en-US" dirty="0"/>
              <a:t> </a:t>
            </a:r>
            <a:r>
              <a:rPr lang="en-US" dirty="0" smtClean="0"/>
              <a:t>standpoint. What can you come up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64"/>
            <a:ext cx="8229600" cy="5912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Modify Reward</a:t>
            </a:r>
            <a:r>
              <a:rPr lang="en-US" dirty="0" smtClean="0"/>
              <a:t>: successive approximations, </a:t>
            </a:r>
            <a:r>
              <a:rPr lang="en-US" dirty="0" err="1" smtClean="0"/>
              <a:t>subgoaling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Dynamics</a:t>
            </a:r>
            <a:r>
              <a:rPr lang="en-US" dirty="0" smtClean="0"/>
              <a:t>: physical properties of environment or of agent: changing length of pole, changing amount of noise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Internal parameters</a:t>
            </a:r>
            <a:r>
              <a:rPr lang="en-US" dirty="0" smtClean="0"/>
              <a:t>: simulated annealing, schedule for learning rate, </a:t>
            </a:r>
            <a:r>
              <a:rPr lang="en-US" dirty="0" err="1" smtClean="0"/>
              <a:t>complexification</a:t>
            </a:r>
            <a:r>
              <a:rPr lang="en-US" dirty="0" smtClean="0"/>
              <a:t> in NEAT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Initial state</a:t>
            </a:r>
            <a:r>
              <a:rPr lang="en-US" dirty="0" smtClean="0"/>
              <a:t>: learning from easy missions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Action space</a:t>
            </a:r>
            <a:r>
              <a:rPr lang="en-US" dirty="0" smtClean="0"/>
              <a:t>: infants lock their arms, abstracted (simpler) space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Extending time horizon</a:t>
            </a:r>
            <a:r>
              <a:rPr lang="en-US" dirty="0" smtClean="0"/>
              <a:t>: POMDPs, decrease discount factor, pole balancing time horizon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infant development timeline and its application to robot </a:t>
            </a:r>
            <a:r>
              <a:rPr lang="en-US" dirty="0" smtClean="0"/>
              <a:t>shaping. J. Law+, 2011</a:t>
            </a:r>
          </a:p>
          <a:p>
            <a:endParaRPr lang="en-US" dirty="0"/>
          </a:p>
          <a:p>
            <a:r>
              <a:rPr lang="en-US" dirty="0" smtClean="0"/>
              <a:t>Bio-inspired vs. Bio-mimicking vs. Computational understanding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1538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79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72" y="180933"/>
            <a:ext cx="2394425" cy="23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Potential-based reward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370" y="6447274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Devlin, http</a:t>
            </a:r>
            <a:r>
              <a:rPr lang="en-US" dirty="0"/>
              <a:t>://</a:t>
            </a:r>
            <a:r>
              <a:rPr lang="en-US" dirty="0" err="1"/>
              <a:t>swarmlab.unimaas.nl</a:t>
            </a:r>
            <a:r>
              <a:rPr lang="en-US" dirty="0"/>
              <a:t>/ala2014/tutorials/</a:t>
            </a:r>
            <a:r>
              <a:rPr lang="en-US" dirty="0" err="1"/>
              <a:t>pbrs-tut.pdf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05" y="1568710"/>
            <a:ext cx="8309195" cy="42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0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[&#10;\argmax_{\lambda} p(\lambda^* = \lambda \vert h_t) = \argmax_{\lambda} p(h_t \vert \lambda^* = \lambda)p(\lambda^* = \lambda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2"/>
  <p:tag name="PICTUREFILESIZE" val="149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[&#10;l_t \in \lbrace l^+,l^0,l^-\rbrace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5"/>
  <p:tag name="PICTUREFILESIZE" val="40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begin{align*}&#10; p(l_t =l^+ \vert o_t,a_t, \lambda^*) &amp;= \left\lbrace&#10; \begin{matrix}&#10;  (1-\epsilon)(1-\mu^+) &amp; ,\lambda^*(o_t)=a_t \\&#10;  \epsilon(1-\mu^+) &amp; ,\lambda^*(o_t)\neq a_t&#10; \end{matrix}&#10; \right.&#10; \\&#10; p(l_t =l^0 \vert o_t,a_t,\lambda^*) &amp;= \left\lbrace&#10; \begin{matrix}&#10;  (1-\epsilon)\mu^+ +\epsilon\mu^- &amp; ,\lambda^*(o_t)=a_t \\&#10;  \epsilon\mu^+ +(1-\epsilon)\mu^- &amp; ,\lambda^*(o_t)\neq a_t&#10; \end{matrix}&#10; \right.&#10; \\&#10; p(l_t=l^- \vert o_t,a_t,\lambda^*) &amp;= \left\lbrace&#10; \begin{matrix}&#10;  \epsilon(1-\mu^-) &amp; ,\lambda^*(o_t)=a_t \\&#10;  (1-\epsilon)(1-\mu^-) &amp; ,\lambda^*(o_t)\neq a_t.&#10; \end{matrix}&#10; \right.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7"/>
  <p:tag name="PICTUREFILESIZE" val="65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[&#10;\lambda(o) = \argmax_a (p_{o,a}-n_{o,a})&#10;\]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89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newcommand{\MAP}{\mbox{\rm MAP}}&#10;\pagestyle{empty}&#10;&#10;\begin{document}&#10;&#10;\[&#10;\lambda_{\MAP} = \argmax_{\lambda}\prod_{i=0}^t p(l_t \vert o_t, a_t, \lambda^* = \lambda)&#10;\]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15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[&#10;\lambda_{i+1} = \argmax_{\lambda \in P}\int_0^1\int_0^1 p(\mu^+ , \mu^- \vert h, \lambda_i)\ln p(h, \mu^+ , \mu^- \vert \lambda)d\mu^+ d\mu^-&#10;\]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1"/>
  <p:tag name="PICTUREFILESIZE" val="201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amssymb}&#10;\usepackage{times}&#10;\newcommand{\argmax}{\mathop{\rm argmax}}&#10;\pagestyle{empty}&#10;&#10;\begin{document}&#10;&#10;\[&#10;\lambda_{i+1}(o) = \argmax_{a \in A}(\alpha(p_{o,a}-n_{o,a}) + \beta u_{o,a})&#10;\]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34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1450</Words>
  <Application>Microsoft Macintosh PowerPoint</Application>
  <PresentationFormat>On-screen Show (4:3)</PresentationFormat>
  <Paragraphs>213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Behaviorist Psychology</vt:lpstr>
      <vt:lpstr>Behaviorist Psychology</vt:lpstr>
      <vt:lpstr>PowerPoint Presentation</vt:lpstr>
      <vt:lpstr>In topology, two continuous functions from one topological space to another are called homotopic if one can be “continuously deformed” into the other, such a deformation being called a homotopy between the two functions. </vt:lpstr>
      <vt:lpstr>PowerPoint Presentation</vt:lpstr>
      <vt:lpstr>PowerPoint Presentation</vt:lpstr>
      <vt:lpstr>PowerPoint Presentation</vt:lpstr>
      <vt:lpstr>Potential-based reward shaping</vt:lpstr>
      <vt:lpstr>Potential-based reward shaping</vt:lpstr>
      <vt:lpstr>Potential-based reward shaping</vt:lpstr>
      <vt:lpstr>Potential-based reward shaping</vt:lpstr>
      <vt:lpstr>Potential-based reward shaping</vt:lpstr>
      <vt:lpstr>Potential-based reward shaping</vt:lpstr>
      <vt:lpstr>Potential-based reward shaping</vt:lpstr>
      <vt:lpstr>Other recent advances</vt:lpstr>
      <vt:lpstr>Learning from feedback (interactive shaping)</vt:lpstr>
      <vt:lpstr>Learning from feedback (interactive shaping)</vt:lpstr>
      <vt:lpstr>Learning from feedback (interactive shaping)</vt:lpstr>
      <vt:lpstr>An a priori comparison</vt:lpstr>
      <vt:lpstr>PowerPoint Presentation</vt:lpstr>
      <vt:lpstr>Other recent work</vt:lpstr>
      <vt:lpstr>Bayesian Inference Approach</vt:lpstr>
      <vt:lpstr>Goal</vt:lpstr>
      <vt:lpstr>Example: Dog Training</vt:lpstr>
      <vt:lpstr>History in Dog Training</vt:lpstr>
      <vt:lpstr>Bayesian Framework</vt:lpstr>
      <vt:lpstr>Learning from Feedback</vt:lpstr>
      <vt:lpstr>PowerPoint Presentation</vt:lpstr>
      <vt:lpstr>Assumed trainer behavior</vt:lpstr>
      <vt:lpstr>Feedback Probabilities</vt:lpstr>
      <vt:lpstr>Fixed Parameter (Bayesian) Learning Algorithm</vt:lpstr>
      <vt:lpstr>Bayesian Algorithm</vt:lpstr>
      <vt:lpstr>Inferring Neutral</vt:lpstr>
      <vt:lpstr>EM step</vt:lpstr>
      <vt:lpstr>User Study</vt:lpstr>
      <vt:lpstr>Comparisons</vt:lpstr>
      <vt:lpstr>PowerPoint Presentation</vt:lpstr>
      <vt:lpstr>PowerPoint Presentation</vt:lpstr>
      <vt:lpstr>PowerPoint Presentation</vt:lpstr>
      <vt:lpstr>PowerPoint Presentation</vt:lpstr>
      <vt:lpstr>More recent work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25</cp:revision>
  <dcterms:created xsi:type="dcterms:W3CDTF">2014-04-21T22:43:00Z</dcterms:created>
  <dcterms:modified xsi:type="dcterms:W3CDTF">2015-03-31T18:58:17Z</dcterms:modified>
</cp:coreProperties>
</file>