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304" r:id="rId2"/>
    <p:sldId id="303" r:id="rId3"/>
    <p:sldId id="274" r:id="rId4"/>
    <p:sldId id="275" r:id="rId5"/>
    <p:sldId id="276" r:id="rId6"/>
    <p:sldId id="277" r:id="rId7"/>
    <p:sldId id="278" r:id="rId8"/>
    <p:sldId id="280" r:id="rId9"/>
    <p:sldId id="281" r:id="rId10"/>
    <p:sldId id="282" r:id="rId11"/>
    <p:sldId id="284" r:id="rId12"/>
    <p:sldId id="285" r:id="rId13"/>
    <p:sldId id="286" r:id="rId14"/>
    <p:sldId id="287" r:id="rId15"/>
    <p:sldId id="288" r:id="rId16"/>
    <p:sldId id="28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297" autoAdjust="0"/>
  </p:normalViewPr>
  <p:slideViewPr>
    <p:cSldViewPr snapToGrid="0" snapToObjects="1">
      <p:cViewPr varScale="1">
        <p:scale>
          <a:sx n="143" d="100"/>
          <a:sy n="143" d="100"/>
        </p:scale>
        <p:origin x="-104" y="-1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897AC8-6165-5947-A44D-96D9AC3A9906}" type="datetimeFigureOut">
              <a:rPr lang="en-US" smtClean="0"/>
              <a:t>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3E523-46E1-2742-A08C-F16B0B063DF5}" type="slidenum">
              <a:rPr lang="en-US" smtClean="0"/>
              <a:t>‹#›</a:t>
            </a:fld>
            <a:endParaRPr lang="en-US"/>
          </a:p>
        </p:txBody>
      </p:sp>
    </p:spTree>
    <p:extLst>
      <p:ext uri="{BB962C8B-B14F-4D97-AF65-F5344CB8AC3E}">
        <p14:creationId xmlns:p14="http://schemas.microsoft.com/office/powerpoint/2010/main" val="30558873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 for alpha = 1/k, but not for constant alpha</a:t>
            </a:r>
            <a:endParaRPr lang="en-US" dirty="0"/>
          </a:p>
        </p:txBody>
      </p:sp>
      <p:sp>
        <p:nvSpPr>
          <p:cNvPr id="4" name="Slide Number Placeholder 3"/>
          <p:cNvSpPr>
            <a:spLocks noGrp="1"/>
          </p:cNvSpPr>
          <p:nvPr>
            <p:ph type="sldNum" sz="quarter" idx="10"/>
          </p:nvPr>
        </p:nvSpPr>
        <p:spPr/>
        <p:txBody>
          <a:bodyPr/>
          <a:lstStyle/>
          <a:p>
            <a:fld id="{4D23E523-46E1-2742-A08C-F16B0B063DF5}" type="slidenum">
              <a:rPr lang="en-US" smtClean="0"/>
              <a:t>13</a:t>
            </a:fld>
            <a:endParaRPr lang="en-US"/>
          </a:p>
        </p:txBody>
      </p:sp>
    </p:spTree>
    <p:extLst>
      <p:ext uri="{BB962C8B-B14F-4D97-AF65-F5344CB8AC3E}">
        <p14:creationId xmlns:p14="http://schemas.microsoft.com/office/powerpoint/2010/main" val="2845397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8DBDE01E-C5F7-7E4B-BD23-7FC1AA40DD33}" type="datetimeFigureOut">
              <a:rPr lang="en-US" smtClean="0"/>
              <a:t>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65312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8DBDE01E-C5F7-7E4B-BD23-7FC1AA40DD33}" type="datetimeFigureOut">
              <a:rPr lang="en-US" smtClean="0"/>
              <a:t>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367366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8DBDE01E-C5F7-7E4B-BD23-7FC1AA40DD33}" type="datetimeFigureOut">
              <a:rPr lang="en-US" smtClean="0"/>
              <a:t>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466584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8DBDE01E-C5F7-7E4B-BD23-7FC1AA40DD33}" type="datetimeFigureOut">
              <a:rPr lang="en-US" smtClean="0"/>
              <a:t>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326325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8DBDE01E-C5F7-7E4B-BD23-7FC1AA40DD33}" type="datetimeFigureOut">
              <a:rPr lang="en-US" smtClean="0"/>
              <a:t>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91307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8DBDE01E-C5F7-7E4B-BD23-7FC1AA40DD33}" type="datetimeFigureOut">
              <a:rPr lang="en-US" smtClean="0"/>
              <a:t>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9551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8DBDE01E-C5F7-7E4B-BD23-7FC1AA40DD33}" type="datetimeFigureOut">
              <a:rPr lang="en-US" smtClean="0"/>
              <a:t>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307952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8DBDE01E-C5F7-7E4B-BD23-7FC1AA40DD33}" type="datetimeFigureOut">
              <a:rPr lang="en-US" smtClean="0"/>
              <a:t>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417198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DE01E-C5F7-7E4B-BD23-7FC1AA40DD33}" type="datetimeFigureOut">
              <a:rPr lang="en-US" smtClean="0"/>
              <a:t>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505041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8DBDE01E-C5F7-7E4B-BD23-7FC1AA40DD33}" type="datetimeFigureOut">
              <a:rPr lang="en-US" smtClean="0"/>
              <a:t>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48047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8DBDE01E-C5F7-7E4B-BD23-7FC1AA40DD33}" type="datetimeFigureOut">
              <a:rPr lang="en-US" smtClean="0"/>
              <a:t>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759DF-2BB1-4C4D-ADEC-2DF5BB6FB068}" type="slidenum">
              <a:rPr lang="en-US" smtClean="0"/>
              <a:t>‹#›</a:t>
            </a:fld>
            <a:endParaRPr lang="en-US"/>
          </a:p>
        </p:txBody>
      </p:sp>
    </p:spTree>
    <p:extLst>
      <p:ext uri="{BB962C8B-B14F-4D97-AF65-F5344CB8AC3E}">
        <p14:creationId xmlns:p14="http://schemas.microsoft.com/office/powerpoint/2010/main" val="1985194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DE01E-C5F7-7E4B-BD23-7FC1AA40DD33}" type="datetimeFigureOut">
              <a:rPr lang="en-US" smtClean="0"/>
              <a:t>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759DF-2BB1-4C4D-ADEC-2DF5BB6FB068}" type="slidenum">
              <a:rPr lang="en-US" smtClean="0"/>
              <a:t>‹#›</a:t>
            </a:fld>
            <a:endParaRPr lang="en-US"/>
          </a:p>
        </p:txBody>
      </p:sp>
    </p:spTree>
    <p:extLst>
      <p:ext uri="{BB962C8B-B14F-4D97-AF65-F5344CB8AC3E}">
        <p14:creationId xmlns:p14="http://schemas.microsoft.com/office/powerpoint/2010/main" val="1163090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671285" y="712410"/>
            <a:ext cx="7819571" cy="5364226"/>
          </a:xfrm>
          <a:prstGeom prst="rect">
            <a:avLst/>
          </a:prstGeom>
        </p:spPr>
      </p:pic>
    </p:spTree>
    <p:extLst>
      <p:ext uri="{BB962C8B-B14F-4D97-AF65-F5344CB8AC3E}">
        <p14:creationId xmlns:p14="http://schemas.microsoft.com/office/powerpoint/2010/main" val="20558451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Action-Value Methods</a:t>
            </a:r>
            <a:endParaRPr lang="en-US" dirty="0"/>
          </a:p>
        </p:txBody>
      </p:sp>
      <p:sp>
        <p:nvSpPr>
          <p:cNvPr id="3" name="Content Placeholder 2"/>
          <p:cNvSpPr>
            <a:spLocks noGrp="1"/>
          </p:cNvSpPr>
          <p:nvPr>
            <p:ph idx="1"/>
          </p:nvPr>
        </p:nvSpPr>
        <p:spPr>
          <a:xfrm>
            <a:off x="457200" y="3401248"/>
            <a:ext cx="8229600" cy="799249"/>
          </a:xfrm>
        </p:spPr>
        <p:txBody>
          <a:bodyPr>
            <a:normAutofit fontScale="77500" lnSpcReduction="20000"/>
          </a:bodyPr>
          <a:lstStyle/>
          <a:p>
            <a:r>
              <a:rPr lang="en-US" dirty="0" err="1" smtClean="0"/>
              <a:t>ε</a:t>
            </a:r>
            <a:r>
              <a:rPr lang="en-US" dirty="0" smtClean="0"/>
              <a:t>-greedy</a:t>
            </a:r>
          </a:p>
          <a:p>
            <a:r>
              <a:rPr lang="en-US" dirty="0" smtClean="0"/>
              <a:t>Vs. running update?</a:t>
            </a:r>
            <a:endParaRPr lang="en-US" dirty="0"/>
          </a:p>
        </p:txBody>
      </p:sp>
      <p:pic>
        <p:nvPicPr>
          <p:cNvPr id="6" name="Picture 5" descr="numeqtmp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7792" y="1483051"/>
            <a:ext cx="3086100" cy="546100"/>
          </a:xfrm>
          <a:prstGeom prst="rect">
            <a:avLst/>
          </a:prstGeom>
        </p:spPr>
      </p:pic>
      <p:pic>
        <p:nvPicPr>
          <p:cNvPr id="4" name="Picture 3" descr="numeqtmp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013451"/>
            <a:ext cx="7632700" cy="469900"/>
          </a:xfrm>
          <a:prstGeom prst="rect">
            <a:avLst/>
          </a:prstGeom>
        </p:spPr>
      </p:pic>
    </p:spTree>
    <p:extLst>
      <p:ext uri="{BB962C8B-B14F-4D97-AF65-F5344CB8AC3E}">
        <p14:creationId xmlns:p14="http://schemas.microsoft.com/office/powerpoint/2010/main" val="30896742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Softmax</a:t>
            </a:r>
            <a:endParaRPr lang="en-US" dirty="0"/>
          </a:p>
        </p:txBody>
      </p:sp>
      <p:sp>
        <p:nvSpPr>
          <p:cNvPr id="3" name="Content Placeholder 2"/>
          <p:cNvSpPr>
            <a:spLocks noGrp="1"/>
          </p:cNvSpPr>
          <p:nvPr>
            <p:ph idx="1"/>
          </p:nvPr>
        </p:nvSpPr>
        <p:spPr>
          <a:xfrm>
            <a:off x="457200" y="4058409"/>
            <a:ext cx="8229600" cy="2067754"/>
          </a:xfrm>
        </p:spPr>
        <p:txBody>
          <a:bodyPr>
            <a:normAutofit fontScale="92500" lnSpcReduction="10000"/>
          </a:bodyPr>
          <a:lstStyle/>
          <a:p>
            <a:r>
              <a:rPr lang="en-US" dirty="0" smtClean="0"/>
              <a:t>Gibbs / Boltzmann distribution</a:t>
            </a:r>
          </a:p>
          <a:p>
            <a:r>
              <a:rPr lang="en-US" dirty="0" smtClean="0"/>
              <a:t>Action a on </a:t>
            </a:r>
            <a:r>
              <a:rPr lang="en-US" dirty="0" err="1" smtClean="0"/>
              <a:t>t</a:t>
            </a:r>
            <a:r>
              <a:rPr lang="en-US" baseline="30000" dirty="0" err="1" smtClean="0"/>
              <a:t>th</a:t>
            </a:r>
            <a:r>
              <a:rPr lang="en-US" dirty="0" smtClean="0"/>
              <a:t> play</a:t>
            </a:r>
          </a:p>
          <a:p>
            <a:r>
              <a:rPr lang="en-US" dirty="0" smtClean="0"/>
              <a:t>Temperature goes to zero </a:t>
            </a:r>
          </a:p>
          <a:p>
            <a:pPr lvl="1"/>
            <a:r>
              <a:rPr lang="en-US" dirty="0" smtClean="0"/>
              <a:t>(may be harder to set)</a:t>
            </a:r>
            <a:endParaRPr lang="en-US" dirty="0"/>
          </a:p>
        </p:txBody>
      </p:sp>
      <p:pic>
        <p:nvPicPr>
          <p:cNvPr id="7" name="Picture 6" descr="numeqtmp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7439" y="1874538"/>
            <a:ext cx="2315220" cy="1020267"/>
          </a:xfrm>
          <a:prstGeom prst="rect">
            <a:avLst/>
          </a:prstGeom>
        </p:spPr>
      </p:pic>
    </p:spTree>
    <p:extLst>
      <p:ext uri="{BB962C8B-B14F-4D97-AF65-F5344CB8AC3E}">
        <p14:creationId xmlns:p14="http://schemas.microsoft.com/office/powerpoint/2010/main" val="36537125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Nonstationary</a:t>
            </a:r>
            <a:endParaRPr lang="en-US" dirty="0"/>
          </a:p>
        </p:txBody>
      </p:sp>
      <p:sp>
        <p:nvSpPr>
          <p:cNvPr id="3" name="Content Placeholder 2"/>
          <p:cNvSpPr>
            <a:spLocks noGrp="1"/>
          </p:cNvSpPr>
          <p:nvPr>
            <p:ph idx="1"/>
          </p:nvPr>
        </p:nvSpPr>
        <p:spPr/>
        <p:txBody>
          <a:bodyPr/>
          <a:lstStyle/>
          <a:p>
            <a:r>
              <a:rPr lang="en-US" dirty="0" smtClean="0"/>
              <a:t>Exponential, </a:t>
            </a:r>
            <a:r>
              <a:rPr lang="en-US" dirty="0" err="1" smtClean="0"/>
              <a:t>recency</a:t>
            </a:r>
            <a:r>
              <a:rPr lang="en-US" dirty="0" smtClean="0"/>
              <a:t>-weighted average</a:t>
            </a:r>
          </a:p>
          <a:p>
            <a:endParaRPr lang="en-US" dirty="0"/>
          </a:p>
          <a:p>
            <a:endParaRPr lang="en-US" dirty="0" smtClean="0"/>
          </a:p>
          <a:p>
            <a:r>
              <a:rPr lang="en-US" dirty="0" smtClean="0"/>
              <a:t>Learning rate can vary per step </a:t>
            </a:r>
          </a:p>
          <a:p>
            <a:pPr lvl="1"/>
            <a:r>
              <a:rPr lang="en-US" dirty="0" smtClean="0"/>
              <a:t>Why?</a:t>
            </a:r>
            <a:endParaRPr lang="en-US" dirty="0"/>
          </a:p>
        </p:txBody>
      </p:sp>
      <p:pic>
        <p:nvPicPr>
          <p:cNvPr id="4" name="Picture 3" descr="numeqtmp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2027" y="2553541"/>
            <a:ext cx="3098800" cy="469900"/>
          </a:xfrm>
          <a:prstGeom prst="rect">
            <a:avLst/>
          </a:prstGeom>
        </p:spPr>
      </p:pic>
    </p:spTree>
    <p:extLst>
      <p:ext uri="{BB962C8B-B14F-4D97-AF65-F5344CB8AC3E}">
        <p14:creationId xmlns:p14="http://schemas.microsoft.com/office/powerpoint/2010/main" val="17662997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Nonstationary</a:t>
            </a:r>
            <a:endParaRPr lang="en-US" dirty="0"/>
          </a:p>
        </p:txBody>
      </p:sp>
      <p:sp>
        <p:nvSpPr>
          <p:cNvPr id="3" name="Content Placeholder 2"/>
          <p:cNvSpPr>
            <a:spLocks noGrp="1"/>
          </p:cNvSpPr>
          <p:nvPr>
            <p:ph idx="1"/>
          </p:nvPr>
        </p:nvSpPr>
        <p:spPr>
          <a:xfrm>
            <a:off x="457200" y="1600200"/>
            <a:ext cx="8229600" cy="4933136"/>
          </a:xfrm>
        </p:spPr>
        <p:txBody>
          <a:bodyPr>
            <a:normAutofit/>
          </a:bodyPr>
          <a:lstStyle/>
          <a:p>
            <a:r>
              <a:rPr lang="en-US" dirty="0" smtClean="0"/>
              <a:t>Exponential, </a:t>
            </a:r>
            <a:r>
              <a:rPr lang="en-US" dirty="0" err="1" smtClean="0"/>
              <a:t>recency</a:t>
            </a:r>
            <a:r>
              <a:rPr lang="en-US" dirty="0" smtClean="0"/>
              <a:t>-weighted average</a:t>
            </a:r>
          </a:p>
          <a:p>
            <a:endParaRPr lang="en-US" dirty="0"/>
          </a:p>
          <a:p>
            <a:endParaRPr lang="en-US" dirty="0" smtClean="0"/>
          </a:p>
          <a:p>
            <a:r>
              <a:rPr lang="en-US" dirty="0" smtClean="0"/>
              <a:t>Learning rate can vary per step </a:t>
            </a:r>
          </a:p>
          <a:p>
            <a:pPr lvl="1"/>
            <a:r>
              <a:rPr lang="en-US" dirty="0" smtClean="0"/>
              <a:t>Why?</a:t>
            </a:r>
          </a:p>
          <a:p>
            <a:pPr lvl="1"/>
            <a:r>
              <a:rPr lang="en-US" dirty="0" smtClean="0"/>
              <a:t>For convergence:</a:t>
            </a:r>
          </a:p>
          <a:p>
            <a:pPr lvl="1"/>
            <a:endParaRPr lang="en-US" dirty="0"/>
          </a:p>
          <a:p>
            <a:pPr lvl="1"/>
            <a:endParaRPr lang="en-US" dirty="0" smtClean="0"/>
          </a:p>
        </p:txBody>
      </p:sp>
      <p:pic>
        <p:nvPicPr>
          <p:cNvPr id="4" name="Picture 3" descr="numeqtmp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2027" y="2553541"/>
            <a:ext cx="3098800" cy="469900"/>
          </a:xfrm>
          <a:prstGeom prst="rect">
            <a:avLst/>
          </a:prstGeom>
        </p:spPr>
      </p:pic>
      <p:pic>
        <p:nvPicPr>
          <p:cNvPr id="5" name="Picture 4" descr="numeqtmp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6760" y="5092279"/>
            <a:ext cx="5168900" cy="723900"/>
          </a:xfrm>
          <a:prstGeom prst="rect">
            <a:avLst/>
          </a:prstGeom>
        </p:spPr>
      </p:pic>
    </p:spTree>
    <p:extLst>
      <p:ext uri="{BB962C8B-B14F-4D97-AF65-F5344CB8AC3E}">
        <p14:creationId xmlns:p14="http://schemas.microsoft.com/office/powerpoint/2010/main" val="1513119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Initialization</a:t>
            </a:r>
            <a:endParaRPr lang="en-US" dirty="0"/>
          </a:p>
        </p:txBody>
      </p:sp>
      <p:sp>
        <p:nvSpPr>
          <p:cNvPr id="3" name="Content Placeholder 2"/>
          <p:cNvSpPr>
            <a:spLocks noGrp="1"/>
          </p:cNvSpPr>
          <p:nvPr>
            <p:ph idx="1"/>
          </p:nvPr>
        </p:nvSpPr>
        <p:spPr>
          <a:xfrm>
            <a:off x="110845" y="792070"/>
            <a:ext cx="8229600" cy="4525963"/>
          </a:xfrm>
        </p:spPr>
        <p:txBody>
          <a:bodyPr/>
          <a:lstStyle/>
          <a:p>
            <a:r>
              <a:rPr lang="en-US" dirty="0" smtClean="0"/>
              <a:t>Optimistic</a:t>
            </a:r>
          </a:p>
          <a:p>
            <a:r>
              <a:rPr lang="en-US" dirty="0" smtClean="0"/>
              <a:t>Pessimistic</a:t>
            </a:r>
          </a:p>
          <a:p>
            <a:r>
              <a:rPr lang="en-US" dirty="0" smtClean="0"/>
              <a:t>Something else?</a:t>
            </a:r>
            <a:endParaRPr lang="en-US" dirty="0"/>
          </a:p>
        </p:txBody>
      </p:sp>
      <p:pic>
        <p:nvPicPr>
          <p:cNvPr id="4" name="Picture 3"/>
          <p:cNvPicPr>
            <a:picLocks noChangeAspect="1"/>
          </p:cNvPicPr>
          <p:nvPr/>
        </p:nvPicPr>
        <p:blipFill>
          <a:blip r:embed="rId2"/>
          <a:stretch>
            <a:fillRect/>
          </a:stretch>
        </p:blipFill>
        <p:spPr>
          <a:xfrm>
            <a:off x="0" y="2716853"/>
            <a:ext cx="9144000" cy="4141147"/>
          </a:xfrm>
          <a:prstGeom prst="rect">
            <a:avLst/>
          </a:prstGeom>
        </p:spPr>
      </p:pic>
    </p:spTree>
    <p:extLst>
      <p:ext uri="{BB962C8B-B14F-4D97-AF65-F5344CB8AC3E}">
        <p14:creationId xmlns:p14="http://schemas.microsoft.com/office/powerpoint/2010/main" val="34189608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a:t>
            </a:r>
            <a:endParaRPr lang="en-US" dirty="0"/>
          </a:p>
        </p:txBody>
      </p:sp>
      <p:sp>
        <p:nvSpPr>
          <p:cNvPr id="3" name="Content Placeholder 2"/>
          <p:cNvSpPr>
            <a:spLocks noGrp="1"/>
          </p:cNvSpPr>
          <p:nvPr>
            <p:ph idx="1"/>
          </p:nvPr>
        </p:nvSpPr>
        <p:spPr/>
        <p:txBody>
          <a:bodyPr/>
          <a:lstStyle/>
          <a:p>
            <a:r>
              <a:rPr lang="en-US" dirty="0" smtClean="0"/>
              <a:t>http://</a:t>
            </a:r>
            <a:r>
              <a:rPr lang="en-US" dirty="0" err="1" smtClean="0"/>
              <a:t>www.youtube.com</a:t>
            </a:r>
            <a:r>
              <a:rPr lang="en-US" dirty="0" smtClean="0"/>
              <a:t>/</a:t>
            </a:r>
            <a:r>
              <a:rPr lang="en-US" dirty="0" err="1" smtClean="0"/>
              <a:t>watch?v</a:t>
            </a:r>
            <a:r>
              <a:rPr lang="en-US" dirty="0" smtClean="0"/>
              <a:t>=</a:t>
            </a:r>
            <a:r>
              <a:rPr lang="en-US" dirty="0" err="1" smtClean="0"/>
              <a:t>VTbbYLvhDSM</a:t>
            </a:r>
            <a:endParaRPr lang="en-US" dirty="0"/>
          </a:p>
        </p:txBody>
      </p:sp>
    </p:spTree>
    <p:extLst>
      <p:ext uri="{BB962C8B-B14F-4D97-AF65-F5344CB8AC3E}">
        <p14:creationId xmlns:p14="http://schemas.microsoft.com/office/powerpoint/2010/main" val="12096264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N-armed bandit</a:t>
            </a:r>
          </a:p>
          <a:p>
            <a:r>
              <a:rPr lang="en-US" dirty="0" smtClean="0"/>
              <a:t>Multiple n-armed bandits (contextual bandit)</a:t>
            </a:r>
          </a:p>
          <a:p>
            <a:r>
              <a:rPr lang="en-US" dirty="0" smtClean="0"/>
              <a:t>Reinforcement Learning</a:t>
            </a:r>
            <a:endParaRPr lang="en-US" dirty="0"/>
          </a:p>
        </p:txBody>
      </p:sp>
    </p:spTree>
    <p:extLst>
      <p:ext uri="{BB962C8B-B14F-4D97-AF65-F5344CB8AC3E}">
        <p14:creationId xmlns:p14="http://schemas.microsoft.com/office/powerpoint/2010/main" val="17042343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Questions?</a:t>
            </a:r>
            <a:endParaRPr lang="en-US" dirty="0"/>
          </a:p>
        </p:txBody>
      </p:sp>
    </p:spTree>
    <p:extLst>
      <p:ext uri="{BB962C8B-B14F-4D97-AF65-F5344CB8AC3E}">
        <p14:creationId xmlns:p14="http://schemas.microsoft.com/office/powerpoint/2010/main" val="39222836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35880"/>
          </a:xfrm>
        </p:spPr>
        <p:txBody>
          <a:bodyPr>
            <a:normAutofit/>
          </a:bodyPr>
          <a:lstStyle/>
          <a:p>
            <a:r>
              <a:rPr lang="en-US" dirty="0" smtClean="0"/>
              <a:t>Rewards</a:t>
            </a:r>
          </a:p>
          <a:p>
            <a:pPr lvl="1"/>
            <a:r>
              <a:rPr lang="en-US" dirty="0" smtClean="0"/>
              <a:t>Delayed rewards</a:t>
            </a:r>
          </a:p>
          <a:p>
            <a:pPr lvl="1"/>
            <a:r>
              <a:rPr lang="en-US" dirty="0" smtClean="0"/>
              <a:t>Consistent penalty</a:t>
            </a:r>
          </a:p>
          <a:p>
            <a:pPr lvl="1"/>
            <a:r>
              <a:rPr lang="en-US" dirty="0" smtClean="0"/>
              <a:t>Hot Beach -&gt; Bacon Beach</a:t>
            </a:r>
          </a:p>
          <a:p>
            <a:r>
              <a:rPr lang="en-US" dirty="0" smtClean="0"/>
              <a:t>Sequence of rewards</a:t>
            </a:r>
          </a:p>
          <a:p>
            <a:pPr lvl="1"/>
            <a:r>
              <a:rPr lang="en-US" dirty="0" smtClean="0"/>
              <a:t>Time to live</a:t>
            </a:r>
          </a:p>
          <a:p>
            <a:pPr lvl="1"/>
            <a:r>
              <a:rPr lang="en-US" dirty="0" smtClean="0"/>
              <a:t>Stationary of preferences : getting rid of s0 on sequence for s1, s2 vs. s1’, s2’</a:t>
            </a:r>
          </a:p>
          <a:p>
            <a:pPr lvl="1"/>
            <a:r>
              <a:rPr lang="en-US" dirty="0" smtClean="0"/>
              <a:t>Add rewards</a:t>
            </a:r>
            <a:endParaRPr lang="en-US" dirty="0"/>
          </a:p>
        </p:txBody>
      </p:sp>
    </p:spTree>
    <p:extLst>
      <p:ext uri="{BB962C8B-B14F-4D97-AF65-F5344CB8AC3E}">
        <p14:creationId xmlns:p14="http://schemas.microsoft.com/office/powerpoint/2010/main" val="16257763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Is there a chance that we could have some examples of code in class</a:t>
            </a:r>
            <a:r>
              <a:rPr lang="en-US" dirty="0" smtClean="0"/>
              <a:t>?</a:t>
            </a:r>
            <a:endParaRPr lang="en-US" dirty="0"/>
          </a:p>
        </p:txBody>
      </p:sp>
      <p:sp>
        <p:nvSpPr>
          <p:cNvPr id="3" name="Content Placeholder 2"/>
          <p:cNvSpPr>
            <a:spLocks noGrp="1"/>
          </p:cNvSpPr>
          <p:nvPr>
            <p:ph idx="1"/>
          </p:nvPr>
        </p:nvSpPr>
        <p:spPr>
          <a:xfrm>
            <a:off x="195380" y="1866617"/>
            <a:ext cx="8756570" cy="4525963"/>
          </a:xfrm>
        </p:spPr>
        <p:txBody>
          <a:bodyPr>
            <a:noAutofit/>
          </a:bodyPr>
          <a:lstStyle/>
          <a:p>
            <a:pPr marL="0" indent="0">
              <a:buNone/>
            </a:pPr>
            <a:r>
              <a:rPr lang="en-US" sz="1400" dirty="0">
                <a:latin typeface="Courier New"/>
                <a:cs typeface="Courier New"/>
              </a:rPr>
              <a:t>Array Lever[ 1,2,3,4,5,6,7,8,9,10 ] // Values for the lever</a:t>
            </a:r>
          </a:p>
          <a:p>
            <a:pPr marL="0" indent="0">
              <a:buNone/>
            </a:pPr>
            <a:r>
              <a:rPr lang="en-US" sz="1400" dirty="0">
                <a:latin typeface="Courier New"/>
                <a:cs typeface="Courier New"/>
              </a:rPr>
              <a:t>Array Actions[10][2] </a:t>
            </a:r>
            <a:r>
              <a:rPr lang="en-US" sz="1400" dirty="0" smtClean="0">
                <a:latin typeface="Courier New"/>
                <a:cs typeface="Courier New"/>
              </a:rPr>
              <a:t> /</a:t>
            </a:r>
            <a:r>
              <a:rPr lang="en-US" sz="1400" dirty="0">
                <a:latin typeface="Courier New"/>
                <a:cs typeface="Courier New"/>
              </a:rPr>
              <a:t>/ Current knowledge of the game (average for this lever, </a:t>
            </a:r>
            <a:r>
              <a:rPr lang="en-US" sz="1400" dirty="0" smtClean="0">
                <a:latin typeface="Courier New"/>
                <a:cs typeface="Courier New"/>
              </a:rPr>
              <a:t>					//how </a:t>
            </a:r>
            <a:r>
              <a:rPr lang="en-US" sz="1400" dirty="0">
                <a:latin typeface="Courier New"/>
                <a:cs typeface="Courier New"/>
              </a:rPr>
              <a:t>many times it has been picked)</a:t>
            </a:r>
          </a:p>
          <a:p>
            <a:pPr marL="0" indent="0">
              <a:buNone/>
            </a:pPr>
            <a:r>
              <a:rPr lang="en-US" sz="1400" dirty="0" err="1">
                <a:latin typeface="Courier New"/>
                <a:cs typeface="Courier New"/>
              </a:rPr>
              <a:t>Int</a:t>
            </a:r>
            <a:r>
              <a:rPr lang="en-US" sz="1400" dirty="0">
                <a:latin typeface="Courier New"/>
                <a:cs typeface="Courier New"/>
              </a:rPr>
              <a:t> </a:t>
            </a:r>
            <a:r>
              <a:rPr lang="en-US" sz="1400" dirty="0" err="1">
                <a:latin typeface="Courier New"/>
                <a:cs typeface="Courier New"/>
              </a:rPr>
              <a:t>curValue</a:t>
            </a:r>
            <a:r>
              <a:rPr lang="en-US" sz="1400" dirty="0">
                <a:latin typeface="Courier New"/>
                <a:cs typeface="Courier New"/>
              </a:rPr>
              <a:t> // Total rewards from current game</a:t>
            </a:r>
          </a:p>
          <a:p>
            <a:pPr marL="0" indent="0">
              <a:buNone/>
            </a:pPr>
            <a:r>
              <a:rPr lang="en-US" sz="1400" dirty="0">
                <a:latin typeface="Courier New"/>
                <a:cs typeface="Courier New"/>
              </a:rPr>
              <a:t> </a:t>
            </a:r>
          </a:p>
          <a:p>
            <a:pPr marL="0" indent="0">
              <a:buNone/>
            </a:pPr>
            <a:r>
              <a:rPr lang="en-US" sz="1400" dirty="0">
                <a:latin typeface="Courier New"/>
                <a:cs typeface="Courier New"/>
              </a:rPr>
              <a:t>for(</a:t>
            </a:r>
            <a:r>
              <a:rPr lang="en-US" sz="1400" dirty="0" err="1">
                <a:latin typeface="Courier New"/>
                <a:cs typeface="Courier New"/>
              </a:rPr>
              <a:t>i</a:t>
            </a:r>
            <a:r>
              <a:rPr lang="en-US" sz="1400" dirty="0">
                <a:latin typeface="Courier New"/>
                <a:cs typeface="Courier New"/>
              </a:rPr>
              <a:t>=0;i&lt;1000;i++) // 1000 iterations of this game</a:t>
            </a:r>
          </a:p>
          <a:p>
            <a:pPr marL="0" indent="0">
              <a:buNone/>
            </a:pPr>
            <a:r>
              <a:rPr lang="en-US" sz="1400" dirty="0">
                <a:latin typeface="Courier New"/>
                <a:cs typeface="Courier New"/>
              </a:rPr>
              <a:t>{</a:t>
            </a:r>
          </a:p>
          <a:p>
            <a:pPr marL="0" indent="0">
              <a:buNone/>
            </a:pPr>
            <a:r>
              <a:rPr lang="en-US" sz="1400" dirty="0">
                <a:latin typeface="Courier New"/>
                <a:cs typeface="Courier New"/>
              </a:rPr>
              <a:t> </a:t>
            </a:r>
            <a:r>
              <a:rPr lang="en-US" sz="1400" dirty="0" smtClean="0">
                <a:latin typeface="Courier New"/>
                <a:cs typeface="Courier New"/>
              </a:rPr>
              <a:t> if </a:t>
            </a:r>
            <a:r>
              <a:rPr lang="en-US" sz="1400" dirty="0">
                <a:latin typeface="Courier New"/>
                <a:cs typeface="Courier New"/>
              </a:rPr>
              <a:t>( rand() == 0 ){ // Lets go exploring</a:t>
            </a:r>
          </a:p>
          <a:p>
            <a:pPr marL="0" indent="0">
              <a:buNone/>
            </a:pPr>
            <a:r>
              <a:rPr lang="en-US" sz="1400" dirty="0">
                <a:latin typeface="Courier New"/>
                <a:cs typeface="Courier New"/>
              </a:rPr>
              <a:t>   </a:t>
            </a:r>
            <a:r>
              <a:rPr lang="en-US" sz="1400" dirty="0" smtClean="0">
                <a:latin typeface="Courier New"/>
                <a:cs typeface="Courier New"/>
              </a:rPr>
              <a:t> </a:t>
            </a:r>
            <a:r>
              <a:rPr lang="en-US" sz="1400" dirty="0" err="1">
                <a:latin typeface="Courier New"/>
                <a:cs typeface="Courier New"/>
              </a:rPr>
              <a:t>pickRandom</a:t>
            </a:r>
            <a:r>
              <a:rPr lang="en-US" sz="1400" dirty="0">
                <a:latin typeface="Courier New"/>
                <a:cs typeface="Courier New"/>
              </a:rPr>
              <a:t>()</a:t>
            </a:r>
          </a:p>
          <a:p>
            <a:pPr marL="0" indent="0">
              <a:buNone/>
            </a:pPr>
            <a:r>
              <a:rPr lang="en-US" sz="1400" dirty="0">
                <a:latin typeface="Courier New"/>
                <a:cs typeface="Courier New"/>
              </a:rPr>
              <a:t>  }else{</a:t>
            </a:r>
          </a:p>
          <a:p>
            <a:pPr marL="0" indent="0">
              <a:buNone/>
            </a:pPr>
            <a:r>
              <a:rPr lang="en-US" sz="1400" dirty="0">
                <a:latin typeface="Courier New"/>
                <a:cs typeface="Courier New"/>
              </a:rPr>
              <a:t>    </a:t>
            </a:r>
            <a:r>
              <a:rPr lang="en-US" sz="1400" dirty="0" err="1" smtClean="0">
                <a:latin typeface="Courier New"/>
                <a:cs typeface="Courier New"/>
              </a:rPr>
              <a:t>int</a:t>
            </a:r>
            <a:r>
              <a:rPr lang="en-US" sz="1400" dirty="0" smtClean="0">
                <a:latin typeface="Courier New"/>
                <a:cs typeface="Courier New"/>
              </a:rPr>
              <a:t> </a:t>
            </a:r>
            <a:r>
              <a:rPr lang="en-US" sz="1400" dirty="0">
                <a:latin typeface="Courier New"/>
                <a:cs typeface="Courier New"/>
              </a:rPr>
              <a:t>choice = </a:t>
            </a:r>
            <a:r>
              <a:rPr lang="en-US" sz="1400" dirty="0" err="1">
                <a:latin typeface="Courier New"/>
                <a:cs typeface="Courier New"/>
              </a:rPr>
              <a:t>findBestAverage</a:t>
            </a:r>
            <a:r>
              <a:rPr lang="en-US" sz="1400" dirty="0">
                <a:latin typeface="Courier New"/>
                <a:cs typeface="Courier New"/>
              </a:rPr>
              <a:t>(); // Iterates over actions array and spits </a:t>
            </a:r>
            <a:r>
              <a:rPr lang="en-US" sz="1400" dirty="0" smtClean="0">
                <a:latin typeface="Courier New"/>
                <a:cs typeface="Courier New"/>
              </a:rPr>
              <a:t>	 						  		 // out </a:t>
            </a:r>
            <a:r>
              <a:rPr lang="en-US" sz="1400" dirty="0">
                <a:latin typeface="Courier New"/>
                <a:cs typeface="Courier New"/>
              </a:rPr>
              <a:t>highest average reward</a:t>
            </a:r>
          </a:p>
          <a:p>
            <a:pPr marL="0" indent="0">
              <a:buNone/>
            </a:pPr>
            <a:r>
              <a:rPr lang="en-US" sz="1400" dirty="0">
                <a:latin typeface="Courier New"/>
                <a:cs typeface="Courier New"/>
              </a:rPr>
              <a:t>    </a:t>
            </a:r>
            <a:r>
              <a:rPr lang="en-US" sz="1400" dirty="0" smtClean="0">
                <a:latin typeface="Courier New"/>
                <a:cs typeface="Courier New"/>
              </a:rPr>
              <a:t>Action</a:t>
            </a:r>
            <a:r>
              <a:rPr lang="en-US" sz="1400" dirty="0">
                <a:latin typeface="Courier New"/>
                <a:cs typeface="Courier New"/>
              </a:rPr>
              <a:t>[choice][2] ++ // Increment the number of times we chose this lever</a:t>
            </a:r>
          </a:p>
          <a:p>
            <a:pPr marL="0" indent="0">
              <a:buNone/>
            </a:pPr>
            <a:r>
              <a:rPr lang="en-US" sz="1400" dirty="0">
                <a:latin typeface="Courier New"/>
                <a:cs typeface="Courier New"/>
              </a:rPr>
              <a:t>    </a:t>
            </a:r>
            <a:r>
              <a:rPr lang="en-US" sz="1400" dirty="0" smtClean="0">
                <a:latin typeface="Courier New"/>
                <a:cs typeface="Courier New"/>
              </a:rPr>
              <a:t>Action</a:t>
            </a:r>
            <a:r>
              <a:rPr lang="en-US" sz="1400" dirty="0">
                <a:latin typeface="Courier New"/>
                <a:cs typeface="Courier New"/>
              </a:rPr>
              <a:t>[ choice ][1] = Lever[choice] + Action[choice][1] / Action[choice][2] </a:t>
            </a:r>
            <a:r>
              <a:rPr lang="en-US" sz="1400" dirty="0" smtClean="0">
                <a:latin typeface="Courier New"/>
                <a:cs typeface="Courier New"/>
              </a:rPr>
              <a:t>								 /</a:t>
            </a:r>
            <a:r>
              <a:rPr lang="en-US" sz="1400" dirty="0">
                <a:latin typeface="Courier New"/>
                <a:cs typeface="Courier New"/>
              </a:rPr>
              <a:t>/ </a:t>
            </a:r>
            <a:r>
              <a:rPr lang="en-US" sz="1400" dirty="0" err="1">
                <a:latin typeface="Courier New"/>
                <a:cs typeface="Courier New"/>
              </a:rPr>
              <a:t>Mathing</a:t>
            </a:r>
            <a:r>
              <a:rPr lang="en-US" sz="1400" dirty="0">
                <a:latin typeface="Courier New"/>
                <a:cs typeface="Courier New"/>
              </a:rPr>
              <a:t> some Average</a:t>
            </a:r>
          </a:p>
          <a:p>
            <a:pPr marL="0" indent="0">
              <a:buNone/>
            </a:pPr>
            <a:r>
              <a:rPr lang="en-US" sz="1400" dirty="0">
                <a:latin typeface="Courier New"/>
                <a:cs typeface="Courier New"/>
              </a:rPr>
              <a:t>  }</a:t>
            </a:r>
          </a:p>
          <a:p>
            <a:pPr marL="0" indent="0">
              <a:buNone/>
            </a:pPr>
            <a:r>
              <a:rPr lang="en-US" sz="1400" dirty="0">
                <a:latin typeface="Courier New"/>
                <a:cs typeface="Courier New"/>
              </a:rPr>
              <a:t>}</a:t>
            </a:r>
          </a:p>
          <a:p>
            <a:pPr marL="0" indent="0">
              <a:buNone/>
            </a:pPr>
            <a:r>
              <a:rPr lang="en-US" sz="1400" dirty="0">
                <a:latin typeface="Courier New"/>
                <a:cs typeface="Courier New"/>
              </a:rPr>
              <a:t> </a:t>
            </a:r>
          </a:p>
          <a:p>
            <a:pPr marL="0" indent="0">
              <a:buNone/>
            </a:pPr>
            <a:r>
              <a:rPr lang="en-US" sz="1400" dirty="0">
                <a:latin typeface="Courier New"/>
                <a:cs typeface="Courier New"/>
              </a:rPr>
              <a:t>return Action</a:t>
            </a:r>
          </a:p>
          <a:p>
            <a:pPr marL="0" indent="0">
              <a:buNone/>
            </a:pPr>
            <a:endParaRPr lang="en-US" sz="1400" dirty="0">
              <a:latin typeface="Courier New"/>
              <a:cs typeface="Courier New"/>
            </a:endParaRPr>
          </a:p>
        </p:txBody>
      </p:sp>
    </p:spTree>
    <p:extLst>
      <p:ext uri="{BB962C8B-B14F-4D97-AF65-F5344CB8AC3E}">
        <p14:creationId xmlns:p14="http://schemas.microsoft.com/office/powerpoint/2010/main" val="23946721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a:t>video mentioned a little about distinguish between supervised learning and reinforce learning. But not very clear. When combine the textbook, it seems the supervised learning judges the action correct or incorrect. But why do not judge is better than judge ? </a:t>
            </a:r>
            <a:endParaRPr lang="en-US" dirty="0" smtClean="0"/>
          </a:p>
          <a:p>
            <a:r>
              <a:rPr lang="en-US" dirty="0" err="1" smtClean="0"/>
              <a:t>Q</a:t>
            </a:r>
            <a:r>
              <a:rPr lang="en-US" baseline="-25000" dirty="0" err="1" smtClean="0"/>
              <a:t>t</a:t>
            </a:r>
            <a:r>
              <a:rPr lang="en-US" dirty="0" smtClean="0"/>
              <a:t>(a) measures mean of previous rewards. Why not also track the standard deviation?</a:t>
            </a:r>
            <a:endParaRPr lang="en-US" dirty="0"/>
          </a:p>
          <a:p>
            <a:endParaRPr lang="en-US" dirty="0"/>
          </a:p>
        </p:txBody>
      </p:sp>
    </p:spTree>
    <p:extLst>
      <p:ext uri="{BB962C8B-B14F-4D97-AF65-F5344CB8AC3E}">
        <p14:creationId xmlns:p14="http://schemas.microsoft.com/office/powerpoint/2010/main" val="15240170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4819" y="257189"/>
            <a:ext cx="8229600" cy="4525963"/>
          </a:xfrm>
        </p:spPr>
        <p:txBody>
          <a:bodyPr/>
          <a:lstStyle/>
          <a:p>
            <a:r>
              <a:rPr lang="en-US" dirty="0" smtClean="0"/>
              <a:t>Epsilon = 0.01 is better than 0.1?</a:t>
            </a:r>
            <a:endParaRPr lang="en-US" dirty="0"/>
          </a:p>
        </p:txBody>
      </p:sp>
      <p:pic>
        <p:nvPicPr>
          <p:cNvPr id="4" name="Picture 3"/>
          <p:cNvPicPr>
            <a:picLocks noChangeAspect="1"/>
          </p:cNvPicPr>
          <p:nvPr/>
        </p:nvPicPr>
        <p:blipFill>
          <a:blip r:embed="rId2"/>
          <a:stretch>
            <a:fillRect/>
          </a:stretch>
        </p:blipFill>
        <p:spPr>
          <a:xfrm>
            <a:off x="3265985" y="1235551"/>
            <a:ext cx="5878016" cy="5622450"/>
          </a:xfrm>
          <a:prstGeom prst="rect">
            <a:avLst/>
          </a:prstGeom>
        </p:spPr>
      </p:pic>
    </p:spTree>
    <p:extLst>
      <p:ext uri="{BB962C8B-B14F-4D97-AF65-F5344CB8AC3E}">
        <p14:creationId xmlns:p14="http://schemas.microsoft.com/office/powerpoint/2010/main" val="16957751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size: always less than 1.0?</a:t>
            </a:r>
          </a:p>
          <a:p>
            <a:endParaRPr lang="en-US" dirty="0"/>
          </a:p>
          <a:p>
            <a:r>
              <a:rPr lang="en-US" dirty="0" smtClean="0"/>
              <a:t>Optimistic </a:t>
            </a:r>
            <a:r>
              <a:rPr lang="en-US" dirty="0" err="1" smtClean="0"/>
              <a:t>init</a:t>
            </a:r>
            <a:r>
              <a:rPr lang="en-US" dirty="0" smtClean="0"/>
              <a:t> vs. exploration</a:t>
            </a:r>
          </a:p>
          <a:p>
            <a:endParaRPr lang="en-US" dirty="0"/>
          </a:p>
          <a:p>
            <a:r>
              <a:rPr lang="en-US" dirty="0" smtClean="0"/>
              <a:t>Static world vs. know when change vs. random change</a:t>
            </a:r>
          </a:p>
          <a:p>
            <a:pPr lvl="1"/>
            <a:r>
              <a:rPr lang="en-US" dirty="0" smtClean="0"/>
              <a:t>Moving average</a:t>
            </a:r>
          </a:p>
          <a:p>
            <a:pPr lvl="1"/>
            <a:r>
              <a:rPr lang="en-US" dirty="0" smtClean="0"/>
              <a:t>Weighting more recent more heavily</a:t>
            </a:r>
            <a:endParaRPr lang="en-US" dirty="0"/>
          </a:p>
        </p:txBody>
      </p:sp>
    </p:spTree>
    <p:extLst>
      <p:ext uri="{BB962C8B-B14F-4D97-AF65-F5344CB8AC3E}">
        <p14:creationId xmlns:p14="http://schemas.microsoft.com/office/powerpoint/2010/main" val="13335627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Utility functions</a:t>
            </a:r>
            <a:endParaRPr lang="en-US" dirty="0"/>
          </a:p>
        </p:txBody>
      </p:sp>
    </p:spTree>
    <p:extLst>
      <p:ext uri="{BB962C8B-B14F-4D97-AF65-F5344CB8AC3E}">
        <p14:creationId xmlns:p14="http://schemas.microsoft.com/office/powerpoint/2010/main" val="15755984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Action-Value Methods</a:t>
            </a:r>
            <a:endParaRPr lang="en-US" dirty="0"/>
          </a:p>
        </p:txBody>
      </p:sp>
      <p:sp>
        <p:nvSpPr>
          <p:cNvPr id="3" name="Content Placeholder 2"/>
          <p:cNvSpPr>
            <a:spLocks noGrp="1"/>
          </p:cNvSpPr>
          <p:nvPr>
            <p:ph idx="1"/>
          </p:nvPr>
        </p:nvSpPr>
        <p:spPr>
          <a:xfrm>
            <a:off x="457200" y="3401248"/>
            <a:ext cx="8229600" cy="799249"/>
          </a:xfrm>
        </p:spPr>
        <p:txBody>
          <a:bodyPr>
            <a:normAutofit fontScale="77500" lnSpcReduction="20000"/>
          </a:bodyPr>
          <a:lstStyle/>
          <a:p>
            <a:r>
              <a:rPr lang="en-US" dirty="0" err="1" smtClean="0"/>
              <a:t>ε</a:t>
            </a:r>
            <a:r>
              <a:rPr lang="en-US" dirty="0" smtClean="0"/>
              <a:t>-greedy</a:t>
            </a:r>
          </a:p>
          <a:p>
            <a:r>
              <a:rPr lang="en-US" dirty="0" smtClean="0"/>
              <a:t>Vs. running update?</a:t>
            </a:r>
            <a:endParaRPr lang="en-US" dirty="0"/>
          </a:p>
        </p:txBody>
      </p:sp>
      <p:pic>
        <p:nvPicPr>
          <p:cNvPr id="6" name="Picture 5" descr="numeqtmp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7792" y="1483051"/>
            <a:ext cx="3086100" cy="546100"/>
          </a:xfrm>
          <a:prstGeom prst="rect">
            <a:avLst/>
          </a:prstGeom>
        </p:spPr>
      </p:pic>
    </p:spTree>
    <p:extLst>
      <p:ext uri="{BB962C8B-B14F-4D97-AF65-F5344CB8AC3E}">
        <p14:creationId xmlns:p14="http://schemas.microsoft.com/office/powerpoint/2010/main" val="22894220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732</TotalTime>
  <Words>320</Words>
  <Application>Microsoft Macintosh PowerPoint</Application>
  <PresentationFormat>On-screen Show (4:3)</PresentationFormat>
  <Paragraphs>72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 Is there a chance that we could have some examples of code in class?</vt:lpstr>
      <vt:lpstr>PowerPoint Presentation</vt:lpstr>
      <vt:lpstr>PowerPoint Presentation</vt:lpstr>
      <vt:lpstr>PowerPoint Presentation</vt:lpstr>
      <vt:lpstr>PowerPoint Presentation</vt:lpstr>
      <vt:lpstr>Action-Value Methods</vt:lpstr>
      <vt:lpstr>Action-Value Methods</vt:lpstr>
      <vt:lpstr>Softmax</vt:lpstr>
      <vt:lpstr>Nonstationary</vt:lpstr>
      <vt:lpstr>Nonstationary</vt:lpstr>
      <vt:lpstr>Initialization</vt:lpstr>
      <vt:lpstr>Teaching</vt:lpstr>
      <vt:lpstr>PowerPoint Presentation</vt:lpstr>
    </vt:vector>
  </TitlesOfParts>
  <Company>Lafayette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Taylor</dc:creator>
  <cp:lastModifiedBy>Matthew Taylor</cp:lastModifiedBy>
  <cp:revision>21</cp:revision>
  <dcterms:created xsi:type="dcterms:W3CDTF">2014-01-16T18:46:37Z</dcterms:created>
  <dcterms:modified xsi:type="dcterms:W3CDTF">2015-01-20T21:18:55Z</dcterms:modified>
</cp:coreProperties>
</file>