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256" r:id="rId3"/>
    <p:sldId id="257" r:id="rId4"/>
    <p:sldId id="258" r:id="rId5"/>
    <p:sldId id="259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04" y="-1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9.emf"/><Relationship Id="rId3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7FA0-6583-2840-97C3-63C5F802885B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B043F-351B-E247-A06B-6B028742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3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of observations and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043F-351B-E247-A06B-6B0287428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  <a:p>
            <a:r>
              <a:rPr lang="en-US" dirty="0"/>
              <a:t>… with Background Knowledge</a:t>
            </a:r>
          </a:p>
          <a:p>
            <a:r>
              <a:rPr lang="en-US" dirty="0"/>
              <a:t>Recursive</a:t>
            </a:r>
            <a:r>
              <a:rPr lang="en-US" baseline="0" dirty="0"/>
              <a:t> Bayesian Updating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043F-351B-E247-A06B-6B0287428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  <a:p>
            <a:r>
              <a:rPr lang="en-US" dirty="0"/>
              <a:t>… with Background Knowledge</a:t>
            </a:r>
          </a:p>
          <a:p>
            <a:r>
              <a:rPr lang="en-US" dirty="0"/>
              <a:t>Recursive</a:t>
            </a:r>
            <a:r>
              <a:rPr lang="en-US" baseline="0" dirty="0"/>
              <a:t> Bayesian Updating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043F-351B-E247-A06B-6B0287428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 of where I am, based on almost all observations and all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043F-351B-E247-A06B-6B0287428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3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P(A) = </a:t>
            </a:r>
            <a:r>
              <a:rPr lang="en-US" dirty="0" err="1"/>
              <a:t>int_b</a:t>
            </a:r>
            <a:r>
              <a:rPr lang="en-US" dirty="0"/>
              <a:t> P(A|B) * P(B) dB -&gt; p(A|B)p(B=true) + p(A|B)p(B=false)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043F-351B-E247-A06B-6B0287428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belief is based on old belief,</a:t>
            </a:r>
            <a:r>
              <a:rPr lang="en-US" baseline="0" dirty="0"/>
              <a:t> the command you take, and what you 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043F-351B-E247-A06B-6B0287428C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gain: how confident am I?</a:t>
            </a:r>
            <a:r>
              <a:rPr lang="en-US" baseline="0" dirty="0"/>
              <a:t> It’s a type of weighted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043F-351B-E247-A06B-6B0287428C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1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9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AA31-160A-A744-A27E-AD48D5FD12B4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AD1E-FC45-DC44-9856-2651C3B4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is.informatik.uni-freiburg.de/teaching/ws13/mapping/index_en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wmf"/><Relationship Id="rId7" Type="http://schemas.openxmlformats.org/officeDocument/2006/relationships/image" Target="../media/image8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439" y="7476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Flipped Classes</a:t>
            </a:r>
          </a:p>
        </p:txBody>
      </p:sp>
      <p:pic>
        <p:nvPicPr>
          <p:cNvPr id="4" name="Picture 3" descr="backfli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36" y="-1"/>
            <a:ext cx="2911764" cy="2699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1774"/>
            <a:ext cx="4016226" cy="4016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236" y="2770730"/>
            <a:ext cx="2911764" cy="40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68"/>
    </mc:Choice>
    <mc:Fallback xmlns="">
      <p:transition spd="slow" advTm="51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61"/>
    </mc:Choice>
    <mc:Fallback xmlns="">
      <p:transition spd="slow" advTm="653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49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43"/>
    </mc:Choice>
    <mc:Fallback xmlns="">
      <p:transition spd="slow" advTm="929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800"/>
            <a:ext cx="9144000" cy="57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28"/>
    </mc:Choice>
    <mc:Fallback xmlns="">
      <p:transition spd="slow" advTm="1716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718" y="459288"/>
            <a:ext cx="9144000" cy="486107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609972" y="4936104"/>
            <a:ext cx="3197310" cy="1710189"/>
            <a:chOff x="1066800" y="2286000"/>
            <a:chExt cx="6553200" cy="3505200"/>
          </a:xfrm>
        </p:grpSpPr>
        <p:sp>
          <p:nvSpPr>
            <p:cNvPr id="5" name="Oval 4"/>
            <p:cNvSpPr/>
            <p:nvPr/>
          </p:nvSpPr>
          <p:spPr>
            <a:xfrm>
              <a:off x="1676400" y="3027218"/>
              <a:ext cx="2133600" cy="1143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Sense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86400" y="3024249"/>
              <a:ext cx="2133600" cy="1143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Move</a:t>
              </a: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2514600" y="2286000"/>
              <a:ext cx="4191000" cy="74121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H="1" flipV="1">
              <a:off x="2585852" y="4167249"/>
              <a:ext cx="4191000" cy="74121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66800" y="5181600"/>
              <a:ext cx="1519052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Initial Belief</a:t>
              </a:r>
            </a:p>
          </p:txBody>
        </p:sp>
        <p:sp>
          <p:nvSpPr>
            <p:cNvPr id="10" name="Up Arrow 9"/>
            <p:cNvSpPr/>
            <p:nvPr/>
          </p:nvSpPr>
          <p:spPr>
            <a:xfrm rot="1442492">
              <a:off x="1988857" y="4268251"/>
              <a:ext cx="189263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3124200" y="4909462"/>
            <a:ext cx="1502751" cy="26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24200" y="3365678"/>
            <a:ext cx="2042607" cy="26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57"/>
    </mc:Choice>
    <mc:Fallback xmlns="">
      <p:transition spd="slow" advTm="886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00"/>
            <a:ext cx="9144000" cy="6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72"/>
    </mc:Choice>
    <mc:Fallback xmlns="">
      <p:transition spd="slow" advTm="1790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79948"/>
            <a:ext cx="6400800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http://ais.informatik.uni-freiburg.de/teaching/ws13/mapping/index_en.php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294213"/>
            <a:ext cx="64008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Thursday:</a:t>
            </a:r>
          </a:p>
          <a:p>
            <a:endParaRPr lang="en-US" sz="2800" dirty="0"/>
          </a:p>
          <a:p>
            <a:r>
              <a:rPr lang="en-US" sz="2800" dirty="0"/>
              <a:t>Watch (Extended) </a:t>
            </a:r>
            <a:r>
              <a:rPr lang="en-US" sz="2800" dirty="0" err="1"/>
              <a:t>Kalman</a:t>
            </a:r>
            <a:r>
              <a:rPr lang="en-US" sz="2800" dirty="0"/>
              <a:t> Filter (</a:t>
            </a:r>
            <a:r>
              <a:rPr lang="en-US" sz="2800" dirty="0">
                <a:solidFill>
                  <a:srgbClr val="FF0000"/>
                </a:solidFill>
              </a:rPr>
              <a:t>~45 min</a:t>
            </a:r>
            <a:r>
              <a:rPr lang="en-US" sz="2800" dirty="0"/>
              <a:t>) and on Piazza write 1) A paragraph describing what this lecture is about and/or 2) Questions you had during the lecture. Please this info by </a:t>
            </a:r>
            <a:r>
              <a:rPr lang="en-US" sz="2800" dirty="0">
                <a:solidFill>
                  <a:srgbClr val="FF0000"/>
                </a:solidFill>
              </a:rPr>
              <a:t>6am, Thursday the 31st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1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30"/>
    </mc:Choice>
    <mc:Fallback xmlns="">
      <p:transition spd="slow" advTm="129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Estimate state x of a system given observations z and controls u</a:t>
            </a:r>
          </a:p>
          <a:p>
            <a:r>
              <a:rPr lang="en-US" dirty="0"/>
              <a:t>P(x | </a:t>
            </a:r>
            <a:r>
              <a:rPr lang="en-US" dirty="0" err="1"/>
              <a:t>z,u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82"/>
    </mc:Choice>
    <mc:Fallback xmlns="">
      <p:transition spd="slow" advTm="467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9144000" cy="5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78"/>
    </mc:Choice>
    <mc:Fallback xmlns="">
      <p:transition spd="slow" advTm="706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1877"/>
            <a:ext cx="9144000" cy="5544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6971" y="2832893"/>
            <a:ext cx="2255750" cy="515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3"/>
    </mc:Choice>
    <mc:Fallback xmlns="">
      <p:transition spd="slow" advTm="291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1877"/>
            <a:ext cx="9144000" cy="554484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94288"/>
              </p:ext>
            </p:extLst>
          </p:nvPr>
        </p:nvGraphicFramePr>
        <p:xfrm>
          <a:off x="2268538" y="5838939"/>
          <a:ext cx="68754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5" imgW="3238200" imgH="419040" progId="Equation.3">
                  <p:embed/>
                </p:oleObj>
              </mc:Choice>
              <mc:Fallback>
                <p:oleObj name="Equation" r:id="rId5" imgW="323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838939"/>
                        <a:ext cx="68754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397" y="4931942"/>
            <a:ext cx="3792228" cy="96506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8164"/>
              </p:ext>
            </p:extLst>
          </p:nvPr>
        </p:nvGraphicFramePr>
        <p:xfrm>
          <a:off x="2268538" y="4063579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8" imgW="2641320" imgH="419040" progId="Equation.3">
                  <p:embed/>
                </p:oleObj>
              </mc:Choice>
              <mc:Fallback>
                <p:oleObj name="Equation" r:id="rId8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63579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4379349"/>
            <a:ext cx="22685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Bayes’ Rule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… with Background Knowledge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Recursive</a:t>
            </a:r>
            <a:r>
              <a:rPr lang="en-US" sz="2000" baseline="0" dirty="0">
                <a:solidFill>
                  <a:srgbClr val="FF0000"/>
                </a:solidFill>
              </a:rPr>
              <a:t> Bayesian Updating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971" y="2832893"/>
            <a:ext cx="2255750" cy="515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17"/>
    </mc:Choice>
    <mc:Fallback xmlns="">
      <p:transition spd="slow" advTm="1546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Bayesian Updating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309535"/>
              </p:ext>
            </p:extLst>
          </p:nvPr>
        </p:nvGraphicFramePr>
        <p:xfrm>
          <a:off x="1128713" y="1771650"/>
          <a:ext cx="68754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3238200" imgH="419040" progId="Equation.3">
                  <p:embed/>
                </p:oleObj>
              </mc:Choice>
              <mc:Fallback>
                <p:oleObj name="Equation" r:id="rId4" imgW="323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771650"/>
                        <a:ext cx="68754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2911475"/>
            <a:ext cx="879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  <a:latin typeface="Verdana" pitchFamily="34" charset="0"/>
              </a:rPr>
              <a:t>Markov assumption</a:t>
            </a:r>
            <a:r>
              <a:rPr lang="en-US" sz="2400" dirty="0">
                <a:latin typeface="Verdana" pitchFamily="34" charset="0"/>
              </a:rPr>
              <a:t>: </a:t>
            </a:r>
            <a:r>
              <a:rPr lang="de-DE" sz="2400" dirty="0" err="1">
                <a:latin typeface="Verdana" pitchFamily="34" charset="0"/>
              </a:rPr>
              <a:t>z</a:t>
            </a:r>
            <a:r>
              <a:rPr lang="en-US" sz="2400" i="1" baseline="-25000" dirty="0">
                <a:latin typeface="Verdana" pitchFamily="34" charset="0"/>
              </a:rPr>
              <a:t>n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is </a:t>
            </a:r>
            <a:r>
              <a:rPr lang="en-US" sz="2400" dirty="0">
                <a:solidFill>
                  <a:schemeClr val="folHlink"/>
                </a:solidFill>
                <a:latin typeface="Verdana" pitchFamily="34" charset="0"/>
              </a:rPr>
              <a:t>independent</a:t>
            </a:r>
            <a:r>
              <a:rPr lang="en-US" sz="2400" dirty="0">
                <a:latin typeface="Verdana" pitchFamily="34" charset="0"/>
              </a:rPr>
              <a:t> of</a:t>
            </a:r>
            <a:r>
              <a:rPr lang="en-US" sz="2400" i="1" dirty="0">
                <a:latin typeface="Verdana" pitchFamily="34" charset="0"/>
              </a:rPr>
              <a:t> z</a:t>
            </a:r>
            <a:r>
              <a:rPr lang="en-US" sz="2400" i="1" baseline="-25000" dirty="0">
                <a:latin typeface="Verdana" pitchFamily="34" charset="0"/>
              </a:rPr>
              <a:t>1</a:t>
            </a:r>
            <a:r>
              <a:rPr lang="en-US" sz="2400" i="1" dirty="0">
                <a:latin typeface="Verdana" pitchFamily="34" charset="0"/>
              </a:rPr>
              <a:t>,...,z</a:t>
            </a:r>
            <a:r>
              <a:rPr lang="en-US" sz="2400" i="1" baseline="-25000" dirty="0">
                <a:latin typeface="Verdana" pitchFamily="34" charset="0"/>
              </a:rPr>
              <a:t>n-1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if we know </a:t>
            </a:r>
            <a:r>
              <a:rPr lang="en-US" sz="2400" i="1" dirty="0">
                <a:latin typeface="Verdana" pitchFamily="34" charset="0"/>
              </a:rPr>
              <a:t>x.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400714"/>
              </p:ext>
            </p:extLst>
          </p:nvPr>
        </p:nvGraphicFramePr>
        <p:xfrm>
          <a:off x="492125" y="4011613"/>
          <a:ext cx="7585075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3136900" imgH="609600" progId="Equation.3">
                  <p:embed/>
                </p:oleObj>
              </mc:Choice>
              <mc:Fallback>
                <p:oleObj name="Equation" r:id="rId6" imgW="3136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011613"/>
                        <a:ext cx="7585075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16070"/>
              </p:ext>
            </p:extLst>
          </p:nvPr>
        </p:nvGraphicFramePr>
        <p:xfrm>
          <a:off x="2122121" y="5345814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8" imgW="2057400" imgH="406400" progId="Equation.3">
                  <p:embed/>
                </p:oleObj>
              </mc:Choice>
              <mc:Fallback>
                <p:oleObj name="Equation" r:id="rId8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121" y="5345814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0296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19"/>
    </mc:Choice>
    <mc:Fallback>
      <p:transition xmlns:p14="http://schemas.microsoft.com/office/powerpoint/2010/main" spd="slow" advTm="1013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57"/>
    </mc:Choice>
    <mc:Fallback xmlns="">
      <p:transition spd="slow" advTm="2097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2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22"/>
    </mc:Choice>
    <mc:Fallback xmlns="">
      <p:transition spd="slow" advTm="2611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22|37.309|32.2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99|33.5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249</Words>
  <Application>Microsoft Macintosh PowerPoint</Application>
  <PresentationFormat>On-screen Show (4:3)</PresentationFormat>
  <Paragraphs>35</Paragraphs>
  <Slides>14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Recursive Bayesian Updating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19</cp:revision>
  <dcterms:created xsi:type="dcterms:W3CDTF">2016-03-29T14:39:16Z</dcterms:created>
  <dcterms:modified xsi:type="dcterms:W3CDTF">2016-03-31T18:33:30Z</dcterms:modified>
</cp:coreProperties>
</file>