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5" r:id="rId1"/>
    <p:sldMasterId id="2147483711" r:id="rId2"/>
    <p:sldMasterId id="2147483713" r:id="rId3"/>
  </p:sldMasterIdLst>
  <p:notesMasterIdLst>
    <p:notesMasterId r:id="rId71"/>
  </p:notesMasterIdLst>
  <p:sldIdLst>
    <p:sldId id="256" r:id="rId4"/>
    <p:sldId id="302" r:id="rId5"/>
    <p:sldId id="307" r:id="rId6"/>
    <p:sldId id="308" r:id="rId7"/>
    <p:sldId id="309" r:id="rId8"/>
    <p:sldId id="387" r:id="rId9"/>
    <p:sldId id="310" r:id="rId10"/>
    <p:sldId id="311" r:id="rId11"/>
    <p:sldId id="388" r:id="rId12"/>
    <p:sldId id="314" r:id="rId13"/>
    <p:sldId id="315" r:id="rId14"/>
    <p:sldId id="316" r:id="rId15"/>
    <p:sldId id="317" r:id="rId16"/>
    <p:sldId id="318" r:id="rId17"/>
    <p:sldId id="319" r:id="rId18"/>
    <p:sldId id="320" r:id="rId19"/>
    <p:sldId id="321" r:id="rId20"/>
    <p:sldId id="324" r:id="rId21"/>
    <p:sldId id="322" r:id="rId22"/>
    <p:sldId id="323" r:id="rId23"/>
    <p:sldId id="330" r:id="rId24"/>
    <p:sldId id="331" r:id="rId25"/>
    <p:sldId id="332" r:id="rId26"/>
    <p:sldId id="334" r:id="rId27"/>
    <p:sldId id="335" r:id="rId28"/>
    <p:sldId id="336" r:id="rId29"/>
    <p:sldId id="337" r:id="rId30"/>
    <p:sldId id="338" r:id="rId31"/>
    <p:sldId id="342" r:id="rId32"/>
    <p:sldId id="343" r:id="rId33"/>
    <p:sldId id="395" r:id="rId34"/>
    <p:sldId id="390" r:id="rId35"/>
    <p:sldId id="391" r:id="rId36"/>
    <p:sldId id="347" r:id="rId37"/>
    <p:sldId id="348" r:id="rId38"/>
    <p:sldId id="349" r:id="rId39"/>
    <p:sldId id="350" r:id="rId40"/>
    <p:sldId id="351" r:id="rId41"/>
    <p:sldId id="352" r:id="rId42"/>
    <p:sldId id="398" r:id="rId43"/>
    <p:sldId id="354" r:id="rId44"/>
    <p:sldId id="355" r:id="rId45"/>
    <p:sldId id="356" r:id="rId46"/>
    <p:sldId id="357" r:id="rId47"/>
    <p:sldId id="358" r:id="rId48"/>
    <p:sldId id="359" r:id="rId49"/>
    <p:sldId id="360" r:id="rId50"/>
    <p:sldId id="361" r:id="rId51"/>
    <p:sldId id="362"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78" r:id="rId65"/>
    <p:sldId id="379" r:id="rId66"/>
    <p:sldId id="380" r:id="rId67"/>
    <p:sldId id="381" r:id="rId68"/>
    <p:sldId id="382" r:id="rId69"/>
    <p:sldId id="383" r:id="rId7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Brennan" initials="SN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D9D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11" autoAdjust="0"/>
  </p:normalViewPr>
  <p:slideViewPr>
    <p:cSldViewPr>
      <p:cViewPr varScale="1">
        <p:scale>
          <a:sx n="82" d="100"/>
          <a:sy n="82" d="100"/>
        </p:scale>
        <p:origin x="24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Jerath_2011_DSCC_EffectsOfSensorCharacteristicsOnVehicleTrackingPerformance\SimPlotsv2_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erath_2011_DSCC_EffectsOfSensorCharacteristicsOnVehicleTrackingPerformance\SimPlotsv2_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erath_2011_DSCC_EffectsOfSensorCharacteristicsOnVehicleTrackingPerformance\SimPlotsv2_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erath_2011_DSCC_EffectsOfSensorCharacteristicsOnVehicleTrackingPerformance\SimPlotsv2_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53736629695536"/>
          <c:y val="2.4218847644044618E-2"/>
          <c:w val="0.78180439138656055"/>
          <c:h val="0.77684678002206131"/>
        </c:manualLayout>
      </c:layout>
      <c:scatterChart>
        <c:scatterStyle val="lineMarker"/>
        <c:varyColors val="0"/>
        <c:ser>
          <c:idx val="0"/>
          <c:order val="0"/>
          <c:spPr>
            <a:ln w="12700">
              <a:solidFill>
                <a:schemeClr val="bg1">
                  <a:lumMod val="6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(2)'!$B$2:$B$7</c:f>
              <c:numCache>
                <c:formatCode>0.00</c:formatCode>
                <c:ptCount val="6"/>
                <c:pt idx="0">
                  <c:v>1.6091014022018473</c:v>
                </c:pt>
                <c:pt idx="1">
                  <c:v>1.7588165638313906</c:v>
                </c:pt>
                <c:pt idx="2">
                  <c:v>1.679435995462083</c:v>
                </c:pt>
                <c:pt idx="3">
                  <c:v>2.1601399962659196</c:v>
                </c:pt>
                <c:pt idx="4">
                  <c:v>1.9977796510128336</c:v>
                </c:pt>
                <c:pt idx="5">
                  <c:v>3.2485390771723499</c:v>
                </c:pt>
              </c:numCache>
            </c:numRef>
          </c:yVal>
          <c:smooth val="0"/>
        </c:ser>
        <c:ser>
          <c:idx val="1"/>
          <c:order val="1"/>
          <c:spPr>
            <a:ln w="12700">
              <a:solidFill>
                <a:schemeClr val="bg1">
                  <a:lumMod val="6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(2)'!$C$2:$C$7</c:f>
              <c:numCache>
                <c:formatCode>0.00</c:formatCode>
                <c:ptCount val="6"/>
                <c:pt idx="0">
                  <c:v>1.6566577165293801</c:v>
                </c:pt>
                <c:pt idx="1">
                  <c:v>1.6418391556937593</c:v>
                </c:pt>
                <c:pt idx="2">
                  <c:v>1.710522710158874</c:v>
                </c:pt>
                <c:pt idx="3">
                  <c:v>1.7132254508159048</c:v>
                </c:pt>
                <c:pt idx="4">
                  <c:v>2.439243171822997</c:v>
                </c:pt>
                <c:pt idx="5">
                  <c:v>2.616442529252113</c:v>
                </c:pt>
              </c:numCache>
            </c:numRef>
          </c:yVal>
          <c:smooth val="0"/>
        </c:ser>
        <c:ser>
          <c:idx val="2"/>
          <c:order val="2"/>
          <c:spPr>
            <a:ln w="12700">
              <a:solidFill>
                <a:schemeClr val="bg1">
                  <a:lumMod val="6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(2)'!$D$2:$D$7</c:f>
              <c:numCache>
                <c:formatCode>0.00</c:formatCode>
                <c:ptCount val="6"/>
                <c:pt idx="0">
                  <c:v>1.7032571507880323</c:v>
                </c:pt>
                <c:pt idx="1">
                  <c:v>1.8206709246883188</c:v>
                </c:pt>
                <c:pt idx="2">
                  <c:v>1.7727527768997646</c:v>
                </c:pt>
                <c:pt idx="3">
                  <c:v>2.1623189807138568</c:v>
                </c:pt>
                <c:pt idx="4">
                  <c:v>2.4849385097701195</c:v>
                </c:pt>
                <c:pt idx="5">
                  <c:v>3.7484561519746959</c:v>
                </c:pt>
              </c:numCache>
            </c:numRef>
          </c:yVal>
          <c:smooth val="0"/>
        </c:ser>
        <c:ser>
          <c:idx val="3"/>
          <c:order val="3"/>
          <c:spPr>
            <a:ln w="12700">
              <a:solidFill>
                <a:schemeClr val="bg1">
                  <a:lumMod val="6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(2)'!$E$2:$E$7</c:f>
              <c:numCache>
                <c:formatCode>0.00</c:formatCode>
                <c:ptCount val="6"/>
                <c:pt idx="0">
                  <c:v>1.7797561644509829</c:v>
                </c:pt>
                <c:pt idx="1">
                  <c:v>1.9738854306294058</c:v>
                </c:pt>
                <c:pt idx="2">
                  <c:v>1.8337630842581338</c:v>
                </c:pt>
                <c:pt idx="3">
                  <c:v>1.7659600521279806</c:v>
                </c:pt>
                <c:pt idx="4">
                  <c:v>2.8183226897674762</c:v>
                </c:pt>
                <c:pt idx="5">
                  <c:v>3.7278369085775944</c:v>
                </c:pt>
              </c:numCache>
            </c:numRef>
          </c:yVal>
          <c:smooth val="0"/>
        </c:ser>
        <c:ser>
          <c:idx val="4"/>
          <c:order val="4"/>
          <c:spPr>
            <a:ln w="12700">
              <a:solidFill>
                <a:schemeClr val="bg1">
                  <a:lumMod val="6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(2)'!$F$2:$F$7</c:f>
              <c:numCache>
                <c:formatCode>0.00</c:formatCode>
                <c:ptCount val="6"/>
                <c:pt idx="0">
                  <c:v>1.7882383418391341</c:v>
                </c:pt>
                <c:pt idx="1">
                  <c:v>1.766695384194878</c:v>
                </c:pt>
                <c:pt idx="2">
                  <c:v>1.9431782081959634</c:v>
                </c:pt>
                <c:pt idx="3">
                  <c:v>1.8902144700833121</c:v>
                </c:pt>
                <c:pt idx="4">
                  <c:v>2.2772164445361942</c:v>
                </c:pt>
                <c:pt idx="5">
                  <c:v>2.6436883595440999</c:v>
                </c:pt>
              </c:numCache>
            </c:numRef>
          </c:yVal>
          <c:smooth val="0"/>
        </c:ser>
        <c:ser>
          <c:idx val="5"/>
          <c:order val="5"/>
          <c:spPr>
            <a:ln w="12700">
              <a:solidFill>
                <a:schemeClr val="bg1">
                  <a:lumMod val="6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(2)'!$G$2:$G$7</c:f>
              <c:numCache>
                <c:formatCode>0.00</c:formatCode>
                <c:ptCount val="6"/>
                <c:pt idx="0">
                  <c:v>2.1327701432748367</c:v>
                </c:pt>
                <c:pt idx="1">
                  <c:v>2.0904767310434638</c:v>
                </c:pt>
                <c:pt idx="2">
                  <c:v>1.7030811397929397</c:v>
                </c:pt>
                <c:pt idx="3">
                  <c:v>1.9891418910773397</c:v>
                </c:pt>
                <c:pt idx="4">
                  <c:v>2.8532440733612177</c:v>
                </c:pt>
                <c:pt idx="5">
                  <c:v>3.8269473006010166</c:v>
                </c:pt>
              </c:numCache>
            </c:numRef>
          </c:yVal>
          <c:smooth val="0"/>
        </c:ser>
        <c:ser>
          <c:idx val="6"/>
          <c:order val="6"/>
          <c:spPr>
            <a:ln>
              <a:solidFill>
                <a:schemeClr val="tx1">
                  <a:lumMod val="85000"/>
                  <a:lumOff val="15000"/>
                </a:schemeClr>
              </a:solidFill>
            </a:ln>
          </c:spPr>
          <c:marker>
            <c:symbol val="none"/>
          </c:marker>
          <c:xVal>
            <c:numRef>
              <c:f>'ARWMean (2)'!$A$2:$A$7</c:f>
              <c:numCache>
                <c:formatCode>General</c:formatCode>
                <c:ptCount val="6"/>
                <c:pt idx="0">
                  <c:v>1.0000000000000041E-3</c:v>
                </c:pt>
                <c:pt idx="1">
                  <c:v>2.0000000000000052E-3</c:v>
                </c:pt>
                <c:pt idx="2">
                  <c:v>4.0000000000000114E-3</c:v>
                </c:pt>
                <c:pt idx="3">
                  <c:v>6.0000000000000305E-3</c:v>
                </c:pt>
                <c:pt idx="4">
                  <c:v>8.0000000000000227E-3</c:v>
                </c:pt>
                <c:pt idx="5">
                  <c:v>1.0000000000000049E-2</c:v>
                </c:pt>
              </c:numCache>
            </c:numRef>
          </c:xVal>
          <c:yVal>
            <c:numRef>
              <c:f>'ARWMean (2)'!$H$2:$H$7</c:f>
              <c:numCache>
                <c:formatCode>General</c:formatCode>
                <c:ptCount val="6"/>
                <c:pt idx="0">
                  <c:v>1.7782968198473681</c:v>
                </c:pt>
                <c:pt idx="1">
                  <c:v>1.8420640316801993</c:v>
                </c:pt>
                <c:pt idx="2">
                  <c:v>1.7737889857946261</c:v>
                </c:pt>
                <c:pt idx="3">
                  <c:v>1.9468334735140538</c:v>
                </c:pt>
                <c:pt idx="4">
                  <c:v>2.4784574233784555</c:v>
                </c:pt>
                <c:pt idx="5">
                  <c:v>3.3019850545203062</c:v>
                </c:pt>
              </c:numCache>
            </c:numRef>
          </c:yVal>
          <c:smooth val="0"/>
        </c:ser>
        <c:dLbls>
          <c:showLegendKey val="0"/>
          <c:showVal val="0"/>
          <c:showCatName val="0"/>
          <c:showSerName val="0"/>
          <c:showPercent val="0"/>
          <c:showBubbleSize val="0"/>
        </c:dLbls>
        <c:axId val="1861103680"/>
        <c:axId val="1861104224"/>
      </c:scatterChart>
      <c:valAx>
        <c:axId val="1861103680"/>
        <c:scaling>
          <c:orientation val="minMax"/>
          <c:max val="1.0000000000000051E-2"/>
          <c:min val="0"/>
        </c:scaling>
        <c:delete val="0"/>
        <c:axPos val="b"/>
        <c:majorGridlines>
          <c:spPr>
            <a:ln>
              <a:solidFill>
                <a:schemeClr val="bg1">
                  <a:lumMod val="75000"/>
                </a:schemeClr>
              </a:solidFill>
              <a:prstDash val="dash"/>
            </a:ln>
          </c:spPr>
        </c:majorGridlines>
        <c:title>
          <c:tx>
            <c:rich>
              <a:bodyPr/>
              <a:lstStyle/>
              <a:p>
                <a:pPr>
                  <a:defRPr sz="1000"/>
                </a:pPr>
                <a:r>
                  <a:rPr lang="en-US" sz="1000" dirty="0"/>
                  <a:t>Angle Random Walk coefficient </a:t>
                </a:r>
                <a:r>
                  <a:rPr lang="en-US" sz="1000" dirty="0" smtClean="0"/>
                  <a:t>(</a:t>
                </a:r>
                <a:r>
                  <a:rPr lang="en-US" sz="1000" dirty="0" err="1" smtClean="0"/>
                  <a:t>deg</a:t>
                </a:r>
                <a:r>
                  <a:rPr lang="en-US" sz="1000" dirty="0" smtClean="0"/>
                  <a:t>/√sec</a:t>
                </a:r>
                <a:r>
                  <a:rPr lang="en-US" sz="1000" dirty="0"/>
                  <a:t>)</a:t>
                </a:r>
              </a:p>
            </c:rich>
          </c:tx>
          <c:overlay val="0"/>
          <c:spPr>
            <a:noFill/>
            <a:ln w="25400">
              <a:noFill/>
            </a:ln>
          </c:spPr>
        </c:title>
        <c:numFmt formatCode="General" sourceLinked="1"/>
        <c:majorTickMark val="out"/>
        <c:minorTickMark val="none"/>
        <c:tickLblPos val="nextTo"/>
        <c:txPr>
          <a:bodyPr rot="0" vert="horz"/>
          <a:lstStyle/>
          <a:p>
            <a:pPr>
              <a:defRPr/>
            </a:pPr>
            <a:endParaRPr lang="en-US"/>
          </a:p>
        </c:txPr>
        <c:crossAx val="1861104224"/>
        <c:crosses val="autoZero"/>
        <c:crossBetween val="midCat"/>
        <c:majorUnit val="2.0000000000000052E-3"/>
      </c:valAx>
      <c:valAx>
        <c:axId val="1861104224"/>
        <c:scaling>
          <c:orientation val="minMax"/>
        </c:scaling>
        <c:delete val="0"/>
        <c:axPos val="l"/>
        <c:majorGridlines>
          <c:spPr>
            <a:ln>
              <a:solidFill>
                <a:schemeClr val="bg1">
                  <a:lumMod val="75000"/>
                </a:schemeClr>
              </a:solidFill>
              <a:prstDash val="dash"/>
            </a:ln>
          </c:spPr>
        </c:majorGridlines>
        <c:title>
          <c:tx>
            <c:rich>
              <a:bodyPr rot="-5400000" vert="horz"/>
              <a:lstStyle/>
              <a:p>
                <a:pPr>
                  <a:defRPr sz="1000"/>
                </a:pPr>
                <a:r>
                  <a:rPr lang="en-US" sz="1000" dirty="0"/>
                  <a:t>Mean Tracking Error </a:t>
                </a:r>
                <a:r>
                  <a:rPr lang="en-US" sz="1000" dirty="0" smtClean="0"/>
                  <a:t> (m</a:t>
                </a:r>
                <a:r>
                  <a:rPr lang="en-US" sz="1000" dirty="0"/>
                  <a:t>)</a:t>
                </a:r>
              </a:p>
            </c:rich>
          </c:tx>
          <c:overlay val="0"/>
          <c:spPr>
            <a:noFill/>
            <a:ln w="25400">
              <a:noFill/>
            </a:ln>
          </c:spPr>
        </c:title>
        <c:numFmt formatCode="0.0" sourceLinked="0"/>
        <c:majorTickMark val="out"/>
        <c:minorTickMark val="none"/>
        <c:tickLblPos val="nextTo"/>
        <c:crossAx val="1861103680"/>
        <c:crosses val="autoZero"/>
        <c:crossBetween val="midCat"/>
      </c:valAx>
      <c:spPr>
        <a:ln>
          <a:solidFill>
            <a:schemeClr val="bg1">
              <a:lumMod val="65000"/>
            </a:schemeClr>
          </a:solidFill>
        </a:ln>
      </c:spPr>
    </c:plotArea>
    <c:plotVisOnly val="1"/>
    <c:dispBlanksAs val="gap"/>
    <c:showDLblsOverMax val="0"/>
  </c:chart>
  <c:spPr>
    <a:ln>
      <a:noFill/>
    </a:ln>
  </c:spPr>
  <c:txPr>
    <a:bodyPr/>
    <a:lstStyle/>
    <a:p>
      <a:pPr>
        <a:defRPr sz="800">
          <a:latin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66434688088241"/>
          <c:y val="2.8961024827963672E-2"/>
          <c:w val="0.7782324557915109"/>
          <c:h val="0.78664443425509989"/>
        </c:manualLayout>
      </c:layout>
      <c:scatterChart>
        <c:scatterStyle val="lineMarker"/>
        <c:varyColors val="0"/>
        <c:ser>
          <c:idx val="0"/>
          <c:order val="0"/>
          <c:spPr>
            <a:ln w="12700">
              <a:solidFill>
                <a:schemeClr val="bg1">
                  <a:lumMod val="6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(2)'!$B$2:$B$7</c:f>
              <c:numCache>
                <c:formatCode>0.00</c:formatCode>
                <c:ptCount val="6"/>
                <c:pt idx="0">
                  <c:v>0.94183545840559035</c:v>
                </c:pt>
                <c:pt idx="1">
                  <c:v>1.0645836567897469</c:v>
                </c:pt>
                <c:pt idx="2">
                  <c:v>0.97803907718226224</c:v>
                </c:pt>
                <c:pt idx="3">
                  <c:v>1.2617348108296544</c:v>
                </c:pt>
                <c:pt idx="4">
                  <c:v>1.3576542180188738</c:v>
                </c:pt>
                <c:pt idx="5">
                  <c:v>1.9381264314861641</c:v>
                </c:pt>
              </c:numCache>
            </c:numRef>
          </c:yVal>
          <c:smooth val="0"/>
        </c:ser>
        <c:ser>
          <c:idx val="1"/>
          <c:order val="1"/>
          <c:spPr>
            <a:ln w="12700">
              <a:solidFill>
                <a:schemeClr val="bg1">
                  <a:lumMod val="6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(2)'!$C$2:$C$7</c:f>
              <c:numCache>
                <c:formatCode>0.00</c:formatCode>
                <c:ptCount val="6"/>
                <c:pt idx="0">
                  <c:v>1.0181679656979501</c:v>
                </c:pt>
                <c:pt idx="1">
                  <c:v>1.0390966033827818</c:v>
                </c:pt>
                <c:pt idx="2">
                  <c:v>1.0606806991013451</c:v>
                </c:pt>
                <c:pt idx="3">
                  <c:v>1.1589580760970501</c:v>
                </c:pt>
                <c:pt idx="4">
                  <c:v>1.430278040469819</c:v>
                </c:pt>
                <c:pt idx="5">
                  <c:v>1.9072193764063261</c:v>
                </c:pt>
              </c:numCache>
            </c:numRef>
          </c:yVal>
          <c:smooth val="0"/>
        </c:ser>
        <c:ser>
          <c:idx val="2"/>
          <c:order val="2"/>
          <c:spPr>
            <a:ln w="12700">
              <a:solidFill>
                <a:schemeClr val="bg1">
                  <a:lumMod val="6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(2)'!$D$2:$D$7</c:f>
              <c:numCache>
                <c:formatCode>0.00</c:formatCode>
                <c:ptCount val="6"/>
                <c:pt idx="0">
                  <c:v>1.0159345343705031</c:v>
                </c:pt>
                <c:pt idx="1">
                  <c:v>1.2270742300101816</c:v>
                </c:pt>
                <c:pt idx="2">
                  <c:v>1.1861762155415085</c:v>
                </c:pt>
                <c:pt idx="3">
                  <c:v>1.4357406254546372</c:v>
                </c:pt>
                <c:pt idx="4">
                  <c:v>1.8043025938674371</c:v>
                </c:pt>
                <c:pt idx="5">
                  <c:v>2.5371402434756236</c:v>
                </c:pt>
              </c:numCache>
            </c:numRef>
          </c:yVal>
          <c:smooth val="0"/>
        </c:ser>
        <c:ser>
          <c:idx val="3"/>
          <c:order val="3"/>
          <c:spPr>
            <a:ln w="12700">
              <a:solidFill>
                <a:schemeClr val="bg1">
                  <a:lumMod val="6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(2)'!$E$2:$E$7</c:f>
              <c:numCache>
                <c:formatCode>0.00</c:formatCode>
                <c:ptCount val="6"/>
                <c:pt idx="0">
                  <c:v>1.0916257810370356</c:v>
                </c:pt>
                <c:pt idx="1">
                  <c:v>1.2860670904348688</c:v>
                </c:pt>
                <c:pt idx="2">
                  <c:v>1.1412940915203038</c:v>
                </c:pt>
                <c:pt idx="3">
                  <c:v>1.1311005252881181</c:v>
                </c:pt>
                <c:pt idx="4">
                  <c:v>2.2798049757000447</c:v>
                </c:pt>
                <c:pt idx="5">
                  <c:v>2.5042441735837531</c:v>
                </c:pt>
              </c:numCache>
            </c:numRef>
          </c:yVal>
          <c:smooth val="0"/>
        </c:ser>
        <c:ser>
          <c:idx val="4"/>
          <c:order val="4"/>
          <c:spPr>
            <a:ln w="12700">
              <a:solidFill>
                <a:schemeClr val="bg1">
                  <a:lumMod val="6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(2)'!$F$2:$F$7</c:f>
              <c:numCache>
                <c:formatCode>0.00</c:formatCode>
                <c:ptCount val="6"/>
                <c:pt idx="0">
                  <c:v>1.2273489134361952</c:v>
                </c:pt>
                <c:pt idx="1">
                  <c:v>1.3344930933704338</c:v>
                </c:pt>
                <c:pt idx="2">
                  <c:v>1.2683996813282894</c:v>
                </c:pt>
                <c:pt idx="3">
                  <c:v>1.2905646060305638</c:v>
                </c:pt>
                <c:pt idx="4">
                  <c:v>1.7485721678807997</c:v>
                </c:pt>
                <c:pt idx="5">
                  <c:v>1.7610482642399008</c:v>
                </c:pt>
              </c:numCache>
            </c:numRef>
          </c:yVal>
          <c:smooth val="0"/>
        </c:ser>
        <c:ser>
          <c:idx val="5"/>
          <c:order val="5"/>
          <c:spPr>
            <a:ln w="12700">
              <a:solidFill>
                <a:schemeClr val="bg1">
                  <a:lumMod val="6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(2)'!$G$2:$G$7</c:f>
              <c:numCache>
                <c:formatCode>0.00</c:formatCode>
                <c:ptCount val="6"/>
                <c:pt idx="0">
                  <c:v>1.7089818457217187</c:v>
                </c:pt>
                <c:pt idx="1">
                  <c:v>2.0209476215451949</c:v>
                </c:pt>
                <c:pt idx="2">
                  <c:v>1.3305242150130512</c:v>
                </c:pt>
                <c:pt idx="3">
                  <c:v>2.0260578907329232</c:v>
                </c:pt>
                <c:pt idx="4">
                  <c:v>2.6451985081132601</c:v>
                </c:pt>
                <c:pt idx="5">
                  <c:v>3.8167998831693177</c:v>
                </c:pt>
              </c:numCache>
            </c:numRef>
          </c:yVal>
          <c:smooth val="0"/>
        </c:ser>
        <c:ser>
          <c:idx val="6"/>
          <c:order val="6"/>
          <c:spPr>
            <a:ln>
              <a:solidFill>
                <a:schemeClr val="tx1">
                  <a:lumMod val="95000"/>
                  <a:lumOff val="5000"/>
                </a:schemeClr>
              </a:solidFill>
            </a:ln>
          </c:spPr>
          <c:marker>
            <c:symbol val="none"/>
          </c:marker>
          <c:xVal>
            <c:numRef>
              <c:f>'ARWVar (2)'!$A$2:$A$7</c:f>
              <c:numCache>
                <c:formatCode>General</c:formatCode>
                <c:ptCount val="6"/>
                <c:pt idx="0">
                  <c:v>1.0000000000000041E-3</c:v>
                </c:pt>
                <c:pt idx="1">
                  <c:v>2.0000000000000052E-3</c:v>
                </c:pt>
                <c:pt idx="2">
                  <c:v>4.0000000000000114E-3</c:v>
                </c:pt>
                <c:pt idx="3">
                  <c:v>6.0000000000000114E-3</c:v>
                </c:pt>
                <c:pt idx="4">
                  <c:v>8.0000000000000227E-3</c:v>
                </c:pt>
                <c:pt idx="5">
                  <c:v>1.0000000000000005E-2</c:v>
                </c:pt>
              </c:numCache>
            </c:numRef>
          </c:xVal>
          <c:yVal>
            <c:numRef>
              <c:f>'ARWVar (2)'!$H$2:$H$7</c:f>
              <c:numCache>
                <c:formatCode>General</c:formatCode>
                <c:ptCount val="6"/>
                <c:pt idx="0">
                  <c:v>1.1673157497781643</c:v>
                </c:pt>
                <c:pt idx="1">
                  <c:v>1.32871038258887</c:v>
                </c:pt>
                <c:pt idx="2">
                  <c:v>1.1608523299478068</c:v>
                </c:pt>
                <c:pt idx="3">
                  <c:v>1.3840260890721598</c:v>
                </c:pt>
                <c:pt idx="4">
                  <c:v>1.877635084008372</c:v>
                </c:pt>
                <c:pt idx="5">
                  <c:v>2.4107630620601848</c:v>
                </c:pt>
              </c:numCache>
            </c:numRef>
          </c:yVal>
          <c:smooth val="0"/>
        </c:ser>
        <c:dLbls>
          <c:showLegendKey val="0"/>
          <c:showVal val="0"/>
          <c:showCatName val="0"/>
          <c:showSerName val="0"/>
          <c:showPercent val="0"/>
          <c:showBubbleSize val="0"/>
        </c:dLbls>
        <c:axId val="1882833936"/>
        <c:axId val="1882836656"/>
      </c:scatterChart>
      <c:valAx>
        <c:axId val="1882833936"/>
        <c:scaling>
          <c:orientation val="minMax"/>
          <c:max val="1.0000000000000005E-2"/>
          <c:min val="0"/>
        </c:scaling>
        <c:delete val="0"/>
        <c:axPos val="b"/>
        <c:majorGridlines>
          <c:spPr>
            <a:ln>
              <a:solidFill>
                <a:schemeClr val="bg1">
                  <a:lumMod val="75000"/>
                </a:schemeClr>
              </a:solidFill>
              <a:prstDash val="dash"/>
            </a:ln>
          </c:spPr>
        </c:majorGridlines>
        <c:title>
          <c:tx>
            <c:rich>
              <a:bodyPr/>
              <a:lstStyle/>
              <a:p>
                <a:pPr>
                  <a:defRPr/>
                </a:pPr>
                <a:r>
                  <a:rPr lang="en-US" dirty="0"/>
                  <a:t>Angle Random Walk coefficient </a:t>
                </a:r>
                <a:r>
                  <a:rPr lang="en-US" dirty="0" smtClean="0"/>
                  <a:t>(</a:t>
                </a:r>
                <a:r>
                  <a:rPr lang="en-US" dirty="0" err="1" smtClean="0"/>
                  <a:t>deg</a:t>
                </a:r>
                <a:r>
                  <a:rPr lang="en-US" dirty="0" smtClean="0"/>
                  <a:t>/√sec</a:t>
                </a:r>
                <a:r>
                  <a:rPr lang="en-US" dirty="0"/>
                  <a:t>)</a:t>
                </a:r>
              </a:p>
            </c:rich>
          </c:tx>
          <c:overlay val="0"/>
          <c:spPr>
            <a:noFill/>
            <a:ln w="25400">
              <a:noFill/>
            </a:ln>
          </c:spPr>
        </c:title>
        <c:numFmt formatCode="General" sourceLinked="1"/>
        <c:majorTickMark val="out"/>
        <c:minorTickMark val="none"/>
        <c:tickLblPos val="nextTo"/>
        <c:txPr>
          <a:bodyPr rot="0" vert="horz"/>
          <a:lstStyle/>
          <a:p>
            <a:pPr>
              <a:defRPr/>
            </a:pPr>
            <a:endParaRPr lang="en-US"/>
          </a:p>
        </c:txPr>
        <c:crossAx val="1882836656"/>
        <c:crosses val="autoZero"/>
        <c:crossBetween val="midCat"/>
        <c:majorUnit val="2.0000000000000052E-3"/>
      </c:valAx>
      <c:valAx>
        <c:axId val="1882836656"/>
        <c:scaling>
          <c:orientation val="minMax"/>
        </c:scaling>
        <c:delete val="0"/>
        <c:axPos val="l"/>
        <c:majorGridlines>
          <c:spPr>
            <a:ln>
              <a:solidFill>
                <a:schemeClr val="bg1">
                  <a:lumMod val="75000"/>
                </a:schemeClr>
              </a:solidFill>
              <a:prstDash val="dash"/>
            </a:ln>
          </c:spPr>
        </c:majorGridlines>
        <c:title>
          <c:tx>
            <c:rich>
              <a:bodyPr rot="-5400000" vert="horz"/>
              <a:lstStyle/>
              <a:p>
                <a:pPr>
                  <a:defRPr/>
                </a:pPr>
                <a:r>
                  <a:rPr lang="en-US" dirty="0"/>
                  <a:t>Variance of Tracking Error </a:t>
                </a:r>
                <a:r>
                  <a:rPr lang="en-US" dirty="0" smtClean="0"/>
                  <a:t> (m</a:t>
                </a:r>
                <a:r>
                  <a:rPr lang="en-US" baseline="30000" dirty="0" smtClean="0"/>
                  <a:t>2</a:t>
                </a:r>
                <a:r>
                  <a:rPr lang="en-US" dirty="0"/>
                  <a:t>)</a:t>
                </a:r>
              </a:p>
            </c:rich>
          </c:tx>
          <c:overlay val="0"/>
          <c:spPr>
            <a:noFill/>
            <a:ln w="25400">
              <a:noFill/>
            </a:ln>
          </c:spPr>
        </c:title>
        <c:numFmt formatCode="0.0" sourceLinked="0"/>
        <c:majorTickMark val="out"/>
        <c:minorTickMark val="none"/>
        <c:tickLblPos val="nextTo"/>
        <c:crossAx val="1882833936"/>
        <c:crosses val="autoZero"/>
        <c:crossBetween val="midCat"/>
      </c:valAx>
      <c:spPr>
        <a:ln>
          <a:solidFill>
            <a:schemeClr val="bg1">
              <a:lumMod val="65000"/>
            </a:schemeClr>
          </a:solidFill>
        </a:ln>
      </c:spPr>
    </c:plotArea>
    <c:plotVisOnly val="1"/>
    <c:dispBlanksAs val="gap"/>
    <c:showDLblsOverMax val="0"/>
  </c:chart>
  <c:spPr>
    <a:ln>
      <a:noFill/>
    </a:ln>
  </c:spPr>
  <c:txPr>
    <a:bodyPr/>
    <a:lstStyle/>
    <a:p>
      <a:pPr>
        <a:defRPr>
          <a:latin typeface="Calibr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97226443185841"/>
          <c:y val="5.7545362799414801E-2"/>
          <c:w val="0.78169237617227671"/>
          <c:h val="0.78099602496241227"/>
        </c:manualLayout>
      </c:layout>
      <c:scatterChart>
        <c:scatterStyle val="lineMarker"/>
        <c:varyColors val="0"/>
        <c:ser>
          <c:idx val="0"/>
          <c:order val="0"/>
          <c:spPr>
            <a:ln w="12700">
              <a:solidFill>
                <a:schemeClr val="bg1">
                  <a:lumMod val="6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(2)'!$B$2:$B$7</c:f>
              <c:numCache>
                <c:formatCode>0.00</c:formatCode>
                <c:ptCount val="6"/>
                <c:pt idx="0">
                  <c:v>1.6091014022018473</c:v>
                </c:pt>
                <c:pt idx="1">
                  <c:v>1.6387063418258201</c:v>
                </c:pt>
                <c:pt idx="2">
                  <c:v>1.7024752563892038</c:v>
                </c:pt>
                <c:pt idx="3">
                  <c:v>1.85758687733573</c:v>
                </c:pt>
                <c:pt idx="4">
                  <c:v>1.8852069234195701</c:v>
                </c:pt>
                <c:pt idx="5">
                  <c:v>3.2702559276357777</c:v>
                </c:pt>
              </c:numCache>
            </c:numRef>
          </c:yVal>
          <c:smooth val="0"/>
        </c:ser>
        <c:ser>
          <c:idx val="1"/>
          <c:order val="1"/>
          <c:spPr>
            <a:ln w="12700">
              <a:solidFill>
                <a:schemeClr val="bg1">
                  <a:lumMod val="6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(2)'!$C$2:$C$7</c:f>
              <c:numCache>
                <c:formatCode>0.00</c:formatCode>
                <c:ptCount val="6"/>
                <c:pt idx="0">
                  <c:v>1.7767679385349435</c:v>
                </c:pt>
                <c:pt idx="1">
                  <c:v>1.6418391556937593</c:v>
                </c:pt>
                <c:pt idx="2">
                  <c:v>1.8417577833147445</c:v>
                </c:pt>
                <c:pt idx="3">
                  <c:v>1.9613182396827566</c:v>
                </c:pt>
                <c:pt idx="4">
                  <c:v>2.0886201808350351</c:v>
                </c:pt>
                <c:pt idx="5">
                  <c:v>2.4195706465173212</c:v>
                </c:pt>
              </c:numCache>
            </c:numRef>
          </c:yVal>
          <c:smooth val="0"/>
        </c:ser>
        <c:ser>
          <c:idx val="2"/>
          <c:order val="2"/>
          <c:spPr>
            <a:ln w="12700">
              <a:solidFill>
                <a:schemeClr val="bg1">
                  <a:lumMod val="6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(2)'!$D$2:$D$7</c:f>
              <c:numCache>
                <c:formatCode>0.00</c:formatCode>
                <c:ptCount val="6"/>
                <c:pt idx="0">
                  <c:v>1.6802178898609164</c:v>
                </c:pt>
                <c:pt idx="1">
                  <c:v>1.6894358515324377</c:v>
                </c:pt>
                <c:pt idx="2">
                  <c:v>1.7727527768997622</c:v>
                </c:pt>
                <c:pt idx="3">
                  <c:v>1.9183981841920481</c:v>
                </c:pt>
                <c:pt idx="4">
                  <c:v>2.0226188392010171</c:v>
                </c:pt>
                <c:pt idx="5">
                  <c:v>1.8409267441266564</c:v>
                </c:pt>
              </c:numCache>
            </c:numRef>
          </c:yVal>
          <c:smooth val="0"/>
        </c:ser>
        <c:ser>
          <c:idx val="3"/>
          <c:order val="3"/>
          <c:spPr>
            <a:ln w="12700">
              <a:solidFill>
                <a:schemeClr val="bg1">
                  <a:lumMod val="6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(2)'!$E$2:$E$7</c:f>
              <c:numCache>
                <c:formatCode>0.00</c:formatCode>
                <c:ptCount val="6"/>
                <c:pt idx="0">
                  <c:v>2.0823092833811536</c:v>
                </c:pt>
                <c:pt idx="1">
                  <c:v>1.7257926417625638</c:v>
                </c:pt>
                <c:pt idx="2">
                  <c:v>2.0776838807799511</c:v>
                </c:pt>
                <c:pt idx="3">
                  <c:v>1.7659600521279781</c:v>
                </c:pt>
                <c:pt idx="4">
                  <c:v>1.7628510224027607</c:v>
                </c:pt>
                <c:pt idx="5">
                  <c:v>1.905494774955935</c:v>
                </c:pt>
              </c:numCache>
            </c:numRef>
          </c:yVal>
          <c:smooth val="0"/>
        </c:ser>
        <c:ser>
          <c:idx val="4"/>
          <c:order val="4"/>
          <c:spPr>
            <a:ln w="12700">
              <a:solidFill>
                <a:schemeClr val="bg1">
                  <a:lumMod val="6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(2)'!$F$2:$F$7</c:f>
              <c:numCache>
                <c:formatCode>0.00</c:formatCode>
                <c:ptCount val="6"/>
                <c:pt idx="0">
                  <c:v>1.9008110694324041</c:v>
                </c:pt>
                <c:pt idx="1">
                  <c:v>2.1173183751828395</c:v>
                </c:pt>
                <c:pt idx="2">
                  <c:v>2.4054978787650612</c:v>
                </c:pt>
                <c:pt idx="3">
                  <c:v>2.9456861374480177</c:v>
                </c:pt>
                <c:pt idx="4">
                  <c:v>2.2772164445361942</c:v>
                </c:pt>
                <c:pt idx="5">
                  <c:v>2.17220749278991</c:v>
                </c:pt>
              </c:numCache>
            </c:numRef>
          </c:yVal>
          <c:smooth val="0"/>
        </c:ser>
        <c:ser>
          <c:idx val="5"/>
          <c:order val="5"/>
          <c:spPr>
            <a:ln w="12700">
              <a:solidFill>
                <a:schemeClr val="bg1">
                  <a:lumMod val="6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(2)'!$G$2:$G$7</c:f>
              <c:numCache>
                <c:formatCode>0.00</c:formatCode>
                <c:ptCount val="6"/>
                <c:pt idx="0">
                  <c:v>2.1110532928113681</c:v>
                </c:pt>
                <c:pt idx="1">
                  <c:v>2.2873486137782737</c:v>
                </c:pt>
                <c:pt idx="2">
                  <c:v>3.6106105476409915</c:v>
                </c:pt>
                <c:pt idx="3">
                  <c:v>3.8114840246989767</c:v>
                </c:pt>
                <c:pt idx="4">
                  <c:v>3.3247249401154315</c:v>
                </c:pt>
                <c:pt idx="5">
                  <c:v>3.8269473006010166</c:v>
                </c:pt>
              </c:numCache>
            </c:numRef>
          </c:yVal>
          <c:smooth val="0"/>
        </c:ser>
        <c:ser>
          <c:idx val="6"/>
          <c:order val="6"/>
          <c:spPr>
            <a:ln>
              <a:solidFill>
                <a:schemeClr val="tx1">
                  <a:lumMod val="95000"/>
                  <a:lumOff val="5000"/>
                </a:schemeClr>
              </a:solidFill>
            </a:ln>
          </c:spPr>
          <c:marker>
            <c:symbol val="none"/>
          </c:marker>
          <c:xVal>
            <c:numRef>
              <c:f>'BIMean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'BIMean (2)'!$H$2:$H$7</c:f>
              <c:numCache>
                <c:formatCode>General</c:formatCode>
                <c:ptCount val="6"/>
                <c:pt idx="0">
                  <c:v>1.8600434793704381</c:v>
                </c:pt>
                <c:pt idx="1">
                  <c:v>1.8500734966292824</c:v>
                </c:pt>
                <c:pt idx="2">
                  <c:v>2.2351296872982807</c:v>
                </c:pt>
                <c:pt idx="3">
                  <c:v>2.3767389192475767</c:v>
                </c:pt>
                <c:pt idx="4">
                  <c:v>2.2268730584183412</c:v>
                </c:pt>
                <c:pt idx="5">
                  <c:v>2.572567147771105</c:v>
                </c:pt>
              </c:numCache>
            </c:numRef>
          </c:yVal>
          <c:smooth val="0"/>
        </c:ser>
        <c:dLbls>
          <c:showLegendKey val="0"/>
          <c:showVal val="0"/>
          <c:showCatName val="0"/>
          <c:showSerName val="0"/>
          <c:showPercent val="0"/>
          <c:showBubbleSize val="0"/>
        </c:dLbls>
        <c:axId val="1882836112"/>
        <c:axId val="1882832848"/>
      </c:scatterChart>
      <c:valAx>
        <c:axId val="1882836112"/>
        <c:scaling>
          <c:orientation val="minMax"/>
          <c:max val="1.0000000000000005E-2"/>
          <c:min val="0"/>
        </c:scaling>
        <c:delete val="0"/>
        <c:axPos val="b"/>
        <c:majorGridlines>
          <c:spPr>
            <a:ln>
              <a:solidFill>
                <a:schemeClr val="bg1">
                  <a:lumMod val="75000"/>
                </a:schemeClr>
              </a:solidFill>
              <a:prstDash val="dash"/>
            </a:ln>
          </c:spPr>
        </c:majorGridlines>
        <c:title>
          <c:tx>
            <c:rich>
              <a:bodyPr/>
              <a:lstStyle/>
              <a:p>
                <a:pPr>
                  <a:defRPr/>
                </a:pPr>
                <a:r>
                  <a:rPr lang="en-US" dirty="0"/>
                  <a:t>Bias instability coefficient </a:t>
                </a:r>
                <a:r>
                  <a:rPr lang="en-US" dirty="0" smtClean="0"/>
                  <a:t>(</a:t>
                </a:r>
                <a:r>
                  <a:rPr lang="en-US" dirty="0" err="1" smtClean="0"/>
                  <a:t>deg</a:t>
                </a:r>
                <a:r>
                  <a:rPr lang="en-US" dirty="0" smtClean="0"/>
                  <a:t>/sec</a:t>
                </a:r>
                <a:r>
                  <a:rPr lang="en-US" dirty="0"/>
                  <a:t>)</a:t>
                </a:r>
              </a:p>
            </c:rich>
          </c:tx>
          <c:overlay val="0"/>
          <c:spPr>
            <a:noFill/>
            <a:ln w="25400">
              <a:noFill/>
            </a:ln>
          </c:spPr>
        </c:title>
        <c:numFmt formatCode="General" sourceLinked="1"/>
        <c:majorTickMark val="out"/>
        <c:minorTickMark val="none"/>
        <c:tickLblPos val="nextTo"/>
        <c:txPr>
          <a:bodyPr rot="0" vert="horz"/>
          <a:lstStyle/>
          <a:p>
            <a:pPr>
              <a:defRPr/>
            </a:pPr>
            <a:endParaRPr lang="en-US"/>
          </a:p>
        </c:txPr>
        <c:crossAx val="1882832848"/>
        <c:crosses val="autoZero"/>
        <c:crossBetween val="midCat"/>
        <c:majorUnit val="2.0000000000000052E-3"/>
      </c:valAx>
      <c:valAx>
        <c:axId val="1882832848"/>
        <c:scaling>
          <c:orientation val="minMax"/>
        </c:scaling>
        <c:delete val="0"/>
        <c:axPos val="l"/>
        <c:majorGridlines>
          <c:spPr>
            <a:ln>
              <a:solidFill>
                <a:schemeClr val="bg1">
                  <a:lumMod val="75000"/>
                </a:schemeClr>
              </a:solidFill>
              <a:prstDash val="dash"/>
            </a:ln>
          </c:spPr>
        </c:majorGridlines>
        <c:title>
          <c:tx>
            <c:rich>
              <a:bodyPr rot="-5400000" vert="horz"/>
              <a:lstStyle/>
              <a:p>
                <a:pPr>
                  <a:defRPr/>
                </a:pPr>
                <a:r>
                  <a:rPr lang="en-US" dirty="0"/>
                  <a:t>Mean Tracking Error </a:t>
                </a:r>
                <a:r>
                  <a:rPr lang="en-US" dirty="0" smtClean="0"/>
                  <a:t> (m)</a:t>
                </a:r>
                <a:endParaRPr lang="en-US" dirty="0"/>
              </a:p>
            </c:rich>
          </c:tx>
          <c:overlay val="0"/>
          <c:spPr>
            <a:noFill/>
            <a:ln w="25400">
              <a:noFill/>
            </a:ln>
          </c:spPr>
        </c:title>
        <c:numFmt formatCode="0.0" sourceLinked="0"/>
        <c:majorTickMark val="out"/>
        <c:minorTickMark val="none"/>
        <c:tickLblPos val="nextTo"/>
        <c:crossAx val="1882836112"/>
        <c:crosses val="autoZero"/>
        <c:crossBetween val="midCat"/>
      </c:valAx>
      <c:spPr>
        <a:ln>
          <a:solidFill>
            <a:schemeClr val="bg1">
              <a:lumMod val="65000"/>
            </a:schemeClr>
          </a:solidFill>
        </a:ln>
      </c:spPr>
    </c:plotArea>
    <c:plotVisOnly val="1"/>
    <c:dispBlanksAs val="gap"/>
    <c:showDLblsOverMax val="0"/>
  </c:chart>
  <c:spPr>
    <a:ln>
      <a:noFill/>
    </a:ln>
  </c:spPr>
  <c:txPr>
    <a:bodyPr/>
    <a:lstStyle/>
    <a:p>
      <a:pPr>
        <a:defRPr>
          <a:latin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07553222513853"/>
          <c:y val="6.1111111111111123E-2"/>
          <c:w val="0.77550140512738963"/>
          <c:h val="0.77093434866694299"/>
        </c:manualLayout>
      </c:layout>
      <c:scatterChart>
        <c:scatterStyle val="lineMarker"/>
        <c:varyColors val="0"/>
        <c:ser>
          <c:idx val="0"/>
          <c:order val="0"/>
          <c:spPr>
            <a:ln w="12700">
              <a:solidFill>
                <a:schemeClr val="bg1">
                  <a:lumMod val="6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(2)'!$B$2:$B$7</c:f>
              <c:numCache>
                <c:formatCode>0.00</c:formatCode>
                <c:ptCount val="6"/>
                <c:pt idx="0">
                  <c:v>0.94183545840559035</c:v>
                </c:pt>
                <c:pt idx="1">
                  <c:v>1.0192800681524918</c:v>
                </c:pt>
                <c:pt idx="2">
                  <c:v>1.0119988230284658</c:v>
                </c:pt>
                <c:pt idx="3">
                  <c:v>1.0250034454767303</c:v>
                </c:pt>
                <c:pt idx="4">
                  <c:v>1.1896274841074834</c:v>
                </c:pt>
                <c:pt idx="5">
                  <c:v>1.2799602181285303</c:v>
                </c:pt>
              </c:numCache>
            </c:numRef>
          </c:yVal>
          <c:smooth val="0"/>
        </c:ser>
        <c:ser>
          <c:idx val="1"/>
          <c:order val="1"/>
          <c:spPr>
            <a:ln w="12700">
              <a:solidFill>
                <a:schemeClr val="bg1">
                  <a:lumMod val="6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(2)'!$C$2:$C$7</c:f>
              <c:numCache>
                <c:formatCode>0.00</c:formatCode>
                <c:ptCount val="6"/>
                <c:pt idx="0">
                  <c:v>1.063471554335204</c:v>
                </c:pt>
                <c:pt idx="1">
                  <c:v>1.0390966033827818</c:v>
                </c:pt>
                <c:pt idx="2">
                  <c:v>1.2227178412170161</c:v>
                </c:pt>
                <c:pt idx="3">
                  <c:v>1.2201817801830912</c:v>
                </c:pt>
                <c:pt idx="4">
                  <c:v>1.3016716396790076</c:v>
                </c:pt>
                <c:pt idx="5">
                  <c:v>1.4251908381070195</c:v>
                </c:pt>
              </c:numCache>
            </c:numRef>
          </c:yVal>
          <c:smooth val="0"/>
        </c:ser>
        <c:ser>
          <c:idx val="2"/>
          <c:order val="2"/>
          <c:spPr>
            <a:ln w="12700">
              <a:solidFill>
                <a:schemeClr val="bg1">
                  <a:lumMod val="6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(2)'!$D$2:$D$7</c:f>
              <c:numCache>
                <c:formatCode>0.00</c:formatCode>
                <c:ptCount val="6"/>
                <c:pt idx="0">
                  <c:v>0.9819747885242992</c:v>
                </c:pt>
                <c:pt idx="1">
                  <c:v>1.0650370878945212</c:v>
                </c:pt>
                <c:pt idx="2">
                  <c:v>1.1861762155415085</c:v>
                </c:pt>
                <c:pt idx="3">
                  <c:v>1.0757266691905054</c:v>
                </c:pt>
                <c:pt idx="4">
                  <c:v>1.2461463493931655</c:v>
                </c:pt>
                <c:pt idx="5">
                  <c:v>1.0732263738684158</c:v>
                </c:pt>
              </c:numCache>
            </c:numRef>
          </c:yVal>
          <c:smooth val="0"/>
        </c:ser>
        <c:ser>
          <c:idx val="3"/>
          <c:order val="3"/>
          <c:spPr>
            <a:ln w="12700">
              <a:solidFill>
                <a:schemeClr val="bg1">
                  <a:lumMod val="6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(2)'!$E$2:$E$7</c:f>
              <c:numCache>
                <c:formatCode>0.00</c:formatCode>
                <c:ptCount val="6"/>
                <c:pt idx="0">
                  <c:v>1.3283571463899764</c:v>
                </c:pt>
                <c:pt idx="1">
                  <c:v>1.2248433863488217</c:v>
                </c:pt>
                <c:pt idx="2">
                  <c:v>1.5013080477844354</c:v>
                </c:pt>
                <c:pt idx="3">
                  <c:v>1.1311005252881181</c:v>
                </c:pt>
                <c:pt idx="4">
                  <c:v>1.3654692181557961</c:v>
                </c:pt>
                <c:pt idx="5">
                  <c:v>1.6295602536213258</c:v>
                </c:pt>
              </c:numCache>
            </c:numRef>
          </c:yVal>
          <c:smooth val="0"/>
        </c:ser>
        <c:ser>
          <c:idx val="4"/>
          <c:order val="4"/>
          <c:spPr>
            <a:ln w="12700">
              <a:solidFill>
                <a:schemeClr val="bg1">
                  <a:lumMod val="6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(2)'!$F$2:$F$7</c:f>
              <c:numCache>
                <c:formatCode>0.00</c:formatCode>
                <c:ptCount val="6"/>
                <c:pt idx="0">
                  <c:v>1.3953756473475858</c:v>
                </c:pt>
                <c:pt idx="1">
                  <c:v>1.4630994941612452</c:v>
                </c:pt>
                <c:pt idx="2">
                  <c:v>1.8265559258025696</c:v>
                </c:pt>
                <c:pt idx="3">
                  <c:v>2.0613357380692854</c:v>
                </c:pt>
                <c:pt idx="4">
                  <c:v>1.6526086593567961</c:v>
                </c:pt>
                <c:pt idx="5">
                  <c:v>2.2481634362641749</c:v>
                </c:pt>
              </c:numCache>
            </c:numRef>
          </c:yVal>
          <c:smooth val="0"/>
        </c:ser>
        <c:ser>
          <c:idx val="5"/>
          <c:order val="5"/>
          <c:spPr>
            <a:ln w="12700">
              <a:solidFill>
                <a:schemeClr val="bg1">
                  <a:lumMod val="6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(2)'!$G$2:$G$7</c:f>
              <c:numCache>
                <c:formatCode>0.00</c:formatCode>
                <c:ptCount val="6"/>
                <c:pt idx="0">
                  <c:v>2.2109258814968342</c:v>
                </c:pt>
                <c:pt idx="1">
                  <c:v>2.1731006744643602</c:v>
                </c:pt>
                <c:pt idx="2">
                  <c:v>2.8872279360835247</c:v>
                </c:pt>
                <c:pt idx="3">
                  <c:v>2.7761804123565081</c:v>
                </c:pt>
                <c:pt idx="4">
                  <c:v>1.9936318396756241</c:v>
                </c:pt>
                <c:pt idx="5">
                  <c:v>3.8641351858154858</c:v>
                </c:pt>
              </c:numCache>
            </c:numRef>
          </c:yVal>
          <c:smooth val="0"/>
        </c:ser>
        <c:ser>
          <c:idx val="6"/>
          <c:order val="6"/>
          <c:spPr>
            <a:ln>
              <a:solidFill>
                <a:schemeClr val="tx1">
                  <a:lumMod val="95000"/>
                  <a:lumOff val="5000"/>
                </a:schemeClr>
              </a:solidFill>
            </a:ln>
          </c:spPr>
          <c:marker>
            <c:symbol val="none"/>
          </c:marker>
          <c:xVal>
            <c:numRef>
              <c:f>'BIVar (2)'!$A$2:$A$7</c:f>
              <c:numCache>
                <c:formatCode>General</c:formatCode>
                <c:ptCount val="6"/>
                <c:pt idx="0">
                  <c:v>1.0000000000000068E-4</c:v>
                </c:pt>
                <c:pt idx="1">
                  <c:v>2.0000000000000052E-3</c:v>
                </c:pt>
                <c:pt idx="2">
                  <c:v>4.0000000000000114E-3</c:v>
                </c:pt>
                <c:pt idx="3">
                  <c:v>6.0000000000000114E-3</c:v>
                </c:pt>
                <c:pt idx="4">
                  <c:v>8.0000000000000227E-3</c:v>
                </c:pt>
                <c:pt idx="5">
                  <c:v>1.0000000000000005E-2</c:v>
                </c:pt>
              </c:numCache>
            </c:numRef>
          </c:xVal>
          <c:yVal>
            <c:numRef>
              <c:f>'BIVar (2)'!$H$2:$H$7</c:f>
              <c:numCache>
                <c:formatCode>General</c:formatCode>
                <c:ptCount val="6"/>
                <c:pt idx="0">
                  <c:v>1.3203234127499066</c:v>
                </c:pt>
                <c:pt idx="1">
                  <c:v>1.330742885734036</c:v>
                </c:pt>
                <c:pt idx="2">
                  <c:v>1.6059974649095869</c:v>
                </c:pt>
                <c:pt idx="3">
                  <c:v>1.5482547617607147</c:v>
                </c:pt>
                <c:pt idx="4">
                  <c:v>1.45819253172798</c:v>
                </c:pt>
                <c:pt idx="5">
                  <c:v>1.9200393843008281</c:v>
                </c:pt>
              </c:numCache>
            </c:numRef>
          </c:yVal>
          <c:smooth val="0"/>
        </c:ser>
        <c:dLbls>
          <c:showLegendKey val="0"/>
          <c:showVal val="0"/>
          <c:showCatName val="0"/>
          <c:showSerName val="0"/>
          <c:showPercent val="0"/>
          <c:showBubbleSize val="0"/>
        </c:dLbls>
        <c:axId val="1882838832"/>
        <c:axId val="1882837744"/>
      </c:scatterChart>
      <c:valAx>
        <c:axId val="1882838832"/>
        <c:scaling>
          <c:orientation val="minMax"/>
          <c:max val="1.0000000000000007E-2"/>
          <c:min val="0"/>
        </c:scaling>
        <c:delete val="0"/>
        <c:axPos val="b"/>
        <c:majorGridlines>
          <c:spPr>
            <a:ln>
              <a:solidFill>
                <a:schemeClr val="bg1">
                  <a:lumMod val="75000"/>
                </a:schemeClr>
              </a:solidFill>
              <a:prstDash val="dash"/>
            </a:ln>
          </c:spPr>
        </c:majorGridlines>
        <c:title>
          <c:tx>
            <c:rich>
              <a:bodyPr/>
              <a:lstStyle/>
              <a:p>
                <a:pPr>
                  <a:defRPr/>
                </a:pPr>
                <a:r>
                  <a:rPr lang="en-US" dirty="0"/>
                  <a:t>Bias instability coefficient </a:t>
                </a:r>
                <a:r>
                  <a:rPr lang="en-US" dirty="0" smtClean="0"/>
                  <a:t>(</a:t>
                </a:r>
                <a:r>
                  <a:rPr lang="en-US" dirty="0" err="1" smtClean="0"/>
                  <a:t>deg</a:t>
                </a:r>
                <a:r>
                  <a:rPr lang="en-US" dirty="0" smtClean="0"/>
                  <a:t>/sec</a:t>
                </a:r>
                <a:r>
                  <a:rPr lang="en-US" dirty="0"/>
                  <a:t>)</a:t>
                </a:r>
              </a:p>
            </c:rich>
          </c:tx>
          <c:layout>
            <c:manualLayout>
              <c:xMode val="edge"/>
              <c:yMode val="edge"/>
              <c:x val="0.28023368527797682"/>
              <c:y val="0.91995355021411795"/>
            </c:manualLayout>
          </c:layout>
          <c:overlay val="0"/>
          <c:spPr>
            <a:noFill/>
            <a:ln w="25400">
              <a:noFill/>
            </a:ln>
          </c:spPr>
        </c:title>
        <c:numFmt formatCode="General" sourceLinked="1"/>
        <c:majorTickMark val="out"/>
        <c:minorTickMark val="none"/>
        <c:tickLblPos val="nextTo"/>
        <c:txPr>
          <a:bodyPr rot="0" vert="horz"/>
          <a:lstStyle/>
          <a:p>
            <a:pPr>
              <a:defRPr/>
            </a:pPr>
            <a:endParaRPr lang="en-US"/>
          </a:p>
        </c:txPr>
        <c:crossAx val="1882837744"/>
        <c:crosses val="autoZero"/>
        <c:crossBetween val="midCat"/>
        <c:majorUnit val="2.0000000000000052E-3"/>
      </c:valAx>
      <c:valAx>
        <c:axId val="1882837744"/>
        <c:scaling>
          <c:orientation val="minMax"/>
        </c:scaling>
        <c:delete val="0"/>
        <c:axPos val="l"/>
        <c:majorGridlines>
          <c:spPr>
            <a:ln>
              <a:solidFill>
                <a:schemeClr val="bg1">
                  <a:lumMod val="75000"/>
                </a:schemeClr>
              </a:solidFill>
              <a:prstDash val="dash"/>
            </a:ln>
          </c:spPr>
        </c:majorGridlines>
        <c:title>
          <c:tx>
            <c:rich>
              <a:bodyPr rot="-5400000" vert="horz"/>
              <a:lstStyle/>
              <a:p>
                <a:pPr>
                  <a:defRPr/>
                </a:pPr>
                <a:r>
                  <a:rPr lang="en-US" dirty="0"/>
                  <a:t>Variance of Tracking Error </a:t>
                </a:r>
                <a:r>
                  <a:rPr lang="en-US" dirty="0" smtClean="0"/>
                  <a:t> (m</a:t>
                </a:r>
                <a:r>
                  <a:rPr lang="en-US" baseline="30000" dirty="0" smtClean="0"/>
                  <a:t>2</a:t>
                </a:r>
                <a:r>
                  <a:rPr lang="en-US" dirty="0"/>
                  <a:t>)</a:t>
                </a:r>
              </a:p>
            </c:rich>
          </c:tx>
          <c:overlay val="0"/>
          <c:spPr>
            <a:noFill/>
            <a:ln w="25400">
              <a:noFill/>
            </a:ln>
          </c:spPr>
        </c:title>
        <c:numFmt formatCode="0.0" sourceLinked="0"/>
        <c:majorTickMark val="out"/>
        <c:minorTickMark val="none"/>
        <c:tickLblPos val="nextTo"/>
        <c:crossAx val="1882838832"/>
        <c:crosses val="autoZero"/>
        <c:crossBetween val="midCat"/>
      </c:valAx>
      <c:spPr>
        <a:ln>
          <a:solidFill>
            <a:schemeClr val="bg1">
              <a:lumMod val="65000"/>
            </a:schemeClr>
          </a:solidFill>
        </a:ln>
      </c:spPr>
    </c:plotArea>
    <c:plotVisOnly val="1"/>
    <c:dispBlanksAs val="gap"/>
    <c:showDLblsOverMax val="0"/>
  </c:chart>
  <c:spPr>
    <a:ln>
      <a:noFill/>
    </a:ln>
  </c:spPr>
  <c:txPr>
    <a:bodyPr/>
    <a:lstStyle/>
    <a:p>
      <a:pPr>
        <a:defRPr>
          <a:latin typeface="Calibri"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3372B75-54D7-4129-9903-8B3DA0CAC042}" type="datetimeFigureOut">
              <a:rPr lang="en-US"/>
              <a:pPr/>
              <a:t>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B5E2A03-9807-4B06-90CA-FA3B256DEA45}" type="slidenum">
              <a:rPr lang="en-US"/>
              <a:pPr/>
              <a:t>‹#›</a:t>
            </a:fld>
            <a:endParaRPr lang="en-US"/>
          </a:p>
        </p:txBody>
      </p:sp>
    </p:spTree>
    <p:extLst>
      <p:ext uri="{BB962C8B-B14F-4D97-AF65-F5344CB8AC3E}">
        <p14:creationId xmlns:p14="http://schemas.microsoft.com/office/powerpoint/2010/main" val="2651769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p:spPr>
      </p:sp>
      <p:sp>
        <p:nvSpPr>
          <p:cNvPr id="4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4099" name="Slide Number Placeholder 3"/>
          <p:cNvSpPr>
            <a:spLocks noGrp="1"/>
          </p:cNvSpPr>
          <p:nvPr>
            <p:ph type="sldNum" sz="quarter" idx="5"/>
          </p:nvPr>
        </p:nvSpPr>
        <p:spPr bwMode="auto">
          <a:noFill/>
          <a:ln>
            <a:miter lim="800000"/>
            <a:headEnd/>
            <a:tailEnd/>
          </a:ln>
        </p:spPr>
        <p:txBody>
          <a:bodyPr/>
          <a:lstStyle/>
          <a:p>
            <a:fld id="{0307ED95-904F-46E8-A080-9255343B1051}" type="slidenum">
              <a:rPr lang="en-US"/>
              <a:pPr/>
              <a:t>0</a:t>
            </a:fld>
            <a:endParaRPr lang="en-US"/>
          </a:p>
        </p:txBody>
      </p:sp>
    </p:spTree>
    <p:extLst>
      <p:ext uri="{BB962C8B-B14F-4D97-AF65-F5344CB8AC3E}">
        <p14:creationId xmlns:p14="http://schemas.microsoft.com/office/powerpoint/2010/main" val="265711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0D1B1D-C831-4437-BA2D-213260E9FE14}" type="slidenum">
              <a:rPr lang="en-US" smtClean="0"/>
              <a:pPr/>
              <a:t>10</a:t>
            </a:fld>
            <a:endParaRPr lang="en-US"/>
          </a:p>
        </p:txBody>
      </p:sp>
    </p:spTree>
    <p:extLst>
      <p:ext uri="{BB962C8B-B14F-4D97-AF65-F5344CB8AC3E}">
        <p14:creationId xmlns:p14="http://schemas.microsoft.com/office/powerpoint/2010/main" val="138791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11</a:t>
            </a:fld>
            <a:endParaRPr lang="en-US"/>
          </a:p>
        </p:txBody>
      </p:sp>
    </p:spTree>
    <p:extLst>
      <p:ext uri="{BB962C8B-B14F-4D97-AF65-F5344CB8AC3E}">
        <p14:creationId xmlns:p14="http://schemas.microsoft.com/office/powerpoint/2010/main" val="138791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12</a:t>
            </a:fld>
            <a:endParaRPr lang="en-US"/>
          </a:p>
        </p:txBody>
      </p:sp>
    </p:spTree>
    <p:extLst>
      <p:ext uri="{BB962C8B-B14F-4D97-AF65-F5344CB8AC3E}">
        <p14:creationId xmlns:p14="http://schemas.microsoft.com/office/powerpoint/2010/main" val="138791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0D1B1D-C831-4437-BA2D-213260E9FE14}" type="slidenum">
              <a:rPr lang="en-US" smtClean="0"/>
              <a:pPr/>
              <a:t>13</a:t>
            </a:fld>
            <a:endParaRPr lang="en-US"/>
          </a:p>
        </p:txBody>
      </p:sp>
    </p:spTree>
    <p:extLst>
      <p:ext uri="{BB962C8B-B14F-4D97-AF65-F5344CB8AC3E}">
        <p14:creationId xmlns:p14="http://schemas.microsoft.com/office/powerpoint/2010/main" val="138791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14</a:t>
            </a:fld>
            <a:endParaRPr lang="en-US"/>
          </a:p>
        </p:txBody>
      </p:sp>
    </p:spTree>
    <p:extLst>
      <p:ext uri="{BB962C8B-B14F-4D97-AF65-F5344CB8AC3E}">
        <p14:creationId xmlns:p14="http://schemas.microsoft.com/office/powerpoint/2010/main" val="138791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15</a:t>
            </a:fld>
            <a:endParaRPr lang="en-US"/>
          </a:p>
        </p:txBody>
      </p:sp>
    </p:spTree>
    <p:extLst>
      <p:ext uri="{BB962C8B-B14F-4D97-AF65-F5344CB8AC3E}">
        <p14:creationId xmlns:p14="http://schemas.microsoft.com/office/powerpoint/2010/main" val="129913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87910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17</a:t>
            </a:fld>
            <a:endParaRPr lang="en-US"/>
          </a:p>
        </p:txBody>
      </p:sp>
    </p:spTree>
    <p:extLst>
      <p:ext uri="{BB962C8B-B14F-4D97-AF65-F5344CB8AC3E}">
        <p14:creationId xmlns:p14="http://schemas.microsoft.com/office/powerpoint/2010/main" val="345188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8791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8791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students should be able to answer the following questions at the end of the class</a:t>
            </a: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1</a:t>
            </a:fld>
            <a:endParaRPr lang="en-US"/>
          </a:p>
        </p:txBody>
      </p:sp>
    </p:spTree>
    <p:extLst>
      <p:ext uri="{BB962C8B-B14F-4D97-AF65-F5344CB8AC3E}">
        <p14:creationId xmlns:p14="http://schemas.microsoft.com/office/powerpoint/2010/main" val="345188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8791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0D1B1D-C831-4437-BA2D-213260E9FE1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87910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0D1B1D-C831-4437-BA2D-213260E9FE1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87910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23</a:t>
            </a:fld>
            <a:endParaRPr lang="en-US"/>
          </a:p>
        </p:txBody>
      </p:sp>
    </p:spTree>
    <p:extLst>
      <p:ext uri="{BB962C8B-B14F-4D97-AF65-F5344CB8AC3E}">
        <p14:creationId xmlns:p14="http://schemas.microsoft.com/office/powerpoint/2010/main" val="961534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24</a:t>
            </a:fld>
            <a:endParaRPr lang="en-US"/>
          </a:p>
        </p:txBody>
      </p:sp>
    </p:spTree>
    <p:extLst>
      <p:ext uri="{BB962C8B-B14F-4D97-AF65-F5344CB8AC3E}">
        <p14:creationId xmlns:p14="http://schemas.microsoft.com/office/powerpoint/2010/main" val="64240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25</a:t>
            </a:fld>
            <a:endParaRPr lang="en-US"/>
          </a:p>
        </p:txBody>
      </p:sp>
    </p:spTree>
    <p:extLst>
      <p:ext uri="{BB962C8B-B14F-4D97-AF65-F5344CB8AC3E}">
        <p14:creationId xmlns:p14="http://schemas.microsoft.com/office/powerpoint/2010/main" val="642403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26</a:t>
            </a:fld>
            <a:endParaRPr lang="en-US"/>
          </a:p>
        </p:txBody>
      </p:sp>
    </p:spTree>
    <p:extLst>
      <p:ext uri="{BB962C8B-B14F-4D97-AF65-F5344CB8AC3E}">
        <p14:creationId xmlns:p14="http://schemas.microsoft.com/office/powerpoint/2010/main" val="1173493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All partitions are of equal size, but,</a:t>
            </a:r>
            <a:r>
              <a:rPr lang="en-US" baseline="0" dirty="0" smtClean="0"/>
              <a:t> if data length is not a multiple of “m”, the last partition is not used in calculations .</a:t>
            </a:r>
            <a:endParaRPr lang="en-US" dirty="0"/>
          </a:p>
        </p:txBody>
      </p:sp>
      <p:sp>
        <p:nvSpPr>
          <p:cNvPr id="4" name="Slide Number Placeholder 3"/>
          <p:cNvSpPr>
            <a:spLocks noGrp="1"/>
          </p:cNvSpPr>
          <p:nvPr>
            <p:ph type="sldNum" sz="quarter" idx="10"/>
          </p:nvPr>
        </p:nvSpPr>
        <p:spPr/>
        <p:txBody>
          <a:bodyPr/>
          <a:lstStyle/>
          <a:p>
            <a:fld id="{C681A480-A3EC-4D8E-902C-B08C5957E466}" type="slidenum">
              <a:rPr lang="en-US" smtClean="0"/>
              <a:pPr/>
              <a:t>27</a:t>
            </a:fld>
            <a:endParaRPr lang="en-US"/>
          </a:p>
        </p:txBody>
      </p:sp>
    </p:spTree>
    <p:extLst>
      <p:ext uri="{BB962C8B-B14F-4D97-AF65-F5344CB8AC3E}">
        <p14:creationId xmlns:p14="http://schemas.microsoft.com/office/powerpoint/2010/main" val="3738120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was a new measure required?</a:t>
            </a:r>
            <a:r>
              <a:rPr lang="en-US" baseline="0" dirty="0" smtClean="0"/>
              <a:t> For noise sources other than white noise, the RMS value or the standard deviation is not stable as you try to calculate using ever more number of sample data points. Thus in order to be able to compare the performance of various atomic clocks with different</a:t>
            </a:r>
            <a:endParaRPr lang="en-US" dirty="0" smtClean="0"/>
          </a:p>
        </p:txBody>
      </p:sp>
      <p:sp>
        <p:nvSpPr>
          <p:cNvPr id="4" name="Slide Number Placeholder 3"/>
          <p:cNvSpPr>
            <a:spLocks noGrp="1"/>
          </p:cNvSpPr>
          <p:nvPr>
            <p:ph type="sldNum" sz="quarter" idx="10"/>
          </p:nvPr>
        </p:nvSpPr>
        <p:spPr/>
        <p:txBody>
          <a:bodyPr/>
          <a:lstStyle/>
          <a:p>
            <a:fld id="{A60D1B1D-C831-4437-BA2D-213260E9FE14}" type="slidenum">
              <a:rPr lang="en-US" smtClean="0"/>
              <a:pPr/>
              <a:t>28</a:t>
            </a:fld>
            <a:endParaRPr lang="en-US"/>
          </a:p>
        </p:txBody>
      </p:sp>
    </p:spTree>
    <p:extLst>
      <p:ext uri="{BB962C8B-B14F-4D97-AF65-F5344CB8AC3E}">
        <p14:creationId xmlns:p14="http://schemas.microsoft.com/office/powerpoint/2010/main" val="1173493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bias instability we see that the variance of</a:t>
            </a:r>
            <a:r>
              <a:rPr lang="en-US" baseline="0" dirty="0" smtClean="0"/>
              <a:t> the differences between the means </a:t>
            </a:r>
            <a:r>
              <a:rPr lang="en-US" dirty="0" smtClean="0"/>
              <a:t>does not really change that much. Bias</a:t>
            </a:r>
            <a:r>
              <a:rPr lang="en-US" baseline="0" dirty="0" smtClean="0"/>
              <a:t> instability is consequently represented as a flat line on the Allan Variance plot.</a:t>
            </a: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29</a:t>
            </a:fld>
            <a:endParaRPr lang="en-US"/>
          </a:p>
        </p:txBody>
      </p:sp>
    </p:spTree>
    <p:extLst>
      <p:ext uri="{BB962C8B-B14F-4D97-AF65-F5344CB8AC3E}">
        <p14:creationId xmlns:p14="http://schemas.microsoft.com/office/powerpoint/2010/main" val="117349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2</a:t>
            </a:fld>
            <a:endParaRPr lang="en-US"/>
          </a:p>
        </p:txBody>
      </p:sp>
    </p:spTree>
    <p:extLst>
      <p:ext uri="{BB962C8B-B14F-4D97-AF65-F5344CB8AC3E}">
        <p14:creationId xmlns:p14="http://schemas.microsoft.com/office/powerpoint/2010/main" val="3271043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lg" len="lg"/>
            <a:tailEnd type="none" w="lg" len="lg"/>
          </a:ln>
        </p:spPr>
      </p:sp>
      <p:sp>
        <p:nvSpPr>
          <p:cNvPr id="51" name="Shape 51"/>
          <p:cNvSpPr>
            <a:spLocks noGrp="1"/>
          </p:cNvSpPr>
          <p:nvPr>
            <p:ph type="body" idx="1"/>
          </p:nvPr>
        </p:nvSpPr>
        <p:spPr>
          <a:xfrm>
            <a:off x="685800" y="4343400"/>
            <a:ext cx="5486399" cy="4114800"/>
          </a:xfrm>
          <a:prstGeom prst="rect">
            <a:avLst/>
          </a:prstGeom>
          <a:noFill/>
          <a:ln>
            <a:noFill/>
          </a:ln>
        </p:spPr>
        <p:txBody>
          <a:bodyPr lIns="91425" tIns="91425" rIns="91425" bIns="91425" anchor="t" anchorCtr="0">
            <a:spAutoFit/>
          </a:bodyPr>
          <a:lstStyle/>
          <a:p>
            <a:endParaRPr/>
          </a:p>
        </p:txBody>
      </p:sp>
    </p:spTree>
    <p:extLst>
      <p:ext uri="{BB962C8B-B14F-4D97-AF65-F5344CB8AC3E}">
        <p14:creationId xmlns:p14="http://schemas.microsoft.com/office/powerpoint/2010/main" val="1516064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31</a:t>
            </a:fld>
            <a:endParaRPr lang="en-US"/>
          </a:p>
        </p:txBody>
      </p:sp>
    </p:spTree>
    <p:extLst>
      <p:ext uri="{BB962C8B-B14F-4D97-AF65-F5344CB8AC3E}">
        <p14:creationId xmlns:p14="http://schemas.microsoft.com/office/powerpoint/2010/main" val="1197051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32</a:t>
            </a:fld>
            <a:endParaRPr lang="en-US"/>
          </a:p>
        </p:txBody>
      </p:sp>
    </p:spTree>
    <p:extLst>
      <p:ext uri="{BB962C8B-B14F-4D97-AF65-F5344CB8AC3E}">
        <p14:creationId xmlns:p14="http://schemas.microsoft.com/office/powerpoint/2010/main" val="1776170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33</a:t>
            </a:fld>
            <a:endParaRPr lang="en-US"/>
          </a:p>
        </p:txBody>
      </p:sp>
    </p:spTree>
    <p:extLst>
      <p:ext uri="{BB962C8B-B14F-4D97-AF65-F5344CB8AC3E}">
        <p14:creationId xmlns:p14="http://schemas.microsoft.com/office/powerpoint/2010/main" val="410295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34</a:t>
            </a:fld>
            <a:endParaRPr lang="en-US"/>
          </a:p>
        </p:txBody>
      </p:sp>
    </p:spTree>
    <p:extLst>
      <p:ext uri="{BB962C8B-B14F-4D97-AF65-F5344CB8AC3E}">
        <p14:creationId xmlns:p14="http://schemas.microsoft.com/office/powerpoint/2010/main" val="1173493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35</a:t>
            </a:fld>
            <a:endParaRPr lang="en-US"/>
          </a:p>
        </p:txBody>
      </p:sp>
    </p:spTree>
    <p:extLst>
      <p:ext uri="{BB962C8B-B14F-4D97-AF65-F5344CB8AC3E}">
        <p14:creationId xmlns:p14="http://schemas.microsoft.com/office/powerpoint/2010/main" val="1173493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36</a:t>
            </a:fld>
            <a:endParaRPr lang="en-US"/>
          </a:p>
        </p:txBody>
      </p:sp>
    </p:spTree>
    <p:extLst>
      <p:ext uri="{BB962C8B-B14F-4D97-AF65-F5344CB8AC3E}">
        <p14:creationId xmlns:p14="http://schemas.microsoft.com/office/powerpoint/2010/main" val="1989808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37</a:t>
            </a:fld>
            <a:endParaRPr lang="en-US"/>
          </a:p>
        </p:txBody>
      </p:sp>
    </p:spTree>
    <p:extLst>
      <p:ext uri="{BB962C8B-B14F-4D97-AF65-F5344CB8AC3E}">
        <p14:creationId xmlns:p14="http://schemas.microsoft.com/office/powerpoint/2010/main" val="916765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D44C8-4B50-42F3-8D3C-3639902720FC}" type="slidenum">
              <a:rPr lang="en-US" smtClean="0"/>
              <a:pPr/>
              <a:t>38</a:t>
            </a:fld>
            <a:endParaRPr lang="en-US"/>
          </a:p>
        </p:txBody>
      </p:sp>
    </p:spTree>
    <p:extLst>
      <p:ext uri="{BB962C8B-B14F-4D97-AF65-F5344CB8AC3E}">
        <p14:creationId xmlns:p14="http://schemas.microsoft.com/office/powerpoint/2010/main" val="164223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D44C8-4B50-42F3-8D3C-3639902720FC}" type="slidenum">
              <a:rPr lang="en-US" smtClean="0"/>
              <a:pPr/>
              <a:t>39</a:t>
            </a:fld>
            <a:endParaRPr lang="en-US"/>
          </a:p>
        </p:txBody>
      </p:sp>
    </p:spTree>
    <p:extLst>
      <p:ext uri="{BB962C8B-B14F-4D97-AF65-F5344CB8AC3E}">
        <p14:creationId xmlns:p14="http://schemas.microsoft.com/office/powerpoint/2010/main" val="196076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3</a:t>
            </a:fld>
            <a:endParaRPr lang="en-US"/>
          </a:p>
        </p:txBody>
      </p:sp>
    </p:spTree>
    <p:extLst>
      <p:ext uri="{BB962C8B-B14F-4D97-AF65-F5344CB8AC3E}">
        <p14:creationId xmlns:p14="http://schemas.microsoft.com/office/powerpoint/2010/main" val="3952321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DD44C8-4B50-42F3-8D3C-3639902720FC}" type="slidenum">
              <a:rPr lang="en-US" smtClean="0"/>
              <a:pPr/>
              <a:t>40</a:t>
            </a:fld>
            <a:endParaRPr lang="en-US"/>
          </a:p>
        </p:txBody>
      </p:sp>
    </p:spTree>
    <p:extLst>
      <p:ext uri="{BB962C8B-B14F-4D97-AF65-F5344CB8AC3E}">
        <p14:creationId xmlns:p14="http://schemas.microsoft.com/office/powerpoint/2010/main" val="3702655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41</a:t>
            </a:fld>
            <a:endParaRPr lang="en-US"/>
          </a:p>
        </p:txBody>
      </p:sp>
    </p:spTree>
    <p:extLst>
      <p:ext uri="{BB962C8B-B14F-4D97-AF65-F5344CB8AC3E}">
        <p14:creationId xmlns:p14="http://schemas.microsoft.com/office/powerpoint/2010/main" val="4241908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42</a:t>
            </a:fld>
            <a:endParaRPr lang="en-US"/>
          </a:p>
        </p:txBody>
      </p:sp>
    </p:spTree>
    <p:extLst>
      <p:ext uri="{BB962C8B-B14F-4D97-AF65-F5344CB8AC3E}">
        <p14:creationId xmlns:p14="http://schemas.microsoft.com/office/powerpoint/2010/main" val="63645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7EF3E-3268-4EAB-AB0E-E21BA2A9B438}" type="slidenum">
              <a:rPr lang="en-US" smtClean="0"/>
              <a:pPr/>
              <a:t>43</a:t>
            </a:fld>
            <a:endParaRPr lang="en-US"/>
          </a:p>
        </p:txBody>
      </p:sp>
    </p:spTree>
    <p:extLst>
      <p:ext uri="{BB962C8B-B14F-4D97-AF65-F5344CB8AC3E}">
        <p14:creationId xmlns:p14="http://schemas.microsoft.com/office/powerpoint/2010/main" val="2225303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7EF3E-3268-4EAB-AB0E-E21BA2A9B438}" type="slidenum">
              <a:rPr lang="en-US" smtClean="0"/>
              <a:pPr/>
              <a:t>44</a:t>
            </a:fld>
            <a:endParaRPr lang="en-US"/>
          </a:p>
        </p:txBody>
      </p:sp>
    </p:spTree>
    <p:extLst>
      <p:ext uri="{BB962C8B-B14F-4D97-AF65-F5344CB8AC3E}">
        <p14:creationId xmlns:p14="http://schemas.microsoft.com/office/powerpoint/2010/main" val="3193431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7EF3E-3268-4EAB-AB0E-E21BA2A9B438}" type="slidenum">
              <a:rPr lang="en-US" smtClean="0"/>
              <a:pPr/>
              <a:t>45</a:t>
            </a:fld>
            <a:endParaRPr lang="en-US"/>
          </a:p>
        </p:txBody>
      </p:sp>
    </p:spTree>
    <p:extLst>
      <p:ext uri="{BB962C8B-B14F-4D97-AF65-F5344CB8AC3E}">
        <p14:creationId xmlns:p14="http://schemas.microsoft.com/office/powerpoint/2010/main" val="3304102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97EF3E-3268-4EAB-AB0E-E21BA2A9B438}" type="slidenum">
              <a:rPr lang="en-US" smtClean="0"/>
              <a:pPr/>
              <a:t>46</a:t>
            </a:fld>
            <a:endParaRPr lang="en-US"/>
          </a:p>
        </p:txBody>
      </p:sp>
    </p:spTree>
    <p:extLst>
      <p:ext uri="{BB962C8B-B14F-4D97-AF65-F5344CB8AC3E}">
        <p14:creationId xmlns:p14="http://schemas.microsoft.com/office/powerpoint/2010/main" val="1638024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47</a:t>
            </a:fld>
            <a:endParaRPr lang="en-US"/>
          </a:p>
        </p:txBody>
      </p:sp>
    </p:spTree>
    <p:extLst>
      <p:ext uri="{BB962C8B-B14F-4D97-AF65-F5344CB8AC3E}">
        <p14:creationId xmlns:p14="http://schemas.microsoft.com/office/powerpoint/2010/main" val="1776170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48</a:t>
            </a:fld>
            <a:endParaRPr lang="en-US"/>
          </a:p>
        </p:txBody>
      </p:sp>
    </p:spTree>
    <p:extLst>
      <p:ext uri="{BB962C8B-B14F-4D97-AF65-F5344CB8AC3E}">
        <p14:creationId xmlns:p14="http://schemas.microsoft.com/office/powerpoint/2010/main" val="1776170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Sensor selection: </a:t>
            </a:r>
            <a:r>
              <a:rPr lang="en-US" dirty="0" smtClean="0"/>
              <a:t>Okay, so consider you have a sensor</a:t>
            </a:r>
            <a:r>
              <a:rPr lang="en-US" baseline="0" dirty="0" smtClean="0"/>
              <a:t> and some system in which it is installed. Let this sensor be an accelerometer and the system be a robotic arm that moves blocks from one location to another. The sensor provides state information that is used in estimating the final block position. Suppose you require a predefined block position accuracy. What kind of accelerometer would you choose for the task?</a:t>
            </a:r>
          </a:p>
          <a:p>
            <a:endParaRPr lang="en-US" baseline="0" dirty="0" smtClean="0"/>
          </a:p>
          <a:p>
            <a:r>
              <a:rPr lang="en-US" b="1" baseline="0" dirty="0" smtClean="0"/>
              <a:t>Sensor Design:</a:t>
            </a:r>
            <a:r>
              <a:rPr lang="en-US" baseline="0" dirty="0" smtClean="0"/>
              <a:t> You need to design a sensor that delivers a pre-specified final block position accuracy. What specifications should you use?</a:t>
            </a: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49</a:t>
            </a:fld>
            <a:endParaRPr lang="en-US"/>
          </a:p>
        </p:txBody>
      </p:sp>
    </p:spTree>
    <p:extLst>
      <p:ext uri="{BB962C8B-B14F-4D97-AF65-F5344CB8AC3E}">
        <p14:creationId xmlns:p14="http://schemas.microsoft.com/office/powerpoint/2010/main" val="136176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4</a:t>
            </a:fld>
            <a:endParaRPr lang="en-US"/>
          </a:p>
        </p:txBody>
      </p:sp>
    </p:spTree>
    <p:extLst>
      <p:ext uri="{BB962C8B-B14F-4D97-AF65-F5344CB8AC3E}">
        <p14:creationId xmlns:p14="http://schemas.microsoft.com/office/powerpoint/2010/main" val="3952321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50</a:t>
            </a:fld>
            <a:endParaRPr lang="en-US"/>
          </a:p>
        </p:txBody>
      </p:sp>
    </p:spTree>
    <p:extLst>
      <p:ext uri="{BB962C8B-B14F-4D97-AF65-F5344CB8AC3E}">
        <p14:creationId xmlns:p14="http://schemas.microsoft.com/office/powerpoint/2010/main" val="24178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51</a:t>
            </a:fld>
            <a:endParaRPr lang="en-US"/>
          </a:p>
        </p:txBody>
      </p:sp>
    </p:spTree>
    <p:extLst>
      <p:ext uri="{BB962C8B-B14F-4D97-AF65-F5344CB8AC3E}">
        <p14:creationId xmlns:p14="http://schemas.microsoft.com/office/powerpoint/2010/main" val="8718743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52</a:t>
            </a:fld>
            <a:endParaRPr lang="en-US"/>
          </a:p>
        </p:txBody>
      </p:sp>
    </p:spTree>
    <p:extLst>
      <p:ext uri="{BB962C8B-B14F-4D97-AF65-F5344CB8AC3E}">
        <p14:creationId xmlns:p14="http://schemas.microsoft.com/office/powerpoint/2010/main" val="82036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53</a:t>
            </a:fld>
            <a:endParaRPr lang="en-US"/>
          </a:p>
        </p:txBody>
      </p:sp>
    </p:spTree>
    <p:extLst>
      <p:ext uri="{BB962C8B-B14F-4D97-AF65-F5344CB8AC3E}">
        <p14:creationId xmlns:p14="http://schemas.microsoft.com/office/powerpoint/2010/main" val="2978885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54</a:t>
            </a:fld>
            <a:endParaRPr lang="en-US"/>
          </a:p>
        </p:txBody>
      </p:sp>
    </p:spTree>
    <p:extLst>
      <p:ext uri="{BB962C8B-B14F-4D97-AF65-F5344CB8AC3E}">
        <p14:creationId xmlns:p14="http://schemas.microsoft.com/office/powerpoint/2010/main" val="27469752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55</a:t>
            </a:fld>
            <a:endParaRPr lang="en-US"/>
          </a:p>
        </p:txBody>
      </p:sp>
    </p:spTree>
    <p:extLst>
      <p:ext uri="{BB962C8B-B14F-4D97-AF65-F5344CB8AC3E}">
        <p14:creationId xmlns:p14="http://schemas.microsoft.com/office/powerpoint/2010/main" val="707545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56</a:t>
            </a:fld>
            <a:endParaRPr lang="en-US"/>
          </a:p>
        </p:txBody>
      </p:sp>
    </p:spTree>
    <p:extLst>
      <p:ext uri="{BB962C8B-B14F-4D97-AF65-F5344CB8AC3E}">
        <p14:creationId xmlns:p14="http://schemas.microsoft.com/office/powerpoint/2010/main" val="627020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57</a:t>
            </a:fld>
            <a:endParaRPr lang="en-US"/>
          </a:p>
        </p:txBody>
      </p:sp>
    </p:spTree>
    <p:extLst>
      <p:ext uri="{BB962C8B-B14F-4D97-AF65-F5344CB8AC3E}">
        <p14:creationId xmlns:p14="http://schemas.microsoft.com/office/powerpoint/2010/main" val="2060063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58</a:t>
            </a:fld>
            <a:endParaRPr lang="en-US"/>
          </a:p>
        </p:txBody>
      </p:sp>
    </p:spTree>
    <p:extLst>
      <p:ext uri="{BB962C8B-B14F-4D97-AF65-F5344CB8AC3E}">
        <p14:creationId xmlns:p14="http://schemas.microsoft.com/office/powerpoint/2010/main" val="2173917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59</a:t>
            </a:fld>
            <a:endParaRPr lang="en-US"/>
          </a:p>
        </p:txBody>
      </p:sp>
    </p:spTree>
    <p:extLst>
      <p:ext uri="{BB962C8B-B14F-4D97-AF65-F5344CB8AC3E}">
        <p14:creationId xmlns:p14="http://schemas.microsoft.com/office/powerpoint/2010/main" val="349289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5</a:t>
            </a:fld>
            <a:endParaRPr lang="en-US"/>
          </a:p>
        </p:txBody>
      </p:sp>
    </p:spTree>
    <p:extLst>
      <p:ext uri="{BB962C8B-B14F-4D97-AF65-F5344CB8AC3E}">
        <p14:creationId xmlns:p14="http://schemas.microsoft.com/office/powerpoint/2010/main" val="39523215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60</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61</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62</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63</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64</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65</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D1B1D-C831-4437-BA2D-213260E9FE14}" type="slidenum">
              <a:rPr lang="en-US" smtClean="0"/>
              <a:pPr/>
              <a:t>66</a:t>
            </a:fld>
            <a:endParaRPr lang="en-US"/>
          </a:p>
        </p:txBody>
      </p:sp>
    </p:spTree>
    <p:extLst>
      <p:ext uri="{BB962C8B-B14F-4D97-AF65-F5344CB8AC3E}">
        <p14:creationId xmlns:p14="http://schemas.microsoft.com/office/powerpoint/2010/main" val="269960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800" baseline="0" dirty="0" smtClean="0"/>
          </a:p>
        </p:txBody>
      </p:sp>
      <p:sp>
        <p:nvSpPr>
          <p:cNvPr id="4" name="Slide Number Placeholder 3"/>
          <p:cNvSpPr>
            <a:spLocks noGrp="1"/>
          </p:cNvSpPr>
          <p:nvPr>
            <p:ph type="sldNum" sz="quarter" idx="10"/>
          </p:nvPr>
        </p:nvSpPr>
        <p:spPr/>
        <p:txBody>
          <a:bodyPr/>
          <a:lstStyle/>
          <a:p>
            <a:fld id="{A60D1B1D-C831-4437-BA2D-213260E9FE14}" type="slidenum">
              <a:rPr lang="en-US" smtClean="0"/>
              <a:pPr/>
              <a:t>6</a:t>
            </a:fld>
            <a:endParaRPr lang="en-US"/>
          </a:p>
        </p:txBody>
      </p:sp>
    </p:spTree>
    <p:extLst>
      <p:ext uri="{BB962C8B-B14F-4D97-AF65-F5344CB8AC3E}">
        <p14:creationId xmlns:p14="http://schemas.microsoft.com/office/powerpoint/2010/main" val="54202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7</a:t>
            </a:fld>
            <a:endParaRPr lang="en-US"/>
          </a:p>
        </p:txBody>
      </p:sp>
    </p:spTree>
    <p:extLst>
      <p:ext uri="{BB962C8B-B14F-4D97-AF65-F5344CB8AC3E}">
        <p14:creationId xmlns:p14="http://schemas.microsoft.com/office/powerpoint/2010/main" val="5420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D1B1D-C831-4437-BA2D-213260E9FE14}" type="slidenum">
              <a:rPr lang="en-US" smtClean="0"/>
              <a:pPr/>
              <a:t>9</a:t>
            </a:fld>
            <a:endParaRPr lang="en-US"/>
          </a:p>
        </p:txBody>
      </p:sp>
    </p:spTree>
    <p:extLst>
      <p:ext uri="{BB962C8B-B14F-4D97-AF65-F5344CB8AC3E}">
        <p14:creationId xmlns:p14="http://schemas.microsoft.com/office/powerpoint/2010/main" val="138791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33363"/>
            <a:ext cx="8345533" cy="548640"/>
          </a:xfrm>
          <a:gradFill flip="none" rotWithShape="1">
            <a:gsLst>
              <a:gs pos="0">
                <a:schemeClr val="accent2">
                  <a:lumMod val="20000"/>
                  <a:lumOff val="80000"/>
                </a:schemeClr>
              </a:gs>
              <a:gs pos="83000">
                <a:schemeClr val="accent6">
                  <a:lumMod val="20000"/>
                  <a:lumOff val="80000"/>
                  <a:alpha val="53000"/>
                </a:schemeClr>
              </a:gs>
              <a:gs pos="100000">
                <a:schemeClr val="bg1"/>
              </a:gs>
            </a:gsLst>
            <a:lin ang="0" scaled="1"/>
            <a:tileRect/>
          </a:gradFill>
        </p:spPr>
        <p:txBody>
          <a:bodyPr>
            <a:noAutofit/>
          </a:bodyPr>
          <a:lstStyle>
            <a:lvl1pPr>
              <a:defRPr sz="3200" b="1">
                <a:solidFill>
                  <a:schemeClr val="accent2">
                    <a:lumMod val="50000"/>
                  </a:schemeClr>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482693" cy="5410200"/>
          </a:xfrm>
        </p:spPr>
        <p:txBody>
          <a:bodyPr/>
          <a:lstStyle>
            <a:lvl1pPr marL="342900" indent="-274320">
              <a:buFont typeface="Wingdings" pitchFamily="2" charset="2"/>
              <a:buChar char="§"/>
              <a:defRPr>
                <a:solidFill>
                  <a:schemeClr val="accent2">
                    <a:lumMod val="50000"/>
                  </a:schemeClr>
                </a:solidFill>
                <a:latin typeface="Calibri" pitchFamily="34" charset="0"/>
              </a:defRPr>
            </a:lvl1pPr>
            <a:lvl2pPr marL="640080" indent="-274320">
              <a:spcBef>
                <a:spcPts val="500"/>
              </a:spcBef>
              <a:buFont typeface="Courier New" pitchFamily="49" charset="0"/>
              <a:buChar char="o"/>
              <a:defRPr>
                <a:solidFill>
                  <a:schemeClr val="accent2">
                    <a:lumMod val="50000"/>
                  </a:schemeClr>
                </a:solidFill>
                <a:latin typeface="Calibri" pitchFamily="34" charset="0"/>
              </a:defRPr>
            </a:lvl2pPr>
            <a:lvl3pPr marL="914400" indent="-228600">
              <a:spcBef>
                <a:spcPts val="300"/>
              </a:spcBef>
              <a:buFont typeface="Calibri" pitchFamily="34" charset="0"/>
              <a:buChar char="—"/>
              <a:defRPr>
                <a:solidFill>
                  <a:schemeClr val="accent2">
                    <a:lumMod val="50000"/>
                  </a:schemeClr>
                </a:solidFill>
                <a:latin typeface="Calibri" pitchFamily="34" charset="0"/>
              </a:defRPr>
            </a:lvl3pPr>
            <a:lvl4pPr marL="1124712" indent="-228600">
              <a:buFont typeface="Wingdings" pitchFamily="2" charset="2"/>
              <a:buChar char="§"/>
              <a:defRPr>
                <a:solidFill>
                  <a:schemeClr val="accent2">
                    <a:lumMod val="50000"/>
                  </a:schemeClr>
                </a:solidFill>
                <a:latin typeface="Calibri" pitchFamily="34" charset="0"/>
              </a:defRPr>
            </a:lvl4pPr>
            <a:lvl5pPr marL="1325880" indent="-228600">
              <a:buFont typeface="Wingdings" pitchFamily="2" charset="2"/>
              <a:buChar char="§"/>
              <a:defRPr>
                <a:solidFill>
                  <a:schemeClr val="accent2">
                    <a:lumMod val="50000"/>
                  </a:schemeClr>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638879" y="6492875"/>
            <a:ext cx="3502152" cy="365125"/>
          </a:xfrm>
        </p:spPr>
        <p:txBody>
          <a:bodyPr/>
          <a:lstStyle/>
          <a:p>
            <a:endParaRPr lang="en-US" dirty="0">
              <a:solidFill>
                <a:srgbClr val="727CA3"/>
              </a:solidFill>
            </a:endParaRPr>
          </a:p>
        </p:txBody>
      </p:sp>
      <p:sp>
        <p:nvSpPr>
          <p:cNvPr id="15" name="Rectangle 14"/>
          <p:cNvSpPr/>
          <p:nvPr userDrawn="1"/>
        </p:nvSpPr>
        <p:spPr>
          <a:xfrm>
            <a:off x="8764088" y="228600"/>
            <a:ext cx="91440" cy="548640"/>
          </a:xfrm>
          <a:prstGeom prst="rect">
            <a:avLst/>
          </a:prstGeom>
          <a:solidFill>
            <a:schemeClr val="accent2">
              <a:lumMod val="60000"/>
              <a:lumOff val="4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 name="Rectangle 15"/>
          <p:cNvSpPr/>
          <p:nvPr userDrawn="1"/>
        </p:nvSpPr>
        <p:spPr>
          <a:xfrm>
            <a:off x="8908323" y="228600"/>
            <a:ext cx="91440" cy="548640"/>
          </a:xfrm>
          <a:prstGeom prst="rect">
            <a:avLst/>
          </a:prstGeom>
          <a:solidFill>
            <a:schemeClr val="accent2">
              <a:lumMod val="40000"/>
              <a:lumOff val="60000"/>
            </a:schemeClr>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Rectangle 16"/>
          <p:cNvSpPr/>
          <p:nvPr userDrawn="1"/>
        </p:nvSpPr>
        <p:spPr>
          <a:xfrm>
            <a:off x="9052560" y="228600"/>
            <a:ext cx="91440" cy="548640"/>
          </a:xfrm>
          <a:prstGeom prst="rect">
            <a:avLst/>
          </a:prstGeom>
          <a:solidFill>
            <a:schemeClr val="accent2">
              <a:lumMod val="20000"/>
              <a:lumOff val="8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Rectangle 17"/>
          <p:cNvSpPr/>
          <p:nvPr userDrawn="1"/>
        </p:nvSpPr>
        <p:spPr>
          <a:xfrm>
            <a:off x="8619853" y="228600"/>
            <a:ext cx="91440" cy="548640"/>
          </a:xfrm>
          <a:prstGeom prst="rect">
            <a:avLst/>
          </a:prstGeom>
          <a:solidFill>
            <a:schemeClr val="accent2">
              <a:lumMod val="75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Rectangle 18"/>
          <p:cNvSpPr/>
          <p:nvPr userDrawn="1"/>
        </p:nvSpPr>
        <p:spPr>
          <a:xfrm>
            <a:off x="0" y="228600"/>
            <a:ext cx="274320" cy="548640"/>
          </a:xfrm>
          <a:prstGeom prst="rect">
            <a:avLst/>
          </a:prstGeom>
          <a:solidFill>
            <a:schemeClr val="accent2">
              <a:lumMod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7202582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7256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305864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8682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3000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4210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530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76200"/>
            <a:ext cx="8345533" cy="705803"/>
          </a:xfrm>
          <a:gradFill flip="none" rotWithShape="1">
            <a:gsLst>
              <a:gs pos="0">
                <a:schemeClr val="accent2">
                  <a:lumMod val="20000"/>
                  <a:lumOff val="80000"/>
                </a:schemeClr>
              </a:gs>
              <a:gs pos="83000">
                <a:schemeClr val="accent6">
                  <a:lumMod val="20000"/>
                  <a:lumOff val="80000"/>
                  <a:alpha val="53000"/>
                </a:schemeClr>
              </a:gs>
              <a:gs pos="100000">
                <a:schemeClr val="bg1"/>
              </a:gs>
            </a:gsLst>
            <a:lin ang="0" scaled="1"/>
            <a:tileRect/>
          </a:gradFill>
        </p:spPr>
        <p:txBody>
          <a:bodyPr>
            <a:noAutofit/>
          </a:bodyPr>
          <a:lstStyle>
            <a:lvl1pPr algn="l">
              <a:defRPr sz="3200" b="1">
                <a:solidFill>
                  <a:schemeClr val="accent2">
                    <a:lumMod val="50000"/>
                  </a:schemeClr>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990600"/>
            <a:ext cx="8482693" cy="5410200"/>
          </a:xfrm>
        </p:spPr>
        <p:txBody>
          <a:bodyPr/>
          <a:lstStyle>
            <a:lvl1pPr marL="342900" indent="-274320">
              <a:buFont typeface="Wingdings" pitchFamily="2" charset="2"/>
              <a:buChar char="§"/>
              <a:defRPr>
                <a:solidFill>
                  <a:schemeClr val="accent2">
                    <a:lumMod val="50000"/>
                  </a:schemeClr>
                </a:solidFill>
                <a:latin typeface="Calibri" pitchFamily="34" charset="0"/>
              </a:defRPr>
            </a:lvl1pPr>
            <a:lvl2pPr marL="640080" indent="-274320">
              <a:spcBef>
                <a:spcPts val="500"/>
              </a:spcBef>
              <a:buFont typeface="Courier New" pitchFamily="49" charset="0"/>
              <a:buChar char="o"/>
              <a:defRPr>
                <a:solidFill>
                  <a:schemeClr val="accent2">
                    <a:lumMod val="50000"/>
                  </a:schemeClr>
                </a:solidFill>
                <a:latin typeface="Calibri" pitchFamily="34" charset="0"/>
              </a:defRPr>
            </a:lvl2pPr>
            <a:lvl3pPr marL="914400" indent="-228600">
              <a:spcBef>
                <a:spcPts val="300"/>
              </a:spcBef>
              <a:buFont typeface="Calibri" pitchFamily="34" charset="0"/>
              <a:buChar char="—"/>
              <a:defRPr>
                <a:solidFill>
                  <a:schemeClr val="accent2">
                    <a:lumMod val="50000"/>
                  </a:schemeClr>
                </a:solidFill>
                <a:latin typeface="Calibri" pitchFamily="34" charset="0"/>
              </a:defRPr>
            </a:lvl3pPr>
            <a:lvl4pPr marL="1124712" indent="-228600">
              <a:buFont typeface="Wingdings" pitchFamily="2" charset="2"/>
              <a:buChar char="§"/>
              <a:defRPr>
                <a:solidFill>
                  <a:schemeClr val="accent2">
                    <a:lumMod val="50000"/>
                  </a:schemeClr>
                </a:solidFill>
                <a:latin typeface="Calibri" pitchFamily="34" charset="0"/>
              </a:defRPr>
            </a:lvl4pPr>
            <a:lvl5pPr marL="1325880" indent="-228600">
              <a:buFont typeface="Wingdings" pitchFamily="2" charset="2"/>
              <a:buChar char="§"/>
              <a:defRPr>
                <a:solidFill>
                  <a:schemeClr val="accent2">
                    <a:lumMod val="50000"/>
                  </a:schemeClr>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8763000" y="76200"/>
            <a:ext cx="84365" cy="701040"/>
          </a:xfrm>
          <a:prstGeom prst="rect">
            <a:avLst/>
          </a:prstGeom>
          <a:solidFill>
            <a:schemeClr val="accent2">
              <a:lumMod val="60000"/>
              <a:lumOff val="4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 name="Rectangle 15"/>
          <p:cNvSpPr/>
          <p:nvPr userDrawn="1"/>
        </p:nvSpPr>
        <p:spPr>
          <a:xfrm>
            <a:off x="8907235" y="76200"/>
            <a:ext cx="84365" cy="701040"/>
          </a:xfrm>
          <a:prstGeom prst="rect">
            <a:avLst/>
          </a:prstGeom>
          <a:solidFill>
            <a:schemeClr val="accent2">
              <a:lumMod val="40000"/>
              <a:lumOff val="60000"/>
            </a:schemeClr>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Rectangle 16"/>
          <p:cNvSpPr/>
          <p:nvPr userDrawn="1"/>
        </p:nvSpPr>
        <p:spPr>
          <a:xfrm>
            <a:off x="9051472" y="76200"/>
            <a:ext cx="84365" cy="701040"/>
          </a:xfrm>
          <a:prstGeom prst="rect">
            <a:avLst/>
          </a:prstGeom>
          <a:solidFill>
            <a:schemeClr val="accent2">
              <a:lumMod val="20000"/>
              <a:lumOff val="8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Rectangle 17"/>
          <p:cNvSpPr/>
          <p:nvPr userDrawn="1"/>
        </p:nvSpPr>
        <p:spPr>
          <a:xfrm>
            <a:off x="8618765" y="76200"/>
            <a:ext cx="84365" cy="701040"/>
          </a:xfrm>
          <a:prstGeom prst="rect">
            <a:avLst/>
          </a:prstGeom>
          <a:solidFill>
            <a:schemeClr val="accent2">
              <a:lumMod val="75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Rectangle 18"/>
          <p:cNvSpPr/>
          <p:nvPr userDrawn="1"/>
        </p:nvSpPr>
        <p:spPr>
          <a:xfrm>
            <a:off x="0" y="76200"/>
            <a:ext cx="274320" cy="701040"/>
          </a:xfrm>
          <a:prstGeom prst="rect">
            <a:avLst/>
          </a:prstGeom>
          <a:solidFill>
            <a:schemeClr val="accent2">
              <a:lumMod val="50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spcBef>
                <a:spcPts val="0"/>
              </a:spcBef>
              <a:spcAft>
                <a:spcPts val="0"/>
              </a:spcAft>
            </a:pPr>
            <a:endParaRPr lang="en-US" sz="1800">
              <a:solidFill>
                <a:prstClr val="white"/>
              </a:solidFill>
            </a:endParaRPr>
          </a:p>
        </p:txBody>
      </p:sp>
      <p:sp>
        <p:nvSpPr>
          <p:cNvPr id="10" name="Text Box 113"/>
          <p:cNvSpPr txBox="1">
            <a:spLocks noChangeArrowheads="1"/>
          </p:cNvSpPr>
          <p:nvPr userDrawn="1"/>
        </p:nvSpPr>
        <p:spPr bwMode="auto">
          <a:xfrm>
            <a:off x="8808652" y="6610350"/>
            <a:ext cx="335348" cy="246221"/>
          </a:xfrm>
          <a:prstGeom prst="rect">
            <a:avLst/>
          </a:prstGeom>
          <a:noFill/>
          <a:ln w="9525">
            <a:noFill/>
            <a:miter lim="800000"/>
            <a:headEnd/>
            <a:tailEnd/>
          </a:ln>
          <a:effectLst/>
        </p:spPr>
        <p:txBody>
          <a:bodyPr wrap="none">
            <a:spAutoFit/>
          </a:bodyPr>
          <a:lstStyle/>
          <a:p>
            <a:pPr algn="r"/>
            <a:fld id="{3F4FD0DD-766A-4ABA-B84E-CFF03ED51A4E}" type="slidenum">
              <a:rPr lang="en-US" sz="1000" smtClean="0"/>
              <a:pPr algn="r"/>
              <a:t>‹#›</a:t>
            </a:fld>
            <a:endParaRPr lang="en-US" sz="1000" dirty="0">
              <a:solidFill>
                <a:srgbClr val="FF0000"/>
              </a:solidFill>
            </a:endParaRPr>
          </a:p>
        </p:txBody>
      </p:sp>
    </p:spTree>
    <p:extLst>
      <p:ext uri="{BB962C8B-B14F-4D97-AF65-F5344CB8AC3E}">
        <p14:creationId xmlns:p14="http://schemas.microsoft.com/office/powerpoint/2010/main" val="1080059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73671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418057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5386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9505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755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814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4498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4235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4164590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855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 Box 113"/>
          <p:cNvSpPr txBox="1">
            <a:spLocks noChangeArrowheads="1"/>
          </p:cNvSpPr>
          <p:nvPr userDrawn="1"/>
        </p:nvSpPr>
        <p:spPr bwMode="auto">
          <a:xfrm>
            <a:off x="8808652" y="6610350"/>
            <a:ext cx="335348" cy="246221"/>
          </a:xfrm>
          <a:prstGeom prst="rect">
            <a:avLst/>
          </a:prstGeom>
          <a:noFill/>
          <a:ln w="9525">
            <a:noFill/>
            <a:miter lim="800000"/>
            <a:headEnd/>
            <a:tailEnd/>
          </a:ln>
          <a:effectLst/>
        </p:spPr>
        <p:txBody>
          <a:bodyPr wrap="none">
            <a:spAutoFit/>
          </a:bodyPr>
          <a:lstStyle/>
          <a:p>
            <a:pPr algn="r"/>
            <a:fld id="{3F4FD0DD-766A-4ABA-B84E-CFF03ED51A4E}" type="slidenum">
              <a:rPr lang="en-US" sz="1000" smtClean="0"/>
              <a:pPr algn="r"/>
              <a:t>‹#›</a:t>
            </a:fld>
            <a:endParaRPr lang="en-US" sz="100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710"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auto">
              <a:spcBef>
                <a:spcPts val="0"/>
              </a:spcBef>
              <a:spcAft>
                <a:spcPts val="0"/>
              </a:spcAft>
            </a:pPr>
            <a:endParaRPr lang="en-US">
              <a:latin typeface="Century Gothic"/>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fontAlgn="auto">
              <a:spcBef>
                <a:spcPts val="0"/>
              </a:spcBef>
              <a:spcAft>
                <a:spcPts val="0"/>
              </a:spcAft>
            </a:pPr>
            <a:endParaRPr lang="en-US">
              <a:solidFill>
                <a:srgbClr val="727CA3"/>
              </a:solidFill>
              <a:latin typeface="Century Gothic"/>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fontAlgn="auto">
              <a:spcBef>
                <a:spcPts val="0"/>
              </a:spcBef>
              <a:spcAft>
                <a:spcPts val="0"/>
              </a:spcAft>
            </a:pPr>
            <a:fld id="{B6F15528-21DE-4FAA-801E-634DDDAF4B2B}" type="slidenum">
              <a:rPr lang="en-US" smtClean="0">
                <a:latin typeface="Century Gothic"/>
              </a:rPr>
              <a:pPr fontAlgn="auto">
                <a:spcBef>
                  <a:spcPts val="0"/>
                </a:spcBef>
                <a:spcAft>
                  <a:spcPts val="0"/>
                </a:spcAft>
              </a:pPr>
              <a:t>‹#›</a:t>
            </a:fld>
            <a:endParaRPr lang="en-US">
              <a:latin typeface="Century Gothic"/>
            </a:endParaRPr>
          </a:p>
        </p:txBody>
      </p:sp>
    </p:spTree>
    <p:extLst>
      <p:ext uri="{BB962C8B-B14F-4D97-AF65-F5344CB8AC3E}">
        <p14:creationId xmlns:p14="http://schemas.microsoft.com/office/powerpoint/2010/main" val="3099729717"/>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
        <p:nvSpPr>
          <p:cNvPr id="18" name="Text Box 113"/>
          <p:cNvSpPr txBox="1">
            <a:spLocks noChangeArrowheads="1"/>
          </p:cNvSpPr>
          <p:nvPr userDrawn="1"/>
        </p:nvSpPr>
        <p:spPr bwMode="auto">
          <a:xfrm>
            <a:off x="8808652" y="6610350"/>
            <a:ext cx="335348" cy="246221"/>
          </a:xfrm>
          <a:prstGeom prst="rect">
            <a:avLst/>
          </a:prstGeom>
          <a:noFill/>
          <a:ln w="9525">
            <a:noFill/>
            <a:miter lim="800000"/>
            <a:headEnd/>
            <a:tailEnd/>
          </a:ln>
          <a:effectLst/>
        </p:spPr>
        <p:txBody>
          <a:bodyPr wrap="none">
            <a:spAutoFit/>
          </a:bodyPr>
          <a:lstStyle/>
          <a:p>
            <a:pPr algn="r"/>
            <a:fld id="{3F4FD0DD-766A-4ABA-B84E-CFF03ED51A4E}" type="slidenum">
              <a:rPr lang="en-US" sz="1000" smtClean="0"/>
              <a:pPr algn="r"/>
              <a:t>‹#›</a:t>
            </a:fld>
            <a:endParaRPr lang="en-US" sz="1000" dirty="0">
              <a:solidFill>
                <a:srgbClr val="FF0000"/>
              </a:solidFill>
            </a:endParaRPr>
          </a:p>
        </p:txBody>
      </p:sp>
    </p:spTree>
    <p:extLst>
      <p:ext uri="{BB962C8B-B14F-4D97-AF65-F5344CB8AC3E}">
        <p14:creationId xmlns:p14="http://schemas.microsoft.com/office/powerpoint/2010/main" val="7781204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4.wmf"/><Relationship Id="rId3" Type="http://schemas.openxmlformats.org/officeDocument/2006/relationships/notesSlide" Target="../notesSlides/notesSlide39.xml"/><Relationship Id="rId7" Type="http://schemas.openxmlformats.org/officeDocument/2006/relationships/image" Target="../media/image61.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2.wmf"/><Relationship Id="rId1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image" Target="../media/image66.w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104.png"/><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45.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1.emf"/><Relationship Id="rId5" Type="http://schemas.openxmlformats.org/officeDocument/2006/relationships/image" Target="../media/image70.w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08.png"/><Relationship Id="rId4" Type="http://schemas.openxmlformats.org/officeDocument/2006/relationships/image" Target="../media/image72.emf"/></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5.png"/><Relationship Id="rId4" Type="http://schemas.openxmlformats.org/officeDocument/2006/relationships/image" Target="../media/image73.emf"/></Relationships>
</file>

<file path=ppt/slides/_rels/slide4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jpl.nasa.gov/news/features.cfm?feature=5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ChangeArrowheads="1"/>
          </p:cNvSpPr>
          <p:nvPr>
            <p:ph type="ctrTitle"/>
          </p:nvPr>
        </p:nvSpPr>
        <p:spPr>
          <a:xfrm>
            <a:off x="609600" y="685800"/>
            <a:ext cx="6798734" cy="1447800"/>
          </a:xfrm>
        </p:spPr>
        <p:txBody>
          <a:bodyPr/>
          <a:lstStyle/>
          <a:p>
            <a:pPr algn="ctr" eaLnBrk="1" hangingPunct="1"/>
            <a:r>
              <a:rPr lang="en-US" sz="4400" dirty="0" smtClean="0">
                <a:solidFill>
                  <a:schemeClr val="accent2">
                    <a:lumMod val="50000"/>
                  </a:schemeClr>
                </a:solidFill>
                <a:latin typeface="Calibri" pitchFamily="34" charset="0"/>
              </a:rPr>
              <a:t>Noise Modeling of Sensors: </a:t>
            </a:r>
            <a:br>
              <a:rPr lang="en-US" sz="4400" dirty="0" smtClean="0">
                <a:solidFill>
                  <a:schemeClr val="accent2">
                    <a:lumMod val="50000"/>
                  </a:schemeClr>
                </a:solidFill>
                <a:latin typeface="Calibri" pitchFamily="34" charset="0"/>
              </a:rPr>
            </a:br>
            <a:r>
              <a:rPr lang="en-US" sz="4400" dirty="0" smtClean="0">
                <a:solidFill>
                  <a:schemeClr val="accent2">
                    <a:lumMod val="50000"/>
                  </a:schemeClr>
                </a:solidFill>
                <a:latin typeface="Calibri" pitchFamily="34" charset="0"/>
              </a:rPr>
              <a:t>The Allan Variance Method</a:t>
            </a:r>
            <a:endParaRPr lang="en-US" sz="4400" dirty="0" smtClean="0">
              <a:ea typeface="ＭＳ Ｐゴシック" charset="-128"/>
            </a:endParaRPr>
          </a:p>
        </p:txBody>
      </p:sp>
      <p:pic>
        <p:nvPicPr>
          <p:cNvPr id="3076" name="Picture 4" descr="http://dmpeli.math.mcmaster.ca/Matlab/Math4Q3/Lecture2-1/Example2-4.jpg"/>
          <p:cNvPicPr>
            <a:picLocks noChangeAspect="1" noChangeArrowheads="1"/>
          </p:cNvPicPr>
          <p:nvPr/>
        </p:nvPicPr>
        <p:blipFill>
          <a:blip r:embed="rId3" cstate="print"/>
          <a:srcRect t="6897"/>
          <a:stretch>
            <a:fillRect/>
          </a:stretch>
        </p:blipFill>
        <p:spPr bwMode="auto">
          <a:xfrm>
            <a:off x="1676400" y="2594481"/>
            <a:ext cx="4343400" cy="3032892"/>
          </a:xfrm>
          <a:prstGeom prst="rect">
            <a:avLst/>
          </a:prstGeom>
          <a:noFill/>
        </p:spPr>
      </p:pic>
      <p:sp>
        <p:nvSpPr>
          <p:cNvPr id="3" name="Rectangle 2"/>
          <p:cNvSpPr/>
          <p:nvPr/>
        </p:nvSpPr>
        <p:spPr>
          <a:xfrm>
            <a:off x="8763000" y="6400800"/>
            <a:ext cx="381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0</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Content Placeholder 3"/>
          <p:cNvSpPr>
            <a:spLocks noGrp="1"/>
          </p:cNvSpPr>
          <p:nvPr>
            <p:ph idx="1"/>
          </p:nvPr>
        </p:nvSpPr>
        <p:spPr>
          <a:xfrm>
            <a:off x="228600" y="1981200"/>
            <a:ext cx="8482693" cy="4419600"/>
          </a:xfrm>
        </p:spPr>
        <p:txBody>
          <a:bodyPr>
            <a:normAutofit/>
          </a:bodyPr>
          <a:lstStyle/>
          <a:p>
            <a:pPr marL="68580" indent="0" algn="ctr">
              <a:buNone/>
            </a:pPr>
            <a:r>
              <a:rPr lang="en-US" sz="4800" dirty="0" smtClean="0"/>
              <a:t>What do you think is meant by </a:t>
            </a:r>
            <a:r>
              <a:rPr lang="en-US" sz="4800" b="1" i="1" dirty="0" smtClean="0"/>
              <a:t>noise modeling</a:t>
            </a:r>
            <a:r>
              <a:rPr lang="en-US" sz="4800" dirty="0" smtClean="0"/>
              <a:t>?</a:t>
            </a:r>
          </a:p>
          <a:p>
            <a:pPr marL="68580" indent="0" algn="ctr">
              <a:buNone/>
            </a:pPr>
            <a:endParaRPr lang="en-US" sz="4800" dirty="0" smtClean="0"/>
          </a:p>
        </p:txBody>
      </p:sp>
      <p:sp>
        <p:nvSpPr>
          <p:cNvPr id="6" name="Rectangle 5"/>
          <p:cNvSpPr/>
          <p:nvPr/>
        </p:nvSpPr>
        <p:spPr>
          <a:xfrm rot="5400000">
            <a:off x="7729964" y="1860057"/>
            <a:ext cx="2480166"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NOISE  MODELING</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899726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Noise models are functional representations of noise, often differential equations</a:t>
            </a:r>
            <a:endParaRPr lang="en-US" sz="2400" dirty="0"/>
          </a:p>
        </p:txBody>
      </p:sp>
      <p:sp>
        <p:nvSpPr>
          <p:cNvPr id="4" name="Content Placeholder 3"/>
          <p:cNvSpPr>
            <a:spLocks noGrp="1"/>
          </p:cNvSpPr>
          <p:nvPr>
            <p:ph idx="1"/>
          </p:nvPr>
        </p:nvSpPr>
        <p:spPr/>
        <p:txBody>
          <a:bodyPr>
            <a:normAutofit/>
          </a:bodyPr>
          <a:lstStyle/>
          <a:p>
            <a:pPr>
              <a:buNone/>
            </a:pPr>
            <a:r>
              <a:rPr lang="en-US" sz="2800" b="1" dirty="0" smtClean="0"/>
              <a:t>Example:</a:t>
            </a:r>
            <a:r>
              <a:rPr lang="en-US" sz="2800" dirty="0" smtClean="0"/>
              <a:t> Bias instability or bias drift</a:t>
            </a:r>
            <a:endParaRPr lang="en-US" sz="2800" dirty="0"/>
          </a:p>
        </p:txBody>
      </p:sp>
      <p:sp>
        <p:nvSpPr>
          <p:cNvPr id="6" name="Rectangle 5"/>
          <p:cNvSpPr/>
          <p:nvPr/>
        </p:nvSpPr>
        <p:spPr>
          <a:xfrm rot="5400000">
            <a:off x="7729964" y="1860057"/>
            <a:ext cx="2480166"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NOISE  MODELING</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pic>
        <p:nvPicPr>
          <p:cNvPr id="1126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2781300"/>
            <a:ext cx="5029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905000" y="1905000"/>
            <a:ext cx="4495800" cy="914400"/>
            <a:chOff x="3200400" y="1447800"/>
            <a:chExt cx="4495800" cy="914400"/>
          </a:xfrm>
        </p:grpSpPr>
        <p:grpSp>
          <p:nvGrpSpPr>
            <p:cNvPr id="17" name="Group 16"/>
            <p:cNvGrpSpPr/>
            <p:nvPr/>
          </p:nvGrpSpPr>
          <p:grpSpPr>
            <a:xfrm>
              <a:off x="3200400" y="1447800"/>
              <a:ext cx="2671372" cy="914400"/>
              <a:chOff x="3200400" y="1447800"/>
              <a:chExt cx="2671372" cy="914400"/>
            </a:xfrm>
          </p:grpSpPr>
          <mc:AlternateContent xmlns:mc="http://schemas.openxmlformats.org/markup-compatibility/2006" xmlns:a14="http://schemas.microsoft.com/office/drawing/2010/main">
            <mc:Choice Requires="a14">
              <p:sp>
                <p:nvSpPr>
                  <p:cNvPr id="5" name="TextBox 4"/>
                  <p:cNvSpPr txBox="1"/>
                  <p:nvPr/>
                </p:nvSpPr>
                <p:spPr>
                  <a:xfrm>
                    <a:off x="3200400" y="1447800"/>
                    <a:ext cx="2671372" cy="792333"/>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10000"/>
                                </a:schemeClr>
                              </a:solidFill>
                              <a:latin typeface="Cambria Math"/>
                            </a:rPr>
                            <m:t>    </m:t>
                          </m:r>
                          <m:acc>
                            <m:accPr>
                              <m:chr m:val="̇"/>
                              <m:ctrlPr>
                                <a:rPr lang="en-US" sz="2200" b="0" i="1" smtClean="0">
                                  <a:solidFill>
                                    <a:schemeClr val="bg2">
                                      <a:lumMod val="10000"/>
                                    </a:schemeClr>
                                  </a:solidFill>
                                  <a:latin typeface="Cambria Math" panose="02040503050406030204" pitchFamily="18" charset="0"/>
                                </a:rPr>
                              </m:ctrlPr>
                            </m:accPr>
                            <m:e>
                              <m:r>
                                <a:rPr lang="en-US" sz="2200" b="0" i="1" smtClean="0">
                                  <a:solidFill>
                                    <a:schemeClr val="bg2">
                                      <a:lumMod val="10000"/>
                                    </a:schemeClr>
                                  </a:solidFill>
                                  <a:latin typeface="Cambria Math"/>
                                </a:rPr>
                                <m:t>𝑏</m:t>
                              </m:r>
                            </m:e>
                          </m:acc>
                          <m:r>
                            <a:rPr lang="en-US" sz="2200" b="0" i="1" smtClean="0">
                              <a:solidFill>
                                <a:schemeClr val="bg2">
                                  <a:lumMod val="10000"/>
                                </a:schemeClr>
                              </a:solidFill>
                              <a:latin typeface="Cambria Math"/>
                            </a:rPr>
                            <m:t> = −</m:t>
                          </m:r>
                          <m:f>
                            <m:fPr>
                              <m:ctrlPr>
                                <a:rPr lang="en-US" sz="2200" b="0" i="1" smtClean="0">
                                  <a:solidFill>
                                    <a:schemeClr val="bg2">
                                      <a:lumMod val="10000"/>
                                    </a:schemeClr>
                                  </a:solidFill>
                                  <a:latin typeface="Cambria Math" panose="02040503050406030204" pitchFamily="18" charset="0"/>
                                </a:rPr>
                              </m:ctrlPr>
                            </m:fPr>
                            <m:num>
                              <m:r>
                                <a:rPr lang="en-US" sz="2200" b="0" i="1" smtClean="0">
                                  <a:solidFill>
                                    <a:schemeClr val="bg2">
                                      <a:lumMod val="10000"/>
                                    </a:schemeClr>
                                  </a:solidFill>
                                  <a:latin typeface="Cambria Math"/>
                                </a:rPr>
                                <m:t>𝑏</m:t>
                              </m:r>
                            </m:num>
                            <m:den>
                              <m:sSub>
                                <m:sSubPr>
                                  <m:ctrlPr>
                                    <a:rPr lang="en-US" sz="2200" b="0" i="1" smtClean="0">
                                      <a:solidFill>
                                        <a:schemeClr val="bg2">
                                          <a:lumMod val="10000"/>
                                        </a:schemeClr>
                                      </a:solidFill>
                                      <a:latin typeface="Cambria Math" panose="02040503050406030204" pitchFamily="18" charset="0"/>
                                    </a:rPr>
                                  </m:ctrlPr>
                                </m:sSubPr>
                                <m:e>
                                  <m:r>
                                    <a:rPr lang="en-US" sz="2200" b="0" i="1" smtClean="0">
                                      <a:solidFill>
                                        <a:schemeClr val="bg2">
                                          <a:lumMod val="10000"/>
                                        </a:schemeClr>
                                      </a:solidFill>
                                      <a:latin typeface="Cambria Math"/>
                                    </a:rPr>
                                    <m:t>𝑇</m:t>
                                  </m:r>
                                </m:e>
                                <m:sub>
                                  <m:r>
                                    <a:rPr lang="en-US" sz="2200" b="0" i="1" smtClean="0">
                                      <a:solidFill>
                                        <a:schemeClr val="bg2">
                                          <a:lumMod val="10000"/>
                                        </a:schemeClr>
                                      </a:solidFill>
                                      <a:latin typeface="Cambria Math"/>
                                    </a:rPr>
                                    <m:t>𝑐</m:t>
                                  </m:r>
                                </m:sub>
                              </m:sSub>
                            </m:den>
                          </m:f>
                          <m:r>
                            <a:rPr lang="en-US" sz="2200" b="0" i="1" smtClean="0">
                              <a:solidFill>
                                <a:schemeClr val="bg2">
                                  <a:lumMod val="10000"/>
                                </a:schemeClr>
                              </a:solidFill>
                              <a:latin typeface="Cambria Math"/>
                            </a:rPr>
                            <m:t> + </m:t>
                          </m:r>
                          <m:sSub>
                            <m:sSubPr>
                              <m:ctrlPr>
                                <a:rPr lang="en-US" sz="2200" b="0" i="1" smtClean="0">
                                  <a:solidFill>
                                    <a:schemeClr val="bg2">
                                      <a:lumMod val="10000"/>
                                    </a:schemeClr>
                                  </a:solidFill>
                                  <a:latin typeface="Cambria Math" panose="02040503050406030204" pitchFamily="18" charset="0"/>
                                </a:rPr>
                              </m:ctrlPr>
                            </m:sSubPr>
                            <m:e>
                              <m:r>
                                <a:rPr lang="en-US" sz="2200" b="0" i="1" smtClean="0">
                                  <a:solidFill>
                                    <a:schemeClr val="bg2">
                                      <a:lumMod val="10000"/>
                                    </a:schemeClr>
                                  </a:solidFill>
                                  <a:latin typeface="Cambria Math"/>
                                </a:rPr>
                                <m:t>𝜂</m:t>
                              </m:r>
                            </m:e>
                            <m:sub>
                              <m:r>
                                <a:rPr lang="en-US" sz="2200" b="0" i="1" smtClean="0">
                                  <a:solidFill>
                                    <a:schemeClr val="bg2">
                                      <a:lumMod val="10000"/>
                                    </a:schemeClr>
                                  </a:solidFill>
                                  <a:latin typeface="Cambria Math"/>
                                </a:rPr>
                                <m:t>𝑏</m:t>
                              </m:r>
                            </m:sub>
                          </m:sSub>
                          <m:r>
                            <a:rPr lang="en-US" sz="2200" b="0" i="1" smtClean="0">
                              <a:solidFill>
                                <a:schemeClr val="bg2">
                                  <a:lumMod val="10000"/>
                                </a:schemeClr>
                              </a:solidFill>
                              <a:latin typeface="Cambria Math"/>
                            </a:rPr>
                            <m:t>    </m:t>
                          </m:r>
                        </m:oMath>
                      </m:oMathPara>
                    </a14:m>
                    <a:endParaRPr lang="en-US" sz="2200" dirty="0">
                      <a:solidFill>
                        <a:schemeClr val="bg2">
                          <a:lumMod val="1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00400" y="1447800"/>
                    <a:ext cx="2671372" cy="792333"/>
                  </a:xfrm>
                  <a:prstGeom prst="rect">
                    <a:avLst/>
                  </a:prstGeom>
                  <a:blipFill rotWithShape="1">
                    <a:blip r:embed="rId4" cstate="print"/>
                    <a:stretch>
                      <a:fillRect/>
                    </a:stretch>
                  </a:blipFill>
                  <a:ln>
                    <a:noFill/>
                  </a:ln>
                </p:spPr>
                <p:txBody>
                  <a:bodyPr/>
                  <a:lstStyle/>
                  <a:p>
                    <a:r>
                      <a:rPr lang="en-US">
                        <a:noFill/>
                      </a:rPr>
                      <a:t> </a:t>
                    </a:r>
                  </a:p>
                </p:txBody>
              </p:sp>
            </mc:Fallback>
          </mc:AlternateContent>
          <p:sp>
            <p:nvSpPr>
              <p:cNvPr id="3" name="Oval 2"/>
              <p:cNvSpPr/>
              <p:nvPr/>
            </p:nvSpPr>
            <p:spPr>
              <a:xfrm>
                <a:off x="4372428" y="1843966"/>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87256" y="16764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52800" y="1447800"/>
                <a:ext cx="2362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6446884" y="1720726"/>
              <a:ext cx="1249316" cy="369332"/>
            </a:xfrm>
            <a:prstGeom prst="rect">
              <a:avLst/>
            </a:prstGeom>
            <a:noFill/>
          </p:spPr>
          <p:txBody>
            <a:bodyPr wrap="none" rtlCol="0">
              <a:spAutoFit/>
            </a:bodyPr>
            <a:lstStyle/>
            <a:p>
              <a:r>
                <a:rPr lang="en-US" dirty="0" smtClean="0">
                  <a:latin typeface="Calibri" pitchFamily="34" charset="0"/>
                </a:rPr>
                <a:t>Parameters</a:t>
              </a:r>
              <a:endParaRPr lang="en-US" dirty="0">
                <a:latin typeface="Calibri" pitchFamily="34" charset="0"/>
              </a:endParaRPr>
            </a:p>
          </p:txBody>
        </p:sp>
        <p:cxnSp>
          <p:nvCxnSpPr>
            <p:cNvPr id="13" name="Straight Arrow Connector 12"/>
            <p:cNvCxnSpPr>
              <a:stCxn id="14" idx="1"/>
              <a:endCxn id="11" idx="6"/>
            </p:cNvCxnSpPr>
            <p:nvPr/>
          </p:nvCxnSpPr>
          <p:spPr>
            <a:xfrm flipH="1" flipV="1">
              <a:off x="5544456" y="1905000"/>
              <a:ext cx="902428" cy="392"/>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087256" y="2895600"/>
            <a:ext cx="3657600" cy="3467100"/>
            <a:chOff x="5087256" y="2895600"/>
            <a:chExt cx="3657600" cy="3467100"/>
          </a:xfrm>
        </p:grpSpPr>
        <p:sp>
          <p:nvSpPr>
            <p:cNvPr id="9" name="Rectangle 8"/>
            <p:cNvSpPr/>
            <p:nvPr/>
          </p:nvSpPr>
          <p:spPr>
            <a:xfrm>
              <a:off x="5087256" y="2895600"/>
              <a:ext cx="3657600"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latin typeface="Calibri" pitchFamily="34" charset="0"/>
                </a:rPr>
                <a:t>MATLAB code</a:t>
              </a:r>
              <a:endParaRPr lang="en-US" b="1" dirty="0">
                <a:solidFill>
                  <a:schemeClr val="tx1">
                    <a:lumMod val="75000"/>
                    <a:lumOff val="25000"/>
                  </a:schemeClr>
                </a:solidFill>
                <a:latin typeface="Calibri" pitchFamily="34" charset="0"/>
              </a:endParaRPr>
            </a:p>
          </p:txBody>
        </p:sp>
        <p:sp>
          <p:nvSpPr>
            <p:cNvPr id="12" name="Rectangle 11"/>
            <p:cNvSpPr/>
            <p:nvPr/>
          </p:nvSpPr>
          <p:spPr>
            <a:xfrm>
              <a:off x="5087256" y="3352800"/>
              <a:ext cx="3657600" cy="3009900"/>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ourier New" pitchFamily="49" charset="0"/>
                  <a:cs typeface="Courier New" pitchFamily="49" charset="0"/>
                </a:rPr>
                <a:t>%% Bias drift</a:t>
              </a:r>
            </a:p>
            <a:p>
              <a:endParaRPr lang="en-US" sz="1000" dirty="0">
                <a:solidFill>
                  <a:schemeClr val="tx1"/>
                </a:solidFill>
                <a:latin typeface="Courier New" pitchFamily="49" charset="0"/>
                <a:cs typeface="Courier New" pitchFamily="49" charset="0"/>
              </a:endParaRPr>
            </a:p>
            <a:p>
              <a:r>
                <a:rPr lang="en-US" sz="1000" dirty="0">
                  <a:solidFill>
                    <a:schemeClr val="tx1"/>
                  </a:solidFill>
                  <a:latin typeface="Courier New" pitchFamily="49" charset="0"/>
                  <a:cs typeface="Courier New" pitchFamily="49" charset="0"/>
                </a:rPr>
                <a:t>b(1) = 0;</a:t>
              </a:r>
            </a:p>
            <a:p>
              <a:r>
                <a:rPr lang="en-US" sz="1000" dirty="0" err="1">
                  <a:solidFill>
                    <a:schemeClr val="tx1"/>
                  </a:solidFill>
                  <a:latin typeface="Courier New" pitchFamily="49" charset="0"/>
                  <a:cs typeface="Courier New" pitchFamily="49" charset="0"/>
                </a:rPr>
                <a:t>Tc</a:t>
              </a:r>
              <a:r>
                <a:rPr lang="en-US" sz="1000" dirty="0">
                  <a:solidFill>
                    <a:schemeClr val="tx1"/>
                  </a:solidFill>
                  <a:latin typeface="Courier New" pitchFamily="49" charset="0"/>
                  <a:cs typeface="Courier New" pitchFamily="49" charset="0"/>
                </a:rPr>
                <a:t> = 1000;</a:t>
              </a:r>
            </a:p>
            <a:p>
              <a:r>
                <a:rPr lang="en-US" sz="1000" dirty="0">
                  <a:solidFill>
                    <a:schemeClr val="tx1"/>
                  </a:solidFill>
                  <a:latin typeface="Courier New" pitchFamily="49" charset="0"/>
                  <a:cs typeface="Courier New" pitchFamily="49" charset="0"/>
                </a:rPr>
                <a:t>N = 10000;</a:t>
              </a:r>
            </a:p>
            <a:p>
              <a:endParaRPr lang="en-US" sz="1000" dirty="0">
                <a:solidFill>
                  <a:schemeClr val="tx1"/>
                </a:solidFill>
                <a:latin typeface="Courier New" pitchFamily="49" charset="0"/>
                <a:cs typeface="Courier New" pitchFamily="49" charset="0"/>
              </a:endParaRPr>
            </a:p>
            <a:p>
              <a:r>
                <a:rPr lang="en-US" sz="1000" dirty="0">
                  <a:solidFill>
                    <a:schemeClr val="tx1"/>
                  </a:solidFill>
                  <a:latin typeface="Courier New" pitchFamily="49" charset="0"/>
                  <a:cs typeface="Courier New" pitchFamily="49" charset="0"/>
                </a:rPr>
                <a:t>for(</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 = 2:1:N)</a:t>
              </a:r>
            </a:p>
            <a:p>
              <a:r>
                <a:rPr lang="en-US" sz="1000" dirty="0">
                  <a:solidFill>
                    <a:schemeClr val="tx1"/>
                  </a:solidFill>
                  <a:latin typeface="Courier New" pitchFamily="49" charset="0"/>
                  <a:cs typeface="Courier New" pitchFamily="49" charset="0"/>
                </a:rPr>
                <a:t>    </a:t>
              </a:r>
              <a:r>
                <a:rPr lang="en-US" sz="1000" dirty="0" err="1">
                  <a:solidFill>
                    <a:schemeClr val="tx1"/>
                  </a:solidFill>
                  <a:latin typeface="Courier New" pitchFamily="49" charset="0"/>
                  <a:cs typeface="Courier New" pitchFamily="49" charset="0"/>
                </a:rPr>
                <a:t>bdot</a:t>
              </a:r>
              <a:r>
                <a:rPr lang="en-US" sz="1000" dirty="0">
                  <a:solidFill>
                    <a:schemeClr val="tx1"/>
                  </a:solidFill>
                  <a:latin typeface="Courier New" pitchFamily="49" charset="0"/>
                  <a:cs typeface="Courier New" pitchFamily="49" charset="0"/>
                </a:rPr>
                <a:t>(</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 = (-1/</a:t>
              </a:r>
              <a:r>
                <a:rPr lang="en-US" sz="1000" dirty="0" err="1">
                  <a:solidFill>
                    <a:schemeClr val="tx1"/>
                  </a:solidFill>
                  <a:latin typeface="Courier New" pitchFamily="49" charset="0"/>
                  <a:cs typeface="Courier New" pitchFamily="49" charset="0"/>
                </a:rPr>
                <a:t>Tc</a:t>
              </a:r>
              <a:r>
                <a:rPr lang="en-US" sz="1000" dirty="0">
                  <a:solidFill>
                    <a:schemeClr val="tx1"/>
                  </a:solidFill>
                  <a:latin typeface="Courier New" pitchFamily="49" charset="0"/>
                  <a:cs typeface="Courier New" pitchFamily="49" charset="0"/>
                </a:rPr>
                <a:t>)*b(i-1) + 0.01*</a:t>
              </a:r>
              <a:r>
                <a:rPr lang="en-US" sz="1000" dirty="0" err="1">
                  <a:solidFill>
                    <a:schemeClr val="tx1"/>
                  </a:solidFill>
                  <a:latin typeface="Courier New" pitchFamily="49" charset="0"/>
                  <a:cs typeface="Courier New" pitchFamily="49" charset="0"/>
                </a:rPr>
                <a:t>randn</a:t>
              </a:r>
              <a:r>
                <a:rPr lang="en-US" sz="1000" dirty="0">
                  <a:solidFill>
                    <a:schemeClr val="tx1"/>
                  </a:solidFill>
                  <a:latin typeface="Courier New" pitchFamily="49" charset="0"/>
                  <a:cs typeface="Courier New" pitchFamily="49" charset="0"/>
                </a:rPr>
                <a:t>(1);</a:t>
              </a:r>
            </a:p>
            <a:p>
              <a:r>
                <a:rPr lang="en-US" sz="1000" dirty="0">
                  <a:solidFill>
                    <a:schemeClr val="tx1"/>
                  </a:solidFill>
                  <a:latin typeface="Courier New" pitchFamily="49" charset="0"/>
                  <a:cs typeface="Courier New" pitchFamily="49" charset="0"/>
                </a:rPr>
                <a:t>    b(</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 = b(i-1) + </a:t>
              </a:r>
              <a:r>
                <a:rPr lang="en-US" sz="1000" dirty="0" err="1">
                  <a:solidFill>
                    <a:schemeClr val="tx1"/>
                  </a:solidFill>
                  <a:latin typeface="Courier New" pitchFamily="49" charset="0"/>
                  <a:cs typeface="Courier New" pitchFamily="49" charset="0"/>
                </a:rPr>
                <a:t>bdot</a:t>
              </a:r>
              <a:r>
                <a:rPr lang="en-US" sz="1000" dirty="0">
                  <a:solidFill>
                    <a:schemeClr val="tx1"/>
                  </a:solidFill>
                  <a:latin typeface="Courier New" pitchFamily="49" charset="0"/>
                  <a:cs typeface="Courier New" pitchFamily="49" charset="0"/>
                </a:rPr>
                <a:t>(</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a:t>
              </a:r>
            </a:p>
            <a:p>
              <a:r>
                <a:rPr lang="en-US" sz="1000" dirty="0">
                  <a:solidFill>
                    <a:schemeClr val="tx1"/>
                  </a:solidFill>
                  <a:latin typeface="Courier New" pitchFamily="49" charset="0"/>
                  <a:cs typeface="Courier New" pitchFamily="49" charset="0"/>
                </a:rPr>
                <a:t>end</a:t>
              </a:r>
            </a:p>
            <a:p>
              <a:r>
                <a:rPr lang="en-US" sz="1000" dirty="0">
                  <a:solidFill>
                    <a:schemeClr val="tx1"/>
                  </a:solidFill>
                  <a:latin typeface="Courier New" pitchFamily="49" charset="0"/>
                  <a:cs typeface="Courier New" pitchFamily="49" charset="0"/>
                </a:rPr>
                <a:t>t = </a:t>
              </a:r>
              <a:r>
                <a:rPr lang="en-US" sz="1000" dirty="0" err="1">
                  <a:solidFill>
                    <a:schemeClr val="tx1"/>
                  </a:solidFill>
                  <a:latin typeface="Courier New" pitchFamily="49" charset="0"/>
                  <a:cs typeface="Courier New" pitchFamily="49" charset="0"/>
                </a:rPr>
                <a:t>linspace</a:t>
              </a:r>
              <a:r>
                <a:rPr lang="en-US" sz="1000" dirty="0">
                  <a:solidFill>
                    <a:schemeClr val="tx1"/>
                  </a:solidFill>
                  <a:latin typeface="Courier New" pitchFamily="49" charset="0"/>
                  <a:cs typeface="Courier New" pitchFamily="49" charset="0"/>
                </a:rPr>
                <a:t>(0,N,N);</a:t>
              </a:r>
            </a:p>
            <a:p>
              <a:r>
                <a:rPr lang="en-US" sz="1000" dirty="0">
                  <a:solidFill>
                    <a:schemeClr val="tx1"/>
                  </a:solidFill>
                  <a:latin typeface="Courier New" pitchFamily="49" charset="0"/>
                  <a:cs typeface="Courier New" pitchFamily="49" charset="0"/>
                </a:rPr>
                <a:t>plot(t,b,'Linewidth',3);</a:t>
              </a:r>
            </a:p>
            <a:p>
              <a:r>
                <a:rPr lang="en-US" sz="1000" dirty="0">
                  <a:solidFill>
                    <a:schemeClr val="tx1"/>
                  </a:solidFill>
                  <a:latin typeface="Courier New" pitchFamily="49" charset="0"/>
                  <a:cs typeface="Courier New" pitchFamily="49" charset="0"/>
                </a:rPr>
                <a:t>h = </a:t>
              </a:r>
              <a:r>
                <a:rPr lang="en-US" sz="1000" dirty="0" err="1">
                  <a:solidFill>
                    <a:schemeClr val="tx1"/>
                  </a:solidFill>
                  <a:latin typeface="Courier New" pitchFamily="49" charset="0"/>
                  <a:cs typeface="Courier New" pitchFamily="49" charset="0"/>
                </a:rPr>
                <a:t>xlabel</a:t>
              </a:r>
              <a:r>
                <a:rPr lang="en-US" sz="1000" dirty="0">
                  <a:solidFill>
                    <a:schemeClr val="tx1"/>
                  </a:solidFill>
                  <a:latin typeface="Courier New" pitchFamily="49" charset="0"/>
                  <a:cs typeface="Courier New" pitchFamily="49" charset="0"/>
                </a:rPr>
                <a:t>('Time (sec)');</a:t>
              </a:r>
            </a:p>
            <a:p>
              <a:r>
                <a:rPr lang="en-US" sz="1000" dirty="0">
                  <a:solidFill>
                    <a:schemeClr val="tx1"/>
                  </a:solidFill>
                  <a:latin typeface="Courier New" pitchFamily="49" charset="0"/>
                  <a:cs typeface="Courier New" pitchFamily="49" charset="0"/>
                </a:rPr>
                <a:t>set(h,'Fontsize',13);</a:t>
              </a:r>
            </a:p>
            <a:p>
              <a:r>
                <a:rPr lang="en-US" sz="1000" dirty="0">
                  <a:solidFill>
                    <a:schemeClr val="tx1"/>
                  </a:solidFill>
                  <a:latin typeface="Courier New" pitchFamily="49" charset="0"/>
                  <a:cs typeface="Courier New" pitchFamily="49" charset="0"/>
                </a:rPr>
                <a:t>h = </a:t>
              </a:r>
              <a:r>
                <a:rPr lang="en-US" sz="1000" dirty="0" err="1">
                  <a:solidFill>
                    <a:schemeClr val="tx1"/>
                  </a:solidFill>
                  <a:latin typeface="Courier New" pitchFamily="49" charset="0"/>
                  <a:cs typeface="Courier New" pitchFamily="49" charset="0"/>
                </a:rPr>
                <a:t>ylabel</a:t>
              </a:r>
              <a:r>
                <a:rPr lang="en-US" sz="1000" dirty="0">
                  <a:solidFill>
                    <a:schemeClr val="tx1"/>
                  </a:solidFill>
                  <a:latin typeface="Courier New" pitchFamily="49" charset="0"/>
                  <a:cs typeface="Courier New" pitchFamily="49" charset="0"/>
                </a:rPr>
                <a:t>('Noise magnitude (units)');</a:t>
              </a:r>
            </a:p>
            <a:p>
              <a:r>
                <a:rPr lang="en-US" sz="1000" dirty="0">
                  <a:solidFill>
                    <a:schemeClr val="tx1"/>
                  </a:solidFill>
                  <a:latin typeface="Courier New" pitchFamily="49" charset="0"/>
                  <a:cs typeface="Courier New" pitchFamily="49" charset="0"/>
                </a:rPr>
                <a:t>set(h,'Fontsize',13);</a:t>
              </a:r>
            </a:p>
            <a:p>
              <a:r>
                <a:rPr lang="en-US" sz="1000" dirty="0">
                  <a:solidFill>
                    <a:schemeClr val="tx1"/>
                  </a:solidFill>
                  <a:latin typeface="Courier New" pitchFamily="49" charset="0"/>
                  <a:cs typeface="Courier New" pitchFamily="49" charset="0"/>
                </a:rPr>
                <a:t>set(gca,'Fontsize',13);</a:t>
              </a:r>
            </a:p>
            <a:p>
              <a:r>
                <a:rPr lang="en-US" sz="1000" dirty="0">
                  <a:solidFill>
                    <a:schemeClr val="tx1"/>
                  </a:solidFill>
                  <a:latin typeface="Courier New" pitchFamily="49" charset="0"/>
                  <a:cs typeface="Courier New" pitchFamily="49" charset="0"/>
                </a:rPr>
                <a:t>grid on</a:t>
              </a:r>
              <a:r>
                <a:rPr lang="en-US" sz="1000" dirty="0" smtClean="0">
                  <a:solidFill>
                    <a:schemeClr val="tx1"/>
                  </a:solidFill>
                  <a:latin typeface="Courier New" pitchFamily="49" charset="0"/>
                  <a:cs typeface="Courier New" pitchFamily="49" charset="0"/>
                </a:rPr>
                <a:t>;</a:t>
              </a:r>
              <a:endParaRPr lang="en-US" sz="1000" dirty="0">
                <a:solidFill>
                  <a:schemeClr val="tx1"/>
                </a:solidFill>
                <a:latin typeface="Courier New" pitchFamily="49" charset="0"/>
                <a:cs typeface="Courier New" pitchFamily="49" charset="0"/>
              </a:endParaRPr>
            </a:p>
          </p:txBody>
        </p:sp>
      </p:grpSp>
    </p:spTree>
    <p:extLst>
      <p:ext uri="{BB962C8B-B14F-4D97-AF65-F5344CB8AC3E}">
        <p14:creationId xmlns:p14="http://schemas.microsoft.com/office/powerpoint/2010/main" val="27202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Content Placeholder 3"/>
          <p:cNvSpPr>
            <a:spLocks noGrp="1"/>
          </p:cNvSpPr>
          <p:nvPr>
            <p:ph idx="1"/>
          </p:nvPr>
        </p:nvSpPr>
        <p:spPr>
          <a:xfrm>
            <a:off x="228600" y="1752600"/>
            <a:ext cx="8482693" cy="4648200"/>
          </a:xfrm>
        </p:spPr>
        <p:txBody>
          <a:bodyPr>
            <a:normAutofit/>
          </a:bodyPr>
          <a:lstStyle/>
          <a:p>
            <a:pPr marL="68580" indent="0" algn="ctr">
              <a:buNone/>
            </a:pPr>
            <a:r>
              <a:rPr lang="en-US" sz="4800" dirty="0" smtClean="0"/>
              <a:t>What do you think the </a:t>
            </a:r>
            <a:r>
              <a:rPr lang="en-US" sz="4800" b="1" i="1" dirty="0" smtClean="0"/>
              <a:t>potential applications</a:t>
            </a:r>
            <a:r>
              <a:rPr lang="en-US" sz="4800" dirty="0" smtClean="0"/>
              <a:t> for noise modeling could be?</a:t>
            </a:r>
            <a:endParaRPr lang="en-US" sz="4800" dirty="0"/>
          </a:p>
        </p:txBody>
      </p:sp>
      <p:sp>
        <p:nvSpPr>
          <p:cNvPr id="6" name="Rectangle 5"/>
          <p:cNvSpPr/>
          <p:nvPr/>
        </p:nvSpPr>
        <p:spPr>
          <a:xfrm rot="5400000">
            <a:off x="7729964" y="1860057"/>
            <a:ext cx="2480166"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NOISE  MODELING</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409536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models can be useful</a:t>
            </a:r>
            <a:endParaRPr lang="en-US" dirty="0"/>
          </a:p>
        </p:txBody>
      </p:sp>
      <p:sp>
        <p:nvSpPr>
          <p:cNvPr id="4" name="Content Placeholder 3"/>
          <p:cNvSpPr>
            <a:spLocks noGrp="1"/>
          </p:cNvSpPr>
          <p:nvPr>
            <p:ph idx="1"/>
          </p:nvPr>
        </p:nvSpPr>
        <p:spPr/>
        <p:txBody>
          <a:bodyPr>
            <a:normAutofit/>
          </a:bodyPr>
          <a:lstStyle/>
          <a:p>
            <a:pPr>
              <a:buNone/>
            </a:pPr>
            <a:r>
              <a:rPr lang="en-US" b="1" dirty="0" smtClean="0"/>
              <a:t>Think of the sensing process</a:t>
            </a:r>
            <a:endParaRPr lang="en-US" b="1" dirty="0"/>
          </a:p>
        </p:txBody>
      </p:sp>
      <p:sp>
        <p:nvSpPr>
          <p:cNvPr id="6" name="Rectangle 5"/>
          <p:cNvSpPr/>
          <p:nvPr/>
        </p:nvSpPr>
        <p:spPr>
          <a:xfrm rot="5400000">
            <a:off x="7729964" y="1860057"/>
            <a:ext cx="2480166"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NOISE  MODELING</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5" name="Rectangle 4"/>
          <p:cNvSpPr/>
          <p:nvPr/>
        </p:nvSpPr>
        <p:spPr>
          <a:xfrm>
            <a:off x="228092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Environment</a:t>
            </a:r>
          </a:p>
          <a:p>
            <a:pPr algn="ctr"/>
            <a:r>
              <a:rPr lang="en-US" b="1" dirty="0" smtClean="0">
                <a:solidFill>
                  <a:schemeClr val="accent3">
                    <a:lumMod val="50000"/>
                  </a:schemeClr>
                </a:solidFill>
                <a:latin typeface="Calibri" pitchFamily="34" charset="0"/>
              </a:rPr>
              <a:t>(Other phenomena)</a:t>
            </a:r>
            <a:endParaRPr lang="en-US" b="1" dirty="0">
              <a:solidFill>
                <a:schemeClr val="accent3">
                  <a:lumMod val="50000"/>
                </a:schemeClr>
              </a:solidFill>
              <a:latin typeface="Calibri" pitchFamily="34" charset="0"/>
            </a:endParaRPr>
          </a:p>
        </p:txBody>
      </p:sp>
      <p:sp>
        <p:nvSpPr>
          <p:cNvPr id="14" name="Rectangle 13"/>
          <p:cNvSpPr/>
          <p:nvPr/>
        </p:nvSpPr>
        <p:spPr>
          <a:xfrm>
            <a:off x="445516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Sensor</a:t>
            </a:r>
            <a:endParaRPr lang="en-US" b="1" dirty="0">
              <a:solidFill>
                <a:schemeClr val="accent3">
                  <a:lumMod val="50000"/>
                </a:schemeClr>
              </a:solidFill>
              <a:latin typeface="Calibri" pitchFamily="34" charset="0"/>
            </a:endParaRPr>
          </a:p>
        </p:txBody>
      </p:sp>
      <p:sp>
        <p:nvSpPr>
          <p:cNvPr id="15" name="Rectangle 14"/>
          <p:cNvSpPr/>
          <p:nvPr/>
        </p:nvSpPr>
        <p:spPr>
          <a:xfrm>
            <a:off x="662940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Output</a:t>
            </a:r>
          </a:p>
          <a:p>
            <a:pPr algn="ctr"/>
            <a:r>
              <a:rPr lang="en-US" b="1" dirty="0" smtClean="0">
                <a:solidFill>
                  <a:schemeClr val="accent3">
                    <a:lumMod val="50000"/>
                  </a:schemeClr>
                </a:solidFill>
                <a:latin typeface="Calibri" pitchFamily="34" charset="0"/>
              </a:rPr>
              <a:t>(Sensed Signal)</a:t>
            </a:r>
            <a:endParaRPr lang="en-US" b="1" dirty="0">
              <a:solidFill>
                <a:schemeClr val="accent3">
                  <a:lumMod val="50000"/>
                </a:schemeClr>
              </a:solidFill>
              <a:latin typeface="Calibri" pitchFamily="34" charset="0"/>
            </a:endParaRPr>
          </a:p>
        </p:txBody>
      </p:sp>
      <p:sp>
        <p:nvSpPr>
          <p:cNvPr id="10" name="Rectangle 9"/>
          <p:cNvSpPr/>
          <p:nvPr/>
        </p:nvSpPr>
        <p:spPr>
          <a:xfrm>
            <a:off x="10668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Environment</a:t>
            </a:r>
          </a:p>
          <a:p>
            <a:pPr algn="ctr"/>
            <a:r>
              <a:rPr lang="en-US" b="1" dirty="0" smtClean="0">
                <a:solidFill>
                  <a:schemeClr val="accent3">
                    <a:lumMod val="50000"/>
                  </a:schemeClr>
                </a:solidFill>
                <a:latin typeface="Calibri" pitchFamily="34" charset="0"/>
              </a:rPr>
              <a:t>(Phenomenon)</a:t>
            </a:r>
            <a:endParaRPr lang="en-US" b="1" dirty="0">
              <a:solidFill>
                <a:schemeClr val="accent3">
                  <a:lumMod val="50000"/>
                </a:schemeClr>
              </a:solidFill>
              <a:latin typeface="Calibri" pitchFamily="34" charset="0"/>
            </a:endParaRPr>
          </a:p>
        </p:txBody>
      </p:sp>
      <p:cxnSp>
        <p:nvCxnSpPr>
          <p:cNvPr id="17" name="Straight Arrow Connector 16"/>
          <p:cNvCxnSpPr/>
          <p:nvPr/>
        </p:nvCxnSpPr>
        <p:spPr>
          <a:xfrm>
            <a:off x="163322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1980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36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models </a:t>
            </a:r>
            <a:r>
              <a:rPr lang="en-US" dirty="0" smtClean="0"/>
              <a:t>are useful </a:t>
            </a:r>
            <a:r>
              <a:rPr lang="en-US" dirty="0"/>
              <a:t>in signal filtering</a:t>
            </a:r>
          </a:p>
        </p:txBody>
      </p:sp>
      <p:sp>
        <p:nvSpPr>
          <p:cNvPr id="4" name="Content Placeholder 3"/>
          <p:cNvSpPr>
            <a:spLocks noGrp="1"/>
          </p:cNvSpPr>
          <p:nvPr>
            <p:ph idx="1"/>
          </p:nvPr>
        </p:nvSpPr>
        <p:spPr/>
        <p:txBody>
          <a:bodyPr>
            <a:normAutofit/>
          </a:bodyPr>
          <a:lstStyle/>
          <a:p>
            <a:r>
              <a:rPr lang="en-US" sz="2400" b="1" dirty="0"/>
              <a:t>Signal filtering or recovery</a:t>
            </a:r>
            <a:r>
              <a:rPr lang="en-US" sz="2400" dirty="0"/>
              <a:t>: E.g. Noise canceling hardware may utilize knowledge of noise models for signal filtering</a:t>
            </a:r>
            <a:endParaRPr lang="en-US" sz="2400" b="1" dirty="0"/>
          </a:p>
        </p:txBody>
      </p:sp>
      <p:sp>
        <p:nvSpPr>
          <p:cNvPr id="6" name="Rectangle 5"/>
          <p:cNvSpPr/>
          <p:nvPr/>
        </p:nvSpPr>
        <p:spPr>
          <a:xfrm rot="5400000">
            <a:off x="7729964" y="1860057"/>
            <a:ext cx="2480166"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NOISE  MODELING</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5" name="Rectangle 4"/>
          <p:cNvSpPr/>
          <p:nvPr/>
        </p:nvSpPr>
        <p:spPr>
          <a:xfrm>
            <a:off x="228092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Environment</a:t>
            </a:r>
          </a:p>
          <a:p>
            <a:pPr algn="ctr"/>
            <a:r>
              <a:rPr lang="en-US" b="1" dirty="0" smtClean="0">
                <a:solidFill>
                  <a:schemeClr val="accent3">
                    <a:lumMod val="50000"/>
                  </a:schemeClr>
                </a:solidFill>
                <a:latin typeface="Calibri" pitchFamily="34" charset="0"/>
              </a:rPr>
              <a:t>(Other phenomena)</a:t>
            </a:r>
            <a:endParaRPr lang="en-US" b="1" dirty="0">
              <a:solidFill>
                <a:schemeClr val="accent3">
                  <a:lumMod val="50000"/>
                </a:schemeClr>
              </a:solidFill>
              <a:latin typeface="Calibri" pitchFamily="34" charset="0"/>
            </a:endParaRPr>
          </a:p>
        </p:txBody>
      </p:sp>
      <p:sp>
        <p:nvSpPr>
          <p:cNvPr id="14" name="Rectangle 13"/>
          <p:cNvSpPr/>
          <p:nvPr/>
        </p:nvSpPr>
        <p:spPr>
          <a:xfrm>
            <a:off x="445516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Sensor</a:t>
            </a:r>
            <a:endParaRPr lang="en-US" b="1" dirty="0">
              <a:solidFill>
                <a:schemeClr val="accent3">
                  <a:lumMod val="50000"/>
                </a:schemeClr>
              </a:solidFill>
              <a:latin typeface="Calibri" pitchFamily="34" charset="0"/>
            </a:endParaRPr>
          </a:p>
        </p:txBody>
      </p:sp>
      <p:sp>
        <p:nvSpPr>
          <p:cNvPr id="15" name="Rectangle 14"/>
          <p:cNvSpPr/>
          <p:nvPr/>
        </p:nvSpPr>
        <p:spPr>
          <a:xfrm>
            <a:off x="662940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Output</a:t>
            </a:r>
          </a:p>
          <a:p>
            <a:pPr algn="ctr"/>
            <a:r>
              <a:rPr lang="en-US" b="1" dirty="0" smtClean="0">
                <a:solidFill>
                  <a:schemeClr val="accent3">
                    <a:lumMod val="50000"/>
                  </a:schemeClr>
                </a:solidFill>
                <a:latin typeface="Calibri" pitchFamily="34" charset="0"/>
              </a:rPr>
              <a:t>(Sensed Signal)</a:t>
            </a:r>
            <a:endParaRPr lang="en-US" b="1" dirty="0">
              <a:solidFill>
                <a:schemeClr val="accent3">
                  <a:lumMod val="50000"/>
                </a:schemeClr>
              </a:solidFill>
              <a:latin typeface="Calibri" pitchFamily="34" charset="0"/>
            </a:endParaRPr>
          </a:p>
        </p:txBody>
      </p:sp>
      <p:sp>
        <p:nvSpPr>
          <p:cNvPr id="10" name="Rectangle 9"/>
          <p:cNvSpPr/>
          <p:nvPr/>
        </p:nvSpPr>
        <p:spPr>
          <a:xfrm>
            <a:off x="10668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Environment</a:t>
            </a:r>
          </a:p>
          <a:p>
            <a:pPr algn="ctr"/>
            <a:r>
              <a:rPr lang="en-US" b="1" dirty="0" smtClean="0">
                <a:solidFill>
                  <a:schemeClr val="accent3">
                    <a:lumMod val="50000"/>
                  </a:schemeClr>
                </a:solidFill>
                <a:latin typeface="Calibri" pitchFamily="34" charset="0"/>
              </a:rPr>
              <a:t>(Phenomenon)</a:t>
            </a:r>
            <a:endParaRPr lang="en-US" b="1" dirty="0">
              <a:solidFill>
                <a:schemeClr val="accent3">
                  <a:lumMod val="50000"/>
                </a:schemeClr>
              </a:solidFill>
              <a:latin typeface="Calibri" pitchFamily="34" charset="0"/>
            </a:endParaRPr>
          </a:p>
        </p:txBody>
      </p:sp>
      <p:cxnSp>
        <p:nvCxnSpPr>
          <p:cNvPr id="17" name="Straight Arrow Connector 16"/>
          <p:cNvCxnSpPr/>
          <p:nvPr/>
        </p:nvCxnSpPr>
        <p:spPr>
          <a:xfrm>
            <a:off x="163322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1980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2" r="-1"/>
          <a:stretch/>
        </p:blipFill>
        <p:spPr bwMode="auto">
          <a:xfrm>
            <a:off x="6675120" y="4587491"/>
            <a:ext cx="2011680" cy="10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00880" y="4582569"/>
            <a:ext cx="2011680" cy="105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26640" y="4582569"/>
            <a:ext cx="2011680" cy="105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2" r="-1"/>
          <a:stretch/>
        </p:blipFill>
        <p:spPr bwMode="auto">
          <a:xfrm>
            <a:off x="152400" y="4587491"/>
            <a:ext cx="2011680" cy="10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98120" y="5729537"/>
            <a:ext cx="1920240" cy="3519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Perfect process</a:t>
            </a:r>
            <a:endParaRPr lang="en-US" sz="2000" dirty="0">
              <a:latin typeface="Calibri" pitchFamily="34" charset="0"/>
            </a:endParaRPr>
          </a:p>
        </p:txBody>
      </p:sp>
      <p:sp>
        <p:nvSpPr>
          <p:cNvPr id="21" name="Rectangle 20"/>
          <p:cNvSpPr/>
          <p:nvPr/>
        </p:nvSpPr>
        <p:spPr>
          <a:xfrm>
            <a:off x="2372360" y="5729537"/>
            <a:ext cx="1920240" cy="3519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Process noise</a:t>
            </a:r>
            <a:endParaRPr lang="en-US" sz="2000" dirty="0">
              <a:latin typeface="Calibri" pitchFamily="34" charset="0"/>
            </a:endParaRPr>
          </a:p>
        </p:txBody>
      </p:sp>
      <p:sp>
        <p:nvSpPr>
          <p:cNvPr id="22" name="Rectangle 21"/>
          <p:cNvSpPr/>
          <p:nvPr/>
        </p:nvSpPr>
        <p:spPr>
          <a:xfrm>
            <a:off x="4546600" y="5729537"/>
            <a:ext cx="1920240" cy="3519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Perfect sensor</a:t>
            </a:r>
            <a:endParaRPr lang="en-US" sz="2000" dirty="0">
              <a:latin typeface="Calibri" pitchFamily="34" charset="0"/>
            </a:endParaRPr>
          </a:p>
        </p:txBody>
      </p:sp>
      <p:sp>
        <p:nvSpPr>
          <p:cNvPr id="23" name="Rectangle 22"/>
          <p:cNvSpPr/>
          <p:nvPr/>
        </p:nvSpPr>
        <p:spPr>
          <a:xfrm>
            <a:off x="6720840" y="5729537"/>
            <a:ext cx="1920240" cy="3519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Signal recovery</a:t>
            </a:r>
            <a:endParaRPr lang="en-US" sz="2000" dirty="0">
              <a:latin typeface="Calibri" pitchFamily="34" charset="0"/>
            </a:endParaRPr>
          </a:p>
        </p:txBody>
      </p:sp>
      <p:cxnSp>
        <p:nvCxnSpPr>
          <p:cNvPr id="24" name="Straight Connector 23"/>
          <p:cNvCxnSpPr/>
          <p:nvPr/>
        </p:nvCxnSpPr>
        <p:spPr>
          <a:xfrm>
            <a:off x="6633210" y="2133600"/>
            <a:ext cx="0" cy="4181338"/>
          </a:xfrm>
          <a:prstGeom prst="line">
            <a:avLst/>
          </a:prstGeom>
          <a:ln w="285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33210" y="6314938"/>
            <a:ext cx="529590" cy="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614886" y="2138452"/>
            <a:ext cx="555081" cy="0"/>
          </a:xfrm>
          <a:prstGeom prst="straightConnector1">
            <a:avLst/>
          </a:prstGeom>
          <a:ln w="25400">
            <a:solidFill>
              <a:schemeClr val="accent3">
                <a:lumMod val="50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37805" y="6162538"/>
            <a:ext cx="1701395" cy="338554"/>
          </a:xfrm>
          <a:prstGeom prst="rect">
            <a:avLst/>
          </a:prstGeom>
          <a:noFill/>
        </p:spPr>
        <p:txBody>
          <a:bodyPr wrap="square" rtlCol="0">
            <a:spAutoFit/>
          </a:bodyPr>
          <a:lstStyle/>
          <a:p>
            <a:r>
              <a:rPr lang="en-US" sz="1600" b="1" dirty="0" smtClean="0">
                <a:solidFill>
                  <a:schemeClr val="accent3">
                    <a:lumMod val="50000"/>
                  </a:schemeClr>
                </a:solidFill>
                <a:latin typeface="Calibri" pitchFamily="34" charset="0"/>
              </a:rPr>
              <a:t>Signal processing</a:t>
            </a:r>
            <a:endParaRPr lang="en-US" sz="1600" b="1" dirty="0">
              <a:solidFill>
                <a:schemeClr val="accent3">
                  <a:lumMod val="50000"/>
                </a:schemeClr>
              </a:solidFill>
              <a:latin typeface="Calibri" pitchFamily="34" charset="0"/>
            </a:endParaRPr>
          </a:p>
        </p:txBody>
      </p:sp>
      <p:sp>
        <p:nvSpPr>
          <p:cNvPr id="28" name="TextBox 27"/>
          <p:cNvSpPr txBox="1"/>
          <p:nvPr/>
        </p:nvSpPr>
        <p:spPr>
          <a:xfrm>
            <a:off x="2395665" y="6138446"/>
            <a:ext cx="1871535" cy="584775"/>
          </a:xfrm>
          <a:prstGeom prst="rect">
            <a:avLst/>
          </a:prstGeom>
          <a:noFill/>
        </p:spPr>
        <p:txBody>
          <a:bodyPr wrap="square" rtlCol="0">
            <a:spAutoFit/>
          </a:bodyPr>
          <a:lstStyle/>
          <a:p>
            <a:pPr algn="ctr"/>
            <a:r>
              <a:rPr lang="en-US" sz="1600" b="1" dirty="0" smtClean="0">
                <a:latin typeface="Calibri" pitchFamily="34" charset="0"/>
              </a:rPr>
              <a:t>Noise due to extraneous signals</a:t>
            </a:r>
            <a:endParaRPr lang="en-US" sz="1600" b="1" dirty="0">
              <a:latin typeface="Calibri" pitchFamily="34" charset="0"/>
            </a:endParaRPr>
          </a:p>
        </p:txBody>
      </p:sp>
    </p:spTree>
    <p:extLst>
      <p:ext uri="{BB962C8B-B14F-4D97-AF65-F5344CB8AC3E}">
        <p14:creationId xmlns:p14="http://schemas.microsoft.com/office/powerpoint/2010/main" val="3104163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models </a:t>
            </a:r>
            <a:r>
              <a:rPr lang="en-US" dirty="0" smtClean="0"/>
              <a:t>are useful </a:t>
            </a:r>
            <a:r>
              <a:rPr lang="en-US" dirty="0"/>
              <a:t>in </a:t>
            </a:r>
            <a:r>
              <a:rPr lang="en-US" dirty="0" smtClean="0"/>
              <a:t>sensor selection</a:t>
            </a:r>
            <a:endParaRPr lang="en-US" dirty="0"/>
          </a:p>
        </p:txBody>
      </p:sp>
      <p:sp>
        <p:nvSpPr>
          <p:cNvPr id="4" name="Content Placeholder 3"/>
          <p:cNvSpPr>
            <a:spLocks noGrp="1"/>
          </p:cNvSpPr>
          <p:nvPr>
            <p:ph idx="1"/>
          </p:nvPr>
        </p:nvSpPr>
        <p:spPr/>
        <p:txBody>
          <a:bodyPr>
            <a:normAutofit/>
          </a:bodyPr>
          <a:lstStyle/>
          <a:p>
            <a:pPr>
              <a:buNone/>
            </a:pPr>
            <a:r>
              <a:rPr lang="en-US" sz="2400" b="1" dirty="0"/>
              <a:t>Sensor design, selection and performance mapping: </a:t>
            </a:r>
            <a:r>
              <a:rPr lang="en-US" sz="2400" b="1" dirty="0" smtClean="0"/>
              <a:t/>
            </a:r>
            <a:br>
              <a:rPr lang="en-US" sz="2400" b="1" dirty="0" smtClean="0"/>
            </a:br>
            <a:r>
              <a:rPr lang="en-US" sz="2400" dirty="0" smtClean="0"/>
              <a:t>Identifying </a:t>
            </a:r>
            <a:r>
              <a:rPr lang="en-US" sz="2400" dirty="0"/>
              <a:t>performance of various “virtual” sensors for a given sensing task requires knowledge of noise models</a:t>
            </a:r>
          </a:p>
          <a:p>
            <a:endParaRPr lang="en-US" sz="2400" b="1" dirty="0"/>
          </a:p>
        </p:txBody>
      </p:sp>
      <p:sp>
        <p:nvSpPr>
          <p:cNvPr id="6" name="Rectangle 5"/>
          <p:cNvSpPr/>
          <p:nvPr/>
        </p:nvSpPr>
        <p:spPr>
          <a:xfrm rot="5400000">
            <a:off x="7729964" y="1860057"/>
            <a:ext cx="2480166"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NOISE  MODELING</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5" name="Rectangle 4"/>
          <p:cNvSpPr/>
          <p:nvPr/>
        </p:nvSpPr>
        <p:spPr>
          <a:xfrm>
            <a:off x="228092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Environment</a:t>
            </a:r>
          </a:p>
          <a:p>
            <a:pPr algn="ctr"/>
            <a:r>
              <a:rPr lang="en-US" b="1" dirty="0" smtClean="0">
                <a:solidFill>
                  <a:schemeClr val="accent3">
                    <a:lumMod val="50000"/>
                  </a:schemeClr>
                </a:solidFill>
                <a:latin typeface="Calibri" pitchFamily="34" charset="0"/>
              </a:rPr>
              <a:t>(Other phenomena)</a:t>
            </a:r>
            <a:endParaRPr lang="en-US" b="1" dirty="0">
              <a:solidFill>
                <a:schemeClr val="accent3">
                  <a:lumMod val="50000"/>
                </a:schemeClr>
              </a:solidFill>
              <a:latin typeface="Calibri" pitchFamily="34" charset="0"/>
            </a:endParaRPr>
          </a:p>
        </p:txBody>
      </p:sp>
      <p:sp>
        <p:nvSpPr>
          <p:cNvPr id="15" name="Rectangle 14"/>
          <p:cNvSpPr/>
          <p:nvPr/>
        </p:nvSpPr>
        <p:spPr>
          <a:xfrm>
            <a:off x="662940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Output</a:t>
            </a:r>
          </a:p>
          <a:p>
            <a:pPr algn="ctr"/>
            <a:r>
              <a:rPr lang="en-US" b="1" dirty="0" smtClean="0">
                <a:solidFill>
                  <a:schemeClr val="accent3">
                    <a:lumMod val="50000"/>
                  </a:schemeClr>
                </a:solidFill>
                <a:latin typeface="Calibri" pitchFamily="34" charset="0"/>
              </a:rPr>
              <a:t>(Sensed Signal)</a:t>
            </a:r>
            <a:endParaRPr lang="en-US" b="1" dirty="0">
              <a:solidFill>
                <a:schemeClr val="accent3">
                  <a:lumMod val="50000"/>
                </a:schemeClr>
              </a:solidFill>
              <a:latin typeface="Calibri" pitchFamily="34" charset="0"/>
            </a:endParaRPr>
          </a:p>
        </p:txBody>
      </p:sp>
      <p:sp>
        <p:nvSpPr>
          <p:cNvPr id="10" name="Rectangle 9"/>
          <p:cNvSpPr/>
          <p:nvPr/>
        </p:nvSpPr>
        <p:spPr>
          <a:xfrm>
            <a:off x="106680" y="2228444"/>
            <a:ext cx="2103120" cy="2286000"/>
          </a:xfrm>
          <a:prstGeom prst="rect">
            <a:avLst/>
          </a:prstGeom>
          <a:gradFill flip="none" rotWithShape="1">
            <a:gsLst>
              <a:gs pos="0">
                <a:schemeClr val="bg1"/>
              </a:gs>
              <a:gs pos="62000">
                <a:schemeClr val="accent3">
                  <a:lumMod val="40000"/>
                  <a:lumOff val="60000"/>
                </a:schemeClr>
              </a:gs>
              <a:gs pos="100000">
                <a:schemeClr val="accent3">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Environment</a:t>
            </a:r>
          </a:p>
          <a:p>
            <a:pPr algn="ctr"/>
            <a:r>
              <a:rPr lang="en-US" b="1" dirty="0" smtClean="0">
                <a:solidFill>
                  <a:schemeClr val="accent3">
                    <a:lumMod val="50000"/>
                  </a:schemeClr>
                </a:solidFill>
                <a:latin typeface="Calibri" pitchFamily="34" charset="0"/>
              </a:rPr>
              <a:t>(Phenomenon)</a:t>
            </a:r>
            <a:endParaRPr lang="en-US" b="1" dirty="0">
              <a:solidFill>
                <a:schemeClr val="accent3">
                  <a:lumMod val="50000"/>
                </a:schemeClr>
              </a:solidFill>
              <a:latin typeface="Calibri" pitchFamily="34" charset="0"/>
            </a:endParaRPr>
          </a:p>
        </p:txBody>
      </p:sp>
      <p:cxnSp>
        <p:nvCxnSpPr>
          <p:cNvPr id="17" name="Straight Arrow Connector 16"/>
          <p:cNvCxnSpPr/>
          <p:nvPr/>
        </p:nvCxnSpPr>
        <p:spPr>
          <a:xfrm>
            <a:off x="163322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19800" y="3962400"/>
            <a:ext cx="1295400" cy="0"/>
          </a:xfrm>
          <a:prstGeom prst="straightConnector1">
            <a:avLst/>
          </a:prstGeom>
          <a:ln w="50800">
            <a:solidFill>
              <a:schemeClr val="accent3">
                <a:lumMod val="50000"/>
              </a:schemeClr>
            </a:solidFill>
            <a:tailEnd type="triangle" w="sm" len="lg"/>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00880" y="4582569"/>
            <a:ext cx="2011680" cy="105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92" r="-1"/>
          <a:stretch/>
        </p:blipFill>
        <p:spPr bwMode="auto">
          <a:xfrm>
            <a:off x="152400" y="4587491"/>
            <a:ext cx="2011680" cy="10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198120" y="5729537"/>
            <a:ext cx="192024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Perfect process</a:t>
            </a:r>
            <a:endParaRPr lang="en-US" sz="2000" dirty="0">
              <a:latin typeface="Calibri" pitchFamily="34" charset="0"/>
            </a:endParaRPr>
          </a:p>
        </p:txBody>
      </p:sp>
      <p:sp>
        <p:nvSpPr>
          <p:cNvPr id="21" name="Rectangle 20"/>
          <p:cNvSpPr/>
          <p:nvPr/>
        </p:nvSpPr>
        <p:spPr>
          <a:xfrm>
            <a:off x="2372360" y="5729537"/>
            <a:ext cx="192024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Perfect environs</a:t>
            </a:r>
            <a:endParaRPr lang="en-US" sz="2000" dirty="0">
              <a:latin typeface="Calibri" pitchFamily="34" charset="0"/>
            </a:endParaRPr>
          </a:p>
        </p:txBody>
      </p:sp>
      <p:sp>
        <p:nvSpPr>
          <p:cNvPr id="22" name="Rectangle 21"/>
          <p:cNvSpPr/>
          <p:nvPr/>
        </p:nvSpPr>
        <p:spPr>
          <a:xfrm>
            <a:off x="4546600" y="5729537"/>
            <a:ext cx="192024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‘Virtual’ sensors</a:t>
            </a:r>
            <a:endParaRPr lang="en-US" sz="2000" dirty="0">
              <a:latin typeface="Calibri" pitchFamily="34" charset="0"/>
            </a:endParaRPr>
          </a:p>
        </p:txBody>
      </p:sp>
      <p:sp>
        <p:nvSpPr>
          <p:cNvPr id="23" name="Rectangle 22"/>
          <p:cNvSpPr/>
          <p:nvPr/>
        </p:nvSpPr>
        <p:spPr>
          <a:xfrm>
            <a:off x="6705600" y="4953000"/>
            <a:ext cx="210312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Calibri" pitchFamily="34" charset="0"/>
              </a:rPr>
              <a:t>Performance metric</a:t>
            </a:r>
            <a:endParaRPr lang="en-US" sz="2000" dirty="0">
              <a:latin typeface="Calibri" pitchFamily="34" charset="0"/>
            </a:endParaRPr>
          </a:p>
        </p:txBody>
      </p:sp>
      <p:sp>
        <p:nvSpPr>
          <p:cNvPr id="28" name="TextBox 27"/>
          <p:cNvSpPr txBox="1"/>
          <p:nvPr/>
        </p:nvSpPr>
        <p:spPr>
          <a:xfrm>
            <a:off x="4563130" y="6138446"/>
            <a:ext cx="1871535" cy="584775"/>
          </a:xfrm>
          <a:prstGeom prst="rect">
            <a:avLst/>
          </a:prstGeom>
          <a:noFill/>
        </p:spPr>
        <p:txBody>
          <a:bodyPr wrap="square" rtlCol="0">
            <a:spAutoFit/>
          </a:bodyPr>
          <a:lstStyle/>
          <a:p>
            <a:pPr algn="ctr"/>
            <a:r>
              <a:rPr lang="en-US" sz="1600" b="1" dirty="0" smtClean="0">
                <a:latin typeface="Calibri" pitchFamily="34" charset="0"/>
              </a:rPr>
              <a:t>Varying degrees of measurement noise</a:t>
            </a:r>
            <a:endParaRPr lang="en-US" sz="1600" b="1" dirty="0">
              <a:latin typeface="Calibri" pitchFamily="34" charset="0"/>
            </a:endParaRPr>
          </a:p>
        </p:txBody>
      </p:sp>
      <p:pic>
        <p:nvPicPr>
          <p:cNvPr id="2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92" r="-1"/>
          <a:stretch/>
        </p:blipFill>
        <p:spPr bwMode="auto">
          <a:xfrm>
            <a:off x="2331720" y="4572000"/>
            <a:ext cx="2011680" cy="10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4480560" y="2252246"/>
            <a:ext cx="2011680" cy="414754"/>
          </a:xfrm>
          <a:prstGeom prst="rect">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Sensor 1</a:t>
            </a:r>
            <a:endParaRPr lang="en-US" b="1" dirty="0">
              <a:solidFill>
                <a:schemeClr val="accent3">
                  <a:lumMod val="50000"/>
                </a:schemeClr>
              </a:solidFill>
              <a:latin typeface="Calibri" pitchFamily="34" charset="0"/>
            </a:endParaRPr>
          </a:p>
        </p:txBody>
      </p:sp>
      <p:sp>
        <p:nvSpPr>
          <p:cNvPr id="31" name="Rectangle 30"/>
          <p:cNvSpPr/>
          <p:nvPr/>
        </p:nvSpPr>
        <p:spPr>
          <a:xfrm>
            <a:off x="4495800" y="2785646"/>
            <a:ext cx="2011680" cy="414754"/>
          </a:xfrm>
          <a:prstGeom prst="rect">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Sensor 2</a:t>
            </a:r>
            <a:endParaRPr lang="en-US" b="1" dirty="0">
              <a:solidFill>
                <a:schemeClr val="accent3">
                  <a:lumMod val="50000"/>
                </a:schemeClr>
              </a:solidFill>
              <a:latin typeface="Calibri" pitchFamily="34" charset="0"/>
            </a:endParaRPr>
          </a:p>
        </p:txBody>
      </p:sp>
      <p:sp>
        <p:nvSpPr>
          <p:cNvPr id="32" name="Rectangle 31"/>
          <p:cNvSpPr/>
          <p:nvPr/>
        </p:nvSpPr>
        <p:spPr>
          <a:xfrm>
            <a:off x="4511040" y="3319046"/>
            <a:ext cx="2011680" cy="414754"/>
          </a:xfrm>
          <a:prstGeom prst="rect">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Sensor 3</a:t>
            </a:r>
            <a:endParaRPr lang="en-US" b="1" dirty="0">
              <a:solidFill>
                <a:schemeClr val="accent3">
                  <a:lumMod val="50000"/>
                </a:schemeClr>
              </a:solidFill>
              <a:latin typeface="Calibri" pitchFamily="34" charset="0"/>
            </a:endParaRPr>
          </a:p>
        </p:txBody>
      </p:sp>
      <p:sp>
        <p:nvSpPr>
          <p:cNvPr id="33" name="Rectangle 32"/>
          <p:cNvSpPr/>
          <p:nvPr/>
        </p:nvSpPr>
        <p:spPr>
          <a:xfrm>
            <a:off x="4511040" y="4081046"/>
            <a:ext cx="2011680" cy="414754"/>
          </a:xfrm>
          <a:prstGeom prst="rect">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50000"/>
                  </a:schemeClr>
                </a:solidFill>
                <a:latin typeface="Calibri" pitchFamily="34" charset="0"/>
              </a:rPr>
              <a:t>Sensor N</a:t>
            </a:r>
            <a:endParaRPr lang="en-US" b="1" dirty="0">
              <a:solidFill>
                <a:schemeClr val="accent3">
                  <a:lumMod val="50000"/>
                </a:schemeClr>
              </a:solidFill>
              <a:latin typeface="Calibri" pitchFamily="34" charset="0"/>
            </a:endParaRPr>
          </a:p>
        </p:txBody>
      </p:sp>
    </p:spTree>
    <p:extLst>
      <p:ext uri="{BB962C8B-B14F-4D97-AF65-F5344CB8AC3E}">
        <p14:creationId xmlns:p14="http://schemas.microsoft.com/office/powerpoint/2010/main" val="121798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able to answer these questions…</a:t>
            </a:r>
            <a:endParaRPr lang="en-US" dirty="0"/>
          </a:p>
        </p:txBody>
      </p:sp>
      <p:sp>
        <p:nvSpPr>
          <p:cNvPr id="3" name="Content Placeholder 2"/>
          <p:cNvSpPr>
            <a:spLocks noGrp="1"/>
          </p:cNvSpPr>
          <p:nvPr>
            <p:ph idx="1"/>
          </p:nvPr>
        </p:nvSpPr>
        <p:spPr/>
        <p:txBody>
          <a:bodyPr/>
          <a:lstStyle/>
          <a:p>
            <a:pPr marL="68580" indent="0">
              <a:buNone/>
            </a:pPr>
            <a:r>
              <a:rPr lang="en-US" sz="1800" b="1" dirty="0" smtClean="0">
                <a:solidFill>
                  <a:schemeClr val="bg1">
                    <a:lumMod val="75000"/>
                  </a:schemeClr>
                </a:solidFill>
              </a:rPr>
              <a:t>PART I: MOTIVATION</a:t>
            </a:r>
          </a:p>
          <a:p>
            <a:r>
              <a:rPr lang="en-US" sz="2800" dirty="0" smtClean="0">
                <a:solidFill>
                  <a:schemeClr val="bg1">
                    <a:lumMod val="75000"/>
                  </a:schemeClr>
                </a:solidFill>
              </a:rPr>
              <a:t>What is noise?</a:t>
            </a:r>
          </a:p>
          <a:p>
            <a:r>
              <a:rPr lang="en-US" sz="2800" dirty="0" smtClean="0">
                <a:solidFill>
                  <a:schemeClr val="bg1">
                    <a:lumMod val="75000"/>
                  </a:schemeClr>
                </a:solidFill>
              </a:rPr>
              <a:t>What is noise modeling and why is it required?</a:t>
            </a:r>
          </a:p>
          <a:p>
            <a:pPr marL="68580" indent="0">
              <a:spcBef>
                <a:spcPts val="2400"/>
              </a:spcBef>
              <a:buNone/>
            </a:pPr>
            <a:r>
              <a:rPr lang="en-US" sz="1800" b="1" dirty="0"/>
              <a:t>PART </a:t>
            </a:r>
            <a:r>
              <a:rPr lang="en-US" sz="1800" b="1" dirty="0" smtClean="0"/>
              <a:t>II: BASICS</a:t>
            </a:r>
          </a:p>
          <a:p>
            <a:r>
              <a:rPr lang="en-US" sz="2800" dirty="0" smtClean="0"/>
              <a:t>How is noise characterized?</a:t>
            </a:r>
          </a:p>
          <a:p>
            <a:r>
              <a:rPr lang="en-US" sz="2800" dirty="0" smtClean="0"/>
              <a:t>How is noise in sensors quantified?</a:t>
            </a:r>
          </a:p>
          <a:p>
            <a:pPr marL="68580" indent="0">
              <a:spcBef>
                <a:spcPts val="2400"/>
              </a:spcBef>
              <a:buNone/>
            </a:pPr>
            <a:r>
              <a:rPr lang="en-US" sz="1800" b="1" dirty="0">
                <a:solidFill>
                  <a:schemeClr val="bg1">
                    <a:lumMod val="75000"/>
                  </a:schemeClr>
                </a:solidFill>
              </a:rPr>
              <a:t>PART </a:t>
            </a:r>
            <a:r>
              <a:rPr lang="en-US" sz="1800" b="1" dirty="0" smtClean="0">
                <a:solidFill>
                  <a:schemeClr val="bg1">
                    <a:lumMod val="75000"/>
                  </a:schemeClr>
                </a:solidFill>
              </a:rPr>
              <a:t>III: ALLAN VARIANCE ANALYSIS</a:t>
            </a:r>
          </a:p>
          <a:p>
            <a:r>
              <a:rPr lang="en-US" sz="2800" dirty="0" smtClean="0">
                <a:solidFill>
                  <a:schemeClr val="bg1">
                    <a:lumMod val="75000"/>
                  </a:schemeClr>
                </a:solidFill>
              </a:rPr>
              <a:t>What is Allan Variance?</a:t>
            </a:r>
          </a:p>
          <a:p>
            <a:r>
              <a:rPr lang="en-US" sz="2800" dirty="0" smtClean="0">
                <a:solidFill>
                  <a:schemeClr val="bg1">
                    <a:lumMod val="75000"/>
                  </a:schemeClr>
                </a:solidFill>
              </a:rPr>
              <a:t>How can it be used to specify sensor characteristics?</a:t>
            </a:r>
          </a:p>
          <a:p>
            <a:endParaRPr lang="en-US" sz="2800" dirty="0" smtClean="0">
              <a:solidFill>
                <a:schemeClr val="bg1">
                  <a:lumMod val="75000"/>
                </a:schemeClr>
              </a:solidFill>
            </a:endParaRPr>
          </a:p>
          <a:p>
            <a:endParaRPr lang="en-US" sz="2800" dirty="0" smtClean="0">
              <a:solidFill>
                <a:schemeClr val="bg1">
                  <a:lumMod val="75000"/>
                </a:schemeClr>
              </a:solidFill>
            </a:endParaRPr>
          </a:p>
          <a:p>
            <a:endParaRPr lang="en-US" sz="2800" dirty="0" smtClean="0"/>
          </a:p>
        </p:txBody>
      </p:sp>
    </p:spTree>
    <p:extLst>
      <p:ext uri="{BB962C8B-B14F-4D97-AF65-F5344CB8AC3E}">
        <p14:creationId xmlns:p14="http://schemas.microsoft.com/office/powerpoint/2010/main" val="3542554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Content Placeholder 3"/>
          <p:cNvSpPr>
            <a:spLocks noGrp="1"/>
          </p:cNvSpPr>
          <p:nvPr>
            <p:ph idx="1"/>
          </p:nvPr>
        </p:nvSpPr>
        <p:spPr>
          <a:xfrm>
            <a:off x="228600" y="2362200"/>
            <a:ext cx="8482693" cy="4038600"/>
          </a:xfrm>
        </p:spPr>
        <p:txBody>
          <a:bodyPr>
            <a:normAutofit/>
          </a:bodyPr>
          <a:lstStyle/>
          <a:p>
            <a:pPr marL="68580" indent="0" algn="ctr">
              <a:buNone/>
            </a:pPr>
            <a:r>
              <a:rPr lang="en-US" sz="4800" dirty="0" smtClean="0"/>
              <a:t>Can you think of some tools used to </a:t>
            </a:r>
            <a:r>
              <a:rPr lang="en-US" sz="4800" b="1" i="1" dirty="0" smtClean="0"/>
              <a:t>characterize noise</a:t>
            </a:r>
            <a:r>
              <a:rPr lang="en-US" sz="4800" dirty="0" smtClean="0"/>
              <a:t>?</a:t>
            </a:r>
          </a:p>
          <a:p>
            <a:pPr marL="68580" indent="0" algn="ctr">
              <a:buNone/>
            </a:pPr>
            <a:endParaRPr lang="en-US" sz="4800" dirty="0" smtClean="0"/>
          </a:p>
        </p:txBody>
      </p:sp>
      <p:sp>
        <p:nvSpPr>
          <p:cNvPr id="6" name="Rectangle 5"/>
          <p:cNvSpPr/>
          <p:nvPr/>
        </p:nvSpPr>
        <p:spPr>
          <a:xfrm rot="5400000">
            <a:off x="7541615" y="2039792"/>
            <a:ext cx="2856872" cy="261610"/>
          </a:xfrm>
          <a:prstGeom prst="rect">
            <a:avLst/>
          </a:prstGeom>
        </p:spPr>
        <p:txBody>
          <a:bodyPr wrap="none">
            <a:spAutoFit/>
          </a:bodyPr>
          <a:lstStyle/>
          <a:p>
            <a:r>
              <a:rPr lang="en-US" sz="1100" b="1" dirty="0" smtClean="0">
                <a:ln w="3175">
                  <a:solidFill>
                    <a:srgbClr val="9FB8CD">
                      <a:lumMod val="40000"/>
                      <a:lumOff val="60000"/>
                    </a:srgbClr>
                  </a:solidFill>
                </a:ln>
                <a:solidFill>
                  <a:srgbClr val="9FB8CD">
                    <a:lumMod val="75000"/>
                  </a:srgbClr>
                </a:solidFill>
                <a:latin typeface="Arial Rounded MT Bold" pitchFamily="34" charset="0"/>
              </a:rPr>
              <a:t>BASICS:  NOISE  CHARACTERIZATION</a:t>
            </a:r>
            <a:endParaRPr lang="en-US" sz="1200" b="1" dirty="0">
              <a:ln w="3175">
                <a:solidFill>
                  <a:srgbClr val="9FB8CD">
                    <a:lumMod val="40000"/>
                    <a:lumOff val="60000"/>
                  </a:srgbClr>
                </a:solidFill>
              </a:ln>
              <a:solidFill>
                <a:srgbClr val="9FB8CD">
                  <a:lumMod val="75000"/>
                </a:srgbClr>
              </a:solidFill>
              <a:latin typeface="Arial Rounded MT Bold" pitchFamily="34" charset="0"/>
            </a:endParaRPr>
          </a:p>
        </p:txBody>
      </p:sp>
    </p:spTree>
    <p:extLst>
      <p:ext uri="{BB962C8B-B14F-4D97-AF65-F5344CB8AC3E}">
        <p14:creationId xmlns:p14="http://schemas.microsoft.com/office/powerpoint/2010/main" val="318459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randomwalk.jpg"/>
          <p:cNvPicPr>
            <a:picLocks noChangeAspect="1"/>
          </p:cNvPicPr>
          <p:nvPr/>
        </p:nvPicPr>
        <p:blipFill>
          <a:blip r:embed="rId3" cstate="print"/>
          <a:stretch>
            <a:fillRect/>
          </a:stretch>
        </p:blipFill>
        <p:spPr>
          <a:xfrm>
            <a:off x="5267325" y="3667125"/>
            <a:ext cx="3048000" cy="2286000"/>
          </a:xfrm>
          <a:prstGeom prst="rect">
            <a:avLst/>
          </a:prstGeom>
        </p:spPr>
      </p:pic>
      <p:pic>
        <p:nvPicPr>
          <p:cNvPr id="62" name="Picture 61" descr="randomwalksubs.jpg"/>
          <p:cNvPicPr>
            <a:picLocks noChangeAspect="1"/>
          </p:cNvPicPr>
          <p:nvPr/>
        </p:nvPicPr>
        <p:blipFill>
          <a:blip r:embed="rId4" cstate="print"/>
          <a:stretch>
            <a:fillRect/>
          </a:stretch>
        </p:blipFill>
        <p:spPr>
          <a:xfrm>
            <a:off x="847725" y="3667125"/>
            <a:ext cx="3048000" cy="2286000"/>
          </a:xfrm>
          <a:prstGeom prst="rect">
            <a:avLst/>
          </a:prstGeom>
        </p:spPr>
      </p:pic>
      <p:pic>
        <p:nvPicPr>
          <p:cNvPr id="61" name="Picture 60" descr="sinwavesubs.jpg"/>
          <p:cNvPicPr>
            <a:picLocks noChangeAspect="1"/>
          </p:cNvPicPr>
          <p:nvPr/>
        </p:nvPicPr>
        <p:blipFill>
          <a:blip r:embed="rId5" cstate="print"/>
          <a:stretch>
            <a:fillRect/>
          </a:stretch>
        </p:blipFill>
        <p:spPr>
          <a:xfrm>
            <a:off x="838202" y="919711"/>
            <a:ext cx="3048000" cy="2286000"/>
          </a:xfrm>
          <a:prstGeom prst="rect">
            <a:avLst/>
          </a:prstGeom>
        </p:spPr>
      </p:pic>
      <p:sp>
        <p:nvSpPr>
          <p:cNvPr id="2" name="Title 1"/>
          <p:cNvSpPr>
            <a:spLocks noGrp="1"/>
          </p:cNvSpPr>
          <p:nvPr>
            <p:ph type="title"/>
          </p:nvPr>
        </p:nvSpPr>
        <p:spPr/>
        <p:txBody>
          <a:bodyPr/>
          <a:lstStyle/>
          <a:p>
            <a:r>
              <a:rPr lang="en-US" dirty="0" smtClean="0"/>
              <a:t>What is autocorrelation?</a:t>
            </a:r>
            <a:endParaRPr lang="en-US" dirty="0"/>
          </a:p>
        </p:txBody>
      </p:sp>
      <p:sp>
        <p:nvSpPr>
          <p:cNvPr id="3" name="Content Placeholder 2"/>
          <p:cNvSpPr>
            <a:spLocks noGrp="1"/>
          </p:cNvSpPr>
          <p:nvPr>
            <p:ph idx="1"/>
          </p:nvPr>
        </p:nvSpPr>
        <p:spPr/>
        <p:txBody>
          <a:bodyPr/>
          <a:lstStyle/>
          <a:p>
            <a:endParaRPr lang="en-US"/>
          </a:p>
        </p:txBody>
      </p:sp>
      <p:pic>
        <p:nvPicPr>
          <p:cNvPr id="8" name="Picture 7" descr="sinwave.jpg"/>
          <p:cNvPicPr>
            <a:picLocks noChangeAspect="1"/>
          </p:cNvPicPr>
          <p:nvPr/>
        </p:nvPicPr>
        <p:blipFill>
          <a:blip r:embed="rId6" cstate="print"/>
          <a:stretch>
            <a:fillRect/>
          </a:stretch>
        </p:blipFill>
        <p:spPr>
          <a:xfrm>
            <a:off x="5257800" y="914400"/>
            <a:ext cx="3048000" cy="2286000"/>
          </a:xfrm>
          <a:prstGeom prst="rect">
            <a:avLst/>
          </a:prstGeom>
        </p:spPr>
      </p:pic>
      <p:sp>
        <p:nvSpPr>
          <p:cNvPr id="29" name="Right Arrow 28"/>
          <p:cNvSpPr/>
          <p:nvPr/>
        </p:nvSpPr>
        <p:spPr>
          <a:xfrm>
            <a:off x="4129314" y="1248229"/>
            <a:ext cx="838200"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4172858" y="4049485"/>
            <a:ext cx="838200"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562" y="3200400"/>
            <a:ext cx="9137438" cy="400110"/>
          </a:xfrm>
          <a:prstGeom prst="rect">
            <a:avLst/>
          </a:prstGeom>
          <a:noFill/>
        </p:spPr>
        <p:txBody>
          <a:bodyPr wrap="square" rtlCol="0">
            <a:spAutoFit/>
          </a:bodyPr>
          <a:lstStyle/>
          <a:p>
            <a:pPr algn="ctr"/>
            <a:r>
              <a:rPr lang="en-US" sz="2000" dirty="0" smtClean="0">
                <a:latin typeface="Calibri" pitchFamily="34" charset="0"/>
                <a:cs typeface="Calibri" pitchFamily="34" charset="0"/>
              </a:rPr>
              <a:t>As you change the data’s phase, how probable is correlation with the original data?</a:t>
            </a:r>
            <a:endParaRPr lang="en-US" sz="2000" dirty="0">
              <a:latin typeface="Calibri" pitchFamily="34" charset="0"/>
              <a:cs typeface="Calibri" pitchFamily="34" charset="0"/>
            </a:endParaRPr>
          </a:p>
        </p:txBody>
      </p:sp>
      <p:sp>
        <p:nvSpPr>
          <p:cNvPr id="36" name="Oval 35"/>
          <p:cNvSpPr/>
          <p:nvPr/>
        </p:nvSpPr>
        <p:spPr>
          <a:xfrm>
            <a:off x="1581150" y="291465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907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68550" y="290195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3155950" y="29083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H="1">
            <a:off x="1644650" y="1955800"/>
            <a:ext cx="165100" cy="8953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873250" y="1955800"/>
            <a:ext cx="463550" cy="8890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17700" y="1898650"/>
            <a:ext cx="1187450" cy="95885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327275" y="391477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2035175" y="4994275"/>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Arrow Connector 53"/>
          <p:cNvCxnSpPr/>
          <p:nvPr/>
        </p:nvCxnSpPr>
        <p:spPr>
          <a:xfrm flipH="1">
            <a:off x="2111375" y="4060825"/>
            <a:ext cx="222250" cy="8636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846285" y="1785257"/>
            <a:ext cx="1480458" cy="1015663"/>
          </a:xfrm>
          <a:prstGeom prst="rect">
            <a:avLst/>
          </a:prstGeom>
          <a:noFill/>
        </p:spPr>
        <p:txBody>
          <a:bodyPr wrap="square" rtlCol="0">
            <a:spAutoFit/>
          </a:bodyPr>
          <a:lstStyle/>
          <a:p>
            <a:pPr algn="ctr"/>
            <a:r>
              <a:rPr lang="en-US" sz="2000" dirty="0" smtClean="0">
                <a:latin typeface="Calibri" pitchFamily="34" charset="0"/>
                <a:cs typeface="Calibri" pitchFamily="34" charset="0"/>
              </a:rPr>
              <a:t>Infinite Perfect Correlations</a:t>
            </a:r>
            <a:endParaRPr lang="en-US" sz="2000" dirty="0">
              <a:latin typeface="Calibri" pitchFamily="34" charset="0"/>
              <a:cs typeface="Calibri" pitchFamily="34" charset="0"/>
            </a:endParaRPr>
          </a:p>
        </p:txBody>
      </p:sp>
      <p:sp>
        <p:nvSpPr>
          <p:cNvPr id="59" name="TextBox 58"/>
          <p:cNvSpPr txBox="1"/>
          <p:nvPr/>
        </p:nvSpPr>
        <p:spPr>
          <a:xfrm>
            <a:off x="3853542" y="4622800"/>
            <a:ext cx="1480458" cy="1015663"/>
          </a:xfrm>
          <a:prstGeom prst="rect">
            <a:avLst/>
          </a:prstGeom>
          <a:noFill/>
        </p:spPr>
        <p:txBody>
          <a:bodyPr wrap="square" rtlCol="0">
            <a:spAutoFit/>
          </a:bodyPr>
          <a:lstStyle/>
          <a:p>
            <a:pPr algn="ctr"/>
            <a:r>
              <a:rPr lang="en-US" sz="2000" dirty="0" smtClean="0">
                <a:latin typeface="Calibri" pitchFamily="34" charset="0"/>
                <a:cs typeface="Calibri" pitchFamily="34" charset="0"/>
              </a:rPr>
              <a:t>Only 1 Perfect Correlation</a:t>
            </a:r>
            <a:endParaRPr lang="en-US" sz="2000" dirty="0">
              <a:latin typeface="Calibri" pitchFamily="34" charset="0"/>
              <a:cs typeface="Calibri" pitchFamily="34" charset="0"/>
            </a:endParaRPr>
          </a:p>
        </p:txBody>
      </p:sp>
    </p:spTree>
    <p:extLst>
      <p:ext uri="{BB962C8B-B14F-4D97-AF65-F5344CB8AC3E}">
        <p14:creationId xmlns:p14="http://schemas.microsoft.com/office/powerpoint/2010/main" val="3508999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characterization tools: Autocorrelation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a:spcAft>
                    <a:spcPts val="1200"/>
                  </a:spcAft>
                </a:pPr>
                <a:r>
                  <a:rPr lang="en-US" dirty="0" smtClean="0"/>
                  <a:t>Time-domain representation</a:t>
                </a:r>
              </a:p>
              <a:p>
                <a:pPr>
                  <a:spcAft>
                    <a:spcPts val="1200"/>
                  </a:spcAft>
                </a:pPr>
                <a:r>
                  <a:rPr lang="en-US" dirty="0" smtClean="0"/>
                  <a:t>Let </a:t>
                </a:r>
                <a14:m>
                  <m:oMath xmlns:m="http://schemas.openxmlformats.org/officeDocument/2006/math">
                    <m:r>
                      <a:rPr lang="en-US" i="1" dirty="0" smtClean="0">
                        <a:latin typeface="Cambria Math"/>
                      </a:rPr>
                      <m:t>𝑋</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be a stochastic variable:</a:t>
                </a:r>
              </a:p>
              <a:p>
                <a:pPr>
                  <a:spcAft>
                    <a:spcPts val="1200"/>
                  </a:spcAft>
                </a:pPr>
                <a:endParaRPr lang="en-US" dirty="0" smtClean="0"/>
              </a:p>
              <a:p>
                <a:pPr marL="68580" indent="0">
                  <a:spcAft>
                    <a:spcPts val="6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𝑋𝑋</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1</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2</m:t>
                              </m:r>
                            </m:sub>
                          </m:sSub>
                        </m:e>
                      </m:d>
                      <m:r>
                        <a:rPr lang="en-US" sz="2000" i="1">
                          <a:latin typeface="Cambria Math"/>
                        </a:rPr>
                        <m:t>=</m:t>
                      </m:r>
                      <m:f>
                        <m:fPr>
                          <m:ctrlPr>
                            <a:rPr lang="en-US" sz="2000" i="1">
                              <a:latin typeface="Cambria Math" panose="02040503050406030204" pitchFamily="18" charset="0"/>
                            </a:rPr>
                          </m:ctrlPr>
                        </m:fPr>
                        <m:num>
                          <m:r>
                            <a:rPr lang="en-US" sz="2000" i="1">
                              <a:latin typeface="Cambria Math"/>
                            </a:rPr>
                            <m:t>𝐸</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𝑡</m:t>
                                      </m:r>
                                    </m:sub>
                                  </m:sSub>
                                </m:e>
                              </m:d>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𝑠</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𝑠</m:t>
                                      </m:r>
                                    </m:sub>
                                  </m:sSub>
                                </m:e>
                              </m:d>
                            </m:e>
                          </m:d>
                        </m:num>
                        <m:den>
                          <m:sSub>
                            <m:sSubPr>
                              <m:ctrlPr>
                                <a:rPr lang="en-US" sz="2000" i="1">
                                  <a:latin typeface="Cambria Math" panose="02040503050406030204" pitchFamily="18" charset="0"/>
                                </a:rPr>
                              </m:ctrlPr>
                            </m:sSubPr>
                            <m:e>
                              <m:r>
                                <a:rPr lang="en-US" sz="2000" i="1">
                                  <a:latin typeface="Cambria Math"/>
                                </a:rPr>
                                <m:t>𝜎</m:t>
                              </m:r>
                            </m:e>
                            <m:sub>
                              <m:r>
                                <a:rPr lang="en-US" sz="2000" i="1">
                                  <a:latin typeface="Cambria Math"/>
                                </a:rPr>
                                <m:t>𝑡</m:t>
                              </m:r>
                            </m:sub>
                          </m:sSub>
                          <m:sSub>
                            <m:sSubPr>
                              <m:ctrlPr>
                                <a:rPr lang="en-US" sz="2000" i="1">
                                  <a:latin typeface="Cambria Math" panose="02040503050406030204" pitchFamily="18" charset="0"/>
                                </a:rPr>
                              </m:ctrlPr>
                            </m:sSubPr>
                            <m:e>
                              <m:r>
                                <a:rPr lang="en-US" sz="2000" i="1">
                                  <a:latin typeface="Cambria Math"/>
                                </a:rPr>
                                <m:t>𝜎</m:t>
                              </m:r>
                            </m:e>
                            <m:sub>
                              <m:r>
                                <a:rPr lang="en-US" sz="2000" i="1">
                                  <a:latin typeface="Cambria Math"/>
                                </a:rPr>
                                <m:t>𝑠</m:t>
                              </m:r>
                            </m:sub>
                          </m:sSub>
                        </m:den>
                      </m:f>
                    </m:oMath>
                  </m:oMathPara>
                </a14:m>
                <a:endParaRPr lang="en-US" sz="2000" dirty="0"/>
              </a:p>
              <a:p>
                <a:pPr marL="68580" indent="0">
                  <a:spcAft>
                    <a:spcPts val="6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𝑅</m:t>
                          </m:r>
                        </m:e>
                        <m:sub>
                          <m:r>
                            <a:rPr lang="en-US" sz="2000" i="1">
                              <a:latin typeface="Cambria Math"/>
                            </a:rPr>
                            <m:t>𝑋𝑋</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1</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2</m:t>
                              </m:r>
                            </m:sub>
                          </m:sSub>
                        </m:e>
                      </m:d>
                      <m:r>
                        <a:rPr lang="en-US" sz="2000" i="1">
                          <a:latin typeface="Cambria Math"/>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a:rPr lang="en-US" sz="2000" i="1">
                                  <a:latin typeface="Cambria Math"/>
                                </a:rPr>
                                <m:t>𝑙𝑖𝑚</m:t>
                              </m:r>
                            </m:e>
                            <m:lim>
                              <m:r>
                                <a:rPr lang="en-US" sz="2000" i="1">
                                  <a:latin typeface="Cambria Math"/>
                                </a:rPr>
                                <m:t>𝑇</m:t>
                              </m:r>
                              <m:r>
                                <a:rPr lang="en-US" sz="2000" i="1">
                                  <a:latin typeface="Cambria Math"/>
                                </a:rPr>
                                <m:t>→∞</m:t>
                              </m:r>
                            </m:lim>
                          </m:limLow>
                        </m:fName>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r>
                                <a:rPr lang="en-US" sz="2000" i="1">
                                  <a:latin typeface="Cambria Math"/>
                                </a:rPr>
                                <m:t>𝑇</m:t>
                              </m:r>
                            </m:den>
                          </m:f>
                          <m:nary>
                            <m:naryPr>
                              <m:ctrlPr>
                                <a:rPr lang="en-US" sz="2000" i="1">
                                  <a:latin typeface="Cambria Math" panose="02040503050406030204" pitchFamily="18" charset="0"/>
                                </a:rPr>
                              </m:ctrlPr>
                            </m:naryPr>
                            <m:sub>
                              <m:r>
                                <a:rPr lang="en-US" sz="2000" i="1">
                                  <a:latin typeface="Cambria Math"/>
                                </a:rPr>
                                <m:t>−</m:t>
                              </m:r>
                              <m:r>
                                <a:rPr lang="en-US" sz="2000" i="1">
                                  <a:latin typeface="Cambria Math"/>
                                </a:rPr>
                                <m:t>𝑇</m:t>
                              </m:r>
                            </m:sub>
                            <m:sup>
                              <m:r>
                                <a:rPr lang="en-US" sz="2000" i="1">
                                  <a:latin typeface="Cambria Math"/>
                                </a:rPr>
                                <m:t>𝑇</m:t>
                              </m:r>
                            </m:sup>
                            <m:e>
                              <m:r>
                                <a:rPr lang="en-US" sz="2000" i="1">
                                  <a:latin typeface="Cambria Math"/>
                                </a:rPr>
                                <m:t>𝑓</m:t>
                              </m:r>
                              <m:d>
                                <m:dPr>
                                  <m:ctrlPr>
                                    <a:rPr lang="en-US" sz="2000" i="1">
                                      <a:latin typeface="Cambria Math" panose="02040503050406030204" pitchFamily="18" charset="0"/>
                                    </a:rPr>
                                  </m:ctrlPr>
                                </m:dPr>
                                <m:e>
                                  <m:r>
                                    <a:rPr lang="en-US" sz="2000" i="1">
                                      <a:latin typeface="Cambria Math"/>
                                    </a:rPr>
                                    <m:t>𝜏</m:t>
                                  </m:r>
                                </m:e>
                              </m:d>
                              <m:acc>
                                <m:accPr>
                                  <m:chr m:val="̅"/>
                                  <m:ctrlPr>
                                    <a:rPr lang="en-US" sz="2000" i="1">
                                      <a:latin typeface="Cambria Math" panose="02040503050406030204" pitchFamily="18" charset="0"/>
                                    </a:rPr>
                                  </m:ctrlPr>
                                </m:accPr>
                                <m:e>
                                  <m:r>
                                    <a:rPr lang="en-US" sz="2000" i="1">
                                      <a:latin typeface="Cambria Math"/>
                                    </a:rPr>
                                    <m:t>𝑓</m:t>
                                  </m:r>
                                </m:e>
                              </m:acc>
                              <m:d>
                                <m:dPr>
                                  <m:ctrlPr>
                                    <a:rPr lang="en-US" sz="2000" i="1">
                                      <a:latin typeface="Cambria Math" panose="02040503050406030204" pitchFamily="18" charset="0"/>
                                    </a:rPr>
                                  </m:ctrlPr>
                                </m:dPr>
                                <m:e>
                                  <m:r>
                                    <a:rPr lang="en-US" sz="2000" i="1">
                                      <a:latin typeface="Cambria Math"/>
                                    </a:rPr>
                                    <m:t>𝑡</m:t>
                                  </m:r>
                                  <m:r>
                                    <a:rPr lang="en-US" sz="2000" i="1">
                                      <a:latin typeface="Cambria Math"/>
                                    </a:rPr>
                                    <m:t>−</m:t>
                                  </m:r>
                                  <m:r>
                                    <a:rPr lang="en-US" sz="2000" i="1">
                                      <a:latin typeface="Cambria Math"/>
                                    </a:rPr>
                                    <m:t>𝜏</m:t>
                                  </m:r>
                                </m:e>
                              </m:d>
                              <m:r>
                                <a:rPr lang="en-US" sz="2000" i="1">
                                  <a:latin typeface="Cambria Math"/>
                                </a:rPr>
                                <m:t>𝑑</m:t>
                              </m:r>
                              <m:r>
                                <a:rPr lang="en-US" sz="2000" i="1">
                                  <a:latin typeface="Cambria Math"/>
                                </a:rPr>
                                <m:t>𝜏</m:t>
                              </m:r>
                            </m:e>
                          </m:nary>
                        </m:e>
                      </m:func>
                    </m:oMath>
                  </m:oMathPara>
                </a14:m>
                <a:endParaRPr lang="en-US" sz="2000"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3"/>
                <a:stretch>
                  <a:fillRect l="-863" t="-1466"/>
                </a:stretch>
              </a:blipFill>
            </p:spPr>
            <p:txBody>
              <a:bodyPr/>
              <a:lstStyle/>
              <a:p>
                <a:r>
                  <a:rPr lang="en-US">
                    <a:noFill/>
                  </a:rPr>
                  <a:t> </a:t>
                </a:r>
              </a:p>
            </p:txBody>
          </p:sp>
        </mc:Fallback>
      </mc:AlternateContent>
      <p:sp>
        <p:nvSpPr>
          <p:cNvPr id="6" name="Rectangle 5"/>
          <p:cNvSpPr/>
          <p:nvPr/>
        </p:nvSpPr>
        <p:spPr>
          <a:xfrm rot="5400000">
            <a:off x="7541615" y="2039792"/>
            <a:ext cx="2856872" cy="261610"/>
          </a:xfrm>
          <a:prstGeom prst="rect">
            <a:avLst/>
          </a:prstGeom>
        </p:spPr>
        <p:txBody>
          <a:bodyPr wrap="none">
            <a:spAutoFit/>
          </a:bodyPr>
          <a:lstStyle/>
          <a:p>
            <a:r>
              <a:rPr lang="en-US" sz="1100" b="1" dirty="0" smtClean="0">
                <a:ln w="3175">
                  <a:solidFill>
                    <a:srgbClr val="9FB8CD">
                      <a:lumMod val="40000"/>
                      <a:lumOff val="60000"/>
                    </a:srgbClr>
                  </a:solidFill>
                </a:ln>
                <a:solidFill>
                  <a:srgbClr val="9FB8CD">
                    <a:lumMod val="75000"/>
                  </a:srgbClr>
                </a:solidFill>
                <a:latin typeface="Arial Rounded MT Bold" pitchFamily="34" charset="0"/>
              </a:rPr>
              <a:t>BASICS:  NOISE  CHARACTERIZATION</a:t>
            </a:r>
            <a:endParaRPr lang="en-US" sz="1200" b="1" dirty="0">
              <a:ln w="3175">
                <a:solidFill>
                  <a:srgbClr val="9FB8CD">
                    <a:lumMod val="40000"/>
                    <a:lumOff val="60000"/>
                  </a:srgbClr>
                </a:solidFill>
              </a:ln>
              <a:solidFill>
                <a:srgbClr val="9FB8CD">
                  <a:lumMod val="75000"/>
                </a:srgbClr>
              </a:solidFill>
              <a:latin typeface="Arial Rounded MT Bold" pitchFamily="34" charset="0"/>
            </a:endParaRPr>
          </a:p>
        </p:txBody>
      </p:sp>
    </p:spTree>
    <p:extLst>
      <p:ext uri="{BB962C8B-B14F-4D97-AF65-F5344CB8AC3E}">
        <p14:creationId xmlns:p14="http://schemas.microsoft.com/office/powerpoint/2010/main" val="3343102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able to answer these questions…</a:t>
            </a:r>
            <a:endParaRPr lang="en-US" dirty="0"/>
          </a:p>
        </p:txBody>
      </p:sp>
      <p:sp>
        <p:nvSpPr>
          <p:cNvPr id="3" name="Content Placeholder 2"/>
          <p:cNvSpPr>
            <a:spLocks noGrp="1"/>
          </p:cNvSpPr>
          <p:nvPr>
            <p:ph idx="1"/>
          </p:nvPr>
        </p:nvSpPr>
        <p:spPr/>
        <p:txBody>
          <a:bodyPr/>
          <a:lstStyle/>
          <a:p>
            <a:pPr marL="68580" indent="0">
              <a:buNone/>
            </a:pPr>
            <a:r>
              <a:rPr lang="en-US" sz="1800" b="1" dirty="0" smtClean="0"/>
              <a:t>PART I: MOTIVATION</a:t>
            </a:r>
          </a:p>
          <a:p>
            <a:r>
              <a:rPr lang="en-US" sz="2800" dirty="0" smtClean="0"/>
              <a:t>What is noise?</a:t>
            </a:r>
          </a:p>
          <a:p>
            <a:r>
              <a:rPr lang="en-US" sz="2800" dirty="0" smtClean="0"/>
              <a:t>What is noise modeling and why is it required?</a:t>
            </a:r>
          </a:p>
          <a:p>
            <a:pPr marL="68580" indent="0">
              <a:spcBef>
                <a:spcPts val="2400"/>
              </a:spcBef>
              <a:buNone/>
            </a:pPr>
            <a:r>
              <a:rPr lang="en-US" sz="1800" b="1" dirty="0"/>
              <a:t>PART </a:t>
            </a:r>
            <a:r>
              <a:rPr lang="en-US" sz="1800" b="1" dirty="0" smtClean="0"/>
              <a:t>II: BASICS</a:t>
            </a:r>
          </a:p>
          <a:p>
            <a:r>
              <a:rPr lang="en-US" sz="2800" dirty="0" smtClean="0"/>
              <a:t>How is noise characterized?</a:t>
            </a:r>
          </a:p>
          <a:p>
            <a:r>
              <a:rPr lang="en-US" sz="2800" dirty="0" smtClean="0"/>
              <a:t>How is noise in sensors quantified?</a:t>
            </a:r>
          </a:p>
          <a:p>
            <a:pPr marL="68580" indent="0">
              <a:spcBef>
                <a:spcPts val="2400"/>
              </a:spcBef>
              <a:buNone/>
            </a:pPr>
            <a:r>
              <a:rPr lang="en-US" sz="1800" b="1" dirty="0"/>
              <a:t>PART </a:t>
            </a:r>
            <a:r>
              <a:rPr lang="en-US" sz="1800" b="1" dirty="0" smtClean="0"/>
              <a:t>III: ALLAN VARIANCE ANALYSIS</a:t>
            </a:r>
          </a:p>
          <a:p>
            <a:r>
              <a:rPr lang="en-US" sz="2800" dirty="0" smtClean="0"/>
              <a:t>What is Allan Variance?</a:t>
            </a:r>
          </a:p>
          <a:p>
            <a:r>
              <a:rPr lang="en-US" sz="2800" dirty="0" smtClean="0"/>
              <a:t>How can it be used to specify sensor characteristics?</a:t>
            </a:r>
          </a:p>
          <a:p>
            <a:endParaRPr lang="en-US" sz="2800" dirty="0" smtClean="0"/>
          </a:p>
          <a:p>
            <a:endParaRPr lang="en-US" sz="2800" dirty="0" smtClean="0"/>
          </a:p>
          <a:p>
            <a:endParaRPr lang="en-US" sz="2800" dirty="0" smtClean="0"/>
          </a:p>
        </p:txBody>
      </p:sp>
    </p:spTree>
    <p:extLst>
      <p:ext uri="{BB962C8B-B14F-4D97-AF65-F5344CB8AC3E}">
        <p14:creationId xmlns:p14="http://schemas.microsoft.com/office/powerpoint/2010/main" val="4204600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characterization tools: Autocorrelation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sz="2400" dirty="0" smtClean="0"/>
                  <a:t>If  </a:t>
                </a:r>
                <a14:m>
                  <m:oMath xmlns:m="http://schemas.openxmlformats.org/officeDocument/2006/math">
                    <m:r>
                      <a:rPr lang="en-US" sz="2400" i="1" dirty="0">
                        <a:latin typeface="Cambria Math"/>
                      </a:rPr>
                      <m:t>𝑋</m:t>
                    </m:r>
                    <m:r>
                      <a:rPr lang="en-US" sz="2400" i="1" dirty="0">
                        <a:latin typeface="Cambria Math"/>
                      </a:rPr>
                      <m:t>(</m:t>
                    </m:r>
                    <m:r>
                      <a:rPr lang="en-US" sz="2400" i="1" dirty="0">
                        <a:latin typeface="Cambria Math"/>
                      </a:rPr>
                      <m:t>𝑡</m:t>
                    </m:r>
                    <m:r>
                      <a:rPr lang="en-US" sz="2400" i="1" dirty="0">
                        <a:latin typeface="Cambria Math"/>
                      </a:rPr>
                      <m:t>)</m:t>
                    </m:r>
                  </m:oMath>
                </a14:m>
                <a:r>
                  <a:rPr lang="en-US" sz="2400" dirty="0"/>
                  <a:t> </a:t>
                </a:r>
                <a:r>
                  <a:rPr lang="en-US" sz="2400" dirty="0" smtClean="0"/>
                  <a:t>represents white noise,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𝑅</m:t>
                        </m:r>
                      </m:e>
                      <m:sub>
                        <m:r>
                          <a:rPr lang="en-US" sz="2400" i="1">
                            <a:latin typeface="Cambria Math"/>
                          </a:rPr>
                          <m:t>𝑋𝑋</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𝑡</m:t>
                            </m:r>
                          </m:e>
                          <m:sub>
                            <m:r>
                              <a:rPr lang="en-US" sz="2400" i="1">
                                <a:latin typeface="Cambria Math"/>
                              </a:rPr>
                              <m:t>1</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𝑡</m:t>
                            </m:r>
                          </m:e>
                          <m:sub>
                            <m:r>
                              <a:rPr lang="en-US" sz="2400" i="1">
                                <a:latin typeface="Cambria Math"/>
                              </a:rPr>
                              <m:t>2</m:t>
                            </m:r>
                          </m:sub>
                        </m:sSub>
                      </m:e>
                    </m:d>
                    <m:r>
                      <a:rPr lang="en-US" sz="2400" b="0" i="1" smtClean="0">
                        <a:latin typeface="Cambria Math"/>
                      </a:rPr>
                      <m:t>=</m:t>
                    </m:r>
                    <m:r>
                      <a:rPr lang="en-US" sz="2400" b="0" i="1" smtClean="0">
                        <a:latin typeface="Cambria Math"/>
                      </a:rPr>
                      <m:t>𝛿</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𝑡</m:t>
                        </m:r>
                      </m:e>
                      <m:sub>
                        <m:r>
                          <a:rPr lang="en-US" sz="2400" b="0" i="1" smtClean="0">
                            <a:latin typeface="Cambria Math"/>
                          </a:rPr>
                          <m:t>1</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𝑡</m:t>
                        </m:r>
                      </m:e>
                      <m:sub>
                        <m:r>
                          <a:rPr lang="en-US" sz="2400" b="0" i="1" smtClean="0">
                            <a:latin typeface="Cambria Math"/>
                          </a:rPr>
                          <m:t>2</m:t>
                        </m:r>
                      </m:sub>
                    </m:sSub>
                    <m:r>
                      <a:rPr lang="en-US" sz="2400" b="0" i="1" smtClean="0">
                        <a:latin typeface="Cambria Math"/>
                      </a:rPr>
                      <m:t>)</m:t>
                    </m:r>
                  </m:oMath>
                </a14:m>
                <a:r>
                  <a:rPr lang="en-US" sz="2400" dirty="0" smtClean="0"/>
                  <a:t> </a:t>
                </a:r>
              </a:p>
              <a:p>
                <a:pPr algn="ct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3"/>
                <a:stretch>
                  <a:fillRect l="-216" t="-902"/>
                </a:stretch>
              </a:blipFill>
            </p:spPr>
            <p:txBody>
              <a:bodyPr/>
              <a:lstStyle/>
              <a:p>
                <a:r>
                  <a:rPr lang="en-US">
                    <a:noFill/>
                  </a:rPr>
                  <a:t> </a:t>
                </a:r>
              </a:p>
            </p:txBody>
          </p:sp>
        </mc:Fallback>
      </mc:AlternateContent>
      <p:sp>
        <p:nvSpPr>
          <p:cNvPr id="6" name="Rectangle 5"/>
          <p:cNvSpPr/>
          <p:nvPr/>
        </p:nvSpPr>
        <p:spPr>
          <a:xfrm rot="5400000">
            <a:off x="7541615" y="2039792"/>
            <a:ext cx="2856872" cy="261610"/>
          </a:xfrm>
          <a:prstGeom prst="rect">
            <a:avLst/>
          </a:prstGeom>
        </p:spPr>
        <p:txBody>
          <a:bodyPr wrap="none">
            <a:spAutoFit/>
          </a:bodyPr>
          <a:lstStyle/>
          <a:p>
            <a:r>
              <a:rPr lang="en-US" sz="1100" b="1" dirty="0" smtClean="0">
                <a:ln w="3175">
                  <a:solidFill>
                    <a:srgbClr val="9FB8CD">
                      <a:lumMod val="40000"/>
                      <a:lumOff val="60000"/>
                    </a:srgbClr>
                  </a:solidFill>
                </a:ln>
                <a:solidFill>
                  <a:srgbClr val="9FB8CD">
                    <a:lumMod val="75000"/>
                  </a:srgbClr>
                </a:solidFill>
                <a:latin typeface="Arial Rounded MT Bold" pitchFamily="34" charset="0"/>
              </a:rPr>
              <a:t>BASICS:  NOISE  CHARACTERIZATION</a:t>
            </a:r>
            <a:endParaRPr lang="en-US" sz="1200" b="1" dirty="0">
              <a:ln w="3175">
                <a:solidFill>
                  <a:srgbClr val="9FB8CD">
                    <a:lumMod val="40000"/>
                    <a:lumOff val="60000"/>
                  </a:srgbClr>
                </a:solidFill>
              </a:ln>
              <a:solidFill>
                <a:srgbClr val="9FB8CD">
                  <a:lumMod val="75000"/>
                </a:srgbClr>
              </a:solidFill>
              <a:latin typeface="Arial Rounded MT Bold" pitchFamily="34" charset="0"/>
            </a:endParaRPr>
          </a:p>
        </p:txBody>
      </p:sp>
      <p:pic>
        <p:nvPicPr>
          <p:cNvPr id="13318"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0154" y="1569720"/>
            <a:ext cx="451104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80560" y="1569720"/>
            <a:ext cx="451104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73012" y="3259240"/>
            <a:ext cx="2065694" cy="369332"/>
          </a:xfrm>
          <a:prstGeom prst="rect">
            <a:avLst/>
          </a:prstGeom>
          <a:solidFill>
            <a:schemeClr val="bg1"/>
          </a:solidFill>
        </p:spPr>
        <p:txBody>
          <a:bodyPr wrap="none" rtlCol="0">
            <a:spAutoFit/>
          </a:bodyPr>
          <a:lstStyle/>
          <a:p>
            <a:r>
              <a:rPr lang="en-US" b="1" dirty="0" smtClean="0">
                <a:latin typeface="Calibri" pitchFamily="34" charset="0"/>
              </a:rPr>
              <a:t>Dirac delta function</a:t>
            </a:r>
            <a:endParaRPr lang="en-US" b="1" dirty="0">
              <a:latin typeface="Calibri" pitchFamily="34" charset="0"/>
            </a:endParaRPr>
          </a:p>
        </p:txBody>
      </p:sp>
      <p:sp>
        <p:nvSpPr>
          <p:cNvPr id="9" name="Rectangle 8"/>
          <p:cNvSpPr/>
          <p:nvPr/>
        </p:nvSpPr>
        <p:spPr>
          <a:xfrm>
            <a:off x="756874" y="4953000"/>
            <a:ext cx="3723686"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r>
              <a:rPr lang="en-US" b="1" dirty="0" smtClean="0">
                <a:solidFill>
                  <a:schemeClr val="tx1">
                    <a:lumMod val="75000"/>
                    <a:lumOff val="25000"/>
                  </a:schemeClr>
                </a:solidFill>
                <a:latin typeface="Calibri" pitchFamily="34" charset="0"/>
              </a:rPr>
              <a:t>MATLAB code</a:t>
            </a:r>
            <a:endParaRPr lang="en-US" b="1" dirty="0">
              <a:solidFill>
                <a:schemeClr val="tx1">
                  <a:lumMod val="75000"/>
                  <a:lumOff val="25000"/>
                </a:schemeClr>
              </a:solidFill>
              <a:latin typeface="Calibri" pitchFamily="34" charset="0"/>
            </a:endParaRPr>
          </a:p>
        </p:txBody>
      </p:sp>
      <p:sp>
        <p:nvSpPr>
          <p:cNvPr id="10" name="Rectangle 9"/>
          <p:cNvSpPr/>
          <p:nvPr/>
        </p:nvSpPr>
        <p:spPr>
          <a:xfrm>
            <a:off x="4480560" y="4953000"/>
            <a:ext cx="4053840" cy="1752600"/>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ourier New" pitchFamily="49" charset="0"/>
                <a:cs typeface="Courier New" pitchFamily="49" charset="0"/>
              </a:rPr>
              <a:t>%% White noise autocorrelation</a:t>
            </a:r>
          </a:p>
          <a:p>
            <a:r>
              <a:rPr lang="en-US" sz="1000" dirty="0">
                <a:solidFill>
                  <a:schemeClr val="tx1"/>
                </a:solidFill>
                <a:latin typeface="Courier New" pitchFamily="49" charset="0"/>
                <a:cs typeface="Courier New" pitchFamily="49" charset="0"/>
              </a:rPr>
              <a:t>clear all</a:t>
            </a:r>
          </a:p>
          <a:p>
            <a:r>
              <a:rPr lang="en-US" sz="1000" dirty="0" err="1">
                <a:solidFill>
                  <a:schemeClr val="tx1"/>
                </a:solidFill>
                <a:latin typeface="Courier New" pitchFamily="49" charset="0"/>
                <a:cs typeface="Courier New" pitchFamily="49" charset="0"/>
              </a:rPr>
              <a:t>clc</a:t>
            </a:r>
            <a:endParaRPr lang="en-US" sz="1000" dirty="0">
              <a:solidFill>
                <a:schemeClr val="tx1"/>
              </a:solidFill>
              <a:latin typeface="Courier New" pitchFamily="49" charset="0"/>
              <a:cs typeface="Courier New" pitchFamily="49" charset="0"/>
            </a:endParaRPr>
          </a:p>
          <a:p>
            <a:r>
              <a:rPr lang="en-US" sz="1000" dirty="0">
                <a:solidFill>
                  <a:schemeClr val="tx1"/>
                </a:solidFill>
                <a:latin typeface="Courier New" pitchFamily="49" charset="0"/>
                <a:cs typeface="Courier New" pitchFamily="49" charset="0"/>
              </a:rPr>
              <a:t>close all</a:t>
            </a:r>
          </a:p>
          <a:p>
            <a:endParaRPr lang="en-US" sz="1000" dirty="0">
              <a:solidFill>
                <a:schemeClr val="tx1"/>
              </a:solidFill>
              <a:latin typeface="Courier New" pitchFamily="49" charset="0"/>
              <a:cs typeface="Courier New" pitchFamily="49" charset="0"/>
            </a:endParaRPr>
          </a:p>
          <a:p>
            <a:r>
              <a:rPr lang="en-US" sz="1000" dirty="0">
                <a:solidFill>
                  <a:schemeClr val="tx1"/>
                </a:solidFill>
                <a:latin typeface="Courier New" pitchFamily="49" charset="0"/>
                <a:cs typeface="Courier New" pitchFamily="49" charset="0"/>
              </a:rPr>
              <a:t>N = 10000;</a:t>
            </a:r>
          </a:p>
          <a:p>
            <a:r>
              <a:rPr lang="en-US" sz="1000" dirty="0">
                <a:solidFill>
                  <a:schemeClr val="tx1"/>
                </a:solidFill>
                <a:latin typeface="Courier New" pitchFamily="49" charset="0"/>
                <a:cs typeface="Courier New" pitchFamily="49" charset="0"/>
              </a:rPr>
              <a:t>w = </a:t>
            </a:r>
            <a:r>
              <a:rPr lang="en-US" sz="1000" dirty="0" err="1">
                <a:solidFill>
                  <a:schemeClr val="tx1"/>
                </a:solidFill>
                <a:latin typeface="Courier New" pitchFamily="49" charset="0"/>
                <a:cs typeface="Courier New" pitchFamily="49" charset="0"/>
              </a:rPr>
              <a:t>randn</a:t>
            </a:r>
            <a:r>
              <a:rPr lang="en-US" sz="1000" dirty="0">
                <a:solidFill>
                  <a:schemeClr val="tx1"/>
                </a:solidFill>
                <a:latin typeface="Courier New" pitchFamily="49" charset="0"/>
                <a:cs typeface="Courier New" pitchFamily="49" charset="0"/>
              </a:rPr>
              <a:t>(N,1);</a:t>
            </a:r>
          </a:p>
          <a:p>
            <a:r>
              <a:rPr lang="en-US" sz="1000" dirty="0">
                <a:solidFill>
                  <a:schemeClr val="tx1"/>
                </a:solidFill>
                <a:latin typeface="Courier New" pitchFamily="49" charset="0"/>
                <a:cs typeface="Courier New" pitchFamily="49" charset="0"/>
              </a:rPr>
              <a:t>t = </a:t>
            </a:r>
            <a:r>
              <a:rPr lang="en-US" sz="1000" dirty="0" err="1">
                <a:solidFill>
                  <a:schemeClr val="tx1"/>
                </a:solidFill>
                <a:latin typeface="Courier New" pitchFamily="49" charset="0"/>
                <a:cs typeface="Courier New" pitchFamily="49" charset="0"/>
              </a:rPr>
              <a:t>linspace</a:t>
            </a:r>
            <a:r>
              <a:rPr lang="en-US" sz="1000" dirty="0">
                <a:solidFill>
                  <a:schemeClr val="tx1"/>
                </a:solidFill>
                <a:latin typeface="Courier New" pitchFamily="49" charset="0"/>
                <a:cs typeface="Courier New" pitchFamily="49" charset="0"/>
              </a:rPr>
              <a:t>(0,N,N);</a:t>
            </a:r>
          </a:p>
          <a:p>
            <a:endParaRPr lang="en-US" sz="1000" dirty="0">
              <a:solidFill>
                <a:schemeClr val="tx1"/>
              </a:solidFill>
              <a:latin typeface="Courier New" pitchFamily="49" charset="0"/>
              <a:cs typeface="Courier New" pitchFamily="49" charset="0"/>
            </a:endParaRPr>
          </a:p>
          <a:p>
            <a:r>
              <a:rPr lang="en-US" sz="1000" dirty="0" smtClean="0">
                <a:solidFill>
                  <a:schemeClr val="tx1"/>
                </a:solidFill>
                <a:latin typeface="Courier New" pitchFamily="49" charset="0"/>
                <a:cs typeface="Courier New" pitchFamily="49" charset="0"/>
              </a:rPr>
              <a:t>[</a:t>
            </a:r>
            <a:r>
              <a:rPr lang="en-US" sz="1000" dirty="0" err="1">
                <a:solidFill>
                  <a:schemeClr val="tx1"/>
                </a:solidFill>
                <a:latin typeface="Courier New" pitchFamily="49" charset="0"/>
                <a:cs typeface="Courier New" pitchFamily="49" charset="0"/>
              </a:rPr>
              <a:t>c,lags</a:t>
            </a:r>
            <a:r>
              <a:rPr lang="en-US" sz="1000" dirty="0">
                <a:solidFill>
                  <a:schemeClr val="tx1"/>
                </a:solidFill>
                <a:latin typeface="Courier New" pitchFamily="49" charset="0"/>
                <a:cs typeface="Courier New" pitchFamily="49" charset="0"/>
              </a:rPr>
              <a:t>] = </a:t>
            </a:r>
            <a:r>
              <a:rPr lang="en-US" sz="1000" b="1" dirty="0" err="1">
                <a:solidFill>
                  <a:schemeClr val="tx1"/>
                </a:solidFill>
                <a:latin typeface="Courier New" pitchFamily="49" charset="0"/>
                <a:cs typeface="Courier New" pitchFamily="49" charset="0"/>
              </a:rPr>
              <a:t>xcorr</a:t>
            </a:r>
            <a:r>
              <a:rPr lang="en-US" sz="1000" dirty="0">
                <a:solidFill>
                  <a:schemeClr val="tx1"/>
                </a:solidFill>
                <a:latin typeface="Courier New" pitchFamily="49" charset="0"/>
                <a:cs typeface="Courier New" pitchFamily="49" charset="0"/>
              </a:rPr>
              <a:t>(</a:t>
            </a:r>
            <a:r>
              <a:rPr lang="en-US" sz="1000" dirty="0" err="1">
                <a:solidFill>
                  <a:schemeClr val="tx1"/>
                </a:solidFill>
                <a:latin typeface="Courier New" pitchFamily="49" charset="0"/>
                <a:cs typeface="Courier New" pitchFamily="49" charset="0"/>
              </a:rPr>
              <a:t>w,w</a:t>
            </a:r>
            <a:r>
              <a:rPr lang="en-US" sz="1000" dirty="0" smtClean="0">
                <a:solidFill>
                  <a:schemeClr val="tx1"/>
                </a:solidFill>
                <a:latin typeface="Courier New" pitchFamily="49" charset="0"/>
                <a:cs typeface="Courier New" pitchFamily="49" charset="0"/>
              </a:rPr>
              <a:t>);</a:t>
            </a:r>
          </a:p>
          <a:p>
            <a:r>
              <a:rPr lang="en-US" sz="1000" dirty="0" smtClean="0">
                <a:solidFill>
                  <a:schemeClr val="tx1"/>
                </a:solidFill>
                <a:latin typeface="Courier New" pitchFamily="49" charset="0"/>
                <a:cs typeface="Courier New" pitchFamily="49" charset="0"/>
              </a:rPr>
              <a:t>plot(</a:t>
            </a:r>
            <a:r>
              <a:rPr lang="en-US" sz="1000" dirty="0" err="1" smtClean="0">
                <a:solidFill>
                  <a:schemeClr val="tx1"/>
                </a:solidFill>
                <a:latin typeface="Courier New" pitchFamily="49" charset="0"/>
                <a:cs typeface="Courier New" pitchFamily="49" charset="0"/>
              </a:rPr>
              <a:t>lags,abs</a:t>
            </a:r>
            <a:r>
              <a:rPr lang="en-US" sz="1000" dirty="0" smtClean="0">
                <a:solidFill>
                  <a:schemeClr val="tx1"/>
                </a:solidFill>
                <a:latin typeface="Courier New" pitchFamily="49" charset="0"/>
                <a:cs typeface="Courier New" pitchFamily="49" charset="0"/>
              </a:rPr>
              <a:t>(c</a:t>
            </a:r>
            <a:r>
              <a:rPr lang="en-US" sz="1000" dirty="0">
                <a:solidFill>
                  <a:schemeClr val="tx1"/>
                </a:solidFill>
                <a:latin typeface="Courier New" pitchFamily="49" charset="0"/>
                <a:cs typeface="Courier New" pitchFamily="49" charset="0"/>
              </a:rPr>
              <a:t>./max(c)),'Linewidth',2</a:t>
            </a:r>
            <a:r>
              <a:rPr lang="en-US" sz="1000" dirty="0" smtClean="0">
                <a:solidFill>
                  <a:schemeClr val="tx1"/>
                </a:solidFill>
                <a:latin typeface="Courier New" pitchFamily="49" charset="0"/>
                <a:cs typeface="Courier New" pitchFamily="49" charset="0"/>
              </a:rPr>
              <a:t>);</a:t>
            </a:r>
            <a:endParaRPr lang="en-US" sz="1000"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2033552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characterization tools: PSD</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Power Spectral Density (PSD) is frequency-domain representation of noise</a:t>
                </a:r>
              </a:p>
              <a:p>
                <a:r>
                  <a:rPr lang="en-US" dirty="0" smtClean="0"/>
                  <a:t>PSD is the Fourier Transform of the autocorrelation function</a:t>
                </a:r>
              </a:p>
              <a:p>
                <a:endParaRPr lang="en-US" dirty="0" smtClean="0"/>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𝑆</m:t>
                          </m:r>
                        </m:e>
                        <m:sub>
                          <m:r>
                            <a:rPr lang="en-US" i="1">
                              <a:latin typeface="Cambria Math"/>
                            </a:rPr>
                            <m:t>𝑋</m:t>
                          </m:r>
                        </m:sub>
                      </m:sSub>
                      <m:d>
                        <m:dPr>
                          <m:ctrlPr>
                            <a:rPr lang="en-US" i="1">
                              <a:latin typeface="Cambria Math" panose="02040503050406030204" pitchFamily="18" charset="0"/>
                            </a:rPr>
                          </m:ctrlPr>
                        </m:dPr>
                        <m:e>
                          <m:r>
                            <a:rPr lang="en-US" i="1">
                              <a:latin typeface="Cambria Math"/>
                            </a:rPr>
                            <m:t>𝑓</m:t>
                          </m:r>
                        </m:e>
                      </m:d>
                      <m:r>
                        <a:rPr lang="en-US" i="1">
                          <a:latin typeface="Cambria Math"/>
                        </a:rPr>
                        <m:t>= </m:t>
                      </m:r>
                      <m:r>
                        <a:rPr lang="en-US" i="1">
                          <a:latin typeface="Cambria Math"/>
                        </a:rPr>
                        <m:t>ℱ</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𝑅</m:t>
                              </m:r>
                            </m:e>
                            <m:sub>
                              <m:r>
                                <a:rPr lang="en-US" i="1">
                                  <a:latin typeface="Cambria Math"/>
                                </a:rPr>
                                <m:t>𝑋𝑋</m:t>
                              </m:r>
                            </m:sub>
                          </m:sSub>
                          <m:d>
                            <m:dPr>
                              <m:ctrlPr>
                                <a:rPr lang="en-US" i="1">
                                  <a:latin typeface="Cambria Math" panose="02040503050406030204" pitchFamily="18" charset="0"/>
                                </a:rPr>
                              </m:ctrlPr>
                            </m:dPr>
                            <m:e>
                              <m:r>
                                <a:rPr lang="en-US" i="1">
                                  <a:latin typeface="Cambria Math"/>
                                </a:rPr>
                                <m:t>𝜏</m:t>
                              </m:r>
                            </m:e>
                          </m:d>
                        </m:e>
                      </m:d>
                      <m:r>
                        <a:rPr lang="en-US" i="1">
                          <a:latin typeface="Cambria Math"/>
                        </a:rPr>
                        <m:t>=</m:t>
                      </m:r>
                      <m:nary>
                        <m:naryPr>
                          <m:limLoc m:val="undOvr"/>
                          <m:ctrlPr>
                            <a:rPr lang="en-US" i="1">
                              <a:latin typeface="Cambria Math" panose="02040503050406030204" pitchFamily="18" charset="0"/>
                            </a:rPr>
                          </m:ctrlPr>
                        </m:naryPr>
                        <m:sub>
                          <m:r>
                            <a:rPr lang="en-US" i="1">
                              <a:latin typeface="Cambria Math"/>
                            </a:rPr>
                            <m:t>−∞</m:t>
                          </m:r>
                        </m:sub>
                        <m:sup>
                          <m:r>
                            <a:rPr lang="en-US" i="1">
                              <a:latin typeface="Cambria Math"/>
                            </a:rPr>
                            <m:t>∞</m:t>
                          </m:r>
                        </m:sup>
                        <m:e>
                          <m:sSub>
                            <m:sSubPr>
                              <m:ctrlPr>
                                <a:rPr lang="en-US" i="1">
                                  <a:latin typeface="Cambria Math" panose="02040503050406030204" pitchFamily="18" charset="0"/>
                                </a:rPr>
                              </m:ctrlPr>
                            </m:sSubPr>
                            <m:e>
                              <m:r>
                                <a:rPr lang="en-US" i="1">
                                  <a:latin typeface="Cambria Math"/>
                                </a:rPr>
                                <m:t>𝑅</m:t>
                              </m:r>
                            </m:e>
                            <m:sub>
                              <m:r>
                                <a:rPr lang="en-US" i="1">
                                  <a:latin typeface="Cambria Math"/>
                                </a:rPr>
                                <m:t>𝑋𝑋</m:t>
                              </m:r>
                            </m:sub>
                          </m:sSub>
                          <m:d>
                            <m:dPr>
                              <m:ctrlPr>
                                <a:rPr lang="en-US" i="1">
                                  <a:latin typeface="Cambria Math" panose="02040503050406030204" pitchFamily="18" charset="0"/>
                                </a:rPr>
                              </m:ctrlPr>
                            </m:dPr>
                            <m:e>
                              <m:r>
                                <a:rPr lang="en-US" i="1">
                                  <a:latin typeface="Cambria Math"/>
                                </a:rPr>
                                <m:t>𝜏</m:t>
                              </m:r>
                            </m:e>
                          </m:d>
                          <m:sSup>
                            <m:sSupPr>
                              <m:ctrlPr>
                                <a:rPr lang="en-US" i="1">
                                  <a:latin typeface="Cambria Math" panose="02040503050406030204" pitchFamily="18" charset="0"/>
                                </a:rPr>
                              </m:ctrlPr>
                            </m:sSupPr>
                            <m:e>
                              <m:r>
                                <a:rPr lang="en-US" i="1">
                                  <a:latin typeface="Cambria Math"/>
                                </a:rPr>
                                <m:t>𝑒</m:t>
                              </m:r>
                            </m:e>
                            <m:sup>
                              <m:r>
                                <a:rPr lang="en-US" i="1">
                                  <a:latin typeface="Cambria Math"/>
                                </a:rPr>
                                <m:t>−2</m:t>
                              </m:r>
                              <m:r>
                                <a:rPr lang="en-US" i="1">
                                  <a:latin typeface="Cambria Math"/>
                                </a:rPr>
                                <m:t>𝜋</m:t>
                              </m:r>
                              <m:r>
                                <a:rPr lang="en-US" i="1">
                                  <a:latin typeface="Cambria Math"/>
                                </a:rPr>
                                <m:t>𝑖𝑓</m:t>
                              </m:r>
                              <m:r>
                                <a:rPr lang="en-US" i="1">
                                  <a:latin typeface="Cambria Math"/>
                                </a:rPr>
                                <m:t>𝜏</m:t>
                              </m:r>
                            </m:sup>
                          </m:sSup>
                          <m:r>
                            <a:rPr lang="en-US" i="1">
                              <a:latin typeface="Cambria Math"/>
                            </a:rPr>
                            <m:t>𝑑</m:t>
                          </m:r>
                          <m:r>
                            <a:rPr lang="en-US" i="1">
                              <a:latin typeface="Cambria Math"/>
                            </a:rPr>
                            <m:t>𝜏</m:t>
                          </m:r>
                        </m:e>
                      </m:nary>
                    </m:oMath>
                  </m:oMathPara>
                </a14:m>
                <a:endParaRPr lang="en-US" dirty="0" smtClean="0"/>
              </a:p>
              <a:p>
                <a:pPr algn="ct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28600" y="990600"/>
                <a:ext cx="8482693" cy="5334000"/>
              </a:xfrm>
              <a:blipFill rotWithShape="1">
                <a:blip r:embed="rId3" cstate="print"/>
                <a:stretch>
                  <a:fillRect t="-914"/>
                </a:stretch>
              </a:blipFill>
            </p:spPr>
            <p:txBody>
              <a:bodyPr/>
              <a:lstStyle/>
              <a:p>
                <a:r>
                  <a:rPr lang="en-US">
                    <a:noFill/>
                  </a:rPr>
                  <a:t> </a:t>
                </a:r>
              </a:p>
            </p:txBody>
          </p:sp>
        </mc:Fallback>
      </mc:AlternateContent>
      <p:sp>
        <p:nvSpPr>
          <p:cNvPr id="6" name="Rectangle 5"/>
          <p:cNvSpPr/>
          <p:nvPr/>
        </p:nvSpPr>
        <p:spPr>
          <a:xfrm rot="5400000">
            <a:off x="7541615" y="2039792"/>
            <a:ext cx="2856872" cy="261610"/>
          </a:xfrm>
          <a:prstGeom prst="rect">
            <a:avLst/>
          </a:prstGeom>
        </p:spPr>
        <p:txBody>
          <a:bodyPr wrap="none">
            <a:spAutoFit/>
          </a:bodyPr>
          <a:lstStyle/>
          <a:p>
            <a:r>
              <a:rPr lang="en-US" sz="1100" b="1" dirty="0" smtClean="0">
                <a:ln w="3175">
                  <a:solidFill>
                    <a:srgbClr val="9FB8CD">
                      <a:lumMod val="40000"/>
                      <a:lumOff val="60000"/>
                    </a:srgbClr>
                  </a:solidFill>
                </a:ln>
                <a:solidFill>
                  <a:srgbClr val="9FB8CD">
                    <a:lumMod val="75000"/>
                  </a:srgbClr>
                </a:solidFill>
                <a:latin typeface="Arial Rounded MT Bold" pitchFamily="34" charset="0"/>
              </a:rPr>
              <a:t>BASICS:  NOISE  CHARACTERIZATION</a:t>
            </a:r>
            <a:endParaRPr lang="en-US" sz="1200" b="1" dirty="0">
              <a:ln w="3175">
                <a:solidFill>
                  <a:srgbClr val="9FB8CD">
                    <a:lumMod val="40000"/>
                    <a:lumOff val="60000"/>
                  </a:srgbClr>
                </a:solidFill>
              </a:ln>
              <a:solidFill>
                <a:srgbClr val="9FB8CD">
                  <a:lumMod val="75000"/>
                </a:srgbClr>
              </a:solidFill>
              <a:latin typeface="Arial Rounded MT Bold" pitchFamily="34" charset="0"/>
            </a:endParaRPr>
          </a:p>
        </p:txBody>
      </p:sp>
    </p:spTree>
    <p:extLst>
      <p:ext uri="{BB962C8B-B14F-4D97-AF65-F5344CB8AC3E}">
        <p14:creationId xmlns:p14="http://schemas.microsoft.com/office/powerpoint/2010/main" val="635802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characterization tools: PSD</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If  </a:t>
                </a:r>
                <a14:m>
                  <m:oMath xmlns:m="http://schemas.openxmlformats.org/officeDocument/2006/math">
                    <m:r>
                      <a:rPr lang="en-US" i="1" dirty="0">
                        <a:latin typeface="Cambria Math"/>
                      </a:rPr>
                      <m:t>𝑋</m:t>
                    </m:r>
                    <m:r>
                      <a:rPr lang="en-US" i="1" dirty="0">
                        <a:latin typeface="Cambria Math"/>
                      </a:rPr>
                      <m:t>(</m:t>
                    </m:r>
                    <m:r>
                      <a:rPr lang="en-US" i="1" dirty="0">
                        <a:latin typeface="Cambria Math"/>
                      </a:rPr>
                      <m:t>𝑡</m:t>
                    </m:r>
                    <m:r>
                      <a:rPr lang="en-US" i="1" dirty="0">
                        <a:latin typeface="Cambria Math"/>
                      </a:rPr>
                      <m:t>)</m:t>
                    </m:r>
                  </m:oMath>
                </a14:m>
                <a:r>
                  <a:rPr lang="en-US" dirty="0"/>
                  <a:t> represents white noise</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rPr>
                          <m:t>𝑆</m:t>
                        </m:r>
                      </m:e>
                      <m:sub>
                        <m:r>
                          <a:rPr lang="en-US" i="1">
                            <a:latin typeface="Cambria Math"/>
                          </a:rPr>
                          <m:t>𝑋</m:t>
                        </m:r>
                      </m:sub>
                    </m:sSub>
                    <m:d>
                      <m:dPr>
                        <m:ctrlPr>
                          <a:rPr lang="en-US" i="1">
                            <a:latin typeface="Cambria Math" panose="02040503050406030204" pitchFamily="18" charset="0"/>
                          </a:rPr>
                        </m:ctrlPr>
                      </m:dPr>
                      <m:e>
                        <m:r>
                          <a:rPr lang="en-US" i="1">
                            <a:latin typeface="Cambria Math"/>
                          </a:rPr>
                          <m:t>𝑓</m:t>
                        </m:r>
                      </m:e>
                    </m:d>
                    <m:r>
                      <a:rPr lang="en-US" i="1">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0</m:t>
                        </m:r>
                      </m:sub>
                    </m:sSub>
                  </m:oMath>
                </a14:m>
                <a:r>
                  <a:rPr lang="en-US" dirty="0" smtClean="0"/>
                  <a:t> </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28600" y="990600"/>
                <a:ext cx="8482693" cy="5334000"/>
              </a:xfrm>
              <a:blipFill rotWithShape="1">
                <a:blip r:embed="rId3" cstate="print"/>
                <a:stretch>
                  <a:fillRect t="-914"/>
                </a:stretch>
              </a:blipFill>
            </p:spPr>
            <p:txBody>
              <a:bodyPr/>
              <a:lstStyle/>
              <a:p>
                <a:r>
                  <a:rPr lang="en-US">
                    <a:noFill/>
                  </a:rPr>
                  <a:t> </a:t>
                </a:r>
              </a:p>
            </p:txBody>
          </p:sp>
        </mc:Fallback>
      </mc:AlternateContent>
      <p:sp>
        <p:nvSpPr>
          <p:cNvPr id="6" name="Rectangle 5"/>
          <p:cNvSpPr/>
          <p:nvPr/>
        </p:nvSpPr>
        <p:spPr>
          <a:xfrm rot="5400000">
            <a:off x="7541615" y="2039792"/>
            <a:ext cx="2856872" cy="261610"/>
          </a:xfrm>
          <a:prstGeom prst="rect">
            <a:avLst/>
          </a:prstGeom>
        </p:spPr>
        <p:txBody>
          <a:bodyPr wrap="none">
            <a:spAutoFit/>
          </a:bodyPr>
          <a:lstStyle/>
          <a:p>
            <a:r>
              <a:rPr lang="en-US" sz="1100" b="1" dirty="0" smtClean="0">
                <a:ln w="3175">
                  <a:solidFill>
                    <a:srgbClr val="9FB8CD">
                      <a:lumMod val="40000"/>
                      <a:lumOff val="60000"/>
                    </a:srgbClr>
                  </a:solidFill>
                </a:ln>
                <a:solidFill>
                  <a:srgbClr val="9FB8CD">
                    <a:lumMod val="75000"/>
                  </a:srgbClr>
                </a:solidFill>
                <a:latin typeface="Arial Rounded MT Bold" pitchFamily="34" charset="0"/>
              </a:rPr>
              <a:t>BASICS:  NOISE  CHARACTERIZATION</a:t>
            </a:r>
            <a:endParaRPr lang="en-US" sz="1200" b="1" dirty="0">
              <a:ln w="3175">
                <a:solidFill>
                  <a:srgbClr val="9FB8CD">
                    <a:lumMod val="40000"/>
                    <a:lumOff val="60000"/>
                  </a:srgbClr>
                </a:solidFill>
              </a:ln>
              <a:solidFill>
                <a:srgbClr val="9FB8CD">
                  <a:lumMod val="75000"/>
                </a:srgbClr>
              </a:solidFill>
              <a:latin typeface="Arial Rounded MT Bold" pitchFamily="34" charset="0"/>
            </a:endParaRP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200" y="19812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6"/>
          <p:cNvGrpSpPr/>
          <p:nvPr/>
        </p:nvGrpSpPr>
        <p:grpSpPr>
          <a:xfrm>
            <a:off x="5087256" y="2209800"/>
            <a:ext cx="3657600" cy="3352800"/>
            <a:chOff x="5087256" y="2895600"/>
            <a:chExt cx="3657600" cy="3352800"/>
          </a:xfrm>
        </p:grpSpPr>
        <p:sp>
          <p:nvSpPr>
            <p:cNvPr id="8" name="Rectangle 7"/>
            <p:cNvSpPr/>
            <p:nvPr/>
          </p:nvSpPr>
          <p:spPr>
            <a:xfrm>
              <a:off x="5087256" y="2895600"/>
              <a:ext cx="3657600"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lumMod val="75000"/>
                      <a:lumOff val="25000"/>
                    </a:schemeClr>
                  </a:solidFill>
                  <a:latin typeface="Calibri" pitchFamily="34" charset="0"/>
                </a:rPr>
                <a:t>MATLAB code</a:t>
              </a:r>
              <a:endParaRPr lang="en-US" b="1" dirty="0">
                <a:solidFill>
                  <a:schemeClr val="tx1">
                    <a:lumMod val="75000"/>
                    <a:lumOff val="25000"/>
                  </a:schemeClr>
                </a:solidFill>
                <a:latin typeface="Calibri" pitchFamily="34" charset="0"/>
              </a:endParaRPr>
            </a:p>
          </p:txBody>
        </p:sp>
        <p:sp>
          <p:nvSpPr>
            <p:cNvPr id="9" name="Rectangle 8"/>
            <p:cNvSpPr/>
            <p:nvPr/>
          </p:nvSpPr>
          <p:spPr>
            <a:xfrm>
              <a:off x="5087256" y="3352800"/>
              <a:ext cx="3657600" cy="2895600"/>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ourier New" pitchFamily="49" charset="0"/>
                  <a:cs typeface="Courier New" pitchFamily="49" charset="0"/>
                </a:rPr>
                <a:t>%% </a:t>
              </a:r>
              <a:r>
                <a:rPr lang="en-US" sz="1000" dirty="0" smtClean="0">
                  <a:solidFill>
                    <a:schemeClr val="tx1"/>
                  </a:solidFill>
                  <a:latin typeface="Courier New" pitchFamily="49" charset="0"/>
                  <a:cs typeface="Courier New" pitchFamily="49" charset="0"/>
                </a:rPr>
                <a:t>Power Spectral density</a:t>
              </a:r>
              <a:endParaRPr lang="en-US" sz="1000" dirty="0">
                <a:solidFill>
                  <a:schemeClr val="tx1"/>
                </a:solidFill>
                <a:latin typeface="Courier New" pitchFamily="49" charset="0"/>
                <a:cs typeface="Courier New" pitchFamily="49" charset="0"/>
              </a:endParaRPr>
            </a:p>
            <a:p>
              <a:endParaRPr lang="en-US" sz="1000" dirty="0" smtClean="0">
                <a:solidFill>
                  <a:schemeClr val="tx1"/>
                </a:solidFill>
                <a:latin typeface="Courier New" pitchFamily="49" charset="0"/>
                <a:cs typeface="Courier New" pitchFamily="49" charset="0"/>
              </a:endParaRPr>
            </a:p>
            <a:p>
              <a:r>
                <a:rPr lang="en-US" sz="1000" dirty="0">
                  <a:solidFill>
                    <a:schemeClr val="tx1"/>
                  </a:solidFill>
                  <a:latin typeface="Courier New" pitchFamily="49" charset="0"/>
                  <a:cs typeface="Courier New" pitchFamily="49" charset="0"/>
                </a:rPr>
                <a:t>N = 10000;</a:t>
              </a:r>
            </a:p>
            <a:p>
              <a:r>
                <a:rPr lang="en-US" sz="1000" dirty="0" smtClean="0">
                  <a:solidFill>
                    <a:schemeClr val="tx1"/>
                  </a:solidFill>
                  <a:latin typeface="Courier New" pitchFamily="49" charset="0"/>
                  <a:cs typeface="Courier New" pitchFamily="49" charset="0"/>
                </a:rPr>
                <a:t>w = </a:t>
              </a:r>
              <a:r>
                <a:rPr lang="en-US" sz="1000" dirty="0" err="1" smtClean="0">
                  <a:solidFill>
                    <a:schemeClr val="tx1"/>
                  </a:solidFill>
                  <a:latin typeface="Courier New" pitchFamily="49" charset="0"/>
                  <a:cs typeface="Courier New" pitchFamily="49" charset="0"/>
                </a:rPr>
                <a:t>randn</a:t>
              </a:r>
              <a:r>
                <a:rPr lang="en-US" sz="1000" dirty="0" smtClean="0">
                  <a:solidFill>
                    <a:schemeClr val="tx1"/>
                  </a:solidFill>
                  <a:latin typeface="Courier New" pitchFamily="49" charset="0"/>
                  <a:cs typeface="Courier New" pitchFamily="49" charset="0"/>
                </a:rPr>
                <a:t>(N,1);</a:t>
              </a:r>
              <a:endParaRPr lang="en-US" sz="1000" dirty="0">
                <a:solidFill>
                  <a:schemeClr val="tx1"/>
                </a:solidFill>
                <a:latin typeface="Courier New" pitchFamily="49" charset="0"/>
                <a:cs typeface="Courier New" pitchFamily="49" charset="0"/>
              </a:endParaRPr>
            </a:p>
            <a:p>
              <a:endParaRPr lang="en-US" sz="1000" dirty="0" smtClean="0">
                <a:solidFill>
                  <a:schemeClr val="tx1"/>
                </a:solidFill>
                <a:latin typeface="Courier New" pitchFamily="49" charset="0"/>
                <a:cs typeface="Courier New" pitchFamily="49" charset="0"/>
              </a:endParaRPr>
            </a:p>
            <a:p>
              <a:r>
                <a:rPr lang="en-US" sz="1000" dirty="0">
                  <a:solidFill>
                    <a:schemeClr val="tx1"/>
                  </a:solidFill>
                  <a:latin typeface="Courier New" pitchFamily="49" charset="0"/>
                  <a:cs typeface="Courier New" pitchFamily="49" charset="0"/>
                </a:rPr>
                <a:t>n</a:t>
              </a:r>
              <a:r>
                <a:rPr lang="en-US" sz="1000" dirty="0" smtClean="0">
                  <a:solidFill>
                    <a:schemeClr val="tx1"/>
                  </a:solidFill>
                  <a:latin typeface="Courier New" pitchFamily="49" charset="0"/>
                  <a:cs typeface="Courier New" pitchFamily="49" charset="0"/>
                </a:rPr>
                <a:t> = 256;</a:t>
              </a:r>
              <a:endParaRPr lang="en-US" sz="1000" dirty="0">
                <a:solidFill>
                  <a:schemeClr val="tx1"/>
                </a:solidFill>
                <a:latin typeface="Courier New" pitchFamily="49" charset="0"/>
                <a:cs typeface="Courier New" pitchFamily="49" charset="0"/>
              </a:endParaRPr>
            </a:p>
            <a:p>
              <a:r>
                <a:rPr lang="en-US" sz="1000" dirty="0" smtClean="0">
                  <a:solidFill>
                    <a:schemeClr val="tx1"/>
                  </a:solidFill>
                  <a:latin typeface="Courier New" pitchFamily="49" charset="0"/>
                  <a:cs typeface="Courier New" pitchFamily="49" charset="0"/>
                </a:rPr>
                <a:t>W = </a:t>
              </a:r>
              <a:r>
                <a:rPr lang="en-US" sz="1000" dirty="0" err="1" smtClean="0">
                  <a:solidFill>
                    <a:schemeClr val="tx1"/>
                  </a:solidFill>
                  <a:latin typeface="Courier New" pitchFamily="49" charset="0"/>
                  <a:cs typeface="Courier New" pitchFamily="49" charset="0"/>
                </a:rPr>
                <a:t>fft</a:t>
              </a:r>
              <a:r>
                <a:rPr lang="en-US" sz="1000" dirty="0" smtClean="0">
                  <a:solidFill>
                    <a:schemeClr val="tx1"/>
                  </a:solidFill>
                  <a:latin typeface="Courier New" pitchFamily="49" charset="0"/>
                  <a:cs typeface="Courier New" pitchFamily="49" charset="0"/>
                </a:rPr>
                <a:t>(</a:t>
              </a:r>
              <a:r>
                <a:rPr lang="en-US" sz="1000" dirty="0" err="1" smtClean="0">
                  <a:solidFill>
                    <a:schemeClr val="tx1"/>
                  </a:solidFill>
                  <a:latin typeface="Courier New" pitchFamily="49" charset="0"/>
                  <a:cs typeface="Courier New" pitchFamily="49" charset="0"/>
                </a:rPr>
                <a:t>w,n</a:t>
              </a:r>
              <a:r>
                <a:rPr lang="en-US" sz="1000" dirty="0" smtClean="0">
                  <a:solidFill>
                    <a:schemeClr val="tx1"/>
                  </a:solidFill>
                  <a:latin typeface="Courier New" pitchFamily="49" charset="0"/>
                  <a:cs typeface="Courier New" pitchFamily="49" charset="0"/>
                </a:rPr>
                <a:t>);</a:t>
              </a:r>
            </a:p>
            <a:p>
              <a:r>
                <a:rPr lang="en-US" sz="1000" dirty="0" smtClean="0">
                  <a:solidFill>
                    <a:schemeClr val="tx1"/>
                  </a:solidFill>
                  <a:latin typeface="Courier New" pitchFamily="49" charset="0"/>
                  <a:cs typeface="Courier New" pitchFamily="49" charset="0"/>
                </a:rPr>
                <a:t>% Method 1</a:t>
              </a:r>
            </a:p>
            <a:p>
              <a:r>
                <a:rPr lang="en-US" sz="1000" dirty="0" err="1" smtClean="0">
                  <a:solidFill>
                    <a:schemeClr val="tx1"/>
                  </a:solidFill>
                  <a:latin typeface="Courier New" pitchFamily="49" charset="0"/>
                  <a:cs typeface="Courier New" pitchFamily="49" charset="0"/>
                </a:rPr>
                <a:t>Pww</a:t>
              </a:r>
              <a:r>
                <a:rPr lang="en-US" sz="1000" dirty="0" smtClean="0">
                  <a:solidFill>
                    <a:schemeClr val="tx1"/>
                  </a:solidFill>
                  <a:latin typeface="Courier New" pitchFamily="49" charset="0"/>
                  <a:cs typeface="Courier New" pitchFamily="49" charset="0"/>
                </a:rPr>
                <a:t> = W.*</a:t>
              </a:r>
              <a:r>
                <a:rPr lang="en-US" sz="1000" dirty="0" err="1" smtClean="0">
                  <a:solidFill>
                    <a:schemeClr val="tx1"/>
                  </a:solidFill>
                  <a:latin typeface="Courier New" pitchFamily="49" charset="0"/>
                  <a:cs typeface="Courier New" pitchFamily="49" charset="0"/>
                </a:rPr>
                <a:t>conj</a:t>
              </a:r>
              <a:r>
                <a:rPr lang="en-US" sz="1000" dirty="0" smtClean="0">
                  <a:solidFill>
                    <a:schemeClr val="tx1"/>
                  </a:solidFill>
                  <a:latin typeface="Courier New" pitchFamily="49" charset="0"/>
                  <a:cs typeface="Courier New" pitchFamily="49" charset="0"/>
                </a:rPr>
                <a:t>(W)/n;</a:t>
              </a:r>
            </a:p>
            <a:p>
              <a:r>
                <a:rPr lang="en-US" sz="1000" dirty="0">
                  <a:solidFill>
                    <a:schemeClr val="tx1"/>
                  </a:solidFill>
                  <a:latin typeface="Courier New" pitchFamily="49" charset="0"/>
                  <a:cs typeface="Courier New" pitchFamily="49" charset="0"/>
                </a:rPr>
                <a:t>% Method 2</a:t>
              </a:r>
            </a:p>
            <a:p>
              <a:r>
                <a:rPr lang="en-US" sz="1000" dirty="0" err="1" smtClean="0">
                  <a:solidFill>
                    <a:schemeClr val="tx1"/>
                  </a:solidFill>
                  <a:latin typeface="Courier New" pitchFamily="49" charset="0"/>
                  <a:cs typeface="Courier New" pitchFamily="49" charset="0"/>
                </a:rPr>
                <a:t>Pww_welch</a:t>
              </a:r>
              <a:r>
                <a:rPr lang="en-US" sz="1000" dirty="0" smtClean="0">
                  <a:solidFill>
                    <a:schemeClr val="tx1"/>
                  </a:solidFill>
                  <a:latin typeface="Courier New" pitchFamily="49" charset="0"/>
                  <a:cs typeface="Courier New" pitchFamily="49" charset="0"/>
                </a:rPr>
                <a:t> = </a:t>
              </a:r>
              <a:r>
                <a:rPr lang="en-US" sz="1000" dirty="0" err="1" smtClean="0">
                  <a:solidFill>
                    <a:schemeClr val="tx1"/>
                  </a:solidFill>
                  <a:latin typeface="Courier New" pitchFamily="49" charset="0"/>
                  <a:cs typeface="Courier New" pitchFamily="49" charset="0"/>
                </a:rPr>
                <a:t>pwelch</a:t>
              </a:r>
              <a:r>
                <a:rPr lang="en-US" sz="1000" dirty="0" smtClean="0">
                  <a:solidFill>
                    <a:schemeClr val="tx1"/>
                  </a:solidFill>
                  <a:latin typeface="Courier New" pitchFamily="49" charset="0"/>
                  <a:cs typeface="Courier New" pitchFamily="49" charset="0"/>
                </a:rPr>
                <a:t>(w); </a:t>
              </a:r>
            </a:p>
            <a:p>
              <a:r>
                <a:rPr lang="en-US" sz="1000" dirty="0">
                  <a:solidFill>
                    <a:schemeClr val="tx1"/>
                  </a:solidFill>
                  <a:latin typeface="Courier New" pitchFamily="49" charset="0"/>
                  <a:cs typeface="Courier New" pitchFamily="49" charset="0"/>
                </a:rPr>
                <a:t>% Method 3</a:t>
              </a:r>
              <a:endParaRPr lang="en-US" sz="1000" dirty="0" smtClean="0">
                <a:solidFill>
                  <a:schemeClr val="tx1"/>
                </a:solidFill>
                <a:latin typeface="Courier New" pitchFamily="49" charset="0"/>
                <a:cs typeface="Courier New" pitchFamily="49" charset="0"/>
              </a:endParaRPr>
            </a:p>
            <a:p>
              <a:r>
                <a:rPr lang="en-US" sz="1000" dirty="0" err="1" smtClean="0">
                  <a:solidFill>
                    <a:schemeClr val="tx1"/>
                  </a:solidFill>
                  <a:latin typeface="Courier New" pitchFamily="49" charset="0"/>
                  <a:cs typeface="Courier New" pitchFamily="49" charset="0"/>
                </a:rPr>
                <a:t>Pww_cov</a:t>
              </a:r>
              <a:r>
                <a:rPr lang="en-US" sz="1000" dirty="0" smtClean="0">
                  <a:solidFill>
                    <a:schemeClr val="tx1"/>
                  </a:solidFill>
                  <a:latin typeface="Courier New" pitchFamily="49" charset="0"/>
                  <a:cs typeface="Courier New" pitchFamily="49" charset="0"/>
                </a:rPr>
                <a:t> = </a:t>
              </a:r>
              <a:r>
                <a:rPr lang="en-US" sz="1000" dirty="0" err="1" smtClean="0">
                  <a:solidFill>
                    <a:schemeClr val="tx1"/>
                  </a:solidFill>
                  <a:latin typeface="Courier New" pitchFamily="49" charset="0"/>
                  <a:cs typeface="Courier New" pitchFamily="49" charset="0"/>
                </a:rPr>
                <a:t>pcov</a:t>
              </a:r>
              <a:r>
                <a:rPr lang="en-US" sz="1000" dirty="0" smtClean="0">
                  <a:solidFill>
                    <a:schemeClr val="tx1"/>
                  </a:solidFill>
                  <a:latin typeface="Courier New" pitchFamily="49" charset="0"/>
                  <a:cs typeface="Courier New" pitchFamily="49" charset="0"/>
                </a:rPr>
                <a:t>(w,3);</a:t>
              </a:r>
            </a:p>
            <a:p>
              <a:r>
                <a:rPr lang="en-US" sz="1000" dirty="0" smtClean="0">
                  <a:solidFill>
                    <a:schemeClr val="tx1"/>
                  </a:solidFill>
                  <a:latin typeface="Courier New" pitchFamily="49" charset="0"/>
                  <a:cs typeface="Courier New" pitchFamily="49" charset="0"/>
                </a:rPr>
                <a:t>% See </a:t>
              </a:r>
              <a:r>
                <a:rPr lang="en-US" sz="1000" dirty="0" err="1" smtClean="0">
                  <a:solidFill>
                    <a:schemeClr val="tx1"/>
                  </a:solidFill>
                  <a:latin typeface="Courier New" pitchFamily="49" charset="0"/>
                  <a:cs typeface="Courier New" pitchFamily="49" charset="0"/>
                </a:rPr>
                <a:t>Mathworks</a:t>
              </a:r>
              <a:r>
                <a:rPr lang="en-US" sz="1000" dirty="0" smtClean="0">
                  <a:solidFill>
                    <a:schemeClr val="tx1"/>
                  </a:solidFill>
                  <a:latin typeface="Courier New" pitchFamily="49" charset="0"/>
                  <a:cs typeface="Courier New" pitchFamily="49" charset="0"/>
                </a:rPr>
                <a:t> help for more details</a:t>
              </a:r>
            </a:p>
            <a:p>
              <a:endParaRPr lang="en-US" sz="1000" dirty="0">
                <a:solidFill>
                  <a:schemeClr val="tx1"/>
                </a:solidFill>
                <a:latin typeface="Courier New" pitchFamily="49" charset="0"/>
                <a:cs typeface="Courier New" pitchFamily="49" charset="0"/>
              </a:endParaRPr>
            </a:p>
            <a:p>
              <a:endParaRPr lang="en-US" sz="1000" dirty="0" smtClean="0">
                <a:solidFill>
                  <a:schemeClr val="tx1"/>
                </a:solidFill>
                <a:latin typeface="Courier New" pitchFamily="49" charset="0"/>
                <a:cs typeface="Courier New" pitchFamily="49" charset="0"/>
              </a:endParaRPr>
            </a:p>
            <a:p>
              <a:endParaRPr lang="en-US" sz="1000" dirty="0">
                <a:solidFill>
                  <a:schemeClr val="tx1"/>
                </a:solidFill>
                <a:latin typeface="Courier New" pitchFamily="49" charset="0"/>
                <a:cs typeface="Courier New" pitchFamily="49" charset="0"/>
              </a:endParaRPr>
            </a:p>
          </p:txBody>
        </p:sp>
      </p:grpSp>
    </p:spTree>
    <p:extLst>
      <p:ext uri="{BB962C8B-B14F-4D97-AF65-F5344CB8AC3E}">
        <p14:creationId xmlns:p14="http://schemas.microsoft.com/office/powerpoint/2010/main" val="3414843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characterization: Check the datasheet!</a:t>
            </a:r>
            <a:endParaRPr lang="en-US" dirty="0"/>
          </a:p>
        </p:txBody>
      </p:sp>
      <p:sp>
        <p:nvSpPr>
          <p:cNvPr id="12" name="Content Placeholder 11"/>
          <p:cNvSpPr>
            <a:spLocks noGrp="1"/>
          </p:cNvSpPr>
          <p:nvPr>
            <p:ph idx="1"/>
          </p:nvPr>
        </p:nvSpPr>
        <p:spPr/>
        <p:txBody>
          <a:bodyPr/>
          <a:lstStyle/>
          <a:p>
            <a:endParaRPr lang="en-US"/>
          </a:p>
        </p:txBody>
      </p:sp>
      <p:sp>
        <p:nvSpPr>
          <p:cNvPr id="6" name="Rectangle 5"/>
          <p:cNvSpPr/>
          <p:nvPr/>
        </p:nvSpPr>
        <p:spPr>
          <a:xfrm rot="5400000">
            <a:off x="7541615" y="2039792"/>
            <a:ext cx="2856872" cy="261610"/>
          </a:xfrm>
          <a:prstGeom prst="rect">
            <a:avLst/>
          </a:prstGeom>
        </p:spPr>
        <p:txBody>
          <a:bodyPr wrap="none">
            <a:spAutoFit/>
          </a:bodyPr>
          <a:lstStyle/>
          <a:p>
            <a:r>
              <a:rPr lang="en-US" sz="1100" b="1" dirty="0" smtClean="0">
                <a:ln w="3175">
                  <a:solidFill>
                    <a:srgbClr val="9FB8CD">
                      <a:lumMod val="40000"/>
                      <a:lumOff val="60000"/>
                    </a:srgbClr>
                  </a:solidFill>
                </a:ln>
                <a:solidFill>
                  <a:srgbClr val="9FB8CD">
                    <a:lumMod val="75000"/>
                  </a:srgbClr>
                </a:solidFill>
                <a:latin typeface="Arial Rounded MT Bold" pitchFamily="34" charset="0"/>
              </a:rPr>
              <a:t>BASICS:  NOISE  CHARACTERIZATION</a:t>
            </a:r>
            <a:endParaRPr lang="en-US" sz="1200" b="1" dirty="0">
              <a:ln w="3175">
                <a:solidFill>
                  <a:srgbClr val="9FB8CD">
                    <a:lumMod val="40000"/>
                    <a:lumOff val="60000"/>
                  </a:srgbClr>
                </a:solidFill>
              </a:ln>
              <a:solidFill>
                <a:srgbClr val="9FB8CD">
                  <a:lumMod val="75000"/>
                </a:srgbClr>
              </a:solidFill>
              <a:latin typeface="Arial Rounded MT Bold" pitchFamily="34" charset="0"/>
            </a:endParaRPr>
          </a:p>
        </p:txBody>
      </p:sp>
      <p:grpSp>
        <p:nvGrpSpPr>
          <p:cNvPr id="3" name="Group 4"/>
          <p:cNvGrpSpPr/>
          <p:nvPr/>
        </p:nvGrpSpPr>
        <p:grpSpPr>
          <a:xfrm>
            <a:off x="152400" y="990600"/>
            <a:ext cx="4133168" cy="5715000"/>
            <a:chOff x="367712" y="990600"/>
            <a:chExt cx="4133168" cy="5715000"/>
          </a:xfrm>
        </p:grpSpPr>
        <p:pic>
          <p:nvPicPr>
            <p:cNvPr id="1945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990600"/>
              <a:ext cx="411988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0695" y="2028825"/>
              <a:ext cx="38100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2950" y="3867150"/>
              <a:ext cx="3143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2"/>
            <p:cNvGrpSpPr/>
            <p:nvPr/>
          </p:nvGrpSpPr>
          <p:grpSpPr>
            <a:xfrm>
              <a:off x="367712" y="1682750"/>
              <a:ext cx="4099060" cy="508001"/>
              <a:chOff x="2396581" y="5181825"/>
              <a:chExt cx="4099060" cy="508001"/>
            </a:xfrm>
          </p:grpSpPr>
          <p:pic>
            <p:nvPicPr>
              <p:cNvPr id="19461"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396581" y="5257800"/>
                <a:ext cx="272006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3810" b="-37806"/>
              <a:stretch/>
            </p:blipFill>
            <p:spPr bwMode="auto">
              <a:xfrm>
                <a:off x="5044077" y="5181825"/>
                <a:ext cx="580571" cy="50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595665" y="5257799"/>
                <a:ext cx="899976"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13" name="Straight Connector 12"/>
          <p:cNvCxnSpPr/>
          <p:nvPr/>
        </p:nvCxnSpPr>
        <p:spPr>
          <a:xfrm>
            <a:off x="4361768" y="990600"/>
            <a:ext cx="0" cy="57150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11"/>
          <p:cNvGrpSpPr/>
          <p:nvPr/>
        </p:nvGrpSpPr>
        <p:grpSpPr>
          <a:xfrm>
            <a:off x="4518660" y="958335"/>
            <a:ext cx="4168140" cy="5566700"/>
            <a:chOff x="4518660" y="958335"/>
            <a:chExt cx="4168140" cy="5566700"/>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18660" y="958335"/>
              <a:ext cx="4114800" cy="72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8"/>
            <p:cNvGrpSpPr/>
            <p:nvPr/>
          </p:nvGrpSpPr>
          <p:grpSpPr>
            <a:xfrm>
              <a:off x="4572000" y="1770155"/>
              <a:ext cx="4114800" cy="4754880"/>
              <a:chOff x="4428173" y="1770155"/>
              <a:chExt cx="4452937" cy="4984975"/>
            </a:xfrm>
          </p:grpSpPr>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69543"/>
              <a:stretch/>
            </p:blipFill>
            <p:spPr bwMode="auto">
              <a:xfrm>
                <a:off x="4428173" y="1770155"/>
                <a:ext cx="2084729"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4805"/>
              <a:stretch/>
            </p:blipFill>
            <p:spPr bwMode="auto">
              <a:xfrm>
                <a:off x="6428423" y="1775870"/>
                <a:ext cx="2409001"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71523"/>
              <a:stretch/>
            </p:blipFill>
            <p:spPr bwMode="auto">
              <a:xfrm>
                <a:off x="4462463" y="4103370"/>
                <a:ext cx="2046305"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1871" r="3587"/>
              <a:stretch/>
            </p:blipFill>
            <p:spPr bwMode="auto">
              <a:xfrm>
                <a:off x="6412230" y="4099559"/>
                <a:ext cx="2468880" cy="263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 name="Rectangle 6"/>
          <p:cNvSpPr/>
          <p:nvPr/>
        </p:nvSpPr>
        <p:spPr>
          <a:xfrm>
            <a:off x="2872468" y="1722120"/>
            <a:ext cx="1202915" cy="3509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7"/>
          <p:cNvGrpSpPr/>
          <p:nvPr/>
        </p:nvGrpSpPr>
        <p:grpSpPr>
          <a:xfrm>
            <a:off x="4610208" y="3498964"/>
            <a:ext cx="4152792" cy="347752"/>
            <a:chOff x="4610208" y="3498964"/>
            <a:chExt cx="4152792" cy="347752"/>
          </a:xfrm>
        </p:grpSpPr>
        <p:sp>
          <p:nvSpPr>
            <p:cNvPr id="22" name="Rectangle 21"/>
            <p:cNvSpPr/>
            <p:nvPr/>
          </p:nvSpPr>
          <p:spPr>
            <a:xfrm>
              <a:off x="4610208" y="3498964"/>
              <a:ext cx="4152792" cy="180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10208" y="3666633"/>
              <a:ext cx="4152792" cy="180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031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able to answer these questions…</a:t>
            </a:r>
            <a:endParaRPr lang="en-US" dirty="0"/>
          </a:p>
        </p:txBody>
      </p:sp>
      <p:sp>
        <p:nvSpPr>
          <p:cNvPr id="3" name="Content Placeholder 2"/>
          <p:cNvSpPr>
            <a:spLocks noGrp="1"/>
          </p:cNvSpPr>
          <p:nvPr>
            <p:ph idx="1"/>
          </p:nvPr>
        </p:nvSpPr>
        <p:spPr/>
        <p:txBody>
          <a:bodyPr/>
          <a:lstStyle/>
          <a:p>
            <a:pPr marL="68580" indent="0">
              <a:buNone/>
            </a:pPr>
            <a:r>
              <a:rPr lang="en-US" sz="1800" b="1" dirty="0" smtClean="0">
                <a:solidFill>
                  <a:schemeClr val="bg1">
                    <a:lumMod val="75000"/>
                  </a:schemeClr>
                </a:solidFill>
              </a:rPr>
              <a:t>PART I: MOTIVATION</a:t>
            </a:r>
          </a:p>
          <a:p>
            <a:r>
              <a:rPr lang="en-US" sz="2800" dirty="0" smtClean="0">
                <a:solidFill>
                  <a:schemeClr val="bg1">
                    <a:lumMod val="75000"/>
                  </a:schemeClr>
                </a:solidFill>
              </a:rPr>
              <a:t>What is noise?</a:t>
            </a:r>
          </a:p>
          <a:p>
            <a:r>
              <a:rPr lang="en-US" sz="2800" dirty="0" smtClean="0">
                <a:solidFill>
                  <a:schemeClr val="bg1">
                    <a:lumMod val="75000"/>
                  </a:schemeClr>
                </a:solidFill>
              </a:rPr>
              <a:t>What is noise modeling and why is it required?</a:t>
            </a:r>
          </a:p>
          <a:p>
            <a:pPr marL="68580" indent="0">
              <a:spcBef>
                <a:spcPts val="2400"/>
              </a:spcBef>
              <a:buNone/>
            </a:pPr>
            <a:r>
              <a:rPr lang="en-US" sz="1800" b="1" dirty="0">
                <a:solidFill>
                  <a:schemeClr val="bg1">
                    <a:lumMod val="75000"/>
                  </a:schemeClr>
                </a:solidFill>
              </a:rPr>
              <a:t>PART </a:t>
            </a:r>
            <a:r>
              <a:rPr lang="en-US" sz="1800" b="1" dirty="0" smtClean="0">
                <a:solidFill>
                  <a:schemeClr val="bg1">
                    <a:lumMod val="75000"/>
                  </a:schemeClr>
                </a:solidFill>
              </a:rPr>
              <a:t>II: BASICS</a:t>
            </a:r>
          </a:p>
          <a:p>
            <a:r>
              <a:rPr lang="en-US" sz="2800" dirty="0" smtClean="0">
                <a:solidFill>
                  <a:schemeClr val="bg1">
                    <a:lumMod val="75000"/>
                  </a:schemeClr>
                </a:solidFill>
              </a:rPr>
              <a:t>How is noise characterized?</a:t>
            </a:r>
          </a:p>
          <a:p>
            <a:r>
              <a:rPr lang="en-US" sz="2800" dirty="0" smtClean="0">
                <a:solidFill>
                  <a:schemeClr val="bg1">
                    <a:lumMod val="75000"/>
                  </a:schemeClr>
                </a:solidFill>
              </a:rPr>
              <a:t>How is noise in sensors quantified?</a:t>
            </a:r>
          </a:p>
          <a:p>
            <a:pPr marL="68580" indent="0">
              <a:spcBef>
                <a:spcPts val="2400"/>
              </a:spcBef>
              <a:buNone/>
            </a:pPr>
            <a:r>
              <a:rPr lang="en-US" sz="1800" b="1" dirty="0"/>
              <a:t>PART </a:t>
            </a:r>
            <a:r>
              <a:rPr lang="en-US" sz="1800" b="1" dirty="0" smtClean="0"/>
              <a:t>III: ALLAN VARIANCE ANALYSIS</a:t>
            </a:r>
          </a:p>
          <a:p>
            <a:r>
              <a:rPr lang="en-US" sz="2800" dirty="0" smtClean="0"/>
              <a:t>What is Allan Variance?</a:t>
            </a:r>
          </a:p>
          <a:p>
            <a:r>
              <a:rPr lang="en-US" sz="2800" dirty="0" smtClean="0"/>
              <a:t>How can it be used to specify sensor characteristics?</a:t>
            </a:r>
          </a:p>
          <a:p>
            <a:endParaRPr lang="en-US" sz="2800" dirty="0" smtClean="0"/>
          </a:p>
          <a:p>
            <a:endParaRPr lang="en-US" sz="2800" dirty="0" smtClean="0"/>
          </a:p>
        </p:txBody>
      </p:sp>
    </p:spTree>
    <p:extLst>
      <p:ext uri="{BB962C8B-B14F-4D97-AF65-F5344CB8AC3E}">
        <p14:creationId xmlns:p14="http://schemas.microsoft.com/office/powerpoint/2010/main" val="714609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an educated guess…</a:t>
            </a:r>
            <a:endParaRPr lang="en-US" dirty="0"/>
          </a:p>
        </p:txBody>
      </p:sp>
      <p:sp>
        <p:nvSpPr>
          <p:cNvPr id="3" name="Content Placeholder 2"/>
          <p:cNvSpPr>
            <a:spLocks noGrp="1"/>
          </p:cNvSpPr>
          <p:nvPr>
            <p:ph idx="1"/>
          </p:nvPr>
        </p:nvSpPr>
        <p:spPr/>
        <p:txBody>
          <a:bodyPr/>
          <a:lstStyle/>
          <a:p>
            <a:pPr marL="68580" indent="0" algn="ctr">
              <a:buNone/>
            </a:pPr>
            <a:r>
              <a:rPr lang="en-US" sz="3200" dirty="0" smtClean="0"/>
              <a:t>Which of the following technologies in the 1950s </a:t>
            </a:r>
            <a:r>
              <a:rPr lang="en-US" sz="3200" b="1" i="1" dirty="0" smtClean="0"/>
              <a:t>necessitated</a:t>
            </a:r>
            <a:r>
              <a:rPr lang="en-US" sz="3200" dirty="0" smtClean="0"/>
              <a:t> the development of a new measure of variance, i.e. the Allan variance?</a:t>
            </a:r>
            <a:endParaRPr lang="en-US" sz="3200" dirty="0"/>
          </a:p>
          <a:p>
            <a:pPr marL="525780" indent="-457200">
              <a:buClr>
                <a:schemeClr val="accent1">
                  <a:lumMod val="50000"/>
                </a:schemeClr>
              </a:buClr>
              <a:buSzPct val="100000"/>
              <a:buFont typeface="+mj-lt"/>
              <a:buAutoNum type="alphaLcParenR"/>
            </a:pPr>
            <a:endParaRPr lang="en-US" dirty="0" smtClean="0">
              <a:solidFill>
                <a:schemeClr val="accent1">
                  <a:lumMod val="50000"/>
                </a:schemeClr>
              </a:solidFill>
            </a:endParaRPr>
          </a:p>
          <a:p>
            <a:pPr marL="2797175" indent="-457200">
              <a:buClr>
                <a:schemeClr val="accent1">
                  <a:lumMod val="50000"/>
                </a:schemeClr>
              </a:buClr>
              <a:buSzPct val="100000"/>
              <a:buFont typeface="+mj-lt"/>
              <a:buAutoNum type="alphaLcParenR"/>
            </a:pPr>
            <a:r>
              <a:rPr lang="en-US" dirty="0" smtClean="0">
                <a:solidFill>
                  <a:schemeClr val="accent1">
                    <a:lumMod val="50000"/>
                  </a:schemeClr>
                </a:solidFill>
              </a:rPr>
              <a:t>Solar-powered </a:t>
            </a:r>
            <a:r>
              <a:rPr lang="en-US" dirty="0">
                <a:solidFill>
                  <a:schemeClr val="accent1">
                    <a:lumMod val="50000"/>
                  </a:schemeClr>
                </a:solidFill>
              </a:rPr>
              <a:t>batteries</a:t>
            </a:r>
          </a:p>
          <a:p>
            <a:pPr marL="2797175" indent="-457200">
              <a:buClr>
                <a:schemeClr val="accent1">
                  <a:lumMod val="50000"/>
                </a:schemeClr>
              </a:buClr>
              <a:buSzPct val="100000"/>
              <a:buFont typeface="+mj-lt"/>
              <a:buAutoNum type="alphaLcParenR"/>
            </a:pPr>
            <a:r>
              <a:rPr lang="en-US" dirty="0" smtClean="0">
                <a:solidFill>
                  <a:schemeClr val="accent1">
                    <a:lumMod val="50000"/>
                  </a:schemeClr>
                </a:solidFill>
              </a:rPr>
              <a:t>Precision atomic clocks</a:t>
            </a:r>
          </a:p>
          <a:p>
            <a:pPr marL="2797175" indent="-457200">
              <a:buClr>
                <a:schemeClr val="accent1">
                  <a:lumMod val="50000"/>
                </a:schemeClr>
              </a:buClr>
              <a:buSzPct val="100000"/>
              <a:buFont typeface="+mj-lt"/>
              <a:buAutoNum type="alphaLcParenR"/>
            </a:pPr>
            <a:r>
              <a:rPr lang="en-US" dirty="0" smtClean="0">
                <a:solidFill>
                  <a:schemeClr val="accent1">
                    <a:lumMod val="50000"/>
                  </a:schemeClr>
                </a:solidFill>
              </a:rPr>
              <a:t>Leak-free </a:t>
            </a:r>
            <a:r>
              <a:rPr lang="en-US" dirty="0">
                <a:solidFill>
                  <a:schemeClr val="accent1">
                    <a:lumMod val="50000"/>
                  </a:schemeClr>
                </a:solidFill>
              </a:rPr>
              <a:t>ball point pens</a:t>
            </a:r>
          </a:p>
          <a:p>
            <a:pPr marL="2797175" indent="-457200">
              <a:buClr>
                <a:schemeClr val="accent1">
                  <a:lumMod val="50000"/>
                </a:schemeClr>
              </a:buClr>
              <a:buSzPct val="100000"/>
              <a:buFont typeface="+mj-lt"/>
              <a:buAutoNum type="alphaLcParenR"/>
            </a:pPr>
            <a:r>
              <a:rPr lang="en-US" dirty="0" smtClean="0">
                <a:solidFill>
                  <a:schemeClr val="accent1">
                    <a:lumMod val="50000"/>
                  </a:schemeClr>
                </a:solidFill>
              </a:rPr>
              <a:t>Flexible optical fibers</a:t>
            </a:r>
          </a:p>
          <a:p>
            <a:pPr marL="525780" indent="-457200">
              <a:buFont typeface="+mj-lt"/>
              <a:buAutoNum type="alphaLcParenR"/>
            </a:pPr>
            <a:endParaRPr lang="en-US" dirty="0">
              <a:solidFill>
                <a:schemeClr val="accent1">
                  <a:lumMod val="50000"/>
                </a:schemeClr>
              </a:solidFill>
            </a:endParaRPr>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5" name="Rectangle 4"/>
          <p:cNvSpPr/>
          <p:nvPr/>
        </p:nvSpPr>
        <p:spPr>
          <a:xfrm rot="5400000">
            <a:off x="7418188" y="2183063"/>
            <a:ext cx="3103735"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ORIGINS</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248106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Frequency stability of atomic clocks</a:t>
            </a:r>
            <a:endParaRPr lang="en-US" dirty="0"/>
          </a:p>
        </p:txBody>
      </p:sp>
      <p:sp>
        <p:nvSpPr>
          <p:cNvPr id="3" name="Content Placeholder 2"/>
          <p:cNvSpPr>
            <a:spLocks noGrp="1"/>
          </p:cNvSpPr>
          <p:nvPr>
            <p:ph idx="1"/>
          </p:nvPr>
        </p:nvSpPr>
        <p:spPr/>
        <p:txBody>
          <a:bodyPr/>
          <a:lstStyle/>
          <a:p>
            <a:r>
              <a:rPr lang="en-US" sz="2800" dirty="0" smtClean="0"/>
              <a:t>1950s-1960s: Development of precise atomic clocks – issues pertaining to frequency stability arise</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Preliminary work: D W Allan, “</a:t>
            </a:r>
            <a:r>
              <a:rPr lang="en-US" sz="2800" i="1" dirty="0" smtClean="0"/>
              <a:t>Statistics of Atomic Frequency Standards</a:t>
            </a:r>
            <a:r>
              <a:rPr lang="en-US" sz="2800" dirty="0" smtClean="0"/>
              <a:t>”, Proceedings of the IEEE, 1966</a:t>
            </a:r>
          </a:p>
          <a:p>
            <a:endParaRPr lang="en-US" sz="2800" dirty="0" smtClean="0"/>
          </a:p>
          <a:p>
            <a:pPr marL="365760" lvl="1" indent="0">
              <a:buNone/>
            </a:pPr>
            <a:endParaRPr lang="en-US" sz="2400" dirty="0"/>
          </a:p>
          <a:p>
            <a:pPr lvl="1"/>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smtClean="0"/>
          </a:p>
          <a:p>
            <a:pPr lvl="1"/>
            <a:endParaRPr lang="en-US" sz="2400" dirty="0"/>
          </a:p>
        </p:txBody>
      </p:sp>
      <p:sp>
        <p:nvSpPr>
          <p:cNvPr id="5" name="Rectangle 4"/>
          <p:cNvSpPr/>
          <p:nvPr/>
        </p:nvSpPr>
        <p:spPr>
          <a:xfrm rot="5400000">
            <a:off x="7418188" y="2183063"/>
            <a:ext cx="3103735"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ORIGINS</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grpSp>
        <p:nvGrpSpPr>
          <p:cNvPr id="6" name="Group 5"/>
          <p:cNvGrpSpPr/>
          <p:nvPr/>
        </p:nvGrpSpPr>
        <p:grpSpPr>
          <a:xfrm>
            <a:off x="914400" y="2133600"/>
            <a:ext cx="6677025" cy="2114550"/>
            <a:chOff x="1066800" y="1828800"/>
            <a:chExt cx="6677025" cy="2114550"/>
          </a:xfrm>
        </p:grpSpPr>
        <p:pic>
          <p:nvPicPr>
            <p:cNvPr id="2048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0" y="1828800"/>
              <a:ext cx="66770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29400" y="3733800"/>
              <a:ext cx="533400" cy="20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161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Allan Variance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a:t>Allan variance is defined as one half of the </a:t>
            </a:r>
            <a:r>
              <a:rPr lang="en-US" b="1" dirty="0" smtClean="0"/>
              <a:t>time average</a:t>
            </a:r>
            <a:r>
              <a:rPr lang="en-US" dirty="0" smtClean="0"/>
              <a:t> </a:t>
            </a:r>
            <a:r>
              <a:rPr lang="en-US" dirty="0"/>
              <a:t>of the squares of the differences between successive readings of the </a:t>
            </a:r>
            <a:r>
              <a:rPr lang="en-US" b="1" dirty="0"/>
              <a:t>frequency deviation</a:t>
            </a:r>
            <a:r>
              <a:rPr lang="en-US" dirty="0"/>
              <a:t> sampled over the sampling period</a:t>
            </a:r>
            <a:r>
              <a:rPr lang="en-US" dirty="0" smtClean="0"/>
              <a:t>.</a:t>
            </a:r>
          </a:p>
          <a:p>
            <a:endParaRPr lang="en-US" dirty="0"/>
          </a:p>
          <a:p>
            <a:endParaRPr lang="en-US" dirty="0" smtClean="0"/>
          </a:p>
          <a:p>
            <a:endParaRPr lang="en-US" dirty="0"/>
          </a:p>
          <a:p>
            <a:pPr marL="68580" indent="0">
              <a:buNone/>
            </a:pPr>
            <a:endParaRPr lang="en-US" b="1" dirty="0" smtClean="0"/>
          </a:p>
          <a:p>
            <a:pPr marL="68580" indent="0">
              <a:buNone/>
            </a:pPr>
            <a:endParaRPr lang="en-US" b="1" dirty="0" smtClean="0"/>
          </a:p>
          <a:p>
            <a:pPr marL="68580" indent="0">
              <a:buNone/>
            </a:pPr>
            <a:r>
              <a:rPr lang="en-US" b="1" dirty="0" smtClean="0"/>
              <a:t>NOTE:</a:t>
            </a:r>
          </a:p>
          <a:p>
            <a:r>
              <a:rPr lang="en-US" dirty="0" smtClean="0"/>
              <a:t>Allan variance analysis is </a:t>
            </a:r>
            <a:r>
              <a:rPr lang="en-US" b="1" dirty="0" smtClean="0"/>
              <a:t>always performed for zero input</a:t>
            </a:r>
            <a:r>
              <a:rPr lang="en-US" dirty="0" smtClean="0"/>
              <a:t> to the sensor. In this situation, any sensor output is due to noise arising from the sensor.</a:t>
            </a:r>
          </a:p>
          <a:p>
            <a:r>
              <a:rPr lang="en-US" dirty="0" smtClean="0"/>
              <a:t>See next slide to understand variables in the equation</a:t>
            </a:r>
          </a:p>
          <a:p>
            <a:pPr marL="365760" lvl="1" indent="0">
              <a:buNone/>
            </a:pP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5" name="Rectangle 4"/>
          <p:cNvSpPr/>
          <p:nvPr/>
        </p:nvSpPr>
        <p:spPr>
          <a:xfrm rot="5400000">
            <a:off x="7309987" y="2291265"/>
            <a:ext cx="3320140"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DEFINITION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737761" y="2362200"/>
                <a:ext cx="3129639"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bg2">
                                  <a:lumMod val="10000"/>
                                </a:schemeClr>
                              </a:solidFill>
                              <a:latin typeface="Cambria Math" panose="02040503050406030204" pitchFamily="18" charset="0"/>
                            </a:rPr>
                          </m:ctrlPr>
                        </m:sSupPr>
                        <m:e>
                          <m:r>
                            <a:rPr lang="en-US" sz="2000" b="0" i="1" smtClean="0">
                              <a:solidFill>
                                <a:schemeClr val="bg2">
                                  <a:lumMod val="10000"/>
                                </a:schemeClr>
                              </a:solidFill>
                              <a:latin typeface="Cambria Math"/>
                            </a:rPr>
                            <m:t>𝜎</m:t>
                          </m:r>
                        </m:e>
                        <m:sup>
                          <m:r>
                            <a:rPr lang="en-US" sz="2000" b="0" i="1" smtClean="0">
                              <a:solidFill>
                                <a:schemeClr val="bg2">
                                  <a:lumMod val="10000"/>
                                </a:schemeClr>
                              </a:solidFill>
                              <a:latin typeface="Cambria Math"/>
                            </a:rPr>
                            <m:t>2</m:t>
                          </m:r>
                        </m:sup>
                      </m:sSup>
                      <m:d>
                        <m:dPr>
                          <m:ctrlPr>
                            <a:rPr lang="en-US" sz="2000" b="0" i="1" smtClean="0">
                              <a:solidFill>
                                <a:schemeClr val="bg2">
                                  <a:lumMod val="10000"/>
                                </a:schemeClr>
                              </a:solidFill>
                              <a:latin typeface="Cambria Math" panose="02040503050406030204" pitchFamily="18" charset="0"/>
                            </a:rPr>
                          </m:ctrlPr>
                        </m:dPr>
                        <m:e>
                          <m:r>
                            <a:rPr lang="en-US" sz="2000" b="0" i="1" smtClean="0">
                              <a:solidFill>
                                <a:schemeClr val="bg2">
                                  <a:lumMod val="10000"/>
                                </a:schemeClr>
                              </a:solidFill>
                              <a:latin typeface="Cambria Math"/>
                            </a:rPr>
                            <m:t>𝜏</m:t>
                          </m:r>
                        </m:e>
                      </m:d>
                      <m:r>
                        <a:rPr lang="en-US" sz="2000" b="0" i="1" smtClean="0">
                          <a:solidFill>
                            <a:schemeClr val="bg2">
                              <a:lumMod val="10000"/>
                            </a:schemeClr>
                          </a:solidFill>
                          <a:latin typeface="Cambria Math"/>
                        </a:rPr>
                        <m:t>=</m:t>
                      </m:r>
                      <m:f>
                        <m:fPr>
                          <m:ctrlPr>
                            <a:rPr lang="en-US" sz="2000" b="0" i="1" smtClean="0">
                              <a:solidFill>
                                <a:schemeClr val="bg2">
                                  <a:lumMod val="10000"/>
                                </a:schemeClr>
                              </a:solidFill>
                              <a:latin typeface="Cambria Math" panose="02040503050406030204" pitchFamily="18" charset="0"/>
                            </a:rPr>
                          </m:ctrlPr>
                        </m:fPr>
                        <m:num>
                          <m:r>
                            <a:rPr lang="en-US" sz="2000" b="0" i="1" smtClean="0">
                              <a:solidFill>
                                <a:schemeClr val="bg2">
                                  <a:lumMod val="10000"/>
                                </a:schemeClr>
                              </a:solidFill>
                              <a:latin typeface="Cambria Math"/>
                            </a:rPr>
                            <m:t>1</m:t>
                          </m:r>
                        </m:num>
                        <m:den>
                          <m:r>
                            <a:rPr lang="en-US" sz="2000" b="0" i="1" smtClean="0">
                              <a:solidFill>
                                <a:schemeClr val="bg2">
                                  <a:lumMod val="10000"/>
                                </a:schemeClr>
                              </a:solidFill>
                              <a:latin typeface="Cambria Math"/>
                            </a:rPr>
                            <m:t>2</m:t>
                          </m:r>
                        </m:den>
                      </m:f>
                      <m:d>
                        <m:dPr>
                          <m:begChr m:val="⟨"/>
                          <m:endChr m:val="⟩"/>
                          <m:ctrlPr>
                            <a:rPr lang="en-US" sz="2000" b="0" i="1" smtClean="0">
                              <a:solidFill>
                                <a:schemeClr val="bg2">
                                  <a:lumMod val="10000"/>
                                </a:schemeClr>
                              </a:solidFill>
                              <a:latin typeface="Cambria Math" panose="02040503050406030204" pitchFamily="18" charset="0"/>
                            </a:rPr>
                          </m:ctrlPr>
                        </m:dPr>
                        <m:e>
                          <m:sSup>
                            <m:sSupPr>
                              <m:ctrlPr>
                                <a:rPr lang="en-US" sz="2000" i="1">
                                  <a:solidFill>
                                    <a:schemeClr val="bg2">
                                      <a:lumMod val="10000"/>
                                    </a:schemeClr>
                                  </a:solidFill>
                                  <a:latin typeface="Cambria Math" panose="02040503050406030204" pitchFamily="18" charset="0"/>
                                </a:rPr>
                              </m:ctrlPr>
                            </m:sSupPr>
                            <m:e>
                              <m:d>
                                <m:dPr>
                                  <m:ctrlPr>
                                    <a:rPr lang="en-US" sz="2000" i="1">
                                      <a:solidFill>
                                        <a:schemeClr val="bg2">
                                          <a:lumMod val="10000"/>
                                        </a:schemeClr>
                                      </a:solidFill>
                                      <a:latin typeface="Cambria Math" panose="02040503050406030204" pitchFamily="18" charset="0"/>
                                    </a:rPr>
                                  </m:ctrlPr>
                                </m:dPr>
                                <m:e>
                                  <m:sSub>
                                    <m:sSubPr>
                                      <m:ctrlPr>
                                        <a:rPr lang="en-US" sz="2000" i="1">
                                          <a:solidFill>
                                            <a:schemeClr val="bg2">
                                              <a:lumMod val="10000"/>
                                            </a:schemeClr>
                                          </a:solidFill>
                                          <a:latin typeface="Cambria Math" panose="02040503050406030204" pitchFamily="18" charset="0"/>
                                        </a:rPr>
                                      </m:ctrlPr>
                                    </m:sSubPr>
                                    <m:e>
                                      <m:acc>
                                        <m:accPr>
                                          <m:chr m:val="̅"/>
                                          <m:ctrlPr>
                                            <a:rPr lang="en-US" sz="2000" i="1">
                                              <a:solidFill>
                                                <a:schemeClr val="bg2">
                                                  <a:lumMod val="10000"/>
                                                </a:schemeClr>
                                              </a:solidFill>
                                              <a:latin typeface="Cambria Math" panose="02040503050406030204" pitchFamily="18" charset="0"/>
                                            </a:rPr>
                                          </m:ctrlPr>
                                        </m:accPr>
                                        <m:e>
                                          <m:r>
                                            <m:rPr>
                                              <m:sty m:val="p"/>
                                            </m:rPr>
                                            <a:rPr lang="en-US" sz="2000">
                                              <a:solidFill>
                                                <a:schemeClr val="bg2">
                                                  <a:lumMod val="10000"/>
                                                </a:schemeClr>
                                              </a:solidFill>
                                              <a:latin typeface="Cambria Math"/>
                                            </a:rPr>
                                            <m:t>Ω</m:t>
                                          </m:r>
                                        </m:e>
                                      </m:acc>
                                    </m:e>
                                    <m:sub>
                                      <m:r>
                                        <m:rPr>
                                          <m:sty m:val="p"/>
                                        </m:rPr>
                                        <a:rPr lang="en-US" sz="2000">
                                          <a:solidFill>
                                            <a:schemeClr val="bg2">
                                              <a:lumMod val="10000"/>
                                            </a:schemeClr>
                                          </a:solidFill>
                                          <a:latin typeface="Cambria Math"/>
                                        </a:rPr>
                                        <m:t>k</m:t>
                                      </m:r>
                                      <m:r>
                                        <a:rPr lang="en-US" sz="2000">
                                          <a:solidFill>
                                            <a:schemeClr val="bg2">
                                              <a:lumMod val="10000"/>
                                            </a:schemeClr>
                                          </a:solidFill>
                                          <a:latin typeface="Cambria Math"/>
                                        </a:rPr>
                                        <m:t>+</m:t>
                                      </m:r>
                                      <m:r>
                                        <m:rPr>
                                          <m:sty m:val="p"/>
                                        </m:rPr>
                                        <a:rPr lang="en-US" sz="2000">
                                          <a:solidFill>
                                            <a:schemeClr val="bg2">
                                              <a:lumMod val="10000"/>
                                            </a:schemeClr>
                                          </a:solidFill>
                                          <a:latin typeface="Cambria Math"/>
                                        </a:rPr>
                                        <m:t>m</m:t>
                                      </m:r>
                                    </m:sub>
                                  </m:sSub>
                                  <m:r>
                                    <a:rPr lang="en-US" sz="2000">
                                      <a:solidFill>
                                        <a:schemeClr val="bg2">
                                          <a:lumMod val="10000"/>
                                        </a:schemeClr>
                                      </a:solidFill>
                                      <a:latin typeface="Cambria Math"/>
                                    </a:rPr>
                                    <m:t>−</m:t>
                                  </m:r>
                                  <m:sSub>
                                    <m:sSubPr>
                                      <m:ctrlPr>
                                        <a:rPr lang="en-US" sz="2000" i="1">
                                          <a:solidFill>
                                            <a:schemeClr val="bg2">
                                              <a:lumMod val="10000"/>
                                            </a:schemeClr>
                                          </a:solidFill>
                                          <a:latin typeface="Cambria Math" panose="02040503050406030204" pitchFamily="18" charset="0"/>
                                        </a:rPr>
                                      </m:ctrlPr>
                                    </m:sSubPr>
                                    <m:e>
                                      <m:acc>
                                        <m:accPr>
                                          <m:chr m:val="̅"/>
                                          <m:ctrlPr>
                                            <a:rPr lang="en-US" sz="2000" b="0" i="1" smtClean="0">
                                              <a:solidFill>
                                                <a:schemeClr val="bg2">
                                                  <a:lumMod val="10000"/>
                                                </a:schemeClr>
                                              </a:solidFill>
                                              <a:latin typeface="Cambria Math" panose="02040503050406030204" pitchFamily="18" charset="0"/>
                                            </a:rPr>
                                          </m:ctrlPr>
                                        </m:accPr>
                                        <m:e>
                                          <m:r>
                                            <m:rPr>
                                              <m:sty m:val="p"/>
                                            </m:rPr>
                                            <a:rPr lang="en-US" sz="2000" b="0" i="0" smtClean="0">
                                              <a:solidFill>
                                                <a:schemeClr val="bg2">
                                                  <a:lumMod val="10000"/>
                                                </a:schemeClr>
                                              </a:solidFill>
                                              <a:latin typeface="Cambria Math"/>
                                            </a:rPr>
                                            <m:t>Ω</m:t>
                                          </m:r>
                                        </m:e>
                                      </m:acc>
                                    </m:e>
                                    <m:sub>
                                      <m:r>
                                        <a:rPr lang="en-US" sz="2000" i="1">
                                          <a:solidFill>
                                            <a:schemeClr val="bg2">
                                              <a:lumMod val="10000"/>
                                            </a:schemeClr>
                                          </a:solidFill>
                                          <a:latin typeface="Cambria Math"/>
                                        </a:rPr>
                                        <m:t>𝑘</m:t>
                                      </m:r>
                                    </m:sub>
                                  </m:sSub>
                                </m:e>
                              </m:d>
                            </m:e>
                            <m:sup>
                              <m:r>
                                <a:rPr lang="en-US" sz="2000" i="1">
                                  <a:solidFill>
                                    <a:schemeClr val="bg2">
                                      <a:lumMod val="10000"/>
                                    </a:schemeClr>
                                  </a:solidFill>
                                  <a:latin typeface="Cambria Math"/>
                                </a:rPr>
                                <m:t>2</m:t>
                              </m:r>
                            </m:sup>
                          </m:sSup>
                        </m:e>
                      </m:d>
                    </m:oMath>
                  </m:oMathPara>
                </a14:m>
                <a:endParaRPr lang="en-US" sz="2000" dirty="0">
                  <a:solidFill>
                    <a:schemeClr val="bg2">
                      <a:lumMod val="10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737761" y="2362200"/>
                <a:ext cx="3129639" cy="66851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98286" y="3124200"/>
                <a:ext cx="3955250" cy="9938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a:rPr>
                            <m:t>𝜎</m:t>
                          </m:r>
                        </m:e>
                        <m:sup>
                          <m:r>
                            <a:rPr lang="en-US" sz="2000" i="1">
                              <a:latin typeface="Cambria Math"/>
                            </a:rPr>
                            <m:t>2</m:t>
                          </m:r>
                        </m:sup>
                      </m:sSup>
                      <m:d>
                        <m:dPr>
                          <m:ctrlPr>
                            <a:rPr lang="en-US" sz="2000" i="1">
                              <a:latin typeface="Cambria Math" panose="02040503050406030204" pitchFamily="18" charset="0"/>
                            </a:rPr>
                          </m:ctrlPr>
                        </m:dPr>
                        <m:e>
                          <m:r>
                            <a:rPr lang="en-US" sz="2000" i="1">
                              <a:latin typeface="Cambria Math"/>
                            </a:rPr>
                            <m:t>𝜏</m:t>
                          </m:r>
                        </m:e>
                      </m:d>
                      <m:r>
                        <a:rPr lang="en-US" sz="2000" i="1">
                          <a:latin typeface="Cambria Math"/>
                        </a:rPr>
                        <m:t>=4 </m:t>
                      </m:r>
                      <m:nary>
                        <m:naryPr>
                          <m:limLoc m:val="undOvr"/>
                          <m:ctrlPr>
                            <a:rPr lang="en-US" sz="2000" i="1">
                              <a:latin typeface="Cambria Math" panose="02040503050406030204" pitchFamily="18" charset="0"/>
                            </a:rPr>
                          </m:ctrlPr>
                        </m:naryPr>
                        <m:sub>
                          <m:r>
                            <a:rPr lang="en-US" sz="2000" i="1">
                              <a:latin typeface="Cambria Math"/>
                            </a:rPr>
                            <m:t>0</m:t>
                          </m:r>
                        </m:sub>
                        <m:sup>
                          <m:r>
                            <a:rPr lang="en-US" sz="2000" i="1">
                              <a:latin typeface="Cambria Math"/>
                            </a:rPr>
                            <m:t>∞</m:t>
                          </m:r>
                        </m:sup>
                        <m:e>
                          <m:sSub>
                            <m:sSubPr>
                              <m:ctrlPr>
                                <a:rPr lang="en-US" sz="2000" b="0" i="1" smtClean="0">
                                  <a:latin typeface="Cambria Math" panose="02040503050406030204" pitchFamily="18" charset="0"/>
                                </a:rPr>
                              </m:ctrlPr>
                            </m:sSubPr>
                            <m:e>
                              <m:r>
                                <a:rPr lang="en-US" sz="2000" i="1">
                                  <a:latin typeface="Cambria Math"/>
                                </a:rPr>
                                <m:t>𝑆</m:t>
                              </m:r>
                            </m:e>
                            <m:sub>
                              <m:r>
                                <a:rPr lang="en-US" sz="2000" b="0" i="1" smtClean="0">
                                  <a:latin typeface="Cambria Math"/>
                                </a:rPr>
                                <m:t>𝑋</m:t>
                              </m:r>
                            </m:sub>
                          </m:sSub>
                          <m:d>
                            <m:dPr>
                              <m:ctrlPr>
                                <a:rPr lang="en-US" sz="2000" i="1">
                                  <a:latin typeface="Cambria Math" panose="02040503050406030204" pitchFamily="18" charset="0"/>
                                </a:rPr>
                              </m:ctrlPr>
                            </m:dPr>
                            <m:e>
                              <m:r>
                                <a:rPr lang="en-US" sz="2000" i="1">
                                  <a:latin typeface="Cambria Math"/>
                                </a:rPr>
                                <m:t>𝑓</m:t>
                              </m:r>
                            </m:e>
                          </m:d>
                          <m:f>
                            <m:fPr>
                              <m:ctrlPr>
                                <a:rPr lang="en-US" sz="2000" i="1">
                                  <a:latin typeface="Cambria Math" panose="02040503050406030204" pitchFamily="18" charset="0"/>
                                </a:rPr>
                              </m:ctrlPr>
                            </m:fPr>
                            <m:num>
                              <m:func>
                                <m:funcPr>
                                  <m:ctrlPr>
                                    <a:rPr lang="en-US" sz="2000" i="1">
                                      <a:latin typeface="Cambria Math" panose="02040503050406030204" pitchFamily="18" charset="0"/>
                                    </a:rPr>
                                  </m:ctrlPr>
                                </m:funcPr>
                                <m:fName>
                                  <m:sSup>
                                    <m:sSupPr>
                                      <m:ctrlPr>
                                        <a:rPr lang="en-US" sz="2000" i="1">
                                          <a:latin typeface="Cambria Math" panose="02040503050406030204" pitchFamily="18" charset="0"/>
                                        </a:rPr>
                                      </m:ctrlPr>
                                    </m:sSupPr>
                                    <m:e>
                                      <m:r>
                                        <m:rPr>
                                          <m:sty m:val="p"/>
                                        </m:rPr>
                                        <a:rPr lang="en-US" sz="2000">
                                          <a:latin typeface="Cambria Math"/>
                                        </a:rPr>
                                        <m:t>sin</m:t>
                                      </m:r>
                                    </m:e>
                                    <m:sup>
                                      <m:r>
                                        <a:rPr lang="en-US" sz="2000" i="1">
                                          <a:latin typeface="Cambria Math"/>
                                        </a:rPr>
                                        <m:t>4</m:t>
                                      </m:r>
                                    </m:sup>
                                  </m:sSup>
                                </m:fName>
                                <m:e>
                                  <m:r>
                                    <a:rPr lang="en-US" sz="2000" i="1">
                                      <a:latin typeface="Cambria Math"/>
                                    </a:rPr>
                                    <m:t>(</m:t>
                                  </m:r>
                                  <m:r>
                                    <a:rPr lang="en-US" sz="2000" i="1">
                                      <a:latin typeface="Cambria Math"/>
                                    </a:rPr>
                                    <m:t>𝜋</m:t>
                                  </m:r>
                                  <m:r>
                                    <a:rPr lang="en-US" sz="2000" i="1">
                                      <a:latin typeface="Cambria Math"/>
                                    </a:rPr>
                                    <m:t>𝑓</m:t>
                                  </m:r>
                                  <m:r>
                                    <a:rPr lang="en-US" sz="2000" i="1">
                                      <a:latin typeface="Cambria Math"/>
                                    </a:rPr>
                                    <m:t>𝜏</m:t>
                                  </m:r>
                                  <m:r>
                                    <a:rPr lang="en-US" sz="2000" i="1">
                                      <a:latin typeface="Cambria Math"/>
                                    </a:rPr>
                                    <m:t>)</m:t>
                                  </m:r>
                                </m:e>
                              </m:func>
                            </m:num>
                            <m:den>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𝜋</m:t>
                                      </m:r>
                                      <m:r>
                                        <a:rPr lang="en-US" sz="2000" i="1">
                                          <a:latin typeface="Cambria Math"/>
                                        </a:rPr>
                                        <m:t>𝑓</m:t>
                                      </m:r>
                                      <m:r>
                                        <a:rPr lang="en-US" sz="2000" i="1">
                                          <a:latin typeface="Cambria Math"/>
                                        </a:rPr>
                                        <m:t>𝜏</m:t>
                                      </m:r>
                                    </m:e>
                                  </m:d>
                                </m:e>
                                <m:sup>
                                  <m:r>
                                    <a:rPr lang="en-US" sz="2000" i="1">
                                      <a:latin typeface="Cambria Math"/>
                                    </a:rPr>
                                    <m:t>2</m:t>
                                  </m:r>
                                </m:sup>
                              </m:sSup>
                            </m:den>
                          </m:f>
                        </m:e>
                      </m:nary>
                      <m:r>
                        <a:rPr lang="en-US" sz="2000" i="1">
                          <a:latin typeface="Cambria Math"/>
                        </a:rPr>
                        <m:t>𝑑𝑓</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698286" y="3124200"/>
                <a:ext cx="3955250" cy="993862"/>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2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Allan Variance computed? </a:t>
            </a:r>
            <a:endParaRPr lang="en-US" dirty="0"/>
          </a:p>
        </p:txBody>
      </p:sp>
      <p:sp>
        <p:nvSpPr>
          <p:cNvPr id="5" name="Rounded Rectangle 4"/>
          <p:cNvSpPr/>
          <p:nvPr/>
        </p:nvSpPr>
        <p:spPr>
          <a:xfrm>
            <a:off x="457200" y="1295400"/>
            <a:ext cx="2438400" cy="60960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Partition the data such that each section has ‘m’ samples</a:t>
            </a:r>
            <a:endParaRPr lang="en-US" sz="1400" dirty="0">
              <a:solidFill>
                <a:schemeClr val="bg2"/>
              </a:solidFill>
            </a:endParaRPr>
          </a:p>
        </p:txBody>
      </p:sp>
      <p:sp>
        <p:nvSpPr>
          <p:cNvPr id="6" name="TextBox 5"/>
          <p:cNvSpPr txBox="1"/>
          <p:nvPr/>
        </p:nvSpPr>
        <p:spPr>
          <a:xfrm>
            <a:off x="3352800" y="990600"/>
            <a:ext cx="5410200" cy="830997"/>
          </a:xfrm>
          <a:prstGeom prst="rect">
            <a:avLst/>
          </a:prstGeom>
          <a:noFill/>
        </p:spPr>
        <p:txBody>
          <a:bodyPr wrap="square" rtlCol="0">
            <a:spAutoFit/>
          </a:bodyPr>
          <a:lstStyle/>
          <a:p>
            <a:r>
              <a:rPr lang="en-US" dirty="0" smtClean="0">
                <a:latin typeface="+mj-lt"/>
              </a:rPr>
              <a:t>Allan Variance (</a:t>
            </a:r>
            <a:r>
              <a:rPr lang="el-GR" dirty="0" smtClean="0">
                <a:latin typeface="+mj-lt"/>
              </a:rPr>
              <a:t>σ</a:t>
            </a:r>
            <a:r>
              <a:rPr lang="en-US" baseline="30000" dirty="0" smtClean="0">
                <a:latin typeface="+mj-lt"/>
              </a:rPr>
              <a:t>2</a:t>
            </a:r>
            <a:r>
              <a:rPr lang="en-US" dirty="0" smtClean="0">
                <a:latin typeface="+mj-lt"/>
              </a:rPr>
              <a:t>(</a:t>
            </a:r>
            <a:r>
              <a:rPr lang="en-US" dirty="0">
                <a:latin typeface="+mj-lt"/>
              </a:rPr>
              <a:t>m</a:t>
            </a:r>
            <a:r>
              <a:rPr lang="en-US" dirty="0" smtClean="0">
                <a:latin typeface="+mj-lt"/>
              </a:rPr>
              <a:t>)) is a function of a parameter m</a:t>
            </a:r>
            <a:r>
              <a:rPr lang="en-US" dirty="0">
                <a:latin typeface="+mj-lt"/>
              </a:rPr>
              <a:t>.</a:t>
            </a:r>
            <a:r>
              <a:rPr lang="en-US" dirty="0" smtClean="0">
                <a:latin typeface="+mj-lt"/>
              </a:rPr>
              <a:t> </a:t>
            </a:r>
            <a:endParaRPr lang="en-US" dirty="0">
              <a:latin typeface="+mj-lt"/>
            </a:endParaRPr>
          </a:p>
        </p:txBody>
      </p:sp>
      <p:sp>
        <p:nvSpPr>
          <p:cNvPr id="7" name="Rounded Rectangle 6"/>
          <p:cNvSpPr/>
          <p:nvPr/>
        </p:nvSpPr>
        <p:spPr>
          <a:xfrm>
            <a:off x="457200" y="2057400"/>
            <a:ext cx="2438400" cy="60960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Compute the mean of data points in each partition</a:t>
            </a:r>
            <a:endParaRPr lang="en-US" sz="1400" dirty="0">
              <a:solidFill>
                <a:schemeClr val="bg2"/>
              </a:solidFill>
            </a:endParaRPr>
          </a:p>
        </p:txBody>
      </p:sp>
      <p:sp>
        <p:nvSpPr>
          <p:cNvPr id="8" name="Rounded Rectangle 7"/>
          <p:cNvSpPr/>
          <p:nvPr/>
        </p:nvSpPr>
        <p:spPr>
          <a:xfrm>
            <a:off x="457200" y="2819400"/>
            <a:ext cx="2438400" cy="60960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Evaluate difference of the means </a:t>
            </a:r>
            <a:r>
              <a:rPr lang="en-US" sz="1400" smtClean="0">
                <a:solidFill>
                  <a:schemeClr val="bg2"/>
                </a:solidFill>
              </a:rPr>
              <a:t>of adjacent </a:t>
            </a:r>
            <a:r>
              <a:rPr lang="en-US" sz="1400" dirty="0" smtClean="0">
                <a:solidFill>
                  <a:schemeClr val="bg2"/>
                </a:solidFill>
              </a:rPr>
              <a:t>sections</a:t>
            </a:r>
            <a:endParaRPr lang="en-US" sz="1400" dirty="0">
              <a:solidFill>
                <a:schemeClr val="bg2"/>
              </a:solidFill>
            </a:endParaRPr>
          </a:p>
        </p:txBody>
      </p:sp>
      <p:sp>
        <p:nvSpPr>
          <p:cNvPr id="9" name="Rounded Rectangle 8"/>
          <p:cNvSpPr/>
          <p:nvPr/>
        </p:nvSpPr>
        <p:spPr>
          <a:xfrm>
            <a:off x="457200" y="3581400"/>
            <a:ext cx="2438400" cy="60960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Square the value each difference</a:t>
            </a:r>
            <a:endParaRPr lang="en-US" sz="1400" dirty="0">
              <a:solidFill>
                <a:schemeClr val="bg2"/>
              </a:solidFill>
            </a:endParaRPr>
          </a:p>
        </p:txBody>
      </p:sp>
      <p:sp>
        <p:nvSpPr>
          <p:cNvPr id="10" name="Rounded Rectangle 9"/>
          <p:cNvSpPr/>
          <p:nvPr/>
        </p:nvSpPr>
        <p:spPr>
          <a:xfrm>
            <a:off x="457200" y="4343400"/>
            <a:ext cx="2438400" cy="60960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Compute the average of these squared values</a:t>
            </a:r>
            <a:endParaRPr lang="en-US" sz="1400" dirty="0">
              <a:solidFill>
                <a:schemeClr val="bg2"/>
              </a:solidFill>
            </a:endParaRPr>
          </a:p>
        </p:txBody>
      </p:sp>
      <p:sp>
        <p:nvSpPr>
          <p:cNvPr id="11" name="Rounded Rectangle 10"/>
          <p:cNvSpPr/>
          <p:nvPr/>
        </p:nvSpPr>
        <p:spPr>
          <a:xfrm>
            <a:off x="457200" y="5105400"/>
            <a:ext cx="2438400" cy="609600"/>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rPr>
              <a:t>Allan Variance: </a:t>
            </a:r>
            <a:r>
              <a:rPr lang="el-GR" sz="1400" dirty="0" smtClean="0">
                <a:solidFill>
                  <a:schemeClr val="bg2"/>
                </a:solidFill>
              </a:rPr>
              <a:t>σ</a:t>
            </a:r>
            <a:r>
              <a:rPr lang="en-US" sz="1400" baseline="30000" dirty="0" smtClean="0">
                <a:solidFill>
                  <a:schemeClr val="bg2"/>
                </a:solidFill>
              </a:rPr>
              <a:t>2</a:t>
            </a:r>
            <a:r>
              <a:rPr lang="en-US" sz="1400" dirty="0" smtClean="0">
                <a:solidFill>
                  <a:schemeClr val="bg2"/>
                </a:solidFill>
              </a:rPr>
              <a:t>(m) = ½(Average Value) </a:t>
            </a:r>
            <a:endParaRPr lang="en-US" sz="1400" dirty="0">
              <a:solidFill>
                <a:schemeClr val="bg2"/>
              </a:solidFill>
            </a:endParaRPr>
          </a:p>
        </p:txBody>
      </p:sp>
      <p:cxnSp>
        <p:nvCxnSpPr>
          <p:cNvPr id="13" name="Straight Arrow Connector 12"/>
          <p:cNvCxnSpPr>
            <a:stCxn id="5" idx="2"/>
            <a:endCxn id="7" idx="0"/>
          </p:cNvCxnSpPr>
          <p:nvPr/>
        </p:nvCxnSpPr>
        <p:spPr>
          <a:xfrm>
            <a:off x="1676400" y="1905000"/>
            <a:ext cx="0" cy="152400"/>
          </a:xfrm>
          <a:prstGeom prst="straightConnector1">
            <a:avLst/>
          </a:prstGeom>
          <a:ln w="31750">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8" idx="0"/>
          </p:cNvCxnSpPr>
          <p:nvPr/>
        </p:nvCxnSpPr>
        <p:spPr>
          <a:xfrm>
            <a:off x="1676400" y="2667000"/>
            <a:ext cx="0" cy="152400"/>
          </a:xfrm>
          <a:prstGeom prst="straightConnector1">
            <a:avLst/>
          </a:prstGeom>
          <a:ln w="31750">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2"/>
            <a:endCxn id="9" idx="0"/>
          </p:cNvCxnSpPr>
          <p:nvPr/>
        </p:nvCxnSpPr>
        <p:spPr>
          <a:xfrm>
            <a:off x="1676400" y="3429000"/>
            <a:ext cx="0" cy="152400"/>
          </a:xfrm>
          <a:prstGeom prst="straightConnector1">
            <a:avLst/>
          </a:prstGeom>
          <a:ln w="31750">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0" idx="0"/>
          </p:cNvCxnSpPr>
          <p:nvPr/>
        </p:nvCxnSpPr>
        <p:spPr>
          <a:xfrm>
            <a:off x="1676400" y="4191000"/>
            <a:ext cx="0" cy="152400"/>
          </a:xfrm>
          <a:prstGeom prst="straightConnector1">
            <a:avLst/>
          </a:prstGeom>
          <a:ln w="31750">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a:endCxn id="11" idx="0"/>
          </p:cNvCxnSpPr>
          <p:nvPr/>
        </p:nvCxnSpPr>
        <p:spPr>
          <a:xfrm>
            <a:off x="1676400" y="4953000"/>
            <a:ext cx="0" cy="152400"/>
          </a:xfrm>
          <a:prstGeom prst="straightConnector1">
            <a:avLst/>
          </a:prstGeom>
          <a:ln w="31750">
            <a:tailEnd type="stealth"/>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cstate="print"/>
          <a:srcRect/>
          <a:stretch>
            <a:fillRect/>
          </a:stretch>
        </p:blipFill>
        <p:spPr bwMode="auto">
          <a:xfrm>
            <a:off x="3276600" y="2590800"/>
            <a:ext cx="5155474" cy="2133600"/>
          </a:xfrm>
          <a:prstGeom prst="rect">
            <a:avLst/>
          </a:prstGeom>
          <a:noFill/>
          <a:ln w="9525">
            <a:noFill/>
            <a:miter lim="800000"/>
            <a:headEnd/>
            <a:tailEnd/>
          </a:ln>
          <a:effectLst/>
        </p:spPr>
      </p:pic>
      <p:sp>
        <p:nvSpPr>
          <p:cNvPr id="25" name="TextBox 24"/>
          <p:cNvSpPr txBox="1"/>
          <p:nvPr/>
        </p:nvSpPr>
        <p:spPr>
          <a:xfrm>
            <a:off x="3810000" y="1828800"/>
            <a:ext cx="4114800" cy="400110"/>
          </a:xfrm>
          <a:prstGeom prst="rect">
            <a:avLst/>
          </a:prstGeom>
          <a:noFill/>
          <a:ln>
            <a:noFill/>
          </a:ln>
        </p:spPr>
        <p:txBody>
          <a:bodyPr wrap="square" rtlCol="0">
            <a:spAutoFit/>
          </a:bodyPr>
          <a:lstStyle/>
          <a:p>
            <a:r>
              <a:rPr lang="en-US" sz="2000" dirty="0" smtClean="0">
                <a:latin typeface="+mj-lt"/>
              </a:rPr>
              <a:t>For example: Choose m = 200</a:t>
            </a:r>
            <a:endParaRPr lang="en-US" sz="2000" dirty="0">
              <a:latin typeface="+mj-lt"/>
            </a:endParaRPr>
          </a:p>
        </p:txBody>
      </p:sp>
      <p:cxnSp>
        <p:nvCxnSpPr>
          <p:cNvPr id="27" name="Straight Connector 26"/>
          <p:cNvCxnSpPr/>
          <p:nvPr/>
        </p:nvCxnSpPr>
        <p:spPr>
          <a:xfrm flipV="1">
            <a:off x="4746885" y="2743200"/>
            <a:ext cx="0" cy="1752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538865" y="2743200"/>
            <a:ext cx="0" cy="1752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332095" y="2743200"/>
            <a:ext cx="0" cy="1752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132820" y="2743200"/>
            <a:ext cx="0" cy="175260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48114" y="3633782"/>
            <a:ext cx="77628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62504" y="3500438"/>
            <a:ext cx="77628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48314" y="3648076"/>
            <a:ext cx="77628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31743" y="3612353"/>
            <a:ext cx="77628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48514" y="3407571"/>
            <a:ext cx="77628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191000" y="2362200"/>
            <a:ext cx="3048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40" name="TextBox 39"/>
          <p:cNvSpPr txBox="1"/>
          <p:nvPr/>
        </p:nvSpPr>
        <p:spPr>
          <a:xfrm>
            <a:off x="4999220" y="2362200"/>
            <a:ext cx="304800" cy="369332"/>
          </a:xfrm>
          <a:prstGeom prst="rect">
            <a:avLst/>
          </a:prstGeom>
          <a:noFill/>
        </p:spPr>
        <p:txBody>
          <a:bodyPr wrap="square" rtlCol="0">
            <a:spAutoFit/>
          </a:bodyPr>
          <a:lstStyle/>
          <a:p>
            <a:r>
              <a:rPr lang="en-US" dirty="0">
                <a:solidFill>
                  <a:srgbClr val="FF0000"/>
                </a:solidFill>
              </a:rPr>
              <a:t>2</a:t>
            </a:r>
          </a:p>
        </p:txBody>
      </p:sp>
      <p:sp>
        <p:nvSpPr>
          <p:cNvPr id="41" name="TextBox 40"/>
          <p:cNvSpPr txBox="1"/>
          <p:nvPr/>
        </p:nvSpPr>
        <p:spPr>
          <a:xfrm>
            <a:off x="5791200" y="2362200"/>
            <a:ext cx="304800" cy="369332"/>
          </a:xfrm>
          <a:prstGeom prst="rect">
            <a:avLst/>
          </a:prstGeom>
          <a:noFill/>
        </p:spPr>
        <p:txBody>
          <a:bodyPr wrap="square" rtlCol="0">
            <a:spAutoFit/>
          </a:bodyPr>
          <a:lstStyle/>
          <a:p>
            <a:r>
              <a:rPr lang="en-US" dirty="0">
                <a:solidFill>
                  <a:srgbClr val="FF0000"/>
                </a:solidFill>
              </a:rPr>
              <a:t>3</a:t>
            </a:r>
          </a:p>
        </p:txBody>
      </p:sp>
      <p:sp>
        <p:nvSpPr>
          <p:cNvPr id="42" name="TextBox 41"/>
          <p:cNvSpPr txBox="1"/>
          <p:nvPr/>
        </p:nvSpPr>
        <p:spPr>
          <a:xfrm>
            <a:off x="6583180" y="2362200"/>
            <a:ext cx="30480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43" name="TextBox 42"/>
          <p:cNvSpPr txBox="1"/>
          <p:nvPr/>
        </p:nvSpPr>
        <p:spPr>
          <a:xfrm>
            <a:off x="7391400" y="2362200"/>
            <a:ext cx="304800" cy="369332"/>
          </a:xfrm>
          <a:prstGeom prst="rect">
            <a:avLst/>
          </a:prstGeom>
          <a:noFill/>
        </p:spPr>
        <p:txBody>
          <a:bodyPr wrap="square" rtlCol="0">
            <a:spAutoFit/>
          </a:bodyPr>
          <a:lstStyle/>
          <a:p>
            <a:r>
              <a:rPr lang="en-US" dirty="0">
                <a:solidFill>
                  <a:srgbClr val="FF0000"/>
                </a:solidFill>
              </a:rPr>
              <a:t>5</a:t>
            </a:r>
          </a:p>
        </p:txBody>
      </p:sp>
      <p:sp>
        <p:nvSpPr>
          <p:cNvPr id="44" name="TextBox 43"/>
          <p:cNvSpPr txBox="1"/>
          <p:nvPr/>
        </p:nvSpPr>
        <p:spPr>
          <a:xfrm>
            <a:off x="4114799" y="3710065"/>
            <a:ext cx="579621" cy="461665"/>
          </a:xfrm>
          <a:prstGeom prst="rect">
            <a:avLst/>
          </a:prstGeom>
          <a:noFill/>
        </p:spPr>
        <p:txBody>
          <a:bodyPr wrap="square" rtlCol="0">
            <a:spAutoFit/>
          </a:bodyPr>
          <a:lstStyle/>
          <a:p>
            <a:r>
              <a:rPr lang="en-US" dirty="0" smtClean="0">
                <a:solidFill>
                  <a:srgbClr val="00863D"/>
                </a:solidFill>
              </a:rPr>
              <a:t>Ω</a:t>
            </a:r>
            <a:r>
              <a:rPr lang="en-US" baseline="-25000" dirty="0" smtClean="0">
                <a:solidFill>
                  <a:srgbClr val="00863D"/>
                </a:solidFill>
              </a:rPr>
              <a:t>1</a:t>
            </a:r>
            <a:endParaRPr lang="en-US" baseline="-25000" dirty="0">
              <a:solidFill>
                <a:srgbClr val="00863D"/>
              </a:solidFill>
            </a:endParaRPr>
          </a:p>
        </p:txBody>
      </p:sp>
      <p:sp>
        <p:nvSpPr>
          <p:cNvPr id="45" name="TextBox 44"/>
          <p:cNvSpPr txBox="1"/>
          <p:nvPr/>
        </p:nvSpPr>
        <p:spPr>
          <a:xfrm>
            <a:off x="4953000" y="3733800"/>
            <a:ext cx="570172" cy="461665"/>
          </a:xfrm>
          <a:prstGeom prst="rect">
            <a:avLst/>
          </a:prstGeom>
          <a:noFill/>
        </p:spPr>
        <p:txBody>
          <a:bodyPr wrap="square" rtlCol="0">
            <a:spAutoFit/>
          </a:bodyPr>
          <a:lstStyle/>
          <a:p>
            <a:r>
              <a:rPr lang="el-GR" dirty="0" smtClean="0">
                <a:solidFill>
                  <a:srgbClr val="00863D"/>
                </a:solidFill>
              </a:rPr>
              <a:t>Ω</a:t>
            </a:r>
            <a:r>
              <a:rPr lang="en-US" baseline="-25000" dirty="0" smtClean="0">
                <a:solidFill>
                  <a:srgbClr val="00863D"/>
                </a:solidFill>
              </a:rPr>
              <a:t>2</a:t>
            </a:r>
            <a:endParaRPr lang="en-US" baseline="-25000" dirty="0">
              <a:solidFill>
                <a:srgbClr val="00863D"/>
              </a:solidFill>
            </a:endParaRPr>
          </a:p>
        </p:txBody>
      </p:sp>
      <p:sp>
        <p:nvSpPr>
          <p:cNvPr id="46" name="TextBox 45"/>
          <p:cNvSpPr txBox="1"/>
          <p:nvPr/>
        </p:nvSpPr>
        <p:spPr>
          <a:xfrm>
            <a:off x="5714999" y="3733800"/>
            <a:ext cx="639581" cy="461665"/>
          </a:xfrm>
          <a:prstGeom prst="rect">
            <a:avLst/>
          </a:prstGeom>
          <a:noFill/>
        </p:spPr>
        <p:txBody>
          <a:bodyPr wrap="square" rtlCol="0">
            <a:spAutoFit/>
          </a:bodyPr>
          <a:lstStyle/>
          <a:p>
            <a:r>
              <a:rPr lang="el-GR" dirty="0" smtClean="0">
                <a:solidFill>
                  <a:srgbClr val="00863D"/>
                </a:solidFill>
              </a:rPr>
              <a:t>Ω</a:t>
            </a:r>
            <a:r>
              <a:rPr lang="en-US" baseline="-25000" dirty="0" smtClean="0">
                <a:solidFill>
                  <a:srgbClr val="00863D"/>
                </a:solidFill>
              </a:rPr>
              <a:t>3</a:t>
            </a:r>
            <a:endParaRPr lang="en-US" baseline="-25000" dirty="0">
              <a:solidFill>
                <a:srgbClr val="00863D"/>
              </a:solidFill>
            </a:endParaRPr>
          </a:p>
        </p:txBody>
      </p:sp>
      <p:sp>
        <p:nvSpPr>
          <p:cNvPr id="47" name="TextBox 46"/>
          <p:cNvSpPr txBox="1"/>
          <p:nvPr/>
        </p:nvSpPr>
        <p:spPr>
          <a:xfrm>
            <a:off x="6476999" y="3733800"/>
            <a:ext cx="670809" cy="461665"/>
          </a:xfrm>
          <a:prstGeom prst="rect">
            <a:avLst/>
          </a:prstGeom>
          <a:noFill/>
        </p:spPr>
        <p:txBody>
          <a:bodyPr wrap="square" rtlCol="0">
            <a:spAutoFit/>
          </a:bodyPr>
          <a:lstStyle/>
          <a:p>
            <a:r>
              <a:rPr lang="el-GR" dirty="0" smtClean="0">
                <a:solidFill>
                  <a:srgbClr val="00863D"/>
                </a:solidFill>
              </a:rPr>
              <a:t>Ω</a:t>
            </a:r>
            <a:r>
              <a:rPr lang="en-US" baseline="-25000" dirty="0" smtClean="0">
                <a:solidFill>
                  <a:srgbClr val="00863D"/>
                </a:solidFill>
              </a:rPr>
              <a:t>4</a:t>
            </a:r>
            <a:endParaRPr lang="en-US" baseline="-25000" dirty="0">
              <a:solidFill>
                <a:srgbClr val="00863D"/>
              </a:solidFill>
            </a:endParaRPr>
          </a:p>
        </p:txBody>
      </p:sp>
      <p:sp>
        <p:nvSpPr>
          <p:cNvPr id="48" name="TextBox 47"/>
          <p:cNvSpPr txBox="1"/>
          <p:nvPr/>
        </p:nvSpPr>
        <p:spPr>
          <a:xfrm>
            <a:off x="7391399" y="3733800"/>
            <a:ext cx="557029" cy="461665"/>
          </a:xfrm>
          <a:prstGeom prst="rect">
            <a:avLst/>
          </a:prstGeom>
          <a:noFill/>
        </p:spPr>
        <p:txBody>
          <a:bodyPr wrap="square" rtlCol="0">
            <a:spAutoFit/>
          </a:bodyPr>
          <a:lstStyle/>
          <a:p>
            <a:r>
              <a:rPr lang="el-GR" dirty="0" smtClean="0">
                <a:solidFill>
                  <a:srgbClr val="00863D"/>
                </a:solidFill>
              </a:rPr>
              <a:t>Ω</a:t>
            </a:r>
            <a:r>
              <a:rPr lang="en-US" baseline="-25000" dirty="0">
                <a:solidFill>
                  <a:srgbClr val="00863D"/>
                </a:solidFill>
              </a:rPr>
              <a:t>5</a:t>
            </a:r>
          </a:p>
        </p:txBody>
      </p:sp>
      <p:sp>
        <p:nvSpPr>
          <p:cNvPr id="49" name="Right Brace 48"/>
          <p:cNvSpPr/>
          <p:nvPr/>
        </p:nvSpPr>
        <p:spPr>
          <a:xfrm rot="5400000">
            <a:off x="4648200" y="4495800"/>
            <a:ext cx="3048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ight Brace 49"/>
          <p:cNvSpPr/>
          <p:nvPr/>
        </p:nvSpPr>
        <p:spPr>
          <a:xfrm rot="5400000">
            <a:off x="6210300" y="4533900"/>
            <a:ext cx="304800" cy="1143000"/>
          </a:xfrm>
          <a:prstGeom prst="rightBrace">
            <a:avLst>
              <a:gd name="adj1" fmla="val 5054"/>
              <a:gd name="adj2" fmla="val 513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ight Brace 51"/>
          <p:cNvSpPr/>
          <p:nvPr/>
        </p:nvSpPr>
        <p:spPr>
          <a:xfrm rot="5400000">
            <a:off x="5295900" y="4610100"/>
            <a:ext cx="457200" cy="11430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ight Brace 52"/>
          <p:cNvSpPr/>
          <p:nvPr/>
        </p:nvSpPr>
        <p:spPr>
          <a:xfrm rot="5400000">
            <a:off x="6972300" y="4533900"/>
            <a:ext cx="457200" cy="1295400"/>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3581400" y="1828800"/>
            <a:ext cx="4850674" cy="400110"/>
          </a:xfrm>
          <a:prstGeom prst="rect">
            <a:avLst/>
          </a:prstGeom>
          <a:noFill/>
          <a:ln>
            <a:noFill/>
          </a:ln>
        </p:spPr>
        <p:txBody>
          <a:bodyPr wrap="square" rtlCol="0">
            <a:spAutoFit/>
          </a:bodyPr>
          <a:lstStyle/>
          <a:p>
            <a:r>
              <a:rPr lang="el-GR" sz="2000" dirty="0" smtClean="0">
                <a:latin typeface="+mj-lt"/>
              </a:rPr>
              <a:t>Ω</a:t>
            </a:r>
            <a:r>
              <a:rPr lang="en-US" sz="2000" baseline="-25000" dirty="0" smtClean="0">
                <a:latin typeface="+mj-lt"/>
              </a:rPr>
              <a:t>k</a:t>
            </a:r>
            <a:r>
              <a:rPr lang="en-US" sz="2000" dirty="0" smtClean="0">
                <a:latin typeface="+mj-lt"/>
              </a:rPr>
              <a:t> is the mean of points in </a:t>
            </a:r>
            <a:r>
              <a:rPr lang="en-US" sz="2000" dirty="0" err="1" smtClean="0">
                <a:latin typeface="+mj-lt"/>
              </a:rPr>
              <a:t>k</a:t>
            </a:r>
            <a:r>
              <a:rPr lang="en-US" sz="2000" baseline="30000" dirty="0" err="1" smtClean="0">
                <a:latin typeface="+mj-lt"/>
              </a:rPr>
              <a:t>th</a:t>
            </a:r>
            <a:r>
              <a:rPr lang="en-US" sz="2000" dirty="0" smtClean="0">
                <a:latin typeface="+mj-lt"/>
              </a:rPr>
              <a:t> partition</a:t>
            </a:r>
            <a:endParaRPr lang="en-US" sz="2000" baseline="-25000" dirty="0">
              <a:latin typeface="+mj-lt"/>
            </a:endParaRPr>
          </a:p>
        </p:txBody>
      </p:sp>
      <p:sp>
        <p:nvSpPr>
          <p:cNvPr id="58" name="TextBox 57"/>
          <p:cNvSpPr txBox="1"/>
          <p:nvPr/>
        </p:nvSpPr>
        <p:spPr>
          <a:xfrm>
            <a:off x="4267200" y="5181600"/>
            <a:ext cx="990600" cy="338554"/>
          </a:xfrm>
          <a:prstGeom prst="rect">
            <a:avLst/>
          </a:prstGeom>
          <a:noFill/>
        </p:spPr>
        <p:txBody>
          <a:bodyPr wrap="square" rtlCol="0">
            <a:spAutoFit/>
          </a:bodyPr>
          <a:lstStyle/>
          <a:p>
            <a:r>
              <a:rPr lang="en-US" sz="1600" dirty="0" smtClean="0"/>
              <a:t>(Ω</a:t>
            </a:r>
            <a:r>
              <a:rPr lang="en-US" sz="1600" baseline="-25000" dirty="0" smtClean="0"/>
              <a:t>2</a:t>
            </a:r>
            <a:r>
              <a:rPr lang="en-US" sz="1600" dirty="0" smtClean="0"/>
              <a:t>-Ω</a:t>
            </a:r>
            <a:r>
              <a:rPr lang="en-US" sz="1600" baseline="-25000" dirty="0" smtClean="0"/>
              <a:t>1</a:t>
            </a:r>
            <a:r>
              <a:rPr lang="en-US" sz="1600" dirty="0" smtClean="0"/>
              <a:t>)</a:t>
            </a:r>
            <a:r>
              <a:rPr lang="en-US" sz="1600" baseline="30000" dirty="0" smtClean="0"/>
              <a:t>2</a:t>
            </a:r>
            <a:endParaRPr lang="en-US" sz="1600" dirty="0"/>
          </a:p>
        </p:txBody>
      </p:sp>
      <p:sp>
        <p:nvSpPr>
          <p:cNvPr id="59" name="TextBox 58"/>
          <p:cNvSpPr txBox="1"/>
          <p:nvPr/>
        </p:nvSpPr>
        <p:spPr>
          <a:xfrm>
            <a:off x="5105400" y="5334000"/>
            <a:ext cx="990600" cy="338554"/>
          </a:xfrm>
          <a:prstGeom prst="rect">
            <a:avLst/>
          </a:prstGeom>
          <a:noFill/>
        </p:spPr>
        <p:txBody>
          <a:bodyPr wrap="square" rtlCol="0">
            <a:spAutoFit/>
          </a:bodyPr>
          <a:lstStyle/>
          <a:p>
            <a:r>
              <a:rPr lang="en-US" sz="1600" dirty="0" smtClean="0"/>
              <a:t>(Ω</a:t>
            </a:r>
            <a:r>
              <a:rPr lang="en-US" sz="1600" baseline="-25000" dirty="0" smtClean="0"/>
              <a:t>3</a:t>
            </a:r>
            <a:r>
              <a:rPr lang="en-US" sz="1600" dirty="0" smtClean="0"/>
              <a:t>-Ω</a:t>
            </a:r>
            <a:r>
              <a:rPr lang="en-US" sz="1600" baseline="-25000" dirty="0"/>
              <a:t>2</a:t>
            </a:r>
            <a:r>
              <a:rPr lang="en-US" sz="1600" dirty="0" smtClean="0"/>
              <a:t>)</a:t>
            </a:r>
            <a:r>
              <a:rPr lang="en-US" sz="1600" baseline="30000" dirty="0" smtClean="0"/>
              <a:t>2</a:t>
            </a:r>
            <a:endParaRPr lang="en-US" sz="1600" dirty="0"/>
          </a:p>
        </p:txBody>
      </p:sp>
      <p:sp>
        <p:nvSpPr>
          <p:cNvPr id="60" name="TextBox 59"/>
          <p:cNvSpPr txBox="1"/>
          <p:nvPr/>
        </p:nvSpPr>
        <p:spPr>
          <a:xfrm>
            <a:off x="5867400" y="5181600"/>
            <a:ext cx="990600" cy="338554"/>
          </a:xfrm>
          <a:prstGeom prst="rect">
            <a:avLst/>
          </a:prstGeom>
          <a:noFill/>
        </p:spPr>
        <p:txBody>
          <a:bodyPr wrap="square" rtlCol="0">
            <a:spAutoFit/>
          </a:bodyPr>
          <a:lstStyle/>
          <a:p>
            <a:r>
              <a:rPr lang="en-US" sz="1600" dirty="0" smtClean="0"/>
              <a:t>(Ω</a:t>
            </a:r>
            <a:r>
              <a:rPr lang="en-US" sz="1600" baseline="-25000" dirty="0" smtClean="0"/>
              <a:t>4</a:t>
            </a:r>
            <a:r>
              <a:rPr lang="en-US" sz="1600" dirty="0" smtClean="0"/>
              <a:t>-Ω</a:t>
            </a:r>
            <a:r>
              <a:rPr lang="en-US" sz="1600" baseline="-25000" dirty="0"/>
              <a:t>3</a:t>
            </a:r>
            <a:r>
              <a:rPr lang="en-US" sz="1600" dirty="0" smtClean="0"/>
              <a:t>)</a:t>
            </a:r>
            <a:r>
              <a:rPr lang="en-US" sz="1600" baseline="30000" dirty="0" smtClean="0"/>
              <a:t>2</a:t>
            </a:r>
            <a:endParaRPr lang="en-US" sz="1600" dirty="0"/>
          </a:p>
        </p:txBody>
      </p:sp>
      <p:sp>
        <p:nvSpPr>
          <p:cNvPr id="61" name="TextBox 60"/>
          <p:cNvSpPr txBox="1"/>
          <p:nvPr/>
        </p:nvSpPr>
        <p:spPr>
          <a:xfrm>
            <a:off x="6858000" y="5334000"/>
            <a:ext cx="990600" cy="338554"/>
          </a:xfrm>
          <a:prstGeom prst="rect">
            <a:avLst/>
          </a:prstGeom>
          <a:noFill/>
        </p:spPr>
        <p:txBody>
          <a:bodyPr wrap="square" rtlCol="0">
            <a:spAutoFit/>
          </a:bodyPr>
          <a:lstStyle/>
          <a:p>
            <a:r>
              <a:rPr lang="en-US" sz="1600" dirty="0" smtClean="0"/>
              <a:t>(Ω</a:t>
            </a:r>
            <a:r>
              <a:rPr lang="en-US" sz="1600" baseline="-25000" dirty="0" smtClean="0"/>
              <a:t>5</a:t>
            </a:r>
            <a:r>
              <a:rPr lang="en-US" sz="1600" dirty="0" smtClean="0"/>
              <a:t>-Ω</a:t>
            </a:r>
            <a:r>
              <a:rPr lang="en-US" sz="1600" baseline="-25000" dirty="0"/>
              <a:t>4</a:t>
            </a:r>
            <a:r>
              <a:rPr lang="en-US" sz="1600" dirty="0" smtClean="0"/>
              <a:t>)</a:t>
            </a:r>
            <a:r>
              <a:rPr lang="en-US" sz="1600" baseline="30000" dirty="0" smtClean="0"/>
              <a:t>2</a:t>
            </a:r>
            <a:endParaRPr lang="en-US" sz="1600" dirty="0"/>
          </a:p>
        </p:txBody>
      </p:sp>
      <p:sp>
        <p:nvSpPr>
          <p:cNvPr id="62" name="TextBox 61"/>
          <p:cNvSpPr txBox="1"/>
          <p:nvPr/>
        </p:nvSpPr>
        <p:spPr>
          <a:xfrm>
            <a:off x="3505200" y="5715000"/>
            <a:ext cx="5638800" cy="584775"/>
          </a:xfrm>
          <a:prstGeom prst="rect">
            <a:avLst/>
          </a:prstGeom>
          <a:noFill/>
        </p:spPr>
        <p:txBody>
          <a:bodyPr wrap="square" rtlCol="0">
            <a:spAutoFit/>
          </a:bodyPr>
          <a:lstStyle/>
          <a:p>
            <a:r>
              <a:rPr lang="en-US" sz="1600" dirty="0" smtClean="0">
                <a:latin typeface="+mj-lt"/>
              </a:rPr>
              <a:t>&lt;(Ω</a:t>
            </a:r>
            <a:r>
              <a:rPr lang="en-US" sz="1600" baseline="-25000" dirty="0" smtClean="0">
                <a:latin typeface="+mj-lt"/>
              </a:rPr>
              <a:t>i+1</a:t>
            </a:r>
            <a:r>
              <a:rPr lang="en-US" sz="1600" dirty="0" smtClean="0">
                <a:latin typeface="+mj-lt"/>
              </a:rPr>
              <a:t>-Ω</a:t>
            </a:r>
            <a:r>
              <a:rPr lang="en-US" sz="1600" baseline="-25000" dirty="0">
                <a:latin typeface="+mj-lt"/>
              </a:rPr>
              <a:t>i</a:t>
            </a:r>
            <a:r>
              <a:rPr lang="en-US" sz="1600" dirty="0" smtClean="0">
                <a:latin typeface="+mj-lt"/>
              </a:rPr>
              <a:t>)</a:t>
            </a:r>
            <a:r>
              <a:rPr lang="en-US" sz="1600" baseline="30000" dirty="0" smtClean="0">
                <a:latin typeface="+mj-lt"/>
              </a:rPr>
              <a:t>2</a:t>
            </a:r>
            <a:r>
              <a:rPr lang="en-US" sz="1600" dirty="0" smtClean="0">
                <a:latin typeface="+mj-lt"/>
              </a:rPr>
              <a:t>&gt; = [(Ω</a:t>
            </a:r>
            <a:r>
              <a:rPr lang="en-US" sz="1600" baseline="-25000" dirty="0" smtClean="0">
                <a:latin typeface="+mj-lt"/>
              </a:rPr>
              <a:t>2</a:t>
            </a:r>
            <a:r>
              <a:rPr lang="en-US" sz="1600" dirty="0" smtClean="0">
                <a:latin typeface="+mj-lt"/>
              </a:rPr>
              <a:t>-Ω</a:t>
            </a:r>
            <a:r>
              <a:rPr lang="en-US" sz="1600" baseline="-25000" dirty="0" smtClean="0">
                <a:latin typeface="+mj-lt"/>
              </a:rPr>
              <a:t>1</a:t>
            </a:r>
            <a:r>
              <a:rPr lang="en-US" sz="1600" dirty="0" smtClean="0">
                <a:latin typeface="+mj-lt"/>
              </a:rPr>
              <a:t>)</a:t>
            </a:r>
            <a:r>
              <a:rPr lang="en-US" sz="1600" baseline="30000" dirty="0" smtClean="0">
                <a:latin typeface="+mj-lt"/>
              </a:rPr>
              <a:t>2</a:t>
            </a:r>
            <a:r>
              <a:rPr lang="en-US" sz="1600" dirty="0" smtClean="0">
                <a:latin typeface="+mj-lt"/>
              </a:rPr>
              <a:t> + (Ω</a:t>
            </a:r>
            <a:r>
              <a:rPr lang="en-US" sz="1600" baseline="-25000" dirty="0" smtClean="0">
                <a:latin typeface="+mj-lt"/>
              </a:rPr>
              <a:t>2</a:t>
            </a:r>
            <a:r>
              <a:rPr lang="en-US" sz="1600" dirty="0" smtClean="0">
                <a:latin typeface="+mj-lt"/>
              </a:rPr>
              <a:t>-Ω</a:t>
            </a:r>
            <a:r>
              <a:rPr lang="en-US" sz="1600" baseline="-25000" dirty="0" smtClean="0">
                <a:latin typeface="+mj-lt"/>
              </a:rPr>
              <a:t>1</a:t>
            </a:r>
            <a:r>
              <a:rPr lang="en-US" sz="1600" dirty="0" smtClean="0">
                <a:latin typeface="+mj-lt"/>
              </a:rPr>
              <a:t>)</a:t>
            </a:r>
            <a:r>
              <a:rPr lang="en-US" sz="1600" baseline="30000" dirty="0" smtClean="0">
                <a:latin typeface="+mj-lt"/>
              </a:rPr>
              <a:t>2</a:t>
            </a:r>
            <a:r>
              <a:rPr lang="en-US" sz="1600" dirty="0" smtClean="0">
                <a:latin typeface="+mj-lt"/>
              </a:rPr>
              <a:t> + (Ω</a:t>
            </a:r>
            <a:r>
              <a:rPr lang="en-US" sz="1600" baseline="-25000" dirty="0" smtClean="0">
                <a:latin typeface="+mj-lt"/>
              </a:rPr>
              <a:t>2</a:t>
            </a:r>
            <a:r>
              <a:rPr lang="en-US" sz="1600" dirty="0" smtClean="0">
                <a:latin typeface="+mj-lt"/>
              </a:rPr>
              <a:t>-Ω</a:t>
            </a:r>
            <a:r>
              <a:rPr lang="en-US" sz="1600" baseline="-25000" dirty="0" smtClean="0">
                <a:latin typeface="+mj-lt"/>
              </a:rPr>
              <a:t>1</a:t>
            </a:r>
            <a:r>
              <a:rPr lang="en-US" sz="1600" dirty="0" smtClean="0">
                <a:latin typeface="+mj-lt"/>
              </a:rPr>
              <a:t>)</a:t>
            </a:r>
            <a:r>
              <a:rPr lang="en-US" sz="1600" baseline="30000" dirty="0" smtClean="0">
                <a:latin typeface="+mj-lt"/>
              </a:rPr>
              <a:t>2</a:t>
            </a:r>
            <a:r>
              <a:rPr lang="en-US" sz="1600" dirty="0" smtClean="0">
                <a:latin typeface="+mj-lt"/>
              </a:rPr>
              <a:t> + (Ω</a:t>
            </a:r>
            <a:r>
              <a:rPr lang="en-US" sz="1600" baseline="-25000" dirty="0" smtClean="0">
                <a:latin typeface="+mj-lt"/>
              </a:rPr>
              <a:t>2</a:t>
            </a:r>
            <a:r>
              <a:rPr lang="en-US" sz="1600" dirty="0" smtClean="0">
                <a:latin typeface="+mj-lt"/>
              </a:rPr>
              <a:t>-Ω</a:t>
            </a:r>
            <a:r>
              <a:rPr lang="en-US" sz="1600" baseline="-25000" dirty="0" smtClean="0">
                <a:latin typeface="+mj-lt"/>
              </a:rPr>
              <a:t>1</a:t>
            </a:r>
            <a:r>
              <a:rPr lang="en-US" sz="1600" dirty="0" smtClean="0">
                <a:latin typeface="+mj-lt"/>
              </a:rPr>
              <a:t>)</a:t>
            </a:r>
            <a:r>
              <a:rPr lang="en-US" sz="1600" baseline="30000" dirty="0" smtClean="0">
                <a:latin typeface="+mj-lt"/>
              </a:rPr>
              <a:t>2</a:t>
            </a:r>
            <a:r>
              <a:rPr lang="en-US" sz="1600" dirty="0">
                <a:latin typeface="+mj-lt"/>
              </a:rPr>
              <a:t>]</a:t>
            </a:r>
            <a:r>
              <a:rPr lang="en-US" sz="1600" dirty="0" smtClean="0">
                <a:latin typeface="+mj-lt"/>
              </a:rPr>
              <a:t> /4</a:t>
            </a:r>
            <a:br>
              <a:rPr lang="en-US" sz="1600" dirty="0" smtClean="0">
                <a:latin typeface="+mj-lt"/>
              </a:rPr>
            </a:br>
            <a:r>
              <a:rPr lang="en-US" sz="1600" dirty="0" smtClean="0">
                <a:latin typeface="+mj-lt"/>
              </a:rPr>
              <a:t>Also, known as the Expected value.</a:t>
            </a:r>
          </a:p>
        </p:txBody>
      </p:sp>
      <p:cxnSp>
        <p:nvCxnSpPr>
          <p:cNvPr id="65" name="Shape 64"/>
          <p:cNvCxnSpPr>
            <a:stCxn id="5" idx="0"/>
            <a:endCxn id="11" idx="2"/>
          </p:cNvCxnSpPr>
          <p:nvPr/>
        </p:nvCxnSpPr>
        <p:spPr>
          <a:xfrm rot="16200000" flipH="1">
            <a:off x="-533400" y="3505200"/>
            <a:ext cx="4419600" cy="12700"/>
          </a:xfrm>
          <a:prstGeom prst="bentConnector5">
            <a:avLst>
              <a:gd name="adj1" fmla="val -5172"/>
              <a:gd name="adj2" fmla="val 11400000"/>
              <a:gd name="adj3" fmla="val 105172"/>
            </a:avLst>
          </a:prstGeom>
          <a:ln w="25400">
            <a:headEnd type="stealth"/>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38200" y="6019800"/>
            <a:ext cx="2667000" cy="307777"/>
          </a:xfrm>
          <a:prstGeom prst="rect">
            <a:avLst/>
          </a:prstGeom>
          <a:noFill/>
        </p:spPr>
        <p:txBody>
          <a:bodyPr wrap="square" rtlCol="0">
            <a:spAutoFit/>
          </a:bodyPr>
          <a:lstStyle/>
          <a:p>
            <a:r>
              <a:rPr lang="en-US" sz="1400" b="1" dirty="0" smtClean="0"/>
              <a:t>Repeat for different values of m</a:t>
            </a:r>
            <a:endParaRPr lang="en-US" sz="1400" b="1" dirty="0"/>
          </a:p>
        </p:txBody>
      </p:sp>
      <p:sp>
        <p:nvSpPr>
          <p:cNvPr id="67" name="TextBox 66"/>
          <p:cNvSpPr txBox="1"/>
          <p:nvPr/>
        </p:nvSpPr>
        <p:spPr>
          <a:xfrm>
            <a:off x="3657600" y="1828800"/>
            <a:ext cx="4191000" cy="400110"/>
          </a:xfrm>
          <a:prstGeom prst="rect">
            <a:avLst/>
          </a:prstGeom>
          <a:noFill/>
        </p:spPr>
        <p:txBody>
          <a:bodyPr wrap="square" rtlCol="0">
            <a:spAutoFit/>
          </a:bodyPr>
          <a:lstStyle/>
          <a:p>
            <a:r>
              <a:rPr lang="en-US" sz="2000" dirty="0" smtClean="0">
                <a:latin typeface="+mj-lt"/>
              </a:rPr>
              <a:t>Compute the difference: </a:t>
            </a:r>
            <a:r>
              <a:rPr lang="el-GR" sz="2000" dirty="0" smtClean="0">
                <a:latin typeface="+mj-lt"/>
              </a:rPr>
              <a:t>Ω</a:t>
            </a:r>
            <a:r>
              <a:rPr lang="en-US" sz="2000" baseline="-25000" dirty="0" smtClean="0">
                <a:latin typeface="+mj-lt"/>
              </a:rPr>
              <a:t>k</a:t>
            </a:r>
            <a:r>
              <a:rPr lang="en-US" sz="2000" dirty="0" smtClean="0">
                <a:latin typeface="+mj-lt"/>
              </a:rPr>
              <a:t> - </a:t>
            </a:r>
            <a:r>
              <a:rPr lang="el-GR" sz="2000" dirty="0" smtClean="0">
                <a:latin typeface="+mj-lt"/>
              </a:rPr>
              <a:t>Ω</a:t>
            </a:r>
            <a:r>
              <a:rPr lang="en-US" sz="2000" baseline="-25000" dirty="0" smtClean="0">
                <a:latin typeface="+mj-lt"/>
              </a:rPr>
              <a:t>k-1</a:t>
            </a:r>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54953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5"/>
                                        </p:tgtEl>
                                        <p:attrNameLst>
                                          <p:attrName>style.color</p:attrName>
                                        </p:attrNameLst>
                                      </p:cBhvr>
                                      <p:to>
                                        <a:schemeClr val="tx1"/>
                                      </p:to>
                                    </p:animClr>
                                  </p:childTnLst>
                                </p:cTn>
                              </p:par>
                              <p:par>
                                <p:cTn id="7" presetID="3" presetClass="entr" presetSubtype="1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blinds(horizontal)">
                                      <p:cBhvr>
                                        <p:cTn id="9" dur="500"/>
                                        <p:tgtEl>
                                          <p:spTgt spid="25"/>
                                        </p:tgtEl>
                                      </p:cBhvr>
                                    </p:animEffect>
                                  </p:childTnLst>
                                </p:cTn>
                              </p:par>
                              <p:par>
                                <p:cTn id="10" presetID="3" presetClass="entr" presetSubtype="1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par>
                                <p:cTn id="19" presetID="3" presetClass="entr" presetSubtype="1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linds(horizontal)">
                                      <p:cBhvr>
                                        <p:cTn id="30" dur="500"/>
                                        <p:tgtEl>
                                          <p:spTgt spid="4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linds(horizontal)">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0" nodeType="clickEffect">
                                  <p:stCondLst>
                                    <p:cond delay="0"/>
                                  </p:stCondLst>
                                  <p:childTnLst>
                                    <p:animClr clrSpc="rgb" dir="cw">
                                      <p:cBhvr override="childStyle">
                                        <p:cTn id="40" dur="1000" fill="hold"/>
                                        <p:tgtEl>
                                          <p:spTgt spid="7"/>
                                        </p:tgtEl>
                                        <p:attrNameLst>
                                          <p:attrName>style.color</p:attrName>
                                        </p:attrNameLst>
                                      </p:cBhvr>
                                      <p:to>
                                        <a:schemeClr val="tx1"/>
                                      </p:to>
                                    </p:animClr>
                                  </p:childTnLst>
                                </p:cTn>
                              </p:par>
                              <p:par>
                                <p:cTn id="41" presetID="3" presetClass="exit" presetSubtype="10" fill="hold" grpId="1" nodeType="withEffect">
                                  <p:stCondLst>
                                    <p:cond delay="0"/>
                                  </p:stCondLst>
                                  <p:childTnLst>
                                    <p:animEffect transition="out" filter="blinds(horizontal)">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3" presetClass="entr" presetSubtype="1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blinds(horizontal)">
                                      <p:cBhvr>
                                        <p:cTn id="46" dur="500"/>
                                        <p:tgtEl>
                                          <p:spTgt spid="54"/>
                                        </p:tgtEl>
                                      </p:cBhvr>
                                    </p:animEffect>
                                  </p:childTnLst>
                                </p:cTn>
                              </p:par>
                              <p:par>
                                <p:cTn id="47" presetID="3" presetClass="entr" presetSubtype="1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par>
                                <p:cTn id="50" presetID="3" presetClass="entr" presetSubtype="1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par>
                                <p:cTn id="53" presetID="3" presetClass="entr" presetSubtype="1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linds(horizontal)">
                                      <p:cBhvr>
                                        <p:cTn id="55" dur="500"/>
                                        <p:tgtEl>
                                          <p:spTgt spid="36"/>
                                        </p:tgtEl>
                                      </p:cBhvr>
                                    </p:animEffect>
                                  </p:childTnLst>
                                </p:cTn>
                              </p:par>
                              <p:par>
                                <p:cTn id="56" presetID="3" presetClass="entr" presetSubtype="1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linds(horizontal)">
                                      <p:cBhvr>
                                        <p:cTn id="58" dur="500"/>
                                        <p:tgtEl>
                                          <p:spTgt spid="37"/>
                                        </p:tgtEl>
                                      </p:cBhvr>
                                    </p:animEffect>
                                  </p:childTnLst>
                                </p:cTn>
                              </p:par>
                              <p:par>
                                <p:cTn id="59" presetID="3" presetClass="entr" presetSubtype="1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linds(horizontal)">
                                      <p:cBhvr>
                                        <p:cTn id="61" dur="500"/>
                                        <p:tgtEl>
                                          <p:spTgt spid="3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linds(horizontal)">
                                      <p:cBhvr>
                                        <p:cTn id="67" dur="500"/>
                                        <p:tgtEl>
                                          <p:spTgt spid="4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blinds(horizontal)">
                                      <p:cBhvr>
                                        <p:cTn id="70" dur="500"/>
                                        <p:tgtEl>
                                          <p:spTgt spid="4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linds(horizontal)">
                                      <p:cBhvr>
                                        <p:cTn id="73" dur="500"/>
                                        <p:tgtEl>
                                          <p:spTgt spid="4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blinds(horizontal)">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grpId="0" nodeType="clickEffect">
                                  <p:stCondLst>
                                    <p:cond delay="0"/>
                                  </p:stCondLst>
                                  <p:childTnLst>
                                    <p:animClr clrSpc="rgb" dir="cw">
                                      <p:cBhvr override="childStyle">
                                        <p:cTn id="80" dur="1000" fill="hold"/>
                                        <p:tgtEl>
                                          <p:spTgt spid="8"/>
                                        </p:tgtEl>
                                        <p:attrNameLst>
                                          <p:attrName>style.color</p:attrName>
                                        </p:attrNameLst>
                                      </p:cBhvr>
                                      <p:to>
                                        <a:schemeClr val="tx1"/>
                                      </p:to>
                                    </p:animClr>
                                  </p:childTnLst>
                                </p:cTn>
                              </p:par>
                              <p:par>
                                <p:cTn id="81" presetID="0" presetClass="path" presetSubtype="0" accel="50000" decel="50000" fill="hold" grpId="1" nodeType="withEffect">
                                  <p:stCondLst>
                                    <p:cond delay="0"/>
                                  </p:stCondLst>
                                  <p:childTnLst>
                                    <p:animMotion origin="layout" path="M 0 0.02338 L 0 0.13218 " pathEditMode="relative" rAng="0" ptsTypes="AA">
                                      <p:cBhvr>
                                        <p:cTn id="82" dur="2000" fill="hold"/>
                                        <p:tgtEl>
                                          <p:spTgt spid="44"/>
                                        </p:tgtEl>
                                        <p:attrNameLst>
                                          <p:attrName>ppt_x</p:attrName>
                                          <p:attrName>ppt_y</p:attrName>
                                        </p:attrNameLst>
                                      </p:cBhvr>
                                      <p:rCtr x="0" y="54"/>
                                    </p:animMotion>
                                  </p:childTnLst>
                                </p:cTn>
                              </p:par>
                              <p:par>
                                <p:cTn id="83" presetID="0" presetClass="path" presetSubtype="0" accel="50000" decel="50000" fill="hold" grpId="1" nodeType="withEffect">
                                  <p:stCondLst>
                                    <p:cond delay="0"/>
                                  </p:stCondLst>
                                  <p:childTnLst>
                                    <p:animMotion origin="layout" path="M 3.33333E-6 3.7037E-6 L 3.33333E-6 0.1287 " pathEditMode="relative" rAng="0" ptsTypes="AA">
                                      <p:cBhvr>
                                        <p:cTn id="84" dur="2000" fill="hold"/>
                                        <p:tgtEl>
                                          <p:spTgt spid="45"/>
                                        </p:tgtEl>
                                        <p:attrNameLst>
                                          <p:attrName>ppt_x</p:attrName>
                                          <p:attrName>ppt_y</p:attrName>
                                        </p:attrNameLst>
                                      </p:cBhvr>
                                      <p:rCtr x="0" y="64"/>
                                    </p:animMotion>
                                  </p:childTnLst>
                                </p:cTn>
                              </p:par>
                              <p:par>
                                <p:cTn id="85" presetID="0" presetClass="path" presetSubtype="0" accel="50000" decel="50000" fill="hold" grpId="1" nodeType="withEffect">
                                  <p:stCondLst>
                                    <p:cond delay="0"/>
                                  </p:stCondLst>
                                  <p:childTnLst>
                                    <p:animMotion origin="layout" path="M 1.11022E-16 3.7037E-6 L 1.11022E-16 0.1287 " pathEditMode="relative" rAng="0" ptsTypes="AA">
                                      <p:cBhvr>
                                        <p:cTn id="86" dur="2000" fill="hold"/>
                                        <p:tgtEl>
                                          <p:spTgt spid="46"/>
                                        </p:tgtEl>
                                        <p:attrNameLst>
                                          <p:attrName>ppt_x</p:attrName>
                                          <p:attrName>ppt_y</p:attrName>
                                        </p:attrNameLst>
                                      </p:cBhvr>
                                      <p:rCtr x="0" y="64"/>
                                    </p:animMotion>
                                  </p:childTnLst>
                                </p:cTn>
                              </p:par>
                              <p:par>
                                <p:cTn id="87" presetID="0" presetClass="path" presetSubtype="0" accel="50000" decel="50000" fill="hold" grpId="1" nodeType="withEffect">
                                  <p:stCondLst>
                                    <p:cond delay="0"/>
                                  </p:stCondLst>
                                  <p:childTnLst>
                                    <p:animMotion origin="layout" path="M 0 3.7037E-6 L 0 0.1287 " pathEditMode="relative" rAng="0" ptsTypes="AA">
                                      <p:cBhvr>
                                        <p:cTn id="88" dur="2000" fill="hold"/>
                                        <p:tgtEl>
                                          <p:spTgt spid="47"/>
                                        </p:tgtEl>
                                        <p:attrNameLst>
                                          <p:attrName>ppt_x</p:attrName>
                                          <p:attrName>ppt_y</p:attrName>
                                        </p:attrNameLst>
                                      </p:cBhvr>
                                      <p:rCtr x="0" y="64"/>
                                    </p:animMotion>
                                  </p:childTnLst>
                                </p:cTn>
                              </p:par>
                              <p:par>
                                <p:cTn id="89" presetID="0" presetClass="path" presetSubtype="0" accel="50000" decel="50000" fill="hold" grpId="1" nodeType="withEffect">
                                  <p:stCondLst>
                                    <p:cond delay="0"/>
                                  </p:stCondLst>
                                  <p:childTnLst>
                                    <p:animMotion origin="layout" path="M -3.33333E-6 3.7037E-6 L -3.33333E-6 0.1287 " pathEditMode="relative" rAng="0" ptsTypes="AA">
                                      <p:cBhvr>
                                        <p:cTn id="90" dur="2000" fill="hold"/>
                                        <p:tgtEl>
                                          <p:spTgt spid="48"/>
                                        </p:tgtEl>
                                        <p:attrNameLst>
                                          <p:attrName>ppt_x</p:attrName>
                                          <p:attrName>ppt_y</p:attrName>
                                        </p:attrNameLst>
                                      </p:cBhvr>
                                      <p:rCtr x="0" y="64"/>
                                    </p:animMotion>
                                  </p:childTnLst>
                                </p:cTn>
                              </p:par>
                              <p:par>
                                <p:cTn id="91" presetID="3" presetClass="entr" presetSubtype="1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linds(horizontal)">
                                      <p:cBhvr>
                                        <p:cTn id="93" dur="500"/>
                                        <p:tgtEl>
                                          <p:spTgt spid="49"/>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blinds(horizontal)">
                                      <p:cBhvr>
                                        <p:cTn id="96" dur="500"/>
                                        <p:tgtEl>
                                          <p:spTgt spid="5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blinds(horizontal)">
                                      <p:cBhvr>
                                        <p:cTn id="99" dur="500"/>
                                        <p:tgtEl>
                                          <p:spTgt spid="50"/>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par>
                                <p:cTn id="103" presetID="3" presetClass="exit" presetSubtype="10" fill="hold" grpId="1" nodeType="withEffect">
                                  <p:stCondLst>
                                    <p:cond delay="0"/>
                                  </p:stCondLst>
                                  <p:childTnLst>
                                    <p:animEffect transition="out" filter="blinds(horizontal)">
                                      <p:cBhvr>
                                        <p:cTn id="104" dur="500"/>
                                        <p:tgtEl>
                                          <p:spTgt spid="54"/>
                                        </p:tgtEl>
                                      </p:cBhvr>
                                    </p:animEffect>
                                    <p:set>
                                      <p:cBhvr>
                                        <p:cTn id="105" dur="1" fill="hold">
                                          <p:stCondLst>
                                            <p:cond delay="499"/>
                                          </p:stCondLst>
                                        </p:cTn>
                                        <p:tgtEl>
                                          <p:spTgt spid="54"/>
                                        </p:tgtEl>
                                        <p:attrNameLst>
                                          <p:attrName>style.visibility</p:attrName>
                                        </p:attrNameLst>
                                      </p:cBhvr>
                                      <p:to>
                                        <p:strVal val="hidden"/>
                                      </p:to>
                                    </p:set>
                                  </p:childTnLst>
                                </p:cTn>
                              </p:par>
                              <p:par>
                                <p:cTn id="106" presetID="3" presetClass="entr" presetSubtype="10" fill="hold" grpId="0"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blinds(horizontal)">
                                      <p:cBhvr>
                                        <p:cTn id="108" dur="500"/>
                                        <p:tgtEl>
                                          <p:spTgt spid="6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mph" presetSubtype="2" fill="hold" grpId="0" nodeType="clickEffect">
                                  <p:stCondLst>
                                    <p:cond delay="0"/>
                                  </p:stCondLst>
                                  <p:childTnLst>
                                    <p:animClr clrSpc="rgb" dir="cw">
                                      <p:cBhvr override="childStyle">
                                        <p:cTn id="112" dur="1000" fill="hold"/>
                                        <p:tgtEl>
                                          <p:spTgt spid="9"/>
                                        </p:tgtEl>
                                        <p:attrNameLst>
                                          <p:attrName>style.color</p:attrName>
                                        </p:attrNameLst>
                                      </p:cBhvr>
                                      <p:to>
                                        <a:schemeClr val="tx1"/>
                                      </p:to>
                                    </p:animClr>
                                  </p:childTnLst>
                                </p:cTn>
                              </p:par>
                              <p:par>
                                <p:cTn id="113" presetID="3" presetClass="entr" presetSubtype="1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blinds(horizontal)">
                                      <p:cBhvr>
                                        <p:cTn id="115" dur="500"/>
                                        <p:tgtEl>
                                          <p:spTgt spid="59"/>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blinds(horizontal)">
                                      <p:cBhvr>
                                        <p:cTn id="118" dur="500"/>
                                        <p:tgtEl>
                                          <p:spTgt spid="5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blinds(horizontal)">
                                      <p:cBhvr>
                                        <p:cTn id="124" dur="500"/>
                                        <p:tgtEl>
                                          <p:spTgt spid="61"/>
                                        </p:tgtEl>
                                      </p:cBhvr>
                                    </p:animEffect>
                                  </p:childTnLst>
                                </p:cTn>
                              </p:par>
                              <p:par>
                                <p:cTn id="125" presetID="3" presetClass="exit" presetSubtype="10" fill="hold" grpId="1" nodeType="withEffect">
                                  <p:stCondLst>
                                    <p:cond delay="0"/>
                                  </p:stCondLst>
                                  <p:childTnLst>
                                    <p:animEffect transition="out" filter="blinds(horizontal)">
                                      <p:cBhvr>
                                        <p:cTn id="126" dur="500"/>
                                        <p:tgtEl>
                                          <p:spTgt spid="67"/>
                                        </p:tgtEl>
                                      </p:cBhvr>
                                    </p:animEffect>
                                    <p:set>
                                      <p:cBhvr>
                                        <p:cTn id="127" dur="1" fill="hold">
                                          <p:stCondLst>
                                            <p:cond delay="499"/>
                                          </p:stCondLst>
                                        </p:cTn>
                                        <p:tgtEl>
                                          <p:spTgt spid="6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mph" presetSubtype="2" fill="hold" grpId="0" nodeType="clickEffect">
                                  <p:stCondLst>
                                    <p:cond delay="0"/>
                                  </p:stCondLst>
                                  <p:childTnLst>
                                    <p:animClr clrSpc="rgb" dir="cw">
                                      <p:cBhvr override="childStyle">
                                        <p:cTn id="131" dur="1000" fill="hold"/>
                                        <p:tgtEl>
                                          <p:spTgt spid="10"/>
                                        </p:tgtEl>
                                        <p:attrNameLst>
                                          <p:attrName>style.color</p:attrName>
                                        </p:attrNameLst>
                                      </p:cBhvr>
                                      <p:to>
                                        <a:schemeClr val="tx1"/>
                                      </p:to>
                                    </p:animClr>
                                  </p:childTnLst>
                                </p:cTn>
                              </p:par>
                              <p:par>
                                <p:cTn id="132" presetID="3" presetClass="entr" presetSubtype="10"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blinds(horizontal)">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mph" presetSubtype="2" fill="hold" grpId="0" nodeType="clickEffect">
                                  <p:stCondLst>
                                    <p:cond delay="0"/>
                                  </p:stCondLst>
                                  <p:childTnLst>
                                    <p:animClr clrSpc="rgb" dir="cw">
                                      <p:cBhvr override="childStyle">
                                        <p:cTn id="138" dur="1000" fill="hold"/>
                                        <p:tgtEl>
                                          <p:spTgt spid="11"/>
                                        </p:tgtEl>
                                        <p:attrNameLst>
                                          <p:attrName>style.color</p:attrName>
                                        </p:attrNameLst>
                                      </p:cBhvr>
                                      <p:to>
                                        <a:schemeClr val="tx1"/>
                                      </p:to>
                                    </p:animClr>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blinds(horizontal)">
                                      <p:cBhvr>
                                        <p:cTn id="143" dur="500"/>
                                        <p:tgtEl>
                                          <p:spTgt spid="66"/>
                                        </p:tgtEl>
                                      </p:cBhvr>
                                    </p:animEffect>
                                  </p:childTnLst>
                                </p:cTn>
                              </p:par>
                              <p:par>
                                <p:cTn id="144" presetID="3" presetClass="entr" presetSubtype="10" fill="hold" nodeType="withEffect">
                                  <p:stCondLst>
                                    <p:cond delay="0"/>
                                  </p:stCondLst>
                                  <p:childTnLst>
                                    <p:set>
                                      <p:cBhvr>
                                        <p:cTn id="145" dur="1" fill="hold">
                                          <p:stCondLst>
                                            <p:cond delay="0"/>
                                          </p:stCondLst>
                                        </p:cTn>
                                        <p:tgtEl>
                                          <p:spTgt spid="65"/>
                                        </p:tgtEl>
                                        <p:attrNameLst>
                                          <p:attrName>style.visibility</p:attrName>
                                        </p:attrNameLst>
                                      </p:cBhvr>
                                      <p:to>
                                        <p:strVal val="visible"/>
                                      </p:to>
                                    </p:set>
                                    <p:animEffect transition="in" filter="blinds(horizontal)">
                                      <p:cBhvr>
                                        <p:cTn id="14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25" grpId="0"/>
      <p:bldP spid="25" grpId="1"/>
      <p:bldP spid="39" grpId="0"/>
      <p:bldP spid="40" grpId="0"/>
      <p:bldP spid="41" grpId="0"/>
      <p:bldP spid="42" grpId="0"/>
      <p:bldP spid="43" grpId="0"/>
      <p:bldP spid="44" grpId="0"/>
      <p:bldP spid="44" grpId="1"/>
      <p:bldP spid="45" grpId="0"/>
      <p:bldP spid="45" grpId="1"/>
      <p:bldP spid="46" grpId="0"/>
      <p:bldP spid="46" grpId="1"/>
      <p:bldP spid="47" grpId="0"/>
      <p:bldP spid="47" grpId="1"/>
      <p:bldP spid="48" grpId="0"/>
      <p:bldP spid="48" grpId="1"/>
      <p:bldP spid="49" grpId="0" animBg="1"/>
      <p:bldP spid="50" grpId="0" animBg="1"/>
      <p:bldP spid="52" grpId="0" animBg="1"/>
      <p:bldP spid="53" grpId="0" animBg="1"/>
      <p:bldP spid="54" grpId="0"/>
      <p:bldP spid="54" grpId="1"/>
      <p:bldP spid="58" grpId="0"/>
      <p:bldP spid="59" grpId="0"/>
      <p:bldP spid="60" grpId="0"/>
      <p:bldP spid="61" grpId="0"/>
      <p:bldP spid="62" grpId="0"/>
      <p:bldP spid="66" grpId="0"/>
      <p:bldP spid="67" grpId="0"/>
      <p:bldP spid="6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2927371" y="6463846"/>
            <a:ext cx="3686212" cy="369332"/>
          </a:xfrm>
          <a:prstGeom prst="rect">
            <a:avLst/>
          </a:prstGeom>
          <a:solidFill>
            <a:schemeClr val="bg1"/>
          </a:solidFill>
        </p:spPr>
        <p:txBody>
          <a:bodyPr wrap="square" rtlCol="0">
            <a:spAutoFit/>
          </a:bodyPr>
          <a:lstStyle/>
          <a:p>
            <a:pPr algn="ctr"/>
            <a:r>
              <a:rPr lang="en-US" sz="1800" dirty="0" smtClean="0">
                <a:latin typeface="Calibri" pitchFamily="34" charset="0"/>
              </a:rPr>
              <a:t>Correlation time = 0.1 second</a:t>
            </a:r>
            <a:endParaRPr lang="en-US" sz="1800" dirty="0">
              <a:latin typeface="Calibri" pitchFamily="34" charset="0"/>
            </a:endParaRPr>
          </a:p>
        </p:txBody>
      </p:sp>
      <p:sp>
        <p:nvSpPr>
          <p:cNvPr id="9" name="TextBox 8"/>
          <p:cNvSpPr txBox="1"/>
          <p:nvPr/>
        </p:nvSpPr>
        <p:spPr>
          <a:xfrm>
            <a:off x="2926511" y="6444796"/>
            <a:ext cx="3686212" cy="369332"/>
          </a:xfrm>
          <a:prstGeom prst="rect">
            <a:avLst/>
          </a:prstGeom>
          <a:solidFill>
            <a:schemeClr val="bg1"/>
          </a:solidFill>
        </p:spPr>
        <p:txBody>
          <a:bodyPr wrap="square" rtlCol="0">
            <a:spAutoFit/>
          </a:bodyPr>
          <a:lstStyle/>
          <a:p>
            <a:pPr algn="ctr"/>
            <a:r>
              <a:rPr lang="en-US" sz="1800" dirty="0" smtClean="0">
                <a:latin typeface="Calibri" pitchFamily="34" charset="0"/>
              </a:rPr>
              <a:t>Correlation time = 10 seconds</a:t>
            </a:r>
            <a:endParaRPr lang="en-US" sz="1800" dirty="0">
              <a:latin typeface="Calibri" pitchFamily="34" charset="0"/>
            </a:endParaRPr>
          </a:p>
        </p:txBody>
      </p:sp>
      <p:sp>
        <p:nvSpPr>
          <p:cNvPr id="58" name="TextBox 57"/>
          <p:cNvSpPr txBox="1"/>
          <p:nvPr/>
        </p:nvSpPr>
        <p:spPr>
          <a:xfrm>
            <a:off x="2927371" y="6463846"/>
            <a:ext cx="3686212" cy="400110"/>
          </a:xfrm>
          <a:prstGeom prst="rect">
            <a:avLst/>
          </a:prstGeom>
          <a:solidFill>
            <a:schemeClr val="bg1"/>
          </a:solidFill>
        </p:spPr>
        <p:txBody>
          <a:bodyPr wrap="square" rtlCol="0">
            <a:spAutoFit/>
          </a:bodyPr>
          <a:lstStyle/>
          <a:p>
            <a:pPr algn="ctr"/>
            <a:r>
              <a:rPr lang="en-US" sz="2000" dirty="0" smtClean="0">
                <a:latin typeface="Calibri" pitchFamily="34" charset="0"/>
              </a:rPr>
              <a:t>Correlation time = 1 second</a:t>
            </a:r>
            <a:endParaRPr lang="en-US" sz="2000" dirty="0">
              <a:latin typeface="Calibri" pitchFamily="34" charset="0"/>
            </a:endParaRPr>
          </a:p>
        </p:txBody>
      </p:sp>
      <p:sp>
        <p:nvSpPr>
          <p:cNvPr id="60" name="TextBox 59"/>
          <p:cNvSpPr txBox="1"/>
          <p:nvPr/>
        </p:nvSpPr>
        <p:spPr>
          <a:xfrm>
            <a:off x="2927371" y="6463846"/>
            <a:ext cx="3686212" cy="369332"/>
          </a:xfrm>
          <a:prstGeom prst="rect">
            <a:avLst/>
          </a:prstGeom>
          <a:solidFill>
            <a:schemeClr val="bg1"/>
          </a:solidFill>
        </p:spPr>
        <p:txBody>
          <a:bodyPr wrap="square" rtlCol="0">
            <a:spAutoFit/>
          </a:bodyPr>
          <a:lstStyle/>
          <a:p>
            <a:pPr algn="ctr"/>
            <a:r>
              <a:rPr lang="en-US" sz="1800" dirty="0" smtClean="0">
                <a:latin typeface="Calibri" pitchFamily="34" charset="0"/>
              </a:rPr>
              <a:t>Correlation time = 0.02 seconds</a:t>
            </a:r>
            <a:endParaRPr lang="en-US" sz="1800" dirty="0">
              <a:latin typeface="Calibri" pitchFamily="34" charset="0"/>
            </a:endParaRPr>
          </a:p>
        </p:txBody>
      </p:sp>
      <p:sp>
        <p:nvSpPr>
          <p:cNvPr id="2" name="Title 1"/>
          <p:cNvSpPr>
            <a:spLocks noGrp="1"/>
          </p:cNvSpPr>
          <p:nvPr>
            <p:ph type="title"/>
          </p:nvPr>
        </p:nvSpPr>
        <p:spPr/>
        <p:txBody>
          <a:bodyPr/>
          <a:lstStyle/>
          <a:p>
            <a:r>
              <a:rPr lang="en-US" sz="4000" dirty="0" smtClean="0"/>
              <a:t>Allan Variance – Angle random walk</a:t>
            </a:r>
            <a:endParaRPr lang="en-US" sz="4000" dirty="0"/>
          </a:p>
        </p:txBody>
      </p:sp>
      <p:sp>
        <p:nvSpPr>
          <p:cNvPr id="3" name="Content Placeholder 2"/>
          <p:cNvSpPr>
            <a:spLocks noGrp="1"/>
          </p:cNvSpPr>
          <p:nvPr>
            <p:ph idx="1"/>
          </p:nvPr>
        </p:nvSpPr>
        <p:spPr/>
        <p:txBody>
          <a:bodyPr/>
          <a:lstStyle/>
          <a:p>
            <a:pPr marL="365760" lvl="1" indent="0">
              <a:buNone/>
            </a:pP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4168" y="3530384"/>
            <a:ext cx="884791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p:nvPr/>
        </p:nvGrpSpPr>
        <p:grpSpPr>
          <a:xfrm>
            <a:off x="1312882" y="3749123"/>
            <a:ext cx="6858001" cy="2377440"/>
            <a:chOff x="1142999" y="3007659"/>
            <a:chExt cx="6858001" cy="2377440"/>
          </a:xfrm>
        </p:grpSpPr>
        <p:sp>
          <p:nvSpPr>
            <p:cNvPr id="4" name="Rectangle 3"/>
            <p:cNvSpPr/>
            <p:nvPr/>
          </p:nvSpPr>
          <p:spPr>
            <a:xfrm>
              <a:off x="11430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146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004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62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578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436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294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315200" y="3007659"/>
              <a:ext cx="685800" cy="2377440"/>
            </a:xfrm>
            <a:prstGeom prst="rect">
              <a:avLst/>
            </a:prstGeom>
            <a:solidFill>
              <a:schemeClr val="accent2">
                <a:lumMod val="75000"/>
                <a:alpha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p:cNvPicPr>
              <a:picLocks noChangeAspect="1" noChangeArrowheads="1"/>
            </p:cNvPicPr>
            <p:nvPr/>
          </p:nvPicPr>
          <p:blipFill rotWithShape="1">
            <a:blip r:embed="rId4"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l="12978" t="7659" r="9755" b="11091"/>
            <a:stretch/>
          </p:blipFill>
          <p:spPr bwMode="auto">
            <a:xfrm>
              <a:off x="1142999" y="3007659"/>
              <a:ext cx="685800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06" name="Picture 10"/>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13040" t="7594" r="9693" b="11157"/>
          <a:stretch/>
        </p:blipFill>
        <p:spPr bwMode="auto">
          <a:xfrm>
            <a:off x="1327171" y="3749123"/>
            <a:ext cx="685800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l="13139" t="7565" r="9595" b="11186"/>
          <a:stretch/>
        </p:blipFill>
        <p:spPr bwMode="auto">
          <a:xfrm>
            <a:off x="1340617" y="3749123"/>
            <a:ext cx="685800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l="13181" t="7353" r="9552" b="11397"/>
          <a:stretch/>
        </p:blipFill>
        <p:spPr bwMode="auto">
          <a:xfrm>
            <a:off x="1340617" y="3749122"/>
            <a:ext cx="6858001" cy="237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9" name="TextBox 18"/>
              <p:cNvSpPr txBox="1"/>
              <p:nvPr/>
            </p:nvSpPr>
            <p:spPr>
              <a:xfrm>
                <a:off x="900168" y="1139952"/>
                <a:ext cx="3129639"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bg2">
                                  <a:lumMod val="10000"/>
                                </a:schemeClr>
                              </a:solidFill>
                              <a:latin typeface="Cambria Math" panose="02040503050406030204" pitchFamily="18" charset="0"/>
                            </a:rPr>
                          </m:ctrlPr>
                        </m:sSupPr>
                        <m:e>
                          <m:r>
                            <a:rPr lang="en-US" sz="2000" b="0" i="1" smtClean="0">
                              <a:solidFill>
                                <a:schemeClr val="bg2">
                                  <a:lumMod val="10000"/>
                                </a:schemeClr>
                              </a:solidFill>
                              <a:latin typeface="Cambria Math"/>
                            </a:rPr>
                            <m:t>𝜎</m:t>
                          </m:r>
                        </m:e>
                        <m:sup>
                          <m:r>
                            <a:rPr lang="en-US" sz="2000" b="0" i="1" smtClean="0">
                              <a:solidFill>
                                <a:schemeClr val="bg2">
                                  <a:lumMod val="10000"/>
                                </a:schemeClr>
                              </a:solidFill>
                              <a:latin typeface="Cambria Math"/>
                            </a:rPr>
                            <m:t>2</m:t>
                          </m:r>
                        </m:sup>
                      </m:sSup>
                      <m:d>
                        <m:dPr>
                          <m:ctrlPr>
                            <a:rPr lang="en-US" sz="2000" b="0" i="1" smtClean="0">
                              <a:solidFill>
                                <a:schemeClr val="bg2">
                                  <a:lumMod val="10000"/>
                                </a:schemeClr>
                              </a:solidFill>
                              <a:latin typeface="Cambria Math" panose="02040503050406030204" pitchFamily="18" charset="0"/>
                            </a:rPr>
                          </m:ctrlPr>
                        </m:dPr>
                        <m:e>
                          <m:r>
                            <a:rPr lang="en-US" sz="2000" b="0" i="1" smtClean="0">
                              <a:solidFill>
                                <a:schemeClr val="bg2">
                                  <a:lumMod val="10000"/>
                                </a:schemeClr>
                              </a:solidFill>
                              <a:latin typeface="Cambria Math"/>
                            </a:rPr>
                            <m:t>𝜏</m:t>
                          </m:r>
                        </m:e>
                      </m:d>
                      <m:r>
                        <a:rPr lang="en-US" sz="2000" b="0" i="1" smtClean="0">
                          <a:solidFill>
                            <a:schemeClr val="bg2">
                              <a:lumMod val="10000"/>
                            </a:schemeClr>
                          </a:solidFill>
                          <a:latin typeface="Cambria Math"/>
                        </a:rPr>
                        <m:t>=</m:t>
                      </m:r>
                      <m:f>
                        <m:fPr>
                          <m:ctrlPr>
                            <a:rPr lang="en-US" sz="2000" b="0" i="1" smtClean="0">
                              <a:solidFill>
                                <a:schemeClr val="bg2">
                                  <a:lumMod val="10000"/>
                                </a:schemeClr>
                              </a:solidFill>
                              <a:latin typeface="Cambria Math" panose="02040503050406030204" pitchFamily="18" charset="0"/>
                            </a:rPr>
                          </m:ctrlPr>
                        </m:fPr>
                        <m:num>
                          <m:r>
                            <a:rPr lang="en-US" sz="2000" b="0" i="1" smtClean="0">
                              <a:solidFill>
                                <a:schemeClr val="bg2">
                                  <a:lumMod val="10000"/>
                                </a:schemeClr>
                              </a:solidFill>
                              <a:latin typeface="Cambria Math"/>
                            </a:rPr>
                            <m:t>1</m:t>
                          </m:r>
                        </m:num>
                        <m:den>
                          <m:r>
                            <a:rPr lang="en-US" sz="2000" b="0" i="1" smtClean="0">
                              <a:solidFill>
                                <a:schemeClr val="bg2">
                                  <a:lumMod val="10000"/>
                                </a:schemeClr>
                              </a:solidFill>
                              <a:latin typeface="Cambria Math"/>
                            </a:rPr>
                            <m:t>2</m:t>
                          </m:r>
                        </m:den>
                      </m:f>
                      <m:d>
                        <m:dPr>
                          <m:begChr m:val="⟨"/>
                          <m:endChr m:val="⟩"/>
                          <m:ctrlPr>
                            <a:rPr lang="en-US" sz="2000" b="0" i="1" smtClean="0">
                              <a:solidFill>
                                <a:schemeClr val="bg2">
                                  <a:lumMod val="10000"/>
                                </a:schemeClr>
                              </a:solidFill>
                              <a:latin typeface="Cambria Math" panose="02040503050406030204" pitchFamily="18" charset="0"/>
                            </a:rPr>
                          </m:ctrlPr>
                        </m:dPr>
                        <m:e>
                          <m:sSup>
                            <m:sSupPr>
                              <m:ctrlPr>
                                <a:rPr lang="en-US" sz="2000" i="1">
                                  <a:solidFill>
                                    <a:schemeClr val="bg2">
                                      <a:lumMod val="10000"/>
                                    </a:schemeClr>
                                  </a:solidFill>
                                  <a:latin typeface="Cambria Math" panose="02040503050406030204" pitchFamily="18" charset="0"/>
                                </a:rPr>
                              </m:ctrlPr>
                            </m:sSupPr>
                            <m:e>
                              <m:d>
                                <m:dPr>
                                  <m:ctrlPr>
                                    <a:rPr lang="en-US" sz="2000" i="1">
                                      <a:solidFill>
                                        <a:schemeClr val="bg2">
                                          <a:lumMod val="10000"/>
                                        </a:schemeClr>
                                      </a:solidFill>
                                      <a:latin typeface="Cambria Math" panose="02040503050406030204" pitchFamily="18" charset="0"/>
                                    </a:rPr>
                                  </m:ctrlPr>
                                </m:dPr>
                                <m:e>
                                  <m:sSub>
                                    <m:sSubPr>
                                      <m:ctrlPr>
                                        <a:rPr lang="en-US" sz="2000" i="1">
                                          <a:solidFill>
                                            <a:schemeClr val="bg2">
                                              <a:lumMod val="10000"/>
                                            </a:schemeClr>
                                          </a:solidFill>
                                          <a:latin typeface="Cambria Math" panose="02040503050406030204" pitchFamily="18" charset="0"/>
                                        </a:rPr>
                                      </m:ctrlPr>
                                    </m:sSubPr>
                                    <m:e>
                                      <m:acc>
                                        <m:accPr>
                                          <m:chr m:val="̅"/>
                                          <m:ctrlPr>
                                            <a:rPr lang="en-US" sz="2000" i="1">
                                              <a:solidFill>
                                                <a:schemeClr val="bg2">
                                                  <a:lumMod val="10000"/>
                                                </a:schemeClr>
                                              </a:solidFill>
                                              <a:latin typeface="Cambria Math" panose="02040503050406030204" pitchFamily="18" charset="0"/>
                                            </a:rPr>
                                          </m:ctrlPr>
                                        </m:accPr>
                                        <m:e>
                                          <m:r>
                                            <m:rPr>
                                              <m:sty m:val="p"/>
                                            </m:rPr>
                                            <a:rPr lang="en-US" sz="2000">
                                              <a:solidFill>
                                                <a:schemeClr val="bg2">
                                                  <a:lumMod val="10000"/>
                                                </a:schemeClr>
                                              </a:solidFill>
                                              <a:latin typeface="Cambria Math"/>
                                            </a:rPr>
                                            <m:t>Ω</m:t>
                                          </m:r>
                                        </m:e>
                                      </m:acc>
                                    </m:e>
                                    <m:sub>
                                      <m:r>
                                        <m:rPr>
                                          <m:sty m:val="p"/>
                                        </m:rPr>
                                        <a:rPr lang="en-US" sz="2000">
                                          <a:solidFill>
                                            <a:schemeClr val="bg2">
                                              <a:lumMod val="10000"/>
                                            </a:schemeClr>
                                          </a:solidFill>
                                          <a:latin typeface="Cambria Math"/>
                                        </a:rPr>
                                        <m:t>k</m:t>
                                      </m:r>
                                      <m:r>
                                        <a:rPr lang="en-US" sz="2000">
                                          <a:solidFill>
                                            <a:schemeClr val="bg2">
                                              <a:lumMod val="10000"/>
                                            </a:schemeClr>
                                          </a:solidFill>
                                          <a:latin typeface="Cambria Math"/>
                                        </a:rPr>
                                        <m:t>+</m:t>
                                      </m:r>
                                      <m:r>
                                        <m:rPr>
                                          <m:sty m:val="p"/>
                                        </m:rPr>
                                        <a:rPr lang="en-US" sz="2000">
                                          <a:solidFill>
                                            <a:schemeClr val="bg2">
                                              <a:lumMod val="10000"/>
                                            </a:schemeClr>
                                          </a:solidFill>
                                          <a:latin typeface="Cambria Math"/>
                                        </a:rPr>
                                        <m:t>m</m:t>
                                      </m:r>
                                    </m:sub>
                                  </m:sSub>
                                  <m:r>
                                    <a:rPr lang="en-US" sz="2000">
                                      <a:solidFill>
                                        <a:schemeClr val="bg2">
                                          <a:lumMod val="10000"/>
                                        </a:schemeClr>
                                      </a:solidFill>
                                      <a:latin typeface="Cambria Math"/>
                                    </a:rPr>
                                    <m:t>−</m:t>
                                  </m:r>
                                  <m:sSub>
                                    <m:sSubPr>
                                      <m:ctrlPr>
                                        <a:rPr lang="en-US" sz="2000" i="1">
                                          <a:solidFill>
                                            <a:schemeClr val="bg2">
                                              <a:lumMod val="10000"/>
                                            </a:schemeClr>
                                          </a:solidFill>
                                          <a:latin typeface="Cambria Math" panose="02040503050406030204" pitchFamily="18" charset="0"/>
                                        </a:rPr>
                                      </m:ctrlPr>
                                    </m:sSubPr>
                                    <m:e>
                                      <m:acc>
                                        <m:accPr>
                                          <m:chr m:val="̅"/>
                                          <m:ctrlPr>
                                            <a:rPr lang="en-US" sz="2000" b="0" i="1" smtClean="0">
                                              <a:solidFill>
                                                <a:schemeClr val="bg2">
                                                  <a:lumMod val="10000"/>
                                                </a:schemeClr>
                                              </a:solidFill>
                                              <a:latin typeface="Cambria Math" panose="02040503050406030204" pitchFamily="18" charset="0"/>
                                            </a:rPr>
                                          </m:ctrlPr>
                                        </m:accPr>
                                        <m:e>
                                          <m:r>
                                            <m:rPr>
                                              <m:sty m:val="p"/>
                                            </m:rPr>
                                            <a:rPr lang="en-US" sz="2000" b="0" i="0" smtClean="0">
                                              <a:solidFill>
                                                <a:schemeClr val="bg2">
                                                  <a:lumMod val="10000"/>
                                                </a:schemeClr>
                                              </a:solidFill>
                                              <a:latin typeface="Cambria Math"/>
                                            </a:rPr>
                                            <m:t>Ω</m:t>
                                          </m:r>
                                        </m:e>
                                      </m:acc>
                                    </m:e>
                                    <m:sub>
                                      <m:r>
                                        <a:rPr lang="en-US" sz="2000" i="1">
                                          <a:solidFill>
                                            <a:schemeClr val="bg2">
                                              <a:lumMod val="10000"/>
                                            </a:schemeClr>
                                          </a:solidFill>
                                          <a:latin typeface="Cambria Math"/>
                                        </a:rPr>
                                        <m:t>𝑘</m:t>
                                      </m:r>
                                    </m:sub>
                                  </m:sSub>
                                </m:e>
                              </m:d>
                            </m:e>
                            <m:sup>
                              <m:r>
                                <a:rPr lang="en-US" sz="2000" i="1">
                                  <a:solidFill>
                                    <a:schemeClr val="bg2">
                                      <a:lumMod val="10000"/>
                                    </a:schemeClr>
                                  </a:solidFill>
                                  <a:latin typeface="Cambria Math"/>
                                </a:rPr>
                                <m:t>2</m:t>
                              </m:r>
                            </m:sup>
                          </m:sSup>
                        </m:e>
                      </m:d>
                    </m:oMath>
                  </m:oMathPara>
                </a14:m>
                <a:endParaRPr lang="en-US" sz="2000" dirty="0">
                  <a:solidFill>
                    <a:schemeClr val="bg2">
                      <a:lumMod val="10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00168" y="1139952"/>
                <a:ext cx="3129639" cy="668516"/>
              </a:xfrm>
              <a:prstGeom prst="rect">
                <a:avLst/>
              </a:prstGeom>
              <a:blipFill rotWithShape="1">
                <a:blip r:embed="rId8" cstate="print"/>
                <a:stretch>
                  <a:fillRect/>
                </a:stretch>
              </a:blipFill>
            </p:spPr>
            <p:txBody>
              <a:bodyPr/>
              <a:lstStyle/>
              <a:p>
                <a:r>
                  <a:rPr lang="en-US">
                    <a:noFill/>
                  </a:rPr>
                  <a:t> </a:t>
                </a:r>
              </a:p>
            </p:txBody>
          </p:sp>
        </mc:Fallback>
      </mc:AlternateContent>
      <p:sp>
        <p:nvSpPr>
          <p:cNvPr id="7" name="TextBox 6"/>
          <p:cNvSpPr txBox="1"/>
          <p:nvPr/>
        </p:nvSpPr>
        <p:spPr>
          <a:xfrm>
            <a:off x="3317078" y="3269614"/>
            <a:ext cx="2546851" cy="400110"/>
          </a:xfrm>
          <a:prstGeom prst="rect">
            <a:avLst/>
          </a:prstGeom>
          <a:noFill/>
        </p:spPr>
        <p:txBody>
          <a:bodyPr wrap="none" rtlCol="0">
            <a:spAutoFit/>
          </a:bodyPr>
          <a:lstStyle/>
          <a:p>
            <a:r>
              <a:rPr lang="en-US" sz="2000" b="1" dirty="0" smtClean="0">
                <a:solidFill>
                  <a:schemeClr val="accent1">
                    <a:lumMod val="50000"/>
                  </a:schemeClr>
                </a:solidFill>
                <a:latin typeface="Calibri" pitchFamily="34" charset="0"/>
              </a:rPr>
              <a:t>Simulated white noise</a:t>
            </a:r>
            <a:endParaRPr lang="en-US" sz="2000" b="1" dirty="0">
              <a:solidFill>
                <a:schemeClr val="accent1">
                  <a:lumMod val="50000"/>
                </a:schemeClr>
              </a:solidFill>
              <a:latin typeface="Calibri" pitchFamily="34" charset="0"/>
            </a:endParaRPr>
          </a:p>
        </p:txBody>
      </p:sp>
      <p:pic>
        <p:nvPicPr>
          <p:cNvPr id="27" name="Picture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608123" y="914400"/>
            <a:ext cx="4114800" cy="221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181600" y="1388928"/>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233160" y="1846128"/>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99960" y="2303328"/>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7309987" y="2291265"/>
            <a:ext cx="3320140"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DEFINITION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6712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08"/>
                                        </p:tgtEl>
                                        <p:attrNameLst>
                                          <p:attrName>style.visibility</p:attrName>
                                        </p:attrNameLst>
                                      </p:cBhvr>
                                      <p:to>
                                        <p:strVal val="visible"/>
                                      </p:to>
                                    </p:set>
                                    <p:animEffect transition="in" filter="fade">
                                      <p:cBhvr>
                                        <p:cTn id="13" dur="500"/>
                                        <p:tgtEl>
                                          <p:spTgt spid="4108"/>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0"/>
                                        </p:tgtEl>
                                      </p:cBhvr>
                                    </p:animEffect>
                                    <p:set>
                                      <p:cBhvr>
                                        <p:cTn id="24" dur="1" fill="hold">
                                          <p:stCondLst>
                                            <p:cond delay="499"/>
                                          </p:stCondLst>
                                        </p:cTn>
                                        <p:tgtEl>
                                          <p:spTgt spid="6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108"/>
                                        </p:tgtEl>
                                      </p:cBhvr>
                                    </p:animEffect>
                                    <p:set>
                                      <p:cBhvr>
                                        <p:cTn id="27" dur="1" fill="hold">
                                          <p:stCondLst>
                                            <p:cond delay="499"/>
                                          </p:stCondLst>
                                        </p:cTn>
                                        <p:tgtEl>
                                          <p:spTgt spid="4108"/>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107"/>
                                        </p:tgtEl>
                                        <p:attrNameLst>
                                          <p:attrName>style.visibility</p:attrName>
                                        </p:attrNameLst>
                                      </p:cBhvr>
                                      <p:to>
                                        <p:strVal val="visible"/>
                                      </p:to>
                                    </p:set>
                                    <p:animEffect transition="in" filter="fade">
                                      <p:cBhvr>
                                        <p:cTn id="30" dur="500"/>
                                        <p:tgtEl>
                                          <p:spTgt spid="410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06"/>
                                        </p:tgtEl>
                                        <p:attrNameLst>
                                          <p:attrName>style.visibility</p:attrName>
                                        </p:attrNameLst>
                                      </p:cBhvr>
                                      <p:to>
                                        <p:strVal val="visible"/>
                                      </p:to>
                                    </p:set>
                                    <p:animEffect transition="in" filter="fade">
                                      <p:cBhvr>
                                        <p:cTn id="40" dur="500"/>
                                        <p:tgtEl>
                                          <p:spTgt spid="410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4107"/>
                                        </p:tgtEl>
                                      </p:cBhvr>
                                    </p:animEffect>
                                    <p:set>
                                      <p:cBhvr>
                                        <p:cTn id="45" dur="1" fill="hold">
                                          <p:stCondLst>
                                            <p:cond delay="499"/>
                                          </p:stCondLst>
                                        </p:cTn>
                                        <p:tgtEl>
                                          <p:spTgt spid="410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9"/>
                                        </p:tgtEl>
                                      </p:cBhvr>
                                    </p:animEffect>
                                    <p:set>
                                      <p:cBhvr>
                                        <p:cTn id="48" dur="1" fill="hold">
                                          <p:stCondLst>
                                            <p:cond delay="499"/>
                                          </p:stCondLst>
                                        </p:cTn>
                                        <p:tgtEl>
                                          <p:spTgt spid="59"/>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xit" presetSubtype="0" fill="hold" nodeType="withEffect">
                                  <p:stCondLst>
                                    <p:cond delay="0"/>
                                  </p:stCondLst>
                                  <p:childTnLst>
                                    <p:animEffect transition="out" filter="fade">
                                      <p:cBhvr>
                                        <p:cTn id="63" dur="500"/>
                                        <p:tgtEl>
                                          <p:spTgt spid="4106"/>
                                        </p:tgtEl>
                                      </p:cBhvr>
                                    </p:animEffect>
                                    <p:set>
                                      <p:cBhvr>
                                        <p:cTn id="64" dur="1" fill="hold">
                                          <p:stCondLst>
                                            <p:cond delay="499"/>
                                          </p:stCondLst>
                                        </p:cTn>
                                        <p:tgtEl>
                                          <p:spTgt spid="4106"/>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8"/>
                                        </p:tgtEl>
                                      </p:cBhvr>
                                    </p:animEffect>
                                    <p:set>
                                      <p:cBhvr>
                                        <p:cTn id="67"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9" grpId="0" animBg="1"/>
      <p:bldP spid="58" grpId="0" animBg="1"/>
      <p:bldP spid="58" grpId="1" animBg="1"/>
      <p:bldP spid="60" grpId="0" animBg="1"/>
      <p:bldP spid="60" grpId="1" animBg="1"/>
      <p:bldP spid="7" grpId="0"/>
      <p:bldP spid="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Content Placeholder 3"/>
          <p:cNvSpPr>
            <a:spLocks noGrp="1"/>
          </p:cNvSpPr>
          <p:nvPr>
            <p:ph idx="1"/>
          </p:nvPr>
        </p:nvSpPr>
        <p:spPr>
          <a:xfrm>
            <a:off x="228600" y="2438400"/>
            <a:ext cx="8482693" cy="3962400"/>
          </a:xfrm>
        </p:spPr>
        <p:txBody>
          <a:bodyPr>
            <a:normAutofit/>
          </a:bodyPr>
          <a:lstStyle/>
          <a:p>
            <a:pPr marL="68580" indent="0" algn="ctr">
              <a:buNone/>
            </a:pPr>
            <a:r>
              <a:rPr lang="en-US" sz="4800" dirty="0" smtClean="0"/>
              <a:t>What do you think is meant by </a:t>
            </a:r>
            <a:r>
              <a:rPr lang="en-US" sz="4800" b="1" i="1" dirty="0" smtClean="0"/>
              <a:t>noise</a:t>
            </a:r>
            <a:r>
              <a:rPr lang="en-US" sz="4800" dirty="0" smtClean="0"/>
              <a:t>?</a:t>
            </a:r>
            <a:endParaRPr lang="en-US" sz="4800" dirty="0"/>
          </a:p>
        </p:txBody>
      </p:sp>
      <p:sp>
        <p:nvSpPr>
          <p:cNvPr id="6" name="Rectangle 5"/>
          <p:cNvSpPr/>
          <p:nvPr/>
        </p:nvSpPr>
        <p:spPr>
          <a:xfrm rot="5400000">
            <a:off x="7741183" y="1846409"/>
            <a:ext cx="2457724"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WHAT  IS  NOISE?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2558614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Allan Variance – Bias instability</a:t>
            </a: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p:txBody>
      </p:sp>
      <p:sp>
        <p:nvSpPr>
          <p:cNvPr id="5" name="Rectangle 4"/>
          <p:cNvSpPr/>
          <p:nvPr/>
        </p:nvSpPr>
        <p:spPr>
          <a:xfrm rot="5400000">
            <a:off x="7309987" y="2291265"/>
            <a:ext cx="3320140"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DEFINITION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7" name="TextBox 6"/>
          <p:cNvSpPr txBox="1"/>
          <p:nvPr/>
        </p:nvSpPr>
        <p:spPr>
          <a:xfrm>
            <a:off x="3142514" y="3181290"/>
            <a:ext cx="2847574" cy="400110"/>
          </a:xfrm>
          <a:prstGeom prst="rect">
            <a:avLst/>
          </a:prstGeom>
          <a:noFill/>
        </p:spPr>
        <p:txBody>
          <a:bodyPr wrap="none" rtlCol="0">
            <a:spAutoFit/>
          </a:bodyPr>
          <a:lstStyle/>
          <a:p>
            <a:r>
              <a:rPr lang="en-US" sz="2000" b="1" dirty="0" smtClean="0">
                <a:solidFill>
                  <a:schemeClr val="accent1">
                    <a:lumMod val="50000"/>
                  </a:schemeClr>
                </a:solidFill>
                <a:latin typeface="Calibri" pitchFamily="34" charset="0"/>
              </a:rPr>
              <a:t>Simulated bias instability</a:t>
            </a:r>
            <a:endParaRPr lang="en-US" sz="2000" b="1" dirty="0">
              <a:solidFill>
                <a:schemeClr val="accent1">
                  <a:lumMod val="50000"/>
                </a:schemeClr>
              </a:solidFill>
              <a:latin typeface="Calibri" pitchFamily="34" charset="0"/>
            </a:endParaRPr>
          </a:p>
        </p:txBody>
      </p:sp>
      <p:pic>
        <p:nvPicPr>
          <p:cNvPr id="21511"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227" y="3504353"/>
            <a:ext cx="90201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227" y="3505200"/>
            <a:ext cx="90201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687" y="3505200"/>
            <a:ext cx="90201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9766" y="3505200"/>
            <a:ext cx="90201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7" name="Picture 13"/>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687" y="3505200"/>
            <a:ext cx="90201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TextBox 10"/>
              <p:cNvSpPr txBox="1"/>
              <p:nvPr/>
            </p:nvSpPr>
            <p:spPr>
              <a:xfrm>
                <a:off x="908961" y="1143000"/>
                <a:ext cx="3129639"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solidFill>
                                <a:schemeClr val="bg2">
                                  <a:lumMod val="10000"/>
                                </a:schemeClr>
                              </a:solidFill>
                              <a:latin typeface="Cambria Math" panose="02040503050406030204" pitchFamily="18" charset="0"/>
                            </a:rPr>
                          </m:ctrlPr>
                        </m:sSupPr>
                        <m:e>
                          <m:r>
                            <a:rPr lang="en-US" sz="2000" b="0" i="1" smtClean="0">
                              <a:solidFill>
                                <a:schemeClr val="bg2">
                                  <a:lumMod val="10000"/>
                                </a:schemeClr>
                              </a:solidFill>
                              <a:latin typeface="Cambria Math"/>
                            </a:rPr>
                            <m:t>𝜎</m:t>
                          </m:r>
                        </m:e>
                        <m:sup>
                          <m:r>
                            <a:rPr lang="en-US" sz="2000" b="0" i="1" smtClean="0">
                              <a:solidFill>
                                <a:schemeClr val="bg2">
                                  <a:lumMod val="10000"/>
                                </a:schemeClr>
                              </a:solidFill>
                              <a:latin typeface="Cambria Math"/>
                            </a:rPr>
                            <m:t>2</m:t>
                          </m:r>
                        </m:sup>
                      </m:sSup>
                      <m:d>
                        <m:dPr>
                          <m:ctrlPr>
                            <a:rPr lang="en-US" sz="2000" b="0" i="1" smtClean="0">
                              <a:solidFill>
                                <a:schemeClr val="bg2">
                                  <a:lumMod val="10000"/>
                                </a:schemeClr>
                              </a:solidFill>
                              <a:latin typeface="Cambria Math" panose="02040503050406030204" pitchFamily="18" charset="0"/>
                            </a:rPr>
                          </m:ctrlPr>
                        </m:dPr>
                        <m:e>
                          <m:r>
                            <a:rPr lang="en-US" sz="2000" b="0" i="1" smtClean="0">
                              <a:solidFill>
                                <a:schemeClr val="bg2">
                                  <a:lumMod val="10000"/>
                                </a:schemeClr>
                              </a:solidFill>
                              <a:latin typeface="Cambria Math"/>
                            </a:rPr>
                            <m:t>𝜏</m:t>
                          </m:r>
                        </m:e>
                      </m:d>
                      <m:r>
                        <a:rPr lang="en-US" sz="2000" b="0" i="1" smtClean="0">
                          <a:solidFill>
                            <a:schemeClr val="bg2">
                              <a:lumMod val="10000"/>
                            </a:schemeClr>
                          </a:solidFill>
                          <a:latin typeface="Cambria Math"/>
                        </a:rPr>
                        <m:t>=</m:t>
                      </m:r>
                      <m:f>
                        <m:fPr>
                          <m:ctrlPr>
                            <a:rPr lang="en-US" sz="2000" b="0" i="1" smtClean="0">
                              <a:solidFill>
                                <a:schemeClr val="bg2">
                                  <a:lumMod val="10000"/>
                                </a:schemeClr>
                              </a:solidFill>
                              <a:latin typeface="Cambria Math" panose="02040503050406030204" pitchFamily="18" charset="0"/>
                            </a:rPr>
                          </m:ctrlPr>
                        </m:fPr>
                        <m:num>
                          <m:r>
                            <a:rPr lang="en-US" sz="2000" b="0" i="1" smtClean="0">
                              <a:solidFill>
                                <a:schemeClr val="bg2">
                                  <a:lumMod val="10000"/>
                                </a:schemeClr>
                              </a:solidFill>
                              <a:latin typeface="Cambria Math"/>
                            </a:rPr>
                            <m:t>1</m:t>
                          </m:r>
                        </m:num>
                        <m:den>
                          <m:r>
                            <a:rPr lang="en-US" sz="2000" b="0" i="1" smtClean="0">
                              <a:solidFill>
                                <a:schemeClr val="bg2">
                                  <a:lumMod val="10000"/>
                                </a:schemeClr>
                              </a:solidFill>
                              <a:latin typeface="Cambria Math"/>
                            </a:rPr>
                            <m:t>2</m:t>
                          </m:r>
                        </m:den>
                      </m:f>
                      <m:d>
                        <m:dPr>
                          <m:begChr m:val="⟨"/>
                          <m:endChr m:val="⟩"/>
                          <m:ctrlPr>
                            <a:rPr lang="en-US" sz="2000" b="0" i="1" smtClean="0">
                              <a:solidFill>
                                <a:schemeClr val="bg2">
                                  <a:lumMod val="10000"/>
                                </a:schemeClr>
                              </a:solidFill>
                              <a:latin typeface="Cambria Math" panose="02040503050406030204" pitchFamily="18" charset="0"/>
                            </a:rPr>
                          </m:ctrlPr>
                        </m:dPr>
                        <m:e>
                          <m:sSup>
                            <m:sSupPr>
                              <m:ctrlPr>
                                <a:rPr lang="en-US" sz="2000" i="1">
                                  <a:solidFill>
                                    <a:schemeClr val="bg2">
                                      <a:lumMod val="10000"/>
                                    </a:schemeClr>
                                  </a:solidFill>
                                  <a:latin typeface="Cambria Math" panose="02040503050406030204" pitchFamily="18" charset="0"/>
                                </a:rPr>
                              </m:ctrlPr>
                            </m:sSupPr>
                            <m:e>
                              <m:d>
                                <m:dPr>
                                  <m:ctrlPr>
                                    <a:rPr lang="en-US" sz="2000" i="1">
                                      <a:solidFill>
                                        <a:schemeClr val="bg2">
                                          <a:lumMod val="10000"/>
                                        </a:schemeClr>
                                      </a:solidFill>
                                      <a:latin typeface="Cambria Math" panose="02040503050406030204" pitchFamily="18" charset="0"/>
                                    </a:rPr>
                                  </m:ctrlPr>
                                </m:dPr>
                                <m:e>
                                  <m:sSub>
                                    <m:sSubPr>
                                      <m:ctrlPr>
                                        <a:rPr lang="en-US" sz="2000" i="1">
                                          <a:solidFill>
                                            <a:schemeClr val="bg2">
                                              <a:lumMod val="10000"/>
                                            </a:schemeClr>
                                          </a:solidFill>
                                          <a:latin typeface="Cambria Math" panose="02040503050406030204" pitchFamily="18" charset="0"/>
                                        </a:rPr>
                                      </m:ctrlPr>
                                    </m:sSubPr>
                                    <m:e>
                                      <m:acc>
                                        <m:accPr>
                                          <m:chr m:val="̅"/>
                                          <m:ctrlPr>
                                            <a:rPr lang="en-US" sz="2000" i="1">
                                              <a:solidFill>
                                                <a:schemeClr val="bg2">
                                                  <a:lumMod val="10000"/>
                                                </a:schemeClr>
                                              </a:solidFill>
                                              <a:latin typeface="Cambria Math" panose="02040503050406030204" pitchFamily="18" charset="0"/>
                                            </a:rPr>
                                          </m:ctrlPr>
                                        </m:accPr>
                                        <m:e>
                                          <m:r>
                                            <m:rPr>
                                              <m:sty m:val="p"/>
                                            </m:rPr>
                                            <a:rPr lang="en-US" sz="2000">
                                              <a:solidFill>
                                                <a:schemeClr val="bg2">
                                                  <a:lumMod val="10000"/>
                                                </a:schemeClr>
                                              </a:solidFill>
                                              <a:latin typeface="Cambria Math"/>
                                            </a:rPr>
                                            <m:t>Ω</m:t>
                                          </m:r>
                                        </m:e>
                                      </m:acc>
                                    </m:e>
                                    <m:sub>
                                      <m:r>
                                        <m:rPr>
                                          <m:sty m:val="p"/>
                                        </m:rPr>
                                        <a:rPr lang="en-US" sz="2000">
                                          <a:solidFill>
                                            <a:schemeClr val="bg2">
                                              <a:lumMod val="10000"/>
                                            </a:schemeClr>
                                          </a:solidFill>
                                          <a:latin typeface="Cambria Math"/>
                                        </a:rPr>
                                        <m:t>k</m:t>
                                      </m:r>
                                      <m:r>
                                        <a:rPr lang="en-US" sz="2000">
                                          <a:solidFill>
                                            <a:schemeClr val="bg2">
                                              <a:lumMod val="10000"/>
                                            </a:schemeClr>
                                          </a:solidFill>
                                          <a:latin typeface="Cambria Math"/>
                                        </a:rPr>
                                        <m:t>+</m:t>
                                      </m:r>
                                      <m:r>
                                        <m:rPr>
                                          <m:sty m:val="p"/>
                                        </m:rPr>
                                        <a:rPr lang="en-US" sz="2000">
                                          <a:solidFill>
                                            <a:schemeClr val="bg2">
                                              <a:lumMod val="10000"/>
                                            </a:schemeClr>
                                          </a:solidFill>
                                          <a:latin typeface="Cambria Math"/>
                                        </a:rPr>
                                        <m:t>m</m:t>
                                      </m:r>
                                    </m:sub>
                                  </m:sSub>
                                  <m:r>
                                    <a:rPr lang="en-US" sz="2000">
                                      <a:solidFill>
                                        <a:schemeClr val="bg2">
                                          <a:lumMod val="10000"/>
                                        </a:schemeClr>
                                      </a:solidFill>
                                      <a:latin typeface="Cambria Math"/>
                                    </a:rPr>
                                    <m:t>−</m:t>
                                  </m:r>
                                  <m:sSub>
                                    <m:sSubPr>
                                      <m:ctrlPr>
                                        <a:rPr lang="en-US" sz="2000" i="1">
                                          <a:solidFill>
                                            <a:schemeClr val="bg2">
                                              <a:lumMod val="10000"/>
                                            </a:schemeClr>
                                          </a:solidFill>
                                          <a:latin typeface="Cambria Math" panose="02040503050406030204" pitchFamily="18" charset="0"/>
                                        </a:rPr>
                                      </m:ctrlPr>
                                    </m:sSubPr>
                                    <m:e>
                                      <m:acc>
                                        <m:accPr>
                                          <m:chr m:val="̅"/>
                                          <m:ctrlPr>
                                            <a:rPr lang="en-US" sz="2000" b="0" i="1" smtClean="0">
                                              <a:solidFill>
                                                <a:schemeClr val="bg2">
                                                  <a:lumMod val="10000"/>
                                                </a:schemeClr>
                                              </a:solidFill>
                                              <a:latin typeface="Cambria Math" panose="02040503050406030204" pitchFamily="18" charset="0"/>
                                            </a:rPr>
                                          </m:ctrlPr>
                                        </m:accPr>
                                        <m:e>
                                          <m:r>
                                            <m:rPr>
                                              <m:sty m:val="p"/>
                                            </m:rPr>
                                            <a:rPr lang="en-US" sz="2000" b="0" i="0" smtClean="0">
                                              <a:solidFill>
                                                <a:schemeClr val="bg2">
                                                  <a:lumMod val="10000"/>
                                                </a:schemeClr>
                                              </a:solidFill>
                                              <a:latin typeface="Cambria Math"/>
                                            </a:rPr>
                                            <m:t>Ω</m:t>
                                          </m:r>
                                        </m:e>
                                      </m:acc>
                                    </m:e>
                                    <m:sub>
                                      <m:r>
                                        <a:rPr lang="en-US" sz="2000" i="1">
                                          <a:solidFill>
                                            <a:schemeClr val="bg2">
                                              <a:lumMod val="10000"/>
                                            </a:schemeClr>
                                          </a:solidFill>
                                          <a:latin typeface="Cambria Math"/>
                                        </a:rPr>
                                        <m:t>𝑘</m:t>
                                      </m:r>
                                    </m:sub>
                                  </m:sSub>
                                </m:e>
                              </m:d>
                            </m:e>
                            <m:sup>
                              <m:r>
                                <a:rPr lang="en-US" sz="2000" i="1">
                                  <a:solidFill>
                                    <a:schemeClr val="bg2">
                                      <a:lumMod val="10000"/>
                                    </a:schemeClr>
                                  </a:solidFill>
                                  <a:latin typeface="Cambria Math"/>
                                </a:rPr>
                                <m:t>2</m:t>
                              </m:r>
                            </m:sup>
                          </m:sSup>
                        </m:e>
                      </m:d>
                    </m:oMath>
                  </m:oMathPara>
                </a14:m>
                <a:endParaRPr lang="en-US" sz="2000" dirty="0">
                  <a:solidFill>
                    <a:schemeClr val="bg2">
                      <a:lumMod val="10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08961" y="1143000"/>
                <a:ext cx="3129639" cy="668516"/>
              </a:xfrm>
              <a:prstGeom prst="rect">
                <a:avLst/>
              </a:prstGeom>
              <a:blipFill rotWithShape="1">
                <a:blip r:embed="rId8" cstate="print"/>
                <a:stretch>
                  <a:fillRect/>
                </a:stretch>
              </a:blipFill>
            </p:spPr>
            <p:txBody>
              <a:bodyPr/>
              <a:lstStyle/>
              <a:p>
                <a:r>
                  <a:rPr lang="en-US">
                    <a:noFill/>
                  </a:rPr>
                  <a:t> </a:t>
                </a:r>
              </a:p>
            </p:txBody>
          </p:sp>
        </mc:Fallback>
      </mc:AlternateContent>
      <p:pic>
        <p:nvPicPr>
          <p:cNvPr id="12" name="Picture 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590774" y="851395"/>
            <a:ext cx="4028457" cy="232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90774" y="838200"/>
            <a:ext cx="4029079" cy="2343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50000"/>
                  </a:schemeClr>
                </a:solidFill>
              </a:rPr>
              <a:t>What will the plot look like? </a:t>
            </a:r>
            <a:endParaRPr lang="en-US" dirty="0">
              <a:solidFill>
                <a:schemeClr val="accent2">
                  <a:lumMod val="50000"/>
                </a:schemeClr>
              </a:solidFill>
            </a:endParaRPr>
          </a:p>
        </p:txBody>
      </p:sp>
      <p:sp>
        <p:nvSpPr>
          <p:cNvPr id="14" name="Rectangle 13"/>
          <p:cNvSpPr/>
          <p:nvPr/>
        </p:nvSpPr>
        <p:spPr>
          <a:xfrm>
            <a:off x="4590462" y="840079"/>
            <a:ext cx="4029079" cy="2343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50000"/>
                  </a:schemeClr>
                </a:solidFill>
              </a:rPr>
              <a:t>What will the plot look like? </a:t>
            </a:r>
            <a:endParaRPr lang="en-US" dirty="0">
              <a:solidFill>
                <a:schemeClr val="accent2">
                  <a:lumMod val="50000"/>
                </a:schemeClr>
              </a:solidFill>
            </a:endParaRPr>
          </a:p>
        </p:txBody>
      </p:sp>
    </p:spTree>
    <p:extLst>
      <p:ext uri="{BB962C8B-B14F-4D97-AF65-F5344CB8AC3E}">
        <p14:creationId xmlns:p14="http://schemas.microsoft.com/office/powerpoint/2010/main" val="5628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5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5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5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a:spLocks noGrp="1"/>
          </p:cNvSpPr>
          <p:nvPr>
            <p:ph type="title"/>
          </p:nvPr>
        </p:nvSpPr>
        <p:spPr>
          <a:prstGeom prst="rect">
            <a:avLst/>
          </a:prstGeom>
          <a:noFill/>
          <a:ln>
            <a:noFill/>
          </a:ln>
        </p:spPr>
        <p:txBody>
          <a:bodyPr lIns="91425" tIns="91425" rIns="91425" bIns="91425" anchor="b" anchorCtr="0">
            <a:spAutoFit/>
          </a:bodyPr>
          <a:lstStyle/>
          <a:p>
            <a:pPr>
              <a:buNone/>
            </a:pPr>
            <a:r>
              <a:rPr dirty="0"/>
              <a:t>The Bias Instability Parameter, </a:t>
            </a:r>
            <a:r>
              <a:rPr lang="en-US" dirty="0" err="1" smtClean="0">
                <a:latin typeface="Symbol" pitchFamily="18" charset="2"/>
              </a:rPr>
              <a:t>s</a:t>
            </a:r>
            <a:r>
              <a:rPr lang="en-US" baseline="-25000" dirty="0" err="1" smtClean="0"/>
              <a:t>b</a:t>
            </a:r>
            <a:endParaRPr sz="4800" baseline="-25000" dirty="0"/>
          </a:p>
        </p:txBody>
      </p:sp>
      <p:sp>
        <p:nvSpPr>
          <p:cNvPr id="48" name="Shape 48"/>
          <p:cNvSpPr>
            <a:spLocks noGrp="1"/>
          </p:cNvSpPr>
          <p:nvPr>
            <p:ph idx="1"/>
          </p:nvPr>
        </p:nvSpPr>
        <p:spPr>
          <a:prstGeom prst="rect">
            <a:avLst/>
          </a:prstGeom>
          <a:noFill/>
          <a:ln>
            <a:noFill/>
          </a:ln>
        </p:spPr>
        <p:txBody>
          <a:bodyPr lIns="91425" tIns="91425" rIns="91425" bIns="91425" anchor="t" anchorCtr="0">
            <a:spAutoFit/>
          </a:bodyPr>
          <a:lstStyle/>
          <a:p>
            <a:pPr lvl="0" rtl="0">
              <a:buNone/>
            </a:pPr>
            <a:r>
              <a:rPr/>
              <a:t>What is it?</a:t>
            </a:r>
          </a:p>
          <a:p>
            <a:pPr marL="457200" lvl="0" indent="-419100" rtl="0">
              <a:buClr>
                <a:srgbClr val="000000"/>
              </a:buClr>
              <a:buSzPct val="166666"/>
              <a:buFont typeface="Arial"/>
              <a:buChar char="•"/>
            </a:pPr>
            <a:r>
              <a:rPr/>
              <a:t>A measure of noise; small bias parameter means small noise</a:t>
            </a:r>
          </a:p>
          <a:p>
            <a:pPr lvl="0" rtl="0">
              <a:buNone/>
            </a:pPr>
            <a:r>
              <a:rPr/>
              <a:t>How to get it?</a:t>
            </a:r>
          </a:p>
          <a:p>
            <a:pPr marL="457200" lvl="0" indent="-419100" rtl="0">
              <a:buClr>
                <a:srgbClr val="000000"/>
              </a:buClr>
              <a:buSzPct val="166666"/>
              <a:buFont typeface="Arial"/>
              <a:buChar char="•"/>
            </a:pPr>
            <a:r>
              <a:rPr/>
              <a:t>By inspection from autocorrelation plot</a:t>
            </a:r>
          </a:p>
          <a:p>
            <a:pPr lvl="0" rtl="0">
              <a:buNone/>
            </a:pPr>
            <a:r>
              <a:rPr/>
              <a:t>OR</a:t>
            </a:r>
          </a:p>
          <a:p>
            <a:pPr marL="457200" lvl="0" indent="-419100">
              <a:buClr>
                <a:srgbClr val="000000"/>
              </a:buClr>
              <a:buSzPct val="166666"/>
              <a:buFont typeface="Arial"/>
              <a:buChar char="•"/>
            </a:pPr>
            <a:r>
              <a:rPr/>
              <a:t>Calculate using least squares results</a:t>
            </a:r>
          </a:p>
        </p:txBody>
      </p:sp>
    </p:spTree>
    <p:extLst>
      <p:ext uri="{BB962C8B-B14F-4D97-AF65-F5344CB8AC3E}">
        <p14:creationId xmlns:p14="http://schemas.microsoft.com/office/powerpoint/2010/main" val="1190372444"/>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2152650" y="1180646"/>
            <a:ext cx="6448425" cy="2743200"/>
            <a:chOff x="2165350" y="1282246"/>
            <a:chExt cx="6448425" cy="2743200"/>
          </a:xfrm>
        </p:grpSpPr>
        <p:grpSp>
          <p:nvGrpSpPr>
            <p:cNvPr id="5" name="Group 24"/>
            <p:cNvGrpSpPr>
              <a:grpSpLocks noChangeAspect="1"/>
            </p:cNvGrpSpPr>
            <p:nvPr/>
          </p:nvGrpSpPr>
          <p:grpSpPr>
            <a:xfrm>
              <a:off x="4956175" y="1282246"/>
              <a:ext cx="3657600" cy="2743200"/>
              <a:chOff x="4676775" y="1256846"/>
              <a:chExt cx="4267200" cy="3200400"/>
            </a:xfrm>
          </p:grpSpPr>
          <p:pic>
            <p:nvPicPr>
              <p:cNvPr id="8" name="Picture 7" descr="allan variance.jpg"/>
              <p:cNvPicPr>
                <a:picLocks noChangeAspect="1"/>
              </p:cNvPicPr>
              <p:nvPr/>
            </p:nvPicPr>
            <p:blipFill>
              <a:blip r:embed="rId3" cstate="print"/>
              <a:stretch>
                <a:fillRect/>
              </a:stretch>
            </p:blipFill>
            <p:spPr>
              <a:xfrm>
                <a:off x="4676775" y="1256846"/>
                <a:ext cx="4267200" cy="3200400"/>
              </a:xfrm>
              <a:prstGeom prst="rect">
                <a:avLst/>
              </a:prstGeom>
            </p:spPr>
          </p:pic>
          <p:cxnSp>
            <p:nvCxnSpPr>
              <p:cNvPr id="13" name="Straight Connector 12"/>
              <p:cNvCxnSpPr/>
              <p:nvPr/>
            </p:nvCxnSpPr>
            <p:spPr>
              <a:xfrm>
                <a:off x="6419850" y="1495425"/>
                <a:ext cx="0" cy="2609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19850" y="3333750"/>
                <a:ext cx="466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19700" y="1504950"/>
                <a:ext cx="1190625"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a:stCxn id="31" idx="3"/>
            </p:cNvCxnSpPr>
            <p:nvPr/>
          </p:nvCxnSpPr>
          <p:spPr>
            <a:xfrm>
              <a:off x="4360438" y="1493739"/>
              <a:ext cx="1329162" cy="563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65350" y="1339850"/>
              <a:ext cx="2195088" cy="307777"/>
            </a:xfrm>
            <a:prstGeom prst="rect">
              <a:avLst/>
            </a:prstGeom>
            <a:noFill/>
          </p:spPr>
          <p:txBody>
            <a:bodyPr wrap="none" rtlCol="0">
              <a:spAutoFit/>
            </a:bodyPr>
            <a:lstStyle/>
            <a:p>
              <a:r>
                <a:rPr lang="en-US" sz="1400" dirty="0" smtClean="0">
                  <a:latin typeface="Calibri" pitchFamily="34" charset="0"/>
                  <a:cs typeface="Calibri" pitchFamily="34" charset="0"/>
                </a:rPr>
                <a:t>Angle Random Walk Region</a:t>
              </a:r>
              <a:endParaRPr lang="en-US" sz="1400" dirty="0">
                <a:latin typeface="Calibri" pitchFamily="34" charset="0"/>
                <a:cs typeface="Calibri" pitchFamily="34" charset="0"/>
              </a:endParaRPr>
            </a:p>
          </p:txBody>
        </p:sp>
        <p:cxnSp>
          <p:nvCxnSpPr>
            <p:cNvPr id="34" name="Straight Arrow Connector 33"/>
            <p:cNvCxnSpPr>
              <a:stCxn id="35" idx="3"/>
            </p:cNvCxnSpPr>
            <p:nvPr/>
          </p:nvCxnSpPr>
          <p:spPr>
            <a:xfrm>
              <a:off x="4293763" y="2217639"/>
              <a:ext cx="2081637" cy="1414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213130" y="2063750"/>
                  <a:ext cx="2080633" cy="307777"/>
                </a:xfrm>
                <a:prstGeom prst="rect">
                  <a:avLst/>
                </a:prstGeom>
                <a:noFill/>
              </p:spPr>
              <p:txBody>
                <a:bodyPr wrap="none" rtlCol="0">
                  <a:spAutoFit/>
                </a:bodyPr>
                <a:lstStyle/>
                <a:p>
                  <a:pPr algn="r"/>
                  <a:r>
                    <a:rPr lang="en-US" sz="1400" dirty="0" smtClean="0">
                      <a:latin typeface="Calibri" pitchFamily="34" charset="0"/>
                      <a:cs typeface="Calibri" pitchFamily="34" charset="0"/>
                    </a:rPr>
                    <a:t>Cutoff Frequency </a:t>
                  </a:r>
                  <a:r>
                    <a:rPr lang="el-GR" sz="1400" dirty="0" smtClean="0">
                      <a:latin typeface="Calibri" pitchFamily="34" charset="0"/>
                      <a:cs typeface="Calibri" pitchFamily="34" charset="0"/>
                    </a:rPr>
                    <a:t>ω</a:t>
                  </a:r>
                  <a:r>
                    <a:rPr lang="en-US" sz="1400" baseline="-25000" dirty="0" smtClean="0">
                      <a:latin typeface="Calibri" pitchFamily="34" charset="0"/>
                      <a:cs typeface="Calibri" pitchFamily="34" charset="0"/>
                    </a:rPr>
                    <a:t>0</a:t>
                  </a:r>
                  <a:r>
                    <a:rPr lang="en-US" sz="1400" dirty="0" smtClean="0">
                      <a:latin typeface="Calibri" pitchFamily="34" charset="0"/>
                      <a:cs typeface="Calibri" pitchFamily="34" charset="0"/>
                    </a:rPr>
                    <a:t> = 1/</a:t>
                  </a:r>
                  <a14:m>
                    <m:oMath xmlns:m="http://schemas.openxmlformats.org/officeDocument/2006/math">
                      <m:r>
                        <a:rPr lang="en-US" sz="1400" i="1" smtClean="0">
                          <a:latin typeface="Cambria Math"/>
                          <a:ea typeface="Cambria Math"/>
                          <a:cs typeface="Calibri" pitchFamily="34" charset="0"/>
                        </a:rPr>
                        <m:t>𝜏</m:t>
                      </m:r>
                    </m:oMath>
                  </a14:m>
                  <a:endParaRPr lang="en-US" sz="1400" dirty="0">
                    <a:latin typeface="Calibri" pitchFamily="34" charset="0"/>
                    <a:cs typeface="Calibri"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213130" y="2063750"/>
                  <a:ext cx="2080633" cy="307777"/>
                </a:xfrm>
                <a:prstGeom prst="rect">
                  <a:avLst/>
                </a:prstGeom>
                <a:blipFill rotWithShape="1">
                  <a:blip r:embed="rId4" cstate="print"/>
                  <a:stretch>
                    <a:fillRect t="-2000" b="-20000"/>
                  </a:stretch>
                </a:blipFill>
              </p:spPr>
              <p:txBody>
                <a:bodyPr/>
                <a:lstStyle/>
                <a:p>
                  <a:r>
                    <a:rPr lang="en-US">
                      <a:noFill/>
                    </a:rPr>
                    <a:t> </a:t>
                  </a:r>
                </a:p>
              </p:txBody>
            </p:sp>
          </mc:Fallback>
        </mc:AlternateContent>
        <p:cxnSp>
          <p:nvCxnSpPr>
            <p:cNvPr id="36" name="Straight Arrow Connector 35"/>
            <p:cNvCxnSpPr>
              <a:stCxn id="37" idx="3"/>
            </p:cNvCxnSpPr>
            <p:nvPr/>
          </p:nvCxnSpPr>
          <p:spPr>
            <a:xfrm>
              <a:off x="4327525" y="1855689"/>
              <a:ext cx="1984375" cy="1166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79675" y="1701800"/>
              <a:ext cx="1847850" cy="307777"/>
            </a:xfrm>
            <a:prstGeom prst="rect">
              <a:avLst/>
            </a:prstGeom>
            <a:noFill/>
          </p:spPr>
          <p:txBody>
            <a:bodyPr wrap="square" rtlCol="0">
              <a:spAutoFit/>
            </a:bodyPr>
            <a:lstStyle/>
            <a:p>
              <a:pPr algn="r"/>
              <a:r>
                <a:rPr lang="en-US" sz="1400" dirty="0" smtClean="0">
                  <a:latin typeface="Calibri" pitchFamily="34" charset="0"/>
                  <a:cs typeface="Calibri" pitchFamily="34" charset="0"/>
                </a:rPr>
                <a:t>Bias Instability Region</a:t>
              </a:r>
              <a:endParaRPr lang="en-US" sz="1400" dirty="0">
                <a:latin typeface="Calibri" pitchFamily="34" charset="0"/>
                <a:cs typeface="Calibri" pitchFamily="34" charset="0"/>
              </a:endParaRPr>
            </a:p>
          </p:txBody>
        </p:sp>
      </p:grpSp>
      <p:sp>
        <p:nvSpPr>
          <p:cNvPr id="2" name="Title 1"/>
          <p:cNvSpPr>
            <a:spLocks noGrp="1"/>
          </p:cNvSpPr>
          <p:nvPr>
            <p:ph type="title"/>
          </p:nvPr>
        </p:nvSpPr>
        <p:spPr/>
        <p:txBody>
          <a:bodyPr/>
          <a:lstStyle/>
          <a:p>
            <a:r>
              <a:rPr lang="en-US" dirty="0" smtClean="0"/>
              <a:t>How do we find the autocorrelation?</a:t>
            </a:r>
            <a:endParaRPr lang="en-US" dirty="0"/>
          </a:p>
        </p:txBody>
      </p:sp>
      <p:sp>
        <p:nvSpPr>
          <p:cNvPr id="11" name="Content Placeholder 10"/>
          <p:cNvSpPr>
            <a:spLocks noGrp="1"/>
          </p:cNvSpPr>
          <p:nvPr>
            <p:ph idx="1"/>
          </p:nvPr>
        </p:nvSpPr>
        <p:spPr/>
        <p:txBody>
          <a:bodyPr/>
          <a:lstStyle/>
          <a:p>
            <a:endParaRPr lang="en-US"/>
          </a:p>
        </p:txBody>
      </p:sp>
      <p:sp>
        <p:nvSpPr>
          <p:cNvPr id="4" name="TextBox 3"/>
          <p:cNvSpPr txBox="1"/>
          <p:nvPr/>
        </p:nvSpPr>
        <p:spPr>
          <a:xfrm>
            <a:off x="161471" y="861787"/>
            <a:ext cx="6439776" cy="400110"/>
          </a:xfrm>
          <a:prstGeom prst="rect">
            <a:avLst/>
          </a:prstGeom>
          <a:noFill/>
        </p:spPr>
        <p:txBody>
          <a:bodyPr wrap="none" rtlCol="0">
            <a:spAutoFit/>
          </a:bodyPr>
          <a:lstStyle/>
          <a:p>
            <a:r>
              <a:rPr lang="en-US" sz="2000" dirty="0" smtClean="0">
                <a:latin typeface="Calibri" pitchFamily="34" charset="0"/>
                <a:cs typeface="Calibri" pitchFamily="34" charset="0"/>
              </a:rPr>
              <a:t>Step 1) Plot the Allan Variance and find the cutoff frequency</a:t>
            </a:r>
            <a:endParaRPr lang="en-US" sz="2000" dirty="0">
              <a:latin typeface="Calibri" pitchFamily="34" charset="0"/>
              <a:cs typeface="Calibri" pitchFamily="34" charset="0"/>
            </a:endParaRPr>
          </a:p>
        </p:txBody>
      </p:sp>
      <p:sp>
        <p:nvSpPr>
          <p:cNvPr id="6" name="TextBox 5"/>
          <p:cNvSpPr txBox="1"/>
          <p:nvPr/>
        </p:nvSpPr>
        <p:spPr>
          <a:xfrm>
            <a:off x="161470" y="2530929"/>
            <a:ext cx="4546437" cy="400110"/>
          </a:xfrm>
          <a:prstGeom prst="rect">
            <a:avLst/>
          </a:prstGeom>
          <a:noFill/>
        </p:spPr>
        <p:txBody>
          <a:bodyPr wrap="none" rtlCol="0">
            <a:spAutoFit/>
          </a:bodyPr>
          <a:lstStyle/>
          <a:p>
            <a:r>
              <a:rPr lang="en-US" sz="2000" dirty="0" smtClean="0">
                <a:latin typeface="Calibri" pitchFamily="34" charset="0"/>
                <a:cs typeface="Calibri" pitchFamily="34" charset="0"/>
              </a:rPr>
              <a:t>Step 2) Filter out the Angle Random Walk</a:t>
            </a:r>
            <a:endParaRPr lang="en-US" sz="2000" dirty="0">
              <a:latin typeface="Calibri" pitchFamily="34" charset="0"/>
              <a:cs typeface="Calibri" pitchFamily="34" charset="0"/>
            </a:endParaRPr>
          </a:p>
        </p:txBody>
      </p:sp>
      <p:sp>
        <p:nvSpPr>
          <p:cNvPr id="7" name="TextBox 6"/>
          <p:cNvSpPr txBox="1"/>
          <p:nvPr/>
        </p:nvSpPr>
        <p:spPr>
          <a:xfrm>
            <a:off x="163286" y="4539344"/>
            <a:ext cx="4277838" cy="707886"/>
          </a:xfrm>
          <a:prstGeom prst="rect">
            <a:avLst/>
          </a:prstGeom>
          <a:noFill/>
        </p:spPr>
        <p:txBody>
          <a:bodyPr wrap="none" rtlCol="0">
            <a:spAutoFit/>
          </a:bodyPr>
          <a:lstStyle/>
          <a:p>
            <a:r>
              <a:rPr lang="en-US" sz="2000" dirty="0" smtClean="0">
                <a:latin typeface="Calibri" pitchFamily="34" charset="0"/>
                <a:cs typeface="Calibri" pitchFamily="34" charset="0"/>
              </a:rPr>
              <a:t>Step 3) Find the autocorrelation values </a:t>
            </a:r>
          </a:p>
          <a:p>
            <a:r>
              <a:rPr lang="en-US" sz="2000" dirty="0" smtClean="0">
                <a:latin typeface="Calibri" pitchFamily="34" charset="0"/>
                <a:cs typeface="Calibri" pitchFamily="34" charset="0"/>
              </a:rPr>
              <a:t>              and plot it</a:t>
            </a:r>
            <a:endParaRPr lang="en-US" sz="2000" dirty="0">
              <a:latin typeface="Calibri" pitchFamily="34" charset="0"/>
              <a:cs typeface="Calibri" pitchFamily="34" charset="0"/>
            </a:endParaRPr>
          </a:p>
        </p:txBody>
      </p:sp>
      <p:grpSp>
        <p:nvGrpSpPr>
          <p:cNvPr id="9" name="Group 22"/>
          <p:cNvGrpSpPr/>
          <p:nvPr/>
        </p:nvGrpSpPr>
        <p:grpSpPr>
          <a:xfrm>
            <a:off x="830580" y="3102428"/>
            <a:ext cx="3398520" cy="1281612"/>
            <a:chOff x="525780" y="3839028"/>
            <a:chExt cx="3398520" cy="1281612"/>
          </a:xfrm>
        </p:grpSpPr>
        <p:sp>
          <p:nvSpPr>
            <p:cNvPr id="20" name="Rectangle 19"/>
            <p:cNvSpPr/>
            <p:nvPr/>
          </p:nvSpPr>
          <p:spPr>
            <a:xfrm>
              <a:off x="529771" y="3839028"/>
              <a:ext cx="3389086" cy="32657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75000"/>
                      <a:lumOff val="25000"/>
                    </a:schemeClr>
                  </a:solidFill>
                  <a:latin typeface="Calibri" pitchFamily="34" charset="0"/>
                </a:rPr>
                <a:t>MATLAB code</a:t>
              </a:r>
              <a:endParaRPr lang="en-US" sz="1600" b="1" dirty="0">
                <a:solidFill>
                  <a:schemeClr val="tx1">
                    <a:lumMod val="75000"/>
                    <a:lumOff val="25000"/>
                  </a:schemeClr>
                </a:solidFill>
                <a:latin typeface="Calibri" pitchFamily="34" charset="0"/>
              </a:endParaRPr>
            </a:p>
          </p:txBody>
        </p:sp>
        <p:sp>
          <p:nvSpPr>
            <p:cNvPr id="22" name="Rectangle 21"/>
            <p:cNvSpPr/>
            <p:nvPr/>
          </p:nvSpPr>
          <p:spPr>
            <a:xfrm>
              <a:off x="525780" y="4180115"/>
              <a:ext cx="3398520" cy="940525"/>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latin typeface="Courier New" pitchFamily="49" charset="0"/>
                  <a:cs typeface="Courier New" pitchFamily="49" charset="0"/>
                </a:rPr>
                <a:t>% </a:t>
              </a:r>
              <a:r>
                <a:rPr lang="en-US" sz="1000" dirty="0" err="1" smtClean="0">
                  <a:solidFill>
                    <a:schemeClr val="tx1"/>
                  </a:solidFill>
                  <a:latin typeface="Courier New" pitchFamily="49" charset="0"/>
                  <a:cs typeface="Courier New" pitchFamily="49" charset="0"/>
                </a:rPr>
                <a:t>lowpass</a:t>
              </a:r>
              <a:r>
                <a:rPr lang="en-US" sz="1000" dirty="0" smtClean="0">
                  <a:solidFill>
                    <a:schemeClr val="tx1"/>
                  </a:solidFill>
                  <a:latin typeface="Courier New" pitchFamily="49" charset="0"/>
                  <a:cs typeface="Courier New" pitchFamily="49" charset="0"/>
                </a:rPr>
                <a:t> filter the data</a:t>
              </a:r>
            </a:p>
            <a:p>
              <a:r>
                <a:rPr lang="en-US" sz="1000" dirty="0" smtClean="0">
                  <a:solidFill>
                    <a:schemeClr val="tx1"/>
                  </a:solidFill>
                  <a:latin typeface="Courier New" pitchFamily="49" charset="0"/>
                  <a:cs typeface="Courier New" pitchFamily="49" charset="0"/>
                </a:rPr>
                <a:t>[</a:t>
              </a:r>
              <a:r>
                <a:rPr lang="en-US" sz="1000" dirty="0" err="1" smtClean="0">
                  <a:solidFill>
                    <a:schemeClr val="tx1"/>
                  </a:solidFill>
                  <a:latin typeface="Courier New" pitchFamily="49" charset="0"/>
                  <a:cs typeface="Courier New" pitchFamily="49" charset="0"/>
                </a:rPr>
                <a:t>b,a</a:t>
              </a:r>
              <a:r>
                <a:rPr lang="en-US" sz="1000" dirty="0" smtClean="0">
                  <a:solidFill>
                    <a:schemeClr val="tx1"/>
                  </a:solidFill>
                  <a:latin typeface="Courier New" pitchFamily="49" charset="0"/>
                  <a:cs typeface="Courier New" pitchFamily="49" charset="0"/>
                </a:rPr>
                <a:t>]=butter(2,wo);  % 2nd order</a:t>
              </a:r>
            </a:p>
            <a:p>
              <a:r>
                <a:rPr lang="en-US" sz="1000" dirty="0" smtClean="0">
                  <a:solidFill>
                    <a:schemeClr val="tx1"/>
                  </a:solidFill>
                  <a:latin typeface="Courier New" pitchFamily="49" charset="0"/>
                  <a:cs typeface="Courier New" pitchFamily="49" charset="0"/>
                </a:rPr>
                <a:t>% </a:t>
              </a:r>
              <a:r>
                <a:rPr lang="en-US" sz="1000" dirty="0" err="1" smtClean="0">
                  <a:solidFill>
                    <a:schemeClr val="tx1"/>
                  </a:solidFill>
                  <a:latin typeface="Courier New" pitchFamily="49" charset="0"/>
                  <a:cs typeface="Courier New" pitchFamily="49" charset="0"/>
                </a:rPr>
                <a:t>butterworth</a:t>
              </a:r>
              <a:r>
                <a:rPr lang="en-US" sz="1000" dirty="0" smtClean="0">
                  <a:solidFill>
                    <a:schemeClr val="tx1"/>
                  </a:solidFill>
                  <a:latin typeface="Courier New" pitchFamily="49" charset="0"/>
                  <a:cs typeface="Courier New" pitchFamily="49" charset="0"/>
                </a:rPr>
                <a:t> filter under cutoff</a:t>
              </a:r>
            </a:p>
            <a:p>
              <a:r>
                <a:rPr lang="en-US" sz="1000" dirty="0" err="1" smtClean="0">
                  <a:solidFill>
                    <a:schemeClr val="tx1"/>
                  </a:solidFill>
                  <a:latin typeface="Courier New" pitchFamily="49" charset="0"/>
                  <a:cs typeface="Courier New" pitchFamily="49" charset="0"/>
                </a:rPr>
                <a:t>filterData</a:t>
              </a:r>
              <a:r>
                <a:rPr lang="en-US" sz="1000" dirty="0" smtClean="0">
                  <a:solidFill>
                    <a:schemeClr val="tx1"/>
                  </a:solidFill>
                  <a:latin typeface="Courier New" pitchFamily="49" charset="0"/>
                  <a:cs typeface="Courier New" pitchFamily="49" charset="0"/>
                </a:rPr>
                <a:t> = </a:t>
              </a:r>
              <a:r>
                <a:rPr lang="en-US" sz="1000" dirty="0" err="1" smtClean="0">
                  <a:solidFill>
                    <a:schemeClr val="tx1"/>
                  </a:solidFill>
                  <a:latin typeface="Courier New" pitchFamily="49" charset="0"/>
                  <a:cs typeface="Courier New" pitchFamily="49" charset="0"/>
                </a:rPr>
                <a:t>filtfilt</a:t>
              </a:r>
              <a:r>
                <a:rPr lang="en-US" sz="1000" dirty="0" smtClean="0">
                  <a:solidFill>
                    <a:schemeClr val="tx1"/>
                  </a:solidFill>
                  <a:latin typeface="Courier New" pitchFamily="49" charset="0"/>
                  <a:cs typeface="Courier New" pitchFamily="49" charset="0"/>
                </a:rPr>
                <a:t>(</a:t>
              </a:r>
              <a:r>
                <a:rPr lang="en-US" sz="1000" dirty="0" err="1" smtClean="0">
                  <a:solidFill>
                    <a:schemeClr val="tx1"/>
                  </a:solidFill>
                  <a:latin typeface="Courier New" pitchFamily="49" charset="0"/>
                  <a:cs typeface="Courier New" pitchFamily="49" charset="0"/>
                </a:rPr>
                <a:t>b,a,noisyData</a:t>
              </a:r>
              <a:r>
                <a:rPr lang="en-US" sz="1000" dirty="0" smtClean="0">
                  <a:solidFill>
                    <a:schemeClr val="tx1"/>
                  </a:solidFill>
                  <a:latin typeface="Courier New" pitchFamily="49" charset="0"/>
                  <a:cs typeface="Courier New" pitchFamily="49" charset="0"/>
                </a:rPr>
                <a:t>); </a:t>
              </a:r>
            </a:p>
            <a:p>
              <a:r>
                <a:rPr lang="en-US" sz="1000" dirty="0" smtClean="0">
                  <a:solidFill>
                    <a:schemeClr val="tx1"/>
                  </a:solidFill>
                  <a:latin typeface="Courier New" pitchFamily="49" charset="0"/>
                  <a:cs typeface="Courier New" pitchFamily="49" charset="0"/>
                </a:rPr>
                <a:t>% filter the data</a:t>
              </a:r>
            </a:p>
          </p:txBody>
        </p:sp>
      </p:grpSp>
      <p:grpSp>
        <p:nvGrpSpPr>
          <p:cNvPr id="10" name="Group 32"/>
          <p:cNvGrpSpPr/>
          <p:nvPr/>
        </p:nvGrpSpPr>
        <p:grpSpPr>
          <a:xfrm>
            <a:off x="830580" y="5347788"/>
            <a:ext cx="3398520" cy="1256212"/>
            <a:chOff x="919480" y="5335088"/>
            <a:chExt cx="3398520" cy="1256212"/>
          </a:xfrm>
        </p:grpSpPr>
        <p:sp>
          <p:nvSpPr>
            <p:cNvPr id="30" name="Rectangle 29"/>
            <p:cNvSpPr/>
            <p:nvPr/>
          </p:nvSpPr>
          <p:spPr>
            <a:xfrm>
              <a:off x="923471" y="5335088"/>
              <a:ext cx="3389086" cy="32657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lumMod val="75000"/>
                      <a:lumOff val="25000"/>
                    </a:schemeClr>
                  </a:solidFill>
                  <a:latin typeface="Calibri" pitchFamily="34" charset="0"/>
                </a:rPr>
                <a:t>MATLAB code</a:t>
              </a:r>
              <a:endParaRPr lang="en-US" sz="1600" b="1" dirty="0">
                <a:solidFill>
                  <a:schemeClr val="tx1">
                    <a:lumMod val="75000"/>
                    <a:lumOff val="25000"/>
                  </a:schemeClr>
                </a:solidFill>
                <a:latin typeface="Calibri" pitchFamily="34" charset="0"/>
              </a:endParaRPr>
            </a:p>
          </p:txBody>
        </p:sp>
        <p:sp>
          <p:nvSpPr>
            <p:cNvPr id="32" name="Rectangle 31"/>
            <p:cNvSpPr/>
            <p:nvPr/>
          </p:nvSpPr>
          <p:spPr>
            <a:xfrm>
              <a:off x="919480" y="5676175"/>
              <a:ext cx="3398520" cy="915125"/>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smtClean="0">
                <a:solidFill>
                  <a:schemeClr val="tx1"/>
                </a:solidFill>
                <a:latin typeface="Courier New" pitchFamily="49" charset="0"/>
                <a:cs typeface="Courier New" pitchFamily="49" charset="0"/>
              </a:endParaRPr>
            </a:p>
            <a:p>
              <a:r>
                <a:rPr lang="en-US" sz="1000" dirty="0" smtClean="0">
                  <a:solidFill>
                    <a:schemeClr val="tx1"/>
                  </a:solidFill>
                  <a:latin typeface="Courier New" pitchFamily="49" charset="0"/>
                  <a:cs typeface="Courier New" pitchFamily="49" charset="0"/>
                </a:rPr>
                <a:t>% correlate the data and plot</a:t>
              </a:r>
            </a:p>
            <a:p>
              <a:r>
                <a:rPr lang="en-US" sz="1000" dirty="0" smtClean="0">
                  <a:solidFill>
                    <a:schemeClr val="tx1"/>
                  </a:solidFill>
                  <a:latin typeface="Courier New" pitchFamily="49" charset="0"/>
                  <a:cs typeface="Courier New" pitchFamily="49" charset="0"/>
                </a:rPr>
                <a:t>[</a:t>
              </a:r>
              <a:r>
                <a:rPr lang="en-US" sz="1000" dirty="0" err="1" smtClean="0">
                  <a:solidFill>
                    <a:schemeClr val="tx1"/>
                  </a:solidFill>
                  <a:latin typeface="Courier New" pitchFamily="49" charset="0"/>
                  <a:cs typeface="Courier New" pitchFamily="49" charset="0"/>
                </a:rPr>
                <a:t>c,lags</a:t>
              </a:r>
              <a:r>
                <a:rPr lang="en-US" sz="1000" dirty="0" smtClean="0">
                  <a:solidFill>
                    <a:schemeClr val="tx1"/>
                  </a:solidFill>
                  <a:latin typeface="Courier New" pitchFamily="49" charset="0"/>
                  <a:cs typeface="Courier New" pitchFamily="49" charset="0"/>
                </a:rPr>
                <a:t>] = </a:t>
              </a:r>
              <a:r>
                <a:rPr lang="en-US" sz="1000" dirty="0" err="1" smtClean="0">
                  <a:solidFill>
                    <a:schemeClr val="tx1"/>
                  </a:solidFill>
                  <a:latin typeface="Courier New" pitchFamily="49" charset="0"/>
                  <a:cs typeface="Courier New" pitchFamily="49" charset="0"/>
                </a:rPr>
                <a:t>xcorr</a:t>
              </a:r>
              <a:r>
                <a:rPr lang="en-US" sz="1000" dirty="0" smtClean="0">
                  <a:solidFill>
                    <a:schemeClr val="tx1"/>
                  </a:solidFill>
                  <a:latin typeface="Courier New" pitchFamily="49" charset="0"/>
                  <a:cs typeface="Courier New" pitchFamily="49" charset="0"/>
                </a:rPr>
                <a:t>(</a:t>
              </a:r>
              <a:r>
                <a:rPr lang="en-US" sz="1000" dirty="0" err="1" smtClean="0">
                  <a:solidFill>
                    <a:schemeClr val="tx1"/>
                  </a:solidFill>
                  <a:latin typeface="Courier New" pitchFamily="49" charset="0"/>
                  <a:cs typeface="Courier New" pitchFamily="49" charset="0"/>
                </a:rPr>
                <a:t>filterData,filterData</a:t>
              </a:r>
              <a:r>
                <a:rPr lang="en-US" sz="1000" dirty="0" smtClean="0">
                  <a:solidFill>
                    <a:schemeClr val="tx1"/>
                  </a:solidFill>
                  <a:latin typeface="Courier New" pitchFamily="49" charset="0"/>
                  <a:cs typeface="Courier New" pitchFamily="49" charset="0"/>
                </a:rPr>
                <a:t>);</a:t>
              </a:r>
            </a:p>
            <a:p>
              <a:r>
                <a:rPr lang="en-US" sz="1000" dirty="0" smtClean="0">
                  <a:solidFill>
                    <a:schemeClr val="tx1"/>
                  </a:solidFill>
                  <a:latin typeface="Courier New" pitchFamily="49" charset="0"/>
                  <a:cs typeface="Courier New" pitchFamily="49" charset="0"/>
                </a:rPr>
                <a:t>% run correlation function</a:t>
              </a:r>
            </a:p>
            <a:p>
              <a:r>
                <a:rPr lang="en-US" sz="1000" dirty="0" smtClean="0">
                  <a:solidFill>
                    <a:schemeClr val="tx1"/>
                  </a:solidFill>
                  <a:latin typeface="Courier New" pitchFamily="49" charset="0"/>
                  <a:cs typeface="Courier New" pitchFamily="49" charset="0"/>
                </a:rPr>
                <a:t>plot(</a:t>
              </a:r>
              <a:r>
                <a:rPr lang="en-US" sz="1000" dirty="0" err="1" smtClean="0">
                  <a:solidFill>
                    <a:schemeClr val="tx1"/>
                  </a:solidFill>
                  <a:latin typeface="Courier New" pitchFamily="49" charset="0"/>
                  <a:cs typeface="Courier New" pitchFamily="49" charset="0"/>
                </a:rPr>
                <a:t>lags,abs</a:t>
              </a:r>
              <a:r>
                <a:rPr lang="en-US" sz="1000" dirty="0" smtClean="0">
                  <a:solidFill>
                    <a:schemeClr val="tx1"/>
                  </a:solidFill>
                  <a:latin typeface="Courier New" pitchFamily="49" charset="0"/>
                  <a:cs typeface="Courier New" pitchFamily="49" charset="0"/>
                </a:rPr>
                <a:t>(c./max(c)),'linewidth',2)</a:t>
              </a:r>
            </a:p>
            <a:p>
              <a:r>
                <a:rPr lang="en-US" sz="1000" dirty="0" smtClean="0">
                  <a:solidFill>
                    <a:schemeClr val="tx1"/>
                  </a:solidFill>
                  <a:latin typeface="Courier New" pitchFamily="49" charset="0"/>
                  <a:cs typeface="Courier New" pitchFamily="49" charset="0"/>
                </a:rPr>
                <a:t>% plot the normalized data</a:t>
              </a:r>
            </a:p>
            <a:p>
              <a:endParaRPr lang="en-US" sz="1000" dirty="0" smtClean="0">
                <a:solidFill>
                  <a:schemeClr val="tx1"/>
                </a:solidFill>
                <a:latin typeface="Courier New" pitchFamily="49" charset="0"/>
                <a:cs typeface="Courier New" pitchFamily="49" charset="0"/>
              </a:endParaRPr>
            </a:p>
          </p:txBody>
        </p:sp>
      </p:grpSp>
      <p:pic>
        <p:nvPicPr>
          <p:cNvPr id="38" name="Picture 37" descr="filtered autocorr.jpg"/>
          <p:cNvPicPr>
            <a:picLocks noChangeAspect="1"/>
          </p:cNvPicPr>
          <p:nvPr/>
        </p:nvPicPr>
        <p:blipFill>
          <a:blip r:embed="rId5" cstate="print"/>
          <a:stretch>
            <a:fillRect/>
          </a:stretch>
        </p:blipFill>
        <p:spPr>
          <a:xfrm>
            <a:off x="4940300" y="3949700"/>
            <a:ext cx="3657600" cy="2743200"/>
          </a:xfrm>
          <a:prstGeom prst="rect">
            <a:avLst/>
          </a:prstGeom>
        </p:spPr>
      </p:pic>
    </p:spTree>
    <p:extLst>
      <p:ext uri="{BB962C8B-B14F-4D97-AF65-F5344CB8AC3E}">
        <p14:creationId xmlns:p14="http://schemas.microsoft.com/office/powerpoint/2010/main" val="17314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autocorrelation used for?</a:t>
            </a:r>
          </a:p>
        </p:txBody>
      </p:sp>
      <p:sp>
        <p:nvSpPr>
          <p:cNvPr id="3" name="Content Placeholder 2"/>
          <p:cNvSpPr>
            <a:spLocks noGrp="1"/>
          </p:cNvSpPr>
          <p:nvPr>
            <p:ph idx="1"/>
          </p:nvPr>
        </p:nvSpPr>
        <p:spPr/>
        <p:txBody>
          <a:bodyPr/>
          <a:lstStyle/>
          <a:p>
            <a:r>
              <a:rPr lang="en-US" sz="2400" dirty="0" smtClean="0"/>
              <a:t>Allan variance and autocorrelation analysis can be used to recover/predict sensor specifications such as noise parameters</a:t>
            </a:r>
          </a:p>
          <a:p>
            <a:pPr lvl="1"/>
            <a:endParaRPr lang="en-U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38400" y="2057400"/>
            <a:ext cx="4038600" cy="166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4094" y="3703320"/>
            <a:ext cx="4011929"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1999" y="3703320"/>
            <a:ext cx="3910637"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63642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data should we collect?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990600"/>
                <a:ext cx="8482693" cy="5715000"/>
              </a:xfrm>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Formula used:</a:t>
                </a:r>
              </a:p>
              <a:p>
                <a:endParaRPr lang="en-US" dirty="0" smtClean="0"/>
              </a:p>
              <a:p>
                <a:endParaRPr lang="en-US" dirty="0"/>
              </a:p>
              <a:p>
                <a:pPr>
                  <a:spcBef>
                    <a:spcPts val="1200"/>
                  </a:spcBef>
                </a:pPr>
                <a14:m>
                  <m:oMath xmlns:m="http://schemas.openxmlformats.org/officeDocument/2006/math">
                    <m:r>
                      <a:rPr lang="en-US" i="1">
                        <a:latin typeface="Cambria Math" panose="02040503050406030204" pitchFamily="18" charset="0"/>
                      </a:rPr>
                      <m:t>𝜀</m:t>
                    </m:r>
                  </m:oMath>
                </a14:m>
                <a:r>
                  <a:rPr lang="en-US" dirty="0" smtClean="0"/>
                  <a:t>  = admissible error in noise parameters</a:t>
                </a:r>
              </a:p>
              <a:p>
                <a:r>
                  <a:rPr lang="en-US" dirty="0" smtClean="0"/>
                  <a:t>N = number of data points required (amount of data to collect)</a:t>
                </a:r>
              </a:p>
              <a:p>
                <a:r>
                  <a:rPr lang="en-US" dirty="0" smtClean="0"/>
                  <a:t>K = number of data points per cluster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990600"/>
                <a:ext cx="8482693" cy="5715000"/>
              </a:xfrm>
              <a:blipFill rotWithShape="0">
                <a:blip r:embed="rId3"/>
                <a:stretch>
                  <a:fillRect/>
                </a:stretch>
              </a:blipFill>
            </p:spPr>
            <p:txBody>
              <a:bodyPr/>
              <a:lstStyle/>
              <a:p>
                <a:r>
                  <a:rPr lang="en-US">
                    <a:noFill/>
                  </a:rPr>
                  <a:t> </a:t>
                </a:r>
              </a:p>
            </p:txBody>
          </p:sp>
        </mc:Fallback>
      </mc:AlternateContent>
      <p:sp>
        <p:nvSpPr>
          <p:cNvPr id="5" name="Rectangle 4"/>
          <p:cNvSpPr/>
          <p:nvPr/>
        </p:nvSpPr>
        <p:spPr>
          <a:xfrm rot="5400000">
            <a:off x="7309987" y="2291265"/>
            <a:ext cx="3320140"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DEFINITION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463848" y="4322268"/>
                <a:ext cx="1852366" cy="9573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𝜀</m:t>
                      </m:r>
                      <m:r>
                        <a:rPr lang="en-US" sz="1800" i="1">
                          <a:latin typeface="Cambria Math"/>
                        </a:rPr>
                        <m:t>= </m:t>
                      </m:r>
                      <m:f>
                        <m:fPr>
                          <m:ctrlPr>
                            <a:rPr lang="en-US" sz="1800" i="1">
                              <a:latin typeface="Cambria Math" panose="02040503050406030204" pitchFamily="18" charset="0"/>
                            </a:rPr>
                          </m:ctrlPr>
                        </m:fPr>
                        <m:num>
                          <m:r>
                            <a:rPr lang="en-US" sz="1800" i="1">
                              <a:latin typeface="Cambria Math"/>
                            </a:rPr>
                            <m:t>1</m:t>
                          </m:r>
                        </m:num>
                        <m:den>
                          <m:rad>
                            <m:radPr>
                              <m:degHide m:val="on"/>
                              <m:ctrlPr>
                                <a:rPr lang="en-US" sz="1800" i="1">
                                  <a:latin typeface="Cambria Math" panose="02040503050406030204" pitchFamily="18" charset="0"/>
                                </a:rPr>
                              </m:ctrlPr>
                            </m:radPr>
                            <m:deg/>
                            <m:e>
                              <m:r>
                                <a:rPr lang="en-US" sz="1800" i="1">
                                  <a:latin typeface="Cambria Math"/>
                                </a:rPr>
                                <m:t>2</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a:rPr>
                                        <m:t>𝑁</m:t>
                                      </m:r>
                                    </m:num>
                                    <m:den>
                                      <m:r>
                                        <a:rPr lang="en-US" sz="1800" i="1">
                                          <a:latin typeface="Cambria Math"/>
                                        </a:rPr>
                                        <m:t>𝐾</m:t>
                                      </m:r>
                                    </m:den>
                                  </m:f>
                                  <m:r>
                                    <a:rPr lang="en-US" sz="1800" i="1">
                                      <a:latin typeface="Cambria Math"/>
                                    </a:rPr>
                                    <m:t>−1</m:t>
                                  </m:r>
                                </m:e>
                              </m:d>
                            </m:e>
                          </m:rad>
                        </m:den>
                      </m:f>
                    </m:oMath>
                  </m:oMathPara>
                </a14:m>
                <a:endParaRPr lang="en-US" sz="1800" dirty="0"/>
              </a:p>
            </p:txBody>
          </p:sp>
        </mc:Choice>
        <mc:Fallback xmlns="">
          <p:sp>
            <p:nvSpPr>
              <p:cNvPr id="4" name="Rectangle 3"/>
              <p:cNvSpPr>
                <a:spLocks noRot="1" noChangeAspect="1" noMove="1" noResize="1" noEditPoints="1" noAdjustHandles="1" noChangeArrowheads="1" noChangeShapeType="1" noTextEdit="1"/>
              </p:cNvSpPr>
              <p:nvPr/>
            </p:nvSpPr>
            <p:spPr>
              <a:xfrm>
                <a:off x="2463848" y="4322268"/>
                <a:ext cx="1852366" cy="957313"/>
              </a:xfrm>
              <a:prstGeom prst="rect">
                <a:avLst/>
              </a:prstGeom>
              <a:blipFill rotWithShape="0">
                <a:blip r:embed="rId4"/>
                <a:stretch>
                  <a:fillRect/>
                </a:stretch>
              </a:blipFill>
            </p:spPr>
            <p:txBody>
              <a:bodyPr/>
              <a:lstStyle/>
              <a:p>
                <a:r>
                  <a:rPr lang="en-US">
                    <a:noFill/>
                  </a:rPr>
                  <a:t> </a:t>
                </a:r>
              </a:p>
            </p:txBody>
          </p:sp>
        </mc:Fallback>
      </mc:AlternateContent>
      <p:pic>
        <p:nvPicPr>
          <p:cNvPr id="15"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658" t="52195" r="21848" b="16283"/>
          <a:stretch/>
        </p:blipFill>
        <p:spPr bwMode="auto">
          <a:xfrm>
            <a:off x="533400" y="1283617"/>
            <a:ext cx="4114800" cy="305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09" t="16477" r="52269" b="52349"/>
          <a:stretch/>
        </p:blipFill>
        <p:spPr bwMode="auto">
          <a:xfrm>
            <a:off x="4343400" y="1304748"/>
            <a:ext cx="4277988"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138679" y="902106"/>
            <a:ext cx="2768083" cy="37785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Calibri" pitchFamily="34" charset="0"/>
              </a:rPr>
              <a:t>1 year</a:t>
            </a:r>
            <a:endParaRPr lang="en-US" b="1" dirty="0">
              <a:solidFill>
                <a:schemeClr val="tx1">
                  <a:lumMod val="75000"/>
                  <a:lumOff val="25000"/>
                </a:schemeClr>
              </a:solidFill>
              <a:latin typeface="Calibri" pitchFamily="34" charset="0"/>
            </a:endParaRPr>
          </a:p>
        </p:txBody>
      </p:sp>
      <p:sp>
        <p:nvSpPr>
          <p:cNvPr id="18" name="Rectangle 17"/>
          <p:cNvSpPr/>
          <p:nvPr/>
        </p:nvSpPr>
        <p:spPr>
          <a:xfrm>
            <a:off x="1295400" y="902106"/>
            <a:ext cx="2926080" cy="37785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Calibri" pitchFamily="34" charset="0"/>
              </a:rPr>
              <a:t>5 days</a:t>
            </a:r>
            <a:endParaRPr lang="en-US" b="1"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3895521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Allan Variance – Noise sources</a:t>
            </a:r>
            <a:endParaRPr lang="en-US" dirty="0"/>
          </a:p>
        </p:txBody>
      </p:sp>
      <p:sp>
        <p:nvSpPr>
          <p:cNvPr id="4" name="Content Placeholder 3"/>
          <p:cNvSpPr>
            <a:spLocks noGrp="1"/>
          </p:cNvSpPr>
          <p:nvPr>
            <p:ph idx="1"/>
          </p:nvPr>
        </p:nvSpPr>
        <p:spPr/>
        <p:txBody>
          <a:bodyPr/>
          <a:lstStyle/>
          <a:p>
            <a:endParaRPr lang="en-US"/>
          </a:p>
        </p:txBody>
      </p:sp>
      <p:sp>
        <p:nvSpPr>
          <p:cNvPr id="5" name="Rectangle 4"/>
          <p:cNvSpPr/>
          <p:nvPr/>
        </p:nvSpPr>
        <p:spPr>
          <a:xfrm rot="5400000">
            <a:off x="7309987" y="2291265"/>
            <a:ext cx="3320140"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DEFINITION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7284"/>
          <a:stretch/>
        </p:blipFill>
        <p:spPr bwMode="auto">
          <a:xfrm>
            <a:off x="440987" y="1484855"/>
            <a:ext cx="4114800" cy="519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91455" y="2241910"/>
            <a:ext cx="4114800" cy="3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19400" y="883232"/>
            <a:ext cx="4038600" cy="58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53056" y="1482790"/>
            <a:ext cx="1524000" cy="52063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53072" y="2193270"/>
            <a:ext cx="762000" cy="377789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1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Allan Variance – Noise sources</a:t>
            </a:r>
            <a:endParaRPr lang="en-US" dirty="0"/>
          </a:p>
        </p:txBody>
      </p:sp>
      <p:sp>
        <p:nvSpPr>
          <p:cNvPr id="3" name="Content Placeholder 2"/>
          <p:cNvSpPr>
            <a:spLocks noGrp="1"/>
          </p:cNvSpPr>
          <p:nvPr>
            <p:ph idx="1"/>
          </p:nvPr>
        </p:nvSpPr>
        <p:spPr/>
        <p:txBody>
          <a:bodyPr/>
          <a:lstStyle/>
          <a:p>
            <a:pPr marL="68580" indent="0">
              <a:buNone/>
            </a:pPr>
            <a:r>
              <a:rPr lang="en-US" b="1" dirty="0" smtClean="0"/>
              <a:t>NOTE:</a:t>
            </a:r>
            <a:endParaRPr lang="en-US" dirty="0"/>
          </a:p>
          <a:p>
            <a:r>
              <a:rPr lang="en-US" dirty="0"/>
              <a:t>Allan variance works because </a:t>
            </a:r>
            <a:r>
              <a:rPr lang="en-US" b="1" dirty="0"/>
              <a:t>different noise sources operate in different frequency spectra</a:t>
            </a:r>
            <a:r>
              <a:rPr lang="en-US" dirty="0"/>
              <a:t>.</a:t>
            </a:r>
          </a:p>
        </p:txBody>
      </p:sp>
      <p:sp>
        <p:nvSpPr>
          <p:cNvPr id="5" name="Rectangle 4"/>
          <p:cNvSpPr/>
          <p:nvPr/>
        </p:nvSpPr>
        <p:spPr>
          <a:xfrm rot="5400000">
            <a:off x="7309987" y="2291265"/>
            <a:ext cx="3320140"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DEFINITION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2590800"/>
            <a:ext cx="7463082" cy="414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60" t="12940" r="-1" b="78628"/>
          <a:stretch/>
        </p:blipFill>
        <p:spPr bwMode="auto">
          <a:xfrm>
            <a:off x="2222781" y="2732720"/>
            <a:ext cx="5009236" cy="5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98" t="19743" b="68191"/>
          <a:stretch/>
        </p:blipFill>
        <p:spPr bwMode="auto">
          <a:xfrm>
            <a:off x="2209800" y="3276600"/>
            <a:ext cx="5001768" cy="55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2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Allan Variance Analysis: Usage</a:t>
            </a:r>
            <a:endParaRPr lang="en-US" dirty="0"/>
          </a:p>
        </p:txBody>
      </p:sp>
      <p:sp>
        <p:nvSpPr>
          <p:cNvPr id="3" name="Content Placeholder 2"/>
          <p:cNvSpPr>
            <a:spLocks noGrp="1"/>
          </p:cNvSpPr>
          <p:nvPr>
            <p:ph idx="1"/>
          </p:nvPr>
        </p:nvSpPr>
        <p:spPr>
          <a:xfrm>
            <a:off x="228600" y="1752600"/>
            <a:ext cx="8482693" cy="4648200"/>
          </a:xfrm>
        </p:spPr>
        <p:txBody>
          <a:bodyPr>
            <a:normAutofit/>
          </a:bodyPr>
          <a:lstStyle/>
          <a:p>
            <a:pPr marL="68580" indent="0" algn="ctr">
              <a:buNone/>
            </a:pPr>
            <a:r>
              <a:rPr lang="en-US" sz="4800" dirty="0" smtClean="0"/>
              <a:t>I now know how to calculate Allan variance. </a:t>
            </a:r>
          </a:p>
          <a:p>
            <a:pPr marL="68580" indent="0" algn="ctr">
              <a:buNone/>
            </a:pPr>
            <a:r>
              <a:rPr lang="en-US" sz="4800" dirty="0" smtClean="0"/>
              <a:t>So what can I do </a:t>
            </a:r>
            <a:r>
              <a:rPr lang="en-US" sz="4800" b="1" i="1" dirty="0" smtClean="0"/>
              <a:t>next</a:t>
            </a:r>
            <a:r>
              <a:rPr lang="en-US" sz="4800" dirty="0" smtClean="0"/>
              <a:t>?</a:t>
            </a:r>
          </a:p>
        </p:txBody>
      </p:sp>
      <p:sp>
        <p:nvSpPr>
          <p:cNvPr id="5" name="Rectangle 4"/>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188959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noisy data from our virtual sensor…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990600"/>
                <a:ext cx="8482693" cy="5562600"/>
              </a:xfrm>
            </p:spPr>
            <p:txBody>
              <a:bodyPr/>
              <a:lstStyle/>
              <a:p>
                <a:r>
                  <a:rPr lang="en-US" sz="2800" dirty="0" smtClean="0"/>
                  <a:t>Noise model</a:t>
                </a:r>
                <a:endParaRPr lang="en-US" sz="2800" baseline="30000" dirty="0" smtClean="0"/>
              </a:p>
              <a:p>
                <a:endParaRPr lang="en-US" sz="2800" dirty="0" smtClean="0"/>
              </a:p>
              <a:p>
                <a:r>
                  <a:rPr lang="en-US" sz="2800" dirty="0" smtClean="0"/>
                  <a:t>Primary </a:t>
                </a:r>
                <a:r>
                  <a:rPr lang="en-US" sz="2800" dirty="0"/>
                  <a:t>noise sources in inertial sensor gyroscopes</a:t>
                </a:r>
              </a:p>
              <a:p>
                <a:pPr lvl="1"/>
                <a:r>
                  <a:rPr lang="en-US" sz="2400" dirty="0"/>
                  <a:t>Angle random </a:t>
                </a:r>
                <a:r>
                  <a:rPr lang="en-US" sz="2400" dirty="0" smtClean="0"/>
                  <a:t>walk with characterizing coefficient </a:t>
                </a:r>
                <a14:m>
                  <m:oMath xmlns:m="http://schemas.openxmlformats.org/officeDocument/2006/math">
                    <m:r>
                      <a:rPr lang="en-US" sz="2400" i="1" dirty="0" smtClean="0">
                        <a:latin typeface="Cambria Math"/>
                      </a:rPr>
                      <m:t>𝑁</m:t>
                    </m:r>
                  </m:oMath>
                </a14:m>
                <a:endParaRPr lang="en-US" sz="2400" dirty="0" smtClean="0"/>
              </a:p>
              <a:p>
                <a:pPr lvl="1"/>
                <a:endParaRPr lang="en-US" sz="2400" dirty="0" smtClean="0"/>
              </a:p>
              <a:p>
                <a:pPr lvl="1"/>
                <a:endParaRPr lang="en-US" sz="2400" dirty="0" smtClean="0"/>
              </a:p>
              <a:p>
                <a:pPr lvl="1"/>
                <a:r>
                  <a:rPr lang="en-US" sz="2400" dirty="0" smtClean="0"/>
                  <a:t>Bias instability with characterizing coefficient </a:t>
                </a:r>
                <a14:m>
                  <m:oMath xmlns:m="http://schemas.openxmlformats.org/officeDocument/2006/math">
                    <m:r>
                      <a:rPr lang="en-US" sz="2400" i="1" dirty="0" smtClean="0">
                        <a:latin typeface="Cambria Math"/>
                      </a:rPr>
                      <m:t>𝐵</m:t>
                    </m:r>
                  </m:oMath>
                </a14:m>
                <a:endParaRPr lang="en-US" sz="2400" i="1" dirty="0" smtClean="0"/>
              </a:p>
              <a:p>
                <a:pPr marL="685800" lvl="2" indent="0">
                  <a:buNone/>
                </a:pPr>
                <a:r>
                  <a:rPr lang="en-US" sz="2000" dirty="0" smtClean="0"/>
                  <a:t>	</a:t>
                </a:r>
              </a:p>
              <a:p>
                <a:pPr marL="685800" lvl="2" indent="0">
                  <a:buNone/>
                </a:pPr>
                <a:r>
                  <a:rPr lang="en-US" sz="2000" dirty="0"/>
                  <a:t>	</a:t>
                </a:r>
                <a:endParaRPr lang="en-US" sz="2000" dirty="0" smtClean="0"/>
              </a:p>
              <a:p>
                <a:pPr marL="685800" lvl="2" indent="0">
                  <a:buNone/>
                </a:pPr>
                <a:r>
                  <a:rPr lang="en-US" sz="2000" dirty="0" smtClean="0"/>
                  <a:t>where</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990600"/>
                <a:ext cx="8482693" cy="5562600"/>
              </a:xfrm>
              <a:blipFill rotWithShape="0">
                <a:blip r:embed="rId3"/>
                <a:stretch>
                  <a:fillRect l="-503" t="-1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64637" y="1397913"/>
                <a:ext cx="260321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10000"/>
                            </a:schemeClr>
                          </a:solidFill>
                          <a:latin typeface="Cambria Math"/>
                        </a:rPr>
                        <m:t>𝜔</m:t>
                      </m:r>
                      <m:r>
                        <a:rPr lang="en-US" sz="2200" b="0" i="1" smtClean="0">
                          <a:solidFill>
                            <a:schemeClr val="bg2">
                              <a:lumMod val="10000"/>
                            </a:schemeClr>
                          </a:solidFill>
                          <a:latin typeface="Cambria Math"/>
                        </a:rPr>
                        <m:t>=</m:t>
                      </m:r>
                      <m:sSub>
                        <m:sSubPr>
                          <m:ctrlPr>
                            <a:rPr lang="en-US" sz="2200" b="0" i="1" smtClean="0">
                              <a:solidFill>
                                <a:schemeClr val="bg2">
                                  <a:lumMod val="10000"/>
                                </a:schemeClr>
                              </a:solidFill>
                              <a:latin typeface="Cambria Math" panose="02040503050406030204" pitchFamily="18" charset="0"/>
                            </a:rPr>
                          </m:ctrlPr>
                        </m:sSubPr>
                        <m:e>
                          <m:r>
                            <a:rPr lang="en-US" sz="2200" b="0" i="1" smtClean="0">
                              <a:solidFill>
                                <a:schemeClr val="bg2">
                                  <a:lumMod val="10000"/>
                                </a:schemeClr>
                              </a:solidFill>
                              <a:latin typeface="Cambria Math"/>
                            </a:rPr>
                            <m:t>𝜔</m:t>
                          </m:r>
                        </m:e>
                        <m:sub>
                          <m:r>
                            <a:rPr lang="en-US" sz="2200" b="0" i="1" smtClean="0">
                              <a:solidFill>
                                <a:schemeClr val="bg2">
                                  <a:lumMod val="10000"/>
                                </a:schemeClr>
                              </a:solidFill>
                              <a:latin typeface="Cambria Math"/>
                            </a:rPr>
                            <m:t>𝑇𝑅𝑈𝐸</m:t>
                          </m:r>
                        </m:sub>
                      </m:sSub>
                      <m:r>
                        <a:rPr lang="en-US" sz="2200" b="0" i="1" smtClean="0">
                          <a:solidFill>
                            <a:schemeClr val="bg2">
                              <a:lumMod val="10000"/>
                            </a:schemeClr>
                          </a:solidFill>
                          <a:latin typeface="Cambria Math"/>
                        </a:rPr>
                        <m:t>+</m:t>
                      </m:r>
                      <m:r>
                        <a:rPr lang="en-US" sz="2200" b="0" i="1" smtClean="0">
                          <a:solidFill>
                            <a:schemeClr val="bg2">
                              <a:lumMod val="10000"/>
                            </a:schemeClr>
                          </a:solidFill>
                          <a:latin typeface="Cambria Math"/>
                        </a:rPr>
                        <m:t>𝑏</m:t>
                      </m:r>
                      <m:r>
                        <a:rPr lang="en-US" sz="2200" b="0" i="1" smtClean="0">
                          <a:solidFill>
                            <a:schemeClr val="bg2">
                              <a:lumMod val="10000"/>
                            </a:schemeClr>
                          </a:solidFill>
                          <a:latin typeface="Cambria Math"/>
                        </a:rPr>
                        <m:t>+</m:t>
                      </m:r>
                      <m:r>
                        <a:rPr lang="en-US" sz="2200" b="0" i="1" smtClean="0">
                          <a:solidFill>
                            <a:schemeClr val="bg2">
                              <a:lumMod val="10000"/>
                            </a:schemeClr>
                          </a:solidFill>
                          <a:latin typeface="Cambria Math"/>
                        </a:rPr>
                        <m:t>𝜂</m:t>
                      </m:r>
                    </m:oMath>
                  </m:oMathPara>
                </a14:m>
                <a:endParaRPr lang="en-US" sz="2200" dirty="0">
                  <a:solidFill>
                    <a:schemeClr val="bg2">
                      <a:lumMod val="1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64637" y="1397913"/>
                <a:ext cx="2603213" cy="430887"/>
              </a:xfrm>
              <a:prstGeom prst="rect">
                <a:avLst/>
              </a:prstGeom>
              <a:blipFill rotWithShape="1">
                <a:blip r:embed="rId4" cstate="print"/>
                <a:stretch>
                  <a:fillRect b="-11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039542" y="3107629"/>
                <a:ext cx="165340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10000"/>
                            </a:schemeClr>
                          </a:solidFill>
                          <a:latin typeface="Cambria Math"/>
                        </a:rPr>
                        <m:t>𝐸</m:t>
                      </m:r>
                      <m:d>
                        <m:dPr>
                          <m:begChr m:val="["/>
                          <m:endChr m:val="]"/>
                          <m:ctrlPr>
                            <a:rPr lang="en-US" sz="2200" b="0" i="1" smtClean="0">
                              <a:solidFill>
                                <a:schemeClr val="bg2">
                                  <a:lumMod val="10000"/>
                                </a:schemeClr>
                              </a:solidFill>
                              <a:latin typeface="Cambria Math" panose="02040503050406030204" pitchFamily="18" charset="0"/>
                            </a:rPr>
                          </m:ctrlPr>
                        </m:dPr>
                        <m:e>
                          <m:sSup>
                            <m:sSupPr>
                              <m:ctrlPr>
                                <a:rPr lang="en-US" sz="2200" b="0" i="1" smtClean="0">
                                  <a:solidFill>
                                    <a:schemeClr val="bg2">
                                      <a:lumMod val="10000"/>
                                    </a:schemeClr>
                                  </a:solidFill>
                                  <a:latin typeface="Cambria Math" panose="02040503050406030204" pitchFamily="18" charset="0"/>
                                </a:rPr>
                              </m:ctrlPr>
                            </m:sSupPr>
                            <m:e>
                              <m:r>
                                <a:rPr lang="en-US" sz="2200" b="0" i="1" smtClean="0">
                                  <a:solidFill>
                                    <a:schemeClr val="bg2">
                                      <a:lumMod val="10000"/>
                                    </a:schemeClr>
                                  </a:solidFill>
                                  <a:latin typeface="Cambria Math"/>
                                </a:rPr>
                                <m:t>𝜂</m:t>
                              </m:r>
                            </m:e>
                            <m:sup>
                              <m:r>
                                <a:rPr lang="en-US" sz="2200" b="0" i="1" smtClean="0">
                                  <a:solidFill>
                                    <a:schemeClr val="bg2">
                                      <a:lumMod val="10000"/>
                                    </a:schemeClr>
                                  </a:solidFill>
                                  <a:latin typeface="Cambria Math"/>
                                </a:rPr>
                                <m:t>2</m:t>
                              </m:r>
                            </m:sup>
                          </m:sSup>
                        </m:e>
                      </m:d>
                      <m:r>
                        <a:rPr lang="en-US" sz="2200" b="0" i="1" smtClean="0">
                          <a:solidFill>
                            <a:schemeClr val="bg2">
                              <a:lumMod val="10000"/>
                            </a:schemeClr>
                          </a:solidFill>
                          <a:latin typeface="Cambria Math"/>
                        </a:rPr>
                        <m:t>=</m:t>
                      </m:r>
                      <m:sSup>
                        <m:sSupPr>
                          <m:ctrlPr>
                            <a:rPr lang="en-US" sz="2200" b="0" i="1" smtClean="0">
                              <a:solidFill>
                                <a:schemeClr val="bg2">
                                  <a:lumMod val="10000"/>
                                </a:schemeClr>
                              </a:solidFill>
                              <a:latin typeface="Cambria Math" panose="02040503050406030204" pitchFamily="18" charset="0"/>
                            </a:rPr>
                          </m:ctrlPr>
                        </m:sSupPr>
                        <m:e>
                          <m:r>
                            <a:rPr lang="en-US" sz="2200" b="0" i="1" smtClean="0">
                              <a:solidFill>
                                <a:schemeClr val="bg2">
                                  <a:lumMod val="10000"/>
                                </a:schemeClr>
                              </a:solidFill>
                              <a:latin typeface="Cambria Math"/>
                            </a:rPr>
                            <m:t>𝑁</m:t>
                          </m:r>
                        </m:e>
                        <m:sup>
                          <m:r>
                            <a:rPr lang="en-US" sz="2200" b="0" i="1" smtClean="0">
                              <a:solidFill>
                                <a:schemeClr val="bg2">
                                  <a:lumMod val="10000"/>
                                </a:schemeClr>
                              </a:solidFill>
                              <a:latin typeface="Cambria Math"/>
                            </a:rPr>
                            <m:t>2</m:t>
                          </m:r>
                        </m:sup>
                      </m:sSup>
                    </m:oMath>
                  </m:oMathPara>
                </a14:m>
                <a:endParaRPr lang="en-US" sz="2200" dirty="0">
                  <a:solidFill>
                    <a:schemeClr val="bg2">
                      <a:lumMod val="1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39542" y="3107629"/>
                <a:ext cx="1653401" cy="430887"/>
              </a:xfrm>
              <a:prstGeom prst="rect">
                <a:avLst/>
              </a:prstGeom>
              <a:blipFill rotWithShape="0">
                <a:blip r:embed="rId5"/>
                <a:stretch>
                  <a:fillRect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38032" y="4267200"/>
                <a:ext cx="1952009" cy="4505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200" b="0" i="1" smtClean="0">
                              <a:solidFill>
                                <a:schemeClr val="bg2">
                                  <a:lumMod val="10000"/>
                                </a:schemeClr>
                              </a:solidFill>
                              <a:latin typeface="Cambria Math" panose="02040503050406030204" pitchFamily="18" charset="0"/>
                            </a:rPr>
                          </m:ctrlPr>
                        </m:accPr>
                        <m:e>
                          <m:r>
                            <a:rPr lang="en-US" sz="2200" b="0" i="1" smtClean="0">
                              <a:solidFill>
                                <a:schemeClr val="bg2">
                                  <a:lumMod val="10000"/>
                                </a:schemeClr>
                              </a:solidFill>
                              <a:latin typeface="Cambria Math"/>
                            </a:rPr>
                            <m:t>𝑏</m:t>
                          </m:r>
                        </m:e>
                      </m:acc>
                      <m:r>
                        <a:rPr lang="en-US" sz="2200" b="0" i="1" smtClean="0">
                          <a:solidFill>
                            <a:schemeClr val="bg2">
                              <a:lumMod val="10000"/>
                            </a:schemeClr>
                          </a:solidFill>
                          <a:latin typeface="Cambria Math"/>
                        </a:rPr>
                        <m:t>=−</m:t>
                      </m:r>
                      <m:r>
                        <a:rPr lang="en-US" sz="2200" b="0" i="1" smtClean="0">
                          <a:solidFill>
                            <a:schemeClr val="bg2">
                              <a:lumMod val="10000"/>
                            </a:schemeClr>
                          </a:solidFill>
                          <a:latin typeface="Cambria Math"/>
                        </a:rPr>
                        <m:t>𝛽</m:t>
                      </m:r>
                      <m:r>
                        <a:rPr lang="en-US" sz="2200" b="0" i="1" smtClean="0">
                          <a:solidFill>
                            <a:schemeClr val="bg2">
                              <a:lumMod val="10000"/>
                            </a:schemeClr>
                          </a:solidFill>
                          <a:latin typeface="Cambria Math"/>
                        </a:rPr>
                        <m:t>𝑏</m:t>
                      </m:r>
                      <m:r>
                        <a:rPr lang="en-US" sz="2200" b="0" i="1" smtClean="0">
                          <a:solidFill>
                            <a:schemeClr val="bg2">
                              <a:lumMod val="10000"/>
                            </a:schemeClr>
                          </a:solidFill>
                          <a:latin typeface="Cambria Math"/>
                        </a:rPr>
                        <m:t>+</m:t>
                      </m:r>
                      <m:sSub>
                        <m:sSubPr>
                          <m:ctrlPr>
                            <a:rPr lang="en-US" sz="2200" b="0" i="1" smtClean="0">
                              <a:solidFill>
                                <a:schemeClr val="bg2">
                                  <a:lumMod val="10000"/>
                                </a:schemeClr>
                              </a:solidFill>
                              <a:latin typeface="Cambria Math" panose="02040503050406030204" pitchFamily="18" charset="0"/>
                            </a:rPr>
                          </m:ctrlPr>
                        </m:sSubPr>
                        <m:e>
                          <m:r>
                            <a:rPr lang="en-US" sz="2200" b="0" i="1" smtClean="0">
                              <a:solidFill>
                                <a:schemeClr val="bg2">
                                  <a:lumMod val="10000"/>
                                </a:schemeClr>
                              </a:solidFill>
                              <a:latin typeface="Cambria Math"/>
                            </a:rPr>
                            <m:t>𝜂</m:t>
                          </m:r>
                        </m:e>
                        <m:sub>
                          <m:r>
                            <a:rPr lang="en-US" sz="2200" b="0" i="1" smtClean="0">
                              <a:solidFill>
                                <a:schemeClr val="bg2">
                                  <a:lumMod val="10000"/>
                                </a:schemeClr>
                              </a:solidFill>
                              <a:latin typeface="Cambria Math"/>
                            </a:rPr>
                            <m:t>𝑏</m:t>
                          </m:r>
                        </m:sub>
                      </m:sSub>
                    </m:oMath>
                  </m:oMathPara>
                </a14:m>
                <a:endParaRPr lang="en-US" sz="2200" dirty="0">
                  <a:solidFill>
                    <a:schemeClr val="bg2">
                      <a:lumMod val="10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738032" y="4267200"/>
                <a:ext cx="1952009" cy="450508"/>
              </a:xfrm>
              <a:prstGeom prst="rect">
                <a:avLst/>
              </a:prstGeom>
              <a:blipFill rotWithShape="0">
                <a:blip r:embed="rId6"/>
                <a:stretch>
                  <a:fillRect b="-17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59762" y="5233030"/>
                <a:ext cx="1610184" cy="4744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accent2">
                              <a:lumMod val="50000"/>
                            </a:schemeClr>
                          </a:solidFill>
                          <a:latin typeface="Cambria Math"/>
                        </a:rPr>
                        <m:t>𝐸</m:t>
                      </m:r>
                      <m:d>
                        <m:dPr>
                          <m:begChr m:val="["/>
                          <m:endChr m:val="]"/>
                          <m:ctrlPr>
                            <a:rPr lang="en-US" sz="2200" b="0" i="1" smtClean="0">
                              <a:solidFill>
                                <a:schemeClr val="accent2">
                                  <a:lumMod val="50000"/>
                                </a:schemeClr>
                              </a:solidFill>
                              <a:latin typeface="Cambria Math" panose="02040503050406030204" pitchFamily="18" charset="0"/>
                            </a:rPr>
                          </m:ctrlPr>
                        </m:dPr>
                        <m:e>
                          <m:sSubSup>
                            <m:sSubSupPr>
                              <m:ctrlPr>
                                <a:rPr lang="en-US" sz="2200" b="0" i="1" smtClean="0">
                                  <a:solidFill>
                                    <a:schemeClr val="accent2">
                                      <a:lumMod val="50000"/>
                                    </a:schemeClr>
                                  </a:solidFill>
                                  <a:latin typeface="Cambria Math" panose="02040503050406030204" pitchFamily="18" charset="0"/>
                                </a:rPr>
                              </m:ctrlPr>
                            </m:sSubSupPr>
                            <m:e>
                              <m:r>
                                <a:rPr lang="en-US" sz="2200" b="0" i="1" smtClean="0">
                                  <a:solidFill>
                                    <a:schemeClr val="accent2">
                                      <a:lumMod val="50000"/>
                                    </a:schemeClr>
                                  </a:solidFill>
                                  <a:latin typeface="Cambria Math"/>
                                </a:rPr>
                                <m:t>𝜂</m:t>
                              </m:r>
                            </m:e>
                            <m:sub>
                              <m:r>
                                <a:rPr lang="en-US" sz="2200" b="0" i="1" smtClean="0">
                                  <a:solidFill>
                                    <a:schemeClr val="accent2">
                                      <a:lumMod val="50000"/>
                                    </a:schemeClr>
                                  </a:solidFill>
                                  <a:latin typeface="Cambria Math"/>
                                </a:rPr>
                                <m:t>𝑏</m:t>
                              </m:r>
                            </m:sub>
                            <m:sup>
                              <m:r>
                                <a:rPr lang="en-US" sz="2200" b="0" i="1" smtClean="0">
                                  <a:solidFill>
                                    <a:schemeClr val="accent2">
                                      <a:lumMod val="50000"/>
                                    </a:schemeClr>
                                  </a:solidFill>
                                  <a:latin typeface="Cambria Math"/>
                                </a:rPr>
                                <m:t>2</m:t>
                              </m:r>
                            </m:sup>
                          </m:sSubSup>
                        </m:e>
                      </m:d>
                      <m:r>
                        <a:rPr lang="en-US" sz="2200" b="0" i="1" smtClean="0">
                          <a:solidFill>
                            <a:schemeClr val="accent2">
                              <a:lumMod val="50000"/>
                            </a:schemeClr>
                          </a:solidFill>
                          <a:latin typeface="Cambria Math"/>
                        </a:rPr>
                        <m:t>=</m:t>
                      </m:r>
                      <m:sSubSup>
                        <m:sSubSupPr>
                          <m:ctrlPr>
                            <a:rPr lang="en-US" sz="2200" b="0" i="1" smtClean="0">
                              <a:solidFill>
                                <a:schemeClr val="accent2">
                                  <a:lumMod val="50000"/>
                                </a:schemeClr>
                              </a:solidFill>
                              <a:latin typeface="Cambria Math" panose="02040503050406030204" pitchFamily="18" charset="0"/>
                            </a:rPr>
                          </m:ctrlPr>
                        </m:sSubSupPr>
                        <m:e>
                          <m:r>
                            <a:rPr lang="en-US" sz="2200" b="0" i="1" smtClean="0">
                              <a:solidFill>
                                <a:schemeClr val="accent2">
                                  <a:lumMod val="50000"/>
                                </a:schemeClr>
                              </a:solidFill>
                              <a:latin typeface="Cambria Math"/>
                            </a:rPr>
                            <m:t>𝜎</m:t>
                          </m:r>
                        </m:e>
                        <m:sub>
                          <m:r>
                            <a:rPr lang="en-US" sz="2200" b="0" i="1" smtClean="0">
                              <a:solidFill>
                                <a:schemeClr val="accent2">
                                  <a:lumMod val="50000"/>
                                </a:schemeClr>
                              </a:solidFill>
                              <a:latin typeface="Cambria Math"/>
                            </a:rPr>
                            <m:t>𝐵</m:t>
                          </m:r>
                        </m:sub>
                        <m:sup>
                          <m:r>
                            <a:rPr lang="en-US" sz="2200" b="0" i="1" smtClean="0">
                              <a:solidFill>
                                <a:schemeClr val="accent2">
                                  <a:lumMod val="50000"/>
                                </a:schemeClr>
                              </a:solidFill>
                              <a:latin typeface="Cambria Math"/>
                            </a:rPr>
                            <m:t>2</m:t>
                          </m:r>
                        </m:sup>
                      </m:sSubSup>
                    </m:oMath>
                  </m:oMathPara>
                </a14:m>
                <a:endParaRPr lang="en-US" sz="2200" dirty="0">
                  <a:solidFill>
                    <a:schemeClr val="accent2">
                      <a:lumMod val="5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859762" y="5233030"/>
                <a:ext cx="1610184" cy="474489"/>
              </a:xfrm>
              <a:prstGeom prst="rect">
                <a:avLst/>
              </a:prstGeom>
              <a:blipFill rotWithShape="0">
                <a:blip r:embed="rId7"/>
                <a:stretch>
                  <a:fillRect b="-3846"/>
                </a:stretch>
              </a:blipFill>
            </p:spPr>
            <p:txBody>
              <a:bodyPr/>
              <a:lstStyle/>
              <a:p>
                <a:r>
                  <a:rPr lang="en-US">
                    <a:noFill/>
                  </a:rPr>
                  <a:t> </a:t>
                </a:r>
              </a:p>
            </p:txBody>
          </p:sp>
        </mc:Fallback>
      </mc:AlternateContent>
      <p:sp>
        <p:nvSpPr>
          <p:cNvPr id="11" name="Rectangle 10"/>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3023017" y="5904817"/>
                <a:ext cx="135549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accent2">
                              <a:lumMod val="50000"/>
                            </a:schemeClr>
                          </a:solidFill>
                          <a:latin typeface="Cambria Math"/>
                        </a:rPr>
                        <m:t>𝛽</m:t>
                      </m:r>
                      <m:r>
                        <a:rPr lang="en-US" sz="2200" b="0" i="1" smtClean="0">
                          <a:solidFill>
                            <a:schemeClr val="accent2">
                              <a:lumMod val="50000"/>
                            </a:schemeClr>
                          </a:solidFill>
                          <a:latin typeface="Cambria Math"/>
                        </a:rPr>
                        <m:t>=1/</m:t>
                      </m:r>
                      <m:sSub>
                        <m:sSubPr>
                          <m:ctrlPr>
                            <a:rPr lang="en-US" sz="2200" b="0" i="1" smtClean="0">
                              <a:solidFill>
                                <a:schemeClr val="accent2">
                                  <a:lumMod val="50000"/>
                                </a:schemeClr>
                              </a:solidFill>
                              <a:latin typeface="Cambria Math" panose="02040503050406030204" pitchFamily="18" charset="0"/>
                            </a:rPr>
                          </m:ctrlPr>
                        </m:sSubPr>
                        <m:e>
                          <m:r>
                            <a:rPr lang="en-US" sz="2200" b="0" i="1" smtClean="0">
                              <a:solidFill>
                                <a:schemeClr val="accent2">
                                  <a:lumMod val="50000"/>
                                </a:schemeClr>
                              </a:solidFill>
                              <a:latin typeface="Cambria Math"/>
                            </a:rPr>
                            <m:t>𝑇</m:t>
                          </m:r>
                        </m:e>
                        <m:sub>
                          <m:r>
                            <a:rPr lang="en-US" sz="2200" b="0" i="1" smtClean="0">
                              <a:solidFill>
                                <a:schemeClr val="accent2">
                                  <a:lumMod val="50000"/>
                                </a:schemeClr>
                              </a:solidFill>
                              <a:latin typeface="Cambria Math"/>
                            </a:rPr>
                            <m:t>𝑐</m:t>
                          </m:r>
                        </m:sub>
                      </m:sSub>
                    </m:oMath>
                  </m:oMathPara>
                </a14:m>
                <a:endParaRPr lang="en-US" sz="2200" dirty="0">
                  <a:solidFill>
                    <a:schemeClr val="accent2">
                      <a:lumMod val="5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023017" y="5904817"/>
                <a:ext cx="1355499" cy="430887"/>
              </a:xfrm>
              <a:prstGeom prst="rect">
                <a:avLst/>
              </a:prstGeom>
              <a:blipFill rotWithShape="0">
                <a:blip r:embed="rId8"/>
                <a:stretch>
                  <a:fillRect b="-18571"/>
                </a:stretch>
              </a:blipFill>
            </p:spPr>
            <p:txBody>
              <a:bodyPr/>
              <a:lstStyle/>
              <a:p>
                <a:r>
                  <a:rPr lang="en-US">
                    <a:noFill/>
                  </a:rPr>
                  <a:t> </a:t>
                </a:r>
              </a:p>
            </p:txBody>
          </p:sp>
        </mc:Fallback>
      </mc:AlternateContent>
    </p:spTree>
    <p:extLst>
      <p:ext uri="{BB962C8B-B14F-4D97-AF65-F5344CB8AC3E}">
        <p14:creationId xmlns:p14="http://schemas.microsoft.com/office/powerpoint/2010/main" val="31240165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descr="random_walk.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3388" y="4284663"/>
            <a:ext cx="33369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6084888" y="1149350"/>
            <a:ext cx="2919412" cy="5588000"/>
            <a:chOff x="5087256" y="2895600"/>
            <a:chExt cx="3657600" cy="7461258"/>
          </a:xfrm>
        </p:grpSpPr>
        <p:sp>
          <p:nvSpPr>
            <p:cNvPr id="13" name="Rectangle 12"/>
            <p:cNvSpPr/>
            <p:nvPr/>
          </p:nvSpPr>
          <p:spPr>
            <a:xfrm>
              <a:off x="5087256" y="2895600"/>
              <a:ext cx="3657600" cy="4578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tx1">
                      <a:lumMod val="75000"/>
                      <a:lumOff val="25000"/>
                    </a:schemeClr>
                  </a:solidFill>
                </a:rPr>
                <a:t>MATLAB code</a:t>
              </a:r>
            </a:p>
          </p:txBody>
        </p:sp>
        <p:sp>
          <p:nvSpPr>
            <p:cNvPr id="14" name="Rectangle 13"/>
            <p:cNvSpPr/>
            <p:nvPr/>
          </p:nvSpPr>
          <p:spPr>
            <a:xfrm>
              <a:off x="5087256" y="3353450"/>
              <a:ext cx="3657600" cy="7003408"/>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latin typeface="Courier New" pitchFamily="49" charset="0"/>
                  <a:cs typeface="Courier New" pitchFamily="49" charset="0"/>
                </a:rPr>
                <a:t>%% Generating Random Walk</a:t>
              </a:r>
            </a:p>
            <a:p>
              <a:pPr fontAlgn="auto">
                <a:spcBef>
                  <a:spcPts val="0"/>
                </a:spcBef>
                <a:spcAft>
                  <a:spcPts val="0"/>
                </a:spcAft>
                <a:defRPr/>
              </a:pPr>
              <a:r>
                <a:rPr lang="en-US" sz="1000" dirty="0" err="1">
                  <a:solidFill>
                    <a:schemeClr val="tx1"/>
                  </a:solidFill>
                  <a:latin typeface="Courier New" pitchFamily="49" charset="0"/>
                  <a:cs typeface="Courier New" pitchFamily="49" charset="0"/>
                </a:rPr>
                <a:t>coeffN</a:t>
              </a:r>
              <a:r>
                <a:rPr lang="en-US" sz="1000" dirty="0">
                  <a:solidFill>
                    <a:schemeClr val="tx1"/>
                  </a:solidFill>
                  <a:latin typeface="Courier New" pitchFamily="49" charset="0"/>
                  <a:cs typeface="Courier New" pitchFamily="49" charset="0"/>
                </a:rPr>
                <a:t>=0.05;  %This is the N coefficient</a:t>
              </a:r>
            </a:p>
            <a:p>
              <a:pPr fontAlgn="auto">
                <a:spcBef>
                  <a:spcPts val="0"/>
                </a:spcBef>
                <a:spcAft>
                  <a:spcPts val="0"/>
                </a:spcAft>
                <a:defRPr/>
              </a:pPr>
              <a:r>
                <a:rPr lang="en-US" sz="1000" dirty="0" err="1">
                  <a:solidFill>
                    <a:schemeClr val="tx1"/>
                  </a:solidFill>
                  <a:latin typeface="Courier New" pitchFamily="49" charset="0"/>
                  <a:cs typeface="Courier New" pitchFamily="49" charset="0"/>
                </a:rPr>
                <a:t>sample_num</a:t>
              </a:r>
              <a:r>
                <a:rPr lang="en-US" sz="1000" dirty="0">
                  <a:solidFill>
                    <a:schemeClr val="tx1"/>
                  </a:solidFill>
                  <a:latin typeface="Courier New" pitchFamily="49" charset="0"/>
                  <a:cs typeface="Courier New" pitchFamily="49" charset="0"/>
                </a:rPr>
                <a:t>=1000;</a:t>
              </a:r>
            </a:p>
            <a:p>
              <a:pPr fontAlgn="auto">
                <a:spcBef>
                  <a:spcPts val="0"/>
                </a:spcBef>
                <a:spcAft>
                  <a:spcPts val="0"/>
                </a:spcAft>
                <a:defRPr/>
              </a:pPr>
              <a:r>
                <a:rPr lang="en-US" sz="1000" dirty="0">
                  <a:solidFill>
                    <a:schemeClr val="tx1"/>
                  </a:solidFill>
                  <a:latin typeface="Courier New" pitchFamily="49" charset="0"/>
                  <a:cs typeface="Courier New" pitchFamily="49" charset="0"/>
                </a:rPr>
                <a:t>  time = 0 : </a:t>
              </a:r>
              <a:r>
                <a:rPr lang="en-US" sz="1000" dirty="0" err="1">
                  <a:solidFill>
                    <a:schemeClr val="tx1"/>
                  </a:solidFill>
                  <a:latin typeface="Courier New" pitchFamily="49" charset="0"/>
                  <a:cs typeface="Courier New" pitchFamily="49" charset="0"/>
                </a:rPr>
                <a:t>sample_num</a:t>
              </a:r>
              <a:r>
                <a:rPr lang="en-US" sz="1000" dirty="0">
                  <a:solidFill>
                    <a:schemeClr val="tx1"/>
                  </a:solidFill>
                  <a:latin typeface="Courier New" pitchFamily="49" charset="0"/>
                  <a:cs typeface="Courier New" pitchFamily="49" charset="0"/>
                </a:rPr>
                <a:t>;</a:t>
              </a:r>
            </a:p>
            <a:p>
              <a:pPr fontAlgn="auto">
                <a:spcBef>
                  <a:spcPts val="0"/>
                </a:spcBef>
                <a:spcAft>
                  <a:spcPts val="0"/>
                </a:spcAft>
                <a:defRPr/>
              </a:pPr>
              <a:r>
                <a:rPr lang="en-US" sz="1000" dirty="0">
                  <a:solidFill>
                    <a:schemeClr val="tx1"/>
                  </a:solidFill>
                  <a:latin typeface="Courier New" pitchFamily="49" charset="0"/>
                  <a:cs typeface="Courier New" pitchFamily="49" charset="0"/>
                </a:rPr>
                <a:t>  x2 = zeros(sample_num+1,1);</a:t>
              </a:r>
            </a:p>
            <a:p>
              <a:pPr fontAlgn="auto">
                <a:spcBef>
                  <a:spcPts val="0"/>
                </a:spcBef>
                <a:spcAft>
                  <a:spcPts val="0"/>
                </a:spcAft>
                <a:defRPr/>
              </a:pPr>
              <a:r>
                <a:rPr lang="en-US" sz="1000" dirty="0">
                  <a:solidFill>
                    <a:schemeClr val="tx1"/>
                  </a:solidFill>
                  <a:latin typeface="Courier New" pitchFamily="49" charset="0"/>
                  <a:cs typeface="Courier New" pitchFamily="49" charset="0"/>
                </a:rPr>
                <a:t>  x2_max = zeros(sample_num+1,1);</a:t>
              </a:r>
            </a:p>
            <a:p>
              <a:pPr fontAlgn="auto">
                <a:spcBef>
                  <a:spcPts val="0"/>
                </a:spcBef>
                <a:spcAft>
                  <a:spcPts val="0"/>
                </a:spcAft>
                <a:defRPr/>
              </a:pP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   x = 0;</a:t>
              </a:r>
            </a:p>
            <a:p>
              <a:pPr fontAlgn="auto">
                <a:spcBef>
                  <a:spcPts val="0"/>
                </a:spcBef>
                <a:spcAft>
                  <a:spcPts val="0"/>
                </a:spcAft>
                <a:defRPr/>
              </a:pPr>
              <a:r>
                <a:rPr lang="en-US" sz="1000" dirty="0">
                  <a:solidFill>
                    <a:schemeClr val="tx1"/>
                  </a:solidFill>
                  <a:latin typeface="Courier New" pitchFamily="49" charset="0"/>
                  <a:cs typeface="Courier New" pitchFamily="49" charset="0"/>
                </a:rPr>
                <a:t>    for step = 1 : </a:t>
              </a:r>
              <a:r>
                <a:rPr lang="en-US" sz="1000" dirty="0" err="1">
                  <a:solidFill>
                    <a:schemeClr val="tx1"/>
                  </a:solidFill>
                  <a:latin typeface="Courier New" pitchFamily="49" charset="0"/>
                  <a:cs typeface="Courier New" pitchFamily="49" charset="0"/>
                </a:rPr>
                <a:t>sample_num</a:t>
              </a: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      r = rand ( );</a:t>
              </a:r>
            </a:p>
            <a:p>
              <a:pPr fontAlgn="auto">
                <a:spcBef>
                  <a:spcPts val="0"/>
                </a:spcBef>
                <a:spcAft>
                  <a:spcPts val="0"/>
                </a:spcAft>
                <a:defRPr/>
              </a:pP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  Take the step.</a:t>
              </a:r>
            </a:p>
            <a:p>
              <a:pPr fontAlgn="auto">
                <a:spcBef>
                  <a:spcPts val="0"/>
                </a:spcBef>
                <a:spcAft>
                  <a:spcPts val="0"/>
                </a:spcAft>
                <a:defRPr/>
              </a:pPr>
              <a:r>
                <a:rPr lang="en-US" sz="1000" dirty="0">
                  <a:solidFill>
                    <a:schemeClr val="tx1"/>
                  </a:solidFill>
                  <a:latin typeface="Courier New" pitchFamily="49" charset="0"/>
                  <a:cs typeface="Courier New" pitchFamily="49" charset="0"/>
                </a:rPr>
                <a:t>      if ( r &lt;= 0.5 )</a:t>
              </a:r>
            </a:p>
            <a:p>
              <a:pPr fontAlgn="auto">
                <a:spcBef>
                  <a:spcPts val="0"/>
                </a:spcBef>
                <a:spcAft>
                  <a:spcPts val="0"/>
                </a:spcAft>
                <a:defRPr/>
              </a:pPr>
              <a:r>
                <a:rPr lang="en-US" sz="1000" dirty="0">
                  <a:solidFill>
                    <a:schemeClr val="tx1"/>
                  </a:solidFill>
                  <a:latin typeface="Courier New" pitchFamily="49" charset="0"/>
                  <a:cs typeface="Courier New" pitchFamily="49" charset="0"/>
                </a:rPr>
                <a:t>        x = x - </a:t>
              </a:r>
              <a:r>
                <a:rPr lang="en-US" sz="1000" dirty="0" err="1">
                  <a:solidFill>
                    <a:schemeClr val="tx1"/>
                  </a:solidFill>
                  <a:latin typeface="Courier New" pitchFamily="49" charset="0"/>
                  <a:cs typeface="Courier New" pitchFamily="49" charset="0"/>
                </a:rPr>
                <a:t>coeffN</a:t>
              </a:r>
              <a:r>
                <a:rPr lang="en-US" sz="1000" dirty="0">
                  <a:solidFill>
                    <a:schemeClr val="tx1"/>
                  </a:solidFill>
                  <a:latin typeface="Courier New" pitchFamily="49" charset="0"/>
                  <a:cs typeface="Courier New" pitchFamily="49" charset="0"/>
                </a:rPr>
                <a:t>;</a:t>
              </a:r>
            </a:p>
            <a:p>
              <a:pPr fontAlgn="auto">
                <a:spcBef>
                  <a:spcPts val="0"/>
                </a:spcBef>
                <a:spcAft>
                  <a:spcPts val="0"/>
                </a:spcAft>
                <a:defRPr/>
              </a:pPr>
              <a:r>
                <a:rPr lang="en-US" sz="1000" dirty="0">
                  <a:solidFill>
                    <a:schemeClr val="tx1"/>
                  </a:solidFill>
                  <a:latin typeface="Courier New" pitchFamily="49" charset="0"/>
                  <a:cs typeface="Courier New" pitchFamily="49" charset="0"/>
                </a:rPr>
                <a:t>      else</a:t>
              </a:r>
            </a:p>
            <a:p>
              <a:pPr fontAlgn="auto">
                <a:spcBef>
                  <a:spcPts val="0"/>
                </a:spcBef>
                <a:spcAft>
                  <a:spcPts val="0"/>
                </a:spcAft>
                <a:defRPr/>
              </a:pPr>
              <a:r>
                <a:rPr lang="en-US" sz="1000" dirty="0">
                  <a:solidFill>
                    <a:schemeClr val="tx1"/>
                  </a:solidFill>
                  <a:latin typeface="Courier New" pitchFamily="49" charset="0"/>
                  <a:cs typeface="Courier New" pitchFamily="49" charset="0"/>
                </a:rPr>
                <a:t>        x = x + </a:t>
              </a:r>
              <a:r>
                <a:rPr lang="en-US" sz="1000" dirty="0" err="1">
                  <a:solidFill>
                    <a:schemeClr val="tx1"/>
                  </a:solidFill>
                  <a:latin typeface="Courier New" pitchFamily="49" charset="0"/>
                  <a:cs typeface="Courier New" pitchFamily="49" charset="0"/>
                </a:rPr>
                <a:t>coeffN</a:t>
              </a:r>
              <a:r>
                <a:rPr lang="en-US" sz="1000" dirty="0">
                  <a:solidFill>
                    <a:schemeClr val="tx1"/>
                  </a:solidFill>
                  <a:latin typeface="Courier New" pitchFamily="49" charset="0"/>
                  <a:cs typeface="Courier New" pitchFamily="49" charset="0"/>
                </a:rPr>
                <a:t>;</a:t>
              </a:r>
            </a:p>
            <a:p>
              <a:pPr fontAlgn="auto">
                <a:spcBef>
                  <a:spcPts val="0"/>
                </a:spcBef>
                <a:spcAft>
                  <a:spcPts val="0"/>
                </a:spcAft>
                <a:defRPr/>
              </a:pPr>
              <a:r>
                <a:rPr lang="en-US" sz="1000" dirty="0">
                  <a:solidFill>
                    <a:schemeClr val="tx1"/>
                  </a:solidFill>
                  <a:latin typeface="Courier New" pitchFamily="49" charset="0"/>
                  <a:cs typeface="Courier New" pitchFamily="49" charset="0"/>
                </a:rPr>
                <a:t>      end</a:t>
              </a:r>
            </a:p>
            <a:p>
              <a:pPr fontAlgn="auto">
                <a:spcBef>
                  <a:spcPts val="0"/>
                </a:spcBef>
                <a:spcAft>
                  <a:spcPts val="0"/>
                </a:spcAft>
                <a:defRPr/>
              </a:pP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  Update the values</a:t>
              </a:r>
            </a:p>
            <a:p>
              <a:pPr fontAlgn="auto">
                <a:spcBef>
                  <a:spcPts val="0"/>
                </a:spcBef>
                <a:spcAft>
                  <a:spcPts val="0"/>
                </a:spcAft>
                <a:defRPr/>
              </a:pPr>
              <a:r>
                <a:rPr lang="en-US" sz="1000" dirty="0">
                  <a:solidFill>
                    <a:schemeClr val="tx1"/>
                  </a:solidFill>
                  <a:latin typeface="Courier New" pitchFamily="49" charset="0"/>
                  <a:cs typeface="Courier New" pitchFamily="49" charset="0"/>
                </a:rPr>
                <a:t>      x2(step+1) = x2(step+1) + x;</a:t>
              </a:r>
            </a:p>
            <a:p>
              <a:pPr fontAlgn="auto">
                <a:spcBef>
                  <a:spcPts val="0"/>
                </a:spcBef>
                <a:spcAft>
                  <a:spcPts val="0"/>
                </a:spcAft>
                <a:defRPr/>
              </a:pPr>
              <a:r>
                <a:rPr lang="en-US" sz="1000" dirty="0">
                  <a:solidFill>
                    <a:schemeClr val="tx1"/>
                  </a:solidFill>
                  <a:latin typeface="Courier New" pitchFamily="49" charset="0"/>
                  <a:cs typeface="Courier New" pitchFamily="49" charset="0"/>
                </a:rPr>
                <a:t>  end</a:t>
              </a:r>
            </a:p>
            <a:p>
              <a:pPr fontAlgn="auto">
                <a:spcBef>
                  <a:spcPts val="0"/>
                </a:spcBef>
                <a:spcAft>
                  <a:spcPts val="0"/>
                </a:spcAft>
                <a:defRPr/>
              </a:pP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  Plot the results.</a:t>
              </a:r>
            </a:p>
            <a:p>
              <a:pPr fontAlgn="auto">
                <a:spcBef>
                  <a:spcPts val="0"/>
                </a:spcBef>
                <a:spcAft>
                  <a:spcPts val="0"/>
                </a:spcAft>
                <a:defRPr/>
              </a:pPr>
              <a:r>
                <a:rPr lang="en-US" sz="1000" dirty="0">
                  <a:solidFill>
                    <a:schemeClr val="tx1"/>
                  </a:solidFill>
                  <a:latin typeface="Courier New" pitchFamily="49" charset="0"/>
                  <a:cs typeface="Courier New" pitchFamily="49" charset="0"/>
                </a:rPr>
                <a:t> plot ( time, x2, '</a:t>
              </a:r>
              <a:r>
                <a:rPr lang="en-US" sz="1000" dirty="0" err="1">
                  <a:solidFill>
                    <a:schemeClr val="tx1"/>
                  </a:solidFill>
                  <a:latin typeface="Courier New" pitchFamily="49" charset="0"/>
                  <a:cs typeface="Courier New" pitchFamily="49" charset="0"/>
                </a:rPr>
                <a:t>LineWidth</a:t>
              </a:r>
              <a:r>
                <a:rPr lang="en-US" sz="1000" dirty="0">
                  <a:solidFill>
                    <a:schemeClr val="tx1"/>
                  </a:solidFill>
                  <a:latin typeface="Courier New" pitchFamily="49" charset="0"/>
                  <a:cs typeface="Courier New" pitchFamily="49" charset="0"/>
                </a:rPr>
                <a:t>', 2 );</a:t>
              </a:r>
            </a:p>
            <a:p>
              <a:pPr fontAlgn="auto">
                <a:spcBef>
                  <a:spcPts val="0"/>
                </a:spcBef>
                <a:spcAft>
                  <a:spcPts val="0"/>
                </a:spcAft>
                <a:defRPr/>
              </a:pPr>
              <a:r>
                <a:rPr lang="en-US" sz="1000" dirty="0">
                  <a:solidFill>
                    <a:schemeClr val="tx1"/>
                  </a:solidFill>
                  <a:latin typeface="Courier New" pitchFamily="49" charset="0"/>
                  <a:cs typeface="Courier New" pitchFamily="49" charset="0"/>
                </a:rPr>
                <a:t>axis([0 1000 -2 2]);</a:t>
              </a:r>
            </a:p>
            <a:p>
              <a:pPr fontAlgn="auto">
                <a:spcBef>
                  <a:spcPts val="0"/>
                </a:spcBef>
                <a:spcAft>
                  <a:spcPts val="0"/>
                </a:spcAft>
                <a:defRPr/>
              </a:pPr>
              <a:r>
                <a:rPr lang="en-US" sz="1000" dirty="0">
                  <a:solidFill>
                    <a:schemeClr val="tx1"/>
                  </a:solidFill>
                  <a:latin typeface="Courier New" pitchFamily="49" charset="0"/>
                  <a:cs typeface="Courier New" pitchFamily="49" charset="0"/>
                </a:rPr>
                <a:t>h = </a:t>
              </a:r>
              <a:r>
                <a:rPr lang="en-US" sz="1000" dirty="0" err="1">
                  <a:solidFill>
                    <a:schemeClr val="tx1"/>
                  </a:solidFill>
                  <a:latin typeface="Courier New" pitchFamily="49" charset="0"/>
                  <a:cs typeface="Courier New" pitchFamily="49" charset="0"/>
                </a:rPr>
                <a:t>xlabel</a:t>
              </a:r>
              <a:r>
                <a:rPr lang="en-US" sz="1000" dirty="0">
                  <a:solidFill>
                    <a:schemeClr val="tx1"/>
                  </a:solidFill>
                  <a:latin typeface="Courier New" pitchFamily="49" charset="0"/>
                  <a:cs typeface="Courier New" pitchFamily="49" charset="0"/>
                </a:rPr>
                <a:t>('Time (sec)');</a:t>
              </a:r>
            </a:p>
            <a:p>
              <a:pPr fontAlgn="auto">
                <a:spcBef>
                  <a:spcPts val="0"/>
                </a:spcBef>
                <a:spcAft>
                  <a:spcPts val="0"/>
                </a:spcAft>
                <a:defRPr/>
              </a:pPr>
              <a:r>
                <a:rPr lang="en-US" sz="1000" dirty="0">
                  <a:solidFill>
                    <a:schemeClr val="tx1"/>
                  </a:solidFill>
                  <a:latin typeface="Courier New" pitchFamily="49" charset="0"/>
                  <a:cs typeface="Courier New" pitchFamily="49" charset="0"/>
                </a:rPr>
                <a:t>set(h,'Fontsize',13);</a:t>
              </a:r>
            </a:p>
            <a:p>
              <a:pPr fontAlgn="auto">
                <a:spcBef>
                  <a:spcPts val="0"/>
                </a:spcBef>
                <a:spcAft>
                  <a:spcPts val="0"/>
                </a:spcAft>
                <a:defRPr/>
              </a:pPr>
              <a:r>
                <a:rPr lang="en-US" sz="1000" dirty="0">
                  <a:solidFill>
                    <a:schemeClr val="tx1"/>
                  </a:solidFill>
                  <a:latin typeface="Courier New" pitchFamily="49" charset="0"/>
                  <a:cs typeface="Courier New" pitchFamily="49" charset="0"/>
                </a:rPr>
                <a:t>h = </a:t>
              </a:r>
              <a:r>
                <a:rPr lang="en-US" sz="1000" dirty="0" err="1">
                  <a:solidFill>
                    <a:schemeClr val="tx1"/>
                  </a:solidFill>
                  <a:latin typeface="Courier New" pitchFamily="49" charset="0"/>
                  <a:cs typeface="Courier New" pitchFamily="49" charset="0"/>
                </a:rPr>
                <a:t>ylabel</a:t>
              </a:r>
              <a:r>
                <a:rPr lang="en-US" sz="1000" dirty="0">
                  <a:solidFill>
                    <a:schemeClr val="tx1"/>
                  </a:solidFill>
                  <a:latin typeface="Courier New" pitchFamily="49" charset="0"/>
                  <a:cs typeface="Courier New" pitchFamily="49" charset="0"/>
                </a:rPr>
                <a:t>('Noise magnitude (units)');</a:t>
              </a:r>
            </a:p>
            <a:p>
              <a:pPr fontAlgn="auto">
                <a:spcBef>
                  <a:spcPts val="0"/>
                </a:spcBef>
                <a:spcAft>
                  <a:spcPts val="0"/>
                </a:spcAft>
                <a:defRPr/>
              </a:pPr>
              <a:r>
                <a:rPr lang="en-US" sz="1000" dirty="0">
                  <a:solidFill>
                    <a:schemeClr val="tx1"/>
                  </a:solidFill>
                  <a:latin typeface="Courier New" pitchFamily="49" charset="0"/>
                  <a:cs typeface="Courier New" pitchFamily="49" charset="0"/>
                </a:rPr>
                <a:t>set(h,'Fontsize',13);</a:t>
              </a:r>
            </a:p>
            <a:p>
              <a:pPr fontAlgn="auto">
                <a:spcBef>
                  <a:spcPts val="0"/>
                </a:spcBef>
                <a:spcAft>
                  <a:spcPts val="0"/>
                </a:spcAft>
                <a:defRPr/>
              </a:pPr>
              <a:r>
                <a:rPr lang="en-US" sz="1000" dirty="0">
                  <a:solidFill>
                    <a:schemeClr val="tx1"/>
                  </a:solidFill>
                  <a:latin typeface="Courier New" pitchFamily="49" charset="0"/>
                  <a:cs typeface="Courier New" pitchFamily="49" charset="0"/>
                </a:rPr>
                <a:t>set(gca,'Fontsize',13);</a:t>
              </a:r>
            </a:p>
            <a:p>
              <a:pPr fontAlgn="auto">
                <a:spcBef>
                  <a:spcPts val="0"/>
                </a:spcBef>
                <a:spcAft>
                  <a:spcPts val="0"/>
                </a:spcAft>
                <a:defRPr/>
              </a:pPr>
              <a:r>
                <a:rPr lang="en-US" sz="1000" dirty="0">
                  <a:solidFill>
                    <a:schemeClr val="tx1"/>
                  </a:solidFill>
                  <a:latin typeface="Courier New" pitchFamily="49" charset="0"/>
                  <a:cs typeface="Courier New" pitchFamily="49" charset="0"/>
                </a:rPr>
                <a:t>grid on;</a:t>
              </a:r>
            </a:p>
          </p:txBody>
        </p:sp>
      </p:grpSp>
      <p:pic>
        <p:nvPicPr>
          <p:cNvPr id="1033" name="Picture 8"/>
          <p:cNvPicPr>
            <a:picLocks noChangeAspect="1"/>
          </p:cNvPicPr>
          <p:nvPr/>
        </p:nvPicPr>
        <p:blipFill>
          <a:blip r:embed="rId5" cstate="print">
            <a:extLst>
              <a:ext uri="{28A0092B-C50C-407E-A947-70E740481C1C}">
                <a14:useLocalDpi xmlns:a14="http://schemas.microsoft.com/office/drawing/2010/main" val="0"/>
              </a:ext>
            </a:extLst>
          </a:blip>
          <a:srcRect l="4597" t="10777" r="10953"/>
          <a:stretch>
            <a:fillRect/>
          </a:stretch>
        </p:blipFill>
        <p:spPr bwMode="auto">
          <a:xfrm>
            <a:off x="50800" y="1158875"/>
            <a:ext cx="3103563"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48025" y="766763"/>
            <a:ext cx="2713038" cy="2554287"/>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mn-lt"/>
              </a:rPr>
              <a:t>Random walk:</a:t>
            </a:r>
          </a:p>
          <a:p>
            <a:pPr marL="285750" indent="-285750" fontAlgn="auto">
              <a:spcBef>
                <a:spcPts val="0"/>
              </a:spcBef>
              <a:spcAft>
                <a:spcPts val="0"/>
              </a:spcAft>
              <a:buFont typeface="Arial"/>
              <a:buChar char="•"/>
              <a:defRPr/>
            </a:pPr>
            <a:r>
              <a:rPr lang="en-US" sz="1600" dirty="0">
                <a:latin typeface="+mn-lt"/>
              </a:rPr>
              <a:t>A random process consisting of a sequence of discrete steps of fixed length (N=0.05rad/sec).</a:t>
            </a:r>
            <a:br>
              <a:rPr lang="en-US" sz="1600" dirty="0">
                <a:latin typeface="+mn-lt"/>
              </a:rPr>
            </a:br>
            <a:endParaRPr lang="en-US" sz="1600" dirty="0">
              <a:latin typeface="+mn-lt"/>
            </a:endParaRPr>
          </a:p>
          <a:p>
            <a:pPr marL="285750" indent="-285750" fontAlgn="auto">
              <a:spcBef>
                <a:spcPts val="0"/>
              </a:spcBef>
              <a:spcAft>
                <a:spcPts val="0"/>
              </a:spcAft>
              <a:buFont typeface="Arial"/>
              <a:buChar char="•"/>
              <a:defRPr/>
            </a:pPr>
            <a:r>
              <a:rPr lang="en-US" sz="1600" dirty="0">
                <a:latin typeface="+mn-lt"/>
              </a:rPr>
              <a:t>Use </a:t>
            </a:r>
            <a:r>
              <a:rPr lang="en-US" sz="1600" b="1" i="1" dirty="0">
                <a:solidFill>
                  <a:srgbClr val="FF0000"/>
                </a:solidFill>
                <a:latin typeface="+mn-lt"/>
              </a:rPr>
              <a:t>white noise </a:t>
            </a:r>
            <a:r>
              <a:rPr lang="en-US" sz="1600" dirty="0">
                <a:latin typeface="+mn-lt"/>
              </a:rPr>
              <a:t>to determine when to ‘step’ (+ or – 0.05). </a:t>
            </a:r>
            <a:endParaRPr lang="en-US" sz="1600" b="1" i="1" dirty="0">
              <a:solidFill>
                <a:srgbClr val="FF0000"/>
              </a:solidFill>
              <a:latin typeface="+mn-lt"/>
            </a:endParaRPr>
          </a:p>
          <a:p>
            <a:pPr fontAlgn="auto">
              <a:spcBef>
                <a:spcPts val="0"/>
              </a:spcBef>
              <a:spcAft>
                <a:spcPts val="0"/>
              </a:spcAft>
              <a:defRPr/>
            </a:pPr>
            <a:endParaRPr lang="en-US" sz="1600" dirty="0">
              <a:latin typeface="+mn-lt"/>
            </a:endParaRPr>
          </a:p>
        </p:txBody>
      </p:sp>
      <p:cxnSp>
        <p:nvCxnSpPr>
          <p:cNvPr id="7" name="Straight Arrow Connector 6"/>
          <p:cNvCxnSpPr/>
          <p:nvPr/>
        </p:nvCxnSpPr>
        <p:spPr>
          <a:xfrm flipH="1">
            <a:off x="2641600" y="3413125"/>
            <a:ext cx="860425" cy="3524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36" name="TextBox 7"/>
          <p:cNvSpPr txBox="1">
            <a:spLocks noChangeArrowheads="1"/>
          </p:cNvSpPr>
          <p:nvPr/>
        </p:nvSpPr>
        <p:spPr bwMode="auto">
          <a:xfrm>
            <a:off x="3435350" y="4014788"/>
            <a:ext cx="2490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1400">
                <a:solidFill>
                  <a:srgbClr val="0000FF"/>
                </a:solidFill>
              </a:rPr>
              <a:t>Simulated random walk using MATLAB</a:t>
            </a:r>
          </a:p>
        </p:txBody>
      </p:sp>
      <p:graphicFrame>
        <p:nvGraphicFramePr>
          <p:cNvPr id="1027" name="Object 3"/>
          <p:cNvGraphicFramePr>
            <a:graphicFrameLocks noChangeAspect="1"/>
          </p:cNvGraphicFramePr>
          <p:nvPr>
            <p:extLst>
              <p:ext uri="{D42A27DB-BD31-4B8C-83A1-F6EECF244321}">
                <p14:modId xmlns:p14="http://schemas.microsoft.com/office/powerpoint/2010/main" val="3052818372"/>
              </p:ext>
            </p:extLst>
          </p:nvPr>
        </p:nvGraphicFramePr>
        <p:xfrm>
          <a:off x="3601860" y="3369780"/>
          <a:ext cx="1274940" cy="287820"/>
        </p:xfrm>
        <a:graphic>
          <a:graphicData uri="http://schemas.openxmlformats.org/presentationml/2006/ole">
            <mc:AlternateContent xmlns:mc="http://schemas.openxmlformats.org/markup-compatibility/2006">
              <mc:Choice xmlns:v="urn:schemas-microsoft-com:vml" Requires="v">
                <p:oleObj spid="_x0000_s74780" name="Equation" r:id="rId6" imgW="849960" imgH="191880" progId="Equation.3">
                  <p:embed/>
                </p:oleObj>
              </mc:Choice>
              <mc:Fallback>
                <p:oleObj name="Equation" r:id="rId6" imgW="849960" imgH="19188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1860" y="3369780"/>
                        <a:ext cx="1274940" cy="287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US" dirty="0">
                <a:latin typeface="+mj-lt"/>
              </a:rPr>
              <a:t>Simulating random walk noise</a:t>
            </a:r>
          </a:p>
        </p:txBody>
      </p:sp>
    </p:spTree>
    <p:extLst>
      <p:ext uri="{BB962C8B-B14F-4D97-AF65-F5344CB8AC3E}">
        <p14:creationId xmlns:p14="http://schemas.microsoft.com/office/powerpoint/2010/main" val="223838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is context-dependent</a:t>
            </a:r>
            <a:endParaRPr lang="en-US" dirty="0"/>
          </a:p>
        </p:txBody>
      </p:sp>
      <p:sp>
        <p:nvSpPr>
          <p:cNvPr id="4" name="Content Placeholder 3"/>
          <p:cNvSpPr>
            <a:spLocks noGrp="1"/>
          </p:cNvSpPr>
          <p:nvPr>
            <p:ph idx="1"/>
          </p:nvPr>
        </p:nvSpPr>
        <p:spPr/>
        <p:txBody>
          <a:bodyPr/>
          <a:lstStyle/>
          <a:p>
            <a:endParaRPr lang="en-US"/>
          </a:p>
        </p:txBody>
      </p:sp>
      <p:sp>
        <p:nvSpPr>
          <p:cNvPr id="6" name="Rectangle 5"/>
          <p:cNvSpPr/>
          <p:nvPr/>
        </p:nvSpPr>
        <p:spPr>
          <a:xfrm rot="5400000">
            <a:off x="7741183" y="1846409"/>
            <a:ext cx="2457724"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WHAT  IS  NOISE?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pic>
        <p:nvPicPr>
          <p:cNvPr id="2053" name="Picture 5" descr="http://i344.photobucket.com/albums/p360/benlovedrumming/drummer_cartoo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3810000"/>
            <a:ext cx="304800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artisticPencilGrayscale/>
                    </a14:imgEffect>
                    <a14:imgEffect>
                      <a14:saturation sat="20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5269173" y="3876096"/>
            <a:ext cx="3281149"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14600" y="1219200"/>
            <a:ext cx="4152331" cy="175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90600" y="3206076"/>
            <a:ext cx="2895600" cy="4515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2">
                    <a:lumMod val="50000"/>
                  </a:schemeClr>
                </a:solidFill>
                <a:latin typeface="Calibri" pitchFamily="34" charset="0"/>
              </a:rPr>
              <a:t>MUSIC/SIGNAL</a:t>
            </a:r>
            <a:endParaRPr lang="en-US" b="1" dirty="0">
              <a:solidFill>
                <a:schemeClr val="tx2">
                  <a:lumMod val="50000"/>
                </a:schemeClr>
              </a:solidFill>
              <a:latin typeface="Calibri" pitchFamily="34" charset="0"/>
            </a:endParaRPr>
          </a:p>
        </p:txBody>
      </p:sp>
      <p:sp>
        <p:nvSpPr>
          <p:cNvPr id="12" name="Rounded Rectangle 11"/>
          <p:cNvSpPr/>
          <p:nvPr/>
        </p:nvSpPr>
        <p:spPr>
          <a:xfrm>
            <a:off x="5461947" y="3206076"/>
            <a:ext cx="2895600" cy="4515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2">
                    <a:lumMod val="50000"/>
                  </a:schemeClr>
                </a:solidFill>
                <a:latin typeface="Calibri" pitchFamily="34" charset="0"/>
              </a:rPr>
              <a:t>NOISE</a:t>
            </a:r>
            <a:endParaRPr lang="en-US" b="1" dirty="0">
              <a:solidFill>
                <a:schemeClr val="tx2">
                  <a:lumMod val="50000"/>
                </a:schemeClr>
              </a:solidFill>
              <a:latin typeface="Calibri" pitchFamily="34" charset="0"/>
            </a:endParaRPr>
          </a:p>
        </p:txBody>
      </p:sp>
      <p:sp>
        <p:nvSpPr>
          <p:cNvPr id="5" name="TextBox 4"/>
          <p:cNvSpPr txBox="1"/>
          <p:nvPr/>
        </p:nvSpPr>
        <p:spPr>
          <a:xfrm>
            <a:off x="4369274" y="3247172"/>
            <a:ext cx="609600" cy="369332"/>
          </a:xfrm>
          <a:prstGeom prst="rect">
            <a:avLst/>
          </a:prstGeom>
          <a:noFill/>
        </p:spPr>
        <p:txBody>
          <a:bodyPr wrap="square" rtlCol="0">
            <a:spAutoFit/>
          </a:bodyPr>
          <a:lstStyle/>
          <a:p>
            <a:r>
              <a:rPr lang="en-US" b="1" dirty="0" smtClean="0">
                <a:solidFill>
                  <a:schemeClr val="accent1">
                    <a:lumMod val="50000"/>
                  </a:schemeClr>
                </a:solidFill>
                <a:latin typeface="Calibri" pitchFamily="34" charset="0"/>
              </a:rPr>
              <a:t>OR</a:t>
            </a:r>
            <a:endParaRPr lang="en-US" b="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7965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 name="Object 3"/>
          <p:cNvGraphicFramePr>
            <a:graphicFrameLocks noChangeAspect="1"/>
          </p:cNvGraphicFramePr>
          <p:nvPr/>
        </p:nvGraphicFramePr>
        <p:xfrm>
          <a:off x="3124200" y="1308100"/>
          <a:ext cx="2211388" cy="1003300"/>
        </p:xfrm>
        <a:graphic>
          <a:graphicData uri="http://schemas.openxmlformats.org/presentationml/2006/ole">
            <mc:AlternateContent xmlns:mc="http://schemas.openxmlformats.org/markup-compatibility/2006">
              <mc:Choice xmlns:v="urn:schemas-microsoft-com:vml" Requires="v">
                <p:oleObj spid="_x0000_s78934" name="Equation" r:id="rId4" imgW="901440" imgH="431640" progId="Equation.3">
                  <p:embed/>
                </p:oleObj>
              </mc:Choice>
              <mc:Fallback>
                <p:oleObj name="Equation" r:id="rId4" imgW="9014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308100"/>
                        <a:ext cx="2211388"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0" name="Text Box 12"/>
          <p:cNvSpPr txBox="1">
            <a:spLocks noChangeArrowheads="1"/>
          </p:cNvSpPr>
          <p:nvPr/>
        </p:nvSpPr>
        <p:spPr bwMode="auto">
          <a:xfrm>
            <a:off x="1006475" y="989013"/>
            <a:ext cx="7583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defTabSz="914400">
              <a:spcBef>
                <a:spcPct val="50000"/>
              </a:spcBef>
            </a:pPr>
            <a:r>
              <a:rPr lang="en-US" sz="1600"/>
              <a:t>A first-order Gauss-Markov process is typically used as an approximation</a:t>
            </a:r>
          </a:p>
        </p:txBody>
      </p:sp>
      <p:sp>
        <p:nvSpPr>
          <p:cNvPr id="2061" name="Text Box 13"/>
          <p:cNvSpPr txBox="1">
            <a:spLocks noChangeArrowheads="1"/>
          </p:cNvSpPr>
          <p:nvPr/>
        </p:nvSpPr>
        <p:spPr bwMode="auto">
          <a:xfrm>
            <a:off x="1006475" y="2303463"/>
            <a:ext cx="7583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Calibri" pitchFamily="34" charset="0"/>
              </a:rPr>
              <a:t>Here         is the correlation time which can be obtained from the auto-correlation plot     and</a:t>
            </a:r>
          </a:p>
        </p:txBody>
      </p:sp>
      <p:graphicFrame>
        <p:nvGraphicFramePr>
          <p:cNvPr id="2062" name="Object 14"/>
          <p:cNvGraphicFramePr>
            <a:graphicFrameLocks noChangeAspect="1"/>
          </p:cNvGraphicFramePr>
          <p:nvPr/>
        </p:nvGraphicFramePr>
        <p:xfrm>
          <a:off x="1601788" y="2316163"/>
          <a:ext cx="266700" cy="369887"/>
        </p:xfrm>
        <a:graphic>
          <a:graphicData uri="http://schemas.openxmlformats.org/presentationml/2006/ole">
            <mc:AlternateContent xmlns:mc="http://schemas.openxmlformats.org/markup-compatibility/2006">
              <mc:Choice xmlns:v="urn:schemas-microsoft-com:vml" Requires="v">
                <p:oleObj spid="_x0000_s78935" name="Equation" r:id="rId6" imgW="165028" imgH="228501" progId="Equation.3">
                  <p:embed/>
                </p:oleObj>
              </mc:Choice>
              <mc:Fallback>
                <p:oleObj name="Equation" r:id="rId6" imgW="16502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788" y="2316163"/>
                        <a:ext cx="2667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4" name="Object 16"/>
          <p:cNvGraphicFramePr>
            <a:graphicFrameLocks noChangeAspect="1"/>
          </p:cNvGraphicFramePr>
          <p:nvPr/>
        </p:nvGraphicFramePr>
        <p:xfrm>
          <a:off x="2392363" y="2786063"/>
          <a:ext cx="1752600" cy="1003300"/>
        </p:xfrm>
        <a:graphic>
          <a:graphicData uri="http://schemas.openxmlformats.org/presentationml/2006/ole">
            <mc:AlternateContent xmlns:mc="http://schemas.openxmlformats.org/markup-compatibility/2006">
              <mc:Choice xmlns:v="urn:schemas-microsoft-com:vml" Requires="v">
                <p:oleObj spid="_x0000_s78936" name="Equation" r:id="rId8" imgW="710891" imgH="431613" progId="Equation.3">
                  <p:embed/>
                </p:oleObj>
              </mc:Choice>
              <mc:Fallback>
                <p:oleObj name="Equation" r:id="rId8" imgW="710891"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2363" y="2786063"/>
                        <a:ext cx="175260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5" name="Object 17"/>
          <p:cNvGraphicFramePr>
            <a:graphicFrameLocks noChangeAspect="1"/>
          </p:cNvGraphicFramePr>
          <p:nvPr/>
        </p:nvGraphicFramePr>
        <p:xfrm>
          <a:off x="4552950" y="3022600"/>
          <a:ext cx="1314450" cy="471488"/>
        </p:xfrm>
        <a:graphic>
          <a:graphicData uri="http://schemas.openxmlformats.org/presentationml/2006/ole">
            <mc:AlternateContent xmlns:mc="http://schemas.openxmlformats.org/markup-compatibility/2006">
              <mc:Choice xmlns:v="urn:schemas-microsoft-com:vml" Requires="v">
                <p:oleObj spid="_x0000_s78937" name="Equation" r:id="rId10" imgW="533169" imgH="203112" progId="Equation.3">
                  <p:embed/>
                </p:oleObj>
              </mc:Choice>
              <mc:Fallback>
                <p:oleObj name="Equation" r:id="rId10" imgW="533169"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2950" y="3022600"/>
                        <a:ext cx="13144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6" name="Text Box 18"/>
          <p:cNvSpPr txBox="1">
            <a:spLocks noChangeArrowheads="1"/>
          </p:cNvSpPr>
          <p:nvPr/>
        </p:nvSpPr>
        <p:spPr bwMode="auto">
          <a:xfrm>
            <a:off x="1158875" y="3789363"/>
            <a:ext cx="75834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Calibri" pitchFamily="34" charset="0"/>
              </a:rPr>
              <a:t>  is unit white noise that drives the bias, and       is the flicker noise parameter. </a:t>
            </a:r>
          </a:p>
        </p:txBody>
      </p:sp>
      <p:graphicFrame>
        <p:nvGraphicFramePr>
          <p:cNvPr id="2067" name="Object 19"/>
          <p:cNvGraphicFramePr>
            <a:graphicFrameLocks noChangeAspect="1"/>
          </p:cNvGraphicFramePr>
          <p:nvPr/>
        </p:nvGraphicFramePr>
        <p:xfrm>
          <a:off x="4875213" y="3789363"/>
          <a:ext cx="260350" cy="280987"/>
        </p:xfrm>
        <a:graphic>
          <a:graphicData uri="http://schemas.openxmlformats.org/presentationml/2006/ole">
            <mc:AlternateContent xmlns:mc="http://schemas.openxmlformats.org/markup-compatibility/2006">
              <mc:Choice xmlns:v="urn:schemas-microsoft-com:vml" Requires="v">
                <p:oleObj spid="_x0000_s78938" name="Equation" r:id="rId12" imgW="152268" imgH="164957" progId="Equation.3">
                  <p:embed/>
                </p:oleObj>
              </mc:Choice>
              <mc:Fallback>
                <p:oleObj name="Equation" r:id="rId12" imgW="152268"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5213" y="3789363"/>
                        <a:ext cx="26035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8" name="Object 20"/>
          <p:cNvGraphicFramePr>
            <a:graphicFrameLocks noChangeAspect="1"/>
          </p:cNvGraphicFramePr>
          <p:nvPr>
            <p:extLst>
              <p:ext uri="{D42A27DB-BD31-4B8C-83A1-F6EECF244321}">
                <p14:modId xmlns:p14="http://schemas.microsoft.com/office/powerpoint/2010/main" val="512432072"/>
              </p:ext>
            </p:extLst>
          </p:nvPr>
        </p:nvGraphicFramePr>
        <p:xfrm>
          <a:off x="1031081" y="3831690"/>
          <a:ext cx="255588" cy="280987"/>
        </p:xfrm>
        <a:graphic>
          <a:graphicData uri="http://schemas.openxmlformats.org/presentationml/2006/ole">
            <mc:AlternateContent xmlns:mc="http://schemas.openxmlformats.org/markup-compatibility/2006">
              <mc:Choice xmlns:v="urn:schemas-microsoft-com:vml" Requires="v">
                <p:oleObj spid="_x0000_s78939" name="Equation" r:id="rId14" imgW="126835" imgH="139518" progId="Equation.3">
                  <p:embed/>
                </p:oleObj>
              </mc:Choice>
              <mc:Fallback>
                <p:oleObj name="Equation" r:id="rId14" imgW="126835" imgH="139518"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081" y="3831690"/>
                        <a:ext cx="25558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p:txBody>
          <a:bodyPr/>
          <a:lstStyle/>
          <a:p>
            <a:r>
              <a:rPr lang="en-US" dirty="0">
                <a:latin typeface="+mj-lt"/>
              </a:rPr>
              <a:t>Simulating bias instability drift</a:t>
            </a:r>
          </a:p>
        </p:txBody>
      </p:sp>
    </p:spTree>
    <p:extLst>
      <p:ext uri="{BB962C8B-B14F-4D97-AF65-F5344CB8AC3E}">
        <p14:creationId xmlns:p14="http://schemas.microsoft.com/office/powerpoint/2010/main" val="30539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3" name="Object 5"/>
          <p:cNvGraphicFramePr>
            <a:graphicFrameLocks noChangeAspect="1"/>
          </p:cNvGraphicFramePr>
          <p:nvPr/>
        </p:nvGraphicFramePr>
        <p:xfrm>
          <a:off x="3316288" y="876300"/>
          <a:ext cx="2219325" cy="1003300"/>
        </p:xfrm>
        <a:graphic>
          <a:graphicData uri="http://schemas.openxmlformats.org/presentationml/2006/ole">
            <mc:AlternateContent xmlns:mc="http://schemas.openxmlformats.org/markup-compatibility/2006">
              <mc:Choice xmlns:v="urn:schemas-microsoft-com:vml" Requires="v">
                <p:oleObj spid="_x0000_s76828" name="Equation" r:id="rId4" imgW="901440" imgH="431640" progId="Equation.3">
                  <p:embed/>
                </p:oleObj>
              </mc:Choice>
              <mc:Fallback>
                <p:oleObj name="Equation" r:id="rId4" imgW="90144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288" y="876300"/>
                        <a:ext cx="2219325"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9"/>
          <p:cNvGrpSpPr>
            <a:grpSpLocks/>
          </p:cNvGrpSpPr>
          <p:nvPr/>
        </p:nvGrpSpPr>
        <p:grpSpPr bwMode="auto">
          <a:xfrm>
            <a:off x="5486400" y="2384425"/>
            <a:ext cx="3657600" cy="3467100"/>
            <a:chOff x="5087256" y="2895600"/>
            <a:chExt cx="3657600" cy="3467100"/>
          </a:xfrm>
        </p:grpSpPr>
        <p:sp>
          <p:nvSpPr>
            <p:cNvPr id="11" name="Rectangle 10"/>
            <p:cNvSpPr/>
            <p:nvPr/>
          </p:nvSpPr>
          <p:spPr>
            <a:xfrm>
              <a:off x="5087256" y="2895600"/>
              <a:ext cx="3657600"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tx1">
                      <a:lumMod val="75000"/>
                      <a:lumOff val="25000"/>
                    </a:schemeClr>
                  </a:solidFill>
                </a:rPr>
                <a:t>MATLAB code</a:t>
              </a:r>
            </a:p>
          </p:txBody>
        </p:sp>
        <p:sp>
          <p:nvSpPr>
            <p:cNvPr id="12" name="Rectangle 11"/>
            <p:cNvSpPr/>
            <p:nvPr/>
          </p:nvSpPr>
          <p:spPr>
            <a:xfrm>
              <a:off x="5087256" y="3352800"/>
              <a:ext cx="3657600" cy="3009900"/>
            </a:xfrm>
            <a:prstGeom prst="rect">
              <a:avLst/>
            </a:prstGeom>
            <a:solidFill>
              <a:schemeClr val="bg1">
                <a:lumMod val="9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000" dirty="0">
                  <a:solidFill>
                    <a:schemeClr val="tx1"/>
                  </a:solidFill>
                  <a:latin typeface="Courier New" pitchFamily="49" charset="0"/>
                  <a:cs typeface="Courier New" pitchFamily="49" charset="0"/>
                </a:rPr>
                <a:t>%% Bias drift</a:t>
              </a:r>
            </a:p>
            <a:p>
              <a:pPr fontAlgn="auto">
                <a:spcBef>
                  <a:spcPts val="0"/>
                </a:spcBef>
                <a:spcAft>
                  <a:spcPts val="0"/>
                </a:spcAft>
                <a:defRPr/>
              </a:pP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b(1) = 0;</a:t>
              </a:r>
            </a:p>
            <a:p>
              <a:pPr fontAlgn="auto">
                <a:spcBef>
                  <a:spcPts val="0"/>
                </a:spcBef>
                <a:spcAft>
                  <a:spcPts val="0"/>
                </a:spcAft>
                <a:defRPr/>
              </a:pPr>
              <a:r>
                <a:rPr lang="en-US" sz="1000" dirty="0" err="1">
                  <a:solidFill>
                    <a:schemeClr val="tx1"/>
                  </a:solidFill>
                  <a:latin typeface="Courier New" pitchFamily="49" charset="0"/>
                  <a:cs typeface="Courier New" pitchFamily="49" charset="0"/>
                </a:rPr>
                <a:t>Tc</a:t>
              </a:r>
              <a:r>
                <a:rPr lang="en-US" sz="1000" dirty="0">
                  <a:solidFill>
                    <a:schemeClr val="tx1"/>
                  </a:solidFill>
                  <a:latin typeface="Courier New" pitchFamily="49" charset="0"/>
                  <a:cs typeface="Courier New" pitchFamily="49" charset="0"/>
                </a:rPr>
                <a:t> = 1000;</a:t>
              </a:r>
            </a:p>
            <a:p>
              <a:pPr fontAlgn="auto">
                <a:spcBef>
                  <a:spcPts val="0"/>
                </a:spcBef>
                <a:spcAft>
                  <a:spcPts val="0"/>
                </a:spcAft>
                <a:defRPr/>
              </a:pPr>
              <a:r>
                <a:rPr lang="en-US" sz="1000" dirty="0">
                  <a:solidFill>
                    <a:schemeClr val="tx1"/>
                  </a:solidFill>
                  <a:latin typeface="Courier New" pitchFamily="49" charset="0"/>
                  <a:cs typeface="Courier New" pitchFamily="49" charset="0"/>
                </a:rPr>
                <a:t>N = 10000;</a:t>
              </a:r>
            </a:p>
            <a:p>
              <a:pPr fontAlgn="auto">
                <a:spcBef>
                  <a:spcPts val="0"/>
                </a:spcBef>
                <a:spcAft>
                  <a:spcPts val="0"/>
                </a:spcAft>
                <a:defRPr/>
              </a:pPr>
              <a:endParaRPr lang="en-US" sz="1000" dirty="0">
                <a:solidFill>
                  <a:schemeClr val="tx1"/>
                </a:solidFill>
                <a:latin typeface="Courier New" pitchFamily="49" charset="0"/>
                <a:cs typeface="Courier New" pitchFamily="49" charset="0"/>
              </a:endParaRPr>
            </a:p>
            <a:p>
              <a:pPr fontAlgn="auto">
                <a:spcBef>
                  <a:spcPts val="0"/>
                </a:spcBef>
                <a:spcAft>
                  <a:spcPts val="0"/>
                </a:spcAft>
                <a:defRPr/>
              </a:pPr>
              <a:r>
                <a:rPr lang="en-US" sz="1000" dirty="0">
                  <a:solidFill>
                    <a:schemeClr val="tx1"/>
                  </a:solidFill>
                  <a:latin typeface="Courier New" pitchFamily="49" charset="0"/>
                  <a:cs typeface="Courier New" pitchFamily="49" charset="0"/>
                </a:rPr>
                <a:t>for(</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 = 2:1:N)</a:t>
              </a:r>
            </a:p>
            <a:p>
              <a:pPr fontAlgn="auto">
                <a:spcBef>
                  <a:spcPts val="0"/>
                </a:spcBef>
                <a:spcAft>
                  <a:spcPts val="0"/>
                </a:spcAft>
                <a:defRPr/>
              </a:pPr>
              <a:r>
                <a:rPr lang="en-US" sz="1000" dirty="0">
                  <a:solidFill>
                    <a:schemeClr val="tx1"/>
                  </a:solidFill>
                  <a:latin typeface="Courier New" pitchFamily="49" charset="0"/>
                  <a:cs typeface="Courier New" pitchFamily="49" charset="0"/>
                </a:rPr>
                <a:t>    </a:t>
              </a:r>
              <a:r>
                <a:rPr lang="en-US" sz="1000" dirty="0" err="1">
                  <a:solidFill>
                    <a:schemeClr val="tx1"/>
                  </a:solidFill>
                  <a:latin typeface="Courier New" pitchFamily="49" charset="0"/>
                  <a:cs typeface="Courier New" pitchFamily="49" charset="0"/>
                </a:rPr>
                <a:t>bdot</a:t>
              </a:r>
              <a:r>
                <a:rPr lang="en-US" sz="1000" dirty="0">
                  <a:solidFill>
                    <a:schemeClr val="tx1"/>
                  </a:solidFill>
                  <a:latin typeface="Courier New" pitchFamily="49" charset="0"/>
                  <a:cs typeface="Courier New" pitchFamily="49" charset="0"/>
                </a:rPr>
                <a:t>(</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 = (-1/</a:t>
              </a:r>
              <a:r>
                <a:rPr lang="en-US" sz="1000" dirty="0" err="1">
                  <a:solidFill>
                    <a:schemeClr val="tx1"/>
                  </a:solidFill>
                  <a:latin typeface="Courier New" pitchFamily="49" charset="0"/>
                  <a:cs typeface="Courier New" pitchFamily="49" charset="0"/>
                </a:rPr>
                <a:t>Tc</a:t>
              </a:r>
              <a:r>
                <a:rPr lang="en-US" sz="1000" dirty="0">
                  <a:solidFill>
                    <a:schemeClr val="tx1"/>
                  </a:solidFill>
                  <a:latin typeface="Courier New" pitchFamily="49" charset="0"/>
                  <a:cs typeface="Courier New" pitchFamily="49" charset="0"/>
                </a:rPr>
                <a:t>)*b(i-1) + 0.01*</a:t>
              </a:r>
              <a:r>
                <a:rPr lang="en-US" sz="1000" dirty="0" err="1">
                  <a:solidFill>
                    <a:schemeClr val="tx1"/>
                  </a:solidFill>
                  <a:latin typeface="Courier New" pitchFamily="49" charset="0"/>
                  <a:cs typeface="Courier New" pitchFamily="49" charset="0"/>
                </a:rPr>
                <a:t>randn</a:t>
              </a:r>
              <a:r>
                <a:rPr lang="en-US" sz="1000" dirty="0">
                  <a:solidFill>
                    <a:schemeClr val="tx1"/>
                  </a:solidFill>
                  <a:latin typeface="Courier New" pitchFamily="49" charset="0"/>
                  <a:cs typeface="Courier New" pitchFamily="49" charset="0"/>
                </a:rPr>
                <a:t>(1);</a:t>
              </a:r>
            </a:p>
            <a:p>
              <a:pPr fontAlgn="auto">
                <a:spcBef>
                  <a:spcPts val="0"/>
                </a:spcBef>
                <a:spcAft>
                  <a:spcPts val="0"/>
                </a:spcAft>
                <a:defRPr/>
              </a:pPr>
              <a:r>
                <a:rPr lang="en-US" sz="1000" dirty="0">
                  <a:solidFill>
                    <a:schemeClr val="tx1"/>
                  </a:solidFill>
                  <a:latin typeface="Courier New" pitchFamily="49" charset="0"/>
                  <a:cs typeface="Courier New" pitchFamily="49" charset="0"/>
                </a:rPr>
                <a:t>    b(</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 = b(i-1) + </a:t>
              </a:r>
              <a:r>
                <a:rPr lang="en-US" sz="1000" dirty="0" err="1">
                  <a:solidFill>
                    <a:schemeClr val="tx1"/>
                  </a:solidFill>
                  <a:latin typeface="Courier New" pitchFamily="49" charset="0"/>
                  <a:cs typeface="Courier New" pitchFamily="49" charset="0"/>
                </a:rPr>
                <a:t>bdot</a:t>
              </a:r>
              <a:r>
                <a:rPr lang="en-US" sz="1000" dirty="0">
                  <a:solidFill>
                    <a:schemeClr val="tx1"/>
                  </a:solidFill>
                  <a:latin typeface="Courier New" pitchFamily="49" charset="0"/>
                  <a:cs typeface="Courier New" pitchFamily="49" charset="0"/>
                </a:rPr>
                <a:t>(</a:t>
              </a:r>
              <a:r>
                <a:rPr lang="en-US" sz="1000" dirty="0" err="1">
                  <a:solidFill>
                    <a:schemeClr val="tx1"/>
                  </a:solidFill>
                  <a:latin typeface="Courier New" pitchFamily="49" charset="0"/>
                  <a:cs typeface="Courier New" pitchFamily="49" charset="0"/>
                </a:rPr>
                <a:t>i</a:t>
              </a:r>
              <a:r>
                <a:rPr lang="en-US" sz="1000" dirty="0">
                  <a:solidFill>
                    <a:schemeClr val="tx1"/>
                  </a:solidFill>
                  <a:latin typeface="Courier New" pitchFamily="49" charset="0"/>
                  <a:cs typeface="Courier New" pitchFamily="49" charset="0"/>
                </a:rPr>
                <a:t>);</a:t>
              </a:r>
            </a:p>
            <a:p>
              <a:pPr fontAlgn="auto">
                <a:spcBef>
                  <a:spcPts val="0"/>
                </a:spcBef>
                <a:spcAft>
                  <a:spcPts val="0"/>
                </a:spcAft>
                <a:defRPr/>
              </a:pPr>
              <a:r>
                <a:rPr lang="en-US" sz="1000" dirty="0">
                  <a:solidFill>
                    <a:schemeClr val="tx1"/>
                  </a:solidFill>
                  <a:latin typeface="Courier New" pitchFamily="49" charset="0"/>
                  <a:cs typeface="Courier New" pitchFamily="49" charset="0"/>
                </a:rPr>
                <a:t>end</a:t>
              </a:r>
            </a:p>
            <a:p>
              <a:pPr fontAlgn="auto">
                <a:spcBef>
                  <a:spcPts val="0"/>
                </a:spcBef>
                <a:spcAft>
                  <a:spcPts val="0"/>
                </a:spcAft>
                <a:defRPr/>
              </a:pPr>
              <a:r>
                <a:rPr lang="en-US" sz="1000" dirty="0">
                  <a:solidFill>
                    <a:schemeClr val="tx1"/>
                  </a:solidFill>
                  <a:latin typeface="Courier New" pitchFamily="49" charset="0"/>
                  <a:cs typeface="Courier New" pitchFamily="49" charset="0"/>
                </a:rPr>
                <a:t>t = </a:t>
              </a:r>
              <a:r>
                <a:rPr lang="en-US" sz="1000" dirty="0" err="1">
                  <a:solidFill>
                    <a:schemeClr val="tx1"/>
                  </a:solidFill>
                  <a:latin typeface="Courier New" pitchFamily="49" charset="0"/>
                  <a:cs typeface="Courier New" pitchFamily="49" charset="0"/>
                </a:rPr>
                <a:t>linspace</a:t>
              </a:r>
              <a:r>
                <a:rPr lang="en-US" sz="1000" dirty="0">
                  <a:solidFill>
                    <a:schemeClr val="tx1"/>
                  </a:solidFill>
                  <a:latin typeface="Courier New" pitchFamily="49" charset="0"/>
                  <a:cs typeface="Courier New" pitchFamily="49" charset="0"/>
                </a:rPr>
                <a:t>(0,N,N);</a:t>
              </a:r>
            </a:p>
            <a:p>
              <a:pPr fontAlgn="auto">
                <a:spcBef>
                  <a:spcPts val="0"/>
                </a:spcBef>
                <a:spcAft>
                  <a:spcPts val="0"/>
                </a:spcAft>
                <a:defRPr/>
              </a:pPr>
              <a:r>
                <a:rPr lang="en-US" sz="1000" dirty="0">
                  <a:solidFill>
                    <a:schemeClr val="tx1"/>
                  </a:solidFill>
                  <a:latin typeface="Courier New" pitchFamily="49" charset="0"/>
                  <a:cs typeface="Courier New" pitchFamily="49" charset="0"/>
                </a:rPr>
                <a:t>plot(t,b,'Linewidth',3);</a:t>
              </a:r>
            </a:p>
            <a:p>
              <a:pPr fontAlgn="auto">
                <a:spcBef>
                  <a:spcPts val="0"/>
                </a:spcBef>
                <a:spcAft>
                  <a:spcPts val="0"/>
                </a:spcAft>
                <a:defRPr/>
              </a:pPr>
              <a:r>
                <a:rPr lang="en-US" sz="1000" dirty="0">
                  <a:solidFill>
                    <a:schemeClr val="tx1"/>
                  </a:solidFill>
                  <a:latin typeface="Courier New" pitchFamily="49" charset="0"/>
                  <a:cs typeface="Courier New" pitchFamily="49" charset="0"/>
                </a:rPr>
                <a:t>h = </a:t>
              </a:r>
              <a:r>
                <a:rPr lang="en-US" sz="1000" dirty="0" err="1">
                  <a:solidFill>
                    <a:schemeClr val="tx1"/>
                  </a:solidFill>
                  <a:latin typeface="Courier New" pitchFamily="49" charset="0"/>
                  <a:cs typeface="Courier New" pitchFamily="49" charset="0"/>
                </a:rPr>
                <a:t>xlabel</a:t>
              </a:r>
              <a:r>
                <a:rPr lang="en-US" sz="1000" dirty="0">
                  <a:solidFill>
                    <a:schemeClr val="tx1"/>
                  </a:solidFill>
                  <a:latin typeface="Courier New" pitchFamily="49" charset="0"/>
                  <a:cs typeface="Courier New" pitchFamily="49" charset="0"/>
                </a:rPr>
                <a:t>('Time (sec)');</a:t>
              </a:r>
            </a:p>
            <a:p>
              <a:pPr fontAlgn="auto">
                <a:spcBef>
                  <a:spcPts val="0"/>
                </a:spcBef>
                <a:spcAft>
                  <a:spcPts val="0"/>
                </a:spcAft>
                <a:defRPr/>
              </a:pPr>
              <a:r>
                <a:rPr lang="en-US" sz="1000" dirty="0">
                  <a:solidFill>
                    <a:schemeClr val="tx1"/>
                  </a:solidFill>
                  <a:latin typeface="Courier New" pitchFamily="49" charset="0"/>
                  <a:cs typeface="Courier New" pitchFamily="49" charset="0"/>
                </a:rPr>
                <a:t>set(h,'Fontsize',13);</a:t>
              </a:r>
            </a:p>
            <a:p>
              <a:pPr fontAlgn="auto">
                <a:spcBef>
                  <a:spcPts val="0"/>
                </a:spcBef>
                <a:spcAft>
                  <a:spcPts val="0"/>
                </a:spcAft>
                <a:defRPr/>
              </a:pPr>
              <a:r>
                <a:rPr lang="en-US" sz="1000" dirty="0">
                  <a:solidFill>
                    <a:schemeClr val="tx1"/>
                  </a:solidFill>
                  <a:latin typeface="Courier New" pitchFamily="49" charset="0"/>
                  <a:cs typeface="Courier New" pitchFamily="49" charset="0"/>
                </a:rPr>
                <a:t>h = </a:t>
              </a:r>
              <a:r>
                <a:rPr lang="en-US" sz="1000" dirty="0" err="1">
                  <a:solidFill>
                    <a:schemeClr val="tx1"/>
                  </a:solidFill>
                  <a:latin typeface="Courier New" pitchFamily="49" charset="0"/>
                  <a:cs typeface="Courier New" pitchFamily="49" charset="0"/>
                </a:rPr>
                <a:t>ylabel</a:t>
              </a:r>
              <a:r>
                <a:rPr lang="en-US" sz="1000" dirty="0">
                  <a:solidFill>
                    <a:schemeClr val="tx1"/>
                  </a:solidFill>
                  <a:latin typeface="Courier New" pitchFamily="49" charset="0"/>
                  <a:cs typeface="Courier New" pitchFamily="49" charset="0"/>
                </a:rPr>
                <a:t>('Noise magnitude (units)');</a:t>
              </a:r>
            </a:p>
            <a:p>
              <a:pPr fontAlgn="auto">
                <a:spcBef>
                  <a:spcPts val="0"/>
                </a:spcBef>
                <a:spcAft>
                  <a:spcPts val="0"/>
                </a:spcAft>
                <a:defRPr/>
              </a:pPr>
              <a:r>
                <a:rPr lang="en-US" sz="1000" dirty="0">
                  <a:solidFill>
                    <a:schemeClr val="tx1"/>
                  </a:solidFill>
                  <a:latin typeface="Courier New" pitchFamily="49" charset="0"/>
                  <a:cs typeface="Courier New" pitchFamily="49" charset="0"/>
                </a:rPr>
                <a:t>set(h,'Fontsize',13);</a:t>
              </a:r>
            </a:p>
            <a:p>
              <a:pPr fontAlgn="auto">
                <a:spcBef>
                  <a:spcPts val="0"/>
                </a:spcBef>
                <a:spcAft>
                  <a:spcPts val="0"/>
                </a:spcAft>
                <a:defRPr/>
              </a:pPr>
              <a:r>
                <a:rPr lang="en-US" sz="1000" dirty="0">
                  <a:solidFill>
                    <a:schemeClr val="tx1"/>
                  </a:solidFill>
                  <a:latin typeface="Courier New" pitchFamily="49" charset="0"/>
                  <a:cs typeface="Courier New" pitchFamily="49" charset="0"/>
                </a:rPr>
                <a:t>set(gca,'Fontsize',13);</a:t>
              </a:r>
            </a:p>
            <a:p>
              <a:pPr fontAlgn="auto">
                <a:spcBef>
                  <a:spcPts val="0"/>
                </a:spcBef>
                <a:spcAft>
                  <a:spcPts val="0"/>
                </a:spcAft>
                <a:defRPr/>
              </a:pPr>
              <a:r>
                <a:rPr lang="en-US" sz="1000" dirty="0">
                  <a:solidFill>
                    <a:schemeClr val="tx1"/>
                  </a:solidFill>
                  <a:latin typeface="Courier New" pitchFamily="49" charset="0"/>
                  <a:cs typeface="Courier New" pitchFamily="49" charset="0"/>
                </a:rPr>
                <a:t>grid on;</a:t>
              </a:r>
            </a:p>
          </p:txBody>
        </p:sp>
      </p:grpSp>
      <p:pic>
        <p:nvPicPr>
          <p:cNvPr id="1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238" y="2149475"/>
            <a:ext cx="53641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7"/>
          <p:cNvSpPr txBox="1">
            <a:spLocks noChangeArrowheads="1"/>
          </p:cNvSpPr>
          <p:nvPr/>
        </p:nvSpPr>
        <p:spPr bwMode="auto">
          <a:xfrm>
            <a:off x="990600" y="1998481"/>
            <a:ext cx="3738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1400" dirty="0">
                <a:solidFill>
                  <a:srgbClr val="0000FF"/>
                </a:solidFill>
              </a:rPr>
              <a:t>Simulated bias instability drift using MATLAB</a:t>
            </a:r>
          </a:p>
        </p:txBody>
      </p:sp>
      <p:sp>
        <p:nvSpPr>
          <p:cNvPr id="7" name="Title 6"/>
          <p:cNvSpPr>
            <a:spLocks noGrp="1"/>
          </p:cNvSpPr>
          <p:nvPr>
            <p:ph type="title"/>
          </p:nvPr>
        </p:nvSpPr>
        <p:spPr/>
        <p:txBody>
          <a:bodyPr/>
          <a:lstStyle/>
          <a:p>
            <a:r>
              <a:rPr lang="en-US" dirty="0">
                <a:latin typeface="+mj-lt"/>
              </a:rPr>
              <a:t>Simulating bias instability drift</a:t>
            </a:r>
          </a:p>
        </p:txBody>
      </p:sp>
    </p:spTree>
    <p:extLst>
      <p:ext uri="{BB962C8B-B14F-4D97-AF65-F5344CB8AC3E}">
        <p14:creationId xmlns:p14="http://schemas.microsoft.com/office/powerpoint/2010/main" val="1092678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p:nvPr/>
        </p:nvGrpSpPr>
        <p:grpSpPr>
          <a:xfrm>
            <a:off x="381000" y="1478280"/>
            <a:ext cx="4389120" cy="3474720"/>
            <a:chOff x="1905000" y="914400"/>
            <a:chExt cx="5334000" cy="400050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0" y="9144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828944" y="1887771"/>
              <a:ext cx="2667001" cy="322134"/>
            </a:xfrm>
            <a:prstGeom prst="rect">
              <a:avLst/>
            </a:prstGeom>
            <a:solidFill>
              <a:schemeClr val="bg1"/>
            </a:solidFill>
          </p:spPr>
          <p:txBody>
            <a:bodyPr wrap="square" rtlCol="0">
              <a:spAutoFit/>
            </a:bodyPr>
            <a:lstStyle/>
            <a:p>
              <a:r>
                <a:rPr lang="en-US" sz="1600" b="1" dirty="0" smtClean="0">
                  <a:solidFill>
                    <a:srgbClr val="FF0000"/>
                  </a:solidFill>
                  <a:latin typeface="Calibri" pitchFamily="34" charset="0"/>
                </a:rPr>
                <a:t>Simulated Sensor Pitch</a:t>
              </a:r>
            </a:p>
          </p:txBody>
        </p:sp>
        <p:sp>
          <p:nvSpPr>
            <p:cNvPr id="16" name="TextBox 15"/>
            <p:cNvSpPr txBox="1"/>
            <p:nvPr/>
          </p:nvSpPr>
          <p:spPr>
            <a:xfrm>
              <a:off x="4434853" y="3471446"/>
              <a:ext cx="1322480" cy="389783"/>
            </a:xfrm>
            <a:prstGeom prst="rect">
              <a:avLst/>
            </a:prstGeom>
            <a:solidFill>
              <a:schemeClr val="bg1"/>
            </a:solidFill>
          </p:spPr>
          <p:txBody>
            <a:bodyPr wrap="square" rtlCol="0">
              <a:spAutoFit/>
            </a:bodyPr>
            <a:lstStyle/>
            <a:p>
              <a:r>
                <a:rPr lang="en-US" sz="1600" b="1" dirty="0" smtClean="0">
                  <a:solidFill>
                    <a:schemeClr val="accent2">
                      <a:lumMod val="50000"/>
                    </a:schemeClr>
                  </a:solidFill>
                  <a:latin typeface="Calibri" pitchFamily="34" charset="0"/>
                </a:rPr>
                <a:t>True Pitch</a:t>
              </a:r>
              <a:endParaRPr lang="en-US" b="1" dirty="0" smtClean="0">
                <a:solidFill>
                  <a:schemeClr val="accent2">
                    <a:lumMod val="50000"/>
                  </a:schemeClr>
                </a:solidFill>
                <a:latin typeface="Calibri" pitchFamily="34" charset="0"/>
              </a:endParaRPr>
            </a:p>
          </p:txBody>
        </p:sp>
      </p:grpSp>
      <p:sp>
        <p:nvSpPr>
          <p:cNvPr id="2" name="Title 1"/>
          <p:cNvSpPr>
            <a:spLocks noGrp="1"/>
          </p:cNvSpPr>
          <p:nvPr>
            <p:ph type="title"/>
          </p:nvPr>
        </p:nvSpPr>
        <p:spPr/>
        <p:txBody>
          <a:bodyPr/>
          <a:lstStyle/>
          <a:p>
            <a:r>
              <a:rPr lang="en-US" sz="2800" dirty="0" smtClean="0"/>
              <a:t>Noise coefficients </a:t>
            </a:r>
            <a:r>
              <a:rPr lang="en-US" sz="2800" dirty="0"/>
              <a:t>are </a:t>
            </a:r>
            <a:r>
              <a:rPr lang="en-US" sz="2800" dirty="0" smtClean="0"/>
              <a:t>indicators of sensor quality</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609600" y="5016448"/>
                <a:ext cx="3810000" cy="1003352"/>
              </a:xfrm>
              <a:prstGeom prst="rect">
                <a:avLst/>
              </a:prstGeom>
              <a:noFill/>
            </p:spPr>
            <p:txBody>
              <a:bodyPr wrap="square" rtlCol="0">
                <a:spAutoFit/>
              </a:bodyPr>
              <a:lstStyle/>
              <a:p>
                <a:pPr algn="ctr">
                  <a:spcAft>
                    <a:spcPts val="600"/>
                  </a:spcAft>
                </a:pPr>
                <a:r>
                  <a:rPr lang="en-US" b="1" dirty="0" smtClean="0">
                    <a:latin typeface="Calibri" pitchFamily="34" charset="0"/>
                  </a:rPr>
                  <a:t>Representative tactical-grade sensor</a:t>
                </a:r>
              </a:p>
              <a:p>
                <a:pPr algn="ctr"/>
                <a14:m>
                  <m:oMathPara xmlns:m="http://schemas.openxmlformats.org/officeDocument/2006/math">
                    <m:oMathParaPr>
                      <m:jc m:val="centerGroup"/>
                    </m:oMathParaPr>
                    <m:oMath xmlns:m="http://schemas.openxmlformats.org/officeDocument/2006/math">
                      <m:r>
                        <a:rPr lang="en-US" i="1" dirty="0" smtClean="0">
                          <a:latin typeface="Cambria Math"/>
                        </a:rPr>
                        <m:t>𝑁</m:t>
                      </m:r>
                      <m:r>
                        <a:rPr lang="en-US" i="1" dirty="0" smtClean="0">
                          <a:latin typeface="Cambria Math"/>
                        </a:rPr>
                        <m:t> = 0.001°/</m:t>
                      </m:r>
                      <m:rad>
                        <m:radPr>
                          <m:degHide m:val="on"/>
                          <m:ctrlPr>
                            <a:rPr lang="en-US" b="0" i="1" dirty="0" smtClean="0">
                              <a:latin typeface="Cambria Math" panose="02040503050406030204" pitchFamily="18" charset="0"/>
                            </a:rPr>
                          </m:ctrlPr>
                        </m:radPr>
                        <m:deg/>
                        <m:e>
                          <m:r>
                            <a:rPr lang="en-US" b="0" i="1" dirty="0" smtClean="0">
                              <a:latin typeface="Cambria Math"/>
                            </a:rPr>
                            <m:t>𝑠𝑒𝑐</m:t>
                          </m:r>
                        </m:e>
                      </m:rad>
                    </m:oMath>
                  </m:oMathPara>
                </a14:m>
                <a:endParaRPr lang="en-US" dirty="0" smtClean="0">
                  <a:latin typeface="Calibri" pitchFamily="34" charset="0"/>
                </a:endParaRPr>
              </a:p>
              <a:p>
                <a:pPr algn="ctr"/>
                <a14:m>
                  <m:oMathPara xmlns:m="http://schemas.openxmlformats.org/officeDocument/2006/math">
                    <m:oMathParaPr>
                      <m:jc m:val="centerGroup"/>
                    </m:oMathParaPr>
                    <m:oMath xmlns:m="http://schemas.openxmlformats.org/officeDocument/2006/math">
                      <m:r>
                        <a:rPr lang="en-US" i="1" dirty="0" smtClean="0">
                          <a:latin typeface="Cambria Math"/>
                        </a:rPr>
                        <m:t>𝐵</m:t>
                      </m:r>
                      <m:r>
                        <a:rPr lang="en-US" i="1" dirty="0" smtClean="0">
                          <a:latin typeface="Cambria Math"/>
                        </a:rPr>
                        <m:t> = 0.0001 °/</m:t>
                      </m:r>
                      <m:r>
                        <m:rPr>
                          <m:sty m:val="p"/>
                        </m:rPr>
                        <a:rPr lang="en-US" i="1" dirty="0" smtClean="0">
                          <a:latin typeface="Cambria Math"/>
                        </a:rPr>
                        <m:t>sec</m:t>
                      </m:r>
                    </m:oMath>
                  </m:oMathPara>
                </a14:m>
                <a:endParaRPr lang="en-US" dirty="0">
                  <a:latin typeface="Calibr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5016448"/>
                <a:ext cx="3810000" cy="1003352"/>
              </a:xfrm>
              <a:prstGeom prst="rect">
                <a:avLst/>
              </a:prstGeom>
              <a:blipFill rotWithShape="1">
                <a:blip r:embed="rId4" cstate="print"/>
                <a:stretch>
                  <a:fillRect t="-3030" b="-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59001" y="5016448"/>
                <a:ext cx="4026071" cy="1003352"/>
              </a:xfrm>
              <a:prstGeom prst="rect">
                <a:avLst/>
              </a:prstGeom>
              <a:noFill/>
            </p:spPr>
            <p:txBody>
              <a:bodyPr wrap="square" rtlCol="0">
                <a:spAutoFit/>
              </a:bodyPr>
              <a:lstStyle/>
              <a:p>
                <a:pPr algn="ctr">
                  <a:spcAft>
                    <a:spcPts val="600"/>
                  </a:spcAft>
                </a:pPr>
                <a:r>
                  <a:rPr lang="en-US" b="1" dirty="0">
                    <a:latin typeface="Calibri" pitchFamily="34" charset="0"/>
                  </a:rPr>
                  <a:t>Representative </a:t>
                </a:r>
                <a:r>
                  <a:rPr lang="en-US" b="1" dirty="0" smtClean="0">
                    <a:latin typeface="Calibri" pitchFamily="34" charset="0"/>
                  </a:rPr>
                  <a:t>low-cost MEMS sensor</a:t>
                </a:r>
                <a:endParaRPr lang="en-US" b="1" dirty="0">
                  <a:latin typeface="Calibri" pitchFamily="34" charset="0"/>
                </a:endParaRPr>
              </a:p>
              <a:p>
                <a:pPr algn="ctr"/>
                <a14:m>
                  <m:oMathPara xmlns:m="http://schemas.openxmlformats.org/officeDocument/2006/math">
                    <m:oMathParaPr>
                      <m:jc m:val="centerGroup"/>
                    </m:oMathParaPr>
                    <m:oMath xmlns:m="http://schemas.openxmlformats.org/officeDocument/2006/math">
                      <m:r>
                        <a:rPr lang="en-US" i="1" dirty="0" smtClean="0">
                          <a:latin typeface="Cambria Math"/>
                        </a:rPr>
                        <m:t>𝑁</m:t>
                      </m:r>
                      <m:r>
                        <a:rPr lang="en-US" i="1" dirty="0" smtClean="0">
                          <a:latin typeface="Cambria Math"/>
                        </a:rPr>
                        <m:t> = 0.01°/</m:t>
                      </m:r>
                      <m:rad>
                        <m:radPr>
                          <m:degHide m:val="on"/>
                          <m:ctrlPr>
                            <a:rPr lang="en-US" b="0" i="1" dirty="0" smtClean="0">
                              <a:latin typeface="Cambria Math" panose="02040503050406030204" pitchFamily="18" charset="0"/>
                            </a:rPr>
                          </m:ctrlPr>
                        </m:radPr>
                        <m:deg/>
                        <m:e>
                          <m:r>
                            <a:rPr lang="en-US" b="0" i="1" dirty="0" smtClean="0">
                              <a:latin typeface="Cambria Math"/>
                            </a:rPr>
                            <m:t>𝑠𝑒𝑐</m:t>
                          </m:r>
                        </m:e>
                      </m:rad>
                    </m:oMath>
                  </m:oMathPara>
                </a14:m>
                <a:endParaRPr lang="en-US" dirty="0" smtClean="0">
                  <a:latin typeface="Calibri" pitchFamily="34" charset="0"/>
                </a:endParaRPr>
              </a:p>
              <a:p>
                <a:pPr algn="ctr"/>
                <a14:m>
                  <m:oMathPara xmlns:m="http://schemas.openxmlformats.org/officeDocument/2006/math">
                    <m:oMathParaPr>
                      <m:jc m:val="centerGroup"/>
                    </m:oMathParaPr>
                    <m:oMath xmlns:m="http://schemas.openxmlformats.org/officeDocument/2006/math">
                      <m:r>
                        <a:rPr lang="en-US" i="1" dirty="0" smtClean="0">
                          <a:latin typeface="Cambria Math"/>
                        </a:rPr>
                        <m:t>𝐵</m:t>
                      </m:r>
                      <m:r>
                        <a:rPr lang="en-US" i="1" dirty="0" smtClean="0">
                          <a:latin typeface="Cambria Math"/>
                        </a:rPr>
                        <m:t> = 0.01 °/</m:t>
                      </m:r>
                      <m:r>
                        <m:rPr>
                          <m:sty m:val="p"/>
                        </m:rPr>
                        <a:rPr lang="en-US" i="1" dirty="0" smtClean="0">
                          <a:latin typeface="Cambria Math"/>
                        </a:rPr>
                        <m:t>sec</m:t>
                      </m:r>
                    </m:oMath>
                  </m:oMathPara>
                </a14:m>
                <a:endParaRPr lang="en-US" dirty="0">
                  <a:latin typeface="Calibri"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59001" y="5016448"/>
                <a:ext cx="4026071" cy="1003352"/>
              </a:xfrm>
              <a:prstGeom prst="rect">
                <a:avLst/>
              </a:prstGeom>
              <a:blipFill rotWithShape="1">
                <a:blip r:embed="rId5" cstate="print"/>
                <a:stretch>
                  <a:fillRect t="-3030" b="-3636"/>
                </a:stretch>
              </a:blipFill>
            </p:spPr>
            <p:txBody>
              <a:bodyPr/>
              <a:lstStyle/>
              <a:p>
                <a:r>
                  <a:rPr lang="en-US">
                    <a:noFill/>
                  </a:rPr>
                  <a:t> </a:t>
                </a:r>
              </a:p>
            </p:txBody>
          </p:sp>
        </mc:Fallback>
      </mc:AlternateContent>
      <p:grpSp>
        <p:nvGrpSpPr>
          <p:cNvPr id="6" name="Group 16"/>
          <p:cNvGrpSpPr/>
          <p:nvPr/>
        </p:nvGrpSpPr>
        <p:grpSpPr>
          <a:xfrm>
            <a:off x="4450080" y="1478280"/>
            <a:ext cx="4389120" cy="3474720"/>
            <a:chOff x="1905000" y="1066800"/>
            <a:chExt cx="5334000" cy="4000500"/>
          </a:xfrm>
        </p:grpSpPr>
        <p:pic>
          <p:nvPicPr>
            <p:cNvPr id="18"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05000" y="1066800"/>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997854" y="1470359"/>
              <a:ext cx="2667001" cy="389783"/>
            </a:xfrm>
            <a:prstGeom prst="rect">
              <a:avLst/>
            </a:prstGeom>
            <a:solidFill>
              <a:schemeClr val="bg1"/>
            </a:solidFill>
          </p:spPr>
          <p:txBody>
            <a:bodyPr wrap="square" rtlCol="0">
              <a:spAutoFit/>
            </a:bodyPr>
            <a:lstStyle/>
            <a:p>
              <a:r>
                <a:rPr lang="en-US" sz="1600" b="1" dirty="0" smtClean="0">
                  <a:solidFill>
                    <a:srgbClr val="FF0000"/>
                  </a:solidFill>
                  <a:latin typeface="Calibri" pitchFamily="34" charset="0"/>
                </a:rPr>
                <a:t>Simulated Sensor Pitch</a:t>
              </a:r>
            </a:p>
          </p:txBody>
        </p:sp>
        <p:sp>
          <p:nvSpPr>
            <p:cNvPr id="20" name="TextBox 19"/>
            <p:cNvSpPr txBox="1"/>
            <p:nvPr/>
          </p:nvSpPr>
          <p:spPr>
            <a:xfrm>
              <a:off x="4460875" y="3575886"/>
              <a:ext cx="1322480" cy="389783"/>
            </a:xfrm>
            <a:prstGeom prst="rect">
              <a:avLst/>
            </a:prstGeom>
            <a:solidFill>
              <a:schemeClr val="bg1"/>
            </a:solidFill>
          </p:spPr>
          <p:txBody>
            <a:bodyPr wrap="square" rtlCol="0">
              <a:spAutoFit/>
            </a:bodyPr>
            <a:lstStyle/>
            <a:p>
              <a:r>
                <a:rPr lang="en-US" sz="1600" b="1" dirty="0" smtClean="0">
                  <a:solidFill>
                    <a:schemeClr val="accent2">
                      <a:lumMod val="50000"/>
                    </a:schemeClr>
                  </a:solidFill>
                  <a:latin typeface="Calibri" pitchFamily="34" charset="0"/>
                </a:rPr>
                <a:t>True Pitch</a:t>
              </a:r>
              <a:endParaRPr lang="en-US" b="1" dirty="0" smtClean="0">
                <a:solidFill>
                  <a:schemeClr val="accent2">
                    <a:lumMod val="50000"/>
                  </a:schemeClr>
                </a:solidFill>
                <a:latin typeface="Calibri" pitchFamily="34" charset="0"/>
              </a:endParaRPr>
            </a:p>
          </p:txBody>
        </p:sp>
      </p:grpSp>
      <p:sp>
        <p:nvSpPr>
          <p:cNvPr id="21" name="Rectangle 20"/>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412410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t>Linear regression can be used to recover noise coefficients</a:t>
            </a:r>
            <a:endParaRPr lang="en-US" sz="2800" dirty="0"/>
          </a:p>
        </p:txBody>
      </p:sp>
      <p:sp>
        <p:nvSpPr>
          <p:cNvPr id="3" name="Content Placeholder 2"/>
          <p:cNvSpPr>
            <a:spLocks noGrp="1"/>
          </p:cNvSpPr>
          <p:nvPr>
            <p:ph idx="1"/>
          </p:nvPr>
        </p:nvSpPr>
        <p:spPr/>
        <p:txBody>
          <a:bodyPr/>
          <a:lstStyle/>
          <a:p>
            <a:r>
              <a:rPr lang="en-US" sz="2400" b="1" dirty="0" smtClean="0"/>
              <a:t>Allan variance analysis was performed on simulated noise</a:t>
            </a:r>
          </a:p>
          <a:p>
            <a:endParaRPr lang="en-US" sz="2400" b="1"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a:p>
          <a:p>
            <a:endParaRPr lang="en-US" sz="2400" b="1" dirty="0" smtClean="0"/>
          </a:p>
          <a:p>
            <a:r>
              <a:rPr lang="en-US" sz="2400" b="1" dirty="0" smtClean="0"/>
              <a:t>But how do we “fit” the noise model from Allan Variance?</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smtClean="0"/>
          </a:p>
          <a:p>
            <a:pPr lvl="1"/>
            <a:endParaRPr lang="en-US" sz="20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1905000"/>
            <a:ext cx="4569195" cy="327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97807" y="1938337"/>
            <a:ext cx="339431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902569" y="3776662"/>
            <a:ext cx="3333653"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14500" y="3542438"/>
            <a:ext cx="533400" cy="523013"/>
          </a:xfrm>
          <a:prstGeom prst="rect">
            <a:avLst/>
          </a:prstGeom>
          <a:solidFill>
            <a:schemeClr val="accent2">
              <a:lumMod val="75000"/>
              <a:alpha val="3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714500" y="2009775"/>
            <a:ext cx="3695700" cy="15326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47900" y="3502025"/>
            <a:ext cx="3168650" cy="5634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4200" y="4188369"/>
            <a:ext cx="533400" cy="523013"/>
          </a:xfrm>
          <a:prstGeom prst="rect">
            <a:avLst/>
          </a:prstGeom>
          <a:solidFill>
            <a:schemeClr val="accent2">
              <a:lumMod val="75000"/>
              <a:alpha val="3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934200" y="3827646"/>
            <a:ext cx="1143000" cy="523013"/>
          </a:xfrm>
          <a:prstGeom prst="rect">
            <a:avLst/>
          </a:prstGeom>
          <a:solidFill>
            <a:schemeClr val="accent2">
              <a:lumMod val="75000"/>
              <a:alpha val="3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3657600" y="3827646"/>
            <a:ext cx="3276600" cy="3607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57600" y="4350659"/>
            <a:ext cx="3276600" cy="36072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93195" y="2028825"/>
            <a:ext cx="1507805" cy="276999"/>
          </a:xfrm>
          <a:prstGeom prst="rect">
            <a:avLst/>
          </a:prstGeom>
          <a:noFill/>
        </p:spPr>
        <p:txBody>
          <a:bodyPr wrap="square" rtlCol="0">
            <a:spAutoFit/>
          </a:bodyPr>
          <a:lstStyle/>
          <a:p>
            <a:r>
              <a:rPr lang="en-US" sz="1200" b="1" dirty="0" smtClean="0">
                <a:latin typeface="Calibri" pitchFamily="34" charset="0"/>
              </a:rPr>
              <a:t>Angle Random Walk</a:t>
            </a:r>
            <a:endParaRPr lang="en-US" sz="1200" b="1" dirty="0">
              <a:latin typeface="Calibri" pitchFamily="34" charset="0"/>
            </a:endParaRPr>
          </a:p>
        </p:txBody>
      </p:sp>
      <p:sp>
        <p:nvSpPr>
          <p:cNvPr id="27" name="TextBox 26"/>
          <p:cNvSpPr txBox="1"/>
          <p:nvPr/>
        </p:nvSpPr>
        <p:spPr>
          <a:xfrm>
            <a:off x="6903223" y="5123997"/>
            <a:ext cx="1507805" cy="276999"/>
          </a:xfrm>
          <a:prstGeom prst="rect">
            <a:avLst/>
          </a:prstGeom>
          <a:noFill/>
        </p:spPr>
        <p:txBody>
          <a:bodyPr wrap="square" rtlCol="0">
            <a:spAutoFit/>
          </a:bodyPr>
          <a:lstStyle/>
          <a:p>
            <a:r>
              <a:rPr lang="en-US" sz="1200" b="1" dirty="0" smtClean="0">
                <a:latin typeface="Calibri" pitchFamily="34" charset="0"/>
              </a:rPr>
              <a:t>Bias Instability</a:t>
            </a:r>
            <a:endParaRPr lang="en-US" sz="1200" b="1" dirty="0">
              <a:latin typeface="Calibri" pitchFamily="34" charset="0"/>
            </a:endParaRPr>
          </a:p>
        </p:txBody>
      </p:sp>
      <p:sp>
        <p:nvSpPr>
          <p:cNvPr id="24" name="Rectangle 23"/>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28667" y="5227102"/>
                <a:ext cx="4952933" cy="347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a:rPr>
                            <m:t>𝜎</m:t>
                          </m:r>
                        </m:e>
                        <m:sub>
                          <m:r>
                            <a:rPr lang="en-US" sz="1600" i="1">
                              <a:latin typeface="Cambria Math"/>
                            </a:rPr>
                            <m:t>𝐹𝐼𝑇</m:t>
                          </m:r>
                        </m:sub>
                      </m:sSub>
                      <m:d>
                        <m:dPr>
                          <m:ctrlPr>
                            <a:rPr lang="en-US" sz="1600" i="1">
                              <a:latin typeface="Cambria Math" panose="02040503050406030204" pitchFamily="18" charset="0"/>
                            </a:rPr>
                          </m:ctrlPr>
                        </m:dPr>
                        <m:e>
                          <m:r>
                            <a:rPr lang="en-US" sz="1600" i="1">
                              <a:latin typeface="Cambria Math"/>
                            </a:rPr>
                            <m:t>𝜏</m:t>
                          </m:r>
                        </m:e>
                      </m:d>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𝐴</m:t>
                          </m:r>
                        </m:e>
                        <m:sub>
                          <m:r>
                            <a:rPr lang="en-US" sz="1600" i="1">
                              <a:latin typeface="Cambria Math"/>
                            </a:rPr>
                            <m:t>−2</m:t>
                          </m:r>
                        </m:sub>
                      </m:sSub>
                      <m:sSup>
                        <m:sSupPr>
                          <m:ctrlPr>
                            <a:rPr lang="en-US" sz="1600" i="1">
                              <a:latin typeface="Cambria Math" panose="02040503050406030204" pitchFamily="18" charset="0"/>
                            </a:rPr>
                          </m:ctrlPr>
                        </m:sSupPr>
                        <m:e>
                          <m:r>
                            <a:rPr lang="en-US" sz="1600" i="1">
                              <a:latin typeface="Cambria Math"/>
                            </a:rPr>
                            <m:t>𝜏</m:t>
                          </m:r>
                        </m:e>
                        <m:sup>
                          <m:r>
                            <a:rPr lang="en-US" sz="1600" i="1">
                              <a:latin typeface="Cambria Math"/>
                            </a:rPr>
                            <m:t>−1</m:t>
                          </m:r>
                        </m:sup>
                      </m:sSup>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𝐴</m:t>
                          </m:r>
                        </m:e>
                        <m:sub>
                          <m:r>
                            <a:rPr lang="en-US" sz="1600" i="1">
                              <a:latin typeface="Cambria Math"/>
                            </a:rPr>
                            <m:t>−1</m:t>
                          </m:r>
                        </m:sub>
                      </m:sSub>
                      <m:sSup>
                        <m:sSupPr>
                          <m:ctrlPr>
                            <a:rPr lang="en-US" sz="1600" i="1">
                              <a:latin typeface="Cambria Math" panose="02040503050406030204" pitchFamily="18" charset="0"/>
                            </a:rPr>
                          </m:ctrlPr>
                        </m:sSupPr>
                        <m:e>
                          <m:r>
                            <a:rPr lang="en-US" sz="1600" i="1">
                              <a:latin typeface="Cambria Math"/>
                            </a:rPr>
                            <m:t>𝜏</m:t>
                          </m:r>
                        </m:e>
                        <m:sup>
                          <m:r>
                            <a:rPr lang="en-US" sz="1600" i="1">
                              <a:latin typeface="Cambria Math"/>
                            </a:rPr>
                            <m:t>−0.5</m:t>
                          </m:r>
                        </m:sup>
                      </m:sSup>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𝐴</m:t>
                          </m:r>
                        </m:e>
                        <m:sub>
                          <m:r>
                            <a:rPr lang="en-US" sz="1600" i="1">
                              <a:latin typeface="Cambria Math"/>
                            </a:rPr>
                            <m:t>0</m:t>
                          </m:r>
                        </m:sub>
                      </m:sSub>
                      <m:sSup>
                        <m:sSupPr>
                          <m:ctrlPr>
                            <a:rPr lang="en-US" sz="1600" i="1">
                              <a:latin typeface="Cambria Math" panose="02040503050406030204" pitchFamily="18" charset="0"/>
                            </a:rPr>
                          </m:ctrlPr>
                        </m:sSupPr>
                        <m:e>
                          <m:r>
                            <a:rPr lang="en-US" sz="1600" i="1">
                              <a:latin typeface="Cambria Math"/>
                            </a:rPr>
                            <m:t>𝜏</m:t>
                          </m:r>
                        </m:e>
                        <m:sup>
                          <m:r>
                            <a:rPr lang="en-US" sz="1600" i="1">
                              <a:latin typeface="Cambria Math"/>
                            </a:rPr>
                            <m:t>0</m:t>
                          </m:r>
                        </m:sup>
                      </m:sSup>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𝐴</m:t>
                          </m:r>
                        </m:e>
                        <m:sub>
                          <m:r>
                            <a:rPr lang="en-US" sz="1600" i="1">
                              <a:latin typeface="Cambria Math"/>
                            </a:rPr>
                            <m:t>1</m:t>
                          </m:r>
                        </m:sub>
                      </m:sSub>
                      <m:sSup>
                        <m:sSupPr>
                          <m:ctrlPr>
                            <a:rPr lang="en-US" sz="1600" i="1">
                              <a:latin typeface="Cambria Math" panose="02040503050406030204" pitchFamily="18" charset="0"/>
                            </a:rPr>
                          </m:ctrlPr>
                        </m:sSupPr>
                        <m:e>
                          <m:r>
                            <a:rPr lang="en-US" sz="1600" i="1">
                              <a:latin typeface="Cambria Math"/>
                            </a:rPr>
                            <m:t>𝜏</m:t>
                          </m:r>
                        </m:e>
                        <m:sup>
                          <m:r>
                            <a:rPr lang="en-US" sz="1600" i="1">
                              <a:latin typeface="Cambria Math"/>
                            </a:rPr>
                            <m:t>0.5</m:t>
                          </m:r>
                        </m:sup>
                      </m:sSup>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𝐴</m:t>
                          </m:r>
                        </m:e>
                        <m:sub>
                          <m:r>
                            <a:rPr lang="en-US" sz="1600" i="1">
                              <a:latin typeface="Cambria Math"/>
                            </a:rPr>
                            <m:t>2</m:t>
                          </m:r>
                        </m:sub>
                      </m:sSub>
                      <m:sSup>
                        <m:sSupPr>
                          <m:ctrlPr>
                            <a:rPr lang="en-US" sz="1600" i="1">
                              <a:latin typeface="Cambria Math" panose="02040503050406030204" pitchFamily="18" charset="0"/>
                            </a:rPr>
                          </m:ctrlPr>
                        </m:sSupPr>
                        <m:e>
                          <m:r>
                            <a:rPr lang="en-US" sz="1600" i="1">
                              <a:latin typeface="Cambria Math"/>
                            </a:rPr>
                            <m:t>𝜏</m:t>
                          </m:r>
                        </m:e>
                        <m:sup>
                          <m:r>
                            <a:rPr lang="en-US" sz="1600" i="1">
                              <a:latin typeface="Cambria Math"/>
                            </a:rPr>
                            <m:t>1</m:t>
                          </m:r>
                        </m:sup>
                      </m:sSup>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228667" y="5227102"/>
                <a:ext cx="4952933" cy="347788"/>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33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19"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As Gauss would say: do a regression analysis!</a:t>
            </a:r>
            <a:endParaRPr lang="en-US" dirty="0"/>
          </a:p>
        </p:txBody>
      </p:sp>
      <p:sp>
        <p:nvSpPr>
          <p:cNvPr id="4" name="Content Placeholder 2"/>
          <p:cNvSpPr>
            <a:spLocks noGrp="1"/>
          </p:cNvSpPr>
          <p:nvPr>
            <p:ph idx="1"/>
          </p:nvPr>
        </p:nvSpPr>
        <p:spPr/>
        <p:txBody>
          <a:bodyPr/>
          <a:lstStyle/>
          <a:p>
            <a:r>
              <a:rPr lang="en-US" sz="2800" dirty="0" smtClean="0"/>
              <a:t>We are interested in the representation of our data as a function of variables   </a:t>
            </a:r>
          </a:p>
          <a:p>
            <a:endParaRPr lang="en-US" sz="2800" dirty="0" smtClean="0"/>
          </a:p>
          <a:p>
            <a:endParaRPr lang="en-US" sz="2800" dirty="0" smtClean="0"/>
          </a:p>
        </p:txBody>
      </p:sp>
      <p:sp>
        <p:nvSpPr>
          <p:cNvPr id="8" name="Content Placeholder 2"/>
          <p:cNvSpPr txBox="1">
            <a:spLocks/>
          </p:cNvSpPr>
          <p:nvPr/>
        </p:nvSpPr>
        <p:spPr>
          <a:xfrm>
            <a:off x="228600" y="1905000"/>
            <a:ext cx="5257801" cy="4800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Assume a model for the given data</a:t>
            </a:r>
            <a:endParaRPr lang="en-US" i="1" dirty="0" smtClean="0">
              <a:solidFill>
                <a:schemeClr val="tx1"/>
              </a:solidFill>
              <a:latin typeface="Times New Roman" pitchFamily="18" charset="0"/>
              <a:cs typeface="Times New Roman" pitchFamily="18" charset="0"/>
            </a:endParaRPr>
          </a:p>
          <a:p>
            <a:pPr marL="68580" indent="0">
              <a:spcBef>
                <a:spcPts val="600"/>
              </a:spcBef>
              <a:spcAft>
                <a:spcPts val="600"/>
              </a:spcAft>
              <a:buNone/>
            </a:pPr>
            <a:r>
              <a:rPr lang="en-US" i="1" dirty="0" err="1" smtClean="0">
                <a:solidFill>
                  <a:schemeClr val="tx1"/>
                </a:solidFill>
                <a:latin typeface="Times New Roman" pitchFamily="18" charset="0"/>
                <a:cs typeface="Times New Roman" pitchFamily="18" charset="0"/>
              </a:rPr>
              <a:t>Eg</a:t>
            </a:r>
            <a:r>
              <a:rPr lang="en-US" i="1" dirty="0" smtClean="0">
                <a:solidFill>
                  <a:schemeClr val="tx1"/>
                </a:solidFill>
                <a:latin typeface="Times New Roman" pitchFamily="18" charset="0"/>
                <a:cs typeface="Times New Roman" pitchFamily="18" charset="0"/>
              </a:rPr>
              <a:t>. y = mx</a:t>
            </a:r>
          </a:p>
          <a:p>
            <a:r>
              <a:rPr lang="en-US" dirty="0" smtClean="0"/>
              <a:t>Arrange X values and Y values in column vector</a:t>
            </a:r>
          </a:p>
          <a:p>
            <a:endParaRPr lang="en-US" dirty="0"/>
          </a:p>
          <a:p>
            <a:endParaRPr lang="en-US" dirty="0" smtClean="0"/>
          </a:p>
          <a:p>
            <a:endParaRPr lang="en-US" dirty="0"/>
          </a:p>
          <a:p>
            <a:pPr marL="68580" indent="0">
              <a:buNone/>
            </a:pPr>
            <a:endParaRPr lang="en-US" dirty="0"/>
          </a:p>
          <a:p>
            <a:endParaRPr lang="en-US" dirty="0" smtClean="0"/>
          </a:p>
          <a:p>
            <a:endParaRPr lang="en-US" dirty="0" smtClean="0">
              <a:solidFill>
                <a:schemeClr val="tx1"/>
              </a:solidFill>
              <a:cs typeface="Calibri" pitchFamily="34" charset="0"/>
            </a:endParaRPr>
          </a:p>
          <a:p>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820715615"/>
              </p:ext>
            </p:extLst>
          </p:nvPr>
        </p:nvGraphicFramePr>
        <p:xfrm>
          <a:off x="381000" y="3733800"/>
          <a:ext cx="2622550" cy="1739900"/>
        </p:xfrm>
        <a:graphic>
          <a:graphicData uri="http://schemas.openxmlformats.org/presentationml/2006/ole">
            <mc:AlternateContent xmlns:mc="http://schemas.openxmlformats.org/markup-compatibility/2006">
              <mc:Choice xmlns:v="urn:schemas-microsoft-com:vml" Requires="v">
                <p:oleObj spid="_x0000_s77852" name="Equation" r:id="rId4" imgW="1282680" imgH="850680" progId="Equation.3">
                  <p:embed/>
                </p:oleObj>
              </mc:Choice>
              <mc:Fallback>
                <p:oleObj name="Equation" r:id="rId4" imgW="1282680" imgH="850680" progId="Equation.3">
                  <p:embed/>
                  <p:pic>
                    <p:nvPicPr>
                      <p:cNvPr id="0" name="Picture 2"/>
                      <p:cNvPicPr>
                        <a:picLocks noChangeAspect="1" noChangeArrowheads="1"/>
                      </p:cNvPicPr>
                      <p:nvPr/>
                    </p:nvPicPr>
                    <p:blipFill>
                      <a:blip r:embed="rId5"/>
                      <a:srcRect/>
                      <a:stretch>
                        <a:fillRect/>
                      </a:stretch>
                    </p:blipFill>
                    <p:spPr bwMode="auto">
                      <a:xfrm>
                        <a:off x="381000" y="3733800"/>
                        <a:ext cx="2622550" cy="173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811141" y="4495802"/>
            <a:ext cx="3352799" cy="2123658"/>
          </a:xfrm>
          <a:prstGeom prst="rect">
            <a:avLst/>
          </a:prstGeom>
        </p:spPr>
        <p:txBody>
          <a:bodyPr wrap="square">
            <a:spAutoFit/>
          </a:bodyPr>
          <a:lstStyle/>
          <a:p>
            <a:r>
              <a:rPr lang="en-US" sz="1200" b="0" i="0" u="none" strike="noStrike" baseline="0" dirty="0" smtClean="0">
                <a:solidFill>
                  <a:srgbClr val="000000"/>
                </a:solidFill>
                <a:latin typeface="Courier New"/>
              </a:rPr>
              <a:t>x = (0:0.01:100)';</a:t>
            </a:r>
          </a:p>
          <a:p>
            <a:r>
              <a:rPr lang="en-US" sz="1200" dirty="0" smtClean="0">
                <a:solidFill>
                  <a:srgbClr val="000000"/>
                </a:solidFill>
                <a:latin typeface="Courier New"/>
              </a:rPr>
              <a:t>m = 2.73;</a:t>
            </a:r>
            <a:endParaRPr lang="en-US" sz="1200" b="0" i="0" u="none" strike="noStrike" baseline="0" dirty="0" smtClean="0">
              <a:solidFill>
                <a:srgbClr val="000000"/>
              </a:solidFill>
              <a:latin typeface="Courier New"/>
            </a:endParaRPr>
          </a:p>
          <a:p>
            <a:r>
              <a:rPr lang="en-US" sz="1200" b="0" i="0" u="none" strike="noStrike" baseline="0" dirty="0" smtClean="0">
                <a:solidFill>
                  <a:srgbClr val="000000"/>
                </a:solidFill>
                <a:latin typeface="Courier New"/>
              </a:rPr>
              <a:t>y = m*x  + 10*</a:t>
            </a:r>
            <a:r>
              <a:rPr lang="en-US" sz="1200" b="0" i="0" u="none" strike="noStrike" baseline="0" dirty="0" err="1" smtClean="0">
                <a:solidFill>
                  <a:srgbClr val="000000"/>
                </a:solidFill>
                <a:latin typeface="Courier New"/>
              </a:rPr>
              <a:t>randn</a:t>
            </a:r>
            <a:r>
              <a:rPr lang="en-US" sz="1200" b="0" i="0" u="none" strike="noStrike" baseline="0" dirty="0" smtClean="0">
                <a:solidFill>
                  <a:srgbClr val="000000"/>
                </a:solidFill>
                <a:latin typeface="Courier New"/>
              </a:rPr>
              <a:t>(length(x),1);</a:t>
            </a:r>
          </a:p>
          <a:p>
            <a:r>
              <a:rPr lang="en-US" sz="1200" b="0" i="0" u="none" strike="noStrike" baseline="0" dirty="0" smtClean="0">
                <a:solidFill>
                  <a:srgbClr val="000000"/>
                </a:solidFill>
                <a:latin typeface="Courier New"/>
              </a:rPr>
              <a:t>plot(</a:t>
            </a:r>
            <a:r>
              <a:rPr lang="en-US" sz="1200" b="0" i="0" u="none" strike="noStrike" baseline="0" dirty="0" err="1" smtClean="0">
                <a:solidFill>
                  <a:srgbClr val="000000"/>
                </a:solidFill>
                <a:latin typeface="Courier New"/>
              </a:rPr>
              <a:t>x,y</a:t>
            </a:r>
            <a:r>
              <a:rPr lang="en-US" sz="1200" b="0" i="0" u="none" strike="noStrike" baseline="0" dirty="0" smtClean="0">
                <a:solidFill>
                  <a:srgbClr val="000000"/>
                </a:solidFill>
                <a:latin typeface="Courier New"/>
              </a:rPr>
              <a:t>);</a:t>
            </a:r>
          </a:p>
          <a:p>
            <a:r>
              <a:rPr lang="en-US" sz="1200" b="0" i="0" u="none" strike="noStrike" baseline="0" dirty="0" err="1" smtClean="0">
                <a:solidFill>
                  <a:srgbClr val="000000"/>
                </a:solidFill>
                <a:latin typeface="Courier New"/>
              </a:rPr>
              <a:t>xlabel</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'X'</a:t>
            </a:r>
            <a:r>
              <a:rPr lang="en-US" sz="1200" b="0" i="0" u="none" strike="noStrike" baseline="0" dirty="0" smtClean="0">
                <a:solidFill>
                  <a:srgbClr val="000000"/>
                </a:solidFill>
                <a:latin typeface="Courier New"/>
              </a:rPr>
              <a:t>)</a:t>
            </a:r>
          </a:p>
          <a:p>
            <a:r>
              <a:rPr lang="en-US" sz="1200" b="0" i="0" u="none" strike="noStrike" baseline="0" dirty="0" err="1" smtClean="0">
                <a:solidFill>
                  <a:srgbClr val="000000"/>
                </a:solidFill>
                <a:latin typeface="Courier New"/>
              </a:rPr>
              <a:t>ylabel</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'Y'</a:t>
            </a:r>
            <a:r>
              <a:rPr lang="en-US" sz="1200" b="0" i="0" u="none" strike="noStrike" baseline="0" dirty="0" smtClean="0">
                <a:solidFill>
                  <a:srgbClr val="000000"/>
                </a:solidFill>
                <a:latin typeface="Courier New"/>
              </a:rPr>
              <a:t>)</a:t>
            </a:r>
          </a:p>
          <a:p>
            <a:r>
              <a:rPr lang="es-ES" sz="1200" b="0" i="0" u="none" strike="noStrike" baseline="0" dirty="0" smtClean="0">
                <a:solidFill>
                  <a:srgbClr val="000000"/>
                </a:solidFill>
                <a:latin typeface="Courier New"/>
              </a:rPr>
              <a:t>m = </a:t>
            </a:r>
            <a:r>
              <a:rPr lang="es-ES" sz="1200" b="0" i="0" u="none" strike="noStrike" baseline="0" dirty="0" err="1" smtClean="0">
                <a:solidFill>
                  <a:srgbClr val="000000"/>
                </a:solidFill>
                <a:latin typeface="Courier New"/>
              </a:rPr>
              <a:t>inv</a:t>
            </a:r>
            <a:r>
              <a:rPr lang="es-ES" sz="1200" b="0" i="0" u="none" strike="noStrike" baseline="0" dirty="0" smtClean="0">
                <a:solidFill>
                  <a:srgbClr val="000000"/>
                </a:solidFill>
                <a:latin typeface="Courier New"/>
              </a:rPr>
              <a:t>(x'*x)*x'*y;</a:t>
            </a:r>
          </a:p>
          <a:p>
            <a:r>
              <a:rPr lang="en-US" sz="1200" b="0" i="0" u="none" strike="noStrike" baseline="0" dirty="0" err="1" smtClean="0">
                <a:solidFill>
                  <a:srgbClr val="000000"/>
                </a:solidFill>
                <a:latin typeface="Courier New"/>
              </a:rPr>
              <a:t>yfit</a:t>
            </a:r>
            <a:r>
              <a:rPr lang="en-US" sz="1200" b="0" i="0" u="none" strike="noStrike" baseline="0" dirty="0" smtClean="0">
                <a:solidFill>
                  <a:srgbClr val="000000"/>
                </a:solidFill>
                <a:latin typeface="Courier New"/>
              </a:rPr>
              <a:t> = m*x;</a:t>
            </a:r>
          </a:p>
          <a:p>
            <a:r>
              <a:rPr lang="en-US" sz="1200" b="0" i="0" u="none" strike="noStrike" baseline="0" dirty="0" smtClean="0">
                <a:solidFill>
                  <a:srgbClr val="000000"/>
                </a:solidFill>
                <a:latin typeface="Courier New"/>
              </a:rPr>
              <a:t>hold </a:t>
            </a:r>
            <a:r>
              <a:rPr lang="en-US" sz="1200" b="0" i="0" u="none" strike="noStrike" baseline="0" dirty="0" smtClean="0">
                <a:solidFill>
                  <a:srgbClr val="A020F0"/>
                </a:solidFill>
                <a:latin typeface="Courier New"/>
              </a:rPr>
              <a:t>on</a:t>
            </a:r>
            <a:r>
              <a:rPr lang="en-US" sz="1200" b="0" i="0" u="none" strike="noStrike" baseline="0" dirty="0" smtClean="0">
                <a:solidFill>
                  <a:srgbClr val="000000"/>
                </a:solidFill>
                <a:latin typeface="Courier New"/>
              </a:rPr>
              <a:t>;</a:t>
            </a:r>
          </a:p>
          <a:p>
            <a:r>
              <a:rPr lang="en-US" sz="1200" b="0" i="0" u="none" strike="noStrike" baseline="0" dirty="0" smtClean="0">
                <a:solidFill>
                  <a:srgbClr val="000000"/>
                </a:solidFill>
                <a:latin typeface="Courier New"/>
              </a:rPr>
              <a:t>plot(x,</a:t>
            </a:r>
            <a:r>
              <a:rPr lang="en-US" sz="1200" b="0" i="0" u="none" strike="noStrike" baseline="0" dirty="0" err="1" smtClean="0">
                <a:solidFill>
                  <a:srgbClr val="000000"/>
                </a:solidFill>
                <a:latin typeface="Courier New"/>
              </a:rPr>
              <a:t>yfit</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'r'</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a:t>
            </a:r>
            <a:r>
              <a:rPr lang="en-US" sz="1200" b="0" i="0" u="none" strike="noStrike" baseline="0" dirty="0" err="1" smtClean="0">
                <a:solidFill>
                  <a:srgbClr val="A020F0"/>
                </a:solidFill>
                <a:latin typeface="Courier New"/>
              </a:rPr>
              <a:t>LineWidth</a:t>
            </a:r>
            <a:r>
              <a:rPr lang="en-US" sz="1200" b="0" i="0" u="none" strike="noStrike" baseline="0" dirty="0" smtClean="0">
                <a:solidFill>
                  <a:srgbClr val="A020F0"/>
                </a:solidFill>
                <a:latin typeface="Courier New"/>
              </a:rPr>
              <a:t>'</a:t>
            </a:r>
            <a:r>
              <a:rPr lang="en-US" sz="1200" b="0" i="0" u="none" strike="noStrike" baseline="0" dirty="0" smtClean="0">
                <a:solidFill>
                  <a:srgbClr val="000000"/>
                </a:solidFill>
                <a:latin typeface="Courier New"/>
              </a:rPr>
              <a:t>, 2)</a:t>
            </a:r>
          </a:p>
          <a:p>
            <a:r>
              <a:rPr lang="en-US" sz="1200" b="0" i="0" u="none" strike="noStrike" baseline="0" dirty="0" smtClean="0">
                <a:solidFill>
                  <a:srgbClr val="000000"/>
                </a:solidFill>
                <a:latin typeface="Courier New"/>
              </a:rPr>
              <a:t>hold </a:t>
            </a:r>
            <a:r>
              <a:rPr lang="en-US" sz="1200" b="0" i="0" u="none" strike="noStrike" baseline="0" dirty="0" smtClean="0">
                <a:solidFill>
                  <a:srgbClr val="A020F0"/>
                </a:solidFill>
                <a:latin typeface="Courier New"/>
              </a:rPr>
              <a:t>off</a:t>
            </a:r>
          </a:p>
        </p:txBody>
      </p:sp>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6159" y="1523999"/>
            <a:ext cx="3897841" cy="292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1905000" y="39624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3771900"/>
            <a:ext cx="2514600" cy="400110"/>
          </a:xfrm>
          <a:prstGeom prst="rect">
            <a:avLst/>
          </a:prstGeom>
          <a:noFill/>
        </p:spPr>
        <p:txBody>
          <a:bodyPr wrap="square" rtlCol="0">
            <a:spAutoFit/>
          </a:bodyPr>
          <a:lstStyle/>
          <a:p>
            <a:r>
              <a:rPr lang="en-US" sz="2000" dirty="0" smtClean="0">
                <a:solidFill>
                  <a:srgbClr val="FF0000"/>
                </a:solidFill>
                <a:latin typeface="Calibri" pitchFamily="34" charset="0"/>
                <a:cs typeface="Calibri" pitchFamily="34" charset="0"/>
              </a:rPr>
              <a:t>Model</a:t>
            </a:r>
            <a:endParaRPr lang="en-US" sz="2000" dirty="0">
              <a:solidFill>
                <a:srgbClr val="FF0000"/>
              </a:solidFill>
              <a:latin typeface="Calibri" pitchFamily="34" charset="0"/>
              <a:cs typeface="Calibri" pitchFamily="34" charset="0"/>
            </a:endParaRPr>
          </a:p>
        </p:txBody>
      </p:sp>
      <p:sp>
        <p:nvSpPr>
          <p:cNvPr id="18" name="TextBox 17"/>
          <p:cNvSpPr txBox="1"/>
          <p:nvPr/>
        </p:nvSpPr>
        <p:spPr>
          <a:xfrm>
            <a:off x="3429000" y="4321314"/>
            <a:ext cx="2514600" cy="707886"/>
          </a:xfrm>
          <a:prstGeom prst="rect">
            <a:avLst/>
          </a:prstGeom>
          <a:noFill/>
        </p:spPr>
        <p:txBody>
          <a:bodyPr wrap="square" rtlCol="0">
            <a:spAutoFit/>
          </a:bodyPr>
          <a:lstStyle/>
          <a:p>
            <a:r>
              <a:rPr lang="en-US" sz="2000" dirty="0" smtClean="0">
                <a:solidFill>
                  <a:srgbClr val="FF0000"/>
                </a:solidFill>
                <a:latin typeface="Calibri" pitchFamily="34" charset="0"/>
                <a:cs typeface="Calibri" pitchFamily="34" charset="0"/>
              </a:rPr>
              <a:t>Mathematical mischief</a:t>
            </a:r>
            <a:endParaRPr lang="en-US" sz="2000" dirty="0">
              <a:solidFill>
                <a:srgbClr val="FF0000"/>
              </a:solidFill>
              <a:latin typeface="Calibri" pitchFamily="34" charset="0"/>
              <a:cs typeface="Calibri" pitchFamily="34" charset="0"/>
            </a:endParaRPr>
          </a:p>
        </p:txBody>
      </p:sp>
      <p:cxnSp>
        <p:nvCxnSpPr>
          <p:cNvPr id="19" name="Straight Arrow Connector 18"/>
          <p:cNvCxnSpPr>
            <a:stCxn id="18" idx="1"/>
          </p:cNvCxnSpPr>
          <p:nvPr/>
        </p:nvCxnSpPr>
        <p:spPr>
          <a:xfrm flipH="1" flipV="1">
            <a:off x="2971800" y="4626114"/>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19500" y="5029200"/>
            <a:ext cx="2019300" cy="707886"/>
          </a:xfrm>
          <a:prstGeom prst="rect">
            <a:avLst/>
          </a:prstGeom>
          <a:noFill/>
        </p:spPr>
        <p:txBody>
          <a:bodyPr wrap="square" rtlCol="0">
            <a:spAutoFit/>
          </a:bodyPr>
          <a:lstStyle/>
          <a:p>
            <a:r>
              <a:rPr lang="en-US" sz="2000" dirty="0" smtClean="0">
                <a:solidFill>
                  <a:srgbClr val="FF0000"/>
                </a:solidFill>
                <a:latin typeface="Calibri" pitchFamily="34" charset="0"/>
                <a:cs typeface="Calibri" pitchFamily="34" charset="0"/>
              </a:rPr>
              <a:t>One-step expression for m</a:t>
            </a:r>
            <a:endParaRPr lang="en-US" sz="2000" dirty="0">
              <a:solidFill>
                <a:srgbClr val="FF0000"/>
              </a:solidFill>
              <a:latin typeface="Calibri" pitchFamily="34" charset="0"/>
              <a:cs typeface="Calibri" pitchFamily="34" charset="0"/>
            </a:endParaRPr>
          </a:p>
        </p:txBody>
      </p:sp>
      <p:cxnSp>
        <p:nvCxnSpPr>
          <p:cNvPr id="23" name="Straight Arrow Connector 22"/>
          <p:cNvCxnSpPr/>
          <p:nvPr/>
        </p:nvCxnSpPr>
        <p:spPr>
          <a:xfrm flipH="1">
            <a:off x="3048000" y="5352365"/>
            <a:ext cx="5715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 y="4953000"/>
            <a:ext cx="2743200" cy="533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8" grpId="0"/>
      <p:bldP spid="21" grpId="0"/>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also have an intercept?</a:t>
            </a:r>
            <a:endParaRPr lang="en-US" dirty="0"/>
          </a:p>
        </p:txBody>
      </p:sp>
      <p:sp>
        <p:nvSpPr>
          <p:cNvPr id="4" name="Content Placeholder 2"/>
          <p:cNvSpPr txBox="1">
            <a:spLocks/>
          </p:cNvSpPr>
          <p:nvPr/>
        </p:nvSpPr>
        <p:spPr>
          <a:xfrm>
            <a:off x="228600" y="1219200"/>
            <a:ext cx="5105400" cy="5486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Assume a model for the given data</a:t>
            </a:r>
            <a:endParaRPr lang="en-US" i="1" dirty="0" smtClean="0">
              <a:solidFill>
                <a:schemeClr val="tx1"/>
              </a:solidFill>
              <a:latin typeface="Times New Roman" pitchFamily="18" charset="0"/>
              <a:cs typeface="Times New Roman" pitchFamily="18" charset="0"/>
            </a:endParaRPr>
          </a:p>
          <a:p>
            <a:pPr marL="68580" indent="0">
              <a:spcBef>
                <a:spcPts val="600"/>
              </a:spcBef>
              <a:spcAft>
                <a:spcPts val="600"/>
              </a:spcAft>
              <a:buNone/>
            </a:pPr>
            <a:r>
              <a:rPr lang="en-US" i="1" dirty="0" err="1" smtClean="0">
                <a:solidFill>
                  <a:schemeClr val="tx1"/>
                </a:solidFill>
                <a:latin typeface="Times New Roman" pitchFamily="18" charset="0"/>
                <a:cs typeface="Times New Roman" pitchFamily="18" charset="0"/>
              </a:rPr>
              <a:t>Eg</a:t>
            </a:r>
            <a:r>
              <a:rPr lang="en-US" i="1" dirty="0" smtClean="0">
                <a:solidFill>
                  <a:schemeClr val="tx1"/>
                </a:solidFill>
                <a:latin typeface="Times New Roman" pitchFamily="18" charset="0"/>
                <a:cs typeface="Times New Roman" pitchFamily="18" charset="0"/>
              </a:rPr>
              <a:t>. y = mx + c</a:t>
            </a:r>
          </a:p>
          <a:p>
            <a:r>
              <a:rPr lang="en-US" dirty="0" smtClean="0"/>
              <a:t>Append a column of ones in X </a:t>
            </a:r>
          </a:p>
          <a:p>
            <a:pPr marL="68580" indent="0">
              <a:buNone/>
            </a:pPr>
            <a:r>
              <a:rPr lang="en-US" i="1" dirty="0" err="1">
                <a:solidFill>
                  <a:schemeClr val="tx1"/>
                </a:solidFill>
                <a:latin typeface="Times New Roman" pitchFamily="18" charset="0"/>
                <a:cs typeface="Times New Roman" pitchFamily="18" charset="0"/>
              </a:rPr>
              <a:t>Eg</a:t>
            </a:r>
            <a:r>
              <a:rPr lang="en-US" i="1" dirty="0">
                <a:solidFill>
                  <a:schemeClr val="tx1"/>
                </a:solidFill>
                <a:latin typeface="Times New Roman" pitchFamily="18" charset="0"/>
                <a:cs typeface="Times New Roman" pitchFamily="18" charset="0"/>
              </a:rPr>
              <a:t>. y = mx + </a:t>
            </a:r>
            <a:r>
              <a:rPr lang="en-US" i="1" dirty="0" smtClean="0">
                <a:solidFill>
                  <a:schemeClr val="tx1"/>
                </a:solidFill>
                <a:latin typeface="Times New Roman" pitchFamily="18" charset="0"/>
                <a:cs typeface="Times New Roman" pitchFamily="18" charset="0"/>
              </a:rPr>
              <a:t>1*c</a:t>
            </a:r>
            <a:endParaRPr lang="en-US" i="1" dirty="0">
              <a:solidFill>
                <a:schemeClr val="tx1"/>
              </a:solidFill>
              <a:latin typeface="Times New Roman" pitchFamily="18" charset="0"/>
              <a:cs typeface="Times New Roman" pitchFamily="18" charset="0"/>
            </a:endParaRPr>
          </a:p>
          <a:p>
            <a:pPr marL="68580" indent="0">
              <a:buNone/>
            </a:pPr>
            <a:endParaRPr lang="en-US" dirty="0" smtClean="0"/>
          </a:p>
          <a:p>
            <a:endParaRPr lang="en-US" dirty="0"/>
          </a:p>
          <a:p>
            <a:endParaRPr lang="en-US" dirty="0" smtClean="0"/>
          </a:p>
          <a:p>
            <a:endParaRPr lang="en-US" dirty="0"/>
          </a:p>
          <a:p>
            <a:pPr marL="68580" indent="0">
              <a:buNone/>
            </a:pPr>
            <a:endParaRPr lang="en-US" dirty="0" smtClean="0"/>
          </a:p>
          <a:p>
            <a:endParaRPr lang="en-US" dirty="0" smtClean="0"/>
          </a:p>
          <a:p>
            <a:endParaRPr lang="en-US" dirty="0" smtClean="0">
              <a:solidFill>
                <a:schemeClr val="tx1"/>
              </a:solidFill>
              <a:cs typeface="Calibri" pitchFamily="34" charset="0"/>
            </a:endParaRPr>
          </a:p>
          <a:p>
            <a:endParaRPr lang="en-US" dirty="0" smtClean="0"/>
          </a:p>
        </p:txBody>
      </p:sp>
      <mc:AlternateContent xmlns:mc="http://schemas.openxmlformats.org/markup-compatibility/2006" xmlns:a14="http://schemas.microsoft.com/office/drawing/2010/main">
        <mc:Choice Requires="a14">
          <p:sp>
            <p:nvSpPr>
              <p:cNvPr id="12" name="Rectangle 11"/>
              <p:cNvSpPr/>
              <p:nvPr/>
            </p:nvSpPr>
            <p:spPr>
              <a:xfrm>
                <a:off x="510079" y="4606311"/>
                <a:ext cx="29477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𝑋</m:t>
                          </m:r>
                        </m:e>
                        <m:sub>
                          <m:r>
                            <a:rPr lang="en-US" i="1">
                              <a:latin typeface="Cambria Math"/>
                            </a:rPr>
                            <m:t>𝑛</m:t>
                          </m:r>
                          <m:r>
                            <a:rPr lang="en-US" b="0" i="1" smtClean="0">
                              <a:latin typeface="Cambria Math" panose="02040503050406030204" pitchFamily="18" charset="0"/>
                            </a:rPr>
                            <m:t>×</m:t>
                          </m:r>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𝑐𝑓𝑠</m:t>
                          </m:r>
                        </m:e>
                        <m:sub>
                          <m:r>
                            <a:rPr lang="en-US" i="1">
                              <a:latin typeface="Cambria Math"/>
                            </a:rPr>
                            <m:t>2</m:t>
                          </m:r>
                          <m:r>
                            <a:rPr lang="en-US" i="1">
                              <a:latin typeface="Cambria Math" panose="02040503050406030204" pitchFamily="18" charset="0"/>
                            </a:rPr>
                            <m:t>×</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𝑌</m:t>
                          </m:r>
                        </m:e>
                        <m:sub>
                          <m:r>
                            <a:rPr lang="en-US" i="1">
                              <a:latin typeface="Cambria Math"/>
                            </a:rPr>
                            <m:t>𝑛</m:t>
                          </m:r>
                          <m:r>
                            <a:rPr lang="en-US" i="1">
                              <a:latin typeface="Cambria Math" panose="02040503050406030204" pitchFamily="18" charset="0"/>
                            </a:rPr>
                            <m:t>×</m:t>
                          </m:r>
                          <m:r>
                            <a:rPr lang="en-US" i="1">
                              <a:latin typeface="Cambria Math"/>
                            </a:rPr>
                            <m:t>1</m:t>
                          </m:r>
                        </m:sub>
                      </m:sSub>
                      <m:r>
                        <a:rPr lang="en-US" i="1">
                          <a:latin typeface="Cambria Math"/>
                        </a:rPr>
                        <m:t> </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10079" y="4606311"/>
                <a:ext cx="2947794" cy="461665"/>
              </a:xfrm>
              <a:prstGeom prst="rect">
                <a:avLst/>
              </a:prstGeom>
              <a:blipFill rotWithShape="0">
                <a:blip r:embed="rId3"/>
                <a:stretch>
                  <a:fillRect b="-20000"/>
                </a:stretch>
              </a:blipFill>
            </p:spPr>
            <p:txBody>
              <a:bodyPr/>
              <a:lstStyle/>
              <a:p>
                <a:r>
                  <a:rPr lang="en-US">
                    <a:noFill/>
                  </a:rPr>
                  <a:t> </a:t>
                </a:r>
              </a:p>
            </p:txBody>
          </p:sp>
        </mc:Fallback>
      </mc:AlternateContent>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6858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715000" y="3473202"/>
            <a:ext cx="3352800" cy="3308598"/>
          </a:xfrm>
          <a:prstGeom prst="rect">
            <a:avLst/>
          </a:prstGeom>
        </p:spPr>
        <p:txBody>
          <a:bodyPr wrap="square">
            <a:spAutoFit/>
          </a:bodyPr>
          <a:lstStyle/>
          <a:p>
            <a:r>
              <a:rPr lang="en-US" sz="1100" b="0" i="0" u="none" strike="noStrike" baseline="0" dirty="0" smtClean="0">
                <a:solidFill>
                  <a:srgbClr val="000000"/>
                </a:solidFill>
                <a:latin typeface="Courier New"/>
              </a:rPr>
              <a:t>x = (0:0.01:100)';</a:t>
            </a:r>
          </a:p>
          <a:p>
            <a:r>
              <a:rPr lang="en-US" sz="1100" b="0" i="0" u="none" strike="noStrike" baseline="0" dirty="0" smtClean="0">
                <a:solidFill>
                  <a:srgbClr val="000000"/>
                </a:solidFill>
                <a:latin typeface="Courier New"/>
              </a:rPr>
              <a:t>m = 2.73;</a:t>
            </a:r>
          </a:p>
          <a:p>
            <a:r>
              <a:rPr lang="en-US" sz="1100" b="0" i="0" u="none" strike="noStrike" baseline="0" dirty="0" smtClean="0">
                <a:solidFill>
                  <a:srgbClr val="000000"/>
                </a:solidFill>
                <a:latin typeface="Courier New"/>
              </a:rPr>
              <a:t>c = 10;</a:t>
            </a:r>
          </a:p>
          <a:p>
            <a:r>
              <a:rPr lang="en-US" sz="1100" b="0" i="0" u="none" strike="noStrike" baseline="0" dirty="0" smtClean="0">
                <a:solidFill>
                  <a:srgbClr val="000000"/>
                </a:solidFill>
                <a:latin typeface="Courier New"/>
              </a:rPr>
              <a:t>y = m*x  + c + 10*</a:t>
            </a:r>
            <a:r>
              <a:rPr lang="en-US" sz="1100" b="0" i="0" u="none" strike="noStrike" baseline="0" dirty="0" err="1" smtClean="0">
                <a:solidFill>
                  <a:srgbClr val="000000"/>
                </a:solidFill>
                <a:latin typeface="Courier New"/>
              </a:rPr>
              <a:t>randn</a:t>
            </a:r>
            <a:r>
              <a:rPr lang="en-US" sz="1100" b="0" i="0" u="none" strike="noStrike" baseline="0" dirty="0" smtClean="0">
                <a:solidFill>
                  <a:srgbClr val="000000"/>
                </a:solidFill>
                <a:latin typeface="Courier New"/>
              </a:rPr>
              <a:t>(length(x),1);</a:t>
            </a:r>
          </a:p>
          <a:p>
            <a:r>
              <a:rPr lang="en-US" sz="1100" b="0" i="0" u="none" strike="noStrike" baseline="0" dirty="0" smtClean="0">
                <a:solidFill>
                  <a:srgbClr val="000000"/>
                </a:solidFill>
                <a:latin typeface="Courier New"/>
              </a:rPr>
              <a:t>plot(</a:t>
            </a:r>
            <a:r>
              <a:rPr lang="en-US" sz="1100" b="0" i="0" u="none" strike="noStrike" baseline="0" dirty="0" err="1" smtClean="0">
                <a:solidFill>
                  <a:srgbClr val="000000"/>
                </a:solidFill>
                <a:latin typeface="Courier New"/>
              </a:rPr>
              <a:t>x,y</a:t>
            </a:r>
            <a:r>
              <a:rPr lang="en-US" sz="1100" b="0" i="0" u="none" strike="noStrike" baseline="0" dirty="0" smtClean="0">
                <a:solidFill>
                  <a:srgbClr val="000000"/>
                </a:solidFill>
                <a:latin typeface="Courier New"/>
              </a:rPr>
              <a:t>);</a:t>
            </a:r>
          </a:p>
          <a:p>
            <a:r>
              <a:rPr lang="en-US" sz="1100" b="0" i="0" u="none" strike="noStrike" baseline="0" dirty="0" err="1" smtClean="0">
                <a:solidFill>
                  <a:srgbClr val="000000"/>
                </a:solidFill>
                <a:latin typeface="Courier New"/>
              </a:rPr>
              <a:t>xlabel</a:t>
            </a:r>
            <a:r>
              <a:rPr lang="en-US" sz="1100" b="0" i="0" u="none" strike="noStrike" baseline="0" dirty="0" smtClean="0">
                <a:solidFill>
                  <a:srgbClr val="000000"/>
                </a:solidFill>
                <a:latin typeface="Courier New"/>
              </a:rPr>
              <a:t>(</a:t>
            </a:r>
            <a:r>
              <a:rPr lang="en-US" sz="1100" b="0" i="0" u="none" strike="noStrike" baseline="0" dirty="0" smtClean="0">
                <a:solidFill>
                  <a:srgbClr val="A020F0"/>
                </a:solidFill>
                <a:latin typeface="Courier New"/>
              </a:rPr>
              <a:t>'X'</a:t>
            </a:r>
            <a:r>
              <a:rPr lang="en-US" sz="1100" b="0" i="0" u="none" strike="noStrike" baseline="0" dirty="0" smtClean="0">
                <a:solidFill>
                  <a:srgbClr val="000000"/>
                </a:solidFill>
                <a:latin typeface="Courier New"/>
              </a:rPr>
              <a:t>)</a:t>
            </a:r>
          </a:p>
          <a:p>
            <a:r>
              <a:rPr lang="en-US" sz="1100" b="0" i="0" u="none" strike="noStrike" baseline="0" dirty="0" err="1" smtClean="0">
                <a:solidFill>
                  <a:srgbClr val="000000"/>
                </a:solidFill>
                <a:latin typeface="Courier New"/>
              </a:rPr>
              <a:t>ylabel</a:t>
            </a:r>
            <a:r>
              <a:rPr lang="en-US" sz="1100" b="0" i="0" u="none" strike="noStrike" baseline="0" dirty="0" smtClean="0">
                <a:solidFill>
                  <a:srgbClr val="000000"/>
                </a:solidFill>
                <a:latin typeface="Courier New"/>
              </a:rPr>
              <a:t>(</a:t>
            </a:r>
            <a:r>
              <a:rPr lang="en-US" sz="1100" b="0" i="0" u="none" strike="noStrike" baseline="0" dirty="0" smtClean="0">
                <a:solidFill>
                  <a:srgbClr val="A020F0"/>
                </a:solidFill>
                <a:latin typeface="Courier New"/>
              </a:rPr>
              <a:t>'Y'</a:t>
            </a:r>
            <a:r>
              <a:rPr lang="en-US" sz="1100" b="0" i="0" u="none" strike="noStrike" baseline="0" dirty="0" smtClean="0">
                <a:solidFill>
                  <a:srgbClr val="000000"/>
                </a:solidFill>
                <a:latin typeface="Courier New"/>
              </a:rPr>
              <a:t>)</a:t>
            </a:r>
          </a:p>
          <a:p>
            <a:r>
              <a:rPr lang="en-US" sz="1100" b="0" i="0" u="none" strike="noStrike" baseline="0" dirty="0" smtClean="0">
                <a:solidFill>
                  <a:srgbClr val="000000"/>
                </a:solidFill>
                <a:latin typeface="Courier New"/>
              </a:rPr>
              <a:t> </a:t>
            </a:r>
          </a:p>
          <a:p>
            <a:r>
              <a:rPr lang="en-US" sz="1100" b="0" i="0" u="none" strike="noStrike" baseline="0" dirty="0" smtClean="0">
                <a:solidFill>
                  <a:srgbClr val="000000"/>
                </a:solidFill>
                <a:latin typeface="Courier New"/>
              </a:rPr>
              <a:t>X = [x ones(length(x),1)];</a:t>
            </a:r>
          </a:p>
          <a:p>
            <a:r>
              <a:rPr lang="es-ES" sz="1100" b="0" i="0" u="none" strike="noStrike" baseline="0" dirty="0" err="1" smtClean="0">
                <a:solidFill>
                  <a:srgbClr val="000000"/>
                </a:solidFill>
                <a:latin typeface="Courier New"/>
              </a:rPr>
              <a:t>cfs</a:t>
            </a:r>
            <a:r>
              <a:rPr lang="es-ES" sz="1100" b="0" i="0" u="none" strike="noStrike" baseline="0" dirty="0" smtClean="0">
                <a:solidFill>
                  <a:srgbClr val="000000"/>
                </a:solidFill>
                <a:latin typeface="Courier New"/>
              </a:rPr>
              <a:t> = </a:t>
            </a:r>
            <a:r>
              <a:rPr lang="es-ES" sz="1100" b="0" i="0" u="none" strike="noStrike" baseline="0" dirty="0" err="1" smtClean="0">
                <a:solidFill>
                  <a:srgbClr val="000000"/>
                </a:solidFill>
                <a:latin typeface="Courier New"/>
              </a:rPr>
              <a:t>inv</a:t>
            </a:r>
            <a:r>
              <a:rPr lang="es-ES" sz="1100" b="0" i="0" u="none" strike="noStrike" baseline="0" dirty="0" smtClean="0">
                <a:solidFill>
                  <a:srgbClr val="000000"/>
                </a:solidFill>
                <a:latin typeface="Courier New"/>
              </a:rPr>
              <a:t>(X'*X)*X'*y</a:t>
            </a:r>
          </a:p>
          <a:p>
            <a:r>
              <a:rPr lang="en-US" sz="1100" b="0" i="0" u="none" strike="noStrike" baseline="0" dirty="0" err="1" smtClean="0">
                <a:solidFill>
                  <a:srgbClr val="000000"/>
                </a:solidFill>
                <a:latin typeface="Courier New"/>
              </a:rPr>
              <a:t>yfit</a:t>
            </a:r>
            <a:r>
              <a:rPr lang="en-US" sz="1100" b="0" i="0" u="none" strike="noStrike" baseline="0" dirty="0" smtClean="0">
                <a:solidFill>
                  <a:srgbClr val="000000"/>
                </a:solidFill>
                <a:latin typeface="Courier New"/>
              </a:rPr>
              <a:t> = </a:t>
            </a:r>
            <a:r>
              <a:rPr lang="en-US" sz="1100" b="0" i="0" u="none" strike="noStrike" baseline="0" dirty="0" err="1" smtClean="0">
                <a:solidFill>
                  <a:srgbClr val="000000"/>
                </a:solidFill>
                <a:latin typeface="Courier New"/>
              </a:rPr>
              <a:t>cfs</a:t>
            </a:r>
            <a:r>
              <a:rPr lang="en-US" sz="1100" b="0" i="0" u="none" strike="noStrike" baseline="0" dirty="0" smtClean="0">
                <a:solidFill>
                  <a:srgbClr val="000000"/>
                </a:solidFill>
                <a:latin typeface="Courier New"/>
              </a:rPr>
              <a:t>(1)*x + </a:t>
            </a:r>
            <a:r>
              <a:rPr lang="en-US" sz="1100" b="0" i="0" u="none" strike="noStrike" baseline="0" dirty="0" err="1" smtClean="0">
                <a:solidFill>
                  <a:srgbClr val="000000"/>
                </a:solidFill>
                <a:latin typeface="Courier New"/>
              </a:rPr>
              <a:t>cfs</a:t>
            </a:r>
            <a:r>
              <a:rPr lang="en-US" sz="1100" b="0" i="0" u="none" strike="noStrike" baseline="0" dirty="0" smtClean="0">
                <a:solidFill>
                  <a:srgbClr val="000000"/>
                </a:solidFill>
                <a:latin typeface="Courier New"/>
              </a:rPr>
              <a:t>(2);</a:t>
            </a:r>
          </a:p>
          <a:p>
            <a:r>
              <a:rPr lang="en-US" sz="1100" b="0" i="0" u="none" strike="noStrike" baseline="0" dirty="0" smtClean="0">
                <a:solidFill>
                  <a:srgbClr val="000000"/>
                </a:solidFill>
                <a:latin typeface="Courier New"/>
              </a:rPr>
              <a:t>hold </a:t>
            </a:r>
            <a:r>
              <a:rPr lang="en-US" sz="1100" b="0" i="0" u="none" strike="noStrike" baseline="0" dirty="0" smtClean="0">
                <a:solidFill>
                  <a:srgbClr val="A020F0"/>
                </a:solidFill>
                <a:latin typeface="Courier New"/>
              </a:rPr>
              <a:t>on</a:t>
            </a:r>
            <a:r>
              <a:rPr lang="en-US" sz="1100" b="0" i="0" u="none" strike="noStrike" baseline="0" dirty="0" smtClean="0">
                <a:solidFill>
                  <a:srgbClr val="000000"/>
                </a:solidFill>
                <a:latin typeface="Courier New"/>
              </a:rPr>
              <a:t>;</a:t>
            </a:r>
          </a:p>
          <a:p>
            <a:r>
              <a:rPr lang="en-US" sz="1100" b="0" i="0" u="none" strike="noStrike" baseline="0" dirty="0" smtClean="0">
                <a:solidFill>
                  <a:srgbClr val="000000"/>
                </a:solidFill>
                <a:latin typeface="Courier New"/>
              </a:rPr>
              <a:t>plot(x,</a:t>
            </a:r>
            <a:r>
              <a:rPr lang="en-US" sz="1100" b="0" i="0" u="none" strike="noStrike" baseline="0" dirty="0" err="1" smtClean="0">
                <a:solidFill>
                  <a:srgbClr val="000000"/>
                </a:solidFill>
                <a:latin typeface="Courier New"/>
              </a:rPr>
              <a:t>yfit</a:t>
            </a:r>
            <a:r>
              <a:rPr lang="en-US" sz="1100" b="0" i="0" u="none" strike="noStrike" baseline="0" dirty="0" smtClean="0">
                <a:solidFill>
                  <a:srgbClr val="000000"/>
                </a:solidFill>
                <a:latin typeface="Courier New"/>
              </a:rPr>
              <a:t>,</a:t>
            </a:r>
            <a:r>
              <a:rPr lang="en-US" sz="1100" b="0" i="0" u="none" strike="noStrike" baseline="0" dirty="0" smtClean="0">
                <a:solidFill>
                  <a:srgbClr val="A020F0"/>
                </a:solidFill>
                <a:latin typeface="Courier New"/>
              </a:rPr>
              <a:t>'r'</a:t>
            </a:r>
            <a:r>
              <a:rPr lang="en-US" sz="1100" b="0" i="0" u="none" strike="noStrike" baseline="0" dirty="0" smtClean="0">
                <a:solidFill>
                  <a:srgbClr val="000000"/>
                </a:solidFill>
                <a:latin typeface="Courier New"/>
              </a:rPr>
              <a:t>,</a:t>
            </a:r>
            <a:r>
              <a:rPr lang="en-US" sz="1100" b="0" i="0" u="none" strike="noStrike" baseline="0" dirty="0" smtClean="0">
                <a:solidFill>
                  <a:srgbClr val="A020F0"/>
                </a:solidFill>
                <a:latin typeface="Courier New"/>
              </a:rPr>
              <a:t>'</a:t>
            </a:r>
            <a:r>
              <a:rPr lang="en-US" sz="1100" b="0" i="0" u="none" strike="noStrike" baseline="0" dirty="0" err="1" smtClean="0">
                <a:solidFill>
                  <a:srgbClr val="A020F0"/>
                </a:solidFill>
                <a:latin typeface="Courier New"/>
              </a:rPr>
              <a:t>LineWidth</a:t>
            </a:r>
            <a:r>
              <a:rPr lang="en-US" sz="1100" b="0" i="0" u="none" strike="noStrike" baseline="0" dirty="0" smtClean="0">
                <a:solidFill>
                  <a:srgbClr val="A020F0"/>
                </a:solidFill>
                <a:latin typeface="Courier New"/>
              </a:rPr>
              <a:t>'</a:t>
            </a:r>
            <a:r>
              <a:rPr lang="en-US" sz="1100" b="0" i="0" u="none" strike="noStrike" baseline="0" dirty="0" smtClean="0">
                <a:solidFill>
                  <a:srgbClr val="000000"/>
                </a:solidFill>
                <a:latin typeface="Courier New"/>
              </a:rPr>
              <a:t>, 2)</a:t>
            </a:r>
          </a:p>
          <a:p>
            <a:r>
              <a:rPr lang="en-US" sz="1100" b="0" i="0" u="none" strike="noStrike" baseline="0" dirty="0" smtClean="0">
                <a:solidFill>
                  <a:srgbClr val="000000"/>
                </a:solidFill>
                <a:latin typeface="Courier New"/>
              </a:rPr>
              <a:t>hold </a:t>
            </a:r>
            <a:r>
              <a:rPr lang="en-US" sz="1100" b="0" i="0" u="none" strike="noStrike" baseline="0" dirty="0" smtClean="0">
                <a:solidFill>
                  <a:srgbClr val="A020F0"/>
                </a:solidFill>
                <a:latin typeface="Courier New"/>
              </a:rPr>
              <a:t>off</a:t>
            </a:r>
          </a:p>
          <a:p>
            <a:endParaRPr lang="en-US" sz="1100" b="0" i="0" u="none" strike="noStrike" baseline="0" dirty="0" smtClean="0">
              <a:solidFill>
                <a:srgbClr val="A020F0"/>
              </a:solidFill>
              <a:latin typeface="Courier New"/>
            </a:endParaRPr>
          </a:p>
          <a:p>
            <a:r>
              <a:rPr lang="en-US" sz="1100" b="0" i="0" u="none" strike="noStrike" baseline="0" dirty="0" err="1" smtClean="0">
                <a:solidFill>
                  <a:srgbClr val="A020F0"/>
                </a:solidFill>
                <a:latin typeface="Courier New"/>
              </a:rPr>
              <a:t>cfs</a:t>
            </a:r>
            <a:r>
              <a:rPr lang="en-US" sz="1100" b="0" i="0" u="none" strike="noStrike" baseline="0" dirty="0" smtClean="0">
                <a:solidFill>
                  <a:srgbClr val="A020F0"/>
                </a:solidFill>
                <a:latin typeface="Courier New"/>
              </a:rPr>
              <a:t> =</a:t>
            </a:r>
          </a:p>
          <a:p>
            <a:endParaRPr lang="en-US" sz="1100" b="0" i="0" u="none" strike="noStrike" baseline="0" dirty="0" smtClean="0">
              <a:solidFill>
                <a:srgbClr val="A020F0"/>
              </a:solidFill>
              <a:latin typeface="Courier New"/>
            </a:endParaRPr>
          </a:p>
          <a:p>
            <a:r>
              <a:rPr lang="en-US" sz="1100" b="0" i="0" u="none" strike="noStrike" baseline="0" dirty="0" smtClean="0">
                <a:solidFill>
                  <a:srgbClr val="A020F0"/>
                </a:solidFill>
                <a:latin typeface="Courier New"/>
              </a:rPr>
              <a:t>    2.7417</a:t>
            </a:r>
          </a:p>
          <a:p>
            <a:r>
              <a:rPr lang="en-US" sz="1100" b="0" i="0" u="none" strike="noStrike" baseline="0" dirty="0" smtClean="0">
                <a:solidFill>
                  <a:srgbClr val="A020F0"/>
                </a:solidFill>
                <a:latin typeface="Courier New"/>
              </a:rPr>
              <a:t>    9.7094</a:t>
            </a:r>
          </a:p>
        </p:txBody>
      </p:sp>
      <p:sp>
        <p:nvSpPr>
          <p:cNvPr id="16" name="Rectangle 15"/>
          <p:cNvSpPr/>
          <p:nvPr/>
        </p:nvSpPr>
        <p:spPr>
          <a:xfrm>
            <a:off x="419275" y="5428828"/>
            <a:ext cx="4876799" cy="529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510079" y="5466209"/>
                <a:ext cx="485203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𝑐𝑓𝑠</m:t>
                          </m:r>
                        </m:e>
                        <m:sub>
                          <m:r>
                            <a:rPr lang="en-US" i="1">
                              <a:latin typeface="Cambria Math"/>
                            </a:rPr>
                            <m:t>2</m:t>
                          </m:r>
                          <m:r>
                            <a:rPr lang="en-US" i="1">
                              <a:latin typeface="Cambria Math" panose="02040503050406030204" pitchFamily="18" charset="0"/>
                            </a:rPr>
                            <m:t>×</m:t>
                          </m:r>
                          <m:r>
                            <a:rPr lang="en-US" i="1">
                              <a:latin typeface="Cambria Math"/>
                            </a:rPr>
                            <m:t>1</m:t>
                          </m:r>
                        </m:sub>
                      </m:sSub>
                      <m:r>
                        <a:rPr lang="en-US" i="1">
                          <a:latin typeface="Cambria Math"/>
                        </a:rPr>
                        <m:t>=</m:t>
                      </m:r>
                      <m:r>
                        <a:rPr lang="en-US" i="1">
                          <a:latin typeface="Cambria Math"/>
                        </a:rPr>
                        <m:t>𝑖𝑛𝑣</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a:rPr>
                                <m:t>(</m:t>
                              </m:r>
                              <m:r>
                                <a:rPr lang="en-US" i="1">
                                  <a:latin typeface="Cambria Math"/>
                                </a:rPr>
                                <m:t>𝑋</m:t>
                              </m:r>
                            </m:e>
                            <m:sup>
                              <m:r>
                                <a:rPr lang="en-US" b="0" i="1" smtClean="0">
                                  <a:latin typeface="Cambria Math"/>
                                </a:rPr>
                                <m:t>𝑇</m:t>
                              </m:r>
                            </m:sup>
                          </m:sSup>
                          <m:r>
                            <a:rPr lang="en-US" i="1">
                              <a:latin typeface="Cambria Math"/>
                            </a:rPr>
                            <m:t>.</m:t>
                          </m:r>
                          <m:r>
                            <a:rPr lang="en-US" i="1">
                              <a:latin typeface="Cambria Math"/>
                            </a:rPr>
                            <m:t>𝑋</m:t>
                          </m:r>
                          <m:r>
                            <a:rPr lang="en-US" i="1">
                              <a:latin typeface="Cambria Math"/>
                            </a:rPr>
                            <m:t>)</m:t>
                          </m:r>
                        </m:e>
                        <m:sub>
                          <m:r>
                            <a:rPr lang="en-US" i="1">
                              <a:latin typeface="Cambria Math"/>
                            </a:rPr>
                            <m:t>2</m:t>
                          </m:r>
                          <m:r>
                            <a:rPr lang="en-US" i="1">
                              <a:latin typeface="Cambria Math" panose="02040503050406030204" pitchFamily="18" charset="0"/>
                            </a:rPr>
                            <m:t>×</m:t>
                          </m:r>
                          <m:r>
                            <a:rPr lang="en-US" i="1">
                              <a:latin typeface="Cambria Math"/>
                            </a:rPr>
                            <m:t>2</m:t>
                          </m:r>
                        </m:sub>
                      </m:sSub>
                      <m:r>
                        <a:rPr lang="en-US" i="1">
                          <a:latin typeface="Cambria Math"/>
                        </a:rPr>
                        <m:t>.</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a:rPr>
                                <m:t>(</m:t>
                              </m:r>
                              <m:r>
                                <a:rPr lang="en-US" i="1">
                                  <a:latin typeface="Cambria Math"/>
                                </a:rPr>
                                <m:t>𝑋</m:t>
                              </m:r>
                            </m:e>
                            <m:sup>
                              <m:r>
                                <a:rPr lang="en-US" b="0" i="1" smtClean="0">
                                  <a:latin typeface="Cambria Math"/>
                                </a:rPr>
                                <m:t>𝑇</m:t>
                              </m:r>
                            </m:sup>
                          </m:sSup>
                          <m:r>
                            <a:rPr lang="en-US" i="1">
                              <a:latin typeface="Cambria Math"/>
                            </a:rPr>
                            <m:t>.</m:t>
                          </m:r>
                          <m:r>
                            <a:rPr lang="en-US" i="1">
                              <a:latin typeface="Cambria Math"/>
                            </a:rPr>
                            <m:t>𝑌</m:t>
                          </m:r>
                          <m:r>
                            <a:rPr lang="en-US" i="1">
                              <a:latin typeface="Cambria Math"/>
                            </a:rPr>
                            <m:t>)</m:t>
                          </m:r>
                        </m:e>
                        <m:sub>
                          <m:r>
                            <a:rPr lang="en-US" i="1">
                              <a:latin typeface="Cambria Math"/>
                            </a:rPr>
                            <m:t>2</m:t>
                          </m:r>
                          <m:r>
                            <a:rPr lang="en-US" i="1">
                              <a:latin typeface="Cambria Math" panose="02040503050406030204" pitchFamily="18" charset="0"/>
                            </a:rPr>
                            <m:t>×</m:t>
                          </m:r>
                          <m:r>
                            <a:rPr lang="en-US" i="1">
                              <a:latin typeface="Cambria Math"/>
                            </a:rPr>
                            <m:t>1</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510079" y="5466209"/>
                <a:ext cx="4852033" cy="461665"/>
              </a:xfrm>
              <a:prstGeom prst="rect">
                <a:avLst/>
              </a:prstGeom>
              <a:blipFill rotWithShape="0">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5800" y="3142109"/>
                <a:ext cx="2250296" cy="1201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begChr m:val="["/>
                                  <m:endChr m:val="]"/>
                                  <m:ctrlPr>
                                    <a:rPr lang="en-US" i="1">
                                      <a:latin typeface="Cambria Math" panose="02040503050406030204" pitchFamily="18" charset="0"/>
                                    </a:rPr>
                                  </m:ctrlPr>
                                </m:dPr>
                                <m:e>
                                  <m:m>
                                    <m:mPr>
                                      <m:plcHide m:val="on"/>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e>
                                      <m:e>
                                        <m:r>
                                          <a:rPr lang="en-US" i="1">
                                            <a:latin typeface="Cambria Math"/>
                                          </a:rPr>
                                          <m:t>1</m:t>
                                        </m:r>
                                      </m:e>
                                    </m:mr>
                                    <m:mr>
                                      <m:e>
                                        <m:r>
                                          <a:rPr lang="en-US" i="1">
                                            <a:latin typeface="Cambria Math"/>
                                          </a:rPr>
                                          <m:t>⋮</m:t>
                                        </m:r>
                                      </m:e>
                                      <m:e>
                                        <m:r>
                                          <a:rPr lang="en-US" i="1">
                                            <a:latin typeface="Cambria Math"/>
                                          </a:rPr>
                                          <m:t>⋮</m:t>
                                        </m:r>
                                      </m:e>
                                    </m:mr>
                                    <m:mr>
                                      <m:e>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e>
                                      <m:e>
                                        <m:r>
                                          <a:rPr lang="en-US" i="1">
                                            <a:latin typeface="Cambria Math"/>
                                          </a:rPr>
                                          <m:t>1</m:t>
                                        </m:r>
                                      </m:e>
                                    </m:mr>
                                  </m:m>
                                </m:e>
                              </m:d>
                            </m:e>
                          </m:groupChr>
                        </m:e>
                        <m:lim>
                          <m:r>
                            <a:rPr lang="en-US" i="1">
                              <a:latin typeface="Cambria Math"/>
                            </a:rPr>
                            <m:t>𝑋</m:t>
                          </m:r>
                        </m:lim>
                      </m:limLow>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𝑚</m:t>
                                        </m:r>
                                      </m:e>
                                    </m:mr>
                                    <m:mr>
                                      <m:e>
                                        <m:r>
                                          <a:rPr lang="en-US" i="1">
                                            <a:latin typeface="Cambria Math"/>
                                          </a:rPr>
                                          <m:t>𝑐</m:t>
                                        </m:r>
                                      </m:e>
                                    </m:mr>
                                  </m:m>
                                </m:e>
                              </m:d>
                            </m:e>
                          </m:groupChr>
                        </m:e>
                        <m:lim>
                          <m:r>
                            <a:rPr lang="en-US" i="1">
                              <a:latin typeface="Cambria Math"/>
                            </a:rPr>
                            <m:t>𝑐𝑓𝑠</m:t>
                          </m:r>
                        </m:lim>
                      </m:limLow>
                      <m:r>
                        <a:rPr lang="en-US" i="1">
                          <a:latin typeface="Cambria Math"/>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e>
                                    </m:m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𝑦</m:t>
                                            </m:r>
                                          </m:e>
                                          <m:sub>
                                            <m:r>
                                              <a:rPr lang="en-US" i="1">
                                                <a:latin typeface="Cambria Math"/>
                                              </a:rPr>
                                              <m:t>𝑛</m:t>
                                            </m:r>
                                          </m:sub>
                                        </m:sSub>
                                      </m:e>
                                    </m:mr>
                                  </m:m>
                                </m:e>
                              </m:d>
                            </m:e>
                          </m:groupChr>
                        </m:e>
                        <m:lim>
                          <m:r>
                            <a:rPr lang="en-US" i="1">
                              <a:latin typeface="Cambria Math"/>
                            </a:rPr>
                            <m:t>𝑌</m:t>
                          </m:r>
                        </m:lim>
                      </m:limLow>
                      <m:r>
                        <a:rPr lang="en-US" i="1">
                          <a:latin typeface="Cambria Math"/>
                        </a:rPr>
                        <m:t> </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85800" y="3142109"/>
                <a:ext cx="2250296" cy="1201291"/>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944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animBg="1"/>
      <p:bldP spid="15"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model was a polynomial?</a:t>
            </a:r>
            <a:endParaRPr lang="en-US" dirty="0"/>
          </a:p>
        </p:txBody>
      </p:sp>
      <p:sp>
        <p:nvSpPr>
          <p:cNvPr id="4" name="Content Placeholder 2"/>
          <p:cNvSpPr txBox="1">
            <a:spLocks/>
          </p:cNvSpPr>
          <p:nvPr/>
        </p:nvSpPr>
        <p:spPr>
          <a:xfrm>
            <a:off x="235509" y="838200"/>
            <a:ext cx="5105400" cy="5486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Assume a model for the given data</a:t>
            </a:r>
          </a:p>
          <a:p>
            <a:endParaRPr lang="en-US" i="1" dirty="0" smtClean="0">
              <a:solidFill>
                <a:schemeClr val="tx1"/>
              </a:solidFill>
              <a:latin typeface="Times New Roman" pitchFamily="18" charset="0"/>
              <a:cs typeface="Times New Roman" pitchFamily="18" charset="0"/>
            </a:endParaRPr>
          </a:p>
          <a:p>
            <a:r>
              <a:rPr lang="en-US" dirty="0" smtClean="0"/>
              <a:t>Put together matrix X with columns of ones, x x</a:t>
            </a:r>
            <a:r>
              <a:rPr lang="en-US" baseline="30000" dirty="0" smtClean="0"/>
              <a:t>2</a:t>
            </a:r>
            <a:r>
              <a:rPr lang="en-US" dirty="0" smtClean="0"/>
              <a:t> and x</a:t>
            </a:r>
            <a:r>
              <a:rPr lang="en-US" baseline="30000" dirty="0" smtClean="0"/>
              <a:t>3</a:t>
            </a:r>
          </a:p>
          <a:p>
            <a:endParaRPr lang="en-US" dirty="0"/>
          </a:p>
          <a:p>
            <a:endParaRPr lang="en-US" dirty="0" smtClean="0"/>
          </a:p>
          <a:p>
            <a:endParaRPr lang="en-US" dirty="0"/>
          </a:p>
          <a:p>
            <a:pPr marL="68580" indent="0">
              <a:buNone/>
            </a:pPr>
            <a:endParaRPr lang="en-US" dirty="0"/>
          </a:p>
          <a:p>
            <a:endParaRPr lang="en-US" dirty="0" smtClean="0"/>
          </a:p>
          <a:p>
            <a:endParaRPr lang="en-US" dirty="0" smtClean="0"/>
          </a:p>
          <a:p>
            <a:endParaRPr lang="en-US" dirty="0" smtClean="0"/>
          </a:p>
        </p:txBody>
      </p:sp>
      <mc:AlternateContent xmlns:mc="http://schemas.openxmlformats.org/markup-compatibility/2006" xmlns:a14="http://schemas.microsoft.com/office/drawing/2010/main">
        <mc:Choice Requires="a14">
          <p:sp>
            <p:nvSpPr>
              <p:cNvPr id="12" name="Rectangle 11"/>
              <p:cNvSpPr/>
              <p:nvPr/>
            </p:nvSpPr>
            <p:spPr>
              <a:xfrm>
                <a:off x="762000" y="4513756"/>
                <a:ext cx="29417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𝑋</m:t>
                          </m:r>
                        </m:e>
                        <m:sub>
                          <m:r>
                            <a:rPr lang="en-US" i="1">
                              <a:latin typeface="Cambria Math"/>
                            </a:rPr>
                            <m:t>𝑛</m:t>
                          </m:r>
                          <m:r>
                            <a:rPr lang="en-US" i="1">
                              <a:latin typeface="Cambria Math" panose="02040503050406030204" pitchFamily="18" charset="0"/>
                            </a:rPr>
                            <m:t>×</m:t>
                          </m:r>
                          <m:r>
                            <a:rPr lang="en-US" b="0" i="1" smtClean="0">
                              <a:latin typeface="Cambria Math"/>
                            </a:rPr>
                            <m:t>4</m:t>
                          </m:r>
                        </m:sub>
                      </m:sSub>
                      <m:r>
                        <a:rPr lang="en-US" i="1">
                          <a:latin typeface="Cambria Math"/>
                        </a:rPr>
                        <m:t>.</m:t>
                      </m:r>
                      <m:sSub>
                        <m:sSubPr>
                          <m:ctrlPr>
                            <a:rPr lang="en-US" i="1">
                              <a:latin typeface="Cambria Math" panose="02040503050406030204" pitchFamily="18" charset="0"/>
                            </a:rPr>
                          </m:ctrlPr>
                        </m:sSubPr>
                        <m:e>
                          <m:r>
                            <a:rPr lang="en-US" i="1">
                              <a:latin typeface="Cambria Math"/>
                            </a:rPr>
                            <m:t>𝑐𝑓𝑠</m:t>
                          </m:r>
                        </m:e>
                        <m:sub>
                          <m:r>
                            <a:rPr lang="en-US" b="0" i="1" smtClean="0">
                              <a:latin typeface="Cambria Math"/>
                            </a:rPr>
                            <m:t>4</m:t>
                          </m:r>
                          <m:r>
                            <a:rPr lang="en-US" i="1">
                              <a:latin typeface="Cambria Math" panose="02040503050406030204" pitchFamily="18" charset="0"/>
                            </a:rPr>
                            <m:t>×</m:t>
                          </m:r>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𝑌</m:t>
                          </m:r>
                        </m:e>
                        <m:sub>
                          <m:r>
                            <a:rPr lang="en-US" i="1">
                              <a:latin typeface="Cambria Math"/>
                            </a:rPr>
                            <m:t>𝑛</m:t>
                          </m:r>
                          <m:r>
                            <a:rPr lang="en-US" i="1">
                              <a:latin typeface="Cambria Math" panose="02040503050406030204" pitchFamily="18" charset="0"/>
                            </a:rPr>
                            <m:t>×</m:t>
                          </m:r>
                          <m:r>
                            <a:rPr lang="en-US" i="1">
                              <a:latin typeface="Cambria Math"/>
                            </a:rPr>
                            <m:t>1</m:t>
                          </m:r>
                        </m:sub>
                      </m:sSub>
                      <m:r>
                        <a:rPr lang="en-US" i="1">
                          <a:latin typeface="Cambria Math"/>
                        </a:rPr>
                        <m:t> </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62000" y="4513756"/>
                <a:ext cx="2941766" cy="461665"/>
              </a:xfrm>
              <a:prstGeom prst="rect">
                <a:avLst/>
              </a:prstGeom>
              <a:blipFill rotWithShape="0">
                <a:blip r:embed="rId3"/>
                <a:stretch>
                  <a:fillRect b="-18421"/>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309" y="838200"/>
            <a:ext cx="4165601"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86400" y="3843278"/>
            <a:ext cx="3657600" cy="2862322"/>
          </a:xfrm>
          <a:prstGeom prst="rect">
            <a:avLst/>
          </a:prstGeom>
        </p:spPr>
        <p:txBody>
          <a:bodyPr wrap="square">
            <a:spAutoFit/>
          </a:bodyPr>
          <a:lstStyle/>
          <a:p>
            <a:r>
              <a:rPr lang="en-US" sz="1200" b="0" i="0" u="none" strike="noStrike" baseline="0" dirty="0" smtClean="0">
                <a:solidFill>
                  <a:srgbClr val="000000"/>
                </a:solidFill>
                <a:latin typeface="Courier New"/>
              </a:rPr>
              <a:t>x = (0:0.01:100)';</a:t>
            </a:r>
          </a:p>
          <a:p>
            <a:r>
              <a:rPr lang="pt-BR" sz="1200" b="0" i="0" u="none" strike="noStrike" baseline="0" dirty="0" smtClean="0">
                <a:solidFill>
                  <a:srgbClr val="000000"/>
                </a:solidFill>
                <a:latin typeface="Courier New"/>
              </a:rPr>
              <a:t>a = [10000 -300 20 -1]</a:t>
            </a:r>
          </a:p>
          <a:p>
            <a:r>
              <a:rPr lang="en-US" sz="1200" b="0" i="0" u="none" strike="noStrike" baseline="0" dirty="0" smtClean="0">
                <a:solidFill>
                  <a:srgbClr val="000000"/>
                </a:solidFill>
                <a:latin typeface="Courier New"/>
              </a:rPr>
              <a:t>y = a(1) + a(2)*x </a:t>
            </a:r>
            <a:r>
              <a:rPr lang="en-US" sz="1200" b="0" i="0" u="none" strike="noStrike" baseline="0" dirty="0" smtClean="0">
                <a:solidFill>
                  <a:srgbClr val="0000FF"/>
                </a:solidFill>
                <a:latin typeface="Courier New"/>
              </a:rPr>
              <a:t>...</a:t>
            </a:r>
          </a:p>
          <a:p>
            <a:r>
              <a:rPr lang="pt-BR" sz="1200" b="0" i="0" u="none" strike="noStrike" baseline="0" dirty="0" smtClean="0">
                <a:solidFill>
                  <a:srgbClr val="000000"/>
                </a:solidFill>
                <a:latin typeface="Courier New"/>
              </a:rPr>
              <a:t>    + a(3)*x.^2 + a(4)*x.^3 </a:t>
            </a:r>
            <a:r>
              <a:rPr lang="pt-BR" sz="1200" b="0" i="0" u="none" strike="noStrike" baseline="0" dirty="0" smtClean="0">
                <a:solidFill>
                  <a:srgbClr val="0000FF"/>
                </a:solidFill>
                <a:latin typeface="Courier New"/>
              </a:rPr>
              <a:t>...</a:t>
            </a:r>
          </a:p>
          <a:p>
            <a:r>
              <a:rPr lang="en-US" sz="1200" b="0" i="0" u="none" strike="noStrike" baseline="0" dirty="0" smtClean="0">
                <a:solidFill>
                  <a:srgbClr val="000000"/>
                </a:solidFill>
                <a:latin typeface="Courier New"/>
              </a:rPr>
              <a:t>    + 10000*</a:t>
            </a:r>
            <a:r>
              <a:rPr lang="en-US" sz="1200" b="0" i="0" u="none" strike="noStrike" baseline="0" dirty="0" err="1" smtClean="0">
                <a:solidFill>
                  <a:srgbClr val="000000"/>
                </a:solidFill>
                <a:latin typeface="Courier New"/>
              </a:rPr>
              <a:t>randn</a:t>
            </a:r>
            <a:r>
              <a:rPr lang="en-US" sz="1200" b="0" i="0" u="none" strike="noStrike" baseline="0" dirty="0" smtClean="0">
                <a:solidFill>
                  <a:srgbClr val="000000"/>
                </a:solidFill>
                <a:latin typeface="Courier New"/>
              </a:rPr>
              <a:t>(length(x),1);</a:t>
            </a:r>
          </a:p>
          <a:p>
            <a:r>
              <a:rPr lang="en-US" sz="1200" b="0" i="0" u="none" strike="noStrike" baseline="0" dirty="0" smtClean="0">
                <a:solidFill>
                  <a:srgbClr val="000000"/>
                </a:solidFill>
                <a:latin typeface="Courier New"/>
              </a:rPr>
              <a:t>plot(</a:t>
            </a:r>
            <a:r>
              <a:rPr lang="en-US" sz="1200" b="0" i="0" u="none" strike="noStrike" baseline="0" dirty="0" err="1" smtClean="0">
                <a:solidFill>
                  <a:srgbClr val="000000"/>
                </a:solidFill>
                <a:latin typeface="Courier New"/>
              </a:rPr>
              <a:t>x,y</a:t>
            </a:r>
            <a:r>
              <a:rPr lang="en-US" sz="1200" b="0" i="0" u="none" strike="noStrike" baseline="0" dirty="0" smtClean="0">
                <a:solidFill>
                  <a:srgbClr val="000000"/>
                </a:solidFill>
                <a:latin typeface="Courier New"/>
              </a:rPr>
              <a:t>);</a:t>
            </a:r>
          </a:p>
          <a:p>
            <a:r>
              <a:rPr lang="en-US" sz="1200" b="0" i="0" u="none" strike="noStrike" baseline="0" dirty="0" err="1" smtClean="0">
                <a:solidFill>
                  <a:srgbClr val="000000"/>
                </a:solidFill>
                <a:latin typeface="Courier New"/>
              </a:rPr>
              <a:t>xlabel</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'X'</a:t>
            </a:r>
            <a:r>
              <a:rPr lang="en-US" sz="1200" b="0" i="0" u="none" strike="noStrike" baseline="0" dirty="0" smtClean="0">
                <a:solidFill>
                  <a:srgbClr val="000000"/>
                </a:solidFill>
                <a:latin typeface="Courier New"/>
              </a:rPr>
              <a:t>)</a:t>
            </a:r>
          </a:p>
          <a:p>
            <a:r>
              <a:rPr lang="en-US" sz="1200" b="0" i="0" u="none" strike="noStrike" baseline="0" dirty="0" err="1" smtClean="0">
                <a:solidFill>
                  <a:srgbClr val="000000"/>
                </a:solidFill>
                <a:latin typeface="Courier New"/>
              </a:rPr>
              <a:t>ylabel</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'Y'</a:t>
            </a:r>
            <a:r>
              <a:rPr lang="en-US" sz="1200" b="0" i="0" u="none" strike="noStrike" baseline="0" dirty="0" smtClean="0">
                <a:solidFill>
                  <a:srgbClr val="000000"/>
                </a:solidFill>
                <a:latin typeface="Courier New"/>
              </a:rPr>
              <a:t>)</a:t>
            </a:r>
          </a:p>
          <a:p>
            <a:r>
              <a:rPr lang="en-US" sz="1200" b="0" i="0" u="none" strike="noStrike" baseline="0" dirty="0" smtClean="0">
                <a:solidFill>
                  <a:srgbClr val="000000"/>
                </a:solidFill>
                <a:latin typeface="Courier New"/>
              </a:rPr>
              <a:t>hold </a:t>
            </a:r>
            <a:r>
              <a:rPr lang="en-US" sz="1200" b="0" i="0" u="none" strike="noStrike" baseline="0" dirty="0" smtClean="0">
                <a:solidFill>
                  <a:srgbClr val="A020F0"/>
                </a:solidFill>
                <a:latin typeface="Courier New"/>
              </a:rPr>
              <a:t>on</a:t>
            </a:r>
            <a:r>
              <a:rPr lang="en-US" sz="1200" b="0" i="0" u="none" strike="noStrike" baseline="0" dirty="0" smtClean="0">
                <a:solidFill>
                  <a:srgbClr val="000000"/>
                </a:solidFill>
                <a:latin typeface="Courier New"/>
              </a:rPr>
              <a:t>;</a:t>
            </a:r>
          </a:p>
          <a:p>
            <a:r>
              <a:rPr lang="en-US" sz="1200" b="0" i="0" u="none" strike="noStrike" baseline="0" dirty="0" smtClean="0">
                <a:solidFill>
                  <a:srgbClr val="000000"/>
                </a:solidFill>
                <a:latin typeface="Courier New"/>
              </a:rPr>
              <a:t>X = [ones(length(x),1) x x.^2 x.^3];</a:t>
            </a:r>
          </a:p>
          <a:p>
            <a:r>
              <a:rPr lang="es-ES" sz="1200" b="0" i="0" u="none" strike="noStrike" baseline="0" dirty="0" err="1" smtClean="0">
                <a:solidFill>
                  <a:srgbClr val="000000"/>
                </a:solidFill>
                <a:latin typeface="Courier New"/>
              </a:rPr>
              <a:t>cfs</a:t>
            </a:r>
            <a:r>
              <a:rPr lang="es-ES" sz="1200" b="0" i="0" u="none" strike="noStrike" baseline="0" dirty="0" smtClean="0">
                <a:solidFill>
                  <a:srgbClr val="000000"/>
                </a:solidFill>
                <a:latin typeface="Courier New"/>
              </a:rPr>
              <a:t> = </a:t>
            </a:r>
            <a:r>
              <a:rPr lang="es-ES" sz="1200" b="0" i="0" u="none" strike="noStrike" baseline="0" dirty="0" err="1" smtClean="0">
                <a:solidFill>
                  <a:srgbClr val="000000"/>
                </a:solidFill>
                <a:latin typeface="Courier New"/>
              </a:rPr>
              <a:t>inv</a:t>
            </a:r>
            <a:r>
              <a:rPr lang="es-ES" sz="1200" b="0" i="0" u="none" strike="noStrike" baseline="0" dirty="0" smtClean="0">
                <a:solidFill>
                  <a:srgbClr val="000000"/>
                </a:solidFill>
                <a:latin typeface="Courier New"/>
              </a:rPr>
              <a:t>(X'*X)*X'*y</a:t>
            </a:r>
          </a:p>
          <a:p>
            <a:r>
              <a:rPr lang="en-US" sz="1200" b="0" i="0" u="none" strike="noStrike" baseline="0" dirty="0" err="1" smtClean="0">
                <a:solidFill>
                  <a:srgbClr val="000000"/>
                </a:solidFill>
                <a:latin typeface="Courier New"/>
              </a:rPr>
              <a:t>yfit</a:t>
            </a:r>
            <a:r>
              <a:rPr lang="en-US" sz="1200" b="0" i="0" u="none" strike="noStrike" baseline="0" dirty="0" smtClean="0">
                <a:solidFill>
                  <a:srgbClr val="000000"/>
                </a:solidFill>
                <a:latin typeface="Courier New"/>
              </a:rPr>
              <a:t> = </a:t>
            </a:r>
            <a:r>
              <a:rPr lang="en-US" sz="1200" b="0" i="0" u="none" strike="noStrike" baseline="0" dirty="0" err="1" smtClean="0">
                <a:solidFill>
                  <a:srgbClr val="000000"/>
                </a:solidFill>
                <a:latin typeface="Courier New"/>
              </a:rPr>
              <a:t>cfs</a:t>
            </a:r>
            <a:r>
              <a:rPr lang="en-US" sz="1200" b="0" i="0" u="none" strike="noStrike" baseline="0" dirty="0" smtClean="0">
                <a:solidFill>
                  <a:srgbClr val="000000"/>
                </a:solidFill>
                <a:latin typeface="Courier New"/>
              </a:rPr>
              <a:t>(1) + </a:t>
            </a:r>
            <a:r>
              <a:rPr lang="en-US" sz="1200" b="0" i="0" u="none" strike="noStrike" baseline="0" dirty="0" err="1" smtClean="0">
                <a:solidFill>
                  <a:srgbClr val="000000"/>
                </a:solidFill>
                <a:latin typeface="Courier New"/>
              </a:rPr>
              <a:t>cfs</a:t>
            </a:r>
            <a:r>
              <a:rPr lang="en-US" sz="1200" b="0" i="0" u="none" strike="noStrike" baseline="0" dirty="0" smtClean="0">
                <a:solidFill>
                  <a:srgbClr val="000000"/>
                </a:solidFill>
                <a:latin typeface="Courier New"/>
              </a:rPr>
              <a:t>(2)*x </a:t>
            </a:r>
            <a:r>
              <a:rPr lang="en-US" sz="1200" b="0" i="0" u="none" strike="noStrike" baseline="0" dirty="0" smtClean="0">
                <a:solidFill>
                  <a:srgbClr val="0000FF"/>
                </a:solidFill>
                <a:latin typeface="Courier New"/>
              </a:rPr>
              <a:t>...</a:t>
            </a:r>
          </a:p>
          <a:p>
            <a:r>
              <a:rPr lang="fr-FR" sz="1200" b="0" i="0" u="none" strike="noStrike" baseline="0" dirty="0" smtClean="0">
                <a:solidFill>
                  <a:srgbClr val="000000"/>
                </a:solidFill>
                <a:latin typeface="Courier New"/>
              </a:rPr>
              <a:t>    + </a:t>
            </a:r>
            <a:r>
              <a:rPr lang="fr-FR" sz="1200" b="0" i="0" u="none" strike="noStrike" baseline="0" dirty="0" err="1" smtClean="0">
                <a:solidFill>
                  <a:srgbClr val="000000"/>
                </a:solidFill>
                <a:latin typeface="Courier New"/>
              </a:rPr>
              <a:t>cfs</a:t>
            </a:r>
            <a:r>
              <a:rPr lang="fr-FR" sz="1200" b="0" i="0" u="none" strike="noStrike" baseline="0" dirty="0" smtClean="0">
                <a:solidFill>
                  <a:srgbClr val="000000"/>
                </a:solidFill>
                <a:latin typeface="Courier New"/>
              </a:rPr>
              <a:t>(3)*x.^2 + </a:t>
            </a:r>
            <a:r>
              <a:rPr lang="fr-FR" sz="1200" b="0" i="0" u="none" strike="noStrike" baseline="0" dirty="0" err="1" smtClean="0">
                <a:solidFill>
                  <a:srgbClr val="000000"/>
                </a:solidFill>
                <a:latin typeface="Courier New"/>
              </a:rPr>
              <a:t>cfs</a:t>
            </a:r>
            <a:r>
              <a:rPr lang="fr-FR" sz="1200" b="0" i="0" u="none" strike="noStrike" baseline="0" dirty="0" smtClean="0">
                <a:solidFill>
                  <a:srgbClr val="000000"/>
                </a:solidFill>
                <a:latin typeface="Courier New"/>
              </a:rPr>
              <a:t>(4)*x.^3;</a:t>
            </a:r>
          </a:p>
          <a:p>
            <a:r>
              <a:rPr lang="en-US" sz="1200" b="0" i="0" u="none" strike="noStrike" baseline="0" dirty="0" smtClean="0">
                <a:solidFill>
                  <a:srgbClr val="000000"/>
                </a:solidFill>
                <a:latin typeface="Courier New"/>
              </a:rPr>
              <a:t>plot(x,</a:t>
            </a:r>
            <a:r>
              <a:rPr lang="en-US" sz="1200" b="0" i="0" u="none" strike="noStrike" baseline="0" dirty="0" err="1" smtClean="0">
                <a:solidFill>
                  <a:srgbClr val="000000"/>
                </a:solidFill>
                <a:latin typeface="Courier New"/>
              </a:rPr>
              <a:t>yfit</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'r'</a:t>
            </a:r>
            <a:r>
              <a:rPr lang="en-US" sz="1200" b="0" i="0" u="none" strike="noStrike" baseline="0" dirty="0" smtClean="0">
                <a:solidFill>
                  <a:srgbClr val="000000"/>
                </a:solidFill>
                <a:latin typeface="Courier New"/>
              </a:rPr>
              <a:t>,</a:t>
            </a:r>
            <a:r>
              <a:rPr lang="en-US" sz="1200" b="0" i="0" u="none" strike="noStrike" baseline="0" dirty="0" smtClean="0">
                <a:solidFill>
                  <a:srgbClr val="A020F0"/>
                </a:solidFill>
                <a:latin typeface="Courier New"/>
              </a:rPr>
              <a:t>'</a:t>
            </a:r>
            <a:r>
              <a:rPr lang="en-US" sz="1200" b="0" i="0" u="none" strike="noStrike" baseline="0" dirty="0" err="1" smtClean="0">
                <a:solidFill>
                  <a:srgbClr val="A020F0"/>
                </a:solidFill>
                <a:latin typeface="Courier New"/>
              </a:rPr>
              <a:t>LineWidth</a:t>
            </a:r>
            <a:r>
              <a:rPr lang="en-US" sz="1200" b="0" i="0" u="none" strike="noStrike" baseline="0" dirty="0" smtClean="0">
                <a:solidFill>
                  <a:srgbClr val="A020F0"/>
                </a:solidFill>
                <a:latin typeface="Courier New"/>
              </a:rPr>
              <a:t>'</a:t>
            </a:r>
            <a:r>
              <a:rPr lang="en-US" sz="1200" b="0" i="0" u="none" strike="noStrike" baseline="0" dirty="0" smtClean="0">
                <a:solidFill>
                  <a:srgbClr val="000000"/>
                </a:solidFill>
                <a:latin typeface="Courier New"/>
              </a:rPr>
              <a:t>, 2)</a:t>
            </a:r>
          </a:p>
          <a:p>
            <a:r>
              <a:rPr lang="en-US" sz="1200" b="0" i="0" u="none" strike="noStrike" baseline="0" dirty="0" smtClean="0">
                <a:solidFill>
                  <a:srgbClr val="000000"/>
                </a:solidFill>
                <a:latin typeface="Courier New"/>
              </a:rPr>
              <a:t>hold </a:t>
            </a:r>
            <a:r>
              <a:rPr lang="en-US" sz="1200" b="0" i="0" u="none" strike="noStrike" baseline="0" dirty="0" smtClean="0">
                <a:solidFill>
                  <a:srgbClr val="A020F0"/>
                </a:solidFill>
                <a:latin typeface="Courier New"/>
              </a:rPr>
              <a:t>off</a:t>
            </a:r>
          </a:p>
        </p:txBody>
      </p:sp>
      <mc:AlternateContent xmlns:mc="http://schemas.openxmlformats.org/markup-compatibility/2006" xmlns:a14="http://schemas.microsoft.com/office/drawing/2010/main">
        <mc:Choice Requires="a14">
          <p:sp>
            <p:nvSpPr>
              <p:cNvPr id="7" name="Rectangle 6"/>
              <p:cNvSpPr/>
              <p:nvPr/>
            </p:nvSpPr>
            <p:spPr>
              <a:xfrm>
                <a:off x="762000" y="1295400"/>
                <a:ext cx="3108159" cy="4095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0</m:t>
                          </m:r>
                        </m:sub>
                      </m:sSub>
                      <m:r>
                        <a:rPr lang="en-US" i="1">
                          <a:latin typeface="Cambria Math"/>
                        </a:rPr>
                        <m:t> </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 </m:t>
                              </m:r>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r>
                                <a:rPr lang="en-US" i="1">
                                  <a:latin typeface="Cambria Math"/>
                                </a:rPr>
                                <m:t>𝑥</m:t>
                              </m:r>
                              <m:r>
                                <a:rPr lang="en-US" i="1">
                                  <a:latin typeface="Cambria Math"/>
                                </a:rPr>
                                <m:t>+ </m:t>
                              </m:r>
                              <m:r>
                                <a:rPr lang="en-US" i="1">
                                  <a:latin typeface="Cambria Math"/>
                                </a:rPr>
                                <m:t>𝑎</m:t>
                              </m:r>
                            </m:e>
                            <m:sub>
                              <m:r>
                                <a:rPr lang="en-US" i="1">
                                  <a:latin typeface="Cambria Math"/>
                                </a:rPr>
                                <m:t>2</m:t>
                              </m:r>
                            </m:sub>
                          </m:sSub>
                          <m:r>
                            <a:rPr lang="en-US" i="1">
                              <a:latin typeface="Cambria Math"/>
                            </a:rPr>
                            <m:t>𝑥</m:t>
                          </m:r>
                        </m:e>
                        <m:sup>
                          <m:r>
                            <a:rPr lang="en-US" i="1">
                              <a:latin typeface="Cambria Math"/>
                            </a:rPr>
                            <m:t>2</m:t>
                          </m:r>
                        </m:sup>
                      </m:sSup>
                      <m:r>
                        <a:rPr lang="en-US" i="1">
                          <a:latin typeface="Cambria Math"/>
                        </a:rPr>
                        <m:t>+ </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𝑎</m:t>
                              </m:r>
                            </m:e>
                            <m:sub>
                              <m:r>
                                <a:rPr lang="en-US" i="1">
                                  <a:latin typeface="Cambria Math"/>
                                </a:rPr>
                                <m:t>3</m:t>
                              </m:r>
                            </m:sub>
                          </m:sSub>
                          <m:r>
                            <a:rPr lang="en-US" i="1">
                              <a:latin typeface="Cambria Math"/>
                            </a:rPr>
                            <m:t>𝑥</m:t>
                          </m:r>
                        </m:e>
                        <m:sup>
                          <m:r>
                            <a:rPr lang="en-US" i="1">
                              <a:latin typeface="Cambria Math"/>
                            </a:rPr>
                            <m:t>3</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62000" y="1295400"/>
                <a:ext cx="3108159" cy="409536"/>
              </a:xfrm>
              <a:prstGeom prst="rect">
                <a:avLst/>
              </a:prstGeom>
              <a:blipFill rotWithShape="1">
                <a:blip r:embed="rId5" cstate="print"/>
                <a:stretch>
                  <a:fillRect b="-1493"/>
                </a:stretch>
              </a:blipFill>
            </p:spPr>
            <p:txBody>
              <a:bodyPr/>
              <a:lstStyle/>
              <a:p>
                <a:r>
                  <a:rPr lang="en-US">
                    <a:noFill/>
                  </a:rPr>
                  <a:t> </a:t>
                </a:r>
              </a:p>
            </p:txBody>
          </p:sp>
        </mc:Fallback>
      </mc:AlternateContent>
      <p:grpSp>
        <p:nvGrpSpPr>
          <p:cNvPr id="5" name="Group 4"/>
          <p:cNvGrpSpPr/>
          <p:nvPr/>
        </p:nvGrpSpPr>
        <p:grpSpPr>
          <a:xfrm>
            <a:off x="365206" y="5185909"/>
            <a:ext cx="4846006" cy="529247"/>
            <a:chOff x="365206" y="5185909"/>
            <a:chExt cx="4846006" cy="529247"/>
          </a:xfrm>
        </p:grpSpPr>
        <mc:AlternateContent xmlns:mc="http://schemas.openxmlformats.org/markup-compatibility/2006" xmlns:a14="http://schemas.microsoft.com/office/drawing/2010/main">
          <mc:Choice Requires="a14">
            <p:sp>
              <p:nvSpPr>
                <p:cNvPr id="16" name="Rectangle 15"/>
                <p:cNvSpPr/>
                <p:nvPr/>
              </p:nvSpPr>
              <p:spPr>
                <a:xfrm>
                  <a:off x="365206" y="5234352"/>
                  <a:ext cx="484600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𝑐𝑓𝑠</m:t>
                            </m:r>
                          </m:e>
                          <m:sub>
                            <m:r>
                              <a:rPr lang="en-US" b="0" i="1" smtClean="0">
                                <a:latin typeface="Cambria Math"/>
                              </a:rPr>
                              <m:t>4</m:t>
                            </m:r>
                            <m:r>
                              <a:rPr lang="en-US" i="1">
                                <a:latin typeface="Cambria Math" panose="02040503050406030204" pitchFamily="18" charset="0"/>
                              </a:rPr>
                              <m:t>×</m:t>
                            </m:r>
                            <m:r>
                              <a:rPr lang="en-US" i="1">
                                <a:latin typeface="Cambria Math"/>
                              </a:rPr>
                              <m:t>1</m:t>
                            </m:r>
                          </m:sub>
                        </m:sSub>
                        <m:r>
                          <a:rPr lang="en-US" i="1">
                            <a:latin typeface="Cambria Math"/>
                          </a:rPr>
                          <m:t>=</m:t>
                        </m:r>
                        <m:r>
                          <a:rPr lang="en-US" i="1">
                            <a:latin typeface="Cambria Math"/>
                          </a:rPr>
                          <m:t>𝑖𝑛𝑣</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a:rPr>
                                  <m:t>(</m:t>
                                </m:r>
                                <m:r>
                                  <a:rPr lang="en-US" i="1">
                                    <a:latin typeface="Cambria Math"/>
                                  </a:rPr>
                                  <m:t>𝑋</m:t>
                                </m:r>
                              </m:e>
                              <m:sup>
                                <m:r>
                                  <a:rPr lang="en-US" b="0" i="1" smtClean="0">
                                    <a:latin typeface="Cambria Math"/>
                                  </a:rPr>
                                  <m:t>𝑇</m:t>
                                </m:r>
                              </m:sup>
                            </m:sSup>
                            <m:r>
                              <a:rPr lang="en-US" i="1">
                                <a:latin typeface="Cambria Math"/>
                              </a:rPr>
                              <m:t>.</m:t>
                            </m:r>
                            <m:r>
                              <a:rPr lang="en-US" i="1">
                                <a:latin typeface="Cambria Math"/>
                              </a:rPr>
                              <m:t>𝑋</m:t>
                            </m:r>
                            <m:r>
                              <a:rPr lang="en-US" i="1">
                                <a:latin typeface="Cambria Math"/>
                              </a:rPr>
                              <m:t>)</m:t>
                            </m:r>
                          </m:e>
                          <m:sub>
                            <m:r>
                              <a:rPr lang="en-US" b="0" i="1" smtClean="0">
                                <a:latin typeface="Cambria Math"/>
                              </a:rPr>
                              <m:t>4</m:t>
                            </m:r>
                            <m:r>
                              <a:rPr lang="en-US" i="1">
                                <a:latin typeface="Cambria Math" panose="02040503050406030204" pitchFamily="18" charset="0"/>
                              </a:rPr>
                              <m:t>×</m:t>
                            </m:r>
                            <m:r>
                              <a:rPr lang="en-US" b="0" i="1" smtClean="0">
                                <a:latin typeface="Cambria Math"/>
                              </a:rPr>
                              <m:t>4</m:t>
                            </m:r>
                          </m:sub>
                        </m:sSub>
                        <m:r>
                          <a:rPr lang="en-US" i="1">
                            <a:latin typeface="Cambria Math"/>
                          </a:rPr>
                          <m:t>.</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a:rPr>
                                  <m:t>(</m:t>
                                </m:r>
                                <m:r>
                                  <a:rPr lang="en-US" i="1">
                                    <a:latin typeface="Cambria Math"/>
                                  </a:rPr>
                                  <m:t>𝑋</m:t>
                                </m:r>
                              </m:e>
                              <m:sup>
                                <m:r>
                                  <a:rPr lang="en-US" b="0" i="1" smtClean="0">
                                    <a:latin typeface="Cambria Math"/>
                                  </a:rPr>
                                  <m:t>𝑇</m:t>
                                </m:r>
                              </m:sup>
                            </m:sSup>
                            <m:r>
                              <a:rPr lang="en-US" i="1">
                                <a:latin typeface="Cambria Math"/>
                              </a:rPr>
                              <m:t>.</m:t>
                            </m:r>
                            <m:r>
                              <a:rPr lang="en-US" i="1">
                                <a:latin typeface="Cambria Math"/>
                              </a:rPr>
                              <m:t>𝑌</m:t>
                            </m:r>
                            <m:r>
                              <a:rPr lang="en-US" i="1">
                                <a:latin typeface="Cambria Math"/>
                              </a:rPr>
                              <m:t>)</m:t>
                            </m:r>
                          </m:e>
                          <m:sub>
                            <m:r>
                              <a:rPr lang="en-US" b="0" i="1" smtClean="0">
                                <a:latin typeface="Cambria Math"/>
                              </a:rPr>
                              <m:t>4</m:t>
                            </m:r>
                            <m:r>
                              <a:rPr lang="en-US" i="1">
                                <a:latin typeface="Cambria Math" panose="02040503050406030204" pitchFamily="18" charset="0"/>
                              </a:rPr>
                              <m:t>×</m:t>
                            </m:r>
                            <m:r>
                              <a:rPr lang="en-US" i="1">
                                <a:latin typeface="Cambria Math"/>
                              </a:rPr>
                              <m:t>1</m:t>
                            </m:r>
                          </m:sub>
                        </m:sSub>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65206" y="5234352"/>
                  <a:ext cx="4846006" cy="461665"/>
                </a:xfrm>
                <a:prstGeom prst="rect">
                  <a:avLst/>
                </a:prstGeom>
                <a:blipFill rotWithShape="0">
                  <a:blip r:embed="rId6"/>
                  <a:stretch>
                    <a:fillRect b="-20000"/>
                  </a:stretch>
                </a:blipFill>
              </p:spPr>
              <p:txBody>
                <a:bodyPr/>
                <a:lstStyle/>
                <a:p>
                  <a:r>
                    <a:rPr lang="en-US">
                      <a:noFill/>
                    </a:rPr>
                    <a:t> </a:t>
                  </a:r>
                </a:p>
              </p:txBody>
            </p:sp>
          </mc:Fallback>
        </mc:AlternateContent>
        <p:sp>
          <p:nvSpPr>
            <p:cNvPr id="17" name="Rectangle 16"/>
            <p:cNvSpPr/>
            <p:nvPr/>
          </p:nvSpPr>
          <p:spPr>
            <a:xfrm>
              <a:off x="365206" y="5185909"/>
              <a:ext cx="4846006" cy="529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Rectangle 8"/>
              <p:cNvSpPr/>
              <p:nvPr/>
            </p:nvSpPr>
            <p:spPr>
              <a:xfrm>
                <a:off x="654679" y="2600227"/>
                <a:ext cx="3186064" cy="13781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begChr m:val="["/>
                                  <m:endChr m:val="]"/>
                                  <m:ctrlPr>
                                    <a:rPr lang="en-US" i="1">
                                      <a:latin typeface="Cambria Math" panose="02040503050406030204" pitchFamily="18" charset="0"/>
                                    </a:rPr>
                                  </m:ctrlPr>
                                </m:dPr>
                                <m:e>
                                  <m:m>
                                    <m:mPr>
                                      <m:plcHide m:val="on"/>
                                      <m:mcs>
                                        <m:mc>
                                          <m:mcPr>
                                            <m:count m:val="4"/>
                                            <m:mcJc m:val="center"/>
                                          </m:mcPr>
                                        </m:mc>
                                      </m:mcs>
                                      <m:ctrlPr>
                                        <a:rPr lang="en-US" i="1">
                                          <a:latin typeface="Cambria Math" panose="02040503050406030204" pitchFamily="18" charset="0"/>
                                        </a:rPr>
                                      </m:ctrlPr>
                                    </m:mPr>
                                    <m:mr>
                                      <m:e>
                                        <m:r>
                                          <a:rPr lang="en-US" i="1">
                                            <a:latin typeface="Cambria Math"/>
                                          </a:rPr>
                                          <m:t>1</m:t>
                                        </m:r>
                                      </m:e>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e>
                                      <m:e>
                                        <m:sSubSup>
                                          <m:sSubSupPr>
                                            <m:ctrlPr>
                                              <a:rPr lang="en-US" i="1">
                                                <a:latin typeface="Cambria Math" panose="02040503050406030204" pitchFamily="18" charset="0"/>
                                              </a:rPr>
                                            </m:ctrlPr>
                                          </m:sSubSupPr>
                                          <m:e>
                                            <m:r>
                                              <a:rPr lang="en-US" i="1">
                                                <a:latin typeface="Cambria Math"/>
                                              </a:rPr>
                                              <m:t>𝑥</m:t>
                                            </m:r>
                                          </m:e>
                                          <m:sub>
                                            <m:r>
                                              <a:rPr lang="en-US" i="1">
                                                <a:latin typeface="Cambria Math"/>
                                              </a:rPr>
                                              <m:t>1</m:t>
                                            </m:r>
                                          </m:sub>
                                          <m:sup>
                                            <m:r>
                                              <a:rPr lang="en-US" i="1">
                                                <a:latin typeface="Cambria Math"/>
                                              </a:rPr>
                                              <m:t>2</m:t>
                                            </m:r>
                                          </m:sup>
                                        </m:sSubSup>
                                      </m:e>
                                      <m:e>
                                        <m:sSubSup>
                                          <m:sSubSupPr>
                                            <m:ctrlPr>
                                              <a:rPr lang="en-US" i="1">
                                                <a:latin typeface="Cambria Math" panose="02040503050406030204" pitchFamily="18" charset="0"/>
                                              </a:rPr>
                                            </m:ctrlPr>
                                          </m:sSubSupPr>
                                          <m:e>
                                            <m:r>
                                              <a:rPr lang="en-US" i="1">
                                                <a:latin typeface="Cambria Math"/>
                                              </a:rPr>
                                              <m:t>𝑥</m:t>
                                            </m:r>
                                          </m:e>
                                          <m:sub>
                                            <m:r>
                                              <a:rPr lang="en-US" i="1">
                                                <a:latin typeface="Cambria Math"/>
                                              </a:rPr>
                                              <m:t>1</m:t>
                                            </m:r>
                                          </m:sub>
                                          <m:sup>
                                            <m:r>
                                              <a:rPr lang="en-US" i="1">
                                                <a:latin typeface="Cambria Math"/>
                                              </a:rPr>
                                              <m:t>3</m:t>
                                            </m:r>
                                          </m:sup>
                                        </m:sSubSup>
                                      </m:e>
                                    </m:mr>
                                    <m:mr>
                                      <m:e>
                                        <m:r>
                                          <a:rPr lang="en-US" i="1">
                                            <a:latin typeface="Cambria Math"/>
                                          </a:rPr>
                                          <m:t>⋮</m:t>
                                        </m:r>
                                      </m:e>
                                      <m:e>
                                        <m:r>
                                          <a:rPr lang="en-US" i="1">
                                            <a:latin typeface="Cambria Math"/>
                                          </a:rPr>
                                          <m:t>..</m:t>
                                        </m:r>
                                      </m:e>
                                      <m:e>
                                        <m:r>
                                          <a:rPr lang="en-US" i="1">
                                            <a:latin typeface="Cambria Math"/>
                                          </a:rPr>
                                          <m:t>..</m:t>
                                        </m:r>
                                      </m:e>
                                      <m:e>
                                        <m:r>
                                          <a:rPr lang="en-US" i="1">
                                            <a:latin typeface="Cambria Math"/>
                                          </a:rPr>
                                          <m:t>..</m:t>
                                        </m:r>
                                      </m:e>
                                    </m:mr>
                                    <m:mr>
                                      <m:e>
                                        <m:r>
                                          <a:rPr lang="en-US" i="1">
                                            <a:latin typeface="Cambria Math"/>
                                          </a:rPr>
                                          <m:t>1</m:t>
                                        </m:r>
                                      </m:e>
                                      <m:e>
                                        <m:sSub>
                                          <m:sSubPr>
                                            <m:ctrlPr>
                                              <a:rPr lang="en-US" i="1">
                                                <a:latin typeface="Cambria Math" panose="02040503050406030204" pitchFamily="18" charset="0"/>
                                              </a:rPr>
                                            </m:ctrlPr>
                                          </m:sSubPr>
                                          <m:e>
                                            <m:r>
                                              <a:rPr lang="en-US" i="1">
                                                <a:latin typeface="Cambria Math"/>
                                              </a:rPr>
                                              <m:t>𝑥</m:t>
                                            </m:r>
                                          </m:e>
                                          <m:sub>
                                            <m:r>
                                              <a:rPr lang="en-US" i="1">
                                                <a:latin typeface="Cambria Math"/>
                                              </a:rPr>
                                              <m:t>𝑛</m:t>
                                            </m:r>
                                          </m:sub>
                                        </m:sSub>
                                      </m:e>
                                      <m:e>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𝑛</m:t>
                                            </m:r>
                                          </m:sub>
                                          <m:sup>
                                            <m:r>
                                              <a:rPr lang="en-US" i="1">
                                                <a:latin typeface="Cambria Math"/>
                                              </a:rPr>
                                              <m:t>2</m:t>
                                            </m:r>
                                          </m:sup>
                                        </m:sSubSup>
                                      </m:e>
                                      <m:e>
                                        <m:sSubSup>
                                          <m:sSubSupPr>
                                            <m:ctrlPr>
                                              <a:rPr lang="en-US" i="1">
                                                <a:latin typeface="Cambria Math" panose="02040503050406030204" pitchFamily="18" charset="0"/>
                                              </a:rPr>
                                            </m:ctrlPr>
                                          </m:sSubSupPr>
                                          <m:e>
                                            <m:r>
                                              <a:rPr lang="en-US" i="1">
                                                <a:latin typeface="Cambria Math"/>
                                              </a:rPr>
                                              <m:t>𝑥</m:t>
                                            </m:r>
                                          </m:e>
                                          <m:sub>
                                            <m:r>
                                              <a:rPr lang="en-US" i="1">
                                                <a:latin typeface="Cambria Math"/>
                                              </a:rPr>
                                              <m:t>𝑛</m:t>
                                            </m:r>
                                          </m:sub>
                                          <m:sup>
                                            <m:r>
                                              <a:rPr lang="en-US" i="1">
                                                <a:latin typeface="Cambria Math"/>
                                              </a:rPr>
                                              <m:t>3</m:t>
                                            </m:r>
                                          </m:sup>
                                        </m:sSubSup>
                                      </m:e>
                                    </m:mr>
                                  </m:m>
                                </m:e>
                              </m:d>
                            </m:e>
                          </m:groupChr>
                        </m:e>
                        <m:lim>
                          <m:r>
                            <a:rPr lang="en-US" i="1">
                              <a:latin typeface="Cambria Math"/>
                            </a:rPr>
                            <m:t>𝑋</m:t>
                          </m:r>
                        </m:lim>
                      </m:limLow>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𝑎</m:t>
                                            </m:r>
                                          </m:e>
                                          <m:sub>
                                            <m:r>
                                              <a:rPr lang="en-US" i="1">
                                                <a:latin typeface="Cambria Math"/>
                                              </a:rPr>
                                              <m:t>0</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e>
                                    </m:mr>
                                    <m:mr>
                                      <m:e>
                                        <m:sSub>
                                          <m:sSubPr>
                                            <m:ctrlPr>
                                              <a:rPr lang="en-US" i="1">
                                                <a:latin typeface="Cambria Math" panose="02040503050406030204" pitchFamily="18" charset="0"/>
                                              </a:rPr>
                                            </m:ctrlPr>
                                          </m:sSubPr>
                                          <m:e>
                                            <m:r>
                                              <a:rPr lang="en-US" i="1">
                                                <a:latin typeface="Cambria Math"/>
                                              </a:rPr>
                                              <m:t>𝑎</m:t>
                                            </m:r>
                                          </m:e>
                                          <m:sub>
                                            <m:r>
                                              <a:rPr lang="en-US" i="1">
                                                <a:latin typeface="Cambria Math"/>
                                              </a:rPr>
                                              <m:t>3</m:t>
                                            </m:r>
                                          </m:sub>
                                        </m:sSub>
                                      </m:e>
                                    </m:mr>
                                  </m:m>
                                </m:e>
                              </m:d>
                            </m:e>
                          </m:groupChr>
                        </m:e>
                        <m:lim>
                          <m:r>
                            <a:rPr lang="en-US" i="1">
                              <a:latin typeface="Cambria Math"/>
                            </a:rPr>
                            <m:t>𝑐𝑓𝑠</m:t>
                          </m:r>
                        </m:lim>
                      </m:limLow>
                      <m:r>
                        <a:rPr lang="en-US" i="1">
                          <a:latin typeface="Cambria Math"/>
                        </a:rPr>
                        <m:t>= </m:t>
                      </m:r>
                      <m:limLow>
                        <m:limLowPr>
                          <m:ctrlPr>
                            <a:rPr lang="en-US" i="1">
                              <a:latin typeface="Cambria Math" panose="02040503050406030204" pitchFamily="18" charset="0"/>
                            </a:rPr>
                          </m:ctrlPr>
                        </m:limLowPr>
                        <m:e>
                          <m:groupChr>
                            <m:groupChrPr>
                              <m:chr m:val="⏟"/>
                              <m:ctrlPr>
                                <a:rPr lang="en-US" i="1">
                                  <a:latin typeface="Cambria Math" panose="02040503050406030204" pitchFamily="18" charset="0"/>
                                </a:rPr>
                              </m:ctrlPr>
                            </m:groupChrPr>
                            <m:e>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𝑦</m:t>
                                            </m:r>
                                          </m:e>
                                          <m:sub>
                                            <m:r>
                                              <a:rPr lang="en-US" i="1">
                                                <a:latin typeface="Cambria Math"/>
                                              </a:rPr>
                                              <m:t>1</m:t>
                                            </m:r>
                                          </m:sub>
                                        </m:sSub>
                                      </m:e>
                                    </m:mr>
                                    <m:mr>
                                      <m:e>
                                        <m:r>
                                          <a:rPr lang="en-US" i="1">
                                            <a:latin typeface="Cambria Math"/>
                                          </a:rPr>
                                          <m:t>⋮</m:t>
                                        </m:r>
                                      </m:e>
                                    </m:mr>
                                    <m:mr>
                                      <m:e>
                                        <m:sSub>
                                          <m:sSubPr>
                                            <m:ctrlPr>
                                              <a:rPr lang="en-US" i="1">
                                                <a:latin typeface="Cambria Math" panose="02040503050406030204" pitchFamily="18" charset="0"/>
                                              </a:rPr>
                                            </m:ctrlPr>
                                          </m:sSubPr>
                                          <m:e>
                                            <m:r>
                                              <a:rPr lang="en-US" i="1">
                                                <a:latin typeface="Cambria Math"/>
                                              </a:rPr>
                                              <m:t>𝑦</m:t>
                                            </m:r>
                                          </m:e>
                                          <m:sub>
                                            <m:r>
                                              <a:rPr lang="en-US" i="1">
                                                <a:latin typeface="Cambria Math"/>
                                              </a:rPr>
                                              <m:t>𝑛</m:t>
                                            </m:r>
                                          </m:sub>
                                        </m:sSub>
                                      </m:e>
                                    </m:mr>
                                  </m:m>
                                </m:e>
                              </m:d>
                            </m:e>
                          </m:groupChr>
                        </m:e>
                        <m:lim>
                          <m:r>
                            <a:rPr lang="en-US" i="1">
                              <a:latin typeface="Cambria Math"/>
                            </a:rPr>
                            <m:t>𝑌</m:t>
                          </m:r>
                        </m:lim>
                      </m:limLow>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54679" y="2600227"/>
                <a:ext cx="3186064" cy="1378134"/>
              </a:xfrm>
              <a:prstGeom prst="rect">
                <a:avLst/>
              </a:prstGeom>
              <a:blipFill rotWithShape="1">
                <a:blip r:embed="rId7"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30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Allan variance</a:t>
            </a:r>
            <a:endParaRPr lang="en-US" dirty="0"/>
          </a:p>
        </p:txBody>
      </p:sp>
      <p:sp>
        <p:nvSpPr>
          <p:cNvPr id="4" name="Content Placeholder 3"/>
          <p:cNvSpPr>
            <a:spLocks noGrp="1"/>
          </p:cNvSpPr>
          <p:nvPr>
            <p:ph idx="1"/>
          </p:nvPr>
        </p:nvSpPr>
        <p:spPr/>
        <p:txBody>
          <a:bodyPr/>
          <a:lstStyle/>
          <a:p>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3" t="4106" r="6887" b="2039"/>
          <a:stretch/>
        </p:blipFill>
        <p:spPr bwMode="auto">
          <a:xfrm>
            <a:off x="0" y="957129"/>
            <a:ext cx="5964966" cy="446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5274287" y="2566843"/>
                <a:ext cx="2957861"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𝜎</m:t>
                      </m:r>
                      <m:r>
                        <a:rPr lang="en-US" i="1">
                          <a:latin typeface="Cambria Math"/>
                        </a:rPr>
                        <m:t>=</m:t>
                      </m:r>
                      <m:sSub>
                        <m:sSubPr>
                          <m:ctrlPr>
                            <a:rPr lang="en-US" i="1">
                              <a:latin typeface="Cambria Math" panose="02040503050406030204" pitchFamily="18" charset="0"/>
                            </a:rPr>
                          </m:ctrlPr>
                        </m:sSubPr>
                        <m:e>
                          <m:r>
                            <a:rPr lang="en-US" b="0" i="1" smtClean="0">
                              <a:latin typeface="Cambria Math"/>
                            </a:rPr>
                            <m:t>𝐴</m:t>
                          </m:r>
                        </m:e>
                        <m:sub>
                          <m:r>
                            <a:rPr lang="en-US" b="0" i="1" smtClean="0">
                              <a:latin typeface="Cambria Math"/>
                            </a:rPr>
                            <m:t>−1</m:t>
                          </m:r>
                        </m:sub>
                      </m:sSub>
                      <m:r>
                        <a:rPr lang="en-US" i="1">
                          <a:latin typeface="Cambria Math"/>
                        </a:rPr>
                        <m:t> </m:t>
                      </m:r>
                      <m:sSup>
                        <m:sSupPr>
                          <m:ctrlPr>
                            <a:rPr lang="en-US" i="1" smtClean="0">
                              <a:latin typeface="Cambria Math" panose="02040503050406030204" pitchFamily="18" charset="0"/>
                            </a:rPr>
                          </m:ctrlPr>
                        </m:sSupPr>
                        <m:e>
                          <m:r>
                            <a:rPr lang="en-US" i="1" smtClean="0">
                              <a:latin typeface="Cambria Math"/>
                              <a:ea typeface="Cambria Math"/>
                            </a:rPr>
                            <m:t>𝜏</m:t>
                          </m:r>
                        </m:e>
                        <m:sup>
                          <m:r>
                            <a:rPr lang="en-US" b="0" i="1" smtClean="0">
                              <a:latin typeface="Cambria Math"/>
                            </a:rPr>
                            <m:t>−0.5</m:t>
                          </m:r>
                        </m:sup>
                      </m:sSup>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 </m:t>
                              </m:r>
                              <m:sSub>
                                <m:sSubPr>
                                  <m:ctrlPr>
                                    <a:rPr lang="en-US" i="1">
                                      <a:latin typeface="Cambria Math" panose="02040503050406030204" pitchFamily="18" charset="0"/>
                                    </a:rPr>
                                  </m:ctrlPr>
                                </m:sSubPr>
                                <m:e>
                                  <m:r>
                                    <a:rPr lang="en-US" b="0" i="1" smtClean="0">
                                      <a:latin typeface="Cambria Math"/>
                                    </a:rPr>
                                    <m:t>𝐴</m:t>
                                  </m:r>
                                </m:e>
                                <m:sub>
                                  <m:r>
                                    <a:rPr lang="en-US" b="0" i="1" smtClean="0">
                                      <a:latin typeface="Cambria Math"/>
                                    </a:rPr>
                                    <m:t>0</m:t>
                                  </m:r>
                                </m:sub>
                              </m:sSub>
                              <m:r>
                                <a:rPr lang="en-US" i="1">
                                  <a:latin typeface="Cambria Math"/>
                                </a:rPr>
                                <m:t>+</m:t>
                              </m:r>
                              <m:r>
                                <a:rPr lang="en-US" b="0" i="1" smtClean="0">
                                  <a:latin typeface="Cambria Math"/>
                                </a:rPr>
                                <m:t>𝐴</m:t>
                              </m:r>
                            </m:e>
                            <m:sub>
                              <m:r>
                                <a:rPr lang="en-US" b="0" i="1" smtClean="0">
                                  <a:latin typeface="Cambria Math"/>
                                </a:rPr>
                                <m:t>1</m:t>
                              </m:r>
                            </m:sub>
                          </m:sSub>
                          <m:r>
                            <a:rPr lang="en-US" i="1" smtClean="0">
                              <a:latin typeface="Cambria Math"/>
                              <a:ea typeface="Cambria Math"/>
                            </a:rPr>
                            <m:t>𝜏</m:t>
                          </m:r>
                        </m:e>
                        <m:sup>
                          <m:r>
                            <a:rPr lang="en-US" b="0" i="1" smtClean="0">
                              <a:latin typeface="Cambria Math"/>
                            </a:rPr>
                            <m:t>0.5</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274287" y="2566843"/>
                <a:ext cx="2957861" cy="372410"/>
              </a:xfrm>
              <a:prstGeom prst="rect">
                <a:avLst/>
              </a:prstGeom>
              <a:blipFill rotWithShape="0">
                <a:blip r:embed="rId4"/>
                <a:stretch>
                  <a:fillRect r="-26186" b="-29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43200" y="1954746"/>
                <a:ext cx="4909934" cy="372410"/>
              </a:xfrm>
              <a:prstGeom prst="rect">
                <a:avLst/>
              </a:prstGeom>
            </p:spPr>
            <p:txBody>
              <a:bodyPr wrap="none">
                <a:spAutoFit/>
              </a:bodyPr>
              <a:lstStyle/>
              <a:p>
                <a14:m>
                  <m:oMath xmlns:m="http://schemas.openxmlformats.org/officeDocument/2006/math">
                    <m:r>
                      <a:rPr lang="en-US" i="1" smtClean="0">
                        <a:solidFill>
                          <a:srgbClr val="FF0000"/>
                        </a:solidFill>
                        <a:latin typeface="Cambria Math"/>
                        <a:ea typeface="Cambria Math"/>
                      </a:rPr>
                      <m:t>𝜎</m:t>
                    </m:r>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𝐴</m:t>
                        </m:r>
                      </m:e>
                      <m:sub>
                        <m:r>
                          <a:rPr lang="en-US" i="1">
                            <a:solidFill>
                              <a:srgbClr val="FF0000"/>
                            </a:solidFill>
                            <a:latin typeface="Cambria Math"/>
                          </a:rPr>
                          <m:t>−</m:t>
                        </m:r>
                        <m:r>
                          <a:rPr lang="en-US" b="0" i="1" smtClean="0">
                            <a:solidFill>
                              <a:srgbClr val="FF0000"/>
                            </a:solidFill>
                            <a:latin typeface="Cambria Math"/>
                          </a:rPr>
                          <m:t>2</m:t>
                        </m:r>
                      </m:sub>
                    </m:sSub>
                    <m:r>
                      <a:rPr lang="en-US" i="1">
                        <a:solidFill>
                          <a:srgbClr val="FF0000"/>
                        </a:solidFill>
                        <a:latin typeface="Cambria Math"/>
                      </a:rPr>
                      <m:t> </m:t>
                    </m:r>
                    <m:sSup>
                      <m:sSupPr>
                        <m:ctrlPr>
                          <a:rPr lang="en-US" i="1">
                            <a:solidFill>
                              <a:srgbClr val="FF0000"/>
                            </a:solidFill>
                            <a:latin typeface="Cambria Math" panose="02040503050406030204" pitchFamily="18" charset="0"/>
                          </a:rPr>
                        </m:ctrlPr>
                      </m:sSupPr>
                      <m:e>
                        <m:r>
                          <a:rPr lang="en-US" i="1">
                            <a:solidFill>
                              <a:srgbClr val="FF0000"/>
                            </a:solidFill>
                            <a:latin typeface="Cambria Math"/>
                            <a:ea typeface="Cambria Math"/>
                          </a:rPr>
                          <m:t>𝜏</m:t>
                        </m:r>
                      </m:e>
                      <m:sup>
                        <m:r>
                          <a:rPr lang="en-US" i="1">
                            <a:solidFill>
                              <a:srgbClr val="FF0000"/>
                            </a:solidFill>
                            <a:latin typeface="Cambria Math"/>
                          </a:rPr>
                          <m:t>−</m:t>
                        </m:r>
                        <m:r>
                          <a:rPr lang="en-US" b="0" i="1" smtClean="0">
                            <a:solidFill>
                              <a:srgbClr val="FF0000"/>
                            </a:solidFill>
                            <a:latin typeface="Cambria Math"/>
                          </a:rPr>
                          <m:t>1</m:t>
                        </m:r>
                      </m:sup>
                    </m:sSup>
                    <m:r>
                      <a:rPr lang="en-US" b="0" i="1" smtClean="0">
                        <a:solidFill>
                          <a:srgbClr val="FF0000"/>
                        </a:solidFill>
                        <a:latin typeface="Cambria Math"/>
                      </a:rPr>
                      <m:t>+ </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a:rPr>
                          <m:t>𝐴</m:t>
                        </m:r>
                      </m:e>
                      <m:sub>
                        <m:r>
                          <a:rPr lang="en-US" b="0" i="1" smtClean="0">
                            <a:solidFill>
                              <a:srgbClr val="FF0000"/>
                            </a:solidFill>
                            <a:latin typeface="Cambria Math"/>
                          </a:rPr>
                          <m:t>−1</m:t>
                        </m:r>
                      </m:sub>
                    </m:sSub>
                    <m:r>
                      <a:rPr lang="en-US" i="1">
                        <a:solidFill>
                          <a:srgbClr val="FF0000"/>
                        </a:solidFill>
                        <a:latin typeface="Cambria Math"/>
                      </a:rPr>
                      <m:t> </m:t>
                    </m:r>
                    <m:sSup>
                      <m:sSupPr>
                        <m:ctrlPr>
                          <a:rPr lang="en-US" i="1" smtClean="0">
                            <a:solidFill>
                              <a:srgbClr val="FF0000"/>
                            </a:solidFill>
                            <a:latin typeface="Cambria Math" panose="02040503050406030204" pitchFamily="18" charset="0"/>
                          </a:rPr>
                        </m:ctrlPr>
                      </m:sSupPr>
                      <m:e>
                        <m:r>
                          <a:rPr lang="en-US" i="1" smtClean="0">
                            <a:solidFill>
                              <a:srgbClr val="FF0000"/>
                            </a:solidFill>
                            <a:latin typeface="Cambria Math"/>
                            <a:ea typeface="Cambria Math"/>
                          </a:rPr>
                          <m:t>𝜏</m:t>
                        </m:r>
                      </m:e>
                      <m:sup>
                        <m:r>
                          <a:rPr lang="en-US" b="0" i="1" smtClean="0">
                            <a:solidFill>
                              <a:srgbClr val="FF0000"/>
                            </a:solidFill>
                            <a:latin typeface="Cambria Math"/>
                          </a:rPr>
                          <m:t>−0.5</m:t>
                        </m:r>
                      </m:sup>
                    </m:sSup>
                    <m:sSup>
                      <m:sSupPr>
                        <m:ctrlPr>
                          <a:rPr lang="en-US" i="1">
                            <a:solidFill>
                              <a:srgbClr val="FF0000"/>
                            </a:solidFill>
                            <a:latin typeface="Cambria Math" panose="02040503050406030204" pitchFamily="18" charset="0"/>
                          </a:rPr>
                        </m:ctrlPr>
                      </m:sSupPr>
                      <m:e>
                        <m:sSub>
                          <m:sSubPr>
                            <m:ctrlPr>
                              <a:rPr lang="en-US" i="1">
                                <a:solidFill>
                                  <a:srgbClr val="FF0000"/>
                                </a:solidFill>
                                <a:latin typeface="Cambria Math" panose="02040503050406030204" pitchFamily="18" charset="0"/>
                              </a:rPr>
                            </m:ctrlPr>
                          </m:sSubPr>
                          <m:e>
                            <m:r>
                              <a:rPr lang="en-US" i="1">
                                <a:solidFill>
                                  <a:srgbClr val="FF0000"/>
                                </a:solidFill>
                                <a:latin typeface="Cambria Math"/>
                              </a:rPr>
                              <m:t>+ </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a:rPr>
                                  <m:t>𝐴</m:t>
                                </m:r>
                              </m:e>
                              <m:sub>
                                <m:r>
                                  <a:rPr lang="en-US" b="0" i="1" smtClean="0">
                                    <a:solidFill>
                                      <a:srgbClr val="FF0000"/>
                                    </a:solidFill>
                                    <a:latin typeface="Cambria Math"/>
                                  </a:rPr>
                                  <m:t>0</m:t>
                                </m:r>
                              </m:sub>
                            </m:sSub>
                            <m:r>
                              <a:rPr lang="en-US" i="1">
                                <a:solidFill>
                                  <a:srgbClr val="FF0000"/>
                                </a:solidFill>
                                <a:latin typeface="Cambria Math"/>
                              </a:rPr>
                              <m:t>+</m:t>
                            </m:r>
                            <m:r>
                              <a:rPr lang="en-US" b="0" i="1" smtClean="0">
                                <a:solidFill>
                                  <a:srgbClr val="FF0000"/>
                                </a:solidFill>
                                <a:latin typeface="Cambria Math"/>
                              </a:rPr>
                              <m:t>𝐴</m:t>
                            </m:r>
                          </m:e>
                          <m:sub>
                            <m:r>
                              <a:rPr lang="en-US" b="0" i="1" smtClean="0">
                                <a:solidFill>
                                  <a:srgbClr val="FF0000"/>
                                </a:solidFill>
                                <a:latin typeface="Cambria Math"/>
                              </a:rPr>
                              <m:t>1</m:t>
                            </m:r>
                          </m:sub>
                        </m:sSub>
                        <m:r>
                          <a:rPr lang="en-US" i="1" smtClean="0">
                            <a:solidFill>
                              <a:srgbClr val="FF0000"/>
                            </a:solidFill>
                            <a:latin typeface="Cambria Math"/>
                            <a:ea typeface="Cambria Math"/>
                          </a:rPr>
                          <m:t>𝜏</m:t>
                        </m:r>
                      </m:e>
                      <m:sup>
                        <m:r>
                          <a:rPr lang="en-US" b="0" i="1" smtClean="0">
                            <a:solidFill>
                              <a:srgbClr val="FF0000"/>
                            </a:solidFill>
                            <a:latin typeface="Cambria Math"/>
                          </a:rPr>
                          <m:t>0.5</m:t>
                        </m:r>
                      </m:sup>
                    </m:sSup>
                  </m:oMath>
                </a14:m>
                <a:r>
                  <a:rPr lang="en-US" dirty="0" smtClean="0"/>
                  <a:t> </a:t>
                </a:r>
                <a:r>
                  <a:rPr lang="en-US" dirty="0" smtClean="0">
                    <a:solidFill>
                      <a:srgbClr val="FF0000"/>
                    </a:solidFill>
                  </a:rPr>
                  <a:t>+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𝐴</m:t>
                        </m:r>
                      </m:e>
                      <m:sub>
                        <m:r>
                          <a:rPr lang="en-US" i="1">
                            <a:solidFill>
                              <a:srgbClr val="FF0000"/>
                            </a:solidFill>
                            <a:latin typeface="Cambria Math"/>
                          </a:rPr>
                          <m:t>−</m:t>
                        </m:r>
                        <m:r>
                          <a:rPr lang="en-US" b="0" i="1" smtClean="0">
                            <a:solidFill>
                              <a:srgbClr val="FF0000"/>
                            </a:solidFill>
                            <a:latin typeface="Cambria Math"/>
                          </a:rPr>
                          <m:t>2</m:t>
                        </m:r>
                      </m:sub>
                    </m:sSub>
                    <m:r>
                      <a:rPr lang="en-US" i="1">
                        <a:solidFill>
                          <a:srgbClr val="FF0000"/>
                        </a:solidFill>
                        <a:latin typeface="Cambria Math"/>
                      </a:rPr>
                      <m:t> </m:t>
                    </m:r>
                    <m:sSup>
                      <m:sSupPr>
                        <m:ctrlPr>
                          <a:rPr lang="en-US" i="1">
                            <a:solidFill>
                              <a:srgbClr val="FF0000"/>
                            </a:solidFill>
                            <a:latin typeface="Cambria Math" panose="02040503050406030204" pitchFamily="18" charset="0"/>
                          </a:rPr>
                        </m:ctrlPr>
                      </m:sSupPr>
                      <m:e>
                        <m:r>
                          <a:rPr lang="en-US" i="1">
                            <a:solidFill>
                              <a:srgbClr val="FF0000"/>
                            </a:solidFill>
                            <a:latin typeface="Cambria Math"/>
                            <a:ea typeface="Cambria Math"/>
                          </a:rPr>
                          <m:t>𝜏</m:t>
                        </m:r>
                      </m:e>
                      <m:sup>
                        <m:r>
                          <a:rPr lang="en-US" b="0" i="1" smtClean="0">
                            <a:solidFill>
                              <a:srgbClr val="FF0000"/>
                            </a:solidFill>
                            <a:latin typeface="Cambria Math"/>
                          </a:rPr>
                          <m:t>1</m:t>
                        </m:r>
                      </m:sup>
                    </m:sSup>
                  </m:oMath>
                </a14:m>
                <a:endParaRPr lang="en-US"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743200" y="1954746"/>
                <a:ext cx="4909934" cy="372410"/>
              </a:xfrm>
              <a:prstGeom prst="rect">
                <a:avLst/>
              </a:prstGeom>
              <a:blipFill rotWithShape="0">
                <a:blip r:embed="rId5"/>
                <a:stretch>
                  <a:fillRect t="-11475" r="-29565" b="-622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10129" y="3992439"/>
                <a:ext cx="3808800" cy="372410"/>
              </a:xfrm>
              <a:prstGeom prst="rect">
                <a:avLst/>
              </a:prstGeom>
            </p:spPr>
            <p:txBody>
              <a:bodyPr wrap="none">
                <a:spAutoFit/>
              </a:bodyPr>
              <a:lstStyle/>
              <a:p>
                <a14:m>
                  <m:oMath xmlns:m="http://schemas.openxmlformats.org/officeDocument/2006/math">
                    <m:r>
                      <a:rPr lang="en-US" i="1" smtClean="0">
                        <a:solidFill>
                          <a:srgbClr val="0000FF"/>
                        </a:solidFill>
                        <a:latin typeface="Cambria Math"/>
                        <a:ea typeface="Cambria Math"/>
                      </a:rPr>
                      <m:t>𝜎</m:t>
                    </m:r>
                    <m:r>
                      <a:rPr lang="en-US" i="1">
                        <a:solidFill>
                          <a:srgbClr val="0000FF"/>
                        </a:solidFill>
                        <a:latin typeface="Cambria Math"/>
                      </a:rPr>
                      <m:t>=</m:t>
                    </m:r>
                    <m:sSub>
                      <m:sSubPr>
                        <m:ctrlPr>
                          <a:rPr lang="en-US" i="1">
                            <a:solidFill>
                              <a:srgbClr val="0000FF"/>
                            </a:solidFill>
                            <a:latin typeface="Cambria Math" panose="02040503050406030204" pitchFamily="18" charset="0"/>
                          </a:rPr>
                        </m:ctrlPr>
                      </m:sSubPr>
                      <m:e>
                        <m:r>
                          <a:rPr lang="en-US" b="0" i="1" smtClean="0">
                            <a:solidFill>
                              <a:srgbClr val="0000FF"/>
                            </a:solidFill>
                            <a:latin typeface="Cambria Math"/>
                          </a:rPr>
                          <m:t>𝐴</m:t>
                        </m:r>
                      </m:e>
                      <m:sub>
                        <m:r>
                          <a:rPr lang="en-US" b="0" i="1" smtClean="0">
                            <a:solidFill>
                              <a:srgbClr val="0000FF"/>
                            </a:solidFill>
                            <a:latin typeface="Cambria Math"/>
                          </a:rPr>
                          <m:t>−1</m:t>
                        </m:r>
                      </m:sub>
                    </m:sSub>
                    <m:r>
                      <a:rPr lang="en-US" i="1">
                        <a:solidFill>
                          <a:srgbClr val="0000FF"/>
                        </a:solidFill>
                        <a:latin typeface="Cambria Math"/>
                      </a:rPr>
                      <m:t> </m:t>
                    </m:r>
                    <m:sSup>
                      <m:sSupPr>
                        <m:ctrlPr>
                          <a:rPr lang="en-US" i="1" smtClean="0">
                            <a:solidFill>
                              <a:srgbClr val="0000FF"/>
                            </a:solidFill>
                            <a:latin typeface="Cambria Math" panose="02040503050406030204" pitchFamily="18" charset="0"/>
                          </a:rPr>
                        </m:ctrlPr>
                      </m:sSupPr>
                      <m:e>
                        <m:r>
                          <a:rPr lang="en-US" i="1" smtClean="0">
                            <a:solidFill>
                              <a:srgbClr val="0000FF"/>
                            </a:solidFill>
                            <a:latin typeface="Cambria Math"/>
                            <a:ea typeface="Cambria Math"/>
                          </a:rPr>
                          <m:t>𝜏</m:t>
                        </m:r>
                      </m:e>
                      <m:sup>
                        <m:r>
                          <a:rPr lang="en-US" b="0" i="1" smtClean="0">
                            <a:solidFill>
                              <a:srgbClr val="0000FF"/>
                            </a:solidFill>
                            <a:latin typeface="Cambria Math"/>
                          </a:rPr>
                          <m:t>−0.5</m:t>
                        </m:r>
                      </m:sup>
                    </m:sSup>
                    <m:sSup>
                      <m:sSupPr>
                        <m:ctrlPr>
                          <a:rPr lang="en-US" i="1">
                            <a:solidFill>
                              <a:srgbClr val="0000FF"/>
                            </a:solidFill>
                            <a:latin typeface="Cambria Math" panose="02040503050406030204" pitchFamily="18" charset="0"/>
                          </a:rPr>
                        </m:ctrlPr>
                      </m:sSupPr>
                      <m:e>
                        <m:sSub>
                          <m:sSubPr>
                            <m:ctrlPr>
                              <a:rPr lang="en-US" i="1">
                                <a:solidFill>
                                  <a:srgbClr val="0000FF"/>
                                </a:solidFill>
                                <a:latin typeface="Cambria Math" panose="02040503050406030204" pitchFamily="18" charset="0"/>
                              </a:rPr>
                            </m:ctrlPr>
                          </m:sSubPr>
                          <m:e>
                            <m:r>
                              <a:rPr lang="en-US" i="1">
                                <a:solidFill>
                                  <a:srgbClr val="0000FF"/>
                                </a:solidFill>
                                <a:latin typeface="Cambria Math"/>
                              </a:rPr>
                              <m:t>+ </m:t>
                            </m:r>
                            <m:sSub>
                              <m:sSubPr>
                                <m:ctrlPr>
                                  <a:rPr lang="en-US" i="1">
                                    <a:solidFill>
                                      <a:srgbClr val="0000FF"/>
                                    </a:solidFill>
                                    <a:latin typeface="Cambria Math" panose="02040503050406030204" pitchFamily="18" charset="0"/>
                                  </a:rPr>
                                </m:ctrlPr>
                              </m:sSubPr>
                              <m:e>
                                <m:r>
                                  <a:rPr lang="en-US" b="0" i="1" smtClean="0">
                                    <a:solidFill>
                                      <a:srgbClr val="0000FF"/>
                                    </a:solidFill>
                                    <a:latin typeface="Cambria Math"/>
                                  </a:rPr>
                                  <m:t>𝐴</m:t>
                                </m:r>
                              </m:e>
                              <m:sub>
                                <m:r>
                                  <a:rPr lang="en-US" b="0" i="1" smtClean="0">
                                    <a:solidFill>
                                      <a:srgbClr val="0000FF"/>
                                    </a:solidFill>
                                    <a:latin typeface="Cambria Math"/>
                                  </a:rPr>
                                  <m:t>0</m:t>
                                </m:r>
                              </m:sub>
                            </m:sSub>
                            <m:r>
                              <a:rPr lang="en-US" i="1">
                                <a:solidFill>
                                  <a:srgbClr val="0000FF"/>
                                </a:solidFill>
                                <a:latin typeface="Cambria Math"/>
                              </a:rPr>
                              <m:t>+</m:t>
                            </m:r>
                            <m:r>
                              <a:rPr lang="en-US" b="0" i="1" smtClean="0">
                                <a:solidFill>
                                  <a:srgbClr val="0000FF"/>
                                </a:solidFill>
                                <a:latin typeface="Cambria Math"/>
                              </a:rPr>
                              <m:t>𝐴</m:t>
                            </m:r>
                          </m:e>
                          <m:sub>
                            <m:r>
                              <a:rPr lang="en-US" b="0" i="1" smtClean="0">
                                <a:solidFill>
                                  <a:srgbClr val="0000FF"/>
                                </a:solidFill>
                                <a:latin typeface="Cambria Math"/>
                              </a:rPr>
                              <m:t>1</m:t>
                            </m:r>
                          </m:sub>
                        </m:sSub>
                        <m:r>
                          <a:rPr lang="en-US" i="1" smtClean="0">
                            <a:solidFill>
                              <a:srgbClr val="0000FF"/>
                            </a:solidFill>
                            <a:latin typeface="Cambria Math"/>
                            <a:ea typeface="Cambria Math"/>
                          </a:rPr>
                          <m:t>𝜏</m:t>
                        </m:r>
                      </m:e>
                      <m:sup>
                        <m:r>
                          <a:rPr lang="en-US" b="0" i="1" smtClean="0">
                            <a:solidFill>
                              <a:srgbClr val="0000FF"/>
                            </a:solidFill>
                            <a:latin typeface="Cambria Math"/>
                          </a:rPr>
                          <m:t>0.5</m:t>
                        </m:r>
                      </m:sup>
                    </m:sSup>
                  </m:oMath>
                </a14:m>
                <a:r>
                  <a:rPr lang="en-US" dirty="0" smtClean="0">
                    <a:solidFill>
                      <a:srgbClr val="0000FF"/>
                    </a:solidFill>
                  </a:rPr>
                  <a:t> + </a:t>
                </a:r>
                <a14:m>
                  <m:oMath xmlns:m="http://schemas.openxmlformats.org/officeDocument/2006/math">
                    <m:sSub>
                      <m:sSubPr>
                        <m:ctrlPr>
                          <a:rPr lang="en-US" i="1">
                            <a:solidFill>
                              <a:srgbClr val="0000FF"/>
                            </a:solidFill>
                            <a:latin typeface="Cambria Math" panose="02040503050406030204" pitchFamily="18" charset="0"/>
                          </a:rPr>
                        </m:ctrlPr>
                      </m:sSubPr>
                      <m:e>
                        <m:r>
                          <a:rPr lang="en-US" i="1">
                            <a:solidFill>
                              <a:srgbClr val="0000FF"/>
                            </a:solidFill>
                            <a:latin typeface="Cambria Math"/>
                          </a:rPr>
                          <m:t>𝐴</m:t>
                        </m:r>
                      </m:e>
                      <m:sub>
                        <m:r>
                          <a:rPr lang="en-US" i="1">
                            <a:solidFill>
                              <a:srgbClr val="0000FF"/>
                            </a:solidFill>
                            <a:latin typeface="Cambria Math"/>
                          </a:rPr>
                          <m:t>−</m:t>
                        </m:r>
                        <m:r>
                          <a:rPr lang="en-US" b="0" i="1" smtClean="0">
                            <a:solidFill>
                              <a:srgbClr val="0000FF"/>
                            </a:solidFill>
                            <a:latin typeface="Cambria Math"/>
                          </a:rPr>
                          <m:t>2</m:t>
                        </m:r>
                      </m:sub>
                    </m:sSub>
                    <m:r>
                      <a:rPr lang="en-US" i="1">
                        <a:solidFill>
                          <a:srgbClr val="0000FF"/>
                        </a:solidFill>
                        <a:latin typeface="Cambria Math"/>
                      </a:rPr>
                      <m:t> </m:t>
                    </m:r>
                    <m:sSup>
                      <m:sSupPr>
                        <m:ctrlPr>
                          <a:rPr lang="en-US" i="1">
                            <a:solidFill>
                              <a:srgbClr val="0000FF"/>
                            </a:solidFill>
                            <a:latin typeface="Cambria Math" panose="02040503050406030204" pitchFamily="18" charset="0"/>
                          </a:rPr>
                        </m:ctrlPr>
                      </m:sSupPr>
                      <m:e>
                        <m:r>
                          <a:rPr lang="en-US" i="1">
                            <a:solidFill>
                              <a:srgbClr val="0000FF"/>
                            </a:solidFill>
                            <a:latin typeface="Cambria Math"/>
                            <a:ea typeface="Cambria Math"/>
                          </a:rPr>
                          <m:t>𝜏</m:t>
                        </m:r>
                      </m:e>
                      <m:sup>
                        <m:r>
                          <a:rPr lang="en-US" b="0" i="1" smtClean="0">
                            <a:solidFill>
                              <a:srgbClr val="0000FF"/>
                            </a:solidFill>
                            <a:latin typeface="Cambria Math"/>
                          </a:rPr>
                          <m:t>1</m:t>
                        </m:r>
                      </m:sup>
                    </m:sSup>
                  </m:oMath>
                </a14:m>
                <a:endParaRPr lang="en-US" dirty="0">
                  <a:solidFill>
                    <a:srgbClr val="0000FF"/>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110129" y="3992439"/>
                <a:ext cx="3808800" cy="372410"/>
              </a:xfrm>
              <a:prstGeom prst="rect">
                <a:avLst/>
              </a:prstGeom>
              <a:blipFill rotWithShape="0">
                <a:blip r:embed="rId6"/>
                <a:stretch>
                  <a:fillRect t="-11475" r="-28800" b="-62295"/>
                </a:stretch>
              </a:blipFill>
            </p:spPr>
            <p:txBody>
              <a:bodyPr/>
              <a:lstStyle/>
              <a:p>
                <a:r>
                  <a:rPr lang="en-US">
                    <a:noFill/>
                  </a:rPr>
                  <a:t> </a:t>
                </a:r>
              </a:p>
            </p:txBody>
          </p:sp>
        </mc:Fallback>
      </mc:AlternateContent>
      <p:sp>
        <p:nvSpPr>
          <p:cNvPr id="5" name="Rectangle 4"/>
          <p:cNvSpPr/>
          <p:nvPr/>
        </p:nvSpPr>
        <p:spPr>
          <a:xfrm>
            <a:off x="381000" y="5418213"/>
            <a:ext cx="8567534" cy="1077218"/>
          </a:xfrm>
          <a:prstGeom prst="rect">
            <a:avLst/>
          </a:prstGeom>
        </p:spPr>
        <p:txBody>
          <a:bodyPr wrap="square">
            <a:spAutoFit/>
          </a:bodyPr>
          <a:lstStyle/>
          <a:p>
            <a:pPr marL="342900" lvl="0" indent="-274320">
              <a:spcBef>
                <a:spcPct val="20000"/>
              </a:spcBef>
              <a:buClr>
                <a:srgbClr val="727CA3"/>
              </a:buClr>
              <a:buSzPct val="76000"/>
              <a:buFont typeface="Wingdings" pitchFamily="2" charset="2"/>
              <a:buChar char="§"/>
            </a:pPr>
            <a:r>
              <a:rPr lang="en-US" sz="2000" dirty="0" smtClean="0">
                <a:solidFill>
                  <a:srgbClr val="9FB8CD">
                    <a:lumMod val="50000"/>
                  </a:srgbClr>
                </a:solidFill>
                <a:latin typeface="Calibri" pitchFamily="34" charset="0"/>
              </a:rPr>
              <a:t>The 4 term model (blue) gives nearly as much accuracy as the 5 term  model (red) while the 3 term model (black) is insufficient</a:t>
            </a:r>
          </a:p>
          <a:p>
            <a:pPr marL="342900" lvl="0" indent="-274320">
              <a:spcBef>
                <a:spcPct val="20000"/>
              </a:spcBef>
              <a:buClr>
                <a:srgbClr val="727CA3"/>
              </a:buClr>
              <a:buSzPct val="76000"/>
              <a:buFont typeface="Wingdings" pitchFamily="2" charset="2"/>
              <a:buChar char="§"/>
            </a:pPr>
            <a:r>
              <a:rPr lang="en-US" sz="2000" dirty="0" smtClean="0">
                <a:solidFill>
                  <a:srgbClr val="9FB8CD">
                    <a:lumMod val="50000"/>
                  </a:srgbClr>
                </a:solidFill>
                <a:latin typeface="Calibri" pitchFamily="34" charset="0"/>
              </a:rPr>
              <a:t>Know when to STOP</a:t>
            </a:r>
            <a:endParaRPr lang="en-US" sz="2000" dirty="0">
              <a:solidFill>
                <a:srgbClr val="9FB8CD">
                  <a:lumMod val="50000"/>
                </a:srgbClr>
              </a:solidFill>
              <a:latin typeface="Calibri" pitchFamily="34" charset="0"/>
            </a:endParaRPr>
          </a:p>
        </p:txBody>
      </p:sp>
      <p:cxnSp>
        <p:nvCxnSpPr>
          <p:cNvPr id="18" name="Straight Arrow Connector 17"/>
          <p:cNvCxnSpPr/>
          <p:nvPr/>
        </p:nvCxnSpPr>
        <p:spPr>
          <a:xfrm flipH="1" flipV="1">
            <a:off x="914400" y="2743202"/>
            <a:ext cx="762000" cy="19049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82483" y="3352801"/>
            <a:ext cx="1818117" cy="6671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76400" y="3667665"/>
            <a:ext cx="1536107" cy="1169551"/>
          </a:xfrm>
          <a:prstGeom prst="rect">
            <a:avLst/>
          </a:prstGeom>
          <a:noFill/>
        </p:spPr>
        <p:txBody>
          <a:bodyPr wrap="square" rtlCol="0">
            <a:spAutoFit/>
          </a:bodyPr>
          <a:lstStyle/>
          <a:p>
            <a:r>
              <a:rPr lang="en-US" sz="1400" dirty="0" smtClean="0">
                <a:latin typeface="Calibri" pitchFamily="34" charset="0"/>
                <a:cs typeface="Calibri" pitchFamily="34" charset="0"/>
              </a:rPr>
              <a:t>Being a log scale error down here doesn’t matter as much as error up here </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337340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correct noise model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After plotting the </a:t>
                </a:r>
                <a14:m>
                  <m:oMath xmlns:m="http://schemas.openxmlformats.org/officeDocument/2006/math">
                    <m:r>
                      <a:rPr lang="en-US" b="0" i="1" smtClean="0">
                        <a:latin typeface="Cambria Math"/>
                      </a:rPr>
                      <m:t>𝜎</m:t>
                    </m:r>
                    <m:r>
                      <a:rPr lang="en-US" b="0" i="1" smtClean="0">
                        <a:latin typeface="Cambria Math"/>
                      </a:rPr>
                      <m:t>−</m:t>
                    </m:r>
                    <m:r>
                      <a:rPr lang="en-US" b="0" i="1" smtClean="0">
                        <a:latin typeface="Cambria Math"/>
                      </a:rPr>
                      <m:t>𝜏</m:t>
                    </m:r>
                  </m:oMath>
                </a14:m>
                <a:r>
                  <a:rPr lang="en-US" dirty="0" smtClean="0"/>
                  <a:t> plot, decide which noise model to use – </a:t>
                </a:r>
              </a:p>
              <a:p>
                <a:pPr lvl="1"/>
                <a:r>
                  <a:rPr lang="en-US" dirty="0" smtClean="0"/>
                  <a:t>Which model best fits the obtained plot?</a:t>
                </a:r>
              </a:p>
              <a:p>
                <a:pPr lvl="1"/>
                <a:r>
                  <a:rPr lang="en-US" dirty="0" smtClean="0"/>
                  <a:t>Are all types of noise present in the signal?</a:t>
                </a:r>
              </a:p>
              <a:p>
                <a:pPr lvl="1"/>
                <a:r>
                  <a:rPr lang="en-US" dirty="0" smtClean="0"/>
                  <a:t>Try different models and see which fits the best and yields the minimum Pearson’s coefficient of correlation (</a:t>
                </a:r>
                <a14:m>
                  <m:oMath xmlns:m="http://schemas.openxmlformats.org/officeDocument/2006/math">
                    <m:r>
                      <a:rPr lang="en-US" b="0" i="1" smtClean="0">
                        <a:latin typeface="Cambria Math"/>
                      </a:rPr>
                      <m:t>𝜌</m:t>
                    </m:r>
                  </m:oMath>
                </a14:m>
                <a:r>
                  <a:rPr lang="en-US" dirty="0" smtClean="0"/>
                  <a:t>). </a:t>
                </a:r>
              </a:p>
              <a:p>
                <a:pPr lvl="1"/>
                <a:r>
                  <a:rPr lang="en-US" dirty="0" smtClean="0"/>
                  <a:t>E.g. does fitting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a:rPr>
                          <m:t>𝜎</m:t>
                        </m:r>
                      </m:e>
                      <m:sub>
                        <m:r>
                          <a:rPr lang="en-US" sz="2000" b="0" i="1">
                            <a:latin typeface="Cambria Math"/>
                          </a:rPr>
                          <m:t>𝐹𝐼𝑇</m:t>
                        </m:r>
                      </m:sub>
                    </m:sSub>
                    <m:d>
                      <m:dPr>
                        <m:ctrlPr>
                          <a:rPr lang="en-US" sz="2000" i="1">
                            <a:latin typeface="Cambria Math" panose="02040503050406030204" pitchFamily="18" charset="0"/>
                          </a:rPr>
                        </m:ctrlPr>
                      </m:dPr>
                      <m:e>
                        <m:r>
                          <a:rPr lang="en-US" sz="2000" b="0" i="1">
                            <a:latin typeface="Cambria Math"/>
                          </a:rPr>
                          <m:t>𝜏</m:t>
                        </m:r>
                      </m:e>
                    </m:d>
                    <m:r>
                      <a:rPr lang="en-US" sz="2000" b="0" i="1">
                        <a:latin typeface="Cambria Math"/>
                      </a:rPr>
                      <m:t>=</m:t>
                    </m:r>
                    <m:sSub>
                      <m:sSubPr>
                        <m:ctrlPr>
                          <a:rPr lang="en-US" sz="2000" i="1">
                            <a:latin typeface="Cambria Math" panose="02040503050406030204" pitchFamily="18" charset="0"/>
                          </a:rPr>
                        </m:ctrlPr>
                      </m:sSubPr>
                      <m:e>
                        <m:r>
                          <a:rPr lang="en-US" sz="2000" b="0" i="1">
                            <a:latin typeface="Cambria Math"/>
                          </a:rPr>
                          <m:t>𝐴</m:t>
                        </m:r>
                      </m:e>
                      <m:sub>
                        <m:r>
                          <a:rPr lang="en-US" sz="2000" b="0" i="1">
                            <a:latin typeface="Cambria Math"/>
                          </a:rPr>
                          <m:t>−2</m:t>
                        </m:r>
                      </m:sub>
                    </m:sSub>
                    <m:sSup>
                      <m:sSupPr>
                        <m:ctrlPr>
                          <a:rPr lang="en-US" sz="2000" i="1">
                            <a:latin typeface="Cambria Math" panose="02040503050406030204" pitchFamily="18" charset="0"/>
                          </a:rPr>
                        </m:ctrlPr>
                      </m:sSupPr>
                      <m:e>
                        <m:r>
                          <a:rPr lang="en-US" sz="2000" b="0" i="1">
                            <a:latin typeface="Cambria Math"/>
                          </a:rPr>
                          <m:t>𝜏</m:t>
                        </m:r>
                      </m:e>
                      <m:sup>
                        <m:r>
                          <a:rPr lang="en-US" sz="2000" b="0" i="1">
                            <a:latin typeface="Cambria Math"/>
                          </a:rPr>
                          <m:t>−1</m:t>
                        </m:r>
                      </m:sup>
                    </m:sSup>
                  </m:oMath>
                </a14:m>
                <a:r>
                  <a:rPr lang="en-US" dirty="0" smtClean="0"/>
                  <a:t> to the data give a higher </a:t>
                </a:r>
                <a14:m>
                  <m:oMath xmlns:m="http://schemas.openxmlformats.org/officeDocument/2006/math">
                    <m:r>
                      <a:rPr lang="en-US" i="1">
                        <a:latin typeface="Cambria Math"/>
                      </a:rPr>
                      <m:t>𝜌</m:t>
                    </m:r>
                  </m:oMath>
                </a14:m>
                <a:r>
                  <a:rPr lang="en-US" dirty="0" smtClean="0"/>
                  <a:t>, or does fitting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𝜎</m:t>
                        </m:r>
                      </m:e>
                      <m:sub>
                        <m:r>
                          <a:rPr lang="en-US" sz="2000" i="1">
                            <a:latin typeface="Cambria Math"/>
                          </a:rPr>
                          <m:t>𝐹𝐼𝑇</m:t>
                        </m:r>
                      </m:sub>
                    </m:sSub>
                    <m:d>
                      <m:dPr>
                        <m:ctrlPr>
                          <a:rPr lang="en-US" sz="2000" i="1">
                            <a:latin typeface="Cambria Math" panose="02040503050406030204" pitchFamily="18" charset="0"/>
                          </a:rPr>
                        </m:ctrlPr>
                      </m:dPr>
                      <m:e>
                        <m:r>
                          <a:rPr lang="en-US" sz="2000" i="1">
                            <a:latin typeface="Cambria Math"/>
                          </a:rPr>
                          <m:t>𝜏</m:t>
                        </m:r>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−2</m:t>
                        </m:r>
                      </m:sub>
                    </m:sSub>
                    <m:sSup>
                      <m:sSupPr>
                        <m:ctrlPr>
                          <a:rPr lang="en-US" sz="2000" i="1">
                            <a:latin typeface="Cambria Math" panose="02040503050406030204" pitchFamily="18" charset="0"/>
                          </a:rPr>
                        </m:ctrlPr>
                      </m:sSupPr>
                      <m:e>
                        <m:r>
                          <a:rPr lang="en-US" sz="2000" i="1">
                            <a:latin typeface="Cambria Math"/>
                          </a:rPr>
                          <m:t>𝜏</m:t>
                        </m:r>
                      </m:e>
                      <m:sup>
                        <m:r>
                          <a:rPr lang="en-US" sz="2000" i="1">
                            <a:latin typeface="Cambria Math"/>
                          </a:rPr>
                          <m:t>−1</m:t>
                        </m:r>
                      </m:sup>
                    </m:sSup>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𝐴</m:t>
                        </m:r>
                      </m:e>
                      <m:sub>
                        <m:r>
                          <a:rPr lang="en-US" sz="2000" b="0" i="1" smtClean="0">
                            <a:latin typeface="Cambria Math"/>
                          </a:rPr>
                          <m:t>−1</m:t>
                        </m:r>
                      </m:sub>
                    </m:sSub>
                    <m:sSup>
                      <m:sSupPr>
                        <m:ctrlPr>
                          <a:rPr lang="en-US" sz="2000" b="0" i="1" smtClean="0">
                            <a:latin typeface="Cambria Math" panose="02040503050406030204" pitchFamily="18" charset="0"/>
                          </a:rPr>
                        </m:ctrlPr>
                      </m:sSupPr>
                      <m:e>
                        <m:r>
                          <a:rPr lang="en-US" sz="2000" b="0" i="1" smtClean="0">
                            <a:latin typeface="Cambria Math"/>
                          </a:rPr>
                          <m:t>𝜏</m:t>
                        </m:r>
                      </m:e>
                      <m:sup>
                        <m:r>
                          <a:rPr lang="en-US" sz="2000" b="0" i="1" smtClean="0">
                            <a:latin typeface="Cambria Math"/>
                          </a:rPr>
                          <m:t>−0.5</m:t>
                        </m:r>
                      </m:sup>
                    </m:sSup>
                  </m:oMath>
                </a14:m>
                <a:r>
                  <a:rPr lang="en-US" dirty="0" smtClean="0"/>
                  <a:t>?</a:t>
                </a:r>
              </a:p>
              <a:p>
                <a:endParaRPr lang="en-US" dirty="0" smtClean="0"/>
              </a:p>
              <a:p>
                <a:r>
                  <a:rPr lang="en-US" dirty="0" smtClean="0"/>
                  <a:t>Noise coefficients (N, B etc.) can be found:</a:t>
                </a:r>
              </a:p>
              <a:p>
                <a:pPr lvl="1"/>
                <a:r>
                  <a:rPr lang="en-US" dirty="0" smtClean="0"/>
                  <a:t>Directly from the </a:t>
                </a:r>
                <a14:m>
                  <m:oMath xmlns:m="http://schemas.openxmlformats.org/officeDocument/2006/math">
                    <m:r>
                      <a:rPr lang="en-US" b="0" i="1" smtClean="0">
                        <a:latin typeface="Cambria Math"/>
                      </a:rPr>
                      <m:t>𝜎</m:t>
                    </m:r>
                    <m:r>
                      <a:rPr lang="en-US" b="0" i="1" smtClean="0">
                        <a:latin typeface="Cambria Math"/>
                      </a:rPr>
                      <m:t>−</m:t>
                    </m:r>
                    <m:r>
                      <a:rPr lang="en-US" b="0" i="1" smtClean="0">
                        <a:latin typeface="Cambria Math"/>
                      </a:rPr>
                      <m:t>𝜏</m:t>
                    </m:r>
                  </m:oMath>
                </a14:m>
                <a:r>
                  <a:rPr lang="en-US" dirty="0" smtClean="0"/>
                  <a:t> plot, or</a:t>
                </a:r>
              </a:p>
              <a:p>
                <a:pPr lvl="1"/>
                <a:r>
                  <a:rPr lang="en-US" dirty="0" smtClean="0"/>
                  <a:t>From the coefficients of the weighted least squares fit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431" r="-1797"/>
                </a:stretch>
              </a:blipFill>
            </p:spPr>
            <p:txBody>
              <a:bodyPr/>
              <a:lstStyle/>
              <a:p>
                <a:r>
                  <a:rPr lang="en-US">
                    <a:noFill/>
                  </a:rPr>
                  <a:t> </a:t>
                </a:r>
              </a:p>
            </p:txBody>
          </p:sp>
        </mc:Fallback>
      </mc:AlternateContent>
      <p:sp>
        <p:nvSpPr>
          <p:cNvPr id="9" name="Rectangle 8"/>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423701" y="990600"/>
                <a:ext cx="8092490" cy="4754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a:rPr>
                            <m:t>𝝈</m:t>
                          </m:r>
                        </m:e>
                        <m:sub>
                          <m:r>
                            <a:rPr lang="en-US" b="1" i="1">
                              <a:latin typeface="Cambria Math"/>
                            </a:rPr>
                            <m:t>𝑭𝑰𝑻</m:t>
                          </m:r>
                        </m:sub>
                      </m:sSub>
                      <m:d>
                        <m:dPr>
                          <m:ctrlPr>
                            <a:rPr lang="en-US" b="1" i="1">
                              <a:latin typeface="Cambria Math" panose="02040503050406030204" pitchFamily="18" charset="0"/>
                            </a:rPr>
                          </m:ctrlPr>
                        </m:dPr>
                        <m:e>
                          <m:r>
                            <a:rPr lang="en-US" b="1" i="1">
                              <a:latin typeface="Cambria Math"/>
                            </a:rPr>
                            <m:t>𝝉</m:t>
                          </m:r>
                        </m:e>
                      </m:d>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m:t>
                          </m:r>
                          <m:r>
                            <a:rPr lang="en-US" b="1" i="1">
                              <a:latin typeface="Cambria Math"/>
                            </a:rPr>
                            <m:t>𝟐</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m:t>
                          </m:r>
                          <m:r>
                            <a:rPr lang="en-US" b="1" i="1">
                              <a:latin typeface="Cambria Math"/>
                            </a:rPr>
                            <m:t>𝟏</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m:t>
                          </m:r>
                          <m:r>
                            <a:rPr lang="en-US" b="1" i="1">
                              <a:latin typeface="Cambria Math"/>
                            </a:rPr>
                            <m:t>𝟏</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m:t>
                          </m:r>
                          <m:r>
                            <a:rPr lang="en-US" b="1" i="1">
                              <a:latin typeface="Cambria Math"/>
                            </a:rPr>
                            <m:t>𝟎</m:t>
                          </m:r>
                          <m:r>
                            <a:rPr lang="en-US" b="1" i="1">
                              <a:latin typeface="Cambria Math"/>
                            </a:rPr>
                            <m:t>.</m:t>
                          </m:r>
                          <m:r>
                            <a:rPr lang="en-US" b="1" i="1">
                              <a:latin typeface="Cambria Math"/>
                            </a:rPr>
                            <m:t>𝟓</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𝟎</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𝟎</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𝟏</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𝟎</m:t>
                          </m:r>
                          <m:r>
                            <a:rPr lang="en-US" b="1" i="1">
                              <a:latin typeface="Cambria Math"/>
                            </a:rPr>
                            <m:t>.</m:t>
                          </m:r>
                          <m:r>
                            <a:rPr lang="en-US" b="1" i="1">
                              <a:latin typeface="Cambria Math"/>
                            </a:rPr>
                            <m:t>𝟓</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𝟐</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𝟏</m:t>
                          </m:r>
                        </m:sup>
                      </m:sSup>
                    </m:oMath>
                  </m:oMathPara>
                </a14:m>
                <a:endParaRPr lang="en-US" b="1" dirty="0"/>
              </a:p>
            </p:txBody>
          </p:sp>
        </mc:Choice>
        <mc:Fallback xmlns="">
          <p:sp>
            <p:nvSpPr>
              <p:cNvPr id="10" name="Rectangle 9"/>
              <p:cNvSpPr>
                <a:spLocks noRot="1" noChangeAspect="1" noMove="1" noResize="1" noEditPoints="1" noAdjustHandles="1" noChangeArrowheads="1" noChangeShapeType="1" noTextEdit="1"/>
              </p:cNvSpPr>
              <p:nvPr/>
            </p:nvSpPr>
            <p:spPr>
              <a:xfrm>
                <a:off x="423701" y="990600"/>
                <a:ext cx="8092490" cy="47545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6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noise coefficients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522248"/>
                <a:ext cx="8482693" cy="4878552"/>
              </a:xfrm>
            </p:spPr>
            <p:txBody>
              <a:bodyPr>
                <a:normAutofit fontScale="85000" lnSpcReduction="20000"/>
              </a:bodyPr>
              <a:lstStyle/>
              <a:p>
                <a:endParaRPr lang="en-US" dirty="0" smtClean="0"/>
              </a:p>
              <a:p>
                <a:pPr>
                  <a:spcBef>
                    <a:spcPts val="0"/>
                  </a:spcBef>
                </a:pPr>
                <a:r>
                  <a:rPr lang="en-US" sz="3000" dirty="0" smtClean="0"/>
                  <a:t>Extrapolate lines to identify the coefficients OR perform weighted least squares</a:t>
                </a:r>
              </a:p>
              <a:p>
                <a:r>
                  <a:rPr lang="en-US" sz="3000" dirty="0" smtClean="0"/>
                  <a:t>Both approaches are equivalent</a:t>
                </a:r>
                <a:endParaRPr lang="en-US" sz="3000" dirty="0"/>
              </a:p>
              <a:p>
                <a:pPr lvl="1"/>
                <a:r>
                  <a:rPr lang="en-US" sz="2600" dirty="0" smtClean="0"/>
                  <a:t>Quantization </a:t>
                </a:r>
                <a:r>
                  <a:rPr lang="en-US" sz="2600" dirty="0"/>
                  <a:t>(</a:t>
                </a:r>
                <a14:m>
                  <m:oMath xmlns:m="http://schemas.openxmlformats.org/officeDocument/2006/math">
                    <m:sSub>
                      <m:sSubPr>
                        <m:ctrlPr>
                          <a:rPr lang="en-US" sz="2600" i="1" dirty="0">
                            <a:latin typeface="Cambria Math" panose="02040503050406030204" pitchFamily="18" charset="0"/>
                          </a:rPr>
                        </m:ctrlPr>
                      </m:sSubPr>
                      <m:e>
                        <m:r>
                          <a:rPr lang="en-US" sz="2600" i="1" dirty="0">
                            <a:latin typeface="Cambria Math"/>
                          </a:rPr>
                          <m:t>𝐴</m:t>
                        </m:r>
                      </m:e>
                      <m:sub>
                        <m:r>
                          <a:rPr lang="en-US" sz="2600" i="1" dirty="0">
                            <a:latin typeface="Cambria Math"/>
                          </a:rPr>
                          <m:t>−</m:t>
                        </m:r>
                        <m:r>
                          <a:rPr lang="en-US" sz="2600" b="0" i="1" dirty="0" smtClean="0">
                            <a:latin typeface="Cambria Math"/>
                          </a:rPr>
                          <m:t>2</m:t>
                        </m:r>
                      </m:sub>
                    </m:sSub>
                  </m:oMath>
                </a14:m>
                <a:r>
                  <a:rPr lang="en-US" sz="2600" dirty="0"/>
                  <a:t>= fit </a:t>
                </a:r>
                <a:r>
                  <a:rPr lang="en-US" sz="2600" dirty="0" smtClean="0"/>
                  <a:t>coefficient)</a:t>
                </a:r>
                <a:endParaRPr lang="en-US" sz="2600" dirty="0"/>
              </a:p>
              <a:p>
                <a:pPr marL="685800" lvl="2" indent="0">
                  <a:buNone/>
                </a:pPr>
                <a:r>
                  <a:rPr lang="en-US" sz="2200" dirty="0"/>
                  <a:t>		</a:t>
                </a:r>
                <a14:m>
                  <m:oMath xmlns:m="http://schemas.openxmlformats.org/officeDocument/2006/math">
                    <m:r>
                      <a:rPr lang="en-US" sz="2200" b="0" i="1" smtClean="0">
                        <a:latin typeface="Cambria Math"/>
                      </a:rPr>
                      <m:t>𝑄</m:t>
                    </m:r>
                    <m:r>
                      <a:rPr lang="en-US" sz="2200" i="1">
                        <a:latin typeface="Cambria Math"/>
                      </a:rPr>
                      <m:t>=</m:t>
                    </m:r>
                    <m:sSub>
                      <m:sSubPr>
                        <m:ctrlPr>
                          <a:rPr lang="en-US" sz="2200" i="1">
                            <a:latin typeface="Cambria Math" panose="02040503050406030204" pitchFamily="18" charset="0"/>
                          </a:rPr>
                        </m:ctrlPr>
                      </m:sSubPr>
                      <m:e>
                        <m:r>
                          <a:rPr lang="en-US" sz="2200" i="1">
                            <a:latin typeface="Cambria Math"/>
                          </a:rPr>
                          <m:t>𝐴</m:t>
                        </m:r>
                      </m:e>
                      <m:sub>
                        <m:r>
                          <a:rPr lang="en-US" sz="2200" i="1">
                            <a:latin typeface="Cambria Math"/>
                          </a:rPr>
                          <m:t>−</m:t>
                        </m:r>
                        <m:r>
                          <a:rPr lang="en-US" sz="2200" b="0" i="1" smtClean="0">
                            <a:latin typeface="Cambria Math"/>
                          </a:rPr>
                          <m:t>2</m:t>
                        </m:r>
                      </m:sub>
                    </m:sSub>
                    <m:r>
                      <a:rPr lang="en-US" sz="2200" b="0" i="1" smtClean="0">
                        <a:latin typeface="Cambria Math"/>
                      </a:rPr>
                      <m:t>/</m:t>
                    </m:r>
                    <m:rad>
                      <m:radPr>
                        <m:degHide m:val="on"/>
                        <m:ctrlPr>
                          <a:rPr lang="en-US" sz="2200" i="1">
                            <a:latin typeface="Cambria Math" panose="02040503050406030204" pitchFamily="18" charset="0"/>
                            <a:ea typeface="Cambria Math"/>
                          </a:rPr>
                        </m:ctrlPr>
                      </m:radPr>
                      <m:deg/>
                      <m:e>
                        <m:r>
                          <a:rPr lang="en-US" sz="2200" i="1" smtClean="0">
                            <a:latin typeface="Cambria Math"/>
                            <a:ea typeface="Cambria Math"/>
                          </a:rPr>
                          <m:t>3</m:t>
                        </m:r>
                      </m:e>
                    </m:rad>
                  </m:oMath>
                </a14:m>
                <a:r>
                  <a:rPr lang="en-US" sz="2200" dirty="0"/>
                  <a:t> , = </a:t>
                </a:r>
                <a14:m>
                  <m:oMath xmlns:m="http://schemas.openxmlformats.org/officeDocument/2006/math">
                    <m:r>
                      <a:rPr lang="en-US" sz="2200" i="1">
                        <a:latin typeface="Cambria Math"/>
                      </a:rPr>
                      <m:t>𝜎</m:t>
                    </m:r>
                    <m:r>
                      <a:rPr lang="en-US" sz="2200" i="1">
                        <a:latin typeface="Cambria Math"/>
                      </a:rPr>
                      <m:t>(</m:t>
                    </m:r>
                    <m:r>
                      <a:rPr lang="en-US" sz="2200" i="1">
                        <a:latin typeface="Cambria Math"/>
                      </a:rPr>
                      <m:t>𝜏</m:t>
                    </m:r>
                    <m:r>
                      <a:rPr lang="en-US" sz="2200" i="1">
                        <a:latin typeface="Cambria Math"/>
                      </a:rPr>
                      <m:t>=</m:t>
                    </m:r>
                    <m:rad>
                      <m:radPr>
                        <m:degHide m:val="on"/>
                        <m:ctrlPr>
                          <a:rPr lang="en-US" sz="2200" i="1">
                            <a:latin typeface="Cambria Math" panose="02040503050406030204" pitchFamily="18" charset="0"/>
                          </a:rPr>
                        </m:ctrlPr>
                      </m:radPr>
                      <m:deg/>
                      <m:e>
                        <m:r>
                          <a:rPr lang="en-US" sz="2200" i="1">
                            <a:latin typeface="Cambria Math"/>
                          </a:rPr>
                          <m:t>3</m:t>
                        </m:r>
                      </m:e>
                    </m:rad>
                    <m:r>
                      <a:rPr lang="en-US" sz="2200" i="1">
                        <a:latin typeface="Cambria Math"/>
                      </a:rPr>
                      <m:t>)</m:t>
                    </m:r>
                  </m:oMath>
                </a14:m>
                <a:endParaRPr lang="en-US" sz="2200" dirty="0" smtClean="0"/>
              </a:p>
              <a:p>
                <a:pPr lvl="1"/>
                <a:r>
                  <a:rPr lang="en-US" sz="2600" dirty="0" smtClean="0"/>
                  <a:t>Angle random walk (</a:t>
                </a:r>
                <a14:m>
                  <m:oMath xmlns:m="http://schemas.openxmlformats.org/officeDocument/2006/math">
                    <m:sSub>
                      <m:sSubPr>
                        <m:ctrlPr>
                          <a:rPr lang="en-US" sz="2600" b="0" i="1" dirty="0" smtClean="0">
                            <a:latin typeface="Cambria Math" panose="02040503050406030204" pitchFamily="18" charset="0"/>
                          </a:rPr>
                        </m:ctrlPr>
                      </m:sSubPr>
                      <m:e>
                        <m:r>
                          <a:rPr lang="en-US" sz="2600" b="0" i="1" dirty="0" smtClean="0">
                            <a:latin typeface="Cambria Math"/>
                          </a:rPr>
                          <m:t>𝐴</m:t>
                        </m:r>
                      </m:e>
                      <m:sub>
                        <m:r>
                          <a:rPr lang="en-US" sz="2600" b="0" i="1" dirty="0" smtClean="0">
                            <a:latin typeface="Cambria Math"/>
                          </a:rPr>
                          <m:t>−1</m:t>
                        </m:r>
                      </m:sub>
                    </m:sSub>
                  </m:oMath>
                </a14:m>
                <a:r>
                  <a:rPr lang="en-US" sz="2600" dirty="0" smtClean="0"/>
                  <a:t>= fit coefficient)</a:t>
                </a:r>
              </a:p>
              <a:p>
                <a:pPr marL="685800" lvl="2" indent="0">
                  <a:buNone/>
                </a:pPr>
                <a:r>
                  <a:rPr lang="en-US" sz="2200" dirty="0"/>
                  <a:t>		</a:t>
                </a:r>
                <a14:m>
                  <m:oMath xmlns:m="http://schemas.openxmlformats.org/officeDocument/2006/math">
                    <m:r>
                      <a:rPr lang="en-US" sz="2200" b="0" i="1" smtClean="0">
                        <a:latin typeface="Cambria Math"/>
                      </a:rPr>
                      <m:t>𝑁</m:t>
                    </m:r>
                    <m:r>
                      <a:rPr lang="en-US" sz="2200" b="0" i="1" smtClean="0">
                        <a:latin typeface="Cambria Math"/>
                      </a:rPr>
                      <m:t>=</m:t>
                    </m:r>
                    <m:sSub>
                      <m:sSubPr>
                        <m:ctrlPr>
                          <a:rPr lang="en-US" sz="2200" b="0" i="1" smtClean="0">
                            <a:latin typeface="Cambria Math" panose="02040503050406030204" pitchFamily="18" charset="0"/>
                          </a:rPr>
                        </m:ctrlPr>
                      </m:sSubPr>
                      <m:e>
                        <m:r>
                          <a:rPr lang="en-US" sz="2200" b="0" i="1" smtClean="0">
                            <a:latin typeface="Cambria Math"/>
                          </a:rPr>
                          <m:t>𝐴</m:t>
                        </m:r>
                      </m:e>
                      <m:sub>
                        <m:r>
                          <a:rPr lang="en-US" sz="2200" b="0" i="1" smtClean="0">
                            <a:latin typeface="Cambria Math"/>
                          </a:rPr>
                          <m:t>−1</m:t>
                        </m:r>
                      </m:sub>
                    </m:sSub>
                    <m:r>
                      <a:rPr lang="en-US" sz="2200" i="1">
                        <a:latin typeface="Cambria Math"/>
                        <a:ea typeface="Cambria Math"/>
                      </a:rPr>
                      <m:t>∙</m:t>
                    </m:r>
                    <m:rad>
                      <m:radPr>
                        <m:degHide m:val="on"/>
                        <m:ctrlPr>
                          <a:rPr lang="en-US" sz="2200" b="0" i="1" smtClean="0">
                            <a:latin typeface="Cambria Math" panose="02040503050406030204" pitchFamily="18" charset="0"/>
                            <a:ea typeface="Cambria Math"/>
                          </a:rPr>
                        </m:ctrlPr>
                      </m:radPr>
                      <m:deg/>
                      <m:e>
                        <m:sSub>
                          <m:sSubPr>
                            <m:ctrlPr>
                              <a:rPr lang="en-US" sz="2200" b="0" i="1" smtClean="0">
                                <a:latin typeface="Cambria Math" panose="02040503050406030204" pitchFamily="18" charset="0"/>
                                <a:ea typeface="Cambria Math"/>
                              </a:rPr>
                            </m:ctrlPr>
                          </m:sSubPr>
                          <m:e>
                            <m:r>
                              <a:rPr lang="en-US" sz="2200" b="0" i="1" smtClean="0">
                                <a:latin typeface="Cambria Math"/>
                                <a:ea typeface="Cambria Math"/>
                              </a:rPr>
                              <m:t>𝑓</m:t>
                            </m:r>
                          </m:e>
                          <m:sub>
                            <m:r>
                              <a:rPr lang="en-US" sz="2200" b="0" i="1" smtClean="0">
                                <a:latin typeface="Cambria Math"/>
                                <a:ea typeface="Cambria Math"/>
                              </a:rPr>
                              <m:t>𝑠</m:t>
                            </m:r>
                          </m:sub>
                        </m:sSub>
                      </m:e>
                    </m:rad>
                  </m:oMath>
                </a14:m>
                <a:r>
                  <a:rPr lang="en-US" sz="2200" dirty="0" smtClean="0"/>
                  <a:t> , where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a:rPr>
                          <m:t>𝑓</m:t>
                        </m:r>
                      </m:e>
                      <m:sub>
                        <m:r>
                          <a:rPr lang="en-US" sz="2200" b="0" i="1" smtClean="0">
                            <a:latin typeface="Cambria Math"/>
                          </a:rPr>
                          <m:t>𝑠</m:t>
                        </m:r>
                      </m:sub>
                    </m:sSub>
                  </m:oMath>
                </a14:m>
                <a:r>
                  <a:rPr lang="en-US" sz="2200" dirty="0" smtClean="0"/>
                  <a:t> = sampling rate</a:t>
                </a:r>
                <a:endParaRPr lang="en-US" sz="2200" dirty="0"/>
              </a:p>
              <a:p>
                <a:pPr lvl="1"/>
                <a:r>
                  <a:rPr lang="en-US" sz="2600" dirty="0" smtClean="0"/>
                  <a:t>Bias instability </a:t>
                </a:r>
                <a:r>
                  <a:rPr lang="en-US" sz="2600" dirty="0"/>
                  <a:t>(</a:t>
                </a:r>
                <a14:m>
                  <m:oMath xmlns:m="http://schemas.openxmlformats.org/officeDocument/2006/math">
                    <m:sSub>
                      <m:sSubPr>
                        <m:ctrlPr>
                          <a:rPr lang="en-US" sz="2600" i="1" dirty="0">
                            <a:latin typeface="Cambria Math" panose="02040503050406030204" pitchFamily="18" charset="0"/>
                          </a:rPr>
                        </m:ctrlPr>
                      </m:sSubPr>
                      <m:e>
                        <m:r>
                          <a:rPr lang="en-US" sz="2600" i="1" dirty="0">
                            <a:latin typeface="Cambria Math"/>
                          </a:rPr>
                          <m:t>𝐴</m:t>
                        </m:r>
                      </m:e>
                      <m:sub>
                        <m:r>
                          <a:rPr lang="en-US" sz="2600" b="0" i="1" dirty="0" smtClean="0">
                            <a:latin typeface="Cambria Math"/>
                          </a:rPr>
                          <m:t>0</m:t>
                        </m:r>
                      </m:sub>
                    </m:sSub>
                  </m:oMath>
                </a14:m>
                <a:r>
                  <a:rPr lang="en-US" sz="2600" dirty="0"/>
                  <a:t>= fit coefficient = </a:t>
                </a:r>
                <a14:m>
                  <m:oMath xmlns:m="http://schemas.openxmlformats.org/officeDocument/2006/math">
                    <m:r>
                      <a:rPr lang="en-US" sz="2600" i="1">
                        <a:latin typeface="Cambria Math"/>
                      </a:rPr>
                      <m:t>𝜎</m:t>
                    </m:r>
                    <m:r>
                      <a:rPr lang="en-US" sz="2600" i="1">
                        <a:latin typeface="Cambria Math"/>
                      </a:rPr>
                      <m:t>(</m:t>
                    </m:r>
                    <m:r>
                      <a:rPr lang="en-US" sz="2600" b="0" i="1" smtClean="0">
                        <a:latin typeface="Cambria Math"/>
                      </a:rPr>
                      <m:t>𝑧𝑒𝑟𝑜</m:t>
                    </m:r>
                    <m:r>
                      <a:rPr lang="en-US" sz="2600" b="0" i="1" smtClean="0">
                        <a:latin typeface="Cambria Math"/>
                      </a:rPr>
                      <m:t> </m:t>
                    </m:r>
                    <m:r>
                      <a:rPr lang="en-US" sz="2600" b="0" i="1" smtClean="0">
                        <a:latin typeface="Cambria Math"/>
                      </a:rPr>
                      <m:t>𝑠𝑙𝑜𝑝𝑒</m:t>
                    </m:r>
                    <m:r>
                      <a:rPr lang="en-US" sz="2600" i="1">
                        <a:latin typeface="Cambria Math"/>
                      </a:rPr>
                      <m:t>)</m:t>
                    </m:r>
                  </m:oMath>
                </a14:m>
                <a:r>
                  <a:rPr lang="en-US" sz="2600" dirty="0" smtClean="0"/>
                  <a:t>)</a:t>
                </a:r>
              </a:p>
              <a:p>
                <a:pPr marL="685800" lvl="2" indent="0">
                  <a:buNone/>
                </a:pPr>
                <a:r>
                  <a:rPr lang="en-US" sz="2200" dirty="0"/>
                  <a:t>	</a:t>
                </a:r>
                <a:r>
                  <a:rPr lang="en-US" sz="2200" dirty="0" smtClean="0"/>
                  <a:t>	</a:t>
                </a:r>
                <a14:m>
                  <m:oMath xmlns:m="http://schemas.openxmlformats.org/officeDocument/2006/math">
                    <m:r>
                      <a:rPr lang="en-US" sz="2200" i="1" dirty="0" smtClean="0">
                        <a:latin typeface="Cambria Math"/>
                      </a:rPr>
                      <m:t>𝐵</m:t>
                    </m:r>
                    <m:r>
                      <a:rPr lang="en-US" sz="2200" i="1" dirty="0" smtClean="0">
                        <a:latin typeface="Cambria Math"/>
                      </a:rPr>
                      <m:t>=</m:t>
                    </m:r>
                    <m:sSub>
                      <m:sSubPr>
                        <m:ctrlPr>
                          <a:rPr lang="en-US" sz="2200" b="0" i="1" smtClean="0">
                            <a:latin typeface="Cambria Math" panose="02040503050406030204" pitchFamily="18" charset="0"/>
                          </a:rPr>
                        </m:ctrlPr>
                      </m:sSubPr>
                      <m:e>
                        <m:r>
                          <a:rPr lang="en-US" sz="2200" b="0" i="1" smtClean="0">
                            <a:latin typeface="Cambria Math"/>
                          </a:rPr>
                          <m:t>𝐴</m:t>
                        </m:r>
                      </m:e>
                      <m:sub>
                        <m:r>
                          <a:rPr lang="en-US" sz="2200" b="0" i="1" smtClean="0">
                            <a:latin typeface="Cambria Math"/>
                          </a:rPr>
                          <m:t>0</m:t>
                        </m:r>
                      </m:sub>
                    </m:sSub>
                  </m:oMath>
                </a14:m>
                <a:r>
                  <a:rPr lang="en-US" sz="2200" dirty="0"/>
                  <a:t>/0.664 = </a:t>
                </a:r>
                <a14:m>
                  <m:oMath xmlns:m="http://schemas.openxmlformats.org/officeDocument/2006/math">
                    <m:r>
                      <a:rPr lang="en-US" sz="2200" b="0" i="1" smtClean="0">
                        <a:latin typeface="Cambria Math"/>
                      </a:rPr>
                      <m:t>𝜎</m:t>
                    </m:r>
                    <m:r>
                      <a:rPr lang="en-US" sz="2200" b="0" i="1" smtClean="0">
                        <a:latin typeface="Cambria Math"/>
                      </a:rPr>
                      <m:t>(</m:t>
                    </m:r>
                    <m:r>
                      <a:rPr lang="en-US" sz="2200" b="0" i="1" smtClean="0">
                        <a:latin typeface="Cambria Math"/>
                      </a:rPr>
                      <m:t>𝑧𝑒𝑟𝑜</m:t>
                    </m:r>
                    <m:r>
                      <a:rPr lang="en-US" sz="2200" b="0" i="1" smtClean="0">
                        <a:latin typeface="Cambria Math"/>
                      </a:rPr>
                      <m:t> </m:t>
                    </m:r>
                    <m:r>
                      <a:rPr lang="en-US" sz="2200" b="0" i="1" smtClean="0">
                        <a:latin typeface="Cambria Math"/>
                      </a:rPr>
                      <m:t>𝑠𝑙𝑜𝑝𝑒</m:t>
                    </m:r>
                    <m:r>
                      <a:rPr lang="en-US" sz="2200" b="0" i="1" smtClean="0">
                        <a:latin typeface="Cambria Math"/>
                      </a:rPr>
                      <m:t>)</m:t>
                    </m:r>
                  </m:oMath>
                </a14:m>
                <a:r>
                  <a:rPr lang="en-US" sz="2200" dirty="0"/>
                  <a:t>/0.664</a:t>
                </a:r>
                <a:endParaRPr lang="en-US" sz="2200" dirty="0" smtClean="0"/>
              </a:p>
              <a:p>
                <a:pPr lvl="1"/>
                <a:r>
                  <a:rPr lang="en-US" sz="2600" dirty="0" smtClean="0"/>
                  <a:t>Rate random walk </a:t>
                </a:r>
                <a:r>
                  <a:rPr lang="en-US" sz="2600" dirty="0"/>
                  <a:t>(</a:t>
                </a:r>
                <a14:m>
                  <m:oMath xmlns:m="http://schemas.openxmlformats.org/officeDocument/2006/math">
                    <m:sSub>
                      <m:sSubPr>
                        <m:ctrlPr>
                          <a:rPr lang="en-US" sz="2600" i="1" dirty="0">
                            <a:latin typeface="Cambria Math" panose="02040503050406030204" pitchFamily="18" charset="0"/>
                          </a:rPr>
                        </m:ctrlPr>
                      </m:sSubPr>
                      <m:e>
                        <m:r>
                          <a:rPr lang="en-US" sz="2600" i="1" dirty="0">
                            <a:latin typeface="Cambria Math"/>
                          </a:rPr>
                          <m:t>𝐴</m:t>
                        </m:r>
                      </m:e>
                      <m:sub>
                        <m:r>
                          <a:rPr lang="en-US" sz="2600" i="1" dirty="0">
                            <a:latin typeface="Cambria Math"/>
                          </a:rPr>
                          <m:t>1</m:t>
                        </m:r>
                      </m:sub>
                    </m:sSub>
                  </m:oMath>
                </a14:m>
                <a:r>
                  <a:rPr lang="en-US" sz="2600" dirty="0"/>
                  <a:t>= fit </a:t>
                </a:r>
                <a:r>
                  <a:rPr lang="en-US" sz="2600" dirty="0" smtClean="0"/>
                  <a:t>coefficient)</a:t>
                </a:r>
              </a:p>
              <a:p>
                <a:pPr marL="685800" lvl="2" indent="0">
                  <a:buNone/>
                </a:pPr>
                <a:r>
                  <a:rPr lang="en-US" sz="2200" dirty="0"/>
                  <a:t>		</a:t>
                </a:r>
                <a14:m>
                  <m:oMath xmlns:m="http://schemas.openxmlformats.org/officeDocument/2006/math">
                    <m:r>
                      <m:rPr>
                        <m:sty m:val="p"/>
                      </m:rPr>
                      <a:rPr lang="en-US" sz="2200" b="0" i="0" dirty="0" smtClean="0">
                        <a:latin typeface="Cambria Math"/>
                      </a:rPr>
                      <m:t>K</m:t>
                    </m:r>
                    <m:r>
                      <a:rPr lang="en-US" sz="2200" i="1" dirty="0">
                        <a:latin typeface="Cambria Math"/>
                      </a:rPr>
                      <m:t>=</m:t>
                    </m:r>
                    <m:sSub>
                      <m:sSubPr>
                        <m:ctrlPr>
                          <a:rPr lang="en-US" sz="2200" i="1">
                            <a:latin typeface="Cambria Math" panose="02040503050406030204" pitchFamily="18" charset="0"/>
                          </a:rPr>
                        </m:ctrlPr>
                      </m:sSubPr>
                      <m:e>
                        <m:rad>
                          <m:radPr>
                            <m:degHide m:val="on"/>
                            <m:ctrlPr>
                              <a:rPr lang="en-US" sz="2200" b="0" i="1" smtClean="0">
                                <a:latin typeface="Cambria Math" panose="02040503050406030204" pitchFamily="18" charset="0"/>
                              </a:rPr>
                            </m:ctrlPr>
                          </m:radPr>
                          <m:deg/>
                          <m:e>
                            <m:r>
                              <a:rPr lang="en-US" sz="2200" b="0" i="1" smtClean="0">
                                <a:latin typeface="Cambria Math"/>
                              </a:rPr>
                              <m:t>3</m:t>
                            </m:r>
                          </m:e>
                        </m:rad>
                        <m:r>
                          <a:rPr lang="en-US" sz="2200" i="1">
                            <a:latin typeface="Cambria Math"/>
                            <a:ea typeface="Cambria Math"/>
                          </a:rPr>
                          <m:t>∙</m:t>
                        </m:r>
                        <m:r>
                          <a:rPr lang="en-US" sz="2200" i="1">
                            <a:latin typeface="Cambria Math"/>
                          </a:rPr>
                          <m:t>𝐴</m:t>
                        </m:r>
                      </m:e>
                      <m:sub>
                        <m:r>
                          <a:rPr lang="en-US" sz="2200" b="0" i="1" smtClean="0">
                            <a:latin typeface="Cambria Math"/>
                          </a:rPr>
                          <m:t>1</m:t>
                        </m:r>
                      </m:sub>
                    </m:sSub>
                  </m:oMath>
                </a14:m>
                <a:r>
                  <a:rPr lang="en-US" sz="2200" dirty="0"/>
                  <a:t> = </a:t>
                </a:r>
                <a14:m>
                  <m:oMath xmlns:m="http://schemas.openxmlformats.org/officeDocument/2006/math">
                    <m:r>
                      <a:rPr lang="en-US" sz="2200" i="1">
                        <a:latin typeface="Cambria Math"/>
                      </a:rPr>
                      <m:t>𝜎</m:t>
                    </m:r>
                    <m:r>
                      <a:rPr lang="en-US" sz="2200" i="1">
                        <a:latin typeface="Cambria Math"/>
                      </a:rPr>
                      <m:t>(</m:t>
                    </m:r>
                    <m:r>
                      <a:rPr lang="en-US" sz="2200" b="0" i="1" smtClean="0">
                        <a:latin typeface="Cambria Math"/>
                      </a:rPr>
                      <m:t>𝜏</m:t>
                    </m:r>
                    <m:r>
                      <a:rPr lang="en-US" sz="2200" b="0" i="1" smtClean="0">
                        <a:latin typeface="Cambria Math"/>
                      </a:rPr>
                      <m:t>=3)</m:t>
                    </m:r>
                  </m:oMath>
                </a14:m>
                <a:endParaRPr lang="en-US" sz="2200" dirty="0"/>
              </a:p>
              <a:p>
                <a:pPr lvl="1"/>
                <a:r>
                  <a:rPr lang="en-US" sz="2600" dirty="0"/>
                  <a:t>Rate ramp (</a:t>
                </a:r>
                <a14:m>
                  <m:oMath xmlns:m="http://schemas.openxmlformats.org/officeDocument/2006/math">
                    <m:sSub>
                      <m:sSubPr>
                        <m:ctrlPr>
                          <a:rPr lang="en-US" sz="2600" i="1" dirty="0">
                            <a:latin typeface="Cambria Math" panose="02040503050406030204" pitchFamily="18" charset="0"/>
                          </a:rPr>
                        </m:ctrlPr>
                      </m:sSubPr>
                      <m:e>
                        <m:r>
                          <a:rPr lang="en-US" sz="2600" i="1" dirty="0">
                            <a:latin typeface="Cambria Math"/>
                          </a:rPr>
                          <m:t>𝐴</m:t>
                        </m:r>
                      </m:e>
                      <m:sub>
                        <m:r>
                          <a:rPr lang="en-US" sz="2600" b="0" i="1" dirty="0" smtClean="0">
                            <a:latin typeface="Cambria Math"/>
                          </a:rPr>
                          <m:t>2</m:t>
                        </m:r>
                      </m:sub>
                    </m:sSub>
                  </m:oMath>
                </a14:m>
                <a:r>
                  <a:rPr lang="en-US" sz="2600" dirty="0"/>
                  <a:t>= fit </a:t>
                </a:r>
                <a:r>
                  <a:rPr lang="en-US" sz="2600" dirty="0" smtClean="0"/>
                  <a:t>coefficient)</a:t>
                </a:r>
              </a:p>
              <a:p>
                <a:pPr marL="685800" lvl="2" indent="0">
                  <a:buNone/>
                </a:pPr>
                <a:r>
                  <a:rPr lang="en-US" sz="2200" dirty="0"/>
                  <a:t>		</a:t>
                </a:r>
                <a14:m>
                  <m:oMath xmlns:m="http://schemas.openxmlformats.org/officeDocument/2006/math">
                    <m:r>
                      <a:rPr lang="en-US" sz="2200" b="0" i="1" dirty="0" smtClean="0">
                        <a:latin typeface="Cambria Math"/>
                      </a:rPr>
                      <m:t>𝑅</m:t>
                    </m:r>
                    <m:r>
                      <a:rPr lang="en-US" sz="2200" i="1" dirty="0">
                        <a:latin typeface="Cambria Math"/>
                      </a:rPr>
                      <m:t>=</m:t>
                    </m:r>
                    <m:sSub>
                      <m:sSubPr>
                        <m:ctrlPr>
                          <a:rPr lang="en-US" sz="2200" i="1">
                            <a:latin typeface="Cambria Math" panose="02040503050406030204" pitchFamily="18" charset="0"/>
                          </a:rPr>
                        </m:ctrlPr>
                      </m:sSubPr>
                      <m:e>
                        <m:rad>
                          <m:radPr>
                            <m:degHide m:val="on"/>
                            <m:ctrlPr>
                              <a:rPr lang="en-US" sz="2200" b="0" i="1" smtClean="0">
                                <a:latin typeface="Cambria Math" panose="02040503050406030204" pitchFamily="18" charset="0"/>
                              </a:rPr>
                            </m:ctrlPr>
                          </m:radPr>
                          <m:deg/>
                          <m:e>
                            <m:r>
                              <a:rPr lang="en-US" sz="2200" b="0" i="1" smtClean="0">
                                <a:latin typeface="Cambria Math"/>
                              </a:rPr>
                              <m:t>2</m:t>
                            </m:r>
                          </m:e>
                        </m:rad>
                        <m:r>
                          <a:rPr lang="en-US" sz="2200" b="0" i="1" smtClean="0">
                            <a:latin typeface="Cambria Math"/>
                            <a:ea typeface="Cambria Math"/>
                          </a:rPr>
                          <m:t>∙</m:t>
                        </m:r>
                        <m:r>
                          <a:rPr lang="en-US" sz="2200" i="1">
                            <a:latin typeface="Cambria Math"/>
                          </a:rPr>
                          <m:t>𝐴</m:t>
                        </m:r>
                      </m:e>
                      <m:sub>
                        <m:r>
                          <a:rPr lang="en-US" sz="2200" b="0" i="1" smtClean="0">
                            <a:latin typeface="Cambria Math"/>
                          </a:rPr>
                          <m:t>2</m:t>
                        </m:r>
                      </m:sub>
                    </m:sSub>
                  </m:oMath>
                </a14:m>
                <a:r>
                  <a:rPr lang="en-US" sz="2200" dirty="0"/>
                  <a:t> = </a:t>
                </a:r>
                <a14:m>
                  <m:oMath xmlns:m="http://schemas.openxmlformats.org/officeDocument/2006/math">
                    <m:r>
                      <a:rPr lang="en-US" sz="2200" i="1">
                        <a:latin typeface="Cambria Math"/>
                      </a:rPr>
                      <m:t>𝜎</m:t>
                    </m:r>
                    <m:r>
                      <a:rPr lang="en-US" sz="2200" i="1">
                        <a:latin typeface="Cambria Math"/>
                      </a:rPr>
                      <m:t>(</m:t>
                    </m:r>
                    <m:r>
                      <a:rPr lang="en-US" sz="2200" i="1">
                        <a:latin typeface="Cambria Math"/>
                      </a:rPr>
                      <m:t>𝜏</m:t>
                    </m:r>
                    <m:r>
                      <a:rPr lang="en-US" sz="2200" i="1">
                        <a:latin typeface="Cambria Math"/>
                      </a:rPr>
                      <m:t>=</m:t>
                    </m:r>
                    <m:rad>
                      <m:radPr>
                        <m:degHide m:val="on"/>
                        <m:ctrlPr>
                          <a:rPr lang="en-US" sz="2200" i="1">
                            <a:latin typeface="Cambria Math" panose="02040503050406030204" pitchFamily="18" charset="0"/>
                          </a:rPr>
                        </m:ctrlPr>
                      </m:radPr>
                      <m:deg/>
                      <m:e>
                        <m:r>
                          <a:rPr lang="en-US" sz="2200" i="1">
                            <a:latin typeface="Cambria Math"/>
                          </a:rPr>
                          <m:t>2</m:t>
                        </m:r>
                      </m:e>
                    </m:rad>
                    <m:r>
                      <a:rPr lang="en-US" sz="2200" i="1">
                        <a:latin typeface="Cambria Math"/>
                      </a:rPr>
                      <m:t>)</m:t>
                    </m:r>
                  </m:oMath>
                </a14:m>
                <a:endParaRPr lang="en-US" sz="2200" dirty="0"/>
              </a:p>
              <a:p>
                <a:pPr marL="685800" lvl="2"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522248"/>
                <a:ext cx="8482693" cy="4878552"/>
              </a:xfrm>
              <a:blipFill rotWithShape="0">
                <a:blip r:embed="rId3"/>
                <a:stretch>
                  <a:fillRect l="-359"/>
                </a:stretch>
              </a:blipFill>
            </p:spPr>
            <p:txBody>
              <a:bodyPr/>
              <a:lstStyle/>
              <a:p>
                <a:r>
                  <a:rPr lang="en-US">
                    <a:noFill/>
                  </a:rPr>
                  <a:t> </a:t>
                </a:r>
              </a:p>
            </p:txBody>
          </p:sp>
        </mc:Fallback>
      </mc:AlternateContent>
      <p:sp>
        <p:nvSpPr>
          <p:cNvPr id="9" name="Rectangle 8"/>
          <p:cNvSpPr/>
          <p:nvPr/>
        </p:nvSpPr>
        <p:spPr>
          <a:xfrm rot="5400000">
            <a:off x="7471889" y="2129362"/>
            <a:ext cx="2996333"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USAGE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74320" y="914400"/>
                <a:ext cx="8183880" cy="4754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a:rPr>
                            <m:t>𝝈</m:t>
                          </m:r>
                        </m:e>
                        <m:sub>
                          <m:r>
                            <a:rPr lang="en-US" b="1" i="1">
                              <a:latin typeface="Cambria Math"/>
                            </a:rPr>
                            <m:t>𝑭𝑰𝑻</m:t>
                          </m:r>
                        </m:sub>
                      </m:sSub>
                      <m:d>
                        <m:dPr>
                          <m:ctrlPr>
                            <a:rPr lang="en-US" b="1" i="1">
                              <a:latin typeface="Cambria Math" panose="02040503050406030204" pitchFamily="18" charset="0"/>
                            </a:rPr>
                          </m:ctrlPr>
                        </m:dPr>
                        <m:e>
                          <m:r>
                            <a:rPr lang="en-US" b="1" i="1">
                              <a:latin typeface="Cambria Math"/>
                            </a:rPr>
                            <m:t>𝝉</m:t>
                          </m:r>
                        </m:e>
                      </m:d>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m:t>
                          </m:r>
                          <m:r>
                            <a:rPr lang="en-US" b="1" i="1">
                              <a:latin typeface="Cambria Math"/>
                            </a:rPr>
                            <m:t>𝟐</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m:t>
                          </m:r>
                          <m:r>
                            <a:rPr lang="en-US" b="1" i="1">
                              <a:latin typeface="Cambria Math"/>
                            </a:rPr>
                            <m:t>𝟏</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m:t>
                          </m:r>
                          <m:r>
                            <a:rPr lang="en-US" b="1" i="1">
                              <a:latin typeface="Cambria Math"/>
                            </a:rPr>
                            <m:t>𝟏</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m:t>
                          </m:r>
                          <m:r>
                            <a:rPr lang="en-US" b="1" i="1">
                              <a:latin typeface="Cambria Math"/>
                            </a:rPr>
                            <m:t>𝟎</m:t>
                          </m:r>
                          <m:r>
                            <a:rPr lang="en-US" b="1" i="1">
                              <a:latin typeface="Cambria Math"/>
                            </a:rPr>
                            <m:t>.</m:t>
                          </m:r>
                          <m:r>
                            <a:rPr lang="en-US" b="1" i="1">
                              <a:latin typeface="Cambria Math"/>
                            </a:rPr>
                            <m:t>𝟓</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𝟎</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𝟎</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𝟏</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𝟎</m:t>
                          </m:r>
                          <m:r>
                            <a:rPr lang="en-US" b="1" i="1">
                              <a:latin typeface="Cambria Math"/>
                            </a:rPr>
                            <m:t>.</m:t>
                          </m:r>
                          <m:r>
                            <a:rPr lang="en-US" b="1" i="1">
                              <a:latin typeface="Cambria Math"/>
                            </a:rPr>
                            <m:t>𝟓</m:t>
                          </m:r>
                        </m:sup>
                      </m:sSup>
                      <m:r>
                        <a:rPr lang="en-US" b="1" i="1">
                          <a:latin typeface="Cambria Math"/>
                        </a:rPr>
                        <m:t>+</m:t>
                      </m:r>
                      <m:sSub>
                        <m:sSubPr>
                          <m:ctrlPr>
                            <a:rPr lang="en-US" b="1" i="1">
                              <a:latin typeface="Cambria Math" panose="02040503050406030204" pitchFamily="18" charset="0"/>
                            </a:rPr>
                          </m:ctrlPr>
                        </m:sSubPr>
                        <m:e>
                          <m:r>
                            <a:rPr lang="en-US" b="1" i="1">
                              <a:latin typeface="Cambria Math"/>
                            </a:rPr>
                            <m:t>𝑨</m:t>
                          </m:r>
                        </m:e>
                        <m:sub>
                          <m:r>
                            <a:rPr lang="en-US" b="1" i="1">
                              <a:latin typeface="Cambria Math"/>
                            </a:rPr>
                            <m:t>𝟐</m:t>
                          </m:r>
                        </m:sub>
                      </m:sSub>
                      <m:sSup>
                        <m:sSupPr>
                          <m:ctrlPr>
                            <a:rPr lang="en-US" b="1" i="1">
                              <a:latin typeface="Cambria Math" panose="02040503050406030204" pitchFamily="18" charset="0"/>
                            </a:rPr>
                          </m:ctrlPr>
                        </m:sSupPr>
                        <m:e>
                          <m:r>
                            <a:rPr lang="en-US" b="1" i="1">
                              <a:latin typeface="Cambria Math"/>
                            </a:rPr>
                            <m:t>𝝉</m:t>
                          </m:r>
                        </m:e>
                        <m:sup>
                          <m:r>
                            <a:rPr lang="en-US" b="1" i="1">
                              <a:latin typeface="Cambria Math"/>
                            </a:rPr>
                            <m:t>𝟏</m:t>
                          </m:r>
                        </m:sup>
                      </m:sSup>
                    </m:oMath>
                  </m:oMathPara>
                </a14:m>
                <a:endParaRPr lang="en-US" b="1" dirty="0"/>
              </a:p>
            </p:txBody>
          </p:sp>
        </mc:Choice>
        <mc:Fallback xmlns="">
          <p:sp>
            <p:nvSpPr>
              <p:cNvPr id="10" name="Rectangle 9"/>
              <p:cNvSpPr>
                <a:spLocks noRot="1" noChangeAspect="1" noMove="1" noResize="1" noEditPoints="1" noAdjustHandles="1" noChangeArrowheads="1" noChangeShapeType="1" noTextEdit="1"/>
              </p:cNvSpPr>
              <p:nvPr/>
            </p:nvSpPr>
            <p:spPr>
              <a:xfrm>
                <a:off x="274320" y="914400"/>
                <a:ext cx="8183880" cy="47545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8673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Poles apart: What you want and what you get…</a:t>
            </a:r>
            <a:endParaRPr lang="en-US" dirty="0"/>
          </a:p>
        </p:txBody>
      </p:sp>
      <p:sp>
        <p:nvSpPr>
          <p:cNvPr id="3" name="Content Placeholder 2"/>
          <p:cNvSpPr>
            <a:spLocks noGrp="1"/>
          </p:cNvSpPr>
          <p:nvPr>
            <p:ph idx="1"/>
          </p:nvPr>
        </p:nvSpPr>
        <p:spPr/>
        <p:txBody>
          <a:bodyPr/>
          <a:lstStyle/>
          <a:p>
            <a:endParaRPr lang="en-US"/>
          </a:p>
        </p:txBody>
      </p:sp>
      <p:sp>
        <p:nvSpPr>
          <p:cNvPr id="6" name="Rectangle 5"/>
          <p:cNvSpPr/>
          <p:nvPr/>
        </p:nvSpPr>
        <p:spPr>
          <a:xfrm rot="5400000">
            <a:off x="7741183" y="1846409"/>
            <a:ext cx="2457724"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WHAT  IS  NOISE?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1121978"/>
            <a:ext cx="7648029" cy="573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099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 Application of noise modeling</a:t>
            </a:r>
            <a:endParaRPr lang="en-US" dirty="0"/>
          </a:p>
        </p:txBody>
      </p:sp>
      <p:sp>
        <p:nvSpPr>
          <p:cNvPr id="3" name="Content Placeholder 2"/>
          <p:cNvSpPr>
            <a:spLocks noGrp="1"/>
          </p:cNvSpPr>
          <p:nvPr>
            <p:ph idx="1"/>
          </p:nvPr>
        </p:nvSpPr>
        <p:spPr>
          <a:xfrm>
            <a:off x="228600" y="2514600"/>
            <a:ext cx="8482693" cy="3886200"/>
          </a:xfrm>
        </p:spPr>
        <p:txBody>
          <a:bodyPr>
            <a:normAutofit/>
          </a:bodyPr>
          <a:lstStyle/>
          <a:p>
            <a:pPr marL="68580" indent="0" algn="ctr">
              <a:buNone/>
            </a:pPr>
            <a:r>
              <a:rPr lang="en-US" sz="4800" dirty="0" smtClean="0"/>
              <a:t>Okay, so how is this stuff </a:t>
            </a:r>
            <a:r>
              <a:rPr lang="en-US" sz="4800" b="1" i="1" dirty="0" smtClean="0"/>
              <a:t>useful</a:t>
            </a:r>
            <a:r>
              <a:rPr lang="en-US" sz="4800" dirty="0" smtClean="0"/>
              <a:t>?</a:t>
            </a:r>
          </a:p>
        </p:txBody>
      </p:sp>
      <p:sp>
        <p:nvSpPr>
          <p:cNvPr id="6" name="Rectangle 5"/>
          <p:cNvSpPr/>
          <p:nvPr/>
        </p:nvSpPr>
        <p:spPr>
          <a:xfrm rot="5400000">
            <a:off x="6803440" y="2807976"/>
            <a:ext cx="4333238"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RESEARCH  APPLICATION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2836807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4553230">
            <a:off x="3097174" y="-1941726"/>
            <a:ext cx="3021236" cy="12950903"/>
          </a:xfrm>
          <a:prstGeom prst="rect">
            <a:avLst/>
          </a:prstGeom>
          <a:gradFill flip="none" rotWithShape="1">
            <a:gsLst>
              <a:gs pos="0">
                <a:schemeClr val="bg1">
                  <a:lumMod val="50000"/>
                  <a:tint val="66000"/>
                  <a:satMod val="160000"/>
                </a:schemeClr>
              </a:gs>
              <a:gs pos="65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4553230">
            <a:off x="4052233" y="-123157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4553230">
            <a:off x="3624060" y="-214011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81800" y="1808053"/>
            <a:ext cx="487351" cy="804833"/>
          </a:xfrm>
          <a:prstGeom prst="downArrow">
            <a:avLst/>
          </a:prstGeom>
          <a:solidFill>
            <a:schemeClr val="bg1">
              <a:lumMod val="85000"/>
            </a:schemeClr>
          </a:solidFill>
          <a:ln>
            <a:solidFill>
              <a:schemeClr val="tx1">
                <a:lumMod val="50000"/>
                <a:lumOff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495800" y="2547967"/>
            <a:ext cx="487351" cy="804833"/>
          </a:xfrm>
          <a:prstGeom prst="downArrow">
            <a:avLst/>
          </a:prstGeom>
          <a:solidFill>
            <a:schemeClr val="accent3">
              <a:lumMod val="60000"/>
              <a:lumOff val="40000"/>
            </a:schemeClr>
          </a:solidFill>
          <a:ln>
            <a:solidFill>
              <a:schemeClr val="accent3">
                <a:lumMod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76800" y="2057400"/>
            <a:ext cx="1371600" cy="1015663"/>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accent3">
                    <a:lumMod val="50000"/>
                  </a:schemeClr>
                </a:solidFill>
                <a:latin typeface="Calibri" pitchFamily="34" charset="0"/>
              </a:rPr>
              <a:t>Current Position Estimate</a:t>
            </a:r>
            <a:endParaRPr lang="en-US" sz="2400" b="1" dirty="0">
              <a:solidFill>
                <a:schemeClr val="accent3">
                  <a:lumMod val="50000"/>
                </a:schemeClr>
              </a:solidFill>
              <a:latin typeface="Calibri" pitchFamily="34" charset="0"/>
            </a:endParaRPr>
          </a:p>
        </p:txBody>
      </p:sp>
      <p:sp>
        <p:nvSpPr>
          <p:cNvPr id="36" name="TextBox 35"/>
          <p:cNvSpPr txBox="1"/>
          <p:nvPr/>
        </p:nvSpPr>
        <p:spPr>
          <a:xfrm>
            <a:off x="7116751" y="1676400"/>
            <a:ext cx="1371600" cy="707886"/>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tx1">
                    <a:lumMod val="50000"/>
                    <a:lumOff val="50000"/>
                  </a:schemeClr>
                </a:solidFill>
                <a:latin typeface="Calibri" pitchFamily="34" charset="0"/>
              </a:rPr>
              <a:t>True Position</a:t>
            </a:r>
            <a:endParaRPr lang="en-US" sz="2400" b="1" dirty="0">
              <a:solidFill>
                <a:schemeClr val="tx1">
                  <a:lumMod val="50000"/>
                  <a:lumOff val="50000"/>
                </a:schemeClr>
              </a:solidFill>
              <a:latin typeface="Calibri" pitchFamily="34" charset="0"/>
            </a:endParaRPr>
          </a:p>
        </p:txBody>
      </p:sp>
      <p:grpSp>
        <p:nvGrpSpPr>
          <p:cNvPr id="3" name="Group 48"/>
          <p:cNvGrpSpPr/>
          <p:nvPr/>
        </p:nvGrpSpPr>
        <p:grpSpPr>
          <a:xfrm>
            <a:off x="7239000" y="3764448"/>
            <a:ext cx="1752600" cy="274152"/>
            <a:chOff x="4648200" y="4343400"/>
            <a:chExt cx="2743200" cy="609600"/>
          </a:xfrm>
        </p:grpSpPr>
        <p:cxnSp>
          <p:nvCxnSpPr>
            <p:cNvPr id="50" name="Straight Connector 49"/>
            <p:cNvCxnSpPr/>
            <p:nvPr/>
          </p:nvCxnSpPr>
          <p:spPr>
            <a:xfrm>
              <a:off x="4648200" y="4343400"/>
              <a:ext cx="1371600" cy="304800"/>
            </a:xfrm>
            <a:prstGeom prst="line">
              <a:avLst/>
            </a:prstGeom>
            <a:ln w="285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19800" y="4648200"/>
              <a:ext cx="1371600" cy="30480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V="1">
            <a:off x="6980249" y="4023136"/>
            <a:ext cx="1477951" cy="777464"/>
          </a:xfrm>
          <a:prstGeom prst="straightConnector1">
            <a:avLst/>
          </a:prstGeom>
          <a:ln w="31750">
            <a:solidFill>
              <a:schemeClr val="accent3">
                <a:lumMod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9945696">
            <a:off x="6283063" y="4120516"/>
            <a:ext cx="2362200" cy="369332"/>
          </a:xfrm>
          <a:prstGeom prst="rect">
            <a:avLst/>
          </a:prstGeom>
          <a:noFill/>
        </p:spPr>
        <p:txBody>
          <a:bodyPr wrap="square" rtlCol="0">
            <a:spAutoFit/>
          </a:bodyPr>
          <a:lstStyle/>
          <a:p>
            <a:pPr algn="ctr"/>
            <a:r>
              <a:rPr lang="en-US" b="1" dirty="0" smtClean="0">
                <a:solidFill>
                  <a:schemeClr val="accent3">
                    <a:lumMod val="50000"/>
                  </a:schemeClr>
                </a:solidFill>
                <a:latin typeface="Calibri" pitchFamily="34" charset="0"/>
              </a:rPr>
              <a:t>Tracking Error</a:t>
            </a:r>
            <a:endParaRPr lang="en-US" b="1" dirty="0">
              <a:solidFill>
                <a:schemeClr val="accent3">
                  <a:lumMod val="50000"/>
                </a:schemeClr>
              </a:solidFill>
              <a:latin typeface="Calibri" pitchFamily="34" charset="0"/>
            </a:endParaRPr>
          </a:p>
        </p:txBody>
      </p:sp>
      <p:sp>
        <p:nvSpPr>
          <p:cNvPr id="2" name="Title 1"/>
          <p:cNvSpPr>
            <a:spLocks noGrp="1"/>
          </p:cNvSpPr>
          <p:nvPr>
            <p:ph type="title"/>
          </p:nvPr>
        </p:nvSpPr>
        <p:spPr/>
        <p:txBody>
          <a:bodyPr/>
          <a:lstStyle/>
          <a:p>
            <a:r>
              <a:rPr lang="en-US" dirty="0" smtClean="0"/>
              <a:t>Some background – Terrain-based Tracking</a:t>
            </a:r>
            <a:endParaRPr lang="en-US" dirty="0"/>
          </a:p>
        </p:txBody>
      </p:sp>
      <p:sp>
        <p:nvSpPr>
          <p:cNvPr id="9" name="Content Placeholder 8"/>
          <p:cNvSpPr>
            <a:spLocks noGrp="1"/>
          </p:cNvSpPr>
          <p:nvPr>
            <p:ph idx="1"/>
          </p:nvPr>
        </p:nvSpPr>
        <p:spPr/>
        <p:txBody>
          <a:bodyPr/>
          <a:lstStyle/>
          <a:p>
            <a:endParaRPr lang="en-US"/>
          </a:p>
        </p:txBody>
      </p:sp>
      <p:grpSp>
        <p:nvGrpSpPr>
          <p:cNvPr id="4" name="Group 25"/>
          <p:cNvGrpSpPr/>
          <p:nvPr/>
        </p:nvGrpSpPr>
        <p:grpSpPr>
          <a:xfrm>
            <a:off x="4648200" y="4343400"/>
            <a:ext cx="2743200" cy="609600"/>
            <a:chOff x="4648200" y="4343400"/>
            <a:chExt cx="2743200" cy="609600"/>
          </a:xfrm>
        </p:grpSpPr>
        <p:cxnSp>
          <p:nvCxnSpPr>
            <p:cNvPr id="47" name="Straight Connector 46"/>
            <p:cNvCxnSpPr/>
            <p:nvPr/>
          </p:nvCxnSpPr>
          <p:spPr>
            <a:xfrm>
              <a:off x="4648200" y="4343400"/>
              <a:ext cx="1371600" cy="304800"/>
            </a:xfrm>
            <a:prstGeom prst="line">
              <a:avLst/>
            </a:prstGeom>
            <a:ln w="285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9800" y="4648200"/>
              <a:ext cx="1371600" cy="30480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29000" y="3360473"/>
            <a:ext cx="2926080" cy="1821127"/>
          </a:xfrm>
          <a:prstGeom prst="ellipse">
            <a:avLst/>
          </a:prstGeom>
          <a:noFill/>
          <a:extLst>
            <a:ext uri="{909E8E84-426E-40DD-AFC4-6F175D3DCCD1}">
              <a14:hiddenFill xmlns:a14="http://schemas.microsoft.com/office/drawing/2010/main">
                <a:solidFill>
                  <a:srgbClr val="FFFFFF"/>
                </a:solidFill>
              </a14:hiddenFill>
            </a:ext>
          </a:extLst>
        </p:spPr>
      </p:pic>
      <p:pic>
        <p:nvPicPr>
          <p:cNvPr id="43"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943600" y="2540603"/>
            <a:ext cx="2651760" cy="1650397"/>
          </a:xfrm>
          <a:prstGeom prst="ellipse">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44123" y="1371600"/>
            <a:ext cx="1913277" cy="400110"/>
          </a:xfrm>
          <a:prstGeom prst="rect">
            <a:avLst/>
          </a:prstGeom>
          <a:noFill/>
        </p:spPr>
        <p:txBody>
          <a:bodyPr wrap="square" rtlCol="0">
            <a:spAutoFit/>
          </a:bodyPr>
          <a:lstStyle/>
          <a:p>
            <a:pPr algn="ctr"/>
            <a:r>
              <a:rPr lang="en-US" sz="2000" b="1" dirty="0" smtClean="0">
                <a:solidFill>
                  <a:schemeClr val="accent1">
                    <a:lumMod val="50000"/>
                  </a:schemeClr>
                </a:solidFill>
                <a:latin typeface="Calibri" pitchFamily="34" charset="0"/>
              </a:rPr>
              <a:t>GPS Satellite</a:t>
            </a:r>
            <a:endParaRPr lang="en-US" sz="2000" b="1" dirty="0">
              <a:solidFill>
                <a:schemeClr val="accent1">
                  <a:lumMod val="50000"/>
                </a:schemeClr>
              </a:solidFill>
              <a:latin typeface="Calibri" pitchFamily="34" charset="0"/>
            </a:endParaRPr>
          </a:p>
        </p:txBody>
      </p:sp>
      <p:grpSp>
        <p:nvGrpSpPr>
          <p:cNvPr id="5" name="Group 4"/>
          <p:cNvGrpSpPr/>
          <p:nvPr/>
        </p:nvGrpSpPr>
        <p:grpSpPr>
          <a:xfrm>
            <a:off x="257106" y="1674109"/>
            <a:ext cx="1818616" cy="1868460"/>
            <a:chOff x="257106" y="1674109"/>
            <a:chExt cx="1818616" cy="1868460"/>
          </a:xfrm>
        </p:grpSpPr>
        <p:grpSp>
          <p:nvGrpSpPr>
            <p:cNvPr id="8" name="Group 34"/>
            <p:cNvGrpSpPr/>
            <p:nvPr/>
          </p:nvGrpSpPr>
          <p:grpSpPr>
            <a:xfrm rot="19978868">
              <a:off x="257106" y="1844414"/>
              <a:ext cx="1818616" cy="1698155"/>
              <a:chOff x="420992" y="667629"/>
              <a:chExt cx="2103120" cy="2103121"/>
            </a:xfrm>
            <a:effectLst>
              <a:glow rad="63500">
                <a:schemeClr val="accent1">
                  <a:satMod val="175000"/>
                  <a:alpha val="40000"/>
                </a:schemeClr>
              </a:glow>
            </a:effectLst>
          </p:grpSpPr>
          <p:sp>
            <p:nvSpPr>
              <p:cNvPr id="38" name="Block Arc 37"/>
              <p:cNvSpPr/>
              <p:nvPr/>
            </p:nvSpPr>
            <p:spPr>
              <a:xfrm rot="8684296">
                <a:off x="420992" y="667629"/>
                <a:ext cx="2103120" cy="2103121"/>
              </a:xfrm>
              <a:prstGeom prst="blockArc">
                <a:avLst>
                  <a:gd name="adj1" fmla="val 13486606"/>
                  <a:gd name="adj2" fmla="val 1936418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ock Arc 43"/>
              <p:cNvSpPr/>
              <p:nvPr/>
            </p:nvSpPr>
            <p:spPr>
              <a:xfrm rot="8684296">
                <a:off x="687105" y="974756"/>
                <a:ext cx="1554480" cy="1554480"/>
              </a:xfrm>
              <a:prstGeom prst="blockArc">
                <a:avLst>
                  <a:gd name="adj1" fmla="val 13486606"/>
                  <a:gd name="adj2" fmla="val 1936418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lock Arc 44"/>
              <p:cNvSpPr/>
              <p:nvPr/>
            </p:nvSpPr>
            <p:spPr>
              <a:xfrm rot="8684296">
                <a:off x="960068" y="1264868"/>
                <a:ext cx="1005840" cy="1005840"/>
              </a:xfrm>
              <a:prstGeom prst="blockArc">
                <a:avLst>
                  <a:gd name="adj1" fmla="val 13486606"/>
                  <a:gd name="adj2" fmla="val 19364182"/>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7" name="Picture 6"/>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14223" r="25246"/>
            <a:stretch/>
          </p:blipFill>
          <p:spPr bwMode="auto">
            <a:xfrm rot="13026042">
              <a:off x="264493" y="1674109"/>
              <a:ext cx="1298325" cy="167491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 name="Content Placeholder 2"/>
          <p:cNvSpPr txBox="1">
            <a:spLocks/>
          </p:cNvSpPr>
          <p:nvPr/>
        </p:nvSpPr>
        <p:spPr>
          <a:xfrm>
            <a:off x="127907" y="838200"/>
            <a:ext cx="8482693" cy="5334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lnSpc>
                <a:spcPct val="110000"/>
              </a:lnSpc>
              <a:spcBef>
                <a:spcPts val="600"/>
              </a:spcBef>
              <a:buFont typeface="Wingdings" pitchFamily="2" charset="2"/>
              <a:buNone/>
            </a:pPr>
            <a:r>
              <a:rPr lang="en-US" b="1" dirty="0" smtClean="0">
                <a:solidFill>
                  <a:schemeClr val="tx1">
                    <a:lumMod val="65000"/>
                    <a:lumOff val="35000"/>
                  </a:schemeClr>
                </a:solidFill>
              </a:rPr>
              <a:t>Vehicle Tracking Performance</a:t>
            </a:r>
            <a:endParaRPr lang="en-US" b="1" dirty="0">
              <a:solidFill>
                <a:schemeClr val="tx1">
                  <a:lumMod val="65000"/>
                  <a:lumOff val="35000"/>
                </a:schemeClr>
              </a:solidFill>
            </a:endParaRPr>
          </a:p>
        </p:txBody>
      </p:sp>
      <p:sp>
        <p:nvSpPr>
          <p:cNvPr id="7" name="TextBox 6"/>
          <p:cNvSpPr txBox="1"/>
          <p:nvPr/>
        </p:nvSpPr>
        <p:spPr>
          <a:xfrm>
            <a:off x="4224204" y="4539342"/>
            <a:ext cx="2223768" cy="261610"/>
          </a:xfrm>
          <a:prstGeom prst="rect">
            <a:avLst/>
          </a:prstGeom>
          <a:noFill/>
          <a:scene3d>
            <a:camera prst="orthographicFront">
              <a:rot lat="1800000" lon="0" rev="1200000"/>
            </a:camera>
            <a:lightRig rig="threePt" dir="t"/>
          </a:scene3d>
        </p:spPr>
        <p:txBody>
          <a:bodyPr wrap="square" rtlCol="0">
            <a:spAutoFit/>
          </a:bodyPr>
          <a:lstStyle/>
          <a:p>
            <a:r>
              <a:rPr lang="en-US" sz="1100" dirty="0" smtClean="0">
                <a:solidFill>
                  <a:schemeClr val="accent2">
                    <a:lumMod val="75000"/>
                  </a:schemeClr>
                </a:solidFill>
                <a:latin typeface="Calibri" pitchFamily="34" charset="0"/>
              </a:rPr>
              <a:t>www.beaudaniels–illustration.com</a:t>
            </a:r>
            <a:endParaRPr lang="en-US" sz="1100" dirty="0">
              <a:solidFill>
                <a:schemeClr val="accent2">
                  <a:lumMod val="75000"/>
                </a:schemeClr>
              </a:solidFill>
              <a:latin typeface="Calibri" pitchFamily="34" charset="0"/>
            </a:endParaRPr>
          </a:p>
        </p:txBody>
      </p:sp>
    </p:spTree>
    <p:extLst>
      <p:ext uri="{BB962C8B-B14F-4D97-AF65-F5344CB8AC3E}">
        <p14:creationId xmlns:p14="http://schemas.microsoft.com/office/powerpoint/2010/main" val="2194992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4553230">
            <a:off x="3097174" y="-1941726"/>
            <a:ext cx="3021236" cy="12950903"/>
          </a:xfrm>
          <a:prstGeom prst="rect">
            <a:avLst/>
          </a:prstGeom>
          <a:gradFill flip="none" rotWithShape="1">
            <a:gsLst>
              <a:gs pos="0">
                <a:schemeClr val="bg1">
                  <a:lumMod val="50000"/>
                  <a:tint val="66000"/>
                  <a:satMod val="160000"/>
                </a:schemeClr>
              </a:gs>
              <a:gs pos="65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4553230">
            <a:off x="4052233" y="-123157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4553230">
            <a:off x="3624060" y="-214011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81800" y="1808053"/>
            <a:ext cx="487351" cy="804833"/>
          </a:xfrm>
          <a:prstGeom prst="downArrow">
            <a:avLst/>
          </a:prstGeom>
          <a:solidFill>
            <a:schemeClr val="bg1">
              <a:lumMod val="85000"/>
            </a:schemeClr>
          </a:solidFill>
          <a:ln>
            <a:solidFill>
              <a:schemeClr val="tx1">
                <a:lumMod val="50000"/>
                <a:lumOff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495800" y="2547967"/>
            <a:ext cx="487351" cy="804833"/>
          </a:xfrm>
          <a:prstGeom prst="downArrow">
            <a:avLst/>
          </a:prstGeom>
          <a:solidFill>
            <a:schemeClr val="accent3">
              <a:lumMod val="60000"/>
              <a:lumOff val="40000"/>
            </a:schemeClr>
          </a:solidFill>
          <a:ln>
            <a:solidFill>
              <a:schemeClr val="accent3">
                <a:lumMod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76800" y="2057400"/>
            <a:ext cx="1371600" cy="1015663"/>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accent3">
                    <a:lumMod val="50000"/>
                  </a:schemeClr>
                </a:solidFill>
                <a:latin typeface="Calibri" pitchFamily="34" charset="0"/>
              </a:rPr>
              <a:t>Current Position Estimate</a:t>
            </a:r>
            <a:endParaRPr lang="en-US" sz="2400" b="1" dirty="0">
              <a:solidFill>
                <a:schemeClr val="accent3">
                  <a:lumMod val="50000"/>
                </a:schemeClr>
              </a:solidFill>
              <a:latin typeface="Calibri" pitchFamily="34" charset="0"/>
            </a:endParaRPr>
          </a:p>
        </p:txBody>
      </p:sp>
      <p:sp>
        <p:nvSpPr>
          <p:cNvPr id="36" name="TextBox 35"/>
          <p:cNvSpPr txBox="1"/>
          <p:nvPr/>
        </p:nvSpPr>
        <p:spPr>
          <a:xfrm>
            <a:off x="7116751" y="1676400"/>
            <a:ext cx="1371600" cy="707886"/>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tx1">
                    <a:lumMod val="50000"/>
                    <a:lumOff val="50000"/>
                  </a:schemeClr>
                </a:solidFill>
                <a:latin typeface="Calibri" pitchFamily="34" charset="0"/>
              </a:rPr>
              <a:t>True Position</a:t>
            </a:r>
            <a:endParaRPr lang="en-US" sz="2400" b="1" dirty="0">
              <a:solidFill>
                <a:schemeClr val="tx1">
                  <a:lumMod val="50000"/>
                  <a:lumOff val="50000"/>
                </a:schemeClr>
              </a:solidFill>
              <a:latin typeface="Calibri" pitchFamily="34" charset="0"/>
            </a:endParaRPr>
          </a:p>
        </p:txBody>
      </p:sp>
      <p:grpSp>
        <p:nvGrpSpPr>
          <p:cNvPr id="3" name="Group 48"/>
          <p:cNvGrpSpPr/>
          <p:nvPr/>
        </p:nvGrpSpPr>
        <p:grpSpPr>
          <a:xfrm>
            <a:off x="7239000" y="3764448"/>
            <a:ext cx="1752600" cy="274152"/>
            <a:chOff x="4648200" y="4343400"/>
            <a:chExt cx="2743200" cy="609600"/>
          </a:xfrm>
        </p:grpSpPr>
        <p:cxnSp>
          <p:nvCxnSpPr>
            <p:cNvPr id="50" name="Straight Connector 49"/>
            <p:cNvCxnSpPr/>
            <p:nvPr/>
          </p:nvCxnSpPr>
          <p:spPr>
            <a:xfrm>
              <a:off x="4648200" y="4343400"/>
              <a:ext cx="1371600" cy="304800"/>
            </a:xfrm>
            <a:prstGeom prst="line">
              <a:avLst/>
            </a:prstGeom>
            <a:ln w="285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19800" y="4648200"/>
              <a:ext cx="1371600" cy="30480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V="1">
            <a:off x="6980249" y="4023136"/>
            <a:ext cx="1477951" cy="777464"/>
          </a:xfrm>
          <a:prstGeom prst="straightConnector1">
            <a:avLst/>
          </a:prstGeom>
          <a:ln w="31750">
            <a:solidFill>
              <a:schemeClr val="accent3">
                <a:lumMod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9945696">
            <a:off x="6283063" y="4120516"/>
            <a:ext cx="2362200" cy="369332"/>
          </a:xfrm>
          <a:prstGeom prst="rect">
            <a:avLst/>
          </a:prstGeom>
          <a:noFill/>
        </p:spPr>
        <p:txBody>
          <a:bodyPr wrap="square" rtlCol="0">
            <a:spAutoFit/>
          </a:bodyPr>
          <a:lstStyle/>
          <a:p>
            <a:pPr algn="ctr"/>
            <a:r>
              <a:rPr lang="en-US" b="1" dirty="0" smtClean="0">
                <a:solidFill>
                  <a:schemeClr val="accent3">
                    <a:lumMod val="50000"/>
                  </a:schemeClr>
                </a:solidFill>
                <a:latin typeface="Calibri" pitchFamily="34" charset="0"/>
              </a:rPr>
              <a:t>Tracking Error</a:t>
            </a:r>
            <a:endParaRPr lang="en-US" b="1" dirty="0">
              <a:solidFill>
                <a:schemeClr val="accent3">
                  <a:lumMod val="50000"/>
                </a:schemeClr>
              </a:solidFill>
              <a:latin typeface="Calibri" pitchFamily="34" charset="0"/>
            </a:endParaRPr>
          </a:p>
        </p:txBody>
      </p:sp>
      <p:grpSp>
        <p:nvGrpSpPr>
          <p:cNvPr id="4" name="Group 25"/>
          <p:cNvGrpSpPr/>
          <p:nvPr/>
        </p:nvGrpSpPr>
        <p:grpSpPr>
          <a:xfrm>
            <a:off x="4648200" y="4343400"/>
            <a:ext cx="2743200" cy="609600"/>
            <a:chOff x="4648200" y="4343400"/>
            <a:chExt cx="2743200" cy="609600"/>
          </a:xfrm>
        </p:grpSpPr>
        <p:cxnSp>
          <p:nvCxnSpPr>
            <p:cNvPr id="47" name="Straight Connector 46"/>
            <p:cNvCxnSpPr/>
            <p:nvPr/>
          </p:nvCxnSpPr>
          <p:spPr>
            <a:xfrm>
              <a:off x="4648200" y="4343400"/>
              <a:ext cx="1371600" cy="304800"/>
            </a:xfrm>
            <a:prstGeom prst="line">
              <a:avLst/>
            </a:prstGeom>
            <a:ln w="28575">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19800" y="4648200"/>
              <a:ext cx="1371600" cy="30480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29000" y="3360473"/>
            <a:ext cx="2926080" cy="1821127"/>
          </a:xfrm>
          <a:prstGeom prst="ellipse">
            <a:avLst/>
          </a:prstGeom>
          <a:noFill/>
          <a:extLst>
            <a:ext uri="{909E8E84-426E-40DD-AFC4-6F175D3DCCD1}">
              <a14:hiddenFill xmlns:a14="http://schemas.microsoft.com/office/drawing/2010/main">
                <a:solidFill>
                  <a:srgbClr val="FFFFFF"/>
                </a:solidFill>
              </a14:hiddenFill>
            </a:ext>
          </a:extLst>
        </p:spPr>
      </p:pic>
      <p:pic>
        <p:nvPicPr>
          <p:cNvPr id="43"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943600" y="2540603"/>
            <a:ext cx="2651760" cy="1650397"/>
          </a:xfrm>
          <a:prstGeom prst="ellipse">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txBox="1">
            <a:spLocks/>
          </p:cNvSpPr>
          <p:nvPr/>
        </p:nvSpPr>
        <p:spPr>
          <a:xfrm>
            <a:off x="127907" y="838200"/>
            <a:ext cx="8482693" cy="5334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lnSpc>
                <a:spcPct val="110000"/>
              </a:lnSpc>
              <a:spcBef>
                <a:spcPts val="600"/>
              </a:spcBef>
              <a:buFont typeface="Wingdings" pitchFamily="2" charset="2"/>
              <a:buNone/>
            </a:pPr>
            <a:r>
              <a:rPr lang="en-US" b="1" dirty="0" smtClean="0">
                <a:solidFill>
                  <a:schemeClr val="tx1">
                    <a:lumMod val="65000"/>
                    <a:lumOff val="35000"/>
                  </a:schemeClr>
                </a:solidFill>
              </a:rPr>
              <a:t>GPS-Free </a:t>
            </a:r>
            <a:r>
              <a:rPr lang="en-US" dirty="0" smtClean="0">
                <a:solidFill>
                  <a:schemeClr val="tx1">
                    <a:lumMod val="65000"/>
                    <a:lumOff val="35000"/>
                  </a:schemeClr>
                </a:solidFill>
              </a:rPr>
              <a:t>Vehicle Tracking Performance</a:t>
            </a:r>
            <a:endParaRPr lang="en-US" dirty="0">
              <a:solidFill>
                <a:schemeClr val="tx1">
                  <a:lumMod val="65000"/>
                  <a:lumOff val="35000"/>
                </a:schemeClr>
              </a:solidFill>
            </a:endParaRPr>
          </a:p>
        </p:txBody>
      </p:sp>
      <p:sp>
        <p:nvSpPr>
          <p:cNvPr id="2" name="Title 1"/>
          <p:cNvSpPr>
            <a:spLocks noGrp="1"/>
          </p:cNvSpPr>
          <p:nvPr>
            <p:ph type="title"/>
          </p:nvPr>
        </p:nvSpPr>
        <p:spPr/>
        <p:txBody>
          <a:bodyPr/>
          <a:lstStyle/>
          <a:p>
            <a:r>
              <a:rPr lang="en-US" dirty="0"/>
              <a:t>Some background – Terrain-based Tracking</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55489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4553230">
            <a:off x="3097174" y="-1941726"/>
            <a:ext cx="3021236" cy="12950903"/>
          </a:xfrm>
          <a:prstGeom prst="rect">
            <a:avLst/>
          </a:prstGeom>
          <a:gradFill flip="none" rotWithShape="1">
            <a:gsLst>
              <a:gs pos="0">
                <a:schemeClr val="bg1">
                  <a:lumMod val="50000"/>
                  <a:tint val="66000"/>
                  <a:satMod val="160000"/>
                </a:schemeClr>
              </a:gs>
              <a:gs pos="65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4553230">
            <a:off x="4052233" y="-123157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4553230">
            <a:off x="3624060" y="-214011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81800" y="1808053"/>
            <a:ext cx="487351" cy="804833"/>
          </a:xfrm>
          <a:prstGeom prst="downArrow">
            <a:avLst/>
          </a:prstGeom>
          <a:solidFill>
            <a:schemeClr val="bg1">
              <a:lumMod val="85000"/>
            </a:schemeClr>
          </a:solidFill>
          <a:ln>
            <a:solidFill>
              <a:schemeClr val="tx1">
                <a:lumMod val="50000"/>
                <a:lumOff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495800" y="2547967"/>
            <a:ext cx="487351" cy="804833"/>
          </a:xfrm>
          <a:prstGeom prst="downArrow">
            <a:avLst/>
          </a:prstGeom>
          <a:solidFill>
            <a:schemeClr val="accent3">
              <a:lumMod val="60000"/>
              <a:lumOff val="40000"/>
            </a:schemeClr>
          </a:solidFill>
          <a:ln>
            <a:solidFill>
              <a:schemeClr val="accent3">
                <a:lumMod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76800" y="2057400"/>
            <a:ext cx="1371600" cy="1015663"/>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accent3">
                    <a:lumMod val="50000"/>
                  </a:schemeClr>
                </a:solidFill>
                <a:latin typeface="Calibri" pitchFamily="34" charset="0"/>
              </a:rPr>
              <a:t>Current Position Estimate</a:t>
            </a:r>
            <a:endParaRPr lang="en-US" sz="2400" b="1" dirty="0">
              <a:solidFill>
                <a:schemeClr val="accent3">
                  <a:lumMod val="50000"/>
                </a:schemeClr>
              </a:solidFill>
              <a:latin typeface="Calibri" pitchFamily="34" charset="0"/>
            </a:endParaRPr>
          </a:p>
        </p:txBody>
      </p:sp>
      <p:sp>
        <p:nvSpPr>
          <p:cNvPr id="36" name="TextBox 35"/>
          <p:cNvSpPr txBox="1"/>
          <p:nvPr/>
        </p:nvSpPr>
        <p:spPr>
          <a:xfrm>
            <a:off x="7116751" y="1676400"/>
            <a:ext cx="1371600" cy="707886"/>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tx1">
                    <a:lumMod val="50000"/>
                    <a:lumOff val="50000"/>
                  </a:schemeClr>
                </a:solidFill>
                <a:latin typeface="Calibri" pitchFamily="34" charset="0"/>
              </a:rPr>
              <a:t>True Position</a:t>
            </a:r>
            <a:endParaRPr lang="en-US" sz="2400" b="1" dirty="0">
              <a:solidFill>
                <a:schemeClr val="tx1">
                  <a:lumMod val="50000"/>
                  <a:lumOff val="50000"/>
                </a:schemeClr>
              </a:solidFill>
              <a:latin typeface="Calibri" pitchFamily="34" charset="0"/>
            </a:endParaRPr>
          </a:p>
        </p:txBody>
      </p:sp>
      <p:pic>
        <p:nvPicPr>
          <p:cNvPr id="41"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29000" y="3360473"/>
            <a:ext cx="2926080" cy="1821127"/>
          </a:xfrm>
          <a:prstGeom prst="ellipse">
            <a:avLst/>
          </a:prstGeom>
          <a:noFill/>
          <a:extLst>
            <a:ext uri="{909E8E84-426E-40DD-AFC4-6F175D3DCCD1}">
              <a14:hiddenFill xmlns:a14="http://schemas.microsoft.com/office/drawing/2010/main">
                <a:solidFill>
                  <a:srgbClr val="FFFFFF"/>
                </a:solidFill>
              </a14:hiddenFill>
            </a:ext>
          </a:extLst>
        </p:spPr>
      </p:pic>
      <p:pic>
        <p:nvPicPr>
          <p:cNvPr id="43"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943600" y="2540603"/>
            <a:ext cx="2651760" cy="1650397"/>
          </a:xfrm>
          <a:prstGeom prst="ellipse">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flipV="1">
            <a:off x="2440854" y="4335337"/>
            <a:ext cx="0" cy="807234"/>
          </a:xfrm>
          <a:prstGeom prst="straightConnector1">
            <a:avLst/>
          </a:prstGeom>
          <a:noFill/>
          <a:ln w="28575" cap="flat" cmpd="sng" algn="ctr">
            <a:solidFill>
              <a:srgbClr val="1F497D">
                <a:lumMod val="75000"/>
              </a:srgbClr>
            </a:solidFill>
            <a:prstDash val="solid"/>
            <a:tailEnd type="triangle" w="med" len="lg"/>
          </a:ln>
          <a:effectLst/>
        </p:spPr>
      </p:cxnSp>
      <p:cxnSp>
        <p:nvCxnSpPr>
          <p:cNvPr id="45" name="Straight Arrow Connector 44"/>
          <p:cNvCxnSpPr/>
          <p:nvPr/>
        </p:nvCxnSpPr>
        <p:spPr>
          <a:xfrm flipH="1">
            <a:off x="1694294" y="5134751"/>
            <a:ext cx="746562" cy="320600"/>
          </a:xfrm>
          <a:prstGeom prst="straightConnector1">
            <a:avLst/>
          </a:prstGeom>
          <a:noFill/>
          <a:ln w="28575" cap="flat" cmpd="sng" algn="ctr">
            <a:solidFill>
              <a:srgbClr val="1F497D">
                <a:lumMod val="75000"/>
              </a:srgbClr>
            </a:solidFill>
            <a:prstDash val="solid"/>
            <a:tailEnd type="triangle" w="med" len="lg"/>
          </a:ln>
          <a:effectLst/>
        </p:spPr>
      </p:cxnSp>
      <p:sp>
        <p:nvSpPr>
          <p:cNvPr id="60" name="TextBox 59"/>
          <p:cNvSpPr txBox="1"/>
          <p:nvPr/>
        </p:nvSpPr>
        <p:spPr>
          <a:xfrm>
            <a:off x="7790796" y="4851513"/>
            <a:ext cx="13716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rPr>
              <a:t>Pitch variations</a:t>
            </a:r>
            <a:endParaRPr kumimoji="0" lang="en-US" sz="2000" b="1" i="0" u="none" strike="noStrike" kern="0" cap="none" spc="0" normalizeH="0" baseline="0" noProof="0" dirty="0">
              <a:ln>
                <a:noFill/>
              </a:ln>
              <a:solidFill>
                <a:sysClr val="windowText" lastClr="000000">
                  <a:lumMod val="85000"/>
                  <a:lumOff val="15000"/>
                </a:sysClr>
              </a:solidFill>
              <a:effectLst/>
              <a:uLnTx/>
              <a:uFillTx/>
              <a:latin typeface="Calibri" pitchFamily="34" charset="0"/>
            </a:endParaRPr>
          </a:p>
        </p:txBody>
      </p:sp>
      <p:sp>
        <p:nvSpPr>
          <p:cNvPr id="61" name="Curved Down Arrow 60"/>
          <p:cNvSpPr/>
          <p:nvPr/>
        </p:nvSpPr>
        <p:spPr>
          <a:xfrm rot="10800000">
            <a:off x="2460913" y="4953000"/>
            <a:ext cx="739487" cy="532831"/>
          </a:xfrm>
          <a:prstGeom prst="curvedDownArrow">
            <a:avLst/>
          </a:prstGeom>
          <a:gradFill flip="none" rotWithShape="1">
            <a:gsLst>
              <a:gs pos="0">
                <a:srgbClr val="F79646">
                  <a:lumMod val="75000"/>
                </a:srgbClr>
              </a:gs>
              <a:gs pos="63000">
                <a:srgbClr val="F79646">
                  <a:tint val="44500"/>
                  <a:satMod val="160000"/>
                  <a:lumMod val="0"/>
                  <a:lumOff val="100000"/>
                </a:srgbClr>
              </a:gs>
              <a:gs pos="100000">
                <a:srgbClr val="F79646">
                  <a:lumMod val="60000"/>
                  <a:lumOff val="40000"/>
                  <a:tint val="23500"/>
                  <a:satMod val="160000"/>
                </a:srgbClr>
              </a:gs>
            </a:gsLst>
            <a:lin ang="10800000" scaled="1"/>
            <a:tileRect/>
          </a:gra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62" name="Straight Arrow Connector 61"/>
          <p:cNvCxnSpPr/>
          <p:nvPr/>
        </p:nvCxnSpPr>
        <p:spPr>
          <a:xfrm>
            <a:off x="2440852" y="5134751"/>
            <a:ext cx="813232" cy="320600"/>
          </a:xfrm>
          <a:prstGeom prst="straightConnector1">
            <a:avLst/>
          </a:prstGeom>
          <a:noFill/>
          <a:ln w="28575" cap="flat" cmpd="sng" algn="ctr">
            <a:solidFill>
              <a:srgbClr val="1F497D">
                <a:lumMod val="75000"/>
              </a:srgbClr>
            </a:solidFill>
            <a:prstDash val="solid"/>
            <a:tailEnd type="triangle" w="med" len="lg"/>
          </a:ln>
          <a:effectLst/>
        </p:spPr>
      </p:cxnSp>
      <p:pic>
        <p:nvPicPr>
          <p:cNvPr id="63"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55139" y="4942396"/>
            <a:ext cx="3778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ontent Placeholder 2"/>
          <p:cNvSpPr txBox="1">
            <a:spLocks/>
          </p:cNvSpPr>
          <p:nvPr/>
        </p:nvSpPr>
        <p:spPr>
          <a:xfrm>
            <a:off x="127907" y="838200"/>
            <a:ext cx="8482693" cy="5334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lnSpc>
                <a:spcPct val="110000"/>
              </a:lnSpc>
              <a:spcBef>
                <a:spcPts val="600"/>
              </a:spcBef>
              <a:buFont typeface="Wingdings" pitchFamily="2" charset="2"/>
              <a:buNone/>
            </a:pPr>
            <a:r>
              <a:rPr lang="en-US" dirty="0" smtClean="0">
                <a:solidFill>
                  <a:schemeClr val="tx1">
                    <a:lumMod val="65000"/>
                    <a:lumOff val="35000"/>
                  </a:schemeClr>
                </a:solidFill>
              </a:rPr>
              <a:t>GPS-Free</a:t>
            </a:r>
            <a:r>
              <a:rPr lang="en-US" b="1" dirty="0" smtClean="0">
                <a:solidFill>
                  <a:schemeClr val="tx1">
                    <a:lumMod val="65000"/>
                    <a:lumOff val="35000"/>
                  </a:schemeClr>
                </a:solidFill>
              </a:rPr>
              <a:t> Terrain-based </a:t>
            </a:r>
            <a:r>
              <a:rPr lang="en-US" dirty="0" smtClean="0">
                <a:solidFill>
                  <a:schemeClr val="tx1">
                    <a:lumMod val="65000"/>
                    <a:lumOff val="35000"/>
                  </a:schemeClr>
                </a:solidFill>
              </a:rPr>
              <a:t>Vehicle Tracking Performance</a:t>
            </a:r>
            <a:endParaRPr lang="en-US" dirty="0">
              <a:solidFill>
                <a:schemeClr val="tx1">
                  <a:lumMod val="65000"/>
                  <a:lumOff val="35000"/>
                </a:schemeClr>
              </a:solidFill>
            </a:endParaRPr>
          </a:p>
        </p:txBody>
      </p:sp>
      <p:grpSp>
        <p:nvGrpSpPr>
          <p:cNvPr id="3" name="Group 68"/>
          <p:cNvGrpSpPr/>
          <p:nvPr/>
        </p:nvGrpSpPr>
        <p:grpSpPr>
          <a:xfrm>
            <a:off x="4818996" y="4471923"/>
            <a:ext cx="3385522" cy="1973545"/>
            <a:chOff x="4818996" y="4471923"/>
            <a:chExt cx="3385522" cy="1973545"/>
          </a:xfrm>
        </p:grpSpPr>
        <p:sp>
          <p:nvSpPr>
            <p:cNvPr id="70" name="Rectangle 69"/>
            <p:cNvSpPr/>
            <p:nvPr/>
          </p:nvSpPr>
          <p:spPr>
            <a:xfrm>
              <a:off x="4818996" y="4572218"/>
              <a:ext cx="1066800" cy="504049"/>
            </a:xfrm>
            <a:prstGeom prst="rect">
              <a:avLst/>
            </a:prstGeom>
            <a:solidFill>
              <a:srgbClr val="4F81BD">
                <a:alpha val="54000"/>
              </a:srgbClr>
            </a:solidFill>
            <a:ln w="25400" cap="flat" cmpd="sng" algn="ctr">
              <a:solidFill>
                <a:srgbClr val="4F81BD">
                  <a:shade val="50000"/>
                </a:srgbClr>
              </a:solidFill>
              <a:prstDash val="solid"/>
            </a:ln>
            <a:effectLst/>
            <a:scene3d>
              <a:camera prst="orthographicFront">
                <a:rot lat="2560963" lon="19904793"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1" name="Freeform 70"/>
            <p:cNvSpPr/>
            <p:nvPr/>
          </p:nvSpPr>
          <p:spPr>
            <a:xfrm>
              <a:off x="4887576" y="4694138"/>
              <a:ext cx="937260" cy="358140"/>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260" h="358140">
                  <a:moveTo>
                    <a:pt x="0" y="358140"/>
                  </a:moveTo>
                  <a:lnTo>
                    <a:pt x="68580" y="312420"/>
                  </a:lnTo>
                  <a:lnTo>
                    <a:pt x="144780" y="304800"/>
                  </a:lnTo>
                  <a:lnTo>
                    <a:pt x="190500" y="278606"/>
                  </a:lnTo>
                  <a:cubicBezTo>
                    <a:pt x="198120" y="278606"/>
                    <a:pt x="236220" y="243840"/>
                    <a:pt x="243840" y="243840"/>
                  </a:cubicBezTo>
                  <a:cubicBezTo>
                    <a:pt x="276860" y="236220"/>
                    <a:pt x="318770" y="229870"/>
                    <a:pt x="342900" y="220980"/>
                  </a:cubicBezTo>
                  <a:cubicBezTo>
                    <a:pt x="367030" y="212090"/>
                    <a:pt x="353060" y="209550"/>
                    <a:pt x="388620" y="190500"/>
                  </a:cubicBezTo>
                  <a:cubicBezTo>
                    <a:pt x="424180" y="171450"/>
                    <a:pt x="448945" y="188436"/>
                    <a:pt x="508635" y="160496"/>
                  </a:cubicBezTo>
                  <a:cubicBezTo>
                    <a:pt x="568325" y="132556"/>
                    <a:pt x="610235" y="115094"/>
                    <a:pt x="638175" y="102394"/>
                  </a:cubicBezTo>
                  <a:cubicBezTo>
                    <a:pt x="701675" y="70644"/>
                    <a:pt x="721360" y="50800"/>
                    <a:pt x="769620" y="38100"/>
                  </a:cubicBezTo>
                  <a:cubicBezTo>
                    <a:pt x="817880" y="25400"/>
                    <a:pt x="890270" y="11430"/>
                    <a:pt x="937260" y="0"/>
                  </a:cubicBezTo>
                </a:path>
              </a:pathLst>
            </a:custGeom>
            <a:noFill/>
            <a:ln w="2857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72" name="Straight Connector 71"/>
            <p:cNvCxnSpPr/>
            <p:nvPr/>
          </p:nvCxnSpPr>
          <p:spPr>
            <a:xfrm>
              <a:off x="4910436" y="4821726"/>
              <a:ext cx="1223010" cy="499792"/>
            </a:xfrm>
            <a:prstGeom prst="line">
              <a:avLst/>
            </a:prstGeom>
            <a:noFill/>
            <a:ln w="9525" cap="flat" cmpd="sng" algn="ctr">
              <a:solidFill>
                <a:srgbClr val="4F81BD">
                  <a:shade val="95000"/>
                  <a:satMod val="105000"/>
                </a:srgbClr>
              </a:solidFill>
              <a:prstDash val="dash"/>
            </a:ln>
            <a:effectLst/>
          </p:spPr>
        </p:cxnSp>
        <p:cxnSp>
          <p:nvCxnSpPr>
            <p:cNvPr id="73" name="Straight Connector 72"/>
            <p:cNvCxnSpPr/>
            <p:nvPr/>
          </p:nvCxnSpPr>
          <p:spPr>
            <a:xfrm>
              <a:off x="5826270" y="4471923"/>
              <a:ext cx="1945476" cy="144745"/>
            </a:xfrm>
            <a:prstGeom prst="line">
              <a:avLst/>
            </a:prstGeom>
            <a:noFill/>
            <a:ln w="9525" cap="flat" cmpd="sng" algn="ctr">
              <a:solidFill>
                <a:srgbClr val="4F81BD">
                  <a:shade val="95000"/>
                  <a:satMod val="105000"/>
                </a:srgbClr>
              </a:solidFill>
              <a:prstDash val="dash"/>
            </a:ln>
            <a:effectLst/>
          </p:spPr>
        </p:cxnSp>
        <p:cxnSp>
          <p:nvCxnSpPr>
            <p:cNvPr id="74" name="Straight Connector 73"/>
            <p:cNvCxnSpPr/>
            <p:nvPr/>
          </p:nvCxnSpPr>
          <p:spPr>
            <a:xfrm>
              <a:off x="5826270" y="4841458"/>
              <a:ext cx="1939126" cy="873760"/>
            </a:xfrm>
            <a:prstGeom prst="line">
              <a:avLst/>
            </a:prstGeom>
            <a:noFill/>
            <a:ln w="9525" cap="flat" cmpd="sng" algn="ctr">
              <a:solidFill>
                <a:srgbClr val="4F81BD">
                  <a:shade val="95000"/>
                  <a:satMod val="105000"/>
                </a:srgbClr>
              </a:solidFill>
              <a:prstDash val="dash"/>
            </a:ln>
            <a:effectLst/>
          </p:spPr>
        </p:cxnSp>
        <p:cxnSp>
          <p:nvCxnSpPr>
            <p:cNvPr id="75" name="Straight Connector 74"/>
            <p:cNvCxnSpPr/>
            <p:nvPr/>
          </p:nvCxnSpPr>
          <p:spPr>
            <a:xfrm>
              <a:off x="4887576" y="5182058"/>
              <a:ext cx="1245870" cy="1263410"/>
            </a:xfrm>
            <a:prstGeom prst="line">
              <a:avLst/>
            </a:prstGeom>
            <a:noFill/>
            <a:ln w="9525" cap="flat" cmpd="sng" algn="ctr">
              <a:solidFill>
                <a:srgbClr val="4F81BD">
                  <a:shade val="95000"/>
                  <a:satMod val="105000"/>
                </a:srgbClr>
              </a:solidFill>
              <a:prstDash val="dash"/>
            </a:ln>
            <a:effectLst/>
          </p:spPr>
        </p:cxnSp>
        <p:sp>
          <p:nvSpPr>
            <p:cNvPr id="76" name="Rectangle 75"/>
            <p:cNvSpPr/>
            <p:nvPr/>
          </p:nvSpPr>
          <p:spPr>
            <a:xfrm>
              <a:off x="5953664" y="4817892"/>
              <a:ext cx="1995882" cy="1418514"/>
            </a:xfrm>
            <a:prstGeom prst="rect">
              <a:avLst/>
            </a:prstGeom>
            <a:solidFill>
              <a:srgbClr val="4F81BD">
                <a:lumMod val="40000"/>
                <a:lumOff val="60000"/>
                <a:alpha val="72000"/>
              </a:srgbClr>
            </a:solidFill>
            <a:ln w="25400" cap="flat" cmpd="sng" algn="ctr">
              <a:solidFill>
                <a:srgbClr val="4F81BD">
                  <a:shade val="50000"/>
                </a:srgbClr>
              </a:solidFill>
              <a:prstDash val="solid"/>
            </a:ln>
            <a:effectLst/>
            <a:scene3d>
              <a:camera prst="orthographicFront">
                <a:rot lat="2273876" lon="19460939" rev="21597143"/>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 name="Group 76"/>
            <p:cNvGrpSpPr/>
            <p:nvPr/>
          </p:nvGrpSpPr>
          <p:grpSpPr>
            <a:xfrm>
              <a:off x="5735638" y="5105400"/>
              <a:ext cx="2468880" cy="914400"/>
              <a:chOff x="304800" y="1889859"/>
              <a:chExt cx="4246562" cy="1253763"/>
            </a:xfrm>
            <a:scene3d>
              <a:camera prst="orthographicFront">
                <a:rot lat="1200000" lon="18600000" rev="0"/>
              </a:camera>
              <a:lightRig rig="threePt" dir="t"/>
            </a:scene3d>
          </p:grpSpPr>
          <p:sp>
            <p:nvSpPr>
              <p:cNvPr id="78" name="Freeform 77"/>
              <p:cNvSpPr/>
              <p:nvPr/>
            </p:nvSpPr>
            <p:spPr>
              <a:xfrm>
                <a:off x="304800" y="2027018"/>
                <a:ext cx="2086774" cy="1116604"/>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0287" h="357750">
                    <a:moveTo>
                      <a:pt x="0" y="357750"/>
                    </a:moveTo>
                    <a:cubicBezTo>
                      <a:pt x="3182" y="348559"/>
                      <a:pt x="16291" y="312098"/>
                      <a:pt x="25458" y="293673"/>
                    </a:cubicBezTo>
                    <a:cubicBezTo>
                      <a:pt x="34625" y="275248"/>
                      <a:pt x="36670" y="240832"/>
                      <a:pt x="55001" y="247197"/>
                    </a:cubicBezTo>
                    <a:cubicBezTo>
                      <a:pt x="93697" y="277294"/>
                      <a:pt x="94627" y="298460"/>
                      <a:pt x="118896" y="317972"/>
                    </a:cubicBezTo>
                    <a:lnTo>
                      <a:pt x="145946" y="306332"/>
                    </a:lnTo>
                    <a:cubicBezTo>
                      <a:pt x="152862" y="307078"/>
                      <a:pt x="178305" y="367607"/>
                      <a:pt x="192216" y="351228"/>
                    </a:cubicBezTo>
                    <a:cubicBezTo>
                      <a:pt x="201837" y="348953"/>
                      <a:pt x="190259" y="312409"/>
                      <a:pt x="196034" y="294666"/>
                    </a:cubicBezTo>
                    <a:cubicBezTo>
                      <a:pt x="201809" y="276924"/>
                      <a:pt x="209037" y="280384"/>
                      <a:pt x="229413" y="268589"/>
                    </a:cubicBezTo>
                    <a:cubicBezTo>
                      <a:pt x="262433" y="260969"/>
                      <a:pt x="272944" y="299108"/>
                      <a:pt x="286466" y="293361"/>
                    </a:cubicBezTo>
                    <a:cubicBezTo>
                      <a:pt x="299988" y="287614"/>
                      <a:pt x="297400" y="248937"/>
                      <a:pt x="310545" y="234104"/>
                    </a:cubicBezTo>
                    <a:cubicBezTo>
                      <a:pt x="323690" y="219271"/>
                      <a:pt x="353900" y="247218"/>
                      <a:pt x="372975" y="237109"/>
                    </a:cubicBezTo>
                    <a:cubicBezTo>
                      <a:pt x="392050" y="227000"/>
                      <a:pt x="379756" y="181595"/>
                      <a:pt x="400810" y="174440"/>
                    </a:cubicBezTo>
                    <a:cubicBezTo>
                      <a:pt x="421864" y="167285"/>
                      <a:pt x="421509" y="83145"/>
                      <a:pt x="445836" y="76088"/>
                    </a:cubicBezTo>
                    <a:cubicBezTo>
                      <a:pt x="470164" y="69031"/>
                      <a:pt x="489542" y="119953"/>
                      <a:pt x="511132" y="110269"/>
                    </a:cubicBezTo>
                    <a:cubicBezTo>
                      <a:pt x="532722" y="100585"/>
                      <a:pt x="587582" y="173317"/>
                      <a:pt x="612291" y="171799"/>
                    </a:cubicBezTo>
                    <a:cubicBezTo>
                      <a:pt x="637001" y="170281"/>
                      <a:pt x="622148" y="142012"/>
                      <a:pt x="633930" y="125968"/>
                    </a:cubicBezTo>
                    <a:cubicBezTo>
                      <a:pt x="645712" y="109924"/>
                      <a:pt x="630523" y="78945"/>
                      <a:pt x="646066" y="68591"/>
                    </a:cubicBezTo>
                    <a:cubicBezTo>
                      <a:pt x="661609" y="58237"/>
                      <a:pt x="687839" y="75449"/>
                      <a:pt x="718277" y="71780"/>
                    </a:cubicBezTo>
                    <a:cubicBezTo>
                      <a:pt x="724529" y="60172"/>
                      <a:pt x="733446" y="33936"/>
                      <a:pt x="748496" y="26734"/>
                    </a:cubicBezTo>
                    <a:cubicBezTo>
                      <a:pt x="763546" y="19532"/>
                      <a:pt x="803063" y="45601"/>
                      <a:pt x="823854" y="45436"/>
                    </a:cubicBezTo>
                    <a:cubicBezTo>
                      <a:pt x="844645" y="45271"/>
                      <a:pt x="846990" y="10334"/>
                      <a:pt x="863062" y="2917"/>
                    </a:cubicBezTo>
                    <a:cubicBezTo>
                      <a:pt x="879134" y="-4500"/>
                      <a:pt x="912447" y="5068"/>
                      <a:pt x="920287" y="933"/>
                    </a:cubicBezTo>
                  </a:path>
                </a:pathLst>
              </a:custGeom>
              <a:noFill/>
              <a:ln w="889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9" name="Freeform 78"/>
              <p:cNvSpPr/>
              <p:nvPr/>
            </p:nvSpPr>
            <p:spPr>
              <a:xfrm flipH="1">
                <a:off x="2362199" y="1889859"/>
                <a:ext cx="2189163" cy="1093386"/>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2321" h="350311">
                    <a:moveTo>
                      <a:pt x="0" y="221642"/>
                    </a:moveTo>
                    <a:cubicBezTo>
                      <a:pt x="3182" y="212451"/>
                      <a:pt x="26460" y="220240"/>
                      <a:pt x="35627" y="201815"/>
                    </a:cubicBezTo>
                    <a:cubicBezTo>
                      <a:pt x="44794" y="183390"/>
                      <a:pt x="59042" y="252732"/>
                      <a:pt x="77373" y="259097"/>
                    </a:cubicBezTo>
                    <a:cubicBezTo>
                      <a:pt x="116069" y="289194"/>
                      <a:pt x="98695" y="227964"/>
                      <a:pt x="122964" y="247476"/>
                    </a:cubicBezTo>
                    <a:lnTo>
                      <a:pt x="147980" y="350276"/>
                    </a:lnTo>
                    <a:cubicBezTo>
                      <a:pt x="154896" y="351022"/>
                      <a:pt x="157967" y="339835"/>
                      <a:pt x="171878" y="323456"/>
                    </a:cubicBezTo>
                    <a:cubicBezTo>
                      <a:pt x="181499" y="321181"/>
                      <a:pt x="194327" y="302948"/>
                      <a:pt x="200102" y="285205"/>
                    </a:cubicBezTo>
                    <a:cubicBezTo>
                      <a:pt x="205239" y="271680"/>
                      <a:pt x="221543" y="142894"/>
                      <a:pt x="227106" y="138548"/>
                    </a:cubicBezTo>
                    <a:cubicBezTo>
                      <a:pt x="232669" y="134202"/>
                      <a:pt x="245959" y="244566"/>
                      <a:pt x="259920" y="233188"/>
                    </a:cubicBezTo>
                    <a:cubicBezTo>
                      <a:pt x="292940" y="225568"/>
                      <a:pt x="295994" y="256078"/>
                      <a:pt x="308838" y="245753"/>
                    </a:cubicBezTo>
                    <a:cubicBezTo>
                      <a:pt x="321682" y="235428"/>
                      <a:pt x="323840" y="186071"/>
                      <a:pt x="336985" y="171238"/>
                    </a:cubicBezTo>
                    <a:cubicBezTo>
                      <a:pt x="350130" y="156405"/>
                      <a:pt x="382374" y="179774"/>
                      <a:pt x="401449" y="169665"/>
                    </a:cubicBezTo>
                    <a:cubicBezTo>
                      <a:pt x="420524" y="159556"/>
                      <a:pt x="408229" y="106522"/>
                      <a:pt x="429283" y="99367"/>
                    </a:cubicBezTo>
                    <a:cubicBezTo>
                      <a:pt x="450337" y="92212"/>
                      <a:pt x="439813" y="29434"/>
                      <a:pt x="464140" y="22377"/>
                    </a:cubicBezTo>
                    <a:cubicBezTo>
                      <a:pt x="488468" y="15320"/>
                      <a:pt x="491576" y="163897"/>
                      <a:pt x="513166" y="154213"/>
                    </a:cubicBezTo>
                    <a:cubicBezTo>
                      <a:pt x="534756" y="144529"/>
                      <a:pt x="561143" y="272192"/>
                      <a:pt x="585852" y="270674"/>
                    </a:cubicBezTo>
                    <a:cubicBezTo>
                      <a:pt x="610562" y="269156"/>
                      <a:pt x="611980" y="219525"/>
                      <a:pt x="619694" y="179067"/>
                    </a:cubicBezTo>
                    <a:cubicBezTo>
                      <a:pt x="627409" y="150816"/>
                      <a:pt x="646793" y="125941"/>
                      <a:pt x="662336" y="115587"/>
                    </a:cubicBezTo>
                    <a:cubicBezTo>
                      <a:pt x="677879" y="105233"/>
                      <a:pt x="689873" y="104134"/>
                      <a:pt x="710142" y="56215"/>
                    </a:cubicBezTo>
                    <a:cubicBezTo>
                      <a:pt x="716394" y="44607"/>
                      <a:pt x="719210" y="7690"/>
                      <a:pt x="734260" y="488"/>
                    </a:cubicBezTo>
                    <a:cubicBezTo>
                      <a:pt x="749310" y="-6714"/>
                      <a:pt x="794928" y="68183"/>
                      <a:pt x="815719" y="68018"/>
                    </a:cubicBezTo>
                    <a:cubicBezTo>
                      <a:pt x="836510" y="67853"/>
                      <a:pt x="842922" y="40545"/>
                      <a:pt x="858994" y="33128"/>
                    </a:cubicBezTo>
                    <a:cubicBezTo>
                      <a:pt x="875066" y="25711"/>
                      <a:pt x="914481" y="49012"/>
                      <a:pt x="922321" y="44877"/>
                    </a:cubicBezTo>
                  </a:path>
                </a:pathLst>
              </a:custGeom>
              <a:noFill/>
              <a:ln w="889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sp>
        <p:nvSpPr>
          <p:cNvPr id="33" name="Title 1"/>
          <p:cNvSpPr>
            <a:spLocks noGrp="1"/>
          </p:cNvSpPr>
          <p:nvPr>
            <p:ph type="title"/>
          </p:nvPr>
        </p:nvSpPr>
        <p:spPr/>
        <p:txBody>
          <a:bodyPr/>
          <a:lstStyle/>
          <a:p>
            <a:r>
              <a:rPr lang="en-US" dirty="0" smtClean="0"/>
              <a:t>Some background – Terrain-based Tracking</a:t>
            </a:r>
            <a:endParaRPr lang="en-US"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211471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4553230">
            <a:off x="3097174" y="-1941726"/>
            <a:ext cx="3021236" cy="12950903"/>
          </a:xfrm>
          <a:prstGeom prst="rect">
            <a:avLst/>
          </a:prstGeom>
          <a:gradFill flip="none" rotWithShape="1">
            <a:gsLst>
              <a:gs pos="0">
                <a:schemeClr val="bg1">
                  <a:lumMod val="50000"/>
                  <a:tint val="66000"/>
                  <a:satMod val="160000"/>
                </a:schemeClr>
              </a:gs>
              <a:gs pos="65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4553230">
            <a:off x="4052233" y="-123157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4553230">
            <a:off x="3624060" y="-214011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81800" y="1808053"/>
            <a:ext cx="487351" cy="804833"/>
          </a:xfrm>
          <a:prstGeom prst="downArrow">
            <a:avLst/>
          </a:prstGeom>
          <a:solidFill>
            <a:schemeClr val="bg1">
              <a:lumMod val="85000"/>
            </a:schemeClr>
          </a:solidFill>
          <a:ln>
            <a:solidFill>
              <a:schemeClr val="tx1">
                <a:lumMod val="50000"/>
                <a:lumOff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495800" y="2547967"/>
            <a:ext cx="487351" cy="804833"/>
          </a:xfrm>
          <a:prstGeom prst="downArrow">
            <a:avLst/>
          </a:prstGeom>
          <a:solidFill>
            <a:schemeClr val="accent3">
              <a:lumMod val="60000"/>
              <a:lumOff val="40000"/>
            </a:schemeClr>
          </a:solidFill>
          <a:ln>
            <a:solidFill>
              <a:schemeClr val="accent3">
                <a:lumMod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76800" y="2057400"/>
            <a:ext cx="1371600" cy="1015663"/>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accent3">
                    <a:lumMod val="50000"/>
                  </a:schemeClr>
                </a:solidFill>
                <a:latin typeface="Calibri" pitchFamily="34" charset="0"/>
              </a:rPr>
              <a:t>Current Position Estimate</a:t>
            </a:r>
            <a:endParaRPr lang="en-US" sz="2400" b="1" dirty="0">
              <a:solidFill>
                <a:schemeClr val="accent3">
                  <a:lumMod val="50000"/>
                </a:schemeClr>
              </a:solidFill>
              <a:latin typeface="Calibri" pitchFamily="34" charset="0"/>
            </a:endParaRPr>
          </a:p>
        </p:txBody>
      </p:sp>
      <p:sp>
        <p:nvSpPr>
          <p:cNvPr id="36" name="TextBox 35"/>
          <p:cNvSpPr txBox="1"/>
          <p:nvPr/>
        </p:nvSpPr>
        <p:spPr>
          <a:xfrm>
            <a:off x="7116751" y="1676400"/>
            <a:ext cx="1371600" cy="707886"/>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tx1">
                    <a:lumMod val="50000"/>
                    <a:lumOff val="50000"/>
                  </a:schemeClr>
                </a:solidFill>
                <a:latin typeface="Calibri" pitchFamily="34" charset="0"/>
              </a:rPr>
              <a:t>True Position</a:t>
            </a:r>
            <a:endParaRPr lang="en-US" sz="2400" b="1" dirty="0">
              <a:solidFill>
                <a:schemeClr val="tx1">
                  <a:lumMod val="50000"/>
                  <a:lumOff val="50000"/>
                </a:schemeClr>
              </a:solidFill>
              <a:latin typeface="Calibri" pitchFamily="34" charset="0"/>
            </a:endParaRPr>
          </a:p>
        </p:txBody>
      </p:sp>
      <p:pic>
        <p:nvPicPr>
          <p:cNvPr id="41"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29000" y="3360473"/>
            <a:ext cx="2926080" cy="1821127"/>
          </a:xfrm>
          <a:prstGeom prst="ellipse">
            <a:avLst/>
          </a:prstGeom>
          <a:noFill/>
          <a:extLst>
            <a:ext uri="{909E8E84-426E-40DD-AFC4-6F175D3DCCD1}">
              <a14:hiddenFill xmlns:a14="http://schemas.microsoft.com/office/drawing/2010/main">
                <a:solidFill>
                  <a:srgbClr val="FFFFFF"/>
                </a:solidFill>
              </a14:hiddenFill>
            </a:ext>
          </a:extLst>
        </p:spPr>
      </p:pic>
      <p:pic>
        <p:nvPicPr>
          <p:cNvPr id="43"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943600" y="2540603"/>
            <a:ext cx="2651760" cy="1650397"/>
          </a:xfrm>
          <a:prstGeom prst="ellipse">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flipV="1">
            <a:off x="2440854" y="4335337"/>
            <a:ext cx="0" cy="807234"/>
          </a:xfrm>
          <a:prstGeom prst="straightConnector1">
            <a:avLst/>
          </a:prstGeom>
          <a:noFill/>
          <a:ln w="28575" cap="flat" cmpd="sng" algn="ctr">
            <a:solidFill>
              <a:srgbClr val="1F497D">
                <a:lumMod val="75000"/>
              </a:srgbClr>
            </a:solidFill>
            <a:prstDash val="solid"/>
            <a:tailEnd type="triangle" w="med" len="lg"/>
          </a:ln>
          <a:effectLst/>
        </p:spPr>
      </p:cxnSp>
      <p:cxnSp>
        <p:nvCxnSpPr>
          <p:cNvPr id="45" name="Straight Arrow Connector 44"/>
          <p:cNvCxnSpPr/>
          <p:nvPr/>
        </p:nvCxnSpPr>
        <p:spPr>
          <a:xfrm flipH="1">
            <a:off x="1694294" y="5134751"/>
            <a:ext cx="746562" cy="320600"/>
          </a:xfrm>
          <a:prstGeom prst="straightConnector1">
            <a:avLst/>
          </a:prstGeom>
          <a:noFill/>
          <a:ln w="28575" cap="flat" cmpd="sng" algn="ctr">
            <a:solidFill>
              <a:srgbClr val="1F497D">
                <a:lumMod val="75000"/>
              </a:srgbClr>
            </a:solidFill>
            <a:prstDash val="solid"/>
            <a:tailEnd type="triangle" w="med" len="lg"/>
          </a:ln>
          <a:effectLst/>
        </p:spPr>
      </p:cxnSp>
      <p:sp>
        <p:nvSpPr>
          <p:cNvPr id="61" name="Curved Down Arrow 60"/>
          <p:cNvSpPr/>
          <p:nvPr/>
        </p:nvSpPr>
        <p:spPr>
          <a:xfrm rot="10800000">
            <a:off x="2460913" y="4953000"/>
            <a:ext cx="739487" cy="532831"/>
          </a:xfrm>
          <a:prstGeom prst="curvedDownArrow">
            <a:avLst/>
          </a:prstGeom>
          <a:gradFill flip="none" rotWithShape="1">
            <a:gsLst>
              <a:gs pos="0">
                <a:srgbClr val="F79646">
                  <a:lumMod val="75000"/>
                </a:srgbClr>
              </a:gs>
              <a:gs pos="63000">
                <a:srgbClr val="F79646">
                  <a:tint val="44500"/>
                  <a:satMod val="160000"/>
                  <a:lumMod val="0"/>
                  <a:lumOff val="100000"/>
                </a:srgbClr>
              </a:gs>
              <a:gs pos="100000">
                <a:srgbClr val="F79646">
                  <a:lumMod val="60000"/>
                  <a:lumOff val="40000"/>
                  <a:tint val="23500"/>
                  <a:satMod val="160000"/>
                </a:srgbClr>
              </a:gs>
            </a:gsLst>
            <a:lin ang="10800000" scaled="1"/>
            <a:tileRect/>
          </a:gradFill>
          <a:ln w="254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62" name="Straight Arrow Connector 61"/>
          <p:cNvCxnSpPr/>
          <p:nvPr/>
        </p:nvCxnSpPr>
        <p:spPr>
          <a:xfrm>
            <a:off x="2440852" y="5134751"/>
            <a:ext cx="813232" cy="320600"/>
          </a:xfrm>
          <a:prstGeom prst="straightConnector1">
            <a:avLst/>
          </a:prstGeom>
          <a:noFill/>
          <a:ln w="28575" cap="flat" cmpd="sng" algn="ctr">
            <a:solidFill>
              <a:srgbClr val="1F497D">
                <a:lumMod val="75000"/>
              </a:srgbClr>
            </a:solidFill>
            <a:prstDash val="solid"/>
            <a:tailEnd type="triangle" w="med" len="lg"/>
          </a:ln>
          <a:effectLst/>
        </p:spPr>
      </p:cxnSp>
      <p:pic>
        <p:nvPicPr>
          <p:cNvPr id="63"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455139" y="4942396"/>
            <a:ext cx="3778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9"/>
          <p:cNvGrpSpPr/>
          <p:nvPr/>
        </p:nvGrpSpPr>
        <p:grpSpPr>
          <a:xfrm>
            <a:off x="104037" y="1322582"/>
            <a:ext cx="3324963" cy="2868418"/>
            <a:chOff x="104037" y="1322582"/>
            <a:chExt cx="3324963" cy="2868418"/>
          </a:xfrm>
        </p:grpSpPr>
        <p:sp>
          <p:nvSpPr>
            <p:cNvPr id="35" name="Up Arrow 34"/>
            <p:cNvSpPr/>
            <p:nvPr/>
          </p:nvSpPr>
          <p:spPr>
            <a:xfrm>
              <a:off x="990600" y="3460750"/>
              <a:ext cx="305988" cy="730250"/>
            </a:xfrm>
            <a:prstGeom prst="upArrow">
              <a:avLst/>
            </a:prstGeom>
            <a:solidFill>
              <a:schemeClr val="accent6">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4037" y="1322582"/>
              <a:ext cx="3205794" cy="584775"/>
            </a:xfrm>
            <a:prstGeom prst="rect">
              <a:avLst/>
            </a:prstGeom>
            <a:noFill/>
          </p:spPr>
          <p:txBody>
            <a:bodyPr wrap="square" rtlCol="0">
              <a:spAutoFit/>
            </a:bodyPr>
            <a:lstStyle/>
            <a:p>
              <a:r>
                <a:rPr lang="en-US" sz="1600" b="1" dirty="0" smtClean="0">
                  <a:solidFill>
                    <a:schemeClr val="tx1">
                      <a:lumMod val="85000"/>
                      <a:lumOff val="15000"/>
                    </a:schemeClr>
                  </a:solidFill>
                  <a:latin typeface="Calibri" pitchFamily="34" charset="0"/>
                </a:rPr>
                <a:t>Pre-recorded terrain database </a:t>
              </a:r>
            </a:p>
            <a:p>
              <a:r>
                <a:rPr lang="en-US" sz="1600" b="1" dirty="0" smtClean="0">
                  <a:solidFill>
                    <a:schemeClr val="tx1">
                      <a:lumMod val="65000"/>
                      <a:lumOff val="35000"/>
                    </a:schemeClr>
                  </a:solidFill>
                  <a:latin typeface="Calibri" pitchFamily="34" charset="0"/>
                </a:rPr>
                <a:t>(Look-up table)</a:t>
              </a:r>
              <a:endParaRPr lang="en-US" sz="1600" b="1" dirty="0">
                <a:solidFill>
                  <a:schemeClr val="tx1">
                    <a:lumMod val="65000"/>
                    <a:lumOff val="35000"/>
                  </a:schemeClr>
                </a:solidFill>
                <a:latin typeface="Calibri" pitchFamily="34" charset="0"/>
              </a:endParaRPr>
            </a:p>
          </p:txBody>
        </p:sp>
        <p:grpSp>
          <p:nvGrpSpPr>
            <p:cNvPr id="4" name="Group 37"/>
            <p:cNvGrpSpPr/>
            <p:nvPr/>
          </p:nvGrpSpPr>
          <p:grpSpPr>
            <a:xfrm>
              <a:off x="152400" y="1874618"/>
              <a:ext cx="3276600" cy="1458358"/>
              <a:chOff x="152400" y="1678258"/>
              <a:chExt cx="4251960" cy="1800311"/>
            </a:xfrm>
          </p:grpSpPr>
          <p:sp>
            <p:nvSpPr>
              <p:cNvPr id="47" name="Freeform 46"/>
              <p:cNvSpPr/>
              <p:nvPr/>
            </p:nvSpPr>
            <p:spPr>
              <a:xfrm>
                <a:off x="152400" y="2027018"/>
                <a:ext cx="2086774" cy="1116604"/>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0287" h="357750">
                    <a:moveTo>
                      <a:pt x="0" y="357750"/>
                    </a:moveTo>
                    <a:cubicBezTo>
                      <a:pt x="3182" y="348559"/>
                      <a:pt x="16291" y="312098"/>
                      <a:pt x="25458" y="293673"/>
                    </a:cubicBezTo>
                    <a:cubicBezTo>
                      <a:pt x="34625" y="275248"/>
                      <a:pt x="36670" y="240832"/>
                      <a:pt x="55001" y="247197"/>
                    </a:cubicBezTo>
                    <a:cubicBezTo>
                      <a:pt x="93697" y="277294"/>
                      <a:pt x="94627" y="298460"/>
                      <a:pt x="118896" y="317972"/>
                    </a:cubicBezTo>
                    <a:lnTo>
                      <a:pt x="145946" y="306332"/>
                    </a:lnTo>
                    <a:cubicBezTo>
                      <a:pt x="152862" y="307078"/>
                      <a:pt x="178305" y="367607"/>
                      <a:pt x="192216" y="351228"/>
                    </a:cubicBezTo>
                    <a:cubicBezTo>
                      <a:pt x="201837" y="348953"/>
                      <a:pt x="190259" y="312409"/>
                      <a:pt x="196034" y="294666"/>
                    </a:cubicBezTo>
                    <a:cubicBezTo>
                      <a:pt x="201809" y="276924"/>
                      <a:pt x="209037" y="280384"/>
                      <a:pt x="229413" y="268589"/>
                    </a:cubicBezTo>
                    <a:cubicBezTo>
                      <a:pt x="262433" y="260969"/>
                      <a:pt x="272944" y="299108"/>
                      <a:pt x="286466" y="293361"/>
                    </a:cubicBezTo>
                    <a:cubicBezTo>
                      <a:pt x="299988" y="287614"/>
                      <a:pt x="297400" y="248937"/>
                      <a:pt x="310545" y="234104"/>
                    </a:cubicBezTo>
                    <a:cubicBezTo>
                      <a:pt x="323690" y="219271"/>
                      <a:pt x="353900" y="247218"/>
                      <a:pt x="372975" y="237109"/>
                    </a:cubicBezTo>
                    <a:cubicBezTo>
                      <a:pt x="392050" y="227000"/>
                      <a:pt x="379756" y="181595"/>
                      <a:pt x="400810" y="174440"/>
                    </a:cubicBezTo>
                    <a:cubicBezTo>
                      <a:pt x="421864" y="167285"/>
                      <a:pt x="421509" y="83145"/>
                      <a:pt x="445836" y="76088"/>
                    </a:cubicBezTo>
                    <a:cubicBezTo>
                      <a:pt x="470164" y="69031"/>
                      <a:pt x="489542" y="119953"/>
                      <a:pt x="511132" y="110269"/>
                    </a:cubicBezTo>
                    <a:cubicBezTo>
                      <a:pt x="532722" y="100585"/>
                      <a:pt x="587582" y="173317"/>
                      <a:pt x="612291" y="171799"/>
                    </a:cubicBezTo>
                    <a:cubicBezTo>
                      <a:pt x="637001" y="170281"/>
                      <a:pt x="622148" y="142012"/>
                      <a:pt x="633930" y="125968"/>
                    </a:cubicBezTo>
                    <a:cubicBezTo>
                      <a:pt x="645712" y="109924"/>
                      <a:pt x="630523" y="78945"/>
                      <a:pt x="646066" y="68591"/>
                    </a:cubicBezTo>
                    <a:cubicBezTo>
                      <a:pt x="661609" y="58237"/>
                      <a:pt x="687839" y="75449"/>
                      <a:pt x="718277" y="71780"/>
                    </a:cubicBezTo>
                    <a:cubicBezTo>
                      <a:pt x="724529" y="60172"/>
                      <a:pt x="733446" y="33936"/>
                      <a:pt x="748496" y="26734"/>
                    </a:cubicBezTo>
                    <a:cubicBezTo>
                      <a:pt x="763546" y="19532"/>
                      <a:pt x="803063" y="45601"/>
                      <a:pt x="823854" y="45436"/>
                    </a:cubicBezTo>
                    <a:cubicBezTo>
                      <a:pt x="844645" y="45271"/>
                      <a:pt x="846990" y="10334"/>
                      <a:pt x="863062" y="2917"/>
                    </a:cubicBezTo>
                    <a:cubicBezTo>
                      <a:pt x="879134" y="-4500"/>
                      <a:pt x="912447" y="5068"/>
                      <a:pt x="920287" y="933"/>
                    </a:cubicBezTo>
                  </a:path>
                </a:pathLst>
              </a:custGeom>
              <a:noFill/>
              <a:ln w="5715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9" name="Freeform 48"/>
              <p:cNvSpPr/>
              <p:nvPr/>
            </p:nvSpPr>
            <p:spPr>
              <a:xfrm flipH="1">
                <a:off x="2209799" y="1889859"/>
                <a:ext cx="2189163" cy="1093386"/>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2321" h="350311">
                    <a:moveTo>
                      <a:pt x="0" y="221642"/>
                    </a:moveTo>
                    <a:cubicBezTo>
                      <a:pt x="3182" y="212451"/>
                      <a:pt x="26460" y="220240"/>
                      <a:pt x="35627" y="201815"/>
                    </a:cubicBezTo>
                    <a:cubicBezTo>
                      <a:pt x="44794" y="183390"/>
                      <a:pt x="59042" y="252732"/>
                      <a:pt x="77373" y="259097"/>
                    </a:cubicBezTo>
                    <a:cubicBezTo>
                      <a:pt x="116069" y="289194"/>
                      <a:pt x="98695" y="227964"/>
                      <a:pt x="122964" y="247476"/>
                    </a:cubicBezTo>
                    <a:lnTo>
                      <a:pt x="147980" y="350276"/>
                    </a:lnTo>
                    <a:cubicBezTo>
                      <a:pt x="154896" y="351022"/>
                      <a:pt x="157967" y="339835"/>
                      <a:pt x="171878" y="323456"/>
                    </a:cubicBezTo>
                    <a:cubicBezTo>
                      <a:pt x="181499" y="321181"/>
                      <a:pt x="194327" y="302948"/>
                      <a:pt x="200102" y="285205"/>
                    </a:cubicBezTo>
                    <a:cubicBezTo>
                      <a:pt x="205239" y="271680"/>
                      <a:pt x="221543" y="142894"/>
                      <a:pt x="227106" y="138548"/>
                    </a:cubicBezTo>
                    <a:cubicBezTo>
                      <a:pt x="232669" y="134202"/>
                      <a:pt x="245959" y="244566"/>
                      <a:pt x="259920" y="233188"/>
                    </a:cubicBezTo>
                    <a:cubicBezTo>
                      <a:pt x="292940" y="225568"/>
                      <a:pt x="295994" y="256078"/>
                      <a:pt x="308838" y="245753"/>
                    </a:cubicBezTo>
                    <a:cubicBezTo>
                      <a:pt x="321682" y="235428"/>
                      <a:pt x="323840" y="186071"/>
                      <a:pt x="336985" y="171238"/>
                    </a:cubicBezTo>
                    <a:cubicBezTo>
                      <a:pt x="350130" y="156405"/>
                      <a:pt x="382374" y="179774"/>
                      <a:pt x="401449" y="169665"/>
                    </a:cubicBezTo>
                    <a:cubicBezTo>
                      <a:pt x="420524" y="159556"/>
                      <a:pt x="408229" y="106522"/>
                      <a:pt x="429283" y="99367"/>
                    </a:cubicBezTo>
                    <a:cubicBezTo>
                      <a:pt x="450337" y="92212"/>
                      <a:pt x="439813" y="29434"/>
                      <a:pt x="464140" y="22377"/>
                    </a:cubicBezTo>
                    <a:cubicBezTo>
                      <a:pt x="488468" y="15320"/>
                      <a:pt x="491576" y="163897"/>
                      <a:pt x="513166" y="154213"/>
                    </a:cubicBezTo>
                    <a:cubicBezTo>
                      <a:pt x="534756" y="144529"/>
                      <a:pt x="561143" y="272192"/>
                      <a:pt x="585852" y="270674"/>
                    </a:cubicBezTo>
                    <a:cubicBezTo>
                      <a:pt x="610562" y="269156"/>
                      <a:pt x="611980" y="219525"/>
                      <a:pt x="619694" y="179067"/>
                    </a:cubicBezTo>
                    <a:cubicBezTo>
                      <a:pt x="627409" y="150816"/>
                      <a:pt x="646793" y="125941"/>
                      <a:pt x="662336" y="115587"/>
                    </a:cubicBezTo>
                    <a:cubicBezTo>
                      <a:pt x="677879" y="105233"/>
                      <a:pt x="689873" y="104134"/>
                      <a:pt x="710142" y="56215"/>
                    </a:cubicBezTo>
                    <a:cubicBezTo>
                      <a:pt x="716394" y="44607"/>
                      <a:pt x="719210" y="7690"/>
                      <a:pt x="734260" y="488"/>
                    </a:cubicBezTo>
                    <a:cubicBezTo>
                      <a:pt x="749310" y="-6714"/>
                      <a:pt x="794928" y="68183"/>
                      <a:pt x="815719" y="68018"/>
                    </a:cubicBezTo>
                    <a:cubicBezTo>
                      <a:pt x="836510" y="67853"/>
                      <a:pt x="842922" y="40545"/>
                      <a:pt x="858994" y="33128"/>
                    </a:cubicBezTo>
                    <a:cubicBezTo>
                      <a:pt x="875066" y="25711"/>
                      <a:pt x="914481" y="49012"/>
                      <a:pt x="922321" y="44877"/>
                    </a:cubicBezTo>
                  </a:path>
                </a:pathLst>
              </a:custGeom>
              <a:noFill/>
              <a:ln w="5715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0" name="Rectangle 49"/>
              <p:cNvSpPr/>
              <p:nvPr/>
            </p:nvSpPr>
            <p:spPr>
              <a:xfrm>
                <a:off x="152400" y="1678258"/>
                <a:ext cx="4243136" cy="152986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Rectangle 50"/>
              <p:cNvSpPr/>
              <p:nvPr/>
            </p:nvSpPr>
            <p:spPr>
              <a:xfrm>
                <a:off x="152400" y="3246218"/>
                <a:ext cx="4243136"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Rectangle 54"/>
              <p:cNvSpPr/>
              <p:nvPr/>
            </p:nvSpPr>
            <p:spPr>
              <a:xfrm>
                <a:off x="15240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4" name="Rectangle 63"/>
              <p:cNvSpPr/>
              <p:nvPr/>
            </p:nvSpPr>
            <p:spPr>
              <a:xfrm>
                <a:off x="32512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5" name="Rectangle 64"/>
              <p:cNvSpPr/>
              <p:nvPr/>
            </p:nvSpPr>
            <p:spPr>
              <a:xfrm>
                <a:off x="50292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6" name="Rectangle 65"/>
              <p:cNvSpPr/>
              <p:nvPr/>
            </p:nvSpPr>
            <p:spPr>
              <a:xfrm>
                <a:off x="68580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Rectangle 66"/>
              <p:cNvSpPr/>
              <p:nvPr/>
            </p:nvSpPr>
            <p:spPr>
              <a:xfrm>
                <a:off x="152400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Rectangle 67"/>
              <p:cNvSpPr/>
              <p:nvPr/>
            </p:nvSpPr>
            <p:spPr>
              <a:xfrm>
                <a:off x="422148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Rectangle 68"/>
              <p:cNvSpPr/>
              <p:nvPr/>
            </p:nvSpPr>
            <p:spPr>
              <a:xfrm>
                <a:off x="403860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Rectangle 69"/>
              <p:cNvSpPr/>
              <p:nvPr/>
            </p:nvSpPr>
            <p:spPr>
              <a:xfrm>
                <a:off x="3855720" y="3246218"/>
                <a:ext cx="182880" cy="228600"/>
              </a:xfrm>
              <a:prstGeom prst="rect">
                <a:avLst/>
              </a:prstGeom>
              <a:noFill/>
              <a:ln w="2540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1" name="Rectangle 70"/>
              <p:cNvSpPr/>
              <p:nvPr/>
            </p:nvSpPr>
            <p:spPr>
              <a:xfrm>
                <a:off x="1341120" y="3246218"/>
                <a:ext cx="182880" cy="228600"/>
              </a:xfrm>
              <a:prstGeom prst="rect">
                <a:avLst/>
              </a:prstGeom>
              <a:solidFill>
                <a:srgbClr val="F79646">
                  <a:lumMod val="40000"/>
                  <a:lumOff val="60000"/>
                </a:srgbClr>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2" name="TextBox 71"/>
              <p:cNvSpPr txBox="1"/>
              <p:nvPr/>
            </p:nvSpPr>
            <p:spPr>
              <a:xfrm>
                <a:off x="1899398" y="3170793"/>
                <a:ext cx="2010548" cy="307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F81BD">
                        <a:lumMod val="50000"/>
                      </a:srgbClr>
                    </a:solidFill>
                    <a:effectLst/>
                    <a:uLnTx/>
                    <a:uFillTx/>
                    <a:latin typeface="Calibri" pitchFamily="34" charset="0"/>
                  </a:rPr>
                  <a:t>GPS coordinates</a:t>
                </a:r>
                <a:endParaRPr kumimoji="0" lang="en-US" sz="1400" b="1" i="0" u="none" strike="noStrike" kern="0" cap="none" spc="0" normalizeH="0" baseline="0" noProof="0" dirty="0">
                  <a:ln>
                    <a:noFill/>
                  </a:ln>
                  <a:solidFill>
                    <a:srgbClr val="4F81BD">
                      <a:lumMod val="50000"/>
                    </a:srgbClr>
                  </a:solidFill>
                  <a:effectLst/>
                  <a:uLnTx/>
                  <a:uFillTx/>
                  <a:latin typeface="Calibri" pitchFamily="34" charset="0"/>
                </a:endParaRPr>
              </a:p>
            </p:txBody>
          </p:sp>
          <p:sp>
            <p:nvSpPr>
              <p:cNvPr id="73" name="TextBox 72"/>
              <p:cNvSpPr txBox="1"/>
              <p:nvPr/>
            </p:nvSpPr>
            <p:spPr>
              <a:xfrm>
                <a:off x="2295971" y="2844571"/>
                <a:ext cx="1416209" cy="307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4F81BD">
                        <a:lumMod val="50000"/>
                      </a:srgbClr>
                    </a:solidFill>
                    <a:effectLst/>
                    <a:uLnTx/>
                    <a:uFillTx/>
                    <a:latin typeface="Calibri" pitchFamily="34" charset="0"/>
                  </a:rPr>
                  <a:t>Pitch data</a:t>
                </a:r>
                <a:endParaRPr kumimoji="0" lang="en-US" sz="1400" b="1" i="0" u="none" strike="noStrike" kern="0" cap="none" spc="0" normalizeH="0" baseline="0" noProof="0" dirty="0">
                  <a:ln>
                    <a:noFill/>
                  </a:ln>
                  <a:solidFill>
                    <a:srgbClr val="4F81BD">
                      <a:lumMod val="50000"/>
                    </a:srgbClr>
                  </a:solidFill>
                  <a:effectLst/>
                  <a:uLnTx/>
                  <a:uFillTx/>
                  <a:latin typeface="Calibri" pitchFamily="34" charset="0"/>
                </a:endParaRPr>
              </a:p>
            </p:txBody>
          </p:sp>
          <p:sp>
            <p:nvSpPr>
              <p:cNvPr id="75" name="Oval 74"/>
              <p:cNvSpPr/>
              <p:nvPr/>
            </p:nvSpPr>
            <p:spPr>
              <a:xfrm>
                <a:off x="3643630" y="334645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6" name="Oval 75"/>
              <p:cNvSpPr/>
              <p:nvPr/>
            </p:nvSpPr>
            <p:spPr>
              <a:xfrm>
                <a:off x="3745992" y="334645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7" name="Oval 76"/>
              <p:cNvSpPr/>
              <p:nvPr/>
            </p:nvSpPr>
            <p:spPr>
              <a:xfrm>
                <a:off x="1778000" y="334010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Oval 77"/>
              <p:cNvSpPr/>
              <p:nvPr/>
            </p:nvSpPr>
            <p:spPr>
              <a:xfrm>
                <a:off x="1885950" y="334010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0" name="Oval 79"/>
              <p:cNvSpPr/>
              <p:nvPr/>
            </p:nvSpPr>
            <p:spPr>
              <a:xfrm>
                <a:off x="963168" y="334010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1" name="Oval 80"/>
              <p:cNvSpPr/>
              <p:nvPr/>
            </p:nvSpPr>
            <p:spPr>
              <a:xfrm>
                <a:off x="1071118" y="334010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2" name="Oval 81"/>
              <p:cNvSpPr/>
              <p:nvPr/>
            </p:nvSpPr>
            <p:spPr>
              <a:xfrm>
                <a:off x="1173480" y="3340100"/>
                <a:ext cx="45720" cy="45720"/>
              </a:xfrm>
              <a:prstGeom prst="ellipse">
                <a:avLst/>
              </a:prstGeom>
              <a:solidFill>
                <a:srgbClr val="4F81BD"/>
              </a:solidFill>
              <a:ln w="25400" cap="flat" cmpd="sng" algn="ctr">
                <a:solidFill>
                  <a:srgbClr val="4F81B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94" name="TextBox 93"/>
          <p:cNvSpPr txBox="1"/>
          <p:nvPr/>
        </p:nvSpPr>
        <p:spPr>
          <a:xfrm>
            <a:off x="7790796" y="4851513"/>
            <a:ext cx="1371600"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rPr>
              <a:t>Pitch variations</a:t>
            </a:r>
            <a:endParaRPr kumimoji="0" lang="en-US" sz="1600" b="1" i="0" u="none" strike="noStrike" kern="0" cap="none" spc="0" normalizeH="0" baseline="0" noProof="0" dirty="0">
              <a:ln>
                <a:noFill/>
              </a:ln>
              <a:solidFill>
                <a:sysClr val="windowText" lastClr="000000">
                  <a:lumMod val="85000"/>
                  <a:lumOff val="15000"/>
                </a:sysClr>
              </a:solidFill>
              <a:effectLst/>
              <a:uLnTx/>
              <a:uFillTx/>
              <a:latin typeface="Calibri" pitchFamily="34" charset="0"/>
            </a:endParaRPr>
          </a:p>
        </p:txBody>
      </p:sp>
      <p:grpSp>
        <p:nvGrpSpPr>
          <p:cNvPr id="5" name="Group 8"/>
          <p:cNvGrpSpPr/>
          <p:nvPr/>
        </p:nvGrpSpPr>
        <p:grpSpPr>
          <a:xfrm>
            <a:off x="4818996" y="4471923"/>
            <a:ext cx="3385522" cy="1973545"/>
            <a:chOff x="4818996" y="4471923"/>
            <a:chExt cx="3385522" cy="1973545"/>
          </a:xfrm>
        </p:grpSpPr>
        <p:sp>
          <p:nvSpPr>
            <p:cNvPr id="86" name="Rectangle 85"/>
            <p:cNvSpPr/>
            <p:nvPr/>
          </p:nvSpPr>
          <p:spPr>
            <a:xfrm>
              <a:off x="4818996" y="4572218"/>
              <a:ext cx="1066800" cy="504049"/>
            </a:xfrm>
            <a:prstGeom prst="rect">
              <a:avLst/>
            </a:prstGeom>
            <a:solidFill>
              <a:srgbClr val="4F81BD">
                <a:alpha val="54000"/>
              </a:srgbClr>
            </a:solidFill>
            <a:ln w="25400" cap="flat" cmpd="sng" algn="ctr">
              <a:solidFill>
                <a:srgbClr val="4F81BD">
                  <a:shade val="50000"/>
                </a:srgbClr>
              </a:solidFill>
              <a:prstDash val="solid"/>
            </a:ln>
            <a:effectLst/>
            <a:scene3d>
              <a:camera prst="orthographicFront">
                <a:rot lat="2560963" lon="19904793"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7" name="Freeform 86"/>
            <p:cNvSpPr/>
            <p:nvPr/>
          </p:nvSpPr>
          <p:spPr>
            <a:xfrm>
              <a:off x="4887576" y="4694138"/>
              <a:ext cx="937260" cy="358140"/>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260" h="358140">
                  <a:moveTo>
                    <a:pt x="0" y="358140"/>
                  </a:moveTo>
                  <a:lnTo>
                    <a:pt x="68580" y="312420"/>
                  </a:lnTo>
                  <a:lnTo>
                    <a:pt x="144780" y="304800"/>
                  </a:lnTo>
                  <a:lnTo>
                    <a:pt x="190500" y="278606"/>
                  </a:lnTo>
                  <a:cubicBezTo>
                    <a:pt x="198120" y="278606"/>
                    <a:pt x="236220" y="243840"/>
                    <a:pt x="243840" y="243840"/>
                  </a:cubicBezTo>
                  <a:cubicBezTo>
                    <a:pt x="276860" y="236220"/>
                    <a:pt x="318770" y="229870"/>
                    <a:pt x="342900" y="220980"/>
                  </a:cubicBezTo>
                  <a:cubicBezTo>
                    <a:pt x="367030" y="212090"/>
                    <a:pt x="353060" y="209550"/>
                    <a:pt x="388620" y="190500"/>
                  </a:cubicBezTo>
                  <a:cubicBezTo>
                    <a:pt x="424180" y="171450"/>
                    <a:pt x="448945" y="188436"/>
                    <a:pt x="508635" y="160496"/>
                  </a:cubicBezTo>
                  <a:cubicBezTo>
                    <a:pt x="568325" y="132556"/>
                    <a:pt x="610235" y="115094"/>
                    <a:pt x="638175" y="102394"/>
                  </a:cubicBezTo>
                  <a:cubicBezTo>
                    <a:pt x="701675" y="70644"/>
                    <a:pt x="721360" y="50800"/>
                    <a:pt x="769620" y="38100"/>
                  </a:cubicBezTo>
                  <a:cubicBezTo>
                    <a:pt x="817880" y="25400"/>
                    <a:pt x="890270" y="11430"/>
                    <a:pt x="937260" y="0"/>
                  </a:cubicBezTo>
                </a:path>
              </a:pathLst>
            </a:custGeom>
            <a:noFill/>
            <a:ln w="2857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88" name="Straight Connector 87"/>
            <p:cNvCxnSpPr/>
            <p:nvPr/>
          </p:nvCxnSpPr>
          <p:spPr>
            <a:xfrm>
              <a:off x="4910436" y="4821726"/>
              <a:ext cx="1223010" cy="499792"/>
            </a:xfrm>
            <a:prstGeom prst="line">
              <a:avLst/>
            </a:prstGeom>
            <a:noFill/>
            <a:ln w="9525" cap="flat" cmpd="sng" algn="ctr">
              <a:solidFill>
                <a:srgbClr val="4F81BD">
                  <a:shade val="95000"/>
                  <a:satMod val="105000"/>
                </a:srgbClr>
              </a:solidFill>
              <a:prstDash val="dash"/>
            </a:ln>
            <a:effectLst/>
          </p:spPr>
        </p:cxnSp>
        <p:cxnSp>
          <p:nvCxnSpPr>
            <p:cNvPr id="89" name="Straight Connector 88"/>
            <p:cNvCxnSpPr/>
            <p:nvPr/>
          </p:nvCxnSpPr>
          <p:spPr>
            <a:xfrm>
              <a:off x="5826270" y="4471923"/>
              <a:ext cx="1945476" cy="144745"/>
            </a:xfrm>
            <a:prstGeom prst="line">
              <a:avLst/>
            </a:prstGeom>
            <a:noFill/>
            <a:ln w="9525" cap="flat" cmpd="sng" algn="ctr">
              <a:solidFill>
                <a:srgbClr val="4F81BD">
                  <a:shade val="95000"/>
                  <a:satMod val="105000"/>
                </a:srgbClr>
              </a:solidFill>
              <a:prstDash val="dash"/>
            </a:ln>
            <a:effectLst/>
          </p:spPr>
        </p:cxnSp>
        <p:cxnSp>
          <p:nvCxnSpPr>
            <p:cNvPr id="90" name="Straight Connector 89"/>
            <p:cNvCxnSpPr/>
            <p:nvPr/>
          </p:nvCxnSpPr>
          <p:spPr>
            <a:xfrm>
              <a:off x="5826270" y="4841458"/>
              <a:ext cx="1939126" cy="873760"/>
            </a:xfrm>
            <a:prstGeom prst="line">
              <a:avLst/>
            </a:prstGeom>
            <a:noFill/>
            <a:ln w="9525" cap="flat" cmpd="sng" algn="ctr">
              <a:solidFill>
                <a:srgbClr val="4F81BD">
                  <a:shade val="95000"/>
                  <a:satMod val="105000"/>
                </a:srgbClr>
              </a:solidFill>
              <a:prstDash val="dash"/>
            </a:ln>
            <a:effectLst/>
          </p:spPr>
        </p:cxnSp>
        <p:cxnSp>
          <p:nvCxnSpPr>
            <p:cNvPr id="91" name="Straight Connector 90"/>
            <p:cNvCxnSpPr/>
            <p:nvPr/>
          </p:nvCxnSpPr>
          <p:spPr>
            <a:xfrm>
              <a:off x="4887576" y="5182058"/>
              <a:ext cx="1245870" cy="1263410"/>
            </a:xfrm>
            <a:prstGeom prst="line">
              <a:avLst/>
            </a:prstGeom>
            <a:noFill/>
            <a:ln w="9525" cap="flat" cmpd="sng" algn="ctr">
              <a:solidFill>
                <a:srgbClr val="4F81BD">
                  <a:shade val="95000"/>
                  <a:satMod val="105000"/>
                </a:srgbClr>
              </a:solidFill>
              <a:prstDash val="dash"/>
            </a:ln>
            <a:effectLst/>
          </p:spPr>
        </p:cxnSp>
        <p:sp>
          <p:nvSpPr>
            <p:cNvPr id="92" name="Rectangle 91"/>
            <p:cNvSpPr/>
            <p:nvPr/>
          </p:nvSpPr>
          <p:spPr>
            <a:xfrm>
              <a:off x="5953664" y="4817892"/>
              <a:ext cx="1995882" cy="1418514"/>
            </a:xfrm>
            <a:prstGeom prst="rect">
              <a:avLst/>
            </a:prstGeom>
            <a:solidFill>
              <a:srgbClr val="4F81BD">
                <a:lumMod val="40000"/>
                <a:lumOff val="60000"/>
                <a:alpha val="72000"/>
              </a:srgbClr>
            </a:solidFill>
            <a:ln w="25400" cap="flat" cmpd="sng" algn="ctr">
              <a:solidFill>
                <a:srgbClr val="4F81BD">
                  <a:shade val="50000"/>
                </a:srgbClr>
              </a:solidFill>
              <a:prstDash val="solid"/>
            </a:ln>
            <a:effectLst/>
            <a:scene3d>
              <a:camera prst="orthographicFront">
                <a:rot lat="2273876" lon="19460939" rev="21597143"/>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7" name="Group 4"/>
            <p:cNvGrpSpPr/>
            <p:nvPr/>
          </p:nvGrpSpPr>
          <p:grpSpPr>
            <a:xfrm>
              <a:off x="5735638" y="5105400"/>
              <a:ext cx="2468880" cy="914400"/>
              <a:chOff x="304800" y="1889859"/>
              <a:chExt cx="4246562" cy="1253763"/>
            </a:xfrm>
            <a:scene3d>
              <a:camera prst="orthographicFront">
                <a:rot lat="1200000" lon="18600000" rev="0"/>
              </a:camera>
              <a:lightRig rig="threePt" dir="t"/>
            </a:scene3d>
          </p:grpSpPr>
          <p:sp>
            <p:nvSpPr>
              <p:cNvPr id="95" name="Freeform 94"/>
              <p:cNvSpPr/>
              <p:nvPr/>
            </p:nvSpPr>
            <p:spPr>
              <a:xfrm>
                <a:off x="304800" y="2027018"/>
                <a:ext cx="2086774" cy="1116604"/>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0287" h="357750">
                    <a:moveTo>
                      <a:pt x="0" y="357750"/>
                    </a:moveTo>
                    <a:cubicBezTo>
                      <a:pt x="3182" y="348559"/>
                      <a:pt x="16291" y="312098"/>
                      <a:pt x="25458" y="293673"/>
                    </a:cubicBezTo>
                    <a:cubicBezTo>
                      <a:pt x="34625" y="275248"/>
                      <a:pt x="36670" y="240832"/>
                      <a:pt x="55001" y="247197"/>
                    </a:cubicBezTo>
                    <a:cubicBezTo>
                      <a:pt x="93697" y="277294"/>
                      <a:pt x="94627" y="298460"/>
                      <a:pt x="118896" y="317972"/>
                    </a:cubicBezTo>
                    <a:lnTo>
                      <a:pt x="145946" y="306332"/>
                    </a:lnTo>
                    <a:cubicBezTo>
                      <a:pt x="152862" y="307078"/>
                      <a:pt x="178305" y="367607"/>
                      <a:pt x="192216" y="351228"/>
                    </a:cubicBezTo>
                    <a:cubicBezTo>
                      <a:pt x="201837" y="348953"/>
                      <a:pt x="190259" y="312409"/>
                      <a:pt x="196034" y="294666"/>
                    </a:cubicBezTo>
                    <a:cubicBezTo>
                      <a:pt x="201809" y="276924"/>
                      <a:pt x="209037" y="280384"/>
                      <a:pt x="229413" y="268589"/>
                    </a:cubicBezTo>
                    <a:cubicBezTo>
                      <a:pt x="262433" y="260969"/>
                      <a:pt x="272944" y="299108"/>
                      <a:pt x="286466" y="293361"/>
                    </a:cubicBezTo>
                    <a:cubicBezTo>
                      <a:pt x="299988" y="287614"/>
                      <a:pt x="297400" y="248937"/>
                      <a:pt x="310545" y="234104"/>
                    </a:cubicBezTo>
                    <a:cubicBezTo>
                      <a:pt x="323690" y="219271"/>
                      <a:pt x="353900" y="247218"/>
                      <a:pt x="372975" y="237109"/>
                    </a:cubicBezTo>
                    <a:cubicBezTo>
                      <a:pt x="392050" y="227000"/>
                      <a:pt x="379756" y="181595"/>
                      <a:pt x="400810" y="174440"/>
                    </a:cubicBezTo>
                    <a:cubicBezTo>
                      <a:pt x="421864" y="167285"/>
                      <a:pt x="421509" y="83145"/>
                      <a:pt x="445836" y="76088"/>
                    </a:cubicBezTo>
                    <a:cubicBezTo>
                      <a:pt x="470164" y="69031"/>
                      <a:pt x="489542" y="119953"/>
                      <a:pt x="511132" y="110269"/>
                    </a:cubicBezTo>
                    <a:cubicBezTo>
                      <a:pt x="532722" y="100585"/>
                      <a:pt x="587582" y="173317"/>
                      <a:pt x="612291" y="171799"/>
                    </a:cubicBezTo>
                    <a:cubicBezTo>
                      <a:pt x="637001" y="170281"/>
                      <a:pt x="622148" y="142012"/>
                      <a:pt x="633930" y="125968"/>
                    </a:cubicBezTo>
                    <a:cubicBezTo>
                      <a:pt x="645712" y="109924"/>
                      <a:pt x="630523" y="78945"/>
                      <a:pt x="646066" y="68591"/>
                    </a:cubicBezTo>
                    <a:cubicBezTo>
                      <a:pt x="661609" y="58237"/>
                      <a:pt x="687839" y="75449"/>
                      <a:pt x="718277" y="71780"/>
                    </a:cubicBezTo>
                    <a:cubicBezTo>
                      <a:pt x="724529" y="60172"/>
                      <a:pt x="733446" y="33936"/>
                      <a:pt x="748496" y="26734"/>
                    </a:cubicBezTo>
                    <a:cubicBezTo>
                      <a:pt x="763546" y="19532"/>
                      <a:pt x="803063" y="45601"/>
                      <a:pt x="823854" y="45436"/>
                    </a:cubicBezTo>
                    <a:cubicBezTo>
                      <a:pt x="844645" y="45271"/>
                      <a:pt x="846990" y="10334"/>
                      <a:pt x="863062" y="2917"/>
                    </a:cubicBezTo>
                    <a:cubicBezTo>
                      <a:pt x="879134" y="-4500"/>
                      <a:pt x="912447" y="5068"/>
                      <a:pt x="920287" y="933"/>
                    </a:cubicBezTo>
                  </a:path>
                </a:pathLst>
              </a:custGeom>
              <a:noFill/>
              <a:ln w="889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6" name="Freeform 95"/>
              <p:cNvSpPr/>
              <p:nvPr/>
            </p:nvSpPr>
            <p:spPr>
              <a:xfrm flipH="1">
                <a:off x="2362199" y="1889859"/>
                <a:ext cx="2189163" cy="1093386"/>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2321" h="350311">
                    <a:moveTo>
                      <a:pt x="0" y="221642"/>
                    </a:moveTo>
                    <a:cubicBezTo>
                      <a:pt x="3182" y="212451"/>
                      <a:pt x="26460" y="220240"/>
                      <a:pt x="35627" y="201815"/>
                    </a:cubicBezTo>
                    <a:cubicBezTo>
                      <a:pt x="44794" y="183390"/>
                      <a:pt x="59042" y="252732"/>
                      <a:pt x="77373" y="259097"/>
                    </a:cubicBezTo>
                    <a:cubicBezTo>
                      <a:pt x="116069" y="289194"/>
                      <a:pt x="98695" y="227964"/>
                      <a:pt x="122964" y="247476"/>
                    </a:cubicBezTo>
                    <a:lnTo>
                      <a:pt x="147980" y="350276"/>
                    </a:lnTo>
                    <a:cubicBezTo>
                      <a:pt x="154896" y="351022"/>
                      <a:pt x="157967" y="339835"/>
                      <a:pt x="171878" y="323456"/>
                    </a:cubicBezTo>
                    <a:cubicBezTo>
                      <a:pt x="181499" y="321181"/>
                      <a:pt x="194327" y="302948"/>
                      <a:pt x="200102" y="285205"/>
                    </a:cubicBezTo>
                    <a:cubicBezTo>
                      <a:pt x="205239" y="271680"/>
                      <a:pt x="221543" y="142894"/>
                      <a:pt x="227106" y="138548"/>
                    </a:cubicBezTo>
                    <a:cubicBezTo>
                      <a:pt x="232669" y="134202"/>
                      <a:pt x="245959" y="244566"/>
                      <a:pt x="259920" y="233188"/>
                    </a:cubicBezTo>
                    <a:cubicBezTo>
                      <a:pt x="292940" y="225568"/>
                      <a:pt x="295994" y="256078"/>
                      <a:pt x="308838" y="245753"/>
                    </a:cubicBezTo>
                    <a:cubicBezTo>
                      <a:pt x="321682" y="235428"/>
                      <a:pt x="323840" y="186071"/>
                      <a:pt x="336985" y="171238"/>
                    </a:cubicBezTo>
                    <a:cubicBezTo>
                      <a:pt x="350130" y="156405"/>
                      <a:pt x="382374" y="179774"/>
                      <a:pt x="401449" y="169665"/>
                    </a:cubicBezTo>
                    <a:cubicBezTo>
                      <a:pt x="420524" y="159556"/>
                      <a:pt x="408229" y="106522"/>
                      <a:pt x="429283" y="99367"/>
                    </a:cubicBezTo>
                    <a:cubicBezTo>
                      <a:pt x="450337" y="92212"/>
                      <a:pt x="439813" y="29434"/>
                      <a:pt x="464140" y="22377"/>
                    </a:cubicBezTo>
                    <a:cubicBezTo>
                      <a:pt x="488468" y="15320"/>
                      <a:pt x="491576" y="163897"/>
                      <a:pt x="513166" y="154213"/>
                    </a:cubicBezTo>
                    <a:cubicBezTo>
                      <a:pt x="534756" y="144529"/>
                      <a:pt x="561143" y="272192"/>
                      <a:pt x="585852" y="270674"/>
                    </a:cubicBezTo>
                    <a:cubicBezTo>
                      <a:pt x="610562" y="269156"/>
                      <a:pt x="611980" y="219525"/>
                      <a:pt x="619694" y="179067"/>
                    </a:cubicBezTo>
                    <a:cubicBezTo>
                      <a:pt x="627409" y="150816"/>
                      <a:pt x="646793" y="125941"/>
                      <a:pt x="662336" y="115587"/>
                    </a:cubicBezTo>
                    <a:cubicBezTo>
                      <a:pt x="677879" y="105233"/>
                      <a:pt x="689873" y="104134"/>
                      <a:pt x="710142" y="56215"/>
                    </a:cubicBezTo>
                    <a:cubicBezTo>
                      <a:pt x="716394" y="44607"/>
                      <a:pt x="719210" y="7690"/>
                      <a:pt x="734260" y="488"/>
                    </a:cubicBezTo>
                    <a:cubicBezTo>
                      <a:pt x="749310" y="-6714"/>
                      <a:pt x="794928" y="68183"/>
                      <a:pt x="815719" y="68018"/>
                    </a:cubicBezTo>
                    <a:cubicBezTo>
                      <a:pt x="836510" y="67853"/>
                      <a:pt x="842922" y="40545"/>
                      <a:pt x="858994" y="33128"/>
                    </a:cubicBezTo>
                    <a:cubicBezTo>
                      <a:pt x="875066" y="25711"/>
                      <a:pt x="914481" y="49012"/>
                      <a:pt x="922321" y="44877"/>
                    </a:cubicBezTo>
                  </a:path>
                </a:pathLst>
              </a:custGeom>
              <a:noFill/>
              <a:ln w="889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sp>
        <p:nvSpPr>
          <p:cNvPr id="97" name="Content Placeholder 2"/>
          <p:cNvSpPr txBox="1">
            <a:spLocks/>
          </p:cNvSpPr>
          <p:nvPr/>
        </p:nvSpPr>
        <p:spPr>
          <a:xfrm>
            <a:off x="127907" y="838200"/>
            <a:ext cx="8482693" cy="5334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lnSpc>
                <a:spcPct val="110000"/>
              </a:lnSpc>
              <a:spcBef>
                <a:spcPts val="600"/>
              </a:spcBef>
              <a:buFont typeface="Wingdings" pitchFamily="2" charset="2"/>
              <a:buNone/>
            </a:pPr>
            <a:r>
              <a:rPr lang="en-US" b="1" dirty="0" smtClean="0">
                <a:solidFill>
                  <a:schemeClr val="tx1">
                    <a:lumMod val="65000"/>
                    <a:lumOff val="35000"/>
                  </a:schemeClr>
                </a:solidFill>
              </a:rPr>
              <a:t>GPS-Free Terrain-based Vehicle Tracking Performance</a:t>
            </a:r>
            <a:endParaRPr lang="en-US" b="1" dirty="0">
              <a:solidFill>
                <a:schemeClr val="tx1">
                  <a:lumMod val="65000"/>
                  <a:lumOff val="35000"/>
                </a:schemeClr>
              </a:solidFill>
            </a:endParaRPr>
          </a:p>
        </p:txBody>
      </p:sp>
      <p:sp>
        <p:nvSpPr>
          <p:cNvPr id="83" name="Up Arrow 82"/>
          <p:cNvSpPr/>
          <p:nvPr/>
        </p:nvSpPr>
        <p:spPr>
          <a:xfrm>
            <a:off x="6594144" y="5899150"/>
            <a:ext cx="305988" cy="730250"/>
          </a:xfrm>
          <a:prstGeom prst="upArrow">
            <a:avLst/>
          </a:prstGeom>
          <a:solidFill>
            <a:srgbClr val="F79646">
              <a:lumMod val="40000"/>
              <a:lumOff val="60000"/>
            </a:srgbClr>
          </a:solidFill>
          <a:ln w="57150" cap="flat" cmpd="sng" algn="ctr">
            <a:solidFill>
              <a:srgbClr val="FF0000"/>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Title 1"/>
          <p:cNvSpPr>
            <a:spLocks noGrp="1"/>
          </p:cNvSpPr>
          <p:nvPr>
            <p:ph type="title"/>
          </p:nvPr>
        </p:nvSpPr>
        <p:spPr/>
        <p:txBody>
          <a:bodyPr/>
          <a:lstStyle/>
          <a:p>
            <a:r>
              <a:rPr lang="en-US" dirty="0" smtClean="0"/>
              <a:t>Some background – Terrain-based Tracking</a:t>
            </a:r>
            <a:endParaRPr lang="en-US" dirty="0"/>
          </a:p>
        </p:txBody>
      </p:sp>
    </p:spTree>
    <p:extLst>
      <p:ext uri="{BB962C8B-B14F-4D97-AF65-F5344CB8AC3E}">
        <p14:creationId xmlns:p14="http://schemas.microsoft.com/office/powerpoint/2010/main" val="145843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4553230">
            <a:off x="3097174" y="-1941726"/>
            <a:ext cx="3021236" cy="12950903"/>
          </a:xfrm>
          <a:prstGeom prst="rect">
            <a:avLst/>
          </a:prstGeom>
          <a:gradFill flip="none" rotWithShape="1">
            <a:gsLst>
              <a:gs pos="0">
                <a:schemeClr val="bg1">
                  <a:lumMod val="50000"/>
                  <a:tint val="66000"/>
                  <a:satMod val="160000"/>
                </a:schemeClr>
              </a:gs>
              <a:gs pos="65000">
                <a:schemeClr val="bg1">
                  <a:lumMod val="50000"/>
                  <a:tint val="44500"/>
                  <a:satMod val="160000"/>
                </a:schemeClr>
              </a:gs>
              <a:gs pos="100000">
                <a:schemeClr val="bg1">
                  <a:lumMod val="50000"/>
                  <a:tint val="23500"/>
                  <a:satMod val="160000"/>
                </a:schemeClr>
              </a:gs>
            </a:gsLst>
            <a:path path="circle">
              <a:fillToRect l="100000" t="100000"/>
            </a:path>
            <a:tileRect r="-100000" b="-100000"/>
          </a:gra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4553230">
            <a:off x="4052233" y="-123157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4553230">
            <a:off x="3624060" y="-2140114"/>
            <a:ext cx="172307" cy="12950903"/>
          </a:xfrm>
          <a:prstGeom prst="rect">
            <a:avLst/>
          </a:prstGeom>
          <a:solidFill>
            <a:schemeClr val="bg1"/>
          </a:solidFill>
          <a:ln>
            <a:noFill/>
          </a:ln>
          <a:scene3d>
            <a:camera prst="orthographicFront">
              <a:rot lat="20127296" lon="4035221" rev="37990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781800" y="1808053"/>
            <a:ext cx="487351" cy="804833"/>
          </a:xfrm>
          <a:prstGeom prst="downArrow">
            <a:avLst/>
          </a:prstGeom>
          <a:solidFill>
            <a:schemeClr val="bg1">
              <a:lumMod val="85000"/>
            </a:schemeClr>
          </a:solidFill>
          <a:ln>
            <a:solidFill>
              <a:schemeClr val="tx1">
                <a:lumMod val="50000"/>
                <a:lumOff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4495800" y="2547967"/>
            <a:ext cx="487351" cy="804833"/>
          </a:xfrm>
          <a:prstGeom prst="downArrow">
            <a:avLst/>
          </a:prstGeom>
          <a:solidFill>
            <a:schemeClr val="accent3">
              <a:lumMod val="60000"/>
              <a:lumOff val="40000"/>
            </a:schemeClr>
          </a:solidFill>
          <a:ln>
            <a:solidFill>
              <a:schemeClr val="accent3">
                <a:lumMod val="50000"/>
              </a:schemeClr>
            </a:solidFill>
          </a:ln>
          <a:effectLst/>
          <a:scene3d>
            <a:camera prst="isometricOffAxis2Left">
              <a:rot lat="6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76800" y="2057400"/>
            <a:ext cx="1371600" cy="1015663"/>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accent3">
                    <a:lumMod val="50000"/>
                  </a:schemeClr>
                </a:solidFill>
                <a:latin typeface="Calibri" pitchFamily="34" charset="0"/>
              </a:rPr>
              <a:t>Current Position Estimate</a:t>
            </a:r>
            <a:endParaRPr lang="en-US" sz="2400" b="1" dirty="0">
              <a:solidFill>
                <a:schemeClr val="accent3">
                  <a:lumMod val="50000"/>
                </a:schemeClr>
              </a:solidFill>
              <a:latin typeface="Calibri" pitchFamily="34" charset="0"/>
            </a:endParaRPr>
          </a:p>
        </p:txBody>
      </p:sp>
      <p:sp>
        <p:nvSpPr>
          <p:cNvPr id="36" name="TextBox 35"/>
          <p:cNvSpPr txBox="1"/>
          <p:nvPr/>
        </p:nvSpPr>
        <p:spPr>
          <a:xfrm>
            <a:off x="7116751" y="1676400"/>
            <a:ext cx="1371600" cy="707886"/>
          </a:xfrm>
          <a:prstGeom prst="rect">
            <a:avLst/>
          </a:prstGeom>
          <a:noFill/>
          <a:effectLst/>
          <a:scene3d>
            <a:camera prst="orthographicFront">
              <a:rot lat="0" lon="0" rev="0"/>
            </a:camera>
            <a:lightRig rig="threePt" dir="t"/>
          </a:scene3d>
        </p:spPr>
        <p:txBody>
          <a:bodyPr wrap="square" rtlCol="0">
            <a:spAutoFit/>
          </a:bodyPr>
          <a:lstStyle/>
          <a:p>
            <a:r>
              <a:rPr lang="en-US" sz="2000" b="1" dirty="0" smtClean="0">
                <a:solidFill>
                  <a:schemeClr val="tx1">
                    <a:lumMod val="50000"/>
                    <a:lumOff val="50000"/>
                  </a:schemeClr>
                </a:solidFill>
                <a:latin typeface="Calibri" pitchFamily="34" charset="0"/>
              </a:rPr>
              <a:t>True Position</a:t>
            </a:r>
            <a:endParaRPr lang="en-US" sz="2400" b="1" dirty="0">
              <a:solidFill>
                <a:schemeClr val="tx1">
                  <a:lumMod val="50000"/>
                  <a:lumOff val="50000"/>
                </a:schemeClr>
              </a:solidFill>
              <a:latin typeface="Calibri" pitchFamily="34" charset="0"/>
            </a:endParaRPr>
          </a:p>
        </p:txBody>
      </p:sp>
      <p:pic>
        <p:nvPicPr>
          <p:cNvPr id="41"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29000" y="3360473"/>
            <a:ext cx="2926080" cy="1821127"/>
          </a:xfrm>
          <a:prstGeom prst="ellipse">
            <a:avLst/>
          </a:prstGeom>
          <a:noFill/>
          <a:extLst>
            <a:ext uri="{909E8E84-426E-40DD-AFC4-6F175D3DCCD1}">
              <a14:hiddenFill xmlns:a14="http://schemas.microsoft.com/office/drawing/2010/main">
                <a:solidFill>
                  <a:srgbClr val="FFFFFF"/>
                </a:solidFill>
              </a14:hiddenFill>
            </a:ext>
          </a:extLst>
        </p:spPr>
      </p:pic>
      <p:pic>
        <p:nvPicPr>
          <p:cNvPr id="43" name="Picture 2" descr="http://www.stock-automotive-illustration.com/Generic-car-system-files/composite-color.jpg"/>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943600" y="2540603"/>
            <a:ext cx="2651760" cy="1650397"/>
          </a:xfrm>
          <a:prstGeom prst="ellipse">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790796" y="4648200"/>
            <a:ext cx="137160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rPr>
              <a:t>Tactical-grade sensors</a:t>
            </a:r>
            <a:endParaRPr kumimoji="0" lang="en-US" sz="2000" b="1" i="0" u="none" strike="noStrike" kern="0" cap="none" spc="0" normalizeH="0" baseline="0" noProof="0" dirty="0">
              <a:ln>
                <a:noFill/>
              </a:ln>
              <a:solidFill>
                <a:sysClr val="windowText" lastClr="000000">
                  <a:lumMod val="85000"/>
                  <a:lumOff val="15000"/>
                </a:sysClr>
              </a:solidFill>
              <a:effectLst/>
              <a:uLnTx/>
              <a:uFillTx/>
              <a:latin typeface="Calibri" pitchFamily="34" charset="0"/>
            </a:endParaRPr>
          </a:p>
        </p:txBody>
      </p:sp>
      <p:sp>
        <p:nvSpPr>
          <p:cNvPr id="38" name="Content Placeholder 2"/>
          <p:cNvSpPr txBox="1">
            <a:spLocks/>
          </p:cNvSpPr>
          <p:nvPr/>
        </p:nvSpPr>
        <p:spPr>
          <a:xfrm>
            <a:off x="127907" y="838200"/>
            <a:ext cx="8482693" cy="5334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pitchFamily="2" charset="2"/>
              <a:buChar char="§"/>
              <a:defRPr sz="2400" kern="1200">
                <a:solidFill>
                  <a:schemeClr val="accent2">
                    <a:lumMod val="50000"/>
                  </a:schemeClr>
                </a:solidFill>
                <a:latin typeface="Calibri" pitchFamily="34" charset="0"/>
                <a:ea typeface="+mn-ea"/>
                <a:cs typeface="+mn-cs"/>
              </a:defRPr>
            </a:lvl1pPr>
            <a:lvl2pPr marL="640080" indent="-274320" algn="l" defTabSz="914400" rtl="0" eaLnBrk="1" latinLnBrk="0" hangingPunct="1">
              <a:spcBef>
                <a:spcPts val="500"/>
              </a:spcBef>
              <a:buClr>
                <a:schemeClr val="accent1"/>
              </a:buClr>
              <a:buSzPct val="76000"/>
              <a:buFont typeface="Courier New" pitchFamily="49" charset="0"/>
              <a:buChar char="o"/>
              <a:defRPr sz="2200" kern="1200">
                <a:solidFill>
                  <a:schemeClr val="accent2">
                    <a:lumMod val="50000"/>
                  </a:schemeClr>
                </a:solidFill>
                <a:latin typeface="Calibri" pitchFamily="34" charset="0"/>
                <a:ea typeface="+mn-ea"/>
                <a:cs typeface="+mn-cs"/>
              </a:defRPr>
            </a:lvl2pPr>
            <a:lvl3pPr marL="914400" indent="-228600" algn="l" defTabSz="914400" rtl="0" eaLnBrk="1" latinLnBrk="0" hangingPunct="1">
              <a:spcBef>
                <a:spcPts val="300"/>
              </a:spcBef>
              <a:buClr>
                <a:schemeClr val="accent1"/>
              </a:buClr>
              <a:buSzPct val="76000"/>
              <a:buFont typeface="Calibri" pitchFamily="34" charset="0"/>
              <a:buChar char="—"/>
              <a:defRPr sz="2000" kern="1200">
                <a:solidFill>
                  <a:schemeClr val="accent2">
                    <a:lumMod val="50000"/>
                  </a:schemeClr>
                </a:solidFill>
                <a:latin typeface="Calibri" pitchFamily="34" charset="0"/>
                <a:ea typeface="+mn-ea"/>
                <a:cs typeface="+mn-cs"/>
              </a:defRPr>
            </a:lvl3pPr>
            <a:lvl4pPr marL="1124712" indent="-228600" algn="l" defTabSz="914400" rtl="0" eaLnBrk="1" latinLnBrk="0" hangingPunct="1">
              <a:spcBef>
                <a:spcPct val="20000"/>
              </a:spcBef>
              <a:buClr>
                <a:schemeClr val="accent1"/>
              </a:buClr>
              <a:buSzPct val="76000"/>
              <a:buFont typeface="Wingdings" pitchFamily="2" charset="2"/>
              <a:buChar char="§"/>
              <a:defRPr sz="1800" kern="1200">
                <a:solidFill>
                  <a:schemeClr val="accent2">
                    <a:lumMod val="50000"/>
                  </a:schemeClr>
                </a:solidFill>
                <a:latin typeface="Calibri" pitchFamily="34" charset="0"/>
                <a:ea typeface="+mn-ea"/>
                <a:cs typeface="+mn-cs"/>
              </a:defRPr>
            </a:lvl4pPr>
            <a:lvl5pPr marL="1325880" indent="-228600" algn="l" defTabSz="914400" rtl="0" eaLnBrk="1" latinLnBrk="0" hangingPunct="1">
              <a:spcBef>
                <a:spcPct val="20000"/>
              </a:spcBef>
              <a:buClr>
                <a:schemeClr val="accent1"/>
              </a:buClr>
              <a:buSzPct val="76000"/>
              <a:buFont typeface="Wingdings" pitchFamily="2" charset="2"/>
              <a:buChar char="§"/>
              <a:defRPr sz="1600" kern="1200" baseline="0">
                <a:solidFill>
                  <a:schemeClr val="accent2">
                    <a:lumMod val="50000"/>
                  </a:schemeClr>
                </a:solidFill>
                <a:latin typeface="Calibri"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lnSpc>
                <a:spcPct val="110000"/>
              </a:lnSpc>
              <a:spcBef>
                <a:spcPts val="0"/>
              </a:spcBef>
              <a:buFont typeface="Wingdings" pitchFamily="2" charset="2"/>
              <a:buNone/>
            </a:pPr>
            <a:r>
              <a:rPr lang="en-US" dirty="0" smtClean="0">
                <a:solidFill>
                  <a:schemeClr val="tx1">
                    <a:lumMod val="65000"/>
                    <a:lumOff val="35000"/>
                  </a:schemeClr>
                </a:solidFill>
              </a:rPr>
              <a:t>GPS-Free Terrain-based Vehicle Tracking Performance</a:t>
            </a:r>
          </a:p>
          <a:p>
            <a:pPr marL="68580" indent="0" algn="ctr">
              <a:lnSpc>
                <a:spcPct val="110000"/>
              </a:lnSpc>
              <a:spcBef>
                <a:spcPts val="0"/>
              </a:spcBef>
              <a:buFont typeface="Wingdings" pitchFamily="2" charset="2"/>
              <a:buNone/>
            </a:pPr>
            <a:r>
              <a:rPr lang="en-US" b="1" dirty="0" smtClean="0">
                <a:solidFill>
                  <a:schemeClr val="tx1">
                    <a:lumMod val="65000"/>
                    <a:lumOff val="35000"/>
                  </a:schemeClr>
                </a:solidFill>
              </a:rPr>
              <a:t>as a function of Inertial Sensor Characteristics</a:t>
            </a:r>
            <a:endParaRPr lang="en-US" b="1" dirty="0">
              <a:solidFill>
                <a:schemeClr val="tx1">
                  <a:lumMod val="65000"/>
                  <a:lumOff val="35000"/>
                </a:schemeClr>
              </a:solidFill>
            </a:endParaRPr>
          </a:p>
        </p:txBody>
      </p:sp>
      <p:grpSp>
        <p:nvGrpSpPr>
          <p:cNvPr id="3" name="Group 13"/>
          <p:cNvGrpSpPr/>
          <p:nvPr/>
        </p:nvGrpSpPr>
        <p:grpSpPr>
          <a:xfrm>
            <a:off x="4825616" y="4470400"/>
            <a:ext cx="3175384" cy="1973545"/>
            <a:chOff x="685800" y="2133600"/>
            <a:chExt cx="3175384" cy="1973545"/>
          </a:xfrm>
        </p:grpSpPr>
        <p:sp>
          <p:nvSpPr>
            <p:cNvPr id="70" name="Rectangle 69"/>
            <p:cNvSpPr/>
            <p:nvPr/>
          </p:nvSpPr>
          <p:spPr>
            <a:xfrm>
              <a:off x="685800" y="2233895"/>
              <a:ext cx="1066800" cy="504049"/>
            </a:xfrm>
            <a:prstGeom prst="rect">
              <a:avLst/>
            </a:prstGeom>
            <a:solidFill>
              <a:srgbClr val="4F81BD">
                <a:alpha val="54000"/>
              </a:srgbClr>
            </a:solidFill>
            <a:ln w="25400" cap="flat" cmpd="sng" algn="ctr">
              <a:solidFill>
                <a:srgbClr val="4F81BD">
                  <a:shade val="50000"/>
                </a:srgbClr>
              </a:solidFill>
              <a:prstDash val="solid"/>
            </a:ln>
            <a:effectLst/>
            <a:scene3d>
              <a:camera prst="orthographicFront">
                <a:rot lat="2560963" lon="19904793"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1" name="Freeform 70"/>
            <p:cNvSpPr/>
            <p:nvPr/>
          </p:nvSpPr>
          <p:spPr>
            <a:xfrm>
              <a:off x="754380" y="2355815"/>
              <a:ext cx="937260" cy="358140"/>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260" h="358140">
                  <a:moveTo>
                    <a:pt x="0" y="358140"/>
                  </a:moveTo>
                  <a:lnTo>
                    <a:pt x="68580" y="312420"/>
                  </a:lnTo>
                  <a:lnTo>
                    <a:pt x="144780" y="304800"/>
                  </a:lnTo>
                  <a:lnTo>
                    <a:pt x="190500" y="278606"/>
                  </a:lnTo>
                  <a:cubicBezTo>
                    <a:pt x="198120" y="278606"/>
                    <a:pt x="236220" y="243840"/>
                    <a:pt x="243840" y="243840"/>
                  </a:cubicBezTo>
                  <a:cubicBezTo>
                    <a:pt x="276860" y="236220"/>
                    <a:pt x="318770" y="229870"/>
                    <a:pt x="342900" y="220980"/>
                  </a:cubicBezTo>
                  <a:cubicBezTo>
                    <a:pt x="367030" y="212090"/>
                    <a:pt x="353060" y="209550"/>
                    <a:pt x="388620" y="190500"/>
                  </a:cubicBezTo>
                  <a:cubicBezTo>
                    <a:pt x="424180" y="171450"/>
                    <a:pt x="448945" y="188436"/>
                    <a:pt x="508635" y="160496"/>
                  </a:cubicBezTo>
                  <a:cubicBezTo>
                    <a:pt x="568325" y="132556"/>
                    <a:pt x="610235" y="115094"/>
                    <a:pt x="638175" y="102394"/>
                  </a:cubicBezTo>
                  <a:cubicBezTo>
                    <a:pt x="701675" y="70644"/>
                    <a:pt x="721360" y="50800"/>
                    <a:pt x="769620" y="38100"/>
                  </a:cubicBezTo>
                  <a:cubicBezTo>
                    <a:pt x="817880" y="25400"/>
                    <a:pt x="890270" y="11430"/>
                    <a:pt x="937260" y="0"/>
                  </a:cubicBezTo>
                </a:path>
              </a:pathLst>
            </a:custGeom>
            <a:noFill/>
            <a:ln w="2857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72" name="Straight Connector 71"/>
            <p:cNvCxnSpPr/>
            <p:nvPr/>
          </p:nvCxnSpPr>
          <p:spPr>
            <a:xfrm>
              <a:off x="777240" y="2483403"/>
              <a:ext cx="1223010" cy="499792"/>
            </a:xfrm>
            <a:prstGeom prst="line">
              <a:avLst/>
            </a:prstGeom>
            <a:noFill/>
            <a:ln w="9525" cap="flat" cmpd="sng" algn="ctr">
              <a:solidFill>
                <a:srgbClr val="4F81BD">
                  <a:shade val="95000"/>
                  <a:satMod val="105000"/>
                </a:srgbClr>
              </a:solidFill>
              <a:prstDash val="dash"/>
            </a:ln>
            <a:effectLst/>
          </p:spPr>
        </p:cxnSp>
        <p:cxnSp>
          <p:nvCxnSpPr>
            <p:cNvPr id="73" name="Straight Connector 72"/>
            <p:cNvCxnSpPr/>
            <p:nvPr/>
          </p:nvCxnSpPr>
          <p:spPr>
            <a:xfrm>
              <a:off x="1693074" y="2133600"/>
              <a:ext cx="1945476" cy="144745"/>
            </a:xfrm>
            <a:prstGeom prst="line">
              <a:avLst/>
            </a:prstGeom>
            <a:noFill/>
            <a:ln w="9525" cap="flat" cmpd="sng" algn="ctr">
              <a:solidFill>
                <a:srgbClr val="4F81BD">
                  <a:shade val="95000"/>
                  <a:satMod val="105000"/>
                </a:srgbClr>
              </a:solidFill>
              <a:prstDash val="dash"/>
            </a:ln>
            <a:effectLst/>
          </p:spPr>
        </p:cxnSp>
        <p:cxnSp>
          <p:nvCxnSpPr>
            <p:cNvPr id="74" name="Straight Connector 73"/>
            <p:cNvCxnSpPr/>
            <p:nvPr/>
          </p:nvCxnSpPr>
          <p:spPr>
            <a:xfrm>
              <a:off x="1693074" y="2503135"/>
              <a:ext cx="1939126" cy="873760"/>
            </a:xfrm>
            <a:prstGeom prst="line">
              <a:avLst/>
            </a:prstGeom>
            <a:noFill/>
            <a:ln w="9525" cap="flat" cmpd="sng" algn="ctr">
              <a:solidFill>
                <a:srgbClr val="4F81BD">
                  <a:shade val="95000"/>
                  <a:satMod val="105000"/>
                </a:srgbClr>
              </a:solidFill>
              <a:prstDash val="dash"/>
            </a:ln>
            <a:effectLst/>
          </p:spPr>
        </p:cxnSp>
        <p:cxnSp>
          <p:nvCxnSpPr>
            <p:cNvPr id="75" name="Straight Connector 74"/>
            <p:cNvCxnSpPr/>
            <p:nvPr/>
          </p:nvCxnSpPr>
          <p:spPr>
            <a:xfrm>
              <a:off x="754380" y="2843735"/>
              <a:ext cx="1245870" cy="1263410"/>
            </a:xfrm>
            <a:prstGeom prst="line">
              <a:avLst/>
            </a:prstGeom>
            <a:noFill/>
            <a:ln w="9525" cap="flat" cmpd="sng" algn="ctr">
              <a:solidFill>
                <a:srgbClr val="4F81BD">
                  <a:shade val="95000"/>
                  <a:satMod val="105000"/>
                </a:srgbClr>
              </a:solidFill>
              <a:prstDash val="dash"/>
            </a:ln>
            <a:effectLst/>
          </p:spPr>
        </p:cxnSp>
        <p:grpSp>
          <p:nvGrpSpPr>
            <p:cNvPr id="4" name="Group 47"/>
            <p:cNvGrpSpPr/>
            <p:nvPr/>
          </p:nvGrpSpPr>
          <p:grpSpPr>
            <a:xfrm>
              <a:off x="1806875" y="2743200"/>
              <a:ext cx="2041016" cy="981492"/>
              <a:chOff x="5735638" y="5089064"/>
              <a:chExt cx="2456180" cy="981492"/>
            </a:xfrm>
            <a:scene3d>
              <a:camera prst="orthographicFront">
                <a:rot lat="1200000" lon="19200000" rev="0"/>
              </a:camera>
              <a:lightRig rig="threePt" dir="t"/>
            </a:scene3d>
          </p:grpSpPr>
          <p:sp>
            <p:nvSpPr>
              <p:cNvPr id="49" name="Freeform 48"/>
              <p:cNvSpPr/>
              <p:nvPr/>
            </p:nvSpPr>
            <p:spPr>
              <a:xfrm>
                <a:off x="5735638" y="5171424"/>
                <a:ext cx="1213215" cy="899132"/>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92216 w 920287"/>
                  <a:gd name="connsiteY6" fmla="*/ 351228 h 357750"/>
                  <a:gd name="connsiteX7" fmla="*/ 196034 w 920287"/>
                  <a:gd name="connsiteY7" fmla="*/ 294666 h 357750"/>
                  <a:gd name="connsiteX8" fmla="*/ 229413 w 920287"/>
                  <a:gd name="connsiteY8" fmla="*/ 268589 h 357750"/>
                  <a:gd name="connsiteX9" fmla="*/ 286466 w 920287"/>
                  <a:gd name="connsiteY9" fmla="*/ 293361 h 357750"/>
                  <a:gd name="connsiteX10" fmla="*/ 310545 w 920287"/>
                  <a:gd name="connsiteY10" fmla="*/ 234104 h 357750"/>
                  <a:gd name="connsiteX11" fmla="*/ 372975 w 920287"/>
                  <a:gd name="connsiteY11" fmla="*/ 237109 h 357750"/>
                  <a:gd name="connsiteX12" fmla="*/ 400810 w 920287"/>
                  <a:gd name="connsiteY12" fmla="*/ 174440 h 357750"/>
                  <a:gd name="connsiteX13" fmla="*/ 445836 w 920287"/>
                  <a:gd name="connsiteY13" fmla="*/ 76088 h 357750"/>
                  <a:gd name="connsiteX14" fmla="*/ 511132 w 920287"/>
                  <a:gd name="connsiteY14" fmla="*/ 110269 h 357750"/>
                  <a:gd name="connsiteX15" fmla="*/ 612291 w 920287"/>
                  <a:gd name="connsiteY15" fmla="*/ 171799 h 357750"/>
                  <a:gd name="connsiteX16" fmla="*/ 633930 w 920287"/>
                  <a:gd name="connsiteY16" fmla="*/ 125968 h 357750"/>
                  <a:gd name="connsiteX17" fmla="*/ 646066 w 920287"/>
                  <a:gd name="connsiteY17" fmla="*/ 68591 h 357750"/>
                  <a:gd name="connsiteX18" fmla="*/ 718277 w 920287"/>
                  <a:gd name="connsiteY18" fmla="*/ 71780 h 357750"/>
                  <a:gd name="connsiteX19" fmla="*/ 748496 w 920287"/>
                  <a:gd name="connsiteY19" fmla="*/ 26734 h 357750"/>
                  <a:gd name="connsiteX20" fmla="*/ 823854 w 920287"/>
                  <a:gd name="connsiteY20" fmla="*/ 45436 h 357750"/>
                  <a:gd name="connsiteX21" fmla="*/ 863062 w 920287"/>
                  <a:gd name="connsiteY21" fmla="*/ 2917 h 357750"/>
                  <a:gd name="connsiteX22" fmla="*/ 920287 w 920287"/>
                  <a:gd name="connsiteY2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86466 w 920287"/>
                  <a:gd name="connsiteY10" fmla="*/ 293361 h 357750"/>
                  <a:gd name="connsiteX11" fmla="*/ 310545 w 920287"/>
                  <a:gd name="connsiteY11" fmla="*/ 234104 h 357750"/>
                  <a:gd name="connsiteX12" fmla="*/ 372975 w 920287"/>
                  <a:gd name="connsiteY12" fmla="*/ 237109 h 357750"/>
                  <a:gd name="connsiteX13" fmla="*/ 400810 w 920287"/>
                  <a:gd name="connsiteY13" fmla="*/ 174440 h 357750"/>
                  <a:gd name="connsiteX14" fmla="*/ 445836 w 920287"/>
                  <a:gd name="connsiteY14" fmla="*/ 76088 h 357750"/>
                  <a:gd name="connsiteX15" fmla="*/ 511132 w 920287"/>
                  <a:gd name="connsiteY15" fmla="*/ 110269 h 357750"/>
                  <a:gd name="connsiteX16" fmla="*/ 612291 w 920287"/>
                  <a:gd name="connsiteY16" fmla="*/ 171799 h 357750"/>
                  <a:gd name="connsiteX17" fmla="*/ 633930 w 920287"/>
                  <a:gd name="connsiteY17" fmla="*/ 125968 h 357750"/>
                  <a:gd name="connsiteX18" fmla="*/ 646066 w 920287"/>
                  <a:gd name="connsiteY18" fmla="*/ 68591 h 357750"/>
                  <a:gd name="connsiteX19" fmla="*/ 718277 w 920287"/>
                  <a:gd name="connsiteY19" fmla="*/ 71780 h 357750"/>
                  <a:gd name="connsiteX20" fmla="*/ 748496 w 920287"/>
                  <a:gd name="connsiteY20" fmla="*/ 26734 h 357750"/>
                  <a:gd name="connsiteX21" fmla="*/ 823854 w 920287"/>
                  <a:gd name="connsiteY21" fmla="*/ 45436 h 357750"/>
                  <a:gd name="connsiteX22" fmla="*/ 863062 w 920287"/>
                  <a:gd name="connsiteY22" fmla="*/ 2917 h 357750"/>
                  <a:gd name="connsiteX23" fmla="*/ 920287 w 920287"/>
                  <a:gd name="connsiteY2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10545 w 920287"/>
                  <a:gd name="connsiteY12" fmla="*/ 234104 h 357750"/>
                  <a:gd name="connsiteX13" fmla="*/ 372975 w 920287"/>
                  <a:gd name="connsiteY13" fmla="*/ 237109 h 357750"/>
                  <a:gd name="connsiteX14" fmla="*/ 400810 w 920287"/>
                  <a:gd name="connsiteY14" fmla="*/ 174440 h 357750"/>
                  <a:gd name="connsiteX15" fmla="*/ 445836 w 920287"/>
                  <a:gd name="connsiteY15" fmla="*/ 76088 h 357750"/>
                  <a:gd name="connsiteX16" fmla="*/ 511132 w 920287"/>
                  <a:gd name="connsiteY16" fmla="*/ 110269 h 357750"/>
                  <a:gd name="connsiteX17" fmla="*/ 612291 w 920287"/>
                  <a:gd name="connsiteY17" fmla="*/ 171799 h 357750"/>
                  <a:gd name="connsiteX18" fmla="*/ 633930 w 920287"/>
                  <a:gd name="connsiteY18" fmla="*/ 125968 h 357750"/>
                  <a:gd name="connsiteX19" fmla="*/ 646066 w 920287"/>
                  <a:gd name="connsiteY19" fmla="*/ 68591 h 357750"/>
                  <a:gd name="connsiteX20" fmla="*/ 718277 w 920287"/>
                  <a:gd name="connsiteY20" fmla="*/ 71780 h 357750"/>
                  <a:gd name="connsiteX21" fmla="*/ 748496 w 920287"/>
                  <a:gd name="connsiteY21" fmla="*/ 26734 h 357750"/>
                  <a:gd name="connsiteX22" fmla="*/ 823854 w 920287"/>
                  <a:gd name="connsiteY22" fmla="*/ 45436 h 357750"/>
                  <a:gd name="connsiteX23" fmla="*/ 863062 w 920287"/>
                  <a:gd name="connsiteY23" fmla="*/ 2917 h 357750"/>
                  <a:gd name="connsiteX24" fmla="*/ 920287 w 920287"/>
                  <a:gd name="connsiteY24"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72975 w 920287"/>
                  <a:gd name="connsiteY14" fmla="*/ 237109 h 357750"/>
                  <a:gd name="connsiteX15" fmla="*/ 400810 w 920287"/>
                  <a:gd name="connsiteY15" fmla="*/ 174440 h 357750"/>
                  <a:gd name="connsiteX16" fmla="*/ 445836 w 920287"/>
                  <a:gd name="connsiteY16" fmla="*/ 76088 h 357750"/>
                  <a:gd name="connsiteX17" fmla="*/ 511132 w 920287"/>
                  <a:gd name="connsiteY17" fmla="*/ 110269 h 357750"/>
                  <a:gd name="connsiteX18" fmla="*/ 612291 w 920287"/>
                  <a:gd name="connsiteY18" fmla="*/ 171799 h 357750"/>
                  <a:gd name="connsiteX19" fmla="*/ 633930 w 920287"/>
                  <a:gd name="connsiteY19" fmla="*/ 125968 h 357750"/>
                  <a:gd name="connsiteX20" fmla="*/ 646066 w 920287"/>
                  <a:gd name="connsiteY20" fmla="*/ 68591 h 357750"/>
                  <a:gd name="connsiteX21" fmla="*/ 718277 w 920287"/>
                  <a:gd name="connsiteY21" fmla="*/ 71780 h 357750"/>
                  <a:gd name="connsiteX22" fmla="*/ 748496 w 920287"/>
                  <a:gd name="connsiteY22" fmla="*/ 26734 h 357750"/>
                  <a:gd name="connsiteX23" fmla="*/ 823854 w 920287"/>
                  <a:gd name="connsiteY23" fmla="*/ 45436 h 357750"/>
                  <a:gd name="connsiteX24" fmla="*/ 863062 w 920287"/>
                  <a:gd name="connsiteY24" fmla="*/ 2917 h 357750"/>
                  <a:gd name="connsiteX25" fmla="*/ 920287 w 920287"/>
                  <a:gd name="connsiteY25"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72975 w 920287"/>
                  <a:gd name="connsiteY14" fmla="*/ 237109 h 357750"/>
                  <a:gd name="connsiteX15" fmla="*/ 385345 w 920287"/>
                  <a:gd name="connsiteY15" fmla="*/ 201884 h 357750"/>
                  <a:gd name="connsiteX16" fmla="*/ 400810 w 920287"/>
                  <a:gd name="connsiteY16" fmla="*/ 174440 h 357750"/>
                  <a:gd name="connsiteX17" fmla="*/ 445836 w 920287"/>
                  <a:gd name="connsiteY17" fmla="*/ 76088 h 357750"/>
                  <a:gd name="connsiteX18" fmla="*/ 511132 w 920287"/>
                  <a:gd name="connsiteY18" fmla="*/ 110269 h 357750"/>
                  <a:gd name="connsiteX19" fmla="*/ 612291 w 920287"/>
                  <a:gd name="connsiteY19" fmla="*/ 171799 h 357750"/>
                  <a:gd name="connsiteX20" fmla="*/ 633930 w 920287"/>
                  <a:gd name="connsiteY20" fmla="*/ 125968 h 357750"/>
                  <a:gd name="connsiteX21" fmla="*/ 646066 w 920287"/>
                  <a:gd name="connsiteY21" fmla="*/ 68591 h 357750"/>
                  <a:gd name="connsiteX22" fmla="*/ 718277 w 920287"/>
                  <a:gd name="connsiteY22" fmla="*/ 71780 h 357750"/>
                  <a:gd name="connsiteX23" fmla="*/ 748496 w 920287"/>
                  <a:gd name="connsiteY23" fmla="*/ 26734 h 357750"/>
                  <a:gd name="connsiteX24" fmla="*/ 823854 w 920287"/>
                  <a:gd name="connsiteY24" fmla="*/ 45436 h 357750"/>
                  <a:gd name="connsiteX25" fmla="*/ 863062 w 920287"/>
                  <a:gd name="connsiteY25" fmla="*/ 2917 h 357750"/>
                  <a:gd name="connsiteX26" fmla="*/ 920287 w 920287"/>
                  <a:gd name="connsiteY26"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45836 w 920287"/>
                  <a:gd name="connsiteY18" fmla="*/ 76088 h 357750"/>
                  <a:gd name="connsiteX19" fmla="*/ 511132 w 920287"/>
                  <a:gd name="connsiteY19" fmla="*/ 110269 h 357750"/>
                  <a:gd name="connsiteX20" fmla="*/ 612291 w 920287"/>
                  <a:gd name="connsiteY20" fmla="*/ 171799 h 357750"/>
                  <a:gd name="connsiteX21" fmla="*/ 633930 w 920287"/>
                  <a:gd name="connsiteY21" fmla="*/ 125968 h 357750"/>
                  <a:gd name="connsiteX22" fmla="*/ 646066 w 920287"/>
                  <a:gd name="connsiteY22" fmla="*/ 68591 h 357750"/>
                  <a:gd name="connsiteX23" fmla="*/ 718277 w 920287"/>
                  <a:gd name="connsiteY23" fmla="*/ 71780 h 357750"/>
                  <a:gd name="connsiteX24" fmla="*/ 748496 w 920287"/>
                  <a:gd name="connsiteY24" fmla="*/ 26734 h 357750"/>
                  <a:gd name="connsiteX25" fmla="*/ 823854 w 920287"/>
                  <a:gd name="connsiteY25" fmla="*/ 45436 h 357750"/>
                  <a:gd name="connsiteX26" fmla="*/ 863062 w 920287"/>
                  <a:gd name="connsiteY26" fmla="*/ 2917 h 357750"/>
                  <a:gd name="connsiteX27" fmla="*/ 920287 w 920287"/>
                  <a:gd name="connsiteY27"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45836 w 920287"/>
                  <a:gd name="connsiteY19" fmla="*/ 76088 h 357750"/>
                  <a:gd name="connsiteX20" fmla="*/ 511132 w 920287"/>
                  <a:gd name="connsiteY20" fmla="*/ 110269 h 357750"/>
                  <a:gd name="connsiteX21" fmla="*/ 612291 w 920287"/>
                  <a:gd name="connsiteY21" fmla="*/ 171799 h 357750"/>
                  <a:gd name="connsiteX22" fmla="*/ 633930 w 920287"/>
                  <a:gd name="connsiteY22" fmla="*/ 125968 h 357750"/>
                  <a:gd name="connsiteX23" fmla="*/ 646066 w 920287"/>
                  <a:gd name="connsiteY23" fmla="*/ 68591 h 357750"/>
                  <a:gd name="connsiteX24" fmla="*/ 718277 w 920287"/>
                  <a:gd name="connsiteY24" fmla="*/ 71780 h 357750"/>
                  <a:gd name="connsiteX25" fmla="*/ 748496 w 920287"/>
                  <a:gd name="connsiteY25" fmla="*/ 26734 h 357750"/>
                  <a:gd name="connsiteX26" fmla="*/ 823854 w 920287"/>
                  <a:gd name="connsiteY26" fmla="*/ 45436 h 357750"/>
                  <a:gd name="connsiteX27" fmla="*/ 863062 w 920287"/>
                  <a:gd name="connsiteY27" fmla="*/ 2917 h 357750"/>
                  <a:gd name="connsiteX28" fmla="*/ 920287 w 920287"/>
                  <a:gd name="connsiteY28"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23277 w 920287"/>
                  <a:gd name="connsiteY19" fmla="*/ 115060 h 357750"/>
                  <a:gd name="connsiteX20" fmla="*/ 445836 w 920287"/>
                  <a:gd name="connsiteY20" fmla="*/ 76088 h 357750"/>
                  <a:gd name="connsiteX21" fmla="*/ 511132 w 920287"/>
                  <a:gd name="connsiteY21" fmla="*/ 110269 h 357750"/>
                  <a:gd name="connsiteX22" fmla="*/ 612291 w 920287"/>
                  <a:gd name="connsiteY22" fmla="*/ 171799 h 357750"/>
                  <a:gd name="connsiteX23" fmla="*/ 633930 w 920287"/>
                  <a:gd name="connsiteY23" fmla="*/ 125968 h 357750"/>
                  <a:gd name="connsiteX24" fmla="*/ 646066 w 920287"/>
                  <a:gd name="connsiteY24" fmla="*/ 68591 h 357750"/>
                  <a:gd name="connsiteX25" fmla="*/ 718277 w 920287"/>
                  <a:gd name="connsiteY25" fmla="*/ 71780 h 357750"/>
                  <a:gd name="connsiteX26" fmla="*/ 748496 w 920287"/>
                  <a:gd name="connsiteY26" fmla="*/ 26734 h 357750"/>
                  <a:gd name="connsiteX27" fmla="*/ 823854 w 920287"/>
                  <a:gd name="connsiteY27" fmla="*/ 45436 h 357750"/>
                  <a:gd name="connsiteX28" fmla="*/ 863062 w 920287"/>
                  <a:gd name="connsiteY28" fmla="*/ 2917 h 357750"/>
                  <a:gd name="connsiteX29" fmla="*/ 920287 w 920287"/>
                  <a:gd name="connsiteY29"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23277 w 920287"/>
                  <a:gd name="connsiteY19" fmla="*/ 115060 h 357750"/>
                  <a:gd name="connsiteX20" fmla="*/ 435921 w 920287"/>
                  <a:gd name="connsiteY20" fmla="*/ 86815 h 357750"/>
                  <a:gd name="connsiteX21" fmla="*/ 445836 w 920287"/>
                  <a:gd name="connsiteY21" fmla="*/ 76088 h 357750"/>
                  <a:gd name="connsiteX22" fmla="*/ 511132 w 920287"/>
                  <a:gd name="connsiteY22" fmla="*/ 110269 h 357750"/>
                  <a:gd name="connsiteX23" fmla="*/ 612291 w 920287"/>
                  <a:gd name="connsiteY23" fmla="*/ 171799 h 357750"/>
                  <a:gd name="connsiteX24" fmla="*/ 633930 w 920287"/>
                  <a:gd name="connsiteY24" fmla="*/ 125968 h 357750"/>
                  <a:gd name="connsiteX25" fmla="*/ 646066 w 920287"/>
                  <a:gd name="connsiteY25" fmla="*/ 68591 h 357750"/>
                  <a:gd name="connsiteX26" fmla="*/ 718277 w 920287"/>
                  <a:gd name="connsiteY26" fmla="*/ 71780 h 357750"/>
                  <a:gd name="connsiteX27" fmla="*/ 748496 w 920287"/>
                  <a:gd name="connsiteY27" fmla="*/ 26734 h 357750"/>
                  <a:gd name="connsiteX28" fmla="*/ 823854 w 920287"/>
                  <a:gd name="connsiteY28" fmla="*/ 45436 h 357750"/>
                  <a:gd name="connsiteX29" fmla="*/ 863062 w 920287"/>
                  <a:gd name="connsiteY29" fmla="*/ 2917 h 357750"/>
                  <a:gd name="connsiteX30" fmla="*/ 920287 w 920287"/>
                  <a:gd name="connsiteY30"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511132 w 920287"/>
                  <a:gd name="connsiteY23" fmla="*/ 110269 h 357750"/>
                  <a:gd name="connsiteX24" fmla="*/ 612291 w 920287"/>
                  <a:gd name="connsiteY24" fmla="*/ 171799 h 357750"/>
                  <a:gd name="connsiteX25" fmla="*/ 633930 w 920287"/>
                  <a:gd name="connsiteY25" fmla="*/ 125968 h 357750"/>
                  <a:gd name="connsiteX26" fmla="*/ 646066 w 920287"/>
                  <a:gd name="connsiteY26" fmla="*/ 68591 h 357750"/>
                  <a:gd name="connsiteX27" fmla="*/ 718277 w 920287"/>
                  <a:gd name="connsiteY27" fmla="*/ 71780 h 357750"/>
                  <a:gd name="connsiteX28" fmla="*/ 748496 w 920287"/>
                  <a:gd name="connsiteY28" fmla="*/ 26734 h 357750"/>
                  <a:gd name="connsiteX29" fmla="*/ 823854 w 920287"/>
                  <a:gd name="connsiteY29" fmla="*/ 45436 h 357750"/>
                  <a:gd name="connsiteX30" fmla="*/ 863062 w 920287"/>
                  <a:gd name="connsiteY30" fmla="*/ 2917 h 357750"/>
                  <a:gd name="connsiteX31" fmla="*/ 920287 w 920287"/>
                  <a:gd name="connsiteY3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612291 w 920287"/>
                  <a:gd name="connsiteY25" fmla="*/ 171799 h 357750"/>
                  <a:gd name="connsiteX26" fmla="*/ 633930 w 920287"/>
                  <a:gd name="connsiteY26" fmla="*/ 125968 h 357750"/>
                  <a:gd name="connsiteX27" fmla="*/ 646066 w 920287"/>
                  <a:gd name="connsiteY27" fmla="*/ 68591 h 357750"/>
                  <a:gd name="connsiteX28" fmla="*/ 718277 w 920287"/>
                  <a:gd name="connsiteY28" fmla="*/ 71780 h 357750"/>
                  <a:gd name="connsiteX29" fmla="*/ 748496 w 920287"/>
                  <a:gd name="connsiteY29" fmla="*/ 26734 h 357750"/>
                  <a:gd name="connsiteX30" fmla="*/ 823854 w 920287"/>
                  <a:gd name="connsiteY30" fmla="*/ 45436 h 357750"/>
                  <a:gd name="connsiteX31" fmla="*/ 863062 w 920287"/>
                  <a:gd name="connsiteY31" fmla="*/ 2917 h 357750"/>
                  <a:gd name="connsiteX32" fmla="*/ 920287 w 920287"/>
                  <a:gd name="connsiteY3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612291 w 920287"/>
                  <a:gd name="connsiteY26" fmla="*/ 171799 h 357750"/>
                  <a:gd name="connsiteX27" fmla="*/ 633930 w 920287"/>
                  <a:gd name="connsiteY27" fmla="*/ 125968 h 357750"/>
                  <a:gd name="connsiteX28" fmla="*/ 646066 w 920287"/>
                  <a:gd name="connsiteY28" fmla="*/ 68591 h 357750"/>
                  <a:gd name="connsiteX29" fmla="*/ 718277 w 920287"/>
                  <a:gd name="connsiteY29" fmla="*/ 71780 h 357750"/>
                  <a:gd name="connsiteX30" fmla="*/ 748496 w 920287"/>
                  <a:gd name="connsiteY30" fmla="*/ 26734 h 357750"/>
                  <a:gd name="connsiteX31" fmla="*/ 823854 w 920287"/>
                  <a:gd name="connsiteY31" fmla="*/ 45436 h 357750"/>
                  <a:gd name="connsiteX32" fmla="*/ 863062 w 920287"/>
                  <a:gd name="connsiteY32" fmla="*/ 2917 h 357750"/>
                  <a:gd name="connsiteX33" fmla="*/ 920287 w 920287"/>
                  <a:gd name="connsiteY3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33930 w 920287"/>
                  <a:gd name="connsiteY28" fmla="*/ 125968 h 357750"/>
                  <a:gd name="connsiteX29" fmla="*/ 646066 w 920287"/>
                  <a:gd name="connsiteY29" fmla="*/ 68591 h 357750"/>
                  <a:gd name="connsiteX30" fmla="*/ 718277 w 920287"/>
                  <a:gd name="connsiteY30" fmla="*/ 71780 h 357750"/>
                  <a:gd name="connsiteX31" fmla="*/ 748496 w 920287"/>
                  <a:gd name="connsiteY31" fmla="*/ 26734 h 357750"/>
                  <a:gd name="connsiteX32" fmla="*/ 823854 w 920287"/>
                  <a:gd name="connsiteY32" fmla="*/ 45436 h 357750"/>
                  <a:gd name="connsiteX33" fmla="*/ 863062 w 920287"/>
                  <a:gd name="connsiteY33" fmla="*/ 2917 h 357750"/>
                  <a:gd name="connsiteX34" fmla="*/ 920287 w 920287"/>
                  <a:gd name="connsiteY34"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46066 w 920287"/>
                  <a:gd name="connsiteY30" fmla="*/ 68591 h 357750"/>
                  <a:gd name="connsiteX31" fmla="*/ 718277 w 920287"/>
                  <a:gd name="connsiteY31" fmla="*/ 71780 h 357750"/>
                  <a:gd name="connsiteX32" fmla="*/ 748496 w 920287"/>
                  <a:gd name="connsiteY32" fmla="*/ 26734 h 357750"/>
                  <a:gd name="connsiteX33" fmla="*/ 823854 w 920287"/>
                  <a:gd name="connsiteY33" fmla="*/ 45436 h 357750"/>
                  <a:gd name="connsiteX34" fmla="*/ 863062 w 920287"/>
                  <a:gd name="connsiteY34" fmla="*/ 2917 h 357750"/>
                  <a:gd name="connsiteX35" fmla="*/ 920287 w 920287"/>
                  <a:gd name="connsiteY35"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46066 w 920287"/>
                  <a:gd name="connsiteY31" fmla="*/ 68591 h 357750"/>
                  <a:gd name="connsiteX32" fmla="*/ 718277 w 920287"/>
                  <a:gd name="connsiteY32" fmla="*/ 71780 h 357750"/>
                  <a:gd name="connsiteX33" fmla="*/ 748496 w 920287"/>
                  <a:gd name="connsiteY33" fmla="*/ 26734 h 357750"/>
                  <a:gd name="connsiteX34" fmla="*/ 823854 w 920287"/>
                  <a:gd name="connsiteY34" fmla="*/ 45436 h 357750"/>
                  <a:gd name="connsiteX35" fmla="*/ 863062 w 920287"/>
                  <a:gd name="connsiteY35" fmla="*/ 2917 h 357750"/>
                  <a:gd name="connsiteX36" fmla="*/ 920287 w 920287"/>
                  <a:gd name="connsiteY36"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718277 w 920287"/>
                  <a:gd name="connsiteY33" fmla="*/ 71780 h 357750"/>
                  <a:gd name="connsiteX34" fmla="*/ 748496 w 920287"/>
                  <a:gd name="connsiteY34" fmla="*/ 26734 h 357750"/>
                  <a:gd name="connsiteX35" fmla="*/ 823854 w 920287"/>
                  <a:gd name="connsiteY35" fmla="*/ 45436 h 357750"/>
                  <a:gd name="connsiteX36" fmla="*/ 863062 w 920287"/>
                  <a:gd name="connsiteY36" fmla="*/ 2917 h 357750"/>
                  <a:gd name="connsiteX37" fmla="*/ 920287 w 920287"/>
                  <a:gd name="connsiteY37"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48496 w 920287"/>
                  <a:gd name="connsiteY35" fmla="*/ 26734 h 357750"/>
                  <a:gd name="connsiteX36" fmla="*/ 823854 w 920287"/>
                  <a:gd name="connsiteY36" fmla="*/ 45436 h 357750"/>
                  <a:gd name="connsiteX37" fmla="*/ 863062 w 920287"/>
                  <a:gd name="connsiteY37" fmla="*/ 2917 h 357750"/>
                  <a:gd name="connsiteX38" fmla="*/ 920287 w 920287"/>
                  <a:gd name="connsiteY38"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48496 w 920287"/>
                  <a:gd name="connsiteY36" fmla="*/ 26734 h 357750"/>
                  <a:gd name="connsiteX37" fmla="*/ 823854 w 920287"/>
                  <a:gd name="connsiteY37" fmla="*/ 45436 h 357750"/>
                  <a:gd name="connsiteX38" fmla="*/ 863062 w 920287"/>
                  <a:gd name="connsiteY38" fmla="*/ 2917 h 357750"/>
                  <a:gd name="connsiteX39" fmla="*/ 920287 w 920287"/>
                  <a:gd name="connsiteY39"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823854 w 920287"/>
                  <a:gd name="connsiteY38" fmla="*/ 45436 h 357750"/>
                  <a:gd name="connsiteX39" fmla="*/ 863062 w 920287"/>
                  <a:gd name="connsiteY39" fmla="*/ 2917 h 357750"/>
                  <a:gd name="connsiteX40" fmla="*/ 920287 w 920287"/>
                  <a:gd name="connsiteY40"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23854 w 920287"/>
                  <a:gd name="connsiteY39" fmla="*/ 45436 h 357750"/>
                  <a:gd name="connsiteX40" fmla="*/ 863062 w 920287"/>
                  <a:gd name="connsiteY40" fmla="*/ 2917 h 357750"/>
                  <a:gd name="connsiteX41" fmla="*/ 920287 w 920287"/>
                  <a:gd name="connsiteY4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63062 w 920287"/>
                  <a:gd name="connsiteY41" fmla="*/ 2917 h 357750"/>
                  <a:gd name="connsiteX42" fmla="*/ 920287 w 920287"/>
                  <a:gd name="connsiteY4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35114 w 920287"/>
                  <a:gd name="connsiteY41" fmla="*/ 28235 h 357750"/>
                  <a:gd name="connsiteX42" fmla="*/ 863062 w 920287"/>
                  <a:gd name="connsiteY42" fmla="*/ 2917 h 357750"/>
                  <a:gd name="connsiteX43" fmla="*/ 920287 w 920287"/>
                  <a:gd name="connsiteY4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35114 w 920287"/>
                  <a:gd name="connsiteY41" fmla="*/ 28235 h 357750"/>
                  <a:gd name="connsiteX42" fmla="*/ 851370 w 920287"/>
                  <a:gd name="connsiteY42" fmla="*/ 9406 h 357750"/>
                  <a:gd name="connsiteX43" fmla="*/ 863062 w 920287"/>
                  <a:gd name="connsiteY43" fmla="*/ 2917 h 357750"/>
                  <a:gd name="connsiteX44" fmla="*/ 920287 w 920287"/>
                  <a:gd name="connsiteY44" fmla="*/ 933 h 357750"/>
                  <a:gd name="connsiteX0" fmla="*/ 0 w 920287"/>
                  <a:gd name="connsiteY0" fmla="*/ 356817 h 356817"/>
                  <a:gd name="connsiteX1" fmla="*/ 25458 w 920287"/>
                  <a:gd name="connsiteY1" fmla="*/ 292740 h 356817"/>
                  <a:gd name="connsiteX2" fmla="*/ 55001 w 920287"/>
                  <a:gd name="connsiteY2" fmla="*/ 246264 h 356817"/>
                  <a:gd name="connsiteX3" fmla="*/ 80079 w 920287"/>
                  <a:gd name="connsiteY3" fmla="*/ 276269 h 356817"/>
                  <a:gd name="connsiteX4" fmla="*/ 118896 w 920287"/>
                  <a:gd name="connsiteY4" fmla="*/ 317039 h 356817"/>
                  <a:gd name="connsiteX5" fmla="*/ 145946 w 920287"/>
                  <a:gd name="connsiteY5" fmla="*/ 305399 h 356817"/>
                  <a:gd name="connsiteX6" fmla="*/ 166781 w 920287"/>
                  <a:gd name="connsiteY6" fmla="*/ 331711 h 356817"/>
                  <a:gd name="connsiteX7" fmla="*/ 192216 w 920287"/>
                  <a:gd name="connsiteY7" fmla="*/ 350295 h 356817"/>
                  <a:gd name="connsiteX8" fmla="*/ 196034 w 920287"/>
                  <a:gd name="connsiteY8" fmla="*/ 293733 h 356817"/>
                  <a:gd name="connsiteX9" fmla="*/ 229413 w 920287"/>
                  <a:gd name="connsiteY9" fmla="*/ 267656 h 356817"/>
                  <a:gd name="connsiteX10" fmla="*/ 264322 w 920287"/>
                  <a:gd name="connsiteY10" fmla="*/ 277315 h 356817"/>
                  <a:gd name="connsiteX11" fmla="*/ 286466 w 920287"/>
                  <a:gd name="connsiteY11" fmla="*/ 292428 h 356817"/>
                  <a:gd name="connsiteX12" fmla="*/ 302254 w 920287"/>
                  <a:gd name="connsiteY12" fmla="*/ 255347 h 356817"/>
                  <a:gd name="connsiteX13" fmla="*/ 310545 w 920287"/>
                  <a:gd name="connsiteY13" fmla="*/ 233171 h 356817"/>
                  <a:gd name="connsiteX14" fmla="*/ 340186 w 920287"/>
                  <a:gd name="connsiteY14" fmla="*/ 233380 h 356817"/>
                  <a:gd name="connsiteX15" fmla="*/ 372975 w 920287"/>
                  <a:gd name="connsiteY15" fmla="*/ 236176 h 356817"/>
                  <a:gd name="connsiteX16" fmla="*/ 385345 w 920287"/>
                  <a:gd name="connsiteY16" fmla="*/ 200951 h 356817"/>
                  <a:gd name="connsiteX17" fmla="*/ 400810 w 920287"/>
                  <a:gd name="connsiteY17" fmla="*/ 173507 h 356817"/>
                  <a:gd name="connsiteX18" fmla="*/ 405213 w 920287"/>
                  <a:gd name="connsiteY18" fmla="*/ 154924 h 356817"/>
                  <a:gd name="connsiteX19" fmla="*/ 414245 w 920287"/>
                  <a:gd name="connsiteY19" fmla="*/ 132956 h 356817"/>
                  <a:gd name="connsiteX20" fmla="*/ 423277 w 920287"/>
                  <a:gd name="connsiteY20" fmla="*/ 114127 h 356817"/>
                  <a:gd name="connsiteX21" fmla="*/ 435921 w 920287"/>
                  <a:gd name="connsiteY21" fmla="*/ 85882 h 356817"/>
                  <a:gd name="connsiteX22" fmla="*/ 445836 w 920287"/>
                  <a:gd name="connsiteY22" fmla="*/ 75155 h 356817"/>
                  <a:gd name="connsiteX23" fmla="*/ 468434 w 920287"/>
                  <a:gd name="connsiteY23" fmla="*/ 89021 h 356817"/>
                  <a:gd name="connsiteX24" fmla="*/ 511132 w 920287"/>
                  <a:gd name="connsiteY24" fmla="*/ 109336 h 356817"/>
                  <a:gd name="connsiteX25" fmla="*/ 531655 w 920287"/>
                  <a:gd name="connsiteY25" fmla="*/ 125634 h 356817"/>
                  <a:gd name="connsiteX26" fmla="*/ 569587 w 920287"/>
                  <a:gd name="connsiteY26" fmla="*/ 149694 h 356817"/>
                  <a:gd name="connsiteX27" fmla="*/ 612291 w 920287"/>
                  <a:gd name="connsiteY27" fmla="*/ 170866 h 356817"/>
                  <a:gd name="connsiteX28" fmla="*/ 621970 w 920287"/>
                  <a:gd name="connsiteY28" fmla="*/ 147601 h 356817"/>
                  <a:gd name="connsiteX29" fmla="*/ 633930 w 920287"/>
                  <a:gd name="connsiteY29" fmla="*/ 125035 h 356817"/>
                  <a:gd name="connsiteX30" fmla="*/ 634614 w 920287"/>
                  <a:gd name="connsiteY30" fmla="*/ 107850 h 356817"/>
                  <a:gd name="connsiteX31" fmla="*/ 636420 w 920287"/>
                  <a:gd name="connsiteY31" fmla="*/ 82745 h 356817"/>
                  <a:gd name="connsiteX32" fmla="*/ 646066 w 920287"/>
                  <a:gd name="connsiteY32" fmla="*/ 67658 h 356817"/>
                  <a:gd name="connsiteX33" fmla="*/ 676159 w 920287"/>
                  <a:gd name="connsiteY33" fmla="*/ 68099 h 356817"/>
                  <a:gd name="connsiteX34" fmla="*/ 718277 w 920287"/>
                  <a:gd name="connsiteY34" fmla="*/ 70847 h 356817"/>
                  <a:gd name="connsiteX35" fmla="*/ 730348 w 920287"/>
                  <a:gd name="connsiteY35" fmla="*/ 52408 h 356817"/>
                  <a:gd name="connsiteX36" fmla="*/ 737573 w 920287"/>
                  <a:gd name="connsiteY36" fmla="*/ 32533 h 356817"/>
                  <a:gd name="connsiteX37" fmla="*/ 748496 w 920287"/>
                  <a:gd name="connsiteY37" fmla="*/ 25801 h 356817"/>
                  <a:gd name="connsiteX38" fmla="*/ 777312 w 920287"/>
                  <a:gd name="connsiteY38" fmla="*/ 32533 h 356817"/>
                  <a:gd name="connsiteX39" fmla="*/ 804407 w 920287"/>
                  <a:gd name="connsiteY39" fmla="*/ 42993 h 356817"/>
                  <a:gd name="connsiteX40" fmla="*/ 823854 w 920287"/>
                  <a:gd name="connsiteY40" fmla="*/ 44503 h 356817"/>
                  <a:gd name="connsiteX41" fmla="*/ 835114 w 920287"/>
                  <a:gd name="connsiteY41" fmla="*/ 27302 h 356817"/>
                  <a:gd name="connsiteX42" fmla="*/ 851370 w 920287"/>
                  <a:gd name="connsiteY42" fmla="*/ 8473 h 356817"/>
                  <a:gd name="connsiteX43" fmla="*/ 863062 w 920287"/>
                  <a:gd name="connsiteY43" fmla="*/ 1984 h 356817"/>
                  <a:gd name="connsiteX44" fmla="*/ 891109 w 920287"/>
                  <a:gd name="connsiteY44" fmla="*/ 1150 h 356817"/>
                  <a:gd name="connsiteX45" fmla="*/ 920287 w 920287"/>
                  <a:gd name="connsiteY45" fmla="*/ 0 h 356817"/>
                  <a:gd name="connsiteX0" fmla="*/ 0 w 920287"/>
                  <a:gd name="connsiteY0" fmla="*/ 356817 h 356817"/>
                  <a:gd name="connsiteX1" fmla="*/ 13246 w 920287"/>
                  <a:gd name="connsiteY1" fmla="*/ 322296 h 356817"/>
                  <a:gd name="connsiteX2" fmla="*/ 25458 w 920287"/>
                  <a:gd name="connsiteY2" fmla="*/ 292740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292740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309477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55001 w 920287"/>
                  <a:gd name="connsiteY4" fmla="*/ 246264 h 356817"/>
                  <a:gd name="connsiteX5" fmla="*/ 80079 w 920287"/>
                  <a:gd name="connsiteY5" fmla="*/ 276269 h 356817"/>
                  <a:gd name="connsiteX6" fmla="*/ 118896 w 920287"/>
                  <a:gd name="connsiteY6" fmla="*/ 317039 h 356817"/>
                  <a:gd name="connsiteX7" fmla="*/ 145946 w 920287"/>
                  <a:gd name="connsiteY7" fmla="*/ 305399 h 356817"/>
                  <a:gd name="connsiteX8" fmla="*/ 166781 w 920287"/>
                  <a:gd name="connsiteY8" fmla="*/ 331711 h 356817"/>
                  <a:gd name="connsiteX9" fmla="*/ 192216 w 920287"/>
                  <a:gd name="connsiteY9" fmla="*/ 350295 h 356817"/>
                  <a:gd name="connsiteX10" fmla="*/ 196034 w 920287"/>
                  <a:gd name="connsiteY10" fmla="*/ 293733 h 356817"/>
                  <a:gd name="connsiteX11" fmla="*/ 229413 w 920287"/>
                  <a:gd name="connsiteY11" fmla="*/ 267656 h 356817"/>
                  <a:gd name="connsiteX12" fmla="*/ 264322 w 920287"/>
                  <a:gd name="connsiteY12" fmla="*/ 277315 h 356817"/>
                  <a:gd name="connsiteX13" fmla="*/ 286466 w 920287"/>
                  <a:gd name="connsiteY13" fmla="*/ 292428 h 356817"/>
                  <a:gd name="connsiteX14" fmla="*/ 302254 w 920287"/>
                  <a:gd name="connsiteY14" fmla="*/ 255347 h 356817"/>
                  <a:gd name="connsiteX15" fmla="*/ 310545 w 920287"/>
                  <a:gd name="connsiteY15" fmla="*/ 233171 h 356817"/>
                  <a:gd name="connsiteX16" fmla="*/ 340186 w 920287"/>
                  <a:gd name="connsiteY16" fmla="*/ 233380 h 356817"/>
                  <a:gd name="connsiteX17" fmla="*/ 372975 w 920287"/>
                  <a:gd name="connsiteY17" fmla="*/ 236176 h 356817"/>
                  <a:gd name="connsiteX18" fmla="*/ 385345 w 920287"/>
                  <a:gd name="connsiteY18" fmla="*/ 200951 h 356817"/>
                  <a:gd name="connsiteX19" fmla="*/ 400810 w 920287"/>
                  <a:gd name="connsiteY19" fmla="*/ 173507 h 356817"/>
                  <a:gd name="connsiteX20" fmla="*/ 405213 w 920287"/>
                  <a:gd name="connsiteY20" fmla="*/ 154924 h 356817"/>
                  <a:gd name="connsiteX21" fmla="*/ 414245 w 920287"/>
                  <a:gd name="connsiteY21" fmla="*/ 132956 h 356817"/>
                  <a:gd name="connsiteX22" fmla="*/ 423277 w 920287"/>
                  <a:gd name="connsiteY22" fmla="*/ 114127 h 356817"/>
                  <a:gd name="connsiteX23" fmla="*/ 435921 w 920287"/>
                  <a:gd name="connsiteY23" fmla="*/ 85882 h 356817"/>
                  <a:gd name="connsiteX24" fmla="*/ 445836 w 920287"/>
                  <a:gd name="connsiteY24" fmla="*/ 75155 h 356817"/>
                  <a:gd name="connsiteX25" fmla="*/ 468434 w 920287"/>
                  <a:gd name="connsiteY25" fmla="*/ 89021 h 356817"/>
                  <a:gd name="connsiteX26" fmla="*/ 511132 w 920287"/>
                  <a:gd name="connsiteY26" fmla="*/ 109336 h 356817"/>
                  <a:gd name="connsiteX27" fmla="*/ 531655 w 920287"/>
                  <a:gd name="connsiteY27" fmla="*/ 125634 h 356817"/>
                  <a:gd name="connsiteX28" fmla="*/ 569587 w 920287"/>
                  <a:gd name="connsiteY28" fmla="*/ 149694 h 356817"/>
                  <a:gd name="connsiteX29" fmla="*/ 612291 w 920287"/>
                  <a:gd name="connsiteY29" fmla="*/ 170866 h 356817"/>
                  <a:gd name="connsiteX30" fmla="*/ 621970 w 920287"/>
                  <a:gd name="connsiteY30" fmla="*/ 147601 h 356817"/>
                  <a:gd name="connsiteX31" fmla="*/ 633930 w 920287"/>
                  <a:gd name="connsiteY31" fmla="*/ 125035 h 356817"/>
                  <a:gd name="connsiteX32" fmla="*/ 634614 w 920287"/>
                  <a:gd name="connsiteY32" fmla="*/ 107850 h 356817"/>
                  <a:gd name="connsiteX33" fmla="*/ 636420 w 920287"/>
                  <a:gd name="connsiteY33" fmla="*/ 82745 h 356817"/>
                  <a:gd name="connsiteX34" fmla="*/ 646066 w 920287"/>
                  <a:gd name="connsiteY34" fmla="*/ 67658 h 356817"/>
                  <a:gd name="connsiteX35" fmla="*/ 676159 w 920287"/>
                  <a:gd name="connsiteY35" fmla="*/ 68099 h 356817"/>
                  <a:gd name="connsiteX36" fmla="*/ 718277 w 920287"/>
                  <a:gd name="connsiteY36" fmla="*/ 70847 h 356817"/>
                  <a:gd name="connsiteX37" fmla="*/ 730348 w 920287"/>
                  <a:gd name="connsiteY37" fmla="*/ 52408 h 356817"/>
                  <a:gd name="connsiteX38" fmla="*/ 737573 w 920287"/>
                  <a:gd name="connsiteY38" fmla="*/ 32533 h 356817"/>
                  <a:gd name="connsiteX39" fmla="*/ 748496 w 920287"/>
                  <a:gd name="connsiteY39" fmla="*/ 25801 h 356817"/>
                  <a:gd name="connsiteX40" fmla="*/ 777312 w 920287"/>
                  <a:gd name="connsiteY40" fmla="*/ 32533 h 356817"/>
                  <a:gd name="connsiteX41" fmla="*/ 804407 w 920287"/>
                  <a:gd name="connsiteY41" fmla="*/ 42993 h 356817"/>
                  <a:gd name="connsiteX42" fmla="*/ 823854 w 920287"/>
                  <a:gd name="connsiteY42" fmla="*/ 44503 h 356817"/>
                  <a:gd name="connsiteX43" fmla="*/ 835114 w 920287"/>
                  <a:gd name="connsiteY43" fmla="*/ 27302 h 356817"/>
                  <a:gd name="connsiteX44" fmla="*/ 851370 w 920287"/>
                  <a:gd name="connsiteY44" fmla="*/ 8473 h 356817"/>
                  <a:gd name="connsiteX45" fmla="*/ 863062 w 920287"/>
                  <a:gd name="connsiteY45" fmla="*/ 1984 h 356817"/>
                  <a:gd name="connsiteX46" fmla="*/ 891109 w 920287"/>
                  <a:gd name="connsiteY46" fmla="*/ 1150 h 356817"/>
                  <a:gd name="connsiteX47" fmla="*/ 920287 w 920287"/>
                  <a:gd name="connsiteY47"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45760 w 920287"/>
                  <a:gd name="connsiteY4" fmla="*/ 25325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52985 w 920287"/>
                  <a:gd name="connsiteY4" fmla="*/ 27208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45760 w 920287"/>
                  <a:gd name="connsiteY4" fmla="*/ 27208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1309 w 920287"/>
                  <a:gd name="connsiteY3" fmla="*/ 282545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118896 w 920287"/>
                  <a:gd name="connsiteY8" fmla="*/ 317039 h 356817"/>
                  <a:gd name="connsiteX9" fmla="*/ 145946 w 920287"/>
                  <a:gd name="connsiteY9" fmla="*/ 305399 h 356817"/>
                  <a:gd name="connsiteX10" fmla="*/ 166781 w 920287"/>
                  <a:gd name="connsiteY10" fmla="*/ 331711 h 356817"/>
                  <a:gd name="connsiteX11" fmla="*/ 192216 w 920287"/>
                  <a:gd name="connsiteY11" fmla="*/ 350295 h 356817"/>
                  <a:gd name="connsiteX12" fmla="*/ 196034 w 920287"/>
                  <a:gd name="connsiteY12" fmla="*/ 293733 h 356817"/>
                  <a:gd name="connsiteX13" fmla="*/ 229413 w 920287"/>
                  <a:gd name="connsiteY13" fmla="*/ 267656 h 356817"/>
                  <a:gd name="connsiteX14" fmla="*/ 264322 w 920287"/>
                  <a:gd name="connsiteY14" fmla="*/ 277315 h 356817"/>
                  <a:gd name="connsiteX15" fmla="*/ 286466 w 920287"/>
                  <a:gd name="connsiteY15" fmla="*/ 292428 h 356817"/>
                  <a:gd name="connsiteX16" fmla="*/ 302254 w 920287"/>
                  <a:gd name="connsiteY16" fmla="*/ 255347 h 356817"/>
                  <a:gd name="connsiteX17" fmla="*/ 310545 w 920287"/>
                  <a:gd name="connsiteY17" fmla="*/ 233171 h 356817"/>
                  <a:gd name="connsiteX18" fmla="*/ 340186 w 920287"/>
                  <a:gd name="connsiteY18" fmla="*/ 233380 h 356817"/>
                  <a:gd name="connsiteX19" fmla="*/ 372975 w 920287"/>
                  <a:gd name="connsiteY19" fmla="*/ 236176 h 356817"/>
                  <a:gd name="connsiteX20" fmla="*/ 385345 w 920287"/>
                  <a:gd name="connsiteY20" fmla="*/ 200951 h 356817"/>
                  <a:gd name="connsiteX21" fmla="*/ 400810 w 920287"/>
                  <a:gd name="connsiteY21" fmla="*/ 173507 h 356817"/>
                  <a:gd name="connsiteX22" fmla="*/ 405213 w 920287"/>
                  <a:gd name="connsiteY22" fmla="*/ 154924 h 356817"/>
                  <a:gd name="connsiteX23" fmla="*/ 414245 w 920287"/>
                  <a:gd name="connsiteY23" fmla="*/ 132956 h 356817"/>
                  <a:gd name="connsiteX24" fmla="*/ 423277 w 920287"/>
                  <a:gd name="connsiteY24" fmla="*/ 114127 h 356817"/>
                  <a:gd name="connsiteX25" fmla="*/ 435921 w 920287"/>
                  <a:gd name="connsiteY25" fmla="*/ 85882 h 356817"/>
                  <a:gd name="connsiteX26" fmla="*/ 445836 w 920287"/>
                  <a:gd name="connsiteY26" fmla="*/ 75155 h 356817"/>
                  <a:gd name="connsiteX27" fmla="*/ 468434 w 920287"/>
                  <a:gd name="connsiteY27" fmla="*/ 89021 h 356817"/>
                  <a:gd name="connsiteX28" fmla="*/ 511132 w 920287"/>
                  <a:gd name="connsiteY28" fmla="*/ 109336 h 356817"/>
                  <a:gd name="connsiteX29" fmla="*/ 531655 w 920287"/>
                  <a:gd name="connsiteY29" fmla="*/ 125634 h 356817"/>
                  <a:gd name="connsiteX30" fmla="*/ 569587 w 920287"/>
                  <a:gd name="connsiteY30" fmla="*/ 149694 h 356817"/>
                  <a:gd name="connsiteX31" fmla="*/ 612291 w 920287"/>
                  <a:gd name="connsiteY31" fmla="*/ 170866 h 356817"/>
                  <a:gd name="connsiteX32" fmla="*/ 621970 w 920287"/>
                  <a:gd name="connsiteY32" fmla="*/ 147601 h 356817"/>
                  <a:gd name="connsiteX33" fmla="*/ 633930 w 920287"/>
                  <a:gd name="connsiteY33" fmla="*/ 125035 h 356817"/>
                  <a:gd name="connsiteX34" fmla="*/ 634614 w 920287"/>
                  <a:gd name="connsiteY34" fmla="*/ 107850 h 356817"/>
                  <a:gd name="connsiteX35" fmla="*/ 636420 w 920287"/>
                  <a:gd name="connsiteY35" fmla="*/ 82745 h 356817"/>
                  <a:gd name="connsiteX36" fmla="*/ 646066 w 920287"/>
                  <a:gd name="connsiteY36" fmla="*/ 67658 h 356817"/>
                  <a:gd name="connsiteX37" fmla="*/ 676159 w 920287"/>
                  <a:gd name="connsiteY37" fmla="*/ 68099 h 356817"/>
                  <a:gd name="connsiteX38" fmla="*/ 718277 w 920287"/>
                  <a:gd name="connsiteY38" fmla="*/ 70847 h 356817"/>
                  <a:gd name="connsiteX39" fmla="*/ 730348 w 920287"/>
                  <a:gd name="connsiteY39" fmla="*/ 52408 h 356817"/>
                  <a:gd name="connsiteX40" fmla="*/ 737573 w 920287"/>
                  <a:gd name="connsiteY40" fmla="*/ 32533 h 356817"/>
                  <a:gd name="connsiteX41" fmla="*/ 748496 w 920287"/>
                  <a:gd name="connsiteY41" fmla="*/ 25801 h 356817"/>
                  <a:gd name="connsiteX42" fmla="*/ 777312 w 920287"/>
                  <a:gd name="connsiteY42" fmla="*/ 32533 h 356817"/>
                  <a:gd name="connsiteX43" fmla="*/ 804407 w 920287"/>
                  <a:gd name="connsiteY43" fmla="*/ 42993 h 356817"/>
                  <a:gd name="connsiteX44" fmla="*/ 823854 w 920287"/>
                  <a:gd name="connsiteY44" fmla="*/ 44503 h 356817"/>
                  <a:gd name="connsiteX45" fmla="*/ 835114 w 920287"/>
                  <a:gd name="connsiteY45" fmla="*/ 27302 h 356817"/>
                  <a:gd name="connsiteX46" fmla="*/ 851370 w 920287"/>
                  <a:gd name="connsiteY46" fmla="*/ 8473 h 356817"/>
                  <a:gd name="connsiteX47" fmla="*/ 863062 w 920287"/>
                  <a:gd name="connsiteY47" fmla="*/ 1984 h 356817"/>
                  <a:gd name="connsiteX48" fmla="*/ 891109 w 920287"/>
                  <a:gd name="connsiteY48" fmla="*/ 1150 h 356817"/>
                  <a:gd name="connsiteX49" fmla="*/ 920287 w 920287"/>
                  <a:gd name="connsiteY49"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118896 w 920287"/>
                  <a:gd name="connsiteY8" fmla="*/ 317039 h 356817"/>
                  <a:gd name="connsiteX9" fmla="*/ 145946 w 920287"/>
                  <a:gd name="connsiteY9" fmla="*/ 305399 h 356817"/>
                  <a:gd name="connsiteX10" fmla="*/ 166781 w 920287"/>
                  <a:gd name="connsiteY10" fmla="*/ 331711 h 356817"/>
                  <a:gd name="connsiteX11" fmla="*/ 192216 w 920287"/>
                  <a:gd name="connsiteY11" fmla="*/ 350295 h 356817"/>
                  <a:gd name="connsiteX12" fmla="*/ 196034 w 920287"/>
                  <a:gd name="connsiteY12" fmla="*/ 293733 h 356817"/>
                  <a:gd name="connsiteX13" fmla="*/ 229413 w 920287"/>
                  <a:gd name="connsiteY13" fmla="*/ 267656 h 356817"/>
                  <a:gd name="connsiteX14" fmla="*/ 264322 w 920287"/>
                  <a:gd name="connsiteY14" fmla="*/ 277315 h 356817"/>
                  <a:gd name="connsiteX15" fmla="*/ 286466 w 920287"/>
                  <a:gd name="connsiteY15" fmla="*/ 292428 h 356817"/>
                  <a:gd name="connsiteX16" fmla="*/ 302254 w 920287"/>
                  <a:gd name="connsiteY16" fmla="*/ 255347 h 356817"/>
                  <a:gd name="connsiteX17" fmla="*/ 310545 w 920287"/>
                  <a:gd name="connsiteY17" fmla="*/ 233171 h 356817"/>
                  <a:gd name="connsiteX18" fmla="*/ 340186 w 920287"/>
                  <a:gd name="connsiteY18" fmla="*/ 233380 h 356817"/>
                  <a:gd name="connsiteX19" fmla="*/ 372975 w 920287"/>
                  <a:gd name="connsiteY19" fmla="*/ 236176 h 356817"/>
                  <a:gd name="connsiteX20" fmla="*/ 385345 w 920287"/>
                  <a:gd name="connsiteY20" fmla="*/ 200951 h 356817"/>
                  <a:gd name="connsiteX21" fmla="*/ 400810 w 920287"/>
                  <a:gd name="connsiteY21" fmla="*/ 173507 h 356817"/>
                  <a:gd name="connsiteX22" fmla="*/ 405213 w 920287"/>
                  <a:gd name="connsiteY22" fmla="*/ 154924 h 356817"/>
                  <a:gd name="connsiteX23" fmla="*/ 414245 w 920287"/>
                  <a:gd name="connsiteY23" fmla="*/ 132956 h 356817"/>
                  <a:gd name="connsiteX24" fmla="*/ 423277 w 920287"/>
                  <a:gd name="connsiteY24" fmla="*/ 114127 h 356817"/>
                  <a:gd name="connsiteX25" fmla="*/ 435921 w 920287"/>
                  <a:gd name="connsiteY25" fmla="*/ 85882 h 356817"/>
                  <a:gd name="connsiteX26" fmla="*/ 445836 w 920287"/>
                  <a:gd name="connsiteY26" fmla="*/ 75155 h 356817"/>
                  <a:gd name="connsiteX27" fmla="*/ 468434 w 920287"/>
                  <a:gd name="connsiteY27" fmla="*/ 89021 h 356817"/>
                  <a:gd name="connsiteX28" fmla="*/ 511132 w 920287"/>
                  <a:gd name="connsiteY28" fmla="*/ 109336 h 356817"/>
                  <a:gd name="connsiteX29" fmla="*/ 531655 w 920287"/>
                  <a:gd name="connsiteY29" fmla="*/ 125634 h 356817"/>
                  <a:gd name="connsiteX30" fmla="*/ 569587 w 920287"/>
                  <a:gd name="connsiteY30" fmla="*/ 149694 h 356817"/>
                  <a:gd name="connsiteX31" fmla="*/ 612291 w 920287"/>
                  <a:gd name="connsiteY31" fmla="*/ 170866 h 356817"/>
                  <a:gd name="connsiteX32" fmla="*/ 621970 w 920287"/>
                  <a:gd name="connsiteY32" fmla="*/ 147601 h 356817"/>
                  <a:gd name="connsiteX33" fmla="*/ 633930 w 920287"/>
                  <a:gd name="connsiteY33" fmla="*/ 125035 h 356817"/>
                  <a:gd name="connsiteX34" fmla="*/ 634614 w 920287"/>
                  <a:gd name="connsiteY34" fmla="*/ 107850 h 356817"/>
                  <a:gd name="connsiteX35" fmla="*/ 636420 w 920287"/>
                  <a:gd name="connsiteY35" fmla="*/ 82745 h 356817"/>
                  <a:gd name="connsiteX36" fmla="*/ 646066 w 920287"/>
                  <a:gd name="connsiteY36" fmla="*/ 67658 h 356817"/>
                  <a:gd name="connsiteX37" fmla="*/ 676159 w 920287"/>
                  <a:gd name="connsiteY37" fmla="*/ 68099 h 356817"/>
                  <a:gd name="connsiteX38" fmla="*/ 718277 w 920287"/>
                  <a:gd name="connsiteY38" fmla="*/ 70847 h 356817"/>
                  <a:gd name="connsiteX39" fmla="*/ 730348 w 920287"/>
                  <a:gd name="connsiteY39" fmla="*/ 52408 h 356817"/>
                  <a:gd name="connsiteX40" fmla="*/ 737573 w 920287"/>
                  <a:gd name="connsiteY40" fmla="*/ 32533 h 356817"/>
                  <a:gd name="connsiteX41" fmla="*/ 748496 w 920287"/>
                  <a:gd name="connsiteY41" fmla="*/ 25801 h 356817"/>
                  <a:gd name="connsiteX42" fmla="*/ 777312 w 920287"/>
                  <a:gd name="connsiteY42" fmla="*/ 32533 h 356817"/>
                  <a:gd name="connsiteX43" fmla="*/ 804407 w 920287"/>
                  <a:gd name="connsiteY43" fmla="*/ 42993 h 356817"/>
                  <a:gd name="connsiteX44" fmla="*/ 823854 w 920287"/>
                  <a:gd name="connsiteY44" fmla="*/ 44503 h 356817"/>
                  <a:gd name="connsiteX45" fmla="*/ 835114 w 920287"/>
                  <a:gd name="connsiteY45" fmla="*/ 27302 h 356817"/>
                  <a:gd name="connsiteX46" fmla="*/ 851370 w 920287"/>
                  <a:gd name="connsiteY46" fmla="*/ 8473 h 356817"/>
                  <a:gd name="connsiteX47" fmla="*/ 863062 w 920287"/>
                  <a:gd name="connsiteY47" fmla="*/ 1984 h 356817"/>
                  <a:gd name="connsiteX48" fmla="*/ 891109 w 920287"/>
                  <a:gd name="connsiteY48" fmla="*/ 1150 h 356817"/>
                  <a:gd name="connsiteX49" fmla="*/ 920287 w 920287"/>
                  <a:gd name="connsiteY49"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89111 w 920287"/>
                  <a:gd name="connsiteY8" fmla="*/ 287776 h 356817"/>
                  <a:gd name="connsiteX9" fmla="*/ 118896 w 920287"/>
                  <a:gd name="connsiteY9" fmla="*/ 317039 h 356817"/>
                  <a:gd name="connsiteX10" fmla="*/ 145946 w 920287"/>
                  <a:gd name="connsiteY10" fmla="*/ 305399 h 356817"/>
                  <a:gd name="connsiteX11" fmla="*/ 166781 w 920287"/>
                  <a:gd name="connsiteY11" fmla="*/ 331711 h 356817"/>
                  <a:gd name="connsiteX12" fmla="*/ 192216 w 920287"/>
                  <a:gd name="connsiteY12" fmla="*/ 350295 h 356817"/>
                  <a:gd name="connsiteX13" fmla="*/ 196034 w 920287"/>
                  <a:gd name="connsiteY13" fmla="*/ 293733 h 356817"/>
                  <a:gd name="connsiteX14" fmla="*/ 229413 w 920287"/>
                  <a:gd name="connsiteY14" fmla="*/ 267656 h 356817"/>
                  <a:gd name="connsiteX15" fmla="*/ 264322 w 920287"/>
                  <a:gd name="connsiteY15" fmla="*/ 277315 h 356817"/>
                  <a:gd name="connsiteX16" fmla="*/ 286466 w 920287"/>
                  <a:gd name="connsiteY16" fmla="*/ 292428 h 356817"/>
                  <a:gd name="connsiteX17" fmla="*/ 302254 w 920287"/>
                  <a:gd name="connsiteY17" fmla="*/ 255347 h 356817"/>
                  <a:gd name="connsiteX18" fmla="*/ 310545 w 920287"/>
                  <a:gd name="connsiteY18" fmla="*/ 233171 h 356817"/>
                  <a:gd name="connsiteX19" fmla="*/ 340186 w 920287"/>
                  <a:gd name="connsiteY19" fmla="*/ 233380 h 356817"/>
                  <a:gd name="connsiteX20" fmla="*/ 372975 w 920287"/>
                  <a:gd name="connsiteY20" fmla="*/ 236176 h 356817"/>
                  <a:gd name="connsiteX21" fmla="*/ 385345 w 920287"/>
                  <a:gd name="connsiteY21" fmla="*/ 200951 h 356817"/>
                  <a:gd name="connsiteX22" fmla="*/ 400810 w 920287"/>
                  <a:gd name="connsiteY22" fmla="*/ 173507 h 356817"/>
                  <a:gd name="connsiteX23" fmla="*/ 405213 w 920287"/>
                  <a:gd name="connsiteY23" fmla="*/ 154924 h 356817"/>
                  <a:gd name="connsiteX24" fmla="*/ 414245 w 920287"/>
                  <a:gd name="connsiteY24" fmla="*/ 132956 h 356817"/>
                  <a:gd name="connsiteX25" fmla="*/ 423277 w 920287"/>
                  <a:gd name="connsiteY25" fmla="*/ 114127 h 356817"/>
                  <a:gd name="connsiteX26" fmla="*/ 435921 w 920287"/>
                  <a:gd name="connsiteY26" fmla="*/ 85882 h 356817"/>
                  <a:gd name="connsiteX27" fmla="*/ 445836 w 920287"/>
                  <a:gd name="connsiteY27" fmla="*/ 75155 h 356817"/>
                  <a:gd name="connsiteX28" fmla="*/ 468434 w 920287"/>
                  <a:gd name="connsiteY28" fmla="*/ 89021 h 356817"/>
                  <a:gd name="connsiteX29" fmla="*/ 511132 w 920287"/>
                  <a:gd name="connsiteY29" fmla="*/ 109336 h 356817"/>
                  <a:gd name="connsiteX30" fmla="*/ 531655 w 920287"/>
                  <a:gd name="connsiteY30" fmla="*/ 125634 h 356817"/>
                  <a:gd name="connsiteX31" fmla="*/ 569587 w 920287"/>
                  <a:gd name="connsiteY31" fmla="*/ 149694 h 356817"/>
                  <a:gd name="connsiteX32" fmla="*/ 612291 w 920287"/>
                  <a:gd name="connsiteY32" fmla="*/ 170866 h 356817"/>
                  <a:gd name="connsiteX33" fmla="*/ 621970 w 920287"/>
                  <a:gd name="connsiteY33" fmla="*/ 147601 h 356817"/>
                  <a:gd name="connsiteX34" fmla="*/ 633930 w 920287"/>
                  <a:gd name="connsiteY34" fmla="*/ 125035 h 356817"/>
                  <a:gd name="connsiteX35" fmla="*/ 634614 w 920287"/>
                  <a:gd name="connsiteY35" fmla="*/ 107850 h 356817"/>
                  <a:gd name="connsiteX36" fmla="*/ 636420 w 920287"/>
                  <a:gd name="connsiteY36" fmla="*/ 82745 h 356817"/>
                  <a:gd name="connsiteX37" fmla="*/ 646066 w 920287"/>
                  <a:gd name="connsiteY37" fmla="*/ 67658 h 356817"/>
                  <a:gd name="connsiteX38" fmla="*/ 676159 w 920287"/>
                  <a:gd name="connsiteY38" fmla="*/ 68099 h 356817"/>
                  <a:gd name="connsiteX39" fmla="*/ 718277 w 920287"/>
                  <a:gd name="connsiteY39" fmla="*/ 70847 h 356817"/>
                  <a:gd name="connsiteX40" fmla="*/ 730348 w 920287"/>
                  <a:gd name="connsiteY40" fmla="*/ 52408 h 356817"/>
                  <a:gd name="connsiteX41" fmla="*/ 737573 w 920287"/>
                  <a:gd name="connsiteY41" fmla="*/ 32533 h 356817"/>
                  <a:gd name="connsiteX42" fmla="*/ 748496 w 920287"/>
                  <a:gd name="connsiteY42" fmla="*/ 25801 h 356817"/>
                  <a:gd name="connsiteX43" fmla="*/ 777312 w 920287"/>
                  <a:gd name="connsiteY43" fmla="*/ 32533 h 356817"/>
                  <a:gd name="connsiteX44" fmla="*/ 804407 w 920287"/>
                  <a:gd name="connsiteY44" fmla="*/ 42993 h 356817"/>
                  <a:gd name="connsiteX45" fmla="*/ 823854 w 920287"/>
                  <a:gd name="connsiteY45" fmla="*/ 44503 h 356817"/>
                  <a:gd name="connsiteX46" fmla="*/ 835114 w 920287"/>
                  <a:gd name="connsiteY46" fmla="*/ 27302 h 356817"/>
                  <a:gd name="connsiteX47" fmla="*/ 851370 w 920287"/>
                  <a:gd name="connsiteY47" fmla="*/ 8473 h 356817"/>
                  <a:gd name="connsiteX48" fmla="*/ 863062 w 920287"/>
                  <a:gd name="connsiteY48" fmla="*/ 1984 h 356817"/>
                  <a:gd name="connsiteX49" fmla="*/ 891109 w 920287"/>
                  <a:gd name="connsiteY49" fmla="*/ 1150 h 356817"/>
                  <a:gd name="connsiteX50" fmla="*/ 920287 w 920287"/>
                  <a:gd name="connsiteY50"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18896 w 920287"/>
                  <a:gd name="connsiteY9" fmla="*/ 317039 h 356817"/>
                  <a:gd name="connsiteX10" fmla="*/ 145946 w 920287"/>
                  <a:gd name="connsiteY10" fmla="*/ 305399 h 356817"/>
                  <a:gd name="connsiteX11" fmla="*/ 166781 w 920287"/>
                  <a:gd name="connsiteY11" fmla="*/ 331711 h 356817"/>
                  <a:gd name="connsiteX12" fmla="*/ 192216 w 920287"/>
                  <a:gd name="connsiteY12" fmla="*/ 350295 h 356817"/>
                  <a:gd name="connsiteX13" fmla="*/ 196034 w 920287"/>
                  <a:gd name="connsiteY13" fmla="*/ 293733 h 356817"/>
                  <a:gd name="connsiteX14" fmla="*/ 229413 w 920287"/>
                  <a:gd name="connsiteY14" fmla="*/ 267656 h 356817"/>
                  <a:gd name="connsiteX15" fmla="*/ 264322 w 920287"/>
                  <a:gd name="connsiteY15" fmla="*/ 277315 h 356817"/>
                  <a:gd name="connsiteX16" fmla="*/ 286466 w 920287"/>
                  <a:gd name="connsiteY16" fmla="*/ 292428 h 356817"/>
                  <a:gd name="connsiteX17" fmla="*/ 302254 w 920287"/>
                  <a:gd name="connsiteY17" fmla="*/ 255347 h 356817"/>
                  <a:gd name="connsiteX18" fmla="*/ 310545 w 920287"/>
                  <a:gd name="connsiteY18" fmla="*/ 233171 h 356817"/>
                  <a:gd name="connsiteX19" fmla="*/ 340186 w 920287"/>
                  <a:gd name="connsiteY19" fmla="*/ 233380 h 356817"/>
                  <a:gd name="connsiteX20" fmla="*/ 372975 w 920287"/>
                  <a:gd name="connsiteY20" fmla="*/ 236176 h 356817"/>
                  <a:gd name="connsiteX21" fmla="*/ 385345 w 920287"/>
                  <a:gd name="connsiteY21" fmla="*/ 200951 h 356817"/>
                  <a:gd name="connsiteX22" fmla="*/ 400810 w 920287"/>
                  <a:gd name="connsiteY22" fmla="*/ 173507 h 356817"/>
                  <a:gd name="connsiteX23" fmla="*/ 405213 w 920287"/>
                  <a:gd name="connsiteY23" fmla="*/ 154924 h 356817"/>
                  <a:gd name="connsiteX24" fmla="*/ 414245 w 920287"/>
                  <a:gd name="connsiteY24" fmla="*/ 132956 h 356817"/>
                  <a:gd name="connsiteX25" fmla="*/ 423277 w 920287"/>
                  <a:gd name="connsiteY25" fmla="*/ 114127 h 356817"/>
                  <a:gd name="connsiteX26" fmla="*/ 435921 w 920287"/>
                  <a:gd name="connsiteY26" fmla="*/ 85882 h 356817"/>
                  <a:gd name="connsiteX27" fmla="*/ 445836 w 920287"/>
                  <a:gd name="connsiteY27" fmla="*/ 75155 h 356817"/>
                  <a:gd name="connsiteX28" fmla="*/ 468434 w 920287"/>
                  <a:gd name="connsiteY28" fmla="*/ 89021 h 356817"/>
                  <a:gd name="connsiteX29" fmla="*/ 511132 w 920287"/>
                  <a:gd name="connsiteY29" fmla="*/ 109336 h 356817"/>
                  <a:gd name="connsiteX30" fmla="*/ 531655 w 920287"/>
                  <a:gd name="connsiteY30" fmla="*/ 125634 h 356817"/>
                  <a:gd name="connsiteX31" fmla="*/ 569587 w 920287"/>
                  <a:gd name="connsiteY31" fmla="*/ 149694 h 356817"/>
                  <a:gd name="connsiteX32" fmla="*/ 612291 w 920287"/>
                  <a:gd name="connsiteY32" fmla="*/ 170866 h 356817"/>
                  <a:gd name="connsiteX33" fmla="*/ 621970 w 920287"/>
                  <a:gd name="connsiteY33" fmla="*/ 147601 h 356817"/>
                  <a:gd name="connsiteX34" fmla="*/ 633930 w 920287"/>
                  <a:gd name="connsiteY34" fmla="*/ 125035 h 356817"/>
                  <a:gd name="connsiteX35" fmla="*/ 634614 w 920287"/>
                  <a:gd name="connsiteY35" fmla="*/ 107850 h 356817"/>
                  <a:gd name="connsiteX36" fmla="*/ 636420 w 920287"/>
                  <a:gd name="connsiteY36" fmla="*/ 82745 h 356817"/>
                  <a:gd name="connsiteX37" fmla="*/ 646066 w 920287"/>
                  <a:gd name="connsiteY37" fmla="*/ 67658 h 356817"/>
                  <a:gd name="connsiteX38" fmla="*/ 676159 w 920287"/>
                  <a:gd name="connsiteY38" fmla="*/ 68099 h 356817"/>
                  <a:gd name="connsiteX39" fmla="*/ 718277 w 920287"/>
                  <a:gd name="connsiteY39" fmla="*/ 70847 h 356817"/>
                  <a:gd name="connsiteX40" fmla="*/ 730348 w 920287"/>
                  <a:gd name="connsiteY40" fmla="*/ 52408 h 356817"/>
                  <a:gd name="connsiteX41" fmla="*/ 737573 w 920287"/>
                  <a:gd name="connsiteY41" fmla="*/ 32533 h 356817"/>
                  <a:gd name="connsiteX42" fmla="*/ 748496 w 920287"/>
                  <a:gd name="connsiteY42" fmla="*/ 25801 h 356817"/>
                  <a:gd name="connsiteX43" fmla="*/ 777312 w 920287"/>
                  <a:gd name="connsiteY43" fmla="*/ 32533 h 356817"/>
                  <a:gd name="connsiteX44" fmla="*/ 804407 w 920287"/>
                  <a:gd name="connsiteY44" fmla="*/ 42993 h 356817"/>
                  <a:gd name="connsiteX45" fmla="*/ 823854 w 920287"/>
                  <a:gd name="connsiteY45" fmla="*/ 44503 h 356817"/>
                  <a:gd name="connsiteX46" fmla="*/ 835114 w 920287"/>
                  <a:gd name="connsiteY46" fmla="*/ 27302 h 356817"/>
                  <a:gd name="connsiteX47" fmla="*/ 851370 w 920287"/>
                  <a:gd name="connsiteY47" fmla="*/ 8473 h 356817"/>
                  <a:gd name="connsiteX48" fmla="*/ 863062 w 920287"/>
                  <a:gd name="connsiteY48" fmla="*/ 1984 h 356817"/>
                  <a:gd name="connsiteX49" fmla="*/ 891109 w 920287"/>
                  <a:gd name="connsiteY49" fmla="*/ 1150 h 356817"/>
                  <a:gd name="connsiteX50" fmla="*/ 920287 w 920287"/>
                  <a:gd name="connsiteY50"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98142 w 920287"/>
                  <a:gd name="connsiteY9" fmla="*/ 287776 h 356817"/>
                  <a:gd name="connsiteX10" fmla="*/ 118896 w 920287"/>
                  <a:gd name="connsiteY10" fmla="*/ 317039 h 356817"/>
                  <a:gd name="connsiteX11" fmla="*/ 145946 w 920287"/>
                  <a:gd name="connsiteY11" fmla="*/ 305399 h 356817"/>
                  <a:gd name="connsiteX12" fmla="*/ 166781 w 920287"/>
                  <a:gd name="connsiteY12" fmla="*/ 331711 h 356817"/>
                  <a:gd name="connsiteX13" fmla="*/ 192216 w 920287"/>
                  <a:gd name="connsiteY13" fmla="*/ 350295 h 356817"/>
                  <a:gd name="connsiteX14" fmla="*/ 196034 w 920287"/>
                  <a:gd name="connsiteY14" fmla="*/ 293733 h 356817"/>
                  <a:gd name="connsiteX15" fmla="*/ 229413 w 920287"/>
                  <a:gd name="connsiteY15" fmla="*/ 267656 h 356817"/>
                  <a:gd name="connsiteX16" fmla="*/ 264322 w 920287"/>
                  <a:gd name="connsiteY16" fmla="*/ 277315 h 356817"/>
                  <a:gd name="connsiteX17" fmla="*/ 286466 w 920287"/>
                  <a:gd name="connsiteY17" fmla="*/ 292428 h 356817"/>
                  <a:gd name="connsiteX18" fmla="*/ 302254 w 920287"/>
                  <a:gd name="connsiteY18" fmla="*/ 255347 h 356817"/>
                  <a:gd name="connsiteX19" fmla="*/ 310545 w 920287"/>
                  <a:gd name="connsiteY19" fmla="*/ 233171 h 356817"/>
                  <a:gd name="connsiteX20" fmla="*/ 340186 w 920287"/>
                  <a:gd name="connsiteY20" fmla="*/ 233380 h 356817"/>
                  <a:gd name="connsiteX21" fmla="*/ 372975 w 920287"/>
                  <a:gd name="connsiteY21" fmla="*/ 236176 h 356817"/>
                  <a:gd name="connsiteX22" fmla="*/ 385345 w 920287"/>
                  <a:gd name="connsiteY22" fmla="*/ 200951 h 356817"/>
                  <a:gd name="connsiteX23" fmla="*/ 400810 w 920287"/>
                  <a:gd name="connsiteY23" fmla="*/ 173507 h 356817"/>
                  <a:gd name="connsiteX24" fmla="*/ 405213 w 920287"/>
                  <a:gd name="connsiteY24" fmla="*/ 154924 h 356817"/>
                  <a:gd name="connsiteX25" fmla="*/ 414245 w 920287"/>
                  <a:gd name="connsiteY25" fmla="*/ 132956 h 356817"/>
                  <a:gd name="connsiteX26" fmla="*/ 423277 w 920287"/>
                  <a:gd name="connsiteY26" fmla="*/ 114127 h 356817"/>
                  <a:gd name="connsiteX27" fmla="*/ 435921 w 920287"/>
                  <a:gd name="connsiteY27" fmla="*/ 85882 h 356817"/>
                  <a:gd name="connsiteX28" fmla="*/ 445836 w 920287"/>
                  <a:gd name="connsiteY28" fmla="*/ 75155 h 356817"/>
                  <a:gd name="connsiteX29" fmla="*/ 468434 w 920287"/>
                  <a:gd name="connsiteY29" fmla="*/ 89021 h 356817"/>
                  <a:gd name="connsiteX30" fmla="*/ 511132 w 920287"/>
                  <a:gd name="connsiteY30" fmla="*/ 109336 h 356817"/>
                  <a:gd name="connsiteX31" fmla="*/ 531655 w 920287"/>
                  <a:gd name="connsiteY31" fmla="*/ 125634 h 356817"/>
                  <a:gd name="connsiteX32" fmla="*/ 569587 w 920287"/>
                  <a:gd name="connsiteY32" fmla="*/ 149694 h 356817"/>
                  <a:gd name="connsiteX33" fmla="*/ 612291 w 920287"/>
                  <a:gd name="connsiteY33" fmla="*/ 170866 h 356817"/>
                  <a:gd name="connsiteX34" fmla="*/ 621970 w 920287"/>
                  <a:gd name="connsiteY34" fmla="*/ 147601 h 356817"/>
                  <a:gd name="connsiteX35" fmla="*/ 633930 w 920287"/>
                  <a:gd name="connsiteY35" fmla="*/ 125035 h 356817"/>
                  <a:gd name="connsiteX36" fmla="*/ 634614 w 920287"/>
                  <a:gd name="connsiteY36" fmla="*/ 107850 h 356817"/>
                  <a:gd name="connsiteX37" fmla="*/ 636420 w 920287"/>
                  <a:gd name="connsiteY37" fmla="*/ 82745 h 356817"/>
                  <a:gd name="connsiteX38" fmla="*/ 646066 w 920287"/>
                  <a:gd name="connsiteY38" fmla="*/ 67658 h 356817"/>
                  <a:gd name="connsiteX39" fmla="*/ 676159 w 920287"/>
                  <a:gd name="connsiteY39" fmla="*/ 68099 h 356817"/>
                  <a:gd name="connsiteX40" fmla="*/ 718277 w 920287"/>
                  <a:gd name="connsiteY40" fmla="*/ 70847 h 356817"/>
                  <a:gd name="connsiteX41" fmla="*/ 730348 w 920287"/>
                  <a:gd name="connsiteY41" fmla="*/ 52408 h 356817"/>
                  <a:gd name="connsiteX42" fmla="*/ 737573 w 920287"/>
                  <a:gd name="connsiteY42" fmla="*/ 32533 h 356817"/>
                  <a:gd name="connsiteX43" fmla="*/ 748496 w 920287"/>
                  <a:gd name="connsiteY43" fmla="*/ 25801 h 356817"/>
                  <a:gd name="connsiteX44" fmla="*/ 777312 w 920287"/>
                  <a:gd name="connsiteY44" fmla="*/ 32533 h 356817"/>
                  <a:gd name="connsiteX45" fmla="*/ 804407 w 920287"/>
                  <a:gd name="connsiteY45" fmla="*/ 42993 h 356817"/>
                  <a:gd name="connsiteX46" fmla="*/ 823854 w 920287"/>
                  <a:gd name="connsiteY46" fmla="*/ 44503 h 356817"/>
                  <a:gd name="connsiteX47" fmla="*/ 835114 w 920287"/>
                  <a:gd name="connsiteY47" fmla="*/ 27302 h 356817"/>
                  <a:gd name="connsiteX48" fmla="*/ 851370 w 920287"/>
                  <a:gd name="connsiteY48" fmla="*/ 8473 h 356817"/>
                  <a:gd name="connsiteX49" fmla="*/ 863062 w 920287"/>
                  <a:gd name="connsiteY49" fmla="*/ 1984 h 356817"/>
                  <a:gd name="connsiteX50" fmla="*/ 891109 w 920287"/>
                  <a:gd name="connsiteY50" fmla="*/ 1150 h 356817"/>
                  <a:gd name="connsiteX51" fmla="*/ 920287 w 920287"/>
                  <a:gd name="connsiteY51"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8896 w 920287"/>
                  <a:gd name="connsiteY10" fmla="*/ 317039 h 356817"/>
                  <a:gd name="connsiteX11" fmla="*/ 145946 w 920287"/>
                  <a:gd name="connsiteY11" fmla="*/ 305399 h 356817"/>
                  <a:gd name="connsiteX12" fmla="*/ 166781 w 920287"/>
                  <a:gd name="connsiteY12" fmla="*/ 331711 h 356817"/>
                  <a:gd name="connsiteX13" fmla="*/ 192216 w 920287"/>
                  <a:gd name="connsiteY13" fmla="*/ 350295 h 356817"/>
                  <a:gd name="connsiteX14" fmla="*/ 196034 w 920287"/>
                  <a:gd name="connsiteY14" fmla="*/ 293733 h 356817"/>
                  <a:gd name="connsiteX15" fmla="*/ 229413 w 920287"/>
                  <a:gd name="connsiteY15" fmla="*/ 267656 h 356817"/>
                  <a:gd name="connsiteX16" fmla="*/ 264322 w 920287"/>
                  <a:gd name="connsiteY16" fmla="*/ 277315 h 356817"/>
                  <a:gd name="connsiteX17" fmla="*/ 286466 w 920287"/>
                  <a:gd name="connsiteY17" fmla="*/ 292428 h 356817"/>
                  <a:gd name="connsiteX18" fmla="*/ 302254 w 920287"/>
                  <a:gd name="connsiteY18" fmla="*/ 255347 h 356817"/>
                  <a:gd name="connsiteX19" fmla="*/ 310545 w 920287"/>
                  <a:gd name="connsiteY19" fmla="*/ 233171 h 356817"/>
                  <a:gd name="connsiteX20" fmla="*/ 340186 w 920287"/>
                  <a:gd name="connsiteY20" fmla="*/ 233380 h 356817"/>
                  <a:gd name="connsiteX21" fmla="*/ 372975 w 920287"/>
                  <a:gd name="connsiteY21" fmla="*/ 236176 h 356817"/>
                  <a:gd name="connsiteX22" fmla="*/ 385345 w 920287"/>
                  <a:gd name="connsiteY22" fmla="*/ 200951 h 356817"/>
                  <a:gd name="connsiteX23" fmla="*/ 400810 w 920287"/>
                  <a:gd name="connsiteY23" fmla="*/ 173507 h 356817"/>
                  <a:gd name="connsiteX24" fmla="*/ 405213 w 920287"/>
                  <a:gd name="connsiteY24" fmla="*/ 154924 h 356817"/>
                  <a:gd name="connsiteX25" fmla="*/ 414245 w 920287"/>
                  <a:gd name="connsiteY25" fmla="*/ 132956 h 356817"/>
                  <a:gd name="connsiteX26" fmla="*/ 423277 w 920287"/>
                  <a:gd name="connsiteY26" fmla="*/ 114127 h 356817"/>
                  <a:gd name="connsiteX27" fmla="*/ 435921 w 920287"/>
                  <a:gd name="connsiteY27" fmla="*/ 85882 h 356817"/>
                  <a:gd name="connsiteX28" fmla="*/ 445836 w 920287"/>
                  <a:gd name="connsiteY28" fmla="*/ 75155 h 356817"/>
                  <a:gd name="connsiteX29" fmla="*/ 468434 w 920287"/>
                  <a:gd name="connsiteY29" fmla="*/ 89021 h 356817"/>
                  <a:gd name="connsiteX30" fmla="*/ 511132 w 920287"/>
                  <a:gd name="connsiteY30" fmla="*/ 109336 h 356817"/>
                  <a:gd name="connsiteX31" fmla="*/ 531655 w 920287"/>
                  <a:gd name="connsiteY31" fmla="*/ 125634 h 356817"/>
                  <a:gd name="connsiteX32" fmla="*/ 569587 w 920287"/>
                  <a:gd name="connsiteY32" fmla="*/ 149694 h 356817"/>
                  <a:gd name="connsiteX33" fmla="*/ 612291 w 920287"/>
                  <a:gd name="connsiteY33" fmla="*/ 170866 h 356817"/>
                  <a:gd name="connsiteX34" fmla="*/ 621970 w 920287"/>
                  <a:gd name="connsiteY34" fmla="*/ 147601 h 356817"/>
                  <a:gd name="connsiteX35" fmla="*/ 633930 w 920287"/>
                  <a:gd name="connsiteY35" fmla="*/ 125035 h 356817"/>
                  <a:gd name="connsiteX36" fmla="*/ 634614 w 920287"/>
                  <a:gd name="connsiteY36" fmla="*/ 107850 h 356817"/>
                  <a:gd name="connsiteX37" fmla="*/ 636420 w 920287"/>
                  <a:gd name="connsiteY37" fmla="*/ 82745 h 356817"/>
                  <a:gd name="connsiteX38" fmla="*/ 646066 w 920287"/>
                  <a:gd name="connsiteY38" fmla="*/ 67658 h 356817"/>
                  <a:gd name="connsiteX39" fmla="*/ 676159 w 920287"/>
                  <a:gd name="connsiteY39" fmla="*/ 68099 h 356817"/>
                  <a:gd name="connsiteX40" fmla="*/ 718277 w 920287"/>
                  <a:gd name="connsiteY40" fmla="*/ 70847 h 356817"/>
                  <a:gd name="connsiteX41" fmla="*/ 730348 w 920287"/>
                  <a:gd name="connsiteY41" fmla="*/ 52408 h 356817"/>
                  <a:gd name="connsiteX42" fmla="*/ 737573 w 920287"/>
                  <a:gd name="connsiteY42" fmla="*/ 32533 h 356817"/>
                  <a:gd name="connsiteX43" fmla="*/ 748496 w 920287"/>
                  <a:gd name="connsiteY43" fmla="*/ 25801 h 356817"/>
                  <a:gd name="connsiteX44" fmla="*/ 777312 w 920287"/>
                  <a:gd name="connsiteY44" fmla="*/ 32533 h 356817"/>
                  <a:gd name="connsiteX45" fmla="*/ 804407 w 920287"/>
                  <a:gd name="connsiteY45" fmla="*/ 42993 h 356817"/>
                  <a:gd name="connsiteX46" fmla="*/ 823854 w 920287"/>
                  <a:gd name="connsiteY46" fmla="*/ 44503 h 356817"/>
                  <a:gd name="connsiteX47" fmla="*/ 835114 w 920287"/>
                  <a:gd name="connsiteY47" fmla="*/ 27302 h 356817"/>
                  <a:gd name="connsiteX48" fmla="*/ 851370 w 920287"/>
                  <a:gd name="connsiteY48" fmla="*/ 8473 h 356817"/>
                  <a:gd name="connsiteX49" fmla="*/ 863062 w 920287"/>
                  <a:gd name="connsiteY49" fmla="*/ 1984 h 356817"/>
                  <a:gd name="connsiteX50" fmla="*/ 891109 w 920287"/>
                  <a:gd name="connsiteY50" fmla="*/ 1150 h 356817"/>
                  <a:gd name="connsiteX51" fmla="*/ 920287 w 920287"/>
                  <a:gd name="connsiteY51"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0787 w 920287"/>
                  <a:gd name="connsiteY10" fmla="*/ 325435 h 356817"/>
                  <a:gd name="connsiteX11" fmla="*/ 118896 w 920287"/>
                  <a:gd name="connsiteY11" fmla="*/ 317039 h 356817"/>
                  <a:gd name="connsiteX12" fmla="*/ 145946 w 920287"/>
                  <a:gd name="connsiteY12" fmla="*/ 305399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45946 w 920287"/>
                  <a:gd name="connsiteY12" fmla="*/ 305399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31496 w 920287"/>
                  <a:gd name="connsiteY12" fmla="*/ 301215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31496 w 920287"/>
                  <a:gd name="connsiteY12" fmla="*/ 301215 h 356817"/>
                  <a:gd name="connsiteX13" fmla="*/ 148719 w 920287"/>
                  <a:gd name="connsiteY13" fmla="*/ 314974 h 356817"/>
                  <a:gd name="connsiteX14" fmla="*/ 166781 w 920287"/>
                  <a:gd name="connsiteY14" fmla="*/ 331711 h 356817"/>
                  <a:gd name="connsiteX15" fmla="*/ 192216 w 920287"/>
                  <a:gd name="connsiteY15" fmla="*/ 350295 h 356817"/>
                  <a:gd name="connsiteX16" fmla="*/ 196034 w 920287"/>
                  <a:gd name="connsiteY16" fmla="*/ 293733 h 356817"/>
                  <a:gd name="connsiteX17" fmla="*/ 229413 w 920287"/>
                  <a:gd name="connsiteY17" fmla="*/ 267656 h 356817"/>
                  <a:gd name="connsiteX18" fmla="*/ 264322 w 920287"/>
                  <a:gd name="connsiteY18" fmla="*/ 277315 h 356817"/>
                  <a:gd name="connsiteX19" fmla="*/ 286466 w 920287"/>
                  <a:gd name="connsiteY19" fmla="*/ 292428 h 356817"/>
                  <a:gd name="connsiteX20" fmla="*/ 302254 w 920287"/>
                  <a:gd name="connsiteY20" fmla="*/ 255347 h 356817"/>
                  <a:gd name="connsiteX21" fmla="*/ 310545 w 920287"/>
                  <a:gd name="connsiteY21" fmla="*/ 233171 h 356817"/>
                  <a:gd name="connsiteX22" fmla="*/ 340186 w 920287"/>
                  <a:gd name="connsiteY22" fmla="*/ 233380 h 356817"/>
                  <a:gd name="connsiteX23" fmla="*/ 372975 w 920287"/>
                  <a:gd name="connsiteY23" fmla="*/ 236176 h 356817"/>
                  <a:gd name="connsiteX24" fmla="*/ 385345 w 920287"/>
                  <a:gd name="connsiteY24" fmla="*/ 200951 h 356817"/>
                  <a:gd name="connsiteX25" fmla="*/ 400810 w 920287"/>
                  <a:gd name="connsiteY25" fmla="*/ 173507 h 356817"/>
                  <a:gd name="connsiteX26" fmla="*/ 405213 w 920287"/>
                  <a:gd name="connsiteY26" fmla="*/ 154924 h 356817"/>
                  <a:gd name="connsiteX27" fmla="*/ 414245 w 920287"/>
                  <a:gd name="connsiteY27" fmla="*/ 132956 h 356817"/>
                  <a:gd name="connsiteX28" fmla="*/ 423277 w 920287"/>
                  <a:gd name="connsiteY28" fmla="*/ 114127 h 356817"/>
                  <a:gd name="connsiteX29" fmla="*/ 435921 w 920287"/>
                  <a:gd name="connsiteY29" fmla="*/ 85882 h 356817"/>
                  <a:gd name="connsiteX30" fmla="*/ 445836 w 920287"/>
                  <a:gd name="connsiteY30" fmla="*/ 75155 h 356817"/>
                  <a:gd name="connsiteX31" fmla="*/ 468434 w 920287"/>
                  <a:gd name="connsiteY31" fmla="*/ 89021 h 356817"/>
                  <a:gd name="connsiteX32" fmla="*/ 511132 w 920287"/>
                  <a:gd name="connsiteY32" fmla="*/ 109336 h 356817"/>
                  <a:gd name="connsiteX33" fmla="*/ 531655 w 920287"/>
                  <a:gd name="connsiteY33" fmla="*/ 125634 h 356817"/>
                  <a:gd name="connsiteX34" fmla="*/ 569587 w 920287"/>
                  <a:gd name="connsiteY34" fmla="*/ 149694 h 356817"/>
                  <a:gd name="connsiteX35" fmla="*/ 612291 w 920287"/>
                  <a:gd name="connsiteY35" fmla="*/ 170866 h 356817"/>
                  <a:gd name="connsiteX36" fmla="*/ 621970 w 920287"/>
                  <a:gd name="connsiteY36" fmla="*/ 147601 h 356817"/>
                  <a:gd name="connsiteX37" fmla="*/ 633930 w 920287"/>
                  <a:gd name="connsiteY37" fmla="*/ 125035 h 356817"/>
                  <a:gd name="connsiteX38" fmla="*/ 634614 w 920287"/>
                  <a:gd name="connsiteY38" fmla="*/ 107850 h 356817"/>
                  <a:gd name="connsiteX39" fmla="*/ 636420 w 920287"/>
                  <a:gd name="connsiteY39" fmla="*/ 82745 h 356817"/>
                  <a:gd name="connsiteX40" fmla="*/ 646066 w 920287"/>
                  <a:gd name="connsiteY40" fmla="*/ 67658 h 356817"/>
                  <a:gd name="connsiteX41" fmla="*/ 676159 w 920287"/>
                  <a:gd name="connsiteY41" fmla="*/ 68099 h 356817"/>
                  <a:gd name="connsiteX42" fmla="*/ 718277 w 920287"/>
                  <a:gd name="connsiteY42" fmla="*/ 70847 h 356817"/>
                  <a:gd name="connsiteX43" fmla="*/ 730348 w 920287"/>
                  <a:gd name="connsiteY43" fmla="*/ 52408 h 356817"/>
                  <a:gd name="connsiteX44" fmla="*/ 737573 w 920287"/>
                  <a:gd name="connsiteY44" fmla="*/ 32533 h 356817"/>
                  <a:gd name="connsiteX45" fmla="*/ 748496 w 920287"/>
                  <a:gd name="connsiteY45" fmla="*/ 25801 h 356817"/>
                  <a:gd name="connsiteX46" fmla="*/ 777312 w 920287"/>
                  <a:gd name="connsiteY46" fmla="*/ 32533 h 356817"/>
                  <a:gd name="connsiteX47" fmla="*/ 804407 w 920287"/>
                  <a:gd name="connsiteY47" fmla="*/ 42993 h 356817"/>
                  <a:gd name="connsiteX48" fmla="*/ 823854 w 920287"/>
                  <a:gd name="connsiteY48" fmla="*/ 44503 h 356817"/>
                  <a:gd name="connsiteX49" fmla="*/ 835114 w 920287"/>
                  <a:gd name="connsiteY49" fmla="*/ 27302 h 356817"/>
                  <a:gd name="connsiteX50" fmla="*/ 851370 w 920287"/>
                  <a:gd name="connsiteY50" fmla="*/ 8473 h 356817"/>
                  <a:gd name="connsiteX51" fmla="*/ 863062 w 920287"/>
                  <a:gd name="connsiteY51" fmla="*/ 1984 h 356817"/>
                  <a:gd name="connsiteX52" fmla="*/ 891109 w 920287"/>
                  <a:gd name="connsiteY52" fmla="*/ 1150 h 356817"/>
                  <a:gd name="connsiteX53" fmla="*/ 920287 w 920287"/>
                  <a:gd name="connsiteY53" fmla="*/ 0 h 356817"/>
                  <a:gd name="connsiteX0" fmla="*/ 0 w 920287"/>
                  <a:gd name="connsiteY0" fmla="*/ 356817 h 379100"/>
                  <a:gd name="connsiteX1" fmla="*/ 6021 w 920287"/>
                  <a:gd name="connsiteY1" fmla="*/ 304513 h 379100"/>
                  <a:gd name="connsiteX2" fmla="*/ 25458 w 920287"/>
                  <a:gd name="connsiteY2" fmla="*/ 309477 h 379100"/>
                  <a:gd name="connsiteX3" fmla="*/ 34921 w 920287"/>
                  <a:gd name="connsiteY3" fmla="*/ 294052 h 379100"/>
                  <a:gd name="connsiteX4" fmla="*/ 36728 w 920287"/>
                  <a:gd name="connsiteY4" fmla="*/ 271039 h 379100"/>
                  <a:gd name="connsiteX5" fmla="*/ 45760 w 920287"/>
                  <a:gd name="connsiteY5" fmla="*/ 272085 h 379100"/>
                  <a:gd name="connsiteX6" fmla="*/ 55001 w 920287"/>
                  <a:gd name="connsiteY6" fmla="*/ 246264 h 379100"/>
                  <a:gd name="connsiteX7" fmla="*/ 80079 w 920287"/>
                  <a:gd name="connsiteY7" fmla="*/ 276269 h 379100"/>
                  <a:gd name="connsiteX8" fmla="*/ 92724 w 920287"/>
                  <a:gd name="connsiteY8" fmla="*/ 269993 h 379100"/>
                  <a:gd name="connsiteX9" fmla="*/ 101754 w 920287"/>
                  <a:gd name="connsiteY9" fmla="*/ 335895 h 379100"/>
                  <a:gd name="connsiteX10" fmla="*/ 112594 w 920287"/>
                  <a:gd name="connsiteY10" fmla="*/ 305559 h 379100"/>
                  <a:gd name="connsiteX11" fmla="*/ 118896 w 920287"/>
                  <a:gd name="connsiteY11" fmla="*/ 317039 h 379100"/>
                  <a:gd name="connsiteX12" fmla="*/ 131496 w 920287"/>
                  <a:gd name="connsiteY12" fmla="*/ 301215 h 379100"/>
                  <a:gd name="connsiteX13" fmla="*/ 150525 w 920287"/>
                  <a:gd name="connsiteY13" fmla="*/ 378785 h 379100"/>
                  <a:gd name="connsiteX14" fmla="*/ 166781 w 920287"/>
                  <a:gd name="connsiteY14" fmla="*/ 331711 h 379100"/>
                  <a:gd name="connsiteX15" fmla="*/ 192216 w 920287"/>
                  <a:gd name="connsiteY15" fmla="*/ 350295 h 379100"/>
                  <a:gd name="connsiteX16" fmla="*/ 196034 w 920287"/>
                  <a:gd name="connsiteY16" fmla="*/ 293733 h 379100"/>
                  <a:gd name="connsiteX17" fmla="*/ 229413 w 920287"/>
                  <a:gd name="connsiteY17" fmla="*/ 267656 h 379100"/>
                  <a:gd name="connsiteX18" fmla="*/ 264322 w 920287"/>
                  <a:gd name="connsiteY18" fmla="*/ 277315 h 379100"/>
                  <a:gd name="connsiteX19" fmla="*/ 286466 w 920287"/>
                  <a:gd name="connsiteY19" fmla="*/ 292428 h 379100"/>
                  <a:gd name="connsiteX20" fmla="*/ 302254 w 920287"/>
                  <a:gd name="connsiteY20" fmla="*/ 255347 h 379100"/>
                  <a:gd name="connsiteX21" fmla="*/ 310545 w 920287"/>
                  <a:gd name="connsiteY21" fmla="*/ 233171 h 379100"/>
                  <a:gd name="connsiteX22" fmla="*/ 340186 w 920287"/>
                  <a:gd name="connsiteY22" fmla="*/ 233380 h 379100"/>
                  <a:gd name="connsiteX23" fmla="*/ 372975 w 920287"/>
                  <a:gd name="connsiteY23" fmla="*/ 236176 h 379100"/>
                  <a:gd name="connsiteX24" fmla="*/ 385345 w 920287"/>
                  <a:gd name="connsiteY24" fmla="*/ 200951 h 379100"/>
                  <a:gd name="connsiteX25" fmla="*/ 400810 w 920287"/>
                  <a:gd name="connsiteY25" fmla="*/ 173507 h 379100"/>
                  <a:gd name="connsiteX26" fmla="*/ 405213 w 920287"/>
                  <a:gd name="connsiteY26" fmla="*/ 154924 h 379100"/>
                  <a:gd name="connsiteX27" fmla="*/ 414245 w 920287"/>
                  <a:gd name="connsiteY27" fmla="*/ 132956 h 379100"/>
                  <a:gd name="connsiteX28" fmla="*/ 423277 w 920287"/>
                  <a:gd name="connsiteY28" fmla="*/ 114127 h 379100"/>
                  <a:gd name="connsiteX29" fmla="*/ 435921 w 920287"/>
                  <a:gd name="connsiteY29" fmla="*/ 85882 h 379100"/>
                  <a:gd name="connsiteX30" fmla="*/ 445836 w 920287"/>
                  <a:gd name="connsiteY30" fmla="*/ 75155 h 379100"/>
                  <a:gd name="connsiteX31" fmla="*/ 468434 w 920287"/>
                  <a:gd name="connsiteY31" fmla="*/ 89021 h 379100"/>
                  <a:gd name="connsiteX32" fmla="*/ 511132 w 920287"/>
                  <a:gd name="connsiteY32" fmla="*/ 109336 h 379100"/>
                  <a:gd name="connsiteX33" fmla="*/ 531655 w 920287"/>
                  <a:gd name="connsiteY33" fmla="*/ 125634 h 379100"/>
                  <a:gd name="connsiteX34" fmla="*/ 569587 w 920287"/>
                  <a:gd name="connsiteY34" fmla="*/ 149694 h 379100"/>
                  <a:gd name="connsiteX35" fmla="*/ 612291 w 920287"/>
                  <a:gd name="connsiteY35" fmla="*/ 170866 h 379100"/>
                  <a:gd name="connsiteX36" fmla="*/ 621970 w 920287"/>
                  <a:gd name="connsiteY36" fmla="*/ 147601 h 379100"/>
                  <a:gd name="connsiteX37" fmla="*/ 633930 w 920287"/>
                  <a:gd name="connsiteY37" fmla="*/ 125035 h 379100"/>
                  <a:gd name="connsiteX38" fmla="*/ 634614 w 920287"/>
                  <a:gd name="connsiteY38" fmla="*/ 107850 h 379100"/>
                  <a:gd name="connsiteX39" fmla="*/ 636420 w 920287"/>
                  <a:gd name="connsiteY39" fmla="*/ 82745 h 379100"/>
                  <a:gd name="connsiteX40" fmla="*/ 646066 w 920287"/>
                  <a:gd name="connsiteY40" fmla="*/ 67658 h 379100"/>
                  <a:gd name="connsiteX41" fmla="*/ 676159 w 920287"/>
                  <a:gd name="connsiteY41" fmla="*/ 68099 h 379100"/>
                  <a:gd name="connsiteX42" fmla="*/ 718277 w 920287"/>
                  <a:gd name="connsiteY42" fmla="*/ 70847 h 379100"/>
                  <a:gd name="connsiteX43" fmla="*/ 730348 w 920287"/>
                  <a:gd name="connsiteY43" fmla="*/ 52408 h 379100"/>
                  <a:gd name="connsiteX44" fmla="*/ 737573 w 920287"/>
                  <a:gd name="connsiteY44" fmla="*/ 32533 h 379100"/>
                  <a:gd name="connsiteX45" fmla="*/ 748496 w 920287"/>
                  <a:gd name="connsiteY45" fmla="*/ 25801 h 379100"/>
                  <a:gd name="connsiteX46" fmla="*/ 777312 w 920287"/>
                  <a:gd name="connsiteY46" fmla="*/ 32533 h 379100"/>
                  <a:gd name="connsiteX47" fmla="*/ 804407 w 920287"/>
                  <a:gd name="connsiteY47" fmla="*/ 42993 h 379100"/>
                  <a:gd name="connsiteX48" fmla="*/ 823854 w 920287"/>
                  <a:gd name="connsiteY48" fmla="*/ 44503 h 379100"/>
                  <a:gd name="connsiteX49" fmla="*/ 835114 w 920287"/>
                  <a:gd name="connsiteY49" fmla="*/ 27302 h 379100"/>
                  <a:gd name="connsiteX50" fmla="*/ 851370 w 920287"/>
                  <a:gd name="connsiteY50" fmla="*/ 8473 h 379100"/>
                  <a:gd name="connsiteX51" fmla="*/ 863062 w 920287"/>
                  <a:gd name="connsiteY51" fmla="*/ 1984 h 379100"/>
                  <a:gd name="connsiteX52" fmla="*/ 891109 w 920287"/>
                  <a:gd name="connsiteY52" fmla="*/ 1150 h 379100"/>
                  <a:gd name="connsiteX53" fmla="*/ 920287 w 920287"/>
                  <a:gd name="connsiteY53" fmla="*/ 0 h 379100"/>
                  <a:gd name="connsiteX0" fmla="*/ 0 w 920287"/>
                  <a:gd name="connsiteY0" fmla="*/ 356817 h 379054"/>
                  <a:gd name="connsiteX1" fmla="*/ 6021 w 920287"/>
                  <a:gd name="connsiteY1" fmla="*/ 304513 h 379054"/>
                  <a:gd name="connsiteX2" fmla="*/ 25458 w 920287"/>
                  <a:gd name="connsiteY2" fmla="*/ 309477 h 379054"/>
                  <a:gd name="connsiteX3" fmla="*/ 34921 w 920287"/>
                  <a:gd name="connsiteY3" fmla="*/ 294052 h 379054"/>
                  <a:gd name="connsiteX4" fmla="*/ 36728 w 920287"/>
                  <a:gd name="connsiteY4" fmla="*/ 271039 h 379054"/>
                  <a:gd name="connsiteX5" fmla="*/ 45760 w 920287"/>
                  <a:gd name="connsiteY5" fmla="*/ 272085 h 379054"/>
                  <a:gd name="connsiteX6" fmla="*/ 55001 w 920287"/>
                  <a:gd name="connsiteY6" fmla="*/ 246264 h 379054"/>
                  <a:gd name="connsiteX7" fmla="*/ 80079 w 920287"/>
                  <a:gd name="connsiteY7" fmla="*/ 276269 h 379054"/>
                  <a:gd name="connsiteX8" fmla="*/ 92724 w 920287"/>
                  <a:gd name="connsiteY8" fmla="*/ 269993 h 379054"/>
                  <a:gd name="connsiteX9" fmla="*/ 101754 w 920287"/>
                  <a:gd name="connsiteY9" fmla="*/ 335895 h 379054"/>
                  <a:gd name="connsiteX10" fmla="*/ 112594 w 920287"/>
                  <a:gd name="connsiteY10" fmla="*/ 305559 h 379054"/>
                  <a:gd name="connsiteX11" fmla="*/ 118896 w 920287"/>
                  <a:gd name="connsiteY11" fmla="*/ 317039 h 379054"/>
                  <a:gd name="connsiteX12" fmla="*/ 131496 w 920287"/>
                  <a:gd name="connsiteY12" fmla="*/ 301215 h 379054"/>
                  <a:gd name="connsiteX13" fmla="*/ 150525 w 920287"/>
                  <a:gd name="connsiteY13" fmla="*/ 378785 h 379054"/>
                  <a:gd name="connsiteX14" fmla="*/ 161363 w 920287"/>
                  <a:gd name="connsiteY14" fmla="*/ 321250 h 379054"/>
                  <a:gd name="connsiteX15" fmla="*/ 192216 w 920287"/>
                  <a:gd name="connsiteY15" fmla="*/ 350295 h 379054"/>
                  <a:gd name="connsiteX16" fmla="*/ 196034 w 920287"/>
                  <a:gd name="connsiteY16" fmla="*/ 293733 h 379054"/>
                  <a:gd name="connsiteX17" fmla="*/ 229413 w 920287"/>
                  <a:gd name="connsiteY17" fmla="*/ 267656 h 379054"/>
                  <a:gd name="connsiteX18" fmla="*/ 264322 w 920287"/>
                  <a:gd name="connsiteY18" fmla="*/ 277315 h 379054"/>
                  <a:gd name="connsiteX19" fmla="*/ 286466 w 920287"/>
                  <a:gd name="connsiteY19" fmla="*/ 292428 h 379054"/>
                  <a:gd name="connsiteX20" fmla="*/ 302254 w 920287"/>
                  <a:gd name="connsiteY20" fmla="*/ 255347 h 379054"/>
                  <a:gd name="connsiteX21" fmla="*/ 310545 w 920287"/>
                  <a:gd name="connsiteY21" fmla="*/ 233171 h 379054"/>
                  <a:gd name="connsiteX22" fmla="*/ 340186 w 920287"/>
                  <a:gd name="connsiteY22" fmla="*/ 233380 h 379054"/>
                  <a:gd name="connsiteX23" fmla="*/ 372975 w 920287"/>
                  <a:gd name="connsiteY23" fmla="*/ 236176 h 379054"/>
                  <a:gd name="connsiteX24" fmla="*/ 385345 w 920287"/>
                  <a:gd name="connsiteY24" fmla="*/ 200951 h 379054"/>
                  <a:gd name="connsiteX25" fmla="*/ 400810 w 920287"/>
                  <a:gd name="connsiteY25" fmla="*/ 173507 h 379054"/>
                  <a:gd name="connsiteX26" fmla="*/ 405213 w 920287"/>
                  <a:gd name="connsiteY26" fmla="*/ 154924 h 379054"/>
                  <a:gd name="connsiteX27" fmla="*/ 414245 w 920287"/>
                  <a:gd name="connsiteY27" fmla="*/ 132956 h 379054"/>
                  <a:gd name="connsiteX28" fmla="*/ 423277 w 920287"/>
                  <a:gd name="connsiteY28" fmla="*/ 114127 h 379054"/>
                  <a:gd name="connsiteX29" fmla="*/ 435921 w 920287"/>
                  <a:gd name="connsiteY29" fmla="*/ 85882 h 379054"/>
                  <a:gd name="connsiteX30" fmla="*/ 445836 w 920287"/>
                  <a:gd name="connsiteY30" fmla="*/ 75155 h 379054"/>
                  <a:gd name="connsiteX31" fmla="*/ 468434 w 920287"/>
                  <a:gd name="connsiteY31" fmla="*/ 89021 h 379054"/>
                  <a:gd name="connsiteX32" fmla="*/ 511132 w 920287"/>
                  <a:gd name="connsiteY32" fmla="*/ 109336 h 379054"/>
                  <a:gd name="connsiteX33" fmla="*/ 531655 w 920287"/>
                  <a:gd name="connsiteY33" fmla="*/ 125634 h 379054"/>
                  <a:gd name="connsiteX34" fmla="*/ 569587 w 920287"/>
                  <a:gd name="connsiteY34" fmla="*/ 149694 h 379054"/>
                  <a:gd name="connsiteX35" fmla="*/ 612291 w 920287"/>
                  <a:gd name="connsiteY35" fmla="*/ 170866 h 379054"/>
                  <a:gd name="connsiteX36" fmla="*/ 621970 w 920287"/>
                  <a:gd name="connsiteY36" fmla="*/ 147601 h 379054"/>
                  <a:gd name="connsiteX37" fmla="*/ 633930 w 920287"/>
                  <a:gd name="connsiteY37" fmla="*/ 125035 h 379054"/>
                  <a:gd name="connsiteX38" fmla="*/ 634614 w 920287"/>
                  <a:gd name="connsiteY38" fmla="*/ 107850 h 379054"/>
                  <a:gd name="connsiteX39" fmla="*/ 636420 w 920287"/>
                  <a:gd name="connsiteY39" fmla="*/ 82745 h 379054"/>
                  <a:gd name="connsiteX40" fmla="*/ 646066 w 920287"/>
                  <a:gd name="connsiteY40" fmla="*/ 67658 h 379054"/>
                  <a:gd name="connsiteX41" fmla="*/ 676159 w 920287"/>
                  <a:gd name="connsiteY41" fmla="*/ 68099 h 379054"/>
                  <a:gd name="connsiteX42" fmla="*/ 718277 w 920287"/>
                  <a:gd name="connsiteY42" fmla="*/ 70847 h 379054"/>
                  <a:gd name="connsiteX43" fmla="*/ 730348 w 920287"/>
                  <a:gd name="connsiteY43" fmla="*/ 52408 h 379054"/>
                  <a:gd name="connsiteX44" fmla="*/ 737573 w 920287"/>
                  <a:gd name="connsiteY44" fmla="*/ 32533 h 379054"/>
                  <a:gd name="connsiteX45" fmla="*/ 748496 w 920287"/>
                  <a:gd name="connsiteY45" fmla="*/ 25801 h 379054"/>
                  <a:gd name="connsiteX46" fmla="*/ 777312 w 920287"/>
                  <a:gd name="connsiteY46" fmla="*/ 32533 h 379054"/>
                  <a:gd name="connsiteX47" fmla="*/ 804407 w 920287"/>
                  <a:gd name="connsiteY47" fmla="*/ 42993 h 379054"/>
                  <a:gd name="connsiteX48" fmla="*/ 823854 w 920287"/>
                  <a:gd name="connsiteY48" fmla="*/ 44503 h 379054"/>
                  <a:gd name="connsiteX49" fmla="*/ 835114 w 920287"/>
                  <a:gd name="connsiteY49" fmla="*/ 27302 h 379054"/>
                  <a:gd name="connsiteX50" fmla="*/ 851370 w 920287"/>
                  <a:gd name="connsiteY50" fmla="*/ 8473 h 379054"/>
                  <a:gd name="connsiteX51" fmla="*/ 863062 w 920287"/>
                  <a:gd name="connsiteY51" fmla="*/ 1984 h 379054"/>
                  <a:gd name="connsiteX52" fmla="*/ 891109 w 920287"/>
                  <a:gd name="connsiteY52" fmla="*/ 1150 h 379054"/>
                  <a:gd name="connsiteX53" fmla="*/ 920287 w 920287"/>
                  <a:gd name="connsiteY53" fmla="*/ 0 h 37905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4007 w 920287"/>
                  <a:gd name="connsiteY15" fmla="*/ 334850 h 379114"/>
                  <a:gd name="connsiteX16" fmla="*/ 192216 w 920287"/>
                  <a:gd name="connsiteY16" fmla="*/ 350295 h 379114"/>
                  <a:gd name="connsiteX17" fmla="*/ 196034 w 920287"/>
                  <a:gd name="connsiteY17" fmla="*/ 293733 h 379114"/>
                  <a:gd name="connsiteX18" fmla="*/ 229413 w 920287"/>
                  <a:gd name="connsiteY18" fmla="*/ 267656 h 379114"/>
                  <a:gd name="connsiteX19" fmla="*/ 264322 w 920287"/>
                  <a:gd name="connsiteY19" fmla="*/ 277315 h 379114"/>
                  <a:gd name="connsiteX20" fmla="*/ 286466 w 920287"/>
                  <a:gd name="connsiteY20" fmla="*/ 292428 h 379114"/>
                  <a:gd name="connsiteX21" fmla="*/ 302254 w 920287"/>
                  <a:gd name="connsiteY21" fmla="*/ 255347 h 379114"/>
                  <a:gd name="connsiteX22" fmla="*/ 310545 w 920287"/>
                  <a:gd name="connsiteY22" fmla="*/ 233171 h 379114"/>
                  <a:gd name="connsiteX23" fmla="*/ 340186 w 920287"/>
                  <a:gd name="connsiteY23" fmla="*/ 233380 h 379114"/>
                  <a:gd name="connsiteX24" fmla="*/ 372975 w 920287"/>
                  <a:gd name="connsiteY24" fmla="*/ 236176 h 379114"/>
                  <a:gd name="connsiteX25" fmla="*/ 385345 w 920287"/>
                  <a:gd name="connsiteY25" fmla="*/ 200951 h 379114"/>
                  <a:gd name="connsiteX26" fmla="*/ 400810 w 920287"/>
                  <a:gd name="connsiteY26" fmla="*/ 173507 h 379114"/>
                  <a:gd name="connsiteX27" fmla="*/ 405213 w 920287"/>
                  <a:gd name="connsiteY27" fmla="*/ 154924 h 379114"/>
                  <a:gd name="connsiteX28" fmla="*/ 414245 w 920287"/>
                  <a:gd name="connsiteY28" fmla="*/ 132956 h 379114"/>
                  <a:gd name="connsiteX29" fmla="*/ 423277 w 920287"/>
                  <a:gd name="connsiteY29" fmla="*/ 114127 h 379114"/>
                  <a:gd name="connsiteX30" fmla="*/ 435921 w 920287"/>
                  <a:gd name="connsiteY30" fmla="*/ 85882 h 379114"/>
                  <a:gd name="connsiteX31" fmla="*/ 445836 w 920287"/>
                  <a:gd name="connsiteY31" fmla="*/ 75155 h 379114"/>
                  <a:gd name="connsiteX32" fmla="*/ 468434 w 920287"/>
                  <a:gd name="connsiteY32" fmla="*/ 89021 h 379114"/>
                  <a:gd name="connsiteX33" fmla="*/ 511132 w 920287"/>
                  <a:gd name="connsiteY33" fmla="*/ 109336 h 379114"/>
                  <a:gd name="connsiteX34" fmla="*/ 531655 w 920287"/>
                  <a:gd name="connsiteY34" fmla="*/ 125634 h 379114"/>
                  <a:gd name="connsiteX35" fmla="*/ 569587 w 920287"/>
                  <a:gd name="connsiteY35" fmla="*/ 149694 h 379114"/>
                  <a:gd name="connsiteX36" fmla="*/ 612291 w 920287"/>
                  <a:gd name="connsiteY36" fmla="*/ 170866 h 379114"/>
                  <a:gd name="connsiteX37" fmla="*/ 621970 w 920287"/>
                  <a:gd name="connsiteY37" fmla="*/ 147601 h 379114"/>
                  <a:gd name="connsiteX38" fmla="*/ 633930 w 920287"/>
                  <a:gd name="connsiteY38" fmla="*/ 125035 h 379114"/>
                  <a:gd name="connsiteX39" fmla="*/ 634614 w 920287"/>
                  <a:gd name="connsiteY39" fmla="*/ 107850 h 379114"/>
                  <a:gd name="connsiteX40" fmla="*/ 636420 w 920287"/>
                  <a:gd name="connsiteY40" fmla="*/ 82745 h 379114"/>
                  <a:gd name="connsiteX41" fmla="*/ 646066 w 920287"/>
                  <a:gd name="connsiteY41" fmla="*/ 67658 h 379114"/>
                  <a:gd name="connsiteX42" fmla="*/ 676159 w 920287"/>
                  <a:gd name="connsiteY42" fmla="*/ 68099 h 379114"/>
                  <a:gd name="connsiteX43" fmla="*/ 718277 w 920287"/>
                  <a:gd name="connsiteY43" fmla="*/ 70847 h 379114"/>
                  <a:gd name="connsiteX44" fmla="*/ 730348 w 920287"/>
                  <a:gd name="connsiteY44" fmla="*/ 52408 h 379114"/>
                  <a:gd name="connsiteX45" fmla="*/ 737573 w 920287"/>
                  <a:gd name="connsiteY45" fmla="*/ 32533 h 379114"/>
                  <a:gd name="connsiteX46" fmla="*/ 748496 w 920287"/>
                  <a:gd name="connsiteY46" fmla="*/ 25801 h 379114"/>
                  <a:gd name="connsiteX47" fmla="*/ 777312 w 920287"/>
                  <a:gd name="connsiteY47" fmla="*/ 32533 h 379114"/>
                  <a:gd name="connsiteX48" fmla="*/ 804407 w 920287"/>
                  <a:gd name="connsiteY48" fmla="*/ 42993 h 379114"/>
                  <a:gd name="connsiteX49" fmla="*/ 823854 w 920287"/>
                  <a:gd name="connsiteY49" fmla="*/ 44503 h 379114"/>
                  <a:gd name="connsiteX50" fmla="*/ 835114 w 920287"/>
                  <a:gd name="connsiteY50" fmla="*/ 27302 h 379114"/>
                  <a:gd name="connsiteX51" fmla="*/ 851370 w 920287"/>
                  <a:gd name="connsiteY51" fmla="*/ 8473 h 379114"/>
                  <a:gd name="connsiteX52" fmla="*/ 863062 w 920287"/>
                  <a:gd name="connsiteY52" fmla="*/ 1984 h 379114"/>
                  <a:gd name="connsiteX53" fmla="*/ 891109 w 920287"/>
                  <a:gd name="connsiteY53" fmla="*/ 1150 h 379114"/>
                  <a:gd name="connsiteX54" fmla="*/ 920287 w 920287"/>
                  <a:gd name="connsiteY5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6034 w 920287"/>
                  <a:gd name="connsiteY17" fmla="*/ 293733 h 379114"/>
                  <a:gd name="connsiteX18" fmla="*/ 229413 w 920287"/>
                  <a:gd name="connsiteY18" fmla="*/ 267656 h 379114"/>
                  <a:gd name="connsiteX19" fmla="*/ 264322 w 920287"/>
                  <a:gd name="connsiteY19" fmla="*/ 277315 h 379114"/>
                  <a:gd name="connsiteX20" fmla="*/ 286466 w 920287"/>
                  <a:gd name="connsiteY20" fmla="*/ 292428 h 379114"/>
                  <a:gd name="connsiteX21" fmla="*/ 302254 w 920287"/>
                  <a:gd name="connsiteY21" fmla="*/ 255347 h 379114"/>
                  <a:gd name="connsiteX22" fmla="*/ 310545 w 920287"/>
                  <a:gd name="connsiteY22" fmla="*/ 233171 h 379114"/>
                  <a:gd name="connsiteX23" fmla="*/ 340186 w 920287"/>
                  <a:gd name="connsiteY23" fmla="*/ 233380 h 379114"/>
                  <a:gd name="connsiteX24" fmla="*/ 372975 w 920287"/>
                  <a:gd name="connsiteY24" fmla="*/ 236176 h 379114"/>
                  <a:gd name="connsiteX25" fmla="*/ 385345 w 920287"/>
                  <a:gd name="connsiteY25" fmla="*/ 200951 h 379114"/>
                  <a:gd name="connsiteX26" fmla="*/ 400810 w 920287"/>
                  <a:gd name="connsiteY26" fmla="*/ 173507 h 379114"/>
                  <a:gd name="connsiteX27" fmla="*/ 405213 w 920287"/>
                  <a:gd name="connsiteY27" fmla="*/ 154924 h 379114"/>
                  <a:gd name="connsiteX28" fmla="*/ 414245 w 920287"/>
                  <a:gd name="connsiteY28" fmla="*/ 132956 h 379114"/>
                  <a:gd name="connsiteX29" fmla="*/ 423277 w 920287"/>
                  <a:gd name="connsiteY29" fmla="*/ 114127 h 379114"/>
                  <a:gd name="connsiteX30" fmla="*/ 435921 w 920287"/>
                  <a:gd name="connsiteY30" fmla="*/ 85882 h 379114"/>
                  <a:gd name="connsiteX31" fmla="*/ 445836 w 920287"/>
                  <a:gd name="connsiteY31" fmla="*/ 75155 h 379114"/>
                  <a:gd name="connsiteX32" fmla="*/ 468434 w 920287"/>
                  <a:gd name="connsiteY32" fmla="*/ 89021 h 379114"/>
                  <a:gd name="connsiteX33" fmla="*/ 511132 w 920287"/>
                  <a:gd name="connsiteY33" fmla="*/ 109336 h 379114"/>
                  <a:gd name="connsiteX34" fmla="*/ 531655 w 920287"/>
                  <a:gd name="connsiteY34" fmla="*/ 125634 h 379114"/>
                  <a:gd name="connsiteX35" fmla="*/ 569587 w 920287"/>
                  <a:gd name="connsiteY35" fmla="*/ 149694 h 379114"/>
                  <a:gd name="connsiteX36" fmla="*/ 612291 w 920287"/>
                  <a:gd name="connsiteY36" fmla="*/ 170866 h 379114"/>
                  <a:gd name="connsiteX37" fmla="*/ 621970 w 920287"/>
                  <a:gd name="connsiteY37" fmla="*/ 147601 h 379114"/>
                  <a:gd name="connsiteX38" fmla="*/ 633930 w 920287"/>
                  <a:gd name="connsiteY38" fmla="*/ 125035 h 379114"/>
                  <a:gd name="connsiteX39" fmla="*/ 634614 w 920287"/>
                  <a:gd name="connsiteY39" fmla="*/ 107850 h 379114"/>
                  <a:gd name="connsiteX40" fmla="*/ 636420 w 920287"/>
                  <a:gd name="connsiteY40" fmla="*/ 82745 h 379114"/>
                  <a:gd name="connsiteX41" fmla="*/ 646066 w 920287"/>
                  <a:gd name="connsiteY41" fmla="*/ 67658 h 379114"/>
                  <a:gd name="connsiteX42" fmla="*/ 676159 w 920287"/>
                  <a:gd name="connsiteY42" fmla="*/ 68099 h 379114"/>
                  <a:gd name="connsiteX43" fmla="*/ 718277 w 920287"/>
                  <a:gd name="connsiteY43" fmla="*/ 70847 h 379114"/>
                  <a:gd name="connsiteX44" fmla="*/ 730348 w 920287"/>
                  <a:gd name="connsiteY44" fmla="*/ 52408 h 379114"/>
                  <a:gd name="connsiteX45" fmla="*/ 737573 w 920287"/>
                  <a:gd name="connsiteY45" fmla="*/ 32533 h 379114"/>
                  <a:gd name="connsiteX46" fmla="*/ 748496 w 920287"/>
                  <a:gd name="connsiteY46" fmla="*/ 25801 h 379114"/>
                  <a:gd name="connsiteX47" fmla="*/ 777312 w 920287"/>
                  <a:gd name="connsiteY47" fmla="*/ 32533 h 379114"/>
                  <a:gd name="connsiteX48" fmla="*/ 804407 w 920287"/>
                  <a:gd name="connsiteY48" fmla="*/ 42993 h 379114"/>
                  <a:gd name="connsiteX49" fmla="*/ 823854 w 920287"/>
                  <a:gd name="connsiteY49" fmla="*/ 44503 h 379114"/>
                  <a:gd name="connsiteX50" fmla="*/ 835114 w 920287"/>
                  <a:gd name="connsiteY50" fmla="*/ 27302 h 379114"/>
                  <a:gd name="connsiteX51" fmla="*/ 851370 w 920287"/>
                  <a:gd name="connsiteY51" fmla="*/ 8473 h 379114"/>
                  <a:gd name="connsiteX52" fmla="*/ 863062 w 920287"/>
                  <a:gd name="connsiteY52" fmla="*/ 1984 h 379114"/>
                  <a:gd name="connsiteX53" fmla="*/ 891109 w 920287"/>
                  <a:gd name="connsiteY53" fmla="*/ 1150 h 379114"/>
                  <a:gd name="connsiteX54" fmla="*/ 920287 w 920287"/>
                  <a:gd name="connsiteY5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5682 w 920287"/>
                  <a:gd name="connsiteY17" fmla="*/ 335895 h 379114"/>
                  <a:gd name="connsiteX18" fmla="*/ 196034 w 920287"/>
                  <a:gd name="connsiteY18" fmla="*/ 293733 h 379114"/>
                  <a:gd name="connsiteX19" fmla="*/ 229413 w 920287"/>
                  <a:gd name="connsiteY19" fmla="*/ 267656 h 379114"/>
                  <a:gd name="connsiteX20" fmla="*/ 264322 w 920287"/>
                  <a:gd name="connsiteY20" fmla="*/ 277315 h 379114"/>
                  <a:gd name="connsiteX21" fmla="*/ 286466 w 920287"/>
                  <a:gd name="connsiteY21" fmla="*/ 292428 h 379114"/>
                  <a:gd name="connsiteX22" fmla="*/ 302254 w 920287"/>
                  <a:gd name="connsiteY22" fmla="*/ 255347 h 379114"/>
                  <a:gd name="connsiteX23" fmla="*/ 310545 w 920287"/>
                  <a:gd name="connsiteY23" fmla="*/ 233171 h 379114"/>
                  <a:gd name="connsiteX24" fmla="*/ 340186 w 920287"/>
                  <a:gd name="connsiteY24" fmla="*/ 233380 h 379114"/>
                  <a:gd name="connsiteX25" fmla="*/ 372975 w 920287"/>
                  <a:gd name="connsiteY25" fmla="*/ 236176 h 379114"/>
                  <a:gd name="connsiteX26" fmla="*/ 385345 w 920287"/>
                  <a:gd name="connsiteY26" fmla="*/ 200951 h 379114"/>
                  <a:gd name="connsiteX27" fmla="*/ 400810 w 920287"/>
                  <a:gd name="connsiteY27" fmla="*/ 173507 h 379114"/>
                  <a:gd name="connsiteX28" fmla="*/ 405213 w 920287"/>
                  <a:gd name="connsiteY28" fmla="*/ 154924 h 379114"/>
                  <a:gd name="connsiteX29" fmla="*/ 414245 w 920287"/>
                  <a:gd name="connsiteY29" fmla="*/ 132956 h 379114"/>
                  <a:gd name="connsiteX30" fmla="*/ 423277 w 920287"/>
                  <a:gd name="connsiteY30" fmla="*/ 114127 h 379114"/>
                  <a:gd name="connsiteX31" fmla="*/ 435921 w 920287"/>
                  <a:gd name="connsiteY31" fmla="*/ 85882 h 379114"/>
                  <a:gd name="connsiteX32" fmla="*/ 445836 w 920287"/>
                  <a:gd name="connsiteY32" fmla="*/ 75155 h 379114"/>
                  <a:gd name="connsiteX33" fmla="*/ 468434 w 920287"/>
                  <a:gd name="connsiteY33" fmla="*/ 89021 h 379114"/>
                  <a:gd name="connsiteX34" fmla="*/ 511132 w 920287"/>
                  <a:gd name="connsiteY34" fmla="*/ 109336 h 379114"/>
                  <a:gd name="connsiteX35" fmla="*/ 531655 w 920287"/>
                  <a:gd name="connsiteY35" fmla="*/ 125634 h 379114"/>
                  <a:gd name="connsiteX36" fmla="*/ 569587 w 920287"/>
                  <a:gd name="connsiteY36" fmla="*/ 149694 h 379114"/>
                  <a:gd name="connsiteX37" fmla="*/ 612291 w 920287"/>
                  <a:gd name="connsiteY37" fmla="*/ 170866 h 379114"/>
                  <a:gd name="connsiteX38" fmla="*/ 621970 w 920287"/>
                  <a:gd name="connsiteY38" fmla="*/ 147601 h 379114"/>
                  <a:gd name="connsiteX39" fmla="*/ 633930 w 920287"/>
                  <a:gd name="connsiteY39" fmla="*/ 125035 h 379114"/>
                  <a:gd name="connsiteX40" fmla="*/ 634614 w 920287"/>
                  <a:gd name="connsiteY40" fmla="*/ 107850 h 379114"/>
                  <a:gd name="connsiteX41" fmla="*/ 636420 w 920287"/>
                  <a:gd name="connsiteY41" fmla="*/ 82745 h 379114"/>
                  <a:gd name="connsiteX42" fmla="*/ 646066 w 920287"/>
                  <a:gd name="connsiteY42" fmla="*/ 67658 h 379114"/>
                  <a:gd name="connsiteX43" fmla="*/ 676159 w 920287"/>
                  <a:gd name="connsiteY43" fmla="*/ 68099 h 379114"/>
                  <a:gd name="connsiteX44" fmla="*/ 718277 w 920287"/>
                  <a:gd name="connsiteY44" fmla="*/ 70847 h 379114"/>
                  <a:gd name="connsiteX45" fmla="*/ 730348 w 920287"/>
                  <a:gd name="connsiteY45" fmla="*/ 52408 h 379114"/>
                  <a:gd name="connsiteX46" fmla="*/ 737573 w 920287"/>
                  <a:gd name="connsiteY46" fmla="*/ 32533 h 379114"/>
                  <a:gd name="connsiteX47" fmla="*/ 748496 w 920287"/>
                  <a:gd name="connsiteY47" fmla="*/ 25801 h 379114"/>
                  <a:gd name="connsiteX48" fmla="*/ 777312 w 920287"/>
                  <a:gd name="connsiteY48" fmla="*/ 32533 h 379114"/>
                  <a:gd name="connsiteX49" fmla="*/ 804407 w 920287"/>
                  <a:gd name="connsiteY49" fmla="*/ 42993 h 379114"/>
                  <a:gd name="connsiteX50" fmla="*/ 823854 w 920287"/>
                  <a:gd name="connsiteY50" fmla="*/ 44503 h 379114"/>
                  <a:gd name="connsiteX51" fmla="*/ 835114 w 920287"/>
                  <a:gd name="connsiteY51" fmla="*/ 27302 h 379114"/>
                  <a:gd name="connsiteX52" fmla="*/ 851370 w 920287"/>
                  <a:gd name="connsiteY52" fmla="*/ 8473 h 379114"/>
                  <a:gd name="connsiteX53" fmla="*/ 863062 w 920287"/>
                  <a:gd name="connsiteY53" fmla="*/ 1984 h 379114"/>
                  <a:gd name="connsiteX54" fmla="*/ 891109 w 920287"/>
                  <a:gd name="connsiteY54" fmla="*/ 1150 h 379114"/>
                  <a:gd name="connsiteX55" fmla="*/ 920287 w 920287"/>
                  <a:gd name="connsiteY5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88457 w 920287"/>
                  <a:gd name="connsiteY17" fmla="*/ 278360 h 379114"/>
                  <a:gd name="connsiteX18" fmla="*/ 196034 w 920287"/>
                  <a:gd name="connsiteY18" fmla="*/ 293733 h 379114"/>
                  <a:gd name="connsiteX19" fmla="*/ 229413 w 920287"/>
                  <a:gd name="connsiteY19" fmla="*/ 267656 h 379114"/>
                  <a:gd name="connsiteX20" fmla="*/ 264322 w 920287"/>
                  <a:gd name="connsiteY20" fmla="*/ 277315 h 379114"/>
                  <a:gd name="connsiteX21" fmla="*/ 286466 w 920287"/>
                  <a:gd name="connsiteY21" fmla="*/ 292428 h 379114"/>
                  <a:gd name="connsiteX22" fmla="*/ 302254 w 920287"/>
                  <a:gd name="connsiteY22" fmla="*/ 255347 h 379114"/>
                  <a:gd name="connsiteX23" fmla="*/ 310545 w 920287"/>
                  <a:gd name="connsiteY23" fmla="*/ 233171 h 379114"/>
                  <a:gd name="connsiteX24" fmla="*/ 340186 w 920287"/>
                  <a:gd name="connsiteY24" fmla="*/ 233380 h 379114"/>
                  <a:gd name="connsiteX25" fmla="*/ 372975 w 920287"/>
                  <a:gd name="connsiteY25" fmla="*/ 236176 h 379114"/>
                  <a:gd name="connsiteX26" fmla="*/ 385345 w 920287"/>
                  <a:gd name="connsiteY26" fmla="*/ 200951 h 379114"/>
                  <a:gd name="connsiteX27" fmla="*/ 400810 w 920287"/>
                  <a:gd name="connsiteY27" fmla="*/ 173507 h 379114"/>
                  <a:gd name="connsiteX28" fmla="*/ 405213 w 920287"/>
                  <a:gd name="connsiteY28" fmla="*/ 154924 h 379114"/>
                  <a:gd name="connsiteX29" fmla="*/ 414245 w 920287"/>
                  <a:gd name="connsiteY29" fmla="*/ 132956 h 379114"/>
                  <a:gd name="connsiteX30" fmla="*/ 423277 w 920287"/>
                  <a:gd name="connsiteY30" fmla="*/ 114127 h 379114"/>
                  <a:gd name="connsiteX31" fmla="*/ 435921 w 920287"/>
                  <a:gd name="connsiteY31" fmla="*/ 85882 h 379114"/>
                  <a:gd name="connsiteX32" fmla="*/ 445836 w 920287"/>
                  <a:gd name="connsiteY32" fmla="*/ 75155 h 379114"/>
                  <a:gd name="connsiteX33" fmla="*/ 468434 w 920287"/>
                  <a:gd name="connsiteY33" fmla="*/ 89021 h 379114"/>
                  <a:gd name="connsiteX34" fmla="*/ 511132 w 920287"/>
                  <a:gd name="connsiteY34" fmla="*/ 109336 h 379114"/>
                  <a:gd name="connsiteX35" fmla="*/ 531655 w 920287"/>
                  <a:gd name="connsiteY35" fmla="*/ 125634 h 379114"/>
                  <a:gd name="connsiteX36" fmla="*/ 569587 w 920287"/>
                  <a:gd name="connsiteY36" fmla="*/ 149694 h 379114"/>
                  <a:gd name="connsiteX37" fmla="*/ 612291 w 920287"/>
                  <a:gd name="connsiteY37" fmla="*/ 170866 h 379114"/>
                  <a:gd name="connsiteX38" fmla="*/ 621970 w 920287"/>
                  <a:gd name="connsiteY38" fmla="*/ 147601 h 379114"/>
                  <a:gd name="connsiteX39" fmla="*/ 633930 w 920287"/>
                  <a:gd name="connsiteY39" fmla="*/ 125035 h 379114"/>
                  <a:gd name="connsiteX40" fmla="*/ 634614 w 920287"/>
                  <a:gd name="connsiteY40" fmla="*/ 107850 h 379114"/>
                  <a:gd name="connsiteX41" fmla="*/ 636420 w 920287"/>
                  <a:gd name="connsiteY41" fmla="*/ 82745 h 379114"/>
                  <a:gd name="connsiteX42" fmla="*/ 646066 w 920287"/>
                  <a:gd name="connsiteY42" fmla="*/ 67658 h 379114"/>
                  <a:gd name="connsiteX43" fmla="*/ 676159 w 920287"/>
                  <a:gd name="connsiteY43" fmla="*/ 68099 h 379114"/>
                  <a:gd name="connsiteX44" fmla="*/ 718277 w 920287"/>
                  <a:gd name="connsiteY44" fmla="*/ 70847 h 379114"/>
                  <a:gd name="connsiteX45" fmla="*/ 730348 w 920287"/>
                  <a:gd name="connsiteY45" fmla="*/ 52408 h 379114"/>
                  <a:gd name="connsiteX46" fmla="*/ 737573 w 920287"/>
                  <a:gd name="connsiteY46" fmla="*/ 32533 h 379114"/>
                  <a:gd name="connsiteX47" fmla="*/ 748496 w 920287"/>
                  <a:gd name="connsiteY47" fmla="*/ 25801 h 379114"/>
                  <a:gd name="connsiteX48" fmla="*/ 777312 w 920287"/>
                  <a:gd name="connsiteY48" fmla="*/ 32533 h 379114"/>
                  <a:gd name="connsiteX49" fmla="*/ 804407 w 920287"/>
                  <a:gd name="connsiteY49" fmla="*/ 42993 h 379114"/>
                  <a:gd name="connsiteX50" fmla="*/ 823854 w 920287"/>
                  <a:gd name="connsiteY50" fmla="*/ 44503 h 379114"/>
                  <a:gd name="connsiteX51" fmla="*/ 835114 w 920287"/>
                  <a:gd name="connsiteY51" fmla="*/ 27302 h 379114"/>
                  <a:gd name="connsiteX52" fmla="*/ 851370 w 920287"/>
                  <a:gd name="connsiteY52" fmla="*/ 8473 h 379114"/>
                  <a:gd name="connsiteX53" fmla="*/ 863062 w 920287"/>
                  <a:gd name="connsiteY53" fmla="*/ 1984 h 379114"/>
                  <a:gd name="connsiteX54" fmla="*/ 891109 w 920287"/>
                  <a:gd name="connsiteY54" fmla="*/ 1150 h 379114"/>
                  <a:gd name="connsiteX55" fmla="*/ 920287 w 920287"/>
                  <a:gd name="connsiteY5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86651 w 920287"/>
                  <a:gd name="connsiteY17" fmla="*/ 303467 h 379114"/>
                  <a:gd name="connsiteX18" fmla="*/ 188457 w 920287"/>
                  <a:gd name="connsiteY18" fmla="*/ 278360 h 379114"/>
                  <a:gd name="connsiteX19" fmla="*/ 196034 w 920287"/>
                  <a:gd name="connsiteY19" fmla="*/ 293733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196034 w 920287"/>
                  <a:gd name="connsiteY19" fmla="*/ 293733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82545 h 379114"/>
                  <a:gd name="connsiteX21" fmla="*/ 229413 w 920287"/>
                  <a:gd name="connsiteY21" fmla="*/ 267656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9413 w 920287"/>
                  <a:gd name="connsiteY21" fmla="*/ 267656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6259 w 920287"/>
                  <a:gd name="connsiteY22" fmla="*/ 276269 h 379114"/>
                  <a:gd name="connsiteX23" fmla="*/ 264322 w 920287"/>
                  <a:gd name="connsiteY23" fmla="*/ 277315 h 379114"/>
                  <a:gd name="connsiteX24" fmla="*/ 286466 w 920287"/>
                  <a:gd name="connsiteY24" fmla="*/ 292428 h 379114"/>
                  <a:gd name="connsiteX25" fmla="*/ 302254 w 920287"/>
                  <a:gd name="connsiteY25" fmla="*/ 255347 h 379114"/>
                  <a:gd name="connsiteX26" fmla="*/ 310545 w 920287"/>
                  <a:gd name="connsiteY26" fmla="*/ 233171 h 379114"/>
                  <a:gd name="connsiteX27" fmla="*/ 340186 w 920287"/>
                  <a:gd name="connsiteY27" fmla="*/ 233380 h 379114"/>
                  <a:gd name="connsiteX28" fmla="*/ 372975 w 920287"/>
                  <a:gd name="connsiteY28" fmla="*/ 236176 h 379114"/>
                  <a:gd name="connsiteX29" fmla="*/ 385345 w 920287"/>
                  <a:gd name="connsiteY29" fmla="*/ 200951 h 379114"/>
                  <a:gd name="connsiteX30" fmla="*/ 400810 w 920287"/>
                  <a:gd name="connsiteY30" fmla="*/ 173507 h 379114"/>
                  <a:gd name="connsiteX31" fmla="*/ 405213 w 920287"/>
                  <a:gd name="connsiteY31" fmla="*/ 154924 h 379114"/>
                  <a:gd name="connsiteX32" fmla="*/ 414245 w 920287"/>
                  <a:gd name="connsiteY32" fmla="*/ 132956 h 379114"/>
                  <a:gd name="connsiteX33" fmla="*/ 423277 w 920287"/>
                  <a:gd name="connsiteY33" fmla="*/ 114127 h 379114"/>
                  <a:gd name="connsiteX34" fmla="*/ 435921 w 920287"/>
                  <a:gd name="connsiteY34" fmla="*/ 85882 h 379114"/>
                  <a:gd name="connsiteX35" fmla="*/ 445836 w 920287"/>
                  <a:gd name="connsiteY35" fmla="*/ 75155 h 379114"/>
                  <a:gd name="connsiteX36" fmla="*/ 468434 w 920287"/>
                  <a:gd name="connsiteY36" fmla="*/ 89021 h 379114"/>
                  <a:gd name="connsiteX37" fmla="*/ 511132 w 920287"/>
                  <a:gd name="connsiteY37" fmla="*/ 109336 h 379114"/>
                  <a:gd name="connsiteX38" fmla="*/ 531655 w 920287"/>
                  <a:gd name="connsiteY38" fmla="*/ 125634 h 379114"/>
                  <a:gd name="connsiteX39" fmla="*/ 569587 w 920287"/>
                  <a:gd name="connsiteY39" fmla="*/ 149694 h 379114"/>
                  <a:gd name="connsiteX40" fmla="*/ 612291 w 920287"/>
                  <a:gd name="connsiteY40" fmla="*/ 170866 h 379114"/>
                  <a:gd name="connsiteX41" fmla="*/ 621970 w 920287"/>
                  <a:gd name="connsiteY41" fmla="*/ 147601 h 379114"/>
                  <a:gd name="connsiteX42" fmla="*/ 633930 w 920287"/>
                  <a:gd name="connsiteY42" fmla="*/ 125035 h 379114"/>
                  <a:gd name="connsiteX43" fmla="*/ 634614 w 920287"/>
                  <a:gd name="connsiteY43" fmla="*/ 107850 h 379114"/>
                  <a:gd name="connsiteX44" fmla="*/ 636420 w 920287"/>
                  <a:gd name="connsiteY44" fmla="*/ 82745 h 379114"/>
                  <a:gd name="connsiteX45" fmla="*/ 646066 w 920287"/>
                  <a:gd name="connsiteY45" fmla="*/ 67658 h 379114"/>
                  <a:gd name="connsiteX46" fmla="*/ 676159 w 920287"/>
                  <a:gd name="connsiteY46" fmla="*/ 68099 h 379114"/>
                  <a:gd name="connsiteX47" fmla="*/ 718277 w 920287"/>
                  <a:gd name="connsiteY47" fmla="*/ 70847 h 379114"/>
                  <a:gd name="connsiteX48" fmla="*/ 730348 w 920287"/>
                  <a:gd name="connsiteY48" fmla="*/ 52408 h 379114"/>
                  <a:gd name="connsiteX49" fmla="*/ 737573 w 920287"/>
                  <a:gd name="connsiteY49" fmla="*/ 32533 h 379114"/>
                  <a:gd name="connsiteX50" fmla="*/ 748496 w 920287"/>
                  <a:gd name="connsiteY50" fmla="*/ 25801 h 379114"/>
                  <a:gd name="connsiteX51" fmla="*/ 777312 w 920287"/>
                  <a:gd name="connsiteY51" fmla="*/ 32533 h 379114"/>
                  <a:gd name="connsiteX52" fmla="*/ 804407 w 920287"/>
                  <a:gd name="connsiteY52" fmla="*/ 42993 h 379114"/>
                  <a:gd name="connsiteX53" fmla="*/ 823854 w 920287"/>
                  <a:gd name="connsiteY53" fmla="*/ 44503 h 379114"/>
                  <a:gd name="connsiteX54" fmla="*/ 835114 w 920287"/>
                  <a:gd name="connsiteY54" fmla="*/ 27302 h 379114"/>
                  <a:gd name="connsiteX55" fmla="*/ 851370 w 920287"/>
                  <a:gd name="connsiteY55" fmla="*/ 8473 h 379114"/>
                  <a:gd name="connsiteX56" fmla="*/ 863062 w 920287"/>
                  <a:gd name="connsiteY56" fmla="*/ 1984 h 379114"/>
                  <a:gd name="connsiteX57" fmla="*/ 891109 w 920287"/>
                  <a:gd name="connsiteY57" fmla="*/ 1150 h 379114"/>
                  <a:gd name="connsiteX58" fmla="*/ 920287 w 920287"/>
                  <a:gd name="connsiteY58"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302254 w 920287"/>
                  <a:gd name="connsiteY25" fmla="*/ 255347 h 379114"/>
                  <a:gd name="connsiteX26" fmla="*/ 310545 w 920287"/>
                  <a:gd name="connsiteY26" fmla="*/ 233171 h 379114"/>
                  <a:gd name="connsiteX27" fmla="*/ 340186 w 920287"/>
                  <a:gd name="connsiteY27" fmla="*/ 233380 h 379114"/>
                  <a:gd name="connsiteX28" fmla="*/ 372975 w 920287"/>
                  <a:gd name="connsiteY28" fmla="*/ 236176 h 379114"/>
                  <a:gd name="connsiteX29" fmla="*/ 385345 w 920287"/>
                  <a:gd name="connsiteY29" fmla="*/ 200951 h 379114"/>
                  <a:gd name="connsiteX30" fmla="*/ 400810 w 920287"/>
                  <a:gd name="connsiteY30" fmla="*/ 173507 h 379114"/>
                  <a:gd name="connsiteX31" fmla="*/ 405213 w 920287"/>
                  <a:gd name="connsiteY31" fmla="*/ 154924 h 379114"/>
                  <a:gd name="connsiteX32" fmla="*/ 414245 w 920287"/>
                  <a:gd name="connsiteY32" fmla="*/ 132956 h 379114"/>
                  <a:gd name="connsiteX33" fmla="*/ 423277 w 920287"/>
                  <a:gd name="connsiteY33" fmla="*/ 114127 h 379114"/>
                  <a:gd name="connsiteX34" fmla="*/ 435921 w 920287"/>
                  <a:gd name="connsiteY34" fmla="*/ 85882 h 379114"/>
                  <a:gd name="connsiteX35" fmla="*/ 445836 w 920287"/>
                  <a:gd name="connsiteY35" fmla="*/ 75155 h 379114"/>
                  <a:gd name="connsiteX36" fmla="*/ 468434 w 920287"/>
                  <a:gd name="connsiteY36" fmla="*/ 89021 h 379114"/>
                  <a:gd name="connsiteX37" fmla="*/ 511132 w 920287"/>
                  <a:gd name="connsiteY37" fmla="*/ 109336 h 379114"/>
                  <a:gd name="connsiteX38" fmla="*/ 531655 w 920287"/>
                  <a:gd name="connsiteY38" fmla="*/ 125634 h 379114"/>
                  <a:gd name="connsiteX39" fmla="*/ 569587 w 920287"/>
                  <a:gd name="connsiteY39" fmla="*/ 149694 h 379114"/>
                  <a:gd name="connsiteX40" fmla="*/ 612291 w 920287"/>
                  <a:gd name="connsiteY40" fmla="*/ 170866 h 379114"/>
                  <a:gd name="connsiteX41" fmla="*/ 621970 w 920287"/>
                  <a:gd name="connsiteY41" fmla="*/ 147601 h 379114"/>
                  <a:gd name="connsiteX42" fmla="*/ 633930 w 920287"/>
                  <a:gd name="connsiteY42" fmla="*/ 125035 h 379114"/>
                  <a:gd name="connsiteX43" fmla="*/ 634614 w 920287"/>
                  <a:gd name="connsiteY43" fmla="*/ 107850 h 379114"/>
                  <a:gd name="connsiteX44" fmla="*/ 636420 w 920287"/>
                  <a:gd name="connsiteY44" fmla="*/ 82745 h 379114"/>
                  <a:gd name="connsiteX45" fmla="*/ 646066 w 920287"/>
                  <a:gd name="connsiteY45" fmla="*/ 67658 h 379114"/>
                  <a:gd name="connsiteX46" fmla="*/ 676159 w 920287"/>
                  <a:gd name="connsiteY46" fmla="*/ 68099 h 379114"/>
                  <a:gd name="connsiteX47" fmla="*/ 718277 w 920287"/>
                  <a:gd name="connsiteY47" fmla="*/ 70847 h 379114"/>
                  <a:gd name="connsiteX48" fmla="*/ 730348 w 920287"/>
                  <a:gd name="connsiteY48" fmla="*/ 52408 h 379114"/>
                  <a:gd name="connsiteX49" fmla="*/ 737573 w 920287"/>
                  <a:gd name="connsiteY49" fmla="*/ 32533 h 379114"/>
                  <a:gd name="connsiteX50" fmla="*/ 748496 w 920287"/>
                  <a:gd name="connsiteY50" fmla="*/ 25801 h 379114"/>
                  <a:gd name="connsiteX51" fmla="*/ 777312 w 920287"/>
                  <a:gd name="connsiteY51" fmla="*/ 32533 h 379114"/>
                  <a:gd name="connsiteX52" fmla="*/ 804407 w 920287"/>
                  <a:gd name="connsiteY52" fmla="*/ 42993 h 379114"/>
                  <a:gd name="connsiteX53" fmla="*/ 823854 w 920287"/>
                  <a:gd name="connsiteY53" fmla="*/ 44503 h 379114"/>
                  <a:gd name="connsiteX54" fmla="*/ 835114 w 920287"/>
                  <a:gd name="connsiteY54" fmla="*/ 27302 h 379114"/>
                  <a:gd name="connsiteX55" fmla="*/ 851370 w 920287"/>
                  <a:gd name="connsiteY55" fmla="*/ 8473 h 379114"/>
                  <a:gd name="connsiteX56" fmla="*/ 863062 w 920287"/>
                  <a:gd name="connsiteY56" fmla="*/ 1984 h 379114"/>
                  <a:gd name="connsiteX57" fmla="*/ 891109 w 920287"/>
                  <a:gd name="connsiteY57" fmla="*/ 1150 h 379114"/>
                  <a:gd name="connsiteX58" fmla="*/ 920287 w 920287"/>
                  <a:gd name="connsiteY58"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13504 h 379114"/>
                  <a:gd name="connsiteX31" fmla="*/ 385345 w 920287"/>
                  <a:gd name="connsiteY31" fmla="*/ 200951 h 379114"/>
                  <a:gd name="connsiteX32" fmla="*/ 400810 w 920287"/>
                  <a:gd name="connsiteY32" fmla="*/ 173507 h 379114"/>
                  <a:gd name="connsiteX33" fmla="*/ 405213 w 920287"/>
                  <a:gd name="connsiteY33" fmla="*/ 154924 h 379114"/>
                  <a:gd name="connsiteX34" fmla="*/ 414245 w 920287"/>
                  <a:gd name="connsiteY34" fmla="*/ 132956 h 379114"/>
                  <a:gd name="connsiteX35" fmla="*/ 423277 w 920287"/>
                  <a:gd name="connsiteY35" fmla="*/ 114127 h 379114"/>
                  <a:gd name="connsiteX36" fmla="*/ 435921 w 920287"/>
                  <a:gd name="connsiteY36" fmla="*/ 85882 h 379114"/>
                  <a:gd name="connsiteX37" fmla="*/ 445836 w 920287"/>
                  <a:gd name="connsiteY37" fmla="*/ 75155 h 379114"/>
                  <a:gd name="connsiteX38" fmla="*/ 468434 w 920287"/>
                  <a:gd name="connsiteY38" fmla="*/ 89021 h 379114"/>
                  <a:gd name="connsiteX39" fmla="*/ 511132 w 920287"/>
                  <a:gd name="connsiteY39" fmla="*/ 109336 h 379114"/>
                  <a:gd name="connsiteX40" fmla="*/ 531655 w 920287"/>
                  <a:gd name="connsiteY40" fmla="*/ 125634 h 379114"/>
                  <a:gd name="connsiteX41" fmla="*/ 569587 w 920287"/>
                  <a:gd name="connsiteY41" fmla="*/ 149694 h 379114"/>
                  <a:gd name="connsiteX42" fmla="*/ 612291 w 920287"/>
                  <a:gd name="connsiteY42" fmla="*/ 170866 h 379114"/>
                  <a:gd name="connsiteX43" fmla="*/ 621970 w 920287"/>
                  <a:gd name="connsiteY43" fmla="*/ 147601 h 379114"/>
                  <a:gd name="connsiteX44" fmla="*/ 633930 w 920287"/>
                  <a:gd name="connsiteY44" fmla="*/ 125035 h 379114"/>
                  <a:gd name="connsiteX45" fmla="*/ 634614 w 920287"/>
                  <a:gd name="connsiteY45" fmla="*/ 107850 h 379114"/>
                  <a:gd name="connsiteX46" fmla="*/ 636420 w 920287"/>
                  <a:gd name="connsiteY46" fmla="*/ 82745 h 379114"/>
                  <a:gd name="connsiteX47" fmla="*/ 646066 w 920287"/>
                  <a:gd name="connsiteY47" fmla="*/ 67658 h 379114"/>
                  <a:gd name="connsiteX48" fmla="*/ 676159 w 920287"/>
                  <a:gd name="connsiteY48" fmla="*/ 68099 h 379114"/>
                  <a:gd name="connsiteX49" fmla="*/ 718277 w 920287"/>
                  <a:gd name="connsiteY49" fmla="*/ 70847 h 379114"/>
                  <a:gd name="connsiteX50" fmla="*/ 730348 w 920287"/>
                  <a:gd name="connsiteY50" fmla="*/ 52408 h 379114"/>
                  <a:gd name="connsiteX51" fmla="*/ 737573 w 920287"/>
                  <a:gd name="connsiteY51" fmla="*/ 32533 h 379114"/>
                  <a:gd name="connsiteX52" fmla="*/ 748496 w 920287"/>
                  <a:gd name="connsiteY52" fmla="*/ 25801 h 379114"/>
                  <a:gd name="connsiteX53" fmla="*/ 777312 w 920287"/>
                  <a:gd name="connsiteY53" fmla="*/ 32533 h 379114"/>
                  <a:gd name="connsiteX54" fmla="*/ 804407 w 920287"/>
                  <a:gd name="connsiteY54" fmla="*/ 42993 h 379114"/>
                  <a:gd name="connsiteX55" fmla="*/ 823854 w 920287"/>
                  <a:gd name="connsiteY55" fmla="*/ 44503 h 379114"/>
                  <a:gd name="connsiteX56" fmla="*/ 835114 w 920287"/>
                  <a:gd name="connsiteY56" fmla="*/ 27302 h 379114"/>
                  <a:gd name="connsiteX57" fmla="*/ 851370 w 920287"/>
                  <a:gd name="connsiteY57" fmla="*/ 8473 h 379114"/>
                  <a:gd name="connsiteX58" fmla="*/ 863062 w 920287"/>
                  <a:gd name="connsiteY58" fmla="*/ 1984 h 379114"/>
                  <a:gd name="connsiteX59" fmla="*/ 891109 w 920287"/>
                  <a:gd name="connsiteY59" fmla="*/ 1150 h 379114"/>
                  <a:gd name="connsiteX60" fmla="*/ 920287 w 920287"/>
                  <a:gd name="connsiteY60"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85345 w 920287"/>
                  <a:gd name="connsiteY31" fmla="*/ 200951 h 379114"/>
                  <a:gd name="connsiteX32" fmla="*/ 400810 w 920287"/>
                  <a:gd name="connsiteY32" fmla="*/ 173507 h 379114"/>
                  <a:gd name="connsiteX33" fmla="*/ 405213 w 920287"/>
                  <a:gd name="connsiteY33" fmla="*/ 154924 h 379114"/>
                  <a:gd name="connsiteX34" fmla="*/ 414245 w 920287"/>
                  <a:gd name="connsiteY34" fmla="*/ 132956 h 379114"/>
                  <a:gd name="connsiteX35" fmla="*/ 423277 w 920287"/>
                  <a:gd name="connsiteY35" fmla="*/ 114127 h 379114"/>
                  <a:gd name="connsiteX36" fmla="*/ 435921 w 920287"/>
                  <a:gd name="connsiteY36" fmla="*/ 85882 h 379114"/>
                  <a:gd name="connsiteX37" fmla="*/ 445836 w 920287"/>
                  <a:gd name="connsiteY37" fmla="*/ 75155 h 379114"/>
                  <a:gd name="connsiteX38" fmla="*/ 468434 w 920287"/>
                  <a:gd name="connsiteY38" fmla="*/ 89021 h 379114"/>
                  <a:gd name="connsiteX39" fmla="*/ 511132 w 920287"/>
                  <a:gd name="connsiteY39" fmla="*/ 109336 h 379114"/>
                  <a:gd name="connsiteX40" fmla="*/ 531655 w 920287"/>
                  <a:gd name="connsiteY40" fmla="*/ 125634 h 379114"/>
                  <a:gd name="connsiteX41" fmla="*/ 569587 w 920287"/>
                  <a:gd name="connsiteY41" fmla="*/ 149694 h 379114"/>
                  <a:gd name="connsiteX42" fmla="*/ 612291 w 920287"/>
                  <a:gd name="connsiteY42" fmla="*/ 170866 h 379114"/>
                  <a:gd name="connsiteX43" fmla="*/ 621970 w 920287"/>
                  <a:gd name="connsiteY43" fmla="*/ 147601 h 379114"/>
                  <a:gd name="connsiteX44" fmla="*/ 633930 w 920287"/>
                  <a:gd name="connsiteY44" fmla="*/ 125035 h 379114"/>
                  <a:gd name="connsiteX45" fmla="*/ 634614 w 920287"/>
                  <a:gd name="connsiteY45" fmla="*/ 107850 h 379114"/>
                  <a:gd name="connsiteX46" fmla="*/ 636420 w 920287"/>
                  <a:gd name="connsiteY46" fmla="*/ 82745 h 379114"/>
                  <a:gd name="connsiteX47" fmla="*/ 646066 w 920287"/>
                  <a:gd name="connsiteY47" fmla="*/ 67658 h 379114"/>
                  <a:gd name="connsiteX48" fmla="*/ 676159 w 920287"/>
                  <a:gd name="connsiteY48" fmla="*/ 68099 h 379114"/>
                  <a:gd name="connsiteX49" fmla="*/ 718277 w 920287"/>
                  <a:gd name="connsiteY49" fmla="*/ 70847 h 379114"/>
                  <a:gd name="connsiteX50" fmla="*/ 730348 w 920287"/>
                  <a:gd name="connsiteY50" fmla="*/ 52408 h 379114"/>
                  <a:gd name="connsiteX51" fmla="*/ 737573 w 920287"/>
                  <a:gd name="connsiteY51" fmla="*/ 32533 h 379114"/>
                  <a:gd name="connsiteX52" fmla="*/ 748496 w 920287"/>
                  <a:gd name="connsiteY52" fmla="*/ 25801 h 379114"/>
                  <a:gd name="connsiteX53" fmla="*/ 777312 w 920287"/>
                  <a:gd name="connsiteY53" fmla="*/ 32533 h 379114"/>
                  <a:gd name="connsiteX54" fmla="*/ 804407 w 920287"/>
                  <a:gd name="connsiteY54" fmla="*/ 42993 h 379114"/>
                  <a:gd name="connsiteX55" fmla="*/ 823854 w 920287"/>
                  <a:gd name="connsiteY55" fmla="*/ 44503 h 379114"/>
                  <a:gd name="connsiteX56" fmla="*/ 835114 w 920287"/>
                  <a:gd name="connsiteY56" fmla="*/ 27302 h 379114"/>
                  <a:gd name="connsiteX57" fmla="*/ 851370 w 920287"/>
                  <a:gd name="connsiteY57" fmla="*/ 8473 h 379114"/>
                  <a:gd name="connsiteX58" fmla="*/ 863062 w 920287"/>
                  <a:gd name="connsiteY58" fmla="*/ 1984 h 379114"/>
                  <a:gd name="connsiteX59" fmla="*/ 891109 w 920287"/>
                  <a:gd name="connsiteY59" fmla="*/ 1150 h 379114"/>
                  <a:gd name="connsiteX60" fmla="*/ 920287 w 920287"/>
                  <a:gd name="connsiteY60"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9925 w 920287"/>
                  <a:gd name="connsiteY31" fmla="*/ 213504 h 379114"/>
                  <a:gd name="connsiteX32" fmla="*/ 385345 w 920287"/>
                  <a:gd name="connsiteY32" fmla="*/ 200951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85345 w 920287"/>
                  <a:gd name="connsiteY32" fmla="*/ 200951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93723 w 920287"/>
                  <a:gd name="connsiteY40" fmla="*/ 102620 h 379114"/>
                  <a:gd name="connsiteX41" fmla="*/ 511132 w 920287"/>
                  <a:gd name="connsiteY41" fmla="*/ 109336 h 379114"/>
                  <a:gd name="connsiteX42" fmla="*/ 531655 w 920287"/>
                  <a:gd name="connsiteY42" fmla="*/ 125634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31655 w 920287"/>
                  <a:gd name="connsiteY42" fmla="*/ 125634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47911 w 920287"/>
                  <a:gd name="connsiteY43" fmla="*/ 132956 h 379114"/>
                  <a:gd name="connsiteX44" fmla="*/ 569587 w 920287"/>
                  <a:gd name="connsiteY44" fmla="*/ 149694 h 379114"/>
                  <a:gd name="connsiteX45" fmla="*/ 612291 w 920287"/>
                  <a:gd name="connsiteY45" fmla="*/ 170866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612291 w 920287"/>
                  <a:gd name="connsiteY45" fmla="*/ 170866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5452 w 920287"/>
                  <a:gd name="connsiteY50" fmla="*/ 90067 h 379114"/>
                  <a:gd name="connsiteX51" fmla="*/ 646066 w 920287"/>
                  <a:gd name="connsiteY51" fmla="*/ 67658 h 379114"/>
                  <a:gd name="connsiteX52" fmla="*/ 676159 w 920287"/>
                  <a:gd name="connsiteY52" fmla="*/ 68099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76159 w 920287"/>
                  <a:gd name="connsiteY52" fmla="*/ 68099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96029 w 920287"/>
                  <a:gd name="connsiteY53" fmla="*/ 75422 h 379114"/>
                  <a:gd name="connsiteX54" fmla="*/ 718277 w 920287"/>
                  <a:gd name="connsiteY54" fmla="*/ 70847 h 379114"/>
                  <a:gd name="connsiteX55" fmla="*/ 730348 w 920287"/>
                  <a:gd name="connsiteY55" fmla="*/ 52408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88804 w 920287"/>
                  <a:gd name="connsiteY53" fmla="*/ 66007 h 379114"/>
                  <a:gd name="connsiteX54" fmla="*/ 718277 w 920287"/>
                  <a:gd name="connsiteY54" fmla="*/ 70847 h 379114"/>
                  <a:gd name="connsiteX55" fmla="*/ 730348 w 920287"/>
                  <a:gd name="connsiteY55" fmla="*/ 52408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88804 w 920287"/>
                  <a:gd name="connsiteY53" fmla="*/ 66007 h 379114"/>
                  <a:gd name="connsiteX54" fmla="*/ 718277 w 920287"/>
                  <a:gd name="connsiteY54" fmla="*/ 70847 h 379114"/>
                  <a:gd name="connsiteX55" fmla="*/ 741185 w 920287"/>
                  <a:gd name="connsiteY55" fmla="*/ 107850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72764 h 395061"/>
                  <a:gd name="connsiteX1" fmla="*/ 6021 w 920287"/>
                  <a:gd name="connsiteY1" fmla="*/ 320460 h 395061"/>
                  <a:gd name="connsiteX2" fmla="*/ 25458 w 920287"/>
                  <a:gd name="connsiteY2" fmla="*/ 325424 h 395061"/>
                  <a:gd name="connsiteX3" fmla="*/ 34921 w 920287"/>
                  <a:gd name="connsiteY3" fmla="*/ 309999 h 395061"/>
                  <a:gd name="connsiteX4" fmla="*/ 36728 w 920287"/>
                  <a:gd name="connsiteY4" fmla="*/ 286986 h 395061"/>
                  <a:gd name="connsiteX5" fmla="*/ 45760 w 920287"/>
                  <a:gd name="connsiteY5" fmla="*/ 288032 h 395061"/>
                  <a:gd name="connsiteX6" fmla="*/ 55001 w 920287"/>
                  <a:gd name="connsiteY6" fmla="*/ 262211 h 395061"/>
                  <a:gd name="connsiteX7" fmla="*/ 80079 w 920287"/>
                  <a:gd name="connsiteY7" fmla="*/ 292216 h 395061"/>
                  <a:gd name="connsiteX8" fmla="*/ 92724 w 920287"/>
                  <a:gd name="connsiteY8" fmla="*/ 285940 h 395061"/>
                  <a:gd name="connsiteX9" fmla="*/ 101754 w 920287"/>
                  <a:gd name="connsiteY9" fmla="*/ 351842 h 395061"/>
                  <a:gd name="connsiteX10" fmla="*/ 112594 w 920287"/>
                  <a:gd name="connsiteY10" fmla="*/ 321506 h 395061"/>
                  <a:gd name="connsiteX11" fmla="*/ 118896 w 920287"/>
                  <a:gd name="connsiteY11" fmla="*/ 332986 h 395061"/>
                  <a:gd name="connsiteX12" fmla="*/ 131496 w 920287"/>
                  <a:gd name="connsiteY12" fmla="*/ 317162 h 395061"/>
                  <a:gd name="connsiteX13" fmla="*/ 150525 w 920287"/>
                  <a:gd name="connsiteY13" fmla="*/ 394732 h 395061"/>
                  <a:gd name="connsiteX14" fmla="*/ 161363 w 920287"/>
                  <a:gd name="connsiteY14" fmla="*/ 337197 h 395061"/>
                  <a:gd name="connsiteX15" fmla="*/ 175813 w 920287"/>
                  <a:gd name="connsiteY15" fmla="*/ 360211 h 395061"/>
                  <a:gd name="connsiteX16" fmla="*/ 192216 w 920287"/>
                  <a:gd name="connsiteY16" fmla="*/ 366242 h 395061"/>
                  <a:gd name="connsiteX17" fmla="*/ 190263 w 920287"/>
                  <a:gd name="connsiteY17" fmla="*/ 328828 h 395061"/>
                  <a:gd name="connsiteX18" fmla="*/ 188457 w 920287"/>
                  <a:gd name="connsiteY18" fmla="*/ 294307 h 395061"/>
                  <a:gd name="connsiteX19" fmla="*/ 201453 w 920287"/>
                  <a:gd name="connsiteY19" fmla="*/ 312818 h 395061"/>
                  <a:gd name="connsiteX20" fmla="*/ 217358 w 920287"/>
                  <a:gd name="connsiteY20" fmla="*/ 286985 h 395061"/>
                  <a:gd name="connsiteX21" fmla="*/ 227606 w 920287"/>
                  <a:gd name="connsiteY21" fmla="*/ 295110 h 395061"/>
                  <a:gd name="connsiteX22" fmla="*/ 240840 w 920287"/>
                  <a:gd name="connsiteY22" fmla="*/ 273386 h 395061"/>
                  <a:gd name="connsiteX23" fmla="*/ 264322 w 920287"/>
                  <a:gd name="connsiteY23" fmla="*/ 293262 h 395061"/>
                  <a:gd name="connsiteX24" fmla="*/ 286466 w 920287"/>
                  <a:gd name="connsiteY24" fmla="*/ 308375 h 395061"/>
                  <a:gd name="connsiteX25" fmla="*/ 296835 w 920287"/>
                  <a:gd name="connsiteY25" fmla="*/ 282801 h 395061"/>
                  <a:gd name="connsiteX26" fmla="*/ 309479 w 920287"/>
                  <a:gd name="connsiteY26" fmla="*/ 279663 h 395061"/>
                  <a:gd name="connsiteX27" fmla="*/ 310545 w 920287"/>
                  <a:gd name="connsiteY27" fmla="*/ 249118 h 395061"/>
                  <a:gd name="connsiteX28" fmla="*/ 341992 w 920287"/>
                  <a:gd name="connsiteY28" fmla="*/ 265018 h 395061"/>
                  <a:gd name="connsiteX29" fmla="*/ 345880 w 920287"/>
                  <a:gd name="connsiteY29" fmla="*/ 239570 h 395061"/>
                  <a:gd name="connsiteX30" fmla="*/ 365475 w 920287"/>
                  <a:gd name="connsiteY30" fmla="*/ 258741 h 395061"/>
                  <a:gd name="connsiteX31" fmla="*/ 370893 w 920287"/>
                  <a:gd name="connsiteY31" fmla="*/ 227359 h 395061"/>
                  <a:gd name="connsiteX32" fmla="*/ 379926 w 920287"/>
                  <a:gd name="connsiteY32" fmla="*/ 212714 h 395061"/>
                  <a:gd name="connsiteX33" fmla="*/ 395391 w 920287"/>
                  <a:gd name="connsiteY33" fmla="*/ 214560 h 395061"/>
                  <a:gd name="connsiteX34" fmla="*/ 394376 w 920287"/>
                  <a:gd name="connsiteY34" fmla="*/ 157272 h 395061"/>
                  <a:gd name="connsiteX35" fmla="*/ 414245 w 920287"/>
                  <a:gd name="connsiteY35" fmla="*/ 148903 h 395061"/>
                  <a:gd name="connsiteX36" fmla="*/ 412439 w 920287"/>
                  <a:gd name="connsiteY36" fmla="*/ 118567 h 395061"/>
                  <a:gd name="connsiteX37" fmla="*/ 430502 w 920287"/>
                  <a:gd name="connsiteY37" fmla="*/ 139488 h 395061"/>
                  <a:gd name="connsiteX38" fmla="*/ 431386 w 920287"/>
                  <a:gd name="connsiteY38" fmla="*/ 82734 h 395061"/>
                  <a:gd name="connsiteX39" fmla="*/ 464821 w 920287"/>
                  <a:gd name="connsiteY39" fmla="*/ 111244 h 395061"/>
                  <a:gd name="connsiteX40" fmla="*/ 486498 w 920287"/>
                  <a:gd name="connsiteY40" fmla="*/ 109152 h 395061"/>
                  <a:gd name="connsiteX41" fmla="*/ 511132 w 920287"/>
                  <a:gd name="connsiteY41" fmla="*/ 125283 h 395061"/>
                  <a:gd name="connsiteX42" fmla="*/ 529849 w 920287"/>
                  <a:gd name="connsiteY42" fmla="*/ 126936 h 395061"/>
                  <a:gd name="connsiteX43" fmla="*/ 551523 w 920287"/>
                  <a:gd name="connsiteY43" fmla="*/ 183423 h 395061"/>
                  <a:gd name="connsiteX44" fmla="*/ 569587 w 920287"/>
                  <a:gd name="connsiteY44" fmla="*/ 165641 h 395061"/>
                  <a:gd name="connsiteX45" fmla="*/ 597841 w 920287"/>
                  <a:gd name="connsiteY45" fmla="*/ 188905 h 395061"/>
                  <a:gd name="connsiteX46" fmla="*/ 605713 w 920287"/>
                  <a:gd name="connsiteY46" fmla="*/ 157272 h 395061"/>
                  <a:gd name="connsiteX47" fmla="*/ 628511 w 920287"/>
                  <a:gd name="connsiteY47" fmla="*/ 158765 h 395061"/>
                  <a:gd name="connsiteX48" fmla="*/ 627389 w 920287"/>
                  <a:gd name="connsiteY48" fmla="*/ 122751 h 395061"/>
                  <a:gd name="connsiteX49" fmla="*/ 641838 w 920287"/>
                  <a:gd name="connsiteY49" fmla="*/ 132166 h 395061"/>
                  <a:gd name="connsiteX50" fmla="*/ 641839 w 920287"/>
                  <a:gd name="connsiteY50" fmla="*/ 95553 h 395061"/>
                  <a:gd name="connsiteX51" fmla="*/ 646066 w 920287"/>
                  <a:gd name="connsiteY51" fmla="*/ 83605 h 395061"/>
                  <a:gd name="connsiteX52" fmla="*/ 665322 w 920287"/>
                  <a:gd name="connsiteY52" fmla="*/ 93461 h 395061"/>
                  <a:gd name="connsiteX53" fmla="*/ 688804 w 920287"/>
                  <a:gd name="connsiteY53" fmla="*/ 81954 h 395061"/>
                  <a:gd name="connsiteX54" fmla="*/ 718277 w 920287"/>
                  <a:gd name="connsiteY54" fmla="*/ 86794 h 395061"/>
                  <a:gd name="connsiteX55" fmla="*/ 741185 w 920287"/>
                  <a:gd name="connsiteY55" fmla="*/ 123797 h 395061"/>
                  <a:gd name="connsiteX56" fmla="*/ 719510 w 920287"/>
                  <a:gd name="connsiteY56" fmla="*/ 360 h 395061"/>
                  <a:gd name="connsiteX57" fmla="*/ 748496 w 920287"/>
                  <a:gd name="connsiteY57" fmla="*/ 41748 h 395061"/>
                  <a:gd name="connsiteX58" fmla="*/ 777312 w 920287"/>
                  <a:gd name="connsiteY58" fmla="*/ 48480 h 395061"/>
                  <a:gd name="connsiteX59" fmla="*/ 804407 w 920287"/>
                  <a:gd name="connsiteY59" fmla="*/ 58940 h 395061"/>
                  <a:gd name="connsiteX60" fmla="*/ 823854 w 920287"/>
                  <a:gd name="connsiteY60" fmla="*/ 60450 h 395061"/>
                  <a:gd name="connsiteX61" fmla="*/ 835114 w 920287"/>
                  <a:gd name="connsiteY61" fmla="*/ 43249 h 395061"/>
                  <a:gd name="connsiteX62" fmla="*/ 851370 w 920287"/>
                  <a:gd name="connsiteY62" fmla="*/ 24420 h 395061"/>
                  <a:gd name="connsiteX63" fmla="*/ 863062 w 920287"/>
                  <a:gd name="connsiteY63" fmla="*/ 17931 h 395061"/>
                  <a:gd name="connsiteX64" fmla="*/ 891109 w 920287"/>
                  <a:gd name="connsiteY64" fmla="*/ 17097 h 395061"/>
                  <a:gd name="connsiteX65" fmla="*/ 920287 w 920287"/>
                  <a:gd name="connsiteY65" fmla="*/ 15947 h 395061"/>
                  <a:gd name="connsiteX0" fmla="*/ 0 w 920287"/>
                  <a:gd name="connsiteY0" fmla="*/ 372698 h 394995"/>
                  <a:gd name="connsiteX1" fmla="*/ 6021 w 920287"/>
                  <a:gd name="connsiteY1" fmla="*/ 320394 h 394995"/>
                  <a:gd name="connsiteX2" fmla="*/ 25458 w 920287"/>
                  <a:gd name="connsiteY2" fmla="*/ 325358 h 394995"/>
                  <a:gd name="connsiteX3" fmla="*/ 34921 w 920287"/>
                  <a:gd name="connsiteY3" fmla="*/ 309933 h 394995"/>
                  <a:gd name="connsiteX4" fmla="*/ 36728 w 920287"/>
                  <a:gd name="connsiteY4" fmla="*/ 286920 h 394995"/>
                  <a:gd name="connsiteX5" fmla="*/ 45760 w 920287"/>
                  <a:gd name="connsiteY5" fmla="*/ 287966 h 394995"/>
                  <a:gd name="connsiteX6" fmla="*/ 55001 w 920287"/>
                  <a:gd name="connsiteY6" fmla="*/ 262145 h 394995"/>
                  <a:gd name="connsiteX7" fmla="*/ 80079 w 920287"/>
                  <a:gd name="connsiteY7" fmla="*/ 292150 h 394995"/>
                  <a:gd name="connsiteX8" fmla="*/ 92724 w 920287"/>
                  <a:gd name="connsiteY8" fmla="*/ 285874 h 394995"/>
                  <a:gd name="connsiteX9" fmla="*/ 101754 w 920287"/>
                  <a:gd name="connsiteY9" fmla="*/ 351776 h 394995"/>
                  <a:gd name="connsiteX10" fmla="*/ 112594 w 920287"/>
                  <a:gd name="connsiteY10" fmla="*/ 321440 h 394995"/>
                  <a:gd name="connsiteX11" fmla="*/ 118896 w 920287"/>
                  <a:gd name="connsiteY11" fmla="*/ 332920 h 394995"/>
                  <a:gd name="connsiteX12" fmla="*/ 131496 w 920287"/>
                  <a:gd name="connsiteY12" fmla="*/ 317096 h 394995"/>
                  <a:gd name="connsiteX13" fmla="*/ 150525 w 920287"/>
                  <a:gd name="connsiteY13" fmla="*/ 394666 h 394995"/>
                  <a:gd name="connsiteX14" fmla="*/ 161363 w 920287"/>
                  <a:gd name="connsiteY14" fmla="*/ 337131 h 394995"/>
                  <a:gd name="connsiteX15" fmla="*/ 175813 w 920287"/>
                  <a:gd name="connsiteY15" fmla="*/ 360145 h 394995"/>
                  <a:gd name="connsiteX16" fmla="*/ 192216 w 920287"/>
                  <a:gd name="connsiteY16" fmla="*/ 366176 h 394995"/>
                  <a:gd name="connsiteX17" fmla="*/ 190263 w 920287"/>
                  <a:gd name="connsiteY17" fmla="*/ 328762 h 394995"/>
                  <a:gd name="connsiteX18" fmla="*/ 188457 w 920287"/>
                  <a:gd name="connsiteY18" fmla="*/ 294241 h 394995"/>
                  <a:gd name="connsiteX19" fmla="*/ 201453 w 920287"/>
                  <a:gd name="connsiteY19" fmla="*/ 312752 h 394995"/>
                  <a:gd name="connsiteX20" fmla="*/ 217358 w 920287"/>
                  <a:gd name="connsiteY20" fmla="*/ 286919 h 394995"/>
                  <a:gd name="connsiteX21" fmla="*/ 227606 w 920287"/>
                  <a:gd name="connsiteY21" fmla="*/ 295044 h 394995"/>
                  <a:gd name="connsiteX22" fmla="*/ 240840 w 920287"/>
                  <a:gd name="connsiteY22" fmla="*/ 273320 h 394995"/>
                  <a:gd name="connsiteX23" fmla="*/ 264322 w 920287"/>
                  <a:gd name="connsiteY23" fmla="*/ 293196 h 394995"/>
                  <a:gd name="connsiteX24" fmla="*/ 286466 w 920287"/>
                  <a:gd name="connsiteY24" fmla="*/ 308309 h 394995"/>
                  <a:gd name="connsiteX25" fmla="*/ 296835 w 920287"/>
                  <a:gd name="connsiteY25" fmla="*/ 282735 h 394995"/>
                  <a:gd name="connsiteX26" fmla="*/ 309479 w 920287"/>
                  <a:gd name="connsiteY26" fmla="*/ 279597 h 394995"/>
                  <a:gd name="connsiteX27" fmla="*/ 310545 w 920287"/>
                  <a:gd name="connsiteY27" fmla="*/ 249052 h 394995"/>
                  <a:gd name="connsiteX28" fmla="*/ 341992 w 920287"/>
                  <a:gd name="connsiteY28" fmla="*/ 264952 h 394995"/>
                  <a:gd name="connsiteX29" fmla="*/ 345880 w 920287"/>
                  <a:gd name="connsiteY29" fmla="*/ 239504 h 394995"/>
                  <a:gd name="connsiteX30" fmla="*/ 365475 w 920287"/>
                  <a:gd name="connsiteY30" fmla="*/ 258675 h 394995"/>
                  <a:gd name="connsiteX31" fmla="*/ 370893 w 920287"/>
                  <a:gd name="connsiteY31" fmla="*/ 227293 h 394995"/>
                  <a:gd name="connsiteX32" fmla="*/ 379926 w 920287"/>
                  <a:gd name="connsiteY32" fmla="*/ 212648 h 394995"/>
                  <a:gd name="connsiteX33" fmla="*/ 395391 w 920287"/>
                  <a:gd name="connsiteY33" fmla="*/ 214494 h 394995"/>
                  <a:gd name="connsiteX34" fmla="*/ 394376 w 920287"/>
                  <a:gd name="connsiteY34" fmla="*/ 157206 h 394995"/>
                  <a:gd name="connsiteX35" fmla="*/ 414245 w 920287"/>
                  <a:gd name="connsiteY35" fmla="*/ 148837 h 394995"/>
                  <a:gd name="connsiteX36" fmla="*/ 412439 w 920287"/>
                  <a:gd name="connsiteY36" fmla="*/ 118501 h 394995"/>
                  <a:gd name="connsiteX37" fmla="*/ 430502 w 920287"/>
                  <a:gd name="connsiteY37" fmla="*/ 139422 h 394995"/>
                  <a:gd name="connsiteX38" fmla="*/ 431386 w 920287"/>
                  <a:gd name="connsiteY38" fmla="*/ 82668 h 394995"/>
                  <a:gd name="connsiteX39" fmla="*/ 464821 w 920287"/>
                  <a:gd name="connsiteY39" fmla="*/ 111178 h 394995"/>
                  <a:gd name="connsiteX40" fmla="*/ 486498 w 920287"/>
                  <a:gd name="connsiteY40" fmla="*/ 109086 h 394995"/>
                  <a:gd name="connsiteX41" fmla="*/ 511132 w 920287"/>
                  <a:gd name="connsiteY41" fmla="*/ 125217 h 394995"/>
                  <a:gd name="connsiteX42" fmla="*/ 529849 w 920287"/>
                  <a:gd name="connsiteY42" fmla="*/ 126870 h 394995"/>
                  <a:gd name="connsiteX43" fmla="*/ 551523 w 920287"/>
                  <a:gd name="connsiteY43" fmla="*/ 183357 h 394995"/>
                  <a:gd name="connsiteX44" fmla="*/ 569587 w 920287"/>
                  <a:gd name="connsiteY44" fmla="*/ 165575 h 394995"/>
                  <a:gd name="connsiteX45" fmla="*/ 597841 w 920287"/>
                  <a:gd name="connsiteY45" fmla="*/ 188839 h 394995"/>
                  <a:gd name="connsiteX46" fmla="*/ 605713 w 920287"/>
                  <a:gd name="connsiteY46" fmla="*/ 157206 h 394995"/>
                  <a:gd name="connsiteX47" fmla="*/ 628511 w 920287"/>
                  <a:gd name="connsiteY47" fmla="*/ 158699 h 394995"/>
                  <a:gd name="connsiteX48" fmla="*/ 627389 w 920287"/>
                  <a:gd name="connsiteY48" fmla="*/ 122685 h 394995"/>
                  <a:gd name="connsiteX49" fmla="*/ 641838 w 920287"/>
                  <a:gd name="connsiteY49" fmla="*/ 132100 h 394995"/>
                  <a:gd name="connsiteX50" fmla="*/ 641839 w 920287"/>
                  <a:gd name="connsiteY50" fmla="*/ 95487 h 394995"/>
                  <a:gd name="connsiteX51" fmla="*/ 646066 w 920287"/>
                  <a:gd name="connsiteY51" fmla="*/ 83539 h 394995"/>
                  <a:gd name="connsiteX52" fmla="*/ 665322 w 920287"/>
                  <a:gd name="connsiteY52" fmla="*/ 93395 h 394995"/>
                  <a:gd name="connsiteX53" fmla="*/ 688804 w 920287"/>
                  <a:gd name="connsiteY53" fmla="*/ 81888 h 394995"/>
                  <a:gd name="connsiteX54" fmla="*/ 718277 w 920287"/>
                  <a:gd name="connsiteY54" fmla="*/ 86728 h 394995"/>
                  <a:gd name="connsiteX55" fmla="*/ 741185 w 920287"/>
                  <a:gd name="connsiteY55" fmla="*/ 123731 h 394995"/>
                  <a:gd name="connsiteX56" fmla="*/ 719510 w 920287"/>
                  <a:gd name="connsiteY56" fmla="*/ 294 h 394995"/>
                  <a:gd name="connsiteX57" fmla="*/ 748496 w 920287"/>
                  <a:gd name="connsiteY57" fmla="*/ 51096 h 394995"/>
                  <a:gd name="connsiteX58" fmla="*/ 777312 w 920287"/>
                  <a:gd name="connsiteY58" fmla="*/ 48414 h 394995"/>
                  <a:gd name="connsiteX59" fmla="*/ 804407 w 920287"/>
                  <a:gd name="connsiteY59" fmla="*/ 58874 h 394995"/>
                  <a:gd name="connsiteX60" fmla="*/ 823854 w 920287"/>
                  <a:gd name="connsiteY60" fmla="*/ 60384 h 394995"/>
                  <a:gd name="connsiteX61" fmla="*/ 835114 w 920287"/>
                  <a:gd name="connsiteY61" fmla="*/ 43183 h 394995"/>
                  <a:gd name="connsiteX62" fmla="*/ 851370 w 920287"/>
                  <a:gd name="connsiteY62" fmla="*/ 24354 h 394995"/>
                  <a:gd name="connsiteX63" fmla="*/ 863062 w 920287"/>
                  <a:gd name="connsiteY63" fmla="*/ 17865 h 394995"/>
                  <a:gd name="connsiteX64" fmla="*/ 891109 w 920287"/>
                  <a:gd name="connsiteY64" fmla="*/ 17031 h 394995"/>
                  <a:gd name="connsiteX65" fmla="*/ 920287 w 920287"/>
                  <a:gd name="connsiteY65" fmla="*/ 15881 h 394995"/>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4407 w 920287"/>
                  <a:gd name="connsiteY59" fmla="*/ 58866 h 394987"/>
                  <a:gd name="connsiteX60" fmla="*/ 823854 w 920287"/>
                  <a:gd name="connsiteY60" fmla="*/ 60376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23854 w 920287"/>
                  <a:gd name="connsiteY60" fmla="*/ 60376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88350 w 920287"/>
                  <a:gd name="connsiteY63" fmla="*/ 162216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88350 w 920287"/>
                  <a:gd name="connsiteY63" fmla="*/ 145479 h 394987"/>
                  <a:gd name="connsiteX64" fmla="*/ 891109 w 920287"/>
                  <a:gd name="connsiteY64" fmla="*/ 17023 h 394987"/>
                  <a:gd name="connsiteX65" fmla="*/ 920287 w 920287"/>
                  <a:gd name="connsiteY65" fmla="*/ 15873 h 39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20287" h="394987">
                    <a:moveTo>
                      <a:pt x="0" y="372690"/>
                    </a:moveTo>
                    <a:cubicBezTo>
                      <a:pt x="2208" y="366937"/>
                      <a:pt x="1778" y="331065"/>
                      <a:pt x="6021" y="320386"/>
                    </a:cubicBezTo>
                    <a:cubicBezTo>
                      <a:pt x="10264" y="309707"/>
                      <a:pt x="20641" y="327093"/>
                      <a:pt x="25458" y="325350"/>
                    </a:cubicBezTo>
                    <a:cubicBezTo>
                      <a:pt x="30275" y="323607"/>
                      <a:pt x="33043" y="316331"/>
                      <a:pt x="34921" y="309925"/>
                    </a:cubicBezTo>
                    <a:cubicBezTo>
                      <a:pt x="36799" y="303519"/>
                      <a:pt x="34320" y="288655"/>
                      <a:pt x="36728" y="286912"/>
                    </a:cubicBezTo>
                    <a:cubicBezTo>
                      <a:pt x="39137" y="285169"/>
                      <a:pt x="42714" y="292087"/>
                      <a:pt x="45760" y="287958"/>
                    </a:cubicBezTo>
                    <a:cubicBezTo>
                      <a:pt x="48806" y="283829"/>
                      <a:pt x="49281" y="258301"/>
                      <a:pt x="55001" y="262137"/>
                    </a:cubicBezTo>
                    <a:cubicBezTo>
                      <a:pt x="60721" y="265973"/>
                      <a:pt x="74394" y="285223"/>
                      <a:pt x="80079" y="292142"/>
                    </a:cubicBezTo>
                    <a:cubicBezTo>
                      <a:pt x="85764" y="299061"/>
                      <a:pt x="89714" y="283948"/>
                      <a:pt x="92724" y="285866"/>
                    </a:cubicBezTo>
                    <a:cubicBezTo>
                      <a:pt x="95734" y="287784"/>
                      <a:pt x="98744" y="342528"/>
                      <a:pt x="101754" y="351768"/>
                    </a:cubicBezTo>
                    <a:cubicBezTo>
                      <a:pt x="104765" y="361008"/>
                      <a:pt x="109737" y="324575"/>
                      <a:pt x="112594" y="321432"/>
                    </a:cubicBezTo>
                    <a:cubicBezTo>
                      <a:pt x="115451" y="318289"/>
                      <a:pt x="113036" y="336251"/>
                      <a:pt x="118896" y="332912"/>
                    </a:cubicBezTo>
                    <a:lnTo>
                      <a:pt x="131496" y="317088"/>
                    </a:lnTo>
                    <a:cubicBezTo>
                      <a:pt x="136466" y="316744"/>
                      <a:pt x="144644" y="389575"/>
                      <a:pt x="150525" y="394658"/>
                    </a:cubicBezTo>
                    <a:cubicBezTo>
                      <a:pt x="156406" y="399741"/>
                      <a:pt x="157449" y="344445"/>
                      <a:pt x="161363" y="337123"/>
                    </a:cubicBezTo>
                    <a:cubicBezTo>
                      <a:pt x="165277" y="329801"/>
                      <a:pt x="170671" y="355296"/>
                      <a:pt x="175813" y="360137"/>
                    </a:cubicBezTo>
                    <a:cubicBezTo>
                      <a:pt x="180955" y="364978"/>
                      <a:pt x="190410" y="372967"/>
                      <a:pt x="192216" y="366168"/>
                    </a:cubicBezTo>
                    <a:cubicBezTo>
                      <a:pt x="194022" y="359369"/>
                      <a:pt x="190889" y="340743"/>
                      <a:pt x="190263" y="328754"/>
                    </a:cubicBezTo>
                    <a:cubicBezTo>
                      <a:pt x="189637" y="316765"/>
                      <a:pt x="186893" y="295855"/>
                      <a:pt x="188457" y="294233"/>
                    </a:cubicBezTo>
                    <a:cubicBezTo>
                      <a:pt x="190021" y="292611"/>
                      <a:pt x="196636" y="313964"/>
                      <a:pt x="201453" y="312744"/>
                    </a:cubicBezTo>
                    <a:cubicBezTo>
                      <a:pt x="206270" y="311524"/>
                      <a:pt x="212698" y="291780"/>
                      <a:pt x="217358" y="286911"/>
                    </a:cubicBezTo>
                    <a:cubicBezTo>
                      <a:pt x="222018" y="282042"/>
                      <a:pt x="222789" y="294164"/>
                      <a:pt x="227606" y="295036"/>
                    </a:cubicBezTo>
                    <a:cubicBezTo>
                      <a:pt x="232423" y="295908"/>
                      <a:pt x="234721" y="273620"/>
                      <a:pt x="240840" y="273312"/>
                    </a:cubicBezTo>
                    <a:cubicBezTo>
                      <a:pt x="246959" y="273004"/>
                      <a:pt x="257621" y="290495"/>
                      <a:pt x="264322" y="293188"/>
                    </a:cubicBezTo>
                    <a:cubicBezTo>
                      <a:pt x="271023" y="295881"/>
                      <a:pt x="281047" y="310044"/>
                      <a:pt x="286466" y="308301"/>
                    </a:cubicBezTo>
                    <a:cubicBezTo>
                      <a:pt x="291885" y="306558"/>
                      <a:pt x="301429" y="309829"/>
                      <a:pt x="296835" y="282727"/>
                    </a:cubicBezTo>
                    <a:cubicBezTo>
                      <a:pt x="299466" y="276547"/>
                      <a:pt x="307194" y="285203"/>
                      <a:pt x="309479" y="279589"/>
                    </a:cubicBezTo>
                    <a:cubicBezTo>
                      <a:pt x="311764" y="273975"/>
                      <a:pt x="305126" y="251485"/>
                      <a:pt x="310545" y="249044"/>
                    </a:cubicBezTo>
                    <a:cubicBezTo>
                      <a:pt x="315964" y="246603"/>
                      <a:pt x="331587" y="264443"/>
                      <a:pt x="341992" y="264944"/>
                    </a:cubicBezTo>
                    <a:cubicBezTo>
                      <a:pt x="352397" y="265445"/>
                      <a:pt x="341966" y="240542"/>
                      <a:pt x="345880" y="239496"/>
                    </a:cubicBezTo>
                    <a:cubicBezTo>
                      <a:pt x="349794" y="238450"/>
                      <a:pt x="359801" y="260354"/>
                      <a:pt x="365475" y="258667"/>
                    </a:cubicBezTo>
                    <a:cubicBezTo>
                      <a:pt x="371149" y="256980"/>
                      <a:pt x="367581" y="234259"/>
                      <a:pt x="370893" y="227285"/>
                    </a:cubicBezTo>
                    <a:cubicBezTo>
                      <a:pt x="374205" y="220311"/>
                      <a:pt x="376445" y="219306"/>
                      <a:pt x="379926" y="212640"/>
                    </a:cubicBezTo>
                    <a:cubicBezTo>
                      <a:pt x="383407" y="205974"/>
                      <a:pt x="392983" y="223726"/>
                      <a:pt x="395391" y="214486"/>
                    </a:cubicBezTo>
                    <a:cubicBezTo>
                      <a:pt x="397799" y="205246"/>
                      <a:pt x="392137" y="163957"/>
                      <a:pt x="394376" y="157198"/>
                    </a:cubicBezTo>
                    <a:cubicBezTo>
                      <a:pt x="396615" y="150440"/>
                      <a:pt x="411234" y="155628"/>
                      <a:pt x="414245" y="148829"/>
                    </a:cubicBezTo>
                    <a:cubicBezTo>
                      <a:pt x="417256" y="142030"/>
                      <a:pt x="408826" y="126339"/>
                      <a:pt x="412439" y="118493"/>
                    </a:cubicBezTo>
                    <a:cubicBezTo>
                      <a:pt x="416052" y="110647"/>
                      <a:pt x="426742" y="145909"/>
                      <a:pt x="430502" y="139414"/>
                    </a:cubicBezTo>
                    <a:cubicBezTo>
                      <a:pt x="434262" y="132919"/>
                      <a:pt x="425666" y="87367"/>
                      <a:pt x="431386" y="82660"/>
                    </a:cubicBezTo>
                    <a:cubicBezTo>
                      <a:pt x="437106" y="77953"/>
                      <a:pt x="454432" y="105198"/>
                      <a:pt x="464821" y="111170"/>
                    </a:cubicBezTo>
                    <a:cubicBezTo>
                      <a:pt x="475210" y="117142"/>
                      <a:pt x="478780" y="106738"/>
                      <a:pt x="486498" y="109078"/>
                    </a:cubicBezTo>
                    <a:cubicBezTo>
                      <a:pt x="494216" y="111418"/>
                      <a:pt x="503907" y="122245"/>
                      <a:pt x="511132" y="125209"/>
                    </a:cubicBezTo>
                    <a:cubicBezTo>
                      <a:pt x="518357" y="128173"/>
                      <a:pt x="523719" y="122925"/>
                      <a:pt x="529849" y="126862"/>
                    </a:cubicBezTo>
                    <a:cubicBezTo>
                      <a:pt x="535979" y="130799"/>
                      <a:pt x="544900" y="176898"/>
                      <a:pt x="551523" y="183349"/>
                    </a:cubicBezTo>
                    <a:cubicBezTo>
                      <a:pt x="558146" y="189800"/>
                      <a:pt x="558857" y="159249"/>
                      <a:pt x="569587" y="165567"/>
                    </a:cubicBezTo>
                    <a:cubicBezTo>
                      <a:pt x="580317" y="171885"/>
                      <a:pt x="591820" y="190226"/>
                      <a:pt x="597841" y="188831"/>
                    </a:cubicBezTo>
                    <a:cubicBezTo>
                      <a:pt x="603862" y="187436"/>
                      <a:pt x="602107" y="164837"/>
                      <a:pt x="605713" y="157198"/>
                    </a:cubicBezTo>
                    <a:cubicBezTo>
                      <a:pt x="609320" y="149560"/>
                      <a:pt x="624898" y="164444"/>
                      <a:pt x="628511" y="158691"/>
                    </a:cubicBezTo>
                    <a:cubicBezTo>
                      <a:pt x="632124" y="152938"/>
                      <a:pt x="626974" y="129725"/>
                      <a:pt x="627389" y="122677"/>
                    </a:cubicBezTo>
                    <a:cubicBezTo>
                      <a:pt x="627804" y="115629"/>
                      <a:pt x="638828" y="134881"/>
                      <a:pt x="641838" y="132092"/>
                    </a:cubicBezTo>
                    <a:cubicBezTo>
                      <a:pt x="644848" y="129303"/>
                      <a:pt x="641134" y="103573"/>
                      <a:pt x="641839" y="95479"/>
                    </a:cubicBezTo>
                    <a:cubicBezTo>
                      <a:pt x="642544" y="87386"/>
                      <a:pt x="642152" y="83880"/>
                      <a:pt x="646066" y="83531"/>
                    </a:cubicBezTo>
                    <a:cubicBezTo>
                      <a:pt x="649980" y="83182"/>
                      <a:pt x="656995" y="92093"/>
                      <a:pt x="665322" y="93387"/>
                    </a:cubicBezTo>
                    <a:cubicBezTo>
                      <a:pt x="673649" y="94681"/>
                      <a:pt x="679978" y="82991"/>
                      <a:pt x="688804" y="81880"/>
                    </a:cubicBezTo>
                    <a:cubicBezTo>
                      <a:pt x="697630" y="80769"/>
                      <a:pt x="712557" y="90556"/>
                      <a:pt x="718277" y="86720"/>
                    </a:cubicBezTo>
                    <a:cubicBezTo>
                      <a:pt x="723997" y="82884"/>
                      <a:pt x="737969" y="130109"/>
                      <a:pt x="741185" y="123723"/>
                    </a:cubicBezTo>
                    <a:cubicBezTo>
                      <a:pt x="744401" y="117337"/>
                      <a:pt x="716485" y="4720"/>
                      <a:pt x="719510" y="286"/>
                    </a:cubicBezTo>
                    <a:cubicBezTo>
                      <a:pt x="722535" y="-4148"/>
                      <a:pt x="740368" y="44463"/>
                      <a:pt x="748496" y="51088"/>
                    </a:cubicBezTo>
                    <a:cubicBezTo>
                      <a:pt x="756624" y="57713"/>
                      <a:pt x="758963" y="37173"/>
                      <a:pt x="768281" y="40038"/>
                    </a:cubicBezTo>
                    <a:cubicBezTo>
                      <a:pt x="777600" y="42903"/>
                      <a:pt x="800262" y="98714"/>
                      <a:pt x="808019" y="100709"/>
                    </a:cubicBezTo>
                    <a:cubicBezTo>
                      <a:pt x="815776" y="102704"/>
                      <a:pt x="798565" y="45208"/>
                      <a:pt x="802178" y="37362"/>
                    </a:cubicBezTo>
                    <a:cubicBezTo>
                      <a:pt x="805791" y="29517"/>
                      <a:pt x="825109" y="59641"/>
                      <a:pt x="829695" y="53636"/>
                    </a:cubicBezTo>
                    <a:cubicBezTo>
                      <a:pt x="834281" y="47631"/>
                      <a:pt x="834069" y="31704"/>
                      <a:pt x="838727" y="27484"/>
                    </a:cubicBezTo>
                    <a:cubicBezTo>
                      <a:pt x="843385" y="23264"/>
                      <a:pt x="881727" y="146699"/>
                      <a:pt x="888350" y="145479"/>
                    </a:cubicBezTo>
                    <a:cubicBezTo>
                      <a:pt x="894973" y="144259"/>
                      <a:pt x="881572" y="17354"/>
                      <a:pt x="891109" y="17023"/>
                    </a:cubicBezTo>
                    <a:lnTo>
                      <a:pt x="920287" y="15873"/>
                    </a:lnTo>
                  </a:path>
                </a:pathLst>
              </a:custGeom>
              <a:noFill/>
              <a:ln w="187325" cap="flat" cmpd="sng" algn="ctr">
                <a:solidFill>
                  <a:srgbClr val="F58D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0" name="Freeform 49"/>
              <p:cNvSpPr/>
              <p:nvPr/>
            </p:nvSpPr>
            <p:spPr>
              <a:xfrm flipH="1">
                <a:off x="6931775" y="5089064"/>
                <a:ext cx="1260043" cy="813759"/>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897555 w 922321"/>
                  <a:gd name="connsiteY22" fmla="*/ 37659 h 350311"/>
                  <a:gd name="connsiteX23" fmla="*/ 922321 w 922321"/>
                  <a:gd name="connsiteY23" fmla="*/ 44877 h 350311"/>
                  <a:gd name="connsiteX0" fmla="*/ 0 w 922321"/>
                  <a:gd name="connsiteY0" fmla="*/ 221697 h 350366"/>
                  <a:gd name="connsiteX1" fmla="*/ 35627 w 922321"/>
                  <a:gd name="connsiteY1" fmla="*/ 201870 h 350366"/>
                  <a:gd name="connsiteX2" fmla="*/ 77373 w 922321"/>
                  <a:gd name="connsiteY2" fmla="*/ 259152 h 350366"/>
                  <a:gd name="connsiteX3" fmla="*/ 122964 w 922321"/>
                  <a:gd name="connsiteY3" fmla="*/ 247531 h 350366"/>
                  <a:gd name="connsiteX4" fmla="*/ 147980 w 922321"/>
                  <a:gd name="connsiteY4" fmla="*/ 350331 h 350366"/>
                  <a:gd name="connsiteX5" fmla="*/ 171878 w 922321"/>
                  <a:gd name="connsiteY5" fmla="*/ 323511 h 350366"/>
                  <a:gd name="connsiteX6" fmla="*/ 200102 w 922321"/>
                  <a:gd name="connsiteY6" fmla="*/ 285260 h 350366"/>
                  <a:gd name="connsiteX7" fmla="*/ 227106 w 922321"/>
                  <a:gd name="connsiteY7" fmla="*/ 138603 h 350366"/>
                  <a:gd name="connsiteX8" fmla="*/ 259920 w 922321"/>
                  <a:gd name="connsiteY8" fmla="*/ 233243 h 350366"/>
                  <a:gd name="connsiteX9" fmla="*/ 308838 w 922321"/>
                  <a:gd name="connsiteY9" fmla="*/ 245808 h 350366"/>
                  <a:gd name="connsiteX10" fmla="*/ 336985 w 922321"/>
                  <a:gd name="connsiteY10" fmla="*/ 171293 h 350366"/>
                  <a:gd name="connsiteX11" fmla="*/ 401449 w 922321"/>
                  <a:gd name="connsiteY11" fmla="*/ 169720 h 350366"/>
                  <a:gd name="connsiteX12" fmla="*/ 429283 w 922321"/>
                  <a:gd name="connsiteY12" fmla="*/ 99422 h 350366"/>
                  <a:gd name="connsiteX13" fmla="*/ 464140 w 922321"/>
                  <a:gd name="connsiteY13" fmla="*/ 22432 h 350366"/>
                  <a:gd name="connsiteX14" fmla="*/ 513166 w 922321"/>
                  <a:gd name="connsiteY14" fmla="*/ 154268 h 350366"/>
                  <a:gd name="connsiteX15" fmla="*/ 585852 w 922321"/>
                  <a:gd name="connsiteY15" fmla="*/ 270729 h 350366"/>
                  <a:gd name="connsiteX16" fmla="*/ 619694 w 922321"/>
                  <a:gd name="connsiteY16" fmla="*/ 179122 h 350366"/>
                  <a:gd name="connsiteX17" fmla="*/ 662336 w 922321"/>
                  <a:gd name="connsiteY17" fmla="*/ 115642 h 350366"/>
                  <a:gd name="connsiteX18" fmla="*/ 710142 w 922321"/>
                  <a:gd name="connsiteY18" fmla="*/ 56270 h 350366"/>
                  <a:gd name="connsiteX19" fmla="*/ 734260 w 922321"/>
                  <a:gd name="connsiteY19" fmla="*/ 543 h 350366"/>
                  <a:gd name="connsiteX20" fmla="*/ 815719 w 922321"/>
                  <a:gd name="connsiteY20" fmla="*/ 68073 h 350366"/>
                  <a:gd name="connsiteX21" fmla="*/ 837733 w 922321"/>
                  <a:gd name="connsiteY21" fmla="*/ 48872 h 350366"/>
                  <a:gd name="connsiteX22" fmla="*/ 858994 w 922321"/>
                  <a:gd name="connsiteY22" fmla="*/ 33183 h 350366"/>
                  <a:gd name="connsiteX23" fmla="*/ 897555 w 922321"/>
                  <a:gd name="connsiteY23" fmla="*/ 37714 h 350366"/>
                  <a:gd name="connsiteX24" fmla="*/ 922321 w 922321"/>
                  <a:gd name="connsiteY24" fmla="*/ 44932 h 350366"/>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710142 w 922321"/>
                  <a:gd name="connsiteY18" fmla="*/ 56001 h 350097"/>
                  <a:gd name="connsiteX19" fmla="*/ 734260 w 922321"/>
                  <a:gd name="connsiteY19" fmla="*/ 274 h 350097"/>
                  <a:gd name="connsiteX20" fmla="*/ 780212 w 922321"/>
                  <a:gd name="connsiteY20" fmla="*/ 36050 h 350097"/>
                  <a:gd name="connsiteX21" fmla="*/ 815719 w 922321"/>
                  <a:gd name="connsiteY21" fmla="*/ 67804 h 350097"/>
                  <a:gd name="connsiteX22" fmla="*/ 837733 w 922321"/>
                  <a:gd name="connsiteY22" fmla="*/ 48603 h 350097"/>
                  <a:gd name="connsiteX23" fmla="*/ 858994 w 922321"/>
                  <a:gd name="connsiteY23" fmla="*/ 32914 h 350097"/>
                  <a:gd name="connsiteX24" fmla="*/ 897555 w 922321"/>
                  <a:gd name="connsiteY24" fmla="*/ 37445 h 350097"/>
                  <a:gd name="connsiteX25" fmla="*/ 922321 w 922321"/>
                  <a:gd name="connsiteY25"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710142 w 922321"/>
                  <a:gd name="connsiteY18" fmla="*/ 56001 h 350097"/>
                  <a:gd name="connsiteX19" fmla="*/ 720390 w 922321"/>
                  <a:gd name="connsiteY19" fmla="*/ 29076 h 350097"/>
                  <a:gd name="connsiteX20" fmla="*/ 734260 w 922321"/>
                  <a:gd name="connsiteY20" fmla="*/ 274 h 350097"/>
                  <a:gd name="connsiteX21" fmla="*/ 780212 w 922321"/>
                  <a:gd name="connsiteY21" fmla="*/ 36050 h 350097"/>
                  <a:gd name="connsiteX22" fmla="*/ 815719 w 922321"/>
                  <a:gd name="connsiteY22" fmla="*/ 67804 h 350097"/>
                  <a:gd name="connsiteX23" fmla="*/ 837733 w 922321"/>
                  <a:gd name="connsiteY23" fmla="*/ 48603 h 350097"/>
                  <a:gd name="connsiteX24" fmla="*/ 858994 w 922321"/>
                  <a:gd name="connsiteY24" fmla="*/ 32914 h 350097"/>
                  <a:gd name="connsiteX25" fmla="*/ 897555 w 922321"/>
                  <a:gd name="connsiteY25" fmla="*/ 37445 h 350097"/>
                  <a:gd name="connsiteX26" fmla="*/ 922321 w 922321"/>
                  <a:gd name="connsiteY26"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697382 w 922321"/>
                  <a:gd name="connsiteY18" fmla="*/ 82078 h 350097"/>
                  <a:gd name="connsiteX19" fmla="*/ 710142 w 922321"/>
                  <a:gd name="connsiteY19" fmla="*/ 56001 h 350097"/>
                  <a:gd name="connsiteX20" fmla="*/ 720390 w 922321"/>
                  <a:gd name="connsiteY20" fmla="*/ 29076 h 350097"/>
                  <a:gd name="connsiteX21" fmla="*/ 734260 w 922321"/>
                  <a:gd name="connsiteY21" fmla="*/ 274 h 350097"/>
                  <a:gd name="connsiteX22" fmla="*/ 780212 w 922321"/>
                  <a:gd name="connsiteY22" fmla="*/ 36050 h 350097"/>
                  <a:gd name="connsiteX23" fmla="*/ 815719 w 922321"/>
                  <a:gd name="connsiteY23" fmla="*/ 67804 h 350097"/>
                  <a:gd name="connsiteX24" fmla="*/ 837733 w 922321"/>
                  <a:gd name="connsiteY24" fmla="*/ 48603 h 350097"/>
                  <a:gd name="connsiteX25" fmla="*/ 858994 w 922321"/>
                  <a:gd name="connsiteY25" fmla="*/ 32914 h 350097"/>
                  <a:gd name="connsiteX26" fmla="*/ 897555 w 922321"/>
                  <a:gd name="connsiteY26" fmla="*/ 37445 h 350097"/>
                  <a:gd name="connsiteX27" fmla="*/ 922321 w 922321"/>
                  <a:gd name="connsiteY27"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39861 w 922321"/>
                  <a:gd name="connsiteY17" fmla="*/ 139263 h 350097"/>
                  <a:gd name="connsiteX18" fmla="*/ 662336 w 922321"/>
                  <a:gd name="connsiteY18" fmla="*/ 115373 h 350097"/>
                  <a:gd name="connsiteX19" fmla="*/ 697382 w 922321"/>
                  <a:gd name="connsiteY19" fmla="*/ 82078 h 350097"/>
                  <a:gd name="connsiteX20" fmla="*/ 710142 w 922321"/>
                  <a:gd name="connsiteY20" fmla="*/ 56001 h 350097"/>
                  <a:gd name="connsiteX21" fmla="*/ 720390 w 922321"/>
                  <a:gd name="connsiteY21" fmla="*/ 29076 h 350097"/>
                  <a:gd name="connsiteX22" fmla="*/ 734260 w 922321"/>
                  <a:gd name="connsiteY22" fmla="*/ 274 h 350097"/>
                  <a:gd name="connsiteX23" fmla="*/ 780212 w 922321"/>
                  <a:gd name="connsiteY23" fmla="*/ 36050 h 350097"/>
                  <a:gd name="connsiteX24" fmla="*/ 815719 w 922321"/>
                  <a:gd name="connsiteY24" fmla="*/ 67804 h 350097"/>
                  <a:gd name="connsiteX25" fmla="*/ 837733 w 922321"/>
                  <a:gd name="connsiteY25" fmla="*/ 48603 h 350097"/>
                  <a:gd name="connsiteX26" fmla="*/ 858994 w 922321"/>
                  <a:gd name="connsiteY26" fmla="*/ 32914 h 350097"/>
                  <a:gd name="connsiteX27" fmla="*/ 897555 w 922321"/>
                  <a:gd name="connsiteY27" fmla="*/ 37445 h 350097"/>
                  <a:gd name="connsiteX28" fmla="*/ 922321 w 922321"/>
                  <a:gd name="connsiteY28"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6853 w 922321"/>
                  <a:gd name="connsiteY16" fmla="*/ 202028 h 350097"/>
                  <a:gd name="connsiteX17" fmla="*/ 619694 w 922321"/>
                  <a:gd name="connsiteY17" fmla="*/ 178853 h 350097"/>
                  <a:gd name="connsiteX18" fmla="*/ 639861 w 922321"/>
                  <a:gd name="connsiteY18" fmla="*/ 139263 h 350097"/>
                  <a:gd name="connsiteX19" fmla="*/ 662336 w 922321"/>
                  <a:gd name="connsiteY19" fmla="*/ 115373 h 350097"/>
                  <a:gd name="connsiteX20" fmla="*/ 697382 w 922321"/>
                  <a:gd name="connsiteY20" fmla="*/ 82078 h 350097"/>
                  <a:gd name="connsiteX21" fmla="*/ 710142 w 922321"/>
                  <a:gd name="connsiteY21" fmla="*/ 56001 h 350097"/>
                  <a:gd name="connsiteX22" fmla="*/ 720390 w 922321"/>
                  <a:gd name="connsiteY22" fmla="*/ 29076 h 350097"/>
                  <a:gd name="connsiteX23" fmla="*/ 734260 w 922321"/>
                  <a:gd name="connsiteY23" fmla="*/ 274 h 350097"/>
                  <a:gd name="connsiteX24" fmla="*/ 780212 w 922321"/>
                  <a:gd name="connsiteY24" fmla="*/ 36050 h 350097"/>
                  <a:gd name="connsiteX25" fmla="*/ 815719 w 922321"/>
                  <a:gd name="connsiteY25" fmla="*/ 67804 h 350097"/>
                  <a:gd name="connsiteX26" fmla="*/ 837733 w 922321"/>
                  <a:gd name="connsiteY26" fmla="*/ 48603 h 350097"/>
                  <a:gd name="connsiteX27" fmla="*/ 858994 w 922321"/>
                  <a:gd name="connsiteY27" fmla="*/ 32914 h 350097"/>
                  <a:gd name="connsiteX28" fmla="*/ 897555 w 922321"/>
                  <a:gd name="connsiteY28" fmla="*/ 37445 h 350097"/>
                  <a:gd name="connsiteX29" fmla="*/ 922321 w 922321"/>
                  <a:gd name="connsiteY29"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09950 w 922321"/>
                  <a:gd name="connsiteY16" fmla="*/ 243871 h 350097"/>
                  <a:gd name="connsiteX17" fmla="*/ 616853 w 922321"/>
                  <a:gd name="connsiteY17" fmla="*/ 202028 h 350097"/>
                  <a:gd name="connsiteX18" fmla="*/ 619694 w 922321"/>
                  <a:gd name="connsiteY18" fmla="*/ 178853 h 350097"/>
                  <a:gd name="connsiteX19" fmla="*/ 639861 w 922321"/>
                  <a:gd name="connsiteY19" fmla="*/ 139263 h 350097"/>
                  <a:gd name="connsiteX20" fmla="*/ 662336 w 922321"/>
                  <a:gd name="connsiteY20" fmla="*/ 115373 h 350097"/>
                  <a:gd name="connsiteX21" fmla="*/ 697382 w 922321"/>
                  <a:gd name="connsiteY21" fmla="*/ 82078 h 350097"/>
                  <a:gd name="connsiteX22" fmla="*/ 710142 w 922321"/>
                  <a:gd name="connsiteY22" fmla="*/ 56001 h 350097"/>
                  <a:gd name="connsiteX23" fmla="*/ 720390 w 922321"/>
                  <a:gd name="connsiteY23" fmla="*/ 29076 h 350097"/>
                  <a:gd name="connsiteX24" fmla="*/ 734260 w 922321"/>
                  <a:gd name="connsiteY24" fmla="*/ 274 h 350097"/>
                  <a:gd name="connsiteX25" fmla="*/ 780212 w 922321"/>
                  <a:gd name="connsiteY25" fmla="*/ 36050 h 350097"/>
                  <a:gd name="connsiteX26" fmla="*/ 815719 w 922321"/>
                  <a:gd name="connsiteY26" fmla="*/ 67804 h 350097"/>
                  <a:gd name="connsiteX27" fmla="*/ 837733 w 922321"/>
                  <a:gd name="connsiteY27" fmla="*/ 48603 h 350097"/>
                  <a:gd name="connsiteX28" fmla="*/ 858994 w 922321"/>
                  <a:gd name="connsiteY28" fmla="*/ 32914 h 350097"/>
                  <a:gd name="connsiteX29" fmla="*/ 897555 w 922321"/>
                  <a:gd name="connsiteY29" fmla="*/ 37445 h 350097"/>
                  <a:gd name="connsiteX30" fmla="*/ 922321 w 922321"/>
                  <a:gd name="connsiteY30"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66235 w 922321"/>
                  <a:gd name="connsiteY15" fmla="*/ 238292 h 350097"/>
                  <a:gd name="connsiteX16" fmla="*/ 585852 w 922321"/>
                  <a:gd name="connsiteY16" fmla="*/ 270460 h 350097"/>
                  <a:gd name="connsiteX17" fmla="*/ 609950 w 922321"/>
                  <a:gd name="connsiteY17" fmla="*/ 243871 h 350097"/>
                  <a:gd name="connsiteX18" fmla="*/ 616853 w 922321"/>
                  <a:gd name="connsiteY18" fmla="*/ 202028 h 350097"/>
                  <a:gd name="connsiteX19" fmla="*/ 619694 w 922321"/>
                  <a:gd name="connsiteY19" fmla="*/ 178853 h 350097"/>
                  <a:gd name="connsiteX20" fmla="*/ 639861 w 922321"/>
                  <a:gd name="connsiteY20" fmla="*/ 139263 h 350097"/>
                  <a:gd name="connsiteX21" fmla="*/ 662336 w 922321"/>
                  <a:gd name="connsiteY21" fmla="*/ 115373 h 350097"/>
                  <a:gd name="connsiteX22" fmla="*/ 697382 w 922321"/>
                  <a:gd name="connsiteY22" fmla="*/ 82078 h 350097"/>
                  <a:gd name="connsiteX23" fmla="*/ 710142 w 922321"/>
                  <a:gd name="connsiteY23" fmla="*/ 56001 h 350097"/>
                  <a:gd name="connsiteX24" fmla="*/ 720390 w 922321"/>
                  <a:gd name="connsiteY24" fmla="*/ 29076 h 350097"/>
                  <a:gd name="connsiteX25" fmla="*/ 734260 w 922321"/>
                  <a:gd name="connsiteY25" fmla="*/ 274 h 350097"/>
                  <a:gd name="connsiteX26" fmla="*/ 780212 w 922321"/>
                  <a:gd name="connsiteY26" fmla="*/ 36050 h 350097"/>
                  <a:gd name="connsiteX27" fmla="*/ 815719 w 922321"/>
                  <a:gd name="connsiteY27" fmla="*/ 67804 h 350097"/>
                  <a:gd name="connsiteX28" fmla="*/ 837733 w 922321"/>
                  <a:gd name="connsiteY28" fmla="*/ 48603 h 350097"/>
                  <a:gd name="connsiteX29" fmla="*/ 858994 w 922321"/>
                  <a:gd name="connsiteY29" fmla="*/ 32914 h 350097"/>
                  <a:gd name="connsiteX30" fmla="*/ 897555 w 922321"/>
                  <a:gd name="connsiteY30" fmla="*/ 37445 h 350097"/>
                  <a:gd name="connsiteX31" fmla="*/ 922321 w 922321"/>
                  <a:gd name="connsiteY31"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45527 w 922321"/>
                  <a:gd name="connsiteY15" fmla="*/ 199238 h 350097"/>
                  <a:gd name="connsiteX16" fmla="*/ 566235 w 922321"/>
                  <a:gd name="connsiteY16" fmla="*/ 238292 h 350097"/>
                  <a:gd name="connsiteX17" fmla="*/ 585852 w 922321"/>
                  <a:gd name="connsiteY17" fmla="*/ 270460 h 350097"/>
                  <a:gd name="connsiteX18" fmla="*/ 609950 w 922321"/>
                  <a:gd name="connsiteY18" fmla="*/ 243871 h 350097"/>
                  <a:gd name="connsiteX19" fmla="*/ 616853 w 922321"/>
                  <a:gd name="connsiteY19" fmla="*/ 202028 h 350097"/>
                  <a:gd name="connsiteX20" fmla="*/ 619694 w 922321"/>
                  <a:gd name="connsiteY20" fmla="*/ 178853 h 350097"/>
                  <a:gd name="connsiteX21" fmla="*/ 639861 w 922321"/>
                  <a:gd name="connsiteY21" fmla="*/ 139263 h 350097"/>
                  <a:gd name="connsiteX22" fmla="*/ 662336 w 922321"/>
                  <a:gd name="connsiteY22" fmla="*/ 115373 h 350097"/>
                  <a:gd name="connsiteX23" fmla="*/ 697382 w 922321"/>
                  <a:gd name="connsiteY23" fmla="*/ 82078 h 350097"/>
                  <a:gd name="connsiteX24" fmla="*/ 710142 w 922321"/>
                  <a:gd name="connsiteY24" fmla="*/ 56001 h 350097"/>
                  <a:gd name="connsiteX25" fmla="*/ 720390 w 922321"/>
                  <a:gd name="connsiteY25" fmla="*/ 29076 h 350097"/>
                  <a:gd name="connsiteX26" fmla="*/ 734260 w 922321"/>
                  <a:gd name="connsiteY26" fmla="*/ 274 h 350097"/>
                  <a:gd name="connsiteX27" fmla="*/ 780212 w 922321"/>
                  <a:gd name="connsiteY27" fmla="*/ 36050 h 350097"/>
                  <a:gd name="connsiteX28" fmla="*/ 815719 w 922321"/>
                  <a:gd name="connsiteY28" fmla="*/ 67804 h 350097"/>
                  <a:gd name="connsiteX29" fmla="*/ 837733 w 922321"/>
                  <a:gd name="connsiteY29" fmla="*/ 48603 h 350097"/>
                  <a:gd name="connsiteX30" fmla="*/ 858994 w 922321"/>
                  <a:gd name="connsiteY30" fmla="*/ 32914 h 350097"/>
                  <a:gd name="connsiteX31" fmla="*/ 897555 w 922321"/>
                  <a:gd name="connsiteY31" fmla="*/ 37445 h 350097"/>
                  <a:gd name="connsiteX32" fmla="*/ 922321 w 922321"/>
                  <a:gd name="connsiteY32"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06413 w 922321"/>
                  <a:gd name="connsiteY14" fmla="*/ 115552 h 350097"/>
                  <a:gd name="connsiteX15" fmla="*/ 513166 w 922321"/>
                  <a:gd name="connsiteY15" fmla="*/ 153999 h 350097"/>
                  <a:gd name="connsiteX16" fmla="*/ 545527 w 922321"/>
                  <a:gd name="connsiteY16" fmla="*/ 199238 h 350097"/>
                  <a:gd name="connsiteX17" fmla="*/ 566235 w 922321"/>
                  <a:gd name="connsiteY17" fmla="*/ 238292 h 350097"/>
                  <a:gd name="connsiteX18" fmla="*/ 585852 w 922321"/>
                  <a:gd name="connsiteY18" fmla="*/ 270460 h 350097"/>
                  <a:gd name="connsiteX19" fmla="*/ 609950 w 922321"/>
                  <a:gd name="connsiteY19" fmla="*/ 243871 h 350097"/>
                  <a:gd name="connsiteX20" fmla="*/ 616853 w 922321"/>
                  <a:gd name="connsiteY20" fmla="*/ 202028 h 350097"/>
                  <a:gd name="connsiteX21" fmla="*/ 619694 w 922321"/>
                  <a:gd name="connsiteY21" fmla="*/ 178853 h 350097"/>
                  <a:gd name="connsiteX22" fmla="*/ 639861 w 922321"/>
                  <a:gd name="connsiteY22" fmla="*/ 139263 h 350097"/>
                  <a:gd name="connsiteX23" fmla="*/ 662336 w 922321"/>
                  <a:gd name="connsiteY23" fmla="*/ 115373 h 350097"/>
                  <a:gd name="connsiteX24" fmla="*/ 697382 w 922321"/>
                  <a:gd name="connsiteY24" fmla="*/ 82078 h 350097"/>
                  <a:gd name="connsiteX25" fmla="*/ 710142 w 922321"/>
                  <a:gd name="connsiteY25" fmla="*/ 56001 h 350097"/>
                  <a:gd name="connsiteX26" fmla="*/ 720390 w 922321"/>
                  <a:gd name="connsiteY26" fmla="*/ 29076 h 350097"/>
                  <a:gd name="connsiteX27" fmla="*/ 734260 w 922321"/>
                  <a:gd name="connsiteY27" fmla="*/ 274 h 350097"/>
                  <a:gd name="connsiteX28" fmla="*/ 780212 w 922321"/>
                  <a:gd name="connsiteY28" fmla="*/ 36050 h 350097"/>
                  <a:gd name="connsiteX29" fmla="*/ 815719 w 922321"/>
                  <a:gd name="connsiteY29" fmla="*/ 67804 h 350097"/>
                  <a:gd name="connsiteX30" fmla="*/ 837733 w 922321"/>
                  <a:gd name="connsiteY30" fmla="*/ 48603 h 350097"/>
                  <a:gd name="connsiteX31" fmla="*/ 858994 w 922321"/>
                  <a:gd name="connsiteY31" fmla="*/ 32914 h 350097"/>
                  <a:gd name="connsiteX32" fmla="*/ 897555 w 922321"/>
                  <a:gd name="connsiteY32" fmla="*/ 37445 h 350097"/>
                  <a:gd name="connsiteX33" fmla="*/ 922321 w 922321"/>
                  <a:gd name="connsiteY33"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494909 w 922321"/>
                  <a:gd name="connsiteY14" fmla="*/ 77893 h 350097"/>
                  <a:gd name="connsiteX15" fmla="*/ 506413 w 922321"/>
                  <a:gd name="connsiteY15" fmla="*/ 115552 h 350097"/>
                  <a:gd name="connsiteX16" fmla="*/ 513166 w 922321"/>
                  <a:gd name="connsiteY16" fmla="*/ 153999 h 350097"/>
                  <a:gd name="connsiteX17" fmla="*/ 545527 w 922321"/>
                  <a:gd name="connsiteY17" fmla="*/ 199238 h 350097"/>
                  <a:gd name="connsiteX18" fmla="*/ 566235 w 922321"/>
                  <a:gd name="connsiteY18" fmla="*/ 238292 h 350097"/>
                  <a:gd name="connsiteX19" fmla="*/ 585852 w 922321"/>
                  <a:gd name="connsiteY19" fmla="*/ 270460 h 350097"/>
                  <a:gd name="connsiteX20" fmla="*/ 609950 w 922321"/>
                  <a:gd name="connsiteY20" fmla="*/ 243871 h 350097"/>
                  <a:gd name="connsiteX21" fmla="*/ 616853 w 922321"/>
                  <a:gd name="connsiteY21" fmla="*/ 202028 h 350097"/>
                  <a:gd name="connsiteX22" fmla="*/ 619694 w 922321"/>
                  <a:gd name="connsiteY22" fmla="*/ 178853 h 350097"/>
                  <a:gd name="connsiteX23" fmla="*/ 639861 w 922321"/>
                  <a:gd name="connsiteY23" fmla="*/ 139263 h 350097"/>
                  <a:gd name="connsiteX24" fmla="*/ 662336 w 922321"/>
                  <a:gd name="connsiteY24" fmla="*/ 115373 h 350097"/>
                  <a:gd name="connsiteX25" fmla="*/ 697382 w 922321"/>
                  <a:gd name="connsiteY25" fmla="*/ 82078 h 350097"/>
                  <a:gd name="connsiteX26" fmla="*/ 710142 w 922321"/>
                  <a:gd name="connsiteY26" fmla="*/ 56001 h 350097"/>
                  <a:gd name="connsiteX27" fmla="*/ 720390 w 922321"/>
                  <a:gd name="connsiteY27" fmla="*/ 29076 h 350097"/>
                  <a:gd name="connsiteX28" fmla="*/ 734260 w 922321"/>
                  <a:gd name="connsiteY28" fmla="*/ 274 h 350097"/>
                  <a:gd name="connsiteX29" fmla="*/ 780212 w 922321"/>
                  <a:gd name="connsiteY29" fmla="*/ 36050 h 350097"/>
                  <a:gd name="connsiteX30" fmla="*/ 815719 w 922321"/>
                  <a:gd name="connsiteY30" fmla="*/ 67804 h 350097"/>
                  <a:gd name="connsiteX31" fmla="*/ 837733 w 922321"/>
                  <a:gd name="connsiteY31" fmla="*/ 48603 h 350097"/>
                  <a:gd name="connsiteX32" fmla="*/ 858994 w 922321"/>
                  <a:gd name="connsiteY32" fmla="*/ 32914 h 350097"/>
                  <a:gd name="connsiteX33" fmla="*/ 897555 w 922321"/>
                  <a:gd name="connsiteY33" fmla="*/ 37445 h 350097"/>
                  <a:gd name="connsiteX34" fmla="*/ 922321 w 922321"/>
                  <a:gd name="connsiteY34"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478803 w 922321"/>
                  <a:gd name="connsiteY14" fmla="*/ 41629 h 350097"/>
                  <a:gd name="connsiteX15" fmla="*/ 494909 w 922321"/>
                  <a:gd name="connsiteY15" fmla="*/ 77893 h 350097"/>
                  <a:gd name="connsiteX16" fmla="*/ 506413 w 922321"/>
                  <a:gd name="connsiteY16" fmla="*/ 115552 h 350097"/>
                  <a:gd name="connsiteX17" fmla="*/ 513166 w 922321"/>
                  <a:gd name="connsiteY17" fmla="*/ 153999 h 350097"/>
                  <a:gd name="connsiteX18" fmla="*/ 545527 w 922321"/>
                  <a:gd name="connsiteY18" fmla="*/ 199238 h 350097"/>
                  <a:gd name="connsiteX19" fmla="*/ 566235 w 922321"/>
                  <a:gd name="connsiteY19" fmla="*/ 238292 h 350097"/>
                  <a:gd name="connsiteX20" fmla="*/ 585852 w 922321"/>
                  <a:gd name="connsiteY20" fmla="*/ 270460 h 350097"/>
                  <a:gd name="connsiteX21" fmla="*/ 609950 w 922321"/>
                  <a:gd name="connsiteY21" fmla="*/ 243871 h 350097"/>
                  <a:gd name="connsiteX22" fmla="*/ 616853 w 922321"/>
                  <a:gd name="connsiteY22" fmla="*/ 202028 h 350097"/>
                  <a:gd name="connsiteX23" fmla="*/ 619694 w 922321"/>
                  <a:gd name="connsiteY23" fmla="*/ 178853 h 350097"/>
                  <a:gd name="connsiteX24" fmla="*/ 639861 w 922321"/>
                  <a:gd name="connsiteY24" fmla="*/ 139263 h 350097"/>
                  <a:gd name="connsiteX25" fmla="*/ 662336 w 922321"/>
                  <a:gd name="connsiteY25" fmla="*/ 115373 h 350097"/>
                  <a:gd name="connsiteX26" fmla="*/ 697382 w 922321"/>
                  <a:gd name="connsiteY26" fmla="*/ 82078 h 350097"/>
                  <a:gd name="connsiteX27" fmla="*/ 710142 w 922321"/>
                  <a:gd name="connsiteY27" fmla="*/ 56001 h 350097"/>
                  <a:gd name="connsiteX28" fmla="*/ 720390 w 922321"/>
                  <a:gd name="connsiteY28" fmla="*/ 29076 h 350097"/>
                  <a:gd name="connsiteX29" fmla="*/ 734260 w 922321"/>
                  <a:gd name="connsiteY29" fmla="*/ 274 h 350097"/>
                  <a:gd name="connsiteX30" fmla="*/ 780212 w 922321"/>
                  <a:gd name="connsiteY30" fmla="*/ 36050 h 350097"/>
                  <a:gd name="connsiteX31" fmla="*/ 815719 w 922321"/>
                  <a:gd name="connsiteY31" fmla="*/ 67804 h 350097"/>
                  <a:gd name="connsiteX32" fmla="*/ 837733 w 922321"/>
                  <a:gd name="connsiteY32" fmla="*/ 48603 h 350097"/>
                  <a:gd name="connsiteX33" fmla="*/ 858994 w 922321"/>
                  <a:gd name="connsiteY33" fmla="*/ 32914 h 350097"/>
                  <a:gd name="connsiteX34" fmla="*/ 897555 w 922321"/>
                  <a:gd name="connsiteY34" fmla="*/ 37445 h 350097"/>
                  <a:gd name="connsiteX35" fmla="*/ 922321 w 922321"/>
                  <a:gd name="connsiteY35"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51193 w 922321"/>
                  <a:gd name="connsiteY13" fmla="*/ 63946 h 350097"/>
                  <a:gd name="connsiteX14" fmla="*/ 464140 w 922321"/>
                  <a:gd name="connsiteY14" fmla="*/ 22163 h 350097"/>
                  <a:gd name="connsiteX15" fmla="*/ 478803 w 922321"/>
                  <a:gd name="connsiteY15" fmla="*/ 41629 h 350097"/>
                  <a:gd name="connsiteX16" fmla="*/ 494909 w 922321"/>
                  <a:gd name="connsiteY16" fmla="*/ 77893 h 350097"/>
                  <a:gd name="connsiteX17" fmla="*/ 506413 w 922321"/>
                  <a:gd name="connsiteY17" fmla="*/ 115552 h 350097"/>
                  <a:gd name="connsiteX18" fmla="*/ 513166 w 922321"/>
                  <a:gd name="connsiteY18" fmla="*/ 153999 h 350097"/>
                  <a:gd name="connsiteX19" fmla="*/ 545527 w 922321"/>
                  <a:gd name="connsiteY19" fmla="*/ 199238 h 350097"/>
                  <a:gd name="connsiteX20" fmla="*/ 566235 w 922321"/>
                  <a:gd name="connsiteY20" fmla="*/ 238292 h 350097"/>
                  <a:gd name="connsiteX21" fmla="*/ 585852 w 922321"/>
                  <a:gd name="connsiteY21" fmla="*/ 270460 h 350097"/>
                  <a:gd name="connsiteX22" fmla="*/ 609950 w 922321"/>
                  <a:gd name="connsiteY22" fmla="*/ 243871 h 350097"/>
                  <a:gd name="connsiteX23" fmla="*/ 616853 w 922321"/>
                  <a:gd name="connsiteY23" fmla="*/ 202028 h 350097"/>
                  <a:gd name="connsiteX24" fmla="*/ 619694 w 922321"/>
                  <a:gd name="connsiteY24" fmla="*/ 178853 h 350097"/>
                  <a:gd name="connsiteX25" fmla="*/ 639861 w 922321"/>
                  <a:gd name="connsiteY25" fmla="*/ 139263 h 350097"/>
                  <a:gd name="connsiteX26" fmla="*/ 662336 w 922321"/>
                  <a:gd name="connsiteY26" fmla="*/ 115373 h 350097"/>
                  <a:gd name="connsiteX27" fmla="*/ 697382 w 922321"/>
                  <a:gd name="connsiteY27" fmla="*/ 82078 h 350097"/>
                  <a:gd name="connsiteX28" fmla="*/ 710142 w 922321"/>
                  <a:gd name="connsiteY28" fmla="*/ 56001 h 350097"/>
                  <a:gd name="connsiteX29" fmla="*/ 720390 w 922321"/>
                  <a:gd name="connsiteY29" fmla="*/ 29076 h 350097"/>
                  <a:gd name="connsiteX30" fmla="*/ 734260 w 922321"/>
                  <a:gd name="connsiteY30" fmla="*/ 274 h 350097"/>
                  <a:gd name="connsiteX31" fmla="*/ 780212 w 922321"/>
                  <a:gd name="connsiteY31" fmla="*/ 36050 h 350097"/>
                  <a:gd name="connsiteX32" fmla="*/ 815719 w 922321"/>
                  <a:gd name="connsiteY32" fmla="*/ 67804 h 350097"/>
                  <a:gd name="connsiteX33" fmla="*/ 837733 w 922321"/>
                  <a:gd name="connsiteY33" fmla="*/ 48603 h 350097"/>
                  <a:gd name="connsiteX34" fmla="*/ 858994 w 922321"/>
                  <a:gd name="connsiteY34" fmla="*/ 32914 h 350097"/>
                  <a:gd name="connsiteX35" fmla="*/ 897555 w 922321"/>
                  <a:gd name="connsiteY35" fmla="*/ 37445 h 350097"/>
                  <a:gd name="connsiteX36" fmla="*/ 922321 w 922321"/>
                  <a:gd name="connsiteY36"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1282 w 922321"/>
                  <a:gd name="connsiteY12" fmla="*/ 133684 h 350097"/>
                  <a:gd name="connsiteX13" fmla="*/ 429283 w 922321"/>
                  <a:gd name="connsiteY13" fmla="*/ 99153 h 350097"/>
                  <a:gd name="connsiteX14" fmla="*/ 451193 w 922321"/>
                  <a:gd name="connsiteY14" fmla="*/ 63946 h 350097"/>
                  <a:gd name="connsiteX15" fmla="*/ 464140 w 922321"/>
                  <a:gd name="connsiteY15" fmla="*/ 22163 h 350097"/>
                  <a:gd name="connsiteX16" fmla="*/ 478803 w 922321"/>
                  <a:gd name="connsiteY16" fmla="*/ 41629 h 350097"/>
                  <a:gd name="connsiteX17" fmla="*/ 494909 w 922321"/>
                  <a:gd name="connsiteY17" fmla="*/ 77893 h 350097"/>
                  <a:gd name="connsiteX18" fmla="*/ 506413 w 922321"/>
                  <a:gd name="connsiteY18" fmla="*/ 115552 h 350097"/>
                  <a:gd name="connsiteX19" fmla="*/ 513166 w 922321"/>
                  <a:gd name="connsiteY19" fmla="*/ 153999 h 350097"/>
                  <a:gd name="connsiteX20" fmla="*/ 545527 w 922321"/>
                  <a:gd name="connsiteY20" fmla="*/ 199238 h 350097"/>
                  <a:gd name="connsiteX21" fmla="*/ 566235 w 922321"/>
                  <a:gd name="connsiteY21" fmla="*/ 238292 h 350097"/>
                  <a:gd name="connsiteX22" fmla="*/ 585852 w 922321"/>
                  <a:gd name="connsiteY22" fmla="*/ 270460 h 350097"/>
                  <a:gd name="connsiteX23" fmla="*/ 609950 w 922321"/>
                  <a:gd name="connsiteY23" fmla="*/ 243871 h 350097"/>
                  <a:gd name="connsiteX24" fmla="*/ 616853 w 922321"/>
                  <a:gd name="connsiteY24" fmla="*/ 202028 h 350097"/>
                  <a:gd name="connsiteX25" fmla="*/ 619694 w 922321"/>
                  <a:gd name="connsiteY25" fmla="*/ 178853 h 350097"/>
                  <a:gd name="connsiteX26" fmla="*/ 639861 w 922321"/>
                  <a:gd name="connsiteY26" fmla="*/ 139263 h 350097"/>
                  <a:gd name="connsiteX27" fmla="*/ 662336 w 922321"/>
                  <a:gd name="connsiteY27" fmla="*/ 115373 h 350097"/>
                  <a:gd name="connsiteX28" fmla="*/ 697382 w 922321"/>
                  <a:gd name="connsiteY28" fmla="*/ 82078 h 350097"/>
                  <a:gd name="connsiteX29" fmla="*/ 710142 w 922321"/>
                  <a:gd name="connsiteY29" fmla="*/ 56001 h 350097"/>
                  <a:gd name="connsiteX30" fmla="*/ 720390 w 922321"/>
                  <a:gd name="connsiteY30" fmla="*/ 29076 h 350097"/>
                  <a:gd name="connsiteX31" fmla="*/ 734260 w 922321"/>
                  <a:gd name="connsiteY31" fmla="*/ 274 h 350097"/>
                  <a:gd name="connsiteX32" fmla="*/ 780212 w 922321"/>
                  <a:gd name="connsiteY32" fmla="*/ 36050 h 350097"/>
                  <a:gd name="connsiteX33" fmla="*/ 815719 w 922321"/>
                  <a:gd name="connsiteY33" fmla="*/ 67804 h 350097"/>
                  <a:gd name="connsiteX34" fmla="*/ 837733 w 922321"/>
                  <a:gd name="connsiteY34" fmla="*/ 48603 h 350097"/>
                  <a:gd name="connsiteX35" fmla="*/ 858994 w 922321"/>
                  <a:gd name="connsiteY35" fmla="*/ 32914 h 350097"/>
                  <a:gd name="connsiteX36" fmla="*/ 897555 w 922321"/>
                  <a:gd name="connsiteY36" fmla="*/ 37445 h 350097"/>
                  <a:gd name="connsiteX37" fmla="*/ 922321 w 922321"/>
                  <a:gd name="connsiteY37"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370664 w 922321"/>
                  <a:gd name="connsiteY11" fmla="*/ 165764 h 350097"/>
                  <a:gd name="connsiteX12" fmla="*/ 401449 w 922321"/>
                  <a:gd name="connsiteY12" fmla="*/ 169451 h 350097"/>
                  <a:gd name="connsiteX13" fmla="*/ 421282 w 922321"/>
                  <a:gd name="connsiteY13" fmla="*/ 133684 h 350097"/>
                  <a:gd name="connsiteX14" fmla="*/ 429283 w 922321"/>
                  <a:gd name="connsiteY14" fmla="*/ 99153 h 350097"/>
                  <a:gd name="connsiteX15" fmla="*/ 451193 w 922321"/>
                  <a:gd name="connsiteY15" fmla="*/ 63946 h 350097"/>
                  <a:gd name="connsiteX16" fmla="*/ 464140 w 922321"/>
                  <a:gd name="connsiteY16" fmla="*/ 22163 h 350097"/>
                  <a:gd name="connsiteX17" fmla="*/ 478803 w 922321"/>
                  <a:gd name="connsiteY17" fmla="*/ 41629 h 350097"/>
                  <a:gd name="connsiteX18" fmla="*/ 494909 w 922321"/>
                  <a:gd name="connsiteY18" fmla="*/ 77893 h 350097"/>
                  <a:gd name="connsiteX19" fmla="*/ 506413 w 922321"/>
                  <a:gd name="connsiteY19" fmla="*/ 115552 h 350097"/>
                  <a:gd name="connsiteX20" fmla="*/ 513166 w 922321"/>
                  <a:gd name="connsiteY20" fmla="*/ 153999 h 350097"/>
                  <a:gd name="connsiteX21" fmla="*/ 545527 w 922321"/>
                  <a:gd name="connsiteY21" fmla="*/ 199238 h 350097"/>
                  <a:gd name="connsiteX22" fmla="*/ 566235 w 922321"/>
                  <a:gd name="connsiteY22" fmla="*/ 238292 h 350097"/>
                  <a:gd name="connsiteX23" fmla="*/ 585852 w 922321"/>
                  <a:gd name="connsiteY23" fmla="*/ 270460 h 350097"/>
                  <a:gd name="connsiteX24" fmla="*/ 609950 w 922321"/>
                  <a:gd name="connsiteY24" fmla="*/ 243871 h 350097"/>
                  <a:gd name="connsiteX25" fmla="*/ 616853 w 922321"/>
                  <a:gd name="connsiteY25" fmla="*/ 202028 h 350097"/>
                  <a:gd name="connsiteX26" fmla="*/ 619694 w 922321"/>
                  <a:gd name="connsiteY26" fmla="*/ 178853 h 350097"/>
                  <a:gd name="connsiteX27" fmla="*/ 639861 w 922321"/>
                  <a:gd name="connsiteY27" fmla="*/ 139263 h 350097"/>
                  <a:gd name="connsiteX28" fmla="*/ 662336 w 922321"/>
                  <a:gd name="connsiteY28" fmla="*/ 115373 h 350097"/>
                  <a:gd name="connsiteX29" fmla="*/ 697382 w 922321"/>
                  <a:gd name="connsiteY29" fmla="*/ 82078 h 350097"/>
                  <a:gd name="connsiteX30" fmla="*/ 710142 w 922321"/>
                  <a:gd name="connsiteY30" fmla="*/ 56001 h 350097"/>
                  <a:gd name="connsiteX31" fmla="*/ 720390 w 922321"/>
                  <a:gd name="connsiteY31" fmla="*/ 29076 h 350097"/>
                  <a:gd name="connsiteX32" fmla="*/ 734260 w 922321"/>
                  <a:gd name="connsiteY32" fmla="*/ 274 h 350097"/>
                  <a:gd name="connsiteX33" fmla="*/ 780212 w 922321"/>
                  <a:gd name="connsiteY33" fmla="*/ 36050 h 350097"/>
                  <a:gd name="connsiteX34" fmla="*/ 815719 w 922321"/>
                  <a:gd name="connsiteY34" fmla="*/ 67804 h 350097"/>
                  <a:gd name="connsiteX35" fmla="*/ 837733 w 922321"/>
                  <a:gd name="connsiteY35" fmla="*/ 48603 h 350097"/>
                  <a:gd name="connsiteX36" fmla="*/ 858994 w 922321"/>
                  <a:gd name="connsiteY36" fmla="*/ 32914 h 350097"/>
                  <a:gd name="connsiteX37" fmla="*/ 897555 w 922321"/>
                  <a:gd name="connsiteY37" fmla="*/ 37445 h 350097"/>
                  <a:gd name="connsiteX38" fmla="*/ 922321 w 922321"/>
                  <a:gd name="connsiteY38"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26948 w 922321"/>
                  <a:gd name="connsiteY10" fmla="*/ 197844 h 350097"/>
                  <a:gd name="connsiteX11" fmla="*/ 336985 w 922321"/>
                  <a:gd name="connsiteY11" fmla="*/ 171024 h 350097"/>
                  <a:gd name="connsiteX12" fmla="*/ 370664 w 922321"/>
                  <a:gd name="connsiteY12" fmla="*/ 165764 h 350097"/>
                  <a:gd name="connsiteX13" fmla="*/ 401449 w 922321"/>
                  <a:gd name="connsiteY13" fmla="*/ 169451 h 350097"/>
                  <a:gd name="connsiteX14" fmla="*/ 421282 w 922321"/>
                  <a:gd name="connsiteY14" fmla="*/ 133684 h 350097"/>
                  <a:gd name="connsiteX15" fmla="*/ 429283 w 922321"/>
                  <a:gd name="connsiteY15" fmla="*/ 99153 h 350097"/>
                  <a:gd name="connsiteX16" fmla="*/ 451193 w 922321"/>
                  <a:gd name="connsiteY16" fmla="*/ 63946 h 350097"/>
                  <a:gd name="connsiteX17" fmla="*/ 464140 w 922321"/>
                  <a:gd name="connsiteY17" fmla="*/ 22163 h 350097"/>
                  <a:gd name="connsiteX18" fmla="*/ 478803 w 922321"/>
                  <a:gd name="connsiteY18" fmla="*/ 41629 h 350097"/>
                  <a:gd name="connsiteX19" fmla="*/ 494909 w 922321"/>
                  <a:gd name="connsiteY19" fmla="*/ 77893 h 350097"/>
                  <a:gd name="connsiteX20" fmla="*/ 506413 w 922321"/>
                  <a:gd name="connsiteY20" fmla="*/ 115552 h 350097"/>
                  <a:gd name="connsiteX21" fmla="*/ 513166 w 922321"/>
                  <a:gd name="connsiteY21" fmla="*/ 153999 h 350097"/>
                  <a:gd name="connsiteX22" fmla="*/ 545527 w 922321"/>
                  <a:gd name="connsiteY22" fmla="*/ 199238 h 350097"/>
                  <a:gd name="connsiteX23" fmla="*/ 566235 w 922321"/>
                  <a:gd name="connsiteY23" fmla="*/ 238292 h 350097"/>
                  <a:gd name="connsiteX24" fmla="*/ 585852 w 922321"/>
                  <a:gd name="connsiteY24" fmla="*/ 270460 h 350097"/>
                  <a:gd name="connsiteX25" fmla="*/ 609950 w 922321"/>
                  <a:gd name="connsiteY25" fmla="*/ 243871 h 350097"/>
                  <a:gd name="connsiteX26" fmla="*/ 616853 w 922321"/>
                  <a:gd name="connsiteY26" fmla="*/ 202028 h 350097"/>
                  <a:gd name="connsiteX27" fmla="*/ 619694 w 922321"/>
                  <a:gd name="connsiteY27" fmla="*/ 178853 h 350097"/>
                  <a:gd name="connsiteX28" fmla="*/ 639861 w 922321"/>
                  <a:gd name="connsiteY28" fmla="*/ 139263 h 350097"/>
                  <a:gd name="connsiteX29" fmla="*/ 662336 w 922321"/>
                  <a:gd name="connsiteY29" fmla="*/ 115373 h 350097"/>
                  <a:gd name="connsiteX30" fmla="*/ 697382 w 922321"/>
                  <a:gd name="connsiteY30" fmla="*/ 82078 h 350097"/>
                  <a:gd name="connsiteX31" fmla="*/ 710142 w 922321"/>
                  <a:gd name="connsiteY31" fmla="*/ 56001 h 350097"/>
                  <a:gd name="connsiteX32" fmla="*/ 720390 w 922321"/>
                  <a:gd name="connsiteY32" fmla="*/ 29076 h 350097"/>
                  <a:gd name="connsiteX33" fmla="*/ 734260 w 922321"/>
                  <a:gd name="connsiteY33" fmla="*/ 274 h 350097"/>
                  <a:gd name="connsiteX34" fmla="*/ 780212 w 922321"/>
                  <a:gd name="connsiteY34" fmla="*/ 36050 h 350097"/>
                  <a:gd name="connsiteX35" fmla="*/ 815719 w 922321"/>
                  <a:gd name="connsiteY35" fmla="*/ 67804 h 350097"/>
                  <a:gd name="connsiteX36" fmla="*/ 837733 w 922321"/>
                  <a:gd name="connsiteY36" fmla="*/ 48603 h 350097"/>
                  <a:gd name="connsiteX37" fmla="*/ 858994 w 922321"/>
                  <a:gd name="connsiteY37" fmla="*/ 32914 h 350097"/>
                  <a:gd name="connsiteX38" fmla="*/ 897555 w 922321"/>
                  <a:gd name="connsiteY38" fmla="*/ 37445 h 350097"/>
                  <a:gd name="connsiteX39" fmla="*/ 922321 w 922321"/>
                  <a:gd name="connsiteY39"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41817 w 922321"/>
                  <a:gd name="connsiteY8" fmla="*/ 189475 h 350097"/>
                  <a:gd name="connsiteX9" fmla="*/ 259920 w 922321"/>
                  <a:gd name="connsiteY9" fmla="*/ 232974 h 350097"/>
                  <a:gd name="connsiteX10" fmla="*/ 308838 w 922321"/>
                  <a:gd name="connsiteY10" fmla="*/ 245539 h 350097"/>
                  <a:gd name="connsiteX11" fmla="*/ 326948 w 922321"/>
                  <a:gd name="connsiteY11" fmla="*/ 197844 h 350097"/>
                  <a:gd name="connsiteX12" fmla="*/ 336985 w 922321"/>
                  <a:gd name="connsiteY12" fmla="*/ 171024 h 350097"/>
                  <a:gd name="connsiteX13" fmla="*/ 370664 w 922321"/>
                  <a:gd name="connsiteY13" fmla="*/ 165764 h 350097"/>
                  <a:gd name="connsiteX14" fmla="*/ 401449 w 922321"/>
                  <a:gd name="connsiteY14" fmla="*/ 169451 h 350097"/>
                  <a:gd name="connsiteX15" fmla="*/ 421282 w 922321"/>
                  <a:gd name="connsiteY15" fmla="*/ 133684 h 350097"/>
                  <a:gd name="connsiteX16" fmla="*/ 429283 w 922321"/>
                  <a:gd name="connsiteY16" fmla="*/ 99153 h 350097"/>
                  <a:gd name="connsiteX17" fmla="*/ 451193 w 922321"/>
                  <a:gd name="connsiteY17" fmla="*/ 63946 h 350097"/>
                  <a:gd name="connsiteX18" fmla="*/ 464140 w 922321"/>
                  <a:gd name="connsiteY18" fmla="*/ 22163 h 350097"/>
                  <a:gd name="connsiteX19" fmla="*/ 478803 w 922321"/>
                  <a:gd name="connsiteY19" fmla="*/ 41629 h 350097"/>
                  <a:gd name="connsiteX20" fmla="*/ 494909 w 922321"/>
                  <a:gd name="connsiteY20" fmla="*/ 77893 h 350097"/>
                  <a:gd name="connsiteX21" fmla="*/ 506413 w 922321"/>
                  <a:gd name="connsiteY21" fmla="*/ 115552 h 350097"/>
                  <a:gd name="connsiteX22" fmla="*/ 513166 w 922321"/>
                  <a:gd name="connsiteY22" fmla="*/ 153999 h 350097"/>
                  <a:gd name="connsiteX23" fmla="*/ 545527 w 922321"/>
                  <a:gd name="connsiteY23" fmla="*/ 199238 h 350097"/>
                  <a:gd name="connsiteX24" fmla="*/ 566235 w 922321"/>
                  <a:gd name="connsiteY24" fmla="*/ 238292 h 350097"/>
                  <a:gd name="connsiteX25" fmla="*/ 585852 w 922321"/>
                  <a:gd name="connsiteY25" fmla="*/ 270460 h 350097"/>
                  <a:gd name="connsiteX26" fmla="*/ 609950 w 922321"/>
                  <a:gd name="connsiteY26" fmla="*/ 243871 h 350097"/>
                  <a:gd name="connsiteX27" fmla="*/ 616853 w 922321"/>
                  <a:gd name="connsiteY27" fmla="*/ 202028 h 350097"/>
                  <a:gd name="connsiteX28" fmla="*/ 619694 w 922321"/>
                  <a:gd name="connsiteY28" fmla="*/ 178853 h 350097"/>
                  <a:gd name="connsiteX29" fmla="*/ 639861 w 922321"/>
                  <a:gd name="connsiteY29" fmla="*/ 139263 h 350097"/>
                  <a:gd name="connsiteX30" fmla="*/ 662336 w 922321"/>
                  <a:gd name="connsiteY30" fmla="*/ 115373 h 350097"/>
                  <a:gd name="connsiteX31" fmla="*/ 697382 w 922321"/>
                  <a:gd name="connsiteY31" fmla="*/ 82078 h 350097"/>
                  <a:gd name="connsiteX32" fmla="*/ 710142 w 922321"/>
                  <a:gd name="connsiteY32" fmla="*/ 56001 h 350097"/>
                  <a:gd name="connsiteX33" fmla="*/ 720390 w 922321"/>
                  <a:gd name="connsiteY33" fmla="*/ 29076 h 350097"/>
                  <a:gd name="connsiteX34" fmla="*/ 734260 w 922321"/>
                  <a:gd name="connsiteY34" fmla="*/ 274 h 350097"/>
                  <a:gd name="connsiteX35" fmla="*/ 780212 w 922321"/>
                  <a:gd name="connsiteY35" fmla="*/ 36050 h 350097"/>
                  <a:gd name="connsiteX36" fmla="*/ 815719 w 922321"/>
                  <a:gd name="connsiteY36" fmla="*/ 67804 h 350097"/>
                  <a:gd name="connsiteX37" fmla="*/ 837733 w 922321"/>
                  <a:gd name="connsiteY37" fmla="*/ 48603 h 350097"/>
                  <a:gd name="connsiteX38" fmla="*/ 858994 w 922321"/>
                  <a:gd name="connsiteY38" fmla="*/ 32914 h 350097"/>
                  <a:gd name="connsiteX39" fmla="*/ 897555 w 922321"/>
                  <a:gd name="connsiteY39" fmla="*/ 37445 h 350097"/>
                  <a:gd name="connsiteX40" fmla="*/ 922321 w 922321"/>
                  <a:gd name="connsiteY40"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14207 w 922321"/>
                  <a:gd name="connsiteY7" fmla="*/ 199238 h 350097"/>
                  <a:gd name="connsiteX8" fmla="*/ 227106 w 922321"/>
                  <a:gd name="connsiteY8" fmla="*/ 138334 h 350097"/>
                  <a:gd name="connsiteX9" fmla="*/ 241817 w 922321"/>
                  <a:gd name="connsiteY9" fmla="*/ 189475 h 350097"/>
                  <a:gd name="connsiteX10" fmla="*/ 259920 w 922321"/>
                  <a:gd name="connsiteY10" fmla="*/ 232974 h 350097"/>
                  <a:gd name="connsiteX11" fmla="*/ 308838 w 922321"/>
                  <a:gd name="connsiteY11" fmla="*/ 245539 h 350097"/>
                  <a:gd name="connsiteX12" fmla="*/ 326948 w 922321"/>
                  <a:gd name="connsiteY12" fmla="*/ 197844 h 350097"/>
                  <a:gd name="connsiteX13" fmla="*/ 336985 w 922321"/>
                  <a:gd name="connsiteY13" fmla="*/ 171024 h 350097"/>
                  <a:gd name="connsiteX14" fmla="*/ 370664 w 922321"/>
                  <a:gd name="connsiteY14" fmla="*/ 165764 h 350097"/>
                  <a:gd name="connsiteX15" fmla="*/ 401449 w 922321"/>
                  <a:gd name="connsiteY15" fmla="*/ 169451 h 350097"/>
                  <a:gd name="connsiteX16" fmla="*/ 421282 w 922321"/>
                  <a:gd name="connsiteY16" fmla="*/ 133684 h 350097"/>
                  <a:gd name="connsiteX17" fmla="*/ 429283 w 922321"/>
                  <a:gd name="connsiteY17" fmla="*/ 99153 h 350097"/>
                  <a:gd name="connsiteX18" fmla="*/ 451193 w 922321"/>
                  <a:gd name="connsiteY18" fmla="*/ 63946 h 350097"/>
                  <a:gd name="connsiteX19" fmla="*/ 464140 w 922321"/>
                  <a:gd name="connsiteY19" fmla="*/ 22163 h 350097"/>
                  <a:gd name="connsiteX20" fmla="*/ 478803 w 922321"/>
                  <a:gd name="connsiteY20" fmla="*/ 41629 h 350097"/>
                  <a:gd name="connsiteX21" fmla="*/ 494909 w 922321"/>
                  <a:gd name="connsiteY21" fmla="*/ 77893 h 350097"/>
                  <a:gd name="connsiteX22" fmla="*/ 506413 w 922321"/>
                  <a:gd name="connsiteY22" fmla="*/ 115552 h 350097"/>
                  <a:gd name="connsiteX23" fmla="*/ 513166 w 922321"/>
                  <a:gd name="connsiteY23" fmla="*/ 153999 h 350097"/>
                  <a:gd name="connsiteX24" fmla="*/ 545527 w 922321"/>
                  <a:gd name="connsiteY24" fmla="*/ 199238 h 350097"/>
                  <a:gd name="connsiteX25" fmla="*/ 566235 w 922321"/>
                  <a:gd name="connsiteY25" fmla="*/ 238292 h 350097"/>
                  <a:gd name="connsiteX26" fmla="*/ 585852 w 922321"/>
                  <a:gd name="connsiteY26" fmla="*/ 270460 h 350097"/>
                  <a:gd name="connsiteX27" fmla="*/ 609950 w 922321"/>
                  <a:gd name="connsiteY27" fmla="*/ 243871 h 350097"/>
                  <a:gd name="connsiteX28" fmla="*/ 616853 w 922321"/>
                  <a:gd name="connsiteY28" fmla="*/ 202028 h 350097"/>
                  <a:gd name="connsiteX29" fmla="*/ 619694 w 922321"/>
                  <a:gd name="connsiteY29" fmla="*/ 178853 h 350097"/>
                  <a:gd name="connsiteX30" fmla="*/ 639861 w 922321"/>
                  <a:gd name="connsiteY30" fmla="*/ 139263 h 350097"/>
                  <a:gd name="connsiteX31" fmla="*/ 662336 w 922321"/>
                  <a:gd name="connsiteY31" fmla="*/ 115373 h 350097"/>
                  <a:gd name="connsiteX32" fmla="*/ 697382 w 922321"/>
                  <a:gd name="connsiteY32" fmla="*/ 82078 h 350097"/>
                  <a:gd name="connsiteX33" fmla="*/ 710142 w 922321"/>
                  <a:gd name="connsiteY33" fmla="*/ 56001 h 350097"/>
                  <a:gd name="connsiteX34" fmla="*/ 720390 w 922321"/>
                  <a:gd name="connsiteY34" fmla="*/ 29076 h 350097"/>
                  <a:gd name="connsiteX35" fmla="*/ 734260 w 922321"/>
                  <a:gd name="connsiteY35" fmla="*/ 274 h 350097"/>
                  <a:gd name="connsiteX36" fmla="*/ 780212 w 922321"/>
                  <a:gd name="connsiteY36" fmla="*/ 36050 h 350097"/>
                  <a:gd name="connsiteX37" fmla="*/ 815719 w 922321"/>
                  <a:gd name="connsiteY37" fmla="*/ 67804 h 350097"/>
                  <a:gd name="connsiteX38" fmla="*/ 837733 w 922321"/>
                  <a:gd name="connsiteY38" fmla="*/ 48603 h 350097"/>
                  <a:gd name="connsiteX39" fmla="*/ 858994 w 922321"/>
                  <a:gd name="connsiteY39" fmla="*/ 32914 h 350097"/>
                  <a:gd name="connsiteX40" fmla="*/ 897555 w 922321"/>
                  <a:gd name="connsiteY40" fmla="*/ 37445 h 350097"/>
                  <a:gd name="connsiteX41" fmla="*/ 922321 w 922321"/>
                  <a:gd name="connsiteY41"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11906 w 922321"/>
                  <a:gd name="connsiteY7" fmla="*/ 246661 h 350097"/>
                  <a:gd name="connsiteX8" fmla="*/ 214207 w 922321"/>
                  <a:gd name="connsiteY8" fmla="*/ 199238 h 350097"/>
                  <a:gd name="connsiteX9" fmla="*/ 227106 w 922321"/>
                  <a:gd name="connsiteY9" fmla="*/ 138334 h 350097"/>
                  <a:gd name="connsiteX10" fmla="*/ 241817 w 922321"/>
                  <a:gd name="connsiteY10" fmla="*/ 189475 h 350097"/>
                  <a:gd name="connsiteX11" fmla="*/ 259920 w 922321"/>
                  <a:gd name="connsiteY11" fmla="*/ 232974 h 350097"/>
                  <a:gd name="connsiteX12" fmla="*/ 308838 w 922321"/>
                  <a:gd name="connsiteY12" fmla="*/ 245539 h 350097"/>
                  <a:gd name="connsiteX13" fmla="*/ 326948 w 922321"/>
                  <a:gd name="connsiteY13" fmla="*/ 197844 h 350097"/>
                  <a:gd name="connsiteX14" fmla="*/ 336985 w 922321"/>
                  <a:gd name="connsiteY14" fmla="*/ 171024 h 350097"/>
                  <a:gd name="connsiteX15" fmla="*/ 370664 w 922321"/>
                  <a:gd name="connsiteY15" fmla="*/ 165764 h 350097"/>
                  <a:gd name="connsiteX16" fmla="*/ 401449 w 922321"/>
                  <a:gd name="connsiteY16" fmla="*/ 169451 h 350097"/>
                  <a:gd name="connsiteX17" fmla="*/ 421282 w 922321"/>
                  <a:gd name="connsiteY17" fmla="*/ 133684 h 350097"/>
                  <a:gd name="connsiteX18" fmla="*/ 429283 w 922321"/>
                  <a:gd name="connsiteY18" fmla="*/ 99153 h 350097"/>
                  <a:gd name="connsiteX19" fmla="*/ 451193 w 922321"/>
                  <a:gd name="connsiteY19" fmla="*/ 63946 h 350097"/>
                  <a:gd name="connsiteX20" fmla="*/ 464140 w 922321"/>
                  <a:gd name="connsiteY20" fmla="*/ 22163 h 350097"/>
                  <a:gd name="connsiteX21" fmla="*/ 478803 w 922321"/>
                  <a:gd name="connsiteY21" fmla="*/ 41629 h 350097"/>
                  <a:gd name="connsiteX22" fmla="*/ 494909 w 922321"/>
                  <a:gd name="connsiteY22" fmla="*/ 77893 h 350097"/>
                  <a:gd name="connsiteX23" fmla="*/ 506413 w 922321"/>
                  <a:gd name="connsiteY23" fmla="*/ 115552 h 350097"/>
                  <a:gd name="connsiteX24" fmla="*/ 513166 w 922321"/>
                  <a:gd name="connsiteY24" fmla="*/ 153999 h 350097"/>
                  <a:gd name="connsiteX25" fmla="*/ 545527 w 922321"/>
                  <a:gd name="connsiteY25" fmla="*/ 199238 h 350097"/>
                  <a:gd name="connsiteX26" fmla="*/ 566235 w 922321"/>
                  <a:gd name="connsiteY26" fmla="*/ 238292 h 350097"/>
                  <a:gd name="connsiteX27" fmla="*/ 585852 w 922321"/>
                  <a:gd name="connsiteY27" fmla="*/ 270460 h 350097"/>
                  <a:gd name="connsiteX28" fmla="*/ 609950 w 922321"/>
                  <a:gd name="connsiteY28" fmla="*/ 243871 h 350097"/>
                  <a:gd name="connsiteX29" fmla="*/ 616853 w 922321"/>
                  <a:gd name="connsiteY29" fmla="*/ 202028 h 350097"/>
                  <a:gd name="connsiteX30" fmla="*/ 619694 w 922321"/>
                  <a:gd name="connsiteY30" fmla="*/ 178853 h 350097"/>
                  <a:gd name="connsiteX31" fmla="*/ 639861 w 922321"/>
                  <a:gd name="connsiteY31" fmla="*/ 139263 h 350097"/>
                  <a:gd name="connsiteX32" fmla="*/ 662336 w 922321"/>
                  <a:gd name="connsiteY32" fmla="*/ 115373 h 350097"/>
                  <a:gd name="connsiteX33" fmla="*/ 697382 w 922321"/>
                  <a:gd name="connsiteY33" fmla="*/ 82078 h 350097"/>
                  <a:gd name="connsiteX34" fmla="*/ 710142 w 922321"/>
                  <a:gd name="connsiteY34" fmla="*/ 56001 h 350097"/>
                  <a:gd name="connsiteX35" fmla="*/ 720390 w 922321"/>
                  <a:gd name="connsiteY35" fmla="*/ 29076 h 350097"/>
                  <a:gd name="connsiteX36" fmla="*/ 734260 w 922321"/>
                  <a:gd name="connsiteY36" fmla="*/ 274 h 350097"/>
                  <a:gd name="connsiteX37" fmla="*/ 780212 w 922321"/>
                  <a:gd name="connsiteY37" fmla="*/ 36050 h 350097"/>
                  <a:gd name="connsiteX38" fmla="*/ 815719 w 922321"/>
                  <a:gd name="connsiteY38" fmla="*/ 67804 h 350097"/>
                  <a:gd name="connsiteX39" fmla="*/ 837733 w 922321"/>
                  <a:gd name="connsiteY39" fmla="*/ 48603 h 350097"/>
                  <a:gd name="connsiteX40" fmla="*/ 858994 w 922321"/>
                  <a:gd name="connsiteY40" fmla="*/ 32914 h 350097"/>
                  <a:gd name="connsiteX41" fmla="*/ 897555 w 922321"/>
                  <a:gd name="connsiteY41" fmla="*/ 37445 h 350097"/>
                  <a:gd name="connsiteX42" fmla="*/ 922321 w 922321"/>
                  <a:gd name="connsiteY42"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38280 w 922321"/>
                  <a:gd name="connsiteY4" fmla="*/ 305241 h 350097"/>
                  <a:gd name="connsiteX5" fmla="*/ 147980 w 922321"/>
                  <a:gd name="connsiteY5" fmla="*/ 350062 h 350097"/>
                  <a:gd name="connsiteX6" fmla="*/ 171878 w 922321"/>
                  <a:gd name="connsiteY6" fmla="*/ 323242 h 350097"/>
                  <a:gd name="connsiteX7" fmla="*/ 200102 w 922321"/>
                  <a:gd name="connsiteY7" fmla="*/ 284991 h 350097"/>
                  <a:gd name="connsiteX8" fmla="*/ 211906 w 922321"/>
                  <a:gd name="connsiteY8" fmla="*/ 246661 h 350097"/>
                  <a:gd name="connsiteX9" fmla="*/ 214207 w 922321"/>
                  <a:gd name="connsiteY9" fmla="*/ 199238 h 350097"/>
                  <a:gd name="connsiteX10" fmla="*/ 227106 w 922321"/>
                  <a:gd name="connsiteY10" fmla="*/ 138334 h 350097"/>
                  <a:gd name="connsiteX11" fmla="*/ 241817 w 922321"/>
                  <a:gd name="connsiteY11" fmla="*/ 189475 h 350097"/>
                  <a:gd name="connsiteX12" fmla="*/ 259920 w 922321"/>
                  <a:gd name="connsiteY12" fmla="*/ 232974 h 350097"/>
                  <a:gd name="connsiteX13" fmla="*/ 308838 w 922321"/>
                  <a:gd name="connsiteY13" fmla="*/ 245539 h 350097"/>
                  <a:gd name="connsiteX14" fmla="*/ 326948 w 922321"/>
                  <a:gd name="connsiteY14" fmla="*/ 197844 h 350097"/>
                  <a:gd name="connsiteX15" fmla="*/ 336985 w 922321"/>
                  <a:gd name="connsiteY15" fmla="*/ 171024 h 350097"/>
                  <a:gd name="connsiteX16" fmla="*/ 370664 w 922321"/>
                  <a:gd name="connsiteY16" fmla="*/ 165764 h 350097"/>
                  <a:gd name="connsiteX17" fmla="*/ 401449 w 922321"/>
                  <a:gd name="connsiteY17" fmla="*/ 169451 h 350097"/>
                  <a:gd name="connsiteX18" fmla="*/ 421282 w 922321"/>
                  <a:gd name="connsiteY18" fmla="*/ 133684 h 350097"/>
                  <a:gd name="connsiteX19" fmla="*/ 429283 w 922321"/>
                  <a:gd name="connsiteY19" fmla="*/ 99153 h 350097"/>
                  <a:gd name="connsiteX20" fmla="*/ 451193 w 922321"/>
                  <a:gd name="connsiteY20" fmla="*/ 63946 h 350097"/>
                  <a:gd name="connsiteX21" fmla="*/ 464140 w 922321"/>
                  <a:gd name="connsiteY21" fmla="*/ 22163 h 350097"/>
                  <a:gd name="connsiteX22" fmla="*/ 478803 w 922321"/>
                  <a:gd name="connsiteY22" fmla="*/ 41629 h 350097"/>
                  <a:gd name="connsiteX23" fmla="*/ 494909 w 922321"/>
                  <a:gd name="connsiteY23" fmla="*/ 77893 h 350097"/>
                  <a:gd name="connsiteX24" fmla="*/ 506413 w 922321"/>
                  <a:gd name="connsiteY24" fmla="*/ 115552 h 350097"/>
                  <a:gd name="connsiteX25" fmla="*/ 513166 w 922321"/>
                  <a:gd name="connsiteY25" fmla="*/ 153999 h 350097"/>
                  <a:gd name="connsiteX26" fmla="*/ 545527 w 922321"/>
                  <a:gd name="connsiteY26" fmla="*/ 199238 h 350097"/>
                  <a:gd name="connsiteX27" fmla="*/ 566235 w 922321"/>
                  <a:gd name="connsiteY27" fmla="*/ 238292 h 350097"/>
                  <a:gd name="connsiteX28" fmla="*/ 585852 w 922321"/>
                  <a:gd name="connsiteY28" fmla="*/ 270460 h 350097"/>
                  <a:gd name="connsiteX29" fmla="*/ 609950 w 922321"/>
                  <a:gd name="connsiteY29" fmla="*/ 243871 h 350097"/>
                  <a:gd name="connsiteX30" fmla="*/ 616853 w 922321"/>
                  <a:gd name="connsiteY30" fmla="*/ 202028 h 350097"/>
                  <a:gd name="connsiteX31" fmla="*/ 619694 w 922321"/>
                  <a:gd name="connsiteY31" fmla="*/ 178853 h 350097"/>
                  <a:gd name="connsiteX32" fmla="*/ 639861 w 922321"/>
                  <a:gd name="connsiteY32" fmla="*/ 139263 h 350097"/>
                  <a:gd name="connsiteX33" fmla="*/ 662336 w 922321"/>
                  <a:gd name="connsiteY33" fmla="*/ 115373 h 350097"/>
                  <a:gd name="connsiteX34" fmla="*/ 697382 w 922321"/>
                  <a:gd name="connsiteY34" fmla="*/ 82078 h 350097"/>
                  <a:gd name="connsiteX35" fmla="*/ 710142 w 922321"/>
                  <a:gd name="connsiteY35" fmla="*/ 56001 h 350097"/>
                  <a:gd name="connsiteX36" fmla="*/ 720390 w 922321"/>
                  <a:gd name="connsiteY36" fmla="*/ 29076 h 350097"/>
                  <a:gd name="connsiteX37" fmla="*/ 734260 w 922321"/>
                  <a:gd name="connsiteY37" fmla="*/ 274 h 350097"/>
                  <a:gd name="connsiteX38" fmla="*/ 780212 w 922321"/>
                  <a:gd name="connsiteY38" fmla="*/ 36050 h 350097"/>
                  <a:gd name="connsiteX39" fmla="*/ 815719 w 922321"/>
                  <a:gd name="connsiteY39" fmla="*/ 67804 h 350097"/>
                  <a:gd name="connsiteX40" fmla="*/ 837733 w 922321"/>
                  <a:gd name="connsiteY40" fmla="*/ 48603 h 350097"/>
                  <a:gd name="connsiteX41" fmla="*/ 858994 w 922321"/>
                  <a:gd name="connsiteY41" fmla="*/ 32914 h 350097"/>
                  <a:gd name="connsiteX42" fmla="*/ 897555 w 922321"/>
                  <a:gd name="connsiteY42" fmla="*/ 37445 h 350097"/>
                  <a:gd name="connsiteX43" fmla="*/ 922321 w 922321"/>
                  <a:gd name="connsiteY43"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29076 w 922321"/>
                  <a:gd name="connsiteY4" fmla="*/ 264793 h 350097"/>
                  <a:gd name="connsiteX5" fmla="*/ 138280 w 922321"/>
                  <a:gd name="connsiteY5" fmla="*/ 305241 h 350097"/>
                  <a:gd name="connsiteX6" fmla="*/ 147980 w 922321"/>
                  <a:gd name="connsiteY6" fmla="*/ 350062 h 350097"/>
                  <a:gd name="connsiteX7" fmla="*/ 171878 w 922321"/>
                  <a:gd name="connsiteY7" fmla="*/ 323242 h 350097"/>
                  <a:gd name="connsiteX8" fmla="*/ 200102 w 922321"/>
                  <a:gd name="connsiteY8" fmla="*/ 284991 h 350097"/>
                  <a:gd name="connsiteX9" fmla="*/ 211906 w 922321"/>
                  <a:gd name="connsiteY9" fmla="*/ 246661 h 350097"/>
                  <a:gd name="connsiteX10" fmla="*/ 214207 w 922321"/>
                  <a:gd name="connsiteY10" fmla="*/ 199238 h 350097"/>
                  <a:gd name="connsiteX11" fmla="*/ 227106 w 922321"/>
                  <a:gd name="connsiteY11" fmla="*/ 138334 h 350097"/>
                  <a:gd name="connsiteX12" fmla="*/ 241817 w 922321"/>
                  <a:gd name="connsiteY12" fmla="*/ 189475 h 350097"/>
                  <a:gd name="connsiteX13" fmla="*/ 259920 w 922321"/>
                  <a:gd name="connsiteY13" fmla="*/ 232974 h 350097"/>
                  <a:gd name="connsiteX14" fmla="*/ 308838 w 922321"/>
                  <a:gd name="connsiteY14" fmla="*/ 245539 h 350097"/>
                  <a:gd name="connsiteX15" fmla="*/ 326948 w 922321"/>
                  <a:gd name="connsiteY15" fmla="*/ 197844 h 350097"/>
                  <a:gd name="connsiteX16" fmla="*/ 336985 w 922321"/>
                  <a:gd name="connsiteY16" fmla="*/ 171024 h 350097"/>
                  <a:gd name="connsiteX17" fmla="*/ 370664 w 922321"/>
                  <a:gd name="connsiteY17" fmla="*/ 165764 h 350097"/>
                  <a:gd name="connsiteX18" fmla="*/ 401449 w 922321"/>
                  <a:gd name="connsiteY18" fmla="*/ 169451 h 350097"/>
                  <a:gd name="connsiteX19" fmla="*/ 421282 w 922321"/>
                  <a:gd name="connsiteY19" fmla="*/ 133684 h 350097"/>
                  <a:gd name="connsiteX20" fmla="*/ 429283 w 922321"/>
                  <a:gd name="connsiteY20" fmla="*/ 99153 h 350097"/>
                  <a:gd name="connsiteX21" fmla="*/ 451193 w 922321"/>
                  <a:gd name="connsiteY21" fmla="*/ 63946 h 350097"/>
                  <a:gd name="connsiteX22" fmla="*/ 464140 w 922321"/>
                  <a:gd name="connsiteY22" fmla="*/ 22163 h 350097"/>
                  <a:gd name="connsiteX23" fmla="*/ 478803 w 922321"/>
                  <a:gd name="connsiteY23" fmla="*/ 41629 h 350097"/>
                  <a:gd name="connsiteX24" fmla="*/ 494909 w 922321"/>
                  <a:gd name="connsiteY24" fmla="*/ 77893 h 350097"/>
                  <a:gd name="connsiteX25" fmla="*/ 506413 w 922321"/>
                  <a:gd name="connsiteY25" fmla="*/ 115552 h 350097"/>
                  <a:gd name="connsiteX26" fmla="*/ 513166 w 922321"/>
                  <a:gd name="connsiteY26" fmla="*/ 153999 h 350097"/>
                  <a:gd name="connsiteX27" fmla="*/ 545527 w 922321"/>
                  <a:gd name="connsiteY27" fmla="*/ 199238 h 350097"/>
                  <a:gd name="connsiteX28" fmla="*/ 566235 w 922321"/>
                  <a:gd name="connsiteY28" fmla="*/ 238292 h 350097"/>
                  <a:gd name="connsiteX29" fmla="*/ 585852 w 922321"/>
                  <a:gd name="connsiteY29" fmla="*/ 270460 h 350097"/>
                  <a:gd name="connsiteX30" fmla="*/ 609950 w 922321"/>
                  <a:gd name="connsiteY30" fmla="*/ 243871 h 350097"/>
                  <a:gd name="connsiteX31" fmla="*/ 616853 w 922321"/>
                  <a:gd name="connsiteY31" fmla="*/ 202028 h 350097"/>
                  <a:gd name="connsiteX32" fmla="*/ 619694 w 922321"/>
                  <a:gd name="connsiteY32" fmla="*/ 178853 h 350097"/>
                  <a:gd name="connsiteX33" fmla="*/ 639861 w 922321"/>
                  <a:gd name="connsiteY33" fmla="*/ 139263 h 350097"/>
                  <a:gd name="connsiteX34" fmla="*/ 662336 w 922321"/>
                  <a:gd name="connsiteY34" fmla="*/ 115373 h 350097"/>
                  <a:gd name="connsiteX35" fmla="*/ 697382 w 922321"/>
                  <a:gd name="connsiteY35" fmla="*/ 82078 h 350097"/>
                  <a:gd name="connsiteX36" fmla="*/ 710142 w 922321"/>
                  <a:gd name="connsiteY36" fmla="*/ 56001 h 350097"/>
                  <a:gd name="connsiteX37" fmla="*/ 720390 w 922321"/>
                  <a:gd name="connsiteY37" fmla="*/ 29076 h 350097"/>
                  <a:gd name="connsiteX38" fmla="*/ 734260 w 922321"/>
                  <a:gd name="connsiteY38" fmla="*/ 274 h 350097"/>
                  <a:gd name="connsiteX39" fmla="*/ 780212 w 922321"/>
                  <a:gd name="connsiteY39" fmla="*/ 36050 h 350097"/>
                  <a:gd name="connsiteX40" fmla="*/ 815719 w 922321"/>
                  <a:gd name="connsiteY40" fmla="*/ 67804 h 350097"/>
                  <a:gd name="connsiteX41" fmla="*/ 837733 w 922321"/>
                  <a:gd name="connsiteY41" fmla="*/ 48603 h 350097"/>
                  <a:gd name="connsiteX42" fmla="*/ 858994 w 922321"/>
                  <a:gd name="connsiteY42" fmla="*/ 32914 h 350097"/>
                  <a:gd name="connsiteX43" fmla="*/ 897555 w 922321"/>
                  <a:gd name="connsiteY43" fmla="*/ 37445 h 350097"/>
                  <a:gd name="connsiteX44" fmla="*/ 922321 w 922321"/>
                  <a:gd name="connsiteY44"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58994 w 922321"/>
                  <a:gd name="connsiteY43" fmla="*/ 32914 h 350097"/>
                  <a:gd name="connsiteX44" fmla="*/ 897555 w 922321"/>
                  <a:gd name="connsiteY44" fmla="*/ 37445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58994 w 922321"/>
                  <a:gd name="connsiteY43" fmla="*/ 32914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60741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29524 w 922321"/>
                  <a:gd name="connsiteY41" fmla="*/ 120805 h 350097"/>
                  <a:gd name="connsiteX42" fmla="*/ 860741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296 h 349965"/>
                  <a:gd name="connsiteX1" fmla="*/ 35627 w 922321"/>
                  <a:gd name="connsiteY1" fmla="*/ 201469 h 349965"/>
                  <a:gd name="connsiteX2" fmla="*/ 60051 w 922321"/>
                  <a:gd name="connsiteY2" fmla="*/ 224212 h 349965"/>
                  <a:gd name="connsiteX3" fmla="*/ 77373 w 922321"/>
                  <a:gd name="connsiteY3" fmla="*/ 258751 h 349965"/>
                  <a:gd name="connsiteX4" fmla="*/ 122964 w 922321"/>
                  <a:gd name="connsiteY4" fmla="*/ 247130 h 349965"/>
                  <a:gd name="connsiteX5" fmla="*/ 129076 w 922321"/>
                  <a:gd name="connsiteY5" fmla="*/ 264661 h 349965"/>
                  <a:gd name="connsiteX6" fmla="*/ 138280 w 922321"/>
                  <a:gd name="connsiteY6" fmla="*/ 305109 h 349965"/>
                  <a:gd name="connsiteX7" fmla="*/ 147980 w 922321"/>
                  <a:gd name="connsiteY7" fmla="*/ 349930 h 349965"/>
                  <a:gd name="connsiteX8" fmla="*/ 171878 w 922321"/>
                  <a:gd name="connsiteY8" fmla="*/ 323110 h 349965"/>
                  <a:gd name="connsiteX9" fmla="*/ 200102 w 922321"/>
                  <a:gd name="connsiteY9" fmla="*/ 284859 h 349965"/>
                  <a:gd name="connsiteX10" fmla="*/ 211906 w 922321"/>
                  <a:gd name="connsiteY10" fmla="*/ 246529 h 349965"/>
                  <a:gd name="connsiteX11" fmla="*/ 214207 w 922321"/>
                  <a:gd name="connsiteY11" fmla="*/ 199106 h 349965"/>
                  <a:gd name="connsiteX12" fmla="*/ 227106 w 922321"/>
                  <a:gd name="connsiteY12" fmla="*/ 138202 h 349965"/>
                  <a:gd name="connsiteX13" fmla="*/ 241817 w 922321"/>
                  <a:gd name="connsiteY13" fmla="*/ 189343 h 349965"/>
                  <a:gd name="connsiteX14" fmla="*/ 259920 w 922321"/>
                  <a:gd name="connsiteY14" fmla="*/ 232842 h 349965"/>
                  <a:gd name="connsiteX15" fmla="*/ 308838 w 922321"/>
                  <a:gd name="connsiteY15" fmla="*/ 245407 h 349965"/>
                  <a:gd name="connsiteX16" fmla="*/ 326948 w 922321"/>
                  <a:gd name="connsiteY16" fmla="*/ 197712 h 349965"/>
                  <a:gd name="connsiteX17" fmla="*/ 336985 w 922321"/>
                  <a:gd name="connsiteY17" fmla="*/ 170892 h 349965"/>
                  <a:gd name="connsiteX18" fmla="*/ 370664 w 922321"/>
                  <a:gd name="connsiteY18" fmla="*/ 165632 h 349965"/>
                  <a:gd name="connsiteX19" fmla="*/ 401449 w 922321"/>
                  <a:gd name="connsiteY19" fmla="*/ 169319 h 349965"/>
                  <a:gd name="connsiteX20" fmla="*/ 421282 w 922321"/>
                  <a:gd name="connsiteY20" fmla="*/ 133552 h 349965"/>
                  <a:gd name="connsiteX21" fmla="*/ 429283 w 922321"/>
                  <a:gd name="connsiteY21" fmla="*/ 99021 h 349965"/>
                  <a:gd name="connsiteX22" fmla="*/ 451193 w 922321"/>
                  <a:gd name="connsiteY22" fmla="*/ 63814 h 349965"/>
                  <a:gd name="connsiteX23" fmla="*/ 464140 w 922321"/>
                  <a:gd name="connsiteY23" fmla="*/ 22031 h 349965"/>
                  <a:gd name="connsiteX24" fmla="*/ 478803 w 922321"/>
                  <a:gd name="connsiteY24" fmla="*/ 41497 h 349965"/>
                  <a:gd name="connsiteX25" fmla="*/ 494909 w 922321"/>
                  <a:gd name="connsiteY25" fmla="*/ 77761 h 349965"/>
                  <a:gd name="connsiteX26" fmla="*/ 506413 w 922321"/>
                  <a:gd name="connsiteY26" fmla="*/ 115420 h 349965"/>
                  <a:gd name="connsiteX27" fmla="*/ 513166 w 922321"/>
                  <a:gd name="connsiteY27" fmla="*/ 153867 h 349965"/>
                  <a:gd name="connsiteX28" fmla="*/ 545527 w 922321"/>
                  <a:gd name="connsiteY28" fmla="*/ 199106 h 349965"/>
                  <a:gd name="connsiteX29" fmla="*/ 566235 w 922321"/>
                  <a:gd name="connsiteY29" fmla="*/ 238160 h 349965"/>
                  <a:gd name="connsiteX30" fmla="*/ 585852 w 922321"/>
                  <a:gd name="connsiteY30" fmla="*/ 270328 h 349965"/>
                  <a:gd name="connsiteX31" fmla="*/ 609950 w 922321"/>
                  <a:gd name="connsiteY31" fmla="*/ 243739 h 349965"/>
                  <a:gd name="connsiteX32" fmla="*/ 616853 w 922321"/>
                  <a:gd name="connsiteY32" fmla="*/ 201896 h 349965"/>
                  <a:gd name="connsiteX33" fmla="*/ 619694 w 922321"/>
                  <a:gd name="connsiteY33" fmla="*/ 178721 h 349965"/>
                  <a:gd name="connsiteX34" fmla="*/ 639861 w 922321"/>
                  <a:gd name="connsiteY34" fmla="*/ 139131 h 349965"/>
                  <a:gd name="connsiteX35" fmla="*/ 662336 w 922321"/>
                  <a:gd name="connsiteY35" fmla="*/ 115241 h 349965"/>
                  <a:gd name="connsiteX36" fmla="*/ 697382 w 922321"/>
                  <a:gd name="connsiteY36" fmla="*/ 81946 h 349965"/>
                  <a:gd name="connsiteX37" fmla="*/ 710142 w 922321"/>
                  <a:gd name="connsiteY37" fmla="*/ 55869 h 349965"/>
                  <a:gd name="connsiteX38" fmla="*/ 720390 w 922321"/>
                  <a:gd name="connsiteY38" fmla="*/ 28944 h 349965"/>
                  <a:gd name="connsiteX39" fmla="*/ 734260 w 922321"/>
                  <a:gd name="connsiteY39" fmla="*/ 142 h 349965"/>
                  <a:gd name="connsiteX40" fmla="*/ 805521 w 922321"/>
                  <a:gd name="connsiteY40" fmla="*/ 41497 h 349965"/>
                  <a:gd name="connsiteX41" fmla="*/ 829524 w 922321"/>
                  <a:gd name="connsiteY41" fmla="*/ 120673 h 349965"/>
                  <a:gd name="connsiteX42" fmla="*/ 860741 w 922321"/>
                  <a:gd name="connsiteY42" fmla="*/ 48471 h 349965"/>
                  <a:gd name="connsiteX43" fmla="*/ 882002 w 922321"/>
                  <a:gd name="connsiteY43" fmla="*/ 28598 h 349965"/>
                  <a:gd name="connsiteX44" fmla="*/ 899856 w 922321"/>
                  <a:gd name="connsiteY44" fmla="*/ 84735 h 349965"/>
                  <a:gd name="connsiteX45" fmla="*/ 922321 w 922321"/>
                  <a:gd name="connsiteY45" fmla="*/ 44531 h 349965"/>
                  <a:gd name="connsiteX0" fmla="*/ 0 w 922321"/>
                  <a:gd name="connsiteY0" fmla="*/ 221594 h 350263"/>
                  <a:gd name="connsiteX1" fmla="*/ 35627 w 922321"/>
                  <a:gd name="connsiteY1" fmla="*/ 201767 h 350263"/>
                  <a:gd name="connsiteX2" fmla="*/ 60051 w 922321"/>
                  <a:gd name="connsiteY2" fmla="*/ 224510 h 350263"/>
                  <a:gd name="connsiteX3" fmla="*/ 77373 w 922321"/>
                  <a:gd name="connsiteY3" fmla="*/ 259049 h 350263"/>
                  <a:gd name="connsiteX4" fmla="*/ 122964 w 922321"/>
                  <a:gd name="connsiteY4" fmla="*/ 247428 h 350263"/>
                  <a:gd name="connsiteX5" fmla="*/ 129076 w 922321"/>
                  <a:gd name="connsiteY5" fmla="*/ 264959 h 350263"/>
                  <a:gd name="connsiteX6" fmla="*/ 138280 w 922321"/>
                  <a:gd name="connsiteY6" fmla="*/ 305407 h 350263"/>
                  <a:gd name="connsiteX7" fmla="*/ 147980 w 922321"/>
                  <a:gd name="connsiteY7" fmla="*/ 350228 h 350263"/>
                  <a:gd name="connsiteX8" fmla="*/ 171878 w 922321"/>
                  <a:gd name="connsiteY8" fmla="*/ 323408 h 350263"/>
                  <a:gd name="connsiteX9" fmla="*/ 200102 w 922321"/>
                  <a:gd name="connsiteY9" fmla="*/ 285157 h 350263"/>
                  <a:gd name="connsiteX10" fmla="*/ 211906 w 922321"/>
                  <a:gd name="connsiteY10" fmla="*/ 246827 h 350263"/>
                  <a:gd name="connsiteX11" fmla="*/ 214207 w 922321"/>
                  <a:gd name="connsiteY11" fmla="*/ 199404 h 350263"/>
                  <a:gd name="connsiteX12" fmla="*/ 227106 w 922321"/>
                  <a:gd name="connsiteY12" fmla="*/ 138500 h 350263"/>
                  <a:gd name="connsiteX13" fmla="*/ 241817 w 922321"/>
                  <a:gd name="connsiteY13" fmla="*/ 189641 h 350263"/>
                  <a:gd name="connsiteX14" fmla="*/ 259920 w 922321"/>
                  <a:gd name="connsiteY14" fmla="*/ 233140 h 350263"/>
                  <a:gd name="connsiteX15" fmla="*/ 308838 w 922321"/>
                  <a:gd name="connsiteY15" fmla="*/ 245705 h 350263"/>
                  <a:gd name="connsiteX16" fmla="*/ 326948 w 922321"/>
                  <a:gd name="connsiteY16" fmla="*/ 198010 h 350263"/>
                  <a:gd name="connsiteX17" fmla="*/ 336985 w 922321"/>
                  <a:gd name="connsiteY17" fmla="*/ 171190 h 350263"/>
                  <a:gd name="connsiteX18" fmla="*/ 370664 w 922321"/>
                  <a:gd name="connsiteY18" fmla="*/ 165930 h 350263"/>
                  <a:gd name="connsiteX19" fmla="*/ 401449 w 922321"/>
                  <a:gd name="connsiteY19" fmla="*/ 169617 h 350263"/>
                  <a:gd name="connsiteX20" fmla="*/ 421282 w 922321"/>
                  <a:gd name="connsiteY20" fmla="*/ 133850 h 350263"/>
                  <a:gd name="connsiteX21" fmla="*/ 429283 w 922321"/>
                  <a:gd name="connsiteY21" fmla="*/ 99319 h 350263"/>
                  <a:gd name="connsiteX22" fmla="*/ 451193 w 922321"/>
                  <a:gd name="connsiteY22" fmla="*/ 64112 h 350263"/>
                  <a:gd name="connsiteX23" fmla="*/ 464140 w 922321"/>
                  <a:gd name="connsiteY23" fmla="*/ 22329 h 350263"/>
                  <a:gd name="connsiteX24" fmla="*/ 478803 w 922321"/>
                  <a:gd name="connsiteY24" fmla="*/ 41795 h 350263"/>
                  <a:gd name="connsiteX25" fmla="*/ 494909 w 922321"/>
                  <a:gd name="connsiteY25" fmla="*/ 78059 h 350263"/>
                  <a:gd name="connsiteX26" fmla="*/ 506413 w 922321"/>
                  <a:gd name="connsiteY26" fmla="*/ 115718 h 350263"/>
                  <a:gd name="connsiteX27" fmla="*/ 513166 w 922321"/>
                  <a:gd name="connsiteY27" fmla="*/ 154165 h 350263"/>
                  <a:gd name="connsiteX28" fmla="*/ 545527 w 922321"/>
                  <a:gd name="connsiteY28" fmla="*/ 199404 h 350263"/>
                  <a:gd name="connsiteX29" fmla="*/ 566235 w 922321"/>
                  <a:gd name="connsiteY29" fmla="*/ 238458 h 350263"/>
                  <a:gd name="connsiteX30" fmla="*/ 585852 w 922321"/>
                  <a:gd name="connsiteY30" fmla="*/ 270626 h 350263"/>
                  <a:gd name="connsiteX31" fmla="*/ 609950 w 922321"/>
                  <a:gd name="connsiteY31" fmla="*/ 244037 h 350263"/>
                  <a:gd name="connsiteX32" fmla="*/ 616853 w 922321"/>
                  <a:gd name="connsiteY32" fmla="*/ 202194 h 350263"/>
                  <a:gd name="connsiteX33" fmla="*/ 619694 w 922321"/>
                  <a:gd name="connsiteY33" fmla="*/ 179019 h 350263"/>
                  <a:gd name="connsiteX34" fmla="*/ 639861 w 922321"/>
                  <a:gd name="connsiteY34" fmla="*/ 139429 h 350263"/>
                  <a:gd name="connsiteX35" fmla="*/ 662336 w 922321"/>
                  <a:gd name="connsiteY35" fmla="*/ 115539 h 350263"/>
                  <a:gd name="connsiteX36" fmla="*/ 697382 w 922321"/>
                  <a:gd name="connsiteY36" fmla="*/ 82244 h 350263"/>
                  <a:gd name="connsiteX37" fmla="*/ 710142 w 922321"/>
                  <a:gd name="connsiteY37" fmla="*/ 56167 h 350263"/>
                  <a:gd name="connsiteX38" fmla="*/ 720390 w 922321"/>
                  <a:gd name="connsiteY38" fmla="*/ 29242 h 350263"/>
                  <a:gd name="connsiteX39" fmla="*/ 734260 w 922321"/>
                  <a:gd name="connsiteY39" fmla="*/ 440 h 350263"/>
                  <a:gd name="connsiteX40" fmla="*/ 761805 w 922321"/>
                  <a:gd name="connsiteY40" fmla="*/ 13900 h 350263"/>
                  <a:gd name="connsiteX41" fmla="*/ 805521 w 922321"/>
                  <a:gd name="connsiteY41" fmla="*/ 41795 h 350263"/>
                  <a:gd name="connsiteX42" fmla="*/ 829524 w 922321"/>
                  <a:gd name="connsiteY42" fmla="*/ 120971 h 350263"/>
                  <a:gd name="connsiteX43" fmla="*/ 860741 w 922321"/>
                  <a:gd name="connsiteY43" fmla="*/ 48769 h 350263"/>
                  <a:gd name="connsiteX44" fmla="*/ 882002 w 922321"/>
                  <a:gd name="connsiteY44" fmla="*/ 28896 h 350263"/>
                  <a:gd name="connsiteX45" fmla="*/ 899856 w 922321"/>
                  <a:gd name="connsiteY45" fmla="*/ 85033 h 350263"/>
                  <a:gd name="connsiteX46" fmla="*/ 922321 w 922321"/>
                  <a:gd name="connsiteY46" fmla="*/ 44829 h 350263"/>
                  <a:gd name="connsiteX0" fmla="*/ 0 w 922321"/>
                  <a:gd name="connsiteY0" fmla="*/ 221899 h 350568"/>
                  <a:gd name="connsiteX1" fmla="*/ 35627 w 922321"/>
                  <a:gd name="connsiteY1" fmla="*/ 202072 h 350568"/>
                  <a:gd name="connsiteX2" fmla="*/ 60051 w 922321"/>
                  <a:gd name="connsiteY2" fmla="*/ 224815 h 350568"/>
                  <a:gd name="connsiteX3" fmla="*/ 77373 w 922321"/>
                  <a:gd name="connsiteY3" fmla="*/ 259354 h 350568"/>
                  <a:gd name="connsiteX4" fmla="*/ 122964 w 922321"/>
                  <a:gd name="connsiteY4" fmla="*/ 247733 h 350568"/>
                  <a:gd name="connsiteX5" fmla="*/ 129076 w 922321"/>
                  <a:gd name="connsiteY5" fmla="*/ 265264 h 350568"/>
                  <a:gd name="connsiteX6" fmla="*/ 138280 w 922321"/>
                  <a:gd name="connsiteY6" fmla="*/ 305712 h 350568"/>
                  <a:gd name="connsiteX7" fmla="*/ 147980 w 922321"/>
                  <a:gd name="connsiteY7" fmla="*/ 350533 h 350568"/>
                  <a:gd name="connsiteX8" fmla="*/ 171878 w 922321"/>
                  <a:gd name="connsiteY8" fmla="*/ 323713 h 350568"/>
                  <a:gd name="connsiteX9" fmla="*/ 200102 w 922321"/>
                  <a:gd name="connsiteY9" fmla="*/ 285462 h 350568"/>
                  <a:gd name="connsiteX10" fmla="*/ 211906 w 922321"/>
                  <a:gd name="connsiteY10" fmla="*/ 247132 h 350568"/>
                  <a:gd name="connsiteX11" fmla="*/ 214207 w 922321"/>
                  <a:gd name="connsiteY11" fmla="*/ 199709 h 350568"/>
                  <a:gd name="connsiteX12" fmla="*/ 227106 w 922321"/>
                  <a:gd name="connsiteY12" fmla="*/ 138805 h 350568"/>
                  <a:gd name="connsiteX13" fmla="*/ 241817 w 922321"/>
                  <a:gd name="connsiteY13" fmla="*/ 189946 h 350568"/>
                  <a:gd name="connsiteX14" fmla="*/ 259920 w 922321"/>
                  <a:gd name="connsiteY14" fmla="*/ 233445 h 350568"/>
                  <a:gd name="connsiteX15" fmla="*/ 308838 w 922321"/>
                  <a:gd name="connsiteY15" fmla="*/ 246010 h 350568"/>
                  <a:gd name="connsiteX16" fmla="*/ 326948 w 922321"/>
                  <a:gd name="connsiteY16" fmla="*/ 198315 h 350568"/>
                  <a:gd name="connsiteX17" fmla="*/ 336985 w 922321"/>
                  <a:gd name="connsiteY17" fmla="*/ 171495 h 350568"/>
                  <a:gd name="connsiteX18" fmla="*/ 370664 w 922321"/>
                  <a:gd name="connsiteY18" fmla="*/ 166235 h 350568"/>
                  <a:gd name="connsiteX19" fmla="*/ 401449 w 922321"/>
                  <a:gd name="connsiteY19" fmla="*/ 169922 h 350568"/>
                  <a:gd name="connsiteX20" fmla="*/ 421282 w 922321"/>
                  <a:gd name="connsiteY20" fmla="*/ 134155 h 350568"/>
                  <a:gd name="connsiteX21" fmla="*/ 429283 w 922321"/>
                  <a:gd name="connsiteY21" fmla="*/ 99624 h 350568"/>
                  <a:gd name="connsiteX22" fmla="*/ 451193 w 922321"/>
                  <a:gd name="connsiteY22" fmla="*/ 64417 h 350568"/>
                  <a:gd name="connsiteX23" fmla="*/ 464140 w 922321"/>
                  <a:gd name="connsiteY23" fmla="*/ 22634 h 350568"/>
                  <a:gd name="connsiteX24" fmla="*/ 478803 w 922321"/>
                  <a:gd name="connsiteY24" fmla="*/ 42100 h 350568"/>
                  <a:gd name="connsiteX25" fmla="*/ 494909 w 922321"/>
                  <a:gd name="connsiteY25" fmla="*/ 78364 h 350568"/>
                  <a:gd name="connsiteX26" fmla="*/ 506413 w 922321"/>
                  <a:gd name="connsiteY26" fmla="*/ 116023 h 350568"/>
                  <a:gd name="connsiteX27" fmla="*/ 513166 w 922321"/>
                  <a:gd name="connsiteY27" fmla="*/ 154470 h 350568"/>
                  <a:gd name="connsiteX28" fmla="*/ 545527 w 922321"/>
                  <a:gd name="connsiteY28" fmla="*/ 199709 h 350568"/>
                  <a:gd name="connsiteX29" fmla="*/ 566235 w 922321"/>
                  <a:gd name="connsiteY29" fmla="*/ 238763 h 350568"/>
                  <a:gd name="connsiteX30" fmla="*/ 585852 w 922321"/>
                  <a:gd name="connsiteY30" fmla="*/ 270931 h 350568"/>
                  <a:gd name="connsiteX31" fmla="*/ 609950 w 922321"/>
                  <a:gd name="connsiteY31" fmla="*/ 244342 h 350568"/>
                  <a:gd name="connsiteX32" fmla="*/ 616853 w 922321"/>
                  <a:gd name="connsiteY32" fmla="*/ 202499 h 350568"/>
                  <a:gd name="connsiteX33" fmla="*/ 619694 w 922321"/>
                  <a:gd name="connsiteY33" fmla="*/ 179324 h 350568"/>
                  <a:gd name="connsiteX34" fmla="*/ 639861 w 922321"/>
                  <a:gd name="connsiteY34" fmla="*/ 139734 h 350568"/>
                  <a:gd name="connsiteX35" fmla="*/ 662336 w 922321"/>
                  <a:gd name="connsiteY35" fmla="*/ 115844 h 350568"/>
                  <a:gd name="connsiteX36" fmla="*/ 697382 w 922321"/>
                  <a:gd name="connsiteY36" fmla="*/ 82549 h 350568"/>
                  <a:gd name="connsiteX37" fmla="*/ 710142 w 922321"/>
                  <a:gd name="connsiteY37" fmla="*/ 56472 h 350568"/>
                  <a:gd name="connsiteX38" fmla="*/ 720390 w 922321"/>
                  <a:gd name="connsiteY38" fmla="*/ 29547 h 350568"/>
                  <a:gd name="connsiteX39" fmla="*/ 734260 w 922321"/>
                  <a:gd name="connsiteY39" fmla="*/ 745 h 350568"/>
                  <a:gd name="connsiteX40" fmla="*/ 773309 w 922321"/>
                  <a:gd name="connsiteY40" fmla="*/ 61627 h 350568"/>
                  <a:gd name="connsiteX41" fmla="*/ 805521 w 922321"/>
                  <a:gd name="connsiteY41" fmla="*/ 42100 h 350568"/>
                  <a:gd name="connsiteX42" fmla="*/ 829524 w 922321"/>
                  <a:gd name="connsiteY42" fmla="*/ 121276 h 350568"/>
                  <a:gd name="connsiteX43" fmla="*/ 860741 w 922321"/>
                  <a:gd name="connsiteY43" fmla="*/ 49074 h 350568"/>
                  <a:gd name="connsiteX44" fmla="*/ 882002 w 922321"/>
                  <a:gd name="connsiteY44" fmla="*/ 29201 h 350568"/>
                  <a:gd name="connsiteX45" fmla="*/ 899856 w 922321"/>
                  <a:gd name="connsiteY45" fmla="*/ 85338 h 350568"/>
                  <a:gd name="connsiteX46" fmla="*/ 922321 w 922321"/>
                  <a:gd name="connsiteY46" fmla="*/ 45134 h 350568"/>
                  <a:gd name="connsiteX0" fmla="*/ 0 w 922321"/>
                  <a:gd name="connsiteY0" fmla="*/ 219189 h 347858"/>
                  <a:gd name="connsiteX1" fmla="*/ 35627 w 922321"/>
                  <a:gd name="connsiteY1" fmla="*/ 199362 h 347858"/>
                  <a:gd name="connsiteX2" fmla="*/ 60051 w 922321"/>
                  <a:gd name="connsiteY2" fmla="*/ 222105 h 347858"/>
                  <a:gd name="connsiteX3" fmla="*/ 77373 w 922321"/>
                  <a:gd name="connsiteY3" fmla="*/ 256644 h 347858"/>
                  <a:gd name="connsiteX4" fmla="*/ 122964 w 922321"/>
                  <a:gd name="connsiteY4" fmla="*/ 245023 h 347858"/>
                  <a:gd name="connsiteX5" fmla="*/ 129076 w 922321"/>
                  <a:gd name="connsiteY5" fmla="*/ 262554 h 347858"/>
                  <a:gd name="connsiteX6" fmla="*/ 138280 w 922321"/>
                  <a:gd name="connsiteY6" fmla="*/ 303002 h 347858"/>
                  <a:gd name="connsiteX7" fmla="*/ 147980 w 922321"/>
                  <a:gd name="connsiteY7" fmla="*/ 347823 h 347858"/>
                  <a:gd name="connsiteX8" fmla="*/ 171878 w 922321"/>
                  <a:gd name="connsiteY8" fmla="*/ 321003 h 347858"/>
                  <a:gd name="connsiteX9" fmla="*/ 200102 w 922321"/>
                  <a:gd name="connsiteY9" fmla="*/ 282752 h 347858"/>
                  <a:gd name="connsiteX10" fmla="*/ 211906 w 922321"/>
                  <a:gd name="connsiteY10" fmla="*/ 244422 h 347858"/>
                  <a:gd name="connsiteX11" fmla="*/ 214207 w 922321"/>
                  <a:gd name="connsiteY11" fmla="*/ 196999 h 347858"/>
                  <a:gd name="connsiteX12" fmla="*/ 227106 w 922321"/>
                  <a:gd name="connsiteY12" fmla="*/ 136095 h 347858"/>
                  <a:gd name="connsiteX13" fmla="*/ 241817 w 922321"/>
                  <a:gd name="connsiteY13" fmla="*/ 187236 h 347858"/>
                  <a:gd name="connsiteX14" fmla="*/ 259920 w 922321"/>
                  <a:gd name="connsiteY14" fmla="*/ 230735 h 347858"/>
                  <a:gd name="connsiteX15" fmla="*/ 308838 w 922321"/>
                  <a:gd name="connsiteY15" fmla="*/ 243300 h 347858"/>
                  <a:gd name="connsiteX16" fmla="*/ 326948 w 922321"/>
                  <a:gd name="connsiteY16" fmla="*/ 195605 h 347858"/>
                  <a:gd name="connsiteX17" fmla="*/ 336985 w 922321"/>
                  <a:gd name="connsiteY17" fmla="*/ 168785 h 347858"/>
                  <a:gd name="connsiteX18" fmla="*/ 370664 w 922321"/>
                  <a:gd name="connsiteY18" fmla="*/ 163525 h 347858"/>
                  <a:gd name="connsiteX19" fmla="*/ 401449 w 922321"/>
                  <a:gd name="connsiteY19" fmla="*/ 167212 h 347858"/>
                  <a:gd name="connsiteX20" fmla="*/ 421282 w 922321"/>
                  <a:gd name="connsiteY20" fmla="*/ 131445 h 347858"/>
                  <a:gd name="connsiteX21" fmla="*/ 429283 w 922321"/>
                  <a:gd name="connsiteY21" fmla="*/ 96914 h 347858"/>
                  <a:gd name="connsiteX22" fmla="*/ 451193 w 922321"/>
                  <a:gd name="connsiteY22" fmla="*/ 61707 h 347858"/>
                  <a:gd name="connsiteX23" fmla="*/ 464140 w 922321"/>
                  <a:gd name="connsiteY23" fmla="*/ 19924 h 347858"/>
                  <a:gd name="connsiteX24" fmla="*/ 478803 w 922321"/>
                  <a:gd name="connsiteY24" fmla="*/ 39390 h 347858"/>
                  <a:gd name="connsiteX25" fmla="*/ 494909 w 922321"/>
                  <a:gd name="connsiteY25" fmla="*/ 75654 h 347858"/>
                  <a:gd name="connsiteX26" fmla="*/ 506413 w 922321"/>
                  <a:gd name="connsiteY26" fmla="*/ 113313 h 347858"/>
                  <a:gd name="connsiteX27" fmla="*/ 513166 w 922321"/>
                  <a:gd name="connsiteY27" fmla="*/ 151760 h 347858"/>
                  <a:gd name="connsiteX28" fmla="*/ 545527 w 922321"/>
                  <a:gd name="connsiteY28" fmla="*/ 196999 h 347858"/>
                  <a:gd name="connsiteX29" fmla="*/ 566235 w 922321"/>
                  <a:gd name="connsiteY29" fmla="*/ 236053 h 347858"/>
                  <a:gd name="connsiteX30" fmla="*/ 585852 w 922321"/>
                  <a:gd name="connsiteY30" fmla="*/ 268221 h 347858"/>
                  <a:gd name="connsiteX31" fmla="*/ 609950 w 922321"/>
                  <a:gd name="connsiteY31" fmla="*/ 241632 h 347858"/>
                  <a:gd name="connsiteX32" fmla="*/ 616853 w 922321"/>
                  <a:gd name="connsiteY32" fmla="*/ 199789 h 347858"/>
                  <a:gd name="connsiteX33" fmla="*/ 619694 w 922321"/>
                  <a:gd name="connsiteY33" fmla="*/ 176614 h 347858"/>
                  <a:gd name="connsiteX34" fmla="*/ 639861 w 922321"/>
                  <a:gd name="connsiteY34" fmla="*/ 137024 h 347858"/>
                  <a:gd name="connsiteX35" fmla="*/ 662336 w 922321"/>
                  <a:gd name="connsiteY35" fmla="*/ 113134 h 347858"/>
                  <a:gd name="connsiteX36" fmla="*/ 697382 w 922321"/>
                  <a:gd name="connsiteY36" fmla="*/ 79839 h 347858"/>
                  <a:gd name="connsiteX37" fmla="*/ 710142 w 922321"/>
                  <a:gd name="connsiteY37" fmla="*/ 53762 h 347858"/>
                  <a:gd name="connsiteX38" fmla="*/ 720390 w 922321"/>
                  <a:gd name="connsiteY38" fmla="*/ 26837 h 347858"/>
                  <a:gd name="connsiteX39" fmla="*/ 757268 w 922321"/>
                  <a:gd name="connsiteY39" fmla="*/ 825 h 347858"/>
                  <a:gd name="connsiteX40" fmla="*/ 773309 w 922321"/>
                  <a:gd name="connsiteY40" fmla="*/ 58917 h 347858"/>
                  <a:gd name="connsiteX41" fmla="*/ 805521 w 922321"/>
                  <a:gd name="connsiteY41" fmla="*/ 39390 h 347858"/>
                  <a:gd name="connsiteX42" fmla="*/ 829524 w 922321"/>
                  <a:gd name="connsiteY42" fmla="*/ 118566 h 347858"/>
                  <a:gd name="connsiteX43" fmla="*/ 860741 w 922321"/>
                  <a:gd name="connsiteY43" fmla="*/ 46364 h 347858"/>
                  <a:gd name="connsiteX44" fmla="*/ 882002 w 922321"/>
                  <a:gd name="connsiteY44" fmla="*/ 26491 h 347858"/>
                  <a:gd name="connsiteX45" fmla="*/ 899856 w 922321"/>
                  <a:gd name="connsiteY45" fmla="*/ 82628 h 347858"/>
                  <a:gd name="connsiteX46" fmla="*/ 922321 w 922321"/>
                  <a:gd name="connsiteY46" fmla="*/ 42424 h 347858"/>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7382 w 922321"/>
                  <a:gd name="connsiteY36" fmla="*/ 79217 h 347236"/>
                  <a:gd name="connsiteX37" fmla="*/ 710142 w 922321"/>
                  <a:gd name="connsiteY37" fmla="*/ 53140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7382 w 922321"/>
                  <a:gd name="connsiteY36" fmla="*/ 79217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1634 w 922321"/>
                  <a:gd name="connsiteY29" fmla="*/ 169877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38625 w 922321"/>
                  <a:gd name="connsiteY28" fmla="*/ 204746 h 347236"/>
                  <a:gd name="connsiteX29" fmla="*/ 561634 w 922321"/>
                  <a:gd name="connsiteY29" fmla="*/ 169877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22519 w 922321"/>
                  <a:gd name="connsiteY27" fmla="*/ 63874 h 347236"/>
                  <a:gd name="connsiteX28" fmla="*/ 513166 w 922321"/>
                  <a:gd name="connsiteY28" fmla="*/ 151138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22519 w 922321"/>
                  <a:gd name="connsiteY27" fmla="*/ 63874 h 347236"/>
                  <a:gd name="connsiteX28" fmla="*/ 524670 w 922321"/>
                  <a:gd name="connsiteY28" fmla="*/ 152533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1811 w 922321"/>
                  <a:gd name="connsiteY26" fmla="*/ 116875 h 347236"/>
                  <a:gd name="connsiteX27" fmla="*/ 522519 w 922321"/>
                  <a:gd name="connsiteY27" fmla="*/ 63874 h 347236"/>
                  <a:gd name="connsiteX28" fmla="*/ 524670 w 922321"/>
                  <a:gd name="connsiteY28" fmla="*/ 152533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27887 h 356556"/>
                  <a:gd name="connsiteX1" fmla="*/ 35627 w 922321"/>
                  <a:gd name="connsiteY1" fmla="*/ 208060 h 356556"/>
                  <a:gd name="connsiteX2" fmla="*/ 60051 w 922321"/>
                  <a:gd name="connsiteY2" fmla="*/ 230803 h 356556"/>
                  <a:gd name="connsiteX3" fmla="*/ 77373 w 922321"/>
                  <a:gd name="connsiteY3" fmla="*/ 265342 h 356556"/>
                  <a:gd name="connsiteX4" fmla="*/ 122964 w 922321"/>
                  <a:gd name="connsiteY4" fmla="*/ 253721 h 356556"/>
                  <a:gd name="connsiteX5" fmla="*/ 129076 w 922321"/>
                  <a:gd name="connsiteY5" fmla="*/ 271252 h 356556"/>
                  <a:gd name="connsiteX6" fmla="*/ 138280 w 922321"/>
                  <a:gd name="connsiteY6" fmla="*/ 311700 h 356556"/>
                  <a:gd name="connsiteX7" fmla="*/ 147980 w 922321"/>
                  <a:gd name="connsiteY7" fmla="*/ 356521 h 356556"/>
                  <a:gd name="connsiteX8" fmla="*/ 171878 w 922321"/>
                  <a:gd name="connsiteY8" fmla="*/ 329701 h 356556"/>
                  <a:gd name="connsiteX9" fmla="*/ 200102 w 922321"/>
                  <a:gd name="connsiteY9" fmla="*/ 291450 h 356556"/>
                  <a:gd name="connsiteX10" fmla="*/ 211906 w 922321"/>
                  <a:gd name="connsiteY10" fmla="*/ 253120 h 356556"/>
                  <a:gd name="connsiteX11" fmla="*/ 214207 w 922321"/>
                  <a:gd name="connsiteY11" fmla="*/ 205697 h 356556"/>
                  <a:gd name="connsiteX12" fmla="*/ 227106 w 922321"/>
                  <a:gd name="connsiteY12" fmla="*/ 144793 h 356556"/>
                  <a:gd name="connsiteX13" fmla="*/ 241817 w 922321"/>
                  <a:gd name="connsiteY13" fmla="*/ 195934 h 356556"/>
                  <a:gd name="connsiteX14" fmla="*/ 259920 w 922321"/>
                  <a:gd name="connsiteY14" fmla="*/ 239433 h 356556"/>
                  <a:gd name="connsiteX15" fmla="*/ 308838 w 922321"/>
                  <a:gd name="connsiteY15" fmla="*/ 251998 h 356556"/>
                  <a:gd name="connsiteX16" fmla="*/ 326948 w 922321"/>
                  <a:gd name="connsiteY16" fmla="*/ 204303 h 356556"/>
                  <a:gd name="connsiteX17" fmla="*/ 336985 w 922321"/>
                  <a:gd name="connsiteY17" fmla="*/ 177483 h 356556"/>
                  <a:gd name="connsiteX18" fmla="*/ 370664 w 922321"/>
                  <a:gd name="connsiteY18" fmla="*/ 172223 h 356556"/>
                  <a:gd name="connsiteX19" fmla="*/ 401449 w 922321"/>
                  <a:gd name="connsiteY19" fmla="*/ 175910 h 356556"/>
                  <a:gd name="connsiteX20" fmla="*/ 421282 w 922321"/>
                  <a:gd name="connsiteY20" fmla="*/ 140143 h 356556"/>
                  <a:gd name="connsiteX21" fmla="*/ 429283 w 922321"/>
                  <a:gd name="connsiteY21" fmla="*/ 105612 h 356556"/>
                  <a:gd name="connsiteX22" fmla="*/ 451193 w 922321"/>
                  <a:gd name="connsiteY22" fmla="*/ 70405 h 356556"/>
                  <a:gd name="connsiteX23" fmla="*/ 464140 w 922321"/>
                  <a:gd name="connsiteY23" fmla="*/ 28622 h 356556"/>
                  <a:gd name="connsiteX24" fmla="*/ 483405 w 922321"/>
                  <a:gd name="connsiteY24" fmla="*/ 2061 h 356556"/>
                  <a:gd name="connsiteX25" fmla="*/ 494909 w 922321"/>
                  <a:gd name="connsiteY25" fmla="*/ 84352 h 356556"/>
                  <a:gd name="connsiteX26" fmla="*/ 501811 w 922321"/>
                  <a:gd name="connsiteY26" fmla="*/ 126195 h 356556"/>
                  <a:gd name="connsiteX27" fmla="*/ 522519 w 922321"/>
                  <a:gd name="connsiteY27" fmla="*/ 73194 h 356556"/>
                  <a:gd name="connsiteX28" fmla="*/ 524670 w 922321"/>
                  <a:gd name="connsiteY28" fmla="*/ 161853 h 356556"/>
                  <a:gd name="connsiteX29" fmla="*/ 538625 w 922321"/>
                  <a:gd name="connsiteY29" fmla="*/ 214066 h 356556"/>
                  <a:gd name="connsiteX30" fmla="*/ 561634 w 922321"/>
                  <a:gd name="connsiteY30" fmla="*/ 179197 h 356556"/>
                  <a:gd name="connsiteX31" fmla="*/ 572047 w 922321"/>
                  <a:gd name="connsiteY31" fmla="*/ 276919 h 356556"/>
                  <a:gd name="connsiteX32" fmla="*/ 593844 w 922321"/>
                  <a:gd name="connsiteY32" fmla="*/ 247541 h 356556"/>
                  <a:gd name="connsiteX33" fmla="*/ 607650 w 922321"/>
                  <a:gd name="connsiteY33" fmla="*/ 211276 h 356556"/>
                  <a:gd name="connsiteX34" fmla="*/ 619694 w 922321"/>
                  <a:gd name="connsiteY34" fmla="*/ 156022 h 356556"/>
                  <a:gd name="connsiteX35" fmla="*/ 642162 w 922321"/>
                  <a:gd name="connsiteY35" fmla="*/ 225224 h 356556"/>
                  <a:gd name="connsiteX36" fmla="*/ 669239 w 922321"/>
                  <a:gd name="connsiteY36" fmla="*/ 103700 h 356556"/>
                  <a:gd name="connsiteX37" fmla="*/ 692780 w 922321"/>
                  <a:gd name="connsiteY37" fmla="*/ 124801 h 356556"/>
                  <a:gd name="connsiteX38" fmla="*/ 710142 w 922321"/>
                  <a:gd name="connsiteY38" fmla="*/ 54092 h 356556"/>
                  <a:gd name="connsiteX39" fmla="*/ 720390 w 922321"/>
                  <a:gd name="connsiteY39" fmla="*/ 91326 h 356556"/>
                  <a:gd name="connsiteX40" fmla="*/ 757268 w 922321"/>
                  <a:gd name="connsiteY40" fmla="*/ 9523 h 356556"/>
                  <a:gd name="connsiteX41" fmla="*/ 773309 w 922321"/>
                  <a:gd name="connsiteY41" fmla="*/ 67615 h 356556"/>
                  <a:gd name="connsiteX42" fmla="*/ 805521 w 922321"/>
                  <a:gd name="connsiteY42" fmla="*/ 48088 h 356556"/>
                  <a:gd name="connsiteX43" fmla="*/ 829524 w 922321"/>
                  <a:gd name="connsiteY43" fmla="*/ 127264 h 356556"/>
                  <a:gd name="connsiteX44" fmla="*/ 860741 w 922321"/>
                  <a:gd name="connsiteY44" fmla="*/ 55062 h 356556"/>
                  <a:gd name="connsiteX45" fmla="*/ 882002 w 922321"/>
                  <a:gd name="connsiteY45" fmla="*/ 35189 h 356556"/>
                  <a:gd name="connsiteX46" fmla="*/ 899856 w 922321"/>
                  <a:gd name="connsiteY46" fmla="*/ 91326 h 356556"/>
                  <a:gd name="connsiteX47" fmla="*/ 922321 w 922321"/>
                  <a:gd name="connsiteY47" fmla="*/ 51122 h 356556"/>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73154 h 357487"/>
                  <a:gd name="connsiteX19" fmla="*/ 401449 w 922321"/>
                  <a:gd name="connsiteY19" fmla="*/ 176841 h 357487"/>
                  <a:gd name="connsiteX20" fmla="*/ 421282 w 922321"/>
                  <a:gd name="connsiteY20" fmla="*/ 141074 h 357487"/>
                  <a:gd name="connsiteX21" fmla="*/ 429283 w 922321"/>
                  <a:gd name="connsiteY21" fmla="*/ 106543 h 357487"/>
                  <a:gd name="connsiteX22" fmla="*/ 448892 w 922321"/>
                  <a:gd name="connsiteY22" fmla="*/ 138285 h 357487"/>
                  <a:gd name="connsiteX23" fmla="*/ 464140 w 922321"/>
                  <a:gd name="connsiteY23" fmla="*/ 29553 h 357487"/>
                  <a:gd name="connsiteX24" fmla="*/ 483405 w 922321"/>
                  <a:gd name="connsiteY24" fmla="*/ 2992 h 357487"/>
                  <a:gd name="connsiteX25" fmla="*/ 494909 w 922321"/>
                  <a:gd name="connsiteY25" fmla="*/ 85283 h 357487"/>
                  <a:gd name="connsiteX26" fmla="*/ 501811 w 922321"/>
                  <a:gd name="connsiteY26" fmla="*/ 127126 h 357487"/>
                  <a:gd name="connsiteX27" fmla="*/ 522519 w 922321"/>
                  <a:gd name="connsiteY27" fmla="*/ 74125 h 357487"/>
                  <a:gd name="connsiteX28" fmla="*/ 524670 w 922321"/>
                  <a:gd name="connsiteY28" fmla="*/ 162784 h 357487"/>
                  <a:gd name="connsiteX29" fmla="*/ 538625 w 922321"/>
                  <a:gd name="connsiteY29" fmla="*/ 214997 h 357487"/>
                  <a:gd name="connsiteX30" fmla="*/ 561634 w 922321"/>
                  <a:gd name="connsiteY30" fmla="*/ 180128 h 357487"/>
                  <a:gd name="connsiteX31" fmla="*/ 572047 w 922321"/>
                  <a:gd name="connsiteY31" fmla="*/ 277850 h 357487"/>
                  <a:gd name="connsiteX32" fmla="*/ 593844 w 922321"/>
                  <a:gd name="connsiteY32" fmla="*/ 248472 h 357487"/>
                  <a:gd name="connsiteX33" fmla="*/ 607650 w 922321"/>
                  <a:gd name="connsiteY33" fmla="*/ 212207 h 357487"/>
                  <a:gd name="connsiteX34" fmla="*/ 619694 w 922321"/>
                  <a:gd name="connsiteY34" fmla="*/ 156953 h 357487"/>
                  <a:gd name="connsiteX35" fmla="*/ 642162 w 922321"/>
                  <a:gd name="connsiteY35" fmla="*/ 226155 h 357487"/>
                  <a:gd name="connsiteX36" fmla="*/ 669239 w 922321"/>
                  <a:gd name="connsiteY36" fmla="*/ 104631 h 357487"/>
                  <a:gd name="connsiteX37" fmla="*/ 692780 w 922321"/>
                  <a:gd name="connsiteY37" fmla="*/ 125732 h 357487"/>
                  <a:gd name="connsiteX38" fmla="*/ 710142 w 922321"/>
                  <a:gd name="connsiteY38" fmla="*/ 55023 h 357487"/>
                  <a:gd name="connsiteX39" fmla="*/ 720390 w 922321"/>
                  <a:gd name="connsiteY39" fmla="*/ 92257 h 357487"/>
                  <a:gd name="connsiteX40" fmla="*/ 757268 w 922321"/>
                  <a:gd name="connsiteY40" fmla="*/ 10454 h 357487"/>
                  <a:gd name="connsiteX41" fmla="*/ 773309 w 922321"/>
                  <a:gd name="connsiteY41" fmla="*/ 68546 h 357487"/>
                  <a:gd name="connsiteX42" fmla="*/ 805521 w 922321"/>
                  <a:gd name="connsiteY42" fmla="*/ 49019 h 357487"/>
                  <a:gd name="connsiteX43" fmla="*/ 829524 w 922321"/>
                  <a:gd name="connsiteY43" fmla="*/ 128195 h 357487"/>
                  <a:gd name="connsiteX44" fmla="*/ 860741 w 922321"/>
                  <a:gd name="connsiteY44" fmla="*/ 55993 h 357487"/>
                  <a:gd name="connsiteX45" fmla="*/ 882002 w 922321"/>
                  <a:gd name="connsiteY45" fmla="*/ 36120 h 357487"/>
                  <a:gd name="connsiteX46" fmla="*/ 899856 w 922321"/>
                  <a:gd name="connsiteY46" fmla="*/ 92257 h 357487"/>
                  <a:gd name="connsiteX47" fmla="*/ 922321 w 922321"/>
                  <a:gd name="connsiteY47"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73154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28012 w 922321"/>
                  <a:gd name="connsiteY11" fmla="*/ 287525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98101 w 922321"/>
                  <a:gd name="connsiteY10" fmla="*/ 228945 h 357487"/>
                  <a:gd name="connsiteX11" fmla="*/ 228012 w 922321"/>
                  <a:gd name="connsiteY11" fmla="*/ 287525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87098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12081 h 357487"/>
                  <a:gd name="connsiteX1" fmla="*/ 35627 w 922321"/>
                  <a:gd name="connsiteY1" fmla="*/ 287098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4622"/>
                  <a:gd name="connsiteY0" fmla="*/ 276241 h 357487"/>
                  <a:gd name="connsiteX1" fmla="*/ 37928 w 924622"/>
                  <a:gd name="connsiteY1" fmla="*/ 287098 h 357487"/>
                  <a:gd name="connsiteX2" fmla="*/ 62352 w 924622"/>
                  <a:gd name="connsiteY2" fmla="*/ 231734 h 357487"/>
                  <a:gd name="connsiteX3" fmla="*/ 75073 w 924622"/>
                  <a:gd name="connsiteY3" fmla="*/ 278826 h 357487"/>
                  <a:gd name="connsiteX4" fmla="*/ 116061 w 924622"/>
                  <a:gd name="connsiteY4" fmla="*/ 250468 h 357487"/>
                  <a:gd name="connsiteX5" fmla="*/ 122174 w 924622"/>
                  <a:gd name="connsiteY5" fmla="*/ 348896 h 357487"/>
                  <a:gd name="connsiteX6" fmla="*/ 140581 w 924622"/>
                  <a:gd name="connsiteY6" fmla="*/ 312631 h 357487"/>
                  <a:gd name="connsiteX7" fmla="*/ 150281 w 924622"/>
                  <a:gd name="connsiteY7" fmla="*/ 357452 h 357487"/>
                  <a:gd name="connsiteX8" fmla="*/ 174179 w 924622"/>
                  <a:gd name="connsiteY8" fmla="*/ 330632 h 357487"/>
                  <a:gd name="connsiteX9" fmla="*/ 202403 w 924622"/>
                  <a:gd name="connsiteY9" fmla="*/ 292381 h 357487"/>
                  <a:gd name="connsiteX10" fmla="*/ 188898 w 924622"/>
                  <a:gd name="connsiteY10" fmla="*/ 293104 h 357487"/>
                  <a:gd name="connsiteX11" fmla="*/ 200402 w 924622"/>
                  <a:gd name="connsiteY11" fmla="*/ 228945 h 357487"/>
                  <a:gd name="connsiteX12" fmla="*/ 230313 w 924622"/>
                  <a:gd name="connsiteY12" fmla="*/ 287525 h 357487"/>
                  <a:gd name="connsiteX13" fmla="*/ 229407 w 924622"/>
                  <a:gd name="connsiteY13" fmla="*/ 145724 h 357487"/>
                  <a:gd name="connsiteX14" fmla="*/ 253322 w 924622"/>
                  <a:gd name="connsiteY14" fmla="*/ 198260 h 357487"/>
                  <a:gd name="connsiteX15" fmla="*/ 278327 w 924622"/>
                  <a:gd name="connsiteY15" fmla="*/ 250127 h 357487"/>
                  <a:gd name="connsiteX16" fmla="*/ 315740 w 924622"/>
                  <a:gd name="connsiteY16" fmla="*/ 272456 h 357487"/>
                  <a:gd name="connsiteX17" fmla="*/ 329249 w 924622"/>
                  <a:gd name="connsiteY17" fmla="*/ 205234 h 357487"/>
                  <a:gd name="connsiteX18" fmla="*/ 355392 w 924622"/>
                  <a:gd name="connsiteY18" fmla="*/ 189572 h 357487"/>
                  <a:gd name="connsiteX19" fmla="*/ 372965 w 924622"/>
                  <a:gd name="connsiteY19" fmla="*/ 156417 h 357487"/>
                  <a:gd name="connsiteX20" fmla="*/ 395973 w 924622"/>
                  <a:gd name="connsiteY20" fmla="*/ 237313 h 357487"/>
                  <a:gd name="connsiteX21" fmla="*/ 403750 w 924622"/>
                  <a:gd name="connsiteY21" fmla="*/ 176841 h 357487"/>
                  <a:gd name="connsiteX22" fmla="*/ 423583 w 924622"/>
                  <a:gd name="connsiteY22" fmla="*/ 141074 h 357487"/>
                  <a:gd name="connsiteX23" fmla="*/ 431584 w 924622"/>
                  <a:gd name="connsiteY23" fmla="*/ 106543 h 357487"/>
                  <a:gd name="connsiteX24" fmla="*/ 451193 w 924622"/>
                  <a:gd name="connsiteY24" fmla="*/ 138285 h 357487"/>
                  <a:gd name="connsiteX25" fmla="*/ 466441 w 924622"/>
                  <a:gd name="connsiteY25" fmla="*/ 29553 h 357487"/>
                  <a:gd name="connsiteX26" fmla="*/ 485706 w 924622"/>
                  <a:gd name="connsiteY26" fmla="*/ 2992 h 357487"/>
                  <a:gd name="connsiteX27" fmla="*/ 497210 w 924622"/>
                  <a:gd name="connsiteY27" fmla="*/ 85283 h 357487"/>
                  <a:gd name="connsiteX28" fmla="*/ 504112 w 924622"/>
                  <a:gd name="connsiteY28" fmla="*/ 127126 h 357487"/>
                  <a:gd name="connsiteX29" fmla="*/ 524820 w 924622"/>
                  <a:gd name="connsiteY29" fmla="*/ 74125 h 357487"/>
                  <a:gd name="connsiteX30" fmla="*/ 526971 w 924622"/>
                  <a:gd name="connsiteY30" fmla="*/ 162784 h 357487"/>
                  <a:gd name="connsiteX31" fmla="*/ 540926 w 924622"/>
                  <a:gd name="connsiteY31" fmla="*/ 214997 h 357487"/>
                  <a:gd name="connsiteX32" fmla="*/ 563935 w 924622"/>
                  <a:gd name="connsiteY32" fmla="*/ 180128 h 357487"/>
                  <a:gd name="connsiteX33" fmla="*/ 574348 w 924622"/>
                  <a:gd name="connsiteY33" fmla="*/ 277850 h 357487"/>
                  <a:gd name="connsiteX34" fmla="*/ 596145 w 924622"/>
                  <a:gd name="connsiteY34" fmla="*/ 248472 h 357487"/>
                  <a:gd name="connsiteX35" fmla="*/ 609951 w 924622"/>
                  <a:gd name="connsiteY35" fmla="*/ 212207 h 357487"/>
                  <a:gd name="connsiteX36" fmla="*/ 621995 w 924622"/>
                  <a:gd name="connsiteY36" fmla="*/ 156953 h 357487"/>
                  <a:gd name="connsiteX37" fmla="*/ 644463 w 924622"/>
                  <a:gd name="connsiteY37" fmla="*/ 226155 h 357487"/>
                  <a:gd name="connsiteX38" fmla="*/ 671540 w 924622"/>
                  <a:gd name="connsiteY38" fmla="*/ 104631 h 357487"/>
                  <a:gd name="connsiteX39" fmla="*/ 695081 w 924622"/>
                  <a:gd name="connsiteY39" fmla="*/ 125732 h 357487"/>
                  <a:gd name="connsiteX40" fmla="*/ 712443 w 924622"/>
                  <a:gd name="connsiteY40" fmla="*/ 55023 h 357487"/>
                  <a:gd name="connsiteX41" fmla="*/ 722691 w 924622"/>
                  <a:gd name="connsiteY41" fmla="*/ 92257 h 357487"/>
                  <a:gd name="connsiteX42" fmla="*/ 759569 w 924622"/>
                  <a:gd name="connsiteY42" fmla="*/ 10454 h 357487"/>
                  <a:gd name="connsiteX43" fmla="*/ 775610 w 924622"/>
                  <a:gd name="connsiteY43" fmla="*/ 68546 h 357487"/>
                  <a:gd name="connsiteX44" fmla="*/ 807822 w 924622"/>
                  <a:gd name="connsiteY44" fmla="*/ 49019 h 357487"/>
                  <a:gd name="connsiteX45" fmla="*/ 831825 w 924622"/>
                  <a:gd name="connsiteY45" fmla="*/ 128195 h 357487"/>
                  <a:gd name="connsiteX46" fmla="*/ 863042 w 924622"/>
                  <a:gd name="connsiteY46" fmla="*/ 55993 h 357487"/>
                  <a:gd name="connsiteX47" fmla="*/ 884303 w 924622"/>
                  <a:gd name="connsiteY47" fmla="*/ 36120 h 357487"/>
                  <a:gd name="connsiteX48" fmla="*/ 902157 w 924622"/>
                  <a:gd name="connsiteY48" fmla="*/ 92257 h 357487"/>
                  <a:gd name="connsiteX49" fmla="*/ 924622 w 924622"/>
                  <a:gd name="connsiteY49" fmla="*/ 52053 h 357487"/>
                  <a:gd name="connsiteX0" fmla="*/ 0 w 929224"/>
                  <a:gd name="connsiteY0" fmla="*/ 175817 h 357487"/>
                  <a:gd name="connsiteX1" fmla="*/ 42530 w 929224"/>
                  <a:gd name="connsiteY1" fmla="*/ 287098 h 357487"/>
                  <a:gd name="connsiteX2" fmla="*/ 66954 w 929224"/>
                  <a:gd name="connsiteY2" fmla="*/ 231734 h 357487"/>
                  <a:gd name="connsiteX3" fmla="*/ 79675 w 929224"/>
                  <a:gd name="connsiteY3" fmla="*/ 278826 h 357487"/>
                  <a:gd name="connsiteX4" fmla="*/ 120663 w 929224"/>
                  <a:gd name="connsiteY4" fmla="*/ 250468 h 357487"/>
                  <a:gd name="connsiteX5" fmla="*/ 126776 w 929224"/>
                  <a:gd name="connsiteY5" fmla="*/ 348896 h 357487"/>
                  <a:gd name="connsiteX6" fmla="*/ 145183 w 929224"/>
                  <a:gd name="connsiteY6" fmla="*/ 312631 h 357487"/>
                  <a:gd name="connsiteX7" fmla="*/ 154883 w 929224"/>
                  <a:gd name="connsiteY7" fmla="*/ 357452 h 357487"/>
                  <a:gd name="connsiteX8" fmla="*/ 178781 w 929224"/>
                  <a:gd name="connsiteY8" fmla="*/ 330632 h 357487"/>
                  <a:gd name="connsiteX9" fmla="*/ 207005 w 929224"/>
                  <a:gd name="connsiteY9" fmla="*/ 292381 h 357487"/>
                  <a:gd name="connsiteX10" fmla="*/ 193500 w 929224"/>
                  <a:gd name="connsiteY10" fmla="*/ 293104 h 357487"/>
                  <a:gd name="connsiteX11" fmla="*/ 205004 w 929224"/>
                  <a:gd name="connsiteY11" fmla="*/ 228945 h 357487"/>
                  <a:gd name="connsiteX12" fmla="*/ 234915 w 929224"/>
                  <a:gd name="connsiteY12" fmla="*/ 287525 h 357487"/>
                  <a:gd name="connsiteX13" fmla="*/ 234009 w 929224"/>
                  <a:gd name="connsiteY13" fmla="*/ 145724 h 357487"/>
                  <a:gd name="connsiteX14" fmla="*/ 257924 w 929224"/>
                  <a:gd name="connsiteY14" fmla="*/ 198260 h 357487"/>
                  <a:gd name="connsiteX15" fmla="*/ 282929 w 929224"/>
                  <a:gd name="connsiteY15" fmla="*/ 250127 h 357487"/>
                  <a:gd name="connsiteX16" fmla="*/ 320342 w 929224"/>
                  <a:gd name="connsiteY16" fmla="*/ 272456 h 357487"/>
                  <a:gd name="connsiteX17" fmla="*/ 333851 w 929224"/>
                  <a:gd name="connsiteY17" fmla="*/ 205234 h 357487"/>
                  <a:gd name="connsiteX18" fmla="*/ 359994 w 929224"/>
                  <a:gd name="connsiteY18" fmla="*/ 189572 h 357487"/>
                  <a:gd name="connsiteX19" fmla="*/ 377567 w 929224"/>
                  <a:gd name="connsiteY19" fmla="*/ 156417 h 357487"/>
                  <a:gd name="connsiteX20" fmla="*/ 400575 w 929224"/>
                  <a:gd name="connsiteY20" fmla="*/ 237313 h 357487"/>
                  <a:gd name="connsiteX21" fmla="*/ 408352 w 929224"/>
                  <a:gd name="connsiteY21" fmla="*/ 176841 h 357487"/>
                  <a:gd name="connsiteX22" fmla="*/ 428185 w 929224"/>
                  <a:gd name="connsiteY22" fmla="*/ 141074 h 357487"/>
                  <a:gd name="connsiteX23" fmla="*/ 436186 w 929224"/>
                  <a:gd name="connsiteY23" fmla="*/ 106543 h 357487"/>
                  <a:gd name="connsiteX24" fmla="*/ 455795 w 929224"/>
                  <a:gd name="connsiteY24" fmla="*/ 138285 h 357487"/>
                  <a:gd name="connsiteX25" fmla="*/ 471043 w 929224"/>
                  <a:gd name="connsiteY25" fmla="*/ 29553 h 357487"/>
                  <a:gd name="connsiteX26" fmla="*/ 490308 w 929224"/>
                  <a:gd name="connsiteY26" fmla="*/ 2992 h 357487"/>
                  <a:gd name="connsiteX27" fmla="*/ 501812 w 929224"/>
                  <a:gd name="connsiteY27" fmla="*/ 85283 h 357487"/>
                  <a:gd name="connsiteX28" fmla="*/ 508714 w 929224"/>
                  <a:gd name="connsiteY28" fmla="*/ 127126 h 357487"/>
                  <a:gd name="connsiteX29" fmla="*/ 529422 w 929224"/>
                  <a:gd name="connsiteY29" fmla="*/ 74125 h 357487"/>
                  <a:gd name="connsiteX30" fmla="*/ 531573 w 929224"/>
                  <a:gd name="connsiteY30" fmla="*/ 162784 h 357487"/>
                  <a:gd name="connsiteX31" fmla="*/ 545528 w 929224"/>
                  <a:gd name="connsiteY31" fmla="*/ 214997 h 357487"/>
                  <a:gd name="connsiteX32" fmla="*/ 568537 w 929224"/>
                  <a:gd name="connsiteY32" fmla="*/ 180128 h 357487"/>
                  <a:gd name="connsiteX33" fmla="*/ 578950 w 929224"/>
                  <a:gd name="connsiteY33" fmla="*/ 277850 h 357487"/>
                  <a:gd name="connsiteX34" fmla="*/ 600747 w 929224"/>
                  <a:gd name="connsiteY34" fmla="*/ 248472 h 357487"/>
                  <a:gd name="connsiteX35" fmla="*/ 614553 w 929224"/>
                  <a:gd name="connsiteY35" fmla="*/ 212207 h 357487"/>
                  <a:gd name="connsiteX36" fmla="*/ 626597 w 929224"/>
                  <a:gd name="connsiteY36" fmla="*/ 156953 h 357487"/>
                  <a:gd name="connsiteX37" fmla="*/ 649065 w 929224"/>
                  <a:gd name="connsiteY37" fmla="*/ 226155 h 357487"/>
                  <a:gd name="connsiteX38" fmla="*/ 676142 w 929224"/>
                  <a:gd name="connsiteY38" fmla="*/ 104631 h 357487"/>
                  <a:gd name="connsiteX39" fmla="*/ 699683 w 929224"/>
                  <a:gd name="connsiteY39" fmla="*/ 125732 h 357487"/>
                  <a:gd name="connsiteX40" fmla="*/ 717045 w 929224"/>
                  <a:gd name="connsiteY40" fmla="*/ 55023 h 357487"/>
                  <a:gd name="connsiteX41" fmla="*/ 727293 w 929224"/>
                  <a:gd name="connsiteY41" fmla="*/ 92257 h 357487"/>
                  <a:gd name="connsiteX42" fmla="*/ 764171 w 929224"/>
                  <a:gd name="connsiteY42" fmla="*/ 10454 h 357487"/>
                  <a:gd name="connsiteX43" fmla="*/ 780212 w 929224"/>
                  <a:gd name="connsiteY43" fmla="*/ 68546 h 357487"/>
                  <a:gd name="connsiteX44" fmla="*/ 812424 w 929224"/>
                  <a:gd name="connsiteY44" fmla="*/ 49019 h 357487"/>
                  <a:gd name="connsiteX45" fmla="*/ 836427 w 929224"/>
                  <a:gd name="connsiteY45" fmla="*/ 128195 h 357487"/>
                  <a:gd name="connsiteX46" fmla="*/ 867644 w 929224"/>
                  <a:gd name="connsiteY46" fmla="*/ 55993 h 357487"/>
                  <a:gd name="connsiteX47" fmla="*/ 888905 w 929224"/>
                  <a:gd name="connsiteY47" fmla="*/ 36120 h 357487"/>
                  <a:gd name="connsiteX48" fmla="*/ 906759 w 929224"/>
                  <a:gd name="connsiteY48" fmla="*/ 92257 h 357487"/>
                  <a:gd name="connsiteX49" fmla="*/ 929224 w 929224"/>
                  <a:gd name="connsiteY49" fmla="*/ 52053 h 357487"/>
                  <a:gd name="connsiteX0" fmla="*/ 17340 w 886742"/>
                  <a:gd name="connsiteY0" fmla="*/ 192554 h 357487"/>
                  <a:gd name="connsiteX1" fmla="*/ 48 w 886742"/>
                  <a:gd name="connsiteY1" fmla="*/ 287098 h 357487"/>
                  <a:gd name="connsiteX2" fmla="*/ 24472 w 886742"/>
                  <a:gd name="connsiteY2" fmla="*/ 231734 h 357487"/>
                  <a:gd name="connsiteX3" fmla="*/ 37193 w 886742"/>
                  <a:gd name="connsiteY3" fmla="*/ 278826 h 357487"/>
                  <a:gd name="connsiteX4" fmla="*/ 78181 w 886742"/>
                  <a:gd name="connsiteY4" fmla="*/ 250468 h 357487"/>
                  <a:gd name="connsiteX5" fmla="*/ 84294 w 886742"/>
                  <a:gd name="connsiteY5" fmla="*/ 348896 h 357487"/>
                  <a:gd name="connsiteX6" fmla="*/ 102701 w 886742"/>
                  <a:gd name="connsiteY6" fmla="*/ 312631 h 357487"/>
                  <a:gd name="connsiteX7" fmla="*/ 112401 w 886742"/>
                  <a:gd name="connsiteY7" fmla="*/ 357452 h 357487"/>
                  <a:gd name="connsiteX8" fmla="*/ 136299 w 886742"/>
                  <a:gd name="connsiteY8" fmla="*/ 330632 h 357487"/>
                  <a:gd name="connsiteX9" fmla="*/ 164523 w 886742"/>
                  <a:gd name="connsiteY9" fmla="*/ 292381 h 357487"/>
                  <a:gd name="connsiteX10" fmla="*/ 151018 w 886742"/>
                  <a:gd name="connsiteY10" fmla="*/ 293104 h 357487"/>
                  <a:gd name="connsiteX11" fmla="*/ 162522 w 886742"/>
                  <a:gd name="connsiteY11" fmla="*/ 228945 h 357487"/>
                  <a:gd name="connsiteX12" fmla="*/ 192433 w 886742"/>
                  <a:gd name="connsiteY12" fmla="*/ 287525 h 357487"/>
                  <a:gd name="connsiteX13" fmla="*/ 191527 w 886742"/>
                  <a:gd name="connsiteY13" fmla="*/ 145724 h 357487"/>
                  <a:gd name="connsiteX14" fmla="*/ 215442 w 886742"/>
                  <a:gd name="connsiteY14" fmla="*/ 198260 h 357487"/>
                  <a:gd name="connsiteX15" fmla="*/ 240447 w 886742"/>
                  <a:gd name="connsiteY15" fmla="*/ 250127 h 357487"/>
                  <a:gd name="connsiteX16" fmla="*/ 277860 w 886742"/>
                  <a:gd name="connsiteY16" fmla="*/ 272456 h 357487"/>
                  <a:gd name="connsiteX17" fmla="*/ 291369 w 886742"/>
                  <a:gd name="connsiteY17" fmla="*/ 205234 h 357487"/>
                  <a:gd name="connsiteX18" fmla="*/ 317512 w 886742"/>
                  <a:gd name="connsiteY18" fmla="*/ 189572 h 357487"/>
                  <a:gd name="connsiteX19" fmla="*/ 335085 w 886742"/>
                  <a:gd name="connsiteY19" fmla="*/ 156417 h 357487"/>
                  <a:gd name="connsiteX20" fmla="*/ 358093 w 886742"/>
                  <a:gd name="connsiteY20" fmla="*/ 237313 h 357487"/>
                  <a:gd name="connsiteX21" fmla="*/ 365870 w 886742"/>
                  <a:gd name="connsiteY21" fmla="*/ 176841 h 357487"/>
                  <a:gd name="connsiteX22" fmla="*/ 385703 w 886742"/>
                  <a:gd name="connsiteY22" fmla="*/ 141074 h 357487"/>
                  <a:gd name="connsiteX23" fmla="*/ 393704 w 886742"/>
                  <a:gd name="connsiteY23" fmla="*/ 106543 h 357487"/>
                  <a:gd name="connsiteX24" fmla="*/ 413313 w 886742"/>
                  <a:gd name="connsiteY24" fmla="*/ 138285 h 357487"/>
                  <a:gd name="connsiteX25" fmla="*/ 428561 w 886742"/>
                  <a:gd name="connsiteY25" fmla="*/ 29553 h 357487"/>
                  <a:gd name="connsiteX26" fmla="*/ 447826 w 886742"/>
                  <a:gd name="connsiteY26" fmla="*/ 2992 h 357487"/>
                  <a:gd name="connsiteX27" fmla="*/ 459330 w 886742"/>
                  <a:gd name="connsiteY27" fmla="*/ 85283 h 357487"/>
                  <a:gd name="connsiteX28" fmla="*/ 466232 w 886742"/>
                  <a:gd name="connsiteY28" fmla="*/ 127126 h 357487"/>
                  <a:gd name="connsiteX29" fmla="*/ 486940 w 886742"/>
                  <a:gd name="connsiteY29" fmla="*/ 74125 h 357487"/>
                  <a:gd name="connsiteX30" fmla="*/ 489091 w 886742"/>
                  <a:gd name="connsiteY30" fmla="*/ 162784 h 357487"/>
                  <a:gd name="connsiteX31" fmla="*/ 503046 w 886742"/>
                  <a:gd name="connsiteY31" fmla="*/ 214997 h 357487"/>
                  <a:gd name="connsiteX32" fmla="*/ 526055 w 886742"/>
                  <a:gd name="connsiteY32" fmla="*/ 180128 h 357487"/>
                  <a:gd name="connsiteX33" fmla="*/ 536468 w 886742"/>
                  <a:gd name="connsiteY33" fmla="*/ 277850 h 357487"/>
                  <a:gd name="connsiteX34" fmla="*/ 558265 w 886742"/>
                  <a:gd name="connsiteY34" fmla="*/ 248472 h 357487"/>
                  <a:gd name="connsiteX35" fmla="*/ 572071 w 886742"/>
                  <a:gd name="connsiteY35" fmla="*/ 212207 h 357487"/>
                  <a:gd name="connsiteX36" fmla="*/ 584115 w 886742"/>
                  <a:gd name="connsiteY36" fmla="*/ 156953 h 357487"/>
                  <a:gd name="connsiteX37" fmla="*/ 606583 w 886742"/>
                  <a:gd name="connsiteY37" fmla="*/ 226155 h 357487"/>
                  <a:gd name="connsiteX38" fmla="*/ 633660 w 886742"/>
                  <a:gd name="connsiteY38" fmla="*/ 104631 h 357487"/>
                  <a:gd name="connsiteX39" fmla="*/ 657201 w 886742"/>
                  <a:gd name="connsiteY39" fmla="*/ 125732 h 357487"/>
                  <a:gd name="connsiteX40" fmla="*/ 674563 w 886742"/>
                  <a:gd name="connsiteY40" fmla="*/ 55023 h 357487"/>
                  <a:gd name="connsiteX41" fmla="*/ 684811 w 886742"/>
                  <a:gd name="connsiteY41" fmla="*/ 92257 h 357487"/>
                  <a:gd name="connsiteX42" fmla="*/ 721689 w 886742"/>
                  <a:gd name="connsiteY42" fmla="*/ 10454 h 357487"/>
                  <a:gd name="connsiteX43" fmla="*/ 737730 w 886742"/>
                  <a:gd name="connsiteY43" fmla="*/ 68546 h 357487"/>
                  <a:gd name="connsiteX44" fmla="*/ 769942 w 886742"/>
                  <a:gd name="connsiteY44" fmla="*/ 49019 h 357487"/>
                  <a:gd name="connsiteX45" fmla="*/ 793945 w 886742"/>
                  <a:gd name="connsiteY45" fmla="*/ 128195 h 357487"/>
                  <a:gd name="connsiteX46" fmla="*/ 825162 w 886742"/>
                  <a:gd name="connsiteY46" fmla="*/ 55993 h 357487"/>
                  <a:gd name="connsiteX47" fmla="*/ 846423 w 886742"/>
                  <a:gd name="connsiteY47" fmla="*/ 36120 h 357487"/>
                  <a:gd name="connsiteX48" fmla="*/ 864277 w 886742"/>
                  <a:gd name="connsiteY48" fmla="*/ 92257 h 357487"/>
                  <a:gd name="connsiteX49" fmla="*/ 886742 w 886742"/>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90899 w 913118"/>
                  <a:gd name="connsiteY9" fmla="*/ 292381 h 357487"/>
                  <a:gd name="connsiteX10" fmla="*/ 177394 w 913118"/>
                  <a:gd name="connsiteY10" fmla="*/ 293104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90899 w 913118"/>
                  <a:gd name="connsiteY9" fmla="*/ 292381 h 357487"/>
                  <a:gd name="connsiteX10" fmla="*/ 154386 w 913118"/>
                  <a:gd name="connsiteY10" fmla="*/ 281946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58687 w 913118"/>
                  <a:gd name="connsiteY9" fmla="*/ 297960 h 357487"/>
                  <a:gd name="connsiteX10" fmla="*/ 154386 w 913118"/>
                  <a:gd name="connsiteY10" fmla="*/ 281946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58687 w 913118"/>
                  <a:gd name="connsiteY9" fmla="*/ 297960 h 357487"/>
                  <a:gd name="connsiteX10" fmla="*/ 179695 w 913118"/>
                  <a:gd name="connsiteY10" fmla="*/ 304262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3"/>
                  <a:gd name="connsiteX1" fmla="*/ 26424 w 913118"/>
                  <a:gd name="connsiteY1" fmla="*/ 287098 h 357483"/>
                  <a:gd name="connsiteX2" fmla="*/ 50848 w 913118"/>
                  <a:gd name="connsiteY2" fmla="*/ 231734 h 357483"/>
                  <a:gd name="connsiteX3" fmla="*/ 63569 w 913118"/>
                  <a:gd name="connsiteY3" fmla="*/ 278826 h 357483"/>
                  <a:gd name="connsiteX4" fmla="*/ 104557 w 913118"/>
                  <a:gd name="connsiteY4" fmla="*/ 250468 h 357483"/>
                  <a:gd name="connsiteX5" fmla="*/ 110670 w 913118"/>
                  <a:gd name="connsiteY5" fmla="*/ 348896 h 357483"/>
                  <a:gd name="connsiteX6" fmla="*/ 129077 w 913118"/>
                  <a:gd name="connsiteY6" fmla="*/ 312631 h 357483"/>
                  <a:gd name="connsiteX7" fmla="*/ 138777 w 913118"/>
                  <a:gd name="connsiteY7" fmla="*/ 357452 h 357483"/>
                  <a:gd name="connsiteX8" fmla="*/ 144268 w 913118"/>
                  <a:gd name="connsiteY8" fmla="*/ 329237 h 357483"/>
                  <a:gd name="connsiteX9" fmla="*/ 158687 w 913118"/>
                  <a:gd name="connsiteY9" fmla="*/ 297960 h 357483"/>
                  <a:gd name="connsiteX10" fmla="*/ 179695 w 913118"/>
                  <a:gd name="connsiteY10" fmla="*/ 304262 h 357483"/>
                  <a:gd name="connsiteX11" fmla="*/ 188898 w 913118"/>
                  <a:gd name="connsiteY11" fmla="*/ 228945 h 357483"/>
                  <a:gd name="connsiteX12" fmla="*/ 218809 w 913118"/>
                  <a:gd name="connsiteY12" fmla="*/ 287525 h 357483"/>
                  <a:gd name="connsiteX13" fmla="*/ 217903 w 913118"/>
                  <a:gd name="connsiteY13" fmla="*/ 145724 h 357483"/>
                  <a:gd name="connsiteX14" fmla="*/ 241818 w 913118"/>
                  <a:gd name="connsiteY14" fmla="*/ 198260 h 357483"/>
                  <a:gd name="connsiteX15" fmla="*/ 266823 w 913118"/>
                  <a:gd name="connsiteY15" fmla="*/ 250127 h 357483"/>
                  <a:gd name="connsiteX16" fmla="*/ 304236 w 913118"/>
                  <a:gd name="connsiteY16" fmla="*/ 272456 h 357483"/>
                  <a:gd name="connsiteX17" fmla="*/ 317745 w 913118"/>
                  <a:gd name="connsiteY17" fmla="*/ 205234 h 357483"/>
                  <a:gd name="connsiteX18" fmla="*/ 343888 w 913118"/>
                  <a:gd name="connsiteY18" fmla="*/ 189572 h 357483"/>
                  <a:gd name="connsiteX19" fmla="*/ 361461 w 913118"/>
                  <a:gd name="connsiteY19" fmla="*/ 156417 h 357483"/>
                  <a:gd name="connsiteX20" fmla="*/ 384469 w 913118"/>
                  <a:gd name="connsiteY20" fmla="*/ 237313 h 357483"/>
                  <a:gd name="connsiteX21" fmla="*/ 392246 w 913118"/>
                  <a:gd name="connsiteY21" fmla="*/ 176841 h 357483"/>
                  <a:gd name="connsiteX22" fmla="*/ 412079 w 913118"/>
                  <a:gd name="connsiteY22" fmla="*/ 141074 h 357483"/>
                  <a:gd name="connsiteX23" fmla="*/ 420080 w 913118"/>
                  <a:gd name="connsiteY23" fmla="*/ 106543 h 357483"/>
                  <a:gd name="connsiteX24" fmla="*/ 439689 w 913118"/>
                  <a:gd name="connsiteY24" fmla="*/ 138285 h 357483"/>
                  <a:gd name="connsiteX25" fmla="*/ 454937 w 913118"/>
                  <a:gd name="connsiteY25" fmla="*/ 29553 h 357483"/>
                  <a:gd name="connsiteX26" fmla="*/ 474202 w 913118"/>
                  <a:gd name="connsiteY26" fmla="*/ 2992 h 357483"/>
                  <a:gd name="connsiteX27" fmla="*/ 485706 w 913118"/>
                  <a:gd name="connsiteY27" fmla="*/ 85283 h 357483"/>
                  <a:gd name="connsiteX28" fmla="*/ 492608 w 913118"/>
                  <a:gd name="connsiteY28" fmla="*/ 127126 h 357483"/>
                  <a:gd name="connsiteX29" fmla="*/ 513316 w 913118"/>
                  <a:gd name="connsiteY29" fmla="*/ 74125 h 357483"/>
                  <a:gd name="connsiteX30" fmla="*/ 515467 w 913118"/>
                  <a:gd name="connsiteY30" fmla="*/ 162784 h 357483"/>
                  <a:gd name="connsiteX31" fmla="*/ 529422 w 913118"/>
                  <a:gd name="connsiteY31" fmla="*/ 214997 h 357483"/>
                  <a:gd name="connsiteX32" fmla="*/ 552431 w 913118"/>
                  <a:gd name="connsiteY32" fmla="*/ 180128 h 357483"/>
                  <a:gd name="connsiteX33" fmla="*/ 562844 w 913118"/>
                  <a:gd name="connsiteY33" fmla="*/ 277850 h 357483"/>
                  <a:gd name="connsiteX34" fmla="*/ 584641 w 913118"/>
                  <a:gd name="connsiteY34" fmla="*/ 248472 h 357483"/>
                  <a:gd name="connsiteX35" fmla="*/ 598447 w 913118"/>
                  <a:gd name="connsiteY35" fmla="*/ 212207 h 357483"/>
                  <a:gd name="connsiteX36" fmla="*/ 610491 w 913118"/>
                  <a:gd name="connsiteY36" fmla="*/ 156953 h 357483"/>
                  <a:gd name="connsiteX37" fmla="*/ 632959 w 913118"/>
                  <a:gd name="connsiteY37" fmla="*/ 226155 h 357483"/>
                  <a:gd name="connsiteX38" fmla="*/ 660036 w 913118"/>
                  <a:gd name="connsiteY38" fmla="*/ 104631 h 357483"/>
                  <a:gd name="connsiteX39" fmla="*/ 683577 w 913118"/>
                  <a:gd name="connsiteY39" fmla="*/ 125732 h 357483"/>
                  <a:gd name="connsiteX40" fmla="*/ 700939 w 913118"/>
                  <a:gd name="connsiteY40" fmla="*/ 55023 h 357483"/>
                  <a:gd name="connsiteX41" fmla="*/ 711187 w 913118"/>
                  <a:gd name="connsiteY41" fmla="*/ 92257 h 357483"/>
                  <a:gd name="connsiteX42" fmla="*/ 748065 w 913118"/>
                  <a:gd name="connsiteY42" fmla="*/ 10454 h 357483"/>
                  <a:gd name="connsiteX43" fmla="*/ 764106 w 913118"/>
                  <a:gd name="connsiteY43" fmla="*/ 68546 h 357483"/>
                  <a:gd name="connsiteX44" fmla="*/ 796318 w 913118"/>
                  <a:gd name="connsiteY44" fmla="*/ 49019 h 357483"/>
                  <a:gd name="connsiteX45" fmla="*/ 820321 w 913118"/>
                  <a:gd name="connsiteY45" fmla="*/ 128195 h 357483"/>
                  <a:gd name="connsiteX46" fmla="*/ 851538 w 913118"/>
                  <a:gd name="connsiteY46" fmla="*/ 55993 h 357483"/>
                  <a:gd name="connsiteX47" fmla="*/ 872799 w 913118"/>
                  <a:gd name="connsiteY47" fmla="*/ 36120 h 357483"/>
                  <a:gd name="connsiteX48" fmla="*/ 890653 w 913118"/>
                  <a:gd name="connsiteY48" fmla="*/ 92257 h 357483"/>
                  <a:gd name="connsiteX49" fmla="*/ 913118 w 913118"/>
                  <a:gd name="connsiteY49" fmla="*/ 52053 h 35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3118" h="357483">
                    <a:moveTo>
                      <a:pt x="0" y="244161"/>
                    </a:moveTo>
                    <a:cubicBezTo>
                      <a:pt x="3182" y="234970"/>
                      <a:pt x="17949" y="289169"/>
                      <a:pt x="26424" y="287098"/>
                    </a:cubicBezTo>
                    <a:cubicBezTo>
                      <a:pt x="34899" y="285027"/>
                      <a:pt x="43890" y="222187"/>
                      <a:pt x="50848" y="231734"/>
                    </a:cubicBezTo>
                    <a:cubicBezTo>
                      <a:pt x="57806" y="241281"/>
                      <a:pt x="53084" y="275006"/>
                      <a:pt x="63569" y="278826"/>
                    </a:cubicBezTo>
                    <a:cubicBezTo>
                      <a:pt x="102265" y="308923"/>
                      <a:pt x="80288" y="230956"/>
                      <a:pt x="104557" y="250468"/>
                    </a:cubicBezTo>
                    <a:cubicBezTo>
                      <a:pt x="103527" y="281883"/>
                      <a:pt x="111700" y="317481"/>
                      <a:pt x="110670" y="348896"/>
                    </a:cubicBezTo>
                    <a:lnTo>
                      <a:pt x="129077" y="312631"/>
                    </a:lnTo>
                    <a:lnTo>
                      <a:pt x="138777" y="357452"/>
                    </a:lnTo>
                    <a:cubicBezTo>
                      <a:pt x="145693" y="358198"/>
                      <a:pt x="130357" y="345616"/>
                      <a:pt x="144268" y="329237"/>
                    </a:cubicBezTo>
                    <a:cubicBezTo>
                      <a:pt x="153889" y="326962"/>
                      <a:pt x="152912" y="315703"/>
                      <a:pt x="158687" y="297960"/>
                    </a:cubicBezTo>
                    <a:cubicBezTo>
                      <a:pt x="163057" y="290543"/>
                      <a:pt x="180028" y="314835"/>
                      <a:pt x="179695" y="304262"/>
                    </a:cubicBezTo>
                    <a:cubicBezTo>
                      <a:pt x="179362" y="293689"/>
                      <a:pt x="183913" y="228713"/>
                      <a:pt x="188898" y="228945"/>
                    </a:cubicBezTo>
                    <a:cubicBezTo>
                      <a:pt x="193883" y="229177"/>
                      <a:pt x="216276" y="305580"/>
                      <a:pt x="218809" y="287525"/>
                    </a:cubicBezTo>
                    <a:cubicBezTo>
                      <a:pt x="221342" y="269471"/>
                      <a:pt x="214068" y="160601"/>
                      <a:pt x="217903" y="145724"/>
                    </a:cubicBezTo>
                    <a:cubicBezTo>
                      <a:pt x="221738" y="130847"/>
                      <a:pt x="236349" y="182487"/>
                      <a:pt x="241818" y="198260"/>
                    </a:cubicBezTo>
                    <a:cubicBezTo>
                      <a:pt x="247287" y="214033"/>
                      <a:pt x="255653" y="240783"/>
                      <a:pt x="266823" y="250127"/>
                    </a:cubicBezTo>
                    <a:cubicBezTo>
                      <a:pt x="299843" y="242507"/>
                      <a:pt x="295749" y="279938"/>
                      <a:pt x="304236" y="272456"/>
                    </a:cubicBezTo>
                    <a:cubicBezTo>
                      <a:pt x="312723" y="264974"/>
                      <a:pt x="313054" y="217653"/>
                      <a:pt x="317745" y="205234"/>
                    </a:cubicBezTo>
                    <a:cubicBezTo>
                      <a:pt x="322436" y="192815"/>
                      <a:pt x="336602" y="197708"/>
                      <a:pt x="343888" y="189572"/>
                    </a:cubicBezTo>
                    <a:cubicBezTo>
                      <a:pt x="351174" y="181436"/>
                      <a:pt x="352013" y="156829"/>
                      <a:pt x="361461" y="156417"/>
                    </a:cubicBezTo>
                    <a:cubicBezTo>
                      <a:pt x="370909" y="156005"/>
                      <a:pt x="379338" y="236699"/>
                      <a:pt x="384469" y="237313"/>
                    </a:cubicBezTo>
                    <a:cubicBezTo>
                      <a:pt x="389600" y="237927"/>
                      <a:pt x="387644" y="192881"/>
                      <a:pt x="392246" y="176841"/>
                    </a:cubicBezTo>
                    <a:cubicBezTo>
                      <a:pt x="396848" y="160801"/>
                      <a:pt x="407440" y="152790"/>
                      <a:pt x="412079" y="141074"/>
                    </a:cubicBezTo>
                    <a:cubicBezTo>
                      <a:pt x="416718" y="129358"/>
                      <a:pt x="415478" y="107008"/>
                      <a:pt x="420080" y="106543"/>
                    </a:cubicBezTo>
                    <a:cubicBezTo>
                      <a:pt x="424682" y="106078"/>
                      <a:pt x="433880" y="151117"/>
                      <a:pt x="439689" y="138285"/>
                    </a:cubicBezTo>
                    <a:cubicBezTo>
                      <a:pt x="445498" y="125453"/>
                      <a:pt x="449185" y="52102"/>
                      <a:pt x="454937" y="29553"/>
                    </a:cubicBezTo>
                    <a:cubicBezTo>
                      <a:pt x="460689" y="7004"/>
                      <a:pt x="469074" y="-6296"/>
                      <a:pt x="474202" y="2992"/>
                    </a:cubicBezTo>
                    <a:cubicBezTo>
                      <a:pt x="479330" y="12280"/>
                      <a:pt x="481104" y="72963"/>
                      <a:pt x="485706" y="85283"/>
                    </a:cubicBezTo>
                    <a:cubicBezTo>
                      <a:pt x="490308" y="97604"/>
                      <a:pt x="489924" y="120152"/>
                      <a:pt x="492608" y="127126"/>
                    </a:cubicBezTo>
                    <a:cubicBezTo>
                      <a:pt x="495292" y="134100"/>
                      <a:pt x="512191" y="67717"/>
                      <a:pt x="513316" y="74125"/>
                    </a:cubicBezTo>
                    <a:cubicBezTo>
                      <a:pt x="514441" y="80533"/>
                      <a:pt x="512783" y="139305"/>
                      <a:pt x="515467" y="162784"/>
                    </a:cubicBezTo>
                    <a:cubicBezTo>
                      <a:pt x="518151" y="186263"/>
                      <a:pt x="520577" y="200948"/>
                      <a:pt x="529422" y="214997"/>
                    </a:cubicBezTo>
                    <a:cubicBezTo>
                      <a:pt x="538267" y="229046"/>
                      <a:pt x="545710" y="168258"/>
                      <a:pt x="552431" y="180128"/>
                    </a:cubicBezTo>
                    <a:cubicBezTo>
                      <a:pt x="559152" y="191998"/>
                      <a:pt x="557476" y="266459"/>
                      <a:pt x="562844" y="277850"/>
                    </a:cubicBezTo>
                    <a:cubicBezTo>
                      <a:pt x="568212" y="289241"/>
                      <a:pt x="579474" y="259877"/>
                      <a:pt x="584641" y="248472"/>
                    </a:cubicBezTo>
                    <a:cubicBezTo>
                      <a:pt x="589808" y="237067"/>
                      <a:pt x="596823" y="223043"/>
                      <a:pt x="598447" y="212207"/>
                    </a:cubicBezTo>
                    <a:cubicBezTo>
                      <a:pt x="600071" y="201371"/>
                      <a:pt x="606656" y="167414"/>
                      <a:pt x="610491" y="156953"/>
                    </a:cubicBezTo>
                    <a:cubicBezTo>
                      <a:pt x="614326" y="146492"/>
                      <a:pt x="625852" y="236735"/>
                      <a:pt x="632959" y="226155"/>
                    </a:cubicBezTo>
                    <a:cubicBezTo>
                      <a:pt x="640066" y="215575"/>
                      <a:pt x="651600" y="121368"/>
                      <a:pt x="660036" y="104631"/>
                    </a:cubicBezTo>
                    <a:cubicBezTo>
                      <a:pt x="668472" y="87894"/>
                      <a:pt x="675609" y="135627"/>
                      <a:pt x="683577" y="125732"/>
                    </a:cubicBezTo>
                    <a:cubicBezTo>
                      <a:pt x="691545" y="115837"/>
                      <a:pt x="697104" y="63857"/>
                      <a:pt x="700939" y="55023"/>
                    </a:cubicBezTo>
                    <a:cubicBezTo>
                      <a:pt x="704774" y="46189"/>
                      <a:pt x="707167" y="101545"/>
                      <a:pt x="711187" y="92257"/>
                    </a:cubicBezTo>
                    <a:cubicBezTo>
                      <a:pt x="715207" y="82969"/>
                      <a:pt x="739245" y="14406"/>
                      <a:pt x="748065" y="10454"/>
                    </a:cubicBezTo>
                    <a:cubicBezTo>
                      <a:pt x="756885" y="6502"/>
                      <a:pt x="752229" y="61654"/>
                      <a:pt x="764106" y="68546"/>
                    </a:cubicBezTo>
                    <a:cubicBezTo>
                      <a:pt x="775983" y="75438"/>
                      <a:pt x="785032" y="31174"/>
                      <a:pt x="796318" y="49019"/>
                    </a:cubicBezTo>
                    <a:cubicBezTo>
                      <a:pt x="807605" y="66864"/>
                      <a:pt x="811118" y="127033"/>
                      <a:pt x="820321" y="128195"/>
                    </a:cubicBezTo>
                    <a:cubicBezTo>
                      <a:pt x="829524" y="129357"/>
                      <a:pt x="844326" y="61808"/>
                      <a:pt x="851538" y="55993"/>
                    </a:cubicBezTo>
                    <a:cubicBezTo>
                      <a:pt x="858750" y="50178"/>
                      <a:pt x="862829" y="37980"/>
                      <a:pt x="872799" y="36120"/>
                    </a:cubicBezTo>
                    <a:cubicBezTo>
                      <a:pt x="882769" y="34260"/>
                      <a:pt x="880099" y="90299"/>
                      <a:pt x="890653" y="92257"/>
                    </a:cubicBezTo>
                    <a:cubicBezTo>
                      <a:pt x="901207" y="94215"/>
                      <a:pt x="908990" y="50850"/>
                      <a:pt x="913118" y="52053"/>
                    </a:cubicBezTo>
                  </a:path>
                </a:pathLst>
              </a:custGeom>
              <a:noFill/>
              <a:ln w="187325" cap="flat" cmpd="sng" algn="ctr">
                <a:solidFill>
                  <a:srgbClr val="F58D1B"/>
                </a:solidFill>
                <a:prstDash val="solid"/>
                <a:headEnd type="none" w="sm" len="sm"/>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76" name="Rectangle 75"/>
            <p:cNvSpPr/>
            <p:nvPr/>
          </p:nvSpPr>
          <p:spPr>
            <a:xfrm>
              <a:off x="1826818" y="2489200"/>
              <a:ext cx="1995882" cy="1418514"/>
            </a:xfrm>
            <a:prstGeom prst="rect">
              <a:avLst/>
            </a:prstGeom>
            <a:solidFill>
              <a:srgbClr val="4F81BD">
                <a:lumMod val="40000"/>
                <a:lumOff val="60000"/>
                <a:alpha val="72000"/>
              </a:srgbClr>
            </a:solidFill>
            <a:ln w="25400" cap="flat" cmpd="sng" algn="ctr">
              <a:solidFill>
                <a:srgbClr val="4F81BD">
                  <a:shade val="50000"/>
                </a:srgbClr>
              </a:solidFill>
              <a:prstDash val="solid"/>
            </a:ln>
            <a:effectLst/>
            <a:scene3d>
              <a:camera prst="orthographicFront">
                <a:rot lat="2273876" lon="19460939" rev="21597143"/>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50"/>
            <p:cNvGrpSpPr/>
            <p:nvPr/>
          </p:nvGrpSpPr>
          <p:grpSpPr>
            <a:xfrm>
              <a:off x="1812415" y="2720776"/>
              <a:ext cx="2041016" cy="981492"/>
              <a:chOff x="5735638" y="5089064"/>
              <a:chExt cx="2456180" cy="981492"/>
            </a:xfrm>
            <a:scene3d>
              <a:camera prst="orthographicFront">
                <a:rot lat="1200000" lon="19200000" rev="0"/>
              </a:camera>
              <a:lightRig rig="threePt" dir="t"/>
            </a:scene3d>
          </p:grpSpPr>
          <p:sp>
            <p:nvSpPr>
              <p:cNvPr id="52" name="Freeform 51"/>
              <p:cNvSpPr/>
              <p:nvPr/>
            </p:nvSpPr>
            <p:spPr>
              <a:xfrm>
                <a:off x="5735638" y="5171424"/>
                <a:ext cx="1213215" cy="899132"/>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92216 w 920287"/>
                  <a:gd name="connsiteY6" fmla="*/ 351228 h 357750"/>
                  <a:gd name="connsiteX7" fmla="*/ 196034 w 920287"/>
                  <a:gd name="connsiteY7" fmla="*/ 294666 h 357750"/>
                  <a:gd name="connsiteX8" fmla="*/ 229413 w 920287"/>
                  <a:gd name="connsiteY8" fmla="*/ 268589 h 357750"/>
                  <a:gd name="connsiteX9" fmla="*/ 286466 w 920287"/>
                  <a:gd name="connsiteY9" fmla="*/ 293361 h 357750"/>
                  <a:gd name="connsiteX10" fmla="*/ 310545 w 920287"/>
                  <a:gd name="connsiteY10" fmla="*/ 234104 h 357750"/>
                  <a:gd name="connsiteX11" fmla="*/ 372975 w 920287"/>
                  <a:gd name="connsiteY11" fmla="*/ 237109 h 357750"/>
                  <a:gd name="connsiteX12" fmla="*/ 400810 w 920287"/>
                  <a:gd name="connsiteY12" fmla="*/ 174440 h 357750"/>
                  <a:gd name="connsiteX13" fmla="*/ 445836 w 920287"/>
                  <a:gd name="connsiteY13" fmla="*/ 76088 h 357750"/>
                  <a:gd name="connsiteX14" fmla="*/ 511132 w 920287"/>
                  <a:gd name="connsiteY14" fmla="*/ 110269 h 357750"/>
                  <a:gd name="connsiteX15" fmla="*/ 612291 w 920287"/>
                  <a:gd name="connsiteY15" fmla="*/ 171799 h 357750"/>
                  <a:gd name="connsiteX16" fmla="*/ 633930 w 920287"/>
                  <a:gd name="connsiteY16" fmla="*/ 125968 h 357750"/>
                  <a:gd name="connsiteX17" fmla="*/ 646066 w 920287"/>
                  <a:gd name="connsiteY17" fmla="*/ 68591 h 357750"/>
                  <a:gd name="connsiteX18" fmla="*/ 718277 w 920287"/>
                  <a:gd name="connsiteY18" fmla="*/ 71780 h 357750"/>
                  <a:gd name="connsiteX19" fmla="*/ 748496 w 920287"/>
                  <a:gd name="connsiteY19" fmla="*/ 26734 h 357750"/>
                  <a:gd name="connsiteX20" fmla="*/ 823854 w 920287"/>
                  <a:gd name="connsiteY20" fmla="*/ 45436 h 357750"/>
                  <a:gd name="connsiteX21" fmla="*/ 863062 w 920287"/>
                  <a:gd name="connsiteY21" fmla="*/ 2917 h 357750"/>
                  <a:gd name="connsiteX22" fmla="*/ 920287 w 920287"/>
                  <a:gd name="connsiteY2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86466 w 920287"/>
                  <a:gd name="connsiteY10" fmla="*/ 293361 h 357750"/>
                  <a:gd name="connsiteX11" fmla="*/ 310545 w 920287"/>
                  <a:gd name="connsiteY11" fmla="*/ 234104 h 357750"/>
                  <a:gd name="connsiteX12" fmla="*/ 372975 w 920287"/>
                  <a:gd name="connsiteY12" fmla="*/ 237109 h 357750"/>
                  <a:gd name="connsiteX13" fmla="*/ 400810 w 920287"/>
                  <a:gd name="connsiteY13" fmla="*/ 174440 h 357750"/>
                  <a:gd name="connsiteX14" fmla="*/ 445836 w 920287"/>
                  <a:gd name="connsiteY14" fmla="*/ 76088 h 357750"/>
                  <a:gd name="connsiteX15" fmla="*/ 511132 w 920287"/>
                  <a:gd name="connsiteY15" fmla="*/ 110269 h 357750"/>
                  <a:gd name="connsiteX16" fmla="*/ 612291 w 920287"/>
                  <a:gd name="connsiteY16" fmla="*/ 171799 h 357750"/>
                  <a:gd name="connsiteX17" fmla="*/ 633930 w 920287"/>
                  <a:gd name="connsiteY17" fmla="*/ 125968 h 357750"/>
                  <a:gd name="connsiteX18" fmla="*/ 646066 w 920287"/>
                  <a:gd name="connsiteY18" fmla="*/ 68591 h 357750"/>
                  <a:gd name="connsiteX19" fmla="*/ 718277 w 920287"/>
                  <a:gd name="connsiteY19" fmla="*/ 71780 h 357750"/>
                  <a:gd name="connsiteX20" fmla="*/ 748496 w 920287"/>
                  <a:gd name="connsiteY20" fmla="*/ 26734 h 357750"/>
                  <a:gd name="connsiteX21" fmla="*/ 823854 w 920287"/>
                  <a:gd name="connsiteY21" fmla="*/ 45436 h 357750"/>
                  <a:gd name="connsiteX22" fmla="*/ 863062 w 920287"/>
                  <a:gd name="connsiteY22" fmla="*/ 2917 h 357750"/>
                  <a:gd name="connsiteX23" fmla="*/ 920287 w 920287"/>
                  <a:gd name="connsiteY2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10545 w 920287"/>
                  <a:gd name="connsiteY12" fmla="*/ 234104 h 357750"/>
                  <a:gd name="connsiteX13" fmla="*/ 372975 w 920287"/>
                  <a:gd name="connsiteY13" fmla="*/ 237109 h 357750"/>
                  <a:gd name="connsiteX14" fmla="*/ 400810 w 920287"/>
                  <a:gd name="connsiteY14" fmla="*/ 174440 h 357750"/>
                  <a:gd name="connsiteX15" fmla="*/ 445836 w 920287"/>
                  <a:gd name="connsiteY15" fmla="*/ 76088 h 357750"/>
                  <a:gd name="connsiteX16" fmla="*/ 511132 w 920287"/>
                  <a:gd name="connsiteY16" fmla="*/ 110269 h 357750"/>
                  <a:gd name="connsiteX17" fmla="*/ 612291 w 920287"/>
                  <a:gd name="connsiteY17" fmla="*/ 171799 h 357750"/>
                  <a:gd name="connsiteX18" fmla="*/ 633930 w 920287"/>
                  <a:gd name="connsiteY18" fmla="*/ 125968 h 357750"/>
                  <a:gd name="connsiteX19" fmla="*/ 646066 w 920287"/>
                  <a:gd name="connsiteY19" fmla="*/ 68591 h 357750"/>
                  <a:gd name="connsiteX20" fmla="*/ 718277 w 920287"/>
                  <a:gd name="connsiteY20" fmla="*/ 71780 h 357750"/>
                  <a:gd name="connsiteX21" fmla="*/ 748496 w 920287"/>
                  <a:gd name="connsiteY21" fmla="*/ 26734 h 357750"/>
                  <a:gd name="connsiteX22" fmla="*/ 823854 w 920287"/>
                  <a:gd name="connsiteY22" fmla="*/ 45436 h 357750"/>
                  <a:gd name="connsiteX23" fmla="*/ 863062 w 920287"/>
                  <a:gd name="connsiteY23" fmla="*/ 2917 h 357750"/>
                  <a:gd name="connsiteX24" fmla="*/ 920287 w 920287"/>
                  <a:gd name="connsiteY24"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72975 w 920287"/>
                  <a:gd name="connsiteY14" fmla="*/ 237109 h 357750"/>
                  <a:gd name="connsiteX15" fmla="*/ 400810 w 920287"/>
                  <a:gd name="connsiteY15" fmla="*/ 174440 h 357750"/>
                  <a:gd name="connsiteX16" fmla="*/ 445836 w 920287"/>
                  <a:gd name="connsiteY16" fmla="*/ 76088 h 357750"/>
                  <a:gd name="connsiteX17" fmla="*/ 511132 w 920287"/>
                  <a:gd name="connsiteY17" fmla="*/ 110269 h 357750"/>
                  <a:gd name="connsiteX18" fmla="*/ 612291 w 920287"/>
                  <a:gd name="connsiteY18" fmla="*/ 171799 h 357750"/>
                  <a:gd name="connsiteX19" fmla="*/ 633930 w 920287"/>
                  <a:gd name="connsiteY19" fmla="*/ 125968 h 357750"/>
                  <a:gd name="connsiteX20" fmla="*/ 646066 w 920287"/>
                  <a:gd name="connsiteY20" fmla="*/ 68591 h 357750"/>
                  <a:gd name="connsiteX21" fmla="*/ 718277 w 920287"/>
                  <a:gd name="connsiteY21" fmla="*/ 71780 h 357750"/>
                  <a:gd name="connsiteX22" fmla="*/ 748496 w 920287"/>
                  <a:gd name="connsiteY22" fmla="*/ 26734 h 357750"/>
                  <a:gd name="connsiteX23" fmla="*/ 823854 w 920287"/>
                  <a:gd name="connsiteY23" fmla="*/ 45436 h 357750"/>
                  <a:gd name="connsiteX24" fmla="*/ 863062 w 920287"/>
                  <a:gd name="connsiteY24" fmla="*/ 2917 h 357750"/>
                  <a:gd name="connsiteX25" fmla="*/ 920287 w 920287"/>
                  <a:gd name="connsiteY25"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72975 w 920287"/>
                  <a:gd name="connsiteY14" fmla="*/ 237109 h 357750"/>
                  <a:gd name="connsiteX15" fmla="*/ 385345 w 920287"/>
                  <a:gd name="connsiteY15" fmla="*/ 201884 h 357750"/>
                  <a:gd name="connsiteX16" fmla="*/ 400810 w 920287"/>
                  <a:gd name="connsiteY16" fmla="*/ 174440 h 357750"/>
                  <a:gd name="connsiteX17" fmla="*/ 445836 w 920287"/>
                  <a:gd name="connsiteY17" fmla="*/ 76088 h 357750"/>
                  <a:gd name="connsiteX18" fmla="*/ 511132 w 920287"/>
                  <a:gd name="connsiteY18" fmla="*/ 110269 h 357750"/>
                  <a:gd name="connsiteX19" fmla="*/ 612291 w 920287"/>
                  <a:gd name="connsiteY19" fmla="*/ 171799 h 357750"/>
                  <a:gd name="connsiteX20" fmla="*/ 633930 w 920287"/>
                  <a:gd name="connsiteY20" fmla="*/ 125968 h 357750"/>
                  <a:gd name="connsiteX21" fmla="*/ 646066 w 920287"/>
                  <a:gd name="connsiteY21" fmla="*/ 68591 h 357750"/>
                  <a:gd name="connsiteX22" fmla="*/ 718277 w 920287"/>
                  <a:gd name="connsiteY22" fmla="*/ 71780 h 357750"/>
                  <a:gd name="connsiteX23" fmla="*/ 748496 w 920287"/>
                  <a:gd name="connsiteY23" fmla="*/ 26734 h 357750"/>
                  <a:gd name="connsiteX24" fmla="*/ 823854 w 920287"/>
                  <a:gd name="connsiteY24" fmla="*/ 45436 h 357750"/>
                  <a:gd name="connsiteX25" fmla="*/ 863062 w 920287"/>
                  <a:gd name="connsiteY25" fmla="*/ 2917 h 357750"/>
                  <a:gd name="connsiteX26" fmla="*/ 920287 w 920287"/>
                  <a:gd name="connsiteY26"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45836 w 920287"/>
                  <a:gd name="connsiteY18" fmla="*/ 76088 h 357750"/>
                  <a:gd name="connsiteX19" fmla="*/ 511132 w 920287"/>
                  <a:gd name="connsiteY19" fmla="*/ 110269 h 357750"/>
                  <a:gd name="connsiteX20" fmla="*/ 612291 w 920287"/>
                  <a:gd name="connsiteY20" fmla="*/ 171799 h 357750"/>
                  <a:gd name="connsiteX21" fmla="*/ 633930 w 920287"/>
                  <a:gd name="connsiteY21" fmla="*/ 125968 h 357750"/>
                  <a:gd name="connsiteX22" fmla="*/ 646066 w 920287"/>
                  <a:gd name="connsiteY22" fmla="*/ 68591 h 357750"/>
                  <a:gd name="connsiteX23" fmla="*/ 718277 w 920287"/>
                  <a:gd name="connsiteY23" fmla="*/ 71780 h 357750"/>
                  <a:gd name="connsiteX24" fmla="*/ 748496 w 920287"/>
                  <a:gd name="connsiteY24" fmla="*/ 26734 h 357750"/>
                  <a:gd name="connsiteX25" fmla="*/ 823854 w 920287"/>
                  <a:gd name="connsiteY25" fmla="*/ 45436 h 357750"/>
                  <a:gd name="connsiteX26" fmla="*/ 863062 w 920287"/>
                  <a:gd name="connsiteY26" fmla="*/ 2917 h 357750"/>
                  <a:gd name="connsiteX27" fmla="*/ 920287 w 920287"/>
                  <a:gd name="connsiteY27"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45836 w 920287"/>
                  <a:gd name="connsiteY19" fmla="*/ 76088 h 357750"/>
                  <a:gd name="connsiteX20" fmla="*/ 511132 w 920287"/>
                  <a:gd name="connsiteY20" fmla="*/ 110269 h 357750"/>
                  <a:gd name="connsiteX21" fmla="*/ 612291 w 920287"/>
                  <a:gd name="connsiteY21" fmla="*/ 171799 h 357750"/>
                  <a:gd name="connsiteX22" fmla="*/ 633930 w 920287"/>
                  <a:gd name="connsiteY22" fmla="*/ 125968 h 357750"/>
                  <a:gd name="connsiteX23" fmla="*/ 646066 w 920287"/>
                  <a:gd name="connsiteY23" fmla="*/ 68591 h 357750"/>
                  <a:gd name="connsiteX24" fmla="*/ 718277 w 920287"/>
                  <a:gd name="connsiteY24" fmla="*/ 71780 h 357750"/>
                  <a:gd name="connsiteX25" fmla="*/ 748496 w 920287"/>
                  <a:gd name="connsiteY25" fmla="*/ 26734 h 357750"/>
                  <a:gd name="connsiteX26" fmla="*/ 823854 w 920287"/>
                  <a:gd name="connsiteY26" fmla="*/ 45436 h 357750"/>
                  <a:gd name="connsiteX27" fmla="*/ 863062 w 920287"/>
                  <a:gd name="connsiteY27" fmla="*/ 2917 h 357750"/>
                  <a:gd name="connsiteX28" fmla="*/ 920287 w 920287"/>
                  <a:gd name="connsiteY28"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23277 w 920287"/>
                  <a:gd name="connsiteY19" fmla="*/ 115060 h 357750"/>
                  <a:gd name="connsiteX20" fmla="*/ 445836 w 920287"/>
                  <a:gd name="connsiteY20" fmla="*/ 76088 h 357750"/>
                  <a:gd name="connsiteX21" fmla="*/ 511132 w 920287"/>
                  <a:gd name="connsiteY21" fmla="*/ 110269 h 357750"/>
                  <a:gd name="connsiteX22" fmla="*/ 612291 w 920287"/>
                  <a:gd name="connsiteY22" fmla="*/ 171799 h 357750"/>
                  <a:gd name="connsiteX23" fmla="*/ 633930 w 920287"/>
                  <a:gd name="connsiteY23" fmla="*/ 125968 h 357750"/>
                  <a:gd name="connsiteX24" fmla="*/ 646066 w 920287"/>
                  <a:gd name="connsiteY24" fmla="*/ 68591 h 357750"/>
                  <a:gd name="connsiteX25" fmla="*/ 718277 w 920287"/>
                  <a:gd name="connsiteY25" fmla="*/ 71780 h 357750"/>
                  <a:gd name="connsiteX26" fmla="*/ 748496 w 920287"/>
                  <a:gd name="connsiteY26" fmla="*/ 26734 h 357750"/>
                  <a:gd name="connsiteX27" fmla="*/ 823854 w 920287"/>
                  <a:gd name="connsiteY27" fmla="*/ 45436 h 357750"/>
                  <a:gd name="connsiteX28" fmla="*/ 863062 w 920287"/>
                  <a:gd name="connsiteY28" fmla="*/ 2917 h 357750"/>
                  <a:gd name="connsiteX29" fmla="*/ 920287 w 920287"/>
                  <a:gd name="connsiteY29"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23277 w 920287"/>
                  <a:gd name="connsiteY19" fmla="*/ 115060 h 357750"/>
                  <a:gd name="connsiteX20" fmla="*/ 435921 w 920287"/>
                  <a:gd name="connsiteY20" fmla="*/ 86815 h 357750"/>
                  <a:gd name="connsiteX21" fmla="*/ 445836 w 920287"/>
                  <a:gd name="connsiteY21" fmla="*/ 76088 h 357750"/>
                  <a:gd name="connsiteX22" fmla="*/ 511132 w 920287"/>
                  <a:gd name="connsiteY22" fmla="*/ 110269 h 357750"/>
                  <a:gd name="connsiteX23" fmla="*/ 612291 w 920287"/>
                  <a:gd name="connsiteY23" fmla="*/ 171799 h 357750"/>
                  <a:gd name="connsiteX24" fmla="*/ 633930 w 920287"/>
                  <a:gd name="connsiteY24" fmla="*/ 125968 h 357750"/>
                  <a:gd name="connsiteX25" fmla="*/ 646066 w 920287"/>
                  <a:gd name="connsiteY25" fmla="*/ 68591 h 357750"/>
                  <a:gd name="connsiteX26" fmla="*/ 718277 w 920287"/>
                  <a:gd name="connsiteY26" fmla="*/ 71780 h 357750"/>
                  <a:gd name="connsiteX27" fmla="*/ 748496 w 920287"/>
                  <a:gd name="connsiteY27" fmla="*/ 26734 h 357750"/>
                  <a:gd name="connsiteX28" fmla="*/ 823854 w 920287"/>
                  <a:gd name="connsiteY28" fmla="*/ 45436 h 357750"/>
                  <a:gd name="connsiteX29" fmla="*/ 863062 w 920287"/>
                  <a:gd name="connsiteY29" fmla="*/ 2917 h 357750"/>
                  <a:gd name="connsiteX30" fmla="*/ 920287 w 920287"/>
                  <a:gd name="connsiteY30"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511132 w 920287"/>
                  <a:gd name="connsiteY23" fmla="*/ 110269 h 357750"/>
                  <a:gd name="connsiteX24" fmla="*/ 612291 w 920287"/>
                  <a:gd name="connsiteY24" fmla="*/ 171799 h 357750"/>
                  <a:gd name="connsiteX25" fmla="*/ 633930 w 920287"/>
                  <a:gd name="connsiteY25" fmla="*/ 125968 h 357750"/>
                  <a:gd name="connsiteX26" fmla="*/ 646066 w 920287"/>
                  <a:gd name="connsiteY26" fmla="*/ 68591 h 357750"/>
                  <a:gd name="connsiteX27" fmla="*/ 718277 w 920287"/>
                  <a:gd name="connsiteY27" fmla="*/ 71780 h 357750"/>
                  <a:gd name="connsiteX28" fmla="*/ 748496 w 920287"/>
                  <a:gd name="connsiteY28" fmla="*/ 26734 h 357750"/>
                  <a:gd name="connsiteX29" fmla="*/ 823854 w 920287"/>
                  <a:gd name="connsiteY29" fmla="*/ 45436 h 357750"/>
                  <a:gd name="connsiteX30" fmla="*/ 863062 w 920287"/>
                  <a:gd name="connsiteY30" fmla="*/ 2917 h 357750"/>
                  <a:gd name="connsiteX31" fmla="*/ 920287 w 920287"/>
                  <a:gd name="connsiteY3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612291 w 920287"/>
                  <a:gd name="connsiteY25" fmla="*/ 171799 h 357750"/>
                  <a:gd name="connsiteX26" fmla="*/ 633930 w 920287"/>
                  <a:gd name="connsiteY26" fmla="*/ 125968 h 357750"/>
                  <a:gd name="connsiteX27" fmla="*/ 646066 w 920287"/>
                  <a:gd name="connsiteY27" fmla="*/ 68591 h 357750"/>
                  <a:gd name="connsiteX28" fmla="*/ 718277 w 920287"/>
                  <a:gd name="connsiteY28" fmla="*/ 71780 h 357750"/>
                  <a:gd name="connsiteX29" fmla="*/ 748496 w 920287"/>
                  <a:gd name="connsiteY29" fmla="*/ 26734 h 357750"/>
                  <a:gd name="connsiteX30" fmla="*/ 823854 w 920287"/>
                  <a:gd name="connsiteY30" fmla="*/ 45436 h 357750"/>
                  <a:gd name="connsiteX31" fmla="*/ 863062 w 920287"/>
                  <a:gd name="connsiteY31" fmla="*/ 2917 h 357750"/>
                  <a:gd name="connsiteX32" fmla="*/ 920287 w 920287"/>
                  <a:gd name="connsiteY3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612291 w 920287"/>
                  <a:gd name="connsiteY26" fmla="*/ 171799 h 357750"/>
                  <a:gd name="connsiteX27" fmla="*/ 633930 w 920287"/>
                  <a:gd name="connsiteY27" fmla="*/ 125968 h 357750"/>
                  <a:gd name="connsiteX28" fmla="*/ 646066 w 920287"/>
                  <a:gd name="connsiteY28" fmla="*/ 68591 h 357750"/>
                  <a:gd name="connsiteX29" fmla="*/ 718277 w 920287"/>
                  <a:gd name="connsiteY29" fmla="*/ 71780 h 357750"/>
                  <a:gd name="connsiteX30" fmla="*/ 748496 w 920287"/>
                  <a:gd name="connsiteY30" fmla="*/ 26734 h 357750"/>
                  <a:gd name="connsiteX31" fmla="*/ 823854 w 920287"/>
                  <a:gd name="connsiteY31" fmla="*/ 45436 h 357750"/>
                  <a:gd name="connsiteX32" fmla="*/ 863062 w 920287"/>
                  <a:gd name="connsiteY32" fmla="*/ 2917 h 357750"/>
                  <a:gd name="connsiteX33" fmla="*/ 920287 w 920287"/>
                  <a:gd name="connsiteY3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33930 w 920287"/>
                  <a:gd name="connsiteY28" fmla="*/ 125968 h 357750"/>
                  <a:gd name="connsiteX29" fmla="*/ 646066 w 920287"/>
                  <a:gd name="connsiteY29" fmla="*/ 68591 h 357750"/>
                  <a:gd name="connsiteX30" fmla="*/ 718277 w 920287"/>
                  <a:gd name="connsiteY30" fmla="*/ 71780 h 357750"/>
                  <a:gd name="connsiteX31" fmla="*/ 748496 w 920287"/>
                  <a:gd name="connsiteY31" fmla="*/ 26734 h 357750"/>
                  <a:gd name="connsiteX32" fmla="*/ 823854 w 920287"/>
                  <a:gd name="connsiteY32" fmla="*/ 45436 h 357750"/>
                  <a:gd name="connsiteX33" fmla="*/ 863062 w 920287"/>
                  <a:gd name="connsiteY33" fmla="*/ 2917 h 357750"/>
                  <a:gd name="connsiteX34" fmla="*/ 920287 w 920287"/>
                  <a:gd name="connsiteY34"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46066 w 920287"/>
                  <a:gd name="connsiteY30" fmla="*/ 68591 h 357750"/>
                  <a:gd name="connsiteX31" fmla="*/ 718277 w 920287"/>
                  <a:gd name="connsiteY31" fmla="*/ 71780 h 357750"/>
                  <a:gd name="connsiteX32" fmla="*/ 748496 w 920287"/>
                  <a:gd name="connsiteY32" fmla="*/ 26734 h 357750"/>
                  <a:gd name="connsiteX33" fmla="*/ 823854 w 920287"/>
                  <a:gd name="connsiteY33" fmla="*/ 45436 h 357750"/>
                  <a:gd name="connsiteX34" fmla="*/ 863062 w 920287"/>
                  <a:gd name="connsiteY34" fmla="*/ 2917 h 357750"/>
                  <a:gd name="connsiteX35" fmla="*/ 920287 w 920287"/>
                  <a:gd name="connsiteY35"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46066 w 920287"/>
                  <a:gd name="connsiteY31" fmla="*/ 68591 h 357750"/>
                  <a:gd name="connsiteX32" fmla="*/ 718277 w 920287"/>
                  <a:gd name="connsiteY32" fmla="*/ 71780 h 357750"/>
                  <a:gd name="connsiteX33" fmla="*/ 748496 w 920287"/>
                  <a:gd name="connsiteY33" fmla="*/ 26734 h 357750"/>
                  <a:gd name="connsiteX34" fmla="*/ 823854 w 920287"/>
                  <a:gd name="connsiteY34" fmla="*/ 45436 h 357750"/>
                  <a:gd name="connsiteX35" fmla="*/ 863062 w 920287"/>
                  <a:gd name="connsiteY35" fmla="*/ 2917 h 357750"/>
                  <a:gd name="connsiteX36" fmla="*/ 920287 w 920287"/>
                  <a:gd name="connsiteY36"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718277 w 920287"/>
                  <a:gd name="connsiteY33" fmla="*/ 71780 h 357750"/>
                  <a:gd name="connsiteX34" fmla="*/ 748496 w 920287"/>
                  <a:gd name="connsiteY34" fmla="*/ 26734 h 357750"/>
                  <a:gd name="connsiteX35" fmla="*/ 823854 w 920287"/>
                  <a:gd name="connsiteY35" fmla="*/ 45436 h 357750"/>
                  <a:gd name="connsiteX36" fmla="*/ 863062 w 920287"/>
                  <a:gd name="connsiteY36" fmla="*/ 2917 h 357750"/>
                  <a:gd name="connsiteX37" fmla="*/ 920287 w 920287"/>
                  <a:gd name="connsiteY37"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48496 w 920287"/>
                  <a:gd name="connsiteY35" fmla="*/ 26734 h 357750"/>
                  <a:gd name="connsiteX36" fmla="*/ 823854 w 920287"/>
                  <a:gd name="connsiteY36" fmla="*/ 45436 h 357750"/>
                  <a:gd name="connsiteX37" fmla="*/ 863062 w 920287"/>
                  <a:gd name="connsiteY37" fmla="*/ 2917 h 357750"/>
                  <a:gd name="connsiteX38" fmla="*/ 920287 w 920287"/>
                  <a:gd name="connsiteY38"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48496 w 920287"/>
                  <a:gd name="connsiteY36" fmla="*/ 26734 h 357750"/>
                  <a:gd name="connsiteX37" fmla="*/ 823854 w 920287"/>
                  <a:gd name="connsiteY37" fmla="*/ 45436 h 357750"/>
                  <a:gd name="connsiteX38" fmla="*/ 863062 w 920287"/>
                  <a:gd name="connsiteY38" fmla="*/ 2917 h 357750"/>
                  <a:gd name="connsiteX39" fmla="*/ 920287 w 920287"/>
                  <a:gd name="connsiteY39"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823854 w 920287"/>
                  <a:gd name="connsiteY38" fmla="*/ 45436 h 357750"/>
                  <a:gd name="connsiteX39" fmla="*/ 863062 w 920287"/>
                  <a:gd name="connsiteY39" fmla="*/ 2917 h 357750"/>
                  <a:gd name="connsiteX40" fmla="*/ 920287 w 920287"/>
                  <a:gd name="connsiteY40"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23854 w 920287"/>
                  <a:gd name="connsiteY39" fmla="*/ 45436 h 357750"/>
                  <a:gd name="connsiteX40" fmla="*/ 863062 w 920287"/>
                  <a:gd name="connsiteY40" fmla="*/ 2917 h 357750"/>
                  <a:gd name="connsiteX41" fmla="*/ 920287 w 920287"/>
                  <a:gd name="connsiteY4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63062 w 920287"/>
                  <a:gd name="connsiteY41" fmla="*/ 2917 h 357750"/>
                  <a:gd name="connsiteX42" fmla="*/ 920287 w 920287"/>
                  <a:gd name="connsiteY4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35114 w 920287"/>
                  <a:gd name="connsiteY41" fmla="*/ 28235 h 357750"/>
                  <a:gd name="connsiteX42" fmla="*/ 863062 w 920287"/>
                  <a:gd name="connsiteY42" fmla="*/ 2917 h 357750"/>
                  <a:gd name="connsiteX43" fmla="*/ 920287 w 920287"/>
                  <a:gd name="connsiteY4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35114 w 920287"/>
                  <a:gd name="connsiteY41" fmla="*/ 28235 h 357750"/>
                  <a:gd name="connsiteX42" fmla="*/ 851370 w 920287"/>
                  <a:gd name="connsiteY42" fmla="*/ 9406 h 357750"/>
                  <a:gd name="connsiteX43" fmla="*/ 863062 w 920287"/>
                  <a:gd name="connsiteY43" fmla="*/ 2917 h 357750"/>
                  <a:gd name="connsiteX44" fmla="*/ 920287 w 920287"/>
                  <a:gd name="connsiteY44" fmla="*/ 933 h 357750"/>
                  <a:gd name="connsiteX0" fmla="*/ 0 w 920287"/>
                  <a:gd name="connsiteY0" fmla="*/ 356817 h 356817"/>
                  <a:gd name="connsiteX1" fmla="*/ 25458 w 920287"/>
                  <a:gd name="connsiteY1" fmla="*/ 292740 h 356817"/>
                  <a:gd name="connsiteX2" fmla="*/ 55001 w 920287"/>
                  <a:gd name="connsiteY2" fmla="*/ 246264 h 356817"/>
                  <a:gd name="connsiteX3" fmla="*/ 80079 w 920287"/>
                  <a:gd name="connsiteY3" fmla="*/ 276269 h 356817"/>
                  <a:gd name="connsiteX4" fmla="*/ 118896 w 920287"/>
                  <a:gd name="connsiteY4" fmla="*/ 317039 h 356817"/>
                  <a:gd name="connsiteX5" fmla="*/ 145946 w 920287"/>
                  <a:gd name="connsiteY5" fmla="*/ 305399 h 356817"/>
                  <a:gd name="connsiteX6" fmla="*/ 166781 w 920287"/>
                  <a:gd name="connsiteY6" fmla="*/ 331711 h 356817"/>
                  <a:gd name="connsiteX7" fmla="*/ 192216 w 920287"/>
                  <a:gd name="connsiteY7" fmla="*/ 350295 h 356817"/>
                  <a:gd name="connsiteX8" fmla="*/ 196034 w 920287"/>
                  <a:gd name="connsiteY8" fmla="*/ 293733 h 356817"/>
                  <a:gd name="connsiteX9" fmla="*/ 229413 w 920287"/>
                  <a:gd name="connsiteY9" fmla="*/ 267656 h 356817"/>
                  <a:gd name="connsiteX10" fmla="*/ 264322 w 920287"/>
                  <a:gd name="connsiteY10" fmla="*/ 277315 h 356817"/>
                  <a:gd name="connsiteX11" fmla="*/ 286466 w 920287"/>
                  <a:gd name="connsiteY11" fmla="*/ 292428 h 356817"/>
                  <a:gd name="connsiteX12" fmla="*/ 302254 w 920287"/>
                  <a:gd name="connsiteY12" fmla="*/ 255347 h 356817"/>
                  <a:gd name="connsiteX13" fmla="*/ 310545 w 920287"/>
                  <a:gd name="connsiteY13" fmla="*/ 233171 h 356817"/>
                  <a:gd name="connsiteX14" fmla="*/ 340186 w 920287"/>
                  <a:gd name="connsiteY14" fmla="*/ 233380 h 356817"/>
                  <a:gd name="connsiteX15" fmla="*/ 372975 w 920287"/>
                  <a:gd name="connsiteY15" fmla="*/ 236176 h 356817"/>
                  <a:gd name="connsiteX16" fmla="*/ 385345 w 920287"/>
                  <a:gd name="connsiteY16" fmla="*/ 200951 h 356817"/>
                  <a:gd name="connsiteX17" fmla="*/ 400810 w 920287"/>
                  <a:gd name="connsiteY17" fmla="*/ 173507 h 356817"/>
                  <a:gd name="connsiteX18" fmla="*/ 405213 w 920287"/>
                  <a:gd name="connsiteY18" fmla="*/ 154924 h 356817"/>
                  <a:gd name="connsiteX19" fmla="*/ 414245 w 920287"/>
                  <a:gd name="connsiteY19" fmla="*/ 132956 h 356817"/>
                  <a:gd name="connsiteX20" fmla="*/ 423277 w 920287"/>
                  <a:gd name="connsiteY20" fmla="*/ 114127 h 356817"/>
                  <a:gd name="connsiteX21" fmla="*/ 435921 w 920287"/>
                  <a:gd name="connsiteY21" fmla="*/ 85882 h 356817"/>
                  <a:gd name="connsiteX22" fmla="*/ 445836 w 920287"/>
                  <a:gd name="connsiteY22" fmla="*/ 75155 h 356817"/>
                  <a:gd name="connsiteX23" fmla="*/ 468434 w 920287"/>
                  <a:gd name="connsiteY23" fmla="*/ 89021 h 356817"/>
                  <a:gd name="connsiteX24" fmla="*/ 511132 w 920287"/>
                  <a:gd name="connsiteY24" fmla="*/ 109336 h 356817"/>
                  <a:gd name="connsiteX25" fmla="*/ 531655 w 920287"/>
                  <a:gd name="connsiteY25" fmla="*/ 125634 h 356817"/>
                  <a:gd name="connsiteX26" fmla="*/ 569587 w 920287"/>
                  <a:gd name="connsiteY26" fmla="*/ 149694 h 356817"/>
                  <a:gd name="connsiteX27" fmla="*/ 612291 w 920287"/>
                  <a:gd name="connsiteY27" fmla="*/ 170866 h 356817"/>
                  <a:gd name="connsiteX28" fmla="*/ 621970 w 920287"/>
                  <a:gd name="connsiteY28" fmla="*/ 147601 h 356817"/>
                  <a:gd name="connsiteX29" fmla="*/ 633930 w 920287"/>
                  <a:gd name="connsiteY29" fmla="*/ 125035 h 356817"/>
                  <a:gd name="connsiteX30" fmla="*/ 634614 w 920287"/>
                  <a:gd name="connsiteY30" fmla="*/ 107850 h 356817"/>
                  <a:gd name="connsiteX31" fmla="*/ 636420 w 920287"/>
                  <a:gd name="connsiteY31" fmla="*/ 82745 h 356817"/>
                  <a:gd name="connsiteX32" fmla="*/ 646066 w 920287"/>
                  <a:gd name="connsiteY32" fmla="*/ 67658 h 356817"/>
                  <a:gd name="connsiteX33" fmla="*/ 676159 w 920287"/>
                  <a:gd name="connsiteY33" fmla="*/ 68099 h 356817"/>
                  <a:gd name="connsiteX34" fmla="*/ 718277 w 920287"/>
                  <a:gd name="connsiteY34" fmla="*/ 70847 h 356817"/>
                  <a:gd name="connsiteX35" fmla="*/ 730348 w 920287"/>
                  <a:gd name="connsiteY35" fmla="*/ 52408 h 356817"/>
                  <a:gd name="connsiteX36" fmla="*/ 737573 w 920287"/>
                  <a:gd name="connsiteY36" fmla="*/ 32533 h 356817"/>
                  <a:gd name="connsiteX37" fmla="*/ 748496 w 920287"/>
                  <a:gd name="connsiteY37" fmla="*/ 25801 h 356817"/>
                  <a:gd name="connsiteX38" fmla="*/ 777312 w 920287"/>
                  <a:gd name="connsiteY38" fmla="*/ 32533 h 356817"/>
                  <a:gd name="connsiteX39" fmla="*/ 804407 w 920287"/>
                  <a:gd name="connsiteY39" fmla="*/ 42993 h 356817"/>
                  <a:gd name="connsiteX40" fmla="*/ 823854 w 920287"/>
                  <a:gd name="connsiteY40" fmla="*/ 44503 h 356817"/>
                  <a:gd name="connsiteX41" fmla="*/ 835114 w 920287"/>
                  <a:gd name="connsiteY41" fmla="*/ 27302 h 356817"/>
                  <a:gd name="connsiteX42" fmla="*/ 851370 w 920287"/>
                  <a:gd name="connsiteY42" fmla="*/ 8473 h 356817"/>
                  <a:gd name="connsiteX43" fmla="*/ 863062 w 920287"/>
                  <a:gd name="connsiteY43" fmla="*/ 1984 h 356817"/>
                  <a:gd name="connsiteX44" fmla="*/ 891109 w 920287"/>
                  <a:gd name="connsiteY44" fmla="*/ 1150 h 356817"/>
                  <a:gd name="connsiteX45" fmla="*/ 920287 w 920287"/>
                  <a:gd name="connsiteY45" fmla="*/ 0 h 356817"/>
                  <a:gd name="connsiteX0" fmla="*/ 0 w 920287"/>
                  <a:gd name="connsiteY0" fmla="*/ 356817 h 356817"/>
                  <a:gd name="connsiteX1" fmla="*/ 13246 w 920287"/>
                  <a:gd name="connsiteY1" fmla="*/ 322296 h 356817"/>
                  <a:gd name="connsiteX2" fmla="*/ 25458 w 920287"/>
                  <a:gd name="connsiteY2" fmla="*/ 292740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292740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309477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55001 w 920287"/>
                  <a:gd name="connsiteY4" fmla="*/ 246264 h 356817"/>
                  <a:gd name="connsiteX5" fmla="*/ 80079 w 920287"/>
                  <a:gd name="connsiteY5" fmla="*/ 276269 h 356817"/>
                  <a:gd name="connsiteX6" fmla="*/ 118896 w 920287"/>
                  <a:gd name="connsiteY6" fmla="*/ 317039 h 356817"/>
                  <a:gd name="connsiteX7" fmla="*/ 145946 w 920287"/>
                  <a:gd name="connsiteY7" fmla="*/ 305399 h 356817"/>
                  <a:gd name="connsiteX8" fmla="*/ 166781 w 920287"/>
                  <a:gd name="connsiteY8" fmla="*/ 331711 h 356817"/>
                  <a:gd name="connsiteX9" fmla="*/ 192216 w 920287"/>
                  <a:gd name="connsiteY9" fmla="*/ 350295 h 356817"/>
                  <a:gd name="connsiteX10" fmla="*/ 196034 w 920287"/>
                  <a:gd name="connsiteY10" fmla="*/ 293733 h 356817"/>
                  <a:gd name="connsiteX11" fmla="*/ 229413 w 920287"/>
                  <a:gd name="connsiteY11" fmla="*/ 267656 h 356817"/>
                  <a:gd name="connsiteX12" fmla="*/ 264322 w 920287"/>
                  <a:gd name="connsiteY12" fmla="*/ 277315 h 356817"/>
                  <a:gd name="connsiteX13" fmla="*/ 286466 w 920287"/>
                  <a:gd name="connsiteY13" fmla="*/ 292428 h 356817"/>
                  <a:gd name="connsiteX14" fmla="*/ 302254 w 920287"/>
                  <a:gd name="connsiteY14" fmla="*/ 255347 h 356817"/>
                  <a:gd name="connsiteX15" fmla="*/ 310545 w 920287"/>
                  <a:gd name="connsiteY15" fmla="*/ 233171 h 356817"/>
                  <a:gd name="connsiteX16" fmla="*/ 340186 w 920287"/>
                  <a:gd name="connsiteY16" fmla="*/ 233380 h 356817"/>
                  <a:gd name="connsiteX17" fmla="*/ 372975 w 920287"/>
                  <a:gd name="connsiteY17" fmla="*/ 236176 h 356817"/>
                  <a:gd name="connsiteX18" fmla="*/ 385345 w 920287"/>
                  <a:gd name="connsiteY18" fmla="*/ 200951 h 356817"/>
                  <a:gd name="connsiteX19" fmla="*/ 400810 w 920287"/>
                  <a:gd name="connsiteY19" fmla="*/ 173507 h 356817"/>
                  <a:gd name="connsiteX20" fmla="*/ 405213 w 920287"/>
                  <a:gd name="connsiteY20" fmla="*/ 154924 h 356817"/>
                  <a:gd name="connsiteX21" fmla="*/ 414245 w 920287"/>
                  <a:gd name="connsiteY21" fmla="*/ 132956 h 356817"/>
                  <a:gd name="connsiteX22" fmla="*/ 423277 w 920287"/>
                  <a:gd name="connsiteY22" fmla="*/ 114127 h 356817"/>
                  <a:gd name="connsiteX23" fmla="*/ 435921 w 920287"/>
                  <a:gd name="connsiteY23" fmla="*/ 85882 h 356817"/>
                  <a:gd name="connsiteX24" fmla="*/ 445836 w 920287"/>
                  <a:gd name="connsiteY24" fmla="*/ 75155 h 356817"/>
                  <a:gd name="connsiteX25" fmla="*/ 468434 w 920287"/>
                  <a:gd name="connsiteY25" fmla="*/ 89021 h 356817"/>
                  <a:gd name="connsiteX26" fmla="*/ 511132 w 920287"/>
                  <a:gd name="connsiteY26" fmla="*/ 109336 h 356817"/>
                  <a:gd name="connsiteX27" fmla="*/ 531655 w 920287"/>
                  <a:gd name="connsiteY27" fmla="*/ 125634 h 356817"/>
                  <a:gd name="connsiteX28" fmla="*/ 569587 w 920287"/>
                  <a:gd name="connsiteY28" fmla="*/ 149694 h 356817"/>
                  <a:gd name="connsiteX29" fmla="*/ 612291 w 920287"/>
                  <a:gd name="connsiteY29" fmla="*/ 170866 h 356817"/>
                  <a:gd name="connsiteX30" fmla="*/ 621970 w 920287"/>
                  <a:gd name="connsiteY30" fmla="*/ 147601 h 356817"/>
                  <a:gd name="connsiteX31" fmla="*/ 633930 w 920287"/>
                  <a:gd name="connsiteY31" fmla="*/ 125035 h 356817"/>
                  <a:gd name="connsiteX32" fmla="*/ 634614 w 920287"/>
                  <a:gd name="connsiteY32" fmla="*/ 107850 h 356817"/>
                  <a:gd name="connsiteX33" fmla="*/ 636420 w 920287"/>
                  <a:gd name="connsiteY33" fmla="*/ 82745 h 356817"/>
                  <a:gd name="connsiteX34" fmla="*/ 646066 w 920287"/>
                  <a:gd name="connsiteY34" fmla="*/ 67658 h 356817"/>
                  <a:gd name="connsiteX35" fmla="*/ 676159 w 920287"/>
                  <a:gd name="connsiteY35" fmla="*/ 68099 h 356817"/>
                  <a:gd name="connsiteX36" fmla="*/ 718277 w 920287"/>
                  <a:gd name="connsiteY36" fmla="*/ 70847 h 356817"/>
                  <a:gd name="connsiteX37" fmla="*/ 730348 w 920287"/>
                  <a:gd name="connsiteY37" fmla="*/ 52408 h 356817"/>
                  <a:gd name="connsiteX38" fmla="*/ 737573 w 920287"/>
                  <a:gd name="connsiteY38" fmla="*/ 32533 h 356817"/>
                  <a:gd name="connsiteX39" fmla="*/ 748496 w 920287"/>
                  <a:gd name="connsiteY39" fmla="*/ 25801 h 356817"/>
                  <a:gd name="connsiteX40" fmla="*/ 777312 w 920287"/>
                  <a:gd name="connsiteY40" fmla="*/ 32533 h 356817"/>
                  <a:gd name="connsiteX41" fmla="*/ 804407 w 920287"/>
                  <a:gd name="connsiteY41" fmla="*/ 42993 h 356817"/>
                  <a:gd name="connsiteX42" fmla="*/ 823854 w 920287"/>
                  <a:gd name="connsiteY42" fmla="*/ 44503 h 356817"/>
                  <a:gd name="connsiteX43" fmla="*/ 835114 w 920287"/>
                  <a:gd name="connsiteY43" fmla="*/ 27302 h 356817"/>
                  <a:gd name="connsiteX44" fmla="*/ 851370 w 920287"/>
                  <a:gd name="connsiteY44" fmla="*/ 8473 h 356817"/>
                  <a:gd name="connsiteX45" fmla="*/ 863062 w 920287"/>
                  <a:gd name="connsiteY45" fmla="*/ 1984 h 356817"/>
                  <a:gd name="connsiteX46" fmla="*/ 891109 w 920287"/>
                  <a:gd name="connsiteY46" fmla="*/ 1150 h 356817"/>
                  <a:gd name="connsiteX47" fmla="*/ 920287 w 920287"/>
                  <a:gd name="connsiteY47"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45760 w 920287"/>
                  <a:gd name="connsiteY4" fmla="*/ 25325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52985 w 920287"/>
                  <a:gd name="connsiteY4" fmla="*/ 27208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45760 w 920287"/>
                  <a:gd name="connsiteY4" fmla="*/ 27208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1309 w 920287"/>
                  <a:gd name="connsiteY3" fmla="*/ 282545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118896 w 920287"/>
                  <a:gd name="connsiteY8" fmla="*/ 317039 h 356817"/>
                  <a:gd name="connsiteX9" fmla="*/ 145946 w 920287"/>
                  <a:gd name="connsiteY9" fmla="*/ 305399 h 356817"/>
                  <a:gd name="connsiteX10" fmla="*/ 166781 w 920287"/>
                  <a:gd name="connsiteY10" fmla="*/ 331711 h 356817"/>
                  <a:gd name="connsiteX11" fmla="*/ 192216 w 920287"/>
                  <a:gd name="connsiteY11" fmla="*/ 350295 h 356817"/>
                  <a:gd name="connsiteX12" fmla="*/ 196034 w 920287"/>
                  <a:gd name="connsiteY12" fmla="*/ 293733 h 356817"/>
                  <a:gd name="connsiteX13" fmla="*/ 229413 w 920287"/>
                  <a:gd name="connsiteY13" fmla="*/ 267656 h 356817"/>
                  <a:gd name="connsiteX14" fmla="*/ 264322 w 920287"/>
                  <a:gd name="connsiteY14" fmla="*/ 277315 h 356817"/>
                  <a:gd name="connsiteX15" fmla="*/ 286466 w 920287"/>
                  <a:gd name="connsiteY15" fmla="*/ 292428 h 356817"/>
                  <a:gd name="connsiteX16" fmla="*/ 302254 w 920287"/>
                  <a:gd name="connsiteY16" fmla="*/ 255347 h 356817"/>
                  <a:gd name="connsiteX17" fmla="*/ 310545 w 920287"/>
                  <a:gd name="connsiteY17" fmla="*/ 233171 h 356817"/>
                  <a:gd name="connsiteX18" fmla="*/ 340186 w 920287"/>
                  <a:gd name="connsiteY18" fmla="*/ 233380 h 356817"/>
                  <a:gd name="connsiteX19" fmla="*/ 372975 w 920287"/>
                  <a:gd name="connsiteY19" fmla="*/ 236176 h 356817"/>
                  <a:gd name="connsiteX20" fmla="*/ 385345 w 920287"/>
                  <a:gd name="connsiteY20" fmla="*/ 200951 h 356817"/>
                  <a:gd name="connsiteX21" fmla="*/ 400810 w 920287"/>
                  <a:gd name="connsiteY21" fmla="*/ 173507 h 356817"/>
                  <a:gd name="connsiteX22" fmla="*/ 405213 w 920287"/>
                  <a:gd name="connsiteY22" fmla="*/ 154924 h 356817"/>
                  <a:gd name="connsiteX23" fmla="*/ 414245 w 920287"/>
                  <a:gd name="connsiteY23" fmla="*/ 132956 h 356817"/>
                  <a:gd name="connsiteX24" fmla="*/ 423277 w 920287"/>
                  <a:gd name="connsiteY24" fmla="*/ 114127 h 356817"/>
                  <a:gd name="connsiteX25" fmla="*/ 435921 w 920287"/>
                  <a:gd name="connsiteY25" fmla="*/ 85882 h 356817"/>
                  <a:gd name="connsiteX26" fmla="*/ 445836 w 920287"/>
                  <a:gd name="connsiteY26" fmla="*/ 75155 h 356817"/>
                  <a:gd name="connsiteX27" fmla="*/ 468434 w 920287"/>
                  <a:gd name="connsiteY27" fmla="*/ 89021 h 356817"/>
                  <a:gd name="connsiteX28" fmla="*/ 511132 w 920287"/>
                  <a:gd name="connsiteY28" fmla="*/ 109336 h 356817"/>
                  <a:gd name="connsiteX29" fmla="*/ 531655 w 920287"/>
                  <a:gd name="connsiteY29" fmla="*/ 125634 h 356817"/>
                  <a:gd name="connsiteX30" fmla="*/ 569587 w 920287"/>
                  <a:gd name="connsiteY30" fmla="*/ 149694 h 356817"/>
                  <a:gd name="connsiteX31" fmla="*/ 612291 w 920287"/>
                  <a:gd name="connsiteY31" fmla="*/ 170866 h 356817"/>
                  <a:gd name="connsiteX32" fmla="*/ 621970 w 920287"/>
                  <a:gd name="connsiteY32" fmla="*/ 147601 h 356817"/>
                  <a:gd name="connsiteX33" fmla="*/ 633930 w 920287"/>
                  <a:gd name="connsiteY33" fmla="*/ 125035 h 356817"/>
                  <a:gd name="connsiteX34" fmla="*/ 634614 w 920287"/>
                  <a:gd name="connsiteY34" fmla="*/ 107850 h 356817"/>
                  <a:gd name="connsiteX35" fmla="*/ 636420 w 920287"/>
                  <a:gd name="connsiteY35" fmla="*/ 82745 h 356817"/>
                  <a:gd name="connsiteX36" fmla="*/ 646066 w 920287"/>
                  <a:gd name="connsiteY36" fmla="*/ 67658 h 356817"/>
                  <a:gd name="connsiteX37" fmla="*/ 676159 w 920287"/>
                  <a:gd name="connsiteY37" fmla="*/ 68099 h 356817"/>
                  <a:gd name="connsiteX38" fmla="*/ 718277 w 920287"/>
                  <a:gd name="connsiteY38" fmla="*/ 70847 h 356817"/>
                  <a:gd name="connsiteX39" fmla="*/ 730348 w 920287"/>
                  <a:gd name="connsiteY39" fmla="*/ 52408 h 356817"/>
                  <a:gd name="connsiteX40" fmla="*/ 737573 w 920287"/>
                  <a:gd name="connsiteY40" fmla="*/ 32533 h 356817"/>
                  <a:gd name="connsiteX41" fmla="*/ 748496 w 920287"/>
                  <a:gd name="connsiteY41" fmla="*/ 25801 h 356817"/>
                  <a:gd name="connsiteX42" fmla="*/ 777312 w 920287"/>
                  <a:gd name="connsiteY42" fmla="*/ 32533 h 356817"/>
                  <a:gd name="connsiteX43" fmla="*/ 804407 w 920287"/>
                  <a:gd name="connsiteY43" fmla="*/ 42993 h 356817"/>
                  <a:gd name="connsiteX44" fmla="*/ 823854 w 920287"/>
                  <a:gd name="connsiteY44" fmla="*/ 44503 h 356817"/>
                  <a:gd name="connsiteX45" fmla="*/ 835114 w 920287"/>
                  <a:gd name="connsiteY45" fmla="*/ 27302 h 356817"/>
                  <a:gd name="connsiteX46" fmla="*/ 851370 w 920287"/>
                  <a:gd name="connsiteY46" fmla="*/ 8473 h 356817"/>
                  <a:gd name="connsiteX47" fmla="*/ 863062 w 920287"/>
                  <a:gd name="connsiteY47" fmla="*/ 1984 h 356817"/>
                  <a:gd name="connsiteX48" fmla="*/ 891109 w 920287"/>
                  <a:gd name="connsiteY48" fmla="*/ 1150 h 356817"/>
                  <a:gd name="connsiteX49" fmla="*/ 920287 w 920287"/>
                  <a:gd name="connsiteY49"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118896 w 920287"/>
                  <a:gd name="connsiteY8" fmla="*/ 317039 h 356817"/>
                  <a:gd name="connsiteX9" fmla="*/ 145946 w 920287"/>
                  <a:gd name="connsiteY9" fmla="*/ 305399 h 356817"/>
                  <a:gd name="connsiteX10" fmla="*/ 166781 w 920287"/>
                  <a:gd name="connsiteY10" fmla="*/ 331711 h 356817"/>
                  <a:gd name="connsiteX11" fmla="*/ 192216 w 920287"/>
                  <a:gd name="connsiteY11" fmla="*/ 350295 h 356817"/>
                  <a:gd name="connsiteX12" fmla="*/ 196034 w 920287"/>
                  <a:gd name="connsiteY12" fmla="*/ 293733 h 356817"/>
                  <a:gd name="connsiteX13" fmla="*/ 229413 w 920287"/>
                  <a:gd name="connsiteY13" fmla="*/ 267656 h 356817"/>
                  <a:gd name="connsiteX14" fmla="*/ 264322 w 920287"/>
                  <a:gd name="connsiteY14" fmla="*/ 277315 h 356817"/>
                  <a:gd name="connsiteX15" fmla="*/ 286466 w 920287"/>
                  <a:gd name="connsiteY15" fmla="*/ 292428 h 356817"/>
                  <a:gd name="connsiteX16" fmla="*/ 302254 w 920287"/>
                  <a:gd name="connsiteY16" fmla="*/ 255347 h 356817"/>
                  <a:gd name="connsiteX17" fmla="*/ 310545 w 920287"/>
                  <a:gd name="connsiteY17" fmla="*/ 233171 h 356817"/>
                  <a:gd name="connsiteX18" fmla="*/ 340186 w 920287"/>
                  <a:gd name="connsiteY18" fmla="*/ 233380 h 356817"/>
                  <a:gd name="connsiteX19" fmla="*/ 372975 w 920287"/>
                  <a:gd name="connsiteY19" fmla="*/ 236176 h 356817"/>
                  <a:gd name="connsiteX20" fmla="*/ 385345 w 920287"/>
                  <a:gd name="connsiteY20" fmla="*/ 200951 h 356817"/>
                  <a:gd name="connsiteX21" fmla="*/ 400810 w 920287"/>
                  <a:gd name="connsiteY21" fmla="*/ 173507 h 356817"/>
                  <a:gd name="connsiteX22" fmla="*/ 405213 w 920287"/>
                  <a:gd name="connsiteY22" fmla="*/ 154924 h 356817"/>
                  <a:gd name="connsiteX23" fmla="*/ 414245 w 920287"/>
                  <a:gd name="connsiteY23" fmla="*/ 132956 h 356817"/>
                  <a:gd name="connsiteX24" fmla="*/ 423277 w 920287"/>
                  <a:gd name="connsiteY24" fmla="*/ 114127 h 356817"/>
                  <a:gd name="connsiteX25" fmla="*/ 435921 w 920287"/>
                  <a:gd name="connsiteY25" fmla="*/ 85882 h 356817"/>
                  <a:gd name="connsiteX26" fmla="*/ 445836 w 920287"/>
                  <a:gd name="connsiteY26" fmla="*/ 75155 h 356817"/>
                  <a:gd name="connsiteX27" fmla="*/ 468434 w 920287"/>
                  <a:gd name="connsiteY27" fmla="*/ 89021 h 356817"/>
                  <a:gd name="connsiteX28" fmla="*/ 511132 w 920287"/>
                  <a:gd name="connsiteY28" fmla="*/ 109336 h 356817"/>
                  <a:gd name="connsiteX29" fmla="*/ 531655 w 920287"/>
                  <a:gd name="connsiteY29" fmla="*/ 125634 h 356817"/>
                  <a:gd name="connsiteX30" fmla="*/ 569587 w 920287"/>
                  <a:gd name="connsiteY30" fmla="*/ 149694 h 356817"/>
                  <a:gd name="connsiteX31" fmla="*/ 612291 w 920287"/>
                  <a:gd name="connsiteY31" fmla="*/ 170866 h 356817"/>
                  <a:gd name="connsiteX32" fmla="*/ 621970 w 920287"/>
                  <a:gd name="connsiteY32" fmla="*/ 147601 h 356817"/>
                  <a:gd name="connsiteX33" fmla="*/ 633930 w 920287"/>
                  <a:gd name="connsiteY33" fmla="*/ 125035 h 356817"/>
                  <a:gd name="connsiteX34" fmla="*/ 634614 w 920287"/>
                  <a:gd name="connsiteY34" fmla="*/ 107850 h 356817"/>
                  <a:gd name="connsiteX35" fmla="*/ 636420 w 920287"/>
                  <a:gd name="connsiteY35" fmla="*/ 82745 h 356817"/>
                  <a:gd name="connsiteX36" fmla="*/ 646066 w 920287"/>
                  <a:gd name="connsiteY36" fmla="*/ 67658 h 356817"/>
                  <a:gd name="connsiteX37" fmla="*/ 676159 w 920287"/>
                  <a:gd name="connsiteY37" fmla="*/ 68099 h 356817"/>
                  <a:gd name="connsiteX38" fmla="*/ 718277 w 920287"/>
                  <a:gd name="connsiteY38" fmla="*/ 70847 h 356817"/>
                  <a:gd name="connsiteX39" fmla="*/ 730348 w 920287"/>
                  <a:gd name="connsiteY39" fmla="*/ 52408 h 356817"/>
                  <a:gd name="connsiteX40" fmla="*/ 737573 w 920287"/>
                  <a:gd name="connsiteY40" fmla="*/ 32533 h 356817"/>
                  <a:gd name="connsiteX41" fmla="*/ 748496 w 920287"/>
                  <a:gd name="connsiteY41" fmla="*/ 25801 h 356817"/>
                  <a:gd name="connsiteX42" fmla="*/ 777312 w 920287"/>
                  <a:gd name="connsiteY42" fmla="*/ 32533 h 356817"/>
                  <a:gd name="connsiteX43" fmla="*/ 804407 w 920287"/>
                  <a:gd name="connsiteY43" fmla="*/ 42993 h 356817"/>
                  <a:gd name="connsiteX44" fmla="*/ 823854 w 920287"/>
                  <a:gd name="connsiteY44" fmla="*/ 44503 h 356817"/>
                  <a:gd name="connsiteX45" fmla="*/ 835114 w 920287"/>
                  <a:gd name="connsiteY45" fmla="*/ 27302 h 356817"/>
                  <a:gd name="connsiteX46" fmla="*/ 851370 w 920287"/>
                  <a:gd name="connsiteY46" fmla="*/ 8473 h 356817"/>
                  <a:gd name="connsiteX47" fmla="*/ 863062 w 920287"/>
                  <a:gd name="connsiteY47" fmla="*/ 1984 h 356817"/>
                  <a:gd name="connsiteX48" fmla="*/ 891109 w 920287"/>
                  <a:gd name="connsiteY48" fmla="*/ 1150 h 356817"/>
                  <a:gd name="connsiteX49" fmla="*/ 920287 w 920287"/>
                  <a:gd name="connsiteY49"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89111 w 920287"/>
                  <a:gd name="connsiteY8" fmla="*/ 287776 h 356817"/>
                  <a:gd name="connsiteX9" fmla="*/ 118896 w 920287"/>
                  <a:gd name="connsiteY9" fmla="*/ 317039 h 356817"/>
                  <a:gd name="connsiteX10" fmla="*/ 145946 w 920287"/>
                  <a:gd name="connsiteY10" fmla="*/ 305399 h 356817"/>
                  <a:gd name="connsiteX11" fmla="*/ 166781 w 920287"/>
                  <a:gd name="connsiteY11" fmla="*/ 331711 h 356817"/>
                  <a:gd name="connsiteX12" fmla="*/ 192216 w 920287"/>
                  <a:gd name="connsiteY12" fmla="*/ 350295 h 356817"/>
                  <a:gd name="connsiteX13" fmla="*/ 196034 w 920287"/>
                  <a:gd name="connsiteY13" fmla="*/ 293733 h 356817"/>
                  <a:gd name="connsiteX14" fmla="*/ 229413 w 920287"/>
                  <a:gd name="connsiteY14" fmla="*/ 267656 h 356817"/>
                  <a:gd name="connsiteX15" fmla="*/ 264322 w 920287"/>
                  <a:gd name="connsiteY15" fmla="*/ 277315 h 356817"/>
                  <a:gd name="connsiteX16" fmla="*/ 286466 w 920287"/>
                  <a:gd name="connsiteY16" fmla="*/ 292428 h 356817"/>
                  <a:gd name="connsiteX17" fmla="*/ 302254 w 920287"/>
                  <a:gd name="connsiteY17" fmla="*/ 255347 h 356817"/>
                  <a:gd name="connsiteX18" fmla="*/ 310545 w 920287"/>
                  <a:gd name="connsiteY18" fmla="*/ 233171 h 356817"/>
                  <a:gd name="connsiteX19" fmla="*/ 340186 w 920287"/>
                  <a:gd name="connsiteY19" fmla="*/ 233380 h 356817"/>
                  <a:gd name="connsiteX20" fmla="*/ 372975 w 920287"/>
                  <a:gd name="connsiteY20" fmla="*/ 236176 h 356817"/>
                  <a:gd name="connsiteX21" fmla="*/ 385345 w 920287"/>
                  <a:gd name="connsiteY21" fmla="*/ 200951 h 356817"/>
                  <a:gd name="connsiteX22" fmla="*/ 400810 w 920287"/>
                  <a:gd name="connsiteY22" fmla="*/ 173507 h 356817"/>
                  <a:gd name="connsiteX23" fmla="*/ 405213 w 920287"/>
                  <a:gd name="connsiteY23" fmla="*/ 154924 h 356817"/>
                  <a:gd name="connsiteX24" fmla="*/ 414245 w 920287"/>
                  <a:gd name="connsiteY24" fmla="*/ 132956 h 356817"/>
                  <a:gd name="connsiteX25" fmla="*/ 423277 w 920287"/>
                  <a:gd name="connsiteY25" fmla="*/ 114127 h 356817"/>
                  <a:gd name="connsiteX26" fmla="*/ 435921 w 920287"/>
                  <a:gd name="connsiteY26" fmla="*/ 85882 h 356817"/>
                  <a:gd name="connsiteX27" fmla="*/ 445836 w 920287"/>
                  <a:gd name="connsiteY27" fmla="*/ 75155 h 356817"/>
                  <a:gd name="connsiteX28" fmla="*/ 468434 w 920287"/>
                  <a:gd name="connsiteY28" fmla="*/ 89021 h 356817"/>
                  <a:gd name="connsiteX29" fmla="*/ 511132 w 920287"/>
                  <a:gd name="connsiteY29" fmla="*/ 109336 h 356817"/>
                  <a:gd name="connsiteX30" fmla="*/ 531655 w 920287"/>
                  <a:gd name="connsiteY30" fmla="*/ 125634 h 356817"/>
                  <a:gd name="connsiteX31" fmla="*/ 569587 w 920287"/>
                  <a:gd name="connsiteY31" fmla="*/ 149694 h 356817"/>
                  <a:gd name="connsiteX32" fmla="*/ 612291 w 920287"/>
                  <a:gd name="connsiteY32" fmla="*/ 170866 h 356817"/>
                  <a:gd name="connsiteX33" fmla="*/ 621970 w 920287"/>
                  <a:gd name="connsiteY33" fmla="*/ 147601 h 356817"/>
                  <a:gd name="connsiteX34" fmla="*/ 633930 w 920287"/>
                  <a:gd name="connsiteY34" fmla="*/ 125035 h 356817"/>
                  <a:gd name="connsiteX35" fmla="*/ 634614 w 920287"/>
                  <a:gd name="connsiteY35" fmla="*/ 107850 h 356817"/>
                  <a:gd name="connsiteX36" fmla="*/ 636420 w 920287"/>
                  <a:gd name="connsiteY36" fmla="*/ 82745 h 356817"/>
                  <a:gd name="connsiteX37" fmla="*/ 646066 w 920287"/>
                  <a:gd name="connsiteY37" fmla="*/ 67658 h 356817"/>
                  <a:gd name="connsiteX38" fmla="*/ 676159 w 920287"/>
                  <a:gd name="connsiteY38" fmla="*/ 68099 h 356817"/>
                  <a:gd name="connsiteX39" fmla="*/ 718277 w 920287"/>
                  <a:gd name="connsiteY39" fmla="*/ 70847 h 356817"/>
                  <a:gd name="connsiteX40" fmla="*/ 730348 w 920287"/>
                  <a:gd name="connsiteY40" fmla="*/ 52408 h 356817"/>
                  <a:gd name="connsiteX41" fmla="*/ 737573 w 920287"/>
                  <a:gd name="connsiteY41" fmla="*/ 32533 h 356817"/>
                  <a:gd name="connsiteX42" fmla="*/ 748496 w 920287"/>
                  <a:gd name="connsiteY42" fmla="*/ 25801 h 356817"/>
                  <a:gd name="connsiteX43" fmla="*/ 777312 w 920287"/>
                  <a:gd name="connsiteY43" fmla="*/ 32533 h 356817"/>
                  <a:gd name="connsiteX44" fmla="*/ 804407 w 920287"/>
                  <a:gd name="connsiteY44" fmla="*/ 42993 h 356817"/>
                  <a:gd name="connsiteX45" fmla="*/ 823854 w 920287"/>
                  <a:gd name="connsiteY45" fmla="*/ 44503 h 356817"/>
                  <a:gd name="connsiteX46" fmla="*/ 835114 w 920287"/>
                  <a:gd name="connsiteY46" fmla="*/ 27302 h 356817"/>
                  <a:gd name="connsiteX47" fmla="*/ 851370 w 920287"/>
                  <a:gd name="connsiteY47" fmla="*/ 8473 h 356817"/>
                  <a:gd name="connsiteX48" fmla="*/ 863062 w 920287"/>
                  <a:gd name="connsiteY48" fmla="*/ 1984 h 356817"/>
                  <a:gd name="connsiteX49" fmla="*/ 891109 w 920287"/>
                  <a:gd name="connsiteY49" fmla="*/ 1150 h 356817"/>
                  <a:gd name="connsiteX50" fmla="*/ 920287 w 920287"/>
                  <a:gd name="connsiteY50"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18896 w 920287"/>
                  <a:gd name="connsiteY9" fmla="*/ 317039 h 356817"/>
                  <a:gd name="connsiteX10" fmla="*/ 145946 w 920287"/>
                  <a:gd name="connsiteY10" fmla="*/ 305399 h 356817"/>
                  <a:gd name="connsiteX11" fmla="*/ 166781 w 920287"/>
                  <a:gd name="connsiteY11" fmla="*/ 331711 h 356817"/>
                  <a:gd name="connsiteX12" fmla="*/ 192216 w 920287"/>
                  <a:gd name="connsiteY12" fmla="*/ 350295 h 356817"/>
                  <a:gd name="connsiteX13" fmla="*/ 196034 w 920287"/>
                  <a:gd name="connsiteY13" fmla="*/ 293733 h 356817"/>
                  <a:gd name="connsiteX14" fmla="*/ 229413 w 920287"/>
                  <a:gd name="connsiteY14" fmla="*/ 267656 h 356817"/>
                  <a:gd name="connsiteX15" fmla="*/ 264322 w 920287"/>
                  <a:gd name="connsiteY15" fmla="*/ 277315 h 356817"/>
                  <a:gd name="connsiteX16" fmla="*/ 286466 w 920287"/>
                  <a:gd name="connsiteY16" fmla="*/ 292428 h 356817"/>
                  <a:gd name="connsiteX17" fmla="*/ 302254 w 920287"/>
                  <a:gd name="connsiteY17" fmla="*/ 255347 h 356817"/>
                  <a:gd name="connsiteX18" fmla="*/ 310545 w 920287"/>
                  <a:gd name="connsiteY18" fmla="*/ 233171 h 356817"/>
                  <a:gd name="connsiteX19" fmla="*/ 340186 w 920287"/>
                  <a:gd name="connsiteY19" fmla="*/ 233380 h 356817"/>
                  <a:gd name="connsiteX20" fmla="*/ 372975 w 920287"/>
                  <a:gd name="connsiteY20" fmla="*/ 236176 h 356817"/>
                  <a:gd name="connsiteX21" fmla="*/ 385345 w 920287"/>
                  <a:gd name="connsiteY21" fmla="*/ 200951 h 356817"/>
                  <a:gd name="connsiteX22" fmla="*/ 400810 w 920287"/>
                  <a:gd name="connsiteY22" fmla="*/ 173507 h 356817"/>
                  <a:gd name="connsiteX23" fmla="*/ 405213 w 920287"/>
                  <a:gd name="connsiteY23" fmla="*/ 154924 h 356817"/>
                  <a:gd name="connsiteX24" fmla="*/ 414245 w 920287"/>
                  <a:gd name="connsiteY24" fmla="*/ 132956 h 356817"/>
                  <a:gd name="connsiteX25" fmla="*/ 423277 w 920287"/>
                  <a:gd name="connsiteY25" fmla="*/ 114127 h 356817"/>
                  <a:gd name="connsiteX26" fmla="*/ 435921 w 920287"/>
                  <a:gd name="connsiteY26" fmla="*/ 85882 h 356817"/>
                  <a:gd name="connsiteX27" fmla="*/ 445836 w 920287"/>
                  <a:gd name="connsiteY27" fmla="*/ 75155 h 356817"/>
                  <a:gd name="connsiteX28" fmla="*/ 468434 w 920287"/>
                  <a:gd name="connsiteY28" fmla="*/ 89021 h 356817"/>
                  <a:gd name="connsiteX29" fmla="*/ 511132 w 920287"/>
                  <a:gd name="connsiteY29" fmla="*/ 109336 h 356817"/>
                  <a:gd name="connsiteX30" fmla="*/ 531655 w 920287"/>
                  <a:gd name="connsiteY30" fmla="*/ 125634 h 356817"/>
                  <a:gd name="connsiteX31" fmla="*/ 569587 w 920287"/>
                  <a:gd name="connsiteY31" fmla="*/ 149694 h 356817"/>
                  <a:gd name="connsiteX32" fmla="*/ 612291 w 920287"/>
                  <a:gd name="connsiteY32" fmla="*/ 170866 h 356817"/>
                  <a:gd name="connsiteX33" fmla="*/ 621970 w 920287"/>
                  <a:gd name="connsiteY33" fmla="*/ 147601 h 356817"/>
                  <a:gd name="connsiteX34" fmla="*/ 633930 w 920287"/>
                  <a:gd name="connsiteY34" fmla="*/ 125035 h 356817"/>
                  <a:gd name="connsiteX35" fmla="*/ 634614 w 920287"/>
                  <a:gd name="connsiteY35" fmla="*/ 107850 h 356817"/>
                  <a:gd name="connsiteX36" fmla="*/ 636420 w 920287"/>
                  <a:gd name="connsiteY36" fmla="*/ 82745 h 356817"/>
                  <a:gd name="connsiteX37" fmla="*/ 646066 w 920287"/>
                  <a:gd name="connsiteY37" fmla="*/ 67658 h 356817"/>
                  <a:gd name="connsiteX38" fmla="*/ 676159 w 920287"/>
                  <a:gd name="connsiteY38" fmla="*/ 68099 h 356817"/>
                  <a:gd name="connsiteX39" fmla="*/ 718277 w 920287"/>
                  <a:gd name="connsiteY39" fmla="*/ 70847 h 356817"/>
                  <a:gd name="connsiteX40" fmla="*/ 730348 w 920287"/>
                  <a:gd name="connsiteY40" fmla="*/ 52408 h 356817"/>
                  <a:gd name="connsiteX41" fmla="*/ 737573 w 920287"/>
                  <a:gd name="connsiteY41" fmla="*/ 32533 h 356817"/>
                  <a:gd name="connsiteX42" fmla="*/ 748496 w 920287"/>
                  <a:gd name="connsiteY42" fmla="*/ 25801 h 356817"/>
                  <a:gd name="connsiteX43" fmla="*/ 777312 w 920287"/>
                  <a:gd name="connsiteY43" fmla="*/ 32533 h 356817"/>
                  <a:gd name="connsiteX44" fmla="*/ 804407 w 920287"/>
                  <a:gd name="connsiteY44" fmla="*/ 42993 h 356817"/>
                  <a:gd name="connsiteX45" fmla="*/ 823854 w 920287"/>
                  <a:gd name="connsiteY45" fmla="*/ 44503 h 356817"/>
                  <a:gd name="connsiteX46" fmla="*/ 835114 w 920287"/>
                  <a:gd name="connsiteY46" fmla="*/ 27302 h 356817"/>
                  <a:gd name="connsiteX47" fmla="*/ 851370 w 920287"/>
                  <a:gd name="connsiteY47" fmla="*/ 8473 h 356817"/>
                  <a:gd name="connsiteX48" fmla="*/ 863062 w 920287"/>
                  <a:gd name="connsiteY48" fmla="*/ 1984 h 356817"/>
                  <a:gd name="connsiteX49" fmla="*/ 891109 w 920287"/>
                  <a:gd name="connsiteY49" fmla="*/ 1150 h 356817"/>
                  <a:gd name="connsiteX50" fmla="*/ 920287 w 920287"/>
                  <a:gd name="connsiteY50"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98142 w 920287"/>
                  <a:gd name="connsiteY9" fmla="*/ 287776 h 356817"/>
                  <a:gd name="connsiteX10" fmla="*/ 118896 w 920287"/>
                  <a:gd name="connsiteY10" fmla="*/ 317039 h 356817"/>
                  <a:gd name="connsiteX11" fmla="*/ 145946 w 920287"/>
                  <a:gd name="connsiteY11" fmla="*/ 305399 h 356817"/>
                  <a:gd name="connsiteX12" fmla="*/ 166781 w 920287"/>
                  <a:gd name="connsiteY12" fmla="*/ 331711 h 356817"/>
                  <a:gd name="connsiteX13" fmla="*/ 192216 w 920287"/>
                  <a:gd name="connsiteY13" fmla="*/ 350295 h 356817"/>
                  <a:gd name="connsiteX14" fmla="*/ 196034 w 920287"/>
                  <a:gd name="connsiteY14" fmla="*/ 293733 h 356817"/>
                  <a:gd name="connsiteX15" fmla="*/ 229413 w 920287"/>
                  <a:gd name="connsiteY15" fmla="*/ 267656 h 356817"/>
                  <a:gd name="connsiteX16" fmla="*/ 264322 w 920287"/>
                  <a:gd name="connsiteY16" fmla="*/ 277315 h 356817"/>
                  <a:gd name="connsiteX17" fmla="*/ 286466 w 920287"/>
                  <a:gd name="connsiteY17" fmla="*/ 292428 h 356817"/>
                  <a:gd name="connsiteX18" fmla="*/ 302254 w 920287"/>
                  <a:gd name="connsiteY18" fmla="*/ 255347 h 356817"/>
                  <a:gd name="connsiteX19" fmla="*/ 310545 w 920287"/>
                  <a:gd name="connsiteY19" fmla="*/ 233171 h 356817"/>
                  <a:gd name="connsiteX20" fmla="*/ 340186 w 920287"/>
                  <a:gd name="connsiteY20" fmla="*/ 233380 h 356817"/>
                  <a:gd name="connsiteX21" fmla="*/ 372975 w 920287"/>
                  <a:gd name="connsiteY21" fmla="*/ 236176 h 356817"/>
                  <a:gd name="connsiteX22" fmla="*/ 385345 w 920287"/>
                  <a:gd name="connsiteY22" fmla="*/ 200951 h 356817"/>
                  <a:gd name="connsiteX23" fmla="*/ 400810 w 920287"/>
                  <a:gd name="connsiteY23" fmla="*/ 173507 h 356817"/>
                  <a:gd name="connsiteX24" fmla="*/ 405213 w 920287"/>
                  <a:gd name="connsiteY24" fmla="*/ 154924 h 356817"/>
                  <a:gd name="connsiteX25" fmla="*/ 414245 w 920287"/>
                  <a:gd name="connsiteY25" fmla="*/ 132956 h 356817"/>
                  <a:gd name="connsiteX26" fmla="*/ 423277 w 920287"/>
                  <a:gd name="connsiteY26" fmla="*/ 114127 h 356817"/>
                  <a:gd name="connsiteX27" fmla="*/ 435921 w 920287"/>
                  <a:gd name="connsiteY27" fmla="*/ 85882 h 356817"/>
                  <a:gd name="connsiteX28" fmla="*/ 445836 w 920287"/>
                  <a:gd name="connsiteY28" fmla="*/ 75155 h 356817"/>
                  <a:gd name="connsiteX29" fmla="*/ 468434 w 920287"/>
                  <a:gd name="connsiteY29" fmla="*/ 89021 h 356817"/>
                  <a:gd name="connsiteX30" fmla="*/ 511132 w 920287"/>
                  <a:gd name="connsiteY30" fmla="*/ 109336 h 356817"/>
                  <a:gd name="connsiteX31" fmla="*/ 531655 w 920287"/>
                  <a:gd name="connsiteY31" fmla="*/ 125634 h 356817"/>
                  <a:gd name="connsiteX32" fmla="*/ 569587 w 920287"/>
                  <a:gd name="connsiteY32" fmla="*/ 149694 h 356817"/>
                  <a:gd name="connsiteX33" fmla="*/ 612291 w 920287"/>
                  <a:gd name="connsiteY33" fmla="*/ 170866 h 356817"/>
                  <a:gd name="connsiteX34" fmla="*/ 621970 w 920287"/>
                  <a:gd name="connsiteY34" fmla="*/ 147601 h 356817"/>
                  <a:gd name="connsiteX35" fmla="*/ 633930 w 920287"/>
                  <a:gd name="connsiteY35" fmla="*/ 125035 h 356817"/>
                  <a:gd name="connsiteX36" fmla="*/ 634614 w 920287"/>
                  <a:gd name="connsiteY36" fmla="*/ 107850 h 356817"/>
                  <a:gd name="connsiteX37" fmla="*/ 636420 w 920287"/>
                  <a:gd name="connsiteY37" fmla="*/ 82745 h 356817"/>
                  <a:gd name="connsiteX38" fmla="*/ 646066 w 920287"/>
                  <a:gd name="connsiteY38" fmla="*/ 67658 h 356817"/>
                  <a:gd name="connsiteX39" fmla="*/ 676159 w 920287"/>
                  <a:gd name="connsiteY39" fmla="*/ 68099 h 356817"/>
                  <a:gd name="connsiteX40" fmla="*/ 718277 w 920287"/>
                  <a:gd name="connsiteY40" fmla="*/ 70847 h 356817"/>
                  <a:gd name="connsiteX41" fmla="*/ 730348 w 920287"/>
                  <a:gd name="connsiteY41" fmla="*/ 52408 h 356817"/>
                  <a:gd name="connsiteX42" fmla="*/ 737573 w 920287"/>
                  <a:gd name="connsiteY42" fmla="*/ 32533 h 356817"/>
                  <a:gd name="connsiteX43" fmla="*/ 748496 w 920287"/>
                  <a:gd name="connsiteY43" fmla="*/ 25801 h 356817"/>
                  <a:gd name="connsiteX44" fmla="*/ 777312 w 920287"/>
                  <a:gd name="connsiteY44" fmla="*/ 32533 h 356817"/>
                  <a:gd name="connsiteX45" fmla="*/ 804407 w 920287"/>
                  <a:gd name="connsiteY45" fmla="*/ 42993 h 356817"/>
                  <a:gd name="connsiteX46" fmla="*/ 823854 w 920287"/>
                  <a:gd name="connsiteY46" fmla="*/ 44503 h 356817"/>
                  <a:gd name="connsiteX47" fmla="*/ 835114 w 920287"/>
                  <a:gd name="connsiteY47" fmla="*/ 27302 h 356817"/>
                  <a:gd name="connsiteX48" fmla="*/ 851370 w 920287"/>
                  <a:gd name="connsiteY48" fmla="*/ 8473 h 356817"/>
                  <a:gd name="connsiteX49" fmla="*/ 863062 w 920287"/>
                  <a:gd name="connsiteY49" fmla="*/ 1984 h 356817"/>
                  <a:gd name="connsiteX50" fmla="*/ 891109 w 920287"/>
                  <a:gd name="connsiteY50" fmla="*/ 1150 h 356817"/>
                  <a:gd name="connsiteX51" fmla="*/ 920287 w 920287"/>
                  <a:gd name="connsiteY51"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8896 w 920287"/>
                  <a:gd name="connsiteY10" fmla="*/ 317039 h 356817"/>
                  <a:gd name="connsiteX11" fmla="*/ 145946 w 920287"/>
                  <a:gd name="connsiteY11" fmla="*/ 305399 h 356817"/>
                  <a:gd name="connsiteX12" fmla="*/ 166781 w 920287"/>
                  <a:gd name="connsiteY12" fmla="*/ 331711 h 356817"/>
                  <a:gd name="connsiteX13" fmla="*/ 192216 w 920287"/>
                  <a:gd name="connsiteY13" fmla="*/ 350295 h 356817"/>
                  <a:gd name="connsiteX14" fmla="*/ 196034 w 920287"/>
                  <a:gd name="connsiteY14" fmla="*/ 293733 h 356817"/>
                  <a:gd name="connsiteX15" fmla="*/ 229413 w 920287"/>
                  <a:gd name="connsiteY15" fmla="*/ 267656 h 356817"/>
                  <a:gd name="connsiteX16" fmla="*/ 264322 w 920287"/>
                  <a:gd name="connsiteY16" fmla="*/ 277315 h 356817"/>
                  <a:gd name="connsiteX17" fmla="*/ 286466 w 920287"/>
                  <a:gd name="connsiteY17" fmla="*/ 292428 h 356817"/>
                  <a:gd name="connsiteX18" fmla="*/ 302254 w 920287"/>
                  <a:gd name="connsiteY18" fmla="*/ 255347 h 356817"/>
                  <a:gd name="connsiteX19" fmla="*/ 310545 w 920287"/>
                  <a:gd name="connsiteY19" fmla="*/ 233171 h 356817"/>
                  <a:gd name="connsiteX20" fmla="*/ 340186 w 920287"/>
                  <a:gd name="connsiteY20" fmla="*/ 233380 h 356817"/>
                  <a:gd name="connsiteX21" fmla="*/ 372975 w 920287"/>
                  <a:gd name="connsiteY21" fmla="*/ 236176 h 356817"/>
                  <a:gd name="connsiteX22" fmla="*/ 385345 w 920287"/>
                  <a:gd name="connsiteY22" fmla="*/ 200951 h 356817"/>
                  <a:gd name="connsiteX23" fmla="*/ 400810 w 920287"/>
                  <a:gd name="connsiteY23" fmla="*/ 173507 h 356817"/>
                  <a:gd name="connsiteX24" fmla="*/ 405213 w 920287"/>
                  <a:gd name="connsiteY24" fmla="*/ 154924 h 356817"/>
                  <a:gd name="connsiteX25" fmla="*/ 414245 w 920287"/>
                  <a:gd name="connsiteY25" fmla="*/ 132956 h 356817"/>
                  <a:gd name="connsiteX26" fmla="*/ 423277 w 920287"/>
                  <a:gd name="connsiteY26" fmla="*/ 114127 h 356817"/>
                  <a:gd name="connsiteX27" fmla="*/ 435921 w 920287"/>
                  <a:gd name="connsiteY27" fmla="*/ 85882 h 356817"/>
                  <a:gd name="connsiteX28" fmla="*/ 445836 w 920287"/>
                  <a:gd name="connsiteY28" fmla="*/ 75155 h 356817"/>
                  <a:gd name="connsiteX29" fmla="*/ 468434 w 920287"/>
                  <a:gd name="connsiteY29" fmla="*/ 89021 h 356817"/>
                  <a:gd name="connsiteX30" fmla="*/ 511132 w 920287"/>
                  <a:gd name="connsiteY30" fmla="*/ 109336 h 356817"/>
                  <a:gd name="connsiteX31" fmla="*/ 531655 w 920287"/>
                  <a:gd name="connsiteY31" fmla="*/ 125634 h 356817"/>
                  <a:gd name="connsiteX32" fmla="*/ 569587 w 920287"/>
                  <a:gd name="connsiteY32" fmla="*/ 149694 h 356817"/>
                  <a:gd name="connsiteX33" fmla="*/ 612291 w 920287"/>
                  <a:gd name="connsiteY33" fmla="*/ 170866 h 356817"/>
                  <a:gd name="connsiteX34" fmla="*/ 621970 w 920287"/>
                  <a:gd name="connsiteY34" fmla="*/ 147601 h 356817"/>
                  <a:gd name="connsiteX35" fmla="*/ 633930 w 920287"/>
                  <a:gd name="connsiteY35" fmla="*/ 125035 h 356817"/>
                  <a:gd name="connsiteX36" fmla="*/ 634614 w 920287"/>
                  <a:gd name="connsiteY36" fmla="*/ 107850 h 356817"/>
                  <a:gd name="connsiteX37" fmla="*/ 636420 w 920287"/>
                  <a:gd name="connsiteY37" fmla="*/ 82745 h 356817"/>
                  <a:gd name="connsiteX38" fmla="*/ 646066 w 920287"/>
                  <a:gd name="connsiteY38" fmla="*/ 67658 h 356817"/>
                  <a:gd name="connsiteX39" fmla="*/ 676159 w 920287"/>
                  <a:gd name="connsiteY39" fmla="*/ 68099 h 356817"/>
                  <a:gd name="connsiteX40" fmla="*/ 718277 w 920287"/>
                  <a:gd name="connsiteY40" fmla="*/ 70847 h 356817"/>
                  <a:gd name="connsiteX41" fmla="*/ 730348 w 920287"/>
                  <a:gd name="connsiteY41" fmla="*/ 52408 h 356817"/>
                  <a:gd name="connsiteX42" fmla="*/ 737573 w 920287"/>
                  <a:gd name="connsiteY42" fmla="*/ 32533 h 356817"/>
                  <a:gd name="connsiteX43" fmla="*/ 748496 w 920287"/>
                  <a:gd name="connsiteY43" fmla="*/ 25801 h 356817"/>
                  <a:gd name="connsiteX44" fmla="*/ 777312 w 920287"/>
                  <a:gd name="connsiteY44" fmla="*/ 32533 h 356817"/>
                  <a:gd name="connsiteX45" fmla="*/ 804407 w 920287"/>
                  <a:gd name="connsiteY45" fmla="*/ 42993 h 356817"/>
                  <a:gd name="connsiteX46" fmla="*/ 823854 w 920287"/>
                  <a:gd name="connsiteY46" fmla="*/ 44503 h 356817"/>
                  <a:gd name="connsiteX47" fmla="*/ 835114 w 920287"/>
                  <a:gd name="connsiteY47" fmla="*/ 27302 h 356817"/>
                  <a:gd name="connsiteX48" fmla="*/ 851370 w 920287"/>
                  <a:gd name="connsiteY48" fmla="*/ 8473 h 356817"/>
                  <a:gd name="connsiteX49" fmla="*/ 863062 w 920287"/>
                  <a:gd name="connsiteY49" fmla="*/ 1984 h 356817"/>
                  <a:gd name="connsiteX50" fmla="*/ 891109 w 920287"/>
                  <a:gd name="connsiteY50" fmla="*/ 1150 h 356817"/>
                  <a:gd name="connsiteX51" fmla="*/ 920287 w 920287"/>
                  <a:gd name="connsiteY51"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0787 w 920287"/>
                  <a:gd name="connsiteY10" fmla="*/ 325435 h 356817"/>
                  <a:gd name="connsiteX11" fmla="*/ 118896 w 920287"/>
                  <a:gd name="connsiteY11" fmla="*/ 317039 h 356817"/>
                  <a:gd name="connsiteX12" fmla="*/ 145946 w 920287"/>
                  <a:gd name="connsiteY12" fmla="*/ 305399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45946 w 920287"/>
                  <a:gd name="connsiteY12" fmla="*/ 305399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31496 w 920287"/>
                  <a:gd name="connsiteY12" fmla="*/ 301215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31496 w 920287"/>
                  <a:gd name="connsiteY12" fmla="*/ 301215 h 356817"/>
                  <a:gd name="connsiteX13" fmla="*/ 148719 w 920287"/>
                  <a:gd name="connsiteY13" fmla="*/ 314974 h 356817"/>
                  <a:gd name="connsiteX14" fmla="*/ 166781 w 920287"/>
                  <a:gd name="connsiteY14" fmla="*/ 331711 h 356817"/>
                  <a:gd name="connsiteX15" fmla="*/ 192216 w 920287"/>
                  <a:gd name="connsiteY15" fmla="*/ 350295 h 356817"/>
                  <a:gd name="connsiteX16" fmla="*/ 196034 w 920287"/>
                  <a:gd name="connsiteY16" fmla="*/ 293733 h 356817"/>
                  <a:gd name="connsiteX17" fmla="*/ 229413 w 920287"/>
                  <a:gd name="connsiteY17" fmla="*/ 267656 h 356817"/>
                  <a:gd name="connsiteX18" fmla="*/ 264322 w 920287"/>
                  <a:gd name="connsiteY18" fmla="*/ 277315 h 356817"/>
                  <a:gd name="connsiteX19" fmla="*/ 286466 w 920287"/>
                  <a:gd name="connsiteY19" fmla="*/ 292428 h 356817"/>
                  <a:gd name="connsiteX20" fmla="*/ 302254 w 920287"/>
                  <a:gd name="connsiteY20" fmla="*/ 255347 h 356817"/>
                  <a:gd name="connsiteX21" fmla="*/ 310545 w 920287"/>
                  <a:gd name="connsiteY21" fmla="*/ 233171 h 356817"/>
                  <a:gd name="connsiteX22" fmla="*/ 340186 w 920287"/>
                  <a:gd name="connsiteY22" fmla="*/ 233380 h 356817"/>
                  <a:gd name="connsiteX23" fmla="*/ 372975 w 920287"/>
                  <a:gd name="connsiteY23" fmla="*/ 236176 h 356817"/>
                  <a:gd name="connsiteX24" fmla="*/ 385345 w 920287"/>
                  <a:gd name="connsiteY24" fmla="*/ 200951 h 356817"/>
                  <a:gd name="connsiteX25" fmla="*/ 400810 w 920287"/>
                  <a:gd name="connsiteY25" fmla="*/ 173507 h 356817"/>
                  <a:gd name="connsiteX26" fmla="*/ 405213 w 920287"/>
                  <a:gd name="connsiteY26" fmla="*/ 154924 h 356817"/>
                  <a:gd name="connsiteX27" fmla="*/ 414245 w 920287"/>
                  <a:gd name="connsiteY27" fmla="*/ 132956 h 356817"/>
                  <a:gd name="connsiteX28" fmla="*/ 423277 w 920287"/>
                  <a:gd name="connsiteY28" fmla="*/ 114127 h 356817"/>
                  <a:gd name="connsiteX29" fmla="*/ 435921 w 920287"/>
                  <a:gd name="connsiteY29" fmla="*/ 85882 h 356817"/>
                  <a:gd name="connsiteX30" fmla="*/ 445836 w 920287"/>
                  <a:gd name="connsiteY30" fmla="*/ 75155 h 356817"/>
                  <a:gd name="connsiteX31" fmla="*/ 468434 w 920287"/>
                  <a:gd name="connsiteY31" fmla="*/ 89021 h 356817"/>
                  <a:gd name="connsiteX32" fmla="*/ 511132 w 920287"/>
                  <a:gd name="connsiteY32" fmla="*/ 109336 h 356817"/>
                  <a:gd name="connsiteX33" fmla="*/ 531655 w 920287"/>
                  <a:gd name="connsiteY33" fmla="*/ 125634 h 356817"/>
                  <a:gd name="connsiteX34" fmla="*/ 569587 w 920287"/>
                  <a:gd name="connsiteY34" fmla="*/ 149694 h 356817"/>
                  <a:gd name="connsiteX35" fmla="*/ 612291 w 920287"/>
                  <a:gd name="connsiteY35" fmla="*/ 170866 h 356817"/>
                  <a:gd name="connsiteX36" fmla="*/ 621970 w 920287"/>
                  <a:gd name="connsiteY36" fmla="*/ 147601 h 356817"/>
                  <a:gd name="connsiteX37" fmla="*/ 633930 w 920287"/>
                  <a:gd name="connsiteY37" fmla="*/ 125035 h 356817"/>
                  <a:gd name="connsiteX38" fmla="*/ 634614 w 920287"/>
                  <a:gd name="connsiteY38" fmla="*/ 107850 h 356817"/>
                  <a:gd name="connsiteX39" fmla="*/ 636420 w 920287"/>
                  <a:gd name="connsiteY39" fmla="*/ 82745 h 356817"/>
                  <a:gd name="connsiteX40" fmla="*/ 646066 w 920287"/>
                  <a:gd name="connsiteY40" fmla="*/ 67658 h 356817"/>
                  <a:gd name="connsiteX41" fmla="*/ 676159 w 920287"/>
                  <a:gd name="connsiteY41" fmla="*/ 68099 h 356817"/>
                  <a:gd name="connsiteX42" fmla="*/ 718277 w 920287"/>
                  <a:gd name="connsiteY42" fmla="*/ 70847 h 356817"/>
                  <a:gd name="connsiteX43" fmla="*/ 730348 w 920287"/>
                  <a:gd name="connsiteY43" fmla="*/ 52408 h 356817"/>
                  <a:gd name="connsiteX44" fmla="*/ 737573 w 920287"/>
                  <a:gd name="connsiteY44" fmla="*/ 32533 h 356817"/>
                  <a:gd name="connsiteX45" fmla="*/ 748496 w 920287"/>
                  <a:gd name="connsiteY45" fmla="*/ 25801 h 356817"/>
                  <a:gd name="connsiteX46" fmla="*/ 777312 w 920287"/>
                  <a:gd name="connsiteY46" fmla="*/ 32533 h 356817"/>
                  <a:gd name="connsiteX47" fmla="*/ 804407 w 920287"/>
                  <a:gd name="connsiteY47" fmla="*/ 42993 h 356817"/>
                  <a:gd name="connsiteX48" fmla="*/ 823854 w 920287"/>
                  <a:gd name="connsiteY48" fmla="*/ 44503 h 356817"/>
                  <a:gd name="connsiteX49" fmla="*/ 835114 w 920287"/>
                  <a:gd name="connsiteY49" fmla="*/ 27302 h 356817"/>
                  <a:gd name="connsiteX50" fmla="*/ 851370 w 920287"/>
                  <a:gd name="connsiteY50" fmla="*/ 8473 h 356817"/>
                  <a:gd name="connsiteX51" fmla="*/ 863062 w 920287"/>
                  <a:gd name="connsiteY51" fmla="*/ 1984 h 356817"/>
                  <a:gd name="connsiteX52" fmla="*/ 891109 w 920287"/>
                  <a:gd name="connsiteY52" fmla="*/ 1150 h 356817"/>
                  <a:gd name="connsiteX53" fmla="*/ 920287 w 920287"/>
                  <a:gd name="connsiteY53" fmla="*/ 0 h 356817"/>
                  <a:gd name="connsiteX0" fmla="*/ 0 w 920287"/>
                  <a:gd name="connsiteY0" fmla="*/ 356817 h 379100"/>
                  <a:gd name="connsiteX1" fmla="*/ 6021 w 920287"/>
                  <a:gd name="connsiteY1" fmla="*/ 304513 h 379100"/>
                  <a:gd name="connsiteX2" fmla="*/ 25458 w 920287"/>
                  <a:gd name="connsiteY2" fmla="*/ 309477 h 379100"/>
                  <a:gd name="connsiteX3" fmla="*/ 34921 w 920287"/>
                  <a:gd name="connsiteY3" fmla="*/ 294052 h 379100"/>
                  <a:gd name="connsiteX4" fmla="*/ 36728 w 920287"/>
                  <a:gd name="connsiteY4" fmla="*/ 271039 h 379100"/>
                  <a:gd name="connsiteX5" fmla="*/ 45760 w 920287"/>
                  <a:gd name="connsiteY5" fmla="*/ 272085 h 379100"/>
                  <a:gd name="connsiteX6" fmla="*/ 55001 w 920287"/>
                  <a:gd name="connsiteY6" fmla="*/ 246264 h 379100"/>
                  <a:gd name="connsiteX7" fmla="*/ 80079 w 920287"/>
                  <a:gd name="connsiteY7" fmla="*/ 276269 h 379100"/>
                  <a:gd name="connsiteX8" fmla="*/ 92724 w 920287"/>
                  <a:gd name="connsiteY8" fmla="*/ 269993 h 379100"/>
                  <a:gd name="connsiteX9" fmla="*/ 101754 w 920287"/>
                  <a:gd name="connsiteY9" fmla="*/ 335895 h 379100"/>
                  <a:gd name="connsiteX10" fmla="*/ 112594 w 920287"/>
                  <a:gd name="connsiteY10" fmla="*/ 305559 h 379100"/>
                  <a:gd name="connsiteX11" fmla="*/ 118896 w 920287"/>
                  <a:gd name="connsiteY11" fmla="*/ 317039 h 379100"/>
                  <a:gd name="connsiteX12" fmla="*/ 131496 w 920287"/>
                  <a:gd name="connsiteY12" fmla="*/ 301215 h 379100"/>
                  <a:gd name="connsiteX13" fmla="*/ 150525 w 920287"/>
                  <a:gd name="connsiteY13" fmla="*/ 378785 h 379100"/>
                  <a:gd name="connsiteX14" fmla="*/ 166781 w 920287"/>
                  <a:gd name="connsiteY14" fmla="*/ 331711 h 379100"/>
                  <a:gd name="connsiteX15" fmla="*/ 192216 w 920287"/>
                  <a:gd name="connsiteY15" fmla="*/ 350295 h 379100"/>
                  <a:gd name="connsiteX16" fmla="*/ 196034 w 920287"/>
                  <a:gd name="connsiteY16" fmla="*/ 293733 h 379100"/>
                  <a:gd name="connsiteX17" fmla="*/ 229413 w 920287"/>
                  <a:gd name="connsiteY17" fmla="*/ 267656 h 379100"/>
                  <a:gd name="connsiteX18" fmla="*/ 264322 w 920287"/>
                  <a:gd name="connsiteY18" fmla="*/ 277315 h 379100"/>
                  <a:gd name="connsiteX19" fmla="*/ 286466 w 920287"/>
                  <a:gd name="connsiteY19" fmla="*/ 292428 h 379100"/>
                  <a:gd name="connsiteX20" fmla="*/ 302254 w 920287"/>
                  <a:gd name="connsiteY20" fmla="*/ 255347 h 379100"/>
                  <a:gd name="connsiteX21" fmla="*/ 310545 w 920287"/>
                  <a:gd name="connsiteY21" fmla="*/ 233171 h 379100"/>
                  <a:gd name="connsiteX22" fmla="*/ 340186 w 920287"/>
                  <a:gd name="connsiteY22" fmla="*/ 233380 h 379100"/>
                  <a:gd name="connsiteX23" fmla="*/ 372975 w 920287"/>
                  <a:gd name="connsiteY23" fmla="*/ 236176 h 379100"/>
                  <a:gd name="connsiteX24" fmla="*/ 385345 w 920287"/>
                  <a:gd name="connsiteY24" fmla="*/ 200951 h 379100"/>
                  <a:gd name="connsiteX25" fmla="*/ 400810 w 920287"/>
                  <a:gd name="connsiteY25" fmla="*/ 173507 h 379100"/>
                  <a:gd name="connsiteX26" fmla="*/ 405213 w 920287"/>
                  <a:gd name="connsiteY26" fmla="*/ 154924 h 379100"/>
                  <a:gd name="connsiteX27" fmla="*/ 414245 w 920287"/>
                  <a:gd name="connsiteY27" fmla="*/ 132956 h 379100"/>
                  <a:gd name="connsiteX28" fmla="*/ 423277 w 920287"/>
                  <a:gd name="connsiteY28" fmla="*/ 114127 h 379100"/>
                  <a:gd name="connsiteX29" fmla="*/ 435921 w 920287"/>
                  <a:gd name="connsiteY29" fmla="*/ 85882 h 379100"/>
                  <a:gd name="connsiteX30" fmla="*/ 445836 w 920287"/>
                  <a:gd name="connsiteY30" fmla="*/ 75155 h 379100"/>
                  <a:gd name="connsiteX31" fmla="*/ 468434 w 920287"/>
                  <a:gd name="connsiteY31" fmla="*/ 89021 h 379100"/>
                  <a:gd name="connsiteX32" fmla="*/ 511132 w 920287"/>
                  <a:gd name="connsiteY32" fmla="*/ 109336 h 379100"/>
                  <a:gd name="connsiteX33" fmla="*/ 531655 w 920287"/>
                  <a:gd name="connsiteY33" fmla="*/ 125634 h 379100"/>
                  <a:gd name="connsiteX34" fmla="*/ 569587 w 920287"/>
                  <a:gd name="connsiteY34" fmla="*/ 149694 h 379100"/>
                  <a:gd name="connsiteX35" fmla="*/ 612291 w 920287"/>
                  <a:gd name="connsiteY35" fmla="*/ 170866 h 379100"/>
                  <a:gd name="connsiteX36" fmla="*/ 621970 w 920287"/>
                  <a:gd name="connsiteY36" fmla="*/ 147601 h 379100"/>
                  <a:gd name="connsiteX37" fmla="*/ 633930 w 920287"/>
                  <a:gd name="connsiteY37" fmla="*/ 125035 h 379100"/>
                  <a:gd name="connsiteX38" fmla="*/ 634614 w 920287"/>
                  <a:gd name="connsiteY38" fmla="*/ 107850 h 379100"/>
                  <a:gd name="connsiteX39" fmla="*/ 636420 w 920287"/>
                  <a:gd name="connsiteY39" fmla="*/ 82745 h 379100"/>
                  <a:gd name="connsiteX40" fmla="*/ 646066 w 920287"/>
                  <a:gd name="connsiteY40" fmla="*/ 67658 h 379100"/>
                  <a:gd name="connsiteX41" fmla="*/ 676159 w 920287"/>
                  <a:gd name="connsiteY41" fmla="*/ 68099 h 379100"/>
                  <a:gd name="connsiteX42" fmla="*/ 718277 w 920287"/>
                  <a:gd name="connsiteY42" fmla="*/ 70847 h 379100"/>
                  <a:gd name="connsiteX43" fmla="*/ 730348 w 920287"/>
                  <a:gd name="connsiteY43" fmla="*/ 52408 h 379100"/>
                  <a:gd name="connsiteX44" fmla="*/ 737573 w 920287"/>
                  <a:gd name="connsiteY44" fmla="*/ 32533 h 379100"/>
                  <a:gd name="connsiteX45" fmla="*/ 748496 w 920287"/>
                  <a:gd name="connsiteY45" fmla="*/ 25801 h 379100"/>
                  <a:gd name="connsiteX46" fmla="*/ 777312 w 920287"/>
                  <a:gd name="connsiteY46" fmla="*/ 32533 h 379100"/>
                  <a:gd name="connsiteX47" fmla="*/ 804407 w 920287"/>
                  <a:gd name="connsiteY47" fmla="*/ 42993 h 379100"/>
                  <a:gd name="connsiteX48" fmla="*/ 823854 w 920287"/>
                  <a:gd name="connsiteY48" fmla="*/ 44503 h 379100"/>
                  <a:gd name="connsiteX49" fmla="*/ 835114 w 920287"/>
                  <a:gd name="connsiteY49" fmla="*/ 27302 h 379100"/>
                  <a:gd name="connsiteX50" fmla="*/ 851370 w 920287"/>
                  <a:gd name="connsiteY50" fmla="*/ 8473 h 379100"/>
                  <a:gd name="connsiteX51" fmla="*/ 863062 w 920287"/>
                  <a:gd name="connsiteY51" fmla="*/ 1984 h 379100"/>
                  <a:gd name="connsiteX52" fmla="*/ 891109 w 920287"/>
                  <a:gd name="connsiteY52" fmla="*/ 1150 h 379100"/>
                  <a:gd name="connsiteX53" fmla="*/ 920287 w 920287"/>
                  <a:gd name="connsiteY53" fmla="*/ 0 h 379100"/>
                  <a:gd name="connsiteX0" fmla="*/ 0 w 920287"/>
                  <a:gd name="connsiteY0" fmla="*/ 356817 h 379054"/>
                  <a:gd name="connsiteX1" fmla="*/ 6021 w 920287"/>
                  <a:gd name="connsiteY1" fmla="*/ 304513 h 379054"/>
                  <a:gd name="connsiteX2" fmla="*/ 25458 w 920287"/>
                  <a:gd name="connsiteY2" fmla="*/ 309477 h 379054"/>
                  <a:gd name="connsiteX3" fmla="*/ 34921 w 920287"/>
                  <a:gd name="connsiteY3" fmla="*/ 294052 h 379054"/>
                  <a:gd name="connsiteX4" fmla="*/ 36728 w 920287"/>
                  <a:gd name="connsiteY4" fmla="*/ 271039 h 379054"/>
                  <a:gd name="connsiteX5" fmla="*/ 45760 w 920287"/>
                  <a:gd name="connsiteY5" fmla="*/ 272085 h 379054"/>
                  <a:gd name="connsiteX6" fmla="*/ 55001 w 920287"/>
                  <a:gd name="connsiteY6" fmla="*/ 246264 h 379054"/>
                  <a:gd name="connsiteX7" fmla="*/ 80079 w 920287"/>
                  <a:gd name="connsiteY7" fmla="*/ 276269 h 379054"/>
                  <a:gd name="connsiteX8" fmla="*/ 92724 w 920287"/>
                  <a:gd name="connsiteY8" fmla="*/ 269993 h 379054"/>
                  <a:gd name="connsiteX9" fmla="*/ 101754 w 920287"/>
                  <a:gd name="connsiteY9" fmla="*/ 335895 h 379054"/>
                  <a:gd name="connsiteX10" fmla="*/ 112594 w 920287"/>
                  <a:gd name="connsiteY10" fmla="*/ 305559 h 379054"/>
                  <a:gd name="connsiteX11" fmla="*/ 118896 w 920287"/>
                  <a:gd name="connsiteY11" fmla="*/ 317039 h 379054"/>
                  <a:gd name="connsiteX12" fmla="*/ 131496 w 920287"/>
                  <a:gd name="connsiteY12" fmla="*/ 301215 h 379054"/>
                  <a:gd name="connsiteX13" fmla="*/ 150525 w 920287"/>
                  <a:gd name="connsiteY13" fmla="*/ 378785 h 379054"/>
                  <a:gd name="connsiteX14" fmla="*/ 161363 w 920287"/>
                  <a:gd name="connsiteY14" fmla="*/ 321250 h 379054"/>
                  <a:gd name="connsiteX15" fmla="*/ 192216 w 920287"/>
                  <a:gd name="connsiteY15" fmla="*/ 350295 h 379054"/>
                  <a:gd name="connsiteX16" fmla="*/ 196034 w 920287"/>
                  <a:gd name="connsiteY16" fmla="*/ 293733 h 379054"/>
                  <a:gd name="connsiteX17" fmla="*/ 229413 w 920287"/>
                  <a:gd name="connsiteY17" fmla="*/ 267656 h 379054"/>
                  <a:gd name="connsiteX18" fmla="*/ 264322 w 920287"/>
                  <a:gd name="connsiteY18" fmla="*/ 277315 h 379054"/>
                  <a:gd name="connsiteX19" fmla="*/ 286466 w 920287"/>
                  <a:gd name="connsiteY19" fmla="*/ 292428 h 379054"/>
                  <a:gd name="connsiteX20" fmla="*/ 302254 w 920287"/>
                  <a:gd name="connsiteY20" fmla="*/ 255347 h 379054"/>
                  <a:gd name="connsiteX21" fmla="*/ 310545 w 920287"/>
                  <a:gd name="connsiteY21" fmla="*/ 233171 h 379054"/>
                  <a:gd name="connsiteX22" fmla="*/ 340186 w 920287"/>
                  <a:gd name="connsiteY22" fmla="*/ 233380 h 379054"/>
                  <a:gd name="connsiteX23" fmla="*/ 372975 w 920287"/>
                  <a:gd name="connsiteY23" fmla="*/ 236176 h 379054"/>
                  <a:gd name="connsiteX24" fmla="*/ 385345 w 920287"/>
                  <a:gd name="connsiteY24" fmla="*/ 200951 h 379054"/>
                  <a:gd name="connsiteX25" fmla="*/ 400810 w 920287"/>
                  <a:gd name="connsiteY25" fmla="*/ 173507 h 379054"/>
                  <a:gd name="connsiteX26" fmla="*/ 405213 w 920287"/>
                  <a:gd name="connsiteY26" fmla="*/ 154924 h 379054"/>
                  <a:gd name="connsiteX27" fmla="*/ 414245 w 920287"/>
                  <a:gd name="connsiteY27" fmla="*/ 132956 h 379054"/>
                  <a:gd name="connsiteX28" fmla="*/ 423277 w 920287"/>
                  <a:gd name="connsiteY28" fmla="*/ 114127 h 379054"/>
                  <a:gd name="connsiteX29" fmla="*/ 435921 w 920287"/>
                  <a:gd name="connsiteY29" fmla="*/ 85882 h 379054"/>
                  <a:gd name="connsiteX30" fmla="*/ 445836 w 920287"/>
                  <a:gd name="connsiteY30" fmla="*/ 75155 h 379054"/>
                  <a:gd name="connsiteX31" fmla="*/ 468434 w 920287"/>
                  <a:gd name="connsiteY31" fmla="*/ 89021 h 379054"/>
                  <a:gd name="connsiteX32" fmla="*/ 511132 w 920287"/>
                  <a:gd name="connsiteY32" fmla="*/ 109336 h 379054"/>
                  <a:gd name="connsiteX33" fmla="*/ 531655 w 920287"/>
                  <a:gd name="connsiteY33" fmla="*/ 125634 h 379054"/>
                  <a:gd name="connsiteX34" fmla="*/ 569587 w 920287"/>
                  <a:gd name="connsiteY34" fmla="*/ 149694 h 379054"/>
                  <a:gd name="connsiteX35" fmla="*/ 612291 w 920287"/>
                  <a:gd name="connsiteY35" fmla="*/ 170866 h 379054"/>
                  <a:gd name="connsiteX36" fmla="*/ 621970 w 920287"/>
                  <a:gd name="connsiteY36" fmla="*/ 147601 h 379054"/>
                  <a:gd name="connsiteX37" fmla="*/ 633930 w 920287"/>
                  <a:gd name="connsiteY37" fmla="*/ 125035 h 379054"/>
                  <a:gd name="connsiteX38" fmla="*/ 634614 w 920287"/>
                  <a:gd name="connsiteY38" fmla="*/ 107850 h 379054"/>
                  <a:gd name="connsiteX39" fmla="*/ 636420 w 920287"/>
                  <a:gd name="connsiteY39" fmla="*/ 82745 h 379054"/>
                  <a:gd name="connsiteX40" fmla="*/ 646066 w 920287"/>
                  <a:gd name="connsiteY40" fmla="*/ 67658 h 379054"/>
                  <a:gd name="connsiteX41" fmla="*/ 676159 w 920287"/>
                  <a:gd name="connsiteY41" fmla="*/ 68099 h 379054"/>
                  <a:gd name="connsiteX42" fmla="*/ 718277 w 920287"/>
                  <a:gd name="connsiteY42" fmla="*/ 70847 h 379054"/>
                  <a:gd name="connsiteX43" fmla="*/ 730348 w 920287"/>
                  <a:gd name="connsiteY43" fmla="*/ 52408 h 379054"/>
                  <a:gd name="connsiteX44" fmla="*/ 737573 w 920287"/>
                  <a:gd name="connsiteY44" fmla="*/ 32533 h 379054"/>
                  <a:gd name="connsiteX45" fmla="*/ 748496 w 920287"/>
                  <a:gd name="connsiteY45" fmla="*/ 25801 h 379054"/>
                  <a:gd name="connsiteX46" fmla="*/ 777312 w 920287"/>
                  <a:gd name="connsiteY46" fmla="*/ 32533 h 379054"/>
                  <a:gd name="connsiteX47" fmla="*/ 804407 w 920287"/>
                  <a:gd name="connsiteY47" fmla="*/ 42993 h 379054"/>
                  <a:gd name="connsiteX48" fmla="*/ 823854 w 920287"/>
                  <a:gd name="connsiteY48" fmla="*/ 44503 h 379054"/>
                  <a:gd name="connsiteX49" fmla="*/ 835114 w 920287"/>
                  <a:gd name="connsiteY49" fmla="*/ 27302 h 379054"/>
                  <a:gd name="connsiteX50" fmla="*/ 851370 w 920287"/>
                  <a:gd name="connsiteY50" fmla="*/ 8473 h 379054"/>
                  <a:gd name="connsiteX51" fmla="*/ 863062 w 920287"/>
                  <a:gd name="connsiteY51" fmla="*/ 1984 h 379054"/>
                  <a:gd name="connsiteX52" fmla="*/ 891109 w 920287"/>
                  <a:gd name="connsiteY52" fmla="*/ 1150 h 379054"/>
                  <a:gd name="connsiteX53" fmla="*/ 920287 w 920287"/>
                  <a:gd name="connsiteY53" fmla="*/ 0 h 37905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4007 w 920287"/>
                  <a:gd name="connsiteY15" fmla="*/ 334850 h 379114"/>
                  <a:gd name="connsiteX16" fmla="*/ 192216 w 920287"/>
                  <a:gd name="connsiteY16" fmla="*/ 350295 h 379114"/>
                  <a:gd name="connsiteX17" fmla="*/ 196034 w 920287"/>
                  <a:gd name="connsiteY17" fmla="*/ 293733 h 379114"/>
                  <a:gd name="connsiteX18" fmla="*/ 229413 w 920287"/>
                  <a:gd name="connsiteY18" fmla="*/ 267656 h 379114"/>
                  <a:gd name="connsiteX19" fmla="*/ 264322 w 920287"/>
                  <a:gd name="connsiteY19" fmla="*/ 277315 h 379114"/>
                  <a:gd name="connsiteX20" fmla="*/ 286466 w 920287"/>
                  <a:gd name="connsiteY20" fmla="*/ 292428 h 379114"/>
                  <a:gd name="connsiteX21" fmla="*/ 302254 w 920287"/>
                  <a:gd name="connsiteY21" fmla="*/ 255347 h 379114"/>
                  <a:gd name="connsiteX22" fmla="*/ 310545 w 920287"/>
                  <a:gd name="connsiteY22" fmla="*/ 233171 h 379114"/>
                  <a:gd name="connsiteX23" fmla="*/ 340186 w 920287"/>
                  <a:gd name="connsiteY23" fmla="*/ 233380 h 379114"/>
                  <a:gd name="connsiteX24" fmla="*/ 372975 w 920287"/>
                  <a:gd name="connsiteY24" fmla="*/ 236176 h 379114"/>
                  <a:gd name="connsiteX25" fmla="*/ 385345 w 920287"/>
                  <a:gd name="connsiteY25" fmla="*/ 200951 h 379114"/>
                  <a:gd name="connsiteX26" fmla="*/ 400810 w 920287"/>
                  <a:gd name="connsiteY26" fmla="*/ 173507 h 379114"/>
                  <a:gd name="connsiteX27" fmla="*/ 405213 w 920287"/>
                  <a:gd name="connsiteY27" fmla="*/ 154924 h 379114"/>
                  <a:gd name="connsiteX28" fmla="*/ 414245 w 920287"/>
                  <a:gd name="connsiteY28" fmla="*/ 132956 h 379114"/>
                  <a:gd name="connsiteX29" fmla="*/ 423277 w 920287"/>
                  <a:gd name="connsiteY29" fmla="*/ 114127 h 379114"/>
                  <a:gd name="connsiteX30" fmla="*/ 435921 w 920287"/>
                  <a:gd name="connsiteY30" fmla="*/ 85882 h 379114"/>
                  <a:gd name="connsiteX31" fmla="*/ 445836 w 920287"/>
                  <a:gd name="connsiteY31" fmla="*/ 75155 h 379114"/>
                  <a:gd name="connsiteX32" fmla="*/ 468434 w 920287"/>
                  <a:gd name="connsiteY32" fmla="*/ 89021 h 379114"/>
                  <a:gd name="connsiteX33" fmla="*/ 511132 w 920287"/>
                  <a:gd name="connsiteY33" fmla="*/ 109336 h 379114"/>
                  <a:gd name="connsiteX34" fmla="*/ 531655 w 920287"/>
                  <a:gd name="connsiteY34" fmla="*/ 125634 h 379114"/>
                  <a:gd name="connsiteX35" fmla="*/ 569587 w 920287"/>
                  <a:gd name="connsiteY35" fmla="*/ 149694 h 379114"/>
                  <a:gd name="connsiteX36" fmla="*/ 612291 w 920287"/>
                  <a:gd name="connsiteY36" fmla="*/ 170866 h 379114"/>
                  <a:gd name="connsiteX37" fmla="*/ 621970 w 920287"/>
                  <a:gd name="connsiteY37" fmla="*/ 147601 h 379114"/>
                  <a:gd name="connsiteX38" fmla="*/ 633930 w 920287"/>
                  <a:gd name="connsiteY38" fmla="*/ 125035 h 379114"/>
                  <a:gd name="connsiteX39" fmla="*/ 634614 w 920287"/>
                  <a:gd name="connsiteY39" fmla="*/ 107850 h 379114"/>
                  <a:gd name="connsiteX40" fmla="*/ 636420 w 920287"/>
                  <a:gd name="connsiteY40" fmla="*/ 82745 h 379114"/>
                  <a:gd name="connsiteX41" fmla="*/ 646066 w 920287"/>
                  <a:gd name="connsiteY41" fmla="*/ 67658 h 379114"/>
                  <a:gd name="connsiteX42" fmla="*/ 676159 w 920287"/>
                  <a:gd name="connsiteY42" fmla="*/ 68099 h 379114"/>
                  <a:gd name="connsiteX43" fmla="*/ 718277 w 920287"/>
                  <a:gd name="connsiteY43" fmla="*/ 70847 h 379114"/>
                  <a:gd name="connsiteX44" fmla="*/ 730348 w 920287"/>
                  <a:gd name="connsiteY44" fmla="*/ 52408 h 379114"/>
                  <a:gd name="connsiteX45" fmla="*/ 737573 w 920287"/>
                  <a:gd name="connsiteY45" fmla="*/ 32533 h 379114"/>
                  <a:gd name="connsiteX46" fmla="*/ 748496 w 920287"/>
                  <a:gd name="connsiteY46" fmla="*/ 25801 h 379114"/>
                  <a:gd name="connsiteX47" fmla="*/ 777312 w 920287"/>
                  <a:gd name="connsiteY47" fmla="*/ 32533 h 379114"/>
                  <a:gd name="connsiteX48" fmla="*/ 804407 w 920287"/>
                  <a:gd name="connsiteY48" fmla="*/ 42993 h 379114"/>
                  <a:gd name="connsiteX49" fmla="*/ 823854 w 920287"/>
                  <a:gd name="connsiteY49" fmla="*/ 44503 h 379114"/>
                  <a:gd name="connsiteX50" fmla="*/ 835114 w 920287"/>
                  <a:gd name="connsiteY50" fmla="*/ 27302 h 379114"/>
                  <a:gd name="connsiteX51" fmla="*/ 851370 w 920287"/>
                  <a:gd name="connsiteY51" fmla="*/ 8473 h 379114"/>
                  <a:gd name="connsiteX52" fmla="*/ 863062 w 920287"/>
                  <a:gd name="connsiteY52" fmla="*/ 1984 h 379114"/>
                  <a:gd name="connsiteX53" fmla="*/ 891109 w 920287"/>
                  <a:gd name="connsiteY53" fmla="*/ 1150 h 379114"/>
                  <a:gd name="connsiteX54" fmla="*/ 920287 w 920287"/>
                  <a:gd name="connsiteY5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6034 w 920287"/>
                  <a:gd name="connsiteY17" fmla="*/ 293733 h 379114"/>
                  <a:gd name="connsiteX18" fmla="*/ 229413 w 920287"/>
                  <a:gd name="connsiteY18" fmla="*/ 267656 h 379114"/>
                  <a:gd name="connsiteX19" fmla="*/ 264322 w 920287"/>
                  <a:gd name="connsiteY19" fmla="*/ 277315 h 379114"/>
                  <a:gd name="connsiteX20" fmla="*/ 286466 w 920287"/>
                  <a:gd name="connsiteY20" fmla="*/ 292428 h 379114"/>
                  <a:gd name="connsiteX21" fmla="*/ 302254 w 920287"/>
                  <a:gd name="connsiteY21" fmla="*/ 255347 h 379114"/>
                  <a:gd name="connsiteX22" fmla="*/ 310545 w 920287"/>
                  <a:gd name="connsiteY22" fmla="*/ 233171 h 379114"/>
                  <a:gd name="connsiteX23" fmla="*/ 340186 w 920287"/>
                  <a:gd name="connsiteY23" fmla="*/ 233380 h 379114"/>
                  <a:gd name="connsiteX24" fmla="*/ 372975 w 920287"/>
                  <a:gd name="connsiteY24" fmla="*/ 236176 h 379114"/>
                  <a:gd name="connsiteX25" fmla="*/ 385345 w 920287"/>
                  <a:gd name="connsiteY25" fmla="*/ 200951 h 379114"/>
                  <a:gd name="connsiteX26" fmla="*/ 400810 w 920287"/>
                  <a:gd name="connsiteY26" fmla="*/ 173507 h 379114"/>
                  <a:gd name="connsiteX27" fmla="*/ 405213 w 920287"/>
                  <a:gd name="connsiteY27" fmla="*/ 154924 h 379114"/>
                  <a:gd name="connsiteX28" fmla="*/ 414245 w 920287"/>
                  <a:gd name="connsiteY28" fmla="*/ 132956 h 379114"/>
                  <a:gd name="connsiteX29" fmla="*/ 423277 w 920287"/>
                  <a:gd name="connsiteY29" fmla="*/ 114127 h 379114"/>
                  <a:gd name="connsiteX30" fmla="*/ 435921 w 920287"/>
                  <a:gd name="connsiteY30" fmla="*/ 85882 h 379114"/>
                  <a:gd name="connsiteX31" fmla="*/ 445836 w 920287"/>
                  <a:gd name="connsiteY31" fmla="*/ 75155 h 379114"/>
                  <a:gd name="connsiteX32" fmla="*/ 468434 w 920287"/>
                  <a:gd name="connsiteY32" fmla="*/ 89021 h 379114"/>
                  <a:gd name="connsiteX33" fmla="*/ 511132 w 920287"/>
                  <a:gd name="connsiteY33" fmla="*/ 109336 h 379114"/>
                  <a:gd name="connsiteX34" fmla="*/ 531655 w 920287"/>
                  <a:gd name="connsiteY34" fmla="*/ 125634 h 379114"/>
                  <a:gd name="connsiteX35" fmla="*/ 569587 w 920287"/>
                  <a:gd name="connsiteY35" fmla="*/ 149694 h 379114"/>
                  <a:gd name="connsiteX36" fmla="*/ 612291 w 920287"/>
                  <a:gd name="connsiteY36" fmla="*/ 170866 h 379114"/>
                  <a:gd name="connsiteX37" fmla="*/ 621970 w 920287"/>
                  <a:gd name="connsiteY37" fmla="*/ 147601 h 379114"/>
                  <a:gd name="connsiteX38" fmla="*/ 633930 w 920287"/>
                  <a:gd name="connsiteY38" fmla="*/ 125035 h 379114"/>
                  <a:gd name="connsiteX39" fmla="*/ 634614 w 920287"/>
                  <a:gd name="connsiteY39" fmla="*/ 107850 h 379114"/>
                  <a:gd name="connsiteX40" fmla="*/ 636420 w 920287"/>
                  <a:gd name="connsiteY40" fmla="*/ 82745 h 379114"/>
                  <a:gd name="connsiteX41" fmla="*/ 646066 w 920287"/>
                  <a:gd name="connsiteY41" fmla="*/ 67658 h 379114"/>
                  <a:gd name="connsiteX42" fmla="*/ 676159 w 920287"/>
                  <a:gd name="connsiteY42" fmla="*/ 68099 h 379114"/>
                  <a:gd name="connsiteX43" fmla="*/ 718277 w 920287"/>
                  <a:gd name="connsiteY43" fmla="*/ 70847 h 379114"/>
                  <a:gd name="connsiteX44" fmla="*/ 730348 w 920287"/>
                  <a:gd name="connsiteY44" fmla="*/ 52408 h 379114"/>
                  <a:gd name="connsiteX45" fmla="*/ 737573 w 920287"/>
                  <a:gd name="connsiteY45" fmla="*/ 32533 h 379114"/>
                  <a:gd name="connsiteX46" fmla="*/ 748496 w 920287"/>
                  <a:gd name="connsiteY46" fmla="*/ 25801 h 379114"/>
                  <a:gd name="connsiteX47" fmla="*/ 777312 w 920287"/>
                  <a:gd name="connsiteY47" fmla="*/ 32533 h 379114"/>
                  <a:gd name="connsiteX48" fmla="*/ 804407 w 920287"/>
                  <a:gd name="connsiteY48" fmla="*/ 42993 h 379114"/>
                  <a:gd name="connsiteX49" fmla="*/ 823854 w 920287"/>
                  <a:gd name="connsiteY49" fmla="*/ 44503 h 379114"/>
                  <a:gd name="connsiteX50" fmla="*/ 835114 w 920287"/>
                  <a:gd name="connsiteY50" fmla="*/ 27302 h 379114"/>
                  <a:gd name="connsiteX51" fmla="*/ 851370 w 920287"/>
                  <a:gd name="connsiteY51" fmla="*/ 8473 h 379114"/>
                  <a:gd name="connsiteX52" fmla="*/ 863062 w 920287"/>
                  <a:gd name="connsiteY52" fmla="*/ 1984 h 379114"/>
                  <a:gd name="connsiteX53" fmla="*/ 891109 w 920287"/>
                  <a:gd name="connsiteY53" fmla="*/ 1150 h 379114"/>
                  <a:gd name="connsiteX54" fmla="*/ 920287 w 920287"/>
                  <a:gd name="connsiteY5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5682 w 920287"/>
                  <a:gd name="connsiteY17" fmla="*/ 335895 h 379114"/>
                  <a:gd name="connsiteX18" fmla="*/ 196034 w 920287"/>
                  <a:gd name="connsiteY18" fmla="*/ 293733 h 379114"/>
                  <a:gd name="connsiteX19" fmla="*/ 229413 w 920287"/>
                  <a:gd name="connsiteY19" fmla="*/ 267656 h 379114"/>
                  <a:gd name="connsiteX20" fmla="*/ 264322 w 920287"/>
                  <a:gd name="connsiteY20" fmla="*/ 277315 h 379114"/>
                  <a:gd name="connsiteX21" fmla="*/ 286466 w 920287"/>
                  <a:gd name="connsiteY21" fmla="*/ 292428 h 379114"/>
                  <a:gd name="connsiteX22" fmla="*/ 302254 w 920287"/>
                  <a:gd name="connsiteY22" fmla="*/ 255347 h 379114"/>
                  <a:gd name="connsiteX23" fmla="*/ 310545 w 920287"/>
                  <a:gd name="connsiteY23" fmla="*/ 233171 h 379114"/>
                  <a:gd name="connsiteX24" fmla="*/ 340186 w 920287"/>
                  <a:gd name="connsiteY24" fmla="*/ 233380 h 379114"/>
                  <a:gd name="connsiteX25" fmla="*/ 372975 w 920287"/>
                  <a:gd name="connsiteY25" fmla="*/ 236176 h 379114"/>
                  <a:gd name="connsiteX26" fmla="*/ 385345 w 920287"/>
                  <a:gd name="connsiteY26" fmla="*/ 200951 h 379114"/>
                  <a:gd name="connsiteX27" fmla="*/ 400810 w 920287"/>
                  <a:gd name="connsiteY27" fmla="*/ 173507 h 379114"/>
                  <a:gd name="connsiteX28" fmla="*/ 405213 w 920287"/>
                  <a:gd name="connsiteY28" fmla="*/ 154924 h 379114"/>
                  <a:gd name="connsiteX29" fmla="*/ 414245 w 920287"/>
                  <a:gd name="connsiteY29" fmla="*/ 132956 h 379114"/>
                  <a:gd name="connsiteX30" fmla="*/ 423277 w 920287"/>
                  <a:gd name="connsiteY30" fmla="*/ 114127 h 379114"/>
                  <a:gd name="connsiteX31" fmla="*/ 435921 w 920287"/>
                  <a:gd name="connsiteY31" fmla="*/ 85882 h 379114"/>
                  <a:gd name="connsiteX32" fmla="*/ 445836 w 920287"/>
                  <a:gd name="connsiteY32" fmla="*/ 75155 h 379114"/>
                  <a:gd name="connsiteX33" fmla="*/ 468434 w 920287"/>
                  <a:gd name="connsiteY33" fmla="*/ 89021 h 379114"/>
                  <a:gd name="connsiteX34" fmla="*/ 511132 w 920287"/>
                  <a:gd name="connsiteY34" fmla="*/ 109336 h 379114"/>
                  <a:gd name="connsiteX35" fmla="*/ 531655 w 920287"/>
                  <a:gd name="connsiteY35" fmla="*/ 125634 h 379114"/>
                  <a:gd name="connsiteX36" fmla="*/ 569587 w 920287"/>
                  <a:gd name="connsiteY36" fmla="*/ 149694 h 379114"/>
                  <a:gd name="connsiteX37" fmla="*/ 612291 w 920287"/>
                  <a:gd name="connsiteY37" fmla="*/ 170866 h 379114"/>
                  <a:gd name="connsiteX38" fmla="*/ 621970 w 920287"/>
                  <a:gd name="connsiteY38" fmla="*/ 147601 h 379114"/>
                  <a:gd name="connsiteX39" fmla="*/ 633930 w 920287"/>
                  <a:gd name="connsiteY39" fmla="*/ 125035 h 379114"/>
                  <a:gd name="connsiteX40" fmla="*/ 634614 w 920287"/>
                  <a:gd name="connsiteY40" fmla="*/ 107850 h 379114"/>
                  <a:gd name="connsiteX41" fmla="*/ 636420 w 920287"/>
                  <a:gd name="connsiteY41" fmla="*/ 82745 h 379114"/>
                  <a:gd name="connsiteX42" fmla="*/ 646066 w 920287"/>
                  <a:gd name="connsiteY42" fmla="*/ 67658 h 379114"/>
                  <a:gd name="connsiteX43" fmla="*/ 676159 w 920287"/>
                  <a:gd name="connsiteY43" fmla="*/ 68099 h 379114"/>
                  <a:gd name="connsiteX44" fmla="*/ 718277 w 920287"/>
                  <a:gd name="connsiteY44" fmla="*/ 70847 h 379114"/>
                  <a:gd name="connsiteX45" fmla="*/ 730348 w 920287"/>
                  <a:gd name="connsiteY45" fmla="*/ 52408 h 379114"/>
                  <a:gd name="connsiteX46" fmla="*/ 737573 w 920287"/>
                  <a:gd name="connsiteY46" fmla="*/ 32533 h 379114"/>
                  <a:gd name="connsiteX47" fmla="*/ 748496 w 920287"/>
                  <a:gd name="connsiteY47" fmla="*/ 25801 h 379114"/>
                  <a:gd name="connsiteX48" fmla="*/ 777312 w 920287"/>
                  <a:gd name="connsiteY48" fmla="*/ 32533 h 379114"/>
                  <a:gd name="connsiteX49" fmla="*/ 804407 w 920287"/>
                  <a:gd name="connsiteY49" fmla="*/ 42993 h 379114"/>
                  <a:gd name="connsiteX50" fmla="*/ 823854 w 920287"/>
                  <a:gd name="connsiteY50" fmla="*/ 44503 h 379114"/>
                  <a:gd name="connsiteX51" fmla="*/ 835114 w 920287"/>
                  <a:gd name="connsiteY51" fmla="*/ 27302 h 379114"/>
                  <a:gd name="connsiteX52" fmla="*/ 851370 w 920287"/>
                  <a:gd name="connsiteY52" fmla="*/ 8473 h 379114"/>
                  <a:gd name="connsiteX53" fmla="*/ 863062 w 920287"/>
                  <a:gd name="connsiteY53" fmla="*/ 1984 h 379114"/>
                  <a:gd name="connsiteX54" fmla="*/ 891109 w 920287"/>
                  <a:gd name="connsiteY54" fmla="*/ 1150 h 379114"/>
                  <a:gd name="connsiteX55" fmla="*/ 920287 w 920287"/>
                  <a:gd name="connsiteY5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88457 w 920287"/>
                  <a:gd name="connsiteY17" fmla="*/ 278360 h 379114"/>
                  <a:gd name="connsiteX18" fmla="*/ 196034 w 920287"/>
                  <a:gd name="connsiteY18" fmla="*/ 293733 h 379114"/>
                  <a:gd name="connsiteX19" fmla="*/ 229413 w 920287"/>
                  <a:gd name="connsiteY19" fmla="*/ 267656 h 379114"/>
                  <a:gd name="connsiteX20" fmla="*/ 264322 w 920287"/>
                  <a:gd name="connsiteY20" fmla="*/ 277315 h 379114"/>
                  <a:gd name="connsiteX21" fmla="*/ 286466 w 920287"/>
                  <a:gd name="connsiteY21" fmla="*/ 292428 h 379114"/>
                  <a:gd name="connsiteX22" fmla="*/ 302254 w 920287"/>
                  <a:gd name="connsiteY22" fmla="*/ 255347 h 379114"/>
                  <a:gd name="connsiteX23" fmla="*/ 310545 w 920287"/>
                  <a:gd name="connsiteY23" fmla="*/ 233171 h 379114"/>
                  <a:gd name="connsiteX24" fmla="*/ 340186 w 920287"/>
                  <a:gd name="connsiteY24" fmla="*/ 233380 h 379114"/>
                  <a:gd name="connsiteX25" fmla="*/ 372975 w 920287"/>
                  <a:gd name="connsiteY25" fmla="*/ 236176 h 379114"/>
                  <a:gd name="connsiteX26" fmla="*/ 385345 w 920287"/>
                  <a:gd name="connsiteY26" fmla="*/ 200951 h 379114"/>
                  <a:gd name="connsiteX27" fmla="*/ 400810 w 920287"/>
                  <a:gd name="connsiteY27" fmla="*/ 173507 h 379114"/>
                  <a:gd name="connsiteX28" fmla="*/ 405213 w 920287"/>
                  <a:gd name="connsiteY28" fmla="*/ 154924 h 379114"/>
                  <a:gd name="connsiteX29" fmla="*/ 414245 w 920287"/>
                  <a:gd name="connsiteY29" fmla="*/ 132956 h 379114"/>
                  <a:gd name="connsiteX30" fmla="*/ 423277 w 920287"/>
                  <a:gd name="connsiteY30" fmla="*/ 114127 h 379114"/>
                  <a:gd name="connsiteX31" fmla="*/ 435921 w 920287"/>
                  <a:gd name="connsiteY31" fmla="*/ 85882 h 379114"/>
                  <a:gd name="connsiteX32" fmla="*/ 445836 w 920287"/>
                  <a:gd name="connsiteY32" fmla="*/ 75155 h 379114"/>
                  <a:gd name="connsiteX33" fmla="*/ 468434 w 920287"/>
                  <a:gd name="connsiteY33" fmla="*/ 89021 h 379114"/>
                  <a:gd name="connsiteX34" fmla="*/ 511132 w 920287"/>
                  <a:gd name="connsiteY34" fmla="*/ 109336 h 379114"/>
                  <a:gd name="connsiteX35" fmla="*/ 531655 w 920287"/>
                  <a:gd name="connsiteY35" fmla="*/ 125634 h 379114"/>
                  <a:gd name="connsiteX36" fmla="*/ 569587 w 920287"/>
                  <a:gd name="connsiteY36" fmla="*/ 149694 h 379114"/>
                  <a:gd name="connsiteX37" fmla="*/ 612291 w 920287"/>
                  <a:gd name="connsiteY37" fmla="*/ 170866 h 379114"/>
                  <a:gd name="connsiteX38" fmla="*/ 621970 w 920287"/>
                  <a:gd name="connsiteY38" fmla="*/ 147601 h 379114"/>
                  <a:gd name="connsiteX39" fmla="*/ 633930 w 920287"/>
                  <a:gd name="connsiteY39" fmla="*/ 125035 h 379114"/>
                  <a:gd name="connsiteX40" fmla="*/ 634614 w 920287"/>
                  <a:gd name="connsiteY40" fmla="*/ 107850 h 379114"/>
                  <a:gd name="connsiteX41" fmla="*/ 636420 w 920287"/>
                  <a:gd name="connsiteY41" fmla="*/ 82745 h 379114"/>
                  <a:gd name="connsiteX42" fmla="*/ 646066 w 920287"/>
                  <a:gd name="connsiteY42" fmla="*/ 67658 h 379114"/>
                  <a:gd name="connsiteX43" fmla="*/ 676159 w 920287"/>
                  <a:gd name="connsiteY43" fmla="*/ 68099 h 379114"/>
                  <a:gd name="connsiteX44" fmla="*/ 718277 w 920287"/>
                  <a:gd name="connsiteY44" fmla="*/ 70847 h 379114"/>
                  <a:gd name="connsiteX45" fmla="*/ 730348 w 920287"/>
                  <a:gd name="connsiteY45" fmla="*/ 52408 h 379114"/>
                  <a:gd name="connsiteX46" fmla="*/ 737573 w 920287"/>
                  <a:gd name="connsiteY46" fmla="*/ 32533 h 379114"/>
                  <a:gd name="connsiteX47" fmla="*/ 748496 w 920287"/>
                  <a:gd name="connsiteY47" fmla="*/ 25801 h 379114"/>
                  <a:gd name="connsiteX48" fmla="*/ 777312 w 920287"/>
                  <a:gd name="connsiteY48" fmla="*/ 32533 h 379114"/>
                  <a:gd name="connsiteX49" fmla="*/ 804407 w 920287"/>
                  <a:gd name="connsiteY49" fmla="*/ 42993 h 379114"/>
                  <a:gd name="connsiteX50" fmla="*/ 823854 w 920287"/>
                  <a:gd name="connsiteY50" fmla="*/ 44503 h 379114"/>
                  <a:gd name="connsiteX51" fmla="*/ 835114 w 920287"/>
                  <a:gd name="connsiteY51" fmla="*/ 27302 h 379114"/>
                  <a:gd name="connsiteX52" fmla="*/ 851370 w 920287"/>
                  <a:gd name="connsiteY52" fmla="*/ 8473 h 379114"/>
                  <a:gd name="connsiteX53" fmla="*/ 863062 w 920287"/>
                  <a:gd name="connsiteY53" fmla="*/ 1984 h 379114"/>
                  <a:gd name="connsiteX54" fmla="*/ 891109 w 920287"/>
                  <a:gd name="connsiteY54" fmla="*/ 1150 h 379114"/>
                  <a:gd name="connsiteX55" fmla="*/ 920287 w 920287"/>
                  <a:gd name="connsiteY5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86651 w 920287"/>
                  <a:gd name="connsiteY17" fmla="*/ 303467 h 379114"/>
                  <a:gd name="connsiteX18" fmla="*/ 188457 w 920287"/>
                  <a:gd name="connsiteY18" fmla="*/ 278360 h 379114"/>
                  <a:gd name="connsiteX19" fmla="*/ 196034 w 920287"/>
                  <a:gd name="connsiteY19" fmla="*/ 293733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196034 w 920287"/>
                  <a:gd name="connsiteY19" fmla="*/ 293733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82545 h 379114"/>
                  <a:gd name="connsiteX21" fmla="*/ 229413 w 920287"/>
                  <a:gd name="connsiteY21" fmla="*/ 267656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9413 w 920287"/>
                  <a:gd name="connsiteY21" fmla="*/ 267656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6259 w 920287"/>
                  <a:gd name="connsiteY22" fmla="*/ 276269 h 379114"/>
                  <a:gd name="connsiteX23" fmla="*/ 264322 w 920287"/>
                  <a:gd name="connsiteY23" fmla="*/ 277315 h 379114"/>
                  <a:gd name="connsiteX24" fmla="*/ 286466 w 920287"/>
                  <a:gd name="connsiteY24" fmla="*/ 292428 h 379114"/>
                  <a:gd name="connsiteX25" fmla="*/ 302254 w 920287"/>
                  <a:gd name="connsiteY25" fmla="*/ 255347 h 379114"/>
                  <a:gd name="connsiteX26" fmla="*/ 310545 w 920287"/>
                  <a:gd name="connsiteY26" fmla="*/ 233171 h 379114"/>
                  <a:gd name="connsiteX27" fmla="*/ 340186 w 920287"/>
                  <a:gd name="connsiteY27" fmla="*/ 233380 h 379114"/>
                  <a:gd name="connsiteX28" fmla="*/ 372975 w 920287"/>
                  <a:gd name="connsiteY28" fmla="*/ 236176 h 379114"/>
                  <a:gd name="connsiteX29" fmla="*/ 385345 w 920287"/>
                  <a:gd name="connsiteY29" fmla="*/ 200951 h 379114"/>
                  <a:gd name="connsiteX30" fmla="*/ 400810 w 920287"/>
                  <a:gd name="connsiteY30" fmla="*/ 173507 h 379114"/>
                  <a:gd name="connsiteX31" fmla="*/ 405213 w 920287"/>
                  <a:gd name="connsiteY31" fmla="*/ 154924 h 379114"/>
                  <a:gd name="connsiteX32" fmla="*/ 414245 w 920287"/>
                  <a:gd name="connsiteY32" fmla="*/ 132956 h 379114"/>
                  <a:gd name="connsiteX33" fmla="*/ 423277 w 920287"/>
                  <a:gd name="connsiteY33" fmla="*/ 114127 h 379114"/>
                  <a:gd name="connsiteX34" fmla="*/ 435921 w 920287"/>
                  <a:gd name="connsiteY34" fmla="*/ 85882 h 379114"/>
                  <a:gd name="connsiteX35" fmla="*/ 445836 w 920287"/>
                  <a:gd name="connsiteY35" fmla="*/ 75155 h 379114"/>
                  <a:gd name="connsiteX36" fmla="*/ 468434 w 920287"/>
                  <a:gd name="connsiteY36" fmla="*/ 89021 h 379114"/>
                  <a:gd name="connsiteX37" fmla="*/ 511132 w 920287"/>
                  <a:gd name="connsiteY37" fmla="*/ 109336 h 379114"/>
                  <a:gd name="connsiteX38" fmla="*/ 531655 w 920287"/>
                  <a:gd name="connsiteY38" fmla="*/ 125634 h 379114"/>
                  <a:gd name="connsiteX39" fmla="*/ 569587 w 920287"/>
                  <a:gd name="connsiteY39" fmla="*/ 149694 h 379114"/>
                  <a:gd name="connsiteX40" fmla="*/ 612291 w 920287"/>
                  <a:gd name="connsiteY40" fmla="*/ 170866 h 379114"/>
                  <a:gd name="connsiteX41" fmla="*/ 621970 w 920287"/>
                  <a:gd name="connsiteY41" fmla="*/ 147601 h 379114"/>
                  <a:gd name="connsiteX42" fmla="*/ 633930 w 920287"/>
                  <a:gd name="connsiteY42" fmla="*/ 125035 h 379114"/>
                  <a:gd name="connsiteX43" fmla="*/ 634614 w 920287"/>
                  <a:gd name="connsiteY43" fmla="*/ 107850 h 379114"/>
                  <a:gd name="connsiteX44" fmla="*/ 636420 w 920287"/>
                  <a:gd name="connsiteY44" fmla="*/ 82745 h 379114"/>
                  <a:gd name="connsiteX45" fmla="*/ 646066 w 920287"/>
                  <a:gd name="connsiteY45" fmla="*/ 67658 h 379114"/>
                  <a:gd name="connsiteX46" fmla="*/ 676159 w 920287"/>
                  <a:gd name="connsiteY46" fmla="*/ 68099 h 379114"/>
                  <a:gd name="connsiteX47" fmla="*/ 718277 w 920287"/>
                  <a:gd name="connsiteY47" fmla="*/ 70847 h 379114"/>
                  <a:gd name="connsiteX48" fmla="*/ 730348 w 920287"/>
                  <a:gd name="connsiteY48" fmla="*/ 52408 h 379114"/>
                  <a:gd name="connsiteX49" fmla="*/ 737573 w 920287"/>
                  <a:gd name="connsiteY49" fmla="*/ 32533 h 379114"/>
                  <a:gd name="connsiteX50" fmla="*/ 748496 w 920287"/>
                  <a:gd name="connsiteY50" fmla="*/ 25801 h 379114"/>
                  <a:gd name="connsiteX51" fmla="*/ 777312 w 920287"/>
                  <a:gd name="connsiteY51" fmla="*/ 32533 h 379114"/>
                  <a:gd name="connsiteX52" fmla="*/ 804407 w 920287"/>
                  <a:gd name="connsiteY52" fmla="*/ 42993 h 379114"/>
                  <a:gd name="connsiteX53" fmla="*/ 823854 w 920287"/>
                  <a:gd name="connsiteY53" fmla="*/ 44503 h 379114"/>
                  <a:gd name="connsiteX54" fmla="*/ 835114 w 920287"/>
                  <a:gd name="connsiteY54" fmla="*/ 27302 h 379114"/>
                  <a:gd name="connsiteX55" fmla="*/ 851370 w 920287"/>
                  <a:gd name="connsiteY55" fmla="*/ 8473 h 379114"/>
                  <a:gd name="connsiteX56" fmla="*/ 863062 w 920287"/>
                  <a:gd name="connsiteY56" fmla="*/ 1984 h 379114"/>
                  <a:gd name="connsiteX57" fmla="*/ 891109 w 920287"/>
                  <a:gd name="connsiteY57" fmla="*/ 1150 h 379114"/>
                  <a:gd name="connsiteX58" fmla="*/ 920287 w 920287"/>
                  <a:gd name="connsiteY58"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302254 w 920287"/>
                  <a:gd name="connsiteY25" fmla="*/ 255347 h 379114"/>
                  <a:gd name="connsiteX26" fmla="*/ 310545 w 920287"/>
                  <a:gd name="connsiteY26" fmla="*/ 233171 h 379114"/>
                  <a:gd name="connsiteX27" fmla="*/ 340186 w 920287"/>
                  <a:gd name="connsiteY27" fmla="*/ 233380 h 379114"/>
                  <a:gd name="connsiteX28" fmla="*/ 372975 w 920287"/>
                  <a:gd name="connsiteY28" fmla="*/ 236176 h 379114"/>
                  <a:gd name="connsiteX29" fmla="*/ 385345 w 920287"/>
                  <a:gd name="connsiteY29" fmla="*/ 200951 h 379114"/>
                  <a:gd name="connsiteX30" fmla="*/ 400810 w 920287"/>
                  <a:gd name="connsiteY30" fmla="*/ 173507 h 379114"/>
                  <a:gd name="connsiteX31" fmla="*/ 405213 w 920287"/>
                  <a:gd name="connsiteY31" fmla="*/ 154924 h 379114"/>
                  <a:gd name="connsiteX32" fmla="*/ 414245 w 920287"/>
                  <a:gd name="connsiteY32" fmla="*/ 132956 h 379114"/>
                  <a:gd name="connsiteX33" fmla="*/ 423277 w 920287"/>
                  <a:gd name="connsiteY33" fmla="*/ 114127 h 379114"/>
                  <a:gd name="connsiteX34" fmla="*/ 435921 w 920287"/>
                  <a:gd name="connsiteY34" fmla="*/ 85882 h 379114"/>
                  <a:gd name="connsiteX35" fmla="*/ 445836 w 920287"/>
                  <a:gd name="connsiteY35" fmla="*/ 75155 h 379114"/>
                  <a:gd name="connsiteX36" fmla="*/ 468434 w 920287"/>
                  <a:gd name="connsiteY36" fmla="*/ 89021 h 379114"/>
                  <a:gd name="connsiteX37" fmla="*/ 511132 w 920287"/>
                  <a:gd name="connsiteY37" fmla="*/ 109336 h 379114"/>
                  <a:gd name="connsiteX38" fmla="*/ 531655 w 920287"/>
                  <a:gd name="connsiteY38" fmla="*/ 125634 h 379114"/>
                  <a:gd name="connsiteX39" fmla="*/ 569587 w 920287"/>
                  <a:gd name="connsiteY39" fmla="*/ 149694 h 379114"/>
                  <a:gd name="connsiteX40" fmla="*/ 612291 w 920287"/>
                  <a:gd name="connsiteY40" fmla="*/ 170866 h 379114"/>
                  <a:gd name="connsiteX41" fmla="*/ 621970 w 920287"/>
                  <a:gd name="connsiteY41" fmla="*/ 147601 h 379114"/>
                  <a:gd name="connsiteX42" fmla="*/ 633930 w 920287"/>
                  <a:gd name="connsiteY42" fmla="*/ 125035 h 379114"/>
                  <a:gd name="connsiteX43" fmla="*/ 634614 w 920287"/>
                  <a:gd name="connsiteY43" fmla="*/ 107850 h 379114"/>
                  <a:gd name="connsiteX44" fmla="*/ 636420 w 920287"/>
                  <a:gd name="connsiteY44" fmla="*/ 82745 h 379114"/>
                  <a:gd name="connsiteX45" fmla="*/ 646066 w 920287"/>
                  <a:gd name="connsiteY45" fmla="*/ 67658 h 379114"/>
                  <a:gd name="connsiteX46" fmla="*/ 676159 w 920287"/>
                  <a:gd name="connsiteY46" fmla="*/ 68099 h 379114"/>
                  <a:gd name="connsiteX47" fmla="*/ 718277 w 920287"/>
                  <a:gd name="connsiteY47" fmla="*/ 70847 h 379114"/>
                  <a:gd name="connsiteX48" fmla="*/ 730348 w 920287"/>
                  <a:gd name="connsiteY48" fmla="*/ 52408 h 379114"/>
                  <a:gd name="connsiteX49" fmla="*/ 737573 w 920287"/>
                  <a:gd name="connsiteY49" fmla="*/ 32533 h 379114"/>
                  <a:gd name="connsiteX50" fmla="*/ 748496 w 920287"/>
                  <a:gd name="connsiteY50" fmla="*/ 25801 h 379114"/>
                  <a:gd name="connsiteX51" fmla="*/ 777312 w 920287"/>
                  <a:gd name="connsiteY51" fmla="*/ 32533 h 379114"/>
                  <a:gd name="connsiteX52" fmla="*/ 804407 w 920287"/>
                  <a:gd name="connsiteY52" fmla="*/ 42993 h 379114"/>
                  <a:gd name="connsiteX53" fmla="*/ 823854 w 920287"/>
                  <a:gd name="connsiteY53" fmla="*/ 44503 h 379114"/>
                  <a:gd name="connsiteX54" fmla="*/ 835114 w 920287"/>
                  <a:gd name="connsiteY54" fmla="*/ 27302 h 379114"/>
                  <a:gd name="connsiteX55" fmla="*/ 851370 w 920287"/>
                  <a:gd name="connsiteY55" fmla="*/ 8473 h 379114"/>
                  <a:gd name="connsiteX56" fmla="*/ 863062 w 920287"/>
                  <a:gd name="connsiteY56" fmla="*/ 1984 h 379114"/>
                  <a:gd name="connsiteX57" fmla="*/ 891109 w 920287"/>
                  <a:gd name="connsiteY57" fmla="*/ 1150 h 379114"/>
                  <a:gd name="connsiteX58" fmla="*/ 920287 w 920287"/>
                  <a:gd name="connsiteY58"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13504 h 379114"/>
                  <a:gd name="connsiteX31" fmla="*/ 385345 w 920287"/>
                  <a:gd name="connsiteY31" fmla="*/ 200951 h 379114"/>
                  <a:gd name="connsiteX32" fmla="*/ 400810 w 920287"/>
                  <a:gd name="connsiteY32" fmla="*/ 173507 h 379114"/>
                  <a:gd name="connsiteX33" fmla="*/ 405213 w 920287"/>
                  <a:gd name="connsiteY33" fmla="*/ 154924 h 379114"/>
                  <a:gd name="connsiteX34" fmla="*/ 414245 w 920287"/>
                  <a:gd name="connsiteY34" fmla="*/ 132956 h 379114"/>
                  <a:gd name="connsiteX35" fmla="*/ 423277 w 920287"/>
                  <a:gd name="connsiteY35" fmla="*/ 114127 h 379114"/>
                  <a:gd name="connsiteX36" fmla="*/ 435921 w 920287"/>
                  <a:gd name="connsiteY36" fmla="*/ 85882 h 379114"/>
                  <a:gd name="connsiteX37" fmla="*/ 445836 w 920287"/>
                  <a:gd name="connsiteY37" fmla="*/ 75155 h 379114"/>
                  <a:gd name="connsiteX38" fmla="*/ 468434 w 920287"/>
                  <a:gd name="connsiteY38" fmla="*/ 89021 h 379114"/>
                  <a:gd name="connsiteX39" fmla="*/ 511132 w 920287"/>
                  <a:gd name="connsiteY39" fmla="*/ 109336 h 379114"/>
                  <a:gd name="connsiteX40" fmla="*/ 531655 w 920287"/>
                  <a:gd name="connsiteY40" fmla="*/ 125634 h 379114"/>
                  <a:gd name="connsiteX41" fmla="*/ 569587 w 920287"/>
                  <a:gd name="connsiteY41" fmla="*/ 149694 h 379114"/>
                  <a:gd name="connsiteX42" fmla="*/ 612291 w 920287"/>
                  <a:gd name="connsiteY42" fmla="*/ 170866 h 379114"/>
                  <a:gd name="connsiteX43" fmla="*/ 621970 w 920287"/>
                  <a:gd name="connsiteY43" fmla="*/ 147601 h 379114"/>
                  <a:gd name="connsiteX44" fmla="*/ 633930 w 920287"/>
                  <a:gd name="connsiteY44" fmla="*/ 125035 h 379114"/>
                  <a:gd name="connsiteX45" fmla="*/ 634614 w 920287"/>
                  <a:gd name="connsiteY45" fmla="*/ 107850 h 379114"/>
                  <a:gd name="connsiteX46" fmla="*/ 636420 w 920287"/>
                  <a:gd name="connsiteY46" fmla="*/ 82745 h 379114"/>
                  <a:gd name="connsiteX47" fmla="*/ 646066 w 920287"/>
                  <a:gd name="connsiteY47" fmla="*/ 67658 h 379114"/>
                  <a:gd name="connsiteX48" fmla="*/ 676159 w 920287"/>
                  <a:gd name="connsiteY48" fmla="*/ 68099 h 379114"/>
                  <a:gd name="connsiteX49" fmla="*/ 718277 w 920287"/>
                  <a:gd name="connsiteY49" fmla="*/ 70847 h 379114"/>
                  <a:gd name="connsiteX50" fmla="*/ 730348 w 920287"/>
                  <a:gd name="connsiteY50" fmla="*/ 52408 h 379114"/>
                  <a:gd name="connsiteX51" fmla="*/ 737573 w 920287"/>
                  <a:gd name="connsiteY51" fmla="*/ 32533 h 379114"/>
                  <a:gd name="connsiteX52" fmla="*/ 748496 w 920287"/>
                  <a:gd name="connsiteY52" fmla="*/ 25801 h 379114"/>
                  <a:gd name="connsiteX53" fmla="*/ 777312 w 920287"/>
                  <a:gd name="connsiteY53" fmla="*/ 32533 h 379114"/>
                  <a:gd name="connsiteX54" fmla="*/ 804407 w 920287"/>
                  <a:gd name="connsiteY54" fmla="*/ 42993 h 379114"/>
                  <a:gd name="connsiteX55" fmla="*/ 823854 w 920287"/>
                  <a:gd name="connsiteY55" fmla="*/ 44503 h 379114"/>
                  <a:gd name="connsiteX56" fmla="*/ 835114 w 920287"/>
                  <a:gd name="connsiteY56" fmla="*/ 27302 h 379114"/>
                  <a:gd name="connsiteX57" fmla="*/ 851370 w 920287"/>
                  <a:gd name="connsiteY57" fmla="*/ 8473 h 379114"/>
                  <a:gd name="connsiteX58" fmla="*/ 863062 w 920287"/>
                  <a:gd name="connsiteY58" fmla="*/ 1984 h 379114"/>
                  <a:gd name="connsiteX59" fmla="*/ 891109 w 920287"/>
                  <a:gd name="connsiteY59" fmla="*/ 1150 h 379114"/>
                  <a:gd name="connsiteX60" fmla="*/ 920287 w 920287"/>
                  <a:gd name="connsiteY60"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85345 w 920287"/>
                  <a:gd name="connsiteY31" fmla="*/ 200951 h 379114"/>
                  <a:gd name="connsiteX32" fmla="*/ 400810 w 920287"/>
                  <a:gd name="connsiteY32" fmla="*/ 173507 h 379114"/>
                  <a:gd name="connsiteX33" fmla="*/ 405213 w 920287"/>
                  <a:gd name="connsiteY33" fmla="*/ 154924 h 379114"/>
                  <a:gd name="connsiteX34" fmla="*/ 414245 w 920287"/>
                  <a:gd name="connsiteY34" fmla="*/ 132956 h 379114"/>
                  <a:gd name="connsiteX35" fmla="*/ 423277 w 920287"/>
                  <a:gd name="connsiteY35" fmla="*/ 114127 h 379114"/>
                  <a:gd name="connsiteX36" fmla="*/ 435921 w 920287"/>
                  <a:gd name="connsiteY36" fmla="*/ 85882 h 379114"/>
                  <a:gd name="connsiteX37" fmla="*/ 445836 w 920287"/>
                  <a:gd name="connsiteY37" fmla="*/ 75155 h 379114"/>
                  <a:gd name="connsiteX38" fmla="*/ 468434 w 920287"/>
                  <a:gd name="connsiteY38" fmla="*/ 89021 h 379114"/>
                  <a:gd name="connsiteX39" fmla="*/ 511132 w 920287"/>
                  <a:gd name="connsiteY39" fmla="*/ 109336 h 379114"/>
                  <a:gd name="connsiteX40" fmla="*/ 531655 w 920287"/>
                  <a:gd name="connsiteY40" fmla="*/ 125634 h 379114"/>
                  <a:gd name="connsiteX41" fmla="*/ 569587 w 920287"/>
                  <a:gd name="connsiteY41" fmla="*/ 149694 h 379114"/>
                  <a:gd name="connsiteX42" fmla="*/ 612291 w 920287"/>
                  <a:gd name="connsiteY42" fmla="*/ 170866 h 379114"/>
                  <a:gd name="connsiteX43" fmla="*/ 621970 w 920287"/>
                  <a:gd name="connsiteY43" fmla="*/ 147601 h 379114"/>
                  <a:gd name="connsiteX44" fmla="*/ 633930 w 920287"/>
                  <a:gd name="connsiteY44" fmla="*/ 125035 h 379114"/>
                  <a:gd name="connsiteX45" fmla="*/ 634614 w 920287"/>
                  <a:gd name="connsiteY45" fmla="*/ 107850 h 379114"/>
                  <a:gd name="connsiteX46" fmla="*/ 636420 w 920287"/>
                  <a:gd name="connsiteY46" fmla="*/ 82745 h 379114"/>
                  <a:gd name="connsiteX47" fmla="*/ 646066 w 920287"/>
                  <a:gd name="connsiteY47" fmla="*/ 67658 h 379114"/>
                  <a:gd name="connsiteX48" fmla="*/ 676159 w 920287"/>
                  <a:gd name="connsiteY48" fmla="*/ 68099 h 379114"/>
                  <a:gd name="connsiteX49" fmla="*/ 718277 w 920287"/>
                  <a:gd name="connsiteY49" fmla="*/ 70847 h 379114"/>
                  <a:gd name="connsiteX50" fmla="*/ 730348 w 920287"/>
                  <a:gd name="connsiteY50" fmla="*/ 52408 h 379114"/>
                  <a:gd name="connsiteX51" fmla="*/ 737573 w 920287"/>
                  <a:gd name="connsiteY51" fmla="*/ 32533 h 379114"/>
                  <a:gd name="connsiteX52" fmla="*/ 748496 w 920287"/>
                  <a:gd name="connsiteY52" fmla="*/ 25801 h 379114"/>
                  <a:gd name="connsiteX53" fmla="*/ 777312 w 920287"/>
                  <a:gd name="connsiteY53" fmla="*/ 32533 h 379114"/>
                  <a:gd name="connsiteX54" fmla="*/ 804407 w 920287"/>
                  <a:gd name="connsiteY54" fmla="*/ 42993 h 379114"/>
                  <a:gd name="connsiteX55" fmla="*/ 823854 w 920287"/>
                  <a:gd name="connsiteY55" fmla="*/ 44503 h 379114"/>
                  <a:gd name="connsiteX56" fmla="*/ 835114 w 920287"/>
                  <a:gd name="connsiteY56" fmla="*/ 27302 h 379114"/>
                  <a:gd name="connsiteX57" fmla="*/ 851370 w 920287"/>
                  <a:gd name="connsiteY57" fmla="*/ 8473 h 379114"/>
                  <a:gd name="connsiteX58" fmla="*/ 863062 w 920287"/>
                  <a:gd name="connsiteY58" fmla="*/ 1984 h 379114"/>
                  <a:gd name="connsiteX59" fmla="*/ 891109 w 920287"/>
                  <a:gd name="connsiteY59" fmla="*/ 1150 h 379114"/>
                  <a:gd name="connsiteX60" fmla="*/ 920287 w 920287"/>
                  <a:gd name="connsiteY60"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9925 w 920287"/>
                  <a:gd name="connsiteY31" fmla="*/ 213504 h 379114"/>
                  <a:gd name="connsiteX32" fmla="*/ 385345 w 920287"/>
                  <a:gd name="connsiteY32" fmla="*/ 200951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85345 w 920287"/>
                  <a:gd name="connsiteY32" fmla="*/ 200951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93723 w 920287"/>
                  <a:gd name="connsiteY40" fmla="*/ 102620 h 379114"/>
                  <a:gd name="connsiteX41" fmla="*/ 511132 w 920287"/>
                  <a:gd name="connsiteY41" fmla="*/ 109336 h 379114"/>
                  <a:gd name="connsiteX42" fmla="*/ 531655 w 920287"/>
                  <a:gd name="connsiteY42" fmla="*/ 125634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31655 w 920287"/>
                  <a:gd name="connsiteY42" fmla="*/ 125634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47911 w 920287"/>
                  <a:gd name="connsiteY43" fmla="*/ 132956 h 379114"/>
                  <a:gd name="connsiteX44" fmla="*/ 569587 w 920287"/>
                  <a:gd name="connsiteY44" fmla="*/ 149694 h 379114"/>
                  <a:gd name="connsiteX45" fmla="*/ 612291 w 920287"/>
                  <a:gd name="connsiteY45" fmla="*/ 170866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612291 w 920287"/>
                  <a:gd name="connsiteY45" fmla="*/ 170866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5452 w 920287"/>
                  <a:gd name="connsiteY50" fmla="*/ 90067 h 379114"/>
                  <a:gd name="connsiteX51" fmla="*/ 646066 w 920287"/>
                  <a:gd name="connsiteY51" fmla="*/ 67658 h 379114"/>
                  <a:gd name="connsiteX52" fmla="*/ 676159 w 920287"/>
                  <a:gd name="connsiteY52" fmla="*/ 68099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76159 w 920287"/>
                  <a:gd name="connsiteY52" fmla="*/ 68099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96029 w 920287"/>
                  <a:gd name="connsiteY53" fmla="*/ 75422 h 379114"/>
                  <a:gd name="connsiteX54" fmla="*/ 718277 w 920287"/>
                  <a:gd name="connsiteY54" fmla="*/ 70847 h 379114"/>
                  <a:gd name="connsiteX55" fmla="*/ 730348 w 920287"/>
                  <a:gd name="connsiteY55" fmla="*/ 52408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88804 w 920287"/>
                  <a:gd name="connsiteY53" fmla="*/ 66007 h 379114"/>
                  <a:gd name="connsiteX54" fmla="*/ 718277 w 920287"/>
                  <a:gd name="connsiteY54" fmla="*/ 70847 h 379114"/>
                  <a:gd name="connsiteX55" fmla="*/ 730348 w 920287"/>
                  <a:gd name="connsiteY55" fmla="*/ 52408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88804 w 920287"/>
                  <a:gd name="connsiteY53" fmla="*/ 66007 h 379114"/>
                  <a:gd name="connsiteX54" fmla="*/ 718277 w 920287"/>
                  <a:gd name="connsiteY54" fmla="*/ 70847 h 379114"/>
                  <a:gd name="connsiteX55" fmla="*/ 741185 w 920287"/>
                  <a:gd name="connsiteY55" fmla="*/ 107850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72764 h 395061"/>
                  <a:gd name="connsiteX1" fmla="*/ 6021 w 920287"/>
                  <a:gd name="connsiteY1" fmla="*/ 320460 h 395061"/>
                  <a:gd name="connsiteX2" fmla="*/ 25458 w 920287"/>
                  <a:gd name="connsiteY2" fmla="*/ 325424 h 395061"/>
                  <a:gd name="connsiteX3" fmla="*/ 34921 w 920287"/>
                  <a:gd name="connsiteY3" fmla="*/ 309999 h 395061"/>
                  <a:gd name="connsiteX4" fmla="*/ 36728 w 920287"/>
                  <a:gd name="connsiteY4" fmla="*/ 286986 h 395061"/>
                  <a:gd name="connsiteX5" fmla="*/ 45760 w 920287"/>
                  <a:gd name="connsiteY5" fmla="*/ 288032 h 395061"/>
                  <a:gd name="connsiteX6" fmla="*/ 55001 w 920287"/>
                  <a:gd name="connsiteY6" fmla="*/ 262211 h 395061"/>
                  <a:gd name="connsiteX7" fmla="*/ 80079 w 920287"/>
                  <a:gd name="connsiteY7" fmla="*/ 292216 h 395061"/>
                  <a:gd name="connsiteX8" fmla="*/ 92724 w 920287"/>
                  <a:gd name="connsiteY8" fmla="*/ 285940 h 395061"/>
                  <a:gd name="connsiteX9" fmla="*/ 101754 w 920287"/>
                  <a:gd name="connsiteY9" fmla="*/ 351842 h 395061"/>
                  <a:gd name="connsiteX10" fmla="*/ 112594 w 920287"/>
                  <a:gd name="connsiteY10" fmla="*/ 321506 h 395061"/>
                  <a:gd name="connsiteX11" fmla="*/ 118896 w 920287"/>
                  <a:gd name="connsiteY11" fmla="*/ 332986 h 395061"/>
                  <a:gd name="connsiteX12" fmla="*/ 131496 w 920287"/>
                  <a:gd name="connsiteY12" fmla="*/ 317162 h 395061"/>
                  <a:gd name="connsiteX13" fmla="*/ 150525 w 920287"/>
                  <a:gd name="connsiteY13" fmla="*/ 394732 h 395061"/>
                  <a:gd name="connsiteX14" fmla="*/ 161363 w 920287"/>
                  <a:gd name="connsiteY14" fmla="*/ 337197 h 395061"/>
                  <a:gd name="connsiteX15" fmla="*/ 175813 w 920287"/>
                  <a:gd name="connsiteY15" fmla="*/ 360211 h 395061"/>
                  <a:gd name="connsiteX16" fmla="*/ 192216 w 920287"/>
                  <a:gd name="connsiteY16" fmla="*/ 366242 h 395061"/>
                  <a:gd name="connsiteX17" fmla="*/ 190263 w 920287"/>
                  <a:gd name="connsiteY17" fmla="*/ 328828 h 395061"/>
                  <a:gd name="connsiteX18" fmla="*/ 188457 w 920287"/>
                  <a:gd name="connsiteY18" fmla="*/ 294307 h 395061"/>
                  <a:gd name="connsiteX19" fmla="*/ 201453 w 920287"/>
                  <a:gd name="connsiteY19" fmla="*/ 312818 h 395061"/>
                  <a:gd name="connsiteX20" fmla="*/ 217358 w 920287"/>
                  <a:gd name="connsiteY20" fmla="*/ 286985 h 395061"/>
                  <a:gd name="connsiteX21" fmla="*/ 227606 w 920287"/>
                  <a:gd name="connsiteY21" fmla="*/ 295110 h 395061"/>
                  <a:gd name="connsiteX22" fmla="*/ 240840 w 920287"/>
                  <a:gd name="connsiteY22" fmla="*/ 273386 h 395061"/>
                  <a:gd name="connsiteX23" fmla="*/ 264322 w 920287"/>
                  <a:gd name="connsiteY23" fmla="*/ 293262 h 395061"/>
                  <a:gd name="connsiteX24" fmla="*/ 286466 w 920287"/>
                  <a:gd name="connsiteY24" fmla="*/ 308375 h 395061"/>
                  <a:gd name="connsiteX25" fmla="*/ 296835 w 920287"/>
                  <a:gd name="connsiteY25" fmla="*/ 282801 h 395061"/>
                  <a:gd name="connsiteX26" fmla="*/ 309479 w 920287"/>
                  <a:gd name="connsiteY26" fmla="*/ 279663 h 395061"/>
                  <a:gd name="connsiteX27" fmla="*/ 310545 w 920287"/>
                  <a:gd name="connsiteY27" fmla="*/ 249118 h 395061"/>
                  <a:gd name="connsiteX28" fmla="*/ 341992 w 920287"/>
                  <a:gd name="connsiteY28" fmla="*/ 265018 h 395061"/>
                  <a:gd name="connsiteX29" fmla="*/ 345880 w 920287"/>
                  <a:gd name="connsiteY29" fmla="*/ 239570 h 395061"/>
                  <a:gd name="connsiteX30" fmla="*/ 365475 w 920287"/>
                  <a:gd name="connsiteY30" fmla="*/ 258741 h 395061"/>
                  <a:gd name="connsiteX31" fmla="*/ 370893 w 920287"/>
                  <a:gd name="connsiteY31" fmla="*/ 227359 h 395061"/>
                  <a:gd name="connsiteX32" fmla="*/ 379926 w 920287"/>
                  <a:gd name="connsiteY32" fmla="*/ 212714 h 395061"/>
                  <a:gd name="connsiteX33" fmla="*/ 395391 w 920287"/>
                  <a:gd name="connsiteY33" fmla="*/ 214560 h 395061"/>
                  <a:gd name="connsiteX34" fmla="*/ 394376 w 920287"/>
                  <a:gd name="connsiteY34" fmla="*/ 157272 h 395061"/>
                  <a:gd name="connsiteX35" fmla="*/ 414245 w 920287"/>
                  <a:gd name="connsiteY35" fmla="*/ 148903 h 395061"/>
                  <a:gd name="connsiteX36" fmla="*/ 412439 w 920287"/>
                  <a:gd name="connsiteY36" fmla="*/ 118567 h 395061"/>
                  <a:gd name="connsiteX37" fmla="*/ 430502 w 920287"/>
                  <a:gd name="connsiteY37" fmla="*/ 139488 h 395061"/>
                  <a:gd name="connsiteX38" fmla="*/ 431386 w 920287"/>
                  <a:gd name="connsiteY38" fmla="*/ 82734 h 395061"/>
                  <a:gd name="connsiteX39" fmla="*/ 464821 w 920287"/>
                  <a:gd name="connsiteY39" fmla="*/ 111244 h 395061"/>
                  <a:gd name="connsiteX40" fmla="*/ 486498 w 920287"/>
                  <a:gd name="connsiteY40" fmla="*/ 109152 h 395061"/>
                  <a:gd name="connsiteX41" fmla="*/ 511132 w 920287"/>
                  <a:gd name="connsiteY41" fmla="*/ 125283 h 395061"/>
                  <a:gd name="connsiteX42" fmla="*/ 529849 w 920287"/>
                  <a:gd name="connsiteY42" fmla="*/ 126936 h 395061"/>
                  <a:gd name="connsiteX43" fmla="*/ 551523 w 920287"/>
                  <a:gd name="connsiteY43" fmla="*/ 183423 h 395061"/>
                  <a:gd name="connsiteX44" fmla="*/ 569587 w 920287"/>
                  <a:gd name="connsiteY44" fmla="*/ 165641 h 395061"/>
                  <a:gd name="connsiteX45" fmla="*/ 597841 w 920287"/>
                  <a:gd name="connsiteY45" fmla="*/ 188905 h 395061"/>
                  <a:gd name="connsiteX46" fmla="*/ 605713 w 920287"/>
                  <a:gd name="connsiteY46" fmla="*/ 157272 h 395061"/>
                  <a:gd name="connsiteX47" fmla="*/ 628511 w 920287"/>
                  <a:gd name="connsiteY47" fmla="*/ 158765 h 395061"/>
                  <a:gd name="connsiteX48" fmla="*/ 627389 w 920287"/>
                  <a:gd name="connsiteY48" fmla="*/ 122751 h 395061"/>
                  <a:gd name="connsiteX49" fmla="*/ 641838 w 920287"/>
                  <a:gd name="connsiteY49" fmla="*/ 132166 h 395061"/>
                  <a:gd name="connsiteX50" fmla="*/ 641839 w 920287"/>
                  <a:gd name="connsiteY50" fmla="*/ 95553 h 395061"/>
                  <a:gd name="connsiteX51" fmla="*/ 646066 w 920287"/>
                  <a:gd name="connsiteY51" fmla="*/ 83605 h 395061"/>
                  <a:gd name="connsiteX52" fmla="*/ 665322 w 920287"/>
                  <a:gd name="connsiteY52" fmla="*/ 93461 h 395061"/>
                  <a:gd name="connsiteX53" fmla="*/ 688804 w 920287"/>
                  <a:gd name="connsiteY53" fmla="*/ 81954 h 395061"/>
                  <a:gd name="connsiteX54" fmla="*/ 718277 w 920287"/>
                  <a:gd name="connsiteY54" fmla="*/ 86794 h 395061"/>
                  <a:gd name="connsiteX55" fmla="*/ 741185 w 920287"/>
                  <a:gd name="connsiteY55" fmla="*/ 123797 h 395061"/>
                  <a:gd name="connsiteX56" fmla="*/ 719510 w 920287"/>
                  <a:gd name="connsiteY56" fmla="*/ 360 h 395061"/>
                  <a:gd name="connsiteX57" fmla="*/ 748496 w 920287"/>
                  <a:gd name="connsiteY57" fmla="*/ 41748 h 395061"/>
                  <a:gd name="connsiteX58" fmla="*/ 777312 w 920287"/>
                  <a:gd name="connsiteY58" fmla="*/ 48480 h 395061"/>
                  <a:gd name="connsiteX59" fmla="*/ 804407 w 920287"/>
                  <a:gd name="connsiteY59" fmla="*/ 58940 h 395061"/>
                  <a:gd name="connsiteX60" fmla="*/ 823854 w 920287"/>
                  <a:gd name="connsiteY60" fmla="*/ 60450 h 395061"/>
                  <a:gd name="connsiteX61" fmla="*/ 835114 w 920287"/>
                  <a:gd name="connsiteY61" fmla="*/ 43249 h 395061"/>
                  <a:gd name="connsiteX62" fmla="*/ 851370 w 920287"/>
                  <a:gd name="connsiteY62" fmla="*/ 24420 h 395061"/>
                  <a:gd name="connsiteX63" fmla="*/ 863062 w 920287"/>
                  <a:gd name="connsiteY63" fmla="*/ 17931 h 395061"/>
                  <a:gd name="connsiteX64" fmla="*/ 891109 w 920287"/>
                  <a:gd name="connsiteY64" fmla="*/ 17097 h 395061"/>
                  <a:gd name="connsiteX65" fmla="*/ 920287 w 920287"/>
                  <a:gd name="connsiteY65" fmla="*/ 15947 h 395061"/>
                  <a:gd name="connsiteX0" fmla="*/ 0 w 920287"/>
                  <a:gd name="connsiteY0" fmla="*/ 372698 h 394995"/>
                  <a:gd name="connsiteX1" fmla="*/ 6021 w 920287"/>
                  <a:gd name="connsiteY1" fmla="*/ 320394 h 394995"/>
                  <a:gd name="connsiteX2" fmla="*/ 25458 w 920287"/>
                  <a:gd name="connsiteY2" fmla="*/ 325358 h 394995"/>
                  <a:gd name="connsiteX3" fmla="*/ 34921 w 920287"/>
                  <a:gd name="connsiteY3" fmla="*/ 309933 h 394995"/>
                  <a:gd name="connsiteX4" fmla="*/ 36728 w 920287"/>
                  <a:gd name="connsiteY4" fmla="*/ 286920 h 394995"/>
                  <a:gd name="connsiteX5" fmla="*/ 45760 w 920287"/>
                  <a:gd name="connsiteY5" fmla="*/ 287966 h 394995"/>
                  <a:gd name="connsiteX6" fmla="*/ 55001 w 920287"/>
                  <a:gd name="connsiteY6" fmla="*/ 262145 h 394995"/>
                  <a:gd name="connsiteX7" fmla="*/ 80079 w 920287"/>
                  <a:gd name="connsiteY7" fmla="*/ 292150 h 394995"/>
                  <a:gd name="connsiteX8" fmla="*/ 92724 w 920287"/>
                  <a:gd name="connsiteY8" fmla="*/ 285874 h 394995"/>
                  <a:gd name="connsiteX9" fmla="*/ 101754 w 920287"/>
                  <a:gd name="connsiteY9" fmla="*/ 351776 h 394995"/>
                  <a:gd name="connsiteX10" fmla="*/ 112594 w 920287"/>
                  <a:gd name="connsiteY10" fmla="*/ 321440 h 394995"/>
                  <a:gd name="connsiteX11" fmla="*/ 118896 w 920287"/>
                  <a:gd name="connsiteY11" fmla="*/ 332920 h 394995"/>
                  <a:gd name="connsiteX12" fmla="*/ 131496 w 920287"/>
                  <a:gd name="connsiteY12" fmla="*/ 317096 h 394995"/>
                  <a:gd name="connsiteX13" fmla="*/ 150525 w 920287"/>
                  <a:gd name="connsiteY13" fmla="*/ 394666 h 394995"/>
                  <a:gd name="connsiteX14" fmla="*/ 161363 w 920287"/>
                  <a:gd name="connsiteY14" fmla="*/ 337131 h 394995"/>
                  <a:gd name="connsiteX15" fmla="*/ 175813 w 920287"/>
                  <a:gd name="connsiteY15" fmla="*/ 360145 h 394995"/>
                  <a:gd name="connsiteX16" fmla="*/ 192216 w 920287"/>
                  <a:gd name="connsiteY16" fmla="*/ 366176 h 394995"/>
                  <a:gd name="connsiteX17" fmla="*/ 190263 w 920287"/>
                  <a:gd name="connsiteY17" fmla="*/ 328762 h 394995"/>
                  <a:gd name="connsiteX18" fmla="*/ 188457 w 920287"/>
                  <a:gd name="connsiteY18" fmla="*/ 294241 h 394995"/>
                  <a:gd name="connsiteX19" fmla="*/ 201453 w 920287"/>
                  <a:gd name="connsiteY19" fmla="*/ 312752 h 394995"/>
                  <a:gd name="connsiteX20" fmla="*/ 217358 w 920287"/>
                  <a:gd name="connsiteY20" fmla="*/ 286919 h 394995"/>
                  <a:gd name="connsiteX21" fmla="*/ 227606 w 920287"/>
                  <a:gd name="connsiteY21" fmla="*/ 295044 h 394995"/>
                  <a:gd name="connsiteX22" fmla="*/ 240840 w 920287"/>
                  <a:gd name="connsiteY22" fmla="*/ 273320 h 394995"/>
                  <a:gd name="connsiteX23" fmla="*/ 264322 w 920287"/>
                  <a:gd name="connsiteY23" fmla="*/ 293196 h 394995"/>
                  <a:gd name="connsiteX24" fmla="*/ 286466 w 920287"/>
                  <a:gd name="connsiteY24" fmla="*/ 308309 h 394995"/>
                  <a:gd name="connsiteX25" fmla="*/ 296835 w 920287"/>
                  <a:gd name="connsiteY25" fmla="*/ 282735 h 394995"/>
                  <a:gd name="connsiteX26" fmla="*/ 309479 w 920287"/>
                  <a:gd name="connsiteY26" fmla="*/ 279597 h 394995"/>
                  <a:gd name="connsiteX27" fmla="*/ 310545 w 920287"/>
                  <a:gd name="connsiteY27" fmla="*/ 249052 h 394995"/>
                  <a:gd name="connsiteX28" fmla="*/ 341992 w 920287"/>
                  <a:gd name="connsiteY28" fmla="*/ 264952 h 394995"/>
                  <a:gd name="connsiteX29" fmla="*/ 345880 w 920287"/>
                  <a:gd name="connsiteY29" fmla="*/ 239504 h 394995"/>
                  <a:gd name="connsiteX30" fmla="*/ 365475 w 920287"/>
                  <a:gd name="connsiteY30" fmla="*/ 258675 h 394995"/>
                  <a:gd name="connsiteX31" fmla="*/ 370893 w 920287"/>
                  <a:gd name="connsiteY31" fmla="*/ 227293 h 394995"/>
                  <a:gd name="connsiteX32" fmla="*/ 379926 w 920287"/>
                  <a:gd name="connsiteY32" fmla="*/ 212648 h 394995"/>
                  <a:gd name="connsiteX33" fmla="*/ 395391 w 920287"/>
                  <a:gd name="connsiteY33" fmla="*/ 214494 h 394995"/>
                  <a:gd name="connsiteX34" fmla="*/ 394376 w 920287"/>
                  <a:gd name="connsiteY34" fmla="*/ 157206 h 394995"/>
                  <a:gd name="connsiteX35" fmla="*/ 414245 w 920287"/>
                  <a:gd name="connsiteY35" fmla="*/ 148837 h 394995"/>
                  <a:gd name="connsiteX36" fmla="*/ 412439 w 920287"/>
                  <a:gd name="connsiteY36" fmla="*/ 118501 h 394995"/>
                  <a:gd name="connsiteX37" fmla="*/ 430502 w 920287"/>
                  <a:gd name="connsiteY37" fmla="*/ 139422 h 394995"/>
                  <a:gd name="connsiteX38" fmla="*/ 431386 w 920287"/>
                  <a:gd name="connsiteY38" fmla="*/ 82668 h 394995"/>
                  <a:gd name="connsiteX39" fmla="*/ 464821 w 920287"/>
                  <a:gd name="connsiteY39" fmla="*/ 111178 h 394995"/>
                  <a:gd name="connsiteX40" fmla="*/ 486498 w 920287"/>
                  <a:gd name="connsiteY40" fmla="*/ 109086 h 394995"/>
                  <a:gd name="connsiteX41" fmla="*/ 511132 w 920287"/>
                  <a:gd name="connsiteY41" fmla="*/ 125217 h 394995"/>
                  <a:gd name="connsiteX42" fmla="*/ 529849 w 920287"/>
                  <a:gd name="connsiteY42" fmla="*/ 126870 h 394995"/>
                  <a:gd name="connsiteX43" fmla="*/ 551523 w 920287"/>
                  <a:gd name="connsiteY43" fmla="*/ 183357 h 394995"/>
                  <a:gd name="connsiteX44" fmla="*/ 569587 w 920287"/>
                  <a:gd name="connsiteY44" fmla="*/ 165575 h 394995"/>
                  <a:gd name="connsiteX45" fmla="*/ 597841 w 920287"/>
                  <a:gd name="connsiteY45" fmla="*/ 188839 h 394995"/>
                  <a:gd name="connsiteX46" fmla="*/ 605713 w 920287"/>
                  <a:gd name="connsiteY46" fmla="*/ 157206 h 394995"/>
                  <a:gd name="connsiteX47" fmla="*/ 628511 w 920287"/>
                  <a:gd name="connsiteY47" fmla="*/ 158699 h 394995"/>
                  <a:gd name="connsiteX48" fmla="*/ 627389 w 920287"/>
                  <a:gd name="connsiteY48" fmla="*/ 122685 h 394995"/>
                  <a:gd name="connsiteX49" fmla="*/ 641838 w 920287"/>
                  <a:gd name="connsiteY49" fmla="*/ 132100 h 394995"/>
                  <a:gd name="connsiteX50" fmla="*/ 641839 w 920287"/>
                  <a:gd name="connsiteY50" fmla="*/ 95487 h 394995"/>
                  <a:gd name="connsiteX51" fmla="*/ 646066 w 920287"/>
                  <a:gd name="connsiteY51" fmla="*/ 83539 h 394995"/>
                  <a:gd name="connsiteX52" fmla="*/ 665322 w 920287"/>
                  <a:gd name="connsiteY52" fmla="*/ 93395 h 394995"/>
                  <a:gd name="connsiteX53" fmla="*/ 688804 w 920287"/>
                  <a:gd name="connsiteY53" fmla="*/ 81888 h 394995"/>
                  <a:gd name="connsiteX54" fmla="*/ 718277 w 920287"/>
                  <a:gd name="connsiteY54" fmla="*/ 86728 h 394995"/>
                  <a:gd name="connsiteX55" fmla="*/ 741185 w 920287"/>
                  <a:gd name="connsiteY55" fmla="*/ 123731 h 394995"/>
                  <a:gd name="connsiteX56" fmla="*/ 719510 w 920287"/>
                  <a:gd name="connsiteY56" fmla="*/ 294 h 394995"/>
                  <a:gd name="connsiteX57" fmla="*/ 748496 w 920287"/>
                  <a:gd name="connsiteY57" fmla="*/ 51096 h 394995"/>
                  <a:gd name="connsiteX58" fmla="*/ 777312 w 920287"/>
                  <a:gd name="connsiteY58" fmla="*/ 48414 h 394995"/>
                  <a:gd name="connsiteX59" fmla="*/ 804407 w 920287"/>
                  <a:gd name="connsiteY59" fmla="*/ 58874 h 394995"/>
                  <a:gd name="connsiteX60" fmla="*/ 823854 w 920287"/>
                  <a:gd name="connsiteY60" fmla="*/ 60384 h 394995"/>
                  <a:gd name="connsiteX61" fmla="*/ 835114 w 920287"/>
                  <a:gd name="connsiteY61" fmla="*/ 43183 h 394995"/>
                  <a:gd name="connsiteX62" fmla="*/ 851370 w 920287"/>
                  <a:gd name="connsiteY62" fmla="*/ 24354 h 394995"/>
                  <a:gd name="connsiteX63" fmla="*/ 863062 w 920287"/>
                  <a:gd name="connsiteY63" fmla="*/ 17865 h 394995"/>
                  <a:gd name="connsiteX64" fmla="*/ 891109 w 920287"/>
                  <a:gd name="connsiteY64" fmla="*/ 17031 h 394995"/>
                  <a:gd name="connsiteX65" fmla="*/ 920287 w 920287"/>
                  <a:gd name="connsiteY65" fmla="*/ 15881 h 394995"/>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4407 w 920287"/>
                  <a:gd name="connsiteY59" fmla="*/ 58866 h 394987"/>
                  <a:gd name="connsiteX60" fmla="*/ 823854 w 920287"/>
                  <a:gd name="connsiteY60" fmla="*/ 60376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23854 w 920287"/>
                  <a:gd name="connsiteY60" fmla="*/ 60376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88350 w 920287"/>
                  <a:gd name="connsiteY63" fmla="*/ 162216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88350 w 920287"/>
                  <a:gd name="connsiteY63" fmla="*/ 145479 h 394987"/>
                  <a:gd name="connsiteX64" fmla="*/ 891109 w 920287"/>
                  <a:gd name="connsiteY64" fmla="*/ 17023 h 394987"/>
                  <a:gd name="connsiteX65" fmla="*/ 920287 w 920287"/>
                  <a:gd name="connsiteY65" fmla="*/ 15873 h 39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20287" h="394987">
                    <a:moveTo>
                      <a:pt x="0" y="372690"/>
                    </a:moveTo>
                    <a:cubicBezTo>
                      <a:pt x="2208" y="366937"/>
                      <a:pt x="1778" y="331065"/>
                      <a:pt x="6021" y="320386"/>
                    </a:cubicBezTo>
                    <a:cubicBezTo>
                      <a:pt x="10264" y="309707"/>
                      <a:pt x="20641" y="327093"/>
                      <a:pt x="25458" y="325350"/>
                    </a:cubicBezTo>
                    <a:cubicBezTo>
                      <a:pt x="30275" y="323607"/>
                      <a:pt x="33043" y="316331"/>
                      <a:pt x="34921" y="309925"/>
                    </a:cubicBezTo>
                    <a:cubicBezTo>
                      <a:pt x="36799" y="303519"/>
                      <a:pt x="34320" y="288655"/>
                      <a:pt x="36728" y="286912"/>
                    </a:cubicBezTo>
                    <a:cubicBezTo>
                      <a:pt x="39137" y="285169"/>
                      <a:pt x="42714" y="292087"/>
                      <a:pt x="45760" y="287958"/>
                    </a:cubicBezTo>
                    <a:cubicBezTo>
                      <a:pt x="48806" y="283829"/>
                      <a:pt x="49281" y="258301"/>
                      <a:pt x="55001" y="262137"/>
                    </a:cubicBezTo>
                    <a:cubicBezTo>
                      <a:pt x="60721" y="265973"/>
                      <a:pt x="74394" y="285223"/>
                      <a:pt x="80079" y="292142"/>
                    </a:cubicBezTo>
                    <a:cubicBezTo>
                      <a:pt x="85764" y="299061"/>
                      <a:pt x="89714" y="283948"/>
                      <a:pt x="92724" y="285866"/>
                    </a:cubicBezTo>
                    <a:cubicBezTo>
                      <a:pt x="95734" y="287784"/>
                      <a:pt x="98744" y="342528"/>
                      <a:pt x="101754" y="351768"/>
                    </a:cubicBezTo>
                    <a:cubicBezTo>
                      <a:pt x="104765" y="361008"/>
                      <a:pt x="109737" y="324575"/>
                      <a:pt x="112594" y="321432"/>
                    </a:cubicBezTo>
                    <a:cubicBezTo>
                      <a:pt x="115451" y="318289"/>
                      <a:pt x="113036" y="336251"/>
                      <a:pt x="118896" y="332912"/>
                    </a:cubicBezTo>
                    <a:lnTo>
                      <a:pt x="131496" y="317088"/>
                    </a:lnTo>
                    <a:cubicBezTo>
                      <a:pt x="136466" y="316744"/>
                      <a:pt x="144644" y="389575"/>
                      <a:pt x="150525" y="394658"/>
                    </a:cubicBezTo>
                    <a:cubicBezTo>
                      <a:pt x="156406" y="399741"/>
                      <a:pt x="157449" y="344445"/>
                      <a:pt x="161363" y="337123"/>
                    </a:cubicBezTo>
                    <a:cubicBezTo>
                      <a:pt x="165277" y="329801"/>
                      <a:pt x="170671" y="355296"/>
                      <a:pt x="175813" y="360137"/>
                    </a:cubicBezTo>
                    <a:cubicBezTo>
                      <a:pt x="180955" y="364978"/>
                      <a:pt x="190410" y="372967"/>
                      <a:pt x="192216" y="366168"/>
                    </a:cubicBezTo>
                    <a:cubicBezTo>
                      <a:pt x="194022" y="359369"/>
                      <a:pt x="190889" y="340743"/>
                      <a:pt x="190263" y="328754"/>
                    </a:cubicBezTo>
                    <a:cubicBezTo>
                      <a:pt x="189637" y="316765"/>
                      <a:pt x="186893" y="295855"/>
                      <a:pt x="188457" y="294233"/>
                    </a:cubicBezTo>
                    <a:cubicBezTo>
                      <a:pt x="190021" y="292611"/>
                      <a:pt x="196636" y="313964"/>
                      <a:pt x="201453" y="312744"/>
                    </a:cubicBezTo>
                    <a:cubicBezTo>
                      <a:pt x="206270" y="311524"/>
                      <a:pt x="212698" y="291780"/>
                      <a:pt x="217358" y="286911"/>
                    </a:cubicBezTo>
                    <a:cubicBezTo>
                      <a:pt x="222018" y="282042"/>
                      <a:pt x="222789" y="294164"/>
                      <a:pt x="227606" y="295036"/>
                    </a:cubicBezTo>
                    <a:cubicBezTo>
                      <a:pt x="232423" y="295908"/>
                      <a:pt x="234721" y="273620"/>
                      <a:pt x="240840" y="273312"/>
                    </a:cubicBezTo>
                    <a:cubicBezTo>
                      <a:pt x="246959" y="273004"/>
                      <a:pt x="257621" y="290495"/>
                      <a:pt x="264322" y="293188"/>
                    </a:cubicBezTo>
                    <a:cubicBezTo>
                      <a:pt x="271023" y="295881"/>
                      <a:pt x="281047" y="310044"/>
                      <a:pt x="286466" y="308301"/>
                    </a:cubicBezTo>
                    <a:cubicBezTo>
                      <a:pt x="291885" y="306558"/>
                      <a:pt x="301429" y="309829"/>
                      <a:pt x="296835" y="282727"/>
                    </a:cubicBezTo>
                    <a:cubicBezTo>
                      <a:pt x="299466" y="276547"/>
                      <a:pt x="307194" y="285203"/>
                      <a:pt x="309479" y="279589"/>
                    </a:cubicBezTo>
                    <a:cubicBezTo>
                      <a:pt x="311764" y="273975"/>
                      <a:pt x="305126" y="251485"/>
                      <a:pt x="310545" y="249044"/>
                    </a:cubicBezTo>
                    <a:cubicBezTo>
                      <a:pt x="315964" y="246603"/>
                      <a:pt x="331587" y="264443"/>
                      <a:pt x="341992" y="264944"/>
                    </a:cubicBezTo>
                    <a:cubicBezTo>
                      <a:pt x="352397" y="265445"/>
                      <a:pt x="341966" y="240542"/>
                      <a:pt x="345880" y="239496"/>
                    </a:cubicBezTo>
                    <a:cubicBezTo>
                      <a:pt x="349794" y="238450"/>
                      <a:pt x="359801" y="260354"/>
                      <a:pt x="365475" y="258667"/>
                    </a:cubicBezTo>
                    <a:cubicBezTo>
                      <a:pt x="371149" y="256980"/>
                      <a:pt x="367581" y="234259"/>
                      <a:pt x="370893" y="227285"/>
                    </a:cubicBezTo>
                    <a:cubicBezTo>
                      <a:pt x="374205" y="220311"/>
                      <a:pt x="376445" y="219306"/>
                      <a:pt x="379926" y="212640"/>
                    </a:cubicBezTo>
                    <a:cubicBezTo>
                      <a:pt x="383407" y="205974"/>
                      <a:pt x="392983" y="223726"/>
                      <a:pt x="395391" y="214486"/>
                    </a:cubicBezTo>
                    <a:cubicBezTo>
                      <a:pt x="397799" y="205246"/>
                      <a:pt x="392137" y="163957"/>
                      <a:pt x="394376" y="157198"/>
                    </a:cubicBezTo>
                    <a:cubicBezTo>
                      <a:pt x="396615" y="150440"/>
                      <a:pt x="411234" y="155628"/>
                      <a:pt x="414245" y="148829"/>
                    </a:cubicBezTo>
                    <a:cubicBezTo>
                      <a:pt x="417256" y="142030"/>
                      <a:pt x="408826" y="126339"/>
                      <a:pt x="412439" y="118493"/>
                    </a:cubicBezTo>
                    <a:cubicBezTo>
                      <a:pt x="416052" y="110647"/>
                      <a:pt x="426742" y="145909"/>
                      <a:pt x="430502" y="139414"/>
                    </a:cubicBezTo>
                    <a:cubicBezTo>
                      <a:pt x="434262" y="132919"/>
                      <a:pt x="425666" y="87367"/>
                      <a:pt x="431386" y="82660"/>
                    </a:cubicBezTo>
                    <a:cubicBezTo>
                      <a:pt x="437106" y="77953"/>
                      <a:pt x="454432" y="105198"/>
                      <a:pt x="464821" y="111170"/>
                    </a:cubicBezTo>
                    <a:cubicBezTo>
                      <a:pt x="475210" y="117142"/>
                      <a:pt x="478780" y="106738"/>
                      <a:pt x="486498" y="109078"/>
                    </a:cubicBezTo>
                    <a:cubicBezTo>
                      <a:pt x="494216" y="111418"/>
                      <a:pt x="503907" y="122245"/>
                      <a:pt x="511132" y="125209"/>
                    </a:cubicBezTo>
                    <a:cubicBezTo>
                      <a:pt x="518357" y="128173"/>
                      <a:pt x="523719" y="122925"/>
                      <a:pt x="529849" y="126862"/>
                    </a:cubicBezTo>
                    <a:cubicBezTo>
                      <a:pt x="535979" y="130799"/>
                      <a:pt x="544900" y="176898"/>
                      <a:pt x="551523" y="183349"/>
                    </a:cubicBezTo>
                    <a:cubicBezTo>
                      <a:pt x="558146" y="189800"/>
                      <a:pt x="558857" y="159249"/>
                      <a:pt x="569587" y="165567"/>
                    </a:cubicBezTo>
                    <a:cubicBezTo>
                      <a:pt x="580317" y="171885"/>
                      <a:pt x="591820" y="190226"/>
                      <a:pt x="597841" y="188831"/>
                    </a:cubicBezTo>
                    <a:cubicBezTo>
                      <a:pt x="603862" y="187436"/>
                      <a:pt x="602107" y="164837"/>
                      <a:pt x="605713" y="157198"/>
                    </a:cubicBezTo>
                    <a:cubicBezTo>
                      <a:pt x="609320" y="149560"/>
                      <a:pt x="624898" y="164444"/>
                      <a:pt x="628511" y="158691"/>
                    </a:cubicBezTo>
                    <a:cubicBezTo>
                      <a:pt x="632124" y="152938"/>
                      <a:pt x="626974" y="129725"/>
                      <a:pt x="627389" y="122677"/>
                    </a:cubicBezTo>
                    <a:cubicBezTo>
                      <a:pt x="627804" y="115629"/>
                      <a:pt x="638828" y="134881"/>
                      <a:pt x="641838" y="132092"/>
                    </a:cubicBezTo>
                    <a:cubicBezTo>
                      <a:pt x="644848" y="129303"/>
                      <a:pt x="641134" y="103573"/>
                      <a:pt x="641839" y="95479"/>
                    </a:cubicBezTo>
                    <a:cubicBezTo>
                      <a:pt x="642544" y="87386"/>
                      <a:pt x="642152" y="83880"/>
                      <a:pt x="646066" y="83531"/>
                    </a:cubicBezTo>
                    <a:cubicBezTo>
                      <a:pt x="649980" y="83182"/>
                      <a:pt x="656995" y="92093"/>
                      <a:pt x="665322" y="93387"/>
                    </a:cubicBezTo>
                    <a:cubicBezTo>
                      <a:pt x="673649" y="94681"/>
                      <a:pt x="679978" y="82991"/>
                      <a:pt x="688804" y="81880"/>
                    </a:cubicBezTo>
                    <a:cubicBezTo>
                      <a:pt x="697630" y="80769"/>
                      <a:pt x="712557" y="90556"/>
                      <a:pt x="718277" y="86720"/>
                    </a:cubicBezTo>
                    <a:cubicBezTo>
                      <a:pt x="723997" y="82884"/>
                      <a:pt x="737969" y="130109"/>
                      <a:pt x="741185" y="123723"/>
                    </a:cubicBezTo>
                    <a:cubicBezTo>
                      <a:pt x="744401" y="117337"/>
                      <a:pt x="716485" y="4720"/>
                      <a:pt x="719510" y="286"/>
                    </a:cubicBezTo>
                    <a:cubicBezTo>
                      <a:pt x="722535" y="-4148"/>
                      <a:pt x="740368" y="44463"/>
                      <a:pt x="748496" y="51088"/>
                    </a:cubicBezTo>
                    <a:cubicBezTo>
                      <a:pt x="756624" y="57713"/>
                      <a:pt x="758963" y="37173"/>
                      <a:pt x="768281" y="40038"/>
                    </a:cubicBezTo>
                    <a:cubicBezTo>
                      <a:pt x="777600" y="42903"/>
                      <a:pt x="800262" y="98714"/>
                      <a:pt x="808019" y="100709"/>
                    </a:cubicBezTo>
                    <a:cubicBezTo>
                      <a:pt x="815776" y="102704"/>
                      <a:pt x="798565" y="45208"/>
                      <a:pt x="802178" y="37362"/>
                    </a:cubicBezTo>
                    <a:cubicBezTo>
                      <a:pt x="805791" y="29517"/>
                      <a:pt x="825109" y="59641"/>
                      <a:pt x="829695" y="53636"/>
                    </a:cubicBezTo>
                    <a:cubicBezTo>
                      <a:pt x="834281" y="47631"/>
                      <a:pt x="834069" y="31704"/>
                      <a:pt x="838727" y="27484"/>
                    </a:cubicBezTo>
                    <a:cubicBezTo>
                      <a:pt x="843385" y="23264"/>
                      <a:pt x="881727" y="146699"/>
                      <a:pt x="888350" y="145479"/>
                    </a:cubicBezTo>
                    <a:cubicBezTo>
                      <a:pt x="894973" y="144259"/>
                      <a:pt x="881572" y="17354"/>
                      <a:pt x="891109" y="17023"/>
                    </a:cubicBezTo>
                    <a:lnTo>
                      <a:pt x="920287" y="15873"/>
                    </a:lnTo>
                  </a:path>
                </a:pathLst>
              </a:custGeom>
              <a:noFill/>
              <a:ln w="123825" cap="flat" cmpd="sng" algn="ctr">
                <a:solidFill>
                  <a:srgbClr val="C96E0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3" name="Freeform 52"/>
              <p:cNvSpPr/>
              <p:nvPr/>
            </p:nvSpPr>
            <p:spPr>
              <a:xfrm flipH="1">
                <a:off x="6931775" y="5089064"/>
                <a:ext cx="1260043" cy="813759"/>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897555 w 922321"/>
                  <a:gd name="connsiteY22" fmla="*/ 37659 h 350311"/>
                  <a:gd name="connsiteX23" fmla="*/ 922321 w 922321"/>
                  <a:gd name="connsiteY23" fmla="*/ 44877 h 350311"/>
                  <a:gd name="connsiteX0" fmla="*/ 0 w 922321"/>
                  <a:gd name="connsiteY0" fmla="*/ 221697 h 350366"/>
                  <a:gd name="connsiteX1" fmla="*/ 35627 w 922321"/>
                  <a:gd name="connsiteY1" fmla="*/ 201870 h 350366"/>
                  <a:gd name="connsiteX2" fmla="*/ 77373 w 922321"/>
                  <a:gd name="connsiteY2" fmla="*/ 259152 h 350366"/>
                  <a:gd name="connsiteX3" fmla="*/ 122964 w 922321"/>
                  <a:gd name="connsiteY3" fmla="*/ 247531 h 350366"/>
                  <a:gd name="connsiteX4" fmla="*/ 147980 w 922321"/>
                  <a:gd name="connsiteY4" fmla="*/ 350331 h 350366"/>
                  <a:gd name="connsiteX5" fmla="*/ 171878 w 922321"/>
                  <a:gd name="connsiteY5" fmla="*/ 323511 h 350366"/>
                  <a:gd name="connsiteX6" fmla="*/ 200102 w 922321"/>
                  <a:gd name="connsiteY6" fmla="*/ 285260 h 350366"/>
                  <a:gd name="connsiteX7" fmla="*/ 227106 w 922321"/>
                  <a:gd name="connsiteY7" fmla="*/ 138603 h 350366"/>
                  <a:gd name="connsiteX8" fmla="*/ 259920 w 922321"/>
                  <a:gd name="connsiteY8" fmla="*/ 233243 h 350366"/>
                  <a:gd name="connsiteX9" fmla="*/ 308838 w 922321"/>
                  <a:gd name="connsiteY9" fmla="*/ 245808 h 350366"/>
                  <a:gd name="connsiteX10" fmla="*/ 336985 w 922321"/>
                  <a:gd name="connsiteY10" fmla="*/ 171293 h 350366"/>
                  <a:gd name="connsiteX11" fmla="*/ 401449 w 922321"/>
                  <a:gd name="connsiteY11" fmla="*/ 169720 h 350366"/>
                  <a:gd name="connsiteX12" fmla="*/ 429283 w 922321"/>
                  <a:gd name="connsiteY12" fmla="*/ 99422 h 350366"/>
                  <a:gd name="connsiteX13" fmla="*/ 464140 w 922321"/>
                  <a:gd name="connsiteY13" fmla="*/ 22432 h 350366"/>
                  <a:gd name="connsiteX14" fmla="*/ 513166 w 922321"/>
                  <a:gd name="connsiteY14" fmla="*/ 154268 h 350366"/>
                  <a:gd name="connsiteX15" fmla="*/ 585852 w 922321"/>
                  <a:gd name="connsiteY15" fmla="*/ 270729 h 350366"/>
                  <a:gd name="connsiteX16" fmla="*/ 619694 w 922321"/>
                  <a:gd name="connsiteY16" fmla="*/ 179122 h 350366"/>
                  <a:gd name="connsiteX17" fmla="*/ 662336 w 922321"/>
                  <a:gd name="connsiteY17" fmla="*/ 115642 h 350366"/>
                  <a:gd name="connsiteX18" fmla="*/ 710142 w 922321"/>
                  <a:gd name="connsiteY18" fmla="*/ 56270 h 350366"/>
                  <a:gd name="connsiteX19" fmla="*/ 734260 w 922321"/>
                  <a:gd name="connsiteY19" fmla="*/ 543 h 350366"/>
                  <a:gd name="connsiteX20" fmla="*/ 815719 w 922321"/>
                  <a:gd name="connsiteY20" fmla="*/ 68073 h 350366"/>
                  <a:gd name="connsiteX21" fmla="*/ 837733 w 922321"/>
                  <a:gd name="connsiteY21" fmla="*/ 48872 h 350366"/>
                  <a:gd name="connsiteX22" fmla="*/ 858994 w 922321"/>
                  <a:gd name="connsiteY22" fmla="*/ 33183 h 350366"/>
                  <a:gd name="connsiteX23" fmla="*/ 897555 w 922321"/>
                  <a:gd name="connsiteY23" fmla="*/ 37714 h 350366"/>
                  <a:gd name="connsiteX24" fmla="*/ 922321 w 922321"/>
                  <a:gd name="connsiteY24" fmla="*/ 44932 h 350366"/>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710142 w 922321"/>
                  <a:gd name="connsiteY18" fmla="*/ 56001 h 350097"/>
                  <a:gd name="connsiteX19" fmla="*/ 734260 w 922321"/>
                  <a:gd name="connsiteY19" fmla="*/ 274 h 350097"/>
                  <a:gd name="connsiteX20" fmla="*/ 780212 w 922321"/>
                  <a:gd name="connsiteY20" fmla="*/ 36050 h 350097"/>
                  <a:gd name="connsiteX21" fmla="*/ 815719 w 922321"/>
                  <a:gd name="connsiteY21" fmla="*/ 67804 h 350097"/>
                  <a:gd name="connsiteX22" fmla="*/ 837733 w 922321"/>
                  <a:gd name="connsiteY22" fmla="*/ 48603 h 350097"/>
                  <a:gd name="connsiteX23" fmla="*/ 858994 w 922321"/>
                  <a:gd name="connsiteY23" fmla="*/ 32914 h 350097"/>
                  <a:gd name="connsiteX24" fmla="*/ 897555 w 922321"/>
                  <a:gd name="connsiteY24" fmla="*/ 37445 h 350097"/>
                  <a:gd name="connsiteX25" fmla="*/ 922321 w 922321"/>
                  <a:gd name="connsiteY25"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710142 w 922321"/>
                  <a:gd name="connsiteY18" fmla="*/ 56001 h 350097"/>
                  <a:gd name="connsiteX19" fmla="*/ 720390 w 922321"/>
                  <a:gd name="connsiteY19" fmla="*/ 29076 h 350097"/>
                  <a:gd name="connsiteX20" fmla="*/ 734260 w 922321"/>
                  <a:gd name="connsiteY20" fmla="*/ 274 h 350097"/>
                  <a:gd name="connsiteX21" fmla="*/ 780212 w 922321"/>
                  <a:gd name="connsiteY21" fmla="*/ 36050 h 350097"/>
                  <a:gd name="connsiteX22" fmla="*/ 815719 w 922321"/>
                  <a:gd name="connsiteY22" fmla="*/ 67804 h 350097"/>
                  <a:gd name="connsiteX23" fmla="*/ 837733 w 922321"/>
                  <a:gd name="connsiteY23" fmla="*/ 48603 h 350097"/>
                  <a:gd name="connsiteX24" fmla="*/ 858994 w 922321"/>
                  <a:gd name="connsiteY24" fmla="*/ 32914 h 350097"/>
                  <a:gd name="connsiteX25" fmla="*/ 897555 w 922321"/>
                  <a:gd name="connsiteY25" fmla="*/ 37445 h 350097"/>
                  <a:gd name="connsiteX26" fmla="*/ 922321 w 922321"/>
                  <a:gd name="connsiteY26"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697382 w 922321"/>
                  <a:gd name="connsiteY18" fmla="*/ 82078 h 350097"/>
                  <a:gd name="connsiteX19" fmla="*/ 710142 w 922321"/>
                  <a:gd name="connsiteY19" fmla="*/ 56001 h 350097"/>
                  <a:gd name="connsiteX20" fmla="*/ 720390 w 922321"/>
                  <a:gd name="connsiteY20" fmla="*/ 29076 h 350097"/>
                  <a:gd name="connsiteX21" fmla="*/ 734260 w 922321"/>
                  <a:gd name="connsiteY21" fmla="*/ 274 h 350097"/>
                  <a:gd name="connsiteX22" fmla="*/ 780212 w 922321"/>
                  <a:gd name="connsiteY22" fmla="*/ 36050 h 350097"/>
                  <a:gd name="connsiteX23" fmla="*/ 815719 w 922321"/>
                  <a:gd name="connsiteY23" fmla="*/ 67804 h 350097"/>
                  <a:gd name="connsiteX24" fmla="*/ 837733 w 922321"/>
                  <a:gd name="connsiteY24" fmla="*/ 48603 h 350097"/>
                  <a:gd name="connsiteX25" fmla="*/ 858994 w 922321"/>
                  <a:gd name="connsiteY25" fmla="*/ 32914 h 350097"/>
                  <a:gd name="connsiteX26" fmla="*/ 897555 w 922321"/>
                  <a:gd name="connsiteY26" fmla="*/ 37445 h 350097"/>
                  <a:gd name="connsiteX27" fmla="*/ 922321 w 922321"/>
                  <a:gd name="connsiteY27"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39861 w 922321"/>
                  <a:gd name="connsiteY17" fmla="*/ 139263 h 350097"/>
                  <a:gd name="connsiteX18" fmla="*/ 662336 w 922321"/>
                  <a:gd name="connsiteY18" fmla="*/ 115373 h 350097"/>
                  <a:gd name="connsiteX19" fmla="*/ 697382 w 922321"/>
                  <a:gd name="connsiteY19" fmla="*/ 82078 h 350097"/>
                  <a:gd name="connsiteX20" fmla="*/ 710142 w 922321"/>
                  <a:gd name="connsiteY20" fmla="*/ 56001 h 350097"/>
                  <a:gd name="connsiteX21" fmla="*/ 720390 w 922321"/>
                  <a:gd name="connsiteY21" fmla="*/ 29076 h 350097"/>
                  <a:gd name="connsiteX22" fmla="*/ 734260 w 922321"/>
                  <a:gd name="connsiteY22" fmla="*/ 274 h 350097"/>
                  <a:gd name="connsiteX23" fmla="*/ 780212 w 922321"/>
                  <a:gd name="connsiteY23" fmla="*/ 36050 h 350097"/>
                  <a:gd name="connsiteX24" fmla="*/ 815719 w 922321"/>
                  <a:gd name="connsiteY24" fmla="*/ 67804 h 350097"/>
                  <a:gd name="connsiteX25" fmla="*/ 837733 w 922321"/>
                  <a:gd name="connsiteY25" fmla="*/ 48603 h 350097"/>
                  <a:gd name="connsiteX26" fmla="*/ 858994 w 922321"/>
                  <a:gd name="connsiteY26" fmla="*/ 32914 h 350097"/>
                  <a:gd name="connsiteX27" fmla="*/ 897555 w 922321"/>
                  <a:gd name="connsiteY27" fmla="*/ 37445 h 350097"/>
                  <a:gd name="connsiteX28" fmla="*/ 922321 w 922321"/>
                  <a:gd name="connsiteY28"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6853 w 922321"/>
                  <a:gd name="connsiteY16" fmla="*/ 202028 h 350097"/>
                  <a:gd name="connsiteX17" fmla="*/ 619694 w 922321"/>
                  <a:gd name="connsiteY17" fmla="*/ 178853 h 350097"/>
                  <a:gd name="connsiteX18" fmla="*/ 639861 w 922321"/>
                  <a:gd name="connsiteY18" fmla="*/ 139263 h 350097"/>
                  <a:gd name="connsiteX19" fmla="*/ 662336 w 922321"/>
                  <a:gd name="connsiteY19" fmla="*/ 115373 h 350097"/>
                  <a:gd name="connsiteX20" fmla="*/ 697382 w 922321"/>
                  <a:gd name="connsiteY20" fmla="*/ 82078 h 350097"/>
                  <a:gd name="connsiteX21" fmla="*/ 710142 w 922321"/>
                  <a:gd name="connsiteY21" fmla="*/ 56001 h 350097"/>
                  <a:gd name="connsiteX22" fmla="*/ 720390 w 922321"/>
                  <a:gd name="connsiteY22" fmla="*/ 29076 h 350097"/>
                  <a:gd name="connsiteX23" fmla="*/ 734260 w 922321"/>
                  <a:gd name="connsiteY23" fmla="*/ 274 h 350097"/>
                  <a:gd name="connsiteX24" fmla="*/ 780212 w 922321"/>
                  <a:gd name="connsiteY24" fmla="*/ 36050 h 350097"/>
                  <a:gd name="connsiteX25" fmla="*/ 815719 w 922321"/>
                  <a:gd name="connsiteY25" fmla="*/ 67804 h 350097"/>
                  <a:gd name="connsiteX26" fmla="*/ 837733 w 922321"/>
                  <a:gd name="connsiteY26" fmla="*/ 48603 h 350097"/>
                  <a:gd name="connsiteX27" fmla="*/ 858994 w 922321"/>
                  <a:gd name="connsiteY27" fmla="*/ 32914 h 350097"/>
                  <a:gd name="connsiteX28" fmla="*/ 897555 w 922321"/>
                  <a:gd name="connsiteY28" fmla="*/ 37445 h 350097"/>
                  <a:gd name="connsiteX29" fmla="*/ 922321 w 922321"/>
                  <a:gd name="connsiteY29"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09950 w 922321"/>
                  <a:gd name="connsiteY16" fmla="*/ 243871 h 350097"/>
                  <a:gd name="connsiteX17" fmla="*/ 616853 w 922321"/>
                  <a:gd name="connsiteY17" fmla="*/ 202028 h 350097"/>
                  <a:gd name="connsiteX18" fmla="*/ 619694 w 922321"/>
                  <a:gd name="connsiteY18" fmla="*/ 178853 h 350097"/>
                  <a:gd name="connsiteX19" fmla="*/ 639861 w 922321"/>
                  <a:gd name="connsiteY19" fmla="*/ 139263 h 350097"/>
                  <a:gd name="connsiteX20" fmla="*/ 662336 w 922321"/>
                  <a:gd name="connsiteY20" fmla="*/ 115373 h 350097"/>
                  <a:gd name="connsiteX21" fmla="*/ 697382 w 922321"/>
                  <a:gd name="connsiteY21" fmla="*/ 82078 h 350097"/>
                  <a:gd name="connsiteX22" fmla="*/ 710142 w 922321"/>
                  <a:gd name="connsiteY22" fmla="*/ 56001 h 350097"/>
                  <a:gd name="connsiteX23" fmla="*/ 720390 w 922321"/>
                  <a:gd name="connsiteY23" fmla="*/ 29076 h 350097"/>
                  <a:gd name="connsiteX24" fmla="*/ 734260 w 922321"/>
                  <a:gd name="connsiteY24" fmla="*/ 274 h 350097"/>
                  <a:gd name="connsiteX25" fmla="*/ 780212 w 922321"/>
                  <a:gd name="connsiteY25" fmla="*/ 36050 h 350097"/>
                  <a:gd name="connsiteX26" fmla="*/ 815719 w 922321"/>
                  <a:gd name="connsiteY26" fmla="*/ 67804 h 350097"/>
                  <a:gd name="connsiteX27" fmla="*/ 837733 w 922321"/>
                  <a:gd name="connsiteY27" fmla="*/ 48603 h 350097"/>
                  <a:gd name="connsiteX28" fmla="*/ 858994 w 922321"/>
                  <a:gd name="connsiteY28" fmla="*/ 32914 h 350097"/>
                  <a:gd name="connsiteX29" fmla="*/ 897555 w 922321"/>
                  <a:gd name="connsiteY29" fmla="*/ 37445 h 350097"/>
                  <a:gd name="connsiteX30" fmla="*/ 922321 w 922321"/>
                  <a:gd name="connsiteY30"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66235 w 922321"/>
                  <a:gd name="connsiteY15" fmla="*/ 238292 h 350097"/>
                  <a:gd name="connsiteX16" fmla="*/ 585852 w 922321"/>
                  <a:gd name="connsiteY16" fmla="*/ 270460 h 350097"/>
                  <a:gd name="connsiteX17" fmla="*/ 609950 w 922321"/>
                  <a:gd name="connsiteY17" fmla="*/ 243871 h 350097"/>
                  <a:gd name="connsiteX18" fmla="*/ 616853 w 922321"/>
                  <a:gd name="connsiteY18" fmla="*/ 202028 h 350097"/>
                  <a:gd name="connsiteX19" fmla="*/ 619694 w 922321"/>
                  <a:gd name="connsiteY19" fmla="*/ 178853 h 350097"/>
                  <a:gd name="connsiteX20" fmla="*/ 639861 w 922321"/>
                  <a:gd name="connsiteY20" fmla="*/ 139263 h 350097"/>
                  <a:gd name="connsiteX21" fmla="*/ 662336 w 922321"/>
                  <a:gd name="connsiteY21" fmla="*/ 115373 h 350097"/>
                  <a:gd name="connsiteX22" fmla="*/ 697382 w 922321"/>
                  <a:gd name="connsiteY22" fmla="*/ 82078 h 350097"/>
                  <a:gd name="connsiteX23" fmla="*/ 710142 w 922321"/>
                  <a:gd name="connsiteY23" fmla="*/ 56001 h 350097"/>
                  <a:gd name="connsiteX24" fmla="*/ 720390 w 922321"/>
                  <a:gd name="connsiteY24" fmla="*/ 29076 h 350097"/>
                  <a:gd name="connsiteX25" fmla="*/ 734260 w 922321"/>
                  <a:gd name="connsiteY25" fmla="*/ 274 h 350097"/>
                  <a:gd name="connsiteX26" fmla="*/ 780212 w 922321"/>
                  <a:gd name="connsiteY26" fmla="*/ 36050 h 350097"/>
                  <a:gd name="connsiteX27" fmla="*/ 815719 w 922321"/>
                  <a:gd name="connsiteY27" fmla="*/ 67804 h 350097"/>
                  <a:gd name="connsiteX28" fmla="*/ 837733 w 922321"/>
                  <a:gd name="connsiteY28" fmla="*/ 48603 h 350097"/>
                  <a:gd name="connsiteX29" fmla="*/ 858994 w 922321"/>
                  <a:gd name="connsiteY29" fmla="*/ 32914 h 350097"/>
                  <a:gd name="connsiteX30" fmla="*/ 897555 w 922321"/>
                  <a:gd name="connsiteY30" fmla="*/ 37445 h 350097"/>
                  <a:gd name="connsiteX31" fmla="*/ 922321 w 922321"/>
                  <a:gd name="connsiteY31"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45527 w 922321"/>
                  <a:gd name="connsiteY15" fmla="*/ 199238 h 350097"/>
                  <a:gd name="connsiteX16" fmla="*/ 566235 w 922321"/>
                  <a:gd name="connsiteY16" fmla="*/ 238292 h 350097"/>
                  <a:gd name="connsiteX17" fmla="*/ 585852 w 922321"/>
                  <a:gd name="connsiteY17" fmla="*/ 270460 h 350097"/>
                  <a:gd name="connsiteX18" fmla="*/ 609950 w 922321"/>
                  <a:gd name="connsiteY18" fmla="*/ 243871 h 350097"/>
                  <a:gd name="connsiteX19" fmla="*/ 616853 w 922321"/>
                  <a:gd name="connsiteY19" fmla="*/ 202028 h 350097"/>
                  <a:gd name="connsiteX20" fmla="*/ 619694 w 922321"/>
                  <a:gd name="connsiteY20" fmla="*/ 178853 h 350097"/>
                  <a:gd name="connsiteX21" fmla="*/ 639861 w 922321"/>
                  <a:gd name="connsiteY21" fmla="*/ 139263 h 350097"/>
                  <a:gd name="connsiteX22" fmla="*/ 662336 w 922321"/>
                  <a:gd name="connsiteY22" fmla="*/ 115373 h 350097"/>
                  <a:gd name="connsiteX23" fmla="*/ 697382 w 922321"/>
                  <a:gd name="connsiteY23" fmla="*/ 82078 h 350097"/>
                  <a:gd name="connsiteX24" fmla="*/ 710142 w 922321"/>
                  <a:gd name="connsiteY24" fmla="*/ 56001 h 350097"/>
                  <a:gd name="connsiteX25" fmla="*/ 720390 w 922321"/>
                  <a:gd name="connsiteY25" fmla="*/ 29076 h 350097"/>
                  <a:gd name="connsiteX26" fmla="*/ 734260 w 922321"/>
                  <a:gd name="connsiteY26" fmla="*/ 274 h 350097"/>
                  <a:gd name="connsiteX27" fmla="*/ 780212 w 922321"/>
                  <a:gd name="connsiteY27" fmla="*/ 36050 h 350097"/>
                  <a:gd name="connsiteX28" fmla="*/ 815719 w 922321"/>
                  <a:gd name="connsiteY28" fmla="*/ 67804 h 350097"/>
                  <a:gd name="connsiteX29" fmla="*/ 837733 w 922321"/>
                  <a:gd name="connsiteY29" fmla="*/ 48603 h 350097"/>
                  <a:gd name="connsiteX30" fmla="*/ 858994 w 922321"/>
                  <a:gd name="connsiteY30" fmla="*/ 32914 h 350097"/>
                  <a:gd name="connsiteX31" fmla="*/ 897555 w 922321"/>
                  <a:gd name="connsiteY31" fmla="*/ 37445 h 350097"/>
                  <a:gd name="connsiteX32" fmla="*/ 922321 w 922321"/>
                  <a:gd name="connsiteY32"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06413 w 922321"/>
                  <a:gd name="connsiteY14" fmla="*/ 115552 h 350097"/>
                  <a:gd name="connsiteX15" fmla="*/ 513166 w 922321"/>
                  <a:gd name="connsiteY15" fmla="*/ 153999 h 350097"/>
                  <a:gd name="connsiteX16" fmla="*/ 545527 w 922321"/>
                  <a:gd name="connsiteY16" fmla="*/ 199238 h 350097"/>
                  <a:gd name="connsiteX17" fmla="*/ 566235 w 922321"/>
                  <a:gd name="connsiteY17" fmla="*/ 238292 h 350097"/>
                  <a:gd name="connsiteX18" fmla="*/ 585852 w 922321"/>
                  <a:gd name="connsiteY18" fmla="*/ 270460 h 350097"/>
                  <a:gd name="connsiteX19" fmla="*/ 609950 w 922321"/>
                  <a:gd name="connsiteY19" fmla="*/ 243871 h 350097"/>
                  <a:gd name="connsiteX20" fmla="*/ 616853 w 922321"/>
                  <a:gd name="connsiteY20" fmla="*/ 202028 h 350097"/>
                  <a:gd name="connsiteX21" fmla="*/ 619694 w 922321"/>
                  <a:gd name="connsiteY21" fmla="*/ 178853 h 350097"/>
                  <a:gd name="connsiteX22" fmla="*/ 639861 w 922321"/>
                  <a:gd name="connsiteY22" fmla="*/ 139263 h 350097"/>
                  <a:gd name="connsiteX23" fmla="*/ 662336 w 922321"/>
                  <a:gd name="connsiteY23" fmla="*/ 115373 h 350097"/>
                  <a:gd name="connsiteX24" fmla="*/ 697382 w 922321"/>
                  <a:gd name="connsiteY24" fmla="*/ 82078 h 350097"/>
                  <a:gd name="connsiteX25" fmla="*/ 710142 w 922321"/>
                  <a:gd name="connsiteY25" fmla="*/ 56001 h 350097"/>
                  <a:gd name="connsiteX26" fmla="*/ 720390 w 922321"/>
                  <a:gd name="connsiteY26" fmla="*/ 29076 h 350097"/>
                  <a:gd name="connsiteX27" fmla="*/ 734260 w 922321"/>
                  <a:gd name="connsiteY27" fmla="*/ 274 h 350097"/>
                  <a:gd name="connsiteX28" fmla="*/ 780212 w 922321"/>
                  <a:gd name="connsiteY28" fmla="*/ 36050 h 350097"/>
                  <a:gd name="connsiteX29" fmla="*/ 815719 w 922321"/>
                  <a:gd name="connsiteY29" fmla="*/ 67804 h 350097"/>
                  <a:gd name="connsiteX30" fmla="*/ 837733 w 922321"/>
                  <a:gd name="connsiteY30" fmla="*/ 48603 h 350097"/>
                  <a:gd name="connsiteX31" fmla="*/ 858994 w 922321"/>
                  <a:gd name="connsiteY31" fmla="*/ 32914 h 350097"/>
                  <a:gd name="connsiteX32" fmla="*/ 897555 w 922321"/>
                  <a:gd name="connsiteY32" fmla="*/ 37445 h 350097"/>
                  <a:gd name="connsiteX33" fmla="*/ 922321 w 922321"/>
                  <a:gd name="connsiteY33"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494909 w 922321"/>
                  <a:gd name="connsiteY14" fmla="*/ 77893 h 350097"/>
                  <a:gd name="connsiteX15" fmla="*/ 506413 w 922321"/>
                  <a:gd name="connsiteY15" fmla="*/ 115552 h 350097"/>
                  <a:gd name="connsiteX16" fmla="*/ 513166 w 922321"/>
                  <a:gd name="connsiteY16" fmla="*/ 153999 h 350097"/>
                  <a:gd name="connsiteX17" fmla="*/ 545527 w 922321"/>
                  <a:gd name="connsiteY17" fmla="*/ 199238 h 350097"/>
                  <a:gd name="connsiteX18" fmla="*/ 566235 w 922321"/>
                  <a:gd name="connsiteY18" fmla="*/ 238292 h 350097"/>
                  <a:gd name="connsiteX19" fmla="*/ 585852 w 922321"/>
                  <a:gd name="connsiteY19" fmla="*/ 270460 h 350097"/>
                  <a:gd name="connsiteX20" fmla="*/ 609950 w 922321"/>
                  <a:gd name="connsiteY20" fmla="*/ 243871 h 350097"/>
                  <a:gd name="connsiteX21" fmla="*/ 616853 w 922321"/>
                  <a:gd name="connsiteY21" fmla="*/ 202028 h 350097"/>
                  <a:gd name="connsiteX22" fmla="*/ 619694 w 922321"/>
                  <a:gd name="connsiteY22" fmla="*/ 178853 h 350097"/>
                  <a:gd name="connsiteX23" fmla="*/ 639861 w 922321"/>
                  <a:gd name="connsiteY23" fmla="*/ 139263 h 350097"/>
                  <a:gd name="connsiteX24" fmla="*/ 662336 w 922321"/>
                  <a:gd name="connsiteY24" fmla="*/ 115373 h 350097"/>
                  <a:gd name="connsiteX25" fmla="*/ 697382 w 922321"/>
                  <a:gd name="connsiteY25" fmla="*/ 82078 h 350097"/>
                  <a:gd name="connsiteX26" fmla="*/ 710142 w 922321"/>
                  <a:gd name="connsiteY26" fmla="*/ 56001 h 350097"/>
                  <a:gd name="connsiteX27" fmla="*/ 720390 w 922321"/>
                  <a:gd name="connsiteY27" fmla="*/ 29076 h 350097"/>
                  <a:gd name="connsiteX28" fmla="*/ 734260 w 922321"/>
                  <a:gd name="connsiteY28" fmla="*/ 274 h 350097"/>
                  <a:gd name="connsiteX29" fmla="*/ 780212 w 922321"/>
                  <a:gd name="connsiteY29" fmla="*/ 36050 h 350097"/>
                  <a:gd name="connsiteX30" fmla="*/ 815719 w 922321"/>
                  <a:gd name="connsiteY30" fmla="*/ 67804 h 350097"/>
                  <a:gd name="connsiteX31" fmla="*/ 837733 w 922321"/>
                  <a:gd name="connsiteY31" fmla="*/ 48603 h 350097"/>
                  <a:gd name="connsiteX32" fmla="*/ 858994 w 922321"/>
                  <a:gd name="connsiteY32" fmla="*/ 32914 h 350097"/>
                  <a:gd name="connsiteX33" fmla="*/ 897555 w 922321"/>
                  <a:gd name="connsiteY33" fmla="*/ 37445 h 350097"/>
                  <a:gd name="connsiteX34" fmla="*/ 922321 w 922321"/>
                  <a:gd name="connsiteY34"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478803 w 922321"/>
                  <a:gd name="connsiteY14" fmla="*/ 41629 h 350097"/>
                  <a:gd name="connsiteX15" fmla="*/ 494909 w 922321"/>
                  <a:gd name="connsiteY15" fmla="*/ 77893 h 350097"/>
                  <a:gd name="connsiteX16" fmla="*/ 506413 w 922321"/>
                  <a:gd name="connsiteY16" fmla="*/ 115552 h 350097"/>
                  <a:gd name="connsiteX17" fmla="*/ 513166 w 922321"/>
                  <a:gd name="connsiteY17" fmla="*/ 153999 h 350097"/>
                  <a:gd name="connsiteX18" fmla="*/ 545527 w 922321"/>
                  <a:gd name="connsiteY18" fmla="*/ 199238 h 350097"/>
                  <a:gd name="connsiteX19" fmla="*/ 566235 w 922321"/>
                  <a:gd name="connsiteY19" fmla="*/ 238292 h 350097"/>
                  <a:gd name="connsiteX20" fmla="*/ 585852 w 922321"/>
                  <a:gd name="connsiteY20" fmla="*/ 270460 h 350097"/>
                  <a:gd name="connsiteX21" fmla="*/ 609950 w 922321"/>
                  <a:gd name="connsiteY21" fmla="*/ 243871 h 350097"/>
                  <a:gd name="connsiteX22" fmla="*/ 616853 w 922321"/>
                  <a:gd name="connsiteY22" fmla="*/ 202028 h 350097"/>
                  <a:gd name="connsiteX23" fmla="*/ 619694 w 922321"/>
                  <a:gd name="connsiteY23" fmla="*/ 178853 h 350097"/>
                  <a:gd name="connsiteX24" fmla="*/ 639861 w 922321"/>
                  <a:gd name="connsiteY24" fmla="*/ 139263 h 350097"/>
                  <a:gd name="connsiteX25" fmla="*/ 662336 w 922321"/>
                  <a:gd name="connsiteY25" fmla="*/ 115373 h 350097"/>
                  <a:gd name="connsiteX26" fmla="*/ 697382 w 922321"/>
                  <a:gd name="connsiteY26" fmla="*/ 82078 h 350097"/>
                  <a:gd name="connsiteX27" fmla="*/ 710142 w 922321"/>
                  <a:gd name="connsiteY27" fmla="*/ 56001 h 350097"/>
                  <a:gd name="connsiteX28" fmla="*/ 720390 w 922321"/>
                  <a:gd name="connsiteY28" fmla="*/ 29076 h 350097"/>
                  <a:gd name="connsiteX29" fmla="*/ 734260 w 922321"/>
                  <a:gd name="connsiteY29" fmla="*/ 274 h 350097"/>
                  <a:gd name="connsiteX30" fmla="*/ 780212 w 922321"/>
                  <a:gd name="connsiteY30" fmla="*/ 36050 h 350097"/>
                  <a:gd name="connsiteX31" fmla="*/ 815719 w 922321"/>
                  <a:gd name="connsiteY31" fmla="*/ 67804 h 350097"/>
                  <a:gd name="connsiteX32" fmla="*/ 837733 w 922321"/>
                  <a:gd name="connsiteY32" fmla="*/ 48603 h 350097"/>
                  <a:gd name="connsiteX33" fmla="*/ 858994 w 922321"/>
                  <a:gd name="connsiteY33" fmla="*/ 32914 h 350097"/>
                  <a:gd name="connsiteX34" fmla="*/ 897555 w 922321"/>
                  <a:gd name="connsiteY34" fmla="*/ 37445 h 350097"/>
                  <a:gd name="connsiteX35" fmla="*/ 922321 w 922321"/>
                  <a:gd name="connsiteY35"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51193 w 922321"/>
                  <a:gd name="connsiteY13" fmla="*/ 63946 h 350097"/>
                  <a:gd name="connsiteX14" fmla="*/ 464140 w 922321"/>
                  <a:gd name="connsiteY14" fmla="*/ 22163 h 350097"/>
                  <a:gd name="connsiteX15" fmla="*/ 478803 w 922321"/>
                  <a:gd name="connsiteY15" fmla="*/ 41629 h 350097"/>
                  <a:gd name="connsiteX16" fmla="*/ 494909 w 922321"/>
                  <a:gd name="connsiteY16" fmla="*/ 77893 h 350097"/>
                  <a:gd name="connsiteX17" fmla="*/ 506413 w 922321"/>
                  <a:gd name="connsiteY17" fmla="*/ 115552 h 350097"/>
                  <a:gd name="connsiteX18" fmla="*/ 513166 w 922321"/>
                  <a:gd name="connsiteY18" fmla="*/ 153999 h 350097"/>
                  <a:gd name="connsiteX19" fmla="*/ 545527 w 922321"/>
                  <a:gd name="connsiteY19" fmla="*/ 199238 h 350097"/>
                  <a:gd name="connsiteX20" fmla="*/ 566235 w 922321"/>
                  <a:gd name="connsiteY20" fmla="*/ 238292 h 350097"/>
                  <a:gd name="connsiteX21" fmla="*/ 585852 w 922321"/>
                  <a:gd name="connsiteY21" fmla="*/ 270460 h 350097"/>
                  <a:gd name="connsiteX22" fmla="*/ 609950 w 922321"/>
                  <a:gd name="connsiteY22" fmla="*/ 243871 h 350097"/>
                  <a:gd name="connsiteX23" fmla="*/ 616853 w 922321"/>
                  <a:gd name="connsiteY23" fmla="*/ 202028 h 350097"/>
                  <a:gd name="connsiteX24" fmla="*/ 619694 w 922321"/>
                  <a:gd name="connsiteY24" fmla="*/ 178853 h 350097"/>
                  <a:gd name="connsiteX25" fmla="*/ 639861 w 922321"/>
                  <a:gd name="connsiteY25" fmla="*/ 139263 h 350097"/>
                  <a:gd name="connsiteX26" fmla="*/ 662336 w 922321"/>
                  <a:gd name="connsiteY26" fmla="*/ 115373 h 350097"/>
                  <a:gd name="connsiteX27" fmla="*/ 697382 w 922321"/>
                  <a:gd name="connsiteY27" fmla="*/ 82078 h 350097"/>
                  <a:gd name="connsiteX28" fmla="*/ 710142 w 922321"/>
                  <a:gd name="connsiteY28" fmla="*/ 56001 h 350097"/>
                  <a:gd name="connsiteX29" fmla="*/ 720390 w 922321"/>
                  <a:gd name="connsiteY29" fmla="*/ 29076 h 350097"/>
                  <a:gd name="connsiteX30" fmla="*/ 734260 w 922321"/>
                  <a:gd name="connsiteY30" fmla="*/ 274 h 350097"/>
                  <a:gd name="connsiteX31" fmla="*/ 780212 w 922321"/>
                  <a:gd name="connsiteY31" fmla="*/ 36050 h 350097"/>
                  <a:gd name="connsiteX32" fmla="*/ 815719 w 922321"/>
                  <a:gd name="connsiteY32" fmla="*/ 67804 h 350097"/>
                  <a:gd name="connsiteX33" fmla="*/ 837733 w 922321"/>
                  <a:gd name="connsiteY33" fmla="*/ 48603 h 350097"/>
                  <a:gd name="connsiteX34" fmla="*/ 858994 w 922321"/>
                  <a:gd name="connsiteY34" fmla="*/ 32914 h 350097"/>
                  <a:gd name="connsiteX35" fmla="*/ 897555 w 922321"/>
                  <a:gd name="connsiteY35" fmla="*/ 37445 h 350097"/>
                  <a:gd name="connsiteX36" fmla="*/ 922321 w 922321"/>
                  <a:gd name="connsiteY36"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1282 w 922321"/>
                  <a:gd name="connsiteY12" fmla="*/ 133684 h 350097"/>
                  <a:gd name="connsiteX13" fmla="*/ 429283 w 922321"/>
                  <a:gd name="connsiteY13" fmla="*/ 99153 h 350097"/>
                  <a:gd name="connsiteX14" fmla="*/ 451193 w 922321"/>
                  <a:gd name="connsiteY14" fmla="*/ 63946 h 350097"/>
                  <a:gd name="connsiteX15" fmla="*/ 464140 w 922321"/>
                  <a:gd name="connsiteY15" fmla="*/ 22163 h 350097"/>
                  <a:gd name="connsiteX16" fmla="*/ 478803 w 922321"/>
                  <a:gd name="connsiteY16" fmla="*/ 41629 h 350097"/>
                  <a:gd name="connsiteX17" fmla="*/ 494909 w 922321"/>
                  <a:gd name="connsiteY17" fmla="*/ 77893 h 350097"/>
                  <a:gd name="connsiteX18" fmla="*/ 506413 w 922321"/>
                  <a:gd name="connsiteY18" fmla="*/ 115552 h 350097"/>
                  <a:gd name="connsiteX19" fmla="*/ 513166 w 922321"/>
                  <a:gd name="connsiteY19" fmla="*/ 153999 h 350097"/>
                  <a:gd name="connsiteX20" fmla="*/ 545527 w 922321"/>
                  <a:gd name="connsiteY20" fmla="*/ 199238 h 350097"/>
                  <a:gd name="connsiteX21" fmla="*/ 566235 w 922321"/>
                  <a:gd name="connsiteY21" fmla="*/ 238292 h 350097"/>
                  <a:gd name="connsiteX22" fmla="*/ 585852 w 922321"/>
                  <a:gd name="connsiteY22" fmla="*/ 270460 h 350097"/>
                  <a:gd name="connsiteX23" fmla="*/ 609950 w 922321"/>
                  <a:gd name="connsiteY23" fmla="*/ 243871 h 350097"/>
                  <a:gd name="connsiteX24" fmla="*/ 616853 w 922321"/>
                  <a:gd name="connsiteY24" fmla="*/ 202028 h 350097"/>
                  <a:gd name="connsiteX25" fmla="*/ 619694 w 922321"/>
                  <a:gd name="connsiteY25" fmla="*/ 178853 h 350097"/>
                  <a:gd name="connsiteX26" fmla="*/ 639861 w 922321"/>
                  <a:gd name="connsiteY26" fmla="*/ 139263 h 350097"/>
                  <a:gd name="connsiteX27" fmla="*/ 662336 w 922321"/>
                  <a:gd name="connsiteY27" fmla="*/ 115373 h 350097"/>
                  <a:gd name="connsiteX28" fmla="*/ 697382 w 922321"/>
                  <a:gd name="connsiteY28" fmla="*/ 82078 h 350097"/>
                  <a:gd name="connsiteX29" fmla="*/ 710142 w 922321"/>
                  <a:gd name="connsiteY29" fmla="*/ 56001 h 350097"/>
                  <a:gd name="connsiteX30" fmla="*/ 720390 w 922321"/>
                  <a:gd name="connsiteY30" fmla="*/ 29076 h 350097"/>
                  <a:gd name="connsiteX31" fmla="*/ 734260 w 922321"/>
                  <a:gd name="connsiteY31" fmla="*/ 274 h 350097"/>
                  <a:gd name="connsiteX32" fmla="*/ 780212 w 922321"/>
                  <a:gd name="connsiteY32" fmla="*/ 36050 h 350097"/>
                  <a:gd name="connsiteX33" fmla="*/ 815719 w 922321"/>
                  <a:gd name="connsiteY33" fmla="*/ 67804 h 350097"/>
                  <a:gd name="connsiteX34" fmla="*/ 837733 w 922321"/>
                  <a:gd name="connsiteY34" fmla="*/ 48603 h 350097"/>
                  <a:gd name="connsiteX35" fmla="*/ 858994 w 922321"/>
                  <a:gd name="connsiteY35" fmla="*/ 32914 h 350097"/>
                  <a:gd name="connsiteX36" fmla="*/ 897555 w 922321"/>
                  <a:gd name="connsiteY36" fmla="*/ 37445 h 350097"/>
                  <a:gd name="connsiteX37" fmla="*/ 922321 w 922321"/>
                  <a:gd name="connsiteY37"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370664 w 922321"/>
                  <a:gd name="connsiteY11" fmla="*/ 165764 h 350097"/>
                  <a:gd name="connsiteX12" fmla="*/ 401449 w 922321"/>
                  <a:gd name="connsiteY12" fmla="*/ 169451 h 350097"/>
                  <a:gd name="connsiteX13" fmla="*/ 421282 w 922321"/>
                  <a:gd name="connsiteY13" fmla="*/ 133684 h 350097"/>
                  <a:gd name="connsiteX14" fmla="*/ 429283 w 922321"/>
                  <a:gd name="connsiteY14" fmla="*/ 99153 h 350097"/>
                  <a:gd name="connsiteX15" fmla="*/ 451193 w 922321"/>
                  <a:gd name="connsiteY15" fmla="*/ 63946 h 350097"/>
                  <a:gd name="connsiteX16" fmla="*/ 464140 w 922321"/>
                  <a:gd name="connsiteY16" fmla="*/ 22163 h 350097"/>
                  <a:gd name="connsiteX17" fmla="*/ 478803 w 922321"/>
                  <a:gd name="connsiteY17" fmla="*/ 41629 h 350097"/>
                  <a:gd name="connsiteX18" fmla="*/ 494909 w 922321"/>
                  <a:gd name="connsiteY18" fmla="*/ 77893 h 350097"/>
                  <a:gd name="connsiteX19" fmla="*/ 506413 w 922321"/>
                  <a:gd name="connsiteY19" fmla="*/ 115552 h 350097"/>
                  <a:gd name="connsiteX20" fmla="*/ 513166 w 922321"/>
                  <a:gd name="connsiteY20" fmla="*/ 153999 h 350097"/>
                  <a:gd name="connsiteX21" fmla="*/ 545527 w 922321"/>
                  <a:gd name="connsiteY21" fmla="*/ 199238 h 350097"/>
                  <a:gd name="connsiteX22" fmla="*/ 566235 w 922321"/>
                  <a:gd name="connsiteY22" fmla="*/ 238292 h 350097"/>
                  <a:gd name="connsiteX23" fmla="*/ 585852 w 922321"/>
                  <a:gd name="connsiteY23" fmla="*/ 270460 h 350097"/>
                  <a:gd name="connsiteX24" fmla="*/ 609950 w 922321"/>
                  <a:gd name="connsiteY24" fmla="*/ 243871 h 350097"/>
                  <a:gd name="connsiteX25" fmla="*/ 616853 w 922321"/>
                  <a:gd name="connsiteY25" fmla="*/ 202028 h 350097"/>
                  <a:gd name="connsiteX26" fmla="*/ 619694 w 922321"/>
                  <a:gd name="connsiteY26" fmla="*/ 178853 h 350097"/>
                  <a:gd name="connsiteX27" fmla="*/ 639861 w 922321"/>
                  <a:gd name="connsiteY27" fmla="*/ 139263 h 350097"/>
                  <a:gd name="connsiteX28" fmla="*/ 662336 w 922321"/>
                  <a:gd name="connsiteY28" fmla="*/ 115373 h 350097"/>
                  <a:gd name="connsiteX29" fmla="*/ 697382 w 922321"/>
                  <a:gd name="connsiteY29" fmla="*/ 82078 h 350097"/>
                  <a:gd name="connsiteX30" fmla="*/ 710142 w 922321"/>
                  <a:gd name="connsiteY30" fmla="*/ 56001 h 350097"/>
                  <a:gd name="connsiteX31" fmla="*/ 720390 w 922321"/>
                  <a:gd name="connsiteY31" fmla="*/ 29076 h 350097"/>
                  <a:gd name="connsiteX32" fmla="*/ 734260 w 922321"/>
                  <a:gd name="connsiteY32" fmla="*/ 274 h 350097"/>
                  <a:gd name="connsiteX33" fmla="*/ 780212 w 922321"/>
                  <a:gd name="connsiteY33" fmla="*/ 36050 h 350097"/>
                  <a:gd name="connsiteX34" fmla="*/ 815719 w 922321"/>
                  <a:gd name="connsiteY34" fmla="*/ 67804 h 350097"/>
                  <a:gd name="connsiteX35" fmla="*/ 837733 w 922321"/>
                  <a:gd name="connsiteY35" fmla="*/ 48603 h 350097"/>
                  <a:gd name="connsiteX36" fmla="*/ 858994 w 922321"/>
                  <a:gd name="connsiteY36" fmla="*/ 32914 h 350097"/>
                  <a:gd name="connsiteX37" fmla="*/ 897555 w 922321"/>
                  <a:gd name="connsiteY37" fmla="*/ 37445 h 350097"/>
                  <a:gd name="connsiteX38" fmla="*/ 922321 w 922321"/>
                  <a:gd name="connsiteY38"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26948 w 922321"/>
                  <a:gd name="connsiteY10" fmla="*/ 197844 h 350097"/>
                  <a:gd name="connsiteX11" fmla="*/ 336985 w 922321"/>
                  <a:gd name="connsiteY11" fmla="*/ 171024 h 350097"/>
                  <a:gd name="connsiteX12" fmla="*/ 370664 w 922321"/>
                  <a:gd name="connsiteY12" fmla="*/ 165764 h 350097"/>
                  <a:gd name="connsiteX13" fmla="*/ 401449 w 922321"/>
                  <a:gd name="connsiteY13" fmla="*/ 169451 h 350097"/>
                  <a:gd name="connsiteX14" fmla="*/ 421282 w 922321"/>
                  <a:gd name="connsiteY14" fmla="*/ 133684 h 350097"/>
                  <a:gd name="connsiteX15" fmla="*/ 429283 w 922321"/>
                  <a:gd name="connsiteY15" fmla="*/ 99153 h 350097"/>
                  <a:gd name="connsiteX16" fmla="*/ 451193 w 922321"/>
                  <a:gd name="connsiteY16" fmla="*/ 63946 h 350097"/>
                  <a:gd name="connsiteX17" fmla="*/ 464140 w 922321"/>
                  <a:gd name="connsiteY17" fmla="*/ 22163 h 350097"/>
                  <a:gd name="connsiteX18" fmla="*/ 478803 w 922321"/>
                  <a:gd name="connsiteY18" fmla="*/ 41629 h 350097"/>
                  <a:gd name="connsiteX19" fmla="*/ 494909 w 922321"/>
                  <a:gd name="connsiteY19" fmla="*/ 77893 h 350097"/>
                  <a:gd name="connsiteX20" fmla="*/ 506413 w 922321"/>
                  <a:gd name="connsiteY20" fmla="*/ 115552 h 350097"/>
                  <a:gd name="connsiteX21" fmla="*/ 513166 w 922321"/>
                  <a:gd name="connsiteY21" fmla="*/ 153999 h 350097"/>
                  <a:gd name="connsiteX22" fmla="*/ 545527 w 922321"/>
                  <a:gd name="connsiteY22" fmla="*/ 199238 h 350097"/>
                  <a:gd name="connsiteX23" fmla="*/ 566235 w 922321"/>
                  <a:gd name="connsiteY23" fmla="*/ 238292 h 350097"/>
                  <a:gd name="connsiteX24" fmla="*/ 585852 w 922321"/>
                  <a:gd name="connsiteY24" fmla="*/ 270460 h 350097"/>
                  <a:gd name="connsiteX25" fmla="*/ 609950 w 922321"/>
                  <a:gd name="connsiteY25" fmla="*/ 243871 h 350097"/>
                  <a:gd name="connsiteX26" fmla="*/ 616853 w 922321"/>
                  <a:gd name="connsiteY26" fmla="*/ 202028 h 350097"/>
                  <a:gd name="connsiteX27" fmla="*/ 619694 w 922321"/>
                  <a:gd name="connsiteY27" fmla="*/ 178853 h 350097"/>
                  <a:gd name="connsiteX28" fmla="*/ 639861 w 922321"/>
                  <a:gd name="connsiteY28" fmla="*/ 139263 h 350097"/>
                  <a:gd name="connsiteX29" fmla="*/ 662336 w 922321"/>
                  <a:gd name="connsiteY29" fmla="*/ 115373 h 350097"/>
                  <a:gd name="connsiteX30" fmla="*/ 697382 w 922321"/>
                  <a:gd name="connsiteY30" fmla="*/ 82078 h 350097"/>
                  <a:gd name="connsiteX31" fmla="*/ 710142 w 922321"/>
                  <a:gd name="connsiteY31" fmla="*/ 56001 h 350097"/>
                  <a:gd name="connsiteX32" fmla="*/ 720390 w 922321"/>
                  <a:gd name="connsiteY32" fmla="*/ 29076 h 350097"/>
                  <a:gd name="connsiteX33" fmla="*/ 734260 w 922321"/>
                  <a:gd name="connsiteY33" fmla="*/ 274 h 350097"/>
                  <a:gd name="connsiteX34" fmla="*/ 780212 w 922321"/>
                  <a:gd name="connsiteY34" fmla="*/ 36050 h 350097"/>
                  <a:gd name="connsiteX35" fmla="*/ 815719 w 922321"/>
                  <a:gd name="connsiteY35" fmla="*/ 67804 h 350097"/>
                  <a:gd name="connsiteX36" fmla="*/ 837733 w 922321"/>
                  <a:gd name="connsiteY36" fmla="*/ 48603 h 350097"/>
                  <a:gd name="connsiteX37" fmla="*/ 858994 w 922321"/>
                  <a:gd name="connsiteY37" fmla="*/ 32914 h 350097"/>
                  <a:gd name="connsiteX38" fmla="*/ 897555 w 922321"/>
                  <a:gd name="connsiteY38" fmla="*/ 37445 h 350097"/>
                  <a:gd name="connsiteX39" fmla="*/ 922321 w 922321"/>
                  <a:gd name="connsiteY39"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41817 w 922321"/>
                  <a:gd name="connsiteY8" fmla="*/ 189475 h 350097"/>
                  <a:gd name="connsiteX9" fmla="*/ 259920 w 922321"/>
                  <a:gd name="connsiteY9" fmla="*/ 232974 h 350097"/>
                  <a:gd name="connsiteX10" fmla="*/ 308838 w 922321"/>
                  <a:gd name="connsiteY10" fmla="*/ 245539 h 350097"/>
                  <a:gd name="connsiteX11" fmla="*/ 326948 w 922321"/>
                  <a:gd name="connsiteY11" fmla="*/ 197844 h 350097"/>
                  <a:gd name="connsiteX12" fmla="*/ 336985 w 922321"/>
                  <a:gd name="connsiteY12" fmla="*/ 171024 h 350097"/>
                  <a:gd name="connsiteX13" fmla="*/ 370664 w 922321"/>
                  <a:gd name="connsiteY13" fmla="*/ 165764 h 350097"/>
                  <a:gd name="connsiteX14" fmla="*/ 401449 w 922321"/>
                  <a:gd name="connsiteY14" fmla="*/ 169451 h 350097"/>
                  <a:gd name="connsiteX15" fmla="*/ 421282 w 922321"/>
                  <a:gd name="connsiteY15" fmla="*/ 133684 h 350097"/>
                  <a:gd name="connsiteX16" fmla="*/ 429283 w 922321"/>
                  <a:gd name="connsiteY16" fmla="*/ 99153 h 350097"/>
                  <a:gd name="connsiteX17" fmla="*/ 451193 w 922321"/>
                  <a:gd name="connsiteY17" fmla="*/ 63946 h 350097"/>
                  <a:gd name="connsiteX18" fmla="*/ 464140 w 922321"/>
                  <a:gd name="connsiteY18" fmla="*/ 22163 h 350097"/>
                  <a:gd name="connsiteX19" fmla="*/ 478803 w 922321"/>
                  <a:gd name="connsiteY19" fmla="*/ 41629 h 350097"/>
                  <a:gd name="connsiteX20" fmla="*/ 494909 w 922321"/>
                  <a:gd name="connsiteY20" fmla="*/ 77893 h 350097"/>
                  <a:gd name="connsiteX21" fmla="*/ 506413 w 922321"/>
                  <a:gd name="connsiteY21" fmla="*/ 115552 h 350097"/>
                  <a:gd name="connsiteX22" fmla="*/ 513166 w 922321"/>
                  <a:gd name="connsiteY22" fmla="*/ 153999 h 350097"/>
                  <a:gd name="connsiteX23" fmla="*/ 545527 w 922321"/>
                  <a:gd name="connsiteY23" fmla="*/ 199238 h 350097"/>
                  <a:gd name="connsiteX24" fmla="*/ 566235 w 922321"/>
                  <a:gd name="connsiteY24" fmla="*/ 238292 h 350097"/>
                  <a:gd name="connsiteX25" fmla="*/ 585852 w 922321"/>
                  <a:gd name="connsiteY25" fmla="*/ 270460 h 350097"/>
                  <a:gd name="connsiteX26" fmla="*/ 609950 w 922321"/>
                  <a:gd name="connsiteY26" fmla="*/ 243871 h 350097"/>
                  <a:gd name="connsiteX27" fmla="*/ 616853 w 922321"/>
                  <a:gd name="connsiteY27" fmla="*/ 202028 h 350097"/>
                  <a:gd name="connsiteX28" fmla="*/ 619694 w 922321"/>
                  <a:gd name="connsiteY28" fmla="*/ 178853 h 350097"/>
                  <a:gd name="connsiteX29" fmla="*/ 639861 w 922321"/>
                  <a:gd name="connsiteY29" fmla="*/ 139263 h 350097"/>
                  <a:gd name="connsiteX30" fmla="*/ 662336 w 922321"/>
                  <a:gd name="connsiteY30" fmla="*/ 115373 h 350097"/>
                  <a:gd name="connsiteX31" fmla="*/ 697382 w 922321"/>
                  <a:gd name="connsiteY31" fmla="*/ 82078 h 350097"/>
                  <a:gd name="connsiteX32" fmla="*/ 710142 w 922321"/>
                  <a:gd name="connsiteY32" fmla="*/ 56001 h 350097"/>
                  <a:gd name="connsiteX33" fmla="*/ 720390 w 922321"/>
                  <a:gd name="connsiteY33" fmla="*/ 29076 h 350097"/>
                  <a:gd name="connsiteX34" fmla="*/ 734260 w 922321"/>
                  <a:gd name="connsiteY34" fmla="*/ 274 h 350097"/>
                  <a:gd name="connsiteX35" fmla="*/ 780212 w 922321"/>
                  <a:gd name="connsiteY35" fmla="*/ 36050 h 350097"/>
                  <a:gd name="connsiteX36" fmla="*/ 815719 w 922321"/>
                  <a:gd name="connsiteY36" fmla="*/ 67804 h 350097"/>
                  <a:gd name="connsiteX37" fmla="*/ 837733 w 922321"/>
                  <a:gd name="connsiteY37" fmla="*/ 48603 h 350097"/>
                  <a:gd name="connsiteX38" fmla="*/ 858994 w 922321"/>
                  <a:gd name="connsiteY38" fmla="*/ 32914 h 350097"/>
                  <a:gd name="connsiteX39" fmla="*/ 897555 w 922321"/>
                  <a:gd name="connsiteY39" fmla="*/ 37445 h 350097"/>
                  <a:gd name="connsiteX40" fmla="*/ 922321 w 922321"/>
                  <a:gd name="connsiteY40"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14207 w 922321"/>
                  <a:gd name="connsiteY7" fmla="*/ 199238 h 350097"/>
                  <a:gd name="connsiteX8" fmla="*/ 227106 w 922321"/>
                  <a:gd name="connsiteY8" fmla="*/ 138334 h 350097"/>
                  <a:gd name="connsiteX9" fmla="*/ 241817 w 922321"/>
                  <a:gd name="connsiteY9" fmla="*/ 189475 h 350097"/>
                  <a:gd name="connsiteX10" fmla="*/ 259920 w 922321"/>
                  <a:gd name="connsiteY10" fmla="*/ 232974 h 350097"/>
                  <a:gd name="connsiteX11" fmla="*/ 308838 w 922321"/>
                  <a:gd name="connsiteY11" fmla="*/ 245539 h 350097"/>
                  <a:gd name="connsiteX12" fmla="*/ 326948 w 922321"/>
                  <a:gd name="connsiteY12" fmla="*/ 197844 h 350097"/>
                  <a:gd name="connsiteX13" fmla="*/ 336985 w 922321"/>
                  <a:gd name="connsiteY13" fmla="*/ 171024 h 350097"/>
                  <a:gd name="connsiteX14" fmla="*/ 370664 w 922321"/>
                  <a:gd name="connsiteY14" fmla="*/ 165764 h 350097"/>
                  <a:gd name="connsiteX15" fmla="*/ 401449 w 922321"/>
                  <a:gd name="connsiteY15" fmla="*/ 169451 h 350097"/>
                  <a:gd name="connsiteX16" fmla="*/ 421282 w 922321"/>
                  <a:gd name="connsiteY16" fmla="*/ 133684 h 350097"/>
                  <a:gd name="connsiteX17" fmla="*/ 429283 w 922321"/>
                  <a:gd name="connsiteY17" fmla="*/ 99153 h 350097"/>
                  <a:gd name="connsiteX18" fmla="*/ 451193 w 922321"/>
                  <a:gd name="connsiteY18" fmla="*/ 63946 h 350097"/>
                  <a:gd name="connsiteX19" fmla="*/ 464140 w 922321"/>
                  <a:gd name="connsiteY19" fmla="*/ 22163 h 350097"/>
                  <a:gd name="connsiteX20" fmla="*/ 478803 w 922321"/>
                  <a:gd name="connsiteY20" fmla="*/ 41629 h 350097"/>
                  <a:gd name="connsiteX21" fmla="*/ 494909 w 922321"/>
                  <a:gd name="connsiteY21" fmla="*/ 77893 h 350097"/>
                  <a:gd name="connsiteX22" fmla="*/ 506413 w 922321"/>
                  <a:gd name="connsiteY22" fmla="*/ 115552 h 350097"/>
                  <a:gd name="connsiteX23" fmla="*/ 513166 w 922321"/>
                  <a:gd name="connsiteY23" fmla="*/ 153999 h 350097"/>
                  <a:gd name="connsiteX24" fmla="*/ 545527 w 922321"/>
                  <a:gd name="connsiteY24" fmla="*/ 199238 h 350097"/>
                  <a:gd name="connsiteX25" fmla="*/ 566235 w 922321"/>
                  <a:gd name="connsiteY25" fmla="*/ 238292 h 350097"/>
                  <a:gd name="connsiteX26" fmla="*/ 585852 w 922321"/>
                  <a:gd name="connsiteY26" fmla="*/ 270460 h 350097"/>
                  <a:gd name="connsiteX27" fmla="*/ 609950 w 922321"/>
                  <a:gd name="connsiteY27" fmla="*/ 243871 h 350097"/>
                  <a:gd name="connsiteX28" fmla="*/ 616853 w 922321"/>
                  <a:gd name="connsiteY28" fmla="*/ 202028 h 350097"/>
                  <a:gd name="connsiteX29" fmla="*/ 619694 w 922321"/>
                  <a:gd name="connsiteY29" fmla="*/ 178853 h 350097"/>
                  <a:gd name="connsiteX30" fmla="*/ 639861 w 922321"/>
                  <a:gd name="connsiteY30" fmla="*/ 139263 h 350097"/>
                  <a:gd name="connsiteX31" fmla="*/ 662336 w 922321"/>
                  <a:gd name="connsiteY31" fmla="*/ 115373 h 350097"/>
                  <a:gd name="connsiteX32" fmla="*/ 697382 w 922321"/>
                  <a:gd name="connsiteY32" fmla="*/ 82078 h 350097"/>
                  <a:gd name="connsiteX33" fmla="*/ 710142 w 922321"/>
                  <a:gd name="connsiteY33" fmla="*/ 56001 h 350097"/>
                  <a:gd name="connsiteX34" fmla="*/ 720390 w 922321"/>
                  <a:gd name="connsiteY34" fmla="*/ 29076 h 350097"/>
                  <a:gd name="connsiteX35" fmla="*/ 734260 w 922321"/>
                  <a:gd name="connsiteY35" fmla="*/ 274 h 350097"/>
                  <a:gd name="connsiteX36" fmla="*/ 780212 w 922321"/>
                  <a:gd name="connsiteY36" fmla="*/ 36050 h 350097"/>
                  <a:gd name="connsiteX37" fmla="*/ 815719 w 922321"/>
                  <a:gd name="connsiteY37" fmla="*/ 67804 h 350097"/>
                  <a:gd name="connsiteX38" fmla="*/ 837733 w 922321"/>
                  <a:gd name="connsiteY38" fmla="*/ 48603 h 350097"/>
                  <a:gd name="connsiteX39" fmla="*/ 858994 w 922321"/>
                  <a:gd name="connsiteY39" fmla="*/ 32914 h 350097"/>
                  <a:gd name="connsiteX40" fmla="*/ 897555 w 922321"/>
                  <a:gd name="connsiteY40" fmla="*/ 37445 h 350097"/>
                  <a:gd name="connsiteX41" fmla="*/ 922321 w 922321"/>
                  <a:gd name="connsiteY41"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11906 w 922321"/>
                  <a:gd name="connsiteY7" fmla="*/ 246661 h 350097"/>
                  <a:gd name="connsiteX8" fmla="*/ 214207 w 922321"/>
                  <a:gd name="connsiteY8" fmla="*/ 199238 h 350097"/>
                  <a:gd name="connsiteX9" fmla="*/ 227106 w 922321"/>
                  <a:gd name="connsiteY9" fmla="*/ 138334 h 350097"/>
                  <a:gd name="connsiteX10" fmla="*/ 241817 w 922321"/>
                  <a:gd name="connsiteY10" fmla="*/ 189475 h 350097"/>
                  <a:gd name="connsiteX11" fmla="*/ 259920 w 922321"/>
                  <a:gd name="connsiteY11" fmla="*/ 232974 h 350097"/>
                  <a:gd name="connsiteX12" fmla="*/ 308838 w 922321"/>
                  <a:gd name="connsiteY12" fmla="*/ 245539 h 350097"/>
                  <a:gd name="connsiteX13" fmla="*/ 326948 w 922321"/>
                  <a:gd name="connsiteY13" fmla="*/ 197844 h 350097"/>
                  <a:gd name="connsiteX14" fmla="*/ 336985 w 922321"/>
                  <a:gd name="connsiteY14" fmla="*/ 171024 h 350097"/>
                  <a:gd name="connsiteX15" fmla="*/ 370664 w 922321"/>
                  <a:gd name="connsiteY15" fmla="*/ 165764 h 350097"/>
                  <a:gd name="connsiteX16" fmla="*/ 401449 w 922321"/>
                  <a:gd name="connsiteY16" fmla="*/ 169451 h 350097"/>
                  <a:gd name="connsiteX17" fmla="*/ 421282 w 922321"/>
                  <a:gd name="connsiteY17" fmla="*/ 133684 h 350097"/>
                  <a:gd name="connsiteX18" fmla="*/ 429283 w 922321"/>
                  <a:gd name="connsiteY18" fmla="*/ 99153 h 350097"/>
                  <a:gd name="connsiteX19" fmla="*/ 451193 w 922321"/>
                  <a:gd name="connsiteY19" fmla="*/ 63946 h 350097"/>
                  <a:gd name="connsiteX20" fmla="*/ 464140 w 922321"/>
                  <a:gd name="connsiteY20" fmla="*/ 22163 h 350097"/>
                  <a:gd name="connsiteX21" fmla="*/ 478803 w 922321"/>
                  <a:gd name="connsiteY21" fmla="*/ 41629 h 350097"/>
                  <a:gd name="connsiteX22" fmla="*/ 494909 w 922321"/>
                  <a:gd name="connsiteY22" fmla="*/ 77893 h 350097"/>
                  <a:gd name="connsiteX23" fmla="*/ 506413 w 922321"/>
                  <a:gd name="connsiteY23" fmla="*/ 115552 h 350097"/>
                  <a:gd name="connsiteX24" fmla="*/ 513166 w 922321"/>
                  <a:gd name="connsiteY24" fmla="*/ 153999 h 350097"/>
                  <a:gd name="connsiteX25" fmla="*/ 545527 w 922321"/>
                  <a:gd name="connsiteY25" fmla="*/ 199238 h 350097"/>
                  <a:gd name="connsiteX26" fmla="*/ 566235 w 922321"/>
                  <a:gd name="connsiteY26" fmla="*/ 238292 h 350097"/>
                  <a:gd name="connsiteX27" fmla="*/ 585852 w 922321"/>
                  <a:gd name="connsiteY27" fmla="*/ 270460 h 350097"/>
                  <a:gd name="connsiteX28" fmla="*/ 609950 w 922321"/>
                  <a:gd name="connsiteY28" fmla="*/ 243871 h 350097"/>
                  <a:gd name="connsiteX29" fmla="*/ 616853 w 922321"/>
                  <a:gd name="connsiteY29" fmla="*/ 202028 h 350097"/>
                  <a:gd name="connsiteX30" fmla="*/ 619694 w 922321"/>
                  <a:gd name="connsiteY30" fmla="*/ 178853 h 350097"/>
                  <a:gd name="connsiteX31" fmla="*/ 639861 w 922321"/>
                  <a:gd name="connsiteY31" fmla="*/ 139263 h 350097"/>
                  <a:gd name="connsiteX32" fmla="*/ 662336 w 922321"/>
                  <a:gd name="connsiteY32" fmla="*/ 115373 h 350097"/>
                  <a:gd name="connsiteX33" fmla="*/ 697382 w 922321"/>
                  <a:gd name="connsiteY33" fmla="*/ 82078 h 350097"/>
                  <a:gd name="connsiteX34" fmla="*/ 710142 w 922321"/>
                  <a:gd name="connsiteY34" fmla="*/ 56001 h 350097"/>
                  <a:gd name="connsiteX35" fmla="*/ 720390 w 922321"/>
                  <a:gd name="connsiteY35" fmla="*/ 29076 h 350097"/>
                  <a:gd name="connsiteX36" fmla="*/ 734260 w 922321"/>
                  <a:gd name="connsiteY36" fmla="*/ 274 h 350097"/>
                  <a:gd name="connsiteX37" fmla="*/ 780212 w 922321"/>
                  <a:gd name="connsiteY37" fmla="*/ 36050 h 350097"/>
                  <a:gd name="connsiteX38" fmla="*/ 815719 w 922321"/>
                  <a:gd name="connsiteY38" fmla="*/ 67804 h 350097"/>
                  <a:gd name="connsiteX39" fmla="*/ 837733 w 922321"/>
                  <a:gd name="connsiteY39" fmla="*/ 48603 h 350097"/>
                  <a:gd name="connsiteX40" fmla="*/ 858994 w 922321"/>
                  <a:gd name="connsiteY40" fmla="*/ 32914 h 350097"/>
                  <a:gd name="connsiteX41" fmla="*/ 897555 w 922321"/>
                  <a:gd name="connsiteY41" fmla="*/ 37445 h 350097"/>
                  <a:gd name="connsiteX42" fmla="*/ 922321 w 922321"/>
                  <a:gd name="connsiteY42"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38280 w 922321"/>
                  <a:gd name="connsiteY4" fmla="*/ 305241 h 350097"/>
                  <a:gd name="connsiteX5" fmla="*/ 147980 w 922321"/>
                  <a:gd name="connsiteY5" fmla="*/ 350062 h 350097"/>
                  <a:gd name="connsiteX6" fmla="*/ 171878 w 922321"/>
                  <a:gd name="connsiteY6" fmla="*/ 323242 h 350097"/>
                  <a:gd name="connsiteX7" fmla="*/ 200102 w 922321"/>
                  <a:gd name="connsiteY7" fmla="*/ 284991 h 350097"/>
                  <a:gd name="connsiteX8" fmla="*/ 211906 w 922321"/>
                  <a:gd name="connsiteY8" fmla="*/ 246661 h 350097"/>
                  <a:gd name="connsiteX9" fmla="*/ 214207 w 922321"/>
                  <a:gd name="connsiteY9" fmla="*/ 199238 h 350097"/>
                  <a:gd name="connsiteX10" fmla="*/ 227106 w 922321"/>
                  <a:gd name="connsiteY10" fmla="*/ 138334 h 350097"/>
                  <a:gd name="connsiteX11" fmla="*/ 241817 w 922321"/>
                  <a:gd name="connsiteY11" fmla="*/ 189475 h 350097"/>
                  <a:gd name="connsiteX12" fmla="*/ 259920 w 922321"/>
                  <a:gd name="connsiteY12" fmla="*/ 232974 h 350097"/>
                  <a:gd name="connsiteX13" fmla="*/ 308838 w 922321"/>
                  <a:gd name="connsiteY13" fmla="*/ 245539 h 350097"/>
                  <a:gd name="connsiteX14" fmla="*/ 326948 w 922321"/>
                  <a:gd name="connsiteY14" fmla="*/ 197844 h 350097"/>
                  <a:gd name="connsiteX15" fmla="*/ 336985 w 922321"/>
                  <a:gd name="connsiteY15" fmla="*/ 171024 h 350097"/>
                  <a:gd name="connsiteX16" fmla="*/ 370664 w 922321"/>
                  <a:gd name="connsiteY16" fmla="*/ 165764 h 350097"/>
                  <a:gd name="connsiteX17" fmla="*/ 401449 w 922321"/>
                  <a:gd name="connsiteY17" fmla="*/ 169451 h 350097"/>
                  <a:gd name="connsiteX18" fmla="*/ 421282 w 922321"/>
                  <a:gd name="connsiteY18" fmla="*/ 133684 h 350097"/>
                  <a:gd name="connsiteX19" fmla="*/ 429283 w 922321"/>
                  <a:gd name="connsiteY19" fmla="*/ 99153 h 350097"/>
                  <a:gd name="connsiteX20" fmla="*/ 451193 w 922321"/>
                  <a:gd name="connsiteY20" fmla="*/ 63946 h 350097"/>
                  <a:gd name="connsiteX21" fmla="*/ 464140 w 922321"/>
                  <a:gd name="connsiteY21" fmla="*/ 22163 h 350097"/>
                  <a:gd name="connsiteX22" fmla="*/ 478803 w 922321"/>
                  <a:gd name="connsiteY22" fmla="*/ 41629 h 350097"/>
                  <a:gd name="connsiteX23" fmla="*/ 494909 w 922321"/>
                  <a:gd name="connsiteY23" fmla="*/ 77893 h 350097"/>
                  <a:gd name="connsiteX24" fmla="*/ 506413 w 922321"/>
                  <a:gd name="connsiteY24" fmla="*/ 115552 h 350097"/>
                  <a:gd name="connsiteX25" fmla="*/ 513166 w 922321"/>
                  <a:gd name="connsiteY25" fmla="*/ 153999 h 350097"/>
                  <a:gd name="connsiteX26" fmla="*/ 545527 w 922321"/>
                  <a:gd name="connsiteY26" fmla="*/ 199238 h 350097"/>
                  <a:gd name="connsiteX27" fmla="*/ 566235 w 922321"/>
                  <a:gd name="connsiteY27" fmla="*/ 238292 h 350097"/>
                  <a:gd name="connsiteX28" fmla="*/ 585852 w 922321"/>
                  <a:gd name="connsiteY28" fmla="*/ 270460 h 350097"/>
                  <a:gd name="connsiteX29" fmla="*/ 609950 w 922321"/>
                  <a:gd name="connsiteY29" fmla="*/ 243871 h 350097"/>
                  <a:gd name="connsiteX30" fmla="*/ 616853 w 922321"/>
                  <a:gd name="connsiteY30" fmla="*/ 202028 h 350097"/>
                  <a:gd name="connsiteX31" fmla="*/ 619694 w 922321"/>
                  <a:gd name="connsiteY31" fmla="*/ 178853 h 350097"/>
                  <a:gd name="connsiteX32" fmla="*/ 639861 w 922321"/>
                  <a:gd name="connsiteY32" fmla="*/ 139263 h 350097"/>
                  <a:gd name="connsiteX33" fmla="*/ 662336 w 922321"/>
                  <a:gd name="connsiteY33" fmla="*/ 115373 h 350097"/>
                  <a:gd name="connsiteX34" fmla="*/ 697382 w 922321"/>
                  <a:gd name="connsiteY34" fmla="*/ 82078 h 350097"/>
                  <a:gd name="connsiteX35" fmla="*/ 710142 w 922321"/>
                  <a:gd name="connsiteY35" fmla="*/ 56001 h 350097"/>
                  <a:gd name="connsiteX36" fmla="*/ 720390 w 922321"/>
                  <a:gd name="connsiteY36" fmla="*/ 29076 h 350097"/>
                  <a:gd name="connsiteX37" fmla="*/ 734260 w 922321"/>
                  <a:gd name="connsiteY37" fmla="*/ 274 h 350097"/>
                  <a:gd name="connsiteX38" fmla="*/ 780212 w 922321"/>
                  <a:gd name="connsiteY38" fmla="*/ 36050 h 350097"/>
                  <a:gd name="connsiteX39" fmla="*/ 815719 w 922321"/>
                  <a:gd name="connsiteY39" fmla="*/ 67804 h 350097"/>
                  <a:gd name="connsiteX40" fmla="*/ 837733 w 922321"/>
                  <a:gd name="connsiteY40" fmla="*/ 48603 h 350097"/>
                  <a:gd name="connsiteX41" fmla="*/ 858994 w 922321"/>
                  <a:gd name="connsiteY41" fmla="*/ 32914 h 350097"/>
                  <a:gd name="connsiteX42" fmla="*/ 897555 w 922321"/>
                  <a:gd name="connsiteY42" fmla="*/ 37445 h 350097"/>
                  <a:gd name="connsiteX43" fmla="*/ 922321 w 922321"/>
                  <a:gd name="connsiteY43"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29076 w 922321"/>
                  <a:gd name="connsiteY4" fmla="*/ 264793 h 350097"/>
                  <a:gd name="connsiteX5" fmla="*/ 138280 w 922321"/>
                  <a:gd name="connsiteY5" fmla="*/ 305241 h 350097"/>
                  <a:gd name="connsiteX6" fmla="*/ 147980 w 922321"/>
                  <a:gd name="connsiteY6" fmla="*/ 350062 h 350097"/>
                  <a:gd name="connsiteX7" fmla="*/ 171878 w 922321"/>
                  <a:gd name="connsiteY7" fmla="*/ 323242 h 350097"/>
                  <a:gd name="connsiteX8" fmla="*/ 200102 w 922321"/>
                  <a:gd name="connsiteY8" fmla="*/ 284991 h 350097"/>
                  <a:gd name="connsiteX9" fmla="*/ 211906 w 922321"/>
                  <a:gd name="connsiteY9" fmla="*/ 246661 h 350097"/>
                  <a:gd name="connsiteX10" fmla="*/ 214207 w 922321"/>
                  <a:gd name="connsiteY10" fmla="*/ 199238 h 350097"/>
                  <a:gd name="connsiteX11" fmla="*/ 227106 w 922321"/>
                  <a:gd name="connsiteY11" fmla="*/ 138334 h 350097"/>
                  <a:gd name="connsiteX12" fmla="*/ 241817 w 922321"/>
                  <a:gd name="connsiteY12" fmla="*/ 189475 h 350097"/>
                  <a:gd name="connsiteX13" fmla="*/ 259920 w 922321"/>
                  <a:gd name="connsiteY13" fmla="*/ 232974 h 350097"/>
                  <a:gd name="connsiteX14" fmla="*/ 308838 w 922321"/>
                  <a:gd name="connsiteY14" fmla="*/ 245539 h 350097"/>
                  <a:gd name="connsiteX15" fmla="*/ 326948 w 922321"/>
                  <a:gd name="connsiteY15" fmla="*/ 197844 h 350097"/>
                  <a:gd name="connsiteX16" fmla="*/ 336985 w 922321"/>
                  <a:gd name="connsiteY16" fmla="*/ 171024 h 350097"/>
                  <a:gd name="connsiteX17" fmla="*/ 370664 w 922321"/>
                  <a:gd name="connsiteY17" fmla="*/ 165764 h 350097"/>
                  <a:gd name="connsiteX18" fmla="*/ 401449 w 922321"/>
                  <a:gd name="connsiteY18" fmla="*/ 169451 h 350097"/>
                  <a:gd name="connsiteX19" fmla="*/ 421282 w 922321"/>
                  <a:gd name="connsiteY19" fmla="*/ 133684 h 350097"/>
                  <a:gd name="connsiteX20" fmla="*/ 429283 w 922321"/>
                  <a:gd name="connsiteY20" fmla="*/ 99153 h 350097"/>
                  <a:gd name="connsiteX21" fmla="*/ 451193 w 922321"/>
                  <a:gd name="connsiteY21" fmla="*/ 63946 h 350097"/>
                  <a:gd name="connsiteX22" fmla="*/ 464140 w 922321"/>
                  <a:gd name="connsiteY22" fmla="*/ 22163 h 350097"/>
                  <a:gd name="connsiteX23" fmla="*/ 478803 w 922321"/>
                  <a:gd name="connsiteY23" fmla="*/ 41629 h 350097"/>
                  <a:gd name="connsiteX24" fmla="*/ 494909 w 922321"/>
                  <a:gd name="connsiteY24" fmla="*/ 77893 h 350097"/>
                  <a:gd name="connsiteX25" fmla="*/ 506413 w 922321"/>
                  <a:gd name="connsiteY25" fmla="*/ 115552 h 350097"/>
                  <a:gd name="connsiteX26" fmla="*/ 513166 w 922321"/>
                  <a:gd name="connsiteY26" fmla="*/ 153999 h 350097"/>
                  <a:gd name="connsiteX27" fmla="*/ 545527 w 922321"/>
                  <a:gd name="connsiteY27" fmla="*/ 199238 h 350097"/>
                  <a:gd name="connsiteX28" fmla="*/ 566235 w 922321"/>
                  <a:gd name="connsiteY28" fmla="*/ 238292 h 350097"/>
                  <a:gd name="connsiteX29" fmla="*/ 585852 w 922321"/>
                  <a:gd name="connsiteY29" fmla="*/ 270460 h 350097"/>
                  <a:gd name="connsiteX30" fmla="*/ 609950 w 922321"/>
                  <a:gd name="connsiteY30" fmla="*/ 243871 h 350097"/>
                  <a:gd name="connsiteX31" fmla="*/ 616853 w 922321"/>
                  <a:gd name="connsiteY31" fmla="*/ 202028 h 350097"/>
                  <a:gd name="connsiteX32" fmla="*/ 619694 w 922321"/>
                  <a:gd name="connsiteY32" fmla="*/ 178853 h 350097"/>
                  <a:gd name="connsiteX33" fmla="*/ 639861 w 922321"/>
                  <a:gd name="connsiteY33" fmla="*/ 139263 h 350097"/>
                  <a:gd name="connsiteX34" fmla="*/ 662336 w 922321"/>
                  <a:gd name="connsiteY34" fmla="*/ 115373 h 350097"/>
                  <a:gd name="connsiteX35" fmla="*/ 697382 w 922321"/>
                  <a:gd name="connsiteY35" fmla="*/ 82078 h 350097"/>
                  <a:gd name="connsiteX36" fmla="*/ 710142 w 922321"/>
                  <a:gd name="connsiteY36" fmla="*/ 56001 h 350097"/>
                  <a:gd name="connsiteX37" fmla="*/ 720390 w 922321"/>
                  <a:gd name="connsiteY37" fmla="*/ 29076 h 350097"/>
                  <a:gd name="connsiteX38" fmla="*/ 734260 w 922321"/>
                  <a:gd name="connsiteY38" fmla="*/ 274 h 350097"/>
                  <a:gd name="connsiteX39" fmla="*/ 780212 w 922321"/>
                  <a:gd name="connsiteY39" fmla="*/ 36050 h 350097"/>
                  <a:gd name="connsiteX40" fmla="*/ 815719 w 922321"/>
                  <a:gd name="connsiteY40" fmla="*/ 67804 h 350097"/>
                  <a:gd name="connsiteX41" fmla="*/ 837733 w 922321"/>
                  <a:gd name="connsiteY41" fmla="*/ 48603 h 350097"/>
                  <a:gd name="connsiteX42" fmla="*/ 858994 w 922321"/>
                  <a:gd name="connsiteY42" fmla="*/ 32914 h 350097"/>
                  <a:gd name="connsiteX43" fmla="*/ 897555 w 922321"/>
                  <a:gd name="connsiteY43" fmla="*/ 37445 h 350097"/>
                  <a:gd name="connsiteX44" fmla="*/ 922321 w 922321"/>
                  <a:gd name="connsiteY44"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58994 w 922321"/>
                  <a:gd name="connsiteY43" fmla="*/ 32914 h 350097"/>
                  <a:gd name="connsiteX44" fmla="*/ 897555 w 922321"/>
                  <a:gd name="connsiteY44" fmla="*/ 37445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58994 w 922321"/>
                  <a:gd name="connsiteY43" fmla="*/ 32914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60741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29524 w 922321"/>
                  <a:gd name="connsiteY41" fmla="*/ 120805 h 350097"/>
                  <a:gd name="connsiteX42" fmla="*/ 860741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296 h 349965"/>
                  <a:gd name="connsiteX1" fmla="*/ 35627 w 922321"/>
                  <a:gd name="connsiteY1" fmla="*/ 201469 h 349965"/>
                  <a:gd name="connsiteX2" fmla="*/ 60051 w 922321"/>
                  <a:gd name="connsiteY2" fmla="*/ 224212 h 349965"/>
                  <a:gd name="connsiteX3" fmla="*/ 77373 w 922321"/>
                  <a:gd name="connsiteY3" fmla="*/ 258751 h 349965"/>
                  <a:gd name="connsiteX4" fmla="*/ 122964 w 922321"/>
                  <a:gd name="connsiteY4" fmla="*/ 247130 h 349965"/>
                  <a:gd name="connsiteX5" fmla="*/ 129076 w 922321"/>
                  <a:gd name="connsiteY5" fmla="*/ 264661 h 349965"/>
                  <a:gd name="connsiteX6" fmla="*/ 138280 w 922321"/>
                  <a:gd name="connsiteY6" fmla="*/ 305109 h 349965"/>
                  <a:gd name="connsiteX7" fmla="*/ 147980 w 922321"/>
                  <a:gd name="connsiteY7" fmla="*/ 349930 h 349965"/>
                  <a:gd name="connsiteX8" fmla="*/ 171878 w 922321"/>
                  <a:gd name="connsiteY8" fmla="*/ 323110 h 349965"/>
                  <a:gd name="connsiteX9" fmla="*/ 200102 w 922321"/>
                  <a:gd name="connsiteY9" fmla="*/ 284859 h 349965"/>
                  <a:gd name="connsiteX10" fmla="*/ 211906 w 922321"/>
                  <a:gd name="connsiteY10" fmla="*/ 246529 h 349965"/>
                  <a:gd name="connsiteX11" fmla="*/ 214207 w 922321"/>
                  <a:gd name="connsiteY11" fmla="*/ 199106 h 349965"/>
                  <a:gd name="connsiteX12" fmla="*/ 227106 w 922321"/>
                  <a:gd name="connsiteY12" fmla="*/ 138202 h 349965"/>
                  <a:gd name="connsiteX13" fmla="*/ 241817 w 922321"/>
                  <a:gd name="connsiteY13" fmla="*/ 189343 h 349965"/>
                  <a:gd name="connsiteX14" fmla="*/ 259920 w 922321"/>
                  <a:gd name="connsiteY14" fmla="*/ 232842 h 349965"/>
                  <a:gd name="connsiteX15" fmla="*/ 308838 w 922321"/>
                  <a:gd name="connsiteY15" fmla="*/ 245407 h 349965"/>
                  <a:gd name="connsiteX16" fmla="*/ 326948 w 922321"/>
                  <a:gd name="connsiteY16" fmla="*/ 197712 h 349965"/>
                  <a:gd name="connsiteX17" fmla="*/ 336985 w 922321"/>
                  <a:gd name="connsiteY17" fmla="*/ 170892 h 349965"/>
                  <a:gd name="connsiteX18" fmla="*/ 370664 w 922321"/>
                  <a:gd name="connsiteY18" fmla="*/ 165632 h 349965"/>
                  <a:gd name="connsiteX19" fmla="*/ 401449 w 922321"/>
                  <a:gd name="connsiteY19" fmla="*/ 169319 h 349965"/>
                  <a:gd name="connsiteX20" fmla="*/ 421282 w 922321"/>
                  <a:gd name="connsiteY20" fmla="*/ 133552 h 349965"/>
                  <a:gd name="connsiteX21" fmla="*/ 429283 w 922321"/>
                  <a:gd name="connsiteY21" fmla="*/ 99021 h 349965"/>
                  <a:gd name="connsiteX22" fmla="*/ 451193 w 922321"/>
                  <a:gd name="connsiteY22" fmla="*/ 63814 h 349965"/>
                  <a:gd name="connsiteX23" fmla="*/ 464140 w 922321"/>
                  <a:gd name="connsiteY23" fmla="*/ 22031 h 349965"/>
                  <a:gd name="connsiteX24" fmla="*/ 478803 w 922321"/>
                  <a:gd name="connsiteY24" fmla="*/ 41497 h 349965"/>
                  <a:gd name="connsiteX25" fmla="*/ 494909 w 922321"/>
                  <a:gd name="connsiteY25" fmla="*/ 77761 h 349965"/>
                  <a:gd name="connsiteX26" fmla="*/ 506413 w 922321"/>
                  <a:gd name="connsiteY26" fmla="*/ 115420 h 349965"/>
                  <a:gd name="connsiteX27" fmla="*/ 513166 w 922321"/>
                  <a:gd name="connsiteY27" fmla="*/ 153867 h 349965"/>
                  <a:gd name="connsiteX28" fmla="*/ 545527 w 922321"/>
                  <a:gd name="connsiteY28" fmla="*/ 199106 h 349965"/>
                  <a:gd name="connsiteX29" fmla="*/ 566235 w 922321"/>
                  <a:gd name="connsiteY29" fmla="*/ 238160 h 349965"/>
                  <a:gd name="connsiteX30" fmla="*/ 585852 w 922321"/>
                  <a:gd name="connsiteY30" fmla="*/ 270328 h 349965"/>
                  <a:gd name="connsiteX31" fmla="*/ 609950 w 922321"/>
                  <a:gd name="connsiteY31" fmla="*/ 243739 h 349965"/>
                  <a:gd name="connsiteX32" fmla="*/ 616853 w 922321"/>
                  <a:gd name="connsiteY32" fmla="*/ 201896 h 349965"/>
                  <a:gd name="connsiteX33" fmla="*/ 619694 w 922321"/>
                  <a:gd name="connsiteY33" fmla="*/ 178721 h 349965"/>
                  <a:gd name="connsiteX34" fmla="*/ 639861 w 922321"/>
                  <a:gd name="connsiteY34" fmla="*/ 139131 h 349965"/>
                  <a:gd name="connsiteX35" fmla="*/ 662336 w 922321"/>
                  <a:gd name="connsiteY35" fmla="*/ 115241 h 349965"/>
                  <a:gd name="connsiteX36" fmla="*/ 697382 w 922321"/>
                  <a:gd name="connsiteY36" fmla="*/ 81946 h 349965"/>
                  <a:gd name="connsiteX37" fmla="*/ 710142 w 922321"/>
                  <a:gd name="connsiteY37" fmla="*/ 55869 h 349965"/>
                  <a:gd name="connsiteX38" fmla="*/ 720390 w 922321"/>
                  <a:gd name="connsiteY38" fmla="*/ 28944 h 349965"/>
                  <a:gd name="connsiteX39" fmla="*/ 734260 w 922321"/>
                  <a:gd name="connsiteY39" fmla="*/ 142 h 349965"/>
                  <a:gd name="connsiteX40" fmla="*/ 805521 w 922321"/>
                  <a:gd name="connsiteY40" fmla="*/ 41497 h 349965"/>
                  <a:gd name="connsiteX41" fmla="*/ 829524 w 922321"/>
                  <a:gd name="connsiteY41" fmla="*/ 120673 h 349965"/>
                  <a:gd name="connsiteX42" fmla="*/ 860741 w 922321"/>
                  <a:gd name="connsiteY42" fmla="*/ 48471 h 349965"/>
                  <a:gd name="connsiteX43" fmla="*/ 882002 w 922321"/>
                  <a:gd name="connsiteY43" fmla="*/ 28598 h 349965"/>
                  <a:gd name="connsiteX44" fmla="*/ 899856 w 922321"/>
                  <a:gd name="connsiteY44" fmla="*/ 84735 h 349965"/>
                  <a:gd name="connsiteX45" fmla="*/ 922321 w 922321"/>
                  <a:gd name="connsiteY45" fmla="*/ 44531 h 349965"/>
                  <a:gd name="connsiteX0" fmla="*/ 0 w 922321"/>
                  <a:gd name="connsiteY0" fmla="*/ 221594 h 350263"/>
                  <a:gd name="connsiteX1" fmla="*/ 35627 w 922321"/>
                  <a:gd name="connsiteY1" fmla="*/ 201767 h 350263"/>
                  <a:gd name="connsiteX2" fmla="*/ 60051 w 922321"/>
                  <a:gd name="connsiteY2" fmla="*/ 224510 h 350263"/>
                  <a:gd name="connsiteX3" fmla="*/ 77373 w 922321"/>
                  <a:gd name="connsiteY3" fmla="*/ 259049 h 350263"/>
                  <a:gd name="connsiteX4" fmla="*/ 122964 w 922321"/>
                  <a:gd name="connsiteY4" fmla="*/ 247428 h 350263"/>
                  <a:gd name="connsiteX5" fmla="*/ 129076 w 922321"/>
                  <a:gd name="connsiteY5" fmla="*/ 264959 h 350263"/>
                  <a:gd name="connsiteX6" fmla="*/ 138280 w 922321"/>
                  <a:gd name="connsiteY6" fmla="*/ 305407 h 350263"/>
                  <a:gd name="connsiteX7" fmla="*/ 147980 w 922321"/>
                  <a:gd name="connsiteY7" fmla="*/ 350228 h 350263"/>
                  <a:gd name="connsiteX8" fmla="*/ 171878 w 922321"/>
                  <a:gd name="connsiteY8" fmla="*/ 323408 h 350263"/>
                  <a:gd name="connsiteX9" fmla="*/ 200102 w 922321"/>
                  <a:gd name="connsiteY9" fmla="*/ 285157 h 350263"/>
                  <a:gd name="connsiteX10" fmla="*/ 211906 w 922321"/>
                  <a:gd name="connsiteY10" fmla="*/ 246827 h 350263"/>
                  <a:gd name="connsiteX11" fmla="*/ 214207 w 922321"/>
                  <a:gd name="connsiteY11" fmla="*/ 199404 h 350263"/>
                  <a:gd name="connsiteX12" fmla="*/ 227106 w 922321"/>
                  <a:gd name="connsiteY12" fmla="*/ 138500 h 350263"/>
                  <a:gd name="connsiteX13" fmla="*/ 241817 w 922321"/>
                  <a:gd name="connsiteY13" fmla="*/ 189641 h 350263"/>
                  <a:gd name="connsiteX14" fmla="*/ 259920 w 922321"/>
                  <a:gd name="connsiteY14" fmla="*/ 233140 h 350263"/>
                  <a:gd name="connsiteX15" fmla="*/ 308838 w 922321"/>
                  <a:gd name="connsiteY15" fmla="*/ 245705 h 350263"/>
                  <a:gd name="connsiteX16" fmla="*/ 326948 w 922321"/>
                  <a:gd name="connsiteY16" fmla="*/ 198010 h 350263"/>
                  <a:gd name="connsiteX17" fmla="*/ 336985 w 922321"/>
                  <a:gd name="connsiteY17" fmla="*/ 171190 h 350263"/>
                  <a:gd name="connsiteX18" fmla="*/ 370664 w 922321"/>
                  <a:gd name="connsiteY18" fmla="*/ 165930 h 350263"/>
                  <a:gd name="connsiteX19" fmla="*/ 401449 w 922321"/>
                  <a:gd name="connsiteY19" fmla="*/ 169617 h 350263"/>
                  <a:gd name="connsiteX20" fmla="*/ 421282 w 922321"/>
                  <a:gd name="connsiteY20" fmla="*/ 133850 h 350263"/>
                  <a:gd name="connsiteX21" fmla="*/ 429283 w 922321"/>
                  <a:gd name="connsiteY21" fmla="*/ 99319 h 350263"/>
                  <a:gd name="connsiteX22" fmla="*/ 451193 w 922321"/>
                  <a:gd name="connsiteY22" fmla="*/ 64112 h 350263"/>
                  <a:gd name="connsiteX23" fmla="*/ 464140 w 922321"/>
                  <a:gd name="connsiteY23" fmla="*/ 22329 h 350263"/>
                  <a:gd name="connsiteX24" fmla="*/ 478803 w 922321"/>
                  <a:gd name="connsiteY24" fmla="*/ 41795 h 350263"/>
                  <a:gd name="connsiteX25" fmla="*/ 494909 w 922321"/>
                  <a:gd name="connsiteY25" fmla="*/ 78059 h 350263"/>
                  <a:gd name="connsiteX26" fmla="*/ 506413 w 922321"/>
                  <a:gd name="connsiteY26" fmla="*/ 115718 h 350263"/>
                  <a:gd name="connsiteX27" fmla="*/ 513166 w 922321"/>
                  <a:gd name="connsiteY27" fmla="*/ 154165 h 350263"/>
                  <a:gd name="connsiteX28" fmla="*/ 545527 w 922321"/>
                  <a:gd name="connsiteY28" fmla="*/ 199404 h 350263"/>
                  <a:gd name="connsiteX29" fmla="*/ 566235 w 922321"/>
                  <a:gd name="connsiteY29" fmla="*/ 238458 h 350263"/>
                  <a:gd name="connsiteX30" fmla="*/ 585852 w 922321"/>
                  <a:gd name="connsiteY30" fmla="*/ 270626 h 350263"/>
                  <a:gd name="connsiteX31" fmla="*/ 609950 w 922321"/>
                  <a:gd name="connsiteY31" fmla="*/ 244037 h 350263"/>
                  <a:gd name="connsiteX32" fmla="*/ 616853 w 922321"/>
                  <a:gd name="connsiteY32" fmla="*/ 202194 h 350263"/>
                  <a:gd name="connsiteX33" fmla="*/ 619694 w 922321"/>
                  <a:gd name="connsiteY33" fmla="*/ 179019 h 350263"/>
                  <a:gd name="connsiteX34" fmla="*/ 639861 w 922321"/>
                  <a:gd name="connsiteY34" fmla="*/ 139429 h 350263"/>
                  <a:gd name="connsiteX35" fmla="*/ 662336 w 922321"/>
                  <a:gd name="connsiteY35" fmla="*/ 115539 h 350263"/>
                  <a:gd name="connsiteX36" fmla="*/ 697382 w 922321"/>
                  <a:gd name="connsiteY36" fmla="*/ 82244 h 350263"/>
                  <a:gd name="connsiteX37" fmla="*/ 710142 w 922321"/>
                  <a:gd name="connsiteY37" fmla="*/ 56167 h 350263"/>
                  <a:gd name="connsiteX38" fmla="*/ 720390 w 922321"/>
                  <a:gd name="connsiteY38" fmla="*/ 29242 h 350263"/>
                  <a:gd name="connsiteX39" fmla="*/ 734260 w 922321"/>
                  <a:gd name="connsiteY39" fmla="*/ 440 h 350263"/>
                  <a:gd name="connsiteX40" fmla="*/ 761805 w 922321"/>
                  <a:gd name="connsiteY40" fmla="*/ 13900 h 350263"/>
                  <a:gd name="connsiteX41" fmla="*/ 805521 w 922321"/>
                  <a:gd name="connsiteY41" fmla="*/ 41795 h 350263"/>
                  <a:gd name="connsiteX42" fmla="*/ 829524 w 922321"/>
                  <a:gd name="connsiteY42" fmla="*/ 120971 h 350263"/>
                  <a:gd name="connsiteX43" fmla="*/ 860741 w 922321"/>
                  <a:gd name="connsiteY43" fmla="*/ 48769 h 350263"/>
                  <a:gd name="connsiteX44" fmla="*/ 882002 w 922321"/>
                  <a:gd name="connsiteY44" fmla="*/ 28896 h 350263"/>
                  <a:gd name="connsiteX45" fmla="*/ 899856 w 922321"/>
                  <a:gd name="connsiteY45" fmla="*/ 85033 h 350263"/>
                  <a:gd name="connsiteX46" fmla="*/ 922321 w 922321"/>
                  <a:gd name="connsiteY46" fmla="*/ 44829 h 350263"/>
                  <a:gd name="connsiteX0" fmla="*/ 0 w 922321"/>
                  <a:gd name="connsiteY0" fmla="*/ 221899 h 350568"/>
                  <a:gd name="connsiteX1" fmla="*/ 35627 w 922321"/>
                  <a:gd name="connsiteY1" fmla="*/ 202072 h 350568"/>
                  <a:gd name="connsiteX2" fmla="*/ 60051 w 922321"/>
                  <a:gd name="connsiteY2" fmla="*/ 224815 h 350568"/>
                  <a:gd name="connsiteX3" fmla="*/ 77373 w 922321"/>
                  <a:gd name="connsiteY3" fmla="*/ 259354 h 350568"/>
                  <a:gd name="connsiteX4" fmla="*/ 122964 w 922321"/>
                  <a:gd name="connsiteY4" fmla="*/ 247733 h 350568"/>
                  <a:gd name="connsiteX5" fmla="*/ 129076 w 922321"/>
                  <a:gd name="connsiteY5" fmla="*/ 265264 h 350568"/>
                  <a:gd name="connsiteX6" fmla="*/ 138280 w 922321"/>
                  <a:gd name="connsiteY6" fmla="*/ 305712 h 350568"/>
                  <a:gd name="connsiteX7" fmla="*/ 147980 w 922321"/>
                  <a:gd name="connsiteY7" fmla="*/ 350533 h 350568"/>
                  <a:gd name="connsiteX8" fmla="*/ 171878 w 922321"/>
                  <a:gd name="connsiteY8" fmla="*/ 323713 h 350568"/>
                  <a:gd name="connsiteX9" fmla="*/ 200102 w 922321"/>
                  <a:gd name="connsiteY9" fmla="*/ 285462 h 350568"/>
                  <a:gd name="connsiteX10" fmla="*/ 211906 w 922321"/>
                  <a:gd name="connsiteY10" fmla="*/ 247132 h 350568"/>
                  <a:gd name="connsiteX11" fmla="*/ 214207 w 922321"/>
                  <a:gd name="connsiteY11" fmla="*/ 199709 h 350568"/>
                  <a:gd name="connsiteX12" fmla="*/ 227106 w 922321"/>
                  <a:gd name="connsiteY12" fmla="*/ 138805 h 350568"/>
                  <a:gd name="connsiteX13" fmla="*/ 241817 w 922321"/>
                  <a:gd name="connsiteY13" fmla="*/ 189946 h 350568"/>
                  <a:gd name="connsiteX14" fmla="*/ 259920 w 922321"/>
                  <a:gd name="connsiteY14" fmla="*/ 233445 h 350568"/>
                  <a:gd name="connsiteX15" fmla="*/ 308838 w 922321"/>
                  <a:gd name="connsiteY15" fmla="*/ 246010 h 350568"/>
                  <a:gd name="connsiteX16" fmla="*/ 326948 w 922321"/>
                  <a:gd name="connsiteY16" fmla="*/ 198315 h 350568"/>
                  <a:gd name="connsiteX17" fmla="*/ 336985 w 922321"/>
                  <a:gd name="connsiteY17" fmla="*/ 171495 h 350568"/>
                  <a:gd name="connsiteX18" fmla="*/ 370664 w 922321"/>
                  <a:gd name="connsiteY18" fmla="*/ 166235 h 350568"/>
                  <a:gd name="connsiteX19" fmla="*/ 401449 w 922321"/>
                  <a:gd name="connsiteY19" fmla="*/ 169922 h 350568"/>
                  <a:gd name="connsiteX20" fmla="*/ 421282 w 922321"/>
                  <a:gd name="connsiteY20" fmla="*/ 134155 h 350568"/>
                  <a:gd name="connsiteX21" fmla="*/ 429283 w 922321"/>
                  <a:gd name="connsiteY21" fmla="*/ 99624 h 350568"/>
                  <a:gd name="connsiteX22" fmla="*/ 451193 w 922321"/>
                  <a:gd name="connsiteY22" fmla="*/ 64417 h 350568"/>
                  <a:gd name="connsiteX23" fmla="*/ 464140 w 922321"/>
                  <a:gd name="connsiteY23" fmla="*/ 22634 h 350568"/>
                  <a:gd name="connsiteX24" fmla="*/ 478803 w 922321"/>
                  <a:gd name="connsiteY24" fmla="*/ 42100 h 350568"/>
                  <a:gd name="connsiteX25" fmla="*/ 494909 w 922321"/>
                  <a:gd name="connsiteY25" fmla="*/ 78364 h 350568"/>
                  <a:gd name="connsiteX26" fmla="*/ 506413 w 922321"/>
                  <a:gd name="connsiteY26" fmla="*/ 116023 h 350568"/>
                  <a:gd name="connsiteX27" fmla="*/ 513166 w 922321"/>
                  <a:gd name="connsiteY27" fmla="*/ 154470 h 350568"/>
                  <a:gd name="connsiteX28" fmla="*/ 545527 w 922321"/>
                  <a:gd name="connsiteY28" fmla="*/ 199709 h 350568"/>
                  <a:gd name="connsiteX29" fmla="*/ 566235 w 922321"/>
                  <a:gd name="connsiteY29" fmla="*/ 238763 h 350568"/>
                  <a:gd name="connsiteX30" fmla="*/ 585852 w 922321"/>
                  <a:gd name="connsiteY30" fmla="*/ 270931 h 350568"/>
                  <a:gd name="connsiteX31" fmla="*/ 609950 w 922321"/>
                  <a:gd name="connsiteY31" fmla="*/ 244342 h 350568"/>
                  <a:gd name="connsiteX32" fmla="*/ 616853 w 922321"/>
                  <a:gd name="connsiteY32" fmla="*/ 202499 h 350568"/>
                  <a:gd name="connsiteX33" fmla="*/ 619694 w 922321"/>
                  <a:gd name="connsiteY33" fmla="*/ 179324 h 350568"/>
                  <a:gd name="connsiteX34" fmla="*/ 639861 w 922321"/>
                  <a:gd name="connsiteY34" fmla="*/ 139734 h 350568"/>
                  <a:gd name="connsiteX35" fmla="*/ 662336 w 922321"/>
                  <a:gd name="connsiteY35" fmla="*/ 115844 h 350568"/>
                  <a:gd name="connsiteX36" fmla="*/ 697382 w 922321"/>
                  <a:gd name="connsiteY36" fmla="*/ 82549 h 350568"/>
                  <a:gd name="connsiteX37" fmla="*/ 710142 w 922321"/>
                  <a:gd name="connsiteY37" fmla="*/ 56472 h 350568"/>
                  <a:gd name="connsiteX38" fmla="*/ 720390 w 922321"/>
                  <a:gd name="connsiteY38" fmla="*/ 29547 h 350568"/>
                  <a:gd name="connsiteX39" fmla="*/ 734260 w 922321"/>
                  <a:gd name="connsiteY39" fmla="*/ 745 h 350568"/>
                  <a:gd name="connsiteX40" fmla="*/ 773309 w 922321"/>
                  <a:gd name="connsiteY40" fmla="*/ 61627 h 350568"/>
                  <a:gd name="connsiteX41" fmla="*/ 805521 w 922321"/>
                  <a:gd name="connsiteY41" fmla="*/ 42100 h 350568"/>
                  <a:gd name="connsiteX42" fmla="*/ 829524 w 922321"/>
                  <a:gd name="connsiteY42" fmla="*/ 121276 h 350568"/>
                  <a:gd name="connsiteX43" fmla="*/ 860741 w 922321"/>
                  <a:gd name="connsiteY43" fmla="*/ 49074 h 350568"/>
                  <a:gd name="connsiteX44" fmla="*/ 882002 w 922321"/>
                  <a:gd name="connsiteY44" fmla="*/ 29201 h 350568"/>
                  <a:gd name="connsiteX45" fmla="*/ 899856 w 922321"/>
                  <a:gd name="connsiteY45" fmla="*/ 85338 h 350568"/>
                  <a:gd name="connsiteX46" fmla="*/ 922321 w 922321"/>
                  <a:gd name="connsiteY46" fmla="*/ 45134 h 350568"/>
                  <a:gd name="connsiteX0" fmla="*/ 0 w 922321"/>
                  <a:gd name="connsiteY0" fmla="*/ 219189 h 347858"/>
                  <a:gd name="connsiteX1" fmla="*/ 35627 w 922321"/>
                  <a:gd name="connsiteY1" fmla="*/ 199362 h 347858"/>
                  <a:gd name="connsiteX2" fmla="*/ 60051 w 922321"/>
                  <a:gd name="connsiteY2" fmla="*/ 222105 h 347858"/>
                  <a:gd name="connsiteX3" fmla="*/ 77373 w 922321"/>
                  <a:gd name="connsiteY3" fmla="*/ 256644 h 347858"/>
                  <a:gd name="connsiteX4" fmla="*/ 122964 w 922321"/>
                  <a:gd name="connsiteY4" fmla="*/ 245023 h 347858"/>
                  <a:gd name="connsiteX5" fmla="*/ 129076 w 922321"/>
                  <a:gd name="connsiteY5" fmla="*/ 262554 h 347858"/>
                  <a:gd name="connsiteX6" fmla="*/ 138280 w 922321"/>
                  <a:gd name="connsiteY6" fmla="*/ 303002 h 347858"/>
                  <a:gd name="connsiteX7" fmla="*/ 147980 w 922321"/>
                  <a:gd name="connsiteY7" fmla="*/ 347823 h 347858"/>
                  <a:gd name="connsiteX8" fmla="*/ 171878 w 922321"/>
                  <a:gd name="connsiteY8" fmla="*/ 321003 h 347858"/>
                  <a:gd name="connsiteX9" fmla="*/ 200102 w 922321"/>
                  <a:gd name="connsiteY9" fmla="*/ 282752 h 347858"/>
                  <a:gd name="connsiteX10" fmla="*/ 211906 w 922321"/>
                  <a:gd name="connsiteY10" fmla="*/ 244422 h 347858"/>
                  <a:gd name="connsiteX11" fmla="*/ 214207 w 922321"/>
                  <a:gd name="connsiteY11" fmla="*/ 196999 h 347858"/>
                  <a:gd name="connsiteX12" fmla="*/ 227106 w 922321"/>
                  <a:gd name="connsiteY12" fmla="*/ 136095 h 347858"/>
                  <a:gd name="connsiteX13" fmla="*/ 241817 w 922321"/>
                  <a:gd name="connsiteY13" fmla="*/ 187236 h 347858"/>
                  <a:gd name="connsiteX14" fmla="*/ 259920 w 922321"/>
                  <a:gd name="connsiteY14" fmla="*/ 230735 h 347858"/>
                  <a:gd name="connsiteX15" fmla="*/ 308838 w 922321"/>
                  <a:gd name="connsiteY15" fmla="*/ 243300 h 347858"/>
                  <a:gd name="connsiteX16" fmla="*/ 326948 w 922321"/>
                  <a:gd name="connsiteY16" fmla="*/ 195605 h 347858"/>
                  <a:gd name="connsiteX17" fmla="*/ 336985 w 922321"/>
                  <a:gd name="connsiteY17" fmla="*/ 168785 h 347858"/>
                  <a:gd name="connsiteX18" fmla="*/ 370664 w 922321"/>
                  <a:gd name="connsiteY18" fmla="*/ 163525 h 347858"/>
                  <a:gd name="connsiteX19" fmla="*/ 401449 w 922321"/>
                  <a:gd name="connsiteY19" fmla="*/ 167212 h 347858"/>
                  <a:gd name="connsiteX20" fmla="*/ 421282 w 922321"/>
                  <a:gd name="connsiteY20" fmla="*/ 131445 h 347858"/>
                  <a:gd name="connsiteX21" fmla="*/ 429283 w 922321"/>
                  <a:gd name="connsiteY21" fmla="*/ 96914 h 347858"/>
                  <a:gd name="connsiteX22" fmla="*/ 451193 w 922321"/>
                  <a:gd name="connsiteY22" fmla="*/ 61707 h 347858"/>
                  <a:gd name="connsiteX23" fmla="*/ 464140 w 922321"/>
                  <a:gd name="connsiteY23" fmla="*/ 19924 h 347858"/>
                  <a:gd name="connsiteX24" fmla="*/ 478803 w 922321"/>
                  <a:gd name="connsiteY24" fmla="*/ 39390 h 347858"/>
                  <a:gd name="connsiteX25" fmla="*/ 494909 w 922321"/>
                  <a:gd name="connsiteY25" fmla="*/ 75654 h 347858"/>
                  <a:gd name="connsiteX26" fmla="*/ 506413 w 922321"/>
                  <a:gd name="connsiteY26" fmla="*/ 113313 h 347858"/>
                  <a:gd name="connsiteX27" fmla="*/ 513166 w 922321"/>
                  <a:gd name="connsiteY27" fmla="*/ 151760 h 347858"/>
                  <a:gd name="connsiteX28" fmla="*/ 545527 w 922321"/>
                  <a:gd name="connsiteY28" fmla="*/ 196999 h 347858"/>
                  <a:gd name="connsiteX29" fmla="*/ 566235 w 922321"/>
                  <a:gd name="connsiteY29" fmla="*/ 236053 h 347858"/>
                  <a:gd name="connsiteX30" fmla="*/ 585852 w 922321"/>
                  <a:gd name="connsiteY30" fmla="*/ 268221 h 347858"/>
                  <a:gd name="connsiteX31" fmla="*/ 609950 w 922321"/>
                  <a:gd name="connsiteY31" fmla="*/ 241632 h 347858"/>
                  <a:gd name="connsiteX32" fmla="*/ 616853 w 922321"/>
                  <a:gd name="connsiteY32" fmla="*/ 199789 h 347858"/>
                  <a:gd name="connsiteX33" fmla="*/ 619694 w 922321"/>
                  <a:gd name="connsiteY33" fmla="*/ 176614 h 347858"/>
                  <a:gd name="connsiteX34" fmla="*/ 639861 w 922321"/>
                  <a:gd name="connsiteY34" fmla="*/ 137024 h 347858"/>
                  <a:gd name="connsiteX35" fmla="*/ 662336 w 922321"/>
                  <a:gd name="connsiteY35" fmla="*/ 113134 h 347858"/>
                  <a:gd name="connsiteX36" fmla="*/ 697382 w 922321"/>
                  <a:gd name="connsiteY36" fmla="*/ 79839 h 347858"/>
                  <a:gd name="connsiteX37" fmla="*/ 710142 w 922321"/>
                  <a:gd name="connsiteY37" fmla="*/ 53762 h 347858"/>
                  <a:gd name="connsiteX38" fmla="*/ 720390 w 922321"/>
                  <a:gd name="connsiteY38" fmla="*/ 26837 h 347858"/>
                  <a:gd name="connsiteX39" fmla="*/ 757268 w 922321"/>
                  <a:gd name="connsiteY39" fmla="*/ 825 h 347858"/>
                  <a:gd name="connsiteX40" fmla="*/ 773309 w 922321"/>
                  <a:gd name="connsiteY40" fmla="*/ 58917 h 347858"/>
                  <a:gd name="connsiteX41" fmla="*/ 805521 w 922321"/>
                  <a:gd name="connsiteY41" fmla="*/ 39390 h 347858"/>
                  <a:gd name="connsiteX42" fmla="*/ 829524 w 922321"/>
                  <a:gd name="connsiteY42" fmla="*/ 118566 h 347858"/>
                  <a:gd name="connsiteX43" fmla="*/ 860741 w 922321"/>
                  <a:gd name="connsiteY43" fmla="*/ 46364 h 347858"/>
                  <a:gd name="connsiteX44" fmla="*/ 882002 w 922321"/>
                  <a:gd name="connsiteY44" fmla="*/ 26491 h 347858"/>
                  <a:gd name="connsiteX45" fmla="*/ 899856 w 922321"/>
                  <a:gd name="connsiteY45" fmla="*/ 82628 h 347858"/>
                  <a:gd name="connsiteX46" fmla="*/ 922321 w 922321"/>
                  <a:gd name="connsiteY46" fmla="*/ 42424 h 347858"/>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7382 w 922321"/>
                  <a:gd name="connsiteY36" fmla="*/ 79217 h 347236"/>
                  <a:gd name="connsiteX37" fmla="*/ 710142 w 922321"/>
                  <a:gd name="connsiteY37" fmla="*/ 53140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7382 w 922321"/>
                  <a:gd name="connsiteY36" fmla="*/ 79217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1634 w 922321"/>
                  <a:gd name="connsiteY29" fmla="*/ 169877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38625 w 922321"/>
                  <a:gd name="connsiteY28" fmla="*/ 204746 h 347236"/>
                  <a:gd name="connsiteX29" fmla="*/ 561634 w 922321"/>
                  <a:gd name="connsiteY29" fmla="*/ 169877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22519 w 922321"/>
                  <a:gd name="connsiteY27" fmla="*/ 63874 h 347236"/>
                  <a:gd name="connsiteX28" fmla="*/ 513166 w 922321"/>
                  <a:gd name="connsiteY28" fmla="*/ 151138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22519 w 922321"/>
                  <a:gd name="connsiteY27" fmla="*/ 63874 h 347236"/>
                  <a:gd name="connsiteX28" fmla="*/ 524670 w 922321"/>
                  <a:gd name="connsiteY28" fmla="*/ 152533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1811 w 922321"/>
                  <a:gd name="connsiteY26" fmla="*/ 116875 h 347236"/>
                  <a:gd name="connsiteX27" fmla="*/ 522519 w 922321"/>
                  <a:gd name="connsiteY27" fmla="*/ 63874 h 347236"/>
                  <a:gd name="connsiteX28" fmla="*/ 524670 w 922321"/>
                  <a:gd name="connsiteY28" fmla="*/ 152533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27887 h 356556"/>
                  <a:gd name="connsiteX1" fmla="*/ 35627 w 922321"/>
                  <a:gd name="connsiteY1" fmla="*/ 208060 h 356556"/>
                  <a:gd name="connsiteX2" fmla="*/ 60051 w 922321"/>
                  <a:gd name="connsiteY2" fmla="*/ 230803 h 356556"/>
                  <a:gd name="connsiteX3" fmla="*/ 77373 w 922321"/>
                  <a:gd name="connsiteY3" fmla="*/ 265342 h 356556"/>
                  <a:gd name="connsiteX4" fmla="*/ 122964 w 922321"/>
                  <a:gd name="connsiteY4" fmla="*/ 253721 h 356556"/>
                  <a:gd name="connsiteX5" fmla="*/ 129076 w 922321"/>
                  <a:gd name="connsiteY5" fmla="*/ 271252 h 356556"/>
                  <a:gd name="connsiteX6" fmla="*/ 138280 w 922321"/>
                  <a:gd name="connsiteY6" fmla="*/ 311700 h 356556"/>
                  <a:gd name="connsiteX7" fmla="*/ 147980 w 922321"/>
                  <a:gd name="connsiteY7" fmla="*/ 356521 h 356556"/>
                  <a:gd name="connsiteX8" fmla="*/ 171878 w 922321"/>
                  <a:gd name="connsiteY8" fmla="*/ 329701 h 356556"/>
                  <a:gd name="connsiteX9" fmla="*/ 200102 w 922321"/>
                  <a:gd name="connsiteY9" fmla="*/ 291450 h 356556"/>
                  <a:gd name="connsiteX10" fmla="*/ 211906 w 922321"/>
                  <a:gd name="connsiteY10" fmla="*/ 253120 h 356556"/>
                  <a:gd name="connsiteX11" fmla="*/ 214207 w 922321"/>
                  <a:gd name="connsiteY11" fmla="*/ 205697 h 356556"/>
                  <a:gd name="connsiteX12" fmla="*/ 227106 w 922321"/>
                  <a:gd name="connsiteY12" fmla="*/ 144793 h 356556"/>
                  <a:gd name="connsiteX13" fmla="*/ 241817 w 922321"/>
                  <a:gd name="connsiteY13" fmla="*/ 195934 h 356556"/>
                  <a:gd name="connsiteX14" fmla="*/ 259920 w 922321"/>
                  <a:gd name="connsiteY14" fmla="*/ 239433 h 356556"/>
                  <a:gd name="connsiteX15" fmla="*/ 308838 w 922321"/>
                  <a:gd name="connsiteY15" fmla="*/ 251998 h 356556"/>
                  <a:gd name="connsiteX16" fmla="*/ 326948 w 922321"/>
                  <a:gd name="connsiteY16" fmla="*/ 204303 h 356556"/>
                  <a:gd name="connsiteX17" fmla="*/ 336985 w 922321"/>
                  <a:gd name="connsiteY17" fmla="*/ 177483 h 356556"/>
                  <a:gd name="connsiteX18" fmla="*/ 370664 w 922321"/>
                  <a:gd name="connsiteY18" fmla="*/ 172223 h 356556"/>
                  <a:gd name="connsiteX19" fmla="*/ 401449 w 922321"/>
                  <a:gd name="connsiteY19" fmla="*/ 175910 h 356556"/>
                  <a:gd name="connsiteX20" fmla="*/ 421282 w 922321"/>
                  <a:gd name="connsiteY20" fmla="*/ 140143 h 356556"/>
                  <a:gd name="connsiteX21" fmla="*/ 429283 w 922321"/>
                  <a:gd name="connsiteY21" fmla="*/ 105612 h 356556"/>
                  <a:gd name="connsiteX22" fmla="*/ 451193 w 922321"/>
                  <a:gd name="connsiteY22" fmla="*/ 70405 h 356556"/>
                  <a:gd name="connsiteX23" fmla="*/ 464140 w 922321"/>
                  <a:gd name="connsiteY23" fmla="*/ 28622 h 356556"/>
                  <a:gd name="connsiteX24" fmla="*/ 483405 w 922321"/>
                  <a:gd name="connsiteY24" fmla="*/ 2061 h 356556"/>
                  <a:gd name="connsiteX25" fmla="*/ 494909 w 922321"/>
                  <a:gd name="connsiteY25" fmla="*/ 84352 h 356556"/>
                  <a:gd name="connsiteX26" fmla="*/ 501811 w 922321"/>
                  <a:gd name="connsiteY26" fmla="*/ 126195 h 356556"/>
                  <a:gd name="connsiteX27" fmla="*/ 522519 w 922321"/>
                  <a:gd name="connsiteY27" fmla="*/ 73194 h 356556"/>
                  <a:gd name="connsiteX28" fmla="*/ 524670 w 922321"/>
                  <a:gd name="connsiteY28" fmla="*/ 161853 h 356556"/>
                  <a:gd name="connsiteX29" fmla="*/ 538625 w 922321"/>
                  <a:gd name="connsiteY29" fmla="*/ 214066 h 356556"/>
                  <a:gd name="connsiteX30" fmla="*/ 561634 w 922321"/>
                  <a:gd name="connsiteY30" fmla="*/ 179197 h 356556"/>
                  <a:gd name="connsiteX31" fmla="*/ 572047 w 922321"/>
                  <a:gd name="connsiteY31" fmla="*/ 276919 h 356556"/>
                  <a:gd name="connsiteX32" fmla="*/ 593844 w 922321"/>
                  <a:gd name="connsiteY32" fmla="*/ 247541 h 356556"/>
                  <a:gd name="connsiteX33" fmla="*/ 607650 w 922321"/>
                  <a:gd name="connsiteY33" fmla="*/ 211276 h 356556"/>
                  <a:gd name="connsiteX34" fmla="*/ 619694 w 922321"/>
                  <a:gd name="connsiteY34" fmla="*/ 156022 h 356556"/>
                  <a:gd name="connsiteX35" fmla="*/ 642162 w 922321"/>
                  <a:gd name="connsiteY35" fmla="*/ 225224 h 356556"/>
                  <a:gd name="connsiteX36" fmla="*/ 669239 w 922321"/>
                  <a:gd name="connsiteY36" fmla="*/ 103700 h 356556"/>
                  <a:gd name="connsiteX37" fmla="*/ 692780 w 922321"/>
                  <a:gd name="connsiteY37" fmla="*/ 124801 h 356556"/>
                  <a:gd name="connsiteX38" fmla="*/ 710142 w 922321"/>
                  <a:gd name="connsiteY38" fmla="*/ 54092 h 356556"/>
                  <a:gd name="connsiteX39" fmla="*/ 720390 w 922321"/>
                  <a:gd name="connsiteY39" fmla="*/ 91326 h 356556"/>
                  <a:gd name="connsiteX40" fmla="*/ 757268 w 922321"/>
                  <a:gd name="connsiteY40" fmla="*/ 9523 h 356556"/>
                  <a:gd name="connsiteX41" fmla="*/ 773309 w 922321"/>
                  <a:gd name="connsiteY41" fmla="*/ 67615 h 356556"/>
                  <a:gd name="connsiteX42" fmla="*/ 805521 w 922321"/>
                  <a:gd name="connsiteY42" fmla="*/ 48088 h 356556"/>
                  <a:gd name="connsiteX43" fmla="*/ 829524 w 922321"/>
                  <a:gd name="connsiteY43" fmla="*/ 127264 h 356556"/>
                  <a:gd name="connsiteX44" fmla="*/ 860741 w 922321"/>
                  <a:gd name="connsiteY44" fmla="*/ 55062 h 356556"/>
                  <a:gd name="connsiteX45" fmla="*/ 882002 w 922321"/>
                  <a:gd name="connsiteY45" fmla="*/ 35189 h 356556"/>
                  <a:gd name="connsiteX46" fmla="*/ 899856 w 922321"/>
                  <a:gd name="connsiteY46" fmla="*/ 91326 h 356556"/>
                  <a:gd name="connsiteX47" fmla="*/ 922321 w 922321"/>
                  <a:gd name="connsiteY47" fmla="*/ 51122 h 356556"/>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73154 h 357487"/>
                  <a:gd name="connsiteX19" fmla="*/ 401449 w 922321"/>
                  <a:gd name="connsiteY19" fmla="*/ 176841 h 357487"/>
                  <a:gd name="connsiteX20" fmla="*/ 421282 w 922321"/>
                  <a:gd name="connsiteY20" fmla="*/ 141074 h 357487"/>
                  <a:gd name="connsiteX21" fmla="*/ 429283 w 922321"/>
                  <a:gd name="connsiteY21" fmla="*/ 106543 h 357487"/>
                  <a:gd name="connsiteX22" fmla="*/ 448892 w 922321"/>
                  <a:gd name="connsiteY22" fmla="*/ 138285 h 357487"/>
                  <a:gd name="connsiteX23" fmla="*/ 464140 w 922321"/>
                  <a:gd name="connsiteY23" fmla="*/ 29553 h 357487"/>
                  <a:gd name="connsiteX24" fmla="*/ 483405 w 922321"/>
                  <a:gd name="connsiteY24" fmla="*/ 2992 h 357487"/>
                  <a:gd name="connsiteX25" fmla="*/ 494909 w 922321"/>
                  <a:gd name="connsiteY25" fmla="*/ 85283 h 357487"/>
                  <a:gd name="connsiteX26" fmla="*/ 501811 w 922321"/>
                  <a:gd name="connsiteY26" fmla="*/ 127126 h 357487"/>
                  <a:gd name="connsiteX27" fmla="*/ 522519 w 922321"/>
                  <a:gd name="connsiteY27" fmla="*/ 74125 h 357487"/>
                  <a:gd name="connsiteX28" fmla="*/ 524670 w 922321"/>
                  <a:gd name="connsiteY28" fmla="*/ 162784 h 357487"/>
                  <a:gd name="connsiteX29" fmla="*/ 538625 w 922321"/>
                  <a:gd name="connsiteY29" fmla="*/ 214997 h 357487"/>
                  <a:gd name="connsiteX30" fmla="*/ 561634 w 922321"/>
                  <a:gd name="connsiteY30" fmla="*/ 180128 h 357487"/>
                  <a:gd name="connsiteX31" fmla="*/ 572047 w 922321"/>
                  <a:gd name="connsiteY31" fmla="*/ 277850 h 357487"/>
                  <a:gd name="connsiteX32" fmla="*/ 593844 w 922321"/>
                  <a:gd name="connsiteY32" fmla="*/ 248472 h 357487"/>
                  <a:gd name="connsiteX33" fmla="*/ 607650 w 922321"/>
                  <a:gd name="connsiteY33" fmla="*/ 212207 h 357487"/>
                  <a:gd name="connsiteX34" fmla="*/ 619694 w 922321"/>
                  <a:gd name="connsiteY34" fmla="*/ 156953 h 357487"/>
                  <a:gd name="connsiteX35" fmla="*/ 642162 w 922321"/>
                  <a:gd name="connsiteY35" fmla="*/ 226155 h 357487"/>
                  <a:gd name="connsiteX36" fmla="*/ 669239 w 922321"/>
                  <a:gd name="connsiteY36" fmla="*/ 104631 h 357487"/>
                  <a:gd name="connsiteX37" fmla="*/ 692780 w 922321"/>
                  <a:gd name="connsiteY37" fmla="*/ 125732 h 357487"/>
                  <a:gd name="connsiteX38" fmla="*/ 710142 w 922321"/>
                  <a:gd name="connsiteY38" fmla="*/ 55023 h 357487"/>
                  <a:gd name="connsiteX39" fmla="*/ 720390 w 922321"/>
                  <a:gd name="connsiteY39" fmla="*/ 92257 h 357487"/>
                  <a:gd name="connsiteX40" fmla="*/ 757268 w 922321"/>
                  <a:gd name="connsiteY40" fmla="*/ 10454 h 357487"/>
                  <a:gd name="connsiteX41" fmla="*/ 773309 w 922321"/>
                  <a:gd name="connsiteY41" fmla="*/ 68546 h 357487"/>
                  <a:gd name="connsiteX42" fmla="*/ 805521 w 922321"/>
                  <a:gd name="connsiteY42" fmla="*/ 49019 h 357487"/>
                  <a:gd name="connsiteX43" fmla="*/ 829524 w 922321"/>
                  <a:gd name="connsiteY43" fmla="*/ 128195 h 357487"/>
                  <a:gd name="connsiteX44" fmla="*/ 860741 w 922321"/>
                  <a:gd name="connsiteY44" fmla="*/ 55993 h 357487"/>
                  <a:gd name="connsiteX45" fmla="*/ 882002 w 922321"/>
                  <a:gd name="connsiteY45" fmla="*/ 36120 h 357487"/>
                  <a:gd name="connsiteX46" fmla="*/ 899856 w 922321"/>
                  <a:gd name="connsiteY46" fmla="*/ 92257 h 357487"/>
                  <a:gd name="connsiteX47" fmla="*/ 922321 w 922321"/>
                  <a:gd name="connsiteY47"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73154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28012 w 922321"/>
                  <a:gd name="connsiteY11" fmla="*/ 287525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98101 w 922321"/>
                  <a:gd name="connsiteY10" fmla="*/ 228945 h 357487"/>
                  <a:gd name="connsiteX11" fmla="*/ 228012 w 922321"/>
                  <a:gd name="connsiteY11" fmla="*/ 287525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87098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12081 h 357487"/>
                  <a:gd name="connsiteX1" fmla="*/ 35627 w 922321"/>
                  <a:gd name="connsiteY1" fmla="*/ 287098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4622"/>
                  <a:gd name="connsiteY0" fmla="*/ 276241 h 357487"/>
                  <a:gd name="connsiteX1" fmla="*/ 37928 w 924622"/>
                  <a:gd name="connsiteY1" fmla="*/ 287098 h 357487"/>
                  <a:gd name="connsiteX2" fmla="*/ 62352 w 924622"/>
                  <a:gd name="connsiteY2" fmla="*/ 231734 h 357487"/>
                  <a:gd name="connsiteX3" fmla="*/ 75073 w 924622"/>
                  <a:gd name="connsiteY3" fmla="*/ 278826 h 357487"/>
                  <a:gd name="connsiteX4" fmla="*/ 116061 w 924622"/>
                  <a:gd name="connsiteY4" fmla="*/ 250468 h 357487"/>
                  <a:gd name="connsiteX5" fmla="*/ 122174 w 924622"/>
                  <a:gd name="connsiteY5" fmla="*/ 348896 h 357487"/>
                  <a:gd name="connsiteX6" fmla="*/ 140581 w 924622"/>
                  <a:gd name="connsiteY6" fmla="*/ 312631 h 357487"/>
                  <a:gd name="connsiteX7" fmla="*/ 150281 w 924622"/>
                  <a:gd name="connsiteY7" fmla="*/ 357452 h 357487"/>
                  <a:gd name="connsiteX8" fmla="*/ 174179 w 924622"/>
                  <a:gd name="connsiteY8" fmla="*/ 330632 h 357487"/>
                  <a:gd name="connsiteX9" fmla="*/ 202403 w 924622"/>
                  <a:gd name="connsiteY9" fmla="*/ 292381 h 357487"/>
                  <a:gd name="connsiteX10" fmla="*/ 188898 w 924622"/>
                  <a:gd name="connsiteY10" fmla="*/ 293104 h 357487"/>
                  <a:gd name="connsiteX11" fmla="*/ 200402 w 924622"/>
                  <a:gd name="connsiteY11" fmla="*/ 228945 h 357487"/>
                  <a:gd name="connsiteX12" fmla="*/ 230313 w 924622"/>
                  <a:gd name="connsiteY12" fmla="*/ 287525 h 357487"/>
                  <a:gd name="connsiteX13" fmla="*/ 229407 w 924622"/>
                  <a:gd name="connsiteY13" fmla="*/ 145724 h 357487"/>
                  <a:gd name="connsiteX14" fmla="*/ 253322 w 924622"/>
                  <a:gd name="connsiteY14" fmla="*/ 198260 h 357487"/>
                  <a:gd name="connsiteX15" fmla="*/ 278327 w 924622"/>
                  <a:gd name="connsiteY15" fmla="*/ 250127 h 357487"/>
                  <a:gd name="connsiteX16" fmla="*/ 315740 w 924622"/>
                  <a:gd name="connsiteY16" fmla="*/ 272456 h 357487"/>
                  <a:gd name="connsiteX17" fmla="*/ 329249 w 924622"/>
                  <a:gd name="connsiteY17" fmla="*/ 205234 h 357487"/>
                  <a:gd name="connsiteX18" fmla="*/ 355392 w 924622"/>
                  <a:gd name="connsiteY18" fmla="*/ 189572 h 357487"/>
                  <a:gd name="connsiteX19" fmla="*/ 372965 w 924622"/>
                  <a:gd name="connsiteY19" fmla="*/ 156417 h 357487"/>
                  <a:gd name="connsiteX20" fmla="*/ 395973 w 924622"/>
                  <a:gd name="connsiteY20" fmla="*/ 237313 h 357487"/>
                  <a:gd name="connsiteX21" fmla="*/ 403750 w 924622"/>
                  <a:gd name="connsiteY21" fmla="*/ 176841 h 357487"/>
                  <a:gd name="connsiteX22" fmla="*/ 423583 w 924622"/>
                  <a:gd name="connsiteY22" fmla="*/ 141074 h 357487"/>
                  <a:gd name="connsiteX23" fmla="*/ 431584 w 924622"/>
                  <a:gd name="connsiteY23" fmla="*/ 106543 h 357487"/>
                  <a:gd name="connsiteX24" fmla="*/ 451193 w 924622"/>
                  <a:gd name="connsiteY24" fmla="*/ 138285 h 357487"/>
                  <a:gd name="connsiteX25" fmla="*/ 466441 w 924622"/>
                  <a:gd name="connsiteY25" fmla="*/ 29553 h 357487"/>
                  <a:gd name="connsiteX26" fmla="*/ 485706 w 924622"/>
                  <a:gd name="connsiteY26" fmla="*/ 2992 h 357487"/>
                  <a:gd name="connsiteX27" fmla="*/ 497210 w 924622"/>
                  <a:gd name="connsiteY27" fmla="*/ 85283 h 357487"/>
                  <a:gd name="connsiteX28" fmla="*/ 504112 w 924622"/>
                  <a:gd name="connsiteY28" fmla="*/ 127126 h 357487"/>
                  <a:gd name="connsiteX29" fmla="*/ 524820 w 924622"/>
                  <a:gd name="connsiteY29" fmla="*/ 74125 h 357487"/>
                  <a:gd name="connsiteX30" fmla="*/ 526971 w 924622"/>
                  <a:gd name="connsiteY30" fmla="*/ 162784 h 357487"/>
                  <a:gd name="connsiteX31" fmla="*/ 540926 w 924622"/>
                  <a:gd name="connsiteY31" fmla="*/ 214997 h 357487"/>
                  <a:gd name="connsiteX32" fmla="*/ 563935 w 924622"/>
                  <a:gd name="connsiteY32" fmla="*/ 180128 h 357487"/>
                  <a:gd name="connsiteX33" fmla="*/ 574348 w 924622"/>
                  <a:gd name="connsiteY33" fmla="*/ 277850 h 357487"/>
                  <a:gd name="connsiteX34" fmla="*/ 596145 w 924622"/>
                  <a:gd name="connsiteY34" fmla="*/ 248472 h 357487"/>
                  <a:gd name="connsiteX35" fmla="*/ 609951 w 924622"/>
                  <a:gd name="connsiteY35" fmla="*/ 212207 h 357487"/>
                  <a:gd name="connsiteX36" fmla="*/ 621995 w 924622"/>
                  <a:gd name="connsiteY36" fmla="*/ 156953 h 357487"/>
                  <a:gd name="connsiteX37" fmla="*/ 644463 w 924622"/>
                  <a:gd name="connsiteY37" fmla="*/ 226155 h 357487"/>
                  <a:gd name="connsiteX38" fmla="*/ 671540 w 924622"/>
                  <a:gd name="connsiteY38" fmla="*/ 104631 h 357487"/>
                  <a:gd name="connsiteX39" fmla="*/ 695081 w 924622"/>
                  <a:gd name="connsiteY39" fmla="*/ 125732 h 357487"/>
                  <a:gd name="connsiteX40" fmla="*/ 712443 w 924622"/>
                  <a:gd name="connsiteY40" fmla="*/ 55023 h 357487"/>
                  <a:gd name="connsiteX41" fmla="*/ 722691 w 924622"/>
                  <a:gd name="connsiteY41" fmla="*/ 92257 h 357487"/>
                  <a:gd name="connsiteX42" fmla="*/ 759569 w 924622"/>
                  <a:gd name="connsiteY42" fmla="*/ 10454 h 357487"/>
                  <a:gd name="connsiteX43" fmla="*/ 775610 w 924622"/>
                  <a:gd name="connsiteY43" fmla="*/ 68546 h 357487"/>
                  <a:gd name="connsiteX44" fmla="*/ 807822 w 924622"/>
                  <a:gd name="connsiteY44" fmla="*/ 49019 h 357487"/>
                  <a:gd name="connsiteX45" fmla="*/ 831825 w 924622"/>
                  <a:gd name="connsiteY45" fmla="*/ 128195 h 357487"/>
                  <a:gd name="connsiteX46" fmla="*/ 863042 w 924622"/>
                  <a:gd name="connsiteY46" fmla="*/ 55993 h 357487"/>
                  <a:gd name="connsiteX47" fmla="*/ 884303 w 924622"/>
                  <a:gd name="connsiteY47" fmla="*/ 36120 h 357487"/>
                  <a:gd name="connsiteX48" fmla="*/ 902157 w 924622"/>
                  <a:gd name="connsiteY48" fmla="*/ 92257 h 357487"/>
                  <a:gd name="connsiteX49" fmla="*/ 924622 w 924622"/>
                  <a:gd name="connsiteY49" fmla="*/ 52053 h 357487"/>
                  <a:gd name="connsiteX0" fmla="*/ 0 w 929224"/>
                  <a:gd name="connsiteY0" fmla="*/ 175817 h 357487"/>
                  <a:gd name="connsiteX1" fmla="*/ 42530 w 929224"/>
                  <a:gd name="connsiteY1" fmla="*/ 287098 h 357487"/>
                  <a:gd name="connsiteX2" fmla="*/ 66954 w 929224"/>
                  <a:gd name="connsiteY2" fmla="*/ 231734 h 357487"/>
                  <a:gd name="connsiteX3" fmla="*/ 79675 w 929224"/>
                  <a:gd name="connsiteY3" fmla="*/ 278826 h 357487"/>
                  <a:gd name="connsiteX4" fmla="*/ 120663 w 929224"/>
                  <a:gd name="connsiteY4" fmla="*/ 250468 h 357487"/>
                  <a:gd name="connsiteX5" fmla="*/ 126776 w 929224"/>
                  <a:gd name="connsiteY5" fmla="*/ 348896 h 357487"/>
                  <a:gd name="connsiteX6" fmla="*/ 145183 w 929224"/>
                  <a:gd name="connsiteY6" fmla="*/ 312631 h 357487"/>
                  <a:gd name="connsiteX7" fmla="*/ 154883 w 929224"/>
                  <a:gd name="connsiteY7" fmla="*/ 357452 h 357487"/>
                  <a:gd name="connsiteX8" fmla="*/ 178781 w 929224"/>
                  <a:gd name="connsiteY8" fmla="*/ 330632 h 357487"/>
                  <a:gd name="connsiteX9" fmla="*/ 207005 w 929224"/>
                  <a:gd name="connsiteY9" fmla="*/ 292381 h 357487"/>
                  <a:gd name="connsiteX10" fmla="*/ 193500 w 929224"/>
                  <a:gd name="connsiteY10" fmla="*/ 293104 h 357487"/>
                  <a:gd name="connsiteX11" fmla="*/ 205004 w 929224"/>
                  <a:gd name="connsiteY11" fmla="*/ 228945 h 357487"/>
                  <a:gd name="connsiteX12" fmla="*/ 234915 w 929224"/>
                  <a:gd name="connsiteY12" fmla="*/ 287525 h 357487"/>
                  <a:gd name="connsiteX13" fmla="*/ 234009 w 929224"/>
                  <a:gd name="connsiteY13" fmla="*/ 145724 h 357487"/>
                  <a:gd name="connsiteX14" fmla="*/ 257924 w 929224"/>
                  <a:gd name="connsiteY14" fmla="*/ 198260 h 357487"/>
                  <a:gd name="connsiteX15" fmla="*/ 282929 w 929224"/>
                  <a:gd name="connsiteY15" fmla="*/ 250127 h 357487"/>
                  <a:gd name="connsiteX16" fmla="*/ 320342 w 929224"/>
                  <a:gd name="connsiteY16" fmla="*/ 272456 h 357487"/>
                  <a:gd name="connsiteX17" fmla="*/ 333851 w 929224"/>
                  <a:gd name="connsiteY17" fmla="*/ 205234 h 357487"/>
                  <a:gd name="connsiteX18" fmla="*/ 359994 w 929224"/>
                  <a:gd name="connsiteY18" fmla="*/ 189572 h 357487"/>
                  <a:gd name="connsiteX19" fmla="*/ 377567 w 929224"/>
                  <a:gd name="connsiteY19" fmla="*/ 156417 h 357487"/>
                  <a:gd name="connsiteX20" fmla="*/ 400575 w 929224"/>
                  <a:gd name="connsiteY20" fmla="*/ 237313 h 357487"/>
                  <a:gd name="connsiteX21" fmla="*/ 408352 w 929224"/>
                  <a:gd name="connsiteY21" fmla="*/ 176841 h 357487"/>
                  <a:gd name="connsiteX22" fmla="*/ 428185 w 929224"/>
                  <a:gd name="connsiteY22" fmla="*/ 141074 h 357487"/>
                  <a:gd name="connsiteX23" fmla="*/ 436186 w 929224"/>
                  <a:gd name="connsiteY23" fmla="*/ 106543 h 357487"/>
                  <a:gd name="connsiteX24" fmla="*/ 455795 w 929224"/>
                  <a:gd name="connsiteY24" fmla="*/ 138285 h 357487"/>
                  <a:gd name="connsiteX25" fmla="*/ 471043 w 929224"/>
                  <a:gd name="connsiteY25" fmla="*/ 29553 h 357487"/>
                  <a:gd name="connsiteX26" fmla="*/ 490308 w 929224"/>
                  <a:gd name="connsiteY26" fmla="*/ 2992 h 357487"/>
                  <a:gd name="connsiteX27" fmla="*/ 501812 w 929224"/>
                  <a:gd name="connsiteY27" fmla="*/ 85283 h 357487"/>
                  <a:gd name="connsiteX28" fmla="*/ 508714 w 929224"/>
                  <a:gd name="connsiteY28" fmla="*/ 127126 h 357487"/>
                  <a:gd name="connsiteX29" fmla="*/ 529422 w 929224"/>
                  <a:gd name="connsiteY29" fmla="*/ 74125 h 357487"/>
                  <a:gd name="connsiteX30" fmla="*/ 531573 w 929224"/>
                  <a:gd name="connsiteY30" fmla="*/ 162784 h 357487"/>
                  <a:gd name="connsiteX31" fmla="*/ 545528 w 929224"/>
                  <a:gd name="connsiteY31" fmla="*/ 214997 h 357487"/>
                  <a:gd name="connsiteX32" fmla="*/ 568537 w 929224"/>
                  <a:gd name="connsiteY32" fmla="*/ 180128 h 357487"/>
                  <a:gd name="connsiteX33" fmla="*/ 578950 w 929224"/>
                  <a:gd name="connsiteY33" fmla="*/ 277850 h 357487"/>
                  <a:gd name="connsiteX34" fmla="*/ 600747 w 929224"/>
                  <a:gd name="connsiteY34" fmla="*/ 248472 h 357487"/>
                  <a:gd name="connsiteX35" fmla="*/ 614553 w 929224"/>
                  <a:gd name="connsiteY35" fmla="*/ 212207 h 357487"/>
                  <a:gd name="connsiteX36" fmla="*/ 626597 w 929224"/>
                  <a:gd name="connsiteY36" fmla="*/ 156953 h 357487"/>
                  <a:gd name="connsiteX37" fmla="*/ 649065 w 929224"/>
                  <a:gd name="connsiteY37" fmla="*/ 226155 h 357487"/>
                  <a:gd name="connsiteX38" fmla="*/ 676142 w 929224"/>
                  <a:gd name="connsiteY38" fmla="*/ 104631 h 357487"/>
                  <a:gd name="connsiteX39" fmla="*/ 699683 w 929224"/>
                  <a:gd name="connsiteY39" fmla="*/ 125732 h 357487"/>
                  <a:gd name="connsiteX40" fmla="*/ 717045 w 929224"/>
                  <a:gd name="connsiteY40" fmla="*/ 55023 h 357487"/>
                  <a:gd name="connsiteX41" fmla="*/ 727293 w 929224"/>
                  <a:gd name="connsiteY41" fmla="*/ 92257 h 357487"/>
                  <a:gd name="connsiteX42" fmla="*/ 764171 w 929224"/>
                  <a:gd name="connsiteY42" fmla="*/ 10454 h 357487"/>
                  <a:gd name="connsiteX43" fmla="*/ 780212 w 929224"/>
                  <a:gd name="connsiteY43" fmla="*/ 68546 h 357487"/>
                  <a:gd name="connsiteX44" fmla="*/ 812424 w 929224"/>
                  <a:gd name="connsiteY44" fmla="*/ 49019 h 357487"/>
                  <a:gd name="connsiteX45" fmla="*/ 836427 w 929224"/>
                  <a:gd name="connsiteY45" fmla="*/ 128195 h 357487"/>
                  <a:gd name="connsiteX46" fmla="*/ 867644 w 929224"/>
                  <a:gd name="connsiteY46" fmla="*/ 55993 h 357487"/>
                  <a:gd name="connsiteX47" fmla="*/ 888905 w 929224"/>
                  <a:gd name="connsiteY47" fmla="*/ 36120 h 357487"/>
                  <a:gd name="connsiteX48" fmla="*/ 906759 w 929224"/>
                  <a:gd name="connsiteY48" fmla="*/ 92257 h 357487"/>
                  <a:gd name="connsiteX49" fmla="*/ 929224 w 929224"/>
                  <a:gd name="connsiteY49" fmla="*/ 52053 h 357487"/>
                  <a:gd name="connsiteX0" fmla="*/ 17340 w 886742"/>
                  <a:gd name="connsiteY0" fmla="*/ 192554 h 357487"/>
                  <a:gd name="connsiteX1" fmla="*/ 48 w 886742"/>
                  <a:gd name="connsiteY1" fmla="*/ 287098 h 357487"/>
                  <a:gd name="connsiteX2" fmla="*/ 24472 w 886742"/>
                  <a:gd name="connsiteY2" fmla="*/ 231734 h 357487"/>
                  <a:gd name="connsiteX3" fmla="*/ 37193 w 886742"/>
                  <a:gd name="connsiteY3" fmla="*/ 278826 h 357487"/>
                  <a:gd name="connsiteX4" fmla="*/ 78181 w 886742"/>
                  <a:gd name="connsiteY4" fmla="*/ 250468 h 357487"/>
                  <a:gd name="connsiteX5" fmla="*/ 84294 w 886742"/>
                  <a:gd name="connsiteY5" fmla="*/ 348896 h 357487"/>
                  <a:gd name="connsiteX6" fmla="*/ 102701 w 886742"/>
                  <a:gd name="connsiteY6" fmla="*/ 312631 h 357487"/>
                  <a:gd name="connsiteX7" fmla="*/ 112401 w 886742"/>
                  <a:gd name="connsiteY7" fmla="*/ 357452 h 357487"/>
                  <a:gd name="connsiteX8" fmla="*/ 136299 w 886742"/>
                  <a:gd name="connsiteY8" fmla="*/ 330632 h 357487"/>
                  <a:gd name="connsiteX9" fmla="*/ 164523 w 886742"/>
                  <a:gd name="connsiteY9" fmla="*/ 292381 h 357487"/>
                  <a:gd name="connsiteX10" fmla="*/ 151018 w 886742"/>
                  <a:gd name="connsiteY10" fmla="*/ 293104 h 357487"/>
                  <a:gd name="connsiteX11" fmla="*/ 162522 w 886742"/>
                  <a:gd name="connsiteY11" fmla="*/ 228945 h 357487"/>
                  <a:gd name="connsiteX12" fmla="*/ 192433 w 886742"/>
                  <a:gd name="connsiteY12" fmla="*/ 287525 h 357487"/>
                  <a:gd name="connsiteX13" fmla="*/ 191527 w 886742"/>
                  <a:gd name="connsiteY13" fmla="*/ 145724 h 357487"/>
                  <a:gd name="connsiteX14" fmla="*/ 215442 w 886742"/>
                  <a:gd name="connsiteY14" fmla="*/ 198260 h 357487"/>
                  <a:gd name="connsiteX15" fmla="*/ 240447 w 886742"/>
                  <a:gd name="connsiteY15" fmla="*/ 250127 h 357487"/>
                  <a:gd name="connsiteX16" fmla="*/ 277860 w 886742"/>
                  <a:gd name="connsiteY16" fmla="*/ 272456 h 357487"/>
                  <a:gd name="connsiteX17" fmla="*/ 291369 w 886742"/>
                  <a:gd name="connsiteY17" fmla="*/ 205234 h 357487"/>
                  <a:gd name="connsiteX18" fmla="*/ 317512 w 886742"/>
                  <a:gd name="connsiteY18" fmla="*/ 189572 h 357487"/>
                  <a:gd name="connsiteX19" fmla="*/ 335085 w 886742"/>
                  <a:gd name="connsiteY19" fmla="*/ 156417 h 357487"/>
                  <a:gd name="connsiteX20" fmla="*/ 358093 w 886742"/>
                  <a:gd name="connsiteY20" fmla="*/ 237313 h 357487"/>
                  <a:gd name="connsiteX21" fmla="*/ 365870 w 886742"/>
                  <a:gd name="connsiteY21" fmla="*/ 176841 h 357487"/>
                  <a:gd name="connsiteX22" fmla="*/ 385703 w 886742"/>
                  <a:gd name="connsiteY22" fmla="*/ 141074 h 357487"/>
                  <a:gd name="connsiteX23" fmla="*/ 393704 w 886742"/>
                  <a:gd name="connsiteY23" fmla="*/ 106543 h 357487"/>
                  <a:gd name="connsiteX24" fmla="*/ 413313 w 886742"/>
                  <a:gd name="connsiteY24" fmla="*/ 138285 h 357487"/>
                  <a:gd name="connsiteX25" fmla="*/ 428561 w 886742"/>
                  <a:gd name="connsiteY25" fmla="*/ 29553 h 357487"/>
                  <a:gd name="connsiteX26" fmla="*/ 447826 w 886742"/>
                  <a:gd name="connsiteY26" fmla="*/ 2992 h 357487"/>
                  <a:gd name="connsiteX27" fmla="*/ 459330 w 886742"/>
                  <a:gd name="connsiteY27" fmla="*/ 85283 h 357487"/>
                  <a:gd name="connsiteX28" fmla="*/ 466232 w 886742"/>
                  <a:gd name="connsiteY28" fmla="*/ 127126 h 357487"/>
                  <a:gd name="connsiteX29" fmla="*/ 486940 w 886742"/>
                  <a:gd name="connsiteY29" fmla="*/ 74125 h 357487"/>
                  <a:gd name="connsiteX30" fmla="*/ 489091 w 886742"/>
                  <a:gd name="connsiteY30" fmla="*/ 162784 h 357487"/>
                  <a:gd name="connsiteX31" fmla="*/ 503046 w 886742"/>
                  <a:gd name="connsiteY31" fmla="*/ 214997 h 357487"/>
                  <a:gd name="connsiteX32" fmla="*/ 526055 w 886742"/>
                  <a:gd name="connsiteY32" fmla="*/ 180128 h 357487"/>
                  <a:gd name="connsiteX33" fmla="*/ 536468 w 886742"/>
                  <a:gd name="connsiteY33" fmla="*/ 277850 h 357487"/>
                  <a:gd name="connsiteX34" fmla="*/ 558265 w 886742"/>
                  <a:gd name="connsiteY34" fmla="*/ 248472 h 357487"/>
                  <a:gd name="connsiteX35" fmla="*/ 572071 w 886742"/>
                  <a:gd name="connsiteY35" fmla="*/ 212207 h 357487"/>
                  <a:gd name="connsiteX36" fmla="*/ 584115 w 886742"/>
                  <a:gd name="connsiteY36" fmla="*/ 156953 h 357487"/>
                  <a:gd name="connsiteX37" fmla="*/ 606583 w 886742"/>
                  <a:gd name="connsiteY37" fmla="*/ 226155 h 357487"/>
                  <a:gd name="connsiteX38" fmla="*/ 633660 w 886742"/>
                  <a:gd name="connsiteY38" fmla="*/ 104631 h 357487"/>
                  <a:gd name="connsiteX39" fmla="*/ 657201 w 886742"/>
                  <a:gd name="connsiteY39" fmla="*/ 125732 h 357487"/>
                  <a:gd name="connsiteX40" fmla="*/ 674563 w 886742"/>
                  <a:gd name="connsiteY40" fmla="*/ 55023 h 357487"/>
                  <a:gd name="connsiteX41" fmla="*/ 684811 w 886742"/>
                  <a:gd name="connsiteY41" fmla="*/ 92257 h 357487"/>
                  <a:gd name="connsiteX42" fmla="*/ 721689 w 886742"/>
                  <a:gd name="connsiteY42" fmla="*/ 10454 h 357487"/>
                  <a:gd name="connsiteX43" fmla="*/ 737730 w 886742"/>
                  <a:gd name="connsiteY43" fmla="*/ 68546 h 357487"/>
                  <a:gd name="connsiteX44" fmla="*/ 769942 w 886742"/>
                  <a:gd name="connsiteY44" fmla="*/ 49019 h 357487"/>
                  <a:gd name="connsiteX45" fmla="*/ 793945 w 886742"/>
                  <a:gd name="connsiteY45" fmla="*/ 128195 h 357487"/>
                  <a:gd name="connsiteX46" fmla="*/ 825162 w 886742"/>
                  <a:gd name="connsiteY46" fmla="*/ 55993 h 357487"/>
                  <a:gd name="connsiteX47" fmla="*/ 846423 w 886742"/>
                  <a:gd name="connsiteY47" fmla="*/ 36120 h 357487"/>
                  <a:gd name="connsiteX48" fmla="*/ 864277 w 886742"/>
                  <a:gd name="connsiteY48" fmla="*/ 92257 h 357487"/>
                  <a:gd name="connsiteX49" fmla="*/ 886742 w 886742"/>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90899 w 913118"/>
                  <a:gd name="connsiteY9" fmla="*/ 292381 h 357487"/>
                  <a:gd name="connsiteX10" fmla="*/ 177394 w 913118"/>
                  <a:gd name="connsiteY10" fmla="*/ 293104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90899 w 913118"/>
                  <a:gd name="connsiteY9" fmla="*/ 292381 h 357487"/>
                  <a:gd name="connsiteX10" fmla="*/ 154386 w 913118"/>
                  <a:gd name="connsiteY10" fmla="*/ 281946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58687 w 913118"/>
                  <a:gd name="connsiteY9" fmla="*/ 297960 h 357487"/>
                  <a:gd name="connsiteX10" fmla="*/ 154386 w 913118"/>
                  <a:gd name="connsiteY10" fmla="*/ 281946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58687 w 913118"/>
                  <a:gd name="connsiteY9" fmla="*/ 297960 h 357487"/>
                  <a:gd name="connsiteX10" fmla="*/ 179695 w 913118"/>
                  <a:gd name="connsiteY10" fmla="*/ 304262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3"/>
                  <a:gd name="connsiteX1" fmla="*/ 26424 w 913118"/>
                  <a:gd name="connsiteY1" fmla="*/ 287098 h 357483"/>
                  <a:gd name="connsiteX2" fmla="*/ 50848 w 913118"/>
                  <a:gd name="connsiteY2" fmla="*/ 231734 h 357483"/>
                  <a:gd name="connsiteX3" fmla="*/ 63569 w 913118"/>
                  <a:gd name="connsiteY3" fmla="*/ 278826 h 357483"/>
                  <a:gd name="connsiteX4" fmla="*/ 104557 w 913118"/>
                  <a:gd name="connsiteY4" fmla="*/ 250468 h 357483"/>
                  <a:gd name="connsiteX5" fmla="*/ 110670 w 913118"/>
                  <a:gd name="connsiteY5" fmla="*/ 348896 h 357483"/>
                  <a:gd name="connsiteX6" fmla="*/ 129077 w 913118"/>
                  <a:gd name="connsiteY6" fmla="*/ 312631 h 357483"/>
                  <a:gd name="connsiteX7" fmla="*/ 138777 w 913118"/>
                  <a:gd name="connsiteY7" fmla="*/ 357452 h 357483"/>
                  <a:gd name="connsiteX8" fmla="*/ 144268 w 913118"/>
                  <a:gd name="connsiteY8" fmla="*/ 329237 h 357483"/>
                  <a:gd name="connsiteX9" fmla="*/ 158687 w 913118"/>
                  <a:gd name="connsiteY9" fmla="*/ 297960 h 357483"/>
                  <a:gd name="connsiteX10" fmla="*/ 179695 w 913118"/>
                  <a:gd name="connsiteY10" fmla="*/ 304262 h 357483"/>
                  <a:gd name="connsiteX11" fmla="*/ 188898 w 913118"/>
                  <a:gd name="connsiteY11" fmla="*/ 228945 h 357483"/>
                  <a:gd name="connsiteX12" fmla="*/ 218809 w 913118"/>
                  <a:gd name="connsiteY12" fmla="*/ 287525 h 357483"/>
                  <a:gd name="connsiteX13" fmla="*/ 217903 w 913118"/>
                  <a:gd name="connsiteY13" fmla="*/ 145724 h 357483"/>
                  <a:gd name="connsiteX14" fmla="*/ 241818 w 913118"/>
                  <a:gd name="connsiteY14" fmla="*/ 198260 h 357483"/>
                  <a:gd name="connsiteX15" fmla="*/ 266823 w 913118"/>
                  <a:gd name="connsiteY15" fmla="*/ 250127 h 357483"/>
                  <a:gd name="connsiteX16" fmla="*/ 304236 w 913118"/>
                  <a:gd name="connsiteY16" fmla="*/ 272456 h 357483"/>
                  <a:gd name="connsiteX17" fmla="*/ 317745 w 913118"/>
                  <a:gd name="connsiteY17" fmla="*/ 205234 h 357483"/>
                  <a:gd name="connsiteX18" fmla="*/ 343888 w 913118"/>
                  <a:gd name="connsiteY18" fmla="*/ 189572 h 357483"/>
                  <a:gd name="connsiteX19" fmla="*/ 361461 w 913118"/>
                  <a:gd name="connsiteY19" fmla="*/ 156417 h 357483"/>
                  <a:gd name="connsiteX20" fmla="*/ 384469 w 913118"/>
                  <a:gd name="connsiteY20" fmla="*/ 237313 h 357483"/>
                  <a:gd name="connsiteX21" fmla="*/ 392246 w 913118"/>
                  <a:gd name="connsiteY21" fmla="*/ 176841 h 357483"/>
                  <a:gd name="connsiteX22" fmla="*/ 412079 w 913118"/>
                  <a:gd name="connsiteY22" fmla="*/ 141074 h 357483"/>
                  <a:gd name="connsiteX23" fmla="*/ 420080 w 913118"/>
                  <a:gd name="connsiteY23" fmla="*/ 106543 h 357483"/>
                  <a:gd name="connsiteX24" fmla="*/ 439689 w 913118"/>
                  <a:gd name="connsiteY24" fmla="*/ 138285 h 357483"/>
                  <a:gd name="connsiteX25" fmla="*/ 454937 w 913118"/>
                  <a:gd name="connsiteY25" fmla="*/ 29553 h 357483"/>
                  <a:gd name="connsiteX26" fmla="*/ 474202 w 913118"/>
                  <a:gd name="connsiteY26" fmla="*/ 2992 h 357483"/>
                  <a:gd name="connsiteX27" fmla="*/ 485706 w 913118"/>
                  <a:gd name="connsiteY27" fmla="*/ 85283 h 357483"/>
                  <a:gd name="connsiteX28" fmla="*/ 492608 w 913118"/>
                  <a:gd name="connsiteY28" fmla="*/ 127126 h 357483"/>
                  <a:gd name="connsiteX29" fmla="*/ 513316 w 913118"/>
                  <a:gd name="connsiteY29" fmla="*/ 74125 h 357483"/>
                  <a:gd name="connsiteX30" fmla="*/ 515467 w 913118"/>
                  <a:gd name="connsiteY30" fmla="*/ 162784 h 357483"/>
                  <a:gd name="connsiteX31" fmla="*/ 529422 w 913118"/>
                  <a:gd name="connsiteY31" fmla="*/ 214997 h 357483"/>
                  <a:gd name="connsiteX32" fmla="*/ 552431 w 913118"/>
                  <a:gd name="connsiteY32" fmla="*/ 180128 h 357483"/>
                  <a:gd name="connsiteX33" fmla="*/ 562844 w 913118"/>
                  <a:gd name="connsiteY33" fmla="*/ 277850 h 357483"/>
                  <a:gd name="connsiteX34" fmla="*/ 584641 w 913118"/>
                  <a:gd name="connsiteY34" fmla="*/ 248472 h 357483"/>
                  <a:gd name="connsiteX35" fmla="*/ 598447 w 913118"/>
                  <a:gd name="connsiteY35" fmla="*/ 212207 h 357483"/>
                  <a:gd name="connsiteX36" fmla="*/ 610491 w 913118"/>
                  <a:gd name="connsiteY36" fmla="*/ 156953 h 357483"/>
                  <a:gd name="connsiteX37" fmla="*/ 632959 w 913118"/>
                  <a:gd name="connsiteY37" fmla="*/ 226155 h 357483"/>
                  <a:gd name="connsiteX38" fmla="*/ 660036 w 913118"/>
                  <a:gd name="connsiteY38" fmla="*/ 104631 h 357483"/>
                  <a:gd name="connsiteX39" fmla="*/ 683577 w 913118"/>
                  <a:gd name="connsiteY39" fmla="*/ 125732 h 357483"/>
                  <a:gd name="connsiteX40" fmla="*/ 700939 w 913118"/>
                  <a:gd name="connsiteY40" fmla="*/ 55023 h 357483"/>
                  <a:gd name="connsiteX41" fmla="*/ 711187 w 913118"/>
                  <a:gd name="connsiteY41" fmla="*/ 92257 h 357483"/>
                  <a:gd name="connsiteX42" fmla="*/ 748065 w 913118"/>
                  <a:gd name="connsiteY42" fmla="*/ 10454 h 357483"/>
                  <a:gd name="connsiteX43" fmla="*/ 764106 w 913118"/>
                  <a:gd name="connsiteY43" fmla="*/ 68546 h 357483"/>
                  <a:gd name="connsiteX44" fmla="*/ 796318 w 913118"/>
                  <a:gd name="connsiteY44" fmla="*/ 49019 h 357483"/>
                  <a:gd name="connsiteX45" fmla="*/ 820321 w 913118"/>
                  <a:gd name="connsiteY45" fmla="*/ 128195 h 357483"/>
                  <a:gd name="connsiteX46" fmla="*/ 851538 w 913118"/>
                  <a:gd name="connsiteY46" fmla="*/ 55993 h 357483"/>
                  <a:gd name="connsiteX47" fmla="*/ 872799 w 913118"/>
                  <a:gd name="connsiteY47" fmla="*/ 36120 h 357483"/>
                  <a:gd name="connsiteX48" fmla="*/ 890653 w 913118"/>
                  <a:gd name="connsiteY48" fmla="*/ 92257 h 357483"/>
                  <a:gd name="connsiteX49" fmla="*/ 913118 w 913118"/>
                  <a:gd name="connsiteY49" fmla="*/ 52053 h 35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3118" h="357483">
                    <a:moveTo>
                      <a:pt x="0" y="244161"/>
                    </a:moveTo>
                    <a:cubicBezTo>
                      <a:pt x="3182" y="234970"/>
                      <a:pt x="17949" y="289169"/>
                      <a:pt x="26424" y="287098"/>
                    </a:cubicBezTo>
                    <a:cubicBezTo>
                      <a:pt x="34899" y="285027"/>
                      <a:pt x="43890" y="222187"/>
                      <a:pt x="50848" y="231734"/>
                    </a:cubicBezTo>
                    <a:cubicBezTo>
                      <a:pt x="57806" y="241281"/>
                      <a:pt x="53084" y="275006"/>
                      <a:pt x="63569" y="278826"/>
                    </a:cubicBezTo>
                    <a:cubicBezTo>
                      <a:pt x="102265" y="308923"/>
                      <a:pt x="80288" y="230956"/>
                      <a:pt x="104557" y="250468"/>
                    </a:cubicBezTo>
                    <a:cubicBezTo>
                      <a:pt x="103527" y="281883"/>
                      <a:pt x="111700" y="317481"/>
                      <a:pt x="110670" y="348896"/>
                    </a:cubicBezTo>
                    <a:lnTo>
                      <a:pt x="129077" y="312631"/>
                    </a:lnTo>
                    <a:lnTo>
                      <a:pt x="138777" y="357452"/>
                    </a:lnTo>
                    <a:cubicBezTo>
                      <a:pt x="145693" y="358198"/>
                      <a:pt x="130357" y="345616"/>
                      <a:pt x="144268" y="329237"/>
                    </a:cubicBezTo>
                    <a:cubicBezTo>
                      <a:pt x="153889" y="326962"/>
                      <a:pt x="152912" y="315703"/>
                      <a:pt x="158687" y="297960"/>
                    </a:cubicBezTo>
                    <a:cubicBezTo>
                      <a:pt x="163057" y="290543"/>
                      <a:pt x="180028" y="314835"/>
                      <a:pt x="179695" y="304262"/>
                    </a:cubicBezTo>
                    <a:cubicBezTo>
                      <a:pt x="179362" y="293689"/>
                      <a:pt x="183913" y="228713"/>
                      <a:pt x="188898" y="228945"/>
                    </a:cubicBezTo>
                    <a:cubicBezTo>
                      <a:pt x="193883" y="229177"/>
                      <a:pt x="216276" y="305580"/>
                      <a:pt x="218809" y="287525"/>
                    </a:cubicBezTo>
                    <a:cubicBezTo>
                      <a:pt x="221342" y="269471"/>
                      <a:pt x="214068" y="160601"/>
                      <a:pt x="217903" y="145724"/>
                    </a:cubicBezTo>
                    <a:cubicBezTo>
                      <a:pt x="221738" y="130847"/>
                      <a:pt x="236349" y="182487"/>
                      <a:pt x="241818" y="198260"/>
                    </a:cubicBezTo>
                    <a:cubicBezTo>
                      <a:pt x="247287" y="214033"/>
                      <a:pt x="255653" y="240783"/>
                      <a:pt x="266823" y="250127"/>
                    </a:cubicBezTo>
                    <a:cubicBezTo>
                      <a:pt x="299843" y="242507"/>
                      <a:pt x="295749" y="279938"/>
                      <a:pt x="304236" y="272456"/>
                    </a:cubicBezTo>
                    <a:cubicBezTo>
                      <a:pt x="312723" y="264974"/>
                      <a:pt x="313054" y="217653"/>
                      <a:pt x="317745" y="205234"/>
                    </a:cubicBezTo>
                    <a:cubicBezTo>
                      <a:pt x="322436" y="192815"/>
                      <a:pt x="336602" y="197708"/>
                      <a:pt x="343888" y="189572"/>
                    </a:cubicBezTo>
                    <a:cubicBezTo>
                      <a:pt x="351174" y="181436"/>
                      <a:pt x="352013" y="156829"/>
                      <a:pt x="361461" y="156417"/>
                    </a:cubicBezTo>
                    <a:cubicBezTo>
                      <a:pt x="370909" y="156005"/>
                      <a:pt x="379338" y="236699"/>
                      <a:pt x="384469" y="237313"/>
                    </a:cubicBezTo>
                    <a:cubicBezTo>
                      <a:pt x="389600" y="237927"/>
                      <a:pt x="387644" y="192881"/>
                      <a:pt x="392246" y="176841"/>
                    </a:cubicBezTo>
                    <a:cubicBezTo>
                      <a:pt x="396848" y="160801"/>
                      <a:pt x="407440" y="152790"/>
                      <a:pt x="412079" y="141074"/>
                    </a:cubicBezTo>
                    <a:cubicBezTo>
                      <a:pt x="416718" y="129358"/>
                      <a:pt x="415478" y="107008"/>
                      <a:pt x="420080" y="106543"/>
                    </a:cubicBezTo>
                    <a:cubicBezTo>
                      <a:pt x="424682" y="106078"/>
                      <a:pt x="433880" y="151117"/>
                      <a:pt x="439689" y="138285"/>
                    </a:cubicBezTo>
                    <a:cubicBezTo>
                      <a:pt x="445498" y="125453"/>
                      <a:pt x="449185" y="52102"/>
                      <a:pt x="454937" y="29553"/>
                    </a:cubicBezTo>
                    <a:cubicBezTo>
                      <a:pt x="460689" y="7004"/>
                      <a:pt x="469074" y="-6296"/>
                      <a:pt x="474202" y="2992"/>
                    </a:cubicBezTo>
                    <a:cubicBezTo>
                      <a:pt x="479330" y="12280"/>
                      <a:pt x="481104" y="72963"/>
                      <a:pt x="485706" y="85283"/>
                    </a:cubicBezTo>
                    <a:cubicBezTo>
                      <a:pt x="490308" y="97604"/>
                      <a:pt x="489924" y="120152"/>
                      <a:pt x="492608" y="127126"/>
                    </a:cubicBezTo>
                    <a:cubicBezTo>
                      <a:pt x="495292" y="134100"/>
                      <a:pt x="512191" y="67717"/>
                      <a:pt x="513316" y="74125"/>
                    </a:cubicBezTo>
                    <a:cubicBezTo>
                      <a:pt x="514441" y="80533"/>
                      <a:pt x="512783" y="139305"/>
                      <a:pt x="515467" y="162784"/>
                    </a:cubicBezTo>
                    <a:cubicBezTo>
                      <a:pt x="518151" y="186263"/>
                      <a:pt x="520577" y="200948"/>
                      <a:pt x="529422" y="214997"/>
                    </a:cubicBezTo>
                    <a:cubicBezTo>
                      <a:pt x="538267" y="229046"/>
                      <a:pt x="545710" y="168258"/>
                      <a:pt x="552431" y="180128"/>
                    </a:cubicBezTo>
                    <a:cubicBezTo>
                      <a:pt x="559152" y="191998"/>
                      <a:pt x="557476" y="266459"/>
                      <a:pt x="562844" y="277850"/>
                    </a:cubicBezTo>
                    <a:cubicBezTo>
                      <a:pt x="568212" y="289241"/>
                      <a:pt x="579474" y="259877"/>
                      <a:pt x="584641" y="248472"/>
                    </a:cubicBezTo>
                    <a:cubicBezTo>
                      <a:pt x="589808" y="237067"/>
                      <a:pt x="596823" y="223043"/>
                      <a:pt x="598447" y="212207"/>
                    </a:cubicBezTo>
                    <a:cubicBezTo>
                      <a:pt x="600071" y="201371"/>
                      <a:pt x="606656" y="167414"/>
                      <a:pt x="610491" y="156953"/>
                    </a:cubicBezTo>
                    <a:cubicBezTo>
                      <a:pt x="614326" y="146492"/>
                      <a:pt x="625852" y="236735"/>
                      <a:pt x="632959" y="226155"/>
                    </a:cubicBezTo>
                    <a:cubicBezTo>
                      <a:pt x="640066" y="215575"/>
                      <a:pt x="651600" y="121368"/>
                      <a:pt x="660036" y="104631"/>
                    </a:cubicBezTo>
                    <a:cubicBezTo>
                      <a:pt x="668472" y="87894"/>
                      <a:pt x="675609" y="135627"/>
                      <a:pt x="683577" y="125732"/>
                    </a:cubicBezTo>
                    <a:cubicBezTo>
                      <a:pt x="691545" y="115837"/>
                      <a:pt x="697104" y="63857"/>
                      <a:pt x="700939" y="55023"/>
                    </a:cubicBezTo>
                    <a:cubicBezTo>
                      <a:pt x="704774" y="46189"/>
                      <a:pt x="707167" y="101545"/>
                      <a:pt x="711187" y="92257"/>
                    </a:cubicBezTo>
                    <a:cubicBezTo>
                      <a:pt x="715207" y="82969"/>
                      <a:pt x="739245" y="14406"/>
                      <a:pt x="748065" y="10454"/>
                    </a:cubicBezTo>
                    <a:cubicBezTo>
                      <a:pt x="756885" y="6502"/>
                      <a:pt x="752229" y="61654"/>
                      <a:pt x="764106" y="68546"/>
                    </a:cubicBezTo>
                    <a:cubicBezTo>
                      <a:pt x="775983" y="75438"/>
                      <a:pt x="785032" y="31174"/>
                      <a:pt x="796318" y="49019"/>
                    </a:cubicBezTo>
                    <a:cubicBezTo>
                      <a:pt x="807605" y="66864"/>
                      <a:pt x="811118" y="127033"/>
                      <a:pt x="820321" y="128195"/>
                    </a:cubicBezTo>
                    <a:cubicBezTo>
                      <a:pt x="829524" y="129357"/>
                      <a:pt x="844326" y="61808"/>
                      <a:pt x="851538" y="55993"/>
                    </a:cubicBezTo>
                    <a:cubicBezTo>
                      <a:pt x="858750" y="50178"/>
                      <a:pt x="862829" y="37980"/>
                      <a:pt x="872799" y="36120"/>
                    </a:cubicBezTo>
                    <a:cubicBezTo>
                      <a:pt x="882769" y="34260"/>
                      <a:pt x="880099" y="90299"/>
                      <a:pt x="890653" y="92257"/>
                    </a:cubicBezTo>
                    <a:cubicBezTo>
                      <a:pt x="901207" y="94215"/>
                      <a:pt x="908990" y="50850"/>
                      <a:pt x="913118" y="52053"/>
                    </a:cubicBezTo>
                  </a:path>
                </a:pathLst>
              </a:custGeom>
              <a:noFill/>
              <a:ln w="123825" cap="flat" cmpd="sng" algn="ctr">
                <a:solidFill>
                  <a:srgbClr val="C96E09"/>
                </a:solidFill>
                <a:prstDash val="solid"/>
                <a:headEnd type="none" w="sm" len="sm"/>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7" name="Group 6"/>
            <p:cNvGrpSpPr/>
            <p:nvPr/>
          </p:nvGrpSpPr>
          <p:grpSpPr>
            <a:xfrm>
              <a:off x="1820168" y="2727434"/>
              <a:ext cx="2041016" cy="981492"/>
              <a:chOff x="5735638" y="5089064"/>
              <a:chExt cx="2456180" cy="981492"/>
            </a:xfrm>
            <a:scene3d>
              <a:camera prst="orthographicFront">
                <a:rot lat="1200000" lon="19200000" rev="0"/>
              </a:camera>
              <a:lightRig rig="threePt" dir="t"/>
            </a:scene3d>
          </p:grpSpPr>
          <p:sp>
            <p:nvSpPr>
              <p:cNvPr id="78" name="Freeform 77"/>
              <p:cNvSpPr/>
              <p:nvPr/>
            </p:nvSpPr>
            <p:spPr>
              <a:xfrm>
                <a:off x="5735638" y="5171424"/>
                <a:ext cx="1213215" cy="899132"/>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92216 w 920287"/>
                  <a:gd name="connsiteY6" fmla="*/ 351228 h 357750"/>
                  <a:gd name="connsiteX7" fmla="*/ 196034 w 920287"/>
                  <a:gd name="connsiteY7" fmla="*/ 294666 h 357750"/>
                  <a:gd name="connsiteX8" fmla="*/ 229413 w 920287"/>
                  <a:gd name="connsiteY8" fmla="*/ 268589 h 357750"/>
                  <a:gd name="connsiteX9" fmla="*/ 286466 w 920287"/>
                  <a:gd name="connsiteY9" fmla="*/ 293361 h 357750"/>
                  <a:gd name="connsiteX10" fmla="*/ 310545 w 920287"/>
                  <a:gd name="connsiteY10" fmla="*/ 234104 h 357750"/>
                  <a:gd name="connsiteX11" fmla="*/ 372975 w 920287"/>
                  <a:gd name="connsiteY11" fmla="*/ 237109 h 357750"/>
                  <a:gd name="connsiteX12" fmla="*/ 400810 w 920287"/>
                  <a:gd name="connsiteY12" fmla="*/ 174440 h 357750"/>
                  <a:gd name="connsiteX13" fmla="*/ 445836 w 920287"/>
                  <a:gd name="connsiteY13" fmla="*/ 76088 h 357750"/>
                  <a:gd name="connsiteX14" fmla="*/ 511132 w 920287"/>
                  <a:gd name="connsiteY14" fmla="*/ 110269 h 357750"/>
                  <a:gd name="connsiteX15" fmla="*/ 612291 w 920287"/>
                  <a:gd name="connsiteY15" fmla="*/ 171799 h 357750"/>
                  <a:gd name="connsiteX16" fmla="*/ 633930 w 920287"/>
                  <a:gd name="connsiteY16" fmla="*/ 125968 h 357750"/>
                  <a:gd name="connsiteX17" fmla="*/ 646066 w 920287"/>
                  <a:gd name="connsiteY17" fmla="*/ 68591 h 357750"/>
                  <a:gd name="connsiteX18" fmla="*/ 718277 w 920287"/>
                  <a:gd name="connsiteY18" fmla="*/ 71780 h 357750"/>
                  <a:gd name="connsiteX19" fmla="*/ 748496 w 920287"/>
                  <a:gd name="connsiteY19" fmla="*/ 26734 h 357750"/>
                  <a:gd name="connsiteX20" fmla="*/ 823854 w 920287"/>
                  <a:gd name="connsiteY20" fmla="*/ 45436 h 357750"/>
                  <a:gd name="connsiteX21" fmla="*/ 863062 w 920287"/>
                  <a:gd name="connsiteY21" fmla="*/ 2917 h 357750"/>
                  <a:gd name="connsiteX22" fmla="*/ 920287 w 920287"/>
                  <a:gd name="connsiteY2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86466 w 920287"/>
                  <a:gd name="connsiteY10" fmla="*/ 293361 h 357750"/>
                  <a:gd name="connsiteX11" fmla="*/ 310545 w 920287"/>
                  <a:gd name="connsiteY11" fmla="*/ 234104 h 357750"/>
                  <a:gd name="connsiteX12" fmla="*/ 372975 w 920287"/>
                  <a:gd name="connsiteY12" fmla="*/ 237109 h 357750"/>
                  <a:gd name="connsiteX13" fmla="*/ 400810 w 920287"/>
                  <a:gd name="connsiteY13" fmla="*/ 174440 h 357750"/>
                  <a:gd name="connsiteX14" fmla="*/ 445836 w 920287"/>
                  <a:gd name="connsiteY14" fmla="*/ 76088 h 357750"/>
                  <a:gd name="connsiteX15" fmla="*/ 511132 w 920287"/>
                  <a:gd name="connsiteY15" fmla="*/ 110269 h 357750"/>
                  <a:gd name="connsiteX16" fmla="*/ 612291 w 920287"/>
                  <a:gd name="connsiteY16" fmla="*/ 171799 h 357750"/>
                  <a:gd name="connsiteX17" fmla="*/ 633930 w 920287"/>
                  <a:gd name="connsiteY17" fmla="*/ 125968 h 357750"/>
                  <a:gd name="connsiteX18" fmla="*/ 646066 w 920287"/>
                  <a:gd name="connsiteY18" fmla="*/ 68591 h 357750"/>
                  <a:gd name="connsiteX19" fmla="*/ 718277 w 920287"/>
                  <a:gd name="connsiteY19" fmla="*/ 71780 h 357750"/>
                  <a:gd name="connsiteX20" fmla="*/ 748496 w 920287"/>
                  <a:gd name="connsiteY20" fmla="*/ 26734 h 357750"/>
                  <a:gd name="connsiteX21" fmla="*/ 823854 w 920287"/>
                  <a:gd name="connsiteY21" fmla="*/ 45436 h 357750"/>
                  <a:gd name="connsiteX22" fmla="*/ 863062 w 920287"/>
                  <a:gd name="connsiteY22" fmla="*/ 2917 h 357750"/>
                  <a:gd name="connsiteX23" fmla="*/ 920287 w 920287"/>
                  <a:gd name="connsiteY2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10545 w 920287"/>
                  <a:gd name="connsiteY12" fmla="*/ 234104 h 357750"/>
                  <a:gd name="connsiteX13" fmla="*/ 372975 w 920287"/>
                  <a:gd name="connsiteY13" fmla="*/ 237109 h 357750"/>
                  <a:gd name="connsiteX14" fmla="*/ 400810 w 920287"/>
                  <a:gd name="connsiteY14" fmla="*/ 174440 h 357750"/>
                  <a:gd name="connsiteX15" fmla="*/ 445836 w 920287"/>
                  <a:gd name="connsiteY15" fmla="*/ 76088 h 357750"/>
                  <a:gd name="connsiteX16" fmla="*/ 511132 w 920287"/>
                  <a:gd name="connsiteY16" fmla="*/ 110269 h 357750"/>
                  <a:gd name="connsiteX17" fmla="*/ 612291 w 920287"/>
                  <a:gd name="connsiteY17" fmla="*/ 171799 h 357750"/>
                  <a:gd name="connsiteX18" fmla="*/ 633930 w 920287"/>
                  <a:gd name="connsiteY18" fmla="*/ 125968 h 357750"/>
                  <a:gd name="connsiteX19" fmla="*/ 646066 w 920287"/>
                  <a:gd name="connsiteY19" fmla="*/ 68591 h 357750"/>
                  <a:gd name="connsiteX20" fmla="*/ 718277 w 920287"/>
                  <a:gd name="connsiteY20" fmla="*/ 71780 h 357750"/>
                  <a:gd name="connsiteX21" fmla="*/ 748496 w 920287"/>
                  <a:gd name="connsiteY21" fmla="*/ 26734 h 357750"/>
                  <a:gd name="connsiteX22" fmla="*/ 823854 w 920287"/>
                  <a:gd name="connsiteY22" fmla="*/ 45436 h 357750"/>
                  <a:gd name="connsiteX23" fmla="*/ 863062 w 920287"/>
                  <a:gd name="connsiteY23" fmla="*/ 2917 h 357750"/>
                  <a:gd name="connsiteX24" fmla="*/ 920287 w 920287"/>
                  <a:gd name="connsiteY24"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72975 w 920287"/>
                  <a:gd name="connsiteY14" fmla="*/ 237109 h 357750"/>
                  <a:gd name="connsiteX15" fmla="*/ 400810 w 920287"/>
                  <a:gd name="connsiteY15" fmla="*/ 174440 h 357750"/>
                  <a:gd name="connsiteX16" fmla="*/ 445836 w 920287"/>
                  <a:gd name="connsiteY16" fmla="*/ 76088 h 357750"/>
                  <a:gd name="connsiteX17" fmla="*/ 511132 w 920287"/>
                  <a:gd name="connsiteY17" fmla="*/ 110269 h 357750"/>
                  <a:gd name="connsiteX18" fmla="*/ 612291 w 920287"/>
                  <a:gd name="connsiteY18" fmla="*/ 171799 h 357750"/>
                  <a:gd name="connsiteX19" fmla="*/ 633930 w 920287"/>
                  <a:gd name="connsiteY19" fmla="*/ 125968 h 357750"/>
                  <a:gd name="connsiteX20" fmla="*/ 646066 w 920287"/>
                  <a:gd name="connsiteY20" fmla="*/ 68591 h 357750"/>
                  <a:gd name="connsiteX21" fmla="*/ 718277 w 920287"/>
                  <a:gd name="connsiteY21" fmla="*/ 71780 h 357750"/>
                  <a:gd name="connsiteX22" fmla="*/ 748496 w 920287"/>
                  <a:gd name="connsiteY22" fmla="*/ 26734 h 357750"/>
                  <a:gd name="connsiteX23" fmla="*/ 823854 w 920287"/>
                  <a:gd name="connsiteY23" fmla="*/ 45436 h 357750"/>
                  <a:gd name="connsiteX24" fmla="*/ 863062 w 920287"/>
                  <a:gd name="connsiteY24" fmla="*/ 2917 h 357750"/>
                  <a:gd name="connsiteX25" fmla="*/ 920287 w 920287"/>
                  <a:gd name="connsiteY25"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72975 w 920287"/>
                  <a:gd name="connsiteY14" fmla="*/ 237109 h 357750"/>
                  <a:gd name="connsiteX15" fmla="*/ 385345 w 920287"/>
                  <a:gd name="connsiteY15" fmla="*/ 201884 h 357750"/>
                  <a:gd name="connsiteX16" fmla="*/ 400810 w 920287"/>
                  <a:gd name="connsiteY16" fmla="*/ 174440 h 357750"/>
                  <a:gd name="connsiteX17" fmla="*/ 445836 w 920287"/>
                  <a:gd name="connsiteY17" fmla="*/ 76088 h 357750"/>
                  <a:gd name="connsiteX18" fmla="*/ 511132 w 920287"/>
                  <a:gd name="connsiteY18" fmla="*/ 110269 h 357750"/>
                  <a:gd name="connsiteX19" fmla="*/ 612291 w 920287"/>
                  <a:gd name="connsiteY19" fmla="*/ 171799 h 357750"/>
                  <a:gd name="connsiteX20" fmla="*/ 633930 w 920287"/>
                  <a:gd name="connsiteY20" fmla="*/ 125968 h 357750"/>
                  <a:gd name="connsiteX21" fmla="*/ 646066 w 920287"/>
                  <a:gd name="connsiteY21" fmla="*/ 68591 h 357750"/>
                  <a:gd name="connsiteX22" fmla="*/ 718277 w 920287"/>
                  <a:gd name="connsiteY22" fmla="*/ 71780 h 357750"/>
                  <a:gd name="connsiteX23" fmla="*/ 748496 w 920287"/>
                  <a:gd name="connsiteY23" fmla="*/ 26734 h 357750"/>
                  <a:gd name="connsiteX24" fmla="*/ 823854 w 920287"/>
                  <a:gd name="connsiteY24" fmla="*/ 45436 h 357750"/>
                  <a:gd name="connsiteX25" fmla="*/ 863062 w 920287"/>
                  <a:gd name="connsiteY25" fmla="*/ 2917 h 357750"/>
                  <a:gd name="connsiteX26" fmla="*/ 920287 w 920287"/>
                  <a:gd name="connsiteY26"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45836 w 920287"/>
                  <a:gd name="connsiteY18" fmla="*/ 76088 h 357750"/>
                  <a:gd name="connsiteX19" fmla="*/ 511132 w 920287"/>
                  <a:gd name="connsiteY19" fmla="*/ 110269 h 357750"/>
                  <a:gd name="connsiteX20" fmla="*/ 612291 w 920287"/>
                  <a:gd name="connsiteY20" fmla="*/ 171799 h 357750"/>
                  <a:gd name="connsiteX21" fmla="*/ 633930 w 920287"/>
                  <a:gd name="connsiteY21" fmla="*/ 125968 h 357750"/>
                  <a:gd name="connsiteX22" fmla="*/ 646066 w 920287"/>
                  <a:gd name="connsiteY22" fmla="*/ 68591 h 357750"/>
                  <a:gd name="connsiteX23" fmla="*/ 718277 w 920287"/>
                  <a:gd name="connsiteY23" fmla="*/ 71780 h 357750"/>
                  <a:gd name="connsiteX24" fmla="*/ 748496 w 920287"/>
                  <a:gd name="connsiteY24" fmla="*/ 26734 h 357750"/>
                  <a:gd name="connsiteX25" fmla="*/ 823854 w 920287"/>
                  <a:gd name="connsiteY25" fmla="*/ 45436 h 357750"/>
                  <a:gd name="connsiteX26" fmla="*/ 863062 w 920287"/>
                  <a:gd name="connsiteY26" fmla="*/ 2917 h 357750"/>
                  <a:gd name="connsiteX27" fmla="*/ 920287 w 920287"/>
                  <a:gd name="connsiteY27"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45836 w 920287"/>
                  <a:gd name="connsiteY19" fmla="*/ 76088 h 357750"/>
                  <a:gd name="connsiteX20" fmla="*/ 511132 w 920287"/>
                  <a:gd name="connsiteY20" fmla="*/ 110269 h 357750"/>
                  <a:gd name="connsiteX21" fmla="*/ 612291 w 920287"/>
                  <a:gd name="connsiteY21" fmla="*/ 171799 h 357750"/>
                  <a:gd name="connsiteX22" fmla="*/ 633930 w 920287"/>
                  <a:gd name="connsiteY22" fmla="*/ 125968 h 357750"/>
                  <a:gd name="connsiteX23" fmla="*/ 646066 w 920287"/>
                  <a:gd name="connsiteY23" fmla="*/ 68591 h 357750"/>
                  <a:gd name="connsiteX24" fmla="*/ 718277 w 920287"/>
                  <a:gd name="connsiteY24" fmla="*/ 71780 h 357750"/>
                  <a:gd name="connsiteX25" fmla="*/ 748496 w 920287"/>
                  <a:gd name="connsiteY25" fmla="*/ 26734 h 357750"/>
                  <a:gd name="connsiteX26" fmla="*/ 823854 w 920287"/>
                  <a:gd name="connsiteY26" fmla="*/ 45436 h 357750"/>
                  <a:gd name="connsiteX27" fmla="*/ 863062 w 920287"/>
                  <a:gd name="connsiteY27" fmla="*/ 2917 h 357750"/>
                  <a:gd name="connsiteX28" fmla="*/ 920287 w 920287"/>
                  <a:gd name="connsiteY28"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23277 w 920287"/>
                  <a:gd name="connsiteY19" fmla="*/ 115060 h 357750"/>
                  <a:gd name="connsiteX20" fmla="*/ 445836 w 920287"/>
                  <a:gd name="connsiteY20" fmla="*/ 76088 h 357750"/>
                  <a:gd name="connsiteX21" fmla="*/ 511132 w 920287"/>
                  <a:gd name="connsiteY21" fmla="*/ 110269 h 357750"/>
                  <a:gd name="connsiteX22" fmla="*/ 612291 w 920287"/>
                  <a:gd name="connsiteY22" fmla="*/ 171799 h 357750"/>
                  <a:gd name="connsiteX23" fmla="*/ 633930 w 920287"/>
                  <a:gd name="connsiteY23" fmla="*/ 125968 h 357750"/>
                  <a:gd name="connsiteX24" fmla="*/ 646066 w 920287"/>
                  <a:gd name="connsiteY24" fmla="*/ 68591 h 357750"/>
                  <a:gd name="connsiteX25" fmla="*/ 718277 w 920287"/>
                  <a:gd name="connsiteY25" fmla="*/ 71780 h 357750"/>
                  <a:gd name="connsiteX26" fmla="*/ 748496 w 920287"/>
                  <a:gd name="connsiteY26" fmla="*/ 26734 h 357750"/>
                  <a:gd name="connsiteX27" fmla="*/ 823854 w 920287"/>
                  <a:gd name="connsiteY27" fmla="*/ 45436 h 357750"/>
                  <a:gd name="connsiteX28" fmla="*/ 863062 w 920287"/>
                  <a:gd name="connsiteY28" fmla="*/ 2917 h 357750"/>
                  <a:gd name="connsiteX29" fmla="*/ 920287 w 920287"/>
                  <a:gd name="connsiteY29"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23277 w 920287"/>
                  <a:gd name="connsiteY19" fmla="*/ 115060 h 357750"/>
                  <a:gd name="connsiteX20" fmla="*/ 435921 w 920287"/>
                  <a:gd name="connsiteY20" fmla="*/ 86815 h 357750"/>
                  <a:gd name="connsiteX21" fmla="*/ 445836 w 920287"/>
                  <a:gd name="connsiteY21" fmla="*/ 76088 h 357750"/>
                  <a:gd name="connsiteX22" fmla="*/ 511132 w 920287"/>
                  <a:gd name="connsiteY22" fmla="*/ 110269 h 357750"/>
                  <a:gd name="connsiteX23" fmla="*/ 612291 w 920287"/>
                  <a:gd name="connsiteY23" fmla="*/ 171799 h 357750"/>
                  <a:gd name="connsiteX24" fmla="*/ 633930 w 920287"/>
                  <a:gd name="connsiteY24" fmla="*/ 125968 h 357750"/>
                  <a:gd name="connsiteX25" fmla="*/ 646066 w 920287"/>
                  <a:gd name="connsiteY25" fmla="*/ 68591 h 357750"/>
                  <a:gd name="connsiteX26" fmla="*/ 718277 w 920287"/>
                  <a:gd name="connsiteY26" fmla="*/ 71780 h 357750"/>
                  <a:gd name="connsiteX27" fmla="*/ 748496 w 920287"/>
                  <a:gd name="connsiteY27" fmla="*/ 26734 h 357750"/>
                  <a:gd name="connsiteX28" fmla="*/ 823854 w 920287"/>
                  <a:gd name="connsiteY28" fmla="*/ 45436 h 357750"/>
                  <a:gd name="connsiteX29" fmla="*/ 863062 w 920287"/>
                  <a:gd name="connsiteY29" fmla="*/ 2917 h 357750"/>
                  <a:gd name="connsiteX30" fmla="*/ 920287 w 920287"/>
                  <a:gd name="connsiteY30"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511132 w 920287"/>
                  <a:gd name="connsiteY23" fmla="*/ 110269 h 357750"/>
                  <a:gd name="connsiteX24" fmla="*/ 612291 w 920287"/>
                  <a:gd name="connsiteY24" fmla="*/ 171799 h 357750"/>
                  <a:gd name="connsiteX25" fmla="*/ 633930 w 920287"/>
                  <a:gd name="connsiteY25" fmla="*/ 125968 h 357750"/>
                  <a:gd name="connsiteX26" fmla="*/ 646066 w 920287"/>
                  <a:gd name="connsiteY26" fmla="*/ 68591 h 357750"/>
                  <a:gd name="connsiteX27" fmla="*/ 718277 w 920287"/>
                  <a:gd name="connsiteY27" fmla="*/ 71780 h 357750"/>
                  <a:gd name="connsiteX28" fmla="*/ 748496 w 920287"/>
                  <a:gd name="connsiteY28" fmla="*/ 26734 h 357750"/>
                  <a:gd name="connsiteX29" fmla="*/ 823854 w 920287"/>
                  <a:gd name="connsiteY29" fmla="*/ 45436 h 357750"/>
                  <a:gd name="connsiteX30" fmla="*/ 863062 w 920287"/>
                  <a:gd name="connsiteY30" fmla="*/ 2917 h 357750"/>
                  <a:gd name="connsiteX31" fmla="*/ 920287 w 920287"/>
                  <a:gd name="connsiteY3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612291 w 920287"/>
                  <a:gd name="connsiteY25" fmla="*/ 171799 h 357750"/>
                  <a:gd name="connsiteX26" fmla="*/ 633930 w 920287"/>
                  <a:gd name="connsiteY26" fmla="*/ 125968 h 357750"/>
                  <a:gd name="connsiteX27" fmla="*/ 646066 w 920287"/>
                  <a:gd name="connsiteY27" fmla="*/ 68591 h 357750"/>
                  <a:gd name="connsiteX28" fmla="*/ 718277 w 920287"/>
                  <a:gd name="connsiteY28" fmla="*/ 71780 h 357750"/>
                  <a:gd name="connsiteX29" fmla="*/ 748496 w 920287"/>
                  <a:gd name="connsiteY29" fmla="*/ 26734 h 357750"/>
                  <a:gd name="connsiteX30" fmla="*/ 823854 w 920287"/>
                  <a:gd name="connsiteY30" fmla="*/ 45436 h 357750"/>
                  <a:gd name="connsiteX31" fmla="*/ 863062 w 920287"/>
                  <a:gd name="connsiteY31" fmla="*/ 2917 h 357750"/>
                  <a:gd name="connsiteX32" fmla="*/ 920287 w 920287"/>
                  <a:gd name="connsiteY3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612291 w 920287"/>
                  <a:gd name="connsiteY26" fmla="*/ 171799 h 357750"/>
                  <a:gd name="connsiteX27" fmla="*/ 633930 w 920287"/>
                  <a:gd name="connsiteY27" fmla="*/ 125968 h 357750"/>
                  <a:gd name="connsiteX28" fmla="*/ 646066 w 920287"/>
                  <a:gd name="connsiteY28" fmla="*/ 68591 h 357750"/>
                  <a:gd name="connsiteX29" fmla="*/ 718277 w 920287"/>
                  <a:gd name="connsiteY29" fmla="*/ 71780 h 357750"/>
                  <a:gd name="connsiteX30" fmla="*/ 748496 w 920287"/>
                  <a:gd name="connsiteY30" fmla="*/ 26734 h 357750"/>
                  <a:gd name="connsiteX31" fmla="*/ 823854 w 920287"/>
                  <a:gd name="connsiteY31" fmla="*/ 45436 h 357750"/>
                  <a:gd name="connsiteX32" fmla="*/ 863062 w 920287"/>
                  <a:gd name="connsiteY32" fmla="*/ 2917 h 357750"/>
                  <a:gd name="connsiteX33" fmla="*/ 920287 w 920287"/>
                  <a:gd name="connsiteY3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33930 w 920287"/>
                  <a:gd name="connsiteY28" fmla="*/ 125968 h 357750"/>
                  <a:gd name="connsiteX29" fmla="*/ 646066 w 920287"/>
                  <a:gd name="connsiteY29" fmla="*/ 68591 h 357750"/>
                  <a:gd name="connsiteX30" fmla="*/ 718277 w 920287"/>
                  <a:gd name="connsiteY30" fmla="*/ 71780 h 357750"/>
                  <a:gd name="connsiteX31" fmla="*/ 748496 w 920287"/>
                  <a:gd name="connsiteY31" fmla="*/ 26734 h 357750"/>
                  <a:gd name="connsiteX32" fmla="*/ 823854 w 920287"/>
                  <a:gd name="connsiteY32" fmla="*/ 45436 h 357750"/>
                  <a:gd name="connsiteX33" fmla="*/ 863062 w 920287"/>
                  <a:gd name="connsiteY33" fmla="*/ 2917 h 357750"/>
                  <a:gd name="connsiteX34" fmla="*/ 920287 w 920287"/>
                  <a:gd name="connsiteY34"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46066 w 920287"/>
                  <a:gd name="connsiteY30" fmla="*/ 68591 h 357750"/>
                  <a:gd name="connsiteX31" fmla="*/ 718277 w 920287"/>
                  <a:gd name="connsiteY31" fmla="*/ 71780 h 357750"/>
                  <a:gd name="connsiteX32" fmla="*/ 748496 w 920287"/>
                  <a:gd name="connsiteY32" fmla="*/ 26734 h 357750"/>
                  <a:gd name="connsiteX33" fmla="*/ 823854 w 920287"/>
                  <a:gd name="connsiteY33" fmla="*/ 45436 h 357750"/>
                  <a:gd name="connsiteX34" fmla="*/ 863062 w 920287"/>
                  <a:gd name="connsiteY34" fmla="*/ 2917 h 357750"/>
                  <a:gd name="connsiteX35" fmla="*/ 920287 w 920287"/>
                  <a:gd name="connsiteY35"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46066 w 920287"/>
                  <a:gd name="connsiteY31" fmla="*/ 68591 h 357750"/>
                  <a:gd name="connsiteX32" fmla="*/ 718277 w 920287"/>
                  <a:gd name="connsiteY32" fmla="*/ 71780 h 357750"/>
                  <a:gd name="connsiteX33" fmla="*/ 748496 w 920287"/>
                  <a:gd name="connsiteY33" fmla="*/ 26734 h 357750"/>
                  <a:gd name="connsiteX34" fmla="*/ 823854 w 920287"/>
                  <a:gd name="connsiteY34" fmla="*/ 45436 h 357750"/>
                  <a:gd name="connsiteX35" fmla="*/ 863062 w 920287"/>
                  <a:gd name="connsiteY35" fmla="*/ 2917 h 357750"/>
                  <a:gd name="connsiteX36" fmla="*/ 920287 w 920287"/>
                  <a:gd name="connsiteY36"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718277 w 920287"/>
                  <a:gd name="connsiteY33" fmla="*/ 71780 h 357750"/>
                  <a:gd name="connsiteX34" fmla="*/ 748496 w 920287"/>
                  <a:gd name="connsiteY34" fmla="*/ 26734 h 357750"/>
                  <a:gd name="connsiteX35" fmla="*/ 823854 w 920287"/>
                  <a:gd name="connsiteY35" fmla="*/ 45436 h 357750"/>
                  <a:gd name="connsiteX36" fmla="*/ 863062 w 920287"/>
                  <a:gd name="connsiteY36" fmla="*/ 2917 h 357750"/>
                  <a:gd name="connsiteX37" fmla="*/ 920287 w 920287"/>
                  <a:gd name="connsiteY37"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48496 w 920287"/>
                  <a:gd name="connsiteY35" fmla="*/ 26734 h 357750"/>
                  <a:gd name="connsiteX36" fmla="*/ 823854 w 920287"/>
                  <a:gd name="connsiteY36" fmla="*/ 45436 h 357750"/>
                  <a:gd name="connsiteX37" fmla="*/ 863062 w 920287"/>
                  <a:gd name="connsiteY37" fmla="*/ 2917 h 357750"/>
                  <a:gd name="connsiteX38" fmla="*/ 920287 w 920287"/>
                  <a:gd name="connsiteY38"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48496 w 920287"/>
                  <a:gd name="connsiteY36" fmla="*/ 26734 h 357750"/>
                  <a:gd name="connsiteX37" fmla="*/ 823854 w 920287"/>
                  <a:gd name="connsiteY37" fmla="*/ 45436 h 357750"/>
                  <a:gd name="connsiteX38" fmla="*/ 863062 w 920287"/>
                  <a:gd name="connsiteY38" fmla="*/ 2917 h 357750"/>
                  <a:gd name="connsiteX39" fmla="*/ 920287 w 920287"/>
                  <a:gd name="connsiteY39"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823854 w 920287"/>
                  <a:gd name="connsiteY38" fmla="*/ 45436 h 357750"/>
                  <a:gd name="connsiteX39" fmla="*/ 863062 w 920287"/>
                  <a:gd name="connsiteY39" fmla="*/ 2917 h 357750"/>
                  <a:gd name="connsiteX40" fmla="*/ 920287 w 920287"/>
                  <a:gd name="connsiteY40"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23854 w 920287"/>
                  <a:gd name="connsiteY39" fmla="*/ 45436 h 357750"/>
                  <a:gd name="connsiteX40" fmla="*/ 863062 w 920287"/>
                  <a:gd name="connsiteY40" fmla="*/ 2917 h 357750"/>
                  <a:gd name="connsiteX41" fmla="*/ 920287 w 920287"/>
                  <a:gd name="connsiteY41"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63062 w 920287"/>
                  <a:gd name="connsiteY41" fmla="*/ 2917 h 357750"/>
                  <a:gd name="connsiteX42" fmla="*/ 920287 w 920287"/>
                  <a:gd name="connsiteY42"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35114 w 920287"/>
                  <a:gd name="connsiteY41" fmla="*/ 28235 h 357750"/>
                  <a:gd name="connsiteX42" fmla="*/ 863062 w 920287"/>
                  <a:gd name="connsiteY42" fmla="*/ 2917 h 357750"/>
                  <a:gd name="connsiteX43" fmla="*/ 920287 w 920287"/>
                  <a:gd name="connsiteY43" fmla="*/ 933 h 357750"/>
                  <a:gd name="connsiteX0" fmla="*/ 0 w 920287"/>
                  <a:gd name="connsiteY0" fmla="*/ 357750 h 357750"/>
                  <a:gd name="connsiteX1" fmla="*/ 25458 w 920287"/>
                  <a:gd name="connsiteY1" fmla="*/ 293673 h 357750"/>
                  <a:gd name="connsiteX2" fmla="*/ 55001 w 920287"/>
                  <a:gd name="connsiteY2" fmla="*/ 247197 h 357750"/>
                  <a:gd name="connsiteX3" fmla="*/ 80079 w 920287"/>
                  <a:gd name="connsiteY3" fmla="*/ 277202 h 357750"/>
                  <a:gd name="connsiteX4" fmla="*/ 118896 w 920287"/>
                  <a:gd name="connsiteY4" fmla="*/ 317972 h 357750"/>
                  <a:gd name="connsiteX5" fmla="*/ 145946 w 920287"/>
                  <a:gd name="connsiteY5" fmla="*/ 306332 h 357750"/>
                  <a:gd name="connsiteX6" fmla="*/ 166781 w 920287"/>
                  <a:gd name="connsiteY6" fmla="*/ 332644 h 357750"/>
                  <a:gd name="connsiteX7" fmla="*/ 192216 w 920287"/>
                  <a:gd name="connsiteY7" fmla="*/ 351228 h 357750"/>
                  <a:gd name="connsiteX8" fmla="*/ 196034 w 920287"/>
                  <a:gd name="connsiteY8" fmla="*/ 294666 h 357750"/>
                  <a:gd name="connsiteX9" fmla="*/ 229413 w 920287"/>
                  <a:gd name="connsiteY9" fmla="*/ 268589 h 357750"/>
                  <a:gd name="connsiteX10" fmla="*/ 264322 w 920287"/>
                  <a:gd name="connsiteY10" fmla="*/ 278248 h 357750"/>
                  <a:gd name="connsiteX11" fmla="*/ 286466 w 920287"/>
                  <a:gd name="connsiteY11" fmla="*/ 293361 h 357750"/>
                  <a:gd name="connsiteX12" fmla="*/ 302254 w 920287"/>
                  <a:gd name="connsiteY12" fmla="*/ 256280 h 357750"/>
                  <a:gd name="connsiteX13" fmla="*/ 310545 w 920287"/>
                  <a:gd name="connsiteY13" fmla="*/ 234104 h 357750"/>
                  <a:gd name="connsiteX14" fmla="*/ 340186 w 920287"/>
                  <a:gd name="connsiteY14" fmla="*/ 234313 h 357750"/>
                  <a:gd name="connsiteX15" fmla="*/ 372975 w 920287"/>
                  <a:gd name="connsiteY15" fmla="*/ 237109 h 357750"/>
                  <a:gd name="connsiteX16" fmla="*/ 385345 w 920287"/>
                  <a:gd name="connsiteY16" fmla="*/ 201884 h 357750"/>
                  <a:gd name="connsiteX17" fmla="*/ 400810 w 920287"/>
                  <a:gd name="connsiteY17" fmla="*/ 174440 h 357750"/>
                  <a:gd name="connsiteX18" fmla="*/ 405213 w 920287"/>
                  <a:gd name="connsiteY18" fmla="*/ 155857 h 357750"/>
                  <a:gd name="connsiteX19" fmla="*/ 414245 w 920287"/>
                  <a:gd name="connsiteY19" fmla="*/ 133889 h 357750"/>
                  <a:gd name="connsiteX20" fmla="*/ 423277 w 920287"/>
                  <a:gd name="connsiteY20" fmla="*/ 115060 h 357750"/>
                  <a:gd name="connsiteX21" fmla="*/ 435921 w 920287"/>
                  <a:gd name="connsiteY21" fmla="*/ 86815 h 357750"/>
                  <a:gd name="connsiteX22" fmla="*/ 445836 w 920287"/>
                  <a:gd name="connsiteY22" fmla="*/ 76088 h 357750"/>
                  <a:gd name="connsiteX23" fmla="*/ 468434 w 920287"/>
                  <a:gd name="connsiteY23" fmla="*/ 89954 h 357750"/>
                  <a:gd name="connsiteX24" fmla="*/ 511132 w 920287"/>
                  <a:gd name="connsiteY24" fmla="*/ 110269 h 357750"/>
                  <a:gd name="connsiteX25" fmla="*/ 531655 w 920287"/>
                  <a:gd name="connsiteY25" fmla="*/ 126567 h 357750"/>
                  <a:gd name="connsiteX26" fmla="*/ 569587 w 920287"/>
                  <a:gd name="connsiteY26" fmla="*/ 150627 h 357750"/>
                  <a:gd name="connsiteX27" fmla="*/ 612291 w 920287"/>
                  <a:gd name="connsiteY27" fmla="*/ 171799 h 357750"/>
                  <a:gd name="connsiteX28" fmla="*/ 621970 w 920287"/>
                  <a:gd name="connsiteY28" fmla="*/ 148534 h 357750"/>
                  <a:gd name="connsiteX29" fmla="*/ 633930 w 920287"/>
                  <a:gd name="connsiteY29" fmla="*/ 125968 h 357750"/>
                  <a:gd name="connsiteX30" fmla="*/ 634614 w 920287"/>
                  <a:gd name="connsiteY30" fmla="*/ 108783 h 357750"/>
                  <a:gd name="connsiteX31" fmla="*/ 636420 w 920287"/>
                  <a:gd name="connsiteY31" fmla="*/ 83678 h 357750"/>
                  <a:gd name="connsiteX32" fmla="*/ 646066 w 920287"/>
                  <a:gd name="connsiteY32" fmla="*/ 68591 h 357750"/>
                  <a:gd name="connsiteX33" fmla="*/ 676159 w 920287"/>
                  <a:gd name="connsiteY33" fmla="*/ 69032 h 357750"/>
                  <a:gd name="connsiteX34" fmla="*/ 718277 w 920287"/>
                  <a:gd name="connsiteY34" fmla="*/ 71780 h 357750"/>
                  <a:gd name="connsiteX35" fmla="*/ 730348 w 920287"/>
                  <a:gd name="connsiteY35" fmla="*/ 53341 h 357750"/>
                  <a:gd name="connsiteX36" fmla="*/ 737573 w 920287"/>
                  <a:gd name="connsiteY36" fmla="*/ 33466 h 357750"/>
                  <a:gd name="connsiteX37" fmla="*/ 748496 w 920287"/>
                  <a:gd name="connsiteY37" fmla="*/ 26734 h 357750"/>
                  <a:gd name="connsiteX38" fmla="*/ 777312 w 920287"/>
                  <a:gd name="connsiteY38" fmla="*/ 33466 h 357750"/>
                  <a:gd name="connsiteX39" fmla="*/ 804407 w 920287"/>
                  <a:gd name="connsiteY39" fmla="*/ 43926 h 357750"/>
                  <a:gd name="connsiteX40" fmla="*/ 823854 w 920287"/>
                  <a:gd name="connsiteY40" fmla="*/ 45436 h 357750"/>
                  <a:gd name="connsiteX41" fmla="*/ 835114 w 920287"/>
                  <a:gd name="connsiteY41" fmla="*/ 28235 h 357750"/>
                  <a:gd name="connsiteX42" fmla="*/ 851370 w 920287"/>
                  <a:gd name="connsiteY42" fmla="*/ 9406 h 357750"/>
                  <a:gd name="connsiteX43" fmla="*/ 863062 w 920287"/>
                  <a:gd name="connsiteY43" fmla="*/ 2917 h 357750"/>
                  <a:gd name="connsiteX44" fmla="*/ 920287 w 920287"/>
                  <a:gd name="connsiteY44" fmla="*/ 933 h 357750"/>
                  <a:gd name="connsiteX0" fmla="*/ 0 w 920287"/>
                  <a:gd name="connsiteY0" fmla="*/ 356817 h 356817"/>
                  <a:gd name="connsiteX1" fmla="*/ 25458 w 920287"/>
                  <a:gd name="connsiteY1" fmla="*/ 292740 h 356817"/>
                  <a:gd name="connsiteX2" fmla="*/ 55001 w 920287"/>
                  <a:gd name="connsiteY2" fmla="*/ 246264 h 356817"/>
                  <a:gd name="connsiteX3" fmla="*/ 80079 w 920287"/>
                  <a:gd name="connsiteY3" fmla="*/ 276269 h 356817"/>
                  <a:gd name="connsiteX4" fmla="*/ 118896 w 920287"/>
                  <a:gd name="connsiteY4" fmla="*/ 317039 h 356817"/>
                  <a:gd name="connsiteX5" fmla="*/ 145946 w 920287"/>
                  <a:gd name="connsiteY5" fmla="*/ 305399 h 356817"/>
                  <a:gd name="connsiteX6" fmla="*/ 166781 w 920287"/>
                  <a:gd name="connsiteY6" fmla="*/ 331711 h 356817"/>
                  <a:gd name="connsiteX7" fmla="*/ 192216 w 920287"/>
                  <a:gd name="connsiteY7" fmla="*/ 350295 h 356817"/>
                  <a:gd name="connsiteX8" fmla="*/ 196034 w 920287"/>
                  <a:gd name="connsiteY8" fmla="*/ 293733 h 356817"/>
                  <a:gd name="connsiteX9" fmla="*/ 229413 w 920287"/>
                  <a:gd name="connsiteY9" fmla="*/ 267656 h 356817"/>
                  <a:gd name="connsiteX10" fmla="*/ 264322 w 920287"/>
                  <a:gd name="connsiteY10" fmla="*/ 277315 h 356817"/>
                  <a:gd name="connsiteX11" fmla="*/ 286466 w 920287"/>
                  <a:gd name="connsiteY11" fmla="*/ 292428 h 356817"/>
                  <a:gd name="connsiteX12" fmla="*/ 302254 w 920287"/>
                  <a:gd name="connsiteY12" fmla="*/ 255347 h 356817"/>
                  <a:gd name="connsiteX13" fmla="*/ 310545 w 920287"/>
                  <a:gd name="connsiteY13" fmla="*/ 233171 h 356817"/>
                  <a:gd name="connsiteX14" fmla="*/ 340186 w 920287"/>
                  <a:gd name="connsiteY14" fmla="*/ 233380 h 356817"/>
                  <a:gd name="connsiteX15" fmla="*/ 372975 w 920287"/>
                  <a:gd name="connsiteY15" fmla="*/ 236176 h 356817"/>
                  <a:gd name="connsiteX16" fmla="*/ 385345 w 920287"/>
                  <a:gd name="connsiteY16" fmla="*/ 200951 h 356817"/>
                  <a:gd name="connsiteX17" fmla="*/ 400810 w 920287"/>
                  <a:gd name="connsiteY17" fmla="*/ 173507 h 356817"/>
                  <a:gd name="connsiteX18" fmla="*/ 405213 w 920287"/>
                  <a:gd name="connsiteY18" fmla="*/ 154924 h 356817"/>
                  <a:gd name="connsiteX19" fmla="*/ 414245 w 920287"/>
                  <a:gd name="connsiteY19" fmla="*/ 132956 h 356817"/>
                  <a:gd name="connsiteX20" fmla="*/ 423277 w 920287"/>
                  <a:gd name="connsiteY20" fmla="*/ 114127 h 356817"/>
                  <a:gd name="connsiteX21" fmla="*/ 435921 w 920287"/>
                  <a:gd name="connsiteY21" fmla="*/ 85882 h 356817"/>
                  <a:gd name="connsiteX22" fmla="*/ 445836 w 920287"/>
                  <a:gd name="connsiteY22" fmla="*/ 75155 h 356817"/>
                  <a:gd name="connsiteX23" fmla="*/ 468434 w 920287"/>
                  <a:gd name="connsiteY23" fmla="*/ 89021 h 356817"/>
                  <a:gd name="connsiteX24" fmla="*/ 511132 w 920287"/>
                  <a:gd name="connsiteY24" fmla="*/ 109336 h 356817"/>
                  <a:gd name="connsiteX25" fmla="*/ 531655 w 920287"/>
                  <a:gd name="connsiteY25" fmla="*/ 125634 h 356817"/>
                  <a:gd name="connsiteX26" fmla="*/ 569587 w 920287"/>
                  <a:gd name="connsiteY26" fmla="*/ 149694 h 356817"/>
                  <a:gd name="connsiteX27" fmla="*/ 612291 w 920287"/>
                  <a:gd name="connsiteY27" fmla="*/ 170866 h 356817"/>
                  <a:gd name="connsiteX28" fmla="*/ 621970 w 920287"/>
                  <a:gd name="connsiteY28" fmla="*/ 147601 h 356817"/>
                  <a:gd name="connsiteX29" fmla="*/ 633930 w 920287"/>
                  <a:gd name="connsiteY29" fmla="*/ 125035 h 356817"/>
                  <a:gd name="connsiteX30" fmla="*/ 634614 w 920287"/>
                  <a:gd name="connsiteY30" fmla="*/ 107850 h 356817"/>
                  <a:gd name="connsiteX31" fmla="*/ 636420 w 920287"/>
                  <a:gd name="connsiteY31" fmla="*/ 82745 h 356817"/>
                  <a:gd name="connsiteX32" fmla="*/ 646066 w 920287"/>
                  <a:gd name="connsiteY32" fmla="*/ 67658 h 356817"/>
                  <a:gd name="connsiteX33" fmla="*/ 676159 w 920287"/>
                  <a:gd name="connsiteY33" fmla="*/ 68099 h 356817"/>
                  <a:gd name="connsiteX34" fmla="*/ 718277 w 920287"/>
                  <a:gd name="connsiteY34" fmla="*/ 70847 h 356817"/>
                  <a:gd name="connsiteX35" fmla="*/ 730348 w 920287"/>
                  <a:gd name="connsiteY35" fmla="*/ 52408 h 356817"/>
                  <a:gd name="connsiteX36" fmla="*/ 737573 w 920287"/>
                  <a:gd name="connsiteY36" fmla="*/ 32533 h 356817"/>
                  <a:gd name="connsiteX37" fmla="*/ 748496 w 920287"/>
                  <a:gd name="connsiteY37" fmla="*/ 25801 h 356817"/>
                  <a:gd name="connsiteX38" fmla="*/ 777312 w 920287"/>
                  <a:gd name="connsiteY38" fmla="*/ 32533 h 356817"/>
                  <a:gd name="connsiteX39" fmla="*/ 804407 w 920287"/>
                  <a:gd name="connsiteY39" fmla="*/ 42993 h 356817"/>
                  <a:gd name="connsiteX40" fmla="*/ 823854 w 920287"/>
                  <a:gd name="connsiteY40" fmla="*/ 44503 h 356817"/>
                  <a:gd name="connsiteX41" fmla="*/ 835114 w 920287"/>
                  <a:gd name="connsiteY41" fmla="*/ 27302 h 356817"/>
                  <a:gd name="connsiteX42" fmla="*/ 851370 w 920287"/>
                  <a:gd name="connsiteY42" fmla="*/ 8473 h 356817"/>
                  <a:gd name="connsiteX43" fmla="*/ 863062 w 920287"/>
                  <a:gd name="connsiteY43" fmla="*/ 1984 h 356817"/>
                  <a:gd name="connsiteX44" fmla="*/ 891109 w 920287"/>
                  <a:gd name="connsiteY44" fmla="*/ 1150 h 356817"/>
                  <a:gd name="connsiteX45" fmla="*/ 920287 w 920287"/>
                  <a:gd name="connsiteY45" fmla="*/ 0 h 356817"/>
                  <a:gd name="connsiteX0" fmla="*/ 0 w 920287"/>
                  <a:gd name="connsiteY0" fmla="*/ 356817 h 356817"/>
                  <a:gd name="connsiteX1" fmla="*/ 13246 w 920287"/>
                  <a:gd name="connsiteY1" fmla="*/ 322296 h 356817"/>
                  <a:gd name="connsiteX2" fmla="*/ 25458 w 920287"/>
                  <a:gd name="connsiteY2" fmla="*/ 292740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292740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309477 h 356817"/>
                  <a:gd name="connsiteX3" fmla="*/ 55001 w 920287"/>
                  <a:gd name="connsiteY3" fmla="*/ 246264 h 356817"/>
                  <a:gd name="connsiteX4" fmla="*/ 80079 w 920287"/>
                  <a:gd name="connsiteY4" fmla="*/ 276269 h 356817"/>
                  <a:gd name="connsiteX5" fmla="*/ 118896 w 920287"/>
                  <a:gd name="connsiteY5" fmla="*/ 317039 h 356817"/>
                  <a:gd name="connsiteX6" fmla="*/ 145946 w 920287"/>
                  <a:gd name="connsiteY6" fmla="*/ 305399 h 356817"/>
                  <a:gd name="connsiteX7" fmla="*/ 166781 w 920287"/>
                  <a:gd name="connsiteY7" fmla="*/ 331711 h 356817"/>
                  <a:gd name="connsiteX8" fmla="*/ 192216 w 920287"/>
                  <a:gd name="connsiteY8" fmla="*/ 350295 h 356817"/>
                  <a:gd name="connsiteX9" fmla="*/ 196034 w 920287"/>
                  <a:gd name="connsiteY9" fmla="*/ 293733 h 356817"/>
                  <a:gd name="connsiteX10" fmla="*/ 229413 w 920287"/>
                  <a:gd name="connsiteY10" fmla="*/ 267656 h 356817"/>
                  <a:gd name="connsiteX11" fmla="*/ 264322 w 920287"/>
                  <a:gd name="connsiteY11" fmla="*/ 277315 h 356817"/>
                  <a:gd name="connsiteX12" fmla="*/ 286466 w 920287"/>
                  <a:gd name="connsiteY12" fmla="*/ 292428 h 356817"/>
                  <a:gd name="connsiteX13" fmla="*/ 302254 w 920287"/>
                  <a:gd name="connsiteY13" fmla="*/ 255347 h 356817"/>
                  <a:gd name="connsiteX14" fmla="*/ 310545 w 920287"/>
                  <a:gd name="connsiteY14" fmla="*/ 233171 h 356817"/>
                  <a:gd name="connsiteX15" fmla="*/ 340186 w 920287"/>
                  <a:gd name="connsiteY15" fmla="*/ 233380 h 356817"/>
                  <a:gd name="connsiteX16" fmla="*/ 372975 w 920287"/>
                  <a:gd name="connsiteY16" fmla="*/ 236176 h 356817"/>
                  <a:gd name="connsiteX17" fmla="*/ 385345 w 920287"/>
                  <a:gd name="connsiteY17" fmla="*/ 200951 h 356817"/>
                  <a:gd name="connsiteX18" fmla="*/ 400810 w 920287"/>
                  <a:gd name="connsiteY18" fmla="*/ 173507 h 356817"/>
                  <a:gd name="connsiteX19" fmla="*/ 405213 w 920287"/>
                  <a:gd name="connsiteY19" fmla="*/ 154924 h 356817"/>
                  <a:gd name="connsiteX20" fmla="*/ 414245 w 920287"/>
                  <a:gd name="connsiteY20" fmla="*/ 132956 h 356817"/>
                  <a:gd name="connsiteX21" fmla="*/ 423277 w 920287"/>
                  <a:gd name="connsiteY21" fmla="*/ 114127 h 356817"/>
                  <a:gd name="connsiteX22" fmla="*/ 435921 w 920287"/>
                  <a:gd name="connsiteY22" fmla="*/ 85882 h 356817"/>
                  <a:gd name="connsiteX23" fmla="*/ 445836 w 920287"/>
                  <a:gd name="connsiteY23" fmla="*/ 75155 h 356817"/>
                  <a:gd name="connsiteX24" fmla="*/ 468434 w 920287"/>
                  <a:gd name="connsiteY24" fmla="*/ 89021 h 356817"/>
                  <a:gd name="connsiteX25" fmla="*/ 511132 w 920287"/>
                  <a:gd name="connsiteY25" fmla="*/ 109336 h 356817"/>
                  <a:gd name="connsiteX26" fmla="*/ 531655 w 920287"/>
                  <a:gd name="connsiteY26" fmla="*/ 125634 h 356817"/>
                  <a:gd name="connsiteX27" fmla="*/ 569587 w 920287"/>
                  <a:gd name="connsiteY27" fmla="*/ 149694 h 356817"/>
                  <a:gd name="connsiteX28" fmla="*/ 612291 w 920287"/>
                  <a:gd name="connsiteY28" fmla="*/ 170866 h 356817"/>
                  <a:gd name="connsiteX29" fmla="*/ 621970 w 920287"/>
                  <a:gd name="connsiteY29" fmla="*/ 147601 h 356817"/>
                  <a:gd name="connsiteX30" fmla="*/ 633930 w 920287"/>
                  <a:gd name="connsiteY30" fmla="*/ 125035 h 356817"/>
                  <a:gd name="connsiteX31" fmla="*/ 634614 w 920287"/>
                  <a:gd name="connsiteY31" fmla="*/ 107850 h 356817"/>
                  <a:gd name="connsiteX32" fmla="*/ 636420 w 920287"/>
                  <a:gd name="connsiteY32" fmla="*/ 82745 h 356817"/>
                  <a:gd name="connsiteX33" fmla="*/ 646066 w 920287"/>
                  <a:gd name="connsiteY33" fmla="*/ 67658 h 356817"/>
                  <a:gd name="connsiteX34" fmla="*/ 676159 w 920287"/>
                  <a:gd name="connsiteY34" fmla="*/ 68099 h 356817"/>
                  <a:gd name="connsiteX35" fmla="*/ 718277 w 920287"/>
                  <a:gd name="connsiteY35" fmla="*/ 70847 h 356817"/>
                  <a:gd name="connsiteX36" fmla="*/ 730348 w 920287"/>
                  <a:gd name="connsiteY36" fmla="*/ 52408 h 356817"/>
                  <a:gd name="connsiteX37" fmla="*/ 737573 w 920287"/>
                  <a:gd name="connsiteY37" fmla="*/ 32533 h 356817"/>
                  <a:gd name="connsiteX38" fmla="*/ 748496 w 920287"/>
                  <a:gd name="connsiteY38" fmla="*/ 25801 h 356817"/>
                  <a:gd name="connsiteX39" fmla="*/ 777312 w 920287"/>
                  <a:gd name="connsiteY39" fmla="*/ 32533 h 356817"/>
                  <a:gd name="connsiteX40" fmla="*/ 804407 w 920287"/>
                  <a:gd name="connsiteY40" fmla="*/ 42993 h 356817"/>
                  <a:gd name="connsiteX41" fmla="*/ 823854 w 920287"/>
                  <a:gd name="connsiteY41" fmla="*/ 44503 h 356817"/>
                  <a:gd name="connsiteX42" fmla="*/ 835114 w 920287"/>
                  <a:gd name="connsiteY42" fmla="*/ 27302 h 356817"/>
                  <a:gd name="connsiteX43" fmla="*/ 851370 w 920287"/>
                  <a:gd name="connsiteY43" fmla="*/ 8473 h 356817"/>
                  <a:gd name="connsiteX44" fmla="*/ 863062 w 920287"/>
                  <a:gd name="connsiteY44" fmla="*/ 1984 h 356817"/>
                  <a:gd name="connsiteX45" fmla="*/ 891109 w 920287"/>
                  <a:gd name="connsiteY45" fmla="*/ 1150 h 356817"/>
                  <a:gd name="connsiteX46" fmla="*/ 920287 w 920287"/>
                  <a:gd name="connsiteY46"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55001 w 920287"/>
                  <a:gd name="connsiteY4" fmla="*/ 246264 h 356817"/>
                  <a:gd name="connsiteX5" fmla="*/ 80079 w 920287"/>
                  <a:gd name="connsiteY5" fmla="*/ 276269 h 356817"/>
                  <a:gd name="connsiteX6" fmla="*/ 118896 w 920287"/>
                  <a:gd name="connsiteY6" fmla="*/ 317039 h 356817"/>
                  <a:gd name="connsiteX7" fmla="*/ 145946 w 920287"/>
                  <a:gd name="connsiteY7" fmla="*/ 305399 h 356817"/>
                  <a:gd name="connsiteX8" fmla="*/ 166781 w 920287"/>
                  <a:gd name="connsiteY8" fmla="*/ 331711 h 356817"/>
                  <a:gd name="connsiteX9" fmla="*/ 192216 w 920287"/>
                  <a:gd name="connsiteY9" fmla="*/ 350295 h 356817"/>
                  <a:gd name="connsiteX10" fmla="*/ 196034 w 920287"/>
                  <a:gd name="connsiteY10" fmla="*/ 293733 h 356817"/>
                  <a:gd name="connsiteX11" fmla="*/ 229413 w 920287"/>
                  <a:gd name="connsiteY11" fmla="*/ 267656 h 356817"/>
                  <a:gd name="connsiteX12" fmla="*/ 264322 w 920287"/>
                  <a:gd name="connsiteY12" fmla="*/ 277315 h 356817"/>
                  <a:gd name="connsiteX13" fmla="*/ 286466 w 920287"/>
                  <a:gd name="connsiteY13" fmla="*/ 292428 h 356817"/>
                  <a:gd name="connsiteX14" fmla="*/ 302254 w 920287"/>
                  <a:gd name="connsiteY14" fmla="*/ 255347 h 356817"/>
                  <a:gd name="connsiteX15" fmla="*/ 310545 w 920287"/>
                  <a:gd name="connsiteY15" fmla="*/ 233171 h 356817"/>
                  <a:gd name="connsiteX16" fmla="*/ 340186 w 920287"/>
                  <a:gd name="connsiteY16" fmla="*/ 233380 h 356817"/>
                  <a:gd name="connsiteX17" fmla="*/ 372975 w 920287"/>
                  <a:gd name="connsiteY17" fmla="*/ 236176 h 356817"/>
                  <a:gd name="connsiteX18" fmla="*/ 385345 w 920287"/>
                  <a:gd name="connsiteY18" fmla="*/ 200951 h 356817"/>
                  <a:gd name="connsiteX19" fmla="*/ 400810 w 920287"/>
                  <a:gd name="connsiteY19" fmla="*/ 173507 h 356817"/>
                  <a:gd name="connsiteX20" fmla="*/ 405213 w 920287"/>
                  <a:gd name="connsiteY20" fmla="*/ 154924 h 356817"/>
                  <a:gd name="connsiteX21" fmla="*/ 414245 w 920287"/>
                  <a:gd name="connsiteY21" fmla="*/ 132956 h 356817"/>
                  <a:gd name="connsiteX22" fmla="*/ 423277 w 920287"/>
                  <a:gd name="connsiteY22" fmla="*/ 114127 h 356817"/>
                  <a:gd name="connsiteX23" fmla="*/ 435921 w 920287"/>
                  <a:gd name="connsiteY23" fmla="*/ 85882 h 356817"/>
                  <a:gd name="connsiteX24" fmla="*/ 445836 w 920287"/>
                  <a:gd name="connsiteY24" fmla="*/ 75155 h 356817"/>
                  <a:gd name="connsiteX25" fmla="*/ 468434 w 920287"/>
                  <a:gd name="connsiteY25" fmla="*/ 89021 h 356817"/>
                  <a:gd name="connsiteX26" fmla="*/ 511132 w 920287"/>
                  <a:gd name="connsiteY26" fmla="*/ 109336 h 356817"/>
                  <a:gd name="connsiteX27" fmla="*/ 531655 w 920287"/>
                  <a:gd name="connsiteY27" fmla="*/ 125634 h 356817"/>
                  <a:gd name="connsiteX28" fmla="*/ 569587 w 920287"/>
                  <a:gd name="connsiteY28" fmla="*/ 149694 h 356817"/>
                  <a:gd name="connsiteX29" fmla="*/ 612291 w 920287"/>
                  <a:gd name="connsiteY29" fmla="*/ 170866 h 356817"/>
                  <a:gd name="connsiteX30" fmla="*/ 621970 w 920287"/>
                  <a:gd name="connsiteY30" fmla="*/ 147601 h 356817"/>
                  <a:gd name="connsiteX31" fmla="*/ 633930 w 920287"/>
                  <a:gd name="connsiteY31" fmla="*/ 125035 h 356817"/>
                  <a:gd name="connsiteX32" fmla="*/ 634614 w 920287"/>
                  <a:gd name="connsiteY32" fmla="*/ 107850 h 356817"/>
                  <a:gd name="connsiteX33" fmla="*/ 636420 w 920287"/>
                  <a:gd name="connsiteY33" fmla="*/ 82745 h 356817"/>
                  <a:gd name="connsiteX34" fmla="*/ 646066 w 920287"/>
                  <a:gd name="connsiteY34" fmla="*/ 67658 h 356817"/>
                  <a:gd name="connsiteX35" fmla="*/ 676159 w 920287"/>
                  <a:gd name="connsiteY35" fmla="*/ 68099 h 356817"/>
                  <a:gd name="connsiteX36" fmla="*/ 718277 w 920287"/>
                  <a:gd name="connsiteY36" fmla="*/ 70847 h 356817"/>
                  <a:gd name="connsiteX37" fmla="*/ 730348 w 920287"/>
                  <a:gd name="connsiteY37" fmla="*/ 52408 h 356817"/>
                  <a:gd name="connsiteX38" fmla="*/ 737573 w 920287"/>
                  <a:gd name="connsiteY38" fmla="*/ 32533 h 356817"/>
                  <a:gd name="connsiteX39" fmla="*/ 748496 w 920287"/>
                  <a:gd name="connsiteY39" fmla="*/ 25801 h 356817"/>
                  <a:gd name="connsiteX40" fmla="*/ 777312 w 920287"/>
                  <a:gd name="connsiteY40" fmla="*/ 32533 h 356817"/>
                  <a:gd name="connsiteX41" fmla="*/ 804407 w 920287"/>
                  <a:gd name="connsiteY41" fmla="*/ 42993 h 356817"/>
                  <a:gd name="connsiteX42" fmla="*/ 823854 w 920287"/>
                  <a:gd name="connsiteY42" fmla="*/ 44503 h 356817"/>
                  <a:gd name="connsiteX43" fmla="*/ 835114 w 920287"/>
                  <a:gd name="connsiteY43" fmla="*/ 27302 h 356817"/>
                  <a:gd name="connsiteX44" fmla="*/ 851370 w 920287"/>
                  <a:gd name="connsiteY44" fmla="*/ 8473 h 356817"/>
                  <a:gd name="connsiteX45" fmla="*/ 863062 w 920287"/>
                  <a:gd name="connsiteY45" fmla="*/ 1984 h 356817"/>
                  <a:gd name="connsiteX46" fmla="*/ 891109 w 920287"/>
                  <a:gd name="connsiteY46" fmla="*/ 1150 h 356817"/>
                  <a:gd name="connsiteX47" fmla="*/ 920287 w 920287"/>
                  <a:gd name="connsiteY47"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45760 w 920287"/>
                  <a:gd name="connsiteY4" fmla="*/ 25325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52985 w 920287"/>
                  <a:gd name="connsiteY4" fmla="*/ 27208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6728 w 920287"/>
                  <a:gd name="connsiteY3" fmla="*/ 271039 h 356817"/>
                  <a:gd name="connsiteX4" fmla="*/ 45760 w 920287"/>
                  <a:gd name="connsiteY4" fmla="*/ 272085 h 356817"/>
                  <a:gd name="connsiteX5" fmla="*/ 55001 w 920287"/>
                  <a:gd name="connsiteY5" fmla="*/ 246264 h 356817"/>
                  <a:gd name="connsiteX6" fmla="*/ 80079 w 920287"/>
                  <a:gd name="connsiteY6" fmla="*/ 276269 h 356817"/>
                  <a:gd name="connsiteX7" fmla="*/ 118896 w 920287"/>
                  <a:gd name="connsiteY7" fmla="*/ 317039 h 356817"/>
                  <a:gd name="connsiteX8" fmla="*/ 145946 w 920287"/>
                  <a:gd name="connsiteY8" fmla="*/ 305399 h 356817"/>
                  <a:gd name="connsiteX9" fmla="*/ 166781 w 920287"/>
                  <a:gd name="connsiteY9" fmla="*/ 331711 h 356817"/>
                  <a:gd name="connsiteX10" fmla="*/ 192216 w 920287"/>
                  <a:gd name="connsiteY10" fmla="*/ 350295 h 356817"/>
                  <a:gd name="connsiteX11" fmla="*/ 196034 w 920287"/>
                  <a:gd name="connsiteY11" fmla="*/ 293733 h 356817"/>
                  <a:gd name="connsiteX12" fmla="*/ 229413 w 920287"/>
                  <a:gd name="connsiteY12" fmla="*/ 267656 h 356817"/>
                  <a:gd name="connsiteX13" fmla="*/ 264322 w 920287"/>
                  <a:gd name="connsiteY13" fmla="*/ 277315 h 356817"/>
                  <a:gd name="connsiteX14" fmla="*/ 286466 w 920287"/>
                  <a:gd name="connsiteY14" fmla="*/ 292428 h 356817"/>
                  <a:gd name="connsiteX15" fmla="*/ 302254 w 920287"/>
                  <a:gd name="connsiteY15" fmla="*/ 255347 h 356817"/>
                  <a:gd name="connsiteX16" fmla="*/ 310545 w 920287"/>
                  <a:gd name="connsiteY16" fmla="*/ 233171 h 356817"/>
                  <a:gd name="connsiteX17" fmla="*/ 340186 w 920287"/>
                  <a:gd name="connsiteY17" fmla="*/ 233380 h 356817"/>
                  <a:gd name="connsiteX18" fmla="*/ 372975 w 920287"/>
                  <a:gd name="connsiteY18" fmla="*/ 236176 h 356817"/>
                  <a:gd name="connsiteX19" fmla="*/ 385345 w 920287"/>
                  <a:gd name="connsiteY19" fmla="*/ 200951 h 356817"/>
                  <a:gd name="connsiteX20" fmla="*/ 400810 w 920287"/>
                  <a:gd name="connsiteY20" fmla="*/ 173507 h 356817"/>
                  <a:gd name="connsiteX21" fmla="*/ 405213 w 920287"/>
                  <a:gd name="connsiteY21" fmla="*/ 154924 h 356817"/>
                  <a:gd name="connsiteX22" fmla="*/ 414245 w 920287"/>
                  <a:gd name="connsiteY22" fmla="*/ 132956 h 356817"/>
                  <a:gd name="connsiteX23" fmla="*/ 423277 w 920287"/>
                  <a:gd name="connsiteY23" fmla="*/ 114127 h 356817"/>
                  <a:gd name="connsiteX24" fmla="*/ 435921 w 920287"/>
                  <a:gd name="connsiteY24" fmla="*/ 85882 h 356817"/>
                  <a:gd name="connsiteX25" fmla="*/ 445836 w 920287"/>
                  <a:gd name="connsiteY25" fmla="*/ 75155 h 356817"/>
                  <a:gd name="connsiteX26" fmla="*/ 468434 w 920287"/>
                  <a:gd name="connsiteY26" fmla="*/ 89021 h 356817"/>
                  <a:gd name="connsiteX27" fmla="*/ 511132 w 920287"/>
                  <a:gd name="connsiteY27" fmla="*/ 109336 h 356817"/>
                  <a:gd name="connsiteX28" fmla="*/ 531655 w 920287"/>
                  <a:gd name="connsiteY28" fmla="*/ 125634 h 356817"/>
                  <a:gd name="connsiteX29" fmla="*/ 569587 w 920287"/>
                  <a:gd name="connsiteY29" fmla="*/ 149694 h 356817"/>
                  <a:gd name="connsiteX30" fmla="*/ 612291 w 920287"/>
                  <a:gd name="connsiteY30" fmla="*/ 170866 h 356817"/>
                  <a:gd name="connsiteX31" fmla="*/ 621970 w 920287"/>
                  <a:gd name="connsiteY31" fmla="*/ 147601 h 356817"/>
                  <a:gd name="connsiteX32" fmla="*/ 633930 w 920287"/>
                  <a:gd name="connsiteY32" fmla="*/ 125035 h 356817"/>
                  <a:gd name="connsiteX33" fmla="*/ 634614 w 920287"/>
                  <a:gd name="connsiteY33" fmla="*/ 107850 h 356817"/>
                  <a:gd name="connsiteX34" fmla="*/ 636420 w 920287"/>
                  <a:gd name="connsiteY34" fmla="*/ 82745 h 356817"/>
                  <a:gd name="connsiteX35" fmla="*/ 646066 w 920287"/>
                  <a:gd name="connsiteY35" fmla="*/ 67658 h 356817"/>
                  <a:gd name="connsiteX36" fmla="*/ 676159 w 920287"/>
                  <a:gd name="connsiteY36" fmla="*/ 68099 h 356817"/>
                  <a:gd name="connsiteX37" fmla="*/ 718277 w 920287"/>
                  <a:gd name="connsiteY37" fmla="*/ 70847 h 356817"/>
                  <a:gd name="connsiteX38" fmla="*/ 730348 w 920287"/>
                  <a:gd name="connsiteY38" fmla="*/ 52408 h 356817"/>
                  <a:gd name="connsiteX39" fmla="*/ 737573 w 920287"/>
                  <a:gd name="connsiteY39" fmla="*/ 32533 h 356817"/>
                  <a:gd name="connsiteX40" fmla="*/ 748496 w 920287"/>
                  <a:gd name="connsiteY40" fmla="*/ 25801 h 356817"/>
                  <a:gd name="connsiteX41" fmla="*/ 777312 w 920287"/>
                  <a:gd name="connsiteY41" fmla="*/ 32533 h 356817"/>
                  <a:gd name="connsiteX42" fmla="*/ 804407 w 920287"/>
                  <a:gd name="connsiteY42" fmla="*/ 42993 h 356817"/>
                  <a:gd name="connsiteX43" fmla="*/ 823854 w 920287"/>
                  <a:gd name="connsiteY43" fmla="*/ 44503 h 356817"/>
                  <a:gd name="connsiteX44" fmla="*/ 835114 w 920287"/>
                  <a:gd name="connsiteY44" fmla="*/ 27302 h 356817"/>
                  <a:gd name="connsiteX45" fmla="*/ 851370 w 920287"/>
                  <a:gd name="connsiteY45" fmla="*/ 8473 h 356817"/>
                  <a:gd name="connsiteX46" fmla="*/ 863062 w 920287"/>
                  <a:gd name="connsiteY46" fmla="*/ 1984 h 356817"/>
                  <a:gd name="connsiteX47" fmla="*/ 891109 w 920287"/>
                  <a:gd name="connsiteY47" fmla="*/ 1150 h 356817"/>
                  <a:gd name="connsiteX48" fmla="*/ 920287 w 920287"/>
                  <a:gd name="connsiteY48" fmla="*/ 0 h 356817"/>
                  <a:gd name="connsiteX0" fmla="*/ 0 w 920287"/>
                  <a:gd name="connsiteY0" fmla="*/ 356817 h 356817"/>
                  <a:gd name="connsiteX1" fmla="*/ 6021 w 920287"/>
                  <a:gd name="connsiteY1" fmla="*/ 304513 h 356817"/>
                  <a:gd name="connsiteX2" fmla="*/ 25458 w 920287"/>
                  <a:gd name="connsiteY2" fmla="*/ 309477 h 356817"/>
                  <a:gd name="connsiteX3" fmla="*/ 31309 w 920287"/>
                  <a:gd name="connsiteY3" fmla="*/ 282545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118896 w 920287"/>
                  <a:gd name="connsiteY8" fmla="*/ 317039 h 356817"/>
                  <a:gd name="connsiteX9" fmla="*/ 145946 w 920287"/>
                  <a:gd name="connsiteY9" fmla="*/ 305399 h 356817"/>
                  <a:gd name="connsiteX10" fmla="*/ 166781 w 920287"/>
                  <a:gd name="connsiteY10" fmla="*/ 331711 h 356817"/>
                  <a:gd name="connsiteX11" fmla="*/ 192216 w 920287"/>
                  <a:gd name="connsiteY11" fmla="*/ 350295 h 356817"/>
                  <a:gd name="connsiteX12" fmla="*/ 196034 w 920287"/>
                  <a:gd name="connsiteY12" fmla="*/ 293733 h 356817"/>
                  <a:gd name="connsiteX13" fmla="*/ 229413 w 920287"/>
                  <a:gd name="connsiteY13" fmla="*/ 267656 h 356817"/>
                  <a:gd name="connsiteX14" fmla="*/ 264322 w 920287"/>
                  <a:gd name="connsiteY14" fmla="*/ 277315 h 356817"/>
                  <a:gd name="connsiteX15" fmla="*/ 286466 w 920287"/>
                  <a:gd name="connsiteY15" fmla="*/ 292428 h 356817"/>
                  <a:gd name="connsiteX16" fmla="*/ 302254 w 920287"/>
                  <a:gd name="connsiteY16" fmla="*/ 255347 h 356817"/>
                  <a:gd name="connsiteX17" fmla="*/ 310545 w 920287"/>
                  <a:gd name="connsiteY17" fmla="*/ 233171 h 356817"/>
                  <a:gd name="connsiteX18" fmla="*/ 340186 w 920287"/>
                  <a:gd name="connsiteY18" fmla="*/ 233380 h 356817"/>
                  <a:gd name="connsiteX19" fmla="*/ 372975 w 920287"/>
                  <a:gd name="connsiteY19" fmla="*/ 236176 h 356817"/>
                  <a:gd name="connsiteX20" fmla="*/ 385345 w 920287"/>
                  <a:gd name="connsiteY20" fmla="*/ 200951 h 356817"/>
                  <a:gd name="connsiteX21" fmla="*/ 400810 w 920287"/>
                  <a:gd name="connsiteY21" fmla="*/ 173507 h 356817"/>
                  <a:gd name="connsiteX22" fmla="*/ 405213 w 920287"/>
                  <a:gd name="connsiteY22" fmla="*/ 154924 h 356817"/>
                  <a:gd name="connsiteX23" fmla="*/ 414245 w 920287"/>
                  <a:gd name="connsiteY23" fmla="*/ 132956 h 356817"/>
                  <a:gd name="connsiteX24" fmla="*/ 423277 w 920287"/>
                  <a:gd name="connsiteY24" fmla="*/ 114127 h 356817"/>
                  <a:gd name="connsiteX25" fmla="*/ 435921 w 920287"/>
                  <a:gd name="connsiteY25" fmla="*/ 85882 h 356817"/>
                  <a:gd name="connsiteX26" fmla="*/ 445836 w 920287"/>
                  <a:gd name="connsiteY26" fmla="*/ 75155 h 356817"/>
                  <a:gd name="connsiteX27" fmla="*/ 468434 w 920287"/>
                  <a:gd name="connsiteY27" fmla="*/ 89021 h 356817"/>
                  <a:gd name="connsiteX28" fmla="*/ 511132 w 920287"/>
                  <a:gd name="connsiteY28" fmla="*/ 109336 h 356817"/>
                  <a:gd name="connsiteX29" fmla="*/ 531655 w 920287"/>
                  <a:gd name="connsiteY29" fmla="*/ 125634 h 356817"/>
                  <a:gd name="connsiteX30" fmla="*/ 569587 w 920287"/>
                  <a:gd name="connsiteY30" fmla="*/ 149694 h 356817"/>
                  <a:gd name="connsiteX31" fmla="*/ 612291 w 920287"/>
                  <a:gd name="connsiteY31" fmla="*/ 170866 h 356817"/>
                  <a:gd name="connsiteX32" fmla="*/ 621970 w 920287"/>
                  <a:gd name="connsiteY32" fmla="*/ 147601 h 356817"/>
                  <a:gd name="connsiteX33" fmla="*/ 633930 w 920287"/>
                  <a:gd name="connsiteY33" fmla="*/ 125035 h 356817"/>
                  <a:gd name="connsiteX34" fmla="*/ 634614 w 920287"/>
                  <a:gd name="connsiteY34" fmla="*/ 107850 h 356817"/>
                  <a:gd name="connsiteX35" fmla="*/ 636420 w 920287"/>
                  <a:gd name="connsiteY35" fmla="*/ 82745 h 356817"/>
                  <a:gd name="connsiteX36" fmla="*/ 646066 w 920287"/>
                  <a:gd name="connsiteY36" fmla="*/ 67658 h 356817"/>
                  <a:gd name="connsiteX37" fmla="*/ 676159 w 920287"/>
                  <a:gd name="connsiteY37" fmla="*/ 68099 h 356817"/>
                  <a:gd name="connsiteX38" fmla="*/ 718277 w 920287"/>
                  <a:gd name="connsiteY38" fmla="*/ 70847 h 356817"/>
                  <a:gd name="connsiteX39" fmla="*/ 730348 w 920287"/>
                  <a:gd name="connsiteY39" fmla="*/ 52408 h 356817"/>
                  <a:gd name="connsiteX40" fmla="*/ 737573 w 920287"/>
                  <a:gd name="connsiteY40" fmla="*/ 32533 h 356817"/>
                  <a:gd name="connsiteX41" fmla="*/ 748496 w 920287"/>
                  <a:gd name="connsiteY41" fmla="*/ 25801 h 356817"/>
                  <a:gd name="connsiteX42" fmla="*/ 777312 w 920287"/>
                  <a:gd name="connsiteY42" fmla="*/ 32533 h 356817"/>
                  <a:gd name="connsiteX43" fmla="*/ 804407 w 920287"/>
                  <a:gd name="connsiteY43" fmla="*/ 42993 h 356817"/>
                  <a:gd name="connsiteX44" fmla="*/ 823854 w 920287"/>
                  <a:gd name="connsiteY44" fmla="*/ 44503 h 356817"/>
                  <a:gd name="connsiteX45" fmla="*/ 835114 w 920287"/>
                  <a:gd name="connsiteY45" fmla="*/ 27302 h 356817"/>
                  <a:gd name="connsiteX46" fmla="*/ 851370 w 920287"/>
                  <a:gd name="connsiteY46" fmla="*/ 8473 h 356817"/>
                  <a:gd name="connsiteX47" fmla="*/ 863062 w 920287"/>
                  <a:gd name="connsiteY47" fmla="*/ 1984 h 356817"/>
                  <a:gd name="connsiteX48" fmla="*/ 891109 w 920287"/>
                  <a:gd name="connsiteY48" fmla="*/ 1150 h 356817"/>
                  <a:gd name="connsiteX49" fmla="*/ 920287 w 920287"/>
                  <a:gd name="connsiteY49"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118896 w 920287"/>
                  <a:gd name="connsiteY8" fmla="*/ 317039 h 356817"/>
                  <a:gd name="connsiteX9" fmla="*/ 145946 w 920287"/>
                  <a:gd name="connsiteY9" fmla="*/ 305399 h 356817"/>
                  <a:gd name="connsiteX10" fmla="*/ 166781 w 920287"/>
                  <a:gd name="connsiteY10" fmla="*/ 331711 h 356817"/>
                  <a:gd name="connsiteX11" fmla="*/ 192216 w 920287"/>
                  <a:gd name="connsiteY11" fmla="*/ 350295 h 356817"/>
                  <a:gd name="connsiteX12" fmla="*/ 196034 w 920287"/>
                  <a:gd name="connsiteY12" fmla="*/ 293733 h 356817"/>
                  <a:gd name="connsiteX13" fmla="*/ 229413 w 920287"/>
                  <a:gd name="connsiteY13" fmla="*/ 267656 h 356817"/>
                  <a:gd name="connsiteX14" fmla="*/ 264322 w 920287"/>
                  <a:gd name="connsiteY14" fmla="*/ 277315 h 356817"/>
                  <a:gd name="connsiteX15" fmla="*/ 286466 w 920287"/>
                  <a:gd name="connsiteY15" fmla="*/ 292428 h 356817"/>
                  <a:gd name="connsiteX16" fmla="*/ 302254 w 920287"/>
                  <a:gd name="connsiteY16" fmla="*/ 255347 h 356817"/>
                  <a:gd name="connsiteX17" fmla="*/ 310545 w 920287"/>
                  <a:gd name="connsiteY17" fmla="*/ 233171 h 356817"/>
                  <a:gd name="connsiteX18" fmla="*/ 340186 w 920287"/>
                  <a:gd name="connsiteY18" fmla="*/ 233380 h 356817"/>
                  <a:gd name="connsiteX19" fmla="*/ 372975 w 920287"/>
                  <a:gd name="connsiteY19" fmla="*/ 236176 h 356817"/>
                  <a:gd name="connsiteX20" fmla="*/ 385345 w 920287"/>
                  <a:gd name="connsiteY20" fmla="*/ 200951 h 356817"/>
                  <a:gd name="connsiteX21" fmla="*/ 400810 w 920287"/>
                  <a:gd name="connsiteY21" fmla="*/ 173507 h 356817"/>
                  <a:gd name="connsiteX22" fmla="*/ 405213 w 920287"/>
                  <a:gd name="connsiteY22" fmla="*/ 154924 h 356817"/>
                  <a:gd name="connsiteX23" fmla="*/ 414245 w 920287"/>
                  <a:gd name="connsiteY23" fmla="*/ 132956 h 356817"/>
                  <a:gd name="connsiteX24" fmla="*/ 423277 w 920287"/>
                  <a:gd name="connsiteY24" fmla="*/ 114127 h 356817"/>
                  <a:gd name="connsiteX25" fmla="*/ 435921 w 920287"/>
                  <a:gd name="connsiteY25" fmla="*/ 85882 h 356817"/>
                  <a:gd name="connsiteX26" fmla="*/ 445836 w 920287"/>
                  <a:gd name="connsiteY26" fmla="*/ 75155 h 356817"/>
                  <a:gd name="connsiteX27" fmla="*/ 468434 w 920287"/>
                  <a:gd name="connsiteY27" fmla="*/ 89021 h 356817"/>
                  <a:gd name="connsiteX28" fmla="*/ 511132 w 920287"/>
                  <a:gd name="connsiteY28" fmla="*/ 109336 h 356817"/>
                  <a:gd name="connsiteX29" fmla="*/ 531655 w 920287"/>
                  <a:gd name="connsiteY29" fmla="*/ 125634 h 356817"/>
                  <a:gd name="connsiteX30" fmla="*/ 569587 w 920287"/>
                  <a:gd name="connsiteY30" fmla="*/ 149694 h 356817"/>
                  <a:gd name="connsiteX31" fmla="*/ 612291 w 920287"/>
                  <a:gd name="connsiteY31" fmla="*/ 170866 h 356817"/>
                  <a:gd name="connsiteX32" fmla="*/ 621970 w 920287"/>
                  <a:gd name="connsiteY32" fmla="*/ 147601 h 356817"/>
                  <a:gd name="connsiteX33" fmla="*/ 633930 w 920287"/>
                  <a:gd name="connsiteY33" fmla="*/ 125035 h 356817"/>
                  <a:gd name="connsiteX34" fmla="*/ 634614 w 920287"/>
                  <a:gd name="connsiteY34" fmla="*/ 107850 h 356817"/>
                  <a:gd name="connsiteX35" fmla="*/ 636420 w 920287"/>
                  <a:gd name="connsiteY35" fmla="*/ 82745 h 356817"/>
                  <a:gd name="connsiteX36" fmla="*/ 646066 w 920287"/>
                  <a:gd name="connsiteY36" fmla="*/ 67658 h 356817"/>
                  <a:gd name="connsiteX37" fmla="*/ 676159 w 920287"/>
                  <a:gd name="connsiteY37" fmla="*/ 68099 h 356817"/>
                  <a:gd name="connsiteX38" fmla="*/ 718277 w 920287"/>
                  <a:gd name="connsiteY38" fmla="*/ 70847 h 356817"/>
                  <a:gd name="connsiteX39" fmla="*/ 730348 w 920287"/>
                  <a:gd name="connsiteY39" fmla="*/ 52408 h 356817"/>
                  <a:gd name="connsiteX40" fmla="*/ 737573 w 920287"/>
                  <a:gd name="connsiteY40" fmla="*/ 32533 h 356817"/>
                  <a:gd name="connsiteX41" fmla="*/ 748496 w 920287"/>
                  <a:gd name="connsiteY41" fmla="*/ 25801 h 356817"/>
                  <a:gd name="connsiteX42" fmla="*/ 777312 w 920287"/>
                  <a:gd name="connsiteY42" fmla="*/ 32533 h 356817"/>
                  <a:gd name="connsiteX43" fmla="*/ 804407 w 920287"/>
                  <a:gd name="connsiteY43" fmla="*/ 42993 h 356817"/>
                  <a:gd name="connsiteX44" fmla="*/ 823854 w 920287"/>
                  <a:gd name="connsiteY44" fmla="*/ 44503 h 356817"/>
                  <a:gd name="connsiteX45" fmla="*/ 835114 w 920287"/>
                  <a:gd name="connsiteY45" fmla="*/ 27302 h 356817"/>
                  <a:gd name="connsiteX46" fmla="*/ 851370 w 920287"/>
                  <a:gd name="connsiteY46" fmla="*/ 8473 h 356817"/>
                  <a:gd name="connsiteX47" fmla="*/ 863062 w 920287"/>
                  <a:gd name="connsiteY47" fmla="*/ 1984 h 356817"/>
                  <a:gd name="connsiteX48" fmla="*/ 891109 w 920287"/>
                  <a:gd name="connsiteY48" fmla="*/ 1150 h 356817"/>
                  <a:gd name="connsiteX49" fmla="*/ 920287 w 920287"/>
                  <a:gd name="connsiteY49"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89111 w 920287"/>
                  <a:gd name="connsiteY8" fmla="*/ 287776 h 356817"/>
                  <a:gd name="connsiteX9" fmla="*/ 118896 w 920287"/>
                  <a:gd name="connsiteY9" fmla="*/ 317039 h 356817"/>
                  <a:gd name="connsiteX10" fmla="*/ 145946 w 920287"/>
                  <a:gd name="connsiteY10" fmla="*/ 305399 h 356817"/>
                  <a:gd name="connsiteX11" fmla="*/ 166781 w 920287"/>
                  <a:gd name="connsiteY11" fmla="*/ 331711 h 356817"/>
                  <a:gd name="connsiteX12" fmla="*/ 192216 w 920287"/>
                  <a:gd name="connsiteY12" fmla="*/ 350295 h 356817"/>
                  <a:gd name="connsiteX13" fmla="*/ 196034 w 920287"/>
                  <a:gd name="connsiteY13" fmla="*/ 293733 h 356817"/>
                  <a:gd name="connsiteX14" fmla="*/ 229413 w 920287"/>
                  <a:gd name="connsiteY14" fmla="*/ 267656 h 356817"/>
                  <a:gd name="connsiteX15" fmla="*/ 264322 w 920287"/>
                  <a:gd name="connsiteY15" fmla="*/ 277315 h 356817"/>
                  <a:gd name="connsiteX16" fmla="*/ 286466 w 920287"/>
                  <a:gd name="connsiteY16" fmla="*/ 292428 h 356817"/>
                  <a:gd name="connsiteX17" fmla="*/ 302254 w 920287"/>
                  <a:gd name="connsiteY17" fmla="*/ 255347 h 356817"/>
                  <a:gd name="connsiteX18" fmla="*/ 310545 w 920287"/>
                  <a:gd name="connsiteY18" fmla="*/ 233171 h 356817"/>
                  <a:gd name="connsiteX19" fmla="*/ 340186 w 920287"/>
                  <a:gd name="connsiteY19" fmla="*/ 233380 h 356817"/>
                  <a:gd name="connsiteX20" fmla="*/ 372975 w 920287"/>
                  <a:gd name="connsiteY20" fmla="*/ 236176 h 356817"/>
                  <a:gd name="connsiteX21" fmla="*/ 385345 w 920287"/>
                  <a:gd name="connsiteY21" fmla="*/ 200951 h 356817"/>
                  <a:gd name="connsiteX22" fmla="*/ 400810 w 920287"/>
                  <a:gd name="connsiteY22" fmla="*/ 173507 h 356817"/>
                  <a:gd name="connsiteX23" fmla="*/ 405213 w 920287"/>
                  <a:gd name="connsiteY23" fmla="*/ 154924 h 356817"/>
                  <a:gd name="connsiteX24" fmla="*/ 414245 w 920287"/>
                  <a:gd name="connsiteY24" fmla="*/ 132956 h 356817"/>
                  <a:gd name="connsiteX25" fmla="*/ 423277 w 920287"/>
                  <a:gd name="connsiteY25" fmla="*/ 114127 h 356817"/>
                  <a:gd name="connsiteX26" fmla="*/ 435921 w 920287"/>
                  <a:gd name="connsiteY26" fmla="*/ 85882 h 356817"/>
                  <a:gd name="connsiteX27" fmla="*/ 445836 w 920287"/>
                  <a:gd name="connsiteY27" fmla="*/ 75155 h 356817"/>
                  <a:gd name="connsiteX28" fmla="*/ 468434 w 920287"/>
                  <a:gd name="connsiteY28" fmla="*/ 89021 h 356817"/>
                  <a:gd name="connsiteX29" fmla="*/ 511132 w 920287"/>
                  <a:gd name="connsiteY29" fmla="*/ 109336 h 356817"/>
                  <a:gd name="connsiteX30" fmla="*/ 531655 w 920287"/>
                  <a:gd name="connsiteY30" fmla="*/ 125634 h 356817"/>
                  <a:gd name="connsiteX31" fmla="*/ 569587 w 920287"/>
                  <a:gd name="connsiteY31" fmla="*/ 149694 h 356817"/>
                  <a:gd name="connsiteX32" fmla="*/ 612291 w 920287"/>
                  <a:gd name="connsiteY32" fmla="*/ 170866 h 356817"/>
                  <a:gd name="connsiteX33" fmla="*/ 621970 w 920287"/>
                  <a:gd name="connsiteY33" fmla="*/ 147601 h 356817"/>
                  <a:gd name="connsiteX34" fmla="*/ 633930 w 920287"/>
                  <a:gd name="connsiteY34" fmla="*/ 125035 h 356817"/>
                  <a:gd name="connsiteX35" fmla="*/ 634614 w 920287"/>
                  <a:gd name="connsiteY35" fmla="*/ 107850 h 356817"/>
                  <a:gd name="connsiteX36" fmla="*/ 636420 w 920287"/>
                  <a:gd name="connsiteY36" fmla="*/ 82745 h 356817"/>
                  <a:gd name="connsiteX37" fmla="*/ 646066 w 920287"/>
                  <a:gd name="connsiteY37" fmla="*/ 67658 h 356817"/>
                  <a:gd name="connsiteX38" fmla="*/ 676159 w 920287"/>
                  <a:gd name="connsiteY38" fmla="*/ 68099 h 356817"/>
                  <a:gd name="connsiteX39" fmla="*/ 718277 w 920287"/>
                  <a:gd name="connsiteY39" fmla="*/ 70847 h 356817"/>
                  <a:gd name="connsiteX40" fmla="*/ 730348 w 920287"/>
                  <a:gd name="connsiteY40" fmla="*/ 52408 h 356817"/>
                  <a:gd name="connsiteX41" fmla="*/ 737573 w 920287"/>
                  <a:gd name="connsiteY41" fmla="*/ 32533 h 356817"/>
                  <a:gd name="connsiteX42" fmla="*/ 748496 w 920287"/>
                  <a:gd name="connsiteY42" fmla="*/ 25801 h 356817"/>
                  <a:gd name="connsiteX43" fmla="*/ 777312 w 920287"/>
                  <a:gd name="connsiteY43" fmla="*/ 32533 h 356817"/>
                  <a:gd name="connsiteX44" fmla="*/ 804407 w 920287"/>
                  <a:gd name="connsiteY44" fmla="*/ 42993 h 356817"/>
                  <a:gd name="connsiteX45" fmla="*/ 823854 w 920287"/>
                  <a:gd name="connsiteY45" fmla="*/ 44503 h 356817"/>
                  <a:gd name="connsiteX46" fmla="*/ 835114 w 920287"/>
                  <a:gd name="connsiteY46" fmla="*/ 27302 h 356817"/>
                  <a:gd name="connsiteX47" fmla="*/ 851370 w 920287"/>
                  <a:gd name="connsiteY47" fmla="*/ 8473 h 356817"/>
                  <a:gd name="connsiteX48" fmla="*/ 863062 w 920287"/>
                  <a:gd name="connsiteY48" fmla="*/ 1984 h 356817"/>
                  <a:gd name="connsiteX49" fmla="*/ 891109 w 920287"/>
                  <a:gd name="connsiteY49" fmla="*/ 1150 h 356817"/>
                  <a:gd name="connsiteX50" fmla="*/ 920287 w 920287"/>
                  <a:gd name="connsiteY50"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18896 w 920287"/>
                  <a:gd name="connsiteY9" fmla="*/ 317039 h 356817"/>
                  <a:gd name="connsiteX10" fmla="*/ 145946 w 920287"/>
                  <a:gd name="connsiteY10" fmla="*/ 305399 h 356817"/>
                  <a:gd name="connsiteX11" fmla="*/ 166781 w 920287"/>
                  <a:gd name="connsiteY11" fmla="*/ 331711 h 356817"/>
                  <a:gd name="connsiteX12" fmla="*/ 192216 w 920287"/>
                  <a:gd name="connsiteY12" fmla="*/ 350295 h 356817"/>
                  <a:gd name="connsiteX13" fmla="*/ 196034 w 920287"/>
                  <a:gd name="connsiteY13" fmla="*/ 293733 h 356817"/>
                  <a:gd name="connsiteX14" fmla="*/ 229413 w 920287"/>
                  <a:gd name="connsiteY14" fmla="*/ 267656 h 356817"/>
                  <a:gd name="connsiteX15" fmla="*/ 264322 w 920287"/>
                  <a:gd name="connsiteY15" fmla="*/ 277315 h 356817"/>
                  <a:gd name="connsiteX16" fmla="*/ 286466 w 920287"/>
                  <a:gd name="connsiteY16" fmla="*/ 292428 h 356817"/>
                  <a:gd name="connsiteX17" fmla="*/ 302254 w 920287"/>
                  <a:gd name="connsiteY17" fmla="*/ 255347 h 356817"/>
                  <a:gd name="connsiteX18" fmla="*/ 310545 w 920287"/>
                  <a:gd name="connsiteY18" fmla="*/ 233171 h 356817"/>
                  <a:gd name="connsiteX19" fmla="*/ 340186 w 920287"/>
                  <a:gd name="connsiteY19" fmla="*/ 233380 h 356817"/>
                  <a:gd name="connsiteX20" fmla="*/ 372975 w 920287"/>
                  <a:gd name="connsiteY20" fmla="*/ 236176 h 356817"/>
                  <a:gd name="connsiteX21" fmla="*/ 385345 w 920287"/>
                  <a:gd name="connsiteY21" fmla="*/ 200951 h 356817"/>
                  <a:gd name="connsiteX22" fmla="*/ 400810 w 920287"/>
                  <a:gd name="connsiteY22" fmla="*/ 173507 h 356817"/>
                  <a:gd name="connsiteX23" fmla="*/ 405213 w 920287"/>
                  <a:gd name="connsiteY23" fmla="*/ 154924 h 356817"/>
                  <a:gd name="connsiteX24" fmla="*/ 414245 w 920287"/>
                  <a:gd name="connsiteY24" fmla="*/ 132956 h 356817"/>
                  <a:gd name="connsiteX25" fmla="*/ 423277 w 920287"/>
                  <a:gd name="connsiteY25" fmla="*/ 114127 h 356817"/>
                  <a:gd name="connsiteX26" fmla="*/ 435921 w 920287"/>
                  <a:gd name="connsiteY26" fmla="*/ 85882 h 356817"/>
                  <a:gd name="connsiteX27" fmla="*/ 445836 w 920287"/>
                  <a:gd name="connsiteY27" fmla="*/ 75155 h 356817"/>
                  <a:gd name="connsiteX28" fmla="*/ 468434 w 920287"/>
                  <a:gd name="connsiteY28" fmla="*/ 89021 h 356817"/>
                  <a:gd name="connsiteX29" fmla="*/ 511132 w 920287"/>
                  <a:gd name="connsiteY29" fmla="*/ 109336 h 356817"/>
                  <a:gd name="connsiteX30" fmla="*/ 531655 w 920287"/>
                  <a:gd name="connsiteY30" fmla="*/ 125634 h 356817"/>
                  <a:gd name="connsiteX31" fmla="*/ 569587 w 920287"/>
                  <a:gd name="connsiteY31" fmla="*/ 149694 h 356817"/>
                  <a:gd name="connsiteX32" fmla="*/ 612291 w 920287"/>
                  <a:gd name="connsiteY32" fmla="*/ 170866 h 356817"/>
                  <a:gd name="connsiteX33" fmla="*/ 621970 w 920287"/>
                  <a:gd name="connsiteY33" fmla="*/ 147601 h 356817"/>
                  <a:gd name="connsiteX34" fmla="*/ 633930 w 920287"/>
                  <a:gd name="connsiteY34" fmla="*/ 125035 h 356817"/>
                  <a:gd name="connsiteX35" fmla="*/ 634614 w 920287"/>
                  <a:gd name="connsiteY35" fmla="*/ 107850 h 356817"/>
                  <a:gd name="connsiteX36" fmla="*/ 636420 w 920287"/>
                  <a:gd name="connsiteY36" fmla="*/ 82745 h 356817"/>
                  <a:gd name="connsiteX37" fmla="*/ 646066 w 920287"/>
                  <a:gd name="connsiteY37" fmla="*/ 67658 h 356817"/>
                  <a:gd name="connsiteX38" fmla="*/ 676159 w 920287"/>
                  <a:gd name="connsiteY38" fmla="*/ 68099 h 356817"/>
                  <a:gd name="connsiteX39" fmla="*/ 718277 w 920287"/>
                  <a:gd name="connsiteY39" fmla="*/ 70847 h 356817"/>
                  <a:gd name="connsiteX40" fmla="*/ 730348 w 920287"/>
                  <a:gd name="connsiteY40" fmla="*/ 52408 h 356817"/>
                  <a:gd name="connsiteX41" fmla="*/ 737573 w 920287"/>
                  <a:gd name="connsiteY41" fmla="*/ 32533 h 356817"/>
                  <a:gd name="connsiteX42" fmla="*/ 748496 w 920287"/>
                  <a:gd name="connsiteY42" fmla="*/ 25801 h 356817"/>
                  <a:gd name="connsiteX43" fmla="*/ 777312 w 920287"/>
                  <a:gd name="connsiteY43" fmla="*/ 32533 h 356817"/>
                  <a:gd name="connsiteX44" fmla="*/ 804407 w 920287"/>
                  <a:gd name="connsiteY44" fmla="*/ 42993 h 356817"/>
                  <a:gd name="connsiteX45" fmla="*/ 823854 w 920287"/>
                  <a:gd name="connsiteY45" fmla="*/ 44503 h 356817"/>
                  <a:gd name="connsiteX46" fmla="*/ 835114 w 920287"/>
                  <a:gd name="connsiteY46" fmla="*/ 27302 h 356817"/>
                  <a:gd name="connsiteX47" fmla="*/ 851370 w 920287"/>
                  <a:gd name="connsiteY47" fmla="*/ 8473 h 356817"/>
                  <a:gd name="connsiteX48" fmla="*/ 863062 w 920287"/>
                  <a:gd name="connsiteY48" fmla="*/ 1984 h 356817"/>
                  <a:gd name="connsiteX49" fmla="*/ 891109 w 920287"/>
                  <a:gd name="connsiteY49" fmla="*/ 1150 h 356817"/>
                  <a:gd name="connsiteX50" fmla="*/ 920287 w 920287"/>
                  <a:gd name="connsiteY50"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98142 w 920287"/>
                  <a:gd name="connsiteY9" fmla="*/ 287776 h 356817"/>
                  <a:gd name="connsiteX10" fmla="*/ 118896 w 920287"/>
                  <a:gd name="connsiteY10" fmla="*/ 317039 h 356817"/>
                  <a:gd name="connsiteX11" fmla="*/ 145946 w 920287"/>
                  <a:gd name="connsiteY11" fmla="*/ 305399 h 356817"/>
                  <a:gd name="connsiteX12" fmla="*/ 166781 w 920287"/>
                  <a:gd name="connsiteY12" fmla="*/ 331711 h 356817"/>
                  <a:gd name="connsiteX13" fmla="*/ 192216 w 920287"/>
                  <a:gd name="connsiteY13" fmla="*/ 350295 h 356817"/>
                  <a:gd name="connsiteX14" fmla="*/ 196034 w 920287"/>
                  <a:gd name="connsiteY14" fmla="*/ 293733 h 356817"/>
                  <a:gd name="connsiteX15" fmla="*/ 229413 w 920287"/>
                  <a:gd name="connsiteY15" fmla="*/ 267656 h 356817"/>
                  <a:gd name="connsiteX16" fmla="*/ 264322 w 920287"/>
                  <a:gd name="connsiteY16" fmla="*/ 277315 h 356817"/>
                  <a:gd name="connsiteX17" fmla="*/ 286466 w 920287"/>
                  <a:gd name="connsiteY17" fmla="*/ 292428 h 356817"/>
                  <a:gd name="connsiteX18" fmla="*/ 302254 w 920287"/>
                  <a:gd name="connsiteY18" fmla="*/ 255347 h 356817"/>
                  <a:gd name="connsiteX19" fmla="*/ 310545 w 920287"/>
                  <a:gd name="connsiteY19" fmla="*/ 233171 h 356817"/>
                  <a:gd name="connsiteX20" fmla="*/ 340186 w 920287"/>
                  <a:gd name="connsiteY20" fmla="*/ 233380 h 356817"/>
                  <a:gd name="connsiteX21" fmla="*/ 372975 w 920287"/>
                  <a:gd name="connsiteY21" fmla="*/ 236176 h 356817"/>
                  <a:gd name="connsiteX22" fmla="*/ 385345 w 920287"/>
                  <a:gd name="connsiteY22" fmla="*/ 200951 h 356817"/>
                  <a:gd name="connsiteX23" fmla="*/ 400810 w 920287"/>
                  <a:gd name="connsiteY23" fmla="*/ 173507 h 356817"/>
                  <a:gd name="connsiteX24" fmla="*/ 405213 w 920287"/>
                  <a:gd name="connsiteY24" fmla="*/ 154924 h 356817"/>
                  <a:gd name="connsiteX25" fmla="*/ 414245 w 920287"/>
                  <a:gd name="connsiteY25" fmla="*/ 132956 h 356817"/>
                  <a:gd name="connsiteX26" fmla="*/ 423277 w 920287"/>
                  <a:gd name="connsiteY26" fmla="*/ 114127 h 356817"/>
                  <a:gd name="connsiteX27" fmla="*/ 435921 w 920287"/>
                  <a:gd name="connsiteY27" fmla="*/ 85882 h 356817"/>
                  <a:gd name="connsiteX28" fmla="*/ 445836 w 920287"/>
                  <a:gd name="connsiteY28" fmla="*/ 75155 h 356817"/>
                  <a:gd name="connsiteX29" fmla="*/ 468434 w 920287"/>
                  <a:gd name="connsiteY29" fmla="*/ 89021 h 356817"/>
                  <a:gd name="connsiteX30" fmla="*/ 511132 w 920287"/>
                  <a:gd name="connsiteY30" fmla="*/ 109336 h 356817"/>
                  <a:gd name="connsiteX31" fmla="*/ 531655 w 920287"/>
                  <a:gd name="connsiteY31" fmla="*/ 125634 h 356817"/>
                  <a:gd name="connsiteX32" fmla="*/ 569587 w 920287"/>
                  <a:gd name="connsiteY32" fmla="*/ 149694 h 356817"/>
                  <a:gd name="connsiteX33" fmla="*/ 612291 w 920287"/>
                  <a:gd name="connsiteY33" fmla="*/ 170866 h 356817"/>
                  <a:gd name="connsiteX34" fmla="*/ 621970 w 920287"/>
                  <a:gd name="connsiteY34" fmla="*/ 147601 h 356817"/>
                  <a:gd name="connsiteX35" fmla="*/ 633930 w 920287"/>
                  <a:gd name="connsiteY35" fmla="*/ 125035 h 356817"/>
                  <a:gd name="connsiteX36" fmla="*/ 634614 w 920287"/>
                  <a:gd name="connsiteY36" fmla="*/ 107850 h 356817"/>
                  <a:gd name="connsiteX37" fmla="*/ 636420 w 920287"/>
                  <a:gd name="connsiteY37" fmla="*/ 82745 h 356817"/>
                  <a:gd name="connsiteX38" fmla="*/ 646066 w 920287"/>
                  <a:gd name="connsiteY38" fmla="*/ 67658 h 356817"/>
                  <a:gd name="connsiteX39" fmla="*/ 676159 w 920287"/>
                  <a:gd name="connsiteY39" fmla="*/ 68099 h 356817"/>
                  <a:gd name="connsiteX40" fmla="*/ 718277 w 920287"/>
                  <a:gd name="connsiteY40" fmla="*/ 70847 h 356817"/>
                  <a:gd name="connsiteX41" fmla="*/ 730348 w 920287"/>
                  <a:gd name="connsiteY41" fmla="*/ 52408 h 356817"/>
                  <a:gd name="connsiteX42" fmla="*/ 737573 w 920287"/>
                  <a:gd name="connsiteY42" fmla="*/ 32533 h 356817"/>
                  <a:gd name="connsiteX43" fmla="*/ 748496 w 920287"/>
                  <a:gd name="connsiteY43" fmla="*/ 25801 h 356817"/>
                  <a:gd name="connsiteX44" fmla="*/ 777312 w 920287"/>
                  <a:gd name="connsiteY44" fmla="*/ 32533 h 356817"/>
                  <a:gd name="connsiteX45" fmla="*/ 804407 w 920287"/>
                  <a:gd name="connsiteY45" fmla="*/ 42993 h 356817"/>
                  <a:gd name="connsiteX46" fmla="*/ 823854 w 920287"/>
                  <a:gd name="connsiteY46" fmla="*/ 44503 h 356817"/>
                  <a:gd name="connsiteX47" fmla="*/ 835114 w 920287"/>
                  <a:gd name="connsiteY47" fmla="*/ 27302 h 356817"/>
                  <a:gd name="connsiteX48" fmla="*/ 851370 w 920287"/>
                  <a:gd name="connsiteY48" fmla="*/ 8473 h 356817"/>
                  <a:gd name="connsiteX49" fmla="*/ 863062 w 920287"/>
                  <a:gd name="connsiteY49" fmla="*/ 1984 h 356817"/>
                  <a:gd name="connsiteX50" fmla="*/ 891109 w 920287"/>
                  <a:gd name="connsiteY50" fmla="*/ 1150 h 356817"/>
                  <a:gd name="connsiteX51" fmla="*/ 920287 w 920287"/>
                  <a:gd name="connsiteY51"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8896 w 920287"/>
                  <a:gd name="connsiteY10" fmla="*/ 317039 h 356817"/>
                  <a:gd name="connsiteX11" fmla="*/ 145946 w 920287"/>
                  <a:gd name="connsiteY11" fmla="*/ 305399 h 356817"/>
                  <a:gd name="connsiteX12" fmla="*/ 166781 w 920287"/>
                  <a:gd name="connsiteY12" fmla="*/ 331711 h 356817"/>
                  <a:gd name="connsiteX13" fmla="*/ 192216 w 920287"/>
                  <a:gd name="connsiteY13" fmla="*/ 350295 h 356817"/>
                  <a:gd name="connsiteX14" fmla="*/ 196034 w 920287"/>
                  <a:gd name="connsiteY14" fmla="*/ 293733 h 356817"/>
                  <a:gd name="connsiteX15" fmla="*/ 229413 w 920287"/>
                  <a:gd name="connsiteY15" fmla="*/ 267656 h 356817"/>
                  <a:gd name="connsiteX16" fmla="*/ 264322 w 920287"/>
                  <a:gd name="connsiteY16" fmla="*/ 277315 h 356817"/>
                  <a:gd name="connsiteX17" fmla="*/ 286466 w 920287"/>
                  <a:gd name="connsiteY17" fmla="*/ 292428 h 356817"/>
                  <a:gd name="connsiteX18" fmla="*/ 302254 w 920287"/>
                  <a:gd name="connsiteY18" fmla="*/ 255347 h 356817"/>
                  <a:gd name="connsiteX19" fmla="*/ 310545 w 920287"/>
                  <a:gd name="connsiteY19" fmla="*/ 233171 h 356817"/>
                  <a:gd name="connsiteX20" fmla="*/ 340186 w 920287"/>
                  <a:gd name="connsiteY20" fmla="*/ 233380 h 356817"/>
                  <a:gd name="connsiteX21" fmla="*/ 372975 w 920287"/>
                  <a:gd name="connsiteY21" fmla="*/ 236176 h 356817"/>
                  <a:gd name="connsiteX22" fmla="*/ 385345 w 920287"/>
                  <a:gd name="connsiteY22" fmla="*/ 200951 h 356817"/>
                  <a:gd name="connsiteX23" fmla="*/ 400810 w 920287"/>
                  <a:gd name="connsiteY23" fmla="*/ 173507 h 356817"/>
                  <a:gd name="connsiteX24" fmla="*/ 405213 w 920287"/>
                  <a:gd name="connsiteY24" fmla="*/ 154924 h 356817"/>
                  <a:gd name="connsiteX25" fmla="*/ 414245 w 920287"/>
                  <a:gd name="connsiteY25" fmla="*/ 132956 h 356817"/>
                  <a:gd name="connsiteX26" fmla="*/ 423277 w 920287"/>
                  <a:gd name="connsiteY26" fmla="*/ 114127 h 356817"/>
                  <a:gd name="connsiteX27" fmla="*/ 435921 w 920287"/>
                  <a:gd name="connsiteY27" fmla="*/ 85882 h 356817"/>
                  <a:gd name="connsiteX28" fmla="*/ 445836 w 920287"/>
                  <a:gd name="connsiteY28" fmla="*/ 75155 h 356817"/>
                  <a:gd name="connsiteX29" fmla="*/ 468434 w 920287"/>
                  <a:gd name="connsiteY29" fmla="*/ 89021 h 356817"/>
                  <a:gd name="connsiteX30" fmla="*/ 511132 w 920287"/>
                  <a:gd name="connsiteY30" fmla="*/ 109336 h 356817"/>
                  <a:gd name="connsiteX31" fmla="*/ 531655 w 920287"/>
                  <a:gd name="connsiteY31" fmla="*/ 125634 h 356817"/>
                  <a:gd name="connsiteX32" fmla="*/ 569587 w 920287"/>
                  <a:gd name="connsiteY32" fmla="*/ 149694 h 356817"/>
                  <a:gd name="connsiteX33" fmla="*/ 612291 w 920287"/>
                  <a:gd name="connsiteY33" fmla="*/ 170866 h 356817"/>
                  <a:gd name="connsiteX34" fmla="*/ 621970 w 920287"/>
                  <a:gd name="connsiteY34" fmla="*/ 147601 h 356817"/>
                  <a:gd name="connsiteX35" fmla="*/ 633930 w 920287"/>
                  <a:gd name="connsiteY35" fmla="*/ 125035 h 356817"/>
                  <a:gd name="connsiteX36" fmla="*/ 634614 w 920287"/>
                  <a:gd name="connsiteY36" fmla="*/ 107850 h 356817"/>
                  <a:gd name="connsiteX37" fmla="*/ 636420 w 920287"/>
                  <a:gd name="connsiteY37" fmla="*/ 82745 h 356817"/>
                  <a:gd name="connsiteX38" fmla="*/ 646066 w 920287"/>
                  <a:gd name="connsiteY38" fmla="*/ 67658 h 356817"/>
                  <a:gd name="connsiteX39" fmla="*/ 676159 w 920287"/>
                  <a:gd name="connsiteY39" fmla="*/ 68099 h 356817"/>
                  <a:gd name="connsiteX40" fmla="*/ 718277 w 920287"/>
                  <a:gd name="connsiteY40" fmla="*/ 70847 h 356817"/>
                  <a:gd name="connsiteX41" fmla="*/ 730348 w 920287"/>
                  <a:gd name="connsiteY41" fmla="*/ 52408 h 356817"/>
                  <a:gd name="connsiteX42" fmla="*/ 737573 w 920287"/>
                  <a:gd name="connsiteY42" fmla="*/ 32533 h 356817"/>
                  <a:gd name="connsiteX43" fmla="*/ 748496 w 920287"/>
                  <a:gd name="connsiteY43" fmla="*/ 25801 h 356817"/>
                  <a:gd name="connsiteX44" fmla="*/ 777312 w 920287"/>
                  <a:gd name="connsiteY44" fmla="*/ 32533 h 356817"/>
                  <a:gd name="connsiteX45" fmla="*/ 804407 w 920287"/>
                  <a:gd name="connsiteY45" fmla="*/ 42993 h 356817"/>
                  <a:gd name="connsiteX46" fmla="*/ 823854 w 920287"/>
                  <a:gd name="connsiteY46" fmla="*/ 44503 h 356817"/>
                  <a:gd name="connsiteX47" fmla="*/ 835114 w 920287"/>
                  <a:gd name="connsiteY47" fmla="*/ 27302 h 356817"/>
                  <a:gd name="connsiteX48" fmla="*/ 851370 w 920287"/>
                  <a:gd name="connsiteY48" fmla="*/ 8473 h 356817"/>
                  <a:gd name="connsiteX49" fmla="*/ 863062 w 920287"/>
                  <a:gd name="connsiteY49" fmla="*/ 1984 h 356817"/>
                  <a:gd name="connsiteX50" fmla="*/ 891109 w 920287"/>
                  <a:gd name="connsiteY50" fmla="*/ 1150 h 356817"/>
                  <a:gd name="connsiteX51" fmla="*/ 920287 w 920287"/>
                  <a:gd name="connsiteY51"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0787 w 920287"/>
                  <a:gd name="connsiteY10" fmla="*/ 325435 h 356817"/>
                  <a:gd name="connsiteX11" fmla="*/ 118896 w 920287"/>
                  <a:gd name="connsiteY11" fmla="*/ 317039 h 356817"/>
                  <a:gd name="connsiteX12" fmla="*/ 145946 w 920287"/>
                  <a:gd name="connsiteY12" fmla="*/ 305399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45946 w 920287"/>
                  <a:gd name="connsiteY12" fmla="*/ 305399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31496 w 920287"/>
                  <a:gd name="connsiteY12" fmla="*/ 301215 h 356817"/>
                  <a:gd name="connsiteX13" fmla="*/ 166781 w 920287"/>
                  <a:gd name="connsiteY13" fmla="*/ 331711 h 356817"/>
                  <a:gd name="connsiteX14" fmla="*/ 192216 w 920287"/>
                  <a:gd name="connsiteY14" fmla="*/ 350295 h 356817"/>
                  <a:gd name="connsiteX15" fmla="*/ 196034 w 920287"/>
                  <a:gd name="connsiteY15" fmla="*/ 293733 h 356817"/>
                  <a:gd name="connsiteX16" fmla="*/ 229413 w 920287"/>
                  <a:gd name="connsiteY16" fmla="*/ 267656 h 356817"/>
                  <a:gd name="connsiteX17" fmla="*/ 264322 w 920287"/>
                  <a:gd name="connsiteY17" fmla="*/ 277315 h 356817"/>
                  <a:gd name="connsiteX18" fmla="*/ 286466 w 920287"/>
                  <a:gd name="connsiteY18" fmla="*/ 292428 h 356817"/>
                  <a:gd name="connsiteX19" fmla="*/ 302254 w 920287"/>
                  <a:gd name="connsiteY19" fmla="*/ 255347 h 356817"/>
                  <a:gd name="connsiteX20" fmla="*/ 310545 w 920287"/>
                  <a:gd name="connsiteY20" fmla="*/ 233171 h 356817"/>
                  <a:gd name="connsiteX21" fmla="*/ 340186 w 920287"/>
                  <a:gd name="connsiteY21" fmla="*/ 233380 h 356817"/>
                  <a:gd name="connsiteX22" fmla="*/ 372975 w 920287"/>
                  <a:gd name="connsiteY22" fmla="*/ 236176 h 356817"/>
                  <a:gd name="connsiteX23" fmla="*/ 385345 w 920287"/>
                  <a:gd name="connsiteY23" fmla="*/ 200951 h 356817"/>
                  <a:gd name="connsiteX24" fmla="*/ 400810 w 920287"/>
                  <a:gd name="connsiteY24" fmla="*/ 173507 h 356817"/>
                  <a:gd name="connsiteX25" fmla="*/ 405213 w 920287"/>
                  <a:gd name="connsiteY25" fmla="*/ 154924 h 356817"/>
                  <a:gd name="connsiteX26" fmla="*/ 414245 w 920287"/>
                  <a:gd name="connsiteY26" fmla="*/ 132956 h 356817"/>
                  <a:gd name="connsiteX27" fmla="*/ 423277 w 920287"/>
                  <a:gd name="connsiteY27" fmla="*/ 114127 h 356817"/>
                  <a:gd name="connsiteX28" fmla="*/ 435921 w 920287"/>
                  <a:gd name="connsiteY28" fmla="*/ 85882 h 356817"/>
                  <a:gd name="connsiteX29" fmla="*/ 445836 w 920287"/>
                  <a:gd name="connsiteY29" fmla="*/ 75155 h 356817"/>
                  <a:gd name="connsiteX30" fmla="*/ 468434 w 920287"/>
                  <a:gd name="connsiteY30" fmla="*/ 89021 h 356817"/>
                  <a:gd name="connsiteX31" fmla="*/ 511132 w 920287"/>
                  <a:gd name="connsiteY31" fmla="*/ 109336 h 356817"/>
                  <a:gd name="connsiteX32" fmla="*/ 531655 w 920287"/>
                  <a:gd name="connsiteY32" fmla="*/ 125634 h 356817"/>
                  <a:gd name="connsiteX33" fmla="*/ 569587 w 920287"/>
                  <a:gd name="connsiteY33" fmla="*/ 149694 h 356817"/>
                  <a:gd name="connsiteX34" fmla="*/ 612291 w 920287"/>
                  <a:gd name="connsiteY34" fmla="*/ 170866 h 356817"/>
                  <a:gd name="connsiteX35" fmla="*/ 621970 w 920287"/>
                  <a:gd name="connsiteY35" fmla="*/ 147601 h 356817"/>
                  <a:gd name="connsiteX36" fmla="*/ 633930 w 920287"/>
                  <a:gd name="connsiteY36" fmla="*/ 125035 h 356817"/>
                  <a:gd name="connsiteX37" fmla="*/ 634614 w 920287"/>
                  <a:gd name="connsiteY37" fmla="*/ 107850 h 356817"/>
                  <a:gd name="connsiteX38" fmla="*/ 636420 w 920287"/>
                  <a:gd name="connsiteY38" fmla="*/ 82745 h 356817"/>
                  <a:gd name="connsiteX39" fmla="*/ 646066 w 920287"/>
                  <a:gd name="connsiteY39" fmla="*/ 67658 h 356817"/>
                  <a:gd name="connsiteX40" fmla="*/ 676159 w 920287"/>
                  <a:gd name="connsiteY40" fmla="*/ 68099 h 356817"/>
                  <a:gd name="connsiteX41" fmla="*/ 718277 w 920287"/>
                  <a:gd name="connsiteY41" fmla="*/ 70847 h 356817"/>
                  <a:gd name="connsiteX42" fmla="*/ 730348 w 920287"/>
                  <a:gd name="connsiteY42" fmla="*/ 52408 h 356817"/>
                  <a:gd name="connsiteX43" fmla="*/ 737573 w 920287"/>
                  <a:gd name="connsiteY43" fmla="*/ 32533 h 356817"/>
                  <a:gd name="connsiteX44" fmla="*/ 748496 w 920287"/>
                  <a:gd name="connsiteY44" fmla="*/ 25801 h 356817"/>
                  <a:gd name="connsiteX45" fmla="*/ 777312 w 920287"/>
                  <a:gd name="connsiteY45" fmla="*/ 32533 h 356817"/>
                  <a:gd name="connsiteX46" fmla="*/ 804407 w 920287"/>
                  <a:gd name="connsiteY46" fmla="*/ 42993 h 356817"/>
                  <a:gd name="connsiteX47" fmla="*/ 823854 w 920287"/>
                  <a:gd name="connsiteY47" fmla="*/ 44503 h 356817"/>
                  <a:gd name="connsiteX48" fmla="*/ 835114 w 920287"/>
                  <a:gd name="connsiteY48" fmla="*/ 27302 h 356817"/>
                  <a:gd name="connsiteX49" fmla="*/ 851370 w 920287"/>
                  <a:gd name="connsiteY49" fmla="*/ 8473 h 356817"/>
                  <a:gd name="connsiteX50" fmla="*/ 863062 w 920287"/>
                  <a:gd name="connsiteY50" fmla="*/ 1984 h 356817"/>
                  <a:gd name="connsiteX51" fmla="*/ 891109 w 920287"/>
                  <a:gd name="connsiteY51" fmla="*/ 1150 h 356817"/>
                  <a:gd name="connsiteX52" fmla="*/ 920287 w 920287"/>
                  <a:gd name="connsiteY52" fmla="*/ 0 h 356817"/>
                  <a:gd name="connsiteX0" fmla="*/ 0 w 920287"/>
                  <a:gd name="connsiteY0" fmla="*/ 356817 h 356817"/>
                  <a:gd name="connsiteX1" fmla="*/ 6021 w 920287"/>
                  <a:gd name="connsiteY1" fmla="*/ 304513 h 356817"/>
                  <a:gd name="connsiteX2" fmla="*/ 25458 w 920287"/>
                  <a:gd name="connsiteY2" fmla="*/ 309477 h 356817"/>
                  <a:gd name="connsiteX3" fmla="*/ 34921 w 920287"/>
                  <a:gd name="connsiteY3" fmla="*/ 294052 h 356817"/>
                  <a:gd name="connsiteX4" fmla="*/ 36728 w 920287"/>
                  <a:gd name="connsiteY4" fmla="*/ 271039 h 356817"/>
                  <a:gd name="connsiteX5" fmla="*/ 45760 w 920287"/>
                  <a:gd name="connsiteY5" fmla="*/ 272085 h 356817"/>
                  <a:gd name="connsiteX6" fmla="*/ 55001 w 920287"/>
                  <a:gd name="connsiteY6" fmla="*/ 246264 h 356817"/>
                  <a:gd name="connsiteX7" fmla="*/ 80079 w 920287"/>
                  <a:gd name="connsiteY7" fmla="*/ 276269 h 356817"/>
                  <a:gd name="connsiteX8" fmla="*/ 92724 w 920287"/>
                  <a:gd name="connsiteY8" fmla="*/ 269993 h 356817"/>
                  <a:gd name="connsiteX9" fmla="*/ 101754 w 920287"/>
                  <a:gd name="connsiteY9" fmla="*/ 335895 h 356817"/>
                  <a:gd name="connsiteX10" fmla="*/ 112594 w 920287"/>
                  <a:gd name="connsiteY10" fmla="*/ 305559 h 356817"/>
                  <a:gd name="connsiteX11" fmla="*/ 118896 w 920287"/>
                  <a:gd name="connsiteY11" fmla="*/ 317039 h 356817"/>
                  <a:gd name="connsiteX12" fmla="*/ 131496 w 920287"/>
                  <a:gd name="connsiteY12" fmla="*/ 301215 h 356817"/>
                  <a:gd name="connsiteX13" fmla="*/ 148719 w 920287"/>
                  <a:gd name="connsiteY13" fmla="*/ 314974 h 356817"/>
                  <a:gd name="connsiteX14" fmla="*/ 166781 w 920287"/>
                  <a:gd name="connsiteY14" fmla="*/ 331711 h 356817"/>
                  <a:gd name="connsiteX15" fmla="*/ 192216 w 920287"/>
                  <a:gd name="connsiteY15" fmla="*/ 350295 h 356817"/>
                  <a:gd name="connsiteX16" fmla="*/ 196034 w 920287"/>
                  <a:gd name="connsiteY16" fmla="*/ 293733 h 356817"/>
                  <a:gd name="connsiteX17" fmla="*/ 229413 w 920287"/>
                  <a:gd name="connsiteY17" fmla="*/ 267656 h 356817"/>
                  <a:gd name="connsiteX18" fmla="*/ 264322 w 920287"/>
                  <a:gd name="connsiteY18" fmla="*/ 277315 h 356817"/>
                  <a:gd name="connsiteX19" fmla="*/ 286466 w 920287"/>
                  <a:gd name="connsiteY19" fmla="*/ 292428 h 356817"/>
                  <a:gd name="connsiteX20" fmla="*/ 302254 w 920287"/>
                  <a:gd name="connsiteY20" fmla="*/ 255347 h 356817"/>
                  <a:gd name="connsiteX21" fmla="*/ 310545 w 920287"/>
                  <a:gd name="connsiteY21" fmla="*/ 233171 h 356817"/>
                  <a:gd name="connsiteX22" fmla="*/ 340186 w 920287"/>
                  <a:gd name="connsiteY22" fmla="*/ 233380 h 356817"/>
                  <a:gd name="connsiteX23" fmla="*/ 372975 w 920287"/>
                  <a:gd name="connsiteY23" fmla="*/ 236176 h 356817"/>
                  <a:gd name="connsiteX24" fmla="*/ 385345 w 920287"/>
                  <a:gd name="connsiteY24" fmla="*/ 200951 h 356817"/>
                  <a:gd name="connsiteX25" fmla="*/ 400810 w 920287"/>
                  <a:gd name="connsiteY25" fmla="*/ 173507 h 356817"/>
                  <a:gd name="connsiteX26" fmla="*/ 405213 w 920287"/>
                  <a:gd name="connsiteY26" fmla="*/ 154924 h 356817"/>
                  <a:gd name="connsiteX27" fmla="*/ 414245 w 920287"/>
                  <a:gd name="connsiteY27" fmla="*/ 132956 h 356817"/>
                  <a:gd name="connsiteX28" fmla="*/ 423277 w 920287"/>
                  <a:gd name="connsiteY28" fmla="*/ 114127 h 356817"/>
                  <a:gd name="connsiteX29" fmla="*/ 435921 w 920287"/>
                  <a:gd name="connsiteY29" fmla="*/ 85882 h 356817"/>
                  <a:gd name="connsiteX30" fmla="*/ 445836 w 920287"/>
                  <a:gd name="connsiteY30" fmla="*/ 75155 h 356817"/>
                  <a:gd name="connsiteX31" fmla="*/ 468434 w 920287"/>
                  <a:gd name="connsiteY31" fmla="*/ 89021 h 356817"/>
                  <a:gd name="connsiteX32" fmla="*/ 511132 w 920287"/>
                  <a:gd name="connsiteY32" fmla="*/ 109336 h 356817"/>
                  <a:gd name="connsiteX33" fmla="*/ 531655 w 920287"/>
                  <a:gd name="connsiteY33" fmla="*/ 125634 h 356817"/>
                  <a:gd name="connsiteX34" fmla="*/ 569587 w 920287"/>
                  <a:gd name="connsiteY34" fmla="*/ 149694 h 356817"/>
                  <a:gd name="connsiteX35" fmla="*/ 612291 w 920287"/>
                  <a:gd name="connsiteY35" fmla="*/ 170866 h 356817"/>
                  <a:gd name="connsiteX36" fmla="*/ 621970 w 920287"/>
                  <a:gd name="connsiteY36" fmla="*/ 147601 h 356817"/>
                  <a:gd name="connsiteX37" fmla="*/ 633930 w 920287"/>
                  <a:gd name="connsiteY37" fmla="*/ 125035 h 356817"/>
                  <a:gd name="connsiteX38" fmla="*/ 634614 w 920287"/>
                  <a:gd name="connsiteY38" fmla="*/ 107850 h 356817"/>
                  <a:gd name="connsiteX39" fmla="*/ 636420 w 920287"/>
                  <a:gd name="connsiteY39" fmla="*/ 82745 h 356817"/>
                  <a:gd name="connsiteX40" fmla="*/ 646066 w 920287"/>
                  <a:gd name="connsiteY40" fmla="*/ 67658 h 356817"/>
                  <a:gd name="connsiteX41" fmla="*/ 676159 w 920287"/>
                  <a:gd name="connsiteY41" fmla="*/ 68099 h 356817"/>
                  <a:gd name="connsiteX42" fmla="*/ 718277 w 920287"/>
                  <a:gd name="connsiteY42" fmla="*/ 70847 h 356817"/>
                  <a:gd name="connsiteX43" fmla="*/ 730348 w 920287"/>
                  <a:gd name="connsiteY43" fmla="*/ 52408 h 356817"/>
                  <a:gd name="connsiteX44" fmla="*/ 737573 w 920287"/>
                  <a:gd name="connsiteY44" fmla="*/ 32533 h 356817"/>
                  <a:gd name="connsiteX45" fmla="*/ 748496 w 920287"/>
                  <a:gd name="connsiteY45" fmla="*/ 25801 h 356817"/>
                  <a:gd name="connsiteX46" fmla="*/ 777312 w 920287"/>
                  <a:gd name="connsiteY46" fmla="*/ 32533 h 356817"/>
                  <a:gd name="connsiteX47" fmla="*/ 804407 w 920287"/>
                  <a:gd name="connsiteY47" fmla="*/ 42993 h 356817"/>
                  <a:gd name="connsiteX48" fmla="*/ 823854 w 920287"/>
                  <a:gd name="connsiteY48" fmla="*/ 44503 h 356817"/>
                  <a:gd name="connsiteX49" fmla="*/ 835114 w 920287"/>
                  <a:gd name="connsiteY49" fmla="*/ 27302 h 356817"/>
                  <a:gd name="connsiteX50" fmla="*/ 851370 w 920287"/>
                  <a:gd name="connsiteY50" fmla="*/ 8473 h 356817"/>
                  <a:gd name="connsiteX51" fmla="*/ 863062 w 920287"/>
                  <a:gd name="connsiteY51" fmla="*/ 1984 h 356817"/>
                  <a:gd name="connsiteX52" fmla="*/ 891109 w 920287"/>
                  <a:gd name="connsiteY52" fmla="*/ 1150 h 356817"/>
                  <a:gd name="connsiteX53" fmla="*/ 920287 w 920287"/>
                  <a:gd name="connsiteY53" fmla="*/ 0 h 356817"/>
                  <a:gd name="connsiteX0" fmla="*/ 0 w 920287"/>
                  <a:gd name="connsiteY0" fmla="*/ 356817 h 379100"/>
                  <a:gd name="connsiteX1" fmla="*/ 6021 w 920287"/>
                  <a:gd name="connsiteY1" fmla="*/ 304513 h 379100"/>
                  <a:gd name="connsiteX2" fmla="*/ 25458 w 920287"/>
                  <a:gd name="connsiteY2" fmla="*/ 309477 h 379100"/>
                  <a:gd name="connsiteX3" fmla="*/ 34921 w 920287"/>
                  <a:gd name="connsiteY3" fmla="*/ 294052 h 379100"/>
                  <a:gd name="connsiteX4" fmla="*/ 36728 w 920287"/>
                  <a:gd name="connsiteY4" fmla="*/ 271039 h 379100"/>
                  <a:gd name="connsiteX5" fmla="*/ 45760 w 920287"/>
                  <a:gd name="connsiteY5" fmla="*/ 272085 h 379100"/>
                  <a:gd name="connsiteX6" fmla="*/ 55001 w 920287"/>
                  <a:gd name="connsiteY6" fmla="*/ 246264 h 379100"/>
                  <a:gd name="connsiteX7" fmla="*/ 80079 w 920287"/>
                  <a:gd name="connsiteY7" fmla="*/ 276269 h 379100"/>
                  <a:gd name="connsiteX8" fmla="*/ 92724 w 920287"/>
                  <a:gd name="connsiteY8" fmla="*/ 269993 h 379100"/>
                  <a:gd name="connsiteX9" fmla="*/ 101754 w 920287"/>
                  <a:gd name="connsiteY9" fmla="*/ 335895 h 379100"/>
                  <a:gd name="connsiteX10" fmla="*/ 112594 w 920287"/>
                  <a:gd name="connsiteY10" fmla="*/ 305559 h 379100"/>
                  <a:gd name="connsiteX11" fmla="*/ 118896 w 920287"/>
                  <a:gd name="connsiteY11" fmla="*/ 317039 h 379100"/>
                  <a:gd name="connsiteX12" fmla="*/ 131496 w 920287"/>
                  <a:gd name="connsiteY12" fmla="*/ 301215 h 379100"/>
                  <a:gd name="connsiteX13" fmla="*/ 150525 w 920287"/>
                  <a:gd name="connsiteY13" fmla="*/ 378785 h 379100"/>
                  <a:gd name="connsiteX14" fmla="*/ 166781 w 920287"/>
                  <a:gd name="connsiteY14" fmla="*/ 331711 h 379100"/>
                  <a:gd name="connsiteX15" fmla="*/ 192216 w 920287"/>
                  <a:gd name="connsiteY15" fmla="*/ 350295 h 379100"/>
                  <a:gd name="connsiteX16" fmla="*/ 196034 w 920287"/>
                  <a:gd name="connsiteY16" fmla="*/ 293733 h 379100"/>
                  <a:gd name="connsiteX17" fmla="*/ 229413 w 920287"/>
                  <a:gd name="connsiteY17" fmla="*/ 267656 h 379100"/>
                  <a:gd name="connsiteX18" fmla="*/ 264322 w 920287"/>
                  <a:gd name="connsiteY18" fmla="*/ 277315 h 379100"/>
                  <a:gd name="connsiteX19" fmla="*/ 286466 w 920287"/>
                  <a:gd name="connsiteY19" fmla="*/ 292428 h 379100"/>
                  <a:gd name="connsiteX20" fmla="*/ 302254 w 920287"/>
                  <a:gd name="connsiteY20" fmla="*/ 255347 h 379100"/>
                  <a:gd name="connsiteX21" fmla="*/ 310545 w 920287"/>
                  <a:gd name="connsiteY21" fmla="*/ 233171 h 379100"/>
                  <a:gd name="connsiteX22" fmla="*/ 340186 w 920287"/>
                  <a:gd name="connsiteY22" fmla="*/ 233380 h 379100"/>
                  <a:gd name="connsiteX23" fmla="*/ 372975 w 920287"/>
                  <a:gd name="connsiteY23" fmla="*/ 236176 h 379100"/>
                  <a:gd name="connsiteX24" fmla="*/ 385345 w 920287"/>
                  <a:gd name="connsiteY24" fmla="*/ 200951 h 379100"/>
                  <a:gd name="connsiteX25" fmla="*/ 400810 w 920287"/>
                  <a:gd name="connsiteY25" fmla="*/ 173507 h 379100"/>
                  <a:gd name="connsiteX26" fmla="*/ 405213 w 920287"/>
                  <a:gd name="connsiteY26" fmla="*/ 154924 h 379100"/>
                  <a:gd name="connsiteX27" fmla="*/ 414245 w 920287"/>
                  <a:gd name="connsiteY27" fmla="*/ 132956 h 379100"/>
                  <a:gd name="connsiteX28" fmla="*/ 423277 w 920287"/>
                  <a:gd name="connsiteY28" fmla="*/ 114127 h 379100"/>
                  <a:gd name="connsiteX29" fmla="*/ 435921 w 920287"/>
                  <a:gd name="connsiteY29" fmla="*/ 85882 h 379100"/>
                  <a:gd name="connsiteX30" fmla="*/ 445836 w 920287"/>
                  <a:gd name="connsiteY30" fmla="*/ 75155 h 379100"/>
                  <a:gd name="connsiteX31" fmla="*/ 468434 w 920287"/>
                  <a:gd name="connsiteY31" fmla="*/ 89021 h 379100"/>
                  <a:gd name="connsiteX32" fmla="*/ 511132 w 920287"/>
                  <a:gd name="connsiteY32" fmla="*/ 109336 h 379100"/>
                  <a:gd name="connsiteX33" fmla="*/ 531655 w 920287"/>
                  <a:gd name="connsiteY33" fmla="*/ 125634 h 379100"/>
                  <a:gd name="connsiteX34" fmla="*/ 569587 w 920287"/>
                  <a:gd name="connsiteY34" fmla="*/ 149694 h 379100"/>
                  <a:gd name="connsiteX35" fmla="*/ 612291 w 920287"/>
                  <a:gd name="connsiteY35" fmla="*/ 170866 h 379100"/>
                  <a:gd name="connsiteX36" fmla="*/ 621970 w 920287"/>
                  <a:gd name="connsiteY36" fmla="*/ 147601 h 379100"/>
                  <a:gd name="connsiteX37" fmla="*/ 633930 w 920287"/>
                  <a:gd name="connsiteY37" fmla="*/ 125035 h 379100"/>
                  <a:gd name="connsiteX38" fmla="*/ 634614 w 920287"/>
                  <a:gd name="connsiteY38" fmla="*/ 107850 h 379100"/>
                  <a:gd name="connsiteX39" fmla="*/ 636420 w 920287"/>
                  <a:gd name="connsiteY39" fmla="*/ 82745 h 379100"/>
                  <a:gd name="connsiteX40" fmla="*/ 646066 w 920287"/>
                  <a:gd name="connsiteY40" fmla="*/ 67658 h 379100"/>
                  <a:gd name="connsiteX41" fmla="*/ 676159 w 920287"/>
                  <a:gd name="connsiteY41" fmla="*/ 68099 h 379100"/>
                  <a:gd name="connsiteX42" fmla="*/ 718277 w 920287"/>
                  <a:gd name="connsiteY42" fmla="*/ 70847 h 379100"/>
                  <a:gd name="connsiteX43" fmla="*/ 730348 w 920287"/>
                  <a:gd name="connsiteY43" fmla="*/ 52408 h 379100"/>
                  <a:gd name="connsiteX44" fmla="*/ 737573 w 920287"/>
                  <a:gd name="connsiteY44" fmla="*/ 32533 h 379100"/>
                  <a:gd name="connsiteX45" fmla="*/ 748496 w 920287"/>
                  <a:gd name="connsiteY45" fmla="*/ 25801 h 379100"/>
                  <a:gd name="connsiteX46" fmla="*/ 777312 w 920287"/>
                  <a:gd name="connsiteY46" fmla="*/ 32533 h 379100"/>
                  <a:gd name="connsiteX47" fmla="*/ 804407 w 920287"/>
                  <a:gd name="connsiteY47" fmla="*/ 42993 h 379100"/>
                  <a:gd name="connsiteX48" fmla="*/ 823854 w 920287"/>
                  <a:gd name="connsiteY48" fmla="*/ 44503 h 379100"/>
                  <a:gd name="connsiteX49" fmla="*/ 835114 w 920287"/>
                  <a:gd name="connsiteY49" fmla="*/ 27302 h 379100"/>
                  <a:gd name="connsiteX50" fmla="*/ 851370 w 920287"/>
                  <a:gd name="connsiteY50" fmla="*/ 8473 h 379100"/>
                  <a:gd name="connsiteX51" fmla="*/ 863062 w 920287"/>
                  <a:gd name="connsiteY51" fmla="*/ 1984 h 379100"/>
                  <a:gd name="connsiteX52" fmla="*/ 891109 w 920287"/>
                  <a:gd name="connsiteY52" fmla="*/ 1150 h 379100"/>
                  <a:gd name="connsiteX53" fmla="*/ 920287 w 920287"/>
                  <a:gd name="connsiteY53" fmla="*/ 0 h 379100"/>
                  <a:gd name="connsiteX0" fmla="*/ 0 w 920287"/>
                  <a:gd name="connsiteY0" fmla="*/ 356817 h 379054"/>
                  <a:gd name="connsiteX1" fmla="*/ 6021 w 920287"/>
                  <a:gd name="connsiteY1" fmla="*/ 304513 h 379054"/>
                  <a:gd name="connsiteX2" fmla="*/ 25458 w 920287"/>
                  <a:gd name="connsiteY2" fmla="*/ 309477 h 379054"/>
                  <a:gd name="connsiteX3" fmla="*/ 34921 w 920287"/>
                  <a:gd name="connsiteY3" fmla="*/ 294052 h 379054"/>
                  <a:gd name="connsiteX4" fmla="*/ 36728 w 920287"/>
                  <a:gd name="connsiteY4" fmla="*/ 271039 h 379054"/>
                  <a:gd name="connsiteX5" fmla="*/ 45760 w 920287"/>
                  <a:gd name="connsiteY5" fmla="*/ 272085 h 379054"/>
                  <a:gd name="connsiteX6" fmla="*/ 55001 w 920287"/>
                  <a:gd name="connsiteY6" fmla="*/ 246264 h 379054"/>
                  <a:gd name="connsiteX7" fmla="*/ 80079 w 920287"/>
                  <a:gd name="connsiteY7" fmla="*/ 276269 h 379054"/>
                  <a:gd name="connsiteX8" fmla="*/ 92724 w 920287"/>
                  <a:gd name="connsiteY8" fmla="*/ 269993 h 379054"/>
                  <a:gd name="connsiteX9" fmla="*/ 101754 w 920287"/>
                  <a:gd name="connsiteY9" fmla="*/ 335895 h 379054"/>
                  <a:gd name="connsiteX10" fmla="*/ 112594 w 920287"/>
                  <a:gd name="connsiteY10" fmla="*/ 305559 h 379054"/>
                  <a:gd name="connsiteX11" fmla="*/ 118896 w 920287"/>
                  <a:gd name="connsiteY11" fmla="*/ 317039 h 379054"/>
                  <a:gd name="connsiteX12" fmla="*/ 131496 w 920287"/>
                  <a:gd name="connsiteY12" fmla="*/ 301215 h 379054"/>
                  <a:gd name="connsiteX13" fmla="*/ 150525 w 920287"/>
                  <a:gd name="connsiteY13" fmla="*/ 378785 h 379054"/>
                  <a:gd name="connsiteX14" fmla="*/ 161363 w 920287"/>
                  <a:gd name="connsiteY14" fmla="*/ 321250 h 379054"/>
                  <a:gd name="connsiteX15" fmla="*/ 192216 w 920287"/>
                  <a:gd name="connsiteY15" fmla="*/ 350295 h 379054"/>
                  <a:gd name="connsiteX16" fmla="*/ 196034 w 920287"/>
                  <a:gd name="connsiteY16" fmla="*/ 293733 h 379054"/>
                  <a:gd name="connsiteX17" fmla="*/ 229413 w 920287"/>
                  <a:gd name="connsiteY17" fmla="*/ 267656 h 379054"/>
                  <a:gd name="connsiteX18" fmla="*/ 264322 w 920287"/>
                  <a:gd name="connsiteY18" fmla="*/ 277315 h 379054"/>
                  <a:gd name="connsiteX19" fmla="*/ 286466 w 920287"/>
                  <a:gd name="connsiteY19" fmla="*/ 292428 h 379054"/>
                  <a:gd name="connsiteX20" fmla="*/ 302254 w 920287"/>
                  <a:gd name="connsiteY20" fmla="*/ 255347 h 379054"/>
                  <a:gd name="connsiteX21" fmla="*/ 310545 w 920287"/>
                  <a:gd name="connsiteY21" fmla="*/ 233171 h 379054"/>
                  <a:gd name="connsiteX22" fmla="*/ 340186 w 920287"/>
                  <a:gd name="connsiteY22" fmla="*/ 233380 h 379054"/>
                  <a:gd name="connsiteX23" fmla="*/ 372975 w 920287"/>
                  <a:gd name="connsiteY23" fmla="*/ 236176 h 379054"/>
                  <a:gd name="connsiteX24" fmla="*/ 385345 w 920287"/>
                  <a:gd name="connsiteY24" fmla="*/ 200951 h 379054"/>
                  <a:gd name="connsiteX25" fmla="*/ 400810 w 920287"/>
                  <a:gd name="connsiteY25" fmla="*/ 173507 h 379054"/>
                  <a:gd name="connsiteX26" fmla="*/ 405213 w 920287"/>
                  <a:gd name="connsiteY26" fmla="*/ 154924 h 379054"/>
                  <a:gd name="connsiteX27" fmla="*/ 414245 w 920287"/>
                  <a:gd name="connsiteY27" fmla="*/ 132956 h 379054"/>
                  <a:gd name="connsiteX28" fmla="*/ 423277 w 920287"/>
                  <a:gd name="connsiteY28" fmla="*/ 114127 h 379054"/>
                  <a:gd name="connsiteX29" fmla="*/ 435921 w 920287"/>
                  <a:gd name="connsiteY29" fmla="*/ 85882 h 379054"/>
                  <a:gd name="connsiteX30" fmla="*/ 445836 w 920287"/>
                  <a:gd name="connsiteY30" fmla="*/ 75155 h 379054"/>
                  <a:gd name="connsiteX31" fmla="*/ 468434 w 920287"/>
                  <a:gd name="connsiteY31" fmla="*/ 89021 h 379054"/>
                  <a:gd name="connsiteX32" fmla="*/ 511132 w 920287"/>
                  <a:gd name="connsiteY32" fmla="*/ 109336 h 379054"/>
                  <a:gd name="connsiteX33" fmla="*/ 531655 w 920287"/>
                  <a:gd name="connsiteY33" fmla="*/ 125634 h 379054"/>
                  <a:gd name="connsiteX34" fmla="*/ 569587 w 920287"/>
                  <a:gd name="connsiteY34" fmla="*/ 149694 h 379054"/>
                  <a:gd name="connsiteX35" fmla="*/ 612291 w 920287"/>
                  <a:gd name="connsiteY35" fmla="*/ 170866 h 379054"/>
                  <a:gd name="connsiteX36" fmla="*/ 621970 w 920287"/>
                  <a:gd name="connsiteY36" fmla="*/ 147601 h 379054"/>
                  <a:gd name="connsiteX37" fmla="*/ 633930 w 920287"/>
                  <a:gd name="connsiteY37" fmla="*/ 125035 h 379054"/>
                  <a:gd name="connsiteX38" fmla="*/ 634614 w 920287"/>
                  <a:gd name="connsiteY38" fmla="*/ 107850 h 379054"/>
                  <a:gd name="connsiteX39" fmla="*/ 636420 w 920287"/>
                  <a:gd name="connsiteY39" fmla="*/ 82745 h 379054"/>
                  <a:gd name="connsiteX40" fmla="*/ 646066 w 920287"/>
                  <a:gd name="connsiteY40" fmla="*/ 67658 h 379054"/>
                  <a:gd name="connsiteX41" fmla="*/ 676159 w 920287"/>
                  <a:gd name="connsiteY41" fmla="*/ 68099 h 379054"/>
                  <a:gd name="connsiteX42" fmla="*/ 718277 w 920287"/>
                  <a:gd name="connsiteY42" fmla="*/ 70847 h 379054"/>
                  <a:gd name="connsiteX43" fmla="*/ 730348 w 920287"/>
                  <a:gd name="connsiteY43" fmla="*/ 52408 h 379054"/>
                  <a:gd name="connsiteX44" fmla="*/ 737573 w 920287"/>
                  <a:gd name="connsiteY44" fmla="*/ 32533 h 379054"/>
                  <a:gd name="connsiteX45" fmla="*/ 748496 w 920287"/>
                  <a:gd name="connsiteY45" fmla="*/ 25801 h 379054"/>
                  <a:gd name="connsiteX46" fmla="*/ 777312 w 920287"/>
                  <a:gd name="connsiteY46" fmla="*/ 32533 h 379054"/>
                  <a:gd name="connsiteX47" fmla="*/ 804407 w 920287"/>
                  <a:gd name="connsiteY47" fmla="*/ 42993 h 379054"/>
                  <a:gd name="connsiteX48" fmla="*/ 823854 w 920287"/>
                  <a:gd name="connsiteY48" fmla="*/ 44503 h 379054"/>
                  <a:gd name="connsiteX49" fmla="*/ 835114 w 920287"/>
                  <a:gd name="connsiteY49" fmla="*/ 27302 h 379054"/>
                  <a:gd name="connsiteX50" fmla="*/ 851370 w 920287"/>
                  <a:gd name="connsiteY50" fmla="*/ 8473 h 379054"/>
                  <a:gd name="connsiteX51" fmla="*/ 863062 w 920287"/>
                  <a:gd name="connsiteY51" fmla="*/ 1984 h 379054"/>
                  <a:gd name="connsiteX52" fmla="*/ 891109 w 920287"/>
                  <a:gd name="connsiteY52" fmla="*/ 1150 h 379054"/>
                  <a:gd name="connsiteX53" fmla="*/ 920287 w 920287"/>
                  <a:gd name="connsiteY53" fmla="*/ 0 h 37905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4007 w 920287"/>
                  <a:gd name="connsiteY15" fmla="*/ 334850 h 379114"/>
                  <a:gd name="connsiteX16" fmla="*/ 192216 w 920287"/>
                  <a:gd name="connsiteY16" fmla="*/ 350295 h 379114"/>
                  <a:gd name="connsiteX17" fmla="*/ 196034 w 920287"/>
                  <a:gd name="connsiteY17" fmla="*/ 293733 h 379114"/>
                  <a:gd name="connsiteX18" fmla="*/ 229413 w 920287"/>
                  <a:gd name="connsiteY18" fmla="*/ 267656 h 379114"/>
                  <a:gd name="connsiteX19" fmla="*/ 264322 w 920287"/>
                  <a:gd name="connsiteY19" fmla="*/ 277315 h 379114"/>
                  <a:gd name="connsiteX20" fmla="*/ 286466 w 920287"/>
                  <a:gd name="connsiteY20" fmla="*/ 292428 h 379114"/>
                  <a:gd name="connsiteX21" fmla="*/ 302254 w 920287"/>
                  <a:gd name="connsiteY21" fmla="*/ 255347 h 379114"/>
                  <a:gd name="connsiteX22" fmla="*/ 310545 w 920287"/>
                  <a:gd name="connsiteY22" fmla="*/ 233171 h 379114"/>
                  <a:gd name="connsiteX23" fmla="*/ 340186 w 920287"/>
                  <a:gd name="connsiteY23" fmla="*/ 233380 h 379114"/>
                  <a:gd name="connsiteX24" fmla="*/ 372975 w 920287"/>
                  <a:gd name="connsiteY24" fmla="*/ 236176 h 379114"/>
                  <a:gd name="connsiteX25" fmla="*/ 385345 w 920287"/>
                  <a:gd name="connsiteY25" fmla="*/ 200951 h 379114"/>
                  <a:gd name="connsiteX26" fmla="*/ 400810 w 920287"/>
                  <a:gd name="connsiteY26" fmla="*/ 173507 h 379114"/>
                  <a:gd name="connsiteX27" fmla="*/ 405213 w 920287"/>
                  <a:gd name="connsiteY27" fmla="*/ 154924 h 379114"/>
                  <a:gd name="connsiteX28" fmla="*/ 414245 w 920287"/>
                  <a:gd name="connsiteY28" fmla="*/ 132956 h 379114"/>
                  <a:gd name="connsiteX29" fmla="*/ 423277 w 920287"/>
                  <a:gd name="connsiteY29" fmla="*/ 114127 h 379114"/>
                  <a:gd name="connsiteX30" fmla="*/ 435921 w 920287"/>
                  <a:gd name="connsiteY30" fmla="*/ 85882 h 379114"/>
                  <a:gd name="connsiteX31" fmla="*/ 445836 w 920287"/>
                  <a:gd name="connsiteY31" fmla="*/ 75155 h 379114"/>
                  <a:gd name="connsiteX32" fmla="*/ 468434 w 920287"/>
                  <a:gd name="connsiteY32" fmla="*/ 89021 h 379114"/>
                  <a:gd name="connsiteX33" fmla="*/ 511132 w 920287"/>
                  <a:gd name="connsiteY33" fmla="*/ 109336 h 379114"/>
                  <a:gd name="connsiteX34" fmla="*/ 531655 w 920287"/>
                  <a:gd name="connsiteY34" fmla="*/ 125634 h 379114"/>
                  <a:gd name="connsiteX35" fmla="*/ 569587 w 920287"/>
                  <a:gd name="connsiteY35" fmla="*/ 149694 h 379114"/>
                  <a:gd name="connsiteX36" fmla="*/ 612291 w 920287"/>
                  <a:gd name="connsiteY36" fmla="*/ 170866 h 379114"/>
                  <a:gd name="connsiteX37" fmla="*/ 621970 w 920287"/>
                  <a:gd name="connsiteY37" fmla="*/ 147601 h 379114"/>
                  <a:gd name="connsiteX38" fmla="*/ 633930 w 920287"/>
                  <a:gd name="connsiteY38" fmla="*/ 125035 h 379114"/>
                  <a:gd name="connsiteX39" fmla="*/ 634614 w 920287"/>
                  <a:gd name="connsiteY39" fmla="*/ 107850 h 379114"/>
                  <a:gd name="connsiteX40" fmla="*/ 636420 w 920287"/>
                  <a:gd name="connsiteY40" fmla="*/ 82745 h 379114"/>
                  <a:gd name="connsiteX41" fmla="*/ 646066 w 920287"/>
                  <a:gd name="connsiteY41" fmla="*/ 67658 h 379114"/>
                  <a:gd name="connsiteX42" fmla="*/ 676159 w 920287"/>
                  <a:gd name="connsiteY42" fmla="*/ 68099 h 379114"/>
                  <a:gd name="connsiteX43" fmla="*/ 718277 w 920287"/>
                  <a:gd name="connsiteY43" fmla="*/ 70847 h 379114"/>
                  <a:gd name="connsiteX44" fmla="*/ 730348 w 920287"/>
                  <a:gd name="connsiteY44" fmla="*/ 52408 h 379114"/>
                  <a:gd name="connsiteX45" fmla="*/ 737573 w 920287"/>
                  <a:gd name="connsiteY45" fmla="*/ 32533 h 379114"/>
                  <a:gd name="connsiteX46" fmla="*/ 748496 w 920287"/>
                  <a:gd name="connsiteY46" fmla="*/ 25801 h 379114"/>
                  <a:gd name="connsiteX47" fmla="*/ 777312 w 920287"/>
                  <a:gd name="connsiteY47" fmla="*/ 32533 h 379114"/>
                  <a:gd name="connsiteX48" fmla="*/ 804407 w 920287"/>
                  <a:gd name="connsiteY48" fmla="*/ 42993 h 379114"/>
                  <a:gd name="connsiteX49" fmla="*/ 823854 w 920287"/>
                  <a:gd name="connsiteY49" fmla="*/ 44503 h 379114"/>
                  <a:gd name="connsiteX50" fmla="*/ 835114 w 920287"/>
                  <a:gd name="connsiteY50" fmla="*/ 27302 h 379114"/>
                  <a:gd name="connsiteX51" fmla="*/ 851370 w 920287"/>
                  <a:gd name="connsiteY51" fmla="*/ 8473 h 379114"/>
                  <a:gd name="connsiteX52" fmla="*/ 863062 w 920287"/>
                  <a:gd name="connsiteY52" fmla="*/ 1984 h 379114"/>
                  <a:gd name="connsiteX53" fmla="*/ 891109 w 920287"/>
                  <a:gd name="connsiteY53" fmla="*/ 1150 h 379114"/>
                  <a:gd name="connsiteX54" fmla="*/ 920287 w 920287"/>
                  <a:gd name="connsiteY5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6034 w 920287"/>
                  <a:gd name="connsiteY17" fmla="*/ 293733 h 379114"/>
                  <a:gd name="connsiteX18" fmla="*/ 229413 w 920287"/>
                  <a:gd name="connsiteY18" fmla="*/ 267656 h 379114"/>
                  <a:gd name="connsiteX19" fmla="*/ 264322 w 920287"/>
                  <a:gd name="connsiteY19" fmla="*/ 277315 h 379114"/>
                  <a:gd name="connsiteX20" fmla="*/ 286466 w 920287"/>
                  <a:gd name="connsiteY20" fmla="*/ 292428 h 379114"/>
                  <a:gd name="connsiteX21" fmla="*/ 302254 w 920287"/>
                  <a:gd name="connsiteY21" fmla="*/ 255347 h 379114"/>
                  <a:gd name="connsiteX22" fmla="*/ 310545 w 920287"/>
                  <a:gd name="connsiteY22" fmla="*/ 233171 h 379114"/>
                  <a:gd name="connsiteX23" fmla="*/ 340186 w 920287"/>
                  <a:gd name="connsiteY23" fmla="*/ 233380 h 379114"/>
                  <a:gd name="connsiteX24" fmla="*/ 372975 w 920287"/>
                  <a:gd name="connsiteY24" fmla="*/ 236176 h 379114"/>
                  <a:gd name="connsiteX25" fmla="*/ 385345 w 920287"/>
                  <a:gd name="connsiteY25" fmla="*/ 200951 h 379114"/>
                  <a:gd name="connsiteX26" fmla="*/ 400810 w 920287"/>
                  <a:gd name="connsiteY26" fmla="*/ 173507 h 379114"/>
                  <a:gd name="connsiteX27" fmla="*/ 405213 w 920287"/>
                  <a:gd name="connsiteY27" fmla="*/ 154924 h 379114"/>
                  <a:gd name="connsiteX28" fmla="*/ 414245 w 920287"/>
                  <a:gd name="connsiteY28" fmla="*/ 132956 h 379114"/>
                  <a:gd name="connsiteX29" fmla="*/ 423277 w 920287"/>
                  <a:gd name="connsiteY29" fmla="*/ 114127 h 379114"/>
                  <a:gd name="connsiteX30" fmla="*/ 435921 w 920287"/>
                  <a:gd name="connsiteY30" fmla="*/ 85882 h 379114"/>
                  <a:gd name="connsiteX31" fmla="*/ 445836 w 920287"/>
                  <a:gd name="connsiteY31" fmla="*/ 75155 h 379114"/>
                  <a:gd name="connsiteX32" fmla="*/ 468434 w 920287"/>
                  <a:gd name="connsiteY32" fmla="*/ 89021 h 379114"/>
                  <a:gd name="connsiteX33" fmla="*/ 511132 w 920287"/>
                  <a:gd name="connsiteY33" fmla="*/ 109336 h 379114"/>
                  <a:gd name="connsiteX34" fmla="*/ 531655 w 920287"/>
                  <a:gd name="connsiteY34" fmla="*/ 125634 h 379114"/>
                  <a:gd name="connsiteX35" fmla="*/ 569587 w 920287"/>
                  <a:gd name="connsiteY35" fmla="*/ 149694 h 379114"/>
                  <a:gd name="connsiteX36" fmla="*/ 612291 w 920287"/>
                  <a:gd name="connsiteY36" fmla="*/ 170866 h 379114"/>
                  <a:gd name="connsiteX37" fmla="*/ 621970 w 920287"/>
                  <a:gd name="connsiteY37" fmla="*/ 147601 h 379114"/>
                  <a:gd name="connsiteX38" fmla="*/ 633930 w 920287"/>
                  <a:gd name="connsiteY38" fmla="*/ 125035 h 379114"/>
                  <a:gd name="connsiteX39" fmla="*/ 634614 w 920287"/>
                  <a:gd name="connsiteY39" fmla="*/ 107850 h 379114"/>
                  <a:gd name="connsiteX40" fmla="*/ 636420 w 920287"/>
                  <a:gd name="connsiteY40" fmla="*/ 82745 h 379114"/>
                  <a:gd name="connsiteX41" fmla="*/ 646066 w 920287"/>
                  <a:gd name="connsiteY41" fmla="*/ 67658 h 379114"/>
                  <a:gd name="connsiteX42" fmla="*/ 676159 w 920287"/>
                  <a:gd name="connsiteY42" fmla="*/ 68099 h 379114"/>
                  <a:gd name="connsiteX43" fmla="*/ 718277 w 920287"/>
                  <a:gd name="connsiteY43" fmla="*/ 70847 h 379114"/>
                  <a:gd name="connsiteX44" fmla="*/ 730348 w 920287"/>
                  <a:gd name="connsiteY44" fmla="*/ 52408 h 379114"/>
                  <a:gd name="connsiteX45" fmla="*/ 737573 w 920287"/>
                  <a:gd name="connsiteY45" fmla="*/ 32533 h 379114"/>
                  <a:gd name="connsiteX46" fmla="*/ 748496 w 920287"/>
                  <a:gd name="connsiteY46" fmla="*/ 25801 h 379114"/>
                  <a:gd name="connsiteX47" fmla="*/ 777312 w 920287"/>
                  <a:gd name="connsiteY47" fmla="*/ 32533 h 379114"/>
                  <a:gd name="connsiteX48" fmla="*/ 804407 w 920287"/>
                  <a:gd name="connsiteY48" fmla="*/ 42993 h 379114"/>
                  <a:gd name="connsiteX49" fmla="*/ 823854 w 920287"/>
                  <a:gd name="connsiteY49" fmla="*/ 44503 h 379114"/>
                  <a:gd name="connsiteX50" fmla="*/ 835114 w 920287"/>
                  <a:gd name="connsiteY50" fmla="*/ 27302 h 379114"/>
                  <a:gd name="connsiteX51" fmla="*/ 851370 w 920287"/>
                  <a:gd name="connsiteY51" fmla="*/ 8473 h 379114"/>
                  <a:gd name="connsiteX52" fmla="*/ 863062 w 920287"/>
                  <a:gd name="connsiteY52" fmla="*/ 1984 h 379114"/>
                  <a:gd name="connsiteX53" fmla="*/ 891109 w 920287"/>
                  <a:gd name="connsiteY53" fmla="*/ 1150 h 379114"/>
                  <a:gd name="connsiteX54" fmla="*/ 920287 w 920287"/>
                  <a:gd name="connsiteY5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5682 w 920287"/>
                  <a:gd name="connsiteY17" fmla="*/ 335895 h 379114"/>
                  <a:gd name="connsiteX18" fmla="*/ 196034 w 920287"/>
                  <a:gd name="connsiteY18" fmla="*/ 293733 h 379114"/>
                  <a:gd name="connsiteX19" fmla="*/ 229413 w 920287"/>
                  <a:gd name="connsiteY19" fmla="*/ 267656 h 379114"/>
                  <a:gd name="connsiteX20" fmla="*/ 264322 w 920287"/>
                  <a:gd name="connsiteY20" fmla="*/ 277315 h 379114"/>
                  <a:gd name="connsiteX21" fmla="*/ 286466 w 920287"/>
                  <a:gd name="connsiteY21" fmla="*/ 292428 h 379114"/>
                  <a:gd name="connsiteX22" fmla="*/ 302254 w 920287"/>
                  <a:gd name="connsiteY22" fmla="*/ 255347 h 379114"/>
                  <a:gd name="connsiteX23" fmla="*/ 310545 w 920287"/>
                  <a:gd name="connsiteY23" fmla="*/ 233171 h 379114"/>
                  <a:gd name="connsiteX24" fmla="*/ 340186 w 920287"/>
                  <a:gd name="connsiteY24" fmla="*/ 233380 h 379114"/>
                  <a:gd name="connsiteX25" fmla="*/ 372975 w 920287"/>
                  <a:gd name="connsiteY25" fmla="*/ 236176 h 379114"/>
                  <a:gd name="connsiteX26" fmla="*/ 385345 w 920287"/>
                  <a:gd name="connsiteY26" fmla="*/ 200951 h 379114"/>
                  <a:gd name="connsiteX27" fmla="*/ 400810 w 920287"/>
                  <a:gd name="connsiteY27" fmla="*/ 173507 h 379114"/>
                  <a:gd name="connsiteX28" fmla="*/ 405213 w 920287"/>
                  <a:gd name="connsiteY28" fmla="*/ 154924 h 379114"/>
                  <a:gd name="connsiteX29" fmla="*/ 414245 w 920287"/>
                  <a:gd name="connsiteY29" fmla="*/ 132956 h 379114"/>
                  <a:gd name="connsiteX30" fmla="*/ 423277 w 920287"/>
                  <a:gd name="connsiteY30" fmla="*/ 114127 h 379114"/>
                  <a:gd name="connsiteX31" fmla="*/ 435921 w 920287"/>
                  <a:gd name="connsiteY31" fmla="*/ 85882 h 379114"/>
                  <a:gd name="connsiteX32" fmla="*/ 445836 w 920287"/>
                  <a:gd name="connsiteY32" fmla="*/ 75155 h 379114"/>
                  <a:gd name="connsiteX33" fmla="*/ 468434 w 920287"/>
                  <a:gd name="connsiteY33" fmla="*/ 89021 h 379114"/>
                  <a:gd name="connsiteX34" fmla="*/ 511132 w 920287"/>
                  <a:gd name="connsiteY34" fmla="*/ 109336 h 379114"/>
                  <a:gd name="connsiteX35" fmla="*/ 531655 w 920287"/>
                  <a:gd name="connsiteY35" fmla="*/ 125634 h 379114"/>
                  <a:gd name="connsiteX36" fmla="*/ 569587 w 920287"/>
                  <a:gd name="connsiteY36" fmla="*/ 149694 h 379114"/>
                  <a:gd name="connsiteX37" fmla="*/ 612291 w 920287"/>
                  <a:gd name="connsiteY37" fmla="*/ 170866 h 379114"/>
                  <a:gd name="connsiteX38" fmla="*/ 621970 w 920287"/>
                  <a:gd name="connsiteY38" fmla="*/ 147601 h 379114"/>
                  <a:gd name="connsiteX39" fmla="*/ 633930 w 920287"/>
                  <a:gd name="connsiteY39" fmla="*/ 125035 h 379114"/>
                  <a:gd name="connsiteX40" fmla="*/ 634614 w 920287"/>
                  <a:gd name="connsiteY40" fmla="*/ 107850 h 379114"/>
                  <a:gd name="connsiteX41" fmla="*/ 636420 w 920287"/>
                  <a:gd name="connsiteY41" fmla="*/ 82745 h 379114"/>
                  <a:gd name="connsiteX42" fmla="*/ 646066 w 920287"/>
                  <a:gd name="connsiteY42" fmla="*/ 67658 h 379114"/>
                  <a:gd name="connsiteX43" fmla="*/ 676159 w 920287"/>
                  <a:gd name="connsiteY43" fmla="*/ 68099 h 379114"/>
                  <a:gd name="connsiteX44" fmla="*/ 718277 w 920287"/>
                  <a:gd name="connsiteY44" fmla="*/ 70847 h 379114"/>
                  <a:gd name="connsiteX45" fmla="*/ 730348 w 920287"/>
                  <a:gd name="connsiteY45" fmla="*/ 52408 h 379114"/>
                  <a:gd name="connsiteX46" fmla="*/ 737573 w 920287"/>
                  <a:gd name="connsiteY46" fmla="*/ 32533 h 379114"/>
                  <a:gd name="connsiteX47" fmla="*/ 748496 w 920287"/>
                  <a:gd name="connsiteY47" fmla="*/ 25801 h 379114"/>
                  <a:gd name="connsiteX48" fmla="*/ 777312 w 920287"/>
                  <a:gd name="connsiteY48" fmla="*/ 32533 h 379114"/>
                  <a:gd name="connsiteX49" fmla="*/ 804407 w 920287"/>
                  <a:gd name="connsiteY49" fmla="*/ 42993 h 379114"/>
                  <a:gd name="connsiteX50" fmla="*/ 823854 w 920287"/>
                  <a:gd name="connsiteY50" fmla="*/ 44503 h 379114"/>
                  <a:gd name="connsiteX51" fmla="*/ 835114 w 920287"/>
                  <a:gd name="connsiteY51" fmla="*/ 27302 h 379114"/>
                  <a:gd name="connsiteX52" fmla="*/ 851370 w 920287"/>
                  <a:gd name="connsiteY52" fmla="*/ 8473 h 379114"/>
                  <a:gd name="connsiteX53" fmla="*/ 863062 w 920287"/>
                  <a:gd name="connsiteY53" fmla="*/ 1984 h 379114"/>
                  <a:gd name="connsiteX54" fmla="*/ 891109 w 920287"/>
                  <a:gd name="connsiteY54" fmla="*/ 1150 h 379114"/>
                  <a:gd name="connsiteX55" fmla="*/ 920287 w 920287"/>
                  <a:gd name="connsiteY5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88457 w 920287"/>
                  <a:gd name="connsiteY17" fmla="*/ 278360 h 379114"/>
                  <a:gd name="connsiteX18" fmla="*/ 196034 w 920287"/>
                  <a:gd name="connsiteY18" fmla="*/ 293733 h 379114"/>
                  <a:gd name="connsiteX19" fmla="*/ 229413 w 920287"/>
                  <a:gd name="connsiteY19" fmla="*/ 267656 h 379114"/>
                  <a:gd name="connsiteX20" fmla="*/ 264322 w 920287"/>
                  <a:gd name="connsiteY20" fmla="*/ 277315 h 379114"/>
                  <a:gd name="connsiteX21" fmla="*/ 286466 w 920287"/>
                  <a:gd name="connsiteY21" fmla="*/ 292428 h 379114"/>
                  <a:gd name="connsiteX22" fmla="*/ 302254 w 920287"/>
                  <a:gd name="connsiteY22" fmla="*/ 255347 h 379114"/>
                  <a:gd name="connsiteX23" fmla="*/ 310545 w 920287"/>
                  <a:gd name="connsiteY23" fmla="*/ 233171 h 379114"/>
                  <a:gd name="connsiteX24" fmla="*/ 340186 w 920287"/>
                  <a:gd name="connsiteY24" fmla="*/ 233380 h 379114"/>
                  <a:gd name="connsiteX25" fmla="*/ 372975 w 920287"/>
                  <a:gd name="connsiteY25" fmla="*/ 236176 h 379114"/>
                  <a:gd name="connsiteX26" fmla="*/ 385345 w 920287"/>
                  <a:gd name="connsiteY26" fmla="*/ 200951 h 379114"/>
                  <a:gd name="connsiteX27" fmla="*/ 400810 w 920287"/>
                  <a:gd name="connsiteY27" fmla="*/ 173507 h 379114"/>
                  <a:gd name="connsiteX28" fmla="*/ 405213 w 920287"/>
                  <a:gd name="connsiteY28" fmla="*/ 154924 h 379114"/>
                  <a:gd name="connsiteX29" fmla="*/ 414245 w 920287"/>
                  <a:gd name="connsiteY29" fmla="*/ 132956 h 379114"/>
                  <a:gd name="connsiteX30" fmla="*/ 423277 w 920287"/>
                  <a:gd name="connsiteY30" fmla="*/ 114127 h 379114"/>
                  <a:gd name="connsiteX31" fmla="*/ 435921 w 920287"/>
                  <a:gd name="connsiteY31" fmla="*/ 85882 h 379114"/>
                  <a:gd name="connsiteX32" fmla="*/ 445836 w 920287"/>
                  <a:gd name="connsiteY32" fmla="*/ 75155 h 379114"/>
                  <a:gd name="connsiteX33" fmla="*/ 468434 w 920287"/>
                  <a:gd name="connsiteY33" fmla="*/ 89021 h 379114"/>
                  <a:gd name="connsiteX34" fmla="*/ 511132 w 920287"/>
                  <a:gd name="connsiteY34" fmla="*/ 109336 h 379114"/>
                  <a:gd name="connsiteX35" fmla="*/ 531655 w 920287"/>
                  <a:gd name="connsiteY35" fmla="*/ 125634 h 379114"/>
                  <a:gd name="connsiteX36" fmla="*/ 569587 w 920287"/>
                  <a:gd name="connsiteY36" fmla="*/ 149694 h 379114"/>
                  <a:gd name="connsiteX37" fmla="*/ 612291 w 920287"/>
                  <a:gd name="connsiteY37" fmla="*/ 170866 h 379114"/>
                  <a:gd name="connsiteX38" fmla="*/ 621970 w 920287"/>
                  <a:gd name="connsiteY38" fmla="*/ 147601 h 379114"/>
                  <a:gd name="connsiteX39" fmla="*/ 633930 w 920287"/>
                  <a:gd name="connsiteY39" fmla="*/ 125035 h 379114"/>
                  <a:gd name="connsiteX40" fmla="*/ 634614 w 920287"/>
                  <a:gd name="connsiteY40" fmla="*/ 107850 h 379114"/>
                  <a:gd name="connsiteX41" fmla="*/ 636420 w 920287"/>
                  <a:gd name="connsiteY41" fmla="*/ 82745 h 379114"/>
                  <a:gd name="connsiteX42" fmla="*/ 646066 w 920287"/>
                  <a:gd name="connsiteY42" fmla="*/ 67658 h 379114"/>
                  <a:gd name="connsiteX43" fmla="*/ 676159 w 920287"/>
                  <a:gd name="connsiteY43" fmla="*/ 68099 h 379114"/>
                  <a:gd name="connsiteX44" fmla="*/ 718277 w 920287"/>
                  <a:gd name="connsiteY44" fmla="*/ 70847 h 379114"/>
                  <a:gd name="connsiteX45" fmla="*/ 730348 w 920287"/>
                  <a:gd name="connsiteY45" fmla="*/ 52408 h 379114"/>
                  <a:gd name="connsiteX46" fmla="*/ 737573 w 920287"/>
                  <a:gd name="connsiteY46" fmla="*/ 32533 h 379114"/>
                  <a:gd name="connsiteX47" fmla="*/ 748496 w 920287"/>
                  <a:gd name="connsiteY47" fmla="*/ 25801 h 379114"/>
                  <a:gd name="connsiteX48" fmla="*/ 777312 w 920287"/>
                  <a:gd name="connsiteY48" fmla="*/ 32533 h 379114"/>
                  <a:gd name="connsiteX49" fmla="*/ 804407 w 920287"/>
                  <a:gd name="connsiteY49" fmla="*/ 42993 h 379114"/>
                  <a:gd name="connsiteX50" fmla="*/ 823854 w 920287"/>
                  <a:gd name="connsiteY50" fmla="*/ 44503 h 379114"/>
                  <a:gd name="connsiteX51" fmla="*/ 835114 w 920287"/>
                  <a:gd name="connsiteY51" fmla="*/ 27302 h 379114"/>
                  <a:gd name="connsiteX52" fmla="*/ 851370 w 920287"/>
                  <a:gd name="connsiteY52" fmla="*/ 8473 h 379114"/>
                  <a:gd name="connsiteX53" fmla="*/ 863062 w 920287"/>
                  <a:gd name="connsiteY53" fmla="*/ 1984 h 379114"/>
                  <a:gd name="connsiteX54" fmla="*/ 891109 w 920287"/>
                  <a:gd name="connsiteY54" fmla="*/ 1150 h 379114"/>
                  <a:gd name="connsiteX55" fmla="*/ 920287 w 920287"/>
                  <a:gd name="connsiteY5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86651 w 920287"/>
                  <a:gd name="connsiteY17" fmla="*/ 303467 h 379114"/>
                  <a:gd name="connsiteX18" fmla="*/ 188457 w 920287"/>
                  <a:gd name="connsiteY18" fmla="*/ 278360 h 379114"/>
                  <a:gd name="connsiteX19" fmla="*/ 196034 w 920287"/>
                  <a:gd name="connsiteY19" fmla="*/ 293733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196034 w 920287"/>
                  <a:gd name="connsiteY19" fmla="*/ 293733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29413 w 920287"/>
                  <a:gd name="connsiteY20" fmla="*/ 267656 h 379114"/>
                  <a:gd name="connsiteX21" fmla="*/ 264322 w 920287"/>
                  <a:gd name="connsiteY21" fmla="*/ 277315 h 379114"/>
                  <a:gd name="connsiteX22" fmla="*/ 286466 w 920287"/>
                  <a:gd name="connsiteY22" fmla="*/ 292428 h 379114"/>
                  <a:gd name="connsiteX23" fmla="*/ 302254 w 920287"/>
                  <a:gd name="connsiteY23" fmla="*/ 255347 h 379114"/>
                  <a:gd name="connsiteX24" fmla="*/ 310545 w 920287"/>
                  <a:gd name="connsiteY24" fmla="*/ 233171 h 379114"/>
                  <a:gd name="connsiteX25" fmla="*/ 340186 w 920287"/>
                  <a:gd name="connsiteY25" fmla="*/ 233380 h 379114"/>
                  <a:gd name="connsiteX26" fmla="*/ 372975 w 920287"/>
                  <a:gd name="connsiteY26" fmla="*/ 236176 h 379114"/>
                  <a:gd name="connsiteX27" fmla="*/ 385345 w 920287"/>
                  <a:gd name="connsiteY27" fmla="*/ 200951 h 379114"/>
                  <a:gd name="connsiteX28" fmla="*/ 400810 w 920287"/>
                  <a:gd name="connsiteY28" fmla="*/ 173507 h 379114"/>
                  <a:gd name="connsiteX29" fmla="*/ 405213 w 920287"/>
                  <a:gd name="connsiteY29" fmla="*/ 154924 h 379114"/>
                  <a:gd name="connsiteX30" fmla="*/ 414245 w 920287"/>
                  <a:gd name="connsiteY30" fmla="*/ 132956 h 379114"/>
                  <a:gd name="connsiteX31" fmla="*/ 423277 w 920287"/>
                  <a:gd name="connsiteY31" fmla="*/ 114127 h 379114"/>
                  <a:gd name="connsiteX32" fmla="*/ 435921 w 920287"/>
                  <a:gd name="connsiteY32" fmla="*/ 85882 h 379114"/>
                  <a:gd name="connsiteX33" fmla="*/ 445836 w 920287"/>
                  <a:gd name="connsiteY33" fmla="*/ 75155 h 379114"/>
                  <a:gd name="connsiteX34" fmla="*/ 468434 w 920287"/>
                  <a:gd name="connsiteY34" fmla="*/ 89021 h 379114"/>
                  <a:gd name="connsiteX35" fmla="*/ 511132 w 920287"/>
                  <a:gd name="connsiteY35" fmla="*/ 109336 h 379114"/>
                  <a:gd name="connsiteX36" fmla="*/ 531655 w 920287"/>
                  <a:gd name="connsiteY36" fmla="*/ 125634 h 379114"/>
                  <a:gd name="connsiteX37" fmla="*/ 569587 w 920287"/>
                  <a:gd name="connsiteY37" fmla="*/ 149694 h 379114"/>
                  <a:gd name="connsiteX38" fmla="*/ 612291 w 920287"/>
                  <a:gd name="connsiteY38" fmla="*/ 170866 h 379114"/>
                  <a:gd name="connsiteX39" fmla="*/ 621970 w 920287"/>
                  <a:gd name="connsiteY39" fmla="*/ 147601 h 379114"/>
                  <a:gd name="connsiteX40" fmla="*/ 633930 w 920287"/>
                  <a:gd name="connsiteY40" fmla="*/ 125035 h 379114"/>
                  <a:gd name="connsiteX41" fmla="*/ 634614 w 920287"/>
                  <a:gd name="connsiteY41" fmla="*/ 107850 h 379114"/>
                  <a:gd name="connsiteX42" fmla="*/ 636420 w 920287"/>
                  <a:gd name="connsiteY42" fmla="*/ 82745 h 379114"/>
                  <a:gd name="connsiteX43" fmla="*/ 646066 w 920287"/>
                  <a:gd name="connsiteY43" fmla="*/ 67658 h 379114"/>
                  <a:gd name="connsiteX44" fmla="*/ 676159 w 920287"/>
                  <a:gd name="connsiteY44" fmla="*/ 68099 h 379114"/>
                  <a:gd name="connsiteX45" fmla="*/ 718277 w 920287"/>
                  <a:gd name="connsiteY45" fmla="*/ 70847 h 379114"/>
                  <a:gd name="connsiteX46" fmla="*/ 730348 w 920287"/>
                  <a:gd name="connsiteY46" fmla="*/ 52408 h 379114"/>
                  <a:gd name="connsiteX47" fmla="*/ 737573 w 920287"/>
                  <a:gd name="connsiteY47" fmla="*/ 32533 h 379114"/>
                  <a:gd name="connsiteX48" fmla="*/ 748496 w 920287"/>
                  <a:gd name="connsiteY48" fmla="*/ 25801 h 379114"/>
                  <a:gd name="connsiteX49" fmla="*/ 777312 w 920287"/>
                  <a:gd name="connsiteY49" fmla="*/ 32533 h 379114"/>
                  <a:gd name="connsiteX50" fmla="*/ 804407 w 920287"/>
                  <a:gd name="connsiteY50" fmla="*/ 42993 h 379114"/>
                  <a:gd name="connsiteX51" fmla="*/ 823854 w 920287"/>
                  <a:gd name="connsiteY51" fmla="*/ 44503 h 379114"/>
                  <a:gd name="connsiteX52" fmla="*/ 835114 w 920287"/>
                  <a:gd name="connsiteY52" fmla="*/ 27302 h 379114"/>
                  <a:gd name="connsiteX53" fmla="*/ 851370 w 920287"/>
                  <a:gd name="connsiteY53" fmla="*/ 8473 h 379114"/>
                  <a:gd name="connsiteX54" fmla="*/ 863062 w 920287"/>
                  <a:gd name="connsiteY54" fmla="*/ 1984 h 379114"/>
                  <a:gd name="connsiteX55" fmla="*/ 891109 w 920287"/>
                  <a:gd name="connsiteY55" fmla="*/ 1150 h 379114"/>
                  <a:gd name="connsiteX56" fmla="*/ 920287 w 920287"/>
                  <a:gd name="connsiteY56"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82545 h 379114"/>
                  <a:gd name="connsiteX21" fmla="*/ 229413 w 920287"/>
                  <a:gd name="connsiteY21" fmla="*/ 267656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9413 w 920287"/>
                  <a:gd name="connsiteY21" fmla="*/ 267656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64322 w 920287"/>
                  <a:gd name="connsiteY22" fmla="*/ 277315 h 379114"/>
                  <a:gd name="connsiteX23" fmla="*/ 286466 w 920287"/>
                  <a:gd name="connsiteY23" fmla="*/ 292428 h 379114"/>
                  <a:gd name="connsiteX24" fmla="*/ 302254 w 920287"/>
                  <a:gd name="connsiteY24" fmla="*/ 255347 h 379114"/>
                  <a:gd name="connsiteX25" fmla="*/ 310545 w 920287"/>
                  <a:gd name="connsiteY25" fmla="*/ 233171 h 379114"/>
                  <a:gd name="connsiteX26" fmla="*/ 340186 w 920287"/>
                  <a:gd name="connsiteY26" fmla="*/ 233380 h 379114"/>
                  <a:gd name="connsiteX27" fmla="*/ 372975 w 920287"/>
                  <a:gd name="connsiteY27" fmla="*/ 236176 h 379114"/>
                  <a:gd name="connsiteX28" fmla="*/ 385345 w 920287"/>
                  <a:gd name="connsiteY28" fmla="*/ 200951 h 379114"/>
                  <a:gd name="connsiteX29" fmla="*/ 400810 w 920287"/>
                  <a:gd name="connsiteY29" fmla="*/ 173507 h 379114"/>
                  <a:gd name="connsiteX30" fmla="*/ 405213 w 920287"/>
                  <a:gd name="connsiteY30" fmla="*/ 154924 h 379114"/>
                  <a:gd name="connsiteX31" fmla="*/ 414245 w 920287"/>
                  <a:gd name="connsiteY31" fmla="*/ 132956 h 379114"/>
                  <a:gd name="connsiteX32" fmla="*/ 423277 w 920287"/>
                  <a:gd name="connsiteY32" fmla="*/ 114127 h 379114"/>
                  <a:gd name="connsiteX33" fmla="*/ 435921 w 920287"/>
                  <a:gd name="connsiteY33" fmla="*/ 85882 h 379114"/>
                  <a:gd name="connsiteX34" fmla="*/ 445836 w 920287"/>
                  <a:gd name="connsiteY34" fmla="*/ 75155 h 379114"/>
                  <a:gd name="connsiteX35" fmla="*/ 468434 w 920287"/>
                  <a:gd name="connsiteY35" fmla="*/ 89021 h 379114"/>
                  <a:gd name="connsiteX36" fmla="*/ 511132 w 920287"/>
                  <a:gd name="connsiteY36" fmla="*/ 109336 h 379114"/>
                  <a:gd name="connsiteX37" fmla="*/ 531655 w 920287"/>
                  <a:gd name="connsiteY37" fmla="*/ 125634 h 379114"/>
                  <a:gd name="connsiteX38" fmla="*/ 569587 w 920287"/>
                  <a:gd name="connsiteY38" fmla="*/ 149694 h 379114"/>
                  <a:gd name="connsiteX39" fmla="*/ 612291 w 920287"/>
                  <a:gd name="connsiteY39" fmla="*/ 170866 h 379114"/>
                  <a:gd name="connsiteX40" fmla="*/ 621970 w 920287"/>
                  <a:gd name="connsiteY40" fmla="*/ 147601 h 379114"/>
                  <a:gd name="connsiteX41" fmla="*/ 633930 w 920287"/>
                  <a:gd name="connsiteY41" fmla="*/ 125035 h 379114"/>
                  <a:gd name="connsiteX42" fmla="*/ 634614 w 920287"/>
                  <a:gd name="connsiteY42" fmla="*/ 107850 h 379114"/>
                  <a:gd name="connsiteX43" fmla="*/ 636420 w 920287"/>
                  <a:gd name="connsiteY43" fmla="*/ 82745 h 379114"/>
                  <a:gd name="connsiteX44" fmla="*/ 646066 w 920287"/>
                  <a:gd name="connsiteY44" fmla="*/ 67658 h 379114"/>
                  <a:gd name="connsiteX45" fmla="*/ 676159 w 920287"/>
                  <a:gd name="connsiteY45" fmla="*/ 68099 h 379114"/>
                  <a:gd name="connsiteX46" fmla="*/ 718277 w 920287"/>
                  <a:gd name="connsiteY46" fmla="*/ 70847 h 379114"/>
                  <a:gd name="connsiteX47" fmla="*/ 730348 w 920287"/>
                  <a:gd name="connsiteY47" fmla="*/ 52408 h 379114"/>
                  <a:gd name="connsiteX48" fmla="*/ 737573 w 920287"/>
                  <a:gd name="connsiteY48" fmla="*/ 32533 h 379114"/>
                  <a:gd name="connsiteX49" fmla="*/ 748496 w 920287"/>
                  <a:gd name="connsiteY49" fmla="*/ 25801 h 379114"/>
                  <a:gd name="connsiteX50" fmla="*/ 777312 w 920287"/>
                  <a:gd name="connsiteY50" fmla="*/ 32533 h 379114"/>
                  <a:gd name="connsiteX51" fmla="*/ 804407 w 920287"/>
                  <a:gd name="connsiteY51" fmla="*/ 42993 h 379114"/>
                  <a:gd name="connsiteX52" fmla="*/ 823854 w 920287"/>
                  <a:gd name="connsiteY52" fmla="*/ 44503 h 379114"/>
                  <a:gd name="connsiteX53" fmla="*/ 835114 w 920287"/>
                  <a:gd name="connsiteY53" fmla="*/ 27302 h 379114"/>
                  <a:gd name="connsiteX54" fmla="*/ 851370 w 920287"/>
                  <a:gd name="connsiteY54" fmla="*/ 8473 h 379114"/>
                  <a:gd name="connsiteX55" fmla="*/ 863062 w 920287"/>
                  <a:gd name="connsiteY55" fmla="*/ 1984 h 379114"/>
                  <a:gd name="connsiteX56" fmla="*/ 891109 w 920287"/>
                  <a:gd name="connsiteY56" fmla="*/ 1150 h 379114"/>
                  <a:gd name="connsiteX57" fmla="*/ 920287 w 920287"/>
                  <a:gd name="connsiteY57"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6259 w 920287"/>
                  <a:gd name="connsiteY22" fmla="*/ 276269 h 379114"/>
                  <a:gd name="connsiteX23" fmla="*/ 264322 w 920287"/>
                  <a:gd name="connsiteY23" fmla="*/ 277315 h 379114"/>
                  <a:gd name="connsiteX24" fmla="*/ 286466 w 920287"/>
                  <a:gd name="connsiteY24" fmla="*/ 292428 h 379114"/>
                  <a:gd name="connsiteX25" fmla="*/ 302254 w 920287"/>
                  <a:gd name="connsiteY25" fmla="*/ 255347 h 379114"/>
                  <a:gd name="connsiteX26" fmla="*/ 310545 w 920287"/>
                  <a:gd name="connsiteY26" fmla="*/ 233171 h 379114"/>
                  <a:gd name="connsiteX27" fmla="*/ 340186 w 920287"/>
                  <a:gd name="connsiteY27" fmla="*/ 233380 h 379114"/>
                  <a:gd name="connsiteX28" fmla="*/ 372975 w 920287"/>
                  <a:gd name="connsiteY28" fmla="*/ 236176 h 379114"/>
                  <a:gd name="connsiteX29" fmla="*/ 385345 w 920287"/>
                  <a:gd name="connsiteY29" fmla="*/ 200951 h 379114"/>
                  <a:gd name="connsiteX30" fmla="*/ 400810 w 920287"/>
                  <a:gd name="connsiteY30" fmla="*/ 173507 h 379114"/>
                  <a:gd name="connsiteX31" fmla="*/ 405213 w 920287"/>
                  <a:gd name="connsiteY31" fmla="*/ 154924 h 379114"/>
                  <a:gd name="connsiteX32" fmla="*/ 414245 w 920287"/>
                  <a:gd name="connsiteY32" fmla="*/ 132956 h 379114"/>
                  <a:gd name="connsiteX33" fmla="*/ 423277 w 920287"/>
                  <a:gd name="connsiteY33" fmla="*/ 114127 h 379114"/>
                  <a:gd name="connsiteX34" fmla="*/ 435921 w 920287"/>
                  <a:gd name="connsiteY34" fmla="*/ 85882 h 379114"/>
                  <a:gd name="connsiteX35" fmla="*/ 445836 w 920287"/>
                  <a:gd name="connsiteY35" fmla="*/ 75155 h 379114"/>
                  <a:gd name="connsiteX36" fmla="*/ 468434 w 920287"/>
                  <a:gd name="connsiteY36" fmla="*/ 89021 h 379114"/>
                  <a:gd name="connsiteX37" fmla="*/ 511132 w 920287"/>
                  <a:gd name="connsiteY37" fmla="*/ 109336 h 379114"/>
                  <a:gd name="connsiteX38" fmla="*/ 531655 w 920287"/>
                  <a:gd name="connsiteY38" fmla="*/ 125634 h 379114"/>
                  <a:gd name="connsiteX39" fmla="*/ 569587 w 920287"/>
                  <a:gd name="connsiteY39" fmla="*/ 149694 h 379114"/>
                  <a:gd name="connsiteX40" fmla="*/ 612291 w 920287"/>
                  <a:gd name="connsiteY40" fmla="*/ 170866 h 379114"/>
                  <a:gd name="connsiteX41" fmla="*/ 621970 w 920287"/>
                  <a:gd name="connsiteY41" fmla="*/ 147601 h 379114"/>
                  <a:gd name="connsiteX42" fmla="*/ 633930 w 920287"/>
                  <a:gd name="connsiteY42" fmla="*/ 125035 h 379114"/>
                  <a:gd name="connsiteX43" fmla="*/ 634614 w 920287"/>
                  <a:gd name="connsiteY43" fmla="*/ 107850 h 379114"/>
                  <a:gd name="connsiteX44" fmla="*/ 636420 w 920287"/>
                  <a:gd name="connsiteY44" fmla="*/ 82745 h 379114"/>
                  <a:gd name="connsiteX45" fmla="*/ 646066 w 920287"/>
                  <a:gd name="connsiteY45" fmla="*/ 67658 h 379114"/>
                  <a:gd name="connsiteX46" fmla="*/ 676159 w 920287"/>
                  <a:gd name="connsiteY46" fmla="*/ 68099 h 379114"/>
                  <a:gd name="connsiteX47" fmla="*/ 718277 w 920287"/>
                  <a:gd name="connsiteY47" fmla="*/ 70847 h 379114"/>
                  <a:gd name="connsiteX48" fmla="*/ 730348 w 920287"/>
                  <a:gd name="connsiteY48" fmla="*/ 52408 h 379114"/>
                  <a:gd name="connsiteX49" fmla="*/ 737573 w 920287"/>
                  <a:gd name="connsiteY49" fmla="*/ 32533 h 379114"/>
                  <a:gd name="connsiteX50" fmla="*/ 748496 w 920287"/>
                  <a:gd name="connsiteY50" fmla="*/ 25801 h 379114"/>
                  <a:gd name="connsiteX51" fmla="*/ 777312 w 920287"/>
                  <a:gd name="connsiteY51" fmla="*/ 32533 h 379114"/>
                  <a:gd name="connsiteX52" fmla="*/ 804407 w 920287"/>
                  <a:gd name="connsiteY52" fmla="*/ 42993 h 379114"/>
                  <a:gd name="connsiteX53" fmla="*/ 823854 w 920287"/>
                  <a:gd name="connsiteY53" fmla="*/ 44503 h 379114"/>
                  <a:gd name="connsiteX54" fmla="*/ 835114 w 920287"/>
                  <a:gd name="connsiteY54" fmla="*/ 27302 h 379114"/>
                  <a:gd name="connsiteX55" fmla="*/ 851370 w 920287"/>
                  <a:gd name="connsiteY55" fmla="*/ 8473 h 379114"/>
                  <a:gd name="connsiteX56" fmla="*/ 863062 w 920287"/>
                  <a:gd name="connsiteY56" fmla="*/ 1984 h 379114"/>
                  <a:gd name="connsiteX57" fmla="*/ 891109 w 920287"/>
                  <a:gd name="connsiteY57" fmla="*/ 1150 h 379114"/>
                  <a:gd name="connsiteX58" fmla="*/ 920287 w 920287"/>
                  <a:gd name="connsiteY58"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302254 w 920287"/>
                  <a:gd name="connsiteY25" fmla="*/ 255347 h 379114"/>
                  <a:gd name="connsiteX26" fmla="*/ 310545 w 920287"/>
                  <a:gd name="connsiteY26" fmla="*/ 233171 h 379114"/>
                  <a:gd name="connsiteX27" fmla="*/ 340186 w 920287"/>
                  <a:gd name="connsiteY27" fmla="*/ 233380 h 379114"/>
                  <a:gd name="connsiteX28" fmla="*/ 372975 w 920287"/>
                  <a:gd name="connsiteY28" fmla="*/ 236176 h 379114"/>
                  <a:gd name="connsiteX29" fmla="*/ 385345 w 920287"/>
                  <a:gd name="connsiteY29" fmla="*/ 200951 h 379114"/>
                  <a:gd name="connsiteX30" fmla="*/ 400810 w 920287"/>
                  <a:gd name="connsiteY30" fmla="*/ 173507 h 379114"/>
                  <a:gd name="connsiteX31" fmla="*/ 405213 w 920287"/>
                  <a:gd name="connsiteY31" fmla="*/ 154924 h 379114"/>
                  <a:gd name="connsiteX32" fmla="*/ 414245 w 920287"/>
                  <a:gd name="connsiteY32" fmla="*/ 132956 h 379114"/>
                  <a:gd name="connsiteX33" fmla="*/ 423277 w 920287"/>
                  <a:gd name="connsiteY33" fmla="*/ 114127 h 379114"/>
                  <a:gd name="connsiteX34" fmla="*/ 435921 w 920287"/>
                  <a:gd name="connsiteY34" fmla="*/ 85882 h 379114"/>
                  <a:gd name="connsiteX35" fmla="*/ 445836 w 920287"/>
                  <a:gd name="connsiteY35" fmla="*/ 75155 h 379114"/>
                  <a:gd name="connsiteX36" fmla="*/ 468434 w 920287"/>
                  <a:gd name="connsiteY36" fmla="*/ 89021 h 379114"/>
                  <a:gd name="connsiteX37" fmla="*/ 511132 w 920287"/>
                  <a:gd name="connsiteY37" fmla="*/ 109336 h 379114"/>
                  <a:gd name="connsiteX38" fmla="*/ 531655 w 920287"/>
                  <a:gd name="connsiteY38" fmla="*/ 125634 h 379114"/>
                  <a:gd name="connsiteX39" fmla="*/ 569587 w 920287"/>
                  <a:gd name="connsiteY39" fmla="*/ 149694 h 379114"/>
                  <a:gd name="connsiteX40" fmla="*/ 612291 w 920287"/>
                  <a:gd name="connsiteY40" fmla="*/ 170866 h 379114"/>
                  <a:gd name="connsiteX41" fmla="*/ 621970 w 920287"/>
                  <a:gd name="connsiteY41" fmla="*/ 147601 h 379114"/>
                  <a:gd name="connsiteX42" fmla="*/ 633930 w 920287"/>
                  <a:gd name="connsiteY42" fmla="*/ 125035 h 379114"/>
                  <a:gd name="connsiteX43" fmla="*/ 634614 w 920287"/>
                  <a:gd name="connsiteY43" fmla="*/ 107850 h 379114"/>
                  <a:gd name="connsiteX44" fmla="*/ 636420 w 920287"/>
                  <a:gd name="connsiteY44" fmla="*/ 82745 h 379114"/>
                  <a:gd name="connsiteX45" fmla="*/ 646066 w 920287"/>
                  <a:gd name="connsiteY45" fmla="*/ 67658 h 379114"/>
                  <a:gd name="connsiteX46" fmla="*/ 676159 w 920287"/>
                  <a:gd name="connsiteY46" fmla="*/ 68099 h 379114"/>
                  <a:gd name="connsiteX47" fmla="*/ 718277 w 920287"/>
                  <a:gd name="connsiteY47" fmla="*/ 70847 h 379114"/>
                  <a:gd name="connsiteX48" fmla="*/ 730348 w 920287"/>
                  <a:gd name="connsiteY48" fmla="*/ 52408 h 379114"/>
                  <a:gd name="connsiteX49" fmla="*/ 737573 w 920287"/>
                  <a:gd name="connsiteY49" fmla="*/ 32533 h 379114"/>
                  <a:gd name="connsiteX50" fmla="*/ 748496 w 920287"/>
                  <a:gd name="connsiteY50" fmla="*/ 25801 h 379114"/>
                  <a:gd name="connsiteX51" fmla="*/ 777312 w 920287"/>
                  <a:gd name="connsiteY51" fmla="*/ 32533 h 379114"/>
                  <a:gd name="connsiteX52" fmla="*/ 804407 w 920287"/>
                  <a:gd name="connsiteY52" fmla="*/ 42993 h 379114"/>
                  <a:gd name="connsiteX53" fmla="*/ 823854 w 920287"/>
                  <a:gd name="connsiteY53" fmla="*/ 44503 h 379114"/>
                  <a:gd name="connsiteX54" fmla="*/ 835114 w 920287"/>
                  <a:gd name="connsiteY54" fmla="*/ 27302 h 379114"/>
                  <a:gd name="connsiteX55" fmla="*/ 851370 w 920287"/>
                  <a:gd name="connsiteY55" fmla="*/ 8473 h 379114"/>
                  <a:gd name="connsiteX56" fmla="*/ 863062 w 920287"/>
                  <a:gd name="connsiteY56" fmla="*/ 1984 h 379114"/>
                  <a:gd name="connsiteX57" fmla="*/ 891109 w 920287"/>
                  <a:gd name="connsiteY57" fmla="*/ 1150 h 379114"/>
                  <a:gd name="connsiteX58" fmla="*/ 920287 w 920287"/>
                  <a:gd name="connsiteY58"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2254 w 920287"/>
                  <a:gd name="connsiteY26" fmla="*/ 255347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0186 w 920287"/>
                  <a:gd name="connsiteY28" fmla="*/ 233380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72975 w 920287"/>
                  <a:gd name="connsiteY29" fmla="*/ 236176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85345 w 920287"/>
                  <a:gd name="connsiteY30" fmla="*/ 200951 h 379114"/>
                  <a:gd name="connsiteX31" fmla="*/ 400810 w 920287"/>
                  <a:gd name="connsiteY31" fmla="*/ 173507 h 379114"/>
                  <a:gd name="connsiteX32" fmla="*/ 405213 w 920287"/>
                  <a:gd name="connsiteY32" fmla="*/ 154924 h 379114"/>
                  <a:gd name="connsiteX33" fmla="*/ 414245 w 920287"/>
                  <a:gd name="connsiteY33" fmla="*/ 132956 h 379114"/>
                  <a:gd name="connsiteX34" fmla="*/ 423277 w 920287"/>
                  <a:gd name="connsiteY34" fmla="*/ 114127 h 379114"/>
                  <a:gd name="connsiteX35" fmla="*/ 435921 w 920287"/>
                  <a:gd name="connsiteY35" fmla="*/ 85882 h 379114"/>
                  <a:gd name="connsiteX36" fmla="*/ 445836 w 920287"/>
                  <a:gd name="connsiteY36" fmla="*/ 75155 h 379114"/>
                  <a:gd name="connsiteX37" fmla="*/ 468434 w 920287"/>
                  <a:gd name="connsiteY37" fmla="*/ 89021 h 379114"/>
                  <a:gd name="connsiteX38" fmla="*/ 511132 w 920287"/>
                  <a:gd name="connsiteY38" fmla="*/ 109336 h 379114"/>
                  <a:gd name="connsiteX39" fmla="*/ 531655 w 920287"/>
                  <a:gd name="connsiteY39" fmla="*/ 125634 h 379114"/>
                  <a:gd name="connsiteX40" fmla="*/ 569587 w 920287"/>
                  <a:gd name="connsiteY40" fmla="*/ 149694 h 379114"/>
                  <a:gd name="connsiteX41" fmla="*/ 612291 w 920287"/>
                  <a:gd name="connsiteY41" fmla="*/ 170866 h 379114"/>
                  <a:gd name="connsiteX42" fmla="*/ 621970 w 920287"/>
                  <a:gd name="connsiteY42" fmla="*/ 147601 h 379114"/>
                  <a:gd name="connsiteX43" fmla="*/ 633930 w 920287"/>
                  <a:gd name="connsiteY43" fmla="*/ 125035 h 379114"/>
                  <a:gd name="connsiteX44" fmla="*/ 634614 w 920287"/>
                  <a:gd name="connsiteY44" fmla="*/ 107850 h 379114"/>
                  <a:gd name="connsiteX45" fmla="*/ 636420 w 920287"/>
                  <a:gd name="connsiteY45" fmla="*/ 82745 h 379114"/>
                  <a:gd name="connsiteX46" fmla="*/ 646066 w 920287"/>
                  <a:gd name="connsiteY46" fmla="*/ 67658 h 379114"/>
                  <a:gd name="connsiteX47" fmla="*/ 676159 w 920287"/>
                  <a:gd name="connsiteY47" fmla="*/ 68099 h 379114"/>
                  <a:gd name="connsiteX48" fmla="*/ 718277 w 920287"/>
                  <a:gd name="connsiteY48" fmla="*/ 70847 h 379114"/>
                  <a:gd name="connsiteX49" fmla="*/ 730348 w 920287"/>
                  <a:gd name="connsiteY49" fmla="*/ 52408 h 379114"/>
                  <a:gd name="connsiteX50" fmla="*/ 737573 w 920287"/>
                  <a:gd name="connsiteY50" fmla="*/ 32533 h 379114"/>
                  <a:gd name="connsiteX51" fmla="*/ 748496 w 920287"/>
                  <a:gd name="connsiteY51" fmla="*/ 25801 h 379114"/>
                  <a:gd name="connsiteX52" fmla="*/ 777312 w 920287"/>
                  <a:gd name="connsiteY52" fmla="*/ 32533 h 379114"/>
                  <a:gd name="connsiteX53" fmla="*/ 804407 w 920287"/>
                  <a:gd name="connsiteY53" fmla="*/ 42993 h 379114"/>
                  <a:gd name="connsiteX54" fmla="*/ 823854 w 920287"/>
                  <a:gd name="connsiteY54" fmla="*/ 44503 h 379114"/>
                  <a:gd name="connsiteX55" fmla="*/ 835114 w 920287"/>
                  <a:gd name="connsiteY55" fmla="*/ 27302 h 379114"/>
                  <a:gd name="connsiteX56" fmla="*/ 851370 w 920287"/>
                  <a:gd name="connsiteY56" fmla="*/ 8473 h 379114"/>
                  <a:gd name="connsiteX57" fmla="*/ 863062 w 920287"/>
                  <a:gd name="connsiteY57" fmla="*/ 1984 h 379114"/>
                  <a:gd name="connsiteX58" fmla="*/ 891109 w 920287"/>
                  <a:gd name="connsiteY58" fmla="*/ 1150 h 379114"/>
                  <a:gd name="connsiteX59" fmla="*/ 920287 w 920287"/>
                  <a:gd name="connsiteY59"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13504 h 379114"/>
                  <a:gd name="connsiteX31" fmla="*/ 385345 w 920287"/>
                  <a:gd name="connsiteY31" fmla="*/ 200951 h 379114"/>
                  <a:gd name="connsiteX32" fmla="*/ 400810 w 920287"/>
                  <a:gd name="connsiteY32" fmla="*/ 173507 h 379114"/>
                  <a:gd name="connsiteX33" fmla="*/ 405213 w 920287"/>
                  <a:gd name="connsiteY33" fmla="*/ 154924 h 379114"/>
                  <a:gd name="connsiteX34" fmla="*/ 414245 w 920287"/>
                  <a:gd name="connsiteY34" fmla="*/ 132956 h 379114"/>
                  <a:gd name="connsiteX35" fmla="*/ 423277 w 920287"/>
                  <a:gd name="connsiteY35" fmla="*/ 114127 h 379114"/>
                  <a:gd name="connsiteX36" fmla="*/ 435921 w 920287"/>
                  <a:gd name="connsiteY36" fmla="*/ 85882 h 379114"/>
                  <a:gd name="connsiteX37" fmla="*/ 445836 w 920287"/>
                  <a:gd name="connsiteY37" fmla="*/ 75155 h 379114"/>
                  <a:gd name="connsiteX38" fmla="*/ 468434 w 920287"/>
                  <a:gd name="connsiteY38" fmla="*/ 89021 h 379114"/>
                  <a:gd name="connsiteX39" fmla="*/ 511132 w 920287"/>
                  <a:gd name="connsiteY39" fmla="*/ 109336 h 379114"/>
                  <a:gd name="connsiteX40" fmla="*/ 531655 w 920287"/>
                  <a:gd name="connsiteY40" fmla="*/ 125634 h 379114"/>
                  <a:gd name="connsiteX41" fmla="*/ 569587 w 920287"/>
                  <a:gd name="connsiteY41" fmla="*/ 149694 h 379114"/>
                  <a:gd name="connsiteX42" fmla="*/ 612291 w 920287"/>
                  <a:gd name="connsiteY42" fmla="*/ 170866 h 379114"/>
                  <a:gd name="connsiteX43" fmla="*/ 621970 w 920287"/>
                  <a:gd name="connsiteY43" fmla="*/ 147601 h 379114"/>
                  <a:gd name="connsiteX44" fmla="*/ 633930 w 920287"/>
                  <a:gd name="connsiteY44" fmla="*/ 125035 h 379114"/>
                  <a:gd name="connsiteX45" fmla="*/ 634614 w 920287"/>
                  <a:gd name="connsiteY45" fmla="*/ 107850 h 379114"/>
                  <a:gd name="connsiteX46" fmla="*/ 636420 w 920287"/>
                  <a:gd name="connsiteY46" fmla="*/ 82745 h 379114"/>
                  <a:gd name="connsiteX47" fmla="*/ 646066 w 920287"/>
                  <a:gd name="connsiteY47" fmla="*/ 67658 h 379114"/>
                  <a:gd name="connsiteX48" fmla="*/ 676159 w 920287"/>
                  <a:gd name="connsiteY48" fmla="*/ 68099 h 379114"/>
                  <a:gd name="connsiteX49" fmla="*/ 718277 w 920287"/>
                  <a:gd name="connsiteY49" fmla="*/ 70847 h 379114"/>
                  <a:gd name="connsiteX50" fmla="*/ 730348 w 920287"/>
                  <a:gd name="connsiteY50" fmla="*/ 52408 h 379114"/>
                  <a:gd name="connsiteX51" fmla="*/ 737573 w 920287"/>
                  <a:gd name="connsiteY51" fmla="*/ 32533 h 379114"/>
                  <a:gd name="connsiteX52" fmla="*/ 748496 w 920287"/>
                  <a:gd name="connsiteY52" fmla="*/ 25801 h 379114"/>
                  <a:gd name="connsiteX53" fmla="*/ 777312 w 920287"/>
                  <a:gd name="connsiteY53" fmla="*/ 32533 h 379114"/>
                  <a:gd name="connsiteX54" fmla="*/ 804407 w 920287"/>
                  <a:gd name="connsiteY54" fmla="*/ 42993 h 379114"/>
                  <a:gd name="connsiteX55" fmla="*/ 823854 w 920287"/>
                  <a:gd name="connsiteY55" fmla="*/ 44503 h 379114"/>
                  <a:gd name="connsiteX56" fmla="*/ 835114 w 920287"/>
                  <a:gd name="connsiteY56" fmla="*/ 27302 h 379114"/>
                  <a:gd name="connsiteX57" fmla="*/ 851370 w 920287"/>
                  <a:gd name="connsiteY57" fmla="*/ 8473 h 379114"/>
                  <a:gd name="connsiteX58" fmla="*/ 863062 w 920287"/>
                  <a:gd name="connsiteY58" fmla="*/ 1984 h 379114"/>
                  <a:gd name="connsiteX59" fmla="*/ 891109 w 920287"/>
                  <a:gd name="connsiteY59" fmla="*/ 1150 h 379114"/>
                  <a:gd name="connsiteX60" fmla="*/ 920287 w 920287"/>
                  <a:gd name="connsiteY60"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85345 w 920287"/>
                  <a:gd name="connsiteY31" fmla="*/ 200951 h 379114"/>
                  <a:gd name="connsiteX32" fmla="*/ 400810 w 920287"/>
                  <a:gd name="connsiteY32" fmla="*/ 173507 h 379114"/>
                  <a:gd name="connsiteX33" fmla="*/ 405213 w 920287"/>
                  <a:gd name="connsiteY33" fmla="*/ 154924 h 379114"/>
                  <a:gd name="connsiteX34" fmla="*/ 414245 w 920287"/>
                  <a:gd name="connsiteY34" fmla="*/ 132956 h 379114"/>
                  <a:gd name="connsiteX35" fmla="*/ 423277 w 920287"/>
                  <a:gd name="connsiteY35" fmla="*/ 114127 h 379114"/>
                  <a:gd name="connsiteX36" fmla="*/ 435921 w 920287"/>
                  <a:gd name="connsiteY36" fmla="*/ 85882 h 379114"/>
                  <a:gd name="connsiteX37" fmla="*/ 445836 w 920287"/>
                  <a:gd name="connsiteY37" fmla="*/ 75155 h 379114"/>
                  <a:gd name="connsiteX38" fmla="*/ 468434 w 920287"/>
                  <a:gd name="connsiteY38" fmla="*/ 89021 h 379114"/>
                  <a:gd name="connsiteX39" fmla="*/ 511132 w 920287"/>
                  <a:gd name="connsiteY39" fmla="*/ 109336 h 379114"/>
                  <a:gd name="connsiteX40" fmla="*/ 531655 w 920287"/>
                  <a:gd name="connsiteY40" fmla="*/ 125634 h 379114"/>
                  <a:gd name="connsiteX41" fmla="*/ 569587 w 920287"/>
                  <a:gd name="connsiteY41" fmla="*/ 149694 h 379114"/>
                  <a:gd name="connsiteX42" fmla="*/ 612291 w 920287"/>
                  <a:gd name="connsiteY42" fmla="*/ 170866 h 379114"/>
                  <a:gd name="connsiteX43" fmla="*/ 621970 w 920287"/>
                  <a:gd name="connsiteY43" fmla="*/ 147601 h 379114"/>
                  <a:gd name="connsiteX44" fmla="*/ 633930 w 920287"/>
                  <a:gd name="connsiteY44" fmla="*/ 125035 h 379114"/>
                  <a:gd name="connsiteX45" fmla="*/ 634614 w 920287"/>
                  <a:gd name="connsiteY45" fmla="*/ 107850 h 379114"/>
                  <a:gd name="connsiteX46" fmla="*/ 636420 w 920287"/>
                  <a:gd name="connsiteY46" fmla="*/ 82745 h 379114"/>
                  <a:gd name="connsiteX47" fmla="*/ 646066 w 920287"/>
                  <a:gd name="connsiteY47" fmla="*/ 67658 h 379114"/>
                  <a:gd name="connsiteX48" fmla="*/ 676159 w 920287"/>
                  <a:gd name="connsiteY48" fmla="*/ 68099 h 379114"/>
                  <a:gd name="connsiteX49" fmla="*/ 718277 w 920287"/>
                  <a:gd name="connsiteY49" fmla="*/ 70847 h 379114"/>
                  <a:gd name="connsiteX50" fmla="*/ 730348 w 920287"/>
                  <a:gd name="connsiteY50" fmla="*/ 52408 h 379114"/>
                  <a:gd name="connsiteX51" fmla="*/ 737573 w 920287"/>
                  <a:gd name="connsiteY51" fmla="*/ 32533 h 379114"/>
                  <a:gd name="connsiteX52" fmla="*/ 748496 w 920287"/>
                  <a:gd name="connsiteY52" fmla="*/ 25801 h 379114"/>
                  <a:gd name="connsiteX53" fmla="*/ 777312 w 920287"/>
                  <a:gd name="connsiteY53" fmla="*/ 32533 h 379114"/>
                  <a:gd name="connsiteX54" fmla="*/ 804407 w 920287"/>
                  <a:gd name="connsiteY54" fmla="*/ 42993 h 379114"/>
                  <a:gd name="connsiteX55" fmla="*/ 823854 w 920287"/>
                  <a:gd name="connsiteY55" fmla="*/ 44503 h 379114"/>
                  <a:gd name="connsiteX56" fmla="*/ 835114 w 920287"/>
                  <a:gd name="connsiteY56" fmla="*/ 27302 h 379114"/>
                  <a:gd name="connsiteX57" fmla="*/ 851370 w 920287"/>
                  <a:gd name="connsiteY57" fmla="*/ 8473 h 379114"/>
                  <a:gd name="connsiteX58" fmla="*/ 863062 w 920287"/>
                  <a:gd name="connsiteY58" fmla="*/ 1984 h 379114"/>
                  <a:gd name="connsiteX59" fmla="*/ 891109 w 920287"/>
                  <a:gd name="connsiteY59" fmla="*/ 1150 h 379114"/>
                  <a:gd name="connsiteX60" fmla="*/ 920287 w 920287"/>
                  <a:gd name="connsiteY60"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9925 w 920287"/>
                  <a:gd name="connsiteY31" fmla="*/ 213504 h 379114"/>
                  <a:gd name="connsiteX32" fmla="*/ 385345 w 920287"/>
                  <a:gd name="connsiteY32" fmla="*/ 200951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85345 w 920287"/>
                  <a:gd name="connsiteY32" fmla="*/ 200951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400810 w 920287"/>
                  <a:gd name="connsiteY33" fmla="*/ 173507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405213 w 920287"/>
                  <a:gd name="connsiteY34" fmla="*/ 154924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23277 w 920287"/>
                  <a:gd name="connsiteY36" fmla="*/ 114127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5921 w 920287"/>
                  <a:gd name="connsiteY37" fmla="*/ 85882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45836 w 920287"/>
                  <a:gd name="connsiteY38" fmla="*/ 75155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8434 w 920287"/>
                  <a:gd name="connsiteY39" fmla="*/ 89021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511132 w 920287"/>
                  <a:gd name="connsiteY40" fmla="*/ 109336 h 379114"/>
                  <a:gd name="connsiteX41" fmla="*/ 531655 w 920287"/>
                  <a:gd name="connsiteY41" fmla="*/ 125634 h 379114"/>
                  <a:gd name="connsiteX42" fmla="*/ 569587 w 920287"/>
                  <a:gd name="connsiteY42" fmla="*/ 149694 h 379114"/>
                  <a:gd name="connsiteX43" fmla="*/ 612291 w 920287"/>
                  <a:gd name="connsiteY43" fmla="*/ 170866 h 379114"/>
                  <a:gd name="connsiteX44" fmla="*/ 621970 w 920287"/>
                  <a:gd name="connsiteY44" fmla="*/ 147601 h 379114"/>
                  <a:gd name="connsiteX45" fmla="*/ 633930 w 920287"/>
                  <a:gd name="connsiteY45" fmla="*/ 125035 h 379114"/>
                  <a:gd name="connsiteX46" fmla="*/ 634614 w 920287"/>
                  <a:gd name="connsiteY46" fmla="*/ 107850 h 379114"/>
                  <a:gd name="connsiteX47" fmla="*/ 636420 w 920287"/>
                  <a:gd name="connsiteY47" fmla="*/ 82745 h 379114"/>
                  <a:gd name="connsiteX48" fmla="*/ 646066 w 920287"/>
                  <a:gd name="connsiteY48" fmla="*/ 67658 h 379114"/>
                  <a:gd name="connsiteX49" fmla="*/ 676159 w 920287"/>
                  <a:gd name="connsiteY49" fmla="*/ 68099 h 379114"/>
                  <a:gd name="connsiteX50" fmla="*/ 718277 w 920287"/>
                  <a:gd name="connsiteY50" fmla="*/ 70847 h 379114"/>
                  <a:gd name="connsiteX51" fmla="*/ 730348 w 920287"/>
                  <a:gd name="connsiteY51" fmla="*/ 52408 h 379114"/>
                  <a:gd name="connsiteX52" fmla="*/ 737573 w 920287"/>
                  <a:gd name="connsiteY52" fmla="*/ 32533 h 379114"/>
                  <a:gd name="connsiteX53" fmla="*/ 748496 w 920287"/>
                  <a:gd name="connsiteY53" fmla="*/ 25801 h 379114"/>
                  <a:gd name="connsiteX54" fmla="*/ 777312 w 920287"/>
                  <a:gd name="connsiteY54" fmla="*/ 32533 h 379114"/>
                  <a:gd name="connsiteX55" fmla="*/ 804407 w 920287"/>
                  <a:gd name="connsiteY55" fmla="*/ 42993 h 379114"/>
                  <a:gd name="connsiteX56" fmla="*/ 823854 w 920287"/>
                  <a:gd name="connsiteY56" fmla="*/ 44503 h 379114"/>
                  <a:gd name="connsiteX57" fmla="*/ 835114 w 920287"/>
                  <a:gd name="connsiteY57" fmla="*/ 27302 h 379114"/>
                  <a:gd name="connsiteX58" fmla="*/ 851370 w 920287"/>
                  <a:gd name="connsiteY58" fmla="*/ 8473 h 379114"/>
                  <a:gd name="connsiteX59" fmla="*/ 863062 w 920287"/>
                  <a:gd name="connsiteY59" fmla="*/ 1984 h 379114"/>
                  <a:gd name="connsiteX60" fmla="*/ 891109 w 920287"/>
                  <a:gd name="connsiteY60" fmla="*/ 1150 h 379114"/>
                  <a:gd name="connsiteX61" fmla="*/ 920287 w 920287"/>
                  <a:gd name="connsiteY61"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93723 w 920287"/>
                  <a:gd name="connsiteY40" fmla="*/ 102620 h 379114"/>
                  <a:gd name="connsiteX41" fmla="*/ 511132 w 920287"/>
                  <a:gd name="connsiteY41" fmla="*/ 109336 h 379114"/>
                  <a:gd name="connsiteX42" fmla="*/ 531655 w 920287"/>
                  <a:gd name="connsiteY42" fmla="*/ 125634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31655 w 920287"/>
                  <a:gd name="connsiteY42" fmla="*/ 125634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69587 w 920287"/>
                  <a:gd name="connsiteY43" fmla="*/ 149694 h 379114"/>
                  <a:gd name="connsiteX44" fmla="*/ 612291 w 920287"/>
                  <a:gd name="connsiteY44" fmla="*/ 170866 h 379114"/>
                  <a:gd name="connsiteX45" fmla="*/ 621970 w 920287"/>
                  <a:gd name="connsiteY45" fmla="*/ 147601 h 379114"/>
                  <a:gd name="connsiteX46" fmla="*/ 633930 w 920287"/>
                  <a:gd name="connsiteY46" fmla="*/ 125035 h 379114"/>
                  <a:gd name="connsiteX47" fmla="*/ 634614 w 920287"/>
                  <a:gd name="connsiteY47" fmla="*/ 107850 h 379114"/>
                  <a:gd name="connsiteX48" fmla="*/ 636420 w 920287"/>
                  <a:gd name="connsiteY48" fmla="*/ 82745 h 379114"/>
                  <a:gd name="connsiteX49" fmla="*/ 646066 w 920287"/>
                  <a:gd name="connsiteY49" fmla="*/ 67658 h 379114"/>
                  <a:gd name="connsiteX50" fmla="*/ 676159 w 920287"/>
                  <a:gd name="connsiteY50" fmla="*/ 68099 h 379114"/>
                  <a:gd name="connsiteX51" fmla="*/ 718277 w 920287"/>
                  <a:gd name="connsiteY51" fmla="*/ 70847 h 379114"/>
                  <a:gd name="connsiteX52" fmla="*/ 730348 w 920287"/>
                  <a:gd name="connsiteY52" fmla="*/ 52408 h 379114"/>
                  <a:gd name="connsiteX53" fmla="*/ 737573 w 920287"/>
                  <a:gd name="connsiteY53" fmla="*/ 32533 h 379114"/>
                  <a:gd name="connsiteX54" fmla="*/ 748496 w 920287"/>
                  <a:gd name="connsiteY54" fmla="*/ 25801 h 379114"/>
                  <a:gd name="connsiteX55" fmla="*/ 777312 w 920287"/>
                  <a:gd name="connsiteY55" fmla="*/ 32533 h 379114"/>
                  <a:gd name="connsiteX56" fmla="*/ 804407 w 920287"/>
                  <a:gd name="connsiteY56" fmla="*/ 42993 h 379114"/>
                  <a:gd name="connsiteX57" fmla="*/ 823854 w 920287"/>
                  <a:gd name="connsiteY57" fmla="*/ 44503 h 379114"/>
                  <a:gd name="connsiteX58" fmla="*/ 835114 w 920287"/>
                  <a:gd name="connsiteY58" fmla="*/ 27302 h 379114"/>
                  <a:gd name="connsiteX59" fmla="*/ 851370 w 920287"/>
                  <a:gd name="connsiteY59" fmla="*/ 8473 h 379114"/>
                  <a:gd name="connsiteX60" fmla="*/ 863062 w 920287"/>
                  <a:gd name="connsiteY60" fmla="*/ 1984 h 379114"/>
                  <a:gd name="connsiteX61" fmla="*/ 891109 w 920287"/>
                  <a:gd name="connsiteY61" fmla="*/ 1150 h 379114"/>
                  <a:gd name="connsiteX62" fmla="*/ 920287 w 920287"/>
                  <a:gd name="connsiteY62"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47911 w 920287"/>
                  <a:gd name="connsiteY43" fmla="*/ 132956 h 379114"/>
                  <a:gd name="connsiteX44" fmla="*/ 569587 w 920287"/>
                  <a:gd name="connsiteY44" fmla="*/ 149694 h 379114"/>
                  <a:gd name="connsiteX45" fmla="*/ 612291 w 920287"/>
                  <a:gd name="connsiteY45" fmla="*/ 170866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612291 w 920287"/>
                  <a:gd name="connsiteY45" fmla="*/ 170866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21970 w 920287"/>
                  <a:gd name="connsiteY46" fmla="*/ 147601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33930 w 920287"/>
                  <a:gd name="connsiteY47" fmla="*/ 125035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34614 w 920287"/>
                  <a:gd name="connsiteY48" fmla="*/ 107850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36420 w 920287"/>
                  <a:gd name="connsiteY49" fmla="*/ 82745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6066 w 920287"/>
                  <a:gd name="connsiteY50" fmla="*/ 67658 h 379114"/>
                  <a:gd name="connsiteX51" fmla="*/ 676159 w 920287"/>
                  <a:gd name="connsiteY51" fmla="*/ 68099 h 379114"/>
                  <a:gd name="connsiteX52" fmla="*/ 718277 w 920287"/>
                  <a:gd name="connsiteY52" fmla="*/ 70847 h 379114"/>
                  <a:gd name="connsiteX53" fmla="*/ 730348 w 920287"/>
                  <a:gd name="connsiteY53" fmla="*/ 52408 h 379114"/>
                  <a:gd name="connsiteX54" fmla="*/ 737573 w 920287"/>
                  <a:gd name="connsiteY54" fmla="*/ 32533 h 379114"/>
                  <a:gd name="connsiteX55" fmla="*/ 748496 w 920287"/>
                  <a:gd name="connsiteY55" fmla="*/ 25801 h 379114"/>
                  <a:gd name="connsiteX56" fmla="*/ 777312 w 920287"/>
                  <a:gd name="connsiteY56" fmla="*/ 32533 h 379114"/>
                  <a:gd name="connsiteX57" fmla="*/ 804407 w 920287"/>
                  <a:gd name="connsiteY57" fmla="*/ 42993 h 379114"/>
                  <a:gd name="connsiteX58" fmla="*/ 823854 w 920287"/>
                  <a:gd name="connsiteY58" fmla="*/ 44503 h 379114"/>
                  <a:gd name="connsiteX59" fmla="*/ 835114 w 920287"/>
                  <a:gd name="connsiteY59" fmla="*/ 27302 h 379114"/>
                  <a:gd name="connsiteX60" fmla="*/ 851370 w 920287"/>
                  <a:gd name="connsiteY60" fmla="*/ 8473 h 379114"/>
                  <a:gd name="connsiteX61" fmla="*/ 863062 w 920287"/>
                  <a:gd name="connsiteY61" fmla="*/ 1984 h 379114"/>
                  <a:gd name="connsiteX62" fmla="*/ 891109 w 920287"/>
                  <a:gd name="connsiteY62" fmla="*/ 1150 h 379114"/>
                  <a:gd name="connsiteX63" fmla="*/ 920287 w 920287"/>
                  <a:gd name="connsiteY63"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5452 w 920287"/>
                  <a:gd name="connsiteY50" fmla="*/ 90067 h 379114"/>
                  <a:gd name="connsiteX51" fmla="*/ 646066 w 920287"/>
                  <a:gd name="connsiteY51" fmla="*/ 67658 h 379114"/>
                  <a:gd name="connsiteX52" fmla="*/ 676159 w 920287"/>
                  <a:gd name="connsiteY52" fmla="*/ 68099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76159 w 920287"/>
                  <a:gd name="connsiteY52" fmla="*/ 68099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718277 w 920287"/>
                  <a:gd name="connsiteY53" fmla="*/ 70847 h 379114"/>
                  <a:gd name="connsiteX54" fmla="*/ 730348 w 920287"/>
                  <a:gd name="connsiteY54" fmla="*/ 52408 h 379114"/>
                  <a:gd name="connsiteX55" fmla="*/ 737573 w 920287"/>
                  <a:gd name="connsiteY55" fmla="*/ 32533 h 379114"/>
                  <a:gd name="connsiteX56" fmla="*/ 748496 w 920287"/>
                  <a:gd name="connsiteY56" fmla="*/ 25801 h 379114"/>
                  <a:gd name="connsiteX57" fmla="*/ 777312 w 920287"/>
                  <a:gd name="connsiteY57" fmla="*/ 32533 h 379114"/>
                  <a:gd name="connsiteX58" fmla="*/ 804407 w 920287"/>
                  <a:gd name="connsiteY58" fmla="*/ 42993 h 379114"/>
                  <a:gd name="connsiteX59" fmla="*/ 823854 w 920287"/>
                  <a:gd name="connsiteY59" fmla="*/ 44503 h 379114"/>
                  <a:gd name="connsiteX60" fmla="*/ 835114 w 920287"/>
                  <a:gd name="connsiteY60" fmla="*/ 27302 h 379114"/>
                  <a:gd name="connsiteX61" fmla="*/ 851370 w 920287"/>
                  <a:gd name="connsiteY61" fmla="*/ 8473 h 379114"/>
                  <a:gd name="connsiteX62" fmla="*/ 863062 w 920287"/>
                  <a:gd name="connsiteY62" fmla="*/ 1984 h 379114"/>
                  <a:gd name="connsiteX63" fmla="*/ 891109 w 920287"/>
                  <a:gd name="connsiteY63" fmla="*/ 1150 h 379114"/>
                  <a:gd name="connsiteX64" fmla="*/ 920287 w 920287"/>
                  <a:gd name="connsiteY64"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96029 w 920287"/>
                  <a:gd name="connsiteY53" fmla="*/ 75422 h 379114"/>
                  <a:gd name="connsiteX54" fmla="*/ 718277 w 920287"/>
                  <a:gd name="connsiteY54" fmla="*/ 70847 h 379114"/>
                  <a:gd name="connsiteX55" fmla="*/ 730348 w 920287"/>
                  <a:gd name="connsiteY55" fmla="*/ 52408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88804 w 920287"/>
                  <a:gd name="connsiteY53" fmla="*/ 66007 h 379114"/>
                  <a:gd name="connsiteX54" fmla="*/ 718277 w 920287"/>
                  <a:gd name="connsiteY54" fmla="*/ 70847 h 379114"/>
                  <a:gd name="connsiteX55" fmla="*/ 730348 w 920287"/>
                  <a:gd name="connsiteY55" fmla="*/ 52408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56817 h 379114"/>
                  <a:gd name="connsiteX1" fmla="*/ 6021 w 920287"/>
                  <a:gd name="connsiteY1" fmla="*/ 304513 h 379114"/>
                  <a:gd name="connsiteX2" fmla="*/ 25458 w 920287"/>
                  <a:gd name="connsiteY2" fmla="*/ 309477 h 379114"/>
                  <a:gd name="connsiteX3" fmla="*/ 34921 w 920287"/>
                  <a:gd name="connsiteY3" fmla="*/ 294052 h 379114"/>
                  <a:gd name="connsiteX4" fmla="*/ 36728 w 920287"/>
                  <a:gd name="connsiteY4" fmla="*/ 271039 h 379114"/>
                  <a:gd name="connsiteX5" fmla="*/ 45760 w 920287"/>
                  <a:gd name="connsiteY5" fmla="*/ 272085 h 379114"/>
                  <a:gd name="connsiteX6" fmla="*/ 55001 w 920287"/>
                  <a:gd name="connsiteY6" fmla="*/ 246264 h 379114"/>
                  <a:gd name="connsiteX7" fmla="*/ 80079 w 920287"/>
                  <a:gd name="connsiteY7" fmla="*/ 276269 h 379114"/>
                  <a:gd name="connsiteX8" fmla="*/ 92724 w 920287"/>
                  <a:gd name="connsiteY8" fmla="*/ 269993 h 379114"/>
                  <a:gd name="connsiteX9" fmla="*/ 101754 w 920287"/>
                  <a:gd name="connsiteY9" fmla="*/ 335895 h 379114"/>
                  <a:gd name="connsiteX10" fmla="*/ 112594 w 920287"/>
                  <a:gd name="connsiteY10" fmla="*/ 305559 h 379114"/>
                  <a:gd name="connsiteX11" fmla="*/ 118896 w 920287"/>
                  <a:gd name="connsiteY11" fmla="*/ 317039 h 379114"/>
                  <a:gd name="connsiteX12" fmla="*/ 131496 w 920287"/>
                  <a:gd name="connsiteY12" fmla="*/ 301215 h 379114"/>
                  <a:gd name="connsiteX13" fmla="*/ 150525 w 920287"/>
                  <a:gd name="connsiteY13" fmla="*/ 378785 h 379114"/>
                  <a:gd name="connsiteX14" fmla="*/ 161363 w 920287"/>
                  <a:gd name="connsiteY14" fmla="*/ 321250 h 379114"/>
                  <a:gd name="connsiteX15" fmla="*/ 175813 w 920287"/>
                  <a:gd name="connsiteY15" fmla="*/ 344264 h 379114"/>
                  <a:gd name="connsiteX16" fmla="*/ 192216 w 920287"/>
                  <a:gd name="connsiteY16" fmla="*/ 350295 h 379114"/>
                  <a:gd name="connsiteX17" fmla="*/ 190263 w 920287"/>
                  <a:gd name="connsiteY17" fmla="*/ 312881 h 379114"/>
                  <a:gd name="connsiteX18" fmla="*/ 188457 w 920287"/>
                  <a:gd name="connsiteY18" fmla="*/ 278360 h 379114"/>
                  <a:gd name="connsiteX19" fmla="*/ 201453 w 920287"/>
                  <a:gd name="connsiteY19" fmla="*/ 296871 h 379114"/>
                  <a:gd name="connsiteX20" fmla="*/ 217358 w 920287"/>
                  <a:gd name="connsiteY20" fmla="*/ 271038 h 379114"/>
                  <a:gd name="connsiteX21" fmla="*/ 227606 w 920287"/>
                  <a:gd name="connsiteY21" fmla="*/ 279163 h 379114"/>
                  <a:gd name="connsiteX22" fmla="*/ 240840 w 920287"/>
                  <a:gd name="connsiteY22" fmla="*/ 257439 h 379114"/>
                  <a:gd name="connsiteX23" fmla="*/ 264322 w 920287"/>
                  <a:gd name="connsiteY23" fmla="*/ 277315 h 379114"/>
                  <a:gd name="connsiteX24" fmla="*/ 286466 w 920287"/>
                  <a:gd name="connsiteY24" fmla="*/ 292428 h 379114"/>
                  <a:gd name="connsiteX25" fmla="*/ 296835 w 920287"/>
                  <a:gd name="connsiteY25" fmla="*/ 266854 h 379114"/>
                  <a:gd name="connsiteX26" fmla="*/ 309479 w 920287"/>
                  <a:gd name="connsiteY26" fmla="*/ 263716 h 379114"/>
                  <a:gd name="connsiteX27" fmla="*/ 310545 w 920287"/>
                  <a:gd name="connsiteY27" fmla="*/ 233171 h 379114"/>
                  <a:gd name="connsiteX28" fmla="*/ 341992 w 920287"/>
                  <a:gd name="connsiteY28" fmla="*/ 249071 h 379114"/>
                  <a:gd name="connsiteX29" fmla="*/ 345880 w 920287"/>
                  <a:gd name="connsiteY29" fmla="*/ 223623 h 379114"/>
                  <a:gd name="connsiteX30" fmla="*/ 365475 w 920287"/>
                  <a:gd name="connsiteY30" fmla="*/ 242794 h 379114"/>
                  <a:gd name="connsiteX31" fmla="*/ 370893 w 920287"/>
                  <a:gd name="connsiteY31" fmla="*/ 211412 h 379114"/>
                  <a:gd name="connsiteX32" fmla="*/ 379926 w 920287"/>
                  <a:gd name="connsiteY32" fmla="*/ 196767 h 379114"/>
                  <a:gd name="connsiteX33" fmla="*/ 395391 w 920287"/>
                  <a:gd name="connsiteY33" fmla="*/ 198613 h 379114"/>
                  <a:gd name="connsiteX34" fmla="*/ 394376 w 920287"/>
                  <a:gd name="connsiteY34" fmla="*/ 141325 h 379114"/>
                  <a:gd name="connsiteX35" fmla="*/ 414245 w 920287"/>
                  <a:gd name="connsiteY35" fmla="*/ 132956 h 379114"/>
                  <a:gd name="connsiteX36" fmla="*/ 412439 w 920287"/>
                  <a:gd name="connsiteY36" fmla="*/ 102620 h 379114"/>
                  <a:gd name="connsiteX37" fmla="*/ 430502 w 920287"/>
                  <a:gd name="connsiteY37" fmla="*/ 123541 h 379114"/>
                  <a:gd name="connsiteX38" fmla="*/ 431386 w 920287"/>
                  <a:gd name="connsiteY38" fmla="*/ 66787 h 379114"/>
                  <a:gd name="connsiteX39" fmla="*/ 464821 w 920287"/>
                  <a:gd name="connsiteY39" fmla="*/ 95297 h 379114"/>
                  <a:gd name="connsiteX40" fmla="*/ 486498 w 920287"/>
                  <a:gd name="connsiteY40" fmla="*/ 93205 h 379114"/>
                  <a:gd name="connsiteX41" fmla="*/ 511132 w 920287"/>
                  <a:gd name="connsiteY41" fmla="*/ 109336 h 379114"/>
                  <a:gd name="connsiteX42" fmla="*/ 529849 w 920287"/>
                  <a:gd name="connsiteY42" fmla="*/ 110989 h 379114"/>
                  <a:gd name="connsiteX43" fmla="*/ 551523 w 920287"/>
                  <a:gd name="connsiteY43" fmla="*/ 167476 h 379114"/>
                  <a:gd name="connsiteX44" fmla="*/ 569587 w 920287"/>
                  <a:gd name="connsiteY44" fmla="*/ 149694 h 379114"/>
                  <a:gd name="connsiteX45" fmla="*/ 597841 w 920287"/>
                  <a:gd name="connsiteY45" fmla="*/ 172958 h 379114"/>
                  <a:gd name="connsiteX46" fmla="*/ 605713 w 920287"/>
                  <a:gd name="connsiteY46" fmla="*/ 141325 h 379114"/>
                  <a:gd name="connsiteX47" fmla="*/ 628511 w 920287"/>
                  <a:gd name="connsiteY47" fmla="*/ 142818 h 379114"/>
                  <a:gd name="connsiteX48" fmla="*/ 627389 w 920287"/>
                  <a:gd name="connsiteY48" fmla="*/ 106804 h 379114"/>
                  <a:gd name="connsiteX49" fmla="*/ 641838 w 920287"/>
                  <a:gd name="connsiteY49" fmla="*/ 116219 h 379114"/>
                  <a:gd name="connsiteX50" fmla="*/ 641839 w 920287"/>
                  <a:gd name="connsiteY50" fmla="*/ 79606 h 379114"/>
                  <a:gd name="connsiteX51" fmla="*/ 646066 w 920287"/>
                  <a:gd name="connsiteY51" fmla="*/ 67658 h 379114"/>
                  <a:gd name="connsiteX52" fmla="*/ 665322 w 920287"/>
                  <a:gd name="connsiteY52" fmla="*/ 77514 h 379114"/>
                  <a:gd name="connsiteX53" fmla="*/ 688804 w 920287"/>
                  <a:gd name="connsiteY53" fmla="*/ 66007 h 379114"/>
                  <a:gd name="connsiteX54" fmla="*/ 718277 w 920287"/>
                  <a:gd name="connsiteY54" fmla="*/ 70847 h 379114"/>
                  <a:gd name="connsiteX55" fmla="*/ 741185 w 920287"/>
                  <a:gd name="connsiteY55" fmla="*/ 107850 h 379114"/>
                  <a:gd name="connsiteX56" fmla="*/ 737573 w 920287"/>
                  <a:gd name="connsiteY56" fmla="*/ 32533 h 379114"/>
                  <a:gd name="connsiteX57" fmla="*/ 748496 w 920287"/>
                  <a:gd name="connsiteY57" fmla="*/ 25801 h 379114"/>
                  <a:gd name="connsiteX58" fmla="*/ 777312 w 920287"/>
                  <a:gd name="connsiteY58" fmla="*/ 32533 h 379114"/>
                  <a:gd name="connsiteX59" fmla="*/ 804407 w 920287"/>
                  <a:gd name="connsiteY59" fmla="*/ 42993 h 379114"/>
                  <a:gd name="connsiteX60" fmla="*/ 823854 w 920287"/>
                  <a:gd name="connsiteY60" fmla="*/ 44503 h 379114"/>
                  <a:gd name="connsiteX61" fmla="*/ 835114 w 920287"/>
                  <a:gd name="connsiteY61" fmla="*/ 27302 h 379114"/>
                  <a:gd name="connsiteX62" fmla="*/ 851370 w 920287"/>
                  <a:gd name="connsiteY62" fmla="*/ 8473 h 379114"/>
                  <a:gd name="connsiteX63" fmla="*/ 863062 w 920287"/>
                  <a:gd name="connsiteY63" fmla="*/ 1984 h 379114"/>
                  <a:gd name="connsiteX64" fmla="*/ 891109 w 920287"/>
                  <a:gd name="connsiteY64" fmla="*/ 1150 h 379114"/>
                  <a:gd name="connsiteX65" fmla="*/ 920287 w 920287"/>
                  <a:gd name="connsiteY65" fmla="*/ 0 h 379114"/>
                  <a:gd name="connsiteX0" fmla="*/ 0 w 920287"/>
                  <a:gd name="connsiteY0" fmla="*/ 372764 h 395061"/>
                  <a:gd name="connsiteX1" fmla="*/ 6021 w 920287"/>
                  <a:gd name="connsiteY1" fmla="*/ 320460 h 395061"/>
                  <a:gd name="connsiteX2" fmla="*/ 25458 w 920287"/>
                  <a:gd name="connsiteY2" fmla="*/ 325424 h 395061"/>
                  <a:gd name="connsiteX3" fmla="*/ 34921 w 920287"/>
                  <a:gd name="connsiteY3" fmla="*/ 309999 h 395061"/>
                  <a:gd name="connsiteX4" fmla="*/ 36728 w 920287"/>
                  <a:gd name="connsiteY4" fmla="*/ 286986 h 395061"/>
                  <a:gd name="connsiteX5" fmla="*/ 45760 w 920287"/>
                  <a:gd name="connsiteY5" fmla="*/ 288032 h 395061"/>
                  <a:gd name="connsiteX6" fmla="*/ 55001 w 920287"/>
                  <a:gd name="connsiteY6" fmla="*/ 262211 h 395061"/>
                  <a:gd name="connsiteX7" fmla="*/ 80079 w 920287"/>
                  <a:gd name="connsiteY7" fmla="*/ 292216 h 395061"/>
                  <a:gd name="connsiteX8" fmla="*/ 92724 w 920287"/>
                  <a:gd name="connsiteY8" fmla="*/ 285940 h 395061"/>
                  <a:gd name="connsiteX9" fmla="*/ 101754 w 920287"/>
                  <a:gd name="connsiteY9" fmla="*/ 351842 h 395061"/>
                  <a:gd name="connsiteX10" fmla="*/ 112594 w 920287"/>
                  <a:gd name="connsiteY10" fmla="*/ 321506 h 395061"/>
                  <a:gd name="connsiteX11" fmla="*/ 118896 w 920287"/>
                  <a:gd name="connsiteY11" fmla="*/ 332986 h 395061"/>
                  <a:gd name="connsiteX12" fmla="*/ 131496 w 920287"/>
                  <a:gd name="connsiteY12" fmla="*/ 317162 h 395061"/>
                  <a:gd name="connsiteX13" fmla="*/ 150525 w 920287"/>
                  <a:gd name="connsiteY13" fmla="*/ 394732 h 395061"/>
                  <a:gd name="connsiteX14" fmla="*/ 161363 w 920287"/>
                  <a:gd name="connsiteY14" fmla="*/ 337197 h 395061"/>
                  <a:gd name="connsiteX15" fmla="*/ 175813 w 920287"/>
                  <a:gd name="connsiteY15" fmla="*/ 360211 h 395061"/>
                  <a:gd name="connsiteX16" fmla="*/ 192216 w 920287"/>
                  <a:gd name="connsiteY16" fmla="*/ 366242 h 395061"/>
                  <a:gd name="connsiteX17" fmla="*/ 190263 w 920287"/>
                  <a:gd name="connsiteY17" fmla="*/ 328828 h 395061"/>
                  <a:gd name="connsiteX18" fmla="*/ 188457 w 920287"/>
                  <a:gd name="connsiteY18" fmla="*/ 294307 h 395061"/>
                  <a:gd name="connsiteX19" fmla="*/ 201453 w 920287"/>
                  <a:gd name="connsiteY19" fmla="*/ 312818 h 395061"/>
                  <a:gd name="connsiteX20" fmla="*/ 217358 w 920287"/>
                  <a:gd name="connsiteY20" fmla="*/ 286985 h 395061"/>
                  <a:gd name="connsiteX21" fmla="*/ 227606 w 920287"/>
                  <a:gd name="connsiteY21" fmla="*/ 295110 h 395061"/>
                  <a:gd name="connsiteX22" fmla="*/ 240840 w 920287"/>
                  <a:gd name="connsiteY22" fmla="*/ 273386 h 395061"/>
                  <a:gd name="connsiteX23" fmla="*/ 264322 w 920287"/>
                  <a:gd name="connsiteY23" fmla="*/ 293262 h 395061"/>
                  <a:gd name="connsiteX24" fmla="*/ 286466 w 920287"/>
                  <a:gd name="connsiteY24" fmla="*/ 308375 h 395061"/>
                  <a:gd name="connsiteX25" fmla="*/ 296835 w 920287"/>
                  <a:gd name="connsiteY25" fmla="*/ 282801 h 395061"/>
                  <a:gd name="connsiteX26" fmla="*/ 309479 w 920287"/>
                  <a:gd name="connsiteY26" fmla="*/ 279663 h 395061"/>
                  <a:gd name="connsiteX27" fmla="*/ 310545 w 920287"/>
                  <a:gd name="connsiteY27" fmla="*/ 249118 h 395061"/>
                  <a:gd name="connsiteX28" fmla="*/ 341992 w 920287"/>
                  <a:gd name="connsiteY28" fmla="*/ 265018 h 395061"/>
                  <a:gd name="connsiteX29" fmla="*/ 345880 w 920287"/>
                  <a:gd name="connsiteY29" fmla="*/ 239570 h 395061"/>
                  <a:gd name="connsiteX30" fmla="*/ 365475 w 920287"/>
                  <a:gd name="connsiteY30" fmla="*/ 258741 h 395061"/>
                  <a:gd name="connsiteX31" fmla="*/ 370893 w 920287"/>
                  <a:gd name="connsiteY31" fmla="*/ 227359 h 395061"/>
                  <a:gd name="connsiteX32" fmla="*/ 379926 w 920287"/>
                  <a:gd name="connsiteY32" fmla="*/ 212714 h 395061"/>
                  <a:gd name="connsiteX33" fmla="*/ 395391 w 920287"/>
                  <a:gd name="connsiteY33" fmla="*/ 214560 h 395061"/>
                  <a:gd name="connsiteX34" fmla="*/ 394376 w 920287"/>
                  <a:gd name="connsiteY34" fmla="*/ 157272 h 395061"/>
                  <a:gd name="connsiteX35" fmla="*/ 414245 w 920287"/>
                  <a:gd name="connsiteY35" fmla="*/ 148903 h 395061"/>
                  <a:gd name="connsiteX36" fmla="*/ 412439 w 920287"/>
                  <a:gd name="connsiteY36" fmla="*/ 118567 h 395061"/>
                  <a:gd name="connsiteX37" fmla="*/ 430502 w 920287"/>
                  <a:gd name="connsiteY37" fmla="*/ 139488 h 395061"/>
                  <a:gd name="connsiteX38" fmla="*/ 431386 w 920287"/>
                  <a:gd name="connsiteY38" fmla="*/ 82734 h 395061"/>
                  <a:gd name="connsiteX39" fmla="*/ 464821 w 920287"/>
                  <a:gd name="connsiteY39" fmla="*/ 111244 h 395061"/>
                  <a:gd name="connsiteX40" fmla="*/ 486498 w 920287"/>
                  <a:gd name="connsiteY40" fmla="*/ 109152 h 395061"/>
                  <a:gd name="connsiteX41" fmla="*/ 511132 w 920287"/>
                  <a:gd name="connsiteY41" fmla="*/ 125283 h 395061"/>
                  <a:gd name="connsiteX42" fmla="*/ 529849 w 920287"/>
                  <a:gd name="connsiteY42" fmla="*/ 126936 h 395061"/>
                  <a:gd name="connsiteX43" fmla="*/ 551523 w 920287"/>
                  <a:gd name="connsiteY43" fmla="*/ 183423 h 395061"/>
                  <a:gd name="connsiteX44" fmla="*/ 569587 w 920287"/>
                  <a:gd name="connsiteY44" fmla="*/ 165641 h 395061"/>
                  <a:gd name="connsiteX45" fmla="*/ 597841 w 920287"/>
                  <a:gd name="connsiteY45" fmla="*/ 188905 h 395061"/>
                  <a:gd name="connsiteX46" fmla="*/ 605713 w 920287"/>
                  <a:gd name="connsiteY46" fmla="*/ 157272 h 395061"/>
                  <a:gd name="connsiteX47" fmla="*/ 628511 w 920287"/>
                  <a:gd name="connsiteY47" fmla="*/ 158765 h 395061"/>
                  <a:gd name="connsiteX48" fmla="*/ 627389 w 920287"/>
                  <a:gd name="connsiteY48" fmla="*/ 122751 h 395061"/>
                  <a:gd name="connsiteX49" fmla="*/ 641838 w 920287"/>
                  <a:gd name="connsiteY49" fmla="*/ 132166 h 395061"/>
                  <a:gd name="connsiteX50" fmla="*/ 641839 w 920287"/>
                  <a:gd name="connsiteY50" fmla="*/ 95553 h 395061"/>
                  <a:gd name="connsiteX51" fmla="*/ 646066 w 920287"/>
                  <a:gd name="connsiteY51" fmla="*/ 83605 h 395061"/>
                  <a:gd name="connsiteX52" fmla="*/ 665322 w 920287"/>
                  <a:gd name="connsiteY52" fmla="*/ 93461 h 395061"/>
                  <a:gd name="connsiteX53" fmla="*/ 688804 w 920287"/>
                  <a:gd name="connsiteY53" fmla="*/ 81954 h 395061"/>
                  <a:gd name="connsiteX54" fmla="*/ 718277 w 920287"/>
                  <a:gd name="connsiteY54" fmla="*/ 86794 h 395061"/>
                  <a:gd name="connsiteX55" fmla="*/ 741185 w 920287"/>
                  <a:gd name="connsiteY55" fmla="*/ 123797 h 395061"/>
                  <a:gd name="connsiteX56" fmla="*/ 719510 w 920287"/>
                  <a:gd name="connsiteY56" fmla="*/ 360 h 395061"/>
                  <a:gd name="connsiteX57" fmla="*/ 748496 w 920287"/>
                  <a:gd name="connsiteY57" fmla="*/ 41748 h 395061"/>
                  <a:gd name="connsiteX58" fmla="*/ 777312 w 920287"/>
                  <a:gd name="connsiteY58" fmla="*/ 48480 h 395061"/>
                  <a:gd name="connsiteX59" fmla="*/ 804407 w 920287"/>
                  <a:gd name="connsiteY59" fmla="*/ 58940 h 395061"/>
                  <a:gd name="connsiteX60" fmla="*/ 823854 w 920287"/>
                  <a:gd name="connsiteY60" fmla="*/ 60450 h 395061"/>
                  <a:gd name="connsiteX61" fmla="*/ 835114 w 920287"/>
                  <a:gd name="connsiteY61" fmla="*/ 43249 h 395061"/>
                  <a:gd name="connsiteX62" fmla="*/ 851370 w 920287"/>
                  <a:gd name="connsiteY62" fmla="*/ 24420 h 395061"/>
                  <a:gd name="connsiteX63" fmla="*/ 863062 w 920287"/>
                  <a:gd name="connsiteY63" fmla="*/ 17931 h 395061"/>
                  <a:gd name="connsiteX64" fmla="*/ 891109 w 920287"/>
                  <a:gd name="connsiteY64" fmla="*/ 17097 h 395061"/>
                  <a:gd name="connsiteX65" fmla="*/ 920287 w 920287"/>
                  <a:gd name="connsiteY65" fmla="*/ 15947 h 395061"/>
                  <a:gd name="connsiteX0" fmla="*/ 0 w 920287"/>
                  <a:gd name="connsiteY0" fmla="*/ 372698 h 394995"/>
                  <a:gd name="connsiteX1" fmla="*/ 6021 w 920287"/>
                  <a:gd name="connsiteY1" fmla="*/ 320394 h 394995"/>
                  <a:gd name="connsiteX2" fmla="*/ 25458 w 920287"/>
                  <a:gd name="connsiteY2" fmla="*/ 325358 h 394995"/>
                  <a:gd name="connsiteX3" fmla="*/ 34921 w 920287"/>
                  <a:gd name="connsiteY3" fmla="*/ 309933 h 394995"/>
                  <a:gd name="connsiteX4" fmla="*/ 36728 w 920287"/>
                  <a:gd name="connsiteY4" fmla="*/ 286920 h 394995"/>
                  <a:gd name="connsiteX5" fmla="*/ 45760 w 920287"/>
                  <a:gd name="connsiteY5" fmla="*/ 287966 h 394995"/>
                  <a:gd name="connsiteX6" fmla="*/ 55001 w 920287"/>
                  <a:gd name="connsiteY6" fmla="*/ 262145 h 394995"/>
                  <a:gd name="connsiteX7" fmla="*/ 80079 w 920287"/>
                  <a:gd name="connsiteY7" fmla="*/ 292150 h 394995"/>
                  <a:gd name="connsiteX8" fmla="*/ 92724 w 920287"/>
                  <a:gd name="connsiteY8" fmla="*/ 285874 h 394995"/>
                  <a:gd name="connsiteX9" fmla="*/ 101754 w 920287"/>
                  <a:gd name="connsiteY9" fmla="*/ 351776 h 394995"/>
                  <a:gd name="connsiteX10" fmla="*/ 112594 w 920287"/>
                  <a:gd name="connsiteY10" fmla="*/ 321440 h 394995"/>
                  <a:gd name="connsiteX11" fmla="*/ 118896 w 920287"/>
                  <a:gd name="connsiteY11" fmla="*/ 332920 h 394995"/>
                  <a:gd name="connsiteX12" fmla="*/ 131496 w 920287"/>
                  <a:gd name="connsiteY12" fmla="*/ 317096 h 394995"/>
                  <a:gd name="connsiteX13" fmla="*/ 150525 w 920287"/>
                  <a:gd name="connsiteY13" fmla="*/ 394666 h 394995"/>
                  <a:gd name="connsiteX14" fmla="*/ 161363 w 920287"/>
                  <a:gd name="connsiteY14" fmla="*/ 337131 h 394995"/>
                  <a:gd name="connsiteX15" fmla="*/ 175813 w 920287"/>
                  <a:gd name="connsiteY15" fmla="*/ 360145 h 394995"/>
                  <a:gd name="connsiteX16" fmla="*/ 192216 w 920287"/>
                  <a:gd name="connsiteY16" fmla="*/ 366176 h 394995"/>
                  <a:gd name="connsiteX17" fmla="*/ 190263 w 920287"/>
                  <a:gd name="connsiteY17" fmla="*/ 328762 h 394995"/>
                  <a:gd name="connsiteX18" fmla="*/ 188457 w 920287"/>
                  <a:gd name="connsiteY18" fmla="*/ 294241 h 394995"/>
                  <a:gd name="connsiteX19" fmla="*/ 201453 w 920287"/>
                  <a:gd name="connsiteY19" fmla="*/ 312752 h 394995"/>
                  <a:gd name="connsiteX20" fmla="*/ 217358 w 920287"/>
                  <a:gd name="connsiteY20" fmla="*/ 286919 h 394995"/>
                  <a:gd name="connsiteX21" fmla="*/ 227606 w 920287"/>
                  <a:gd name="connsiteY21" fmla="*/ 295044 h 394995"/>
                  <a:gd name="connsiteX22" fmla="*/ 240840 w 920287"/>
                  <a:gd name="connsiteY22" fmla="*/ 273320 h 394995"/>
                  <a:gd name="connsiteX23" fmla="*/ 264322 w 920287"/>
                  <a:gd name="connsiteY23" fmla="*/ 293196 h 394995"/>
                  <a:gd name="connsiteX24" fmla="*/ 286466 w 920287"/>
                  <a:gd name="connsiteY24" fmla="*/ 308309 h 394995"/>
                  <a:gd name="connsiteX25" fmla="*/ 296835 w 920287"/>
                  <a:gd name="connsiteY25" fmla="*/ 282735 h 394995"/>
                  <a:gd name="connsiteX26" fmla="*/ 309479 w 920287"/>
                  <a:gd name="connsiteY26" fmla="*/ 279597 h 394995"/>
                  <a:gd name="connsiteX27" fmla="*/ 310545 w 920287"/>
                  <a:gd name="connsiteY27" fmla="*/ 249052 h 394995"/>
                  <a:gd name="connsiteX28" fmla="*/ 341992 w 920287"/>
                  <a:gd name="connsiteY28" fmla="*/ 264952 h 394995"/>
                  <a:gd name="connsiteX29" fmla="*/ 345880 w 920287"/>
                  <a:gd name="connsiteY29" fmla="*/ 239504 h 394995"/>
                  <a:gd name="connsiteX30" fmla="*/ 365475 w 920287"/>
                  <a:gd name="connsiteY30" fmla="*/ 258675 h 394995"/>
                  <a:gd name="connsiteX31" fmla="*/ 370893 w 920287"/>
                  <a:gd name="connsiteY31" fmla="*/ 227293 h 394995"/>
                  <a:gd name="connsiteX32" fmla="*/ 379926 w 920287"/>
                  <a:gd name="connsiteY32" fmla="*/ 212648 h 394995"/>
                  <a:gd name="connsiteX33" fmla="*/ 395391 w 920287"/>
                  <a:gd name="connsiteY33" fmla="*/ 214494 h 394995"/>
                  <a:gd name="connsiteX34" fmla="*/ 394376 w 920287"/>
                  <a:gd name="connsiteY34" fmla="*/ 157206 h 394995"/>
                  <a:gd name="connsiteX35" fmla="*/ 414245 w 920287"/>
                  <a:gd name="connsiteY35" fmla="*/ 148837 h 394995"/>
                  <a:gd name="connsiteX36" fmla="*/ 412439 w 920287"/>
                  <a:gd name="connsiteY36" fmla="*/ 118501 h 394995"/>
                  <a:gd name="connsiteX37" fmla="*/ 430502 w 920287"/>
                  <a:gd name="connsiteY37" fmla="*/ 139422 h 394995"/>
                  <a:gd name="connsiteX38" fmla="*/ 431386 w 920287"/>
                  <a:gd name="connsiteY38" fmla="*/ 82668 h 394995"/>
                  <a:gd name="connsiteX39" fmla="*/ 464821 w 920287"/>
                  <a:gd name="connsiteY39" fmla="*/ 111178 h 394995"/>
                  <a:gd name="connsiteX40" fmla="*/ 486498 w 920287"/>
                  <a:gd name="connsiteY40" fmla="*/ 109086 h 394995"/>
                  <a:gd name="connsiteX41" fmla="*/ 511132 w 920287"/>
                  <a:gd name="connsiteY41" fmla="*/ 125217 h 394995"/>
                  <a:gd name="connsiteX42" fmla="*/ 529849 w 920287"/>
                  <a:gd name="connsiteY42" fmla="*/ 126870 h 394995"/>
                  <a:gd name="connsiteX43" fmla="*/ 551523 w 920287"/>
                  <a:gd name="connsiteY43" fmla="*/ 183357 h 394995"/>
                  <a:gd name="connsiteX44" fmla="*/ 569587 w 920287"/>
                  <a:gd name="connsiteY44" fmla="*/ 165575 h 394995"/>
                  <a:gd name="connsiteX45" fmla="*/ 597841 w 920287"/>
                  <a:gd name="connsiteY45" fmla="*/ 188839 h 394995"/>
                  <a:gd name="connsiteX46" fmla="*/ 605713 w 920287"/>
                  <a:gd name="connsiteY46" fmla="*/ 157206 h 394995"/>
                  <a:gd name="connsiteX47" fmla="*/ 628511 w 920287"/>
                  <a:gd name="connsiteY47" fmla="*/ 158699 h 394995"/>
                  <a:gd name="connsiteX48" fmla="*/ 627389 w 920287"/>
                  <a:gd name="connsiteY48" fmla="*/ 122685 h 394995"/>
                  <a:gd name="connsiteX49" fmla="*/ 641838 w 920287"/>
                  <a:gd name="connsiteY49" fmla="*/ 132100 h 394995"/>
                  <a:gd name="connsiteX50" fmla="*/ 641839 w 920287"/>
                  <a:gd name="connsiteY50" fmla="*/ 95487 h 394995"/>
                  <a:gd name="connsiteX51" fmla="*/ 646066 w 920287"/>
                  <a:gd name="connsiteY51" fmla="*/ 83539 h 394995"/>
                  <a:gd name="connsiteX52" fmla="*/ 665322 w 920287"/>
                  <a:gd name="connsiteY52" fmla="*/ 93395 h 394995"/>
                  <a:gd name="connsiteX53" fmla="*/ 688804 w 920287"/>
                  <a:gd name="connsiteY53" fmla="*/ 81888 h 394995"/>
                  <a:gd name="connsiteX54" fmla="*/ 718277 w 920287"/>
                  <a:gd name="connsiteY54" fmla="*/ 86728 h 394995"/>
                  <a:gd name="connsiteX55" fmla="*/ 741185 w 920287"/>
                  <a:gd name="connsiteY55" fmla="*/ 123731 h 394995"/>
                  <a:gd name="connsiteX56" fmla="*/ 719510 w 920287"/>
                  <a:gd name="connsiteY56" fmla="*/ 294 h 394995"/>
                  <a:gd name="connsiteX57" fmla="*/ 748496 w 920287"/>
                  <a:gd name="connsiteY57" fmla="*/ 51096 h 394995"/>
                  <a:gd name="connsiteX58" fmla="*/ 777312 w 920287"/>
                  <a:gd name="connsiteY58" fmla="*/ 48414 h 394995"/>
                  <a:gd name="connsiteX59" fmla="*/ 804407 w 920287"/>
                  <a:gd name="connsiteY59" fmla="*/ 58874 h 394995"/>
                  <a:gd name="connsiteX60" fmla="*/ 823854 w 920287"/>
                  <a:gd name="connsiteY60" fmla="*/ 60384 h 394995"/>
                  <a:gd name="connsiteX61" fmla="*/ 835114 w 920287"/>
                  <a:gd name="connsiteY61" fmla="*/ 43183 h 394995"/>
                  <a:gd name="connsiteX62" fmla="*/ 851370 w 920287"/>
                  <a:gd name="connsiteY62" fmla="*/ 24354 h 394995"/>
                  <a:gd name="connsiteX63" fmla="*/ 863062 w 920287"/>
                  <a:gd name="connsiteY63" fmla="*/ 17865 h 394995"/>
                  <a:gd name="connsiteX64" fmla="*/ 891109 w 920287"/>
                  <a:gd name="connsiteY64" fmla="*/ 17031 h 394995"/>
                  <a:gd name="connsiteX65" fmla="*/ 920287 w 920287"/>
                  <a:gd name="connsiteY65" fmla="*/ 15881 h 394995"/>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4407 w 920287"/>
                  <a:gd name="connsiteY59" fmla="*/ 58866 h 394987"/>
                  <a:gd name="connsiteX60" fmla="*/ 823854 w 920287"/>
                  <a:gd name="connsiteY60" fmla="*/ 60376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23854 w 920287"/>
                  <a:gd name="connsiteY60" fmla="*/ 60376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35114 w 920287"/>
                  <a:gd name="connsiteY61" fmla="*/ 43175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51370 w 920287"/>
                  <a:gd name="connsiteY62" fmla="*/ 24346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63062 w 920287"/>
                  <a:gd name="connsiteY63" fmla="*/ 17857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88350 w 920287"/>
                  <a:gd name="connsiteY63" fmla="*/ 162216 h 394987"/>
                  <a:gd name="connsiteX64" fmla="*/ 891109 w 920287"/>
                  <a:gd name="connsiteY64" fmla="*/ 17023 h 394987"/>
                  <a:gd name="connsiteX65" fmla="*/ 920287 w 920287"/>
                  <a:gd name="connsiteY65" fmla="*/ 15873 h 394987"/>
                  <a:gd name="connsiteX0" fmla="*/ 0 w 920287"/>
                  <a:gd name="connsiteY0" fmla="*/ 372690 h 394987"/>
                  <a:gd name="connsiteX1" fmla="*/ 6021 w 920287"/>
                  <a:gd name="connsiteY1" fmla="*/ 320386 h 394987"/>
                  <a:gd name="connsiteX2" fmla="*/ 25458 w 920287"/>
                  <a:gd name="connsiteY2" fmla="*/ 325350 h 394987"/>
                  <a:gd name="connsiteX3" fmla="*/ 34921 w 920287"/>
                  <a:gd name="connsiteY3" fmla="*/ 309925 h 394987"/>
                  <a:gd name="connsiteX4" fmla="*/ 36728 w 920287"/>
                  <a:gd name="connsiteY4" fmla="*/ 286912 h 394987"/>
                  <a:gd name="connsiteX5" fmla="*/ 45760 w 920287"/>
                  <a:gd name="connsiteY5" fmla="*/ 287958 h 394987"/>
                  <a:gd name="connsiteX6" fmla="*/ 55001 w 920287"/>
                  <a:gd name="connsiteY6" fmla="*/ 262137 h 394987"/>
                  <a:gd name="connsiteX7" fmla="*/ 80079 w 920287"/>
                  <a:gd name="connsiteY7" fmla="*/ 292142 h 394987"/>
                  <a:gd name="connsiteX8" fmla="*/ 92724 w 920287"/>
                  <a:gd name="connsiteY8" fmla="*/ 285866 h 394987"/>
                  <a:gd name="connsiteX9" fmla="*/ 101754 w 920287"/>
                  <a:gd name="connsiteY9" fmla="*/ 351768 h 394987"/>
                  <a:gd name="connsiteX10" fmla="*/ 112594 w 920287"/>
                  <a:gd name="connsiteY10" fmla="*/ 321432 h 394987"/>
                  <a:gd name="connsiteX11" fmla="*/ 118896 w 920287"/>
                  <a:gd name="connsiteY11" fmla="*/ 332912 h 394987"/>
                  <a:gd name="connsiteX12" fmla="*/ 131496 w 920287"/>
                  <a:gd name="connsiteY12" fmla="*/ 317088 h 394987"/>
                  <a:gd name="connsiteX13" fmla="*/ 150525 w 920287"/>
                  <a:gd name="connsiteY13" fmla="*/ 394658 h 394987"/>
                  <a:gd name="connsiteX14" fmla="*/ 161363 w 920287"/>
                  <a:gd name="connsiteY14" fmla="*/ 337123 h 394987"/>
                  <a:gd name="connsiteX15" fmla="*/ 175813 w 920287"/>
                  <a:gd name="connsiteY15" fmla="*/ 360137 h 394987"/>
                  <a:gd name="connsiteX16" fmla="*/ 192216 w 920287"/>
                  <a:gd name="connsiteY16" fmla="*/ 366168 h 394987"/>
                  <a:gd name="connsiteX17" fmla="*/ 190263 w 920287"/>
                  <a:gd name="connsiteY17" fmla="*/ 328754 h 394987"/>
                  <a:gd name="connsiteX18" fmla="*/ 188457 w 920287"/>
                  <a:gd name="connsiteY18" fmla="*/ 294233 h 394987"/>
                  <a:gd name="connsiteX19" fmla="*/ 201453 w 920287"/>
                  <a:gd name="connsiteY19" fmla="*/ 312744 h 394987"/>
                  <a:gd name="connsiteX20" fmla="*/ 217358 w 920287"/>
                  <a:gd name="connsiteY20" fmla="*/ 286911 h 394987"/>
                  <a:gd name="connsiteX21" fmla="*/ 227606 w 920287"/>
                  <a:gd name="connsiteY21" fmla="*/ 295036 h 394987"/>
                  <a:gd name="connsiteX22" fmla="*/ 240840 w 920287"/>
                  <a:gd name="connsiteY22" fmla="*/ 273312 h 394987"/>
                  <a:gd name="connsiteX23" fmla="*/ 264322 w 920287"/>
                  <a:gd name="connsiteY23" fmla="*/ 293188 h 394987"/>
                  <a:gd name="connsiteX24" fmla="*/ 286466 w 920287"/>
                  <a:gd name="connsiteY24" fmla="*/ 308301 h 394987"/>
                  <a:gd name="connsiteX25" fmla="*/ 296835 w 920287"/>
                  <a:gd name="connsiteY25" fmla="*/ 282727 h 394987"/>
                  <a:gd name="connsiteX26" fmla="*/ 309479 w 920287"/>
                  <a:gd name="connsiteY26" fmla="*/ 279589 h 394987"/>
                  <a:gd name="connsiteX27" fmla="*/ 310545 w 920287"/>
                  <a:gd name="connsiteY27" fmla="*/ 249044 h 394987"/>
                  <a:gd name="connsiteX28" fmla="*/ 341992 w 920287"/>
                  <a:gd name="connsiteY28" fmla="*/ 264944 h 394987"/>
                  <a:gd name="connsiteX29" fmla="*/ 345880 w 920287"/>
                  <a:gd name="connsiteY29" fmla="*/ 239496 h 394987"/>
                  <a:gd name="connsiteX30" fmla="*/ 365475 w 920287"/>
                  <a:gd name="connsiteY30" fmla="*/ 258667 h 394987"/>
                  <a:gd name="connsiteX31" fmla="*/ 370893 w 920287"/>
                  <a:gd name="connsiteY31" fmla="*/ 227285 h 394987"/>
                  <a:gd name="connsiteX32" fmla="*/ 379926 w 920287"/>
                  <a:gd name="connsiteY32" fmla="*/ 212640 h 394987"/>
                  <a:gd name="connsiteX33" fmla="*/ 395391 w 920287"/>
                  <a:gd name="connsiteY33" fmla="*/ 214486 h 394987"/>
                  <a:gd name="connsiteX34" fmla="*/ 394376 w 920287"/>
                  <a:gd name="connsiteY34" fmla="*/ 157198 h 394987"/>
                  <a:gd name="connsiteX35" fmla="*/ 414245 w 920287"/>
                  <a:gd name="connsiteY35" fmla="*/ 148829 h 394987"/>
                  <a:gd name="connsiteX36" fmla="*/ 412439 w 920287"/>
                  <a:gd name="connsiteY36" fmla="*/ 118493 h 394987"/>
                  <a:gd name="connsiteX37" fmla="*/ 430502 w 920287"/>
                  <a:gd name="connsiteY37" fmla="*/ 139414 h 394987"/>
                  <a:gd name="connsiteX38" fmla="*/ 431386 w 920287"/>
                  <a:gd name="connsiteY38" fmla="*/ 82660 h 394987"/>
                  <a:gd name="connsiteX39" fmla="*/ 464821 w 920287"/>
                  <a:gd name="connsiteY39" fmla="*/ 111170 h 394987"/>
                  <a:gd name="connsiteX40" fmla="*/ 486498 w 920287"/>
                  <a:gd name="connsiteY40" fmla="*/ 109078 h 394987"/>
                  <a:gd name="connsiteX41" fmla="*/ 511132 w 920287"/>
                  <a:gd name="connsiteY41" fmla="*/ 125209 h 394987"/>
                  <a:gd name="connsiteX42" fmla="*/ 529849 w 920287"/>
                  <a:gd name="connsiteY42" fmla="*/ 126862 h 394987"/>
                  <a:gd name="connsiteX43" fmla="*/ 551523 w 920287"/>
                  <a:gd name="connsiteY43" fmla="*/ 183349 h 394987"/>
                  <a:gd name="connsiteX44" fmla="*/ 569587 w 920287"/>
                  <a:gd name="connsiteY44" fmla="*/ 165567 h 394987"/>
                  <a:gd name="connsiteX45" fmla="*/ 597841 w 920287"/>
                  <a:gd name="connsiteY45" fmla="*/ 188831 h 394987"/>
                  <a:gd name="connsiteX46" fmla="*/ 605713 w 920287"/>
                  <a:gd name="connsiteY46" fmla="*/ 157198 h 394987"/>
                  <a:gd name="connsiteX47" fmla="*/ 628511 w 920287"/>
                  <a:gd name="connsiteY47" fmla="*/ 158691 h 394987"/>
                  <a:gd name="connsiteX48" fmla="*/ 627389 w 920287"/>
                  <a:gd name="connsiteY48" fmla="*/ 122677 h 394987"/>
                  <a:gd name="connsiteX49" fmla="*/ 641838 w 920287"/>
                  <a:gd name="connsiteY49" fmla="*/ 132092 h 394987"/>
                  <a:gd name="connsiteX50" fmla="*/ 641839 w 920287"/>
                  <a:gd name="connsiteY50" fmla="*/ 95479 h 394987"/>
                  <a:gd name="connsiteX51" fmla="*/ 646066 w 920287"/>
                  <a:gd name="connsiteY51" fmla="*/ 83531 h 394987"/>
                  <a:gd name="connsiteX52" fmla="*/ 665322 w 920287"/>
                  <a:gd name="connsiteY52" fmla="*/ 93387 h 394987"/>
                  <a:gd name="connsiteX53" fmla="*/ 688804 w 920287"/>
                  <a:gd name="connsiteY53" fmla="*/ 81880 h 394987"/>
                  <a:gd name="connsiteX54" fmla="*/ 718277 w 920287"/>
                  <a:gd name="connsiteY54" fmla="*/ 86720 h 394987"/>
                  <a:gd name="connsiteX55" fmla="*/ 741185 w 920287"/>
                  <a:gd name="connsiteY55" fmla="*/ 123723 h 394987"/>
                  <a:gd name="connsiteX56" fmla="*/ 719510 w 920287"/>
                  <a:gd name="connsiteY56" fmla="*/ 286 h 394987"/>
                  <a:gd name="connsiteX57" fmla="*/ 748496 w 920287"/>
                  <a:gd name="connsiteY57" fmla="*/ 51088 h 394987"/>
                  <a:gd name="connsiteX58" fmla="*/ 768281 w 920287"/>
                  <a:gd name="connsiteY58" fmla="*/ 40038 h 394987"/>
                  <a:gd name="connsiteX59" fmla="*/ 808019 w 920287"/>
                  <a:gd name="connsiteY59" fmla="*/ 100709 h 394987"/>
                  <a:gd name="connsiteX60" fmla="*/ 802178 w 920287"/>
                  <a:gd name="connsiteY60" fmla="*/ 37362 h 394987"/>
                  <a:gd name="connsiteX61" fmla="*/ 829695 w 920287"/>
                  <a:gd name="connsiteY61" fmla="*/ 53636 h 394987"/>
                  <a:gd name="connsiteX62" fmla="*/ 838727 w 920287"/>
                  <a:gd name="connsiteY62" fmla="*/ 27484 h 394987"/>
                  <a:gd name="connsiteX63" fmla="*/ 888350 w 920287"/>
                  <a:gd name="connsiteY63" fmla="*/ 145479 h 394987"/>
                  <a:gd name="connsiteX64" fmla="*/ 891109 w 920287"/>
                  <a:gd name="connsiteY64" fmla="*/ 17023 h 394987"/>
                  <a:gd name="connsiteX65" fmla="*/ 920287 w 920287"/>
                  <a:gd name="connsiteY65" fmla="*/ 15873 h 39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20287" h="394987">
                    <a:moveTo>
                      <a:pt x="0" y="372690"/>
                    </a:moveTo>
                    <a:cubicBezTo>
                      <a:pt x="2208" y="366937"/>
                      <a:pt x="1778" y="331065"/>
                      <a:pt x="6021" y="320386"/>
                    </a:cubicBezTo>
                    <a:cubicBezTo>
                      <a:pt x="10264" y="309707"/>
                      <a:pt x="20641" y="327093"/>
                      <a:pt x="25458" y="325350"/>
                    </a:cubicBezTo>
                    <a:cubicBezTo>
                      <a:pt x="30275" y="323607"/>
                      <a:pt x="33043" y="316331"/>
                      <a:pt x="34921" y="309925"/>
                    </a:cubicBezTo>
                    <a:cubicBezTo>
                      <a:pt x="36799" y="303519"/>
                      <a:pt x="34320" y="288655"/>
                      <a:pt x="36728" y="286912"/>
                    </a:cubicBezTo>
                    <a:cubicBezTo>
                      <a:pt x="39137" y="285169"/>
                      <a:pt x="42714" y="292087"/>
                      <a:pt x="45760" y="287958"/>
                    </a:cubicBezTo>
                    <a:cubicBezTo>
                      <a:pt x="48806" y="283829"/>
                      <a:pt x="49281" y="258301"/>
                      <a:pt x="55001" y="262137"/>
                    </a:cubicBezTo>
                    <a:cubicBezTo>
                      <a:pt x="60721" y="265973"/>
                      <a:pt x="74394" y="285223"/>
                      <a:pt x="80079" y="292142"/>
                    </a:cubicBezTo>
                    <a:cubicBezTo>
                      <a:pt x="85764" y="299061"/>
                      <a:pt x="89714" y="283948"/>
                      <a:pt x="92724" y="285866"/>
                    </a:cubicBezTo>
                    <a:cubicBezTo>
                      <a:pt x="95734" y="287784"/>
                      <a:pt x="98744" y="342528"/>
                      <a:pt x="101754" y="351768"/>
                    </a:cubicBezTo>
                    <a:cubicBezTo>
                      <a:pt x="104765" y="361008"/>
                      <a:pt x="109737" y="324575"/>
                      <a:pt x="112594" y="321432"/>
                    </a:cubicBezTo>
                    <a:cubicBezTo>
                      <a:pt x="115451" y="318289"/>
                      <a:pt x="113036" y="336251"/>
                      <a:pt x="118896" y="332912"/>
                    </a:cubicBezTo>
                    <a:lnTo>
                      <a:pt x="131496" y="317088"/>
                    </a:lnTo>
                    <a:cubicBezTo>
                      <a:pt x="136466" y="316744"/>
                      <a:pt x="144644" y="389575"/>
                      <a:pt x="150525" y="394658"/>
                    </a:cubicBezTo>
                    <a:cubicBezTo>
                      <a:pt x="156406" y="399741"/>
                      <a:pt x="157449" y="344445"/>
                      <a:pt x="161363" y="337123"/>
                    </a:cubicBezTo>
                    <a:cubicBezTo>
                      <a:pt x="165277" y="329801"/>
                      <a:pt x="170671" y="355296"/>
                      <a:pt x="175813" y="360137"/>
                    </a:cubicBezTo>
                    <a:cubicBezTo>
                      <a:pt x="180955" y="364978"/>
                      <a:pt x="190410" y="372967"/>
                      <a:pt x="192216" y="366168"/>
                    </a:cubicBezTo>
                    <a:cubicBezTo>
                      <a:pt x="194022" y="359369"/>
                      <a:pt x="190889" y="340743"/>
                      <a:pt x="190263" y="328754"/>
                    </a:cubicBezTo>
                    <a:cubicBezTo>
                      <a:pt x="189637" y="316765"/>
                      <a:pt x="186893" y="295855"/>
                      <a:pt x="188457" y="294233"/>
                    </a:cubicBezTo>
                    <a:cubicBezTo>
                      <a:pt x="190021" y="292611"/>
                      <a:pt x="196636" y="313964"/>
                      <a:pt x="201453" y="312744"/>
                    </a:cubicBezTo>
                    <a:cubicBezTo>
                      <a:pt x="206270" y="311524"/>
                      <a:pt x="212698" y="291780"/>
                      <a:pt x="217358" y="286911"/>
                    </a:cubicBezTo>
                    <a:cubicBezTo>
                      <a:pt x="222018" y="282042"/>
                      <a:pt x="222789" y="294164"/>
                      <a:pt x="227606" y="295036"/>
                    </a:cubicBezTo>
                    <a:cubicBezTo>
                      <a:pt x="232423" y="295908"/>
                      <a:pt x="234721" y="273620"/>
                      <a:pt x="240840" y="273312"/>
                    </a:cubicBezTo>
                    <a:cubicBezTo>
                      <a:pt x="246959" y="273004"/>
                      <a:pt x="257621" y="290495"/>
                      <a:pt x="264322" y="293188"/>
                    </a:cubicBezTo>
                    <a:cubicBezTo>
                      <a:pt x="271023" y="295881"/>
                      <a:pt x="281047" y="310044"/>
                      <a:pt x="286466" y="308301"/>
                    </a:cubicBezTo>
                    <a:cubicBezTo>
                      <a:pt x="291885" y="306558"/>
                      <a:pt x="301429" y="309829"/>
                      <a:pt x="296835" y="282727"/>
                    </a:cubicBezTo>
                    <a:cubicBezTo>
                      <a:pt x="299466" y="276547"/>
                      <a:pt x="307194" y="285203"/>
                      <a:pt x="309479" y="279589"/>
                    </a:cubicBezTo>
                    <a:cubicBezTo>
                      <a:pt x="311764" y="273975"/>
                      <a:pt x="305126" y="251485"/>
                      <a:pt x="310545" y="249044"/>
                    </a:cubicBezTo>
                    <a:cubicBezTo>
                      <a:pt x="315964" y="246603"/>
                      <a:pt x="331587" y="264443"/>
                      <a:pt x="341992" y="264944"/>
                    </a:cubicBezTo>
                    <a:cubicBezTo>
                      <a:pt x="352397" y="265445"/>
                      <a:pt x="341966" y="240542"/>
                      <a:pt x="345880" y="239496"/>
                    </a:cubicBezTo>
                    <a:cubicBezTo>
                      <a:pt x="349794" y="238450"/>
                      <a:pt x="359801" y="260354"/>
                      <a:pt x="365475" y="258667"/>
                    </a:cubicBezTo>
                    <a:cubicBezTo>
                      <a:pt x="371149" y="256980"/>
                      <a:pt x="367581" y="234259"/>
                      <a:pt x="370893" y="227285"/>
                    </a:cubicBezTo>
                    <a:cubicBezTo>
                      <a:pt x="374205" y="220311"/>
                      <a:pt x="376445" y="219306"/>
                      <a:pt x="379926" y="212640"/>
                    </a:cubicBezTo>
                    <a:cubicBezTo>
                      <a:pt x="383407" y="205974"/>
                      <a:pt x="392983" y="223726"/>
                      <a:pt x="395391" y="214486"/>
                    </a:cubicBezTo>
                    <a:cubicBezTo>
                      <a:pt x="397799" y="205246"/>
                      <a:pt x="392137" y="163957"/>
                      <a:pt x="394376" y="157198"/>
                    </a:cubicBezTo>
                    <a:cubicBezTo>
                      <a:pt x="396615" y="150440"/>
                      <a:pt x="411234" y="155628"/>
                      <a:pt x="414245" y="148829"/>
                    </a:cubicBezTo>
                    <a:cubicBezTo>
                      <a:pt x="417256" y="142030"/>
                      <a:pt x="408826" y="126339"/>
                      <a:pt x="412439" y="118493"/>
                    </a:cubicBezTo>
                    <a:cubicBezTo>
                      <a:pt x="416052" y="110647"/>
                      <a:pt x="426742" y="145909"/>
                      <a:pt x="430502" y="139414"/>
                    </a:cubicBezTo>
                    <a:cubicBezTo>
                      <a:pt x="434262" y="132919"/>
                      <a:pt x="425666" y="87367"/>
                      <a:pt x="431386" y="82660"/>
                    </a:cubicBezTo>
                    <a:cubicBezTo>
                      <a:pt x="437106" y="77953"/>
                      <a:pt x="454432" y="105198"/>
                      <a:pt x="464821" y="111170"/>
                    </a:cubicBezTo>
                    <a:cubicBezTo>
                      <a:pt x="475210" y="117142"/>
                      <a:pt x="478780" y="106738"/>
                      <a:pt x="486498" y="109078"/>
                    </a:cubicBezTo>
                    <a:cubicBezTo>
                      <a:pt x="494216" y="111418"/>
                      <a:pt x="503907" y="122245"/>
                      <a:pt x="511132" y="125209"/>
                    </a:cubicBezTo>
                    <a:cubicBezTo>
                      <a:pt x="518357" y="128173"/>
                      <a:pt x="523719" y="122925"/>
                      <a:pt x="529849" y="126862"/>
                    </a:cubicBezTo>
                    <a:cubicBezTo>
                      <a:pt x="535979" y="130799"/>
                      <a:pt x="544900" y="176898"/>
                      <a:pt x="551523" y="183349"/>
                    </a:cubicBezTo>
                    <a:cubicBezTo>
                      <a:pt x="558146" y="189800"/>
                      <a:pt x="558857" y="159249"/>
                      <a:pt x="569587" y="165567"/>
                    </a:cubicBezTo>
                    <a:cubicBezTo>
                      <a:pt x="580317" y="171885"/>
                      <a:pt x="591820" y="190226"/>
                      <a:pt x="597841" y="188831"/>
                    </a:cubicBezTo>
                    <a:cubicBezTo>
                      <a:pt x="603862" y="187436"/>
                      <a:pt x="602107" y="164837"/>
                      <a:pt x="605713" y="157198"/>
                    </a:cubicBezTo>
                    <a:cubicBezTo>
                      <a:pt x="609320" y="149560"/>
                      <a:pt x="624898" y="164444"/>
                      <a:pt x="628511" y="158691"/>
                    </a:cubicBezTo>
                    <a:cubicBezTo>
                      <a:pt x="632124" y="152938"/>
                      <a:pt x="626974" y="129725"/>
                      <a:pt x="627389" y="122677"/>
                    </a:cubicBezTo>
                    <a:cubicBezTo>
                      <a:pt x="627804" y="115629"/>
                      <a:pt x="638828" y="134881"/>
                      <a:pt x="641838" y="132092"/>
                    </a:cubicBezTo>
                    <a:cubicBezTo>
                      <a:pt x="644848" y="129303"/>
                      <a:pt x="641134" y="103573"/>
                      <a:pt x="641839" y="95479"/>
                    </a:cubicBezTo>
                    <a:cubicBezTo>
                      <a:pt x="642544" y="87386"/>
                      <a:pt x="642152" y="83880"/>
                      <a:pt x="646066" y="83531"/>
                    </a:cubicBezTo>
                    <a:cubicBezTo>
                      <a:pt x="649980" y="83182"/>
                      <a:pt x="656995" y="92093"/>
                      <a:pt x="665322" y="93387"/>
                    </a:cubicBezTo>
                    <a:cubicBezTo>
                      <a:pt x="673649" y="94681"/>
                      <a:pt x="679978" y="82991"/>
                      <a:pt x="688804" y="81880"/>
                    </a:cubicBezTo>
                    <a:cubicBezTo>
                      <a:pt x="697630" y="80769"/>
                      <a:pt x="712557" y="90556"/>
                      <a:pt x="718277" y="86720"/>
                    </a:cubicBezTo>
                    <a:cubicBezTo>
                      <a:pt x="723997" y="82884"/>
                      <a:pt x="737969" y="130109"/>
                      <a:pt x="741185" y="123723"/>
                    </a:cubicBezTo>
                    <a:cubicBezTo>
                      <a:pt x="744401" y="117337"/>
                      <a:pt x="716485" y="4720"/>
                      <a:pt x="719510" y="286"/>
                    </a:cubicBezTo>
                    <a:cubicBezTo>
                      <a:pt x="722535" y="-4148"/>
                      <a:pt x="740368" y="44463"/>
                      <a:pt x="748496" y="51088"/>
                    </a:cubicBezTo>
                    <a:cubicBezTo>
                      <a:pt x="756624" y="57713"/>
                      <a:pt x="758963" y="37173"/>
                      <a:pt x="768281" y="40038"/>
                    </a:cubicBezTo>
                    <a:cubicBezTo>
                      <a:pt x="777600" y="42903"/>
                      <a:pt x="800262" y="98714"/>
                      <a:pt x="808019" y="100709"/>
                    </a:cubicBezTo>
                    <a:cubicBezTo>
                      <a:pt x="815776" y="102704"/>
                      <a:pt x="798565" y="45208"/>
                      <a:pt x="802178" y="37362"/>
                    </a:cubicBezTo>
                    <a:cubicBezTo>
                      <a:pt x="805791" y="29517"/>
                      <a:pt x="825109" y="59641"/>
                      <a:pt x="829695" y="53636"/>
                    </a:cubicBezTo>
                    <a:cubicBezTo>
                      <a:pt x="834281" y="47631"/>
                      <a:pt x="834069" y="31704"/>
                      <a:pt x="838727" y="27484"/>
                    </a:cubicBezTo>
                    <a:cubicBezTo>
                      <a:pt x="843385" y="23264"/>
                      <a:pt x="881727" y="146699"/>
                      <a:pt x="888350" y="145479"/>
                    </a:cubicBezTo>
                    <a:cubicBezTo>
                      <a:pt x="894973" y="144259"/>
                      <a:pt x="881572" y="17354"/>
                      <a:pt x="891109" y="17023"/>
                    </a:cubicBezTo>
                    <a:lnTo>
                      <a:pt x="920287" y="15873"/>
                    </a:lnTo>
                  </a:path>
                </a:pathLst>
              </a:custGeom>
              <a:noFill/>
              <a:ln w="5715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9" name="Freeform 78"/>
              <p:cNvSpPr/>
              <p:nvPr/>
            </p:nvSpPr>
            <p:spPr>
              <a:xfrm flipH="1">
                <a:off x="6931775" y="5089064"/>
                <a:ext cx="1260043" cy="813759"/>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897555 w 922321"/>
                  <a:gd name="connsiteY22" fmla="*/ 37659 h 350311"/>
                  <a:gd name="connsiteX23" fmla="*/ 922321 w 922321"/>
                  <a:gd name="connsiteY23" fmla="*/ 44877 h 350311"/>
                  <a:gd name="connsiteX0" fmla="*/ 0 w 922321"/>
                  <a:gd name="connsiteY0" fmla="*/ 221697 h 350366"/>
                  <a:gd name="connsiteX1" fmla="*/ 35627 w 922321"/>
                  <a:gd name="connsiteY1" fmla="*/ 201870 h 350366"/>
                  <a:gd name="connsiteX2" fmla="*/ 77373 w 922321"/>
                  <a:gd name="connsiteY2" fmla="*/ 259152 h 350366"/>
                  <a:gd name="connsiteX3" fmla="*/ 122964 w 922321"/>
                  <a:gd name="connsiteY3" fmla="*/ 247531 h 350366"/>
                  <a:gd name="connsiteX4" fmla="*/ 147980 w 922321"/>
                  <a:gd name="connsiteY4" fmla="*/ 350331 h 350366"/>
                  <a:gd name="connsiteX5" fmla="*/ 171878 w 922321"/>
                  <a:gd name="connsiteY5" fmla="*/ 323511 h 350366"/>
                  <a:gd name="connsiteX6" fmla="*/ 200102 w 922321"/>
                  <a:gd name="connsiteY6" fmla="*/ 285260 h 350366"/>
                  <a:gd name="connsiteX7" fmla="*/ 227106 w 922321"/>
                  <a:gd name="connsiteY7" fmla="*/ 138603 h 350366"/>
                  <a:gd name="connsiteX8" fmla="*/ 259920 w 922321"/>
                  <a:gd name="connsiteY8" fmla="*/ 233243 h 350366"/>
                  <a:gd name="connsiteX9" fmla="*/ 308838 w 922321"/>
                  <a:gd name="connsiteY9" fmla="*/ 245808 h 350366"/>
                  <a:gd name="connsiteX10" fmla="*/ 336985 w 922321"/>
                  <a:gd name="connsiteY10" fmla="*/ 171293 h 350366"/>
                  <a:gd name="connsiteX11" fmla="*/ 401449 w 922321"/>
                  <a:gd name="connsiteY11" fmla="*/ 169720 h 350366"/>
                  <a:gd name="connsiteX12" fmla="*/ 429283 w 922321"/>
                  <a:gd name="connsiteY12" fmla="*/ 99422 h 350366"/>
                  <a:gd name="connsiteX13" fmla="*/ 464140 w 922321"/>
                  <a:gd name="connsiteY13" fmla="*/ 22432 h 350366"/>
                  <a:gd name="connsiteX14" fmla="*/ 513166 w 922321"/>
                  <a:gd name="connsiteY14" fmla="*/ 154268 h 350366"/>
                  <a:gd name="connsiteX15" fmla="*/ 585852 w 922321"/>
                  <a:gd name="connsiteY15" fmla="*/ 270729 h 350366"/>
                  <a:gd name="connsiteX16" fmla="*/ 619694 w 922321"/>
                  <a:gd name="connsiteY16" fmla="*/ 179122 h 350366"/>
                  <a:gd name="connsiteX17" fmla="*/ 662336 w 922321"/>
                  <a:gd name="connsiteY17" fmla="*/ 115642 h 350366"/>
                  <a:gd name="connsiteX18" fmla="*/ 710142 w 922321"/>
                  <a:gd name="connsiteY18" fmla="*/ 56270 h 350366"/>
                  <a:gd name="connsiteX19" fmla="*/ 734260 w 922321"/>
                  <a:gd name="connsiteY19" fmla="*/ 543 h 350366"/>
                  <a:gd name="connsiteX20" fmla="*/ 815719 w 922321"/>
                  <a:gd name="connsiteY20" fmla="*/ 68073 h 350366"/>
                  <a:gd name="connsiteX21" fmla="*/ 837733 w 922321"/>
                  <a:gd name="connsiteY21" fmla="*/ 48872 h 350366"/>
                  <a:gd name="connsiteX22" fmla="*/ 858994 w 922321"/>
                  <a:gd name="connsiteY22" fmla="*/ 33183 h 350366"/>
                  <a:gd name="connsiteX23" fmla="*/ 897555 w 922321"/>
                  <a:gd name="connsiteY23" fmla="*/ 37714 h 350366"/>
                  <a:gd name="connsiteX24" fmla="*/ 922321 w 922321"/>
                  <a:gd name="connsiteY24" fmla="*/ 44932 h 350366"/>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710142 w 922321"/>
                  <a:gd name="connsiteY18" fmla="*/ 56001 h 350097"/>
                  <a:gd name="connsiteX19" fmla="*/ 734260 w 922321"/>
                  <a:gd name="connsiteY19" fmla="*/ 274 h 350097"/>
                  <a:gd name="connsiteX20" fmla="*/ 780212 w 922321"/>
                  <a:gd name="connsiteY20" fmla="*/ 36050 h 350097"/>
                  <a:gd name="connsiteX21" fmla="*/ 815719 w 922321"/>
                  <a:gd name="connsiteY21" fmla="*/ 67804 h 350097"/>
                  <a:gd name="connsiteX22" fmla="*/ 837733 w 922321"/>
                  <a:gd name="connsiteY22" fmla="*/ 48603 h 350097"/>
                  <a:gd name="connsiteX23" fmla="*/ 858994 w 922321"/>
                  <a:gd name="connsiteY23" fmla="*/ 32914 h 350097"/>
                  <a:gd name="connsiteX24" fmla="*/ 897555 w 922321"/>
                  <a:gd name="connsiteY24" fmla="*/ 37445 h 350097"/>
                  <a:gd name="connsiteX25" fmla="*/ 922321 w 922321"/>
                  <a:gd name="connsiteY25"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710142 w 922321"/>
                  <a:gd name="connsiteY18" fmla="*/ 56001 h 350097"/>
                  <a:gd name="connsiteX19" fmla="*/ 720390 w 922321"/>
                  <a:gd name="connsiteY19" fmla="*/ 29076 h 350097"/>
                  <a:gd name="connsiteX20" fmla="*/ 734260 w 922321"/>
                  <a:gd name="connsiteY20" fmla="*/ 274 h 350097"/>
                  <a:gd name="connsiteX21" fmla="*/ 780212 w 922321"/>
                  <a:gd name="connsiteY21" fmla="*/ 36050 h 350097"/>
                  <a:gd name="connsiteX22" fmla="*/ 815719 w 922321"/>
                  <a:gd name="connsiteY22" fmla="*/ 67804 h 350097"/>
                  <a:gd name="connsiteX23" fmla="*/ 837733 w 922321"/>
                  <a:gd name="connsiteY23" fmla="*/ 48603 h 350097"/>
                  <a:gd name="connsiteX24" fmla="*/ 858994 w 922321"/>
                  <a:gd name="connsiteY24" fmla="*/ 32914 h 350097"/>
                  <a:gd name="connsiteX25" fmla="*/ 897555 w 922321"/>
                  <a:gd name="connsiteY25" fmla="*/ 37445 h 350097"/>
                  <a:gd name="connsiteX26" fmla="*/ 922321 w 922321"/>
                  <a:gd name="connsiteY26"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62336 w 922321"/>
                  <a:gd name="connsiteY17" fmla="*/ 115373 h 350097"/>
                  <a:gd name="connsiteX18" fmla="*/ 697382 w 922321"/>
                  <a:gd name="connsiteY18" fmla="*/ 82078 h 350097"/>
                  <a:gd name="connsiteX19" fmla="*/ 710142 w 922321"/>
                  <a:gd name="connsiteY19" fmla="*/ 56001 h 350097"/>
                  <a:gd name="connsiteX20" fmla="*/ 720390 w 922321"/>
                  <a:gd name="connsiteY20" fmla="*/ 29076 h 350097"/>
                  <a:gd name="connsiteX21" fmla="*/ 734260 w 922321"/>
                  <a:gd name="connsiteY21" fmla="*/ 274 h 350097"/>
                  <a:gd name="connsiteX22" fmla="*/ 780212 w 922321"/>
                  <a:gd name="connsiteY22" fmla="*/ 36050 h 350097"/>
                  <a:gd name="connsiteX23" fmla="*/ 815719 w 922321"/>
                  <a:gd name="connsiteY23" fmla="*/ 67804 h 350097"/>
                  <a:gd name="connsiteX24" fmla="*/ 837733 w 922321"/>
                  <a:gd name="connsiteY24" fmla="*/ 48603 h 350097"/>
                  <a:gd name="connsiteX25" fmla="*/ 858994 w 922321"/>
                  <a:gd name="connsiteY25" fmla="*/ 32914 h 350097"/>
                  <a:gd name="connsiteX26" fmla="*/ 897555 w 922321"/>
                  <a:gd name="connsiteY26" fmla="*/ 37445 h 350097"/>
                  <a:gd name="connsiteX27" fmla="*/ 922321 w 922321"/>
                  <a:gd name="connsiteY27"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9694 w 922321"/>
                  <a:gd name="connsiteY16" fmla="*/ 178853 h 350097"/>
                  <a:gd name="connsiteX17" fmla="*/ 639861 w 922321"/>
                  <a:gd name="connsiteY17" fmla="*/ 139263 h 350097"/>
                  <a:gd name="connsiteX18" fmla="*/ 662336 w 922321"/>
                  <a:gd name="connsiteY18" fmla="*/ 115373 h 350097"/>
                  <a:gd name="connsiteX19" fmla="*/ 697382 w 922321"/>
                  <a:gd name="connsiteY19" fmla="*/ 82078 h 350097"/>
                  <a:gd name="connsiteX20" fmla="*/ 710142 w 922321"/>
                  <a:gd name="connsiteY20" fmla="*/ 56001 h 350097"/>
                  <a:gd name="connsiteX21" fmla="*/ 720390 w 922321"/>
                  <a:gd name="connsiteY21" fmla="*/ 29076 h 350097"/>
                  <a:gd name="connsiteX22" fmla="*/ 734260 w 922321"/>
                  <a:gd name="connsiteY22" fmla="*/ 274 h 350097"/>
                  <a:gd name="connsiteX23" fmla="*/ 780212 w 922321"/>
                  <a:gd name="connsiteY23" fmla="*/ 36050 h 350097"/>
                  <a:gd name="connsiteX24" fmla="*/ 815719 w 922321"/>
                  <a:gd name="connsiteY24" fmla="*/ 67804 h 350097"/>
                  <a:gd name="connsiteX25" fmla="*/ 837733 w 922321"/>
                  <a:gd name="connsiteY25" fmla="*/ 48603 h 350097"/>
                  <a:gd name="connsiteX26" fmla="*/ 858994 w 922321"/>
                  <a:gd name="connsiteY26" fmla="*/ 32914 h 350097"/>
                  <a:gd name="connsiteX27" fmla="*/ 897555 w 922321"/>
                  <a:gd name="connsiteY27" fmla="*/ 37445 h 350097"/>
                  <a:gd name="connsiteX28" fmla="*/ 922321 w 922321"/>
                  <a:gd name="connsiteY28"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16853 w 922321"/>
                  <a:gd name="connsiteY16" fmla="*/ 202028 h 350097"/>
                  <a:gd name="connsiteX17" fmla="*/ 619694 w 922321"/>
                  <a:gd name="connsiteY17" fmla="*/ 178853 h 350097"/>
                  <a:gd name="connsiteX18" fmla="*/ 639861 w 922321"/>
                  <a:gd name="connsiteY18" fmla="*/ 139263 h 350097"/>
                  <a:gd name="connsiteX19" fmla="*/ 662336 w 922321"/>
                  <a:gd name="connsiteY19" fmla="*/ 115373 h 350097"/>
                  <a:gd name="connsiteX20" fmla="*/ 697382 w 922321"/>
                  <a:gd name="connsiteY20" fmla="*/ 82078 h 350097"/>
                  <a:gd name="connsiteX21" fmla="*/ 710142 w 922321"/>
                  <a:gd name="connsiteY21" fmla="*/ 56001 h 350097"/>
                  <a:gd name="connsiteX22" fmla="*/ 720390 w 922321"/>
                  <a:gd name="connsiteY22" fmla="*/ 29076 h 350097"/>
                  <a:gd name="connsiteX23" fmla="*/ 734260 w 922321"/>
                  <a:gd name="connsiteY23" fmla="*/ 274 h 350097"/>
                  <a:gd name="connsiteX24" fmla="*/ 780212 w 922321"/>
                  <a:gd name="connsiteY24" fmla="*/ 36050 h 350097"/>
                  <a:gd name="connsiteX25" fmla="*/ 815719 w 922321"/>
                  <a:gd name="connsiteY25" fmla="*/ 67804 h 350097"/>
                  <a:gd name="connsiteX26" fmla="*/ 837733 w 922321"/>
                  <a:gd name="connsiteY26" fmla="*/ 48603 h 350097"/>
                  <a:gd name="connsiteX27" fmla="*/ 858994 w 922321"/>
                  <a:gd name="connsiteY27" fmla="*/ 32914 h 350097"/>
                  <a:gd name="connsiteX28" fmla="*/ 897555 w 922321"/>
                  <a:gd name="connsiteY28" fmla="*/ 37445 h 350097"/>
                  <a:gd name="connsiteX29" fmla="*/ 922321 w 922321"/>
                  <a:gd name="connsiteY29"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85852 w 922321"/>
                  <a:gd name="connsiteY15" fmla="*/ 270460 h 350097"/>
                  <a:gd name="connsiteX16" fmla="*/ 609950 w 922321"/>
                  <a:gd name="connsiteY16" fmla="*/ 243871 h 350097"/>
                  <a:gd name="connsiteX17" fmla="*/ 616853 w 922321"/>
                  <a:gd name="connsiteY17" fmla="*/ 202028 h 350097"/>
                  <a:gd name="connsiteX18" fmla="*/ 619694 w 922321"/>
                  <a:gd name="connsiteY18" fmla="*/ 178853 h 350097"/>
                  <a:gd name="connsiteX19" fmla="*/ 639861 w 922321"/>
                  <a:gd name="connsiteY19" fmla="*/ 139263 h 350097"/>
                  <a:gd name="connsiteX20" fmla="*/ 662336 w 922321"/>
                  <a:gd name="connsiteY20" fmla="*/ 115373 h 350097"/>
                  <a:gd name="connsiteX21" fmla="*/ 697382 w 922321"/>
                  <a:gd name="connsiteY21" fmla="*/ 82078 h 350097"/>
                  <a:gd name="connsiteX22" fmla="*/ 710142 w 922321"/>
                  <a:gd name="connsiteY22" fmla="*/ 56001 h 350097"/>
                  <a:gd name="connsiteX23" fmla="*/ 720390 w 922321"/>
                  <a:gd name="connsiteY23" fmla="*/ 29076 h 350097"/>
                  <a:gd name="connsiteX24" fmla="*/ 734260 w 922321"/>
                  <a:gd name="connsiteY24" fmla="*/ 274 h 350097"/>
                  <a:gd name="connsiteX25" fmla="*/ 780212 w 922321"/>
                  <a:gd name="connsiteY25" fmla="*/ 36050 h 350097"/>
                  <a:gd name="connsiteX26" fmla="*/ 815719 w 922321"/>
                  <a:gd name="connsiteY26" fmla="*/ 67804 h 350097"/>
                  <a:gd name="connsiteX27" fmla="*/ 837733 w 922321"/>
                  <a:gd name="connsiteY27" fmla="*/ 48603 h 350097"/>
                  <a:gd name="connsiteX28" fmla="*/ 858994 w 922321"/>
                  <a:gd name="connsiteY28" fmla="*/ 32914 h 350097"/>
                  <a:gd name="connsiteX29" fmla="*/ 897555 w 922321"/>
                  <a:gd name="connsiteY29" fmla="*/ 37445 h 350097"/>
                  <a:gd name="connsiteX30" fmla="*/ 922321 w 922321"/>
                  <a:gd name="connsiteY30"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66235 w 922321"/>
                  <a:gd name="connsiteY15" fmla="*/ 238292 h 350097"/>
                  <a:gd name="connsiteX16" fmla="*/ 585852 w 922321"/>
                  <a:gd name="connsiteY16" fmla="*/ 270460 h 350097"/>
                  <a:gd name="connsiteX17" fmla="*/ 609950 w 922321"/>
                  <a:gd name="connsiteY17" fmla="*/ 243871 h 350097"/>
                  <a:gd name="connsiteX18" fmla="*/ 616853 w 922321"/>
                  <a:gd name="connsiteY18" fmla="*/ 202028 h 350097"/>
                  <a:gd name="connsiteX19" fmla="*/ 619694 w 922321"/>
                  <a:gd name="connsiteY19" fmla="*/ 178853 h 350097"/>
                  <a:gd name="connsiteX20" fmla="*/ 639861 w 922321"/>
                  <a:gd name="connsiteY20" fmla="*/ 139263 h 350097"/>
                  <a:gd name="connsiteX21" fmla="*/ 662336 w 922321"/>
                  <a:gd name="connsiteY21" fmla="*/ 115373 h 350097"/>
                  <a:gd name="connsiteX22" fmla="*/ 697382 w 922321"/>
                  <a:gd name="connsiteY22" fmla="*/ 82078 h 350097"/>
                  <a:gd name="connsiteX23" fmla="*/ 710142 w 922321"/>
                  <a:gd name="connsiteY23" fmla="*/ 56001 h 350097"/>
                  <a:gd name="connsiteX24" fmla="*/ 720390 w 922321"/>
                  <a:gd name="connsiteY24" fmla="*/ 29076 h 350097"/>
                  <a:gd name="connsiteX25" fmla="*/ 734260 w 922321"/>
                  <a:gd name="connsiteY25" fmla="*/ 274 h 350097"/>
                  <a:gd name="connsiteX26" fmla="*/ 780212 w 922321"/>
                  <a:gd name="connsiteY26" fmla="*/ 36050 h 350097"/>
                  <a:gd name="connsiteX27" fmla="*/ 815719 w 922321"/>
                  <a:gd name="connsiteY27" fmla="*/ 67804 h 350097"/>
                  <a:gd name="connsiteX28" fmla="*/ 837733 w 922321"/>
                  <a:gd name="connsiteY28" fmla="*/ 48603 h 350097"/>
                  <a:gd name="connsiteX29" fmla="*/ 858994 w 922321"/>
                  <a:gd name="connsiteY29" fmla="*/ 32914 h 350097"/>
                  <a:gd name="connsiteX30" fmla="*/ 897555 w 922321"/>
                  <a:gd name="connsiteY30" fmla="*/ 37445 h 350097"/>
                  <a:gd name="connsiteX31" fmla="*/ 922321 w 922321"/>
                  <a:gd name="connsiteY31"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13166 w 922321"/>
                  <a:gd name="connsiteY14" fmla="*/ 153999 h 350097"/>
                  <a:gd name="connsiteX15" fmla="*/ 545527 w 922321"/>
                  <a:gd name="connsiteY15" fmla="*/ 199238 h 350097"/>
                  <a:gd name="connsiteX16" fmla="*/ 566235 w 922321"/>
                  <a:gd name="connsiteY16" fmla="*/ 238292 h 350097"/>
                  <a:gd name="connsiteX17" fmla="*/ 585852 w 922321"/>
                  <a:gd name="connsiteY17" fmla="*/ 270460 h 350097"/>
                  <a:gd name="connsiteX18" fmla="*/ 609950 w 922321"/>
                  <a:gd name="connsiteY18" fmla="*/ 243871 h 350097"/>
                  <a:gd name="connsiteX19" fmla="*/ 616853 w 922321"/>
                  <a:gd name="connsiteY19" fmla="*/ 202028 h 350097"/>
                  <a:gd name="connsiteX20" fmla="*/ 619694 w 922321"/>
                  <a:gd name="connsiteY20" fmla="*/ 178853 h 350097"/>
                  <a:gd name="connsiteX21" fmla="*/ 639861 w 922321"/>
                  <a:gd name="connsiteY21" fmla="*/ 139263 h 350097"/>
                  <a:gd name="connsiteX22" fmla="*/ 662336 w 922321"/>
                  <a:gd name="connsiteY22" fmla="*/ 115373 h 350097"/>
                  <a:gd name="connsiteX23" fmla="*/ 697382 w 922321"/>
                  <a:gd name="connsiteY23" fmla="*/ 82078 h 350097"/>
                  <a:gd name="connsiteX24" fmla="*/ 710142 w 922321"/>
                  <a:gd name="connsiteY24" fmla="*/ 56001 h 350097"/>
                  <a:gd name="connsiteX25" fmla="*/ 720390 w 922321"/>
                  <a:gd name="connsiteY25" fmla="*/ 29076 h 350097"/>
                  <a:gd name="connsiteX26" fmla="*/ 734260 w 922321"/>
                  <a:gd name="connsiteY26" fmla="*/ 274 h 350097"/>
                  <a:gd name="connsiteX27" fmla="*/ 780212 w 922321"/>
                  <a:gd name="connsiteY27" fmla="*/ 36050 h 350097"/>
                  <a:gd name="connsiteX28" fmla="*/ 815719 w 922321"/>
                  <a:gd name="connsiteY28" fmla="*/ 67804 h 350097"/>
                  <a:gd name="connsiteX29" fmla="*/ 837733 w 922321"/>
                  <a:gd name="connsiteY29" fmla="*/ 48603 h 350097"/>
                  <a:gd name="connsiteX30" fmla="*/ 858994 w 922321"/>
                  <a:gd name="connsiteY30" fmla="*/ 32914 h 350097"/>
                  <a:gd name="connsiteX31" fmla="*/ 897555 w 922321"/>
                  <a:gd name="connsiteY31" fmla="*/ 37445 h 350097"/>
                  <a:gd name="connsiteX32" fmla="*/ 922321 w 922321"/>
                  <a:gd name="connsiteY32"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506413 w 922321"/>
                  <a:gd name="connsiteY14" fmla="*/ 115552 h 350097"/>
                  <a:gd name="connsiteX15" fmla="*/ 513166 w 922321"/>
                  <a:gd name="connsiteY15" fmla="*/ 153999 h 350097"/>
                  <a:gd name="connsiteX16" fmla="*/ 545527 w 922321"/>
                  <a:gd name="connsiteY16" fmla="*/ 199238 h 350097"/>
                  <a:gd name="connsiteX17" fmla="*/ 566235 w 922321"/>
                  <a:gd name="connsiteY17" fmla="*/ 238292 h 350097"/>
                  <a:gd name="connsiteX18" fmla="*/ 585852 w 922321"/>
                  <a:gd name="connsiteY18" fmla="*/ 270460 h 350097"/>
                  <a:gd name="connsiteX19" fmla="*/ 609950 w 922321"/>
                  <a:gd name="connsiteY19" fmla="*/ 243871 h 350097"/>
                  <a:gd name="connsiteX20" fmla="*/ 616853 w 922321"/>
                  <a:gd name="connsiteY20" fmla="*/ 202028 h 350097"/>
                  <a:gd name="connsiteX21" fmla="*/ 619694 w 922321"/>
                  <a:gd name="connsiteY21" fmla="*/ 178853 h 350097"/>
                  <a:gd name="connsiteX22" fmla="*/ 639861 w 922321"/>
                  <a:gd name="connsiteY22" fmla="*/ 139263 h 350097"/>
                  <a:gd name="connsiteX23" fmla="*/ 662336 w 922321"/>
                  <a:gd name="connsiteY23" fmla="*/ 115373 h 350097"/>
                  <a:gd name="connsiteX24" fmla="*/ 697382 w 922321"/>
                  <a:gd name="connsiteY24" fmla="*/ 82078 h 350097"/>
                  <a:gd name="connsiteX25" fmla="*/ 710142 w 922321"/>
                  <a:gd name="connsiteY25" fmla="*/ 56001 h 350097"/>
                  <a:gd name="connsiteX26" fmla="*/ 720390 w 922321"/>
                  <a:gd name="connsiteY26" fmla="*/ 29076 h 350097"/>
                  <a:gd name="connsiteX27" fmla="*/ 734260 w 922321"/>
                  <a:gd name="connsiteY27" fmla="*/ 274 h 350097"/>
                  <a:gd name="connsiteX28" fmla="*/ 780212 w 922321"/>
                  <a:gd name="connsiteY28" fmla="*/ 36050 h 350097"/>
                  <a:gd name="connsiteX29" fmla="*/ 815719 w 922321"/>
                  <a:gd name="connsiteY29" fmla="*/ 67804 h 350097"/>
                  <a:gd name="connsiteX30" fmla="*/ 837733 w 922321"/>
                  <a:gd name="connsiteY30" fmla="*/ 48603 h 350097"/>
                  <a:gd name="connsiteX31" fmla="*/ 858994 w 922321"/>
                  <a:gd name="connsiteY31" fmla="*/ 32914 h 350097"/>
                  <a:gd name="connsiteX32" fmla="*/ 897555 w 922321"/>
                  <a:gd name="connsiteY32" fmla="*/ 37445 h 350097"/>
                  <a:gd name="connsiteX33" fmla="*/ 922321 w 922321"/>
                  <a:gd name="connsiteY33"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494909 w 922321"/>
                  <a:gd name="connsiteY14" fmla="*/ 77893 h 350097"/>
                  <a:gd name="connsiteX15" fmla="*/ 506413 w 922321"/>
                  <a:gd name="connsiteY15" fmla="*/ 115552 h 350097"/>
                  <a:gd name="connsiteX16" fmla="*/ 513166 w 922321"/>
                  <a:gd name="connsiteY16" fmla="*/ 153999 h 350097"/>
                  <a:gd name="connsiteX17" fmla="*/ 545527 w 922321"/>
                  <a:gd name="connsiteY17" fmla="*/ 199238 h 350097"/>
                  <a:gd name="connsiteX18" fmla="*/ 566235 w 922321"/>
                  <a:gd name="connsiteY18" fmla="*/ 238292 h 350097"/>
                  <a:gd name="connsiteX19" fmla="*/ 585852 w 922321"/>
                  <a:gd name="connsiteY19" fmla="*/ 270460 h 350097"/>
                  <a:gd name="connsiteX20" fmla="*/ 609950 w 922321"/>
                  <a:gd name="connsiteY20" fmla="*/ 243871 h 350097"/>
                  <a:gd name="connsiteX21" fmla="*/ 616853 w 922321"/>
                  <a:gd name="connsiteY21" fmla="*/ 202028 h 350097"/>
                  <a:gd name="connsiteX22" fmla="*/ 619694 w 922321"/>
                  <a:gd name="connsiteY22" fmla="*/ 178853 h 350097"/>
                  <a:gd name="connsiteX23" fmla="*/ 639861 w 922321"/>
                  <a:gd name="connsiteY23" fmla="*/ 139263 h 350097"/>
                  <a:gd name="connsiteX24" fmla="*/ 662336 w 922321"/>
                  <a:gd name="connsiteY24" fmla="*/ 115373 h 350097"/>
                  <a:gd name="connsiteX25" fmla="*/ 697382 w 922321"/>
                  <a:gd name="connsiteY25" fmla="*/ 82078 h 350097"/>
                  <a:gd name="connsiteX26" fmla="*/ 710142 w 922321"/>
                  <a:gd name="connsiteY26" fmla="*/ 56001 h 350097"/>
                  <a:gd name="connsiteX27" fmla="*/ 720390 w 922321"/>
                  <a:gd name="connsiteY27" fmla="*/ 29076 h 350097"/>
                  <a:gd name="connsiteX28" fmla="*/ 734260 w 922321"/>
                  <a:gd name="connsiteY28" fmla="*/ 274 h 350097"/>
                  <a:gd name="connsiteX29" fmla="*/ 780212 w 922321"/>
                  <a:gd name="connsiteY29" fmla="*/ 36050 h 350097"/>
                  <a:gd name="connsiteX30" fmla="*/ 815719 w 922321"/>
                  <a:gd name="connsiteY30" fmla="*/ 67804 h 350097"/>
                  <a:gd name="connsiteX31" fmla="*/ 837733 w 922321"/>
                  <a:gd name="connsiteY31" fmla="*/ 48603 h 350097"/>
                  <a:gd name="connsiteX32" fmla="*/ 858994 w 922321"/>
                  <a:gd name="connsiteY32" fmla="*/ 32914 h 350097"/>
                  <a:gd name="connsiteX33" fmla="*/ 897555 w 922321"/>
                  <a:gd name="connsiteY33" fmla="*/ 37445 h 350097"/>
                  <a:gd name="connsiteX34" fmla="*/ 922321 w 922321"/>
                  <a:gd name="connsiteY34"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64140 w 922321"/>
                  <a:gd name="connsiteY13" fmla="*/ 22163 h 350097"/>
                  <a:gd name="connsiteX14" fmla="*/ 478803 w 922321"/>
                  <a:gd name="connsiteY14" fmla="*/ 41629 h 350097"/>
                  <a:gd name="connsiteX15" fmla="*/ 494909 w 922321"/>
                  <a:gd name="connsiteY15" fmla="*/ 77893 h 350097"/>
                  <a:gd name="connsiteX16" fmla="*/ 506413 w 922321"/>
                  <a:gd name="connsiteY16" fmla="*/ 115552 h 350097"/>
                  <a:gd name="connsiteX17" fmla="*/ 513166 w 922321"/>
                  <a:gd name="connsiteY17" fmla="*/ 153999 h 350097"/>
                  <a:gd name="connsiteX18" fmla="*/ 545527 w 922321"/>
                  <a:gd name="connsiteY18" fmla="*/ 199238 h 350097"/>
                  <a:gd name="connsiteX19" fmla="*/ 566235 w 922321"/>
                  <a:gd name="connsiteY19" fmla="*/ 238292 h 350097"/>
                  <a:gd name="connsiteX20" fmla="*/ 585852 w 922321"/>
                  <a:gd name="connsiteY20" fmla="*/ 270460 h 350097"/>
                  <a:gd name="connsiteX21" fmla="*/ 609950 w 922321"/>
                  <a:gd name="connsiteY21" fmla="*/ 243871 h 350097"/>
                  <a:gd name="connsiteX22" fmla="*/ 616853 w 922321"/>
                  <a:gd name="connsiteY22" fmla="*/ 202028 h 350097"/>
                  <a:gd name="connsiteX23" fmla="*/ 619694 w 922321"/>
                  <a:gd name="connsiteY23" fmla="*/ 178853 h 350097"/>
                  <a:gd name="connsiteX24" fmla="*/ 639861 w 922321"/>
                  <a:gd name="connsiteY24" fmla="*/ 139263 h 350097"/>
                  <a:gd name="connsiteX25" fmla="*/ 662336 w 922321"/>
                  <a:gd name="connsiteY25" fmla="*/ 115373 h 350097"/>
                  <a:gd name="connsiteX26" fmla="*/ 697382 w 922321"/>
                  <a:gd name="connsiteY26" fmla="*/ 82078 h 350097"/>
                  <a:gd name="connsiteX27" fmla="*/ 710142 w 922321"/>
                  <a:gd name="connsiteY27" fmla="*/ 56001 h 350097"/>
                  <a:gd name="connsiteX28" fmla="*/ 720390 w 922321"/>
                  <a:gd name="connsiteY28" fmla="*/ 29076 h 350097"/>
                  <a:gd name="connsiteX29" fmla="*/ 734260 w 922321"/>
                  <a:gd name="connsiteY29" fmla="*/ 274 h 350097"/>
                  <a:gd name="connsiteX30" fmla="*/ 780212 w 922321"/>
                  <a:gd name="connsiteY30" fmla="*/ 36050 h 350097"/>
                  <a:gd name="connsiteX31" fmla="*/ 815719 w 922321"/>
                  <a:gd name="connsiteY31" fmla="*/ 67804 h 350097"/>
                  <a:gd name="connsiteX32" fmla="*/ 837733 w 922321"/>
                  <a:gd name="connsiteY32" fmla="*/ 48603 h 350097"/>
                  <a:gd name="connsiteX33" fmla="*/ 858994 w 922321"/>
                  <a:gd name="connsiteY33" fmla="*/ 32914 h 350097"/>
                  <a:gd name="connsiteX34" fmla="*/ 897555 w 922321"/>
                  <a:gd name="connsiteY34" fmla="*/ 37445 h 350097"/>
                  <a:gd name="connsiteX35" fmla="*/ 922321 w 922321"/>
                  <a:gd name="connsiteY35"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9283 w 922321"/>
                  <a:gd name="connsiteY12" fmla="*/ 99153 h 350097"/>
                  <a:gd name="connsiteX13" fmla="*/ 451193 w 922321"/>
                  <a:gd name="connsiteY13" fmla="*/ 63946 h 350097"/>
                  <a:gd name="connsiteX14" fmla="*/ 464140 w 922321"/>
                  <a:gd name="connsiteY14" fmla="*/ 22163 h 350097"/>
                  <a:gd name="connsiteX15" fmla="*/ 478803 w 922321"/>
                  <a:gd name="connsiteY15" fmla="*/ 41629 h 350097"/>
                  <a:gd name="connsiteX16" fmla="*/ 494909 w 922321"/>
                  <a:gd name="connsiteY16" fmla="*/ 77893 h 350097"/>
                  <a:gd name="connsiteX17" fmla="*/ 506413 w 922321"/>
                  <a:gd name="connsiteY17" fmla="*/ 115552 h 350097"/>
                  <a:gd name="connsiteX18" fmla="*/ 513166 w 922321"/>
                  <a:gd name="connsiteY18" fmla="*/ 153999 h 350097"/>
                  <a:gd name="connsiteX19" fmla="*/ 545527 w 922321"/>
                  <a:gd name="connsiteY19" fmla="*/ 199238 h 350097"/>
                  <a:gd name="connsiteX20" fmla="*/ 566235 w 922321"/>
                  <a:gd name="connsiteY20" fmla="*/ 238292 h 350097"/>
                  <a:gd name="connsiteX21" fmla="*/ 585852 w 922321"/>
                  <a:gd name="connsiteY21" fmla="*/ 270460 h 350097"/>
                  <a:gd name="connsiteX22" fmla="*/ 609950 w 922321"/>
                  <a:gd name="connsiteY22" fmla="*/ 243871 h 350097"/>
                  <a:gd name="connsiteX23" fmla="*/ 616853 w 922321"/>
                  <a:gd name="connsiteY23" fmla="*/ 202028 h 350097"/>
                  <a:gd name="connsiteX24" fmla="*/ 619694 w 922321"/>
                  <a:gd name="connsiteY24" fmla="*/ 178853 h 350097"/>
                  <a:gd name="connsiteX25" fmla="*/ 639861 w 922321"/>
                  <a:gd name="connsiteY25" fmla="*/ 139263 h 350097"/>
                  <a:gd name="connsiteX26" fmla="*/ 662336 w 922321"/>
                  <a:gd name="connsiteY26" fmla="*/ 115373 h 350097"/>
                  <a:gd name="connsiteX27" fmla="*/ 697382 w 922321"/>
                  <a:gd name="connsiteY27" fmla="*/ 82078 h 350097"/>
                  <a:gd name="connsiteX28" fmla="*/ 710142 w 922321"/>
                  <a:gd name="connsiteY28" fmla="*/ 56001 h 350097"/>
                  <a:gd name="connsiteX29" fmla="*/ 720390 w 922321"/>
                  <a:gd name="connsiteY29" fmla="*/ 29076 h 350097"/>
                  <a:gd name="connsiteX30" fmla="*/ 734260 w 922321"/>
                  <a:gd name="connsiteY30" fmla="*/ 274 h 350097"/>
                  <a:gd name="connsiteX31" fmla="*/ 780212 w 922321"/>
                  <a:gd name="connsiteY31" fmla="*/ 36050 h 350097"/>
                  <a:gd name="connsiteX32" fmla="*/ 815719 w 922321"/>
                  <a:gd name="connsiteY32" fmla="*/ 67804 h 350097"/>
                  <a:gd name="connsiteX33" fmla="*/ 837733 w 922321"/>
                  <a:gd name="connsiteY33" fmla="*/ 48603 h 350097"/>
                  <a:gd name="connsiteX34" fmla="*/ 858994 w 922321"/>
                  <a:gd name="connsiteY34" fmla="*/ 32914 h 350097"/>
                  <a:gd name="connsiteX35" fmla="*/ 897555 w 922321"/>
                  <a:gd name="connsiteY35" fmla="*/ 37445 h 350097"/>
                  <a:gd name="connsiteX36" fmla="*/ 922321 w 922321"/>
                  <a:gd name="connsiteY36"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401449 w 922321"/>
                  <a:gd name="connsiteY11" fmla="*/ 169451 h 350097"/>
                  <a:gd name="connsiteX12" fmla="*/ 421282 w 922321"/>
                  <a:gd name="connsiteY12" fmla="*/ 133684 h 350097"/>
                  <a:gd name="connsiteX13" fmla="*/ 429283 w 922321"/>
                  <a:gd name="connsiteY13" fmla="*/ 99153 h 350097"/>
                  <a:gd name="connsiteX14" fmla="*/ 451193 w 922321"/>
                  <a:gd name="connsiteY14" fmla="*/ 63946 h 350097"/>
                  <a:gd name="connsiteX15" fmla="*/ 464140 w 922321"/>
                  <a:gd name="connsiteY15" fmla="*/ 22163 h 350097"/>
                  <a:gd name="connsiteX16" fmla="*/ 478803 w 922321"/>
                  <a:gd name="connsiteY16" fmla="*/ 41629 h 350097"/>
                  <a:gd name="connsiteX17" fmla="*/ 494909 w 922321"/>
                  <a:gd name="connsiteY17" fmla="*/ 77893 h 350097"/>
                  <a:gd name="connsiteX18" fmla="*/ 506413 w 922321"/>
                  <a:gd name="connsiteY18" fmla="*/ 115552 h 350097"/>
                  <a:gd name="connsiteX19" fmla="*/ 513166 w 922321"/>
                  <a:gd name="connsiteY19" fmla="*/ 153999 h 350097"/>
                  <a:gd name="connsiteX20" fmla="*/ 545527 w 922321"/>
                  <a:gd name="connsiteY20" fmla="*/ 199238 h 350097"/>
                  <a:gd name="connsiteX21" fmla="*/ 566235 w 922321"/>
                  <a:gd name="connsiteY21" fmla="*/ 238292 h 350097"/>
                  <a:gd name="connsiteX22" fmla="*/ 585852 w 922321"/>
                  <a:gd name="connsiteY22" fmla="*/ 270460 h 350097"/>
                  <a:gd name="connsiteX23" fmla="*/ 609950 w 922321"/>
                  <a:gd name="connsiteY23" fmla="*/ 243871 h 350097"/>
                  <a:gd name="connsiteX24" fmla="*/ 616853 w 922321"/>
                  <a:gd name="connsiteY24" fmla="*/ 202028 h 350097"/>
                  <a:gd name="connsiteX25" fmla="*/ 619694 w 922321"/>
                  <a:gd name="connsiteY25" fmla="*/ 178853 h 350097"/>
                  <a:gd name="connsiteX26" fmla="*/ 639861 w 922321"/>
                  <a:gd name="connsiteY26" fmla="*/ 139263 h 350097"/>
                  <a:gd name="connsiteX27" fmla="*/ 662336 w 922321"/>
                  <a:gd name="connsiteY27" fmla="*/ 115373 h 350097"/>
                  <a:gd name="connsiteX28" fmla="*/ 697382 w 922321"/>
                  <a:gd name="connsiteY28" fmla="*/ 82078 h 350097"/>
                  <a:gd name="connsiteX29" fmla="*/ 710142 w 922321"/>
                  <a:gd name="connsiteY29" fmla="*/ 56001 h 350097"/>
                  <a:gd name="connsiteX30" fmla="*/ 720390 w 922321"/>
                  <a:gd name="connsiteY30" fmla="*/ 29076 h 350097"/>
                  <a:gd name="connsiteX31" fmla="*/ 734260 w 922321"/>
                  <a:gd name="connsiteY31" fmla="*/ 274 h 350097"/>
                  <a:gd name="connsiteX32" fmla="*/ 780212 w 922321"/>
                  <a:gd name="connsiteY32" fmla="*/ 36050 h 350097"/>
                  <a:gd name="connsiteX33" fmla="*/ 815719 w 922321"/>
                  <a:gd name="connsiteY33" fmla="*/ 67804 h 350097"/>
                  <a:gd name="connsiteX34" fmla="*/ 837733 w 922321"/>
                  <a:gd name="connsiteY34" fmla="*/ 48603 h 350097"/>
                  <a:gd name="connsiteX35" fmla="*/ 858994 w 922321"/>
                  <a:gd name="connsiteY35" fmla="*/ 32914 h 350097"/>
                  <a:gd name="connsiteX36" fmla="*/ 897555 w 922321"/>
                  <a:gd name="connsiteY36" fmla="*/ 37445 h 350097"/>
                  <a:gd name="connsiteX37" fmla="*/ 922321 w 922321"/>
                  <a:gd name="connsiteY37"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36985 w 922321"/>
                  <a:gd name="connsiteY10" fmla="*/ 171024 h 350097"/>
                  <a:gd name="connsiteX11" fmla="*/ 370664 w 922321"/>
                  <a:gd name="connsiteY11" fmla="*/ 165764 h 350097"/>
                  <a:gd name="connsiteX12" fmla="*/ 401449 w 922321"/>
                  <a:gd name="connsiteY12" fmla="*/ 169451 h 350097"/>
                  <a:gd name="connsiteX13" fmla="*/ 421282 w 922321"/>
                  <a:gd name="connsiteY13" fmla="*/ 133684 h 350097"/>
                  <a:gd name="connsiteX14" fmla="*/ 429283 w 922321"/>
                  <a:gd name="connsiteY14" fmla="*/ 99153 h 350097"/>
                  <a:gd name="connsiteX15" fmla="*/ 451193 w 922321"/>
                  <a:gd name="connsiteY15" fmla="*/ 63946 h 350097"/>
                  <a:gd name="connsiteX16" fmla="*/ 464140 w 922321"/>
                  <a:gd name="connsiteY16" fmla="*/ 22163 h 350097"/>
                  <a:gd name="connsiteX17" fmla="*/ 478803 w 922321"/>
                  <a:gd name="connsiteY17" fmla="*/ 41629 h 350097"/>
                  <a:gd name="connsiteX18" fmla="*/ 494909 w 922321"/>
                  <a:gd name="connsiteY18" fmla="*/ 77893 h 350097"/>
                  <a:gd name="connsiteX19" fmla="*/ 506413 w 922321"/>
                  <a:gd name="connsiteY19" fmla="*/ 115552 h 350097"/>
                  <a:gd name="connsiteX20" fmla="*/ 513166 w 922321"/>
                  <a:gd name="connsiteY20" fmla="*/ 153999 h 350097"/>
                  <a:gd name="connsiteX21" fmla="*/ 545527 w 922321"/>
                  <a:gd name="connsiteY21" fmla="*/ 199238 h 350097"/>
                  <a:gd name="connsiteX22" fmla="*/ 566235 w 922321"/>
                  <a:gd name="connsiteY22" fmla="*/ 238292 h 350097"/>
                  <a:gd name="connsiteX23" fmla="*/ 585852 w 922321"/>
                  <a:gd name="connsiteY23" fmla="*/ 270460 h 350097"/>
                  <a:gd name="connsiteX24" fmla="*/ 609950 w 922321"/>
                  <a:gd name="connsiteY24" fmla="*/ 243871 h 350097"/>
                  <a:gd name="connsiteX25" fmla="*/ 616853 w 922321"/>
                  <a:gd name="connsiteY25" fmla="*/ 202028 h 350097"/>
                  <a:gd name="connsiteX26" fmla="*/ 619694 w 922321"/>
                  <a:gd name="connsiteY26" fmla="*/ 178853 h 350097"/>
                  <a:gd name="connsiteX27" fmla="*/ 639861 w 922321"/>
                  <a:gd name="connsiteY27" fmla="*/ 139263 h 350097"/>
                  <a:gd name="connsiteX28" fmla="*/ 662336 w 922321"/>
                  <a:gd name="connsiteY28" fmla="*/ 115373 h 350097"/>
                  <a:gd name="connsiteX29" fmla="*/ 697382 w 922321"/>
                  <a:gd name="connsiteY29" fmla="*/ 82078 h 350097"/>
                  <a:gd name="connsiteX30" fmla="*/ 710142 w 922321"/>
                  <a:gd name="connsiteY30" fmla="*/ 56001 h 350097"/>
                  <a:gd name="connsiteX31" fmla="*/ 720390 w 922321"/>
                  <a:gd name="connsiteY31" fmla="*/ 29076 h 350097"/>
                  <a:gd name="connsiteX32" fmla="*/ 734260 w 922321"/>
                  <a:gd name="connsiteY32" fmla="*/ 274 h 350097"/>
                  <a:gd name="connsiteX33" fmla="*/ 780212 w 922321"/>
                  <a:gd name="connsiteY33" fmla="*/ 36050 h 350097"/>
                  <a:gd name="connsiteX34" fmla="*/ 815719 w 922321"/>
                  <a:gd name="connsiteY34" fmla="*/ 67804 h 350097"/>
                  <a:gd name="connsiteX35" fmla="*/ 837733 w 922321"/>
                  <a:gd name="connsiteY35" fmla="*/ 48603 h 350097"/>
                  <a:gd name="connsiteX36" fmla="*/ 858994 w 922321"/>
                  <a:gd name="connsiteY36" fmla="*/ 32914 h 350097"/>
                  <a:gd name="connsiteX37" fmla="*/ 897555 w 922321"/>
                  <a:gd name="connsiteY37" fmla="*/ 37445 h 350097"/>
                  <a:gd name="connsiteX38" fmla="*/ 922321 w 922321"/>
                  <a:gd name="connsiteY38"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59920 w 922321"/>
                  <a:gd name="connsiteY8" fmla="*/ 232974 h 350097"/>
                  <a:gd name="connsiteX9" fmla="*/ 308838 w 922321"/>
                  <a:gd name="connsiteY9" fmla="*/ 245539 h 350097"/>
                  <a:gd name="connsiteX10" fmla="*/ 326948 w 922321"/>
                  <a:gd name="connsiteY10" fmla="*/ 197844 h 350097"/>
                  <a:gd name="connsiteX11" fmla="*/ 336985 w 922321"/>
                  <a:gd name="connsiteY11" fmla="*/ 171024 h 350097"/>
                  <a:gd name="connsiteX12" fmla="*/ 370664 w 922321"/>
                  <a:gd name="connsiteY12" fmla="*/ 165764 h 350097"/>
                  <a:gd name="connsiteX13" fmla="*/ 401449 w 922321"/>
                  <a:gd name="connsiteY13" fmla="*/ 169451 h 350097"/>
                  <a:gd name="connsiteX14" fmla="*/ 421282 w 922321"/>
                  <a:gd name="connsiteY14" fmla="*/ 133684 h 350097"/>
                  <a:gd name="connsiteX15" fmla="*/ 429283 w 922321"/>
                  <a:gd name="connsiteY15" fmla="*/ 99153 h 350097"/>
                  <a:gd name="connsiteX16" fmla="*/ 451193 w 922321"/>
                  <a:gd name="connsiteY16" fmla="*/ 63946 h 350097"/>
                  <a:gd name="connsiteX17" fmla="*/ 464140 w 922321"/>
                  <a:gd name="connsiteY17" fmla="*/ 22163 h 350097"/>
                  <a:gd name="connsiteX18" fmla="*/ 478803 w 922321"/>
                  <a:gd name="connsiteY18" fmla="*/ 41629 h 350097"/>
                  <a:gd name="connsiteX19" fmla="*/ 494909 w 922321"/>
                  <a:gd name="connsiteY19" fmla="*/ 77893 h 350097"/>
                  <a:gd name="connsiteX20" fmla="*/ 506413 w 922321"/>
                  <a:gd name="connsiteY20" fmla="*/ 115552 h 350097"/>
                  <a:gd name="connsiteX21" fmla="*/ 513166 w 922321"/>
                  <a:gd name="connsiteY21" fmla="*/ 153999 h 350097"/>
                  <a:gd name="connsiteX22" fmla="*/ 545527 w 922321"/>
                  <a:gd name="connsiteY22" fmla="*/ 199238 h 350097"/>
                  <a:gd name="connsiteX23" fmla="*/ 566235 w 922321"/>
                  <a:gd name="connsiteY23" fmla="*/ 238292 h 350097"/>
                  <a:gd name="connsiteX24" fmla="*/ 585852 w 922321"/>
                  <a:gd name="connsiteY24" fmla="*/ 270460 h 350097"/>
                  <a:gd name="connsiteX25" fmla="*/ 609950 w 922321"/>
                  <a:gd name="connsiteY25" fmla="*/ 243871 h 350097"/>
                  <a:gd name="connsiteX26" fmla="*/ 616853 w 922321"/>
                  <a:gd name="connsiteY26" fmla="*/ 202028 h 350097"/>
                  <a:gd name="connsiteX27" fmla="*/ 619694 w 922321"/>
                  <a:gd name="connsiteY27" fmla="*/ 178853 h 350097"/>
                  <a:gd name="connsiteX28" fmla="*/ 639861 w 922321"/>
                  <a:gd name="connsiteY28" fmla="*/ 139263 h 350097"/>
                  <a:gd name="connsiteX29" fmla="*/ 662336 w 922321"/>
                  <a:gd name="connsiteY29" fmla="*/ 115373 h 350097"/>
                  <a:gd name="connsiteX30" fmla="*/ 697382 w 922321"/>
                  <a:gd name="connsiteY30" fmla="*/ 82078 h 350097"/>
                  <a:gd name="connsiteX31" fmla="*/ 710142 w 922321"/>
                  <a:gd name="connsiteY31" fmla="*/ 56001 h 350097"/>
                  <a:gd name="connsiteX32" fmla="*/ 720390 w 922321"/>
                  <a:gd name="connsiteY32" fmla="*/ 29076 h 350097"/>
                  <a:gd name="connsiteX33" fmla="*/ 734260 w 922321"/>
                  <a:gd name="connsiteY33" fmla="*/ 274 h 350097"/>
                  <a:gd name="connsiteX34" fmla="*/ 780212 w 922321"/>
                  <a:gd name="connsiteY34" fmla="*/ 36050 h 350097"/>
                  <a:gd name="connsiteX35" fmla="*/ 815719 w 922321"/>
                  <a:gd name="connsiteY35" fmla="*/ 67804 h 350097"/>
                  <a:gd name="connsiteX36" fmla="*/ 837733 w 922321"/>
                  <a:gd name="connsiteY36" fmla="*/ 48603 h 350097"/>
                  <a:gd name="connsiteX37" fmla="*/ 858994 w 922321"/>
                  <a:gd name="connsiteY37" fmla="*/ 32914 h 350097"/>
                  <a:gd name="connsiteX38" fmla="*/ 897555 w 922321"/>
                  <a:gd name="connsiteY38" fmla="*/ 37445 h 350097"/>
                  <a:gd name="connsiteX39" fmla="*/ 922321 w 922321"/>
                  <a:gd name="connsiteY39"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27106 w 922321"/>
                  <a:gd name="connsiteY7" fmla="*/ 138334 h 350097"/>
                  <a:gd name="connsiteX8" fmla="*/ 241817 w 922321"/>
                  <a:gd name="connsiteY8" fmla="*/ 189475 h 350097"/>
                  <a:gd name="connsiteX9" fmla="*/ 259920 w 922321"/>
                  <a:gd name="connsiteY9" fmla="*/ 232974 h 350097"/>
                  <a:gd name="connsiteX10" fmla="*/ 308838 w 922321"/>
                  <a:gd name="connsiteY10" fmla="*/ 245539 h 350097"/>
                  <a:gd name="connsiteX11" fmla="*/ 326948 w 922321"/>
                  <a:gd name="connsiteY11" fmla="*/ 197844 h 350097"/>
                  <a:gd name="connsiteX12" fmla="*/ 336985 w 922321"/>
                  <a:gd name="connsiteY12" fmla="*/ 171024 h 350097"/>
                  <a:gd name="connsiteX13" fmla="*/ 370664 w 922321"/>
                  <a:gd name="connsiteY13" fmla="*/ 165764 h 350097"/>
                  <a:gd name="connsiteX14" fmla="*/ 401449 w 922321"/>
                  <a:gd name="connsiteY14" fmla="*/ 169451 h 350097"/>
                  <a:gd name="connsiteX15" fmla="*/ 421282 w 922321"/>
                  <a:gd name="connsiteY15" fmla="*/ 133684 h 350097"/>
                  <a:gd name="connsiteX16" fmla="*/ 429283 w 922321"/>
                  <a:gd name="connsiteY16" fmla="*/ 99153 h 350097"/>
                  <a:gd name="connsiteX17" fmla="*/ 451193 w 922321"/>
                  <a:gd name="connsiteY17" fmla="*/ 63946 h 350097"/>
                  <a:gd name="connsiteX18" fmla="*/ 464140 w 922321"/>
                  <a:gd name="connsiteY18" fmla="*/ 22163 h 350097"/>
                  <a:gd name="connsiteX19" fmla="*/ 478803 w 922321"/>
                  <a:gd name="connsiteY19" fmla="*/ 41629 h 350097"/>
                  <a:gd name="connsiteX20" fmla="*/ 494909 w 922321"/>
                  <a:gd name="connsiteY20" fmla="*/ 77893 h 350097"/>
                  <a:gd name="connsiteX21" fmla="*/ 506413 w 922321"/>
                  <a:gd name="connsiteY21" fmla="*/ 115552 h 350097"/>
                  <a:gd name="connsiteX22" fmla="*/ 513166 w 922321"/>
                  <a:gd name="connsiteY22" fmla="*/ 153999 h 350097"/>
                  <a:gd name="connsiteX23" fmla="*/ 545527 w 922321"/>
                  <a:gd name="connsiteY23" fmla="*/ 199238 h 350097"/>
                  <a:gd name="connsiteX24" fmla="*/ 566235 w 922321"/>
                  <a:gd name="connsiteY24" fmla="*/ 238292 h 350097"/>
                  <a:gd name="connsiteX25" fmla="*/ 585852 w 922321"/>
                  <a:gd name="connsiteY25" fmla="*/ 270460 h 350097"/>
                  <a:gd name="connsiteX26" fmla="*/ 609950 w 922321"/>
                  <a:gd name="connsiteY26" fmla="*/ 243871 h 350097"/>
                  <a:gd name="connsiteX27" fmla="*/ 616853 w 922321"/>
                  <a:gd name="connsiteY27" fmla="*/ 202028 h 350097"/>
                  <a:gd name="connsiteX28" fmla="*/ 619694 w 922321"/>
                  <a:gd name="connsiteY28" fmla="*/ 178853 h 350097"/>
                  <a:gd name="connsiteX29" fmla="*/ 639861 w 922321"/>
                  <a:gd name="connsiteY29" fmla="*/ 139263 h 350097"/>
                  <a:gd name="connsiteX30" fmla="*/ 662336 w 922321"/>
                  <a:gd name="connsiteY30" fmla="*/ 115373 h 350097"/>
                  <a:gd name="connsiteX31" fmla="*/ 697382 w 922321"/>
                  <a:gd name="connsiteY31" fmla="*/ 82078 h 350097"/>
                  <a:gd name="connsiteX32" fmla="*/ 710142 w 922321"/>
                  <a:gd name="connsiteY32" fmla="*/ 56001 h 350097"/>
                  <a:gd name="connsiteX33" fmla="*/ 720390 w 922321"/>
                  <a:gd name="connsiteY33" fmla="*/ 29076 h 350097"/>
                  <a:gd name="connsiteX34" fmla="*/ 734260 w 922321"/>
                  <a:gd name="connsiteY34" fmla="*/ 274 h 350097"/>
                  <a:gd name="connsiteX35" fmla="*/ 780212 w 922321"/>
                  <a:gd name="connsiteY35" fmla="*/ 36050 h 350097"/>
                  <a:gd name="connsiteX36" fmla="*/ 815719 w 922321"/>
                  <a:gd name="connsiteY36" fmla="*/ 67804 h 350097"/>
                  <a:gd name="connsiteX37" fmla="*/ 837733 w 922321"/>
                  <a:gd name="connsiteY37" fmla="*/ 48603 h 350097"/>
                  <a:gd name="connsiteX38" fmla="*/ 858994 w 922321"/>
                  <a:gd name="connsiteY38" fmla="*/ 32914 h 350097"/>
                  <a:gd name="connsiteX39" fmla="*/ 897555 w 922321"/>
                  <a:gd name="connsiteY39" fmla="*/ 37445 h 350097"/>
                  <a:gd name="connsiteX40" fmla="*/ 922321 w 922321"/>
                  <a:gd name="connsiteY40"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14207 w 922321"/>
                  <a:gd name="connsiteY7" fmla="*/ 199238 h 350097"/>
                  <a:gd name="connsiteX8" fmla="*/ 227106 w 922321"/>
                  <a:gd name="connsiteY8" fmla="*/ 138334 h 350097"/>
                  <a:gd name="connsiteX9" fmla="*/ 241817 w 922321"/>
                  <a:gd name="connsiteY9" fmla="*/ 189475 h 350097"/>
                  <a:gd name="connsiteX10" fmla="*/ 259920 w 922321"/>
                  <a:gd name="connsiteY10" fmla="*/ 232974 h 350097"/>
                  <a:gd name="connsiteX11" fmla="*/ 308838 w 922321"/>
                  <a:gd name="connsiteY11" fmla="*/ 245539 h 350097"/>
                  <a:gd name="connsiteX12" fmla="*/ 326948 w 922321"/>
                  <a:gd name="connsiteY12" fmla="*/ 197844 h 350097"/>
                  <a:gd name="connsiteX13" fmla="*/ 336985 w 922321"/>
                  <a:gd name="connsiteY13" fmla="*/ 171024 h 350097"/>
                  <a:gd name="connsiteX14" fmla="*/ 370664 w 922321"/>
                  <a:gd name="connsiteY14" fmla="*/ 165764 h 350097"/>
                  <a:gd name="connsiteX15" fmla="*/ 401449 w 922321"/>
                  <a:gd name="connsiteY15" fmla="*/ 169451 h 350097"/>
                  <a:gd name="connsiteX16" fmla="*/ 421282 w 922321"/>
                  <a:gd name="connsiteY16" fmla="*/ 133684 h 350097"/>
                  <a:gd name="connsiteX17" fmla="*/ 429283 w 922321"/>
                  <a:gd name="connsiteY17" fmla="*/ 99153 h 350097"/>
                  <a:gd name="connsiteX18" fmla="*/ 451193 w 922321"/>
                  <a:gd name="connsiteY18" fmla="*/ 63946 h 350097"/>
                  <a:gd name="connsiteX19" fmla="*/ 464140 w 922321"/>
                  <a:gd name="connsiteY19" fmla="*/ 22163 h 350097"/>
                  <a:gd name="connsiteX20" fmla="*/ 478803 w 922321"/>
                  <a:gd name="connsiteY20" fmla="*/ 41629 h 350097"/>
                  <a:gd name="connsiteX21" fmla="*/ 494909 w 922321"/>
                  <a:gd name="connsiteY21" fmla="*/ 77893 h 350097"/>
                  <a:gd name="connsiteX22" fmla="*/ 506413 w 922321"/>
                  <a:gd name="connsiteY22" fmla="*/ 115552 h 350097"/>
                  <a:gd name="connsiteX23" fmla="*/ 513166 w 922321"/>
                  <a:gd name="connsiteY23" fmla="*/ 153999 h 350097"/>
                  <a:gd name="connsiteX24" fmla="*/ 545527 w 922321"/>
                  <a:gd name="connsiteY24" fmla="*/ 199238 h 350097"/>
                  <a:gd name="connsiteX25" fmla="*/ 566235 w 922321"/>
                  <a:gd name="connsiteY25" fmla="*/ 238292 h 350097"/>
                  <a:gd name="connsiteX26" fmla="*/ 585852 w 922321"/>
                  <a:gd name="connsiteY26" fmla="*/ 270460 h 350097"/>
                  <a:gd name="connsiteX27" fmla="*/ 609950 w 922321"/>
                  <a:gd name="connsiteY27" fmla="*/ 243871 h 350097"/>
                  <a:gd name="connsiteX28" fmla="*/ 616853 w 922321"/>
                  <a:gd name="connsiteY28" fmla="*/ 202028 h 350097"/>
                  <a:gd name="connsiteX29" fmla="*/ 619694 w 922321"/>
                  <a:gd name="connsiteY29" fmla="*/ 178853 h 350097"/>
                  <a:gd name="connsiteX30" fmla="*/ 639861 w 922321"/>
                  <a:gd name="connsiteY30" fmla="*/ 139263 h 350097"/>
                  <a:gd name="connsiteX31" fmla="*/ 662336 w 922321"/>
                  <a:gd name="connsiteY31" fmla="*/ 115373 h 350097"/>
                  <a:gd name="connsiteX32" fmla="*/ 697382 w 922321"/>
                  <a:gd name="connsiteY32" fmla="*/ 82078 h 350097"/>
                  <a:gd name="connsiteX33" fmla="*/ 710142 w 922321"/>
                  <a:gd name="connsiteY33" fmla="*/ 56001 h 350097"/>
                  <a:gd name="connsiteX34" fmla="*/ 720390 w 922321"/>
                  <a:gd name="connsiteY34" fmla="*/ 29076 h 350097"/>
                  <a:gd name="connsiteX35" fmla="*/ 734260 w 922321"/>
                  <a:gd name="connsiteY35" fmla="*/ 274 h 350097"/>
                  <a:gd name="connsiteX36" fmla="*/ 780212 w 922321"/>
                  <a:gd name="connsiteY36" fmla="*/ 36050 h 350097"/>
                  <a:gd name="connsiteX37" fmla="*/ 815719 w 922321"/>
                  <a:gd name="connsiteY37" fmla="*/ 67804 h 350097"/>
                  <a:gd name="connsiteX38" fmla="*/ 837733 w 922321"/>
                  <a:gd name="connsiteY38" fmla="*/ 48603 h 350097"/>
                  <a:gd name="connsiteX39" fmla="*/ 858994 w 922321"/>
                  <a:gd name="connsiteY39" fmla="*/ 32914 h 350097"/>
                  <a:gd name="connsiteX40" fmla="*/ 897555 w 922321"/>
                  <a:gd name="connsiteY40" fmla="*/ 37445 h 350097"/>
                  <a:gd name="connsiteX41" fmla="*/ 922321 w 922321"/>
                  <a:gd name="connsiteY41"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47980 w 922321"/>
                  <a:gd name="connsiteY4" fmla="*/ 350062 h 350097"/>
                  <a:gd name="connsiteX5" fmla="*/ 171878 w 922321"/>
                  <a:gd name="connsiteY5" fmla="*/ 323242 h 350097"/>
                  <a:gd name="connsiteX6" fmla="*/ 200102 w 922321"/>
                  <a:gd name="connsiteY6" fmla="*/ 284991 h 350097"/>
                  <a:gd name="connsiteX7" fmla="*/ 211906 w 922321"/>
                  <a:gd name="connsiteY7" fmla="*/ 246661 h 350097"/>
                  <a:gd name="connsiteX8" fmla="*/ 214207 w 922321"/>
                  <a:gd name="connsiteY8" fmla="*/ 199238 h 350097"/>
                  <a:gd name="connsiteX9" fmla="*/ 227106 w 922321"/>
                  <a:gd name="connsiteY9" fmla="*/ 138334 h 350097"/>
                  <a:gd name="connsiteX10" fmla="*/ 241817 w 922321"/>
                  <a:gd name="connsiteY10" fmla="*/ 189475 h 350097"/>
                  <a:gd name="connsiteX11" fmla="*/ 259920 w 922321"/>
                  <a:gd name="connsiteY11" fmla="*/ 232974 h 350097"/>
                  <a:gd name="connsiteX12" fmla="*/ 308838 w 922321"/>
                  <a:gd name="connsiteY12" fmla="*/ 245539 h 350097"/>
                  <a:gd name="connsiteX13" fmla="*/ 326948 w 922321"/>
                  <a:gd name="connsiteY13" fmla="*/ 197844 h 350097"/>
                  <a:gd name="connsiteX14" fmla="*/ 336985 w 922321"/>
                  <a:gd name="connsiteY14" fmla="*/ 171024 h 350097"/>
                  <a:gd name="connsiteX15" fmla="*/ 370664 w 922321"/>
                  <a:gd name="connsiteY15" fmla="*/ 165764 h 350097"/>
                  <a:gd name="connsiteX16" fmla="*/ 401449 w 922321"/>
                  <a:gd name="connsiteY16" fmla="*/ 169451 h 350097"/>
                  <a:gd name="connsiteX17" fmla="*/ 421282 w 922321"/>
                  <a:gd name="connsiteY17" fmla="*/ 133684 h 350097"/>
                  <a:gd name="connsiteX18" fmla="*/ 429283 w 922321"/>
                  <a:gd name="connsiteY18" fmla="*/ 99153 h 350097"/>
                  <a:gd name="connsiteX19" fmla="*/ 451193 w 922321"/>
                  <a:gd name="connsiteY19" fmla="*/ 63946 h 350097"/>
                  <a:gd name="connsiteX20" fmla="*/ 464140 w 922321"/>
                  <a:gd name="connsiteY20" fmla="*/ 22163 h 350097"/>
                  <a:gd name="connsiteX21" fmla="*/ 478803 w 922321"/>
                  <a:gd name="connsiteY21" fmla="*/ 41629 h 350097"/>
                  <a:gd name="connsiteX22" fmla="*/ 494909 w 922321"/>
                  <a:gd name="connsiteY22" fmla="*/ 77893 h 350097"/>
                  <a:gd name="connsiteX23" fmla="*/ 506413 w 922321"/>
                  <a:gd name="connsiteY23" fmla="*/ 115552 h 350097"/>
                  <a:gd name="connsiteX24" fmla="*/ 513166 w 922321"/>
                  <a:gd name="connsiteY24" fmla="*/ 153999 h 350097"/>
                  <a:gd name="connsiteX25" fmla="*/ 545527 w 922321"/>
                  <a:gd name="connsiteY25" fmla="*/ 199238 h 350097"/>
                  <a:gd name="connsiteX26" fmla="*/ 566235 w 922321"/>
                  <a:gd name="connsiteY26" fmla="*/ 238292 h 350097"/>
                  <a:gd name="connsiteX27" fmla="*/ 585852 w 922321"/>
                  <a:gd name="connsiteY27" fmla="*/ 270460 h 350097"/>
                  <a:gd name="connsiteX28" fmla="*/ 609950 w 922321"/>
                  <a:gd name="connsiteY28" fmla="*/ 243871 h 350097"/>
                  <a:gd name="connsiteX29" fmla="*/ 616853 w 922321"/>
                  <a:gd name="connsiteY29" fmla="*/ 202028 h 350097"/>
                  <a:gd name="connsiteX30" fmla="*/ 619694 w 922321"/>
                  <a:gd name="connsiteY30" fmla="*/ 178853 h 350097"/>
                  <a:gd name="connsiteX31" fmla="*/ 639861 w 922321"/>
                  <a:gd name="connsiteY31" fmla="*/ 139263 h 350097"/>
                  <a:gd name="connsiteX32" fmla="*/ 662336 w 922321"/>
                  <a:gd name="connsiteY32" fmla="*/ 115373 h 350097"/>
                  <a:gd name="connsiteX33" fmla="*/ 697382 w 922321"/>
                  <a:gd name="connsiteY33" fmla="*/ 82078 h 350097"/>
                  <a:gd name="connsiteX34" fmla="*/ 710142 w 922321"/>
                  <a:gd name="connsiteY34" fmla="*/ 56001 h 350097"/>
                  <a:gd name="connsiteX35" fmla="*/ 720390 w 922321"/>
                  <a:gd name="connsiteY35" fmla="*/ 29076 h 350097"/>
                  <a:gd name="connsiteX36" fmla="*/ 734260 w 922321"/>
                  <a:gd name="connsiteY36" fmla="*/ 274 h 350097"/>
                  <a:gd name="connsiteX37" fmla="*/ 780212 w 922321"/>
                  <a:gd name="connsiteY37" fmla="*/ 36050 h 350097"/>
                  <a:gd name="connsiteX38" fmla="*/ 815719 w 922321"/>
                  <a:gd name="connsiteY38" fmla="*/ 67804 h 350097"/>
                  <a:gd name="connsiteX39" fmla="*/ 837733 w 922321"/>
                  <a:gd name="connsiteY39" fmla="*/ 48603 h 350097"/>
                  <a:gd name="connsiteX40" fmla="*/ 858994 w 922321"/>
                  <a:gd name="connsiteY40" fmla="*/ 32914 h 350097"/>
                  <a:gd name="connsiteX41" fmla="*/ 897555 w 922321"/>
                  <a:gd name="connsiteY41" fmla="*/ 37445 h 350097"/>
                  <a:gd name="connsiteX42" fmla="*/ 922321 w 922321"/>
                  <a:gd name="connsiteY42"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38280 w 922321"/>
                  <a:gd name="connsiteY4" fmla="*/ 305241 h 350097"/>
                  <a:gd name="connsiteX5" fmla="*/ 147980 w 922321"/>
                  <a:gd name="connsiteY5" fmla="*/ 350062 h 350097"/>
                  <a:gd name="connsiteX6" fmla="*/ 171878 w 922321"/>
                  <a:gd name="connsiteY6" fmla="*/ 323242 h 350097"/>
                  <a:gd name="connsiteX7" fmla="*/ 200102 w 922321"/>
                  <a:gd name="connsiteY7" fmla="*/ 284991 h 350097"/>
                  <a:gd name="connsiteX8" fmla="*/ 211906 w 922321"/>
                  <a:gd name="connsiteY8" fmla="*/ 246661 h 350097"/>
                  <a:gd name="connsiteX9" fmla="*/ 214207 w 922321"/>
                  <a:gd name="connsiteY9" fmla="*/ 199238 h 350097"/>
                  <a:gd name="connsiteX10" fmla="*/ 227106 w 922321"/>
                  <a:gd name="connsiteY10" fmla="*/ 138334 h 350097"/>
                  <a:gd name="connsiteX11" fmla="*/ 241817 w 922321"/>
                  <a:gd name="connsiteY11" fmla="*/ 189475 h 350097"/>
                  <a:gd name="connsiteX12" fmla="*/ 259920 w 922321"/>
                  <a:gd name="connsiteY12" fmla="*/ 232974 h 350097"/>
                  <a:gd name="connsiteX13" fmla="*/ 308838 w 922321"/>
                  <a:gd name="connsiteY13" fmla="*/ 245539 h 350097"/>
                  <a:gd name="connsiteX14" fmla="*/ 326948 w 922321"/>
                  <a:gd name="connsiteY14" fmla="*/ 197844 h 350097"/>
                  <a:gd name="connsiteX15" fmla="*/ 336985 w 922321"/>
                  <a:gd name="connsiteY15" fmla="*/ 171024 h 350097"/>
                  <a:gd name="connsiteX16" fmla="*/ 370664 w 922321"/>
                  <a:gd name="connsiteY16" fmla="*/ 165764 h 350097"/>
                  <a:gd name="connsiteX17" fmla="*/ 401449 w 922321"/>
                  <a:gd name="connsiteY17" fmla="*/ 169451 h 350097"/>
                  <a:gd name="connsiteX18" fmla="*/ 421282 w 922321"/>
                  <a:gd name="connsiteY18" fmla="*/ 133684 h 350097"/>
                  <a:gd name="connsiteX19" fmla="*/ 429283 w 922321"/>
                  <a:gd name="connsiteY19" fmla="*/ 99153 h 350097"/>
                  <a:gd name="connsiteX20" fmla="*/ 451193 w 922321"/>
                  <a:gd name="connsiteY20" fmla="*/ 63946 h 350097"/>
                  <a:gd name="connsiteX21" fmla="*/ 464140 w 922321"/>
                  <a:gd name="connsiteY21" fmla="*/ 22163 h 350097"/>
                  <a:gd name="connsiteX22" fmla="*/ 478803 w 922321"/>
                  <a:gd name="connsiteY22" fmla="*/ 41629 h 350097"/>
                  <a:gd name="connsiteX23" fmla="*/ 494909 w 922321"/>
                  <a:gd name="connsiteY23" fmla="*/ 77893 h 350097"/>
                  <a:gd name="connsiteX24" fmla="*/ 506413 w 922321"/>
                  <a:gd name="connsiteY24" fmla="*/ 115552 h 350097"/>
                  <a:gd name="connsiteX25" fmla="*/ 513166 w 922321"/>
                  <a:gd name="connsiteY25" fmla="*/ 153999 h 350097"/>
                  <a:gd name="connsiteX26" fmla="*/ 545527 w 922321"/>
                  <a:gd name="connsiteY26" fmla="*/ 199238 h 350097"/>
                  <a:gd name="connsiteX27" fmla="*/ 566235 w 922321"/>
                  <a:gd name="connsiteY27" fmla="*/ 238292 h 350097"/>
                  <a:gd name="connsiteX28" fmla="*/ 585852 w 922321"/>
                  <a:gd name="connsiteY28" fmla="*/ 270460 h 350097"/>
                  <a:gd name="connsiteX29" fmla="*/ 609950 w 922321"/>
                  <a:gd name="connsiteY29" fmla="*/ 243871 h 350097"/>
                  <a:gd name="connsiteX30" fmla="*/ 616853 w 922321"/>
                  <a:gd name="connsiteY30" fmla="*/ 202028 h 350097"/>
                  <a:gd name="connsiteX31" fmla="*/ 619694 w 922321"/>
                  <a:gd name="connsiteY31" fmla="*/ 178853 h 350097"/>
                  <a:gd name="connsiteX32" fmla="*/ 639861 w 922321"/>
                  <a:gd name="connsiteY32" fmla="*/ 139263 h 350097"/>
                  <a:gd name="connsiteX33" fmla="*/ 662336 w 922321"/>
                  <a:gd name="connsiteY33" fmla="*/ 115373 h 350097"/>
                  <a:gd name="connsiteX34" fmla="*/ 697382 w 922321"/>
                  <a:gd name="connsiteY34" fmla="*/ 82078 h 350097"/>
                  <a:gd name="connsiteX35" fmla="*/ 710142 w 922321"/>
                  <a:gd name="connsiteY35" fmla="*/ 56001 h 350097"/>
                  <a:gd name="connsiteX36" fmla="*/ 720390 w 922321"/>
                  <a:gd name="connsiteY36" fmla="*/ 29076 h 350097"/>
                  <a:gd name="connsiteX37" fmla="*/ 734260 w 922321"/>
                  <a:gd name="connsiteY37" fmla="*/ 274 h 350097"/>
                  <a:gd name="connsiteX38" fmla="*/ 780212 w 922321"/>
                  <a:gd name="connsiteY38" fmla="*/ 36050 h 350097"/>
                  <a:gd name="connsiteX39" fmla="*/ 815719 w 922321"/>
                  <a:gd name="connsiteY39" fmla="*/ 67804 h 350097"/>
                  <a:gd name="connsiteX40" fmla="*/ 837733 w 922321"/>
                  <a:gd name="connsiteY40" fmla="*/ 48603 h 350097"/>
                  <a:gd name="connsiteX41" fmla="*/ 858994 w 922321"/>
                  <a:gd name="connsiteY41" fmla="*/ 32914 h 350097"/>
                  <a:gd name="connsiteX42" fmla="*/ 897555 w 922321"/>
                  <a:gd name="connsiteY42" fmla="*/ 37445 h 350097"/>
                  <a:gd name="connsiteX43" fmla="*/ 922321 w 922321"/>
                  <a:gd name="connsiteY43" fmla="*/ 44663 h 350097"/>
                  <a:gd name="connsiteX0" fmla="*/ 0 w 922321"/>
                  <a:gd name="connsiteY0" fmla="*/ 221428 h 350097"/>
                  <a:gd name="connsiteX1" fmla="*/ 35627 w 922321"/>
                  <a:gd name="connsiteY1" fmla="*/ 201601 h 350097"/>
                  <a:gd name="connsiteX2" fmla="*/ 77373 w 922321"/>
                  <a:gd name="connsiteY2" fmla="*/ 258883 h 350097"/>
                  <a:gd name="connsiteX3" fmla="*/ 122964 w 922321"/>
                  <a:gd name="connsiteY3" fmla="*/ 247262 h 350097"/>
                  <a:gd name="connsiteX4" fmla="*/ 129076 w 922321"/>
                  <a:gd name="connsiteY4" fmla="*/ 264793 h 350097"/>
                  <a:gd name="connsiteX5" fmla="*/ 138280 w 922321"/>
                  <a:gd name="connsiteY5" fmla="*/ 305241 h 350097"/>
                  <a:gd name="connsiteX6" fmla="*/ 147980 w 922321"/>
                  <a:gd name="connsiteY6" fmla="*/ 350062 h 350097"/>
                  <a:gd name="connsiteX7" fmla="*/ 171878 w 922321"/>
                  <a:gd name="connsiteY7" fmla="*/ 323242 h 350097"/>
                  <a:gd name="connsiteX8" fmla="*/ 200102 w 922321"/>
                  <a:gd name="connsiteY8" fmla="*/ 284991 h 350097"/>
                  <a:gd name="connsiteX9" fmla="*/ 211906 w 922321"/>
                  <a:gd name="connsiteY9" fmla="*/ 246661 h 350097"/>
                  <a:gd name="connsiteX10" fmla="*/ 214207 w 922321"/>
                  <a:gd name="connsiteY10" fmla="*/ 199238 h 350097"/>
                  <a:gd name="connsiteX11" fmla="*/ 227106 w 922321"/>
                  <a:gd name="connsiteY11" fmla="*/ 138334 h 350097"/>
                  <a:gd name="connsiteX12" fmla="*/ 241817 w 922321"/>
                  <a:gd name="connsiteY12" fmla="*/ 189475 h 350097"/>
                  <a:gd name="connsiteX13" fmla="*/ 259920 w 922321"/>
                  <a:gd name="connsiteY13" fmla="*/ 232974 h 350097"/>
                  <a:gd name="connsiteX14" fmla="*/ 308838 w 922321"/>
                  <a:gd name="connsiteY14" fmla="*/ 245539 h 350097"/>
                  <a:gd name="connsiteX15" fmla="*/ 326948 w 922321"/>
                  <a:gd name="connsiteY15" fmla="*/ 197844 h 350097"/>
                  <a:gd name="connsiteX16" fmla="*/ 336985 w 922321"/>
                  <a:gd name="connsiteY16" fmla="*/ 171024 h 350097"/>
                  <a:gd name="connsiteX17" fmla="*/ 370664 w 922321"/>
                  <a:gd name="connsiteY17" fmla="*/ 165764 h 350097"/>
                  <a:gd name="connsiteX18" fmla="*/ 401449 w 922321"/>
                  <a:gd name="connsiteY18" fmla="*/ 169451 h 350097"/>
                  <a:gd name="connsiteX19" fmla="*/ 421282 w 922321"/>
                  <a:gd name="connsiteY19" fmla="*/ 133684 h 350097"/>
                  <a:gd name="connsiteX20" fmla="*/ 429283 w 922321"/>
                  <a:gd name="connsiteY20" fmla="*/ 99153 h 350097"/>
                  <a:gd name="connsiteX21" fmla="*/ 451193 w 922321"/>
                  <a:gd name="connsiteY21" fmla="*/ 63946 h 350097"/>
                  <a:gd name="connsiteX22" fmla="*/ 464140 w 922321"/>
                  <a:gd name="connsiteY22" fmla="*/ 22163 h 350097"/>
                  <a:gd name="connsiteX23" fmla="*/ 478803 w 922321"/>
                  <a:gd name="connsiteY23" fmla="*/ 41629 h 350097"/>
                  <a:gd name="connsiteX24" fmla="*/ 494909 w 922321"/>
                  <a:gd name="connsiteY24" fmla="*/ 77893 h 350097"/>
                  <a:gd name="connsiteX25" fmla="*/ 506413 w 922321"/>
                  <a:gd name="connsiteY25" fmla="*/ 115552 h 350097"/>
                  <a:gd name="connsiteX26" fmla="*/ 513166 w 922321"/>
                  <a:gd name="connsiteY26" fmla="*/ 153999 h 350097"/>
                  <a:gd name="connsiteX27" fmla="*/ 545527 w 922321"/>
                  <a:gd name="connsiteY27" fmla="*/ 199238 h 350097"/>
                  <a:gd name="connsiteX28" fmla="*/ 566235 w 922321"/>
                  <a:gd name="connsiteY28" fmla="*/ 238292 h 350097"/>
                  <a:gd name="connsiteX29" fmla="*/ 585852 w 922321"/>
                  <a:gd name="connsiteY29" fmla="*/ 270460 h 350097"/>
                  <a:gd name="connsiteX30" fmla="*/ 609950 w 922321"/>
                  <a:gd name="connsiteY30" fmla="*/ 243871 h 350097"/>
                  <a:gd name="connsiteX31" fmla="*/ 616853 w 922321"/>
                  <a:gd name="connsiteY31" fmla="*/ 202028 h 350097"/>
                  <a:gd name="connsiteX32" fmla="*/ 619694 w 922321"/>
                  <a:gd name="connsiteY32" fmla="*/ 178853 h 350097"/>
                  <a:gd name="connsiteX33" fmla="*/ 639861 w 922321"/>
                  <a:gd name="connsiteY33" fmla="*/ 139263 h 350097"/>
                  <a:gd name="connsiteX34" fmla="*/ 662336 w 922321"/>
                  <a:gd name="connsiteY34" fmla="*/ 115373 h 350097"/>
                  <a:gd name="connsiteX35" fmla="*/ 697382 w 922321"/>
                  <a:gd name="connsiteY35" fmla="*/ 82078 h 350097"/>
                  <a:gd name="connsiteX36" fmla="*/ 710142 w 922321"/>
                  <a:gd name="connsiteY36" fmla="*/ 56001 h 350097"/>
                  <a:gd name="connsiteX37" fmla="*/ 720390 w 922321"/>
                  <a:gd name="connsiteY37" fmla="*/ 29076 h 350097"/>
                  <a:gd name="connsiteX38" fmla="*/ 734260 w 922321"/>
                  <a:gd name="connsiteY38" fmla="*/ 274 h 350097"/>
                  <a:gd name="connsiteX39" fmla="*/ 780212 w 922321"/>
                  <a:gd name="connsiteY39" fmla="*/ 36050 h 350097"/>
                  <a:gd name="connsiteX40" fmla="*/ 815719 w 922321"/>
                  <a:gd name="connsiteY40" fmla="*/ 67804 h 350097"/>
                  <a:gd name="connsiteX41" fmla="*/ 837733 w 922321"/>
                  <a:gd name="connsiteY41" fmla="*/ 48603 h 350097"/>
                  <a:gd name="connsiteX42" fmla="*/ 858994 w 922321"/>
                  <a:gd name="connsiteY42" fmla="*/ 32914 h 350097"/>
                  <a:gd name="connsiteX43" fmla="*/ 897555 w 922321"/>
                  <a:gd name="connsiteY43" fmla="*/ 37445 h 350097"/>
                  <a:gd name="connsiteX44" fmla="*/ 922321 w 922321"/>
                  <a:gd name="connsiteY44"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58994 w 922321"/>
                  <a:gd name="connsiteY43" fmla="*/ 32914 h 350097"/>
                  <a:gd name="connsiteX44" fmla="*/ 897555 w 922321"/>
                  <a:gd name="connsiteY44" fmla="*/ 37445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58994 w 922321"/>
                  <a:gd name="connsiteY43" fmla="*/ 32914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37733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15719 w 922321"/>
                  <a:gd name="connsiteY41" fmla="*/ 67804 h 350097"/>
                  <a:gd name="connsiteX42" fmla="*/ 860741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428 h 350097"/>
                  <a:gd name="connsiteX1" fmla="*/ 35627 w 922321"/>
                  <a:gd name="connsiteY1" fmla="*/ 201601 h 350097"/>
                  <a:gd name="connsiteX2" fmla="*/ 60051 w 922321"/>
                  <a:gd name="connsiteY2" fmla="*/ 224344 h 350097"/>
                  <a:gd name="connsiteX3" fmla="*/ 77373 w 922321"/>
                  <a:gd name="connsiteY3" fmla="*/ 258883 h 350097"/>
                  <a:gd name="connsiteX4" fmla="*/ 122964 w 922321"/>
                  <a:gd name="connsiteY4" fmla="*/ 247262 h 350097"/>
                  <a:gd name="connsiteX5" fmla="*/ 129076 w 922321"/>
                  <a:gd name="connsiteY5" fmla="*/ 264793 h 350097"/>
                  <a:gd name="connsiteX6" fmla="*/ 138280 w 922321"/>
                  <a:gd name="connsiteY6" fmla="*/ 305241 h 350097"/>
                  <a:gd name="connsiteX7" fmla="*/ 147980 w 922321"/>
                  <a:gd name="connsiteY7" fmla="*/ 350062 h 350097"/>
                  <a:gd name="connsiteX8" fmla="*/ 171878 w 922321"/>
                  <a:gd name="connsiteY8" fmla="*/ 323242 h 350097"/>
                  <a:gd name="connsiteX9" fmla="*/ 200102 w 922321"/>
                  <a:gd name="connsiteY9" fmla="*/ 284991 h 350097"/>
                  <a:gd name="connsiteX10" fmla="*/ 211906 w 922321"/>
                  <a:gd name="connsiteY10" fmla="*/ 246661 h 350097"/>
                  <a:gd name="connsiteX11" fmla="*/ 214207 w 922321"/>
                  <a:gd name="connsiteY11" fmla="*/ 199238 h 350097"/>
                  <a:gd name="connsiteX12" fmla="*/ 227106 w 922321"/>
                  <a:gd name="connsiteY12" fmla="*/ 138334 h 350097"/>
                  <a:gd name="connsiteX13" fmla="*/ 241817 w 922321"/>
                  <a:gd name="connsiteY13" fmla="*/ 189475 h 350097"/>
                  <a:gd name="connsiteX14" fmla="*/ 259920 w 922321"/>
                  <a:gd name="connsiteY14" fmla="*/ 232974 h 350097"/>
                  <a:gd name="connsiteX15" fmla="*/ 308838 w 922321"/>
                  <a:gd name="connsiteY15" fmla="*/ 245539 h 350097"/>
                  <a:gd name="connsiteX16" fmla="*/ 326948 w 922321"/>
                  <a:gd name="connsiteY16" fmla="*/ 197844 h 350097"/>
                  <a:gd name="connsiteX17" fmla="*/ 336985 w 922321"/>
                  <a:gd name="connsiteY17" fmla="*/ 171024 h 350097"/>
                  <a:gd name="connsiteX18" fmla="*/ 370664 w 922321"/>
                  <a:gd name="connsiteY18" fmla="*/ 165764 h 350097"/>
                  <a:gd name="connsiteX19" fmla="*/ 401449 w 922321"/>
                  <a:gd name="connsiteY19" fmla="*/ 169451 h 350097"/>
                  <a:gd name="connsiteX20" fmla="*/ 421282 w 922321"/>
                  <a:gd name="connsiteY20" fmla="*/ 133684 h 350097"/>
                  <a:gd name="connsiteX21" fmla="*/ 429283 w 922321"/>
                  <a:gd name="connsiteY21" fmla="*/ 99153 h 350097"/>
                  <a:gd name="connsiteX22" fmla="*/ 451193 w 922321"/>
                  <a:gd name="connsiteY22" fmla="*/ 63946 h 350097"/>
                  <a:gd name="connsiteX23" fmla="*/ 464140 w 922321"/>
                  <a:gd name="connsiteY23" fmla="*/ 22163 h 350097"/>
                  <a:gd name="connsiteX24" fmla="*/ 478803 w 922321"/>
                  <a:gd name="connsiteY24" fmla="*/ 41629 h 350097"/>
                  <a:gd name="connsiteX25" fmla="*/ 494909 w 922321"/>
                  <a:gd name="connsiteY25" fmla="*/ 77893 h 350097"/>
                  <a:gd name="connsiteX26" fmla="*/ 506413 w 922321"/>
                  <a:gd name="connsiteY26" fmla="*/ 115552 h 350097"/>
                  <a:gd name="connsiteX27" fmla="*/ 513166 w 922321"/>
                  <a:gd name="connsiteY27" fmla="*/ 153999 h 350097"/>
                  <a:gd name="connsiteX28" fmla="*/ 545527 w 922321"/>
                  <a:gd name="connsiteY28" fmla="*/ 199238 h 350097"/>
                  <a:gd name="connsiteX29" fmla="*/ 566235 w 922321"/>
                  <a:gd name="connsiteY29" fmla="*/ 238292 h 350097"/>
                  <a:gd name="connsiteX30" fmla="*/ 585852 w 922321"/>
                  <a:gd name="connsiteY30" fmla="*/ 270460 h 350097"/>
                  <a:gd name="connsiteX31" fmla="*/ 609950 w 922321"/>
                  <a:gd name="connsiteY31" fmla="*/ 243871 h 350097"/>
                  <a:gd name="connsiteX32" fmla="*/ 616853 w 922321"/>
                  <a:gd name="connsiteY32" fmla="*/ 202028 h 350097"/>
                  <a:gd name="connsiteX33" fmla="*/ 619694 w 922321"/>
                  <a:gd name="connsiteY33" fmla="*/ 178853 h 350097"/>
                  <a:gd name="connsiteX34" fmla="*/ 639861 w 922321"/>
                  <a:gd name="connsiteY34" fmla="*/ 139263 h 350097"/>
                  <a:gd name="connsiteX35" fmla="*/ 662336 w 922321"/>
                  <a:gd name="connsiteY35" fmla="*/ 115373 h 350097"/>
                  <a:gd name="connsiteX36" fmla="*/ 697382 w 922321"/>
                  <a:gd name="connsiteY36" fmla="*/ 82078 h 350097"/>
                  <a:gd name="connsiteX37" fmla="*/ 710142 w 922321"/>
                  <a:gd name="connsiteY37" fmla="*/ 56001 h 350097"/>
                  <a:gd name="connsiteX38" fmla="*/ 720390 w 922321"/>
                  <a:gd name="connsiteY38" fmla="*/ 29076 h 350097"/>
                  <a:gd name="connsiteX39" fmla="*/ 734260 w 922321"/>
                  <a:gd name="connsiteY39" fmla="*/ 274 h 350097"/>
                  <a:gd name="connsiteX40" fmla="*/ 780212 w 922321"/>
                  <a:gd name="connsiteY40" fmla="*/ 36050 h 350097"/>
                  <a:gd name="connsiteX41" fmla="*/ 829524 w 922321"/>
                  <a:gd name="connsiteY41" fmla="*/ 120805 h 350097"/>
                  <a:gd name="connsiteX42" fmla="*/ 860741 w 922321"/>
                  <a:gd name="connsiteY42" fmla="*/ 48603 h 350097"/>
                  <a:gd name="connsiteX43" fmla="*/ 882002 w 922321"/>
                  <a:gd name="connsiteY43" fmla="*/ 28730 h 350097"/>
                  <a:gd name="connsiteX44" fmla="*/ 899856 w 922321"/>
                  <a:gd name="connsiteY44" fmla="*/ 84867 h 350097"/>
                  <a:gd name="connsiteX45" fmla="*/ 922321 w 922321"/>
                  <a:gd name="connsiteY45" fmla="*/ 44663 h 350097"/>
                  <a:gd name="connsiteX0" fmla="*/ 0 w 922321"/>
                  <a:gd name="connsiteY0" fmla="*/ 221296 h 349965"/>
                  <a:gd name="connsiteX1" fmla="*/ 35627 w 922321"/>
                  <a:gd name="connsiteY1" fmla="*/ 201469 h 349965"/>
                  <a:gd name="connsiteX2" fmla="*/ 60051 w 922321"/>
                  <a:gd name="connsiteY2" fmla="*/ 224212 h 349965"/>
                  <a:gd name="connsiteX3" fmla="*/ 77373 w 922321"/>
                  <a:gd name="connsiteY3" fmla="*/ 258751 h 349965"/>
                  <a:gd name="connsiteX4" fmla="*/ 122964 w 922321"/>
                  <a:gd name="connsiteY4" fmla="*/ 247130 h 349965"/>
                  <a:gd name="connsiteX5" fmla="*/ 129076 w 922321"/>
                  <a:gd name="connsiteY5" fmla="*/ 264661 h 349965"/>
                  <a:gd name="connsiteX6" fmla="*/ 138280 w 922321"/>
                  <a:gd name="connsiteY6" fmla="*/ 305109 h 349965"/>
                  <a:gd name="connsiteX7" fmla="*/ 147980 w 922321"/>
                  <a:gd name="connsiteY7" fmla="*/ 349930 h 349965"/>
                  <a:gd name="connsiteX8" fmla="*/ 171878 w 922321"/>
                  <a:gd name="connsiteY8" fmla="*/ 323110 h 349965"/>
                  <a:gd name="connsiteX9" fmla="*/ 200102 w 922321"/>
                  <a:gd name="connsiteY9" fmla="*/ 284859 h 349965"/>
                  <a:gd name="connsiteX10" fmla="*/ 211906 w 922321"/>
                  <a:gd name="connsiteY10" fmla="*/ 246529 h 349965"/>
                  <a:gd name="connsiteX11" fmla="*/ 214207 w 922321"/>
                  <a:gd name="connsiteY11" fmla="*/ 199106 h 349965"/>
                  <a:gd name="connsiteX12" fmla="*/ 227106 w 922321"/>
                  <a:gd name="connsiteY12" fmla="*/ 138202 h 349965"/>
                  <a:gd name="connsiteX13" fmla="*/ 241817 w 922321"/>
                  <a:gd name="connsiteY13" fmla="*/ 189343 h 349965"/>
                  <a:gd name="connsiteX14" fmla="*/ 259920 w 922321"/>
                  <a:gd name="connsiteY14" fmla="*/ 232842 h 349965"/>
                  <a:gd name="connsiteX15" fmla="*/ 308838 w 922321"/>
                  <a:gd name="connsiteY15" fmla="*/ 245407 h 349965"/>
                  <a:gd name="connsiteX16" fmla="*/ 326948 w 922321"/>
                  <a:gd name="connsiteY16" fmla="*/ 197712 h 349965"/>
                  <a:gd name="connsiteX17" fmla="*/ 336985 w 922321"/>
                  <a:gd name="connsiteY17" fmla="*/ 170892 h 349965"/>
                  <a:gd name="connsiteX18" fmla="*/ 370664 w 922321"/>
                  <a:gd name="connsiteY18" fmla="*/ 165632 h 349965"/>
                  <a:gd name="connsiteX19" fmla="*/ 401449 w 922321"/>
                  <a:gd name="connsiteY19" fmla="*/ 169319 h 349965"/>
                  <a:gd name="connsiteX20" fmla="*/ 421282 w 922321"/>
                  <a:gd name="connsiteY20" fmla="*/ 133552 h 349965"/>
                  <a:gd name="connsiteX21" fmla="*/ 429283 w 922321"/>
                  <a:gd name="connsiteY21" fmla="*/ 99021 h 349965"/>
                  <a:gd name="connsiteX22" fmla="*/ 451193 w 922321"/>
                  <a:gd name="connsiteY22" fmla="*/ 63814 h 349965"/>
                  <a:gd name="connsiteX23" fmla="*/ 464140 w 922321"/>
                  <a:gd name="connsiteY23" fmla="*/ 22031 h 349965"/>
                  <a:gd name="connsiteX24" fmla="*/ 478803 w 922321"/>
                  <a:gd name="connsiteY24" fmla="*/ 41497 h 349965"/>
                  <a:gd name="connsiteX25" fmla="*/ 494909 w 922321"/>
                  <a:gd name="connsiteY25" fmla="*/ 77761 h 349965"/>
                  <a:gd name="connsiteX26" fmla="*/ 506413 w 922321"/>
                  <a:gd name="connsiteY26" fmla="*/ 115420 h 349965"/>
                  <a:gd name="connsiteX27" fmla="*/ 513166 w 922321"/>
                  <a:gd name="connsiteY27" fmla="*/ 153867 h 349965"/>
                  <a:gd name="connsiteX28" fmla="*/ 545527 w 922321"/>
                  <a:gd name="connsiteY28" fmla="*/ 199106 h 349965"/>
                  <a:gd name="connsiteX29" fmla="*/ 566235 w 922321"/>
                  <a:gd name="connsiteY29" fmla="*/ 238160 h 349965"/>
                  <a:gd name="connsiteX30" fmla="*/ 585852 w 922321"/>
                  <a:gd name="connsiteY30" fmla="*/ 270328 h 349965"/>
                  <a:gd name="connsiteX31" fmla="*/ 609950 w 922321"/>
                  <a:gd name="connsiteY31" fmla="*/ 243739 h 349965"/>
                  <a:gd name="connsiteX32" fmla="*/ 616853 w 922321"/>
                  <a:gd name="connsiteY32" fmla="*/ 201896 h 349965"/>
                  <a:gd name="connsiteX33" fmla="*/ 619694 w 922321"/>
                  <a:gd name="connsiteY33" fmla="*/ 178721 h 349965"/>
                  <a:gd name="connsiteX34" fmla="*/ 639861 w 922321"/>
                  <a:gd name="connsiteY34" fmla="*/ 139131 h 349965"/>
                  <a:gd name="connsiteX35" fmla="*/ 662336 w 922321"/>
                  <a:gd name="connsiteY35" fmla="*/ 115241 h 349965"/>
                  <a:gd name="connsiteX36" fmla="*/ 697382 w 922321"/>
                  <a:gd name="connsiteY36" fmla="*/ 81946 h 349965"/>
                  <a:gd name="connsiteX37" fmla="*/ 710142 w 922321"/>
                  <a:gd name="connsiteY37" fmla="*/ 55869 h 349965"/>
                  <a:gd name="connsiteX38" fmla="*/ 720390 w 922321"/>
                  <a:gd name="connsiteY38" fmla="*/ 28944 h 349965"/>
                  <a:gd name="connsiteX39" fmla="*/ 734260 w 922321"/>
                  <a:gd name="connsiteY39" fmla="*/ 142 h 349965"/>
                  <a:gd name="connsiteX40" fmla="*/ 805521 w 922321"/>
                  <a:gd name="connsiteY40" fmla="*/ 41497 h 349965"/>
                  <a:gd name="connsiteX41" fmla="*/ 829524 w 922321"/>
                  <a:gd name="connsiteY41" fmla="*/ 120673 h 349965"/>
                  <a:gd name="connsiteX42" fmla="*/ 860741 w 922321"/>
                  <a:gd name="connsiteY42" fmla="*/ 48471 h 349965"/>
                  <a:gd name="connsiteX43" fmla="*/ 882002 w 922321"/>
                  <a:gd name="connsiteY43" fmla="*/ 28598 h 349965"/>
                  <a:gd name="connsiteX44" fmla="*/ 899856 w 922321"/>
                  <a:gd name="connsiteY44" fmla="*/ 84735 h 349965"/>
                  <a:gd name="connsiteX45" fmla="*/ 922321 w 922321"/>
                  <a:gd name="connsiteY45" fmla="*/ 44531 h 349965"/>
                  <a:gd name="connsiteX0" fmla="*/ 0 w 922321"/>
                  <a:gd name="connsiteY0" fmla="*/ 221594 h 350263"/>
                  <a:gd name="connsiteX1" fmla="*/ 35627 w 922321"/>
                  <a:gd name="connsiteY1" fmla="*/ 201767 h 350263"/>
                  <a:gd name="connsiteX2" fmla="*/ 60051 w 922321"/>
                  <a:gd name="connsiteY2" fmla="*/ 224510 h 350263"/>
                  <a:gd name="connsiteX3" fmla="*/ 77373 w 922321"/>
                  <a:gd name="connsiteY3" fmla="*/ 259049 h 350263"/>
                  <a:gd name="connsiteX4" fmla="*/ 122964 w 922321"/>
                  <a:gd name="connsiteY4" fmla="*/ 247428 h 350263"/>
                  <a:gd name="connsiteX5" fmla="*/ 129076 w 922321"/>
                  <a:gd name="connsiteY5" fmla="*/ 264959 h 350263"/>
                  <a:gd name="connsiteX6" fmla="*/ 138280 w 922321"/>
                  <a:gd name="connsiteY6" fmla="*/ 305407 h 350263"/>
                  <a:gd name="connsiteX7" fmla="*/ 147980 w 922321"/>
                  <a:gd name="connsiteY7" fmla="*/ 350228 h 350263"/>
                  <a:gd name="connsiteX8" fmla="*/ 171878 w 922321"/>
                  <a:gd name="connsiteY8" fmla="*/ 323408 h 350263"/>
                  <a:gd name="connsiteX9" fmla="*/ 200102 w 922321"/>
                  <a:gd name="connsiteY9" fmla="*/ 285157 h 350263"/>
                  <a:gd name="connsiteX10" fmla="*/ 211906 w 922321"/>
                  <a:gd name="connsiteY10" fmla="*/ 246827 h 350263"/>
                  <a:gd name="connsiteX11" fmla="*/ 214207 w 922321"/>
                  <a:gd name="connsiteY11" fmla="*/ 199404 h 350263"/>
                  <a:gd name="connsiteX12" fmla="*/ 227106 w 922321"/>
                  <a:gd name="connsiteY12" fmla="*/ 138500 h 350263"/>
                  <a:gd name="connsiteX13" fmla="*/ 241817 w 922321"/>
                  <a:gd name="connsiteY13" fmla="*/ 189641 h 350263"/>
                  <a:gd name="connsiteX14" fmla="*/ 259920 w 922321"/>
                  <a:gd name="connsiteY14" fmla="*/ 233140 h 350263"/>
                  <a:gd name="connsiteX15" fmla="*/ 308838 w 922321"/>
                  <a:gd name="connsiteY15" fmla="*/ 245705 h 350263"/>
                  <a:gd name="connsiteX16" fmla="*/ 326948 w 922321"/>
                  <a:gd name="connsiteY16" fmla="*/ 198010 h 350263"/>
                  <a:gd name="connsiteX17" fmla="*/ 336985 w 922321"/>
                  <a:gd name="connsiteY17" fmla="*/ 171190 h 350263"/>
                  <a:gd name="connsiteX18" fmla="*/ 370664 w 922321"/>
                  <a:gd name="connsiteY18" fmla="*/ 165930 h 350263"/>
                  <a:gd name="connsiteX19" fmla="*/ 401449 w 922321"/>
                  <a:gd name="connsiteY19" fmla="*/ 169617 h 350263"/>
                  <a:gd name="connsiteX20" fmla="*/ 421282 w 922321"/>
                  <a:gd name="connsiteY20" fmla="*/ 133850 h 350263"/>
                  <a:gd name="connsiteX21" fmla="*/ 429283 w 922321"/>
                  <a:gd name="connsiteY21" fmla="*/ 99319 h 350263"/>
                  <a:gd name="connsiteX22" fmla="*/ 451193 w 922321"/>
                  <a:gd name="connsiteY22" fmla="*/ 64112 h 350263"/>
                  <a:gd name="connsiteX23" fmla="*/ 464140 w 922321"/>
                  <a:gd name="connsiteY23" fmla="*/ 22329 h 350263"/>
                  <a:gd name="connsiteX24" fmla="*/ 478803 w 922321"/>
                  <a:gd name="connsiteY24" fmla="*/ 41795 h 350263"/>
                  <a:gd name="connsiteX25" fmla="*/ 494909 w 922321"/>
                  <a:gd name="connsiteY25" fmla="*/ 78059 h 350263"/>
                  <a:gd name="connsiteX26" fmla="*/ 506413 w 922321"/>
                  <a:gd name="connsiteY26" fmla="*/ 115718 h 350263"/>
                  <a:gd name="connsiteX27" fmla="*/ 513166 w 922321"/>
                  <a:gd name="connsiteY27" fmla="*/ 154165 h 350263"/>
                  <a:gd name="connsiteX28" fmla="*/ 545527 w 922321"/>
                  <a:gd name="connsiteY28" fmla="*/ 199404 h 350263"/>
                  <a:gd name="connsiteX29" fmla="*/ 566235 w 922321"/>
                  <a:gd name="connsiteY29" fmla="*/ 238458 h 350263"/>
                  <a:gd name="connsiteX30" fmla="*/ 585852 w 922321"/>
                  <a:gd name="connsiteY30" fmla="*/ 270626 h 350263"/>
                  <a:gd name="connsiteX31" fmla="*/ 609950 w 922321"/>
                  <a:gd name="connsiteY31" fmla="*/ 244037 h 350263"/>
                  <a:gd name="connsiteX32" fmla="*/ 616853 w 922321"/>
                  <a:gd name="connsiteY32" fmla="*/ 202194 h 350263"/>
                  <a:gd name="connsiteX33" fmla="*/ 619694 w 922321"/>
                  <a:gd name="connsiteY33" fmla="*/ 179019 h 350263"/>
                  <a:gd name="connsiteX34" fmla="*/ 639861 w 922321"/>
                  <a:gd name="connsiteY34" fmla="*/ 139429 h 350263"/>
                  <a:gd name="connsiteX35" fmla="*/ 662336 w 922321"/>
                  <a:gd name="connsiteY35" fmla="*/ 115539 h 350263"/>
                  <a:gd name="connsiteX36" fmla="*/ 697382 w 922321"/>
                  <a:gd name="connsiteY36" fmla="*/ 82244 h 350263"/>
                  <a:gd name="connsiteX37" fmla="*/ 710142 w 922321"/>
                  <a:gd name="connsiteY37" fmla="*/ 56167 h 350263"/>
                  <a:gd name="connsiteX38" fmla="*/ 720390 w 922321"/>
                  <a:gd name="connsiteY38" fmla="*/ 29242 h 350263"/>
                  <a:gd name="connsiteX39" fmla="*/ 734260 w 922321"/>
                  <a:gd name="connsiteY39" fmla="*/ 440 h 350263"/>
                  <a:gd name="connsiteX40" fmla="*/ 761805 w 922321"/>
                  <a:gd name="connsiteY40" fmla="*/ 13900 h 350263"/>
                  <a:gd name="connsiteX41" fmla="*/ 805521 w 922321"/>
                  <a:gd name="connsiteY41" fmla="*/ 41795 h 350263"/>
                  <a:gd name="connsiteX42" fmla="*/ 829524 w 922321"/>
                  <a:gd name="connsiteY42" fmla="*/ 120971 h 350263"/>
                  <a:gd name="connsiteX43" fmla="*/ 860741 w 922321"/>
                  <a:gd name="connsiteY43" fmla="*/ 48769 h 350263"/>
                  <a:gd name="connsiteX44" fmla="*/ 882002 w 922321"/>
                  <a:gd name="connsiteY44" fmla="*/ 28896 h 350263"/>
                  <a:gd name="connsiteX45" fmla="*/ 899856 w 922321"/>
                  <a:gd name="connsiteY45" fmla="*/ 85033 h 350263"/>
                  <a:gd name="connsiteX46" fmla="*/ 922321 w 922321"/>
                  <a:gd name="connsiteY46" fmla="*/ 44829 h 350263"/>
                  <a:gd name="connsiteX0" fmla="*/ 0 w 922321"/>
                  <a:gd name="connsiteY0" fmla="*/ 221899 h 350568"/>
                  <a:gd name="connsiteX1" fmla="*/ 35627 w 922321"/>
                  <a:gd name="connsiteY1" fmla="*/ 202072 h 350568"/>
                  <a:gd name="connsiteX2" fmla="*/ 60051 w 922321"/>
                  <a:gd name="connsiteY2" fmla="*/ 224815 h 350568"/>
                  <a:gd name="connsiteX3" fmla="*/ 77373 w 922321"/>
                  <a:gd name="connsiteY3" fmla="*/ 259354 h 350568"/>
                  <a:gd name="connsiteX4" fmla="*/ 122964 w 922321"/>
                  <a:gd name="connsiteY4" fmla="*/ 247733 h 350568"/>
                  <a:gd name="connsiteX5" fmla="*/ 129076 w 922321"/>
                  <a:gd name="connsiteY5" fmla="*/ 265264 h 350568"/>
                  <a:gd name="connsiteX6" fmla="*/ 138280 w 922321"/>
                  <a:gd name="connsiteY6" fmla="*/ 305712 h 350568"/>
                  <a:gd name="connsiteX7" fmla="*/ 147980 w 922321"/>
                  <a:gd name="connsiteY7" fmla="*/ 350533 h 350568"/>
                  <a:gd name="connsiteX8" fmla="*/ 171878 w 922321"/>
                  <a:gd name="connsiteY8" fmla="*/ 323713 h 350568"/>
                  <a:gd name="connsiteX9" fmla="*/ 200102 w 922321"/>
                  <a:gd name="connsiteY9" fmla="*/ 285462 h 350568"/>
                  <a:gd name="connsiteX10" fmla="*/ 211906 w 922321"/>
                  <a:gd name="connsiteY10" fmla="*/ 247132 h 350568"/>
                  <a:gd name="connsiteX11" fmla="*/ 214207 w 922321"/>
                  <a:gd name="connsiteY11" fmla="*/ 199709 h 350568"/>
                  <a:gd name="connsiteX12" fmla="*/ 227106 w 922321"/>
                  <a:gd name="connsiteY12" fmla="*/ 138805 h 350568"/>
                  <a:gd name="connsiteX13" fmla="*/ 241817 w 922321"/>
                  <a:gd name="connsiteY13" fmla="*/ 189946 h 350568"/>
                  <a:gd name="connsiteX14" fmla="*/ 259920 w 922321"/>
                  <a:gd name="connsiteY14" fmla="*/ 233445 h 350568"/>
                  <a:gd name="connsiteX15" fmla="*/ 308838 w 922321"/>
                  <a:gd name="connsiteY15" fmla="*/ 246010 h 350568"/>
                  <a:gd name="connsiteX16" fmla="*/ 326948 w 922321"/>
                  <a:gd name="connsiteY16" fmla="*/ 198315 h 350568"/>
                  <a:gd name="connsiteX17" fmla="*/ 336985 w 922321"/>
                  <a:gd name="connsiteY17" fmla="*/ 171495 h 350568"/>
                  <a:gd name="connsiteX18" fmla="*/ 370664 w 922321"/>
                  <a:gd name="connsiteY18" fmla="*/ 166235 h 350568"/>
                  <a:gd name="connsiteX19" fmla="*/ 401449 w 922321"/>
                  <a:gd name="connsiteY19" fmla="*/ 169922 h 350568"/>
                  <a:gd name="connsiteX20" fmla="*/ 421282 w 922321"/>
                  <a:gd name="connsiteY20" fmla="*/ 134155 h 350568"/>
                  <a:gd name="connsiteX21" fmla="*/ 429283 w 922321"/>
                  <a:gd name="connsiteY21" fmla="*/ 99624 h 350568"/>
                  <a:gd name="connsiteX22" fmla="*/ 451193 w 922321"/>
                  <a:gd name="connsiteY22" fmla="*/ 64417 h 350568"/>
                  <a:gd name="connsiteX23" fmla="*/ 464140 w 922321"/>
                  <a:gd name="connsiteY23" fmla="*/ 22634 h 350568"/>
                  <a:gd name="connsiteX24" fmla="*/ 478803 w 922321"/>
                  <a:gd name="connsiteY24" fmla="*/ 42100 h 350568"/>
                  <a:gd name="connsiteX25" fmla="*/ 494909 w 922321"/>
                  <a:gd name="connsiteY25" fmla="*/ 78364 h 350568"/>
                  <a:gd name="connsiteX26" fmla="*/ 506413 w 922321"/>
                  <a:gd name="connsiteY26" fmla="*/ 116023 h 350568"/>
                  <a:gd name="connsiteX27" fmla="*/ 513166 w 922321"/>
                  <a:gd name="connsiteY27" fmla="*/ 154470 h 350568"/>
                  <a:gd name="connsiteX28" fmla="*/ 545527 w 922321"/>
                  <a:gd name="connsiteY28" fmla="*/ 199709 h 350568"/>
                  <a:gd name="connsiteX29" fmla="*/ 566235 w 922321"/>
                  <a:gd name="connsiteY29" fmla="*/ 238763 h 350568"/>
                  <a:gd name="connsiteX30" fmla="*/ 585852 w 922321"/>
                  <a:gd name="connsiteY30" fmla="*/ 270931 h 350568"/>
                  <a:gd name="connsiteX31" fmla="*/ 609950 w 922321"/>
                  <a:gd name="connsiteY31" fmla="*/ 244342 h 350568"/>
                  <a:gd name="connsiteX32" fmla="*/ 616853 w 922321"/>
                  <a:gd name="connsiteY32" fmla="*/ 202499 h 350568"/>
                  <a:gd name="connsiteX33" fmla="*/ 619694 w 922321"/>
                  <a:gd name="connsiteY33" fmla="*/ 179324 h 350568"/>
                  <a:gd name="connsiteX34" fmla="*/ 639861 w 922321"/>
                  <a:gd name="connsiteY34" fmla="*/ 139734 h 350568"/>
                  <a:gd name="connsiteX35" fmla="*/ 662336 w 922321"/>
                  <a:gd name="connsiteY35" fmla="*/ 115844 h 350568"/>
                  <a:gd name="connsiteX36" fmla="*/ 697382 w 922321"/>
                  <a:gd name="connsiteY36" fmla="*/ 82549 h 350568"/>
                  <a:gd name="connsiteX37" fmla="*/ 710142 w 922321"/>
                  <a:gd name="connsiteY37" fmla="*/ 56472 h 350568"/>
                  <a:gd name="connsiteX38" fmla="*/ 720390 w 922321"/>
                  <a:gd name="connsiteY38" fmla="*/ 29547 h 350568"/>
                  <a:gd name="connsiteX39" fmla="*/ 734260 w 922321"/>
                  <a:gd name="connsiteY39" fmla="*/ 745 h 350568"/>
                  <a:gd name="connsiteX40" fmla="*/ 773309 w 922321"/>
                  <a:gd name="connsiteY40" fmla="*/ 61627 h 350568"/>
                  <a:gd name="connsiteX41" fmla="*/ 805521 w 922321"/>
                  <a:gd name="connsiteY41" fmla="*/ 42100 h 350568"/>
                  <a:gd name="connsiteX42" fmla="*/ 829524 w 922321"/>
                  <a:gd name="connsiteY42" fmla="*/ 121276 h 350568"/>
                  <a:gd name="connsiteX43" fmla="*/ 860741 w 922321"/>
                  <a:gd name="connsiteY43" fmla="*/ 49074 h 350568"/>
                  <a:gd name="connsiteX44" fmla="*/ 882002 w 922321"/>
                  <a:gd name="connsiteY44" fmla="*/ 29201 h 350568"/>
                  <a:gd name="connsiteX45" fmla="*/ 899856 w 922321"/>
                  <a:gd name="connsiteY45" fmla="*/ 85338 h 350568"/>
                  <a:gd name="connsiteX46" fmla="*/ 922321 w 922321"/>
                  <a:gd name="connsiteY46" fmla="*/ 45134 h 350568"/>
                  <a:gd name="connsiteX0" fmla="*/ 0 w 922321"/>
                  <a:gd name="connsiteY0" fmla="*/ 219189 h 347858"/>
                  <a:gd name="connsiteX1" fmla="*/ 35627 w 922321"/>
                  <a:gd name="connsiteY1" fmla="*/ 199362 h 347858"/>
                  <a:gd name="connsiteX2" fmla="*/ 60051 w 922321"/>
                  <a:gd name="connsiteY2" fmla="*/ 222105 h 347858"/>
                  <a:gd name="connsiteX3" fmla="*/ 77373 w 922321"/>
                  <a:gd name="connsiteY3" fmla="*/ 256644 h 347858"/>
                  <a:gd name="connsiteX4" fmla="*/ 122964 w 922321"/>
                  <a:gd name="connsiteY4" fmla="*/ 245023 h 347858"/>
                  <a:gd name="connsiteX5" fmla="*/ 129076 w 922321"/>
                  <a:gd name="connsiteY5" fmla="*/ 262554 h 347858"/>
                  <a:gd name="connsiteX6" fmla="*/ 138280 w 922321"/>
                  <a:gd name="connsiteY6" fmla="*/ 303002 h 347858"/>
                  <a:gd name="connsiteX7" fmla="*/ 147980 w 922321"/>
                  <a:gd name="connsiteY7" fmla="*/ 347823 h 347858"/>
                  <a:gd name="connsiteX8" fmla="*/ 171878 w 922321"/>
                  <a:gd name="connsiteY8" fmla="*/ 321003 h 347858"/>
                  <a:gd name="connsiteX9" fmla="*/ 200102 w 922321"/>
                  <a:gd name="connsiteY9" fmla="*/ 282752 h 347858"/>
                  <a:gd name="connsiteX10" fmla="*/ 211906 w 922321"/>
                  <a:gd name="connsiteY10" fmla="*/ 244422 h 347858"/>
                  <a:gd name="connsiteX11" fmla="*/ 214207 w 922321"/>
                  <a:gd name="connsiteY11" fmla="*/ 196999 h 347858"/>
                  <a:gd name="connsiteX12" fmla="*/ 227106 w 922321"/>
                  <a:gd name="connsiteY12" fmla="*/ 136095 h 347858"/>
                  <a:gd name="connsiteX13" fmla="*/ 241817 w 922321"/>
                  <a:gd name="connsiteY13" fmla="*/ 187236 h 347858"/>
                  <a:gd name="connsiteX14" fmla="*/ 259920 w 922321"/>
                  <a:gd name="connsiteY14" fmla="*/ 230735 h 347858"/>
                  <a:gd name="connsiteX15" fmla="*/ 308838 w 922321"/>
                  <a:gd name="connsiteY15" fmla="*/ 243300 h 347858"/>
                  <a:gd name="connsiteX16" fmla="*/ 326948 w 922321"/>
                  <a:gd name="connsiteY16" fmla="*/ 195605 h 347858"/>
                  <a:gd name="connsiteX17" fmla="*/ 336985 w 922321"/>
                  <a:gd name="connsiteY17" fmla="*/ 168785 h 347858"/>
                  <a:gd name="connsiteX18" fmla="*/ 370664 w 922321"/>
                  <a:gd name="connsiteY18" fmla="*/ 163525 h 347858"/>
                  <a:gd name="connsiteX19" fmla="*/ 401449 w 922321"/>
                  <a:gd name="connsiteY19" fmla="*/ 167212 h 347858"/>
                  <a:gd name="connsiteX20" fmla="*/ 421282 w 922321"/>
                  <a:gd name="connsiteY20" fmla="*/ 131445 h 347858"/>
                  <a:gd name="connsiteX21" fmla="*/ 429283 w 922321"/>
                  <a:gd name="connsiteY21" fmla="*/ 96914 h 347858"/>
                  <a:gd name="connsiteX22" fmla="*/ 451193 w 922321"/>
                  <a:gd name="connsiteY22" fmla="*/ 61707 h 347858"/>
                  <a:gd name="connsiteX23" fmla="*/ 464140 w 922321"/>
                  <a:gd name="connsiteY23" fmla="*/ 19924 h 347858"/>
                  <a:gd name="connsiteX24" fmla="*/ 478803 w 922321"/>
                  <a:gd name="connsiteY24" fmla="*/ 39390 h 347858"/>
                  <a:gd name="connsiteX25" fmla="*/ 494909 w 922321"/>
                  <a:gd name="connsiteY25" fmla="*/ 75654 h 347858"/>
                  <a:gd name="connsiteX26" fmla="*/ 506413 w 922321"/>
                  <a:gd name="connsiteY26" fmla="*/ 113313 h 347858"/>
                  <a:gd name="connsiteX27" fmla="*/ 513166 w 922321"/>
                  <a:gd name="connsiteY27" fmla="*/ 151760 h 347858"/>
                  <a:gd name="connsiteX28" fmla="*/ 545527 w 922321"/>
                  <a:gd name="connsiteY28" fmla="*/ 196999 h 347858"/>
                  <a:gd name="connsiteX29" fmla="*/ 566235 w 922321"/>
                  <a:gd name="connsiteY29" fmla="*/ 236053 h 347858"/>
                  <a:gd name="connsiteX30" fmla="*/ 585852 w 922321"/>
                  <a:gd name="connsiteY30" fmla="*/ 268221 h 347858"/>
                  <a:gd name="connsiteX31" fmla="*/ 609950 w 922321"/>
                  <a:gd name="connsiteY31" fmla="*/ 241632 h 347858"/>
                  <a:gd name="connsiteX32" fmla="*/ 616853 w 922321"/>
                  <a:gd name="connsiteY32" fmla="*/ 199789 h 347858"/>
                  <a:gd name="connsiteX33" fmla="*/ 619694 w 922321"/>
                  <a:gd name="connsiteY33" fmla="*/ 176614 h 347858"/>
                  <a:gd name="connsiteX34" fmla="*/ 639861 w 922321"/>
                  <a:gd name="connsiteY34" fmla="*/ 137024 h 347858"/>
                  <a:gd name="connsiteX35" fmla="*/ 662336 w 922321"/>
                  <a:gd name="connsiteY35" fmla="*/ 113134 h 347858"/>
                  <a:gd name="connsiteX36" fmla="*/ 697382 w 922321"/>
                  <a:gd name="connsiteY36" fmla="*/ 79839 h 347858"/>
                  <a:gd name="connsiteX37" fmla="*/ 710142 w 922321"/>
                  <a:gd name="connsiteY37" fmla="*/ 53762 h 347858"/>
                  <a:gd name="connsiteX38" fmla="*/ 720390 w 922321"/>
                  <a:gd name="connsiteY38" fmla="*/ 26837 h 347858"/>
                  <a:gd name="connsiteX39" fmla="*/ 757268 w 922321"/>
                  <a:gd name="connsiteY39" fmla="*/ 825 h 347858"/>
                  <a:gd name="connsiteX40" fmla="*/ 773309 w 922321"/>
                  <a:gd name="connsiteY40" fmla="*/ 58917 h 347858"/>
                  <a:gd name="connsiteX41" fmla="*/ 805521 w 922321"/>
                  <a:gd name="connsiteY41" fmla="*/ 39390 h 347858"/>
                  <a:gd name="connsiteX42" fmla="*/ 829524 w 922321"/>
                  <a:gd name="connsiteY42" fmla="*/ 118566 h 347858"/>
                  <a:gd name="connsiteX43" fmla="*/ 860741 w 922321"/>
                  <a:gd name="connsiteY43" fmla="*/ 46364 h 347858"/>
                  <a:gd name="connsiteX44" fmla="*/ 882002 w 922321"/>
                  <a:gd name="connsiteY44" fmla="*/ 26491 h 347858"/>
                  <a:gd name="connsiteX45" fmla="*/ 899856 w 922321"/>
                  <a:gd name="connsiteY45" fmla="*/ 82628 h 347858"/>
                  <a:gd name="connsiteX46" fmla="*/ 922321 w 922321"/>
                  <a:gd name="connsiteY46" fmla="*/ 42424 h 347858"/>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7382 w 922321"/>
                  <a:gd name="connsiteY36" fmla="*/ 79217 h 347236"/>
                  <a:gd name="connsiteX37" fmla="*/ 710142 w 922321"/>
                  <a:gd name="connsiteY37" fmla="*/ 53140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7382 w 922321"/>
                  <a:gd name="connsiteY36" fmla="*/ 79217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2336 w 922321"/>
                  <a:gd name="connsiteY35" fmla="*/ 112512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39861 w 922321"/>
                  <a:gd name="connsiteY34" fmla="*/ 136402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7599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16853 w 922321"/>
                  <a:gd name="connsiteY32" fmla="*/ 199167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609950 w 922321"/>
                  <a:gd name="connsiteY31" fmla="*/ 241010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85852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6235 w 922321"/>
                  <a:gd name="connsiteY29" fmla="*/ 235431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45527 w 922321"/>
                  <a:gd name="connsiteY28" fmla="*/ 196377 h 347236"/>
                  <a:gd name="connsiteX29" fmla="*/ 561634 w 922321"/>
                  <a:gd name="connsiteY29" fmla="*/ 169877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13166 w 922321"/>
                  <a:gd name="connsiteY27" fmla="*/ 151138 h 347236"/>
                  <a:gd name="connsiteX28" fmla="*/ 538625 w 922321"/>
                  <a:gd name="connsiteY28" fmla="*/ 204746 h 347236"/>
                  <a:gd name="connsiteX29" fmla="*/ 561634 w 922321"/>
                  <a:gd name="connsiteY29" fmla="*/ 169877 h 347236"/>
                  <a:gd name="connsiteX30" fmla="*/ 572047 w 922321"/>
                  <a:gd name="connsiteY30" fmla="*/ 267599 h 347236"/>
                  <a:gd name="connsiteX31" fmla="*/ 593844 w 922321"/>
                  <a:gd name="connsiteY31" fmla="*/ 238221 h 347236"/>
                  <a:gd name="connsiteX32" fmla="*/ 607650 w 922321"/>
                  <a:gd name="connsiteY32" fmla="*/ 201956 h 347236"/>
                  <a:gd name="connsiteX33" fmla="*/ 619694 w 922321"/>
                  <a:gd name="connsiteY33" fmla="*/ 146702 h 347236"/>
                  <a:gd name="connsiteX34" fmla="*/ 642162 w 922321"/>
                  <a:gd name="connsiteY34" fmla="*/ 215904 h 347236"/>
                  <a:gd name="connsiteX35" fmla="*/ 669239 w 922321"/>
                  <a:gd name="connsiteY35" fmla="*/ 94380 h 347236"/>
                  <a:gd name="connsiteX36" fmla="*/ 692780 w 922321"/>
                  <a:gd name="connsiteY36" fmla="*/ 115481 h 347236"/>
                  <a:gd name="connsiteX37" fmla="*/ 710142 w 922321"/>
                  <a:gd name="connsiteY37" fmla="*/ 44772 h 347236"/>
                  <a:gd name="connsiteX38" fmla="*/ 720390 w 922321"/>
                  <a:gd name="connsiteY38" fmla="*/ 82006 h 347236"/>
                  <a:gd name="connsiteX39" fmla="*/ 757268 w 922321"/>
                  <a:gd name="connsiteY39" fmla="*/ 203 h 347236"/>
                  <a:gd name="connsiteX40" fmla="*/ 773309 w 922321"/>
                  <a:gd name="connsiteY40" fmla="*/ 58295 h 347236"/>
                  <a:gd name="connsiteX41" fmla="*/ 805521 w 922321"/>
                  <a:gd name="connsiteY41" fmla="*/ 38768 h 347236"/>
                  <a:gd name="connsiteX42" fmla="*/ 829524 w 922321"/>
                  <a:gd name="connsiteY42" fmla="*/ 117944 h 347236"/>
                  <a:gd name="connsiteX43" fmla="*/ 860741 w 922321"/>
                  <a:gd name="connsiteY43" fmla="*/ 45742 h 347236"/>
                  <a:gd name="connsiteX44" fmla="*/ 882002 w 922321"/>
                  <a:gd name="connsiteY44" fmla="*/ 25869 h 347236"/>
                  <a:gd name="connsiteX45" fmla="*/ 899856 w 922321"/>
                  <a:gd name="connsiteY45" fmla="*/ 82006 h 347236"/>
                  <a:gd name="connsiteX46" fmla="*/ 922321 w 922321"/>
                  <a:gd name="connsiteY46"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22519 w 922321"/>
                  <a:gd name="connsiteY27" fmla="*/ 63874 h 347236"/>
                  <a:gd name="connsiteX28" fmla="*/ 513166 w 922321"/>
                  <a:gd name="connsiteY28" fmla="*/ 151138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6413 w 922321"/>
                  <a:gd name="connsiteY26" fmla="*/ 112691 h 347236"/>
                  <a:gd name="connsiteX27" fmla="*/ 522519 w 922321"/>
                  <a:gd name="connsiteY27" fmla="*/ 63874 h 347236"/>
                  <a:gd name="connsiteX28" fmla="*/ 524670 w 922321"/>
                  <a:gd name="connsiteY28" fmla="*/ 152533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18567 h 347236"/>
                  <a:gd name="connsiteX1" fmla="*/ 35627 w 922321"/>
                  <a:gd name="connsiteY1" fmla="*/ 198740 h 347236"/>
                  <a:gd name="connsiteX2" fmla="*/ 60051 w 922321"/>
                  <a:gd name="connsiteY2" fmla="*/ 221483 h 347236"/>
                  <a:gd name="connsiteX3" fmla="*/ 77373 w 922321"/>
                  <a:gd name="connsiteY3" fmla="*/ 256022 h 347236"/>
                  <a:gd name="connsiteX4" fmla="*/ 122964 w 922321"/>
                  <a:gd name="connsiteY4" fmla="*/ 244401 h 347236"/>
                  <a:gd name="connsiteX5" fmla="*/ 129076 w 922321"/>
                  <a:gd name="connsiteY5" fmla="*/ 261932 h 347236"/>
                  <a:gd name="connsiteX6" fmla="*/ 138280 w 922321"/>
                  <a:gd name="connsiteY6" fmla="*/ 302380 h 347236"/>
                  <a:gd name="connsiteX7" fmla="*/ 147980 w 922321"/>
                  <a:gd name="connsiteY7" fmla="*/ 347201 h 347236"/>
                  <a:gd name="connsiteX8" fmla="*/ 171878 w 922321"/>
                  <a:gd name="connsiteY8" fmla="*/ 320381 h 347236"/>
                  <a:gd name="connsiteX9" fmla="*/ 200102 w 922321"/>
                  <a:gd name="connsiteY9" fmla="*/ 282130 h 347236"/>
                  <a:gd name="connsiteX10" fmla="*/ 211906 w 922321"/>
                  <a:gd name="connsiteY10" fmla="*/ 243800 h 347236"/>
                  <a:gd name="connsiteX11" fmla="*/ 214207 w 922321"/>
                  <a:gd name="connsiteY11" fmla="*/ 196377 h 347236"/>
                  <a:gd name="connsiteX12" fmla="*/ 227106 w 922321"/>
                  <a:gd name="connsiteY12" fmla="*/ 135473 h 347236"/>
                  <a:gd name="connsiteX13" fmla="*/ 241817 w 922321"/>
                  <a:gd name="connsiteY13" fmla="*/ 186614 h 347236"/>
                  <a:gd name="connsiteX14" fmla="*/ 259920 w 922321"/>
                  <a:gd name="connsiteY14" fmla="*/ 230113 h 347236"/>
                  <a:gd name="connsiteX15" fmla="*/ 308838 w 922321"/>
                  <a:gd name="connsiteY15" fmla="*/ 242678 h 347236"/>
                  <a:gd name="connsiteX16" fmla="*/ 326948 w 922321"/>
                  <a:gd name="connsiteY16" fmla="*/ 194983 h 347236"/>
                  <a:gd name="connsiteX17" fmla="*/ 336985 w 922321"/>
                  <a:gd name="connsiteY17" fmla="*/ 168163 h 347236"/>
                  <a:gd name="connsiteX18" fmla="*/ 370664 w 922321"/>
                  <a:gd name="connsiteY18" fmla="*/ 162903 h 347236"/>
                  <a:gd name="connsiteX19" fmla="*/ 401449 w 922321"/>
                  <a:gd name="connsiteY19" fmla="*/ 166590 h 347236"/>
                  <a:gd name="connsiteX20" fmla="*/ 421282 w 922321"/>
                  <a:gd name="connsiteY20" fmla="*/ 130823 h 347236"/>
                  <a:gd name="connsiteX21" fmla="*/ 429283 w 922321"/>
                  <a:gd name="connsiteY21" fmla="*/ 96292 h 347236"/>
                  <a:gd name="connsiteX22" fmla="*/ 451193 w 922321"/>
                  <a:gd name="connsiteY22" fmla="*/ 61085 h 347236"/>
                  <a:gd name="connsiteX23" fmla="*/ 464140 w 922321"/>
                  <a:gd name="connsiteY23" fmla="*/ 19302 h 347236"/>
                  <a:gd name="connsiteX24" fmla="*/ 478803 w 922321"/>
                  <a:gd name="connsiteY24" fmla="*/ 38768 h 347236"/>
                  <a:gd name="connsiteX25" fmla="*/ 494909 w 922321"/>
                  <a:gd name="connsiteY25" fmla="*/ 75032 h 347236"/>
                  <a:gd name="connsiteX26" fmla="*/ 501811 w 922321"/>
                  <a:gd name="connsiteY26" fmla="*/ 116875 h 347236"/>
                  <a:gd name="connsiteX27" fmla="*/ 522519 w 922321"/>
                  <a:gd name="connsiteY27" fmla="*/ 63874 h 347236"/>
                  <a:gd name="connsiteX28" fmla="*/ 524670 w 922321"/>
                  <a:gd name="connsiteY28" fmla="*/ 152533 h 347236"/>
                  <a:gd name="connsiteX29" fmla="*/ 538625 w 922321"/>
                  <a:gd name="connsiteY29" fmla="*/ 204746 h 347236"/>
                  <a:gd name="connsiteX30" fmla="*/ 561634 w 922321"/>
                  <a:gd name="connsiteY30" fmla="*/ 169877 h 347236"/>
                  <a:gd name="connsiteX31" fmla="*/ 572047 w 922321"/>
                  <a:gd name="connsiteY31" fmla="*/ 267599 h 347236"/>
                  <a:gd name="connsiteX32" fmla="*/ 593844 w 922321"/>
                  <a:gd name="connsiteY32" fmla="*/ 238221 h 347236"/>
                  <a:gd name="connsiteX33" fmla="*/ 607650 w 922321"/>
                  <a:gd name="connsiteY33" fmla="*/ 201956 h 347236"/>
                  <a:gd name="connsiteX34" fmla="*/ 619694 w 922321"/>
                  <a:gd name="connsiteY34" fmla="*/ 146702 h 347236"/>
                  <a:gd name="connsiteX35" fmla="*/ 642162 w 922321"/>
                  <a:gd name="connsiteY35" fmla="*/ 215904 h 347236"/>
                  <a:gd name="connsiteX36" fmla="*/ 669239 w 922321"/>
                  <a:gd name="connsiteY36" fmla="*/ 94380 h 347236"/>
                  <a:gd name="connsiteX37" fmla="*/ 692780 w 922321"/>
                  <a:gd name="connsiteY37" fmla="*/ 115481 h 347236"/>
                  <a:gd name="connsiteX38" fmla="*/ 710142 w 922321"/>
                  <a:gd name="connsiteY38" fmla="*/ 44772 h 347236"/>
                  <a:gd name="connsiteX39" fmla="*/ 720390 w 922321"/>
                  <a:gd name="connsiteY39" fmla="*/ 82006 h 347236"/>
                  <a:gd name="connsiteX40" fmla="*/ 757268 w 922321"/>
                  <a:gd name="connsiteY40" fmla="*/ 203 h 347236"/>
                  <a:gd name="connsiteX41" fmla="*/ 773309 w 922321"/>
                  <a:gd name="connsiteY41" fmla="*/ 58295 h 347236"/>
                  <a:gd name="connsiteX42" fmla="*/ 805521 w 922321"/>
                  <a:gd name="connsiteY42" fmla="*/ 38768 h 347236"/>
                  <a:gd name="connsiteX43" fmla="*/ 829524 w 922321"/>
                  <a:gd name="connsiteY43" fmla="*/ 117944 h 347236"/>
                  <a:gd name="connsiteX44" fmla="*/ 860741 w 922321"/>
                  <a:gd name="connsiteY44" fmla="*/ 45742 h 347236"/>
                  <a:gd name="connsiteX45" fmla="*/ 882002 w 922321"/>
                  <a:gd name="connsiteY45" fmla="*/ 25869 h 347236"/>
                  <a:gd name="connsiteX46" fmla="*/ 899856 w 922321"/>
                  <a:gd name="connsiteY46" fmla="*/ 82006 h 347236"/>
                  <a:gd name="connsiteX47" fmla="*/ 922321 w 922321"/>
                  <a:gd name="connsiteY47" fmla="*/ 41802 h 347236"/>
                  <a:gd name="connsiteX0" fmla="*/ 0 w 922321"/>
                  <a:gd name="connsiteY0" fmla="*/ 227887 h 356556"/>
                  <a:gd name="connsiteX1" fmla="*/ 35627 w 922321"/>
                  <a:gd name="connsiteY1" fmla="*/ 208060 h 356556"/>
                  <a:gd name="connsiteX2" fmla="*/ 60051 w 922321"/>
                  <a:gd name="connsiteY2" fmla="*/ 230803 h 356556"/>
                  <a:gd name="connsiteX3" fmla="*/ 77373 w 922321"/>
                  <a:gd name="connsiteY3" fmla="*/ 265342 h 356556"/>
                  <a:gd name="connsiteX4" fmla="*/ 122964 w 922321"/>
                  <a:gd name="connsiteY4" fmla="*/ 253721 h 356556"/>
                  <a:gd name="connsiteX5" fmla="*/ 129076 w 922321"/>
                  <a:gd name="connsiteY5" fmla="*/ 271252 h 356556"/>
                  <a:gd name="connsiteX6" fmla="*/ 138280 w 922321"/>
                  <a:gd name="connsiteY6" fmla="*/ 311700 h 356556"/>
                  <a:gd name="connsiteX7" fmla="*/ 147980 w 922321"/>
                  <a:gd name="connsiteY7" fmla="*/ 356521 h 356556"/>
                  <a:gd name="connsiteX8" fmla="*/ 171878 w 922321"/>
                  <a:gd name="connsiteY8" fmla="*/ 329701 h 356556"/>
                  <a:gd name="connsiteX9" fmla="*/ 200102 w 922321"/>
                  <a:gd name="connsiteY9" fmla="*/ 291450 h 356556"/>
                  <a:gd name="connsiteX10" fmla="*/ 211906 w 922321"/>
                  <a:gd name="connsiteY10" fmla="*/ 253120 h 356556"/>
                  <a:gd name="connsiteX11" fmla="*/ 214207 w 922321"/>
                  <a:gd name="connsiteY11" fmla="*/ 205697 h 356556"/>
                  <a:gd name="connsiteX12" fmla="*/ 227106 w 922321"/>
                  <a:gd name="connsiteY12" fmla="*/ 144793 h 356556"/>
                  <a:gd name="connsiteX13" fmla="*/ 241817 w 922321"/>
                  <a:gd name="connsiteY13" fmla="*/ 195934 h 356556"/>
                  <a:gd name="connsiteX14" fmla="*/ 259920 w 922321"/>
                  <a:gd name="connsiteY14" fmla="*/ 239433 h 356556"/>
                  <a:gd name="connsiteX15" fmla="*/ 308838 w 922321"/>
                  <a:gd name="connsiteY15" fmla="*/ 251998 h 356556"/>
                  <a:gd name="connsiteX16" fmla="*/ 326948 w 922321"/>
                  <a:gd name="connsiteY16" fmla="*/ 204303 h 356556"/>
                  <a:gd name="connsiteX17" fmla="*/ 336985 w 922321"/>
                  <a:gd name="connsiteY17" fmla="*/ 177483 h 356556"/>
                  <a:gd name="connsiteX18" fmla="*/ 370664 w 922321"/>
                  <a:gd name="connsiteY18" fmla="*/ 172223 h 356556"/>
                  <a:gd name="connsiteX19" fmla="*/ 401449 w 922321"/>
                  <a:gd name="connsiteY19" fmla="*/ 175910 h 356556"/>
                  <a:gd name="connsiteX20" fmla="*/ 421282 w 922321"/>
                  <a:gd name="connsiteY20" fmla="*/ 140143 h 356556"/>
                  <a:gd name="connsiteX21" fmla="*/ 429283 w 922321"/>
                  <a:gd name="connsiteY21" fmla="*/ 105612 h 356556"/>
                  <a:gd name="connsiteX22" fmla="*/ 451193 w 922321"/>
                  <a:gd name="connsiteY22" fmla="*/ 70405 h 356556"/>
                  <a:gd name="connsiteX23" fmla="*/ 464140 w 922321"/>
                  <a:gd name="connsiteY23" fmla="*/ 28622 h 356556"/>
                  <a:gd name="connsiteX24" fmla="*/ 483405 w 922321"/>
                  <a:gd name="connsiteY24" fmla="*/ 2061 h 356556"/>
                  <a:gd name="connsiteX25" fmla="*/ 494909 w 922321"/>
                  <a:gd name="connsiteY25" fmla="*/ 84352 h 356556"/>
                  <a:gd name="connsiteX26" fmla="*/ 501811 w 922321"/>
                  <a:gd name="connsiteY26" fmla="*/ 126195 h 356556"/>
                  <a:gd name="connsiteX27" fmla="*/ 522519 w 922321"/>
                  <a:gd name="connsiteY27" fmla="*/ 73194 h 356556"/>
                  <a:gd name="connsiteX28" fmla="*/ 524670 w 922321"/>
                  <a:gd name="connsiteY28" fmla="*/ 161853 h 356556"/>
                  <a:gd name="connsiteX29" fmla="*/ 538625 w 922321"/>
                  <a:gd name="connsiteY29" fmla="*/ 214066 h 356556"/>
                  <a:gd name="connsiteX30" fmla="*/ 561634 w 922321"/>
                  <a:gd name="connsiteY30" fmla="*/ 179197 h 356556"/>
                  <a:gd name="connsiteX31" fmla="*/ 572047 w 922321"/>
                  <a:gd name="connsiteY31" fmla="*/ 276919 h 356556"/>
                  <a:gd name="connsiteX32" fmla="*/ 593844 w 922321"/>
                  <a:gd name="connsiteY32" fmla="*/ 247541 h 356556"/>
                  <a:gd name="connsiteX33" fmla="*/ 607650 w 922321"/>
                  <a:gd name="connsiteY33" fmla="*/ 211276 h 356556"/>
                  <a:gd name="connsiteX34" fmla="*/ 619694 w 922321"/>
                  <a:gd name="connsiteY34" fmla="*/ 156022 h 356556"/>
                  <a:gd name="connsiteX35" fmla="*/ 642162 w 922321"/>
                  <a:gd name="connsiteY35" fmla="*/ 225224 h 356556"/>
                  <a:gd name="connsiteX36" fmla="*/ 669239 w 922321"/>
                  <a:gd name="connsiteY36" fmla="*/ 103700 h 356556"/>
                  <a:gd name="connsiteX37" fmla="*/ 692780 w 922321"/>
                  <a:gd name="connsiteY37" fmla="*/ 124801 h 356556"/>
                  <a:gd name="connsiteX38" fmla="*/ 710142 w 922321"/>
                  <a:gd name="connsiteY38" fmla="*/ 54092 h 356556"/>
                  <a:gd name="connsiteX39" fmla="*/ 720390 w 922321"/>
                  <a:gd name="connsiteY39" fmla="*/ 91326 h 356556"/>
                  <a:gd name="connsiteX40" fmla="*/ 757268 w 922321"/>
                  <a:gd name="connsiteY40" fmla="*/ 9523 h 356556"/>
                  <a:gd name="connsiteX41" fmla="*/ 773309 w 922321"/>
                  <a:gd name="connsiteY41" fmla="*/ 67615 h 356556"/>
                  <a:gd name="connsiteX42" fmla="*/ 805521 w 922321"/>
                  <a:gd name="connsiteY42" fmla="*/ 48088 h 356556"/>
                  <a:gd name="connsiteX43" fmla="*/ 829524 w 922321"/>
                  <a:gd name="connsiteY43" fmla="*/ 127264 h 356556"/>
                  <a:gd name="connsiteX44" fmla="*/ 860741 w 922321"/>
                  <a:gd name="connsiteY44" fmla="*/ 55062 h 356556"/>
                  <a:gd name="connsiteX45" fmla="*/ 882002 w 922321"/>
                  <a:gd name="connsiteY45" fmla="*/ 35189 h 356556"/>
                  <a:gd name="connsiteX46" fmla="*/ 899856 w 922321"/>
                  <a:gd name="connsiteY46" fmla="*/ 91326 h 356556"/>
                  <a:gd name="connsiteX47" fmla="*/ 922321 w 922321"/>
                  <a:gd name="connsiteY47" fmla="*/ 51122 h 356556"/>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73154 h 357487"/>
                  <a:gd name="connsiteX19" fmla="*/ 401449 w 922321"/>
                  <a:gd name="connsiteY19" fmla="*/ 176841 h 357487"/>
                  <a:gd name="connsiteX20" fmla="*/ 421282 w 922321"/>
                  <a:gd name="connsiteY20" fmla="*/ 141074 h 357487"/>
                  <a:gd name="connsiteX21" fmla="*/ 429283 w 922321"/>
                  <a:gd name="connsiteY21" fmla="*/ 106543 h 357487"/>
                  <a:gd name="connsiteX22" fmla="*/ 448892 w 922321"/>
                  <a:gd name="connsiteY22" fmla="*/ 138285 h 357487"/>
                  <a:gd name="connsiteX23" fmla="*/ 464140 w 922321"/>
                  <a:gd name="connsiteY23" fmla="*/ 29553 h 357487"/>
                  <a:gd name="connsiteX24" fmla="*/ 483405 w 922321"/>
                  <a:gd name="connsiteY24" fmla="*/ 2992 h 357487"/>
                  <a:gd name="connsiteX25" fmla="*/ 494909 w 922321"/>
                  <a:gd name="connsiteY25" fmla="*/ 85283 h 357487"/>
                  <a:gd name="connsiteX26" fmla="*/ 501811 w 922321"/>
                  <a:gd name="connsiteY26" fmla="*/ 127126 h 357487"/>
                  <a:gd name="connsiteX27" fmla="*/ 522519 w 922321"/>
                  <a:gd name="connsiteY27" fmla="*/ 74125 h 357487"/>
                  <a:gd name="connsiteX28" fmla="*/ 524670 w 922321"/>
                  <a:gd name="connsiteY28" fmla="*/ 162784 h 357487"/>
                  <a:gd name="connsiteX29" fmla="*/ 538625 w 922321"/>
                  <a:gd name="connsiteY29" fmla="*/ 214997 h 357487"/>
                  <a:gd name="connsiteX30" fmla="*/ 561634 w 922321"/>
                  <a:gd name="connsiteY30" fmla="*/ 180128 h 357487"/>
                  <a:gd name="connsiteX31" fmla="*/ 572047 w 922321"/>
                  <a:gd name="connsiteY31" fmla="*/ 277850 h 357487"/>
                  <a:gd name="connsiteX32" fmla="*/ 593844 w 922321"/>
                  <a:gd name="connsiteY32" fmla="*/ 248472 h 357487"/>
                  <a:gd name="connsiteX33" fmla="*/ 607650 w 922321"/>
                  <a:gd name="connsiteY33" fmla="*/ 212207 h 357487"/>
                  <a:gd name="connsiteX34" fmla="*/ 619694 w 922321"/>
                  <a:gd name="connsiteY34" fmla="*/ 156953 h 357487"/>
                  <a:gd name="connsiteX35" fmla="*/ 642162 w 922321"/>
                  <a:gd name="connsiteY35" fmla="*/ 226155 h 357487"/>
                  <a:gd name="connsiteX36" fmla="*/ 669239 w 922321"/>
                  <a:gd name="connsiteY36" fmla="*/ 104631 h 357487"/>
                  <a:gd name="connsiteX37" fmla="*/ 692780 w 922321"/>
                  <a:gd name="connsiteY37" fmla="*/ 125732 h 357487"/>
                  <a:gd name="connsiteX38" fmla="*/ 710142 w 922321"/>
                  <a:gd name="connsiteY38" fmla="*/ 55023 h 357487"/>
                  <a:gd name="connsiteX39" fmla="*/ 720390 w 922321"/>
                  <a:gd name="connsiteY39" fmla="*/ 92257 h 357487"/>
                  <a:gd name="connsiteX40" fmla="*/ 757268 w 922321"/>
                  <a:gd name="connsiteY40" fmla="*/ 10454 h 357487"/>
                  <a:gd name="connsiteX41" fmla="*/ 773309 w 922321"/>
                  <a:gd name="connsiteY41" fmla="*/ 68546 h 357487"/>
                  <a:gd name="connsiteX42" fmla="*/ 805521 w 922321"/>
                  <a:gd name="connsiteY42" fmla="*/ 49019 h 357487"/>
                  <a:gd name="connsiteX43" fmla="*/ 829524 w 922321"/>
                  <a:gd name="connsiteY43" fmla="*/ 128195 h 357487"/>
                  <a:gd name="connsiteX44" fmla="*/ 860741 w 922321"/>
                  <a:gd name="connsiteY44" fmla="*/ 55993 h 357487"/>
                  <a:gd name="connsiteX45" fmla="*/ 882002 w 922321"/>
                  <a:gd name="connsiteY45" fmla="*/ 36120 h 357487"/>
                  <a:gd name="connsiteX46" fmla="*/ 899856 w 922321"/>
                  <a:gd name="connsiteY46" fmla="*/ 92257 h 357487"/>
                  <a:gd name="connsiteX47" fmla="*/ 922321 w 922321"/>
                  <a:gd name="connsiteY47"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73154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36985 w 922321"/>
                  <a:gd name="connsiteY17" fmla="*/ 178414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08838 w 922321"/>
                  <a:gd name="connsiteY15" fmla="*/ 252929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59920 w 922321"/>
                  <a:gd name="connsiteY14" fmla="*/ 240364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41817 w 922321"/>
                  <a:gd name="connsiteY13" fmla="*/ 196865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14207 w 922321"/>
                  <a:gd name="connsiteY11" fmla="*/ 206628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211906 w 922321"/>
                  <a:gd name="connsiteY10" fmla="*/ 254051 h 357487"/>
                  <a:gd name="connsiteX11" fmla="*/ 228012 w 922321"/>
                  <a:gd name="connsiteY11" fmla="*/ 287525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98101 w 922321"/>
                  <a:gd name="connsiteY10" fmla="*/ 228945 h 357487"/>
                  <a:gd name="connsiteX11" fmla="*/ 228012 w 922321"/>
                  <a:gd name="connsiteY11" fmla="*/ 287525 h 357487"/>
                  <a:gd name="connsiteX12" fmla="*/ 227106 w 922321"/>
                  <a:gd name="connsiteY12" fmla="*/ 145724 h 357487"/>
                  <a:gd name="connsiteX13" fmla="*/ 251021 w 922321"/>
                  <a:gd name="connsiteY13" fmla="*/ 198260 h 357487"/>
                  <a:gd name="connsiteX14" fmla="*/ 276026 w 922321"/>
                  <a:gd name="connsiteY14" fmla="*/ 250127 h 357487"/>
                  <a:gd name="connsiteX15" fmla="*/ 313439 w 922321"/>
                  <a:gd name="connsiteY15" fmla="*/ 272456 h 357487"/>
                  <a:gd name="connsiteX16" fmla="*/ 326948 w 922321"/>
                  <a:gd name="connsiteY16" fmla="*/ 205234 h 357487"/>
                  <a:gd name="connsiteX17" fmla="*/ 353091 w 922321"/>
                  <a:gd name="connsiteY17" fmla="*/ 189572 h 357487"/>
                  <a:gd name="connsiteX18" fmla="*/ 370664 w 922321"/>
                  <a:gd name="connsiteY18" fmla="*/ 156417 h 357487"/>
                  <a:gd name="connsiteX19" fmla="*/ 393672 w 922321"/>
                  <a:gd name="connsiteY19" fmla="*/ 237313 h 357487"/>
                  <a:gd name="connsiteX20" fmla="*/ 401449 w 922321"/>
                  <a:gd name="connsiteY20" fmla="*/ 176841 h 357487"/>
                  <a:gd name="connsiteX21" fmla="*/ 421282 w 922321"/>
                  <a:gd name="connsiteY21" fmla="*/ 141074 h 357487"/>
                  <a:gd name="connsiteX22" fmla="*/ 429283 w 922321"/>
                  <a:gd name="connsiteY22" fmla="*/ 106543 h 357487"/>
                  <a:gd name="connsiteX23" fmla="*/ 448892 w 922321"/>
                  <a:gd name="connsiteY23" fmla="*/ 138285 h 357487"/>
                  <a:gd name="connsiteX24" fmla="*/ 464140 w 922321"/>
                  <a:gd name="connsiteY24" fmla="*/ 29553 h 357487"/>
                  <a:gd name="connsiteX25" fmla="*/ 483405 w 922321"/>
                  <a:gd name="connsiteY25" fmla="*/ 2992 h 357487"/>
                  <a:gd name="connsiteX26" fmla="*/ 494909 w 922321"/>
                  <a:gd name="connsiteY26" fmla="*/ 85283 h 357487"/>
                  <a:gd name="connsiteX27" fmla="*/ 501811 w 922321"/>
                  <a:gd name="connsiteY27" fmla="*/ 127126 h 357487"/>
                  <a:gd name="connsiteX28" fmla="*/ 522519 w 922321"/>
                  <a:gd name="connsiteY28" fmla="*/ 74125 h 357487"/>
                  <a:gd name="connsiteX29" fmla="*/ 524670 w 922321"/>
                  <a:gd name="connsiteY29" fmla="*/ 162784 h 357487"/>
                  <a:gd name="connsiteX30" fmla="*/ 538625 w 922321"/>
                  <a:gd name="connsiteY30" fmla="*/ 214997 h 357487"/>
                  <a:gd name="connsiteX31" fmla="*/ 561634 w 922321"/>
                  <a:gd name="connsiteY31" fmla="*/ 180128 h 357487"/>
                  <a:gd name="connsiteX32" fmla="*/ 572047 w 922321"/>
                  <a:gd name="connsiteY32" fmla="*/ 277850 h 357487"/>
                  <a:gd name="connsiteX33" fmla="*/ 593844 w 922321"/>
                  <a:gd name="connsiteY33" fmla="*/ 248472 h 357487"/>
                  <a:gd name="connsiteX34" fmla="*/ 607650 w 922321"/>
                  <a:gd name="connsiteY34" fmla="*/ 212207 h 357487"/>
                  <a:gd name="connsiteX35" fmla="*/ 619694 w 922321"/>
                  <a:gd name="connsiteY35" fmla="*/ 156953 h 357487"/>
                  <a:gd name="connsiteX36" fmla="*/ 642162 w 922321"/>
                  <a:gd name="connsiteY36" fmla="*/ 226155 h 357487"/>
                  <a:gd name="connsiteX37" fmla="*/ 669239 w 922321"/>
                  <a:gd name="connsiteY37" fmla="*/ 104631 h 357487"/>
                  <a:gd name="connsiteX38" fmla="*/ 692780 w 922321"/>
                  <a:gd name="connsiteY38" fmla="*/ 125732 h 357487"/>
                  <a:gd name="connsiteX39" fmla="*/ 710142 w 922321"/>
                  <a:gd name="connsiteY39" fmla="*/ 55023 h 357487"/>
                  <a:gd name="connsiteX40" fmla="*/ 720390 w 922321"/>
                  <a:gd name="connsiteY40" fmla="*/ 92257 h 357487"/>
                  <a:gd name="connsiteX41" fmla="*/ 757268 w 922321"/>
                  <a:gd name="connsiteY41" fmla="*/ 10454 h 357487"/>
                  <a:gd name="connsiteX42" fmla="*/ 773309 w 922321"/>
                  <a:gd name="connsiteY42" fmla="*/ 68546 h 357487"/>
                  <a:gd name="connsiteX43" fmla="*/ 805521 w 922321"/>
                  <a:gd name="connsiteY43" fmla="*/ 49019 h 357487"/>
                  <a:gd name="connsiteX44" fmla="*/ 829524 w 922321"/>
                  <a:gd name="connsiteY44" fmla="*/ 128195 h 357487"/>
                  <a:gd name="connsiteX45" fmla="*/ 860741 w 922321"/>
                  <a:gd name="connsiteY45" fmla="*/ 55993 h 357487"/>
                  <a:gd name="connsiteX46" fmla="*/ 882002 w 922321"/>
                  <a:gd name="connsiteY46" fmla="*/ 36120 h 357487"/>
                  <a:gd name="connsiteX47" fmla="*/ 899856 w 922321"/>
                  <a:gd name="connsiteY47" fmla="*/ 92257 h 357487"/>
                  <a:gd name="connsiteX48" fmla="*/ 922321 w 922321"/>
                  <a:gd name="connsiteY48"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29076 w 922321"/>
                  <a:gd name="connsiteY5" fmla="*/ 272183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22964 w 922321"/>
                  <a:gd name="connsiteY4" fmla="*/ 254652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7373 w 922321"/>
                  <a:gd name="connsiteY3" fmla="*/ 266273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08991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28818 h 357487"/>
                  <a:gd name="connsiteX1" fmla="*/ 35627 w 922321"/>
                  <a:gd name="connsiteY1" fmla="*/ 287098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2321"/>
                  <a:gd name="connsiteY0" fmla="*/ 212081 h 357487"/>
                  <a:gd name="connsiteX1" fmla="*/ 35627 w 922321"/>
                  <a:gd name="connsiteY1" fmla="*/ 287098 h 357487"/>
                  <a:gd name="connsiteX2" fmla="*/ 60051 w 922321"/>
                  <a:gd name="connsiteY2" fmla="*/ 231734 h 357487"/>
                  <a:gd name="connsiteX3" fmla="*/ 72772 w 922321"/>
                  <a:gd name="connsiteY3" fmla="*/ 278826 h 357487"/>
                  <a:gd name="connsiteX4" fmla="*/ 113760 w 922321"/>
                  <a:gd name="connsiteY4" fmla="*/ 250468 h 357487"/>
                  <a:gd name="connsiteX5" fmla="*/ 119873 w 922321"/>
                  <a:gd name="connsiteY5" fmla="*/ 348896 h 357487"/>
                  <a:gd name="connsiteX6" fmla="*/ 138280 w 922321"/>
                  <a:gd name="connsiteY6" fmla="*/ 312631 h 357487"/>
                  <a:gd name="connsiteX7" fmla="*/ 147980 w 922321"/>
                  <a:gd name="connsiteY7" fmla="*/ 357452 h 357487"/>
                  <a:gd name="connsiteX8" fmla="*/ 171878 w 922321"/>
                  <a:gd name="connsiteY8" fmla="*/ 330632 h 357487"/>
                  <a:gd name="connsiteX9" fmla="*/ 200102 w 922321"/>
                  <a:gd name="connsiteY9" fmla="*/ 292381 h 357487"/>
                  <a:gd name="connsiteX10" fmla="*/ 186597 w 922321"/>
                  <a:gd name="connsiteY10" fmla="*/ 293104 h 357487"/>
                  <a:gd name="connsiteX11" fmla="*/ 198101 w 922321"/>
                  <a:gd name="connsiteY11" fmla="*/ 228945 h 357487"/>
                  <a:gd name="connsiteX12" fmla="*/ 228012 w 922321"/>
                  <a:gd name="connsiteY12" fmla="*/ 287525 h 357487"/>
                  <a:gd name="connsiteX13" fmla="*/ 227106 w 922321"/>
                  <a:gd name="connsiteY13" fmla="*/ 145724 h 357487"/>
                  <a:gd name="connsiteX14" fmla="*/ 251021 w 922321"/>
                  <a:gd name="connsiteY14" fmla="*/ 198260 h 357487"/>
                  <a:gd name="connsiteX15" fmla="*/ 276026 w 922321"/>
                  <a:gd name="connsiteY15" fmla="*/ 250127 h 357487"/>
                  <a:gd name="connsiteX16" fmla="*/ 313439 w 922321"/>
                  <a:gd name="connsiteY16" fmla="*/ 272456 h 357487"/>
                  <a:gd name="connsiteX17" fmla="*/ 326948 w 922321"/>
                  <a:gd name="connsiteY17" fmla="*/ 205234 h 357487"/>
                  <a:gd name="connsiteX18" fmla="*/ 353091 w 922321"/>
                  <a:gd name="connsiteY18" fmla="*/ 189572 h 357487"/>
                  <a:gd name="connsiteX19" fmla="*/ 370664 w 922321"/>
                  <a:gd name="connsiteY19" fmla="*/ 156417 h 357487"/>
                  <a:gd name="connsiteX20" fmla="*/ 393672 w 922321"/>
                  <a:gd name="connsiteY20" fmla="*/ 237313 h 357487"/>
                  <a:gd name="connsiteX21" fmla="*/ 401449 w 922321"/>
                  <a:gd name="connsiteY21" fmla="*/ 176841 h 357487"/>
                  <a:gd name="connsiteX22" fmla="*/ 421282 w 922321"/>
                  <a:gd name="connsiteY22" fmla="*/ 141074 h 357487"/>
                  <a:gd name="connsiteX23" fmla="*/ 429283 w 922321"/>
                  <a:gd name="connsiteY23" fmla="*/ 106543 h 357487"/>
                  <a:gd name="connsiteX24" fmla="*/ 448892 w 922321"/>
                  <a:gd name="connsiteY24" fmla="*/ 138285 h 357487"/>
                  <a:gd name="connsiteX25" fmla="*/ 464140 w 922321"/>
                  <a:gd name="connsiteY25" fmla="*/ 29553 h 357487"/>
                  <a:gd name="connsiteX26" fmla="*/ 483405 w 922321"/>
                  <a:gd name="connsiteY26" fmla="*/ 2992 h 357487"/>
                  <a:gd name="connsiteX27" fmla="*/ 494909 w 922321"/>
                  <a:gd name="connsiteY27" fmla="*/ 85283 h 357487"/>
                  <a:gd name="connsiteX28" fmla="*/ 501811 w 922321"/>
                  <a:gd name="connsiteY28" fmla="*/ 127126 h 357487"/>
                  <a:gd name="connsiteX29" fmla="*/ 522519 w 922321"/>
                  <a:gd name="connsiteY29" fmla="*/ 74125 h 357487"/>
                  <a:gd name="connsiteX30" fmla="*/ 524670 w 922321"/>
                  <a:gd name="connsiteY30" fmla="*/ 162784 h 357487"/>
                  <a:gd name="connsiteX31" fmla="*/ 538625 w 922321"/>
                  <a:gd name="connsiteY31" fmla="*/ 214997 h 357487"/>
                  <a:gd name="connsiteX32" fmla="*/ 561634 w 922321"/>
                  <a:gd name="connsiteY32" fmla="*/ 180128 h 357487"/>
                  <a:gd name="connsiteX33" fmla="*/ 572047 w 922321"/>
                  <a:gd name="connsiteY33" fmla="*/ 277850 h 357487"/>
                  <a:gd name="connsiteX34" fmla="*/ 593844 w 922321"/>
                  <a:gd name="connsiteY34" fmla="*/ 248472 h 357487"/>
                  <a:gd name="connsiteX35" fmla="*/ 607650 w 922321"/>
                  <a:gd name="connsiteY35" fmla="*/ 212207 h 357487"/>
                  <a:gd name="connsiteX36" fmla="*/ 619694 w 922321"/>
                  <a:gd name="connsiteY36" fmla="*/ 156953 h 357487"/>
                  <a:gd name="connsiteX37" fmla="*/ 642162 w 922321"/>
                  <a:gd name="connsiteY37" fmla="*/ 226155 h 357487"/>
                  <a:gd name="connsiteX38" fmla="*/ 669239 w 922321"/>
                  <a:gd name="connsiteY38" fmla="*/ 104631 h 357487"/>
                  <a:gd name="connsiteX39" fmla="*/ 692780 w 922321"/>
                  <a:gd name="connsiteY39" fmla="*/ 125732 h 357487"/>
                  <a:gd name="connsiteX40" fmla="*/ 710142 w 922321"/>
                  <a:gd name="connsiteY40" fmla="*/ 55023 h 357487"/>
                  <a:gd name="connsiteX41" fmla="*/ 720390 w 922321"/>
                  <a:gd name="connsiteY41" fmla="*/ 92257 h 357487"/>
                  <a:gd name="connsiteX42" fmla="*/ 757268 w 922321"/>
                  <a:gd name="connsiteY42" fmla="*/ 10454 h 357487"/>
                  <a:gd name="connsiteX43" fmla="*/ 773309 w 922321"/>
                  <a:gd name="connsiteY43" fmla="*/ 68546 h 357487"/>
                  <a:gd name="connsiteX44" fmla="*/ 805521 w 922321"/>
                  <a:gd name="connsiteY44" fmla="*/ 49019 h 357487"/>
                  <a:gd name="connsiteX45" fmla="*/ 829524 w 922321"/>
                  <a:gd name="connsiteY45" fmla="*/ 128195 h 357487"/>
                  <a:gd name="connsiteX46" fmla="*/ 860741 w 922321"/>
                  <a:gd name="connsiteY46" fmla="*/ 55993 h 357487"/>
                  <a:gd name="connsiteX47" fmla="*/ 882002 w 922321"/>
                  <a:gd name="connsiteY47" fmla="*/ 36120 h 357487"/>
                  <a:gd name="connsiteX48" fmla="*/ 899856 w 922321"/>
                  <a:gd name="connsiteY48" fmla="*/ 92257 h 357487"/>
                  <a:gd name="connsiteX49" fmla="*/ 922321 w 922321"/>
                  <a:gd name="connsiteY49" fmla="*/ 52053 h 357487"/>
                  <a:gd name="connsiteX0" fmla="*/ 0 w 924622"/>
                  <a:gd name="connsiteY0" fmla="*/ 276241 h 357487"/>
                  <a:gd name="connsiteX1" fmla="*/ 37928 w 924622"/>
                  <a:gd name="connsiteY1" fmla="*/ 287098 h 357487"/>
                  <a:gd name="connsiteX2" fmla="*/ 62352 w 924622"/>
                  <a:gd name="connsiteY2" fmla="*/ 231734 h 357487"/>
                  <a:gd name="connsiteX3" fmla="*/ 75073 w 924622"/>
                  <a:gd name="connsiteY3" fmla="*/ 278826 h 357487"/>
                  <a:gd name="connsiteX4" fmla="*/ 116061 w 924622"/>
                  <a:gd name="connsiteY4" fmla="*/ 250468 h 357487"/>
                  <a:gd name="connsiteX5" fmla="*/ 122174 w 924622"/>
                  <a:gd name="connsiteY5" fmla="*/ 348896 h 357487"/>
                  <a:gd name="connsiteX6" fmla="*/ 140581 w 924622"/>
                  <a:gd name="connsiteY6" fmla="*/ 312631 h 357487"/>
                  <a:gd name="connsiteX7" fmla="*/ 150281 w 924622"/>
                  <a:gd name="connsiteY7" fmla="*/ 357452 h 357487"/>
                  <a:gd name="connsiteX8" fmla="*/ 174179 w 924622"/>
                  <a:gd name="connsiteY8" fmla="*/ 330632 h 357487"/>
                  <a:gd name="connsiteX9" fmla="*/ 202403 w 924622"/>
                  <a:gd name="connsiteY9" fmla="*/ 292381 h 357487"/>
                  <a:gd name="connsiteX10" fmla="*/ 188898 w 924622"/>
                  <a:gd name="connsiteY10" fmla="*/ 293104 h 357487"/>
                  <a:gd name="connsiteX11" fmla="*/ 200402 w 924622"/>
                  <a:gd name="connsiteY11" fmla="*/ 228945 h 357487"/>
                  <a:gd name="connsiteX12" fmla="*/ 230313 w 924622"/>
                  <a:gd name="connsiteY12" fmla="*/ 287525 h 357487"/>
                  <a:gd name="connsiteX13" fmla="*/ 229407 w 924622"/>
                  <a:gd name="connsiteY13" fmla="*/ 145724 h 357487"/>
                  <a:gd name="connsiteX14" fmla="*/ 253322 w 924622"/>
                  <a:gd name="connsiteY14" fmla="*/ 198260 h 357487"/>
                  <a:gd name="connsiteX15" fmla="*/ 278327 w 924622"/>
                  <a:gd name="connsiteY15" fmla="*/ 250127 h 357487"/>
                  <a:gd name="connsiteX16" fmla="*/ 315740 w 924622"/>
                  <a:gd name="connsiteY16" fmla="*/ 272456 h 357487"/>
                  <a:gd name="connsiteX17" fmla="*/ 329249 w 924622"/>
                  <a:gd name="connsiteY17" fmla="*/ 205234 h 357487"/>
                  <a:gd name="connsiteX18" fmla="*/ 355392 w 924622"/>
                  <a:gd name="connsiteY18" fmla="*/ 189572 h 357487"/>
                  <a:gd name="connsiteX19" fmla="*/ 372965 w 924622"/>
                  <a:gd name="connsiteY19" fmla="*/ 156417 h 357487"/>
                  <a:gd name="connsiteX20" fmla="*/ 395973 w 924622"/>
                  <a:gd name="connsiteY20" fmla="*/ 237313 h 357487"/>
                  <a:gd name="connsiteX21" fmla="*/ 403750 w 924622"/>
                  <a:gd name="connsiteY21" fmla="*/ 176841 h 357487"/>
                  <a:gd name="connsiteX22" fmla="*/ 423583 w 924622"/>
                  <a:gd name="connsiteY22" fmla="*/ 141074 h 357487"/>
                  <a:gd name="connsiteX23" fmla="*/ 431584 w 924622"/>
                  <a:gd name="connsiteY23" fmla="*/ 106543 h 357487"/>
                  <a:gd name="connsiteX24" fmla="*/ 451193 w 924622"/>
                  <a:gd name="connsiteY24" fmla="*/ 138285 h 357487"/>
                  <a:gd name="connsiteX25" fmla="*/ 466441 w 924622"/>
                  <a:gd name="connsiteY25" fmla="*/ 29553 h 357487"/>
                  <a:gd name="connsiteX26" fmla="*/ 485706 w 924622"/>
                  <a:gd name="connsiteY26" fmla="*/ 2992 h 357487"/>
                  <a:gd name="connsiteX27" fmla="*/ 497210 w 924622"/>
                  <a:gd name="connsiteY27" fmla="*/ 85283 h 357487"/>
                  <a:gd name="connsiteX28" fmla="*/ 504112 w 924622"/>
                  <a:gd name="connsiteY28" fmla="*/ 127126 h 357487"/>
                  <a:gd name="connsiteX29" fmla="*/ 524820 w 924622"/>
                  <a:gd name="connsiteY29" fmla="*/ 74125 h 357487"/>
                  <a:gd name="connsiteX30" fmla="*/ 526971 w 924622"/>
                  <a:gd name="connsiteY30" fmla="*/ 162784 h 357487"/>
                  <a:gd name="connsiteX31" fmla="*/ 540926 w 924622"/>
                  <a:gd name="connsiteY31" fmla="*/ 214997 h 357487"/>
                  <a:gd name="connsiteX32" fmla="*/ 563935 w 924622"/>
                  <a:gd name="connsiteY32" fmla="*/ 180128 h 357487"/>
                  <a:gd name="connsiteX33" fmla="*/ 574348 w 924622"/>
                  <a:gd name="connsiteY33" fmla="*/ 277850 h 357487"/>
                  <a:gd name="connsiteX34" fmla="*/ 596145 w 924622"/>
                  <a:gd name="connsiteY34" fmla="*/ 248472 h 357487"/>
                  <a:gd name="connsiteX35" fmla="*/ 609951 w 924622"/>
                  <a:gd name="connsiteY35" fmla="*/ 212207 h 357487"/>
                  <a:gd name="connsiteX36" fmla="*/ 621995 w 924622"/>
                  <a:gd name="connsiteY36" fmla="*/ 156953 h 357487"/>
                  <a:gd name="connsiteX37" fmla="*/ 644463 w 924622"/>
                  <a:gd name="connsiteY37" fmla="*/ 226155 h 357487"/>
                  <a:gd name="connsiteX38" fmla="*/ 671540 w 924622"/>
                  <a:gd name="connsiteY38" fmla="*/ 104631 h 357487"/>
                  <a:gd name="connsiteX39" fmla="*/ 695081 w 924622"/>
                  <a:gd name="connsiteY39" fmla="*/ 125732 h 357487"/>
                  <a:gd name="connsiteX40" fmla="*/ 712443 w 924622"/>
                  <a:gd name="connsiteY40" fmla="*/ 55023 h 357487"/>
                  <a:gd name="connsiteX41" fmla="*/ 722691 w 924622"/>
                  <a:gd name="connsiteY41" fmla="*/ 92257 h 357487"/>
                  <a:gd name="connsiteX42" fmla="*/ 759569 w 924622"/>
                  <a:gd name="connsiteY42" fmla="*/ 10454 h 357487"/>
                  <a:gd name="connsiteX43" fmla="*/ 775610 w 924622"/>
                  <a:gd name="connsiteY43" fmla="*/ 68546 h 357487"/>
                  <a:gd name="connsiteX44" fmla="*/ 807822 w 924622"/>
                  <a:gd name="connsiteY44" fmla="*/ 49019 h 357487"/>
                  <a:gd name="connsiteX45" fmla="*/ 831825 w 924622"/>
                  <a:gd name="connsiteY45" fmla="*/ 128195 h 357487"/>
                  <a:gd name="connsiteX46" fmla="*/ 863042 w 924622"/>
                  <a:gd name="connsiteY46" fmla="*/ 55993 h 357487"/>
                  <a:gd name="connsiteX47" fmla="*/ 884303 w 924622"/>
                  <a:gd name="connsiteY47" fmla="*/ 36120 h 357487"/>
                  <a:gd name="connsiteX48" fmla="*/ 902157 w 924622"/>
                  <a:gd name="connsiteY48" fmla="*/ 92257 h 357487"/>
                  <a:gd name="connsiteX49" fmla="*/ 924622 w 924622"/>
                  <a:gd name="connsiteY49" fmla="*/ 52053 h 357487"/>
                  <a:gd name="connsiteX0" fmla="*/ 0 w 929224"/>
                  <a:gd name="connsiteY0" fmla="*/ 175817 h 357487"/>
                  <a:gd name="connsiteX1" fmla="*/ 42530 w 929224"/>
                  <a:gd name="connsiteY1" fmla="*/ 287098 h 357487"/>
                  <a:gd name="connsiteX2" fmla="*/ 66954 w 929224"/>
                  <a:gd name="connsiteY2" fmla="*/ 231734 h 357487"/>
                  <a:gd name="connsiteX3" fmla="*/ 79675 w 929224"/>
                  <a:gd name="connsiteY3" fmla="*/ 278826 h 357487"/>
                  <a:gd name="connsiteX4" fmla="*/ 120663 w 929224"/>
                  <a:gd name="connsiteY4" fmla="*/ 250468 h 357487"/>
                  <a:gd name="connsiteX5" fmla="*/ 126776 w 929224"/>
                  <a:gd name="connsiteY5" fmla="*/ 348896 h 357487"/>
                  <a:gd name="connsiteX6" fmla="*/ 145183 w 929224"/>
                  <a:gd name="connsiteY6" fmla="*/ 312631 h 357487"/>
                  <a:gd name="connsiteX7" fmla="*/ 154883 w 929224"/>
                  <a:gd name="connsiteY7" fmla="*/ 357452 h 357487"/>
                  <a:gd name="connsiteX8" fmla="*/ 178781 w 929224"/>
                  <a:gd name="connsiteY8" fmla="*/ 330632 h 357487"/>
                  <a:gd name="connsiteX9" fmla="*/ 207005 w 929224"/>
                  <a:gd name="connsiteY9" fmla="*/ 292381 h 357487"/>
                  <a:gd name="connsiteX10" fmla="*/ 193500 w 929224"/>
                  <a:gd name="connsiteY10" fmla="*/ 293104 h 357487"/>
                  <a:gd name="connsiteX11" fmla="*/ 205004 w 929224"/>
                  <a:gd name="connsiteY11" fmla="*/ 228945 h 357487"/>
                  <a:gd name="connsiteX12" fmla="*/ 234915 w 929224"/>
                  <a:gd name="connsiteY12" fmla="*/ 287525 h 357487"/>
                  <a:gd name="connsiteX13" fmla="*/ 234009 w 929224"/>
                  <a:gd name="connsiteY13" fmla="*/ 145724 h 357487"/>
                  <a:gd name="connsiteX14" fmla="*/ 257924 w 929224"/>
                  <a:gd name="connsiteY14" fmla="*/ 198260 h 357487"/>
                  <a:gd name="connsiteX15" fmla="*/ 282929 w 929224"/>
                  <a:gd name="connsiteY15" fmla="*/ 250127 h 357487"/>
                  <a:gd name="connsiteX16" fmla="*/ 320342 w 929224"/>
                  <a:gd name="connsiteY16" fmla="*/ 272456 h 357487"/>
                  <a:gd name="connsiteX17" fmla="*/ 333851 w 929224"/>
                  <a:gd name="connsiteY17" fmla="*/ 205234 h 357487"/>
                  <a:gd name="connsiteX18" fmla="*/ 359994 w 929224"/>
                  <a:gd name="connsiteY18" fmla="*/ 189572 h 357487"/>
                  <a:gd name="connsiteX19" fmla="*/ 377567 w 929224"/>
                  <a:gd name="connsiteY19" fmla="*/ 156417 h 357487"/>
                  <a:gd name="connsiteX20" fmla="*/ 400575 w 929224"/>
                  <a:gd name="connsiteY20" fmla="*/ 237313 h 357487"/>
                  <a:gd name="connsiteX21" fmla="*/ 408352 w 929224"/>
                  <a:gd name="connsiteY21" fmla="*/ 176841 h 357487"/>
                  <a:gd name="connsiteX22" fmla="*/ 428185 w 929224"/>
                  <a:gd name="connsiteY22" fmla="*/ 141074 h 357487"/>
                  <a:gd name="connsiteX23" fmla="*/ 436186 w 929224"/>
                  <a:gd name="connsiteY23" fmla="*/ 106543 h 357487"/>
                  <a:gd name="connsiteX24" fmla="*/ 455795 w 929224"/>
                  <a:gd name="connsiteY24" fmla="*/ 138285 h 357487"/>
                  <a:gd name="connsiteX25" fmla="*/ 471043 w 929224"/>
                  <a:gd name="connsiteY25" fmla="*/ 29553 h 357487"/>
                  <a:gd name="connsiteX26" fmla="*/ 490308 w 929224"/>
                  <a:gd name="connsiteY26" fmla="*/ 2992 h 357487"/>
                  <a:gd name="connsiteX27" fmla="*/ 501812 w 929224"/>
                  <a:gd name="connsiteY27" fmla="*/ 85283 h 357487"/>
                  <a:gd name="connsiteX28" fmla="*/ 508714 w 929224"/>
                  <a:gd name="connsiteY28" fmla="*/ 127126 h 357487"/>
                  <a:gd name="connsiteX29" fmla="*/ 529422 w 929224"/>
                  <a:gd name="connsiteY29" fmla="*/ 74125 h 357487"/>
                  <a:gd name="connsiteX30" fmla="*/ 531573 w 929224"/>
                  <a:gd name="connsiteY30" fmla="*/ 162784 h 357487"/>
                  <a:gd name="connsiteX31" fmla="*/ 545528 w 929224"/>
                  <a:gd name="connsiteY31" fmla="*/ 214997 h 357487"/>
                  <a:gd name="connsiteX32" fmla="*/ 568537 w 929224"/>
                  <a:gd name="connsiteY32" fmla="*/ 180128 h 357487"/>
                  <a:gd name="connsiteX33" fmla="*/ 578950 w 929224"/>
                  <a:gd name="connsiteY33" fmla="*/ 277850 h 357487"/>
                  <a:gd name="connsiteX34" fmla="*/ 600747 w 929224"/>
                  <a:gd name="connsiteY34" fmla="*/ 248472 h 357487"/>
                  <a:gd name="connsiteX35" fmla="*/ 614553 w 929224"/>
                  <a:gd name="connsiteY35" fmla="*/ 212207 h 357487"/>
                  <a:gd name="connsiteX36" fmla="*/ 626597 w 929224"/>
                  <a:gd name="connsiteY36" fmla="*/ 156953 h 357487"/>
                  <a:gd name="connsiteX37" fmla="*/ 649065 w 929224"/>
                  <a:gd name="connsiteY37" fmla="*/ 226155 h 357487"/>
                  <a:gd name="connsiteX38" fmla="*/ 676142 w 929224"/>
                  <a:gd name="connsiteY38" fmla="*/ 104631 h 357487"/>
                  <a:gd name="connsiteX39" fmla="*/ 699683 w 929224"/>
                  <a:gd name="connsiteY39" fmla="*/ 125732 h 357487"/>
                  <a:gd name="connsiteX40" fmla="*/ 717045 w 929224"/>
                  <a:gd name="connsiteY40" fmla="*/ 55023 h 357487"/>
                  <a:gd name="connsiteX41" fmla="*/ 727293 w 929224"/>
                  <a:gd name="connsiteY41" fmla="*/ 92257 h 357487"/>
                  <a:gd name="connsiteX42" fmla="*/ 764171 w 929224"/>
                  <a:gd name="connsiteY42" fmla="*/ 10454 h 357487"/>
                  <a:gd name="connsiteX43" fmla="*/ 780212 w 929224"/>
                  <a:gd name="connsiteY43" fmla="*/ 68546 h 357487"/>
                  <a:gd name="connsiteX44" fmla="*/ 812424 w 929224"/>
                  <a:gd name="connsiteY44" fmla="*/ 49019 h 357487"/>
                  <a:gd name="connsiteX45" fmla="*/ 836427 w 929224"/>
                  <a:gd name="connsiteY45" fmla="*/ 128195 h 357487"/>
                  <a:gd name="connsiteX46" fmla="*/ 867644 w 929224"/>
                  <a:gd name="connsiteY46" fmla="*/ 55993 h 357487"/>
                  <a:gd name="connsiteX47" fmla="*/ 888905 w 929224"/>
                  <a:gd name="connsiteY47" fmla="*/ 36120 h 357487"/>
                  <a:gd name="connsiteX48" fmla="*/ 906759 w 929224"/>
                  <a:gd name="connsiteY48" fmla="*/ 92257 h 357487"/>
                  <a:gd name="connsiteX49" fmla="*/ 929224 w 929224"/>
                  <a:gd name="connsiteY49" fmla="*/ 52053 h 357487"/>
                  <a:gd name="connsiteX0" fmla="*/ 17340 w 886742"/>
                  <a:gd name="connsiteY0" fmla="*/ 192554 h 357487"/>
                  <a:gd name="connsiteX1" fmla="*/ 48 w 886742"/>
                  <a:gd name="connsiteY1" fmla="*/ 287098 h 357487"/>
                  <a:gd name="connsiteX2" fmla="*/ 24472 w 886742"/>
                  <a:gd name="connsiteY2" fmla="*/ 231734 h 357487"/>
                  <a:gd name="connsiteX3" fmla="*/ 37193 w 886742"/>
                  <a:gd name="connsiteY3" fmla="*/ 278826 h 357487"/>
                  <a:gd name="connsiteX4" fmla="*/ 78181 w 886742"/>
                  <a:gd name="connsiteY4" fmla="*/ 250468 h 357487"/>
                  <a:gd name="connsiteX5" fmla="*/ 84294 w 886742"/>
                  <a:gd name="connsiteY5" fmla="*/ 348896 h 357487"/>
                  <a:gd name="connsiteX6" fmla="*/ 102701 w 886742"/>
                  <a:gd name="connsiteY6" fmla="*/ 312631 h 357487"/>
                  <a:gd name="connsiteX7" fmla="*/ 112401 w 886742"/>
                  <a:gd name="connsiteY7" fmla="*/ 357452 h 357487"/>
                  <a:gd name="connsiteX8" fmla="*/ 136299 w 886742"/>
                  <a:gd name="connsiteY8" fmla="*/ 330632 h 357487"/>
                  <a:gd name="connsiteX9" fmla="*/ 164523 w 886742"/>
                  <a:gd name="connsiteY9" fmla="*/ 292381 h 357487"/>
                  <a:gd name="connsiteX10" fmla="*/ 151018 w 886742"/>
                  <a:gd name="connsiteY10" fmla="*/ 293104 h 357487"/>
                  <a:gd name="connsiteX11" fmla="*/ 162522 w 886742"/>
                  <a:gd name="connsiteY11" fmla="*/ 228945 h 357487"/>
                  <a:gd name="connsiteX12" fmla="*/ 192433 w 886742"/>
                  <a:gd name="connsiteY12" fmla="*/ 287525 h 357487"/>
                  <a:gd name="connsiteX13" fmla="*/ 191527 w 886742"/>
                  <a:gd name="connsiteY13" fmla="*/ 145724 h 357487"/>
                  <a:gd name="connsiteX14" fmla="*/ 215442 w 886742"/>
                  <a:gd name="connsiteY14" fmla="*/ 198260 h 357487"/>
                  <a:gd name="connsiteX15" fmla="*/ 240447 w 886742"/>
                  <a:gd name="connsiteY15" fmla="*/ 250127 h 357487"/>
                  <a:gd name="connsiteX16" fmla="*/ 277860 w 886742"/>
                  <a:gd name="connsiteY16" fmla="*/ 272456 h 357487"/>
                  <a:gd name="connsiteX17" fmla="*/ 291369 w 886742"/>
                  <a:gd name="connsiteY17" fmla="*/ 205234 h 357487"/>
                  <a:gd name="connsiteX18" fmla="*/ 317512 w 886742"/>
                  <a:gd name="connsiteY18" fmla="*/ 189572 h 357487"/>
                  <a:gd name="connsiteX19" fmla="*/ 335085 w 886742"/>
                  <a:gd name="connsiteY19" fmla="*/ 156417 h 357487"/>
                  <a:gd name="connsiteX20" fmla="*/ 358093 w 886742"/>
                  <a:gd name="connsiteY20" fmla="*/ 237313 h 357487"/>
                  <a:gd name="connsiteX21" fmla="*/ 365870 w 886742"/>
                  <a:gd name="connsiteY21" fmla="*/ 176841 h 357487"/>
                  <a:gd name="connsiteX22" fmla="*/ 385703 w 886742"/>
                  <a:gd name="connsiteY22" fmla="*/ 141074 h 357487"/>
                  <a:gd name="connsiteX23" fmla="*/ 393704 w 886742"/>
                  <a:gd name="connsiteY23" fmla="*/ 106543 h 357487"/>
                  <a:gd name="connsiteX24" fmla="*/ 413313 w 886742"/>
                  <a:gd name="connsiteY24" fmla="*/ 138285 h 357487"/>
                  <a:gd name="connsiteX25" fmla="*/ 428561 w 886742"/>
                  <a:gd name="connsiteY25" fmla="*/ 29553 h 357487"/>
                  <a:gd name="connsiteX26" fmla="*/ 447826 w 886742"/>
                  <a:gd name="connsiteY26" fmla="*/ 2992 h 357487"/>
                  <a:gd name="connsiteX27" fmla="*/ 459330 w 886742"/>
                  <a:gd name="connsiteY27" fmla="*/ 85283 h 357487"/>
                  <a:gd name="connsiteX28" fmla="*/ 466232 w 886742"/>
                  <a:gd name="connsiteY28" fmla="*/ 127126 h 357487"/>
                  <a:gd name="connsiteX29" fmla="*/ 486940 w 886742"/>
                  <a:gd name="connsiteY29" fmla="*/ 74125 h 357487"/>
                  <a:gd name="connsiteX30" fmla="*/ 489091 w 886742"/>
                  <a:gd name="connsiteY30" fmla="*/ 162784 h 357487"/>
                  <a:gd name="connsiteX31" fmla="*/ 503046 w 886742"/>
                  <a:gd name="connsiteY31" fmla="*/ 214997 h 357487"/>
                  <a:gd name="connsiteX32" fmla="*/ 526055 w 886742"/>
                  <a:gd name="connsiteY32" fmla="*/ 180128 h 357487"/>
                  <a:gd name="connsiteX33" fmla="*/ 536468 w 886742"/>
                  <a:gd name="connsiteY33" fmla="*/ 277850 h 357487"/>
                  <a:gd name="connsiteX34" fmla="*/ 558265 w 886742"/>
                  <a:gd name="connsiteY34" fmla="*/ 248472 h 357487"/>
                  <a:gd name="connsiteX35" fmla="*/ 572071 w 886742"/>
                  <a:gd name="connsiteY35" fmla="*/ 212207 h 357487"/>
                  <a:gd name="connsiteX36" fmla="*/ 584115 w 886742"/>
                  <a:gd name="connsiteY36" fmla="*/ 156953 h 357487"/>
                  <a:gd name="connsiteX37" fmla="*/ 606583 w 886742"/>
                  <a:gd name="connsiteY37" fmla="*/ 226155 h 357487"/>
                  <a:gd name="connsiteX38" fmla="*/ 633660 w 886742"/>
                  <a:gd name="connsiteY38" fmla="*/ 104631 h 357487"/>
                  <a:gd name="connsiteX39" fmla="*/ 657201 w 886742"/>
                  <a:gd name="connsiteY39" fmla="*/ 125732 h 357487"/>
                  <a:gd name="connsiteX40" fmla="*/ 674563 w 886742"/>
                  <a:gd name="connsiteY40" fmla="*/ 55023 h 357487"/>
                  <a:gd name="connsiteX41" fmla="*/ 684811 w 886742"/>
                  <a:gd name="connsiteY41" fmla="*/ 92257 h 357487"/>
                  <a:gd name="connsiteX42" fmla="*/ 721689 w 886742"/>
                  <a:gd name="connsiteY42" fmla="*/ 10454 h 357487"/>
                  <a:gd name="connsiteX43" fmla="*/ 737730 w 886742"/>
                  <a:gd name="connsiteY43" fmla="*/ 68546 h 357487"/>
                  <a:gd name="connsiteX44" fmla="*/ 769942 w 886742"/>
                  <a:gd name="connsiteY44" fmla="*/ 49019 h 357487"/>
                  <a:gd name="connsiteX45" fmla="*/ 793945 w 886742"/>
                  <a:gd name="connsiteY45" fmla="*/ 128195 h 357487"/>
                  <a:gd name="connsiteX46" fmla="*/ 825162 w 886742"/>
                  <a:gd name="connsiteY46" fmla="*/ 55993 h 357487"/>
                  <a:gd name="connsiteX47" fmla="*/ 846423 w 886742"/>
                  <a:gd name="connsiteY47" fmla="*/ 36120 h 357487"/>
                  <a:gd name="connsiteX48" fmla="*/ 864277 w 886742"/>
                  <a:gd name="connsiteY48" fmla="*/ 92257 h 357487"/>
                  <a:gd name="connsiteX49" fmla="*/ 886742 w 886742"/>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90899 w 913118"/>
                  <a:gd name="connsiteY9" fmla="*/ 292381 h 357487"/>
                  <a:gd name="connsiteX10" fmla="*/ 177394 w 913118"/>
                  <a:gd name="connsiteY10" fmla="*/ 293104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90899 w 913118"/>
                  <a:gd name="connsiteY9" fmla="*/ 292381 h 357487"/>
                  <a:gd name="connsiteX10" fmla="*/ 154386 w 913118"/>
                  <a:gd name="connsiteY10" fmla="*/ 281946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58687 w 913118"/>
                  <a:gd name="connsiteY9" fmla="*/ 297960 h 357487"/>
                  <a:gd name="connsiteX10" fmla="*/ 154386 w 913118"/>
                  <a:gd name="connsiteY10" fmla="*/ 281946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7"/>
                  <a:gd name="connsiteX1" fmla="*/ 26424 w 913118"/>
                  <a:gd name="connsiteY1" fmla="*/ 287098 h 357487"/>
                  <a:gd name="connsiteX2" fmla="*/ 50848 w 913118"/>
                  <a:gd name="connsiteY2" fmla="*/ 231734 h 357487"/>
                  <a:gd name="connsiteX3" fmla="*/ 63569 w 913118"/>
                  <a:gd name="connsiteY3" fmla="*/ 278826 h 357487"/>
                  <a:gd name="connsiteX4" fmla="*/ 104557 w 913118"/>
                  <a:gd name="connsiteY4" fmla="*/ 250468 h 357487"/>
                  <a:gd name="connsiteX5" fmla="*/ 110670 w 913118"/>
                  <a:gd name="connsiteY5" fmla="*/ 348896 h 357487"/>
                  <a:gd name="connsiteX6" fmla="*/ 129077 w 913118"/>
                  <a:gd name="connsiteY6" fmla="*/ 312631 h 357487"/>
                  <a:gd name="connsiteX7" fmla="*/ 138777 w 913118"/>
                  <a:gd name="connsiteY7" fmla="*/ 357452 h 357487"/>
                  <a:gd name="connsiteX8" fmla="*/ 162675 w 913118"/>
                  <a:gd name="connsiteY8" fmla="*/ 330632 h 357487"/>
                  <a:gd name="connsiteX9" fmla="*/ 158687 w 913118"/>
                  <a:gd name="connsiteY9" fmla="*/ 297960 h 357487"/>
                  <a:gd name="connsiteX10" fmla="*/ 179695 w 913118"/>
                  <a:gd name="connsiteY10" fmla="*/ 304262 h 357487"/>
                  <a:gd name="connsiteX11" fmla="*/ 188898 w 913118"/>
                  <a:gd name="connsiteY11" fmla="*/ 228945 h 357487"/>
                  <a:gd name="connsiteX12" fmla="*/ 218809 w 913118"/>
                  <a:gd name="connsiteY12" fmla="*/ 287525 h 357487"/>
                  <a:gd name="connsiteX13" fmla="*/ 217903 w 913118"/>
                  <a:gd name="connsiteY13" fmla="*/ 145724 h 357487"/>
                  <a:gd name="connsiteX14" fmla="*/ 241818 w 913118"/>
                  <a:gd name="connsiteY14" fmla="*/ 198260 h 357487"/>
                  <a:gd name="connsiteX15" fmla="*/ 266823 w 913118"/>
                  <a:gd name="connsiteY15" fmla="*/ 250127 h 357487"/>
                  <a:gd name="connsiteX16" fmla="*/ 304236 w 913118"/>
                  <a:gd name="connsiteY16" fmla="*/ 272456 h 357487"/>
                  <a:gd name="connsiteX17" fmla="*/ 317745 w 913118"/>
                  <a:gd name="connsiteY17" fmla="*/ 205234 h 357487"/>
                  <a:gd name="connsiteX18" fmla="*/ 343888 w 913118"/>
                  <a:gd name="connsiteY18" fmla="*/ 189572 h 357487"/>
                  <a:gd name="connsiteX19" fmla="*/ 361461 w 913118"/>
                  <a:gd name="connsiteY19" fmla="*/ 156417 h 357487"/>
                  <a:gd name="connsiteX20" fmla="*/ 384469 w 913118"/>
                  <a:gd name="connsiteY20" fmla="*/ 237313 h 357487"/>
                  <a:gd name="connsiteX21" fmla="*/ 392246 w 913118"/>
                  <a:gd name="connsiteY21" fmla="*/ 176841 h 357487"/>
                  <a:gd name="connsiteX22" fmla="*/ 412079 w 913118"/>
                  <a:gd name="connsiteY22" fmla="*/ 141074 h 357487"/>
                  <a:gd name="connsiteX23" fmla="*/ 420080 w 913118"/>
                  <a:gd name="connsiteY23" fmla="*/ 106543 h 357487"/>
                  <a:gd name="connsiteX24" fmla="*/ 439689 w 913118"/>
                  <a:gd name="connsiteY24" fmla="*/ 138285 h 357487"/>
                  <a:gd name="connsiteX25" fmla="*/ 454937 w 913118"/>
                  <a:gd name="connsiteY25" fmla="*/ 29553 h 357487"/>
                  <a:gd name="connsiteX26" fmla="*/ 474202 w 913118"/>
                  <a:gd name="connsiteY26" fmla="*/ 2992 h 357487"/>
                  <a:gd name="connsiteX27" fmla="*/ 485706 w 913118"/>
                  <a:gd name="connsiteY27" fmla="*/ 85283 h 357487"/>
                  <a:gd name="connsiteX28" fmla="*/ 492608 w 913118"/>
                  <a:gd name="connsiteY28" fmla="*/ 127126 h 357487"/>
                  <a:gd name="connsiteX29" fmla="*/ 513316 w 913118"/>
                  <a:gd name="connsiteY29" fmla="*/ 74125 h 357487"/>
                  <a:gd name="connsiteX30" fmla="*/ 515467 w 913118"/>
                  <a:gd name="connsiteY30" fmla="*/ 162784 h 357487"/>
                  <a:gd name="connsiteX31" fmla="*/ 529422 w 913118"/>
                  <a:gd name="connsiteY31" fmla="*/ 214997 h 357487"/>
                  <a:gd name="connsiteX32" fmla="*/ 552431 w 913118"/>
                  <a:gd name="connsiteY32" fmla="*/ 180128 h 357487"/>
                  <a:gd name="connsiteX33" fmla="*/ 562844 w 913118"/>
                  <a:gd name="connsiteY33" fmla="*/ 277850 h 357487"/>
                  <a:gd name="connsiteX34" fmla="*/ 584641 w 913118"/>
                  <a:gd name="connsiteY34" fmla="*/ 248472 h 357487"/>
                  <a:gd name="connsiteX35" fmla="*/ 598447 w 913118"/>
                  <a:gd name="connsiteY35" fmla="*/ 212207 h 357487"/>
                  <a:gd name="connsiteX36" fmla="*/ 610491 w 913118"/>
                  <a:gd name="connsiteY36" fmla="*/ 156953 h 357487"/>
                  <a:gd name="connsiteX37" fmla="*/ 632959 w 913118"/>
                  <a:gd name="connsiteY37" fmla="*/ 226155 h 357487"/>
                  <a:gd name="connsiteX38" fmla="*/ 660036 w 913118"/>
                  <a:gd name="connsiteY38" fmla="*/ 104631 h 357487"/>
                  <a:gd name="connsiteX39" fmla="*/ 683577 w 913118"/>
                  <a:gd name="connsiteY39" fmla="*/ 125732 h 357487"/>
                  <a:gd name="connsiteX40" fmla="*/ 700939 w 913118"/>
                  <a:gd name="connsiteY40" fmla="*/ 55023 h 357487"/>
                  <a:gd name="connsiteX41" fmla="*/ 711187 w 913118"/>
                  <a:gd name="connsiteY41" fmla="*/ 92257 h 357487"/>
                  <a:gd name="connsiteX42" fmla="*/ 748065 w 913118"/>
                  <a:gd name="connsiteY42" fmla="*/ 10454 h 357487"/>
                  <a:gd name="connsiteX43" fmla="*/ 764106 w 913118"/>
                  <a:gd name="connsiteY43" fmla="*/ 68546 h 357487"/>
                  <a:gd name="connsiteX44" fmla="*/ 796318 w 913118"/>
                  <a:gd name="connsiteY44" fmla="*/ 49019 h 357487"/>
                  <a:gd name="connsiteX45" fmla="*/ 820321 w 913118"/>
                  <a:gd name="connsiteY45" fmla="*/ 128195 h 357487"/>
                  <a:gd name="connsiteX46" fmla="*/ 851538 w 913118"/>
                  <a:gd name="connsiteY46" fmla="*/ 55993 h 357487"/>
                  <a:gd name="connsiteX47" fmla="*/ 872799 w 913118"/>
                  <a:gd name="connsiteY47" fmla="*/ 36120 h 357487"/>
                  <a:gd name="connsiteX48" fmla="*/ 890653 w 913118"/>
                  <a:gd name="connsiteY48" fmla="*/ 92257 h 357487"/>
                  <a:gd name="connsiteX49" fmla="*/ 913118 w 913118"/>
                  <a:gd name="connsiteY49" fmla="*/ 52053 h 357487"/>
                  <a:gd name="connsiteX0" fmla="*/ 0 w 913118"/>
                  <a:gd name="connsiteY0" fmla="*/ 244161 h 357483"/>
                  <a:gd name="connsiteX1" fmla="*/ 26424 w 913118"/>
                  <a:gd name="connsiteY1" fmla="*/ 287098 h 357483"/>
                  <a:gd name="connsiteX2" fmla="*/ 50848 w 913118"/>
                  <a:gd name="connsiteY2" fmla="*/ 231734 h 357483"/>
                  <a:gd name="connsiteX3" fmla="*/ 63569 w 913118"/>
                  <a:gd name="connsiteY3" fmla="*/ 278826 h 357483"/>
                  <a:gd name="connsiteX4" fmla="*/ 104557 w 913118"/>
                  <a:gd name="connsiteY4" fmla="*/ 250468 h 357483"/>
                  <a:gd name="connsiteX5" fmla="*/ 110670 w 913118"/>
                  <a:gd name="connsiteY5" fmla="*/ 348896 h 357483"/>
                  <a:gd name="connsiteX6" fmla="*/ 129077 w 913118"/>
                  <a:gd name="connsiteY6" fmla="*/ 312631 h 357483"/>
                  <a:gd name="connsiteX7" fmla="*/ 138777 w 913118"/>
                  <a:gd name="connsiteY7" fmla="*/ 357452 h 357483"/>
                  <a:gd name="connsiteX8" fmla="*/ 144268 w 913118"/>
                  <a:gd name="connsiteY8" fmla="*/ 329237 h 357483"/>
                  <a:gd name="connsiteX9" fmla="*/ 158687 w 913118"/>
                  <a:gd name="connsiteY9" fmla="*/ 297960 h 357483"/>
                  <a:gd name="connsiteX10" fmla="*/ 179695 w 913118"/>
                  <a:gd name="connsiteY10" fmla="*/ 304262 h 357483"/>
                  <a:gd name="connsiteX11" fmla="*/ 188898 w 913118"/>
                  <a:gd name="connsiteY11" fmla="*/ 228945 h 357483"/>
                  <a:gd name="connsiteX12" fmla="*/ 218809 w 913118"/>
                  <a:gd name="connsiteY12" fmla="*/ 287525 h 357483"/>
                  <a:gd name="connsiteX13" fmla="*/ 217903 w 913118"/>
                  <a:gd name="connsiteY13" fmla="*/ 145724 h 357483"/>
                  <a:gd name="connsiteX14" fmla="*/ 241818 w 913118"/>
                  <a:gd name="connsiteY14" fmla="*/ 198260 h 357483"/>
                  <a:gd name="connsiteX15" fmla="*/ 266823 w 913118"/>
                  <a:gd name="connsiteY15" fmla="*/ 250127 h 357483"/>
                  <a:gd name="connsiteX16" fmla="*/ 304236 w 913118"/>
                  <a:gd name="connsiteY16" fmla="*/ 272456 h 357483"/>
                  <a:gd name="connsiteX17" fmla="*/ 317745 w 913118"/>
                  <a:gd name="connsiteY17" fmla="*/ 205234 h 357483"/>
                  <a:gd name="connsiteX18" fmla="*/ 343888 w 913118"/>
                  <a:gd name="connsiteY18" fmla="*/ 189572 h 357483"/>
                  <a:gd name="connsiteX19" fmla="*/ 361461 w 913118"/>
                  <a:gd name="connsiteY19" fmla="*/ 156417 h 357483"/>
                  <a:gd name="connsiteX20" fmla="*/ 384469 w 913118"/>
                  <a:gd name="connsiteY20" fmla="*/ 237313 h 357483"/>
                  <a:gd name="connsiteX21" fmla="*/ 392246 w 913118"/>
                  <a:gd name="connsiteY21" fmla="*/ 176841 h 357483"/>
                  <a:gd name="connsiteX22" fmla="*/ 412079 w 913118"/>
                  <a:gd name="connsiteY22" fmla="*/ 141074 h 357483"/>
                  <a:gd name="connsiteX23" fmla="*/ 420080 w 913118"/>
                  <a:gd name="connsiteY23" fmla="*/ 106543 h 357483"/>
                  <a:gd name="connsiteX24" fmla="*/ 439689 w 913118"/>
                  <a:gd name="connsiteY24" fmla="*/ 138285 h 357483"/>
                  <a:gd name="connsiteX25" fmla="*/ 454937 w 913118"/>
                  <a:gd name="connsiteY25" fmla="*/ 29553 h 357483"/>
                  <a:gd name="connsiteX26" fmla="*/ 474202 w 913118"/>
                  <a:gd name="connsiteY26" fmla="*/ 2992 h 357483"/>
                  <a:gd name="connsiteX27" fmla="*/ 485706 w 913118"/>
                  <a:gd name="connsiteY27" fmla="*/ 85283 h 357483"/>
                  <a:gd name="connsiteX28" fmla="*/ 492608 w 913118"/>
                  <a:gd name="connsiteY28" fmla="*/ 127126 h 357483"/>
                  <a:gd name="connsiteX29" fmla="*/ 513316 w 913118"/>
                  <a:gd name="connsiteY29" fmla="*/ 74125 h 357483"/>
                  <a:gd name="connsiteX30" fmla="*/ 515467 w 913118"/>
                  <a:gd name="connsiteY30" fmla="*/ 162784 h 357483"/>
                  <a:gd name="connsiteX31" fmla="*/ 529422 w 913118"/>
                  <a:gd name="connsiteY31" fmla="*/ 214997 h 357483"/>
                  <a:gd name="connsiteX32" fmla="*/ 552431 w 913118"/>
                  <a:gd name="connsiteY32" fmla="*/ 180128 h 357483"/>
                  <a:gd name="connsiteX33" fmla="*/ 562844 w 913118"/>
                  <a:gd name="connsiteY33" fmla="*/ 277850 h 357483"/>
                  <a:gd name="connsiteX34" fmla="*/ 584641 w 913118"/>
                  <a:gd name="connsiteY34" fmla="*/ 248472 h 357483"/>
                  <a:gd name="connsiteX35" fmla="*/ 598447 w 913118"/>
                  <a:gd name="connsiteY35" fmla="*/ 212207 h 357483"/>
                  <a:gd name="connsiteX36" fmla="*/ 610491 w 913118"/>
                  <a:gd name="connsiteY36" fmla="*/ 156953 h 357483"/>
                  <a:gd name="connsiteX37" fmla="*/ 632959 w 913118"/>
                  <a:gd name="connsiteY37" fmla="*/ 226155 h 357483"/>
                  <a:gd name="connsiteX38" fmla="*/ 660036 w 913118"/>
                  <a:gd name="connsiteY38" fmla="*/ 104631 h 357483"/>
                  <a:gd name="connsiteX39" fmla="*/ 683577 w 913118"/>
                  <a:gd name="connsiteY39" fmla="*/ 125732 h 357483"/>
                  <a:gd name="connsiteX40" fmla="*/ 700939 w 913118"/>
                  <a:gd name="connsiteY40" fmla="*/ 55023 h 357483"/>
                  <a:gd name="connsiteX41" fmla="*/ 711187 w 913118"/>
                  <a:gd name="connsiteY41" fmla="*/ 92257 h 357483"/>
                  <a:gd name="connsiteX42" fmla="*/ 748065 w 913118"/>
                  <a:gd name="connsiteY42" fmla="*/ 10454 h 357483"/>
                  <a:gd name="connsiteX43" fmla="*/ 764106 w 913118"/>
                  <a:gd name="connsiteY43" fmla="*/ 68546 h 357483"/>
                  <a:gd name="connsiteX44" fmla="*/ 796318 w 913118"/>
                  <a:gd name="connsiteY44" fmla="*/ 49019 h 357483"/>
                  <a:gd name="connsiteX45" fmla="*/ 820321 w 913118"/>
                  <a:gd name="connsiteY45" fmla="*/ 128195 h 357483"/>
                  <a:gd name="connsiteX46" fmla="*/ 851538 w 913118"/>
                  <a:gd name="connsiteY46" fmla="*/ 55993 h 357483"/>
                  <a:gd name="connsiteX47" fmla="*/ 872799 w 913118"/>
                  <a:gd name="connsiteY47" fmla="*/ 36120 h 357483"/>
                  <a:gd name="connsiteX48" fmla="*/ 890653 w 913118"/>
                  <a:gd name="connsiteY48" fmla="*/ 92257 h 357483"/>
                  <a:gd name="connsiteX49" fmla="*/ 913118 w 913118"/>
                  <a:gd name="connsiteY49" fmla="*/ 52053 h 35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3118" h="357483">
                    <a:moveTo>
                      <a:pt x="0" y="244161"/>
                    </a:moveTo>
                    <a:cubicBezTo>
                      <a:pt x="3182" y="234970"/>
                      <a:pt x="17949" y="289169"/>
                      <a:pt x="26424" y="287098"/>
                    </a:cubicBezTo>
                    <a:cubicBezTo>
                      <a:pt x="34899" y="285027"/>
                      <a:pt x="43890" y="222187"/>
                      <a:pt x="50848" y="231734"/>
                    </a:cubicBezTo>
                    <a:cubicBezTo>
                      <a:pt x="57806" y="241281"/>
                      <a:pt x="53084" y="275006"/>
                      <a:pt x="63569" y="278826"/>
                    </a:cubicBezTo>
                    <a:cubicBezTo>
                      <a:pt x="102265" y="308923"/>
                      <a:pt x="80288" y="230956"/>
                      <a:pt x="104557" y="250468"/>
                    </a:cubicBezTo>
                    <a:cubicBezTo>
                      <a:pt x="103527" y="281883"/>
                      <a:pt x="111700" y="317481"/>
                      <a:pt x="110670" y="348896"/>
                    </a:cubicBezTo>
                    <a:lnTo>
                      <a:pt x="129077" y="312631"/>
                    </a:lnTo>
                    <a:lnTo>
                      <a:pt x="138777" y="357452"/>
                    </a:lnTo>
                    <a:cubicBezTo>
                      <a:pt x="145693" y="358198"/>
                      <a:pt x="130357" y="345616"/>
                      <a:pt x="144268" y="329237"/>
                    </a:cubicBezTo>
                    <a:cubicBezTo>
                      <a:pt x="153889" y="326962"/>
                      <a:pt x="152912" y="315703"/>
                      <a:pt x="158687" y="297960"/>
                    </a:cubicBezTo>
                    <a:cubicBezTo>
                      <a:pt x="163057" y="290543"/>
                      <a:pt x="180028" y="314835"/>
                      <a:pt x="179695" y="304262"/>
                    </a:cubicBezTo>
                    <a:cubicBezTo>
                      <a:pt x="179362" y="293689"/>
                      <a:pt x="183913" y="228713"/>
                      <a:pt x="188898" y="228945"/>
                    </a:cubicBezTo>
                    <a:cubicBezTo>
                      <a:pt x="193883" y="229177"/>
                      <a:pt x="216276" y="305580"/>
                      <a:pt x="218809" y="287525"/>
                    </a:cubicBezTo>
                    <a:cubicBezTo>
                      <a:pt x="221342" y="269471"/>
                      <a:pt x="214068" y="160601"/>
                      <a:pt x="217903" y="145724"/>
                    </a:cubicBezTo>
                    <a:cubicBezTo>
                      <a:pt x="221738" y="130847"/>
                      <a:pt x="236349" y="182487"/>
                      <a:pt x="241818" y="198260"/>
                    </a:cubicBezTo>
                    <a:cubicBezTo>
                      <a:pt x="247287" y="214033"/>
                      <a:pt x="255653" y="240783"/>
                      <a:pt x="266823" y="250127"/>
                    </a:cubicBezTo>
                    <a:cubicBezTo>
                      <a:pt x="299843" y="242507"/>
                      <a:pt x="295749" y="279938"/>
                      <a:pt x="304236" y="272456"/>
                    </a:cubicBezTo>
                    <a:cubicBezTo>
                      <a:pt x="312723" y="264974"/>
                      <a:pt x="313054" y="217653"/>
                      <a:pt x="317745" y="205234"/>
                    </a:cubicBezTo>
                    <a:cubicBezTo>
                      <a:pt x="322436" y="192815"/>
                      <a:pt x="336602" y="197708"/>
                      <a:pt x="343888" y="189572"/>
                    </a:cubicBezTo>
                    <a:cubicBezTo>
                      <a:pt x="351174" y="181436"/>
                      <a:pt x="352013" y="156829"/>
                      <a:pt x="361461" y="156417"/>
                    </a:cubicBezTo>
                    <a:cubicBezTo>
                      <a:pt x="370909" y="156005"/>
                      <a:pt x="379338" y="236699"/>
                      <a:pt x="384469" y="237313"/>
                    </a:cubicBezTo>
                    <a:cubicBezTo>
                      <a:pt x="389600" y="237927"/>
                      <a:pt x="387644" y="192881"/>
                      <a:pt x="392246" y="176841"/>
                    </a:cubicBezTo>
                    <a:cubicBezTo>
                      <a:pt x="396848" y="160801"/>
                      <a:pt x="407440" y="152790"/>
                      <a:pt x="412079" y="141074"/>
                    </a:cubicBezTo>
                    <a:cubicBezTo>
                      <a:pt x="416718" y="129358"/>
                      <a:pt x="415478" y="107008"/>
                      <a:pt x="420080" y="106543"/>
                    </a:cubicBezTo>
                    <a:cubicBezTo>
                      <a:pt x="424682" y="106078"/>
                      <a:pt x="433880" y="151117"/>
                      <a:pt x="439689" y="138285"/>
                    </a:cubicBezTo>
                    <a:cubicBezTo>
                      <a:pt x="445498" y="125453"/>
                      <a:pt x="449185" y="52102"/>
                      <a:pt x="454937" y="29553"/>
                    </a:cubicBezTo>
                    <a:cubicBezTo>
                      <a:pt x="460689" y="7004"/>
                      <a:pt x="469074" y="-6296"/>
                      <a:pt x="474202" y="2992"/>
                    </a:cubicBezTo>
                    <a:cubicBezTo>
                      <a:pt x="479330" y="12280"/>
                      <a:pt x="481104" y="72963"/>
                      <a:pt x="485706" y="85283"/>
                    </a:cubicBezTo>
                    <a:cubicBezTo>
                      <a:pt x="490308" y="97604"/>
                      <a:pt x="489924" y="120152"/>
                      <a:pt x="492608" y="127126"/>
                    </a:cubicBezTo>
                    <a:cubicBezTo>
                      <a:pt x="495292" y="134100"/>
                      <a:pt x="512191" y="67717"/>
                      <a:pt x="513316" y="74125"/>
                    </a:cubicBezTo>
                    <a:cubicBezTo>
                      <a:pt x="514441" y="80533"/>
                      <a:pt x="512783" y="139305"/>
                      <a:pt x="515467" y="162784"/>
                    </a:cubicBezTo>
                    <a:cubicBezTo>
                      <a:pt x="518151" y="186263"/>
                      <a:pt x="520577" y="200948"/>
                      <a:pt x="529422" y="214997"/>
                    </a:cubicBezTo>
                    <a:cubicBezTo>
                      <a:pt x="538267" y="229046"/>
                      <a:pt x="545710" y="168258"/>
                      <a:pt x="552431" y="180128"/>
                    </a:cubicBezTo>
                    <a:cubicBezTo>
                      <a:pt x="559152" y="191998"/>
                      <a:pt x="557476" y="266459"/>
                      <a:pt x="562844" y="277850"/>
                    </a:cubicBezTo>
                    <a:cubicBezTo>
                      <a:pt x="568212" y="289241"/>
                      <a:pt x="579474" y="259877"/>
                      <a:pt x="584641" y="248472"/>
                    </a:cubicBezTo>
                    <a:cubicBezTo>
                      <a:pt x="589808" y="237067"/>
                      <a:pt x="596823" y="223043"/>
                      <a:pt x="598447" y="212207"/>
                    </a:cubicBezTo>
                    <a:cubicBezTo>
                      <a:pt x="600071" y="201371"/>
                      <a:pt x="606656" y="167414"/>
                      <a:pt x="610491" y="156953"/>
                    </a:cubicBezTo>
                    <a:cubicBezTo>
                      <a:pt x="614326" y="146492"/>
                      <a:pt x="625852" y="236735"/>
                      <a:pt x="632959" y="226155"/>
                    </a:cubicBezTo>
                    <a:cubicBezTo>
                      <a:pt x="640066" y="215575"/>
                      <a:pt x="651600" y="121368"/>
                      <a:pt x="660036" y="104631"/>
                    </a:cubicBezTo>
                    <a:cubicBezTo>
                      <a:pt x="668472" y="87894"/>
                      <a:pt x="675609" y="135627"/>
                      <a:pt x="683577" y="125732"/>
                    </a:cubicBezTo>
                    <a:cubicBezTo>
                      <a:pt x="691545" y="115837"/>
                      <a:pt x="697104" y="63857"/>
                      <a:pt x="700939" y="55023"/>
                    </a:cubicBezTo>
                    <a:cubicBezTo>
                      <a:pt x="704774" y="46189"/>
                      <a:pt x="707167" y="101545"/>
                      <a:pt x="711187" y="92257"/>
                    </a:cubicBezTo>
                    <a:cubicBezTo>
                      <a:pt x="715207" y="82969"/>
                      <a:pt x="739245" y="14406"/>
                      <a:pt x="748065" y="10454"/>
                    </a:cubicBezTo>
                    <a:cubicBezTo>
                      <a:pt x="756885" y="6502"/>
                      <a:pt x="752229" y="61654"/>
                      <a:pt x="764106" y="68546"/>
                    </a:cubicBezTo>
                    <a:cubicBezTo>
                      <a:pt x="775983" y="75438"/>
                      <a:pt x="785032" y="31174"/>
                      <a:pt x="796318" y="49019"/>
                    </a:cubicBezTo>
                    <a:cubicBezTo>
                      <a:pt x="807605" y="66864"/>
                      <a:pt x="811118" y="127033"/>
                      <a:pt x="820321" y="128195"/>
                    </a:cubicBezTo>
                    <a:cubicBezTo>
                      <a:pt x="829524" y="129357"/>
                      <a:pt x="844326" y="61808"/>
                      <a:pt x="851538" y="55993"/>
                    </a:cubicBezTo>
                    <a:cubicBezTo>
                      <a:pt x="858750" y="50178"/>
                      <a:pt x="862829" y="37980"/>
                      <a:pt x="872799" y="36120"/>
                    </a:cubicBezTo>
                    <a:cubicBezTo>
                      <a:pt x="882769" y="34260"/>
                      <a:pt x="880099" y="90299"/>
                      <a:pt x="890653" y="92257"/>
                    </a:cubicBezTo>
                    <a:cubicBezTo>
                      <a:pt x="901207" y="94215"/>
                      <a:pt x="908990" y="50850"/>
                      <a:pt x="913118" y="52053"/>
                    </a:cubicBezTo>
                  </a:path>
                </a:pathLst>
              </a:custGeom>
              <a:noFill/>
              <a:ln w="57150" cap="flat" cmpd="sng" algn="ctr">
                <a:solidFill>
                  <a:srgbClr val="F79646">
                    <a:lumMod val="50000"/>
                  </a:srgbClr>
                </a:solidFill>
                <a:prstDash val="solid"/>
                <a:headEnd type="none" w="sm" len="sm"/>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grpSp>
        <p:nvGrpSpPr>
          <p:cNvPr id="8" name="Group 79"/>
          <p:cNvGrpSpPr/>
          <p:nvPr/>
        </p:nvGrpSpPr>
        <p:grpSpPr>
          <a:xfrm>
            <a:off x="4818996" y="4471923"/>
            <a:ext cx="3385522" cy="1973545"/>
            <a:chOff x="4818996" y="4471923"/>
            <a:chExt cx="3385522" cy="1973545"/>
          </a:xfrm>
        </p:grpSpPr>
        <p:sp>
          <p:nvSpPr>
            <p:cNvPr id="81" name="Rectangle 80"/>
            <p:cNvSpPr/>
            <p:nvPr/>
          </p:nvSpPr>
          <p:spPr>
            <a:xfrm>
              <a:off x="4818996" y="4572218"/>
              <a:ext cx="1066800" cy="504049"/>
            </a:xfrm>
            <a:prstGeom prst="rect">
              <a:avLst/>
            </a:prstGeom>
            <a:solidFill>
              <a:srgbClr val="4F81BD">
                <a:alpha val="54000"/>
              </a:srgbClr>
            </a:solidFill>
            <a:ln w="25400" cap="flat" cmpd="sng" algn="ctr">
              <a:solidFill>
                <a:srgbClr val="4F81BD">
                  <a:shade val="50000"/>
                </a:srgbClr>
              </a:solidFill>
              <a:prstDash val="solid"/>
            </a:ln>
            <a:effectLst/>
            <a:scene3d>
              <a:camera prst="orthographicFront">
                <a:rot lat="2560963" lon="19904793" rev="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2" name="Freeform 81"/>
            <p:cNvSpPr/>
            <p:nvPr/>
          </p:nvSpPr>
          <p:spPr>
            <a:xfrm>
              <a:off x="4887576" y="4694138"/>
              <a:ext cx="937260" cy="358140"/>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260" h="358140">
                  <a:moveTo>
                    <a:pt x="0" y="358140"/>
                  </a:moveTo>
                  <a:lnTo>
                    <a:pt x="68580" y="312420"/>
                  </a:lnTo>
                  <a:lnTo>
                    <a:pt x="144780" y="304800"/>
                  </a:lnTo>
                  <a:lnTo>
                    <a:pt x="190500" y="278606"/>
                  </a:lnTo>
                  <a:cubicBezTo>
                    <a:pt x="198120" y="278606"/>
                    <a:pt x="236220" y="243840"/>
                    <a:pt x="243840" y="243840"/>
                  </a:cubicBezTo>
                  <a:cubicBezTo>
                    <a:pt x="276860" y="236220"/>
                    <a:pt x="318770" y="229870"/>
                    <a:pt x="342900" y="220980"/>
                  </a:cubicBezTo>
                  <a:cubicBezTo>
                    <a:pt x="367030" y="212090"/>
                    <a:pt x="353060" y="209550"/>
                    <a:pt x="388620" y="190500"/>
                  </a:cubicBezTo>
                  <a:cubicBezTo>
                    <a:pt x="424180" y="171450"/>
                    <a:pt x="448945" y="188436"/>
                    <a:pt x="508635" y="160496"/>
                  </a:cubicBezTo>
                  <a:cubicBezTo>
                    <a:pt x="568325" y="132556"/>
                    <a:pt x="610235" y="115094"/>
                    <a:pt x="638175" y="102394"/>
                  </a:cubicBezTo>
                  <a:cubicBezTo>
                    <a:pt x="701675" y="70644"/>
                    <a:pt x="721360" y="50800"/>
                    <a:pt x="769620" y="38100"/>
                  </a:cubicBezTo>
                  <a:cubicBezTo>
                    <a:pt x="817880" y="25400"/>
                    <a:pt x="890270" y="11430"/>
                    <a:pt x="937260" y="0"/>
                  </a:cubicBezTo>
                </a:path>
              </a:pathLst>
            </a:custGeom>
            <a:noFill/>
            <a:ln w="28575"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83" name="Straight Connector 82"/>
            <p:cNvCxnSpPr/>
            <p:nvPr/>
          </p:nvCxnSpPr>
          <p:spPr>
            <a:xfrm>
              <a:off x="4910436" y="4821726"/>
              <a:ext cx="1223010" cy="499792"/>
            </a:xfrm>
            <a:prstGeom prst="line">
              <a:avLst/>
            </a:prstGeom>
            <a:noFill/>
            <a:ln w="9525" cap="flat" cmpd="sng" algn="ctr">
              <a:solidFill>
                <a:srgbClr val="4F81BD">
                  <a:shade val="95000"/>
                  <a:satMod val="105000"/>
                </a:srgbClr>
              </a:solidFill>
              <a:prstDash val="dash"/>
            </a:ln>
            <a:effectLst/>
          </p:spPr>
        </p:cxnSp>
        <p:cxnSp>
          <p:nvCxnSpPr>
            <p:cNvPr id="84" name="Straight Connector 83"/>
            <p:cNvCxnSpPr/>
            <p:nvPr/>
          </p:nvCxnSpPr>
          <p:spPr>
            <a:xfrm>
              <a:off x="5826270" y="4471923"/>
              <a:ext cx="1945476" cy="144745"/>
            </a:xfrm>
            <a:prstGeom prst="line">
              <a:avLst/>
            </a:prstGeom>
            <a:noFill/>
            <a:ln w="9525" cap="flat" cmpd="sng" algn="ctr">
              <a:solidFill>
                <a:srgbClr val="4F81BD">
                  <a:shade val="95000"/>
                  <a:satMod val="105000"/>
                </a:srgbClr>
              </a:solidFill>
              <a:prstDash val="dash"/>
            </a:ln>
            <a:effectLst/>
          </p:spPr>
        </p:cxnSp>
        <p:cxnSp>
          <p:nvCxnSpPr>
            <p:cNvPr id="85" name="Straight Connector 84"/>
            <p:cNvCxnSpPr/>
            <p:nvPr/>
          </p:nvCxnSpPr>
          <p:spPr>
            <a:xfrm>
              <a:off x="5826270" y="4841458"/>
              <a:ext cx="1939126" cy="873760"/>
            </a:xfrm>
            <a:prstGeom prst="line">
              <a:avLst/>
            </a:prstGeom>
            <a:noFill/>
            <a:ln w="9525" cap="flat" cmpd="sng" algn="ctr">
              <a:solidFill>
                <a:srgbClr val="4F81BD">
                  <a:shade val="95000"/>
                  <a:satMod val="105000"/>
                </a:srgbClr>
              </a:solidFill>
              <a:prstDash val="dash"/>
            </a:ln>
            <a:effectLst/>
          </p:spPr>
        </p:cxnSp>
        <p:cxnSp>
          <p:nvCxnSpPr>
            <p:cNvPr id="86" name="Straight Connector 85"/>
            <p:cNvCxnSpPr/>
            <p:nvPr/>
          </p:nvCxnSpPr>
          <p:spPr>
            <a:xfrm>
              <a:off x="4887576" y="5182058"/>
              <a:ext cx="1245870" cy="1263410"/>
            </a:xfrm>
            <a:prstGeom prst="line">
              <a:avLst/>
            </a:prstGeom>
            <a:noFill/>
            <a:ln w="9525" cap="flat" cmpd="sng" algn="ctr">
              <a:solidFill>
                <a:srgbClr val="4F81BD">
                  <a:shade val="95000"/>
                  <a:satMod val="105000"/>
                </a:srgbClr>
              </a:solidFill>
              <a:prstDash val="dash"/>
            </a:ln>
            <a:effectLst/>
          </p:spPr>
        </p:cxnSp>
        <p:sp>
          <p:nvSpPr>
            <p:cNvPr id="87" name="Rectangle 86"/>
            <p:cNvSpPr/>
            <p:nvPr/>
          </p:nvSpPr>
          <p:spPr>
            <a:xfrm>
              <a:off x="5953664" y="4817892"/>
              <a:ext cx="1995882" cy="1418514"/>
            </a:xfrm>
            <a:prstGeom prst="rect">
              <a:avLst/>
            </a:prstGeom>
            <a:solidFill>
              <a:srgbClr val="4F81BD">
                <a:lumMod val="40000"/>
                <a:lumOff val="60000"/>
                <a:alpha val="72000"/>
              </a:srgbClr>
            </a:solidFill>
            <a:ln w="25400" cap="flat" cmpd="sng" algn="ctr">
              <a:solidFill>
                <a:srgbClr val="4F81BD">
                  <a:shade val="50000"/>
                </a:srgbClr>
              </a:solidFill>
              <a:prstDash val="solid"/>
            </a:ln>
            <a:effectLst/>
            <a:scene3d>
              <a:camera prst="orthographicFront">
                <a:rot lat="2273876" lon="19460939" rev="21597143"/>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9" name="Group 87"/>
            <p:cNvGrpSpPr/>
            <p:nvPr/>
          </p:nvGrpSpPr>
          <p:grpSpPr>
            <a:xfrm>
              <a:off x="5735638" y="5105400"/>
              <a:ext cx="2468880" cy="914400"/>
              <a:chOff x="304800" y="1889859"/>
              <a:chExt cx="4246562" cy="1253763"/>
            </a:xfrm>
            <a:scene3d>
              <a:camera prst="orthographicFront">
                <a:rot lat="1200000" lon="18600000" rev="0"/>
              </a:camera>
              <a:lightRig rig="threePt" dir="t"/>
            </a:scene3d>
          </p:grpSpPr>
          <p:sp>
            <p:nvSpPr>
              <p:cNvPr id="89" name="Freeform 88"/>
              <p:cNvSpPr/>
              <p:nvPr/>
            </p:nvSpPr>
            <p:spPr>
              <a:xfrm>
                <a:off x="304800" y="2027018"/>
                <a:ext cx="2086774" cy="1116604"/>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20287" h="357750">
                    <a:moveTo>
                      <a:pt x="0" y="357750"/>
                    </a:moveTo>
                    <a:cubicBezTo>
                      <a:pt x="3182" y="348559"/>
                      <a:pt x="16291" y="312098"/>
                      <a:pt x="25458" y="293673"/>
                    </a:cubicBezTo>
                    <a:cubicBezTo>
                      <a:pt x="34625" y="275248"/>
                      <a:pt x="36670" y="240832"/>
                      <a:pt x="55001" y="247197"/>
                    </a:cubicBezTo>
                    <a:cubicBezTo>
                      <a:pt x="93697" y="277294"/>
                      <a:pt x="94627" y="298460"/>
                      <a:pt x="118896" y="317972"/>
                    </a:cubicBezTo>
                    <a:lnTo>
                      <a:pt x="145946" y="306332"/>
                    </a:lnTo>
                    <a:cubicBezTo>
                      <a:pt x="152862" y="307078"/>
                      <a:pt x="178305" y="367607"/>
                      <a:pt x="192216" y="351228"/>
                    </a:cubicBezTo>
                    <a:cubicBezTo>
                      <a:pt x="201837" y="348953"/>
                      <a:pt x="190259" y="312409"/>
                      <a:pt x="196034" y="294666"/>
                    </a:cubicBezTo>
                    <a:cubicBezTo>
                      <a:pt x="201809" y="276924"/>
                      <a:pt x="209037" y="280384"/>
                      <a:pt x="229413" y="268589"/>
                    </a:cubicBezTo>
                    <a:cubicBezTo>
                      <a:pt x="262433" y="260969"/>
                      <a:pt x="272944" y="299108"/>
                      <a:pt x="286466" y="293361"/>
                    </a:cubicBezTo>
                    <a:cubicBezTo>
                      <a:pt x="299988" y="287614"/>
                      <a:pt x="297400" y="248937"/>
                      <a:pt x="310545" y="234104"/>
                    </a:cubicBezTo>
                    <a:cubicBezTo>
                      <a:pt x="323690" y="219271"/>
                      <a:pt x="353900" y="247218"/>
                      <a:pt x="372975" y="237109"/>
                    </a:cubicBezTo>
                    <a:cubicBezTo>
                      <a:pt x="392050" y="227000"/>
                      <a:pt x="379756" y="181595"/>
                      <a:pt x="400810" y="174440"/>
                    </a:cubicBezTo>
                    <a:cubicBezTo>
                      <a:pt x="421864" y="167285"/>
                      <a:pt x="421509" y="83145"/>
                      <a:pt x="445836" y="76088"/>
                    </a:cubicBezTo>
                    <a:cubicBezTo>
                      <a:pt x="470164" y="69031"/>
                      <a:pt x="489542" y="119953"/>
                      <a:pt x="511132" y="110269"/>
                    </a:cubicBezTo>
                    <a:cubicBezTo>
                      <a:pt x="532722" y="100585"/>
                      <a:pt x="587582" y="173317"/>
                      <a:pt x="612291" y="171799"/>
                    </a:cubicBezTo>
                    <a:cubicBezTo>
                      <a:pt x="637001" y="170281"/>
                      <a:pt x="622148" y="142012"/>
                      <a:pt x="633930" y="125968"/>
                    </a:cubicBezTo>
                    <a:cubicBezTo>
                      <a:pt x="645712" y="109924"/>
                      <a:pt x="630523" y="78945"/>
                      <a:pt x="646066" y="68591"/>
                    </a:cubicBezTo>
                    <a:cubicBezTo>
                      <a:pt x="661609" y="58237"/>
                      <a:pt x="687839" y="75449"/>
                      <a:pt x="718277" y="71780"/>
                    </a:cubicBezTo>
                    <a:cubicBezTo>
                      <a:pt x="724529" y="60172"/>
                      <a:pt x="733446" y="33936"/>
                      <a:pt x="748496" y="26734"/>
                    </a:cubicBezTo>
                    <a:cubicBezTo>
                      <a:pt x="763546" y="19532"/>
                      <a:pt x="803063" y="45601"/>
                      <a:pt x="823854" y="45436"/>
                    </a:cubicBezTo>
                    <a:cubicBezTo>
                      <a:pt x="844645" y="45271"/>
                      <a:pt x="846990" y="10334"/>
                      <a:pt x="863062" y="2917"/>
                    </a:cubicBezTo>
                    <a:cubicBezTo>
                      <a:pt x="879134" y="-4500"/>
                      <a:pt x="912447" y="5068"/>
                      <a:pt x="920287" y="933"/>
                    </a:cubicBezTo>
                  </a:path>
                </a:pathLst>
              </a:custGeom>
              <a:noFill/>
              <a:ln w="889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0" name="Freeform 89"/>
              <p:cNvSpPr/>
              <p:nvPr/>
            </p:nvSpPr>
            <p:spPr>
              <a:xfrm flipH="1">
                <a:off x="2362199" y="1889859"/>
                <a:ext cx="2189163" cy="1093386"/>
              </a:xfrm>
              <a:custGeom>
                <a:avLst/>
                <a:gdLst>
                  <a:gd name="connsiteX0" fmla="*/ 0 w 274320"/>
                  <a:gd name="connsiteY0" fmla="*/ 99060 h 99060"/>
                  <a:gd name="connsiteX1" fmla="*/ 68580 w 274320"/>
                  <a:gd name="connsiteY1" fmla="*/ 53340 h 99060"/>
                  <a:gd name="connsiteX2" fmla="*/ 144780 w 274320"/>
                  <a:gd name="connsiteY2" fmla="*/ 45720 h 99060"/>
                  <a:gd name="connsiteX3" fmla="*/ 220980 w 274320"/>
                  <a:gd name="connsiteY3" fmla="*/ 30480 h 99060"/>
                  <a:gd name="connsiteX4" fmla="*/ 274320 w 274320"/>
                  <a:gd name="connsiteY4" fmla="*/ 0 h 99060"/>
                  <a:gd name="connsiteX5" fmla="*/ 274320 w 274320"/>
                  <a:gd name="connsiteY5" fmla="*/ 0 h 9906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937260 w 937260"/>
                  <a:gd name="connsiteY5"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937260 w 937260"/>
                  <a:gd name="connsiteY6"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647700 w 937260"/>
                  <a:gd name="connsiteY5" fmla="*/ 76200 h 358140"/>
                  <a:gd name="connsiteX6" fmla="*/ 655320 w 937260"/>
                  <a:gd name="connsiteY6" fmla="*/ 68580 h 358140"/>
                  <a:gd name="connsiteX7" fmla="*/ 937260 w 937260"/>
                  <a:gd name="connsiteY7"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487680 w 937260"/>
                  <a:gd name="connsiteY5" fmla="*/ 144780 h 358140"/>
                  <a:gd name="connsiteX6" fmla="*/ 647700 w 937260"/>
                  <a:gd name="connsiteY6" fmla="*/ 76200 h 358140"/>
                  <a:gd name="connsiteX7" fmla="*/ 655320 w 937260"/>
                  <a:gd name="connsiteY7" fmla="*/ 68580 h 358140"/>
                  <a:gd name="connsiteX8" fmla="*/ 937260 w 937260"/>
                  <a:gd name="connsiteY8"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289560 w 937260"/>
                  <a:gd name="connsiteY5" fmla="*/ 24384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655320 w 937260"/>
                  <a:gd name="connsiteY8" fmla="*/ 6858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487680 w 937260"/>
                  <a:gd name="connsiteY6" fmla="*/ 14478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74320 w 937260"/>
                  <a:gd name="connsiteY4" fmla="*/ 2590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342900 w 937260"/>
                  <a:gd name="connsiteY4" fmla="*/ 220980 h 358140"/>
                  <a:gd name="connsiteX5" fmla="*/ 388620 w 937260"/>
                  <a:gd name="connsiteY5" fmla="*/ 190500 h 358140"/>
                  <a:gd name="connsiteX6" fmla="*/ 594360 w 937260"/>
                  <a:gd name="connsiteY6" fmla="*/ 129540 h 358140"/>
                  <a:gd name="connsiteX7" fmla="*/ 647700 w 937260"/>
                  <a:gd name="connsiteY7" fmla="*/ 76200 h 358140"/>
                  <a:gd name="connsiteX8" fmla="*/ 769620 w 937260"/>
                  <a:gd name="connsiteY8" fmla="*/ 38100 h 358140"/>
                  <a:gd name="connsiteX9" fmla="*/ 937260 w 937260"/>
                  <a:gd name="connsiteY9" fmla="*/ 0 h 358140"/>
                  <a:gd name="connsiteX0" fmla="*/ 0 w 937260"/>
                  <a:gd name="connsiteY0" fmla="*/ 358140 h 358140"/>
                  <a:gd name="connsiteX1" fmla="*/ 68580 w 937260"/>
                  <a:gd name="connsiteY1" fmla="*/ 312420 h 358140"/>
                  <a:gd name="connsiteX2" fmla="*/ 144780 w 937260"/>
                  <a:gd name="connsiteY2" fmla="*/ 304800 h 358140"/>
                  <a:gd name="connsiteX3" fmla="*/ 220980 w 937260"/>
                  <a:gd name="connsiteY3" fmla="*/ 2895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75260 w 937260"/>
                  <a:gd name="connsiteY3" fmla="*/ 21336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304800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94360 w 937260"/>
                  <a:gd name="connsiteY7" fmla="*/ 129540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47700 w 937260"/>
                  <a:gd name="connsiteY8" fmla="*/ 76200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937260 w 937260"/>
                  <a:gd name="connsiteY10"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638175 w 937260"/>
                  <a:gd name="connsiteY8" fmla="*/ 102394 h 358140"/>
                  <a:gd name="connsiteX9" fmla="*/ 769620 w 937260"/>
                  <a:gd name="connsiteY9" fmla="*/ 38100 h 358140"/>
                  <a:gd name="connsiteX10" fmla="*/ 835735 w 937260"/>
                  <a:gd name="connsiteY10" fmla="*/ 21680 h 358140"/>
                  <a:gd name="connsiteX11" fmla="*/ 937260 w 937260"/>
                  <a:gd name="connsiteY11"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769620 w 937260"/>
                  <a:gd name="connsiteY10" fmla="*/ 38100 h 358140"/>
                  <a:gd name="connsiteX11" fmla="*/ 835735 w 937260"/>
                  <a:gd name="connsiteY11" fmla="*/ 21680 h 358140"/>
                  <a:gd name="connsiteX12" fmla="*/ 937260 w 937260"/>
                  <a:gd name="connsiteY12"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508635 w 937260"/>
                  <a:gd name="connsiteY7" fmla="*/ 160496 h 358140"/>
                  <a:gd name="connsiteX8" fmla="*/ 587934 w 937260"/>
                  <a:gd name="connsiteY8" fmla="*/ 130175 h 358140"/>
                  <a:gd name="connsiteX9" fmla="*/ 638175 w 937260"/>
                  <a:gd name="connsiteY9" fmla="*/ 102394 h 358140"/>
                  <a:gd name="connsiteX10" fmla="*/ 699954 w 937260"/>
                  <a:gd name="connsiteY10" fmla="*/ 74604 h 358140"/>
                  <a:gd name="connsiteX11" fmla="*/ 769620 w 937260"/>
                  <a:gd name="connsiteY11" fmla="*/ 38100 h 358140"/>
                  <a:gd name="connsiteX12" fmla="*/ 835735 w 937260"/>
                  <a:gd name="connsiteY12" fmla="*/ 21680 h 358140"/>
                  <a:gd name="connsiteX13" fmla="*/ 937260 w 937260"/>
                  <a:gd name="connsiteY13" fmla="*/ 0 h 358140"/>
                  <a:gd name="connsiteX0" fmla="*/ 0 w 937260"/>
                  <a:gd name="connsiteY0" fmla="*/ 358140 h 358140"/>
                  <a:gd name="connsiteX1" fmla="*/ 68580 w 937260"/>
                  <a:gd name="connsiteY1" fmla="*/ 312420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44780 w 937260"/>
                  <a:gd name="connsiteY2" fmla="*/ 304800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190500 w 937260"/>
                  <a:gd name="connsiteY3" fmla="*/ 278606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58358 w 937260"/>
                  <a:gd name="connsiteY2" fmla="*/ 328616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37260"/>
                  <a:gd name="connsiteY0" fmla="*/ 358140 h 358140"/>
                  <a:gd name="connsiteX1" fmla="*/ 71974 w 937260"/>
                  <a:gd name="connsiteY1" fmla="*/ 246264 h 358140"/>
                  <a:gd name="connsiteX2" fmla="*/ 134596 w 937260"/>
                  <a:gd name="connsiteY2" fmla="*/ 318031 h 358140"/>
                  <a:gd name="connsiteX3" fmla="*/ 227840 w 937260"/>
                  <a:gd name="connsiteY3" fmla="*/ 350054 h 358140"/>
                  <a:gd name="connsiteX4" fmla="*/ 243840 w 937260"/>
                  <a:gd name="connsiteY4" fmla="*/ 243840 h 358140"/>
                  <a:gd name="connsiteX5" fmla="*/ 342900 w 937260"/>
                  <a:gd name="connsiteY5" fmla="*/ 220980 h 358140"/>
                  <a:gd name="connsiteX6" fmla="*/ 388620 w 937260"/>
                  <a:gd name="connsiteY6" fmla="*/ 190500 h 358140"/>
                  <a:gd name="connsiteX7" fmla="*/ 441969 w 937260"/>
                  <a:gd name="connsiteY7" fmla="*/ 172515 h 358140"/>
                  <a:gd name="connsiteX8" fmla="*/ 508635 w 937260"/>
                  <a:gd name="connsiteY8" fmla="*/ 160496 h 358140"/>
                  <a:gd name="connsiteX9" fmla="*/ 587934 w 937260"/>
                  <a:gd name="connsiteY9" fmla="*/ 130175 h 358140"/>
                  <a:gd name="connsiteX10" fmla="*/ 638175 w 937260"/>
                  <a:gd name="connsiteY10" fmla="*/ 102394 h 358140"/>
                  <a:gd name="connsiteX11" fmla="*/ 699954 w 937260"/>
                  <a:gd name="connsiteY11" fmla="*/ 74604 h 358140"/>
                  <a:gd name="connsiteX12" fmla="*/ 769620 w 937260"/>
                  <a:gd name="connsiteY12" fmla="*/ 38100 h 358140"/>
                  <a:gd name="connsiteX13" fmla="*/ 835735 w 937260"/>
                  <a:gd name="connsiteY13" fmla="*/ 21680 h 358140"/>
                  <a:gd name="connsiteX14" fmla="*/ 937260 w 937260"/>
                  <a:gd name="connsiteY14" fmla="*/ 0 h 358140"/>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210867 w 920287"/>
                  <a:gd name="connsiteY3" fmla="*/ 350054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226867 w 920287"/>
                  <a:gd name="connsiteY4" fmla="*/ 243840 h 356817"/>
                  <a:gd name="connsiteX5" fmla="*/ 325927 w 920287"/>
                  <a:gd name="connsiteY5" fmla="*/ 220980 h 356817"/>
                  <a:gd name="connsiteX6" fmla="*/ 371647 w 920287"/>
                  <a:gd name="connsiteY6" fmla="*/ 190500 h 356817"/>
                  <a:gd name="connsiteX7" fmla="*/ 424996 w 920287"/>
                  <a:gd name="connsiteY7" fmla="*/ 172515 h 356817"/>
                  <a:gd name="connsiteX8" fmla="*/ 491662 w 920287"/>
                  <a:gd name="connsiteY8" fmla="*/ 160496 h 356817"/>
                  <a:gd name="connsiteX9" fmla="*/ 570961 w 920287"/>
                  <a:gd name="connsiteY9" fmla="*/ 130175 h 356817"/>
                  <a:gd name="connsiteX10" fmla="*/ 621202 w 920287"/>
                  <a:gd name="connsiteY10" fmla="*/ 102394 h 356817"/>
                  <a:gd name="connsiteX11" fmla="*/ 682981 w 920287"/>
                  <a:gd name="connsiteY11" fmla="*/ 74604 h 356817"/>
                  <a:gd name="connsiteX12" fmla="*/ 752647 w 920287"/>
                  <a:gd name="connsiteY12" fmla="*/ 38100 h 356817"/>
                  <a:gd name="connsiteX13" fmla="*/ 818762 w 920287"/>
                  <a:gd name="connsiteY13" fmla="*/ 21680 h 356817"/>
                  <a:gd name="connsiteX14" fmla="*/ 920287 w 920287"/>
                  <a:gd name="connsiteY14"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59119 w 920287"/>
                  <a:gd name="connsiteY4" fmla="*/ 3225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3401 w 920287"/>
                  <a:gd name="connsiteY3" fmla="*/ 342115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46326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69303 w 920287"/>
                  <a:gd name="connsiteY4" fmla="*/ 348310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17623 w 920287"/>
                  <a:gd name="connsiteY2" fmla="*/ 318031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55001 w 920287"/>
                  <a:gd name="connsiteY1" fmla="*/ 246264 h 356817"/>
                  <a:gd name="connsiteX2" fmla="*/ 129080 w 920287"/>
                  <a:gd name="connsiteY2" fmla="*/ 339863 h 356817"/>
                  <a:gd name="connsiteX3" fmla="*/ 145946 w 920287"/>
                  <a:gd name="connsiteY3" fmla="*/ 305399 h 356817"/>
                  <a:gd name="connsiteX4" fmla="*/ 192216 w 920287"/>
                  <a:gd name="connsiteY4" fmla="*/ 350295 h 356817"/>
                  <a:gd name="connsiteX5" fmla="*/ 226867 w 920287"/>
                  <a:gd name="connsiteY5" fmla="*/ 243840 h 356817"/>
                  <a:gd name="connsiteX6" fmla="*/ 325927 w 920287"/>
                  <a:gd name="connsiteY6" fmla="*/ 220980 h 356817"/>
                  <a:gd name="connsiteX7" fmla="*/ 371647 w 920287"/>
                  <a:gd name="connsiteY7" fmla="*/ 190500 h 356817"/>
                  <a:gd name="connsiteX8" fmla="*/ 424996 w 920287"/>
                  <a:gd name="connsiteY8" fmla="*/ 172515 h 356817"/>
                  <a:gd name="connsiteX9" fmla="*/ 491662 w 920287"/>
                  <a:gd name="connsiteY9" fmla="*/ 160496 h 356817"/>
                  <a:gd name="connsiteX10" fmla="*/ 570961 w 920287"/>
                  <a:gd name="connsiteY10" fmla="*/ 130175 h 356817"/>
                  <a:gd name="connsiteX11" fmla="*/ 621202 w 920287"/>
                  <a:gd name="connsiteY11" fmla="*/ 102394 h 356817"/>
                  <a:gd name="connsiteX12" fmla="*/ 682981 w 920287"/>
                  <a:gd name="connsiteY12" fmla="*/ 74604 h 356817"/>
                  <a:gd name="connsiteX13" fmla="*/ 752647 w 920287"/>
                  <a:gd name="connsiteY13" fmla="*/ 38100 h 356817"/>
                  <a:gd name="connsiteX14" fmla="*/ 818762 w 920287"/>
                  <a:gd name="connsiteY14" fmla="*/ 21680 h 356817"/>
                  <a:gd name="connsiteX15" fmla="*/ 920287 w 920287"/>
                  <a:gd name="connsiteY15" fmla="*/ 0 h 356817"/>
                  <a:gd name="connsiteX0" fmla="*/ 0 w 920287"/>
                  <a:gd name="connsiteY0" fmla="*/ 356817 h 356817"/>
                  <a:gd name="connsiteX1" fmla="*/ 19094 w 920287"/>
                  <a:gd name="connsiteY1" fmla="*/ 301671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29080 w 920287"/>
                  <a:gd name="connsiteY3" fmla="*/ 339863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04894 w 920287"/>
                  <a:gd name="connsiteY3" fmla="*/ 316047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6867 w 920287"/>
                  <a:gd name="connsiteY6" fmla="*/ 243840 h 356817"/>
                  <a:gd name="connsiteX7" fmla="*/ 325927 w 920287"/>
                  <a:gd name="connsiteY7" fmla="*/ 220980 h 356817"/>
                  <a:gd name="connsiteX8" fmla="*/ 371647 w 920287"/>
                  <a:gd name="connsiteY8" fmla="*/ 190500 h 356817"/>
                  <a:gd name="connsiteX9" fmla="*/ 424996 w 920287"/>
                  <a:gd name="connsiteY9" fmla="*/ 172515 h 356817"/>
                  <a:gd name="connsiteX10" fmla="*/ 491662 w 920287"/>
                  <a:gd name="connsiteY10" fmla="*/ 160496 h 356817"/>
                  <a:gd name="connsiteX11" fmla="*/ 570961 w 920287"/>
                  <a:gd name="connsiteY11" fmla="*/ 130175 h 356817"/>
                  <a:gd name="connsiteX12" fmla="*/ 621202 w 920287"/>
                  <a:gd name="connsiteY12" fmla="*/ 102394 h 356817"/>
                  <a:gd name="connsiteX13" fmla="*/ 682981 w 920287"/>
                  <a:gd name="connsiteY13" fmla="*/ 74604 h 356817"/>
                  <a:gd name="connsiteX14" fmla="*/ 752647 w 920287"/>
                  <a:gd name="connsiteY14" fmla="*/ 38100 h 356817"/>
                  <a:gd name="connsiteX15" fmla="*/ 818762 w 920287"/>
                  <a:gd name="connsiteY15" fmla="*/ 21680 h 356817"/>
                  <a:gd name="connsiteX16" fmla="*/ 920287 w 920287"/>
                  <a:gd name="connsiteY16"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03672 w 920287"/>
                  <a:gd name="connsiteY6" fmla="*/ 291748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224039 w 920287"/>
                  <a:gd name="connsiteY6" fmla="*/ 3066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6867 w 920287"/>
                  <a:gd name="connsiteY7" fmla="*/ 243840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325927 w 920287"/>
                  <a:gd name="connsiteY8" fmla="*/ 220980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71647 w 920287"/>
                  <a:gd name="connsiteY9" fmla="*/ 190500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424996 w 920287"/>
                  <a:gd name="connsiteY10" fmla="*/ 172515 h 356817"/>
                  <a:gd name="connsiteX11" fmla="*/ 491662 w 920287"/>
                  <a:gd name="connsiteY11" fmla="*/ 160496 h 356817"/>
                  <a:gd name="connsiteX12" fmla="*/ 570961 w 920287"/>
                  <a:gd name="connsiteY12" fmla="*/ 130175 h 356817"/>
                  <a:gd name="connsiteX13" fmla="*/ 621202 w 920287"/>
                  <a:gd name="connsiteY13" fmla="*/ 102394 h 356817"/>
                  <a:gd name="connsiteX14" fmla="*/ 682981 w 920287"/>
                  <a:gd name="connsiteY14" fmla="*/ 74604 h 356817"/>
                  <a:gd name="connsiteX15" fmla="*/ 752647 w 920287"/>
                  <a:gd name="connsiteY15" fmla="*/ 38100 h 356817"/>
                  <a:gd name="connsiteX16" fmla="*/ 818762 w 920287"/>
                  <a:gd name="connsiteY16" fmla="*/ 21680 h 356817"/>
                  <a:gd name="connsiteX17" fmla="*/ 920287 w 920287"/>
                  <a:gd name="connsiteY17"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65337 w 920287"/>
                  <a:gd name="connsiteY10" fmla="*/ 203429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24996 w 920287"/>
                  <a:gd name="connsiteY11" fmla="*/ 172515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91662 w 920287"/>
                  <a:gd name="connsiteY12" fmla="*/ 160496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70961 w 920287"/>
                  <a:gd name="connsiteY13" fmla="*/ 130175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21202 w 920287"/>
                  <a:gd name="connsiteY14" fmla="*/ 102394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82981 w 920287"/>
                  <a:gd name="connsiteY15" fmla="*/ 74604 h 356817"/>
                  <a:gd name="connsiteX16" fmla="*/ 752647 w 920287"/>
                  <a:gd name="connsiteY16" fmla="*/ 38100 h 356817"/>
                  <a:gd name="connsiteX17" fmla="*/ 818762 w 920287"/>
                  <a:gd name="connsiteY17" fmla="*/ 21680 h 356817"/>
                  <a:gd name="connsiteX18" fmla="*/ 920287 w 920287"/>
                  <a:gd name="connsiteY18"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59389 w 920287"/>
                  <a:gd name="connsiteY15" fmla="*/ 100226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82981 w 920287"/>
                  <a:gd name="connsiteY16" fmla="*/ 74604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52647 w 920287"/>
                  <a:gd name="connsiteY17" fmla="*/ 38100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818762 w 920287"/>
                  <a:gd name="connsiteY18" fmla="*/ 21680 h 356817"/>
                  <a:gd name="connsiteX19" fmla="*/ 920287 w 920287"/>
                  <a:gd name="connsiteY19"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18762 w 920287"/>
                  <a:gd name="connsiteY19" fmla="*/ 21680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28461 w 920287"/>
                  <a:gd name="connsiteY17" fmla="*/ 64893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920287 w 920287"/>
                  <a:gd name="connsiteY20" fmla="*/ 0 h 356817"/>
                  <a:gd name="connsiteX0" fmla="*/ 0 w 920287"/>
                  <a:gd name="connsiteY0" fmla="*/ 356817 h 356817"/>
                  <a:gd name="connsiteX1" fmla="*/ 25458 w 920287"/>
                  <a:gd name="connsiteY1" fmla="*/ 292740 h 356817"/>
                  <a:gd name="connsiteX2" fmla="*/ 55001 w 920287"/>
                  <a:gd name="connsiteY2" fmla="*/ 246264 h 356817"/>
                  <a:gd name="connsiteX3" fmla="*/ 118896 w 920287"/>
                  <a:gd name="connsiteY3" fmla="*/ 317039 h 356817"/>
                  <a:gd name="connsiteX4" fmla="*/ 145946 w 920287"/>
                  <a:gd name="connsiteY4" fmla="*/ 305399 h 356817"/>
                  <a:gd name="connsiteX5" fmla="*/ 192216 w 920287"/>
                  <a:gd name="connsiteY5" fmla="*/ 350295 h 356817"/>
                  <a:gd name="connsiteX6" fmla="*/ 196034 w 920287"/>
                  <a:gd name="connsiteY6" fmla="*/ 293733 h 356817"/>
                  <a:gd name="connsiteX7" fmla="*/ 229413 w 920287"/>
                  <a:gd name="connsiteY7" fmla="*/ 267656 h 356817"/>
                  <a:gd name="connsiteX8" fmla="*/ 286466 w 920287"/>
                  <a:gd name="connsiteY8" fmla="*/ 292428 h 356817"/>
                  <a:gd name="connsiteX9" fmla="*/ 310545 w 920287"/>
                  <a:gd name="connsiteY9" fmla="*/ 233171 h 356817"/>
                  <a:gd name="connsiteX10" fmla="*/ 372975 w 920287"/>
                  <a:gd name="connsiteY10" fmla="*/ 236176 h 356817"/>
                  <a:gd name="connsiteX11" fmla="*/ 400810 w 920287"/>
                  <a:gd name="connsiteY11" fmla="*/ 173507 h 356817"/>
                  <a:gd name="connsiteX12" fmla="*/ 445836 w 920287"/>
                  <a:gd name="connsiteY12" fmla="*/ 75155 h 356817"/>
                  <a:gd name="connsiteX13" fmla="*/ 511132 w 920287"/>
                  <a:gd name="connsiteY13" fmla="*/ 109336 h 356817"/>
                  <a:gd name="connsiteX14" fmla="*/ 612291 w 920287"/>
                  <a:gd name="connsiteY14" fmla="*/ 170866 h 356817"/>
                  <a:gd name="connsiteX15" fmla="*/ 633930 w 920287"/>
                  <a:gd name="connsiteY15" fmla="*/ 125035 h 356817"/>
                  <a:gd name="connsiteX16" fmla="*/ 646066 w 920287"/>
                  <a:gd name="connsiteY16" fmla="*/ 67658 h 356817"/>
                  <a:gd name="connsiteX17" fmla="*/ 718277 w 920287"/>
                  <a:gd name="connsiteY17" fmla="*/ 70847 h 356817"/>
                  <a:gd name="connsiteX18" fmla="*/ 748496 w 920287"/>
                  <a:gd name="connsiteY18" fmla="*/ 25801 h 356817"/>
                  <a:gd name="connsiteX19" fmla="*/ 823854 w 920287"/>
                  <a:gd name="connsiteY19" fmla="*/ 44503 h 356817"/>
                  <a:gd name="connsiteX20" fmla="*/ 873245 w 920287"/>
                  <a:gd name="connsiteY20" fmla="*/ 24808 h 356817"/>
                  <a:gd name="connsiteX21" fmla="*/ 920287 w 920287"/>
                  <a:gd name="connsiteY21" fmla="*/ 0 h 356817"/>
                  <a:gd name="connsiteX0" fmla="*/ 0 w 920287"/>
                  <a:gd name="connsiteY0" fmla="*/ 357750 h 357750"/>
                  <a:gd name="connsiteX1" fmla="*/ 25458 w 920287"/>
                  <a:gd name="connsiteY1" fmla="*/ 293673 h 357750"/>
                  <a:gd name="connsiteX2" fmla="*/ 55001 w 920287"/>
                  <a:gd name="connsiteY2" fmla="*/ 247197 h 357750"/>
                  <a:gd name="connsiteX3" fmla="*/ 118896 w 920287"/>
                  <a:gd name="connsiteY3" fmla="*/ 317972 h 357750"/>
                  <a:gd name="connsiteX4" fmla="*/ 145946 w 920287"/>
                  <a:gd name="connsiteY4" fmla="*/ 306332 h 357750"/>
                  <a:gd name="connsiteX5" fmla="*/ 192216 w 920287"/>
                  <a:gd name="connsiteY5" fmla="*/ 351228 h 357750"/>
                  <a:gd name="connsiteX6" fmla="*/ 196034 w 920287"/>
                  <a:gd name="connsiteY6" fmla="*/ 294666 h 357750"/>
                  <a:gd name="connsiteX7" fmla="*/ 229413 w 920287"/>
                  <a:gd name="connsiteY7" fmla="*/ 268589 h 357750"/>
                  <a:gd name="connsiteX8" fmla="*/ 286466 w 920287"/>
                  <a:gd name="connsiteY8" fmla="*/ 293361 h 357750"/>
                  <a:gd name="connsiteX9" fmla="*/ 310545 w 920287"/>
                  <a:gd name="connsiteY9" fmla="*/ 234104 h 357750"/>
                  <a:gd name="connsiteX10" fmla="*/ 372975 w 920287"/>
                  <a:gd name="connsiteY10" fmla="*/ 237109 h 357750"/>
                  <a:gd name="connsiteX11" fmla="*/ 400810 w 920287"/>
                  <a:gd name="connsiteY11" fmla="*/ 174440 h 357750"/>
                  <a:gd name="connsiteX12" fmla="*/ 445836 w 920287"/>
                  <a:gd name="connsiteY12" fmla="*/ 76088 h 357750"/>
                  <a:gd name="connsiteX13" fmla="*/ 511132 w 920287"/>
                  <a:gd name="connsiteY13" fmla="*/ 110269 h 357750"/>
                  <a:gd name="connsiteX14" fmla="*/ 612291 w 920287"/>
                  <a:gd name="connsiteY14" fmla="*/ 171799 h 357750"/>
                  <a:gd name="connsiteX15" fmla="*/ 633930 w 920287"/>
                  <a:gd name="connsiteY15" fmla="*/ 125968 h 357750"/>
                  <a:gd name="connsiteX16" fmla="*/ 646066 w 920287"/>
                  <a:gd name="connsiteY16" fmla="*/ 68591 h 357750"/>
                  <a:gd name="connsiteX17" fmla="*/ 718277 w 920287"/>
                  <a:gd name="connsiteY17" fmla="*/ 71780 h 357750"/>
                  <a:gd name="connsiteX18" fmla="*/ 748496 w 920287"/>
                  <a:gd name="connsiteY18" fmla="*/ 26734 h 357750"/>
                  <a:gd name="connsiteX19" fmla="*/ 823854 w 920287"/>
                  <a:gd name="connsiteY19" fmla="*/ 45436 h 357750"/>
                  <a:gd name="connsiteX20" fmla="*/ 863062 w 920287"/>
                  <a:gd name="connsiteY20" fmla="*/ 2917 h 357750"/>
                  <a:gd name="connsiteX21" fmla="*/ 920287 w 920287"/>
                  <a:gd name="connsiteY21" fmla="*/ 933 h 357750"/>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23854 w 920287"/>
                  <a:gd name="connsiteY19" fmla="*/ 57720 h 370034"/>
                  <a:gd name="connsiteX20" fmla="*/ 856960 w 920287"/>
                  <a:gd name="connsiteY20" fmla="*/ 1468 h 370034"/>
                  <a:gd name="connsiteX21" fmla="*/ 920287 w 920287"/>
                  <a:gd name="connsiteY21" fmla="*/ 13217 h 370034"/>
                  <a:gd name="connsiteX0" fmla="*/ 0 w 920287"/>
                  <a:gd name="connsiteY0" fmla="*/ 370034 h 370034"/>
                  <a:gd name="connsiteX1" fmla="*/ 25458 w 920287"/>
                  <a:gd name="connsiteY1" fmla="*/ 305957 h 370034"/>
                  <a:gd name="connsiteX2" fmla="*/ 55001 w 920287"/>
                  <a:gd name="connsiteY2" fmla="*/ 259481 h 370034"/>
                  <a:gd name="connsiteX3" fmla="*/ 118896 w 920287"/>
                  <a:gd name="connsiteY3" fmla="*/ 330256 h 370034"/>
                  <a:gd name="connsiteX4" fmla="*/ 145946 w 920287"/>
                  <a:gd name="connsiteY4" fmla="*/ 318616 h 370034"/>
                  <a:gd name="connsiteX5" fmla="*/ 192216 w 920287"/>
                  <a:gd name="connsiteY5" fmla="*/ 363512 h 370034"/>
                  <a:gd name="connsiteX6" fmla="*/ 196034 w 920287"/>
                  <a:gd name="connsiteY6" fmla="*/ 306950 h 370034"/>
                  <a:gd name="connsiteX7" fmla="*/ 229413 w 920287"/>
                  <a:gd name="connsiteY7" fmla="*/ 280873 h 370034"/>
                  <a:gd name="connsiteX8" fmla="*/ 286466 w 920287"/>
                  <a:gd name="connsiteY8" fmla="*/ 305645 h 370034"/>
                  <a:gd name="connsiteX9" fmla="*/ 310545 w 920287"/>
                  <a:gd name="connsiteY9" fmla="*/ 246388 h 370034"/>
                  <a:gd name="connsiteX10" fmla="*/ 372975 w 920287"/>
                  <a:gd name="connsiteY10" fmla="*/ 249393 h 370034"/>
                  <a:gd name="connsiteX11" fmla="*/ 400810 w 920287"/>
                  <a:gd name="connsiteY11" fmla="*/ 186724 h 370034"/>
                  <a:gd name="connsiteX12" fmla="*/ 445836 w 920287"/>
                  <a:gd name="connsiteY12" fmla="*/ 88372 h 370034"/>
                  <a:gd name="connsiteX13" fmla="*/ 511132 w 920287"/>
                  <a:gd name="connsiteY13" fmla="*/ 122553 h 370034"/>
                  <a:gd name="connsiteX14" fmla="*/ 612291 w 920287"/>
                  <a:gd name="connsiteY14" fmla="*/ 184083 h 370034"/>
                  <a:gd name="connsiteX15" fmla="*/ 633930 w 920287"/>
                  <a:gd name="connsiteY15" fmla="*/ 138252 h 370034"/>
                  <a:gd name="connsiteX16" fmla="*/ 646066 w 920287"/>
                  <a:gd name="connsiteY16" fmla="*/ 80875 h 370034"/>
                  <a:gd name="connsiteX17" fmla="*/ 718277 w 920287"/>
                  <a:gd name="connsiteY17" fmla="*/ 84064 h 370034"/>
                  <a:gd name="connsiteX18" fmla="*/ 748496 w 920287"/>
                  <a:gd name="connsiteY18" fmla="*/ 39018 h 370034"/>
                  <a:gd name="connsiteX19" fmla="*/ 813685 w 920287"/>
                  <a:gd name="connsiteY19" fmla="*/ 36358 h 370034"/>
                  <a:gd name="connsiteX20" fmla="*/ 856960 w 920287"/>
                  <a:gd name="connsiteY20" fmla="*/ 1468 h 370034"/>
                  <a:gd name="connsiteX21" fmla="*/ 920287 w 920287"/>
                  <a:gd name="connsiteY21" fmla="*/ 13217 h 37003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18277 w 920287"/>
                  <a:gd name="connsiteY17" fmla="*/ 115724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612291 w 920287"/>
                  <a:gd name="connsiteY14" fmla="*/ 215743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33930 w 920287"/>
                  <a:gd name="connsiteY15" fmla="*/ 169912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46066 w 920287"/>
                  <a:gd name="connsiteY16" fmla="*/ 112535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4040 w 920287"/>
                  <a:gd name="connsiteY17" fmla="*/ 65370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45836 w 920287"/>
                  <a:gd name="connsiteY12" fmla="*/ 120032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00810 w 920287"/>
                  <a:gd name="connsiteY11" fmla="*/ 218384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72975 w 920287"/>
                  <a:gd name="connsiteY10" fmla="*/ 281053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10545 w 920287"/>
                  <a:gd name="connsiteY9" fmla="*/ 27804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286466 w 920287"/>
                  <a:gd name="connsiteY8" fmla="*/ 337305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29413 w 920287"/>
                  <a:gd name="connsiteY7" fmla="*/ 312533 h 401694"/>
                  <a:gd name="connsiteX8" fmla="*/ 306804 w 920287"/>
                  <a:gd name="connsiteY8" fmla="*/ 245753 h 401694"/>
                  <a:gd name="connsiteX9" fmla="*/ 334951 w 920287"/>
                  <a:gd name="connsiteY9" fmla="*/ 171238 h 401694"/>
                  <a:gd name="connsiteX10" fmla="*/ 399415 w 920287"/>
                  <a:gd name="connsiteY10" fmla="*/ 169665 h 401694"/>
                  <a:gd name="connsiteX11" fmla="*/ 427249 w 920287"/>
                  <a:gd name="connsiteY11" fmla="*/ 99367 h 401694"/>
                  <a:gd name="connsiteX12" fmla="*/ 462106 w 920287"/>
                  <a:gd name="connsiteY12" fmla="*/ 22377 h 401694"/>
                  <a:gd name="connsiteX13" fmla="*/ 511132 w 920287"/>
                  <a:gd name="connsiteY13" fmla="*/ 154213 h 401694"/>
                  <a:gd name="connsiteX14" fmla="*/ 583818 w 920287"/>
                  <a:gd name="connsiteY14" fmla="*/ 270674 h 401694"/>
                  <a:gd name="connsiteX15" fmla="*/ 617660 w 920287"/>
                  <a:gd name="connsiteY15" fmla="*/ 179067 h 401694"/>
                  <a:gd name="connsiteX16" fmla="*/ 660302 w 920287"/>
                  <a:gd name="connsiteY16" fmla="*/ 115587 h 401694"/>
                  <a:gd name="connsiteX17" fmla="*/ 708108 w 920287"/>
                  <a:gd name="connsiteY17" fmla="*/ 56215 h 401694"/>
                  <a:gd name="connsiteX18" fmla="*/ 732226 w 920287"/>
                  <a:gd name="connsiteY18" fmla="*/ 488 h 401694"/>
                  <a:gd name="connsiteX19" fmla="*/ 813685 w 920287"/>
                  <a:gd name="connsiteY19" fmla="*/ 68018 h 401694"/>
                  <a:gd name="connsiteX20" fmla="*/ 856960 w 920287"/>
                  <a:gd name="connsiteY20" fmla="*/ 33128 h 401694"/>
                  <a:gd name="connsiteX21" fmla="*/ 920287 w 920287"/>
                  <a:gd name="connsiteY21"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29413 w 920287"/>
                  <a:gd name="connsiteY8" fmla="*/ 312533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55579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6034 w 920287"/>
                  <a:gd name="connsiteY6" fmla="*/ 338610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37275 w 920287"/>
                  <a:gd name="connsiteY7" fmla="*/ 141600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92216 w 920287"/>
                  <a:gd name="connsiteY5" fmla="*/ 395172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18896 w 920287"/>
                  <a:gd name="connsiteY3" fmla="*/ 36191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91141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25458 w 920287"/>
                  <a:gd name="connsiteY1" fmla="*/ 337617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1732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55001 w 920287"/>
                  <a:gd name="connsiteY2" fmla="*/ 254520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0287"/>
                  <a:gd name="connsiteY0" fmla="*/ 401694 h 401694"/>
                  <a:gd name="connsiteX1" fmla="*/ 33593 w 920287"/>
                  <a:gd name="connsiteY1" fmla="*/ 201815 h 401694"/>
                  <a:gd name="connsiteX2" fmla="*/ 75339 w 920287"/>
                  <a:gd name="connsiteY2" fmla="*/ 259097 h 401694"/>
                  <a:gd name="connsiteX3" fmla="*/ 120930 w 920287"/>
                  <a:gd name="connsiteY3" fmla="*/ 247476 h 401694"/>
                  <a:gd name="connsiteX4" fmla="*/ 145946 w 920287"/>
                  <a:gd name="connsiteY4" fmla="*/ 350276 h 401694"/>
                  <a:gd name="connsiteX5" fmla="*/ 169844 w 920287"/>
                  <a:gd name="connsiteY5" fmla="*/ 323456 h 401694"/>
                  <a:gd name="connsiteX6" fmla="*/ 198068 w 920287"/>
                  <a:gd name="connsiteY6" fmla="*/ 285205 h 401694"/>
                  <a:gd name="connsiteX7" fmla="*/ 225072 w 920287"/>
                  <a:gd name="connsiteY7" fmla="*/ 138548 h 401694"/>
                  <a:gd name="connsiteX8" fmla="*/ 257886 w 920287"/>
                  <a:gd name="connsiteY8" fmla="*/ 233188 h 401694"/>
                  <a:gd name="connsiteX9" fmla="*/ 306804 w 920287"/>
                  <a:gd name="connsiteY9" fmla="*/ 245753 h 401694"/>
                  <a:gd name="connsiteX10" fmla="*/ 334951 w 920287"/>
                  <a:gd name="connsiteY10" fmla="*/ 171238 h 401694"/>
                  <a:gd name="connsiteX11" fmla="*/ 399415 w 920287"/>
                  <a:gd name="connsiteY11" fmla="*/ 169665 h 401694"/>
                  <a:gd name="connsiteX12" fmla="*/ 427249 w 920287"/>
                  <a:gd name="connsiteY12" fmla="*/ 99367 h 401694"/>
                  <a:gd name="connsiteX13" fmla="*/ 462106 w 920287"/>
                  <a:gd name="connsiteY13" fmla="*/ 22377 h 401694"/>
                  <a:gd name="connsiteX14" fmla="*/ 511132 w 920287"/>
                  <a:gd name="connsiteY14" fmla="*/ 154213 h 401694"/>
                  <a:gd name="connsiteX15" fmla="*/ 583818 w 920287"/>
                  <a:gd name="connsiteY15" fmla="*/ 270674 h 401694"/>
                  <a:gd name="connsiteX16" fmla="*/ 617660 w 920287"/>
                  <a:gd name="connsiteY16" fmla="*/ 179067 h 401694"/>
                  <a:gd name="connsiteX17" fmla="*/ 660302 w 920287"/>
                  <a:gd name="connsiteY17" fmla="*/ 115587 h 401694"/>
                  <a:gd name="connsiteX18" fmla="*/ 708108 w 920287"/>
                  <a:gd name="connsiteY18" fmla="*/ 56215 h 401694"/>
                  <a:gd name="connsiteX19" fmla="*/ 732226 w 920287"/>
                  <a:gd name="connsiteY19" fmla="*/ 488 h 401694"/>
                  <a:gd name="connsiteX20" fmla="*/ 813685 w 920287"/>
                  <a:gd name="connsiteY20" fmla="*/ 68018 h 401694"/>
                  <a:gd name="connsiteX21" fmla="*/ 856960 w 920287"/>
                  <a:gd name="connsiteY21" fmla="*/ 33128 h 401694"/>
                  <a:gd name="connsiteX22" fmla="*/ 920287 w 920287"/>
                  <a:gd name="connsiteY22" fmla="*/ 44877 h 401694"/>
                  <a:gd name="connsiteX0" fmla="*/ 0 w 922321"/>
                  <a:gd name="connsiteY0" fmla="*/ 221642 h 350311"/>
                  <a:gd name="connsiteX1" fmla="*/ 35627 w 922321"/>
                  <a:gd name="connsiteY1" fmla="*/ 201815 h 350311"/>
                  <a:gd name="connsiteX2" fmla="*/ 77373 w 922321"/>
                  <a:gd name="connsiteY2" fmla="*/ 259097 h 350311"/>
                  <a:gd name="connsiteX3" fmla="*/ 122964 w 922321"/>
                  <a:gd name="connsiteY3" fmla="*/ 247476 h 350311"/>
                  <a:gd name="connsiteX4" fmla="*/ 147980 w 922321"/>
                  <a:gd name="connsiteY4" fmla="*/ 350276 h 350311"/>
                  <a:gd name="connsiteX5" fmla="*/ 171878 w 922321"/>
                  <a:gd name="connsiteY5" fmla="*/ 323456 h 350311"/>
                  <a:gd name="connsiteX6" fmla="*/ 200102 w 922321"/>
                  <a:gd name="connsiteY6" fmla="*/ 285205 h 350311"/>
                  <a:gd name="connsiteX7" fmla="*/ 227106 w 922321"/>
                  <a:gd name="connsiteY7" fmla="*/ 138548 h 350311"/>
                  <a:gd name="connsiteX8" fmla="*/ 259920 w 922321"/>
                  <a:gd name="connsiteY8" fmla="*/ 233188 h 350311"/>
                  <a:gd name="connsiteX9" fmla="*/ 308838 w 922321"/>
                  <a:gd name="connsiteY9" fmla="*/ 245753 h 350311"/>
                  <a:gd name="connsiteX10" fmla="*/ 336985 w 922321"/>
                  <a:gd name="connsiteY10" fmla="*/ 171238 h 350311"/>
                  <a:gd name="connsiteX11" fmla="*/ 401449 w 922321"/>
                  <a:gd name="connsiteY11" fmla="*/ 169665 h 350311"/>
                  <a:gd name="connsiteX12" fmla="*/ 429283 w 922321"/>
                  <a:gd name="connsiteY12" fmla="*/ 99367 h 350311"/>
                  <a:gd name="connsiteX13" fmla="*/ 464140 w 922321"/>
                  <a:gd name="connsiteY13" fmla="*/ 22377 h 350311"/>
                  <a:gd name="connsiteX14" fmla="*/ 513166 w 922321"/>
                  <a:gd name="connsiteY14" fmla="*/ 154213 h 350311"/>
                  <a:gd name="connsiteX15" fmla="*/ 585852 w 922321"/>
                  <a:gd name="connsiteY15" fmla="*/ 270674 h 350311"/>
                  <a:gd name="connsiteX16" fmla="*/ 619694 w 922321"/>
                  <a:gd name="connsiteY16" fmla="*/ 179067 h 350311"/>
                  <a:gd name="connsiteX17" fmla="*/ 662336 w 922321"/>
                  <a:gd name="connsiteY17" fmla="*/ 115587 h 350311"/>
                  <a:gd name="connsiteX18" fmla="*/ 710142 w 922321"/>
                  <a:gd name="connsiteY18" fmla="*/ 56215 h 350311"/>
                  <a:gd name="connsiteX19" fmla="*/ 734260 w 922321"/>
                  <a:gd name="connsiteY19" fmla="*/ 488 h 350311"/>
                  <a:gd name="connsiteX20" fmla="*/ 815719 w 922321"/>
                  <a:gd name="connsiteY20" fmla="*/ 68018 h 350311"/>
                  <a:gd name="connsiteX21" fmla="*/ 858994 w 922321"/>
                  <a:gd name="connsiteY21" fmla="*/ 33128 h 350311"/>
                  <a:gd name="connsiteX22" fmla="*/ 922321 w 922321"/>
                  <a:gd name="connsiteY22" fmla="*/ 44877 h 35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2321" h="350311">
                    <a:moveTo>
                      <a:pt x="0" y="221642"/>
                    </a:moveTo>
                    <a:cubicBezTo>
                      <a:pt x="3182" y="212451"/>
                      <a:pt x="26460" y="220240"/>
                      <a:pt x="35627" y="201815"/>
                    </a:cubicBezTo>
                    <a:cubicBezTo>
                      <a:pt x="44794" y="183390"/>
                      <a:pt x="59042" y="252732"/>
                      <a:pt x="77373" y="259097"/>
                    </a:cubicBezTo>
                    <a:cubicBezTo>
                      <a:pt x="116069" y="289194"/>
                      <a:pt x="98695" y="227964"/>
                      <a:pt x="122964" y="247476"/>
                    </a:cubicBezTo>
                    <a:lnTo>
                      <a:pt x="147980" y="350276"/>
                    </a:lnTo>
                    <a:cubicBezTo>
                      <a:pt x="154896" y="351022"/>
                      <a:pt x="157967" y="339835"/>
                      <a:pt x="171878" y="323456"/>
                    </a:cubicBezTo>
                    <a:cubicBezTo>
                      <a:pt x="181499" y="321181"/>
                      <a:pt x="194327" y="302948"/>
                      <a:pt x="200102" y="285205"/>
                    </a:cubicBezTo>
                    <a:cubicBezTo>
                      <a:pt x="205239" y="271680"/>
                      <a:pt x="221543" y="142894"/>
                      <a:pt x="227106" y="138548"/>
                    </a:cubicBezTo>
                    <a:cubicBezTo>
                      <a:pt x="232669" y="134202"/>
                      <a:pt x="245959" y="244566"/>
                      <a:pt x="259920" y="233188"/>
                    </a:cubicBezTo>
                    <a:cubicBezTo>
                      <a:pt x="292940" y="225568"/>
                      <a:pt x="295994" y="256078"/>
                      <a:pt x="308838" y="245753"/>
                    </a:cubicBezTo>
                    <a:cubicBezTo>
                      <a:pt x="321682" y="235428"/>
                      <a:pt x="323840" y="186071"/>
                      <a:pt x="336985" y="171238"/>
                    </a:cubicBezTo>
                    <a:cubicBezTo>
                      <a:pt x="350130" y="156405"/>
                      <a:pt x="382374" y="179774"/>
                      <a:pt x="401449" y="169665"/>
                    </a:cubicBezTo>
                    <a:cubicBezTo>
                      <a:pt x="420524" y="159556"/>
                      <a:pt x="408229" y="106522"/>
                      <a:pt x="429283" y="99367"/>
                    </a:cubicBezTo>
                    <a:cubicBezTo>
                      <a:pt x="450337" y="92212"/>
                      <a:pt x="439813" y="29434"/>
                      <a:pt x="464140" y="22377"/>
                    </a:cubicBezTo>
                    <a:cubicBezTo>
                      <a:pt x="488468" y="15320"/>
                      <a:pt x="491576" y="163897"/>
                      <a:pt x="513166" y="154213"/>
                    </a:cubicBezTo>
                    <a:cubicBezTo>
                      <a:pt x="534756" y="144529"/>
                      <a:pt x="561143" y="272192"/>
                      <a:pt x="585852" y="270674"/>
                    </a:cubicBezTo>
                    <a:cubicBezTo>
                      <a:pt x="610562" y="269156"/>
                      <a:pt x="611980" y="219525"/>
                      <a:pt x="619694" y="179067"/>
                    </a:cubicBezTo>
                    <a:cubicBezTo>
                      <a:pt x="627409" y="150816"/>
                      <a:pt x="646793" y="125941"/>
                      <a:pt x="662336" y="115587"/>
                    </a:cubicBezTo>
                    <a:cubicBezTo>
                      <a:pt x="677879" y="105233"/>
                      <a:pt x="689873" y="104134"/>
                      <a:pt x="710142" y="56215"/>
                    </a:cubicBezTo>
                    <a:cubicBezTo>
                      <a:pt x="716394" y="44607"/>
                      <a:pt x="719210" y="7690"/>
                      <a:pt x="734260" y="488"/>
                    </a:cubicBezTo>
                    <a:cubicBezTo>
                      <a:pt x="749310" y="-6714"/>
                      <a:pt x="794928" y="68183"/>
                      <a:pt x="815719" y="68018"/>
                    </a:cubicBezTo>
                    <a:cubicBezTo>
                      <a:pt x="836510" y="67853"/>
                      <a:pt x="842922" y="40545"/>
                      <a:pt x="858994" y="33128"/>
                    </a:cubicBezTo>
                    <a:cubicBezTo>
                      <a:pt x="875066" y="25711"/>
                      <a:pt x="914481" y="49012"/>
                      <a:pt x="922321" y="44877"/>
                    </a:cubicBezTo>
                  </a:path>
                </a:pathLst>
              </a:custGeom>
              <a:noFill/>
              <a:ln w="88900" cap="flat" cmpd="sng" algn="ctr">
                <a:solidFill>
                  <a:srgbClr val="F79646">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pic>
        <p:nvPicPr>
          <p:cNvPr id="9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676399"/>
            <a:ext cx="3135428" cy="2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7794008" y="4800600"/>
            <a:ext cx="13716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lumMod val="85000"/>
                    <a:lumOff val="15000"/>
                  </a:sysClr>
                </a:solidFill>
                <a:effectLst/>
                <a:uLnTx/>
                <a:uFillTx/>
                <a:latin typeface="Calibri" pitchFamily="34" charset="0"/>
              </a:rPr>
              <a:t>Low-cost</a:t>
            </a:r>
            <a:r>
              <a:rPr kumimoji="0" lang="en-US" sz="2000" b="1" i="0" u="none" strike="noStrike" kern="0" cap="none" spc="0" normalizeH="0" noProof="0" dirty="0" smtClean="0">
                <a:ln>
                  <a:noFill/>
                </a:ln>
                <a:solidFill>
                  <a:sysClr val="windowText" lastClr="000000">
                    <a:lumMod val="85000"/>
                    <a:lumOff val="15000"/>
                  </a:sysClr>
                </a:solidFill>
                <a:effectLst/>
                <a:uLnTx/>
                <a:uFillTx/>
                <a:latin typeface="Calibri" pitchFamily="34" charset="0"/>
              </a:rPr>
              <a:t> Sensors</a:t>
            </a:r>
            <a:endParaRPr kumimoji="0" lang="en-US" sz="2000" b="1" i="0" u="none" strike="noStrike" kern="0" cap="none" spc="0" normalizeH="0" baseline="0" noProof="0" dirty="0">
              <a:ln>
                <a:noFill/>
              </a:ln>
              <a:solidFill>
                <a:sysClr val="windowText" lastClr="000000">
                  <a:lumMod val="85000"/>
                  <a:lumOff val="15000"/>
                </a:sysClr>
              </a:solidFill>
              <a:effectLst/>
              <a:uLnTx/>
              <a:uFillTx/>
              <a:latin typeface="Calibri" pitchFamily="34" charset="0"/>
            </a:endParaRPr>
          </a:p>
        </p:txBody>
      </p:sp>
      <p:grpSp>
        <p:nvGrpSpPr>
          <p:cNvPr id="10" name="Group 17"/>
          <p:cNvGrpSpPr/>
          <p:nvPr/>
        </p:nvGrpSpPr>
        <p:grpSpPr>
          <a:xfrm>
            <a:off x="152399" y="6469040"/>
            <a:ext cx="8534401" cy="444535"/>
            <a:chOff x="152399" y="6469040"/>
            <a:chExt cx="8534401" cy="444535"/>
          </a:xfrm>
        </p:grpSpPr>
        <p:cxnSp>
          <p:nvCxnSpPr>
            <p:cNvPr id="95" name="Straight Connector 94"/>
            <p:cNvCxnSpPr/>
            <p:nvPr/>
          </p:nvCxnSpPr>
          <p:spPr>
            <a:xfrm>
              <a:off x="152400" y="646904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52399" y="6482688"/>
              <a:ext cx="8534401" cy="430887"/>
            </a:xfrm>
            <a:prstGeom prst="rect">
              <a:avLst/>
            </a:prstGeom>
            <a:noFill/>
          </p:spPr>
          <p:txBody>
            <a:bodyPr wrap="square" rtlCol="0">
              <a:spAutoFit/>
            </a:bodyPr>
            <a:lstStyle/>
            <a:p>
              <a:r>
                <a:rPr lang="en-US" sz="1050" dirty="0" smtClean="0">
                  <a:latin typeface="Calibri" pitchFamily="34" charset="0"/>
                </a:rPr>
                <a:t>[1] Dean, A J; </a:t>
              </a:r>
              <a:r>
                <a:rPr lang="en-US" sz="1050" dirty="0" err="1" smtClean="0">
                  <a:latin typeface="Calibri" pitchFamily="34" charset="0"/>
                </a:rPr>
                <a:t>Langelaan</a:t>
              </a:r>
              <a:r>
                <a:rPr lang="en-US" sz="1050" dirty="0" smtClean="0">
                  <a:latin typeface="Calibri" pitchFamily="34" charset="0"/>
                </a:rPr>
                <a:t>; J W; Brennan, S N; “Improvements in Terrain-based Road Vehicle Localization by Initializing an Unscented </a:t>
              </a:r>
              <a:r>
                <a:rPr lang="en-US" sz="1050" dirty="0" err="1" smtClean="0">
                  <a:latin typeface="Calibri" pitchFamily="34" charset="0"/>
                </a:rPr>
                <a:t>Kalman</a:t>
              </a:r>
              <a:r>
                <a:rPr lang="en-US" sz="1050" dirty="0" smtClean="0">
                  <a:latin typeface="Calibri" pitchFamily="34" charset="0"/>
                </a:rPr>
                <a:t> Filter Using Particle Filters”, Proceedings of the American Control Conference 2010, Baltimore, MD,  June 30-July 02, 2010</a:t>
              </a:r>
              <a:endParaRPr lang="en-US" sz="1050" dirty="0">
                <a:latin typeface="Calibri" pitchFamily="34" charset="0"/>
              </a:endParaRPr>
            </a:p>
          </p:txBody>
        </p:sp>
      </p:grpSp>
      <p:sp>
        <p:nvSpPr>
          <p:cNvPr id="98" name="TextBox 97"/>
          <p:cNvSpPr txBox="1"/>
          <p:nvPr/>
        </p:nvSpPr>
        <p:spPr>
          <a:xfrm>
            <a:off x="978514" y="4191000"/>
            <a:ext cx="1688486" cy="307777"/>
          </a:xfrm>
          <a:prstGeom prst="rect">
            <a:avLst/>
          </a:prstGeom>
          <a:noFill/>
        </p:spPr>
        <p:txBody>
          <a:bodyPr wrap="square" rtlCol="0">
            <a:spAutoFit/>
          </a:bodyPr>
          <a:lstStyle/>
          <a:p>
            <a:r>
              <a:rPr lang="en-US" sz="1400" b="1" dirty="0" smtClean="0">
                <a:latin typeface="Calibri" pitchFamily="34" charset="0"/>
              </a:rPr>
              <a:t>Previous Research</a:t>
            </a:r>
            <a:r>
              <a:rPr lang="en-US" sz="1400" b="1" baseline="30000" dirty="0" smtClean="0">
                <a:latin typeface="Calibri" pitchFamily="34" charset="0"/>
              </a:rPr>
              <a:t>1</a:t>
            </a:r>
            <a:endParaRPr lang="en-US" sz="1400" b="1" baseline="30000" dirty="0">
              <a:latin typeface="Calibri" pitchFamily="34" charset="0"/>
            </a:endParaRPr>
          </a:p>
        </p:txBody>
      </p:sp>
      <p:sp>
        <p:nvSpPr>
          <p:cNvPr id="51" name="Title 1"/>
          <p:cNvSpPr>
            <a:spLocks noGrp="1"/>
          </p:cNvSpPr>
          <p:nvPr>
            <p:ph type="title"/>
          </p:nvPr>
        </p:nvSpPr>
        <p:spPr/>
        <p:txBody>
          <a:bodyPr/>
          <a:lstStyle/>
          <a:p>
            <a:r>
              <a:rPr lang="en-US" dirty="0" smtClean="0"/>
              <a:t>Some background – Terrain-based Tracking</a:t>
            </a:r>
            <a:endParaRPr lang="en-US" dirty="0"/>
          </a:p>
        </p:txBody>
      </p:sp>
    </p:spTree>
    <p:extLst>
      <p:ext uri="{BB962C8B-B14F-4D97-AF65-F5344CB8AC3E}">
        <p14:creationId xmlns:p14="http://schemas.microsoft.com/office/powerpoint/2010/main" val="6080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2" grpId="0"/>
      <p:bldP spid="98" grpId="0"/>
      <p:bldP spid="9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Mean tracking error and variance increase with increasing angle random walk noise in an approximately quadratic fashion.</a:t>
            </a:r>
          </a:p>
        </p:txBody>
      </p:sp>
      <p:graphicFrame>
        <p:nvGraphicFramePr>
          <p:cNvPr id="9" name="Chart 8"/>
          <p:cNvGraphicFramePr/>
          <p:nvPr>
            <p:extLst>
              <p:ext uri="{D42A27DB-BD31-4B8C-83A1-F6EECF244321}">
                <p14:modId xmlns:p14="http://schemas.microsoft.com/office/powerpoint/2010/main" val="743090414"/>
              </p:ext>
            </p:extLst>
          </p:nvPr>
        </p:nvGraphicFramePr>
        <p:xfrm>
          <a:off x="381000" y="3143815"/>
          <a:ext cx="4024948" cy="3307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414657596"/>
              </p:ext>
            </p:extLst>
          </p:nvPr>
        </p:nvGraphicFramePr>
        <p:xfrm>
          <a:off x="4343400" y="3137964"/>
          <a:ext cx="4023360" cy="329184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7"/>
          <p:cNvGrpSpPr/>
          <p:nvPr/>
        </p:nvGrpSpPr>
        <p:grpSpPr>
          <a:xfrm>
            <a:off x="5053012" y="3641201"/>
            <a:ext cx="3100388" cy="1782763"/>
            <a:chOff x="5053012" y="2484437"/>
            <a:chExt cx="3100388" cy="1782763"/>
          </a:xfrm>
        </p:grpSpPr>
        <p:sp>
          <p:nvSpPr>
            <p:cNvPr id="7" name="Rectangle 2"/>
            <p:cNvSpPr>
              <a:spLocks noChangeArrowheads="1"/>
            </p:cNvSpPr>
            <p:nvPr/>
          </p:nvSpPr>
          <p:spPr bwMode="auto">
            <a:xfrm>
              <a:off x="5053012" y="4160837"/>
              <a:ext cx="4333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B=0.004</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7696200" y="3094037"/>
              <a:ext cx="4333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B=0.006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7720012" y="2484437"/>
              <a:ext cx="4333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B=0.01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6805612" y="4038600"/>
              <a:ext cx="4333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B=0.002</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7649028" y="3534228"/>
              <a:ext cx="4333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B=0.008</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
            <p:cNvSpPr>
              <a:spLocks noChangeArrowheads="1"/>
            </p:cNvSpPr>
            <p:nvPr/>
          </p:nvSpPr>
          <p:spPr bwMode="auto">
            <a:xfrm>
              <a:off x="7620000" y="3810000"/>
              <a:ext cx="4333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B=0.001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Rectangle 17"/>
          <p:cNvSpPr/>
          <p:nvPr/>
        </p:nvSpPr>
        <p:spPr>
          <a:xfrm rot="5400000">
            <a:off x="6803440" y="2807976"/>
            <a:ext cx="4333238"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RESEARCH  APPLICATION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5" name="Title 4"/>
          <p:cNvSpPr>
            <a:spLocks noGrp="1"/>
          </p:cNvSpPr>
          <p:nvPr>
            <p:ph type="title"/>
          </p:nvPr>
        </p:nvSpPr>
        <p:spPr/>
        <p:txBody>
          <a:bodyPr/>
          <a:lstStyle/>
          <a:p>
            <a:r>
              <a:rPr lang="en-US" dirty="0"/>
              <a:t>Angle Random Walk has significant impact…</a:t>
            </a:r>
          </a:p>
        </p:txBody>
      </p:sp>
    </p:spTree>
    <p:extLst>
      <p:ext uri="{BB962C8B-B14F-4D97-AF65-F5344CB8AC3E}">
        <p14:creationId xmlns:p14="http://schemas.microsoft.com/office/powerpoint/2010/main" val="28982002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Variance of tracking error varies approximately linearly with bias instability coefficients</a:t>
            </a:r>
          </a:p>
          <a:p>
            <a:pPr lvl="1"/>
            <a:endParaRPr lang="en-US" dirty="0"/>
          </a:p>
        </p:txBody>
      </p:sp>
      <p:graphicFrame>
        <p:nvGraphicFramePr>
          <p:cNvPr id="9" name="Chart 8"/>
          <p:cNvGraphicFramePr/>
          <p:nvPr>
            <p:extLst>
              <p:ext uri="{D42A27DB-BD31-4B8C-83A1-F6EECF244321}">
                <p14:modId xmlns:p14="http://schemas.microsoft.com/office/powerpoint/2010/main" val="2108115225"/>
              </p:ext>
            </p:extLst>
          </p:nvPr>
        </p:nvGraphicFramePr>
        <p:xfrm>
          <a:off x="429895" y="2941637"/>
          <a:ext cx="402336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194509044"/>
              </p:ext>
            </p:extLst>
          </p:nvPr>
        </p:nvGraphicFramePr>
        <p:xfrm>
          <a:off x="4419600" y="2941637"/>
          <a:ext cx="4023360" cy="347472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7"/>
          <p:cNvGrpSpPr/>
          <p:nvPr/>
        </p:nvGrpSpPr>
        <p:grpSpPr>
          <a:xfrm>
            <a:off x="1676400" y="3475037"/>
            <a:ext cx="2514600" cy="1524000"/>
            <a:chOff x="1676400" y="2514600"/>
            <a:chExt cx="2514600" cy="1524000"/>
          </a:xfrm>
        </p:grpSpPr>
        <p:sp>
          <p:nvSpPr>
            <p:cNvPr id="7" name="Rectangle 2"/>
            <p:cNvSpPr>
              <a:spLocks noChangeArrowheads="1"/>
            </p:cNvSpPr>
            <p:nvPr/>
          </p:nvSpPr>
          <p:spPr bwMode="auto">
            <a:xfrm>
              <a:off x="2233613" y="2514600"/>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2209800" y="31718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2462213" y="35528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1676400" y="3762828"/>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3757613" y="36290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
            <p:cNvSpPr>
              <a:spLocks noChangeArrowheads="1"/>
            </p:cNvSpPr>
            <p:nvPr/>
          </p:nvSpPr>
          <p:spPr bwMode="auto">
            <a:xfrm>
              <a:off x="1776413" y="39338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10"/>
          <p:cNvGrpSpPr/>
          <p:nvPr/>
        </p:nvGrpSpPr>
        <p:grpSpPr>
          <a:xfrm>
            <a:off x="5105400" y="4408034"/>
            <a:ext cx="3100387" cy="972003"/>
            <a:chOff x="5105400" y="3447597"/>
            <a:chExt cx="3100387" cy="972003"/>
          </a:xfrm>
        </p:grpSpPr>
        <p:sp>
          <p:nvSpPr>
            <p:cNvPr id="19" name="Rectangle 2"/>
            <p:cNvSpPr>
              <a:spLocks noChangeArrowheads="1"/>
            </p:cNvSpPr>
            <p:nvPr/>
          </p:nvSpPr>
          <p:spPr bwMode="auto">
            <a:xfrm>
              <a:off x="5105400" y="3447597"/>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
            <p:cNvSpPr>
              <a:spLocks noChangeArrowheads="1"/>
            </p:cNvSpPr>
            <p:nvPr/>
          </p:nvSpPr>
          <p:spPr bwMode="auto">
            <a:xfrm>
              <a:off x="5105400" y="38576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
            <p:cNvSpPr>
              <a:spLocks noChangeArrowheads="1"/>
            </p:cNvSpPr>
            <p:nvPr/>
          </p:nvSpPr>
          <p:spPr bwMode="auto">
            <a:xfrm>
              <a:off x="7772400" y="39338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
            <p:cNvSpPr>
              <a:spLocks noChangeArrowheads="1"/>
            </p:cNvSpPr>
            <p:nvPr/>
          </p:nvSpPr>
          <p:spPr bwMode="auto">
            <a:xfrm>
              <a:off x="5738813" y="40862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
            <p:cNvSpPr>
              <a:spLocks noChangeArrowheads="1"/>
            </p:cNvSpPr>
            <p:nvPr/>
          </p:nvSpPr>
          <p:spPr bwMode="auto">
            <a:xfrm>
              <a:off x="6577013" y="41624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
            <p:cNvSpPr>
              <a:spLocks noChangeArrowheads="1"/>
            </p:cNvSpPr>
            <p:nvPr/>
          </p:nvSpPr>
          <p:spPr bwMode="auto">
            <a:xfrm>
              <a:off x="6729413" y="4314825"/>
              <a:ext cx="43338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dirty="0" smtClean="0">
                  <a:ln>
                    <a:noFill/>
                  </a:ln>
                  <a:solidFill>
                    <a:schemeClr val="tx1"/>
                  </a:solidFill>
                  <a:effectLst/>
                  <a:latin typeface="Calibri" pitchFamily="34" charset="0"/>
                  <a:cs typeface="Arial" pitchFamily="34" charset="0"/>
                </a:rPr>
                <a:t>N=0.001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Rectangle 24"/>
          <p:cNvSpPr/>
          <p:nvPr/>
        </p:nvSpPr>
        <p:spPr>
          <a:xfrm rot="5400000">
            <a:off x="6803440" y="2807976"/>
            <a:ext cx="4333238"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RESEARCH  APPLICATION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6" name="Title 5"/>
          <p:cNvSpPr>
            <a:spLocks noGrp="1"/>
          </p:cNvSpPr>
          <p:nvPr>
            <p:ph type="title"/>
          </p:nvPr>
        </p:nvSpPr>
        <p:spPr/>
        <p:txBody>
          <a:bodyPr/>
          <a:lstStyle/>
          <a:p>
            <a:r>
              <a:rPr lang="en-US" dirty="0"/>
              <a:t>But Bias Instability does not</a:t>
            </a:r>
          </a:p>
        </p:txBody>
      </p:sp>
    </p:spTree>
    <p:extLst>
      <p:ext uri="{BB962C8B-B14F-4D97-AF65-F5344CB8AC3E}">
        <p14:creationId xmlns:p14="http://schemas.microsoft.com/office/powerpoint/2010/main" val="4226450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Sensors considered for analysis</a:t>
            </a:r>
          </a:p>
          <a:p>
            <a:pPr lvl="1"/>
            <a:endParaRPr lang="en-US"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05000" y="3726180"/>
            <a:ext cx="5059451" cy="297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468926324"/>
              </p:ext>
            </p:extLst>
          </p:nvPr>
        </p:nvGraphicFramePr>
        <p:xfrm>
          <a:off x="533400" y="1676400"/>
          <a:ext cx="8229599" cy="2005394"/>
        </p:xfrm>
        <a:graphic>
          <a:graphicData uri="http://schemas.openxmlformats.org/drawingml/2006/table">
            <a:tbl>
              <a:tblPr firstRow="1" bandRow="1">
                <a:tableStyleId>{0E3FDE45-AF77-4B5C-9715-49D594BDF05E}</a:tableStyleId>
              </a:tblPr>
              <a:tblGrid>
                <a:gridCol w="2872595"/>
                <a:gridCol w="1623204"/>
                <a:gridCol w="1905000"/>
                <a:gridCol w="1828800"/>
              </a:tblGrid>
              <a:tr h="522034">
                <a:tc>
                  <a:txBody>
                    <a:bodyPr/>
                    <a:lstStyle/>
                    <a:p>
                      <a:pPr algn="ctr"/>
                      <a:r>
                        <a:rPr lang="en-US" sz="1400" dirty="0" smtClean="0">
                          <a:latin typeface="Calibri" pitchFamily="34" charset="0"/>
                        </a:rPr>
                        <a:t>Sensor</a:t>
                      </a:r>
                      <a:endParaRPr lang="en-US" sz="1400" dirty="0">
                        <a:latin typeface="Calibri" pitchFamily="34" charset="0"/>
                      </a:endParaRPr>
                    </a:p>
                  </a:txBody>
                  <a:tcPr anchor="ctr"/>
                </a:tc>
                <a:tc>
                  <a:txBody>
                    <a:bodyPr/>
                    <a:lstStyle/>
                    <a:p>
                      <a:pPr algn="ctr"/>
                      <a:r>
                        <a:rPr lang="en-US" sz="1400" dirty="0" smtClean="0">
                          <a:latin typeface="Calibri" pitchFamily="34" charset="0"/>
                        </a:rPr>
                        <a:t>Approximate </a:t>
                      </a:r>
                      <a:r>
                        <a:rPr lang="en-US" sz="1400" baseline="0" dirty="0" smtClean="0">
                          <a:latin typeface="Calibri" pitchFamily="34" charset="0"/>
                        </a:rPr>
                        <a:t>Cost </a:t>
                      </a:r>
                    </a:p>
                    <a:p>
                      <a:pPr algn="ctr"/>
                      <a:r>
                        <a:rPr lang="en-US" sz="1400" baseline="0" dirty="0" smtClean="0">
                          <a:latin typeface="Calibri" pitchFamily="34" charset="0"/>
                        </a:rPr>
                        <a:t>(in 2010 US dollars)</a:t>
                      </a:r>
                      <a:endParaRPr lang="en-US" sz="1400" dirty="0">
                        <a:latin typeface="Calibri" pitchFamily="34" charset="0"/>
                      </a:endParaRPr>
                    </a:p>
                  </a:txBody>
                  <a:tcPr anchor="ctr"/>
                </a:tc>
                <a:tc>
                  <a:txBody>
                    <a:bodyPr/>
                    <a:lstStyle/>
                    <a:p>
                      <a:endParaRPr lang="en-US"/>
                    </a:p>
                  </a:txBody>
                  <a:tcPr>
                    <a:blipFill rotWithShape="1">
                      <a:blip r:embed="rId4"/>
                      <a:stretch>
                        <a:fillRect l="-235783" t="-1163" r="-95847" b="-283721"/>
                      </a:stretch>
                    </a:blipFill>
                  </a:tcPr>
                </a:tc>
                <a:tc>
                  <a:txBody>
                    <a:bodyPr/>
                    <a:lstStyle/>
                    <a:p>
                      <a:endParaRPr lang="en-US"/>
                    </a:p>
                  </a:txBody>
                  <a:tcPr>
                    <a:blipFill rotWithShape="1">
                      <a:blip r:embed="rId4"/>
                      <a:stretch>
                        <a:fillRect l="-350333" t="-1163" b="-283721"/>
                      </a:stretch>
                    </a:blipFill>
                  </a:tcPr>
                </a:tc>
              </a:tr>
              <a:tr h="370840">
                <a:tc>
                  <a:txBody>
                    <a:bodyPr/>
                    <a:lstStyle/>
                    <a:p>
                      <a:pPr algn="ctr"/>
                      <a:r>
                        <a:rPr lang="en-US" sz="1400" dirty="0" smtClean="0">
                          <a:latin typeface="Calibri" pitchFamily="34" charset="0"/>
                        </a:rPr>
                        <a:t>Analog</a:t>
                      </a:r>
                      <a:r>
                        <a:rPr lang="en-US" sz="1400" baseline="0" dirty="0" smtClean="0">
                          <a:latin typeface="Calibri" pitchFamily="34" charset="0"/>
                        </a:rPr>
                        <a:t> Devices ADIS16367</a:t>
                      </a:r>
                      <a:endParaRPr lang="en-US" sz="1400" dirty="0">
                        <a:latin typeface="Calibri" pitchFamily="34" charset="0"/>
                      </a:endParaRPr>
                    </a:p>
                  </a:txBody>
                  <a:tcPr/>
                </a:tc>
                <a:tc>
                  <a:txBody>
                    <a:bodyPr/>
                    <a:lstStyle/>
                    <a:p>
                      <a:pPr algn="ctr"/>
                      <a:r>
                        <a:rPr lang="en-US" sz="1400" dirty="0" smtClean="0">
                          <a:latin typeface="Calibri" pitchFamily="34" charset="0"/>
                        </a:rPr>
                        <a:t>700</a:t>
                      </a:r>
                      <a:endParaRPr lang="en-US" sz="1400" dirty="0">
                        <a:latin typeface="Calibri" pitchFamily="34" charset="0"/>
                      </a:endParaRPr>
                    </a:p>
                  </a:txBody>
                  <a:tcPr/>
                </a:tc>
                <a:tc>
                  <a:txBody>
                    <a:bodyPr/>
                    <a:lstStyle/>
                    <a:p>
                      <a:pPr algn="ctr"/>
                      <a:r>
                        <a:rPr lang="en-US" sz="1400" dirty="0" smtClean="0">
                          <a:latin typeface="Calibri" pitchFamily="34" charset="0"/>
                        </a:rPr>
                        <a:t>0.033</a:t>
                      </a:r>
                      <a:endParaRPr lang="en-US" sz="1400" dirty="0">
                        <a:latin typeface="Calibri" pitchFamily="34" charset="0"/>
                      </a:endParaRPr>
                    </a:p>
                  </a:txBody>
                  <a:tcPr/>
                </a:tc>
                <a:tc>
                  <a:txBody>
                    <a:bodyPr/>
                    <a:lstStyle/>
                    <a:p>
                      <a:pPr algn="ctr"/>
                      <a:r>
                        <a:rPr lang="en-US" sz="1400" dirty="0" smtClean="0">
                          <a:latin typeface="Calibri" pitchFamily="34" charset="0"/>
                        </a:rPr>
                        <a:t>0.013</a:t>
                      </a:r>
                      <a:endParaRPr lang="en-US" sz="1400" dirty="0">
                        <a:latin typeface="Calibri" pitchFamily="34" charset="0"/>
                      </a:endParaRPr>
                    </a:p>
                  </a:txBody>
                  <a:tcPr/>
                </a:tc>
              </a:tr>
              <a:tr h="370840">
                <a:tc>
                  <a:txBody>
                    <a:bodyPr/>
                    <a:lstStyle/>
                    <a:p>
                      <a:pPr algn="ctr"/>
                      <a:r>
                        <a:rPr lang="en-US" sz="1400" dirty="0" smtClean="0">
                          <a:latin typeface="Calibri" pitchFamily="34" charset="0"/>
                        </a:rPr>
                        <a:t>Gladiator Technologies</a:t>
                      </a:r>
                      <a:r>
                        <a:rPr lang="en-US" sz="1400" baseline="0" dirty="0" smtClean="0">
                          <a:latin typeface="Calibri" pitchFamily="34" charset="0"/>
                        </a:rPr>
                        <a:t> Landmark 10</a:t>
                      </a:r>
                      <a:endParaRPr lang="en-US" sz="1400" dirty="0">
                        <a:latin typeface="Calibri" pitchFamily="34" charset="0"/>
                      </a:endParaRPr>
                    </a:p>
                  </a:txBody>
                  <a:tcPr/>
                </a:tc>
                <a:tc>
                  <a:txBody>
                    <a:bodyPr/>
                    <a:lstStyle/>
                    <a:p>
                      <a:pPr algn="ctr"/>
                      <a:r>
                        <a:rPr lang="en-US" sz="1400" dirty="0" smtClean="0">
                          <a:latin typeface="Calibri" pitchFamily="34" charset="0"/>
                        </a:rPr>
                        <a:t>3,000</a:t>
                      </a:r>
                      <a:endParaRPr lang="en-US" sz="1400" dirty="0">
                        <a:latin typeface="Calibri" pitchFamily="34" charset="0"/>
                      </a:endParaRPr>
                    </a:p>
                  </a:txBody>
                  <a:tcPr/>
                </a:tc>
                <a:tc>
                  <a:txBody>
                    <a:bodyPr/>
                    <a:lstStyle/>
                    <a:p>
                      <a:pPr algn="ctr"/>
                      <a:r>
                        <a:rPr lang="en-US" sz="1400" dirty="0" smtClean="0">
                          <a:latin typeface="Calibri" pitchFamily="34" charset="0"/>
                        </a:rPr>
                        <a:t>0.014</a:t>
                      </a:r>
                      <a:endParaRPr lang="en-US" sz="1400" dirty="0">
                        <a:latin typeface="Calibri" pitchFamily="34" charset="0"/>
                      </a:endParaRPr>
                    </a:p>
                  </a:txBody>
                  <a:tcPr/>
                </a:tc>
                <a:tc>
                  <a:txBody>
                    <a:bodyPr/>
                    <a:lstStyle/>
                    <a:p>
                      <a:pPr algn="ctr"/>
                      <a:r>
                        <a:rPr lang="en-US" sz="1400" dirty="0" smtClean="0">
                          <a:latin typeface="Calibri" pitchFamily="34" charset="0"/>
                        </a:rPr>
                        <a:t>0.007</a:t>
                      </a:r>
                      <a:endParaRPr lang="en-US" sz="1400" dirty="0">
                        <a:latin typeface="Calibri" pitchFamily="34"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Gladiator Technologies</a:t>
                      </a:r>
                      <a:r>
                        <a:rPr lang="en-US" sz="1400" baseline="0" dirty="0" smtClean="0">
                          <a:latin typeface="Calibri" pitchFamily="34" charset="0"/>
                        </a:rPr>
                        <a:t> Landmark 30</a:t>
                      </a:r>
                      <a:endParaRPr lang="en-US" sz="1400" dirty="0" smtClean="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6,000</a:t>
                      </a:r>
                    </a:p>
                  </a:txBody>
                  <a:tcPr/>
                </a:tc>
                <a:tc>
                  <a:txBody>
                    <a:bodyPr/>
                    <a:lstStyle/>
                    <a:p>
                      <a:pPr algn="ctr"/>
                      <a:r>
                        <a:rPr lang="en-US" sz="1400" dirty="0" smtClean="0">
                          <a:latin typeface="Calibri" pitchFamily="34" charset="0"/>
                        </a:rPr>
                        <a:t>0.01</a:t>
                      </a:r>
                      <a:endParaRPr lang="en-US" sz="1400" dirty="0">
                        <a:latin typeface="Calibri" pitchFamily="34" charset="0"/>
                      </a:endParaRPr>
                    </a:p>
                  </a:txBody>
                  <a:tcPr/>
                </a:tc>
                <a:tc>
                  <a:txBody>
                    <a:bodyPr/>
                    <a:lstStyle/>
                    <a:p>
                      <a:pPr algn="ctr"/>
                      <a:r>
                        <a:rPr lang="en-US" sz="1400" dirty="0" smtClean="0">
                          <a:latin typeface="Calibri" pitchFamily="34" charset="0"/>
                        </a:rPr>
                        <a:t>0.003</a:t>
                      </a:r>
                      <a:endParaRPr lang="en-US" sz="1400" dirty="0">
                        <a:latin typeface="Calibri" pitchFamily="34" charset="0"/>
                      </a:endParaRPr>
                    </a:p>
                  </a:txBody>
                  <a:tcPr/>
                </a:tc>
              </a:tr>
              <a:tr h="370840">
                <a:tc>
                  <a:txBody>
                    <a:bodyPr/>
                    <a:lstStyle/>
                    <a:p>
                      <a:pPr algn="ctr"/>
                      <a:r>
                        <a:rPr lang="en-US" sz="1400" dirty="0" smtClean="0">
                          <a:latin typeface="Calibri" pitchFamily="34" charset="0"/>
                        </a:rPr>
                        <a:t>Honeywell HG1700</a:t>
                      </a:r>
                      <a:endParaRPr lang="en-US" sz="1400" dirty="0">
                        <a:latin typeface="Calibri" pitchFamily="34" charset="0"/>
                      </a:endParaRPr>
                    </a:p>
                  </a:txBody>
                  <a:tcPr/>
                </a:tc>
                <a:tc>
                  <a:txBody>
                    <a:bodyPr/>
                    <a:lstStyle/>
                    <a:p>
                      <a:pPr algn="ctr"/>
                      <a:r>
                        <a:rPr lang="en-US" sz="1400" dirty="0" smtClean="0">
                          <a:latin typeface="Calibri" pitchFamily="34" charset="0"/>
                        </a:rPr>
                        <a:t>20,000</a:t>
                      </a:r>
                      <a:endParaRPr lang="en-US" sz="1400" dirty="0">
                        <a:latin typeface="Calibri" pitchFamily="34" charset="0"/>
                      </a:endParaRPr>
                    </a:p>
                  </a:txBody>
                  <a:tcPr/>
                </a:tc>
                <a:tc>
                  <a:txBody>
                    <a:bodyPr/>
                    <a:lstStyle/>
                    <a:p>
                      <a:pPr algn="ctr"/>
                      <a:r>
                        <a:rPr lang="en-US" sz="1400" dirty="0" smtClean="0">
                          <a:latin typeface="Calibri" pitchFamily="34" charset="0"/>
                        </a:rPr>
                        <a:t>0.0016</a:t>
                      </a:r>
                      <a:endParaRPr lang="en-US" sz="1400" dirty="0">
                        <a:latin typeface="Calibri" pitchFamily="34" charset="0"/>
                      </a:endParaRPr>
                    </a:p>
                  </a:txBody>
                  <a:tcPr/>
                </a:tc>
                <a:tc>
                  <a:txBody>
                    <a:bodyPr/>
                    <a:lstStyle/>
                    <a:p>
                      <a:pPr algn="ctr"/>
                      <a:r>
                        <a:rPr lang="en-US" sz="1400" dirty="0" smtClean="0">
                          <a:latin typeface="Calibri" pitchFamily="34" charset="0"/>
                        </a:rPr>
                        <a:t>0.0003</a:t>
                      </a:r>
                      <a:endParaRPr lang="en-US" sz="1400" dirty="0">
                        <a:latin typeface="Calibri" pitchFamily="34" charset="0"/>
                      </a:endParaRPr>
                    </a:p>
                  </a:txBody>
                  <a:tcPr/>
                </a:tc>
              </a:tr>
            </a:tbl>
          </a:graphicData>
        </a:graphic>
      </p:graphicFrame>
      <p:sp>
        <p:nvSpPr>
          <p:cNvPr id="8" name="Rectangle 7"/>
          <p:cNvSpPr/>
          <p:nvPr/>
        </p:nvSpPr>
        <p:spPr>
          <a:xfrm rot="5400000">
            <a:off x="6803440" y="2807976"/>
            <a:ext cx="4333238"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RESEARCH  APPLICATION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7" name="Title 5"/>
          <p:cNvSpPr txBox="1">
            <a:spLocks/>
          </p:cNvSpPr>
          <p:nvPr/>
        </p:nvSpPr>
        <p:spPr bwMode="auto">
          <a:xfrm>
            <a:off x="274320" y="76200"/>
            <a:ext cx="8345533" cy="705803"/>
          </a:xfrm>
          <a:prstGeom prst="rect">
            <a:avLst/>
          </a:prstGeom>
          <a:gradFill flip="none" rotWithShape="1">
            <a:gsLst>
              <a:gs pos="0">
                <a:schemeClr val="accent2">
                  <a:lumMod val="20000"/>
                  <a:lumOff val="80000"/>
                </a:schemeClr>
              </a:gs>
              <a:gs pos="83000">
                <a:schemeClr val="accent6">
                  <a:lumMod val="20000"/>
                  <a:lumOff val="80000"/>
                  <a:alpha val="53000"/>
                </a:schemeClr>
              </a:gs>
              <a:gs pos="100000">
                <a:schemeClr val="bg1"/>
              </a:gs>
            </a:gsLst>
            <a:lin ang="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2">
                    <a:lumMod val="50000"/>
                  </a:schemeClr>
                </a:solidFill>
                <a:latin typeface="Calibri"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Accuracy and Precision increase with cost…</a:t>
            </a:r>
          </a:p>
        </p:txBody>
      </p:sp>
    </p:spTree>
    <p:extLst>
      <p:ext uri="{BB962C8B-B14F-4D97-AF65-F5344CB8AC3E}">
        <p14:creationId xmlns:p14="http://schemas.microsoft.com/office/powerpoint/2010/main" val="416935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Higher tracking precision comes at an increasingly larger investment</a:t>
            </a:r>
          </a:p>
          <a:p>
            <a:r>
              <a:rPr lang="en-US" sz="2800" dirty="0" smtClean="0"/>
              <a:t>Tracking error variance is related to sensor cost by a power law:</a:t>
            </a:r>
          </a:p>
          <a:p>
            <a:pPr lvl="1"/>
            <a:endParaRPr lang="en-US" sz="24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7400" y="3352800"/>
            <a:ext cx="529389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2286000" y="2648337"/>
                <a:ext cx="563647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𝑇𝑟𝑎𝑐𝑘𝑖𝑛𝑔</m:t>
                      </m:r>
                      <m:r>
                        <a:rPr lang="en-US" sz="2000" b="0" i="1" smtClean="0">
                          <a:latin typeface="Cambria Math"/>
                        </a:rPr>
                        <m:t> </m:t>
                      </m:r>
                      <m:r>
                        <a:rPr lang="en-US" sz="2000" b="0" i="1" smtClean="0">
                          <a:latin typeface="Cambria Math"/>
                        </a:rPr>
                        <m:t>𝐸𝑟𝑟𝑜𝑟</m:t>
                      </m:r>
                      <m:r>
                        <a:rPr lang="en-US" sz="2000" b="0" i="1" smtClean="0">
                          <a:latin typeface="Cambria Math"/>
                        </a:rPr>
                        <m:t> </m:t>
                      </m:r>
                      <m:r>
                        <a:rPr lang="en-US" sz="2000" b="0" i="1" smtClean="0">
                          <a:latin typeface="Cambria Math"/>
                        </a:rPr>
                        <m:t>𝑉𝑎𝑟𝑖𝑎𝑛𝑐𝑒</m:t>
                      </m:r>
                      <m:r>
                        <a:rPr lang="en-US" sz="2000" b="0" i="1" smtClean="0">
                          <a:latin typeface="Cambria Math"/>
                        </a:rPr>
                        <m:t>=6997.1 </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a:rPr>
                                <m:t>𝐶𝑜𝑠𝑡</m:t>
                              </m:r>
                            </m:e>
                          </m:d>
                        </m:e>
                        <m:sup>
                          <m:r>
                            <a:rPr lang="en-US" sz="2000" b="0" i="1" smtClean="0">
                              <a:latin typeface="Cambria Math"/>
                            </a:rPr>
                            <m:t>−1.199</m:t>
                          </m:r>
                        </m:sup>
                      </m:sSup>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0" y="2648337"/>
                <a:ext cx="5636479" cy="400110"/>
              </a:xfrm>
              <a:prstGeom prst="rect">
                <a:avLst/>
              </a:prstGeom>
              <a:blipFill rotWithShape="0">
                <a:blip r:embed="rId4"/>
                <a:stretch>
                  <a:fillRect b="-15152"/>
                </a:stretch>
              </a:blipFill>
            </p:spPr>
            <p:txBody>
              <a:bodyPr/>
              <a:lstStyle/>
              <a:p>
                <a:r>
                  <a:rPr lang="en-US">
                    <a:noFill/>
                  </a:rPr>
                  <a:t> </a:t>
                </a:r>
              </a:p>
            </p:txBody>
          </p:sp>
        </mc:Fallback>
      </mc:AlternateContent>
      <p:sp>
        <p:nvSpPr>
          <p:cNvPr id="9" name="Rectangle 8"/>
          <p:cNvSpPr/>
          <p:nvPr/>
        </p:nvSpPr>
        <p:spPr>
          <a:xfrm rot="5400000">
            <a:off x="6803440" y="2807976"/>
            <a:ext cx="4333238"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ALLAN  VAVRIANCE  ANALYSIS:  RESEARCH  APPLICATION</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
        <p:nvSpPr>
          <p:cNvPr id="7" name="Title 5"/>
          <p:cNvSpPr txBox="1">
            <a:spLocks/>
          </p:cNvSpPr>
          <p:nvPr/>
        </p:nvSpPr>
        <p:spPr bwMode="auto">
          <a:xfrm>
            <a:off x="274320" y="76200"/>
            <a:ext cx="8345533" cy="705803"/>
          </a:xfrm>
          <a:prstGeom prst="rect">
            <a:avLst/>
          </a:prstGeom>
          <a:gradFill flip="none" rotWithShape="1">
            <a:gsLst>
              <a:gs pos="0">
                <a:schemeClr val="accent2">
                  <a:lumMod val="20000"/>
                  <a:lumOff val="80000"/>
                </a:schemeClr>
              </a:gs>
              <a:gs pos="83000">
                <a:schemeClr val="accent6">
                  <a:lumMod val="20000"/>
                  <a:lumOff val="80000"/>
                  <a:alpha val="53000"/>
                </a:schemeClr>
              </a:gs>
              <a:gs pos="100000">
                <a:schemeClr val="bg1"/>
              </a:gs>
            </a:gsLst>
            <a:lin ang="0" scaled="1"/>
            <a:tileRect/>
          </a:gra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accent2">
                    <a:lumMod val="50000"/>
                  </a:schemeClr>
                </a:solidFill>
                <a:latin typeface="Calibri"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But the law of diminishing returns kicks in…</a:t>
            </a:r>
          </a:p>
        </p:txBody>
      </p:sp>
    </p:spTree>
    <p:extLst>
      <p:ext uri="{BB962C8B-B14F-4D97-AF65-F5344CB8AC3E}">
        <p14:creationId xmlns:p14="http://schemas.microsoft.com/office/powerpoint/2010/main" val="1157121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key assumption is that you know what you want!</a:t>
            </a:r>
            <a:endParaRPr lang="en-US" sz="2800" dirty="0"/>
          </a:p>
        </p:txBody>
      </p:sp>
      <p:sp>
        <p:nvSpPr>
          <p:cNvPr id="5" name="Content Placeholder 4"/>
          <p:cNvSpPr>
            <a:spLocks noGrp="1"/>
          </p:cNvSpPr>
          <p:nvPr>
            <p:ph idx="1"/>
          </p:nvPr>
        </p:nvSpPr>
        <p:spPr/>
        <p:txBody>
          <a:bodyPr/>
          <a:lstStyle/>
          <a:p>
            <a:r>
              <a:rPr lang="en-US" dirty="0" smtClean="0"/>
              <a:t>In signal processing, a “signal” is defined as anything that carries information. </a:t>
            </a:r>
          </a:p>
          <a:p>
            <a:pPr lvl="1"/>
            <a:r>
              <a:rPr lang="en-US" dirty="0" smtClean="0"/>
              <a:t>Music: a 1D signal, changes only with time</a:t>
            </a:r>
          </a:p>
          <a:p>
            <a:pPr lvl="1"/>
            <a:r>
              <a:rPr lang="en-US" dirty="0" smtClean="0"/>
              <a:t>Images: a 2D signal, depends on 2 spatial</a:t>
            </a:r>
          </a:p>
          <a:p>
            <a:pPr lvl="1"/>
            <a:r>
              <a:rPr lang="en-US" dirty="0" smtClean="0"/>
              <a:t>Movies: a 3D signal, depends on 2 space and time</a:t>
            </a:r>
          </a:p>
          <a:p>
            <a:r>
              <a:rPr lang="en-US" dirty="0" smtClean="0"/>
              <a:t>You try…</a:t>
            </a:r>
          </a:p>
          <a:p>
            <a:pPr lvl="1"/>
            <a:r>
              <a:rPr lang="en-US" dirty="0" smtClean="0"/>
              <a:t>An x-ray?</a:t>
            </a:r>
          </a:p>
          <a:p>
            <a:pPr lvl="1"/>
            <a:r>
              <a:rPr lang="en-US" dirty="0" smtClean="0"/>
              <a:t>The orbital position of a satellite?</a:t>
            </a:r>
          </a:p>
          <a:p>
            <a:pPr lvl="1"/>
            <a:r>
              <a:rPr lang="en-US" dirty="0" smtClean="0"/>
              <a:t>An MRI scan?</a:t>
            </a:r>
          </a:p>
        </p:txBody>
      </p:sp>
      <p:sp>
        <p:nvSpPr>
          <p:cNvPr id="6" name="Rectangle 5"/>
          <p:cNvSpPr/>
          <p:nvPr/>
        </p:nvSpPr>
        <p:spPr>
          <a:xfrm rot="5400000">
            <a:off x="7741183" y="1846409"/>
            <a:ext cx="2457724"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WHAT  IS  NOISE?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4169099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endParaRPr lang="en-US" dirty="0" smtClean="0"/>
          </a:p>
          <a:p>
            <a:endParaRPr lang="en-US" dirty="0" smtClean="0"/>
          </a:p>
          <a:p>
            <a:pPr marL="365760" lvl="1" indent="0">
              <a:buNone/>
            </a:pP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14645219"/>
              </p:ext>
            </p:extLst>
          </p:nvPr>
        </p:nvGraphicFramePr>
        <p:xfrm>
          <a:off x="304800" y="990600"/>
          <a:ext cx="8305800" cy="4107180"/>
        </p:xfrm>
        <a:graphic>
          <a:graphicData uri="http://schemas.openxmlformats.org/drawingml/2006/table">
            <a:tbl>
              <a:tblPr firstRow="1" firstCol="1" bandRow="1">
                <a:tableStyleId>{5C22544A-7EE6-4342-B048-85BDC9FD1C3A}</a:tableStyleId>
              </a:tblPr>
              <a:tblGrid>
                <a:gridCol w="402740"/>
                <a:gridCol w="7903060"/>
              </a:tblGrid>
              <a:tr h="597408">
                <a:tc>
                  <a:txBody>
                    <a:bodyPr/>
                    <a:lstStyle/>
                    <a:p>
                      <a:pPr marL="0" marR="0" algn="l">
                        <a:lnSpc>
                          <a:spcPct val="115000"/>
                        </a:lnSpc>
                        <a:spcBef>
                          <a:spcPts val="0"/>
                        </a:spcBef>
                        <a:spcAft>
                          <a:spcPts val="1000"/>
                        </a:spcAft>
                      </a:pPr>
                      <a:r>
                        <a:rPr lang="en-US" sz="1400" b="1" dirty="0">
                          <a:solidFill>
                            <a:schemeClr val="tx1"/>
                          </a:solidFill>
                          <a:effectLst/>
                          <a:latin typeface="Calibri" pitchFamily="34" charset="0"/>
                          <a:cs typeface="Calibri" pitchFamily="34" charset="0"/>
                        </a:rPr>
                        <a:t>[1]</a:t>
                      </a:r>
                      <a:endParaRPr lang="en-US" sz="1400" b="1" dirty="0">
                        <a:solidFill>
                          <a:schemeClr val="tx1"/>
                        </a:solidFill>
                        <a:effectLst/>
                        <a:latin typeface="Calibri" pitchFamily="34" charset="0"/>
                        <a:ea typeface="Calibri"/>
                        <a:cs typeface="Calibri" pitchFamily="34" charset="0"/>
                      </a:endParaRPr>
                    </a:p>
                  </a:txBody>
                  <a:tcPr marL="9525" marR="9525" marT="9525" marB="9525">
                    <a:noFill/>
                  </a:tcPr>
                </a:tc>
                <a:tc>
                  <a:txBody>
                    <a:bodyPr/>
                    <a:lstStyle/>
                    <a:p>
                      <a:pPr marL="0" marR="0">
                        <a:lnSpc>
                          <a:spcPct val="115000"/>
                        </a:lnSpc>
                        <a:spcBef>
                          <a:spcPts val="0"/>
                        </a:spcBef>
                        <a:spcAft>
                          <a:spcPts val="1000"/>
                        </a:spcAft>
                      </a:pPr>
                      <a:r>
                        <a:rPr lang="en-US" sz="1400" b="1" dirty="0">
                          <a:solidFill>
                            <a:schemeClr val="tx1"/>
                          </a:solidFill>
                          <a:effectLst/>
                          <a:latin typeface="Calibri" pitchFamily="34" charset="0"/>
                          <a:cs typeface="Calibri" pitchFamily="34" charset="0"/>
                        </a:rPr>
                        <a:t>"IEEE Standard Specification Format Guide and Test Procedure for Single-Axis </a:t>
                      </a:r>
                      <a:r>
                        <a:rPr lang="en-US" sz="1400" b="1" dirty="0" err="1">
                          <a:solidFill>
                            <a:schemeClr val="tx1"/>
                          </a:solidFill>
                          <a:effectLst/>
                          <a:latin typeface="Calibri" pitchFamily="34" charset="0"/>
                          <a:cs typeface="Calibri" pitchFamily="34" charset="0"/>
                        </a:rPr>
                        <a:t>Interferometric</a:t>
                      </a:r>
                      <a:r>
                        <a:rPr lang="en-US" sz="1400" b="1" dirty="0">
                          <a:solidFill>
                            <a:schemeClr val="tx1"/>
                          </a:solidFill>
                          <a:effectLst/>
                          <a:latin typeface="Calibri" pitchFamily="34" charset="0"/>
                          <a:cs typeface="Calibri" pitchFamily="34" charset="0"/>
                        </a:rPr>
                        <a:t> Fiber Optic Gyros," IEEE Std. 952-1997 1998.</a:t>
                      </a:r>
                      <a:endParaRPr lang="en-US" sz="1400" b="1" dirty="0">
                        <a:solidFill>
                          <a:schemeClr val="tx1"/>
                        </a:solidFill>
                        <a:effectLst/>
                        <a:latin typeface="Calibri" pitchFamily="34" charset="0"/>
                        <a:ea typeface="Calibri"/>
                        <a:cs typeface="Calibri" pitchFamily="34" charset="0"/>
                      </a:endParaRPr>
                    </a:p>
                  </a:txBody>
                  <a:tcPr marL="9525" marR="9525" marT="9525" marB="9525">
                    <a:noFill/>
                  </a:tcPr>
                </a:tc>
              </a:tr>
              <a:tr h="404622">
                <a:tc>
                  <a:txBody>
                    <a:bodyPr/>
                    <a:lstStyle/>
                    <a:p>
                      <a:pPr marL="0" marR="0" algn="l">
                        <a:lnSpc>
                          <a:spcPct val="115000"/>
                        </a:lnSpc>
                        <a:spcBef>
                          <a:spcPts val="0"/>
                        </a:spcBef>
                        <a:spcAft>
                          <a:spcPts val="1000"/>
                        </a:spcAft>
                      </a:pPr>
                      <a:r>
                        <a:rPr lang="en-US" sz="1400" b="0" dirty="0">
                          <a:solidFill>
                            <a:schemeClr val="tx1"/>
                          </a:solidFill>
                          <a:effectLst/>
                          <a:latin typeface="Calibri" pitchFamily="34" charset="0"/>
                          <a:cs typeface="Calibri" pitchFamily="34" charset="0"/>
                        </a:rPr>
                        <a:t>[2]</a:t>
                      </a:r>
                      <a:endParaRPr lang="en-US" sz="1400" b="0" dirty="0">
                        <a:solidFill>
                          <a:schemeClr val="tx1"/>
                        </a:solidFill>
                        <a:effectLst/>
                        <a:latin typeface="Calibri" pitchFamily="34" charset="0"/>
                        <a:ea typeface="Calibri"/>
                        <a:cs typeface="Calibri" pitchFamily="34" charset="0"/>
                      </a:endParaRPr>
                    </a:p>
                  </a:txBody>
                  <a:tcPr marL="9525" marR="9525" marT="9525" marB="9525">
                    <a:noFill/>
                  </a:tcPr>
                </a:tc>
                <a:tc>
                  <a:txBody>
                    <a:bodyPr/>
                    <a:lstStyle/>
                    <a:p>
                      <a:pPr marL="0" marR="0">
                        <a:lnSpc>
                          <a:spcPct val="115000"/>
                        </a:lnSpc>
                        <a:spcBef>
                          <a:spcPts val="0"/>
                        </a:spcBef>
                        <a:spcAft>
                          <a:spcPts val="1000"/>
                        </a:spcAft>
                      </a:pPr>
                      <a:r>
                        <a:rPr lang="en-US" sz="1400" dirty="0">
                          <a:effectLst/>
                          <a:latin typeface="Calibri" pitchFamily="34" charset="0"/>
                          <a:cs typeface="Calibri" pitchFamily="34" charset="0"/>
                        </a:rPr>
                        <a:t>D. W. Allan, "Statistics of Atomic Frequency Standards," Proceedings of the IEEE, vol. 54, no. 2, pp. 221-230, 1966.</a:t>
                      </a:r>
                      <a:endParaRPr lang="en-US" sz="1400" dirty="0">
                        <a:effectLst/>
                        <a:latin typeface="Calibri" pitchFamily="34" charset="0"/>
                        <a:ea typeface="Calibri"/>
                        <a:cs typeface="Calibri" pitchFamily="34" charset="0"/>
                      </a:endParaRPr>
                    </a:p>
                  </a:txBody>
                  <a:tcPr marL="9525" marR="9525" marT="9525" marB="9525">
                    <a:noFill/>
                  </a:tcPr>
                </a:tc>
              </a:tr>
              <a:tr h="597408">
                <a:tc>
                  <a:txBody>
                    <a:bodyPr/>
                    <a:lstStyle/>
                    <a:p>
                      <a:pPr marL="0" marR="0" algn="l">
                        <a:lnSpc>
                          <a:spcPct val="115000"/>
                        </a:lnSpc>
                        <a:spcBef>
                          <a:spcPts val="0"/>
                        </a:spcBef>
                        <a:spcAft>
                          <a:spcPts val="1000"/>
                        </a:spcAft>
                      </a:pPr>
                      <a:r>
                        <a:rPr lang="en-US" sz="1400" b="0">
                          <a:solidFill>
                            <a:schemeClr val="tx1"/>
                          </a:solidFill>
                          <a:effectLst/>
                          <a:latin typeface="Calibri" pitchFamily="34" charset="0"/>
                          <a:cs typeface="Calibri" pitchFamily="34" charset="0"/>
                        </a:rPr>
                        <a:t>[3]</a:t>
                      </a:r>
                      <a:endParaRPr lang="en-US" sz="1400" b="0">
                        <a:solidFill>
                          <a:schemeClr val="tx1"/>
                        </a:solidFill>
                        <a:effectLst/>
                        <a:latin typeface="Calibri" pitchFamily="34" charset="0"/>
                        <a:ea typeface="Calibri"/>
                        <a:cs typeface="Calibri" pitchFamily="34" charset="0"/>
                      </a:endParaRPr>
                    </a:p>
                  </a:txBody>
                  <a:tcPr marL="9525" marR="9525" marT="9525" marB="9525">
                    <a:noFill/>
                  </a:tcPr>
                </a:tc>
                <a:tc>
                  <a:txBody>
                    <a:bodyPr/>
                    <a:lstStyle/>
                    <a:p>
                      <a:pPr marL="0" marR="0">
                        <a:lnSpc>
                          <a:spcPct val="115000"/>
                        </a:lnSpc>
                        <a:spcBef>
                          <a:spcPts val="0"/>
                        </a:spcBef>
                        <a:spcAft>
                          <a:spcPts val="1000"/>
                        </a:spcAft>
                      </a:pPr>
                      <a:r>
                        <a:rPr lang="en-US" sz="1400" dirty="0">
                          <a:effectLst/>
                          <a:latin typeface="Calibri" pitchFamily="34" charset="0"/>
                          <a:cs typeface="Calibri" pitchFamily="34" charset="0"/>
                        </a:rPr>
                        <a:t>L.C. Ng and D. J. Pines, "Characterization of Ring Laser Gyro Performance using the Allan Variance Method," Journal of Guidance, vol. 20, no. 1, 1996.</a:t>
                      </a:r>
                      <a:endParaRPr lang="en-US" sz="1400" dirty="0">
                        <a:effectLst/>
                        <a:latin typeface="Calibri" pitchFamily="34" charset="0"/>
                        <a:ea typeface="Calibri"/>
                        <a:cs typeface="Calibri" pitchFamily="34" charset="0"/>
                      </a:endParaRPr>
                    </a:p>
                  </a:txBody>
                  <a:tcPr marL="9525" marR="9525" marT="9525" marB="9525">
                    <a:noFill/>
                  </a:tcPr>
                </a:tc>
              </a:tr>
              <a:tr h="581406">
                <a:tc>
                  <a:txBody>
                    <a:bodyPr/>
                    <a:lstStyle/>
                    <a:p>
                      <a:pPr marL="0" marR="0" algn="l">
                        <a:lnSpc>
                          <a:spcPct val="115000"/>
                        </a:lnSpc>
                        <a:spcBef>
                          <a:spcPts val="0"/>
                        </a:spcBef>
                        <a:spcAft>
                          <a:spcPts val="1000"/>
                        </a:spcAft>
                      </a:pPr>
                      <a:r>
                        <a:rPr lang="en-US" sz="1400" b="0" dirty="0">
                          <a:solidFill>
                            <a:schemeClr val="tx1"/>
                          </a:solidFill>
                          <a:effectLst/>
                          <a:latin typeface="Calibri" pitchFamily="34" charset="0"/>
                          <a:cs typeface="Calibri" pitchFamily="34" charset="0"/>
                        </a:rPr>
                        <a:t>[4]</a:t>
                      </a:r>
                      <a:endParaRPr lang="en-US" sz="1400" b="0" dirty="0">
                        <a:solidFill>
                          <a:schemeClr val="tx1"/>
                        </a:solidFill>
                        <a:effectLst/>
                        <a:latin typeface="Calibri" pitchFamily="34" charset="0"/>
                        <a:ea typeface="Calibri"/>
                        <a:cs typeface="Calibri" pitchFamily="34" charset="0"/>
                      </a:endParaRPr>
                    </a:p>
                  </a:txBody>
                  <a:tcPr marL="9525" marR="9525" marT="9525" marB="9525">
                    <a:noFill/>
                  </a:tcPr>
                </a:tc>
                <a:tc>
                  <a:txBody>
                    <a:bodyPr/>
                    <a:lstStyle/>
                    <a:p>
                      <a:pPr marL="0" marR="0">
                        <a:lnSpc>
                          <a:spcPct val="115000"/>
                        </a:lnSpc>
                        <a:spcBef>
                          <a:spcPts val="0"/>
                        </a:spcBef>
                        <a:spcAft>
                          <a:spcPts val="1000"/>
                        </a:spcAft>
                      </a:pPr>
                      <a:r>
                        <a:rPr lang="en-US" sz="1400" dirty="0">
                          <a:effectLst/>
                          <a:latin typeface="Calibri" pitchFamily="34" charset="0"/>
                          <a:cs typeface="Calibri" pitchFamily="34" charset="0"/>
                        </a:rPr>
                        <a:t>N. El-</a:t>
                      </a:r>
                      <a:r>
                        <a:rPr lang="en-US" sz="1400" dirty="0" err="1">
                          <a:effectLst/>
                          <a:latin typeface="Calibri" pitchFamily="34" charset="0"/>
                          <a:cs typeface="Calibri" pitchFamily="34" charset="0"/>
                        </a:rPr>
                        <a:t>Sheimy</a:t>
                      </a:r>
                      <a:r>
                        <a:rPr lang="en-US" sz="1400" dirty="0">
                          <a:effectLst/>
                          <a:latin typeface="Calibri" pitchFamily="34" charset="0"/>
                          <a:cs typeface="Calibri" pitchFamily="34" charset="0"/>
                        </a:rPr>
                        <a:t>, H. </a:t>
                      </a:r>
                      <a:r>
                        <a:rPr lang="en-US" sz="1400" dirty="0" err="1">
                          <a:effectLst/>
                          <a:latin typeface="Calibri" pitchFamily="34" charset="0"/>
                          <a:cs typeface="Calibri" pitchFamily="34" charset="0"/>
                        </a:rPr>
                        <a:t>Hou</a:t>
                      </a:r>
                      <a:r>
                        <a:rPr lang="en-US" sz="1400" dirty="0">
                          <a:effectLst/>
                          <a:latin typeface="Calibri" pitchFamily="34" charset="0"/>
                          <a:cs typeface="Calibri" pitchFamily="34" charset="0"/>
                        </a:rPr>
                        <a:t>, and X. </a:t>
                      </a:r>
                      <a:r>
                        <a:rPr lang="en-US" sz="1400" dirty="0" err="1">
                          <a:effectLst/>
                          <a:latin typeface="Calibri" pitchFamily="34" charset="0"/>
                          <a:cs typeface="Calibri" pitchFamily="34" charset="0"/>
                        </a:rPr>
                        <a:t>Niu</a:t>
                      </a:r>
                      <a:r>
                        <a:rPr lang="en-US" sz="1400" dirty="0">
                          <a:effectLst/>
                          <a:latin typeface="Calibri" pitchFamily="34" charset="0"/>
                          <a:cs typeface="Calibri" pitchFamily="34" charset="0"/>
                        </a:rPr>
                        <a:t>, "Analysis and Modeling of Inertial Sensors Using Allan Variance," IEEE Transactions on Instrumentation and Measurement, vol. 57, no. 1, pp. 140-149, 2008.</a:t>
                      </a:r>
                      <a:endParaRPr lang="en-US" sz="1400" dirty="0">
                        <a:effectLst/>
                        <a:latin typeface="Calibri" pitchFamily="34" charset="0"/>
                        <a:ea typeface="Calibri"/>
                        <a:cs typeface="Calibri" pitchFamily="34" charset="0"/>
                      </a:endParaRPr>
                    </a:p>
                  </a:txBody>
                  <a:tcPr marL="9525" marR="9525" marT="9525" marB="9525">
                    <a:noFill/>
                  </a:tcPr>
                </a:tc>
              </a:tr>
              <a:tr h="838200">
                <a:tc>
                  <a:txBody>
                    <a:bodyPr/>
                    <a:lstStyle/>
                    <a:p>
                      <a:pPr marL="0" marR="0" algn="l">
                        <a:lnSpc>
                          <a:spcPct val="115000"/>
                        </a:lnSpc>
                        <a:spcBef>
                          <a:spcPts val="0"/>
                        </a:spcBef>
                        <a:spcAft>
                          <a:spcPts val="1000"/>
                        </a:spcAft>
                      </a:pPr>
                      <a:r>
                        <a:rPr lang="en-US" sz="1400" b="0" dirty="0">
                          <a:solidFill>
                            <a:schemeClr val="tx1"/>
                          </a:solidFill>
                          <a:effectLst/>
                          <a:latin typeface="Calibri" pitchFamily="34" charset="0"/>
                          <a:cs typeface="Calibri" pitchFamily="34" charset="0"/>
                        </a:rPr>
                        <a:t>[5]</a:t>
                      </a:r>
                      <a:endParaRPr lang="en-US" sz="1400" b="0" dirty="0">
                        <a:solidFill>
                          <a:schemeClr val="tx1"/>
                        </a:solidFill>
                        <a:effectLst/>
                        <a:latin typeface="Calibri" pitchFamily="34" charset="0"/>
                        <a:ea typeface="Calibri"/>
                        <a:cs typeface="Calibri" pitchFamily="34" charset="0"/>
                      </a:endParaRPr>
                    </a:p>
                  </a:txBody>
                  <a:tcPr marL="9525" marR="9525" marT="9525" marB="9525">
                    <a:noFill/>
                  </a:tcPr>
                </a:tc>
                <a:tc>
                  <a:txBody>
                    <a:bodyPr/>
                    <a:lstStyle/>
                    <a:p>
                      <a:pPr marL="0" marR="0">
                        <a:lnSpc>
                          <a:spcPct val="115000"/>
                        </a:lnSpc>
                        <a:spcBef>
                          <a:spcPts val="0"/>
                        </a:spcBef>
                        <a:spcAft>
                          <a:spcPts val="1000"/>
                        </a:spcAft>
                      </a:pPr>
                      <a:r>
                        <a:rPr lang="en-US" sz="1400" dirty="0">
                          <a:effectLst/>
                          <a:latin typeface="Calibri" pitchFamily="34" charset="0"/>
                          <a:cs typeface="Calibri" pitchFamily="34" charset="0"/>
                        </a:rPr>
                        <a:t>S., Wang, J., Knight, N. Han, "Using Allan Variance to determine the Calibration Model of Inertial Sensors for GPS/INS Integration," in Proceedings of the 6th International Symposium on Mobile Mapping Technology, </a:t>
                      </a:r>
                      <a:r>
                        <a:rPr lang="en-US" sz="1400" dirty="0" err="1">
                          <a:effectLst/>
                          <a:latin typeface="Calibri" pitchFamily="34" charset="0"/>
                          <a:cs typeface="Calibri" pitchFamily="34" charset="0"/>
                        </a:rPr>
                        <a:t>Sau</a:t>
                      </a:r>
                      <a:r>
                        <a:rPr lang="en-US" sz="1400" dirty="0">
                          <a:effectLst/>
                          <a:latin typeface="Calibri" pitchFamily="34" charset="0"/>
                          <a:cs typeface="Calibri" pitchFamily="34" charset="0"/>
                        </a:rPr>
                        <a:t> Paulo, Brazil, 2009</a:t>
                      </a:r>
                      <a:r>
                        <a:rPr lang="en-US" sz="1400" dirty="0" smtClean="0">
                          <a:effectLst/>
                          <a:latin typeface="Calibri" pitchFamily="34" charset="0"/>
                          <a:cs typeface="Calibri" pitchFamily="34" charset="0"/>
                        </a:rPr>
                        <a:t>.</a:t>
                      </a:r>
                      <a:endParaRPr lang="en-US" sz="1400" dirty="0">
                        <a:effectLst/>
                        <a:latin typeface="Calibri" pitchFamily="34" charset="0"/>
                        <a:ea typeface="Calibri"/>
                        <a:cs typeface="Calibri" pitchFamily="34" charset="0"/>
                      </a:endParaRPr>
                    </a:p>
                  </a:txBody>
                  <a:tcPr marL="9525" marR="9525" marT="9525" marB="9525">
                    <a:noFill/>
                  </a:tcPr>
                </a:tc>
              </a:tr>
              <a:tr h="982980">
                <a:tc>
                  <a:txBody>
                    <a:bodyPr/>
                    <a:lstStyle/>
                    <a:p>
                      <a:pPr marL="0" marR="0" algn="l">
                        <a:lnSpc>
                          <a:spcPct val="115000"/>
                        </a:lnSpc>
                        <a:spcBef>
                          <a:spcPts val="0"/>
                        </a:spcBef>
                        <a:spcAft>
                          <a:spcPts val="1000"/>
                        </a:spcAft>
                      </a:pPr>
                      <a:r>
                        <a:rPr lang="en-US" sz="1400" b="0" dirty="0" smtClean="0">
                          <a:solidFill>
                            <a:schemeClr val="tx1"/>
                          </a:solidFill>
                          <a:effectLst/>
                          <a:latin typeface="Calibri" pitchFamily="34" charset="0"/>
                          <a:ea typeface="Calibri"/>
                          <a:cs typeface="Calibri" pitchFamily="34" charset="0"/>
                        </a:rPr>
                        <a:t>[6]</a:t>
                      </a:r>
                      <a:endParaRPr lang="en-US" sz="1400" b="0" dirty="0">
                        <a:solidFill>
                          <a:schemeClr val="tx1"/>
                        </a:solidFill>
                        <a:effectLst/>
                        <a:latin typeface="Calibri" pitchFamily="34" charset="0"/>
                        <a:ea typeface="Calibri"/>
                        <a:cs typeface="Calibri" pitchFamily="34" charset="0"/>
                      </a:endParaRPr>
                    </a:p>
                  </a:txBody>
                  <a:tcPr marL="9525" marR="9525" marT="9525" marB="9525">
                    <a:noFill/>
                  </a:tcPr>
                </a:tc>
                <a:tc>
                  <a:txBody>
                    <a:bodyPr/>
                    <a:lstStyle/>
                    <a:p>
                      <a:pPr marL="0" marR="0">
                        <a:lnSpc>
                          <a:spcPct val="115000"/>
                        </a:lnSpc>
                        <a:spcBef>
                          <a:spcPts val="0"/>
                        </a:spcBef>
                        <a:spcAft>
                          <a:spcPts val="1000"/>
                        </a:spcAft>
                      </a:pPr>
                      <a:r>
                        <a:rPr lang="en-US" sz="1400" dirty="0" smtClean="0">
                          <a:effectLst/>
                          <a:latin typeface="Calibri" pitchFamily="34" charset="0"/>
                          <a:ea typeface="Calibri"/>
                          <a:cs typeface="Calibri" pitchFamily="34" charset="0"/>
                        </a:rPr>
                        <a:t>A. Van der </a:t>
                      </a:r>
                      <a:r>
                        <a:rPr lang="en-US" sz="1400" dirty="0" err="1" smtClean="0">
                          <a:effectLst/>
                          <a:latin typeface="Calibri" pitchFamily="34" charset="0"/>
                          <a:ea typeface="Calibri"/>
                          <a:cs typeface="Calibri" pitchFamily="34" charset="0"/>
                        </a:rPr>
                        <a:t>Ziel</a:t>
                      </a:r>
                      <a:r>
                        <a:rPr lang="en-US" sz="1400" dirty="0" smtClean="0">
                          <a:effectLst/>
                          <a:latin typeface="Calibri" pitchFamily="34" charset="0"/>
                          <a:ea typeface="Calibri"/>
                          <a:cs typeface="Calibri" pitchFamily="34" charset="0"/>
                        </a:rPr>
                        <a:t>, “Noise”, Prentice-Hall.</a:t>
                      </a:r>
                      <a:r>
                        <a:rPr lang="en-US" sz="1400" baseline="0" dirty="0" smtClean="0">
                          <a:effectLst/>
                          <a:latin typeface="Calibri" pitchFamily="34" charset="0"/>
                          <a:ea typeface="Calibri"/>
                          <a:cs typeface="Calibri" pitchFamily="34" charset="0"/>
                        </a:rPr>
                        <a:t> 1954</a:t>
                      </a:r>
                      <a:endParaRPr lang="en-US" sz="1400" dirty="0">
                        <a:effectLst/>
                        <a:latin typeface="Calibri" pitchFamily="34" charset="0"/>
                        <a:ea typeface="Calibri"/>
                        <a:cs typeface="Calibri" pitchFamily="34" charset="0"/>
                      </a:endParaRPr>
                    </a:p>
                  </a:txBody>
                  <a:tcPr marL="9525" marR="9525" marT="9525" marB="9525">
                    <a:noFill/>
                  </a:tcPr>
                </a:tc>
              </a:tr>
            </a:tbl>
          </a:graphicData>
        </a:graphic>
      </p:graphicFrame>
      <p:sp>
        <p:nvSpPr>
          <p:cNvPr id="4" name="Title 3"/>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7901976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r>
              <a:rPr lang="en-US" sz="1800" b="1" dirty="0" smtClean="0"/>
              <a:t>PART I: MOTIVATION</a:t>
            </a:r>
          </a:p>
          <a:p>
            <a:r>
              <a:rPr lang="en-US" sz="2800" dirty="0" smtClean="0"/>
              <a:t>What is noise? </a:t>
            </a:r>
            <a:endParaRPr lang="en-US" sz="2800" b="1" i="1" dirty="0" smtClean="0">
              <a:solidFill>
                <a:schemeClr val="accent2">
                  <a:lumMod val="75000"/>
                </a:schemeClr>
              </a:solidFill>
            </a:endParaRPr>
          </a:p>
          <a:p>
            <a:r>
              <a:rPr lang="en-US" sz="2800" dirty="0" smtClean="0"/>
              <a:t>What is noise modeling and why is it required? </a:t>
            </a:r>
            <a:endParaRPr lang="en-US" sz="2800" b="1" i="1" dirty="0" smtClean="0">
              <a:solidFill>
                <a:schemeClr val="accent2">
                  <a:lumMod val="75000"/>
                </a:schemeClr>
              </a:solidFill>
            </a:endParaRPr>
          </a:p>
          <a:p>
            <a:pPr marL="68580" indent="0">
              <a:spcBef>
                <a:spcPts val="2400"/>
              </a:spcBef>
              <a:buNone/>
            </a:pPr>
            <a:r>
              <a:rPr lang="en-US" sz="1800" b="1" dirty="0" smtClean="0"/>
              <a:t>PART II: BASICS</a:t>
            </a:r>
          </a:p>
          <a:p>
            <a:r>
              <a:rPr lang="en-US" sz="2800" dirty="0" smtClean="0"/>
              <a:t>How is noise characterized? </a:t>
            </a:r>
            <a:endParaRPr lang="en-US" sz="2800" b="1" i="1" dirty="0" smtClean="0">
              <a:solidFill>
                <a:schemeClr val="accent2">
                  <a:lumMod val="75000"/>
                </a:schemeClr>
              </a:solidFill>
            </a:endParaRPr>
          </a:p>
          <a:p>
            <a:r>
              <a:rPr lang="en-US" sz="2800" dirty="0" smtClean="0"/>
              <a:t>How is noise in sensors quantified? </a:t>
            </a:r>
            <a:endParaRPr lang="en-US" sz="2800" b="1" i="1" dirty="0" smtClean="0">
              <a:solidFill>
                <a:schemeClr val="accent2">
                  <a:lumMod val="75000"/>
                </a:schemeClr>
              </a:solidFill>
            </a:endParaRPr>
          </a:p>
          <a:p>
            <a:pPr marL="68580" indent="0">
              <a:spcBef>
                <a:spcPts val="2400"/>
              </a:spcBef>
              <a:buNone/>
            </a:pPr>
            <a:r>
              <a:rPr lang="en-US" sz="1800" b="1" dirty="0"/>
              <a:t>PART </a:t>
            </a:r>
            <a:r>
              <a:rPr lang="en-US" sz="1800" b="1" dirty="0" smtClean="0"/>
              <a:t>III: ALLAN VARIANCE ANALYSIS</a:t>
            </a:r>
          </a:p>
          <a:p>
            <a:r>
              <a:rPr lang="en-US" sz="2800" dirty="0" smtClean="0"/>
              <a:t>What is Allan Variance? </a:t>
            </a:r>
          </a:p>
          <a:p>
            <a:r>
              <a:rPr lang="en-US" sz="2800" dirty="0" smtClean="0"/>
              <a:t>How can it be used to specify sensor characteristics? </a:t>
            </a:r>
          </a:p>
          <a:p>
            <a:endParaRPr lang="en-US" sz="2800" dirty="0" smtClean="0"/>
          </a:p>
          <a:p>
            <a:endParaRPr lang="en-US" sz="2800" dirty="0" smtClean="0"/>
          </a:p>
        </p:txBody>
      </p:sp>
      <p:sp>
        <p:nvSpPr>
          <p:cNvPr id="4" name="Title 3"/>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1342906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r>
              <a:rPr lang="en-US" sz="1800" b="1" dirty="0" smtClean="0"/>
              <a:t>PART I: MOTIVATION</a:t>
            </a:r>
          </a:p>
          <a:p>
            <a:r>
              <a:rPr lang="en-US" sz="2800" dirty="0" smtClean="0"/>
              <a:t>What is noise? </a:t>
            </a:r>
            <a:r>
              <a:rPr lang="en-US" sz="2800" b="1" i="1" dirty="0" smtClean="0">
                <a:solidFill>
                  <a:schemeClr val="accent1">
                    <a:lumMod val="50000"/>
                  </a:schemeClr>
                </a:solidFill>
              </a:rPr>
              <a:t>Noise is context-dependent</a:t>
            </a:r>
            <a:endParaRPr lang="en-US" sz="2800" dirty="0" smtClean="0"/>
          </a:p>
          <a:p>
            <a:endParaRPr lang="en-US" sz="2800" dirty="0" smtClean="0"/>
          </a:p>
          <a:p>
            <a:endParaRPr lang="en-US" sz="2800" dirty="0" smtClean="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84" t="13724" r="3849"/>
          <a:stretch/>
        </p:blipFill>
        <p:spPr bwMode="auto">
          <a:xfrm>
            <a:off x="152400" y="2438400"/>
            <a:ext cx="7056120" cy="3928110"/>
          </a:xfrm>
          <a:prstGeom prst="rect">
            <a:avLst/>
          </a:prstGeom>
          <a:solidFill>
            <a:schemeClr val="bg1"/>
          </a:solidFill>
          <a:ln w="9525">
            <a:noFill/>
            <a:miter lim="800000"/>
            <a:headEnd/>
            <a:tailEnd/>
          </a:ln>
          <a:effectLst/>
        </p:spPr>
      </p:pic>
      <p:sp>
        <p:nvSpPr>
          <p:cNvPr id="5" name="Title 4"/>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35225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r>
              <a:rPr lang="en-US" sz="1800" b="1" dirty="0" smtClean="0"/>
              <a:t>PART I: MOTIVATION</a:t>
            </a:r>
          </a:p>
          <a:p>
            <a:r>
              <a:rPr lang="en-US" sz="2800" dirty="0" smtClean="0"/>
              <a:t>What is noise modeling and why is it required? </a:t>
            </a:r>
            <a:r>
              <a:rPr lang="en-US" sz="2800" b="1" i="1" dirty="0" smtClean="0">
                <a:solidFill>
                  <a:schemeClr val="accent1">
                    <a:lumMod val="50000"/>
                  </a:schemeClr>
                </a:solidFill>
              </a:rPr>
              <a:t>Sensor design and selection; signal recovery</a:t>
            </a:r>
          </a:p>
          <a:p>
            <a:pPr marL="68580" indent="0">
              <a:spcBef>
                <a:spcPts val="2400"/>
              </a:spcBef>
              <a:buNone/>
            </a:pPr>
            <a:r>
              <a:rPr lang="en-US" sz="1800" b="1" dirty="0"/>
              <a:t>PART </a:t>
            </a:r>
            <a:r>
              <a:rPr lang="en-US" sz="1800" b="1" dirty="0" smtClean="0"/>
              <a:t>II: BASICS</a:t>
            </a:r>
          </a:p>
          <a:p>
            <a:r>
              <a:rPr lang="en-US" sz="2800" dirty="0" smtClean="0"/>
              <a:t>How is noise characterized? </a:t>
            </a:r>
            <a:endParaRPr lang="en-US" sz="2800" b="1" i="1" dirty="0" smtClean="0">
              <a:solidFill>
                <a:schemeClr val="accent2">
                  <a:lumMod val="75000"/>
                </a:schemeClr>
              </a:solidFill>
            </a:endParaRPr>
          </a:p>
          <a:p>
            <a:r>
              <a:rPr lang="en-US" sz="2800" dirty="0" smtClean="0"/>
              <a:t>How is noise in sensors quantified? </a:t>
            </a:r>
            <a:endParaRPr lang="en-US" sz="2800" b="1" i="1" dirty="0" smtClean="0">
              <a:solidFill>
                <a:schemeClr val="accent2">
                  <a:lumMod val="75000"/>
                </a:schemeClr>
              </a:solidFill>
            </a:endParaRPr>
          </a:p>
          <a:p>
            <a:pPr marL="68580" indent="0">
              <a:spcBef>
                <a:spcPts val="2400"/>
              </a:spcBef>
              <a:buNone/>
            </a:pPr>
            <a:r>
              <a:rPr lang="en-US" sz="1800" b="1" dirty="0"/>
              <a:t>PART </a:t>
            </a:r>
            <a:r>
              <a:rPr lang="en-US" sz="1800" b="1" dirty="0" smtClean="0"/>
              <a:t>III: ALLAN VARIANCE ANALYSIS</a:t>
            </a:r>
          </a:p>
          <a:p>
            <a:r>
              <a:rPr lang="en-US" sz="2800" dirty="0" smtClean="0"/>
              <a:t>What is Allan Variance? </a:t>
            </a:r>
            <a:endParaRPr lang="en-US" sz="2800" b="1" i="1" dirty="0" smtClean="0">
              <a:solidFill>
                <a:schemeClr val="accent2">
                  <a:lumMod val="75000"/>
                </a:schemeClr>
              </a:solidFill>
            </a:endParaRPr>
          </a:p>
          <a:p>
            <a:r>
              <a:rPr lang="en-US" sz="2800" dirty="0" smtClean="0"/>
              <a:t>How can it be used to specify sensor characteristics? </a:t>
            </a:r>
          </a:p>
          <a:p>
            <a:endParaRPr lang="en-US" sz="2800" dirty="0" smtClean="0"/>
          </a:p>
          <a:p>
            <a:endParaRPr lang="en-US" sz="2800"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6" r="-1"/>
          <a:stretch/>
        </p:blipFill>
        <p:spPr bwMode="auto">
          <a:xfrm>
            <a:off x="609600" y="2944372"/>
            <a:ext cx="8077200" cy="3913628"/>
          </a:xfrm>
          <a:prstGeom prst="rect">
            <a:avLst/>
          </a:prstGeom>
          <a:solidFill>
            <a:schemeClr val="bg1"/>
          </a:solidFill>
          <a:ln>
            <a:noFill/>
          </a:ln>
          <a:effectLst/>
        </p:spPr>
      </p:pic>
      <p:sp>
        <p:nvSpPr>
          <p:cNvPr id="4" name="Title 3"/>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22782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spcBef>
                <a:spcPts val="2400"/>
              </a:spcBef>
              <a:buNone/>
            </a:pPr>
            <a:r>
              <a:rPr lang="en-US" sz="1800" b="1" dirty="0" smtClean="0"/>
              <a:t>PART II: BASICS</a:t>
            </a:r>
          </a:p>
          <a:p>
            <a:r>
              <a:rPr lang="en-US" sz="2800" dirty="0" smtClean="0"/>
              <a:t>How is noise characterized? </a:t>
            </a:r>
            <a:br>
              <a:rPr lang="en-US" sz="2800" dirty="0" smtClean="0"/>
            </a:br>
            <a:r>
              <a:rPr lang="en-US" sz="2800" b="1" i="1" dirty="0" smtClean="0">
                <a:solidFill>
                  <a:schemeClr val="accent1">
                    <a:lumMod val="50000"/>
                  </a:schemeClr>
                </a:solidFill>
              </a:rPr>
              <a:t>Autocorrelation and PSD</a:t>
            </a:r>
          </a:p>
        </p:txBody>
      </p:sp>
      <p:grpSp>
        <p:nvGrpSpPr>
          <p:cNvPr id="6" name="Group 5"/>
          <p:cNvGrpSpPr/>
          <p:nvPr/>
        </p:nvGrpSpPr>
        <p:grpSpPr>
          <a:xfrm>
            <a:off x="381000" y="3657600"/>
            <a:ext cx="8168640" cy="3154680"/>
            <a:chOff x="381000" y="3657600"/>
            <a:chExt cx="8168640" cy="3154680"/>
          </a:xfrm>
        </p:grpSpPr>
        <p:pic>
          <p:nvPicPr>
            <p:cNvPr id="4"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3688080"/>
              <a:ext cx="4023360" cy="3017520"/>
            </a:xfrm>
            <a:prstGeom prst="rect">
              <a:avLst/>
            </a:prstGeom>
            <a:solidFill>
              <a:schemeClr val="bg1"/>
            </a:solidFill>
            <a:ln>
              <a:noFill/>
            </a:ln>
            <a:effectLs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3400" y="3657600"/>
              <a:ext cx="4206240" cy="3154680"/>
            </a:xfrm>
            <a:prstGeom prst="rect">
              <a:avLst/>
            </a:prstGeom>
            <a:solidFill>
              <a:schemeClr val="bg1"/>
            </a:solidFill>
            <a:ln>
              <a:noFill/>
            </a:ln>
            <a:effectLst/>
            <a:extLst/>
          </p:spPr>
        </p:pic>
      </p:grpSp>
      <p:sp>
        <p:nvSpPr>
          <p:cNvPr id="7" name="Title 6"/>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157588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spcBef>
                <a:spcPts val="2400"/>
              </a:spcBef>
              <a:buNone/>
            </a:pPr>
            <a:r>
              <a:rPr lang="en-US" sz="2000" b="1" dirty="0" smtClean="0"/>
              <a:t>PART II: BASICS</a:t>
            </a:r>
          </a:p>
          <a:p>
            <a:r>
              <a:rPr lang="en-US" dirty="0" smtClean="0"/>
              <a:t>How is noise in sensors quantified? </a:t>
            </a:r>
            <a:br>
              <a:rPr lang="en-US" dirty="0" smtClean="0"/>
            </a:br>
            <a:r>
              <a:rPr lang="en-US" b="1" i="1" dirty="0" smtClean="0">
                <a:solidFill>
                  <a:schemeClr val="accent1">
                    <a:lumMod val="50000"/>
                  </a:schemeClr>
                </a:solidFill>
              </a:rPr>
              <a:t>Check datasheets for specs</a:t>
            </a:r>
          </a:p>
          <a:p>
            <a:pPr>
              <a:buNone/>
            </a:pPr>
            <a:endParaRPr lang="en-US" sz="2400" dirty="0" smtClean="0"/>
          </a:p>
          <a:p>
            <a:endParaRPr lang="en-US" sz="2400" dirty="0" smtClean="0"/>
          </a:p>
        </p:txBody>
      </p:sp>
      <p:sp>
        <p:nvSpPr>
          <p:cNvPr id="4" name="Title 3"/>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20997131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spcBef>
                <a:spcPts val="2400"/>
              </a:spcBef>
              <a:buNone/>
            </a:pPr>
            <a:r>
              <a:rPr lang="en-US" sz="2000" b="1" dirty="0" smtClean="0"/>
              <a:t>PART III: ALLAN VARIANCE ANALYSIS</a:t>
            </a:r>
          </a:p>
          <a:p>
            <a:r>
              <a:rPr lang="en-US" dirty="0" smtClean="0"/>
              <a:t>What is Allan Variance? </a:t>
            </a:r>
            <a:br>
              <a:rPr lang="en-US" dirty="0" smtClean="0"/>
            </a:br>
            <a:r>
              <a:rPr lang="en-US" b="1" i="1" dirty="0" smtClean="0">
                <a:solidFill>
                  <a:schemeClr val="accent1">
                    <a:lumMod val="50000"/>
                  </a:schemeClr>
                </a:solidFill>
              </a:rPr>
              <a:t>Time-averaged statistic for stability analysis</a:t>
            </a:r>
          </a:p>
          <a:p>
            <a:endParaRPr lang="en-US" dirty="0" smtClean="0"/>
          </a:p>
          <a:p>
            <a:endParaRPr lang="en-US" dirty="0" smtClean="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27" r="-72642"/>
          <a:stretch/>
        </p:blipFill>
        <p:spPr bwMode="auto">
          <a:xfrm>
            <a:off x="-1565690" y="2971800"/>
            <a:ext cx="12025551" cy="1066800"/>
          </a:xfrm>
          <a:prstGeom prst="rect">
            <a:avLst/>
          </a:prstGeom>
          <a:solidFill>
            <a:schemeClr val="bg1"/>
          </a:solidFill>
          <a:ln>
            <a:noFill/>
          </a:ln>
          <a:effectLst/>
        </p:spPr>
      </p:pic>
      <p:sp>
        <p:nvSpPr>
          <p:cNvPr id="4" name="Title 3"/>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19547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68580" indent="0">
                  <a:buNone/>
                </a:pPr>
                <a:r>
                  <a:rPr lang="en-US" sz="1600" b="1" dirty="0" smtClean="0"/>
                  <a:t>PART I: MOTIVATION</a:t>
                </a:r>
              </a:p>
              <a:p>
                <a:r>
                  <a:rPr lang="en-US" sz="2400" dirty="0" smtClean="0"/>
                  <a:t>What is noise? </a:t>
                </a:r>
                <a:r>
                  <a:rPr lang="en-US" sz="2400" b="1" i="1" dirty="0" smtClean="0">
                    <a:solidFill>
                      <a:schemeClr val="accent2">
                        <a:lumMod val="75000"/>
                      </a:schemeClr>
                    </a:solidFill>
                  </a:rPr>
                  <a:t>Noise is context-dependent</a:t>
                </a:r>
              </a:p>
              <a:p>
                <a:r>
                  <a:rPr lang="en-US" sz="2400" dirty="0" smtClean="0"/>
                  <a:t>What is noise modeling and why is it required? </a:t>
                </a:r>
                <a:r>
                  <a:rPr lang="en-US" sz="2400" b="1" i="1" dirty="0">
                    <a:solidFill>
                      <a:schemeClr val="accent2">
                        <a:lumMod val="75000"/>
                      </a:schemeClr>
                    </a:solidFill>
                  </a:rPr>
                  <a:t>Sensor design and selection; signal recovery</a:t>
                </a:r>
                <a:endParaRPr lang="en-US" sz="2400" b="1" i="1" dirty="0" smtClean="0">
                  <a:solidFill>
                    <a:schemeClr val="accent2">
                      <a:lumMod val="75000"/>
                    </a:schemeClr>
                  </a:solidFill>
                </a:endParaRPr>
              </a:p>
              <a:p>
                <a:pPr marL="68580" indent="0">
                  <a:spcBef>
                    <a:spcPts val="2400"/>
                  </a:spcBef>
                  <a:buNone/>
                </a:pPr>
                <a:r>
                  <a:rPr lang="en-US" sz="1600" b="1" dirty="0"/>
                  <a:t>PART </a:t>
                </a:r>
                <a:r>
                  <a:rPr lang="en-US" sz="1600" b="1" dirty="0" smtClean="0"/>
                  <a:t>II: BASICS</a:t>
                </a:r>
              </a:p>
              <a:p>
                <a:r>
                  <a:rPr lang="en-US" sz="2400" dirty="0" smtClean="0"/>
                  <a:t>How is noise characterized? </a:t>
                </a:r>
                <a:r>
                  <a:rPr lang="en-US" sz="2400" b="1" i="1" dirty="0" smtClean="0">
                    <a:solidFill>
                      <a:schemeClr val="accent2">
                        <a:lumMod val="75000"/>
                      </a:schemeClr>
                    </a:solidFill>
                  </a:rPr>
                  <a:t>Autocorrelation and PSD</a:t>
                </a:r>
              </a:p>
              <a:p>
                <a:r>
                  <a:rPr lang="en-US" sz="2400" dirty="0" smtClean="0"/>
                  <a:t>How is noise in sensors quantified? </a:t>
                </a:r>
                <a:r>
                  <a:rPr lang="en-US" sz="2400" b="1" i="1" dirty="0" smtClean="0">
                    <a:solidFill>
                      <a:schemeClr val="accent2">
                        <a:lumMod val="75000"/>
                      </a:schemeClr>
                    </a:solidFill>
                  </a:rPr>
                  <a:t>Check datasheets for specs</a:t>
                </a:r>
              </a:p>
              <a:p>
                <a:pPr marL="68580" indent="0">
                  <a:spcBef>
                    <a:spcPts val="2400"/>
                  </a:spcBef>
                  <a:buNone/>
                </a:pPr>
                <a:r>
                  <a:rPr lang="en-US" sz="1600" b="1" dirty="0"/>
                  <a:t>PART </a:t>
                </a:r>
                <a:r>
                  <a:rPr lang="en-US" sz="1600" b="1" dirty="0" smtClean="0"/>
                  <a:t>III: ALLAN VARIANCE ANALYSIS</a:t>
                </a:r>
              </a:p>
              <a:p>
                <a:r>
                  <a:rPr lang="en-US" sz="2400" dirty="0" smtClean="0"/>
                  <a:t>What is Allan Variance? </a:t>
                </a:r>
                <a:r>
                  <a:rPr lang="en-US" sz="2400" b="1" i="1" dirty="0" smtClean="0">
                    <a:solidFill>
                      <a:schemeClr val="accent2">
                        <a:lumMod val="75000"/>
                      </a:schemeClr>
                    </a:solidFill>
                  </a:rPr>
                  <a:t>Time-averaged statistic for stability analysis</a:t>
                </a:r>
              </a:p>
              <a:p>
                <a:r>
                  <a:rPr lang="en-US" sz="2400" dirty="0" smtClean="0"/>
                  <a:t>How can it be used to specify sensor characteristics? </a:t>
                </a:r>
                <a:r>
                  <a:rPr lang="en-US" sz="2400" b="1" i="1" dirty="0" smtClean="0">
                    <a:solidFill>
                      <a:schemeClr val="accent1">
                        <a:lumMod val="50000"/>
                      </a:schemeClr>
                    </a:solidFill>
                  </a:rPr>
                  <a:t>Identify noise coefficients from </a:t>
                </a:r>
                <a14:m>
                  <m:oMath xmlns:m="http://schemas.openxmlformats.org/officeDocument/2006/math">
                    <m:r>
                      <a:rPr lang="en-US" sz="2400" b="1" i="1" smtClean="0">
                        <a:solidFill>
                          <a:schemeClr val="accent1">
                            <a:lumMod val="50000"/>
                          </a:schemeClr>
                        </a:solidFill>
                        <a:latin typeface="Cambria Math"/>
                      </a:rPr>
                      <m:t>𝝈</m:t>
                    </m:r>
                    <m:r>
                      <a:rPr lang="en-US" sz="2400" b="1" i="1" smtClean="0">
                        <a:solidFill>
                          <a:schemeClr val="accent1">
                            <a:lumMod val="50000"/>
                          </a:schemeClr>
                        </a:solidFill>
                        <a:latin typeface="Cambria Math"/>
                      </a:rPr>
                      <m:t>−</m:t>
                    </m:r>
                    <m:r>
                      <a:rPr lang="en-US" sz="2400" b="1" i="1" smtClean="0">
                        <a:solidFill>
                          <a:schemeClr val="accent1">
                            <a:lumMod val="50000"/>
                          </a:schemeClr>
                        </a:solidFill>
                        <a:latin typeface="Cambria Math"/>
                      </a:rPr>
                      <m:t>𝝉</m:t>
                    </m:r>
                  </m:oMath>
                </a14:m>
                <a:r>
                  <a:rPr lang="en-US" sz="2400" b="1" i="1" dirty="0" smtClean="0">
                    <a:solidFill>
                      <a:schemeClr val="accent1">
                        <a:lumMod val="50000"/>
                      </a:schemeClr>
                    </a:solidFill>
                  </a:rPr>
                  <a:t> plot</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216" t="-338"/>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8600" y="914400"/>
            <a:ext cx="8162539"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a:t>You should be able to answer these questions…</a:t>
            </a:r>
          </a:p>
        </p:txBody>
      </p:sp>
    </p:spTree>
    <p:extLst>
      <p:ext uri="{BB962C8B-B14F-4D97-AF65-F5344CB8AC3E}">
        <p14:creationId xmlns:p14="http://schemas.microsoft.com/office/powerpoint/2010/main" val="31634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insights into the nature of noise…</a:t>
            </a:r>
          </a:p>
        </p:txBody>
      </p:sp>
      <p:sp>
        <p:nvSpPr>
          <p:cNvPr id="4" name="Content Placeholder 3"/>
          <p:cNvSpPr>
            <a:spLocks noGrp="1"/>
          </p:cNvSpPr>
          <p:nvPr>
            <p:ph idx="1"/>
          </p:nvPr>
        </p:nvSpPr>
        <p:spPr/>
        <p:txBody>
          <a:bodyPr>
            <a:normAutofit/>
          </a:bodyPr>
          <a:lstStyle/>
          <a:p>
            <a:r>
              <a:rPr lang="en-US" dirty="0"/>
              <a:t>Referred to as </a:t>
            </a:r>
            <a:r>
              <a:rPr lang="en-US" i="1" dirty="0"/>
              <a:t>spontaneous fluctuations</a:t>
            </a:r>
          </a:p>
          <a:p>
            <a:r>
              <a:rPr lang="en-US" dirty="0"/>
              <a:t>Theoretical research in the early 20</a:t>
            </a:r>
            <a:r>
              <a:rPr lang="en-US" baseline="30000" dirty="0"/>
              <a:t>th</a:t>
            </a:r>
            <a:r>
              <a:rPr lang="en-US" dirty="0"/>
              <a:t> century</a:t>
            </a:r>
          </a:p>
          <a:p>
            <a:pPr lvl="1"/>
            <a:r>
              <a:rPr lang="en-US" dirty="0" smtClean="0"/>
              <a:t>Work done by Einstein (1906), </a:t>
            </a:r>
            <a:r>
              <a:rPr lang="en-US" dirty="0" err="1" smtClean="0"/>
              <a:t>Schottky</a:t>
            </a:r>
            <a:r>
              <a:rPr lang="en-US" dirty="0" smtClean="0"/>
              <a:t> (1918), </a:t>
            </a:r>
            <a:r>
              <a:rPr lang="en-US" dirty="0" err="1" smtClean="0"/>
              <a:t>Ising</a:t>
            </a:r>
            <a:r>
              <a:rPr lang="en-US" dirty="0" smtClean="0"/>
              <a:t> (1925), Johnson and </a:t>
            </a:r>
            <a:r>
              <a:rPr lang="en-US" dirty="0" err="1" smtClean="0"/>
              <a:t>Nyquist</a:t>
            </a:r>
            <a:r>
              <a:rPr lang="en-US" dirty="0" smtClean="0"/>
              <a:t> (1928)</a:t>
            </a:r>
          </a:p>
          <a:p>
            <a:pPr lvl="1"/>
            <a:r>
              <a:rPr lang="en-US" dirty="0" smtClean="0"/>
              <a:t>Brownian Motion as a natural limit to all measuring processes; Barnes and Silverman </a:t>
            </a:r>
            <a:r>
              <a:rPr lang="en-US" dirty="0"/>
              <a:t>(</a:t>
            </a:r>
            <a:r>
              <a:rPr lang="en-US" dirty="0" smtClean="0"/>
              <a:t>1934)</a:t>
            </a:r>
          </a:p>
          <a:p>
            <a:pPr marL="342900" lvl="1">
              <a:spcBef>
                <a:spcPct val="20000"/>
              </a:spcBef>
              <a:buFont typeface="Wingdings" pitchFamily="2" charset="2"/>
              <a:buChar char="§"/>
            </a:pPr>
            <a:r>
              <a:rPr lang="en-US" sz="2400" dirty="0" smtClean="0">
                <a:solidFill>
                  <a:srgbClr val="9FB8CD">
                    <a:lumMod val="50000"/>
                  </a:srgbClr>
                </a:solidFill>
              </a:rPr>
              <a:t>Noise, </a:t>
            </a:r>
            <a:r>
              <a:rPr lang="en-US" sz="2400" dirty="0" err="1">
                <a:solidFill>
                  <a:srgbClr val="9FB8CD">
                    <a:lumMod val="50000"/>
                  </a:srgbClr>
                </a:solidFill>
              </a:rPr>
              <a:t>Aldert</a:t>
            </a:r>
            <a:r>
              <a:rPr lang="en-US" sz="2400" dirty="0">
                <a:solidFill>
                  <a:srgbClr val="9FB8CD">
                    <a:lumMod val="50000"/>
                  </a:srgbClr>
                </a:solidFill>
              </a:rPr>
              <a:t> van der </a:t>
            </a:r>
            <a:r>
              <a:rPr lang="en-US" sz="2400" dirty="0" err="1" smtClean="0">
                <a:solidFill>
                  <a:srgbClr val="9FB8CD">
                    <a:lumMod val="50000"/>
                  </a:srgbClr>
                </a:solidFill>
              </a:rPr>
              <a:t>Ziel</a:t>
            </a:r>
            <a:r>
              <a:rPr lang="en-US" sz="2400" dirty="0" smtClean="0">
                <a:solidFill>
                  <a:srgbClr val="9FB8CD">
                    <a:lumMod val="50000"/>
                  </a:srgbClr>
                </a:solidFill>
              </a:rPr>
              <a:t>; Prentice-Hall (1954)</a:t>
            </a:r>
            <a:endParaRPr lang="en-US" dirty="0"/>
          </a:p>
          <a:p>
            <a:pPr marL="68580" indent="0">
              <a:buNone/>
            </a:pPr>
            <a:endParaRPr lang="en-US" dirty="0" smtClean="0"/>
          </a:p>
        </p:txBody>
      </p:sp>
      <p:sp>
        <p:nvSpPr>
          <p:cNvPr id="6" name="Rectangle 5"/>
          <p:cNvSpPr/>
          <p:nvPr/>
        </p:nvSpPr>
        <p:spPr>
          <a:xfrm rot="5400000">
            <a:off x="7741183" y="1846409"/>
            <a:ext cx="2457724"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WHAT  IS  NOISE?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spTree>
    <p:extLst>
      <p:ext uri="{BB962C8B-B14F-4D97-AF65-F5344CB8AC3E}">
        <p14:creationId xmlns:p14="http://schemas.microsoft.com/office/powerpoint/2010/main" val="1372907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Early classification </a:t>
            </a:r>
            <a:r>
              <a:rPr lang="en-US" sz="3000" dirty="0"/>
              <a:t>of </a:t>
            </a:r>
            <a:r>
              <a:rPr lang="en-US" sz="3000" dirty="0" smtClean="0"/>
              <a:t>noise was phenomenological</a:t>
            </a:r>
            <a:endParaRPr lang="en-US" sz="3000" dirty="0"/>
          </a:p>
        </p:txBody>
      </p:sp>
      <p:sp>
        <p:nvSpPr>
          <p:cNvPr id="4" name="Content Placeholder 3"/>
          <p:cNvSpPr>
            <a:spLocks noGrp="1"/>
          </p:cNvSpPr>
          <p:nvPr>
            <p:ph idx="1"/>
          </p:nvPr>
        </p:nvSpPr>
        <p:spPr/>
        <p:txBody>
          <a:bodyPr>
            <a:normAutofit/>
          </a:bodyPr>
          <a:lstStyle/>
          <a:p>
            <a:pPr>
              <a:buNone/>
            </a:pPr>
            <a:r>
              <a:rPr lang="en-US" sz="2400" b="1" dirty="0" smtClean="0"/>
              <a:t>“Phenomenological” = classification by source</a:t>
            </a:r>
          </a:p>
          <a:p>
            <a:pPr lvl="1"/>
            <a:r>
              <a:rPr lang="en-US" sz="2000" dirty="0" smtClean="0"/>
              <a:t>Thermal noise: Random fluctuation of current carriers at equilibrium</a:t>
            </a:r>
          </a:p>
          <a:p>
            <a:pPr lvl="1"/>
            <a:r>
              <a:rPr lang="en-US" sz="2000" dirty="0" smtClean="0"/>
              <a:t>Shot </a:t>
            </a:r>
            <a:r>
              <a:rPr lang="en-US" sz="2000" dirty="0"/>
              <a:t>noise: Noise in low intensity images, also “drift” of current carriers in depletion </a:t>
            </a:r>
            <a:r>
              <a:rPr lang="en-US" sz="2000" dirty="0" smtClean="0"/>
              <a:t>region</a:t>
            </a:r>
          </a:p>
          <a:p>
            <a:pPr lvl="1"/>
            <a:r>
              <a:rPr lang="en-US" sz="2000" dirty="0" smtClean="0"/>
              <a:t>Flicker noise: Slow fluctuations in conductivity</a:t>
            </a:r>
            <a:endParaRPr lang="en-US" sz="2000" dirty="0"/>
          </a:p>
        </p:txBody>
      </p:sp>
      <p:sp>
        <p:nvSpPr>
          <p:cNvPr id="6" name="Rectangle 5"/>
          <p:cNvSpPr/>
          <p:nvPr/>
        </p:nvSpPr>
        <p:spPr>
          <a:xfrm rot="5400000">
            <a:off x="7741183" y="1846409"/>
            <a:ext cx="2457724" cy="261610"/>
          </a:xfrm>
          <a:prstGeom prst="rect">
            <a:avLst/>
          </a:prstGeom>
        </p:spPr>
        <p:txBody>
          <a:bodyPr wrap="none">
            <a:spAutoFit/>
          </a:bodyPr>
          <a:lstStyle/>
          <a:p>
            <a:r>
              <a:rPr lang="en-US" sz="1100" b="1" dirty="0" smtClean="0">
                <a:ln w="3175">
                  <a:solidFill>
                    <a:schemeClr val="accent2">
                      <a:lumMod val="40000"/>
                      <a:lumOff val="60000"/>
                    </a:schemeClr>
                  </a:solidFill>
                </a:ln>
                <a:solidFill>
                  <a:schemeClr val="accent2">
                    <a:lumMod val="75000"/>
                  </a:schemeClr>
                </a:solidFill>
                <a:latin typeface="Arial Rounded MT Bold" pitchFamily="34" charset="0"/>
              </a:rPr>
              <a:t>MOTIVATION: WHAT  IS  NOISE?</a:t>
            </a:r>
            <a:endParaRPr lang="en-US" sz="1200" b="1" dirty="0">
              <a:ln w="3175">
                <a:solidFill>
                  <a:schemeClr val="accent2">
                    <a:lumMod val="40000"/>
                    <a:lumOff val="60000"/>
                  </a:schemeClr>
                </a:solidFill>
              </a:ln>
              <a:solidFill>
                <a:schemeClr val="accent2">
                  <a:lumMod val="75000"/>
                </a:schemeClr>
              </a:solidFill>
              <a:latin typeface="Arial Rounded MT Bold" pitchFamily="34" charset="0"/>
            </a:endParaRPr>
          </a:p>
        </p:txBody>
      </p:sp>
      <p:grpSp>
        <p:nvGrpSpPr>
          <p:cNvPr id="3" name="Group 11"/>
          <p:cNvGrpSpPr/>
          <p:nvPr/>
        </p:nvGrpSpPr>
        <p:grpSpPr>
          <a:xfrm>
            <a:off x="533400" y="2819400"/>
            <a:ext cx="2651760" cy="3474720"/>
            <a:chOff x="990600" y="3048000"/>
            <a:chExt cx="2895600" cy="3189288"/>
          </a:xfrm>
        </p:grpSpPr>
        <p:sp>
          <p:nvSpPr>
            <p:cNvPr id="23" name="Rectangle 22"/>
            <p:cNvSpPr/>
            <p:nvPr/>
          </p:nvSpPr>
          <p:spPr>
            <a:xfrm>
              <a:off x="990600" y="3048000"/>
              <a:ext cx="2895600" cy="2797620"/>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r>
                <a:rPr lang="en-US" sz="2000" dirty="0" smtClean="0">
                  <a:solidFill>
                    <a:schemeClr val="tx1">
                      <a:lumMod val="85000"/>
                      <a:lumOff val="15000"/>
                    </a:schemeClr>
                  </a:solidFill>
                  <a:latin typeface="Calibri" pitchFamily="34" charset="0"/>
                </a:rPr>
                <a:t> </a:t>
              </a: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r>
                <a:rPr lang="en-US" sz="1400" dirty="0" smtClean="0">
                  <a:solidFill>
                    <a:schemeClr val="tx1">
                      <a:lumMod val="85000"/>
                      <a:lumOff val="15000"/>
                    </a:schemeClr>
                  </a:solidFill>
                  <a:latin typeface="Calibri" pitchFamily="34" charset="0"/>
                </a:rPr>
                <a:t>Random fluctuations of current carriers</a:t>
              </a: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a:solidFill>
                  <a:schemeClr val="tx1">
                    <a:lumMod val="85000"/>
                    <a:lumOff val="15000"/>
                  </a:schemeClr>
                </a:solidFill>
                <a:latin typeface="Calibri" pitchFamily="34" charset="0"/>
              </a:endParaRPr>
            </a:p>
          </p:txBody>
        </p:sp>
        <p:sp>
          <p:nvSpPr>
            <p:cNvPr id="24" name="Rectangle 23"/>
            <p:cNvSpPr/>
            <p:nvPr/>
          </p:nvSpPr>
          <p:spPr>
            <a:xfrm>
              <a:off x="990600" y="5846763"/>
              <a:ext cx="2895600" cy="39052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85000"/>
                      <a:lumOff val="15000"/>
                    </a:schemeClr>
                  </a:solidFill>
                  <a:latin typeface="Calibri" pitchFamily="34" charset="0"/>
                </a:rPr>
                <a:t>Thermal noise</a:t>
              </a:r>
              <a:endParaRPr lang="en-US" sz="2000" b="1" dirty="0">
                <a:solidFill>
                  <a:schemeClr val="tx1">
                    <a:lumMod val="85000"/>
                    <a:lumOff val="15000"/>
                  </a:schemeClr>
                </a:solidFill>
                <a:latin typeface="Calibri" pitchFamily="34" charset="0"/>
              </a:endParaRPr>
            </a:p>
          </p:txBody>
        </p:sp>
      </p:grpSp>
      <p:grpSp>
        <p:nvGrpSpPr>
          <p:cNvPr id="5" name="Group 12"/>
          <p:cNvGrpSpPr/>
          <p:nvPr/>
        </p:nvGrpSpPr>
        <p:grpSpPr>
          <a:xfrm>
            <a:off x="3246120" y="2819400"/>
            <a:ext cx="2651760" cy="3474719"/>
            <a:chOff x="990600" y="3048001"/>
            <a:chExt cx="2895600" cy="3189287"/>
          </a:xfrm>
        </p:grpSpPr>
        <p:sp>
          <p:nvSpPr>
            <p:cNvPr id="21" name="Rectangle 20"/>
            <p:cNvSpPr/>
            <p:nvPr/>
          </p:nvSpPr>
          <p:spPr>
            <a:xfrm>
              <a:off x="990600" y="3048001"/>
              <a:ext cx="2895600" cy="2797621"/>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r>
                <a:rPr lang="en-US" sz="2000" dirty="0" smtClean="0">
                  <a:solidFill>
                    <a:schemeClr val="tx1">
                      <a:lumMod val="85000"/>
                      <a:lumOff val="15000"/>
                    </a:schemeClr>
                  </a:solidFill>
                  <a:latin typeface="Calibri" pitchFamily="34" charset="0"/>
                </a:rPr>
                <a:t> </a:t>
              </a: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r>
                <a:rPr lang="en-US" sz="1400" dirty="0" smtClean="0">
                  <a:solidFill>
                    <a:schemeClr val="tx1">
                      <a:lumMod val="85000"/>
                      <a:lumOff val="15000"/>
                    </a:schemeClr>
                  </a:solidFill>
                  <a:latin typeface="Calibri" pitchFamily="34" charset="0"/>
                </a:rPr>
                <a:t>Current carrier “drift” due to applied electric field in depletion region </a:t>
              </a:r>
            </a:p>
            <a:p>
              <a:pPr algn="ctr"/>
              <a:endParaRPr lang="en-US" sz="2000" dirty="0" smtClean="0">
                <a:solidFill>
                  <a:schemeClr val="tx1">
                    <a:lumMod val="85000"/>
                    <a:lumOff val="15000"/>
                  </a:schemeClr>
                </a:solidFill>
                <a:latin typeface="Calibri" pitchFamily="34" charset="0"/>
              </a:endParaRPr>
            </a:p>
            <a:p>
              <a:pPr algn="ctr"/>
              <a:endParaRPr lang="en-US" sz="2000" dirty="0">
                <a:solidFill>
                  <a:schemeClr val="tx1">
                    <a:lumMod val="85000"/>
                    <a:lumOff val="15000"/>
                  </a:schemeClr>
                </a:solidFill>
                <a:latin typeface="Calibri" pitchFamily="34" charset="0"/>
              </a:endParaRPr>
            </a:p>
          </p:txBody>
        </p:sp>
        <p:sp>
          <p:nvSpPr>
            <p:cNvPr id="22" name="Rectangle 21"/>
            <p:cNvSpPr/>
            <p:nvPr/>
          </p:nvSpPr>
          <p:spPr>
            <a:xfrm>
              <a:off x="990600" y="5846763"/>
              <a:ext cx="2895600" cy="39052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85000"/>
                      <a:lumOff val="15000"/>
                    </a:schemeClr>
                  </a:solidFill>
                  <a:latin typeface="Calibri" pitchFamily="34" charset="0"/>
                </a:rPr>
                <a:t>Shot noise</a:t>
              </a:r>
              <a:endParaRPr lang="en-US" sz="2000" b="1" dirty="0">
                <a:solidFill>
                  <a:schemeClr val="tx1">
                    <a:lumMod val="85000"/>
                    <a:lumOff val="15000"/>
                  </a:schemeClr>
                </a:solidFill>
                <a:latin typeface="Calibri" pitchFamily="34" charset="0"/>
              </a:endParaRPr>
            </a:p>
          </p:txBody>
        </p:sp>
      </p:grpSp>
      <p:grpSp>
        <p:nvGrpSpPr>
          <p:cNvPr id="7" name="Group 13"/>
          <p:cNvGrpSpPr/>
          <p:nvPr/>
        </p:nvGrpSpPr>
        <p:grpSpPr>
          <a:xfrm>
            <a:off x="5958840" y="2819400"/>
            <a:ext cx="2651760" cy="3474719"/>
            <a:chOff x="990600" y="3048001"/>
            <a:chExt cx="2895600" cy="3189287"/>
          </a:xfrm>
        </p:grpSpPr>
        <p:sp>
          <p:nvSpPr>
            <p:cNvPr id="19" name="Rectangle 18"/>
            <p:cNvSpPr/>
            <p:nvPr/>
          </p:nvSpPr>
          <p:spPr>
            <a:xfrm>
              <a:off x="990600" y="3048001"/>
              <a:ext cx="2895600" cy="2797621"/>
            </a:xfrm>
            <a:prstGeom prst="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lumMod val="85000"/>
                    <a:lumOff val="15000"/>
                  </a:schemeClr>
                </a:solidFill>
                <a:latin typeface="Calibri" pitchFamily="34" charset="0"/>
              </a:endParaRPr>
            </a:p>
            <a:p>
              <a:pPr algn="ctr"/>
              <a:r>
                <a:rPr lang="en-US" sz="2000" dirty="0" smtClean="0">
                  <a:solidFill>
                    <a:schemeClr val="tx1">
                      <a:lumMod val="85000"/>
                      <a:lumOff val="15000"/>
                    </a:schemeClr>
                  </a:solidFill>
                  <a:latin typeface="Calibri" pitchFamily="34" charset="0"/>
                </a:rPr>
                <a:t> </a:t>
              </a: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endParaRPr lang="en-US" sz="2000" dirty="0" smtClean="0">
                <a:solidFill>
                  <a:schemeClr val="tx1">
                    <a:lumMod val="85000"/>
                    <a:lumOff val="15000"/>
                  </a:schemeClr>
                </a:solidFill>
                <a:latin typeface="Calibri" pitchFamily="34" charset="0"/>
              </a:endParaRPr>
            </a:p>
            <a:p>
              <a:pPr algn="ctr"/>
              <a:r>
                <a:rPr lang="en-US" sz="1400" dirty="0" smtClean="0">
                  <a:solidFill>
                    <a:schemeClr val="tx1">
                      <a:lumMod val="85000"/>
                      <a:lumOff val="15000"/>
                    </a:schemeClr>
                  </a:solidFill>
                  <a:latin typeface="Calibri" pitchFamily="34" charset="0"/>
                </a:rPr>
                <a:t>Low frequency noise (vacuum tubes, heart beats, brain, stock markets)</a:t>
              </a:r>
              <a:endParaRPr lang="en-US" sz="2000" dirty="0">
                <a:solidFill>
                  <a:schemeClr val="tx1">
                    <a:lumMod val="85000"/>
                    <a:lumOff val="15000"/>
                  </a:schemeClr>
                </a:solidFill>
                <a:latin typeface="Calibri" pitchFamily="34" charset="0"/>
              </a:endParaRPr>
            </a:p>
          </p:txBody>
        </p:sp>
        <p:sp>
          <p:nvSpPr>
            <p:cNvPr id="20" name="Rectangle 19"/>
            <p:cNvSpPr/>
            <p:nvPr/>
          </p:nvSpPr>
          <p:spPr>
            <a:xfrm>
              <a:off x="990600" y="5846763"/>
              <a:ext cx="2895600" cy="39052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85000"/>
                      <a:lumOff val="15000"/>
                    </a:schemeClr>
                  </a:solidFill>
                  <a:latin typeface="Calibri" pitchFamily="34" charset="0"/>
                </a:rPr>
                <a:t>Flicker noise</a:t>
              </a:r>
              <a:endParaRPr lang="en-US" sz="2000" b="1" dirty="0">
                <a:solidFill>
                  <a:schemeClr val="tx1">
                    <a:lumMod val="85000"/>
                    <a:lumOff val="15000"/>
                  </a:schemeClr>
                </a:solidFill>
                <a:latin typeface="Calibri" pitchFamily="34" charset="0"/>
              </a:endParaRPr>
            </a:p>
          </p:txBody>
        </p:sp>
      </p:grpSp>
      <p:grpSp>
        <p:nvGrpSpPr>
          <p:cNvPr id="8" name="Group 45"/>
          <p:cNvGrpSpPr/>
          <p:nvPr/>
        </p:nvGrpSpPr>
        <p:grpSpPr>
          <a:xfrm>
            <a:off x="852948" y="2971800"/>
            <a:ext cx="2011680" cy="2011680"/>
            <a:chOff x="929148" y="2971800"/>
            <a:chExt cx="2011680" cy="2011680"/>
          </a:xfrm>
        </p:grpSpPr>
        <p:sp>
          <p:nvSpPr>
            <p:cNvPr id="25" name="Rectangle 24"/>
            <p:cNvSpPr/>
            <p:nvPr/>
          </p:nvSpPr>
          <p:spPr>
            <a:xfrm>
              <a:off x="929148" y="2971800"/>
              <a:ext cx="2011680" cy="201168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28"/>
            <p:cNvGrpSpPr/>
            <p:nvPr/>
          </p:nvGrpSpPr>
          <p:grpSpPr>
            <a:xfrm>
              <a:off x="1515888" y="3368040"/>
              <a:ext cx="838200" cy="1219200"/>
              <a:chOff x="5448300" y="342900"/>
              <a:chExt cx="838200" cy="1219200"/>
            </a:xfrm>
          </p:grpSpPr>
          <p:cxnSp>
            <p:nvCxnSpPr>
              <p:cNvPr id="30" name="Straight Connector 29"/>
              <p:cNvCxnSpPr/>
              <p:nvPr/>
            </p:nvCxnSpPr>
            <p:spPr>
              <a:xfrm>
                <a:off x="5448300" y="342900"/>
                <a:ext cx="304800" cy="609600"/>
              </a:xfrm>
              <a:prstGeom prst="line">
                <a:avLst/>
              </a:prstGeom>
              <a:ln w="28575">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53100" y="952500"/>
                <a:ext cx="533400" cy="0"/>
              </a:xfrm>
              <a:prstGeom prst="line">
                <a:avLst/>
              </a:prstGeom>
              <a:ln w="28575">
                <a:tailEnd type="oval" w="sm"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00700" y="952500"/>
                <a:ext cx="685800" cy="381000"/>
              </a:xfrm>
              <a:prstGeom prst="line">
                <a:avLst/>
              </a:prstGeom>
              <a:ln w="28575">
                <a:tailEnd type="oval" w="sm"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448300" y="800100"/>
                <a:ext cx="152400" cy="533400"/>
              </a:xfrm>
              <a:prstGeom prst="line">
                <a:avLst/>
              </a:prstGeom>
              <a:ln w="28575">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448300" y="571500"/>
                <a:ext cx="571500" cy="228600"/>
              </a:xfrm>
              <a:prstGeom prst="line">
                <a:avLst/>
              </a:prstGeom>
              <a:ln w="28575">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943600" y="571500"/>
                <a:ext cx="76200" cy="990600"/>
              </a:xfrm>
              <a:prstGeom prst="line">
                <a:avLst/>
              </a:prstGeom>
              <a:ln w="28575">
                <a:tailEnd w="sm"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943600" y="1333500"/>
                <a:ext cx="342900" cy="228600"/>
              </a:xfrm>
              <a:prstGeom prst="line">
                <a:avLst/>
              </a:prstGeom>
              <a:ln w="28575">
                <a:headEnd type="oval" w="sm" len="sm"/>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p:nvSpPr>
        <p:spPr>
          <a:xfrm>
            <a:off x="6295104" y="2971800"/>
            <a:ext cx="2011680" cy="201168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accent2">
                    <a:lumMod val="50000"/>
                  </a:schemeClr>
                </a:solidFill>
                <a:latin typeface="Cambria" pitchFamily="18" charset="0"/>
              </a:rPr>
              <a:t>?</a:t>
            </a:r>
            <a:endParaRPr lang="en-US" sz="6000" b="1" dirty="0">
              <a:solidFill>
                <a:schemeClr val="accent2">
                  <a:lumMod val="50000"/>
                </a:schemeClr>
              </a:solidFill>
              <a:latin typeface="Cambria" pitchFamily="18" charset="0"/>
            </a:endParaRPr>
          </a:p>
        </p:txBody>
      </p:sp>
      <p:pic>
        <p:nvPicPr>
          <p:cNvPr id="48" name="Picture 2" descr="http://upload.wikimedia.org/wikipedia/commons/4/42/Photon-nois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3003" r="75556" b="33499"/>
          <a:stretch/>
        </p:blipFill>
        <p:spPr bwMode="auto">
          <a:xfrm>
            <a:off x="3581400" y="2971800"/>
            <a:ext cx="2011680" cy="202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96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Not always clear what is noise or what is signal</a:t>
            </a:r>
            <a:endParaRPr lang="en-US" dirty="0"/>
          </a:p>
        </p:txBody>
      </p:sp>
      <p:sp>
        <p:nvSpPr>
          <p:cNvPr id="3" name="Content Placeholder 2"/>
          <p:cNvSpPr>
            <a:spLocks noGrp="1"/>
          </p:cNvSpPr>
          <p:nvPr>
            <p:ph idx="1"/>
          </p:nvPr>
        </p:nvSpPr>
        <p:spPr/>
        <p:txBody>
          <a:bodyPr/>
          <a:lstStyle/>
          <a:p>
            <a:endParaRPr lang="en-US"/>
          </a:p>
        </p:txBody>
      </p:sp>
      <p:sp>
        <p:nvSpPr>
          <p:cNvPr id="8" name="TextBox 7"/>
          <p:cNvSpPr txBox="1"/>
          <p:nvPr/>
        </p:nvSpPr>
        <p:spPr>
          <a:xfrm>
            <a:off x="4724400" y="1828800"/>
            <a:ext cx="3886200" cy="4708981"/>
          </a:xfrm>
          <a:prstGeom prst="rect">
            <a:avLst/>
          </a:prstGeom>
          <a:noFill/>
        </p:spPr>
        <p:txBody>
          <a:bodyPr wrap="square" rtlCol="0">
            <a:spAutoFit/>
          </a:bodyPr>
          <a:lstStyle/>
          <a:p>
            <a:r>
              <a:rPr lang="en-US" sz="1200" dirty="0"/>
              <a:t>The January 1, 1801 </a:t>
            </a:r>
            <a:r>
              <a:rPr lang="en-US" sz="1200" dirty="0" smtClean="0"/>
              <a:t>, an Italian </a:t>
            </a:r>
            <a:r>
              <a:rPr lang="en-US" sz="1200" dirty="0"/>
              <a:t>monk, Giuseppe Piazzi (1746-1846), discovered a faint, nomadic object through his telescope in </a:t>
            </a:r>
            <a:r>
              <a:rPr lang="en-US" sz="1200" dirty="0" smtClean="0"/>
              <a:t>Palermo. Piazzi </a:t>
            </a:r>
            <a:r>
              <a:rPr lang="en-US" sz="1200" dirty="0"/>
              <a:t>watched the object for 41 days but then fell ill, and shortly thereafter the wandering star </a:t>
            </a:r>
            <a:r>
              <a:rPr lang="en-US" sz="1200" dirty="0" err="1"/>
              <a:t>star</a:t>
            </a:r>
            <a:r>
              <a:rPr lang="en-US" sz="1200" dirty="0"/>
              <a:t> strayed into the halo of the Sun and was lost to observation</a:t>
            </a:r>
            <a:r>
              <a:rPr lang="en-US" sz="1200" dirty="0" smtClean="0"/>
              <a:t>.</a:t>
            </a:r>
          </a:p>
          <a:p>
            <a:endParaRPr lang="en-US" sz="1200" dirty="0"/>
          </a:p>
          <a:p>
            <a:r>
              <a:rPr lang="en-US" sz="1200" dirty="0" smtClean="0"/>
              <a:t>So limited was the </a:t>
            </a:r>
            <a:r>
              <a:rPr lang="en-US" sz="1200" dirty="0"/>
              <a:t>scope of the measurements </a:t>
            </a:r>
            <a:r>
              <a:rPr lang="en-US" sz="1200" dirty="0" smtClean="0"/>
              <a:t>that the dean </a:t>
            </a:r>
            <a:r>
              <a:rPr lang="en-US" sz="1200" dirty="0"/>
              <a:t>of the French astrophysical establishment, Pierre-Simon </a:t>
            </a:r>
            <a:r>
              <a:rPr lang="en-US" sz="1200" dirty="0">
                <a:solidFill>
                  <a:srgbClr val="FF0000"/>
                </a:solidFill>
              </a:rPr>
              <a:t>Laplace (1749-1827), declared that it simply could not be done</a:t>
            </a:r>
            <a:r>
              <a:rPr lang="en-US" sz="1200" dirty="0" smtClean="0">
                <a:solidFill>
                  <a:srgbClr val="FF0000"/>
                </a:solidFill>
              </a:rPr>
              <a:t>.</a:t>
            </a:r>
          </a:p>
          <a:p>
            <a:endParaRPr lang="en-US" sz="1200" dirty="0"/>
          </a:p>
          <a:p>
            <a:r>
              <a:rPr lang="en-US" sz="1200" dirty="0"/>
              <a:t>In Germany, the 24 year old German mathematician Carl Friedrich Gauss had considered that this type of problem – to determine a planet's orbit from a limited handful of observations – "</a:t>
            </a:r>
            <a:r>
              <a:rPr lang="en-US" sz="1200" dirty="0">
                <a:solidFill>
                  <a:srgbClr val="FF0000"/>
                </a:solidFill>
              </a:rPr>
              <a:t>commended itself to mathematicians by its difficulty and elegance</a:t>
            </a:r>
            <a:r>
              <a:rPr lang="en-US" sz="1200" dirty="0" smtClean="0"/>
              <a:t>.“</a:t>
            </a:r>
          </a:p>
          <a:p>
            <a:endParaRPr lang="en-US" sz="1200" dirty="0"/>
          </a:p>
          <a:p>
            <a:r>
              <a:rPr lang="en-US" sz="1200" dirty="0"/>
              <a:t>Gauss discovered a method for computing the planet's orbit using only </a:t>
            </a:r>
            <a:r>
              <a:rPr lang="en-US" sz="1200" i="1" dirty="0"/>
              <a:t>three</a:t>
            </a:r>
            <a:r>
              <a:rPr lang="en-US" sz="1200" dirty="0"/>
              <a:t> of the original observations and successfully predicted where </a:t>
            </a:r>
            <a:r>
              <a:rPr lang="en-US" sz="1200" dirty="0">
                <a:hlinkClick r:id="rId2"/>
              </a:rPr>
              <a:t>Ceres</a:t>
            </a:r>
            <a:r>
              <a:rPr lang="en-US" sz="1200" dirty="0"/>
              <a:t> might be found.</a:t>
            </a:r>
          </a:p>
          <a:p>
            <a:r>
              <a:rPr lang="en-US" sz="1200" dirty="0" smtClean="0"/>
              <a:t>His paper on how he did this is considered </a:t>
            </a:r>
            <a:r>
              <a:rPr lang="en-US" sz="1200" dirty="0" smtClean="0">
                <a:solidFill>
                  <a:srgbClr val="FF0000"/>
                </a:solidFill>
              </a:rPr>
              <a:t>the first example of regression</a:t>
            </a:r>
            <a:r>
              <a:rPr lang="en-US" sz="1200" dirty="0" smtClean="0"/>
              <a:t>, and is </a:t>
            </a:r>
            <a:r>
              <a:rPr lang="en-US" sz="1200" dirty="0"/>
              <a:t>regarded as the birth of modern linear algebra. </a:t>
            </a:r>
          </a:p>
          <a:p>
            <a:endParaRPr lang="en-US" sz="1200" dirty="0"/>
          </a:p>
        </p:txBody>
      </p:sp>
      <p:pic>
        <p:nvPicPr>
          <p:cNvPr id="258052" name="Picture 4" descr="http://scienceblogs.com/startswithabang/files/2011/08/ceres_earth_compared_600.jpeg"/>
          <p:cNvPicPr>
            <a:picLocks noChangeAspect="1" noChangeArrowheads="1"/>
          </p:cNvPicPr>
          <p:nvPr/>
        </p:nvPicPr>
        <p:blipFill>
          <a:blip r:embed="rId3" cstate="print"/>
          <a:srcRect/>
          <a:stretch>
            <a:fillRect/>
          </a:stretch>
        </p:blipFill>
        <p:spPr bwMode="auto">
          <a:xfrm>
            <a:off x="304800" y="1981200"/>
            <a:ext cx="4191000" cy="3143250"/>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ust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4686</TotalTime>
  <Words>4057</Words>
  <Application>Microsoft Office PowerPoint</Application>
  <PresentationFormat>On-screen Show (4:3)</PresentationFormat>
  <Paragraphs>871</Paragraphs>
  <Slides>67</Slides>
  <Notes>66</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85" baseType="lpstr">
      <vt:lpstr>Arial</vt:lpstr>
      <vt:lpstr>Arial Rounded MT Bold</vt:lpstr>
      <vt:lpstr>Calibri</vt:lpstr>
      <vt:lpstr>Cambria</vt:lpstr>
      <vt:lpstr>Cambria Math</vt:lpstr>
      <vt:lpstr>Century Gothic</vt:lpstr>
      <vt:lpstr>Courier New</vt:lpstr>
      <vt:lpstr>ＭＳ Ｐゴシック</vt:lpstr>
      <vt:lpstr>Symbol</vt:lpstr>
      <vt:lpstr>Times New Roman</vt:lpstr>
      <vt:lpstr>Trebuchet MS</vt:lpstr>
      <vt:lpstr>Wingdings</vt:lpstr>
      <vt:lpstr>Wingdings 2</vt:lpstr>
      <vt:lpstr>Wingdings 3</vt:lpstr>
      <vt:lpstr>Office Theme</vt:lpstr>
      <vt:lpstr>1_Austin</vt:lpstr>
      <vt:lpstr>Facet</vt:lpstr>
      <vt:lpstr>Equation</vt:lpstr>
      <vt:lpstr>Noise Modeling of Sensors:  The Allan Variance Method</vt:lpstr>
      <vt:lpstr>You should be able to answer these questions…</vt:lpstr>
      <vt:lpstr>Question…</vt:lpstr>
      <vt:lpstr>Noise is context-dependent</vt:lpstr>
      <vt:lpstr>Poles apart: What you want and what you get…</vt:lpstr>
      <vt:lpstr>A key assumption is that you know what you want!</vt:lpstr>
      <vt:lpstr>Historical insights into the nature of noise…</vt:lpstr>
      <vt:lpstr>Early classification of noise was phenomenological</vt:lpstr>
      <vt:lpstr>Not always clear what is noise or what is signal</vt:lpstr>
      <vt:lpstr>Question…</vt:lpstr>
      <vt:lpstr>Noise models are functional representations of noise, often differential equations</vt:lpstr>
      <vt:lpstr>Question…</vt:lpstr>
      <vt:lpstr>Noise models can be useful</vt:lpstr>
      <vt:lpstr>Noise models are useful in signal filtering</vt:lpstr>
      <vt:lpstr>Noise models are useful in sensor selection</vt:lpstr>
      <vt:lpstr>You should be able to answer these questions…</vt:lpstr>
      <vt:lpstr>Question…</vt:lpstr>
      <vt:lpstr>What is autocorrelation?</vt:lpstr>
      <vt:lpstr>Noise characterization tools: Autocorrelation</vt:lpstr>
      <vt:lpstr>Noise characterization tools: Autocorrelation</vt:lpstr>
      <vt:lpstr>Noise characterization tools: PSD</vt:lpstr>
      <vt:lpstr>Noise characterization tools: PSD</vt:lpstr>
      <vt:lpstr>Sensor characterization: Check the datasheet!</vt:lpstr>
      <vt:lpstr>You should be able to answer these questions…</vt:lpstr>
      <vt:lpstr>Make an educated guess…</vt:lpstr>
      <vt:lpstr>Origins: Frequency stability of atomic clocks</vt:lpstr>
      <vt:lpstr>Allan Variance</vt:lpstr>
      <vt:lpstr>How is Allan Variance computed? </vt:lpstr>
      <vt:lpstr>Allan Variance – Angle random walk</vt:lpstr>
      <vt:lpstr>Allan Variance – Bias instability</vt:lpstr>
      <vt:lpstr>The Bias Instability Parameter, sb</vt:lpstr>
      <vt:lpstr>How do we find the autocorrelation?</vt:lpstr>
      <vt:lpstr>What is autocorrelation used for?</vt:lpstr>
      <vt:lpstr>How much data should we collect?</vt:lpstr>
      <vt:lpstr>Allan Variance – Noise sources</vt:lpstr>
      <vt:lpstr>Allan Variance – Noise sources</vt:lpstr>
      <vt:lpstr>Allan Variance Analysis: Usage</vt:lpstr>
      <vt:lpstr>Simulating noisy data from our virtual sensor…</vt:lpstr>
      <vt:lpstr>Simulating random walk noise</vt:lpstr>
      <vt:lpstr>Simulating bias instability drift</vt:lpstr>
      <vt:lpstr>Simulating bias instability drift</vt:lpstr>
      <vt:lpstr>Noise coefficients are indicators of sensor quality</vt:lpstr>
      <vt:lpstr>Linear regression can be used to recover noise coefficients</vt:lpstr>
      <vt:lpstr>As Gauss would say: do a regression analysis!</vt:lpstr>
      <vt:lpstr>What if we also have an intercept?</vt:lpstr>
      <vt:lpstr>What if the model was a polynomial?</vt:lpstr>
      <vt:lpstr>Application of Allan variance</vt:lpstr>
      <vt:lpstr>Choosing the correct noise model </vt:lpstr>
      <vt:lpstr>Identifying the noise coefficients </vt:lpstr>
      <vt:lpstr>Research – Application of noise modeling</vt:lpstr>
      <vt:lpstr>Some background – Terrain-based Tracking</vt:lpstr>
      <vt:lpstr>Some background – Terrain-based Tracking</vt:lpstr>
      <vt:lpstr>Some background – Terrain-based Tracking</vt:lpstr>
      <vt:lpstr>Some background – Terrain-based Tracking</vt:lpstr>
      <vt:lpstr>Some background – Terrain-based Tracking</vt:lpstr>
      <vt:lpstr>Angle Random Walk has significant impact…</vt:lpstr>
      <vt:lpstr>But Bias Instability does not</vt:lpstr>
      <vt:lpstr>PowerPoint Presentation</vt:lpstr>
      <vt:lpstr>PowerPoint Presentation</vt:lpstr>
      <vt:lpstr>References</vt:lpstr>
      <vt:lpstr>You should be able to answer these questions…</vt:lpstr>
      <vt:lpstr>You should be able to answer these questions…</vt:lpstr>
      <vt:lpstr>You should be able to answer these questions…</vt:lpstr>
      <vt:lpstr>You should be able to answer these questions…</vt:lpstr>
      <vt:lpstr>You should be able to answer these questions…</vt:lpstr>
      <vt:lpstr>You should be able to answer these questions…</vt:lpstr>
      <vt:lpstr>You should be able to answer these questions…</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Kshitij Jerath</cp:lastModifiedBy>
  <cp:revision>238</cp:revision>
  <dcterms:created xsi:type="dcterms:W3CDTF">2000-01-08T19:37:57Z</dcterms:created>
  <dcterms:modified xsi:type="dcterms:W3CDTF">2016-02-20T01:11:34Z</dcterms:modified>
</cp:coreProperties>
</file>