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611" r:id="rId2"/>
    <p:sldId id="621" r:id="rId3"/>
    <p:sldId id="622" r:id="rId4"/>
    <p:sldId id="610" r:id="rId5"/>
    <p:sldId id="536" r:id="rId6"/>
    <p:sldId id="537" r:id="rId7"/>
    <p:sldId id="538" r:id="rId8"/>
    <p:sldId id="539" r:id="rId9"/>
    <p:sldId id="612" r:id="rId10"/>
    <p:sldId id="613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614" r:id="rId23"/>
    <p:sldId id="553" r:id="rId24"/>
    <p:sldId id="617" r:id="rId25"/>
    <p:sldId id="555" r:id="rId26"/>
    <p:sldId id="618" r:id="rId27"/>
    <p:sldId id="556" r:id="rId28"/>
    <p:sldId id="557" r:id="rId29"/>
    <p:sldId id="558" r:id="rId30"/>
    <p:sldId id="560" r:id="rId31"/>
    <p:sldId id="559" r:id="rId32"/>
    <p:sldId id="561" r:id="rId33"/>
    <p:sldId id="562" r:id="rId34"/>
    <p:sldId id="567" r:id="rId35"/>
    <p:sldId id="620" r:id="rId36"/>
    <p:sldId id="568" r:id="rId37"/>
    <p:sldId id="569" r:id="rId38"/>
    <p:sldId id="574" r:id="rId39"/>
    <p:sldId id="619" r:id="rId40"/>
    <p:sldId id="577" r:id="rId41"/>
    <p:sldId id="57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4" autoAdjust="0"/>
    <p:restoredTop sz="83333" autoAdjust="0"/>
  </p:normalViewPr>
  <p:slideViewPr>
    <p:cSldViewPr>
      <p:cViewPr varScale="1">
        <p:scale>
          <a:sx n="188" d="100"/>
          <a:sy n="188" d="100"/>
        </p:scale>
        <p:origin x="-2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news/technology-2442782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9Y4RQVpp-BY&amp;feature=relate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www.bbc.co.uk</a:t>
            </a:r>
            <a:r>
              <a:rPr lang="en-US" dirty="0">
                <a:hlinkClick r:id="rId2"/>
              </a:rPr>
              <a:t>/news/technology-24427821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3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Simplification: 2D </a:t>
            </a:r>
            <a:r>
              <a:rPr lang="en-US" dirty="0" smtClean="0"/>
              <a:t>grid</a:t>
            </a:r>
          </a:p>
          <a:p>
            <a:r>
              <a:rPr lang="en-US" dirty="0" smtClean="0"/>
              <a:t>How would we build an occupancy grid with a distance sensor?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if this sensor wasn’t perfect?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1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Indoor Mapping using Occupancy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World </a:t>
            </a:r>
            <a:r>
              <a:rPr lang="en-US" dirty="0"/>
              <a:t>can be modeled as vertical structures on reference </a:t>
            </a:r>
            <a:r>
              <a:rPr lang="en-US" dirty="0" smtClean="0"/>
              <a:t>ground planes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Simplification </a:t>
            </a:r>
            <a:r>
              <a:rPr lang="en-US" dirty="0"/>
              <a:t>for representing the world as a 2D grid.</a:t>
            </a:r>
          </a:p>
          <a:p>
            <a:pPr lvl="1"/>
            <a:r>
              <a:rPr lang="en-US" dirty="0" smtClean="0"/>
              <a:t>Uncertainties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Probabilities of occupancy in the grid.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Assumption that indoor environments are highly structured </a:t>
            </a:r>
          </a:p>
          <a:p>
            <a:pPr lvl="1"/>
            <a:r>
              <a:rPr lang="en-US" dirty="0" smtClean="0"/>
              <a:t>Composed of points</a:t>
            </a:r>
            <a:r>
              <a:rPr lang="en-US" dirty="0"/>
              <a:t>, lines and planes.</a:t>
            </a:r>
          </a:p>
        </p:txBody>
      </p:sp>
    </p:spTree>
    <p:extLst>
      <p:ext uri="{BB962C8B-B14F-4D97-AF65-F5344CB8AC3E}">
        <p14:creationId xmlns:p14="http://schemas.microsoft.com/office/powerpoint/2010/main" val="324881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5867400" y="1219200"/>
            <a:ext cx="28194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grid cell labeled as</a:t>
            </a:r>
          </a:p>
          <a:p>
            <a:pPr lvl="1"/>
            <a:r>
              <a:rPr lang="en-US" dirty="0" smtClean="0"/>
              <a:t>Unknown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Obstacle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Grids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52737"/>
              </p:ext>
            </p:extLst>
          </p:nvPr>
        </p:nvGraphicFramePr>
        <p:xfrm>
          <a:off x="2286000" y="1905000"/>
          <a:ext cx="3429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48400" y="21336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2590800"/>
            <a:ext cx="304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3048000"/>
            <a:ext cx="304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5488632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53069" y="5410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Robot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792522"/>
              </p:ext>
            </p:extLst>
          </p:nvPr>
        </p:nvGraphicFramePr>
        <p:xfrm>
          <a:off x="2286000" y="1905000"/>
          <a:ext cx="3429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191000" y="2514600"/>
            <a:ext cx="304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867400" y="1219200"/>
            <a:ext cx="28194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grid cell labeled as</a:t>
            </a:r>
          </a:p>
          <a:p>
            <a:pPr lvl="1"/>
            <a:r>
              <a:rPr lang="en-US" dirty="0" smtClean="0"/>
              <a:t>Unknown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Obstacle</a:t>
            </a:r>
          </a:p>
          <a:p>
            <a:pPr lvl="1"/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248400" y="21336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48400" y="2590800"/>
            <a:ext cx="304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48400" y="3048000"/>
            <a:ext cx="304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5488632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53069" y="5410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53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5867400" y="1219200"/>
            <a:ext cx="28194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grid cell labeled as</a:t>
            </a:r>
          </a:p>
          <a:p>
            <a:pPr lvl="1"/>
            <a:r>
              <a:rPr lang="en-US" dirty="0" smtClean="0"/>
              <a:t>Unknown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Obstacle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66942"/>
              </p:ext>
            </p:extLst>
          </p:nvPr>
        </p:nvGraphicFramePr>
        <p:xfrm>
          <a:off x="2286000" y="1905000"/>
          <a:ext cx="3429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191000" y="2514600"/>
            <a:ext cx="304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48400" y="21336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2590800"/>
            <a:ext cx="304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3048000"/>
            <a:ext cx="304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4600" y="5488632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53069" y="5410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Robot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5867400" y="1219200"/>
            <a:ext cx="28194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grid cell labeled as</a:t>
            </a:r>
          </a:p>
          <a:p>
            <a:pPr lvl="1"/>
            <a:r>
              <a:rPr lang="en-US" dirty="0" smtClean="0"/>
              <a:t>Unknown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Obstacle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8464"/>
              </p:ext>
            </p:extLst>
          </p:nvPr>
        </p:nvGraphicFramePr>
        <p:xfrm>
          <a:off x="2286000" y="1905000"/>
          <a:ext cx="3429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191000" y="2819400"/>
            <a:ext cx="609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48400" y="21336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2590800"/>
            <a:ext cx="304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3048000"/>
            <a:ext cx="304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4600" y="5488632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53069" y="5410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Robot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6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90600" y="5029200"/>
            <a:ext cx="3352800" cy="112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Critical assumption:  perfect sensors data!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37053"/>
              </p:ext>
            </p:extLst>
          </p:nvPr>
        </p:nvGraphicFramePr>
        <p:xfrm>
          <a:off x="2286000" y="1905000"/>
          <a:ext cx="3429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191000" y="2819400"/>
            <a:ext cx="609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867400" y="1219200"/>
            <a:ext cx="28194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Each grid cell labeled as</a:t>
            </a:r>
          </a:p>
          <a:p>
            <a:pPr lvl="1"/>
            <a:r>
              <a:rPr lang="en-US" smtClean="0"/>
              <a:t>Unknown</a:t>
            </a:r>
          </a:p>
          <a:p>
            <a:pPr lvl="1"/>
            <a:r>
              <a:rPr lang="en-US" smtClean="0"/>
              <a:t>Free</a:t>
            </a:r>
          </a:p>
          <a:p>
            <a:pPr lvl="1"/>
            <a:r>
              <a:rPr lang="en-US" smtClean="0"/>
              <a:t>Obstacle</a:t>
            </a:r>
          </a:p>
          <a:p>
            <a:pPr lvl="1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248400" y="21336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2590800"/>
            <a:ext cx="304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3048000"/>
            <a:ext cx="304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24600" y="5488632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53069" y="5410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61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Occupancy </a:t>
            </a:r>
            <a:r>
              <a:rPr lang="en-US" dirty="0"/>
              <a:t>Grids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23936"/>
              </p:ext>
            </p:extLst>
          </p:nvPr>
        </p:nvGraphicFramePr>
        <p:xfrm>
          <a:off x="2286000" y="1905000"/>
          <a:ext cx="3429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77000" y="1905000"/>
            <a:ext cx="381000" cy="29718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7904" y="4572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7904" y="1752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91000" y="2819400"/>
            <a:ext cx="609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7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Occupancy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value of each grid in the map,     , is equal to the probability of that grid cell being occupied: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Underlying assumption:  grid cells are independent.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5546"/>
              </p:ext>
            </p:extLst>
          </p:nvPr>
        </p:nvGraphicFramePr>
        <p:xfrm>
          <a:off x="6146223" y="1676400"/>
          <a:ext cx="483177" cy="35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3" imgW="190440" imgH="139680" progId="Equation.3">
                  <p:embed/>
                </p:oleObj>
              </mc:Choice>
              <mc:Fallback>
                <p:oleObj name="Equation" r:id="rId3" imgW="1904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223" y="1676400"/>
                        <a:ext cx="483177" cy="3543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5" imgW="914400" imgH="215640" progId="Equation.3">
                  <p:embed/>
                </p:oleObj>
              </mc:Choice>
              <mc:Fallback>
                <p:oleObj name="Equation" r:id="rId5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95400" y="2819400"/>
          <a:ext cx="6000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7" imgW="2400120" imgH="419040" progId="Equation.3">
                  <p:embed/>
                </p:oleObj>
              </mc:Choice>
              <mc:Fallback>
                <p:oleObj name="Equation" r:id="rId7" imgW="2400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6000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42991"/>
              </p:ext>
            </p:extLst>
          </p:nvPr>
        </p:nvGraphicFramePr>
        <p:xfrm>
          <a:off x="990600" y="4343400"/>
          <a:ext cx="3048000" cy="77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9" imgW="1638000" imgH="419040" progId="Equation.3">
                  <p:embed/>
                </p:oleObj>
              </mc:Choice>
              <mc:Fallback>
                <p:oleObj name="Equation" r:id="rId9" imgW="1638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3048000" cy="779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19100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2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pingKn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724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HW1</a:t>
            </a:r>
          </a:p>
          <a:p>
            <a:r>
              <a:rPr lang="en-US" dirty="0" smtClean="0"/>
              <a:t>HW2 </a:t>
            </a:r>
          </a:p>
          <a:p>
            <a:r>
              <a:rPr lang="en-US" dirty="0" smtClean="0"/>
              <a:t>HW3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Lab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Lab 2</a:t>
            </a:r>
          </a:p>
          <a:p>
            <a:r>
              <a:rPr lang="en-US" dirty="0" smtClean="0"/>
              <a:t>Lab 3</a:t>
            </a:r>
          </a:p>
          <a:p>
            <a:r>
              <a:rPr lang="en-US" dirty="0" smtClean="0"/>
              <a:t>Lab 4</a:t>
            </a:r>
          </a:p>
          <a:p>
            <a:r>
              <a:rPr lang="en-US" dirty="0" smtClean="0"/>
              <a:t>Lab 5</a:t>
            </a:r>
          </a:p>
          <a:p>
            <a:r>
              <a:rPr lang="en-US" dirty="0" smtClean="0"/>
              <a:t>Lab6</a:t>
            </a:r>
          </a:p>
          <a:p>
            <a:r>
              <a:rPr lang="en-US" dirty="0" smtClean="0"/>
              <a:t>Final Project</a:t>
            </a:r>
          </a:p>
          <a:p>
            <a:endParaRPr lang="en-US" dirty="0"/>
          </a:p>
          <a:p>
            <a:r>
              <a:rPr lang="en-US" dirty="0" smtClean="0"/>
              <a:t>Midterm</a:t>
            </a:r>
          </a:p>
          <a:p>
            <a:r>
              <a:rPr lang="en-US" dirty="0" smtClean="0"/>
              <a:t>Final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Map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8699"/>
            <a:ext cx="6481763" cy="404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9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Map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44688"/>
            <a:ext cx="8318500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5788" y="5375275"/>
            <a:ext cx="812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dirty="0"/>
              <a:t>The maximum likelihood map is obtained by clipping the occupancy grid map at a threshold of 0.5 </a:t>
            </a:r>
            <a:endParaRPr lang="de-D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575356"/>
            <a:ext cx="167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Occupancy Map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5366" y="1575356"/>
            <a:ext cx="258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Likelihood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6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assumes cell independence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else must be assumed / what are the other open questions?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7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Occupancy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Represents </a:t>
            </a:r>
            <a:r>
              <a:rPr lang="en-US" sz="2800" dirty="0"/>
              <a:t>the environment of a mobile </a:t>
            </a:r>
            <a:r>
              <a:rPr lang="en-US" sz="2800" dirty="0" smtClean="0"/>
              <a:t>robot</a:t>
            </a:r>
          </a:p>
          <a:p>
            <a:pPr lvl="1"/>
            <a:r>
              <a:rPr lang="en-US" dirty="0" smtClean="0"/>
              <a:t> assumes </a:t>
            </a:r>
            <a:r>
              <a:rPr lang="en-US" dirty="0" smtClean="0">
                <a:solidFill>
                  <a:srgbClr val="3366FF"/>
                </a:solidFill>
              </a:rPr>
              <a:t>robot location</a:t>
            </a:r>
            <a:r>
              <a:rPr lang="en-US" dirty="0" smtClean="0"/>
              <a:t> is known</a:t>
            </a:r>
          </a:p>
          <a:p>
            <a:r>
              <a:rPr lang="en-US" sz="2800" dirty="0" smtClean="0"/>
              <a:t>Models each cell independently from all others</a:t>
            </a:r>
            <a:endParaRPr lang="en-US" sz="2800" dirty="0"/>
          </a:p>
          <a:p>
            <a:r>
              <a:rPr lang="en-US" sz="2800" dirty="0" smtClean="0"/>
              <a:t>Efficient to learn but require a lot of memory</a:t>
            </a:r>
          </a:p>
          <a:p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 smtClean="0">
                <a:solidFill>
                  <a:srgbClr val="3366FF"/>
                </a:solidFill>
              </a:rPr>
              <a:t>grid size </a:t>
            </a:r>
            <a:r>
              <a:rPr lang="en-US" sz="2800" dirty="0" smtClean="0"/>
              <a:t>should be used?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Occupancy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 smtClean="0"/>
              <a:t>should we “</a:t>
            </a:r>
            <a:r>
              <a:rPr lang="en-US" sz="2800" dirty="0" smtClean="0">
                <a:solidFill>
                  <a:srgbClr val="3366FF"/>
                </a:solidFill>
              </a:rPr>
              <a:t>forget</a:t>
            </a:r>
            <a:r>
              <a:rPr lang="en-US" sz="2800" dirty="0" smtClean="0"/>
              <a:t>” old data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What type of data structure would we need here?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13050"/>
            <a:ext cx="5943600" cy="4505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6757" y="6581001"/>
            <a:ext cx="1707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flic.kr</a:t>
            </a:r>
            <a:r>
              <a:rPr lang="en-US" sz="1200" dirty="0"/>
              <a:t>/p/6Q8dmH</a:t>
            </a:r>
          </a:p>
        </p:txBody>
      </p:sp>
    </p:spTree>
    <p:extLst>
      <p:ext uri="{BB962C8B-B14F-4D97-AF65-F5344CB8AC3E}">
        <p14:creationId xmlns:p14="http://schemas.microsoft.com/office/powerpoint/2010/main" val="142775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we left the lab….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different about outdoor environments?</a:t>
            </a:r>
          </a:p>
        </p:txBody>
      </p:sp>
    </p:spTree>
    <p:extLst>
      <p:ext uri="{BB962C8B-B14F-4D97-AF65-F5344CB8AC3E}">
        <p14:creationId xmlns:p14="http://schemas.microsoft.com/office/powerpoint/2010/main" val="49161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Unstructured Outdoor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no longer valid?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project the data in a </a:t>
            </a:r>
            <a:r>
              <a:rPr lang="en-US" dirty="0">
                <a:solidFill>
                  <a:srgbClr val="3366FF"/>
                </a:solidFill>
              </a:rPr>
              <a:t>2D </a:t>
            </a:r>
            <a:r>
              <a:rPr lang="en-US" dirty="0" smtClean="0">
                <a:solidFill>
                  <a:srgbClr val="3366FF"/>
                </a:solidFill>
              </a:rPr>
              <a:t>grid</a:t>
            </a:r>
            <a:endParaRPr lang="en-US" dirty="0"/>
          </a:p>
          <a:p>
            <a:pPr lvl="1"/>
            <a:r>
              <a:rPr lang="en-US" dirty="0" smtClean="0"/>
              <a:t>cannot </a:t>
            </a:r>
            <a:r>
              <a:rPr lang="en-US" dirty="0"/>
              <a:t>describe the world adequately by a small set of </a:t>
            </a:r>
            <a:r>
              <a:rPr lang="en-US" dirty="0" smtClean="0">
                <a:solidFill>
                  <a:srgbClr val="3366FF"/>
                </a:solidFill>
              </a:rPr>
              <a:t>geometric </a:t>
            </a:r>
            <a:r>
              <a:rPr lang="en-US" dirty="0" smtClean="0">
                <a:solidFill>
                  <a:srgbClr val="3366FF"/>
                </a:solidFill>
              </a:rPr>
              <a:t>elements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Assuming </a:t>
            </a:r>
            <a:r>
              <a:rPr lang="en-US" dirty="0"/>
              <a:t>there is a reference ground plane, </a:t>
            </a:r>
            <a:r>
              <a:rPr lang="en-US" dirty="0" smtClean="0"/>
              <a:t>the ground can </a:t>
            </a:r>
            <a:r>
              <a:rPr lang="en-US" dirty="0"/>
              <a:t>be </a:t>
            </a:r>
            <a:r>
              <a:rPr lang="en-US" dirty="0" smtClean="0"/>
              <a:t>represented by </a:t>
            </a:r>
            <a:r>
              <a:rPr lang="en-US" dirty="0">
                <a:solidFill>
                  <a:srgbClr val="3366FF"/>
                </a:solidFill>
              </a:rPr>
              <a:t>a 2-1/2D </a:t>
            </a:r>
            <a:r>
              <a:rPr lang="en-US" dirty="0" smtClean="0">
                <a:solidFill>
                  <a:srgbClr val="3366FF"/>
                </a:solidFill>
              </a:rPr>
              <a:t>grid</a:t>
            </a:r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cell contains the elevation.</a:t>
            </a:r>
          </a:p>
          <a:p>
            <a:r>
              <a:rPr lang="en-US" dirty="0" smtClean="0"/>
              <a:t>Mobile </a:t>
            </a:r>
            <a:r>
              <a:rPr lang="en-US" dirty="0"/>
              <a:t>robots operating in </a:t>
            </a:r>
            <a:r>
              <a:rPr lang="en-US" dirty="0" smtClean="0"/>
              <a:t>complex </a:t>
            </a:r>
            <a:r>
              <a:rPr lang="en-US" dirty="0"/>
              <a:t>environments need a 3D </a:t>
            </a:r>
            <a:r>
              <a:rPr lang="en-US" dirty="0" smtClean="0"/>
              <a:t>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9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 Maps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81200"/>
            <a:ext cx="8394837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0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3507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Kinect 3D mapping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62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0174" y="1219200"/>
            <a:ext cx="5966626" cy="5334000"/>
          </a:xfrm>
        </p:spPr>
        <p:txBody>
          <a:bodyPr>
            <a:normAutofit/>
          </a:bodyPr>
          <a:lstStyle/>
          <a:p>
            <a:r>
              <a:rPr lang="en-US" i="1" dirty="0" smtClean="0"/>
              <a:t>Grid-based</a:t>
            </a:r>
            <a:endParaRPr lang="en-US" i="1" dirty="0"/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of discrete obstacle/free pixels</a:t>
            </a:r>
          </a:p>
          <a:p>
            <a:pPr lvl="1"/>
            <a:r>
              <a:rPr lang="en-US" dirty="0" smtClean="0"/>
              <a:t>Grid </a:t>
            </a:r>
            <a:r>
              <a:rPr lang="en-US" dirty="0"/>
              <a:t>size and resolution</a:t>
            </a:r>
          </a:p>
          <a:p>
            <a:endParaRPr lang="en-US" i="1" dirty="0" smtClean="0"/>
          </a:p>
          <a:p>
            <a:r>
              <a:rPr lang="en-US" i="1" dirty="0" smtClean="0"/>
              <a:t>Topological</a:t>
            </a:r>
            <a:endParaRPr lang="en-US" i="1" dirty="0"/>
          </a:p>
          <a:p>
            <a:pPr lvl="1"/>
            <a:r>
              <a:rPr lang="en-US" dirty="0"/>
              <a:t>Collection of nodes and interconnections</a:t>
            </a:r>
          </a:p>
          <a:p>
            <a:pPr lvl="1"/>
            <a:r>
              <a:rPr lang="en-US" dirty="0"/>
              <a:t>Minimal </a:t>
            </a:r>
            <a:r>
              <a:rPr lang="en-US" dirty="0" smtClean="0"/>
              <a:t>complexity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9" y="1371600"/>
            <a:ext cx="2295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7259"/>
            <a:ext cx="2295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of Homework 2…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350000" cy="4965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6324600"/>
            <a:ext cx="1903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flic.kr</a:t>
            </a:r>
            <a:r>
              <a:rPr lang="en-US" sz="1400" dirty="0"/>
              <a:t>/p/4suqQQ</a:t>
            </a:r>
          </a:p>
        </p:txBody>
      </p:sp>
    </p:spTree>
    <p:extLst>
      <p:ext uri="{BB962C8B-B14F-4D97-AF65-F5344CB8AC3E}">
        <p14:creationId xmlns:p14="http://schemas.microsoft.com/office/powerpoint/2010/main" val="334643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1838377"/>
            <a:ext cx="6900863" cy="425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5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</a:t>
            </a:r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952625"/>
            <a:ext cx="77533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1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Sensors will always have uncertainty</a:t>
            </a:r>
          </a:p>
          <a:p>
            <a:r>
              <a:rPr lang="en-US" dirty="0" smtClean="0"/>
              <a:t>There </a:t>
            </a:r>
            <a:r>
              <a:rPr lang="en-US" dirty="0"/>
              <a:t>are two strategies for using uncertain sensor input to guide a robot’s behavior</a:t>
            </a:r>
          </a:p>
          <a:p>
            <a:pPr lvl="1"/>
            <a:r>
              <a:rPr lang="en-US" dirty="0"/>
              <a:t>Use each measurement as a raw and individual </a:t>
            </a:r>
            <a:r>
              <a:rPr lang="en-US" dirty="0" smtClean="0"/>
              <a:t>value </a:t>
            </a:r>
            <a:endParaRPr lang="en-US" dirty="0"/>
          </a:p>
          <a:p>
            <a:pPr lvl="1"/>
            <a:r>
              <a:rPr lang="en-US" i="1" dirty="0" smtClean="0"/>
              <a:t>Feature extraction</a:t>
            </a:r>
            <a:r>
              <a:rPr lang="en-US" dirty="0" smtClean="0"/>
              <a:t>: extract information from one or more sensor readings first and generate a higher-level </a:t>
            </a:r>
            <a:r>
              <a:rPr lang="en-US" i="1" dirty="0" smtClean="0"/>
              <a:t>percept</a:t>
            </a:r>
          </a:p>
          <a:p>
            <a:pPr lvl="1"/>
            <a:endParaRPr lang="en-US" i="1" dirty="0"/>
          </a:p>
          <a:p>
            <a:pPr lvl="1"/>
            <a:endParaRPr lang="en-US" i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0200"/>
            <a:ext cx="6276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Raw data: huge amount of data to be stored </a:t>
            </a:r>
          </a:p>
          <a:p>
            <a:r>
              <a:rPr lang="en-US" sz="2800" dirty="0" smtClean="0"/>
              <a:t>Compact </a:t>
            </a:r>
            <a:r>
              <a:rPr lang="en-US" sz="2800" dirty="0"/>
              <a:t>features require less storage (e.g. Lines, planes) </a:t>
            </a:r>
          </a:p>
          <a:p>
            <a:r>
              <a:rPr lang="en-US" sz="2800" dirty="0" smtClean="0"/>
              <a:t>Provides </a:t>
            </a:r>
            <a:r>
              <a:rPr lang="en-US" sz="2800" dirty="0"/>
              <a:t>rich and accurate information </a:t>
            </a:r>
          </a:p>
          <a:p>
            <a:r>
              <a:rPr lang="en-US" sz="2800" dirty="0" smtClean="0"/>
              <a:t>Basis </a:t>
            </a:r>
            <a:r>
              <a:rPr lang="en-US" sz="2800" dirty="0"/>
              <a:t>for high level features (e.g. more abstract features, objects)</a:t>
            </a:r>
          </a:p>
          <a:p>
            <a:endParaRPr 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14956"/>
            <a:ext cx="7772400" cy="17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2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Data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196290">
            <a:off x="3738547" y="3635350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196290">
            <a:off x="4289390" y="3748686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196290">
            <a:off x="4000107" y="3730230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196290">
            <a:off x="4550950" y="3843567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196290">
            <a:off x="4780768" y="3753972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196290">
            <a:off x="5331611" y="3867308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196290">
            <a:off x="5031580" y="3844953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196290">
            <a:off x="5582422" y="3958290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196290">
            <a:off x="2947138" y="3607709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196290">
            <a:off x="3497980" y="3721046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196290">
            <a:off x="2521953" y="3453474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196290">
            <a:off x="3072795" y="3566811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196290">
            <a:off x="2145484" y="3403391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196290">
            <a:off x="2696326" y="3516728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196290">
            <a:off x="5216701" y="3912106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196290">
            <a:off x="5767544" y="4025442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196290">
            <a:off x="6079463" y="3485880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196290">
            <a:off x="5955025" y="3774866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196290">
            <a:off x="6231863" y="3269777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196290">
            <a:off x="6536663" y="2730215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196290">
            <a:off x="6384263" y="3019201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23184" y="5410200"/>
            <a:ext cx="572816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32" idx="0"/>
            <a:endCxn id="11" idx="5"/>
          </p:cNvCxnSpPr>
          <p:nvPr/>
        </p:nvCxnSpPr>
        <p:spPr>
          <a:xfrm flipH="1" flipV="1">
            <a:off x="4838648" y="3831443"/>
            <a:ext cx="970944" cy="1578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  <a:endCxn id="13" idx="5"/>
          </p:cNvCxnSpPr>
          <p:nvPr/>
        </p:nvCxnSpPr>
        <p:spPr>
          <a:xfrm flipH="1" flipV="1">
            <a:off x="5089460" y="3922424"/>
            <a:ext cx="720132" cy="1487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0"/>
            <a:endCxn id="21" idx="5"/>
          </p:cNvCxnSpPr>
          <p:nvPr/>
        </p:nvCxnSpPr>
        <p:spPr>
          <a:xfrm flipH="1" flipV="1">
            <a:off x="5274581" y="3989577"/>
            <a:ext cx="535011" cy="1420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0"/>
            <a:endCxn id="12" idx="5"/>
          </p:cNvCxnSpPr>
          <p:nvPr/>
        </p:nvCxnSpPr>
        <p:spPr>
          <a:xfrm flipH="1" flipV="1">
            <a:off x="5389491" y="3944779"/>
            <a:ext cx="420101" cy="1465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0281" y="46998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00600" y="4736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3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want to transform a bunch of points (distances) into lines.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is this hard?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Any ideas?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1196290">
            <a:off x="3738547" y="5079783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196290">
            <a:off x="4289390" y="5193119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196290">
            <a:off x="4000107" y="5174663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196290">
            <a:off x="4550950" y="5288000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196290">
            <a:off x="4780768" y="5198405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196290">
            <a:off x="5331611" y="5311741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196290">
            <a:off x="5031580" y="5289386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196290">
            <a:off x="5582422" y="5402723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196290">
            <a:off x="2947138" y="5052142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196290">
            <a:off x="3497980" y="5165479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196290">
            <a:off x="2521953" y="4897907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196290">
            <a:off x="3072795" y="5011244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196290">
            <a:off x="2145484" y="4847824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196290">
            <a:off x="2696326" y="4961161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196290">
            <a:off x="5216701" y="5356539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196290">
            <a:off x="5767544" y="5469875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196290">
            <a:off x="6079463" y="4930313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196290">
            <a:off x="5955025" y="5219299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196290">
            <a:off x="6231863" y="4714210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196290">
            <a:off x="6536663" y="4174648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196290">
            <a:off x="6384263" y="4463634"/>
            <a:ext cx="81312" cy="81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6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3782"/>
            <a:ext cx="5181599" cy="50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4800600"/>
            <a:ext cx="6553200" cy="148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314982"/>
            <a:ext cx="6553200" cy="30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Split-and-merge algorithm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Fit a line to all the </a:t>
            </a:r>
            <a:r>
              <a:rPr lang="en-US" dirty="0" err="1" smtClean="0">
                <a:solidFill>
                  <a:schemeClr val="tx1"/>
                </a:solidFill>
              </a:rPr>
              <a:t>datapoints</a:t>
            </a:r>
            <a:r>
              <a:rPr lang="en-US" dirty="0" smtClean="0">
                <a:solidFill>
                  <a:schemeClr val="tx1"/>
                </a:solidFill>
              </a:rPr>
              <a:t> (minimize the squared distance to all points from this line)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Determine the point x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that’s furthest from the 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i="1" dirty="0" err="1" smtClean="0">
                <a:solidFill>
                  <a:schemeClr val="tx1"/>
                </a:solidFill>
              </a:rPr>
              <a:t>dist</a:t>
            </a:r>
            <a:r>
              <a:rPr lang="en-US" dirty="0" smtClean="0">
                <a:solidFill>
                  <a:schemeClr val="tx1"/>
                </a:solidFill>
              </a:rPr>
              <a:t>(x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) &lt; </a:t>
            </a:r>
            <a:r>
              <a:rPr lang="en-US" dirty="0" err="1" smtClean="0">
                <a:solidFill>
                  <a:schemeClr val="tx1"/>
                </a:solidFill>
              </a:rPr>
              <a:t>τ</a:t>
            </a:r>
            <a:r>
              <a:rPr lang="en-US" dirty="0" smtClean="0">
                <a:solidFill>
                  <a:schemeClr val="tx1"/>
                </a:solidFill>
              </a:rPr>
              <a:t>, return the 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Determine the </a:t>
            </a:r>
            <a:r>
              <a:rPr lang="en-US" dirty="0">
                <a:solidFill>
                  <a:schemeClr val="tx1"/>
                </a:solidFill>
              </a:rPr>
              <a:t>point 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that’s furthest from the </a:t>
            </a:r>
            <a:r>
              <a:rPr lang="en-US" dirty="0" smtClean="0">
                <a:solidFill>
                  <a:schemeClr val="tx1"/>
                </a:solidFill>
              </a:rPr>
              <a:t>line between the two endpoints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Divide the point set into two subsets. One contains all points up </a:t>
            </a:r>
            <a:r>
              <a:rPr lang="en-US" dirty="0">
                <a:solidFill>
                  <a:schemeClr val="tx1"/>
                </a:solidFill>
              </a:rPr>
              <a:t>to x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the other contains all the points after. Recursively call method on each subset.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5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5181599" cy="50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ouglas-Peucker_animat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800600"/>
            <a:ext cx="5994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9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to Split-and-Merge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Problem: a single noisy reading introduces unnecessary split point</a:t>
            </a:r>
          </a:p>
          <a:p>
            <a:pPr lvl="1"/>
            <a:r>
              <a:rPr lang="en-US" dirty="0" smtClean="0"/>
              <a:t>Solution: split only when </a:t>
            </a:r>
            <a:r>
              <a:rPr lang="en-US" i="1" dirty="0" smtClean="0"/>
              <a:t>two consecutive points both have distances to the line greater than the threshold </a:t>
            </a:r>
            <a:r>
              <a:rPr lang="en-US" i="1" u="sng" dirty="0" smtClean="0"/>
              <a:t>and</a:t>
            </a:r>
            <a:r>
              <a:rPr lang="en-US" i="1" dirty="0" smtClean="0"/>
              <a:t> are on the same side of the line</a:t>
            </a:r>
          </a:p>
          <a:p>
            <a:r>
              <a:rPr lang="en-US" dirty="0" smtClean="0"/>
              <a:t>Problem: doing least-squares line fitting is too complicated or expensive</a:t>
            </a:r>
          </a:p>
          <a:p>
            <a:pPr lvl="1"/>
            <a:r>
              <a:rPr lang="en-US" dirty="0" smtClean="0"/>
              <a:t>Solution: construct lines by simply connecting the first and last point in the </a:t>
            </a:r>
            <a:r>
              <a:rPr lang="en-US" dirty="0" smtClean="0"/>
              <a:t>segment</a:t>
            </a:r>
          </a:p>
          <a:p>
            <a:r>
              <a:rPr lang="en-US" dirty="0"/>
              <a:t>Problem: Model isn’t optimal</a:t>
            </a:r>
          </a:p>
          <a:p>
            <a:pPr lvl="1"/>
            <a:r>
              <a:rPr lang="en-US" dirty="0"/>
              <a:t>An expectation maximization (EM) approach can find a model that minimizes the squared distances of all data points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15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r>
              <a:rPr lang="en-US" dirty="0"/>
              <a:t>: too many line segments due to noise</a:t>
            </a:r>
          </a:p>
          <a:p>
            <a:pPr lvl="1"/>
            <a:r>
              <a:rPr lang="en-US" dirty="0"/>
              <a:t>Solution: throw out line segments that don’t meet minimum requirements for number of points or </a:t>
            </a:r>
            <a:r>
              <a:rPr lang="en-US" dirty="0" smtClean="0"/>
              <a:t>length</a:t>
            </a:r>
          </a:p>
          <a:p>
            <a:r>
              <a:rPr lang="en-US" dirty="0" smtClean="0"/>
              <a:t>Problem: too many line segments for model size</a:t>
            </a:r>
          </a:p>
          <a:p>
            <a:pPr lvl="1"/>
            <a:r>
              <a:rPr lang="en-US" dirty="0" smtClean="0"/>
              <a:t>Solution: Find the distance between line segments and see if they’re less than some threshold. If so, merge them.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4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approach: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A: action</a:t>
            </a:r>
          </a:p>
          <a:p>
            <a:r>
              <a:rPr lang="en-US" sz="2200" dirty="0" smtClean="0"/>
              <a:t>S: pose</a:t>
            </a:r>
          </a:p>
          <a:p>
            <a:r>
              <a:rPr lang="en-US" sz="2200" dirty="0" smtClean="0"/>
              <a:t>O: observation</a:t>
            </a:r>
          </a:p>
          <a:p>
            <a:pPr marL="0" indent="0">
              <a:buNone/>
            </a:pPr>
            <a:r>
              <a:rPr lang="en-US" sz="2200" dirty="0" smtClean="0"/>
              <a:t>Position at time t depends on position previous position and action, and current observation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27800" cy="3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2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 (version 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Check whether the dot product of two consecutive readings is lower than some threshold</a:t>
            </a:r>
          </a:p>
          <a:p>
            <a:pPr lvl="1"/>
            <a:r>
              <a:rPr lang="en-US" dirty="0" smtClean="0"/>
              <a:t>This is noisy, so if true, you should also check the neighboring readings as well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/>
          <a:stretch/>
        </p:blipFill>
        <p:spPr bwMode="auto">
          <a:xfrm>
            <a:off x="1524000" y="3154650"/>
            <a:ext cx="6116279" cy="368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1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 (version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Test that the angle difference between two consecutive line segments is greater than some threshold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55"/>
          <a:stretch/>
        </p:blipFill>
        <p:spPr bwMode="auto">
          <a:xfrm>
            <a:off x="1676400" y="4817806"/>
            <a:ext cx="5181600" cy="165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1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Localization</a:t>
            </a:r>
            <a:r>
              <a:rPr lang="en-US" dirty="0"/>
              <a:t>: Where am I in the world?</a:t>
            </a:r>
          </a:p>
          <a:p>
            <a:pPr lvl="1"/>
            <a:r>
              <a:rPr lang="en-US" dirty="0" smtClean="0"/>
              <a:t>Sense </a:t>
            </a:r>
            <a:r>
              <a:rPr lang="en-US" dirty="0"/>
              <a:t>in different directions</a:t>
            </a:r>
          </a:p>
          <a:p>
            <a:pPr lvl="2"/>
            <a:r>
              <a:rPr lang="en-US" dirty="0" smtClean="0"/>
              <a:t>Relate </a:t>
            </a:r>
            <a:r>
              <a:rPr lang="en-US" dirty="0"/>
              <a:t>sensor data to a world model</a:t>
            </a:r>
          </a:p>
          <a:p>
            <a:pPr lvl="2"/>
            <a:r>
              <a:rPr lang="en-US" dirty="0" smtClean="0"/>
              <a:t>Compute </a:t>
            </a:r>
            <a:r>
              <a:rPr lang="en-US" dirty="0"/>
              <a:t>location relative to model</a:t>
            </a:r>
          </a:p>
          <a:p>
            <a:pPr lvl="1"/>
            <a:r>
              <a:rPr lang="en-US" i="1" dirty="0" smtClean="0"/>
              <a:t>Assumes </a:t>
            </a:r>
            <a:r>
              <a:rPr lang="en-US" i="1" dirty="0"/>
              <a:t>a perfect world </a:t>
            </a:r>
            <a:r>
              <a:rPr lang="en-US" i="1" dirty="0" smtClean="0"/>
              <a:t>model</a:t>
            </a:r>
          </a:p>
          <a:p>
            <a:pPr lvl="1"/>
            <a:endParaRPr lang="en-US" i="1" dirty="0"/>
          </a:p>
          <a:p>
            <a:r>
              <a:rPr lang="en-US" dirty="0"/>
              <a:t>Mapping:  What is the world around me?</a:t>
            </a:r>
          </a:p>
          <a:p>
            <a:pPr lvl="1"/>
            <a:r>
              <a:rPr lang="en-US" dirty="0"/>
              <a:t>Sense in different directions</a:t>
            </a:r>
          </a:p>
          <a:p>
            <a:pPr lvl="1"/>
            <a:r>
              <a:rPr lang="it-IT" dirty="0"/>
              <a:t>Integrate </a:t>
            </a:r>
            <a:r>
              <a:rPr lang="it-IT" dirty="0" err="1"/>
              <a:t>sensor</a:t>
            </a:r>
            <a:r>
              <a:rPr lang="it-IT" dirty="0"/>
              <a:t> data to produce a </a:t>
            </a:r>
            <a:r>
              <a:rPr lang="it-IT" dirty="0" err="1"/>
              <a:t>map</a:t>
            </a:r>
            <a:endParaRPr lang="it-IT" dirty="0"/>
          </a:p>
          <a:p>
            <a:pPr lvl="1"/>
            <a:r>
              <a:rPr lang="en-US" i="1" dirty="0"/>
              <a:t>Assumes perfect knowledge of position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22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Modeling and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for representing the environment of a mobile robot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Challenges</a:t>
            </a:r>
            <a:endParaRPr lang="en-US" dirty="0"/>
          </a:p>
          <a:p>
            <a:pPr lvl="1"/>
            <a:r>
              <a:rPr lang="en-US" dirty="0" smtClean="0"/>
              <a:t>Compact representation</a:t>
            </a:r>
            <a:endParaRPr lang="en-US" dirty="0"/>
          </a:p>
          <a:p>
            <a:pPr lvl="1"/>
            <a:r>
              <a:rPr lang="en-US" dirty="0" smtClean="0"/>
              <a:t>Adaptability </a:t>
            </a:r>
            <a:r>
              <a:rPr lang="en-US" dirty="0"/>
              <a:t>to the task and to the environment</a:t>
            </a:r>
          </a:p>
          <a:p>
            <a:pPr lvl="1"/>
            <a:r>
              <a:rPr lang="en-US" dirty="0" smtClean="0"/>
              <a:t>Accommodation of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4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Data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1196290">
            <a:off x="2391861" y="2001683"/>
            <a:ext cx="3979734" cy="2211539"/>
            <a:chOff x="847594" y="594119"/>
            <a:chExt cx="3269757" cy="2072881"/>
          </a:xfrm>
        </p:grpSpPr>
        <p:sp>
          <p:nvSpPr>
            <p:cNvPr id="5" name="Oval 4"/>
            <p:cNvSpPr/>
            <p:nvPr/>
          </p:nvSpPr>
          <p:spPr>
            <a:xfrm>
              <a:off x="2142994" y="22860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00194" y="22098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71594" y="22860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28794" y="22098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81194" y="20574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38394" y="19812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200400" y="20574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19812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524000" y="25146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81200" y="24384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52394" y="25146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09594" y="24384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7594" y="25908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04794" y="25146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62194" y="20574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19394" y="198120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909137" y="1406083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872396" y="1709425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66299" y="1166959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050545" y="594119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3801" y="897460"/>
              <a:ext cx="6680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523184" y="5410200"/>
            <a:ext cx="572816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32" idx="0"/>
            <a:endCxn id="11" idx="5"/>
          </p:cNvCxnSpPr>
          <p:nvPr/>
        </p:nvCxnSpPr>
        <p:spPr>
          <a:xfrm flipH="1" flipV="1">
            <a:off x="4838648" y="3831443"/>
            <a:ext cx="970944" cy="1578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  <a:endCxn id="13" idx="5"/>
          </p:cNvCxnSpPr>
          <p:nvPr/>
        </p:nvCxnSpPr>
        <p:spPr>
          <a:xfrm flipH="1" flipV="1">
            <a:off x="5089460" y="3922424"/>
            <a:ext cx="720132" cy="1487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0"/>
            <a:endCxn id="21" idx="5"/>
          </p:cNvCxnSpPr>
          <p:nvPr/>
        </p:nvCxnSpPr>
        <p:spPr>
          <a:xfrm flipH="1" flipV="1">
            <a:off x="5274581" y="3989577"/>
            <a:ext cx="535011" cy="1420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0"/>
            <a:endCxn id="12" idx="5"/>
          </p:cNvCxnSpPr>
          <p:nvPr/>
        </p:nvCxnSpPr>
        <p:spPr>
          <a:xfrm flipH="1" flipV="1">
            <a:off x="5389491" y="3944779"/>
            <a:ext cx="420101" cy="1465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0281" y="46998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00600" y="4736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6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Mapping Problem</a:t>
            </a:r>
            <a:endParaRPr lang="en-US" dirty="0"/>
          </a:p>
        </p:txBody>
      </p:sp>
      <p:pic>
        <p:nvPicPr>
          <p:cNvPr id="4" name="Picture 6" descr="mappingno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600200"/>
            <a:ext cx="5207000" cy="45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5260975"/>
            <a:ext cx="4932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What does the environment look like?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7577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Simplification: 2D grid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would we build an occupancy grid with a distance sensor?</a:t>
            </a:r>
          </a:p>
        </p:txBody>
      </p:sp>
    </p:spTree>
    <p:extLst>
      <p:ext uri="{BB962C8B-B14F-4D97-AF65-F5344CB8AC3E}">
        <p14:creationId xmlns:p14="http://schemas.microsoft.com/office/powerpoint/2010/main" val="310001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18305</TotalTime>
  <Words>1022</Words>
  <Application>Microsoft Macintosh PowerPoint</Application>
  <PresentationFormat>On-screen Show (4:3)</PresentationFormat>
  <Paragraphs>192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PowerPoint Presentation</vt:lpstr>
      <vt:lpstr>Midterm Grades</vt:lpstr>
      <vt:lpstr>Speaking of Homework 2…</vt:lpstr>
      <vt:lpstr>PowerPoint Presentation</vt:lpstr>
      <vt:lpstr>The Problem</vt:lpstr>
      <vt:lpstr>World Modeling and Mapping</vt:lpstr>
      <vt:lpstr>Sensor Data</vt:lpstr>
      <vt:lpstr>The Mapping Problem</vt:lpstr>
      <vt:lpstr>Occupancy Grids</vt:lpstr>
      <vt:lpstr>Occupancy Grids</vt:lpstr>
      <vt:lpstr>Indoor Mapping using Occupancy Grids</vt:lpstr>
      <vt:lpstr>Occupancy Grids</vt:lpstr>
      <vt:lpstr>Occupancy Grids</vt:lpstr>
      <vt:lpstr>Occupancy Grids</vt:lpstr>
      <vt:lpstr>Occupancy Grids</vt:lpstr>
      <vt:lpstr>Occupancy Grids</vt:lpstr>
      <vt:lpstr>Probabilistic Occupancy Grids</vt:lpstr>
      <vt:lpstr>Probabilistic Occupancy Grids</vt:lpstr>
      <vt:lpstr>PowerPoint Presentation</vt:lpstr>
      <vt:lpstr>Occupancy Map</vt:lpstr>
      <vt:lpstr>Maximum Likelihood Map</vt:lpstr>
      <vt:lpstr>PowerPoint Presentation</vt:lpstr>
      <vt:lpstr>Properties of Occupancy Grids</vt:lpstr>
      <vt:lpstr>Properties of Occupancy Grids</vt:lpstr>
      <vt:lpstr>What if we left the lab….</vt:lpstr>
      <vt:lpstr>Unstructured Outdoor Environments</vt:lpstr>
      <vt:lpstr>Elevation Maps</vt:lpstr>
      <vt:lpstr>Videos</vt:lpstr>
      <vt:lpstr>Map Models</vt:lpstr>
      <vt:lpstr>Voronoi Diagram</vt:lpstr>
      <vt:lpstr>Line Map</vt:lpstr>
      <vt:lpstr>Feature Extraction</vt:lpstr>
      <vt:lpstr>Why Features?</vt:lpstr>
      <vt:lpstr>Sensor Data</vt:lpstr>
      <vt:lpstr>Segmentation</vt:lpstr>
      <vt:lpstr>Segmentation</vt:lpstr>
      <vt:lpstr>PowerPoint Presentation</vt:lpstr>
      <vt:lpstr>Improvements to Split-and-Merge</vt:lpstr>
      <vt:lpstr>PowerPoint Presentation</vt:lpstr>
      <vt:lpstr>Corner Detection (version 1)</vt:lpstr>
      <vt:lpstr>Corner Detection (version 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292</cp:revision>
  <dcterms:created xsi:type="dcterms:W3CDTF">2006-08-16T00:00:00Z</dcterms:created>
  <dcterms:modified xsi:type="dcterms:W3CDTF">2013-10-08T18:09:24Z</dcterms:modified>
</cp:coreProperties>
</file>